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p:scale>
          <a:sx n="51" d="100"/>
          <a:sy n="51" d="100"/>
        </p:scale>
        <p:origin x="1256"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C1D3208-A170-4587-B419-3F6E0E65D50F}" type="datetimeFigureOut">
              <a:rPr lang="en-US" smtClean="0"/>
              <a:t>11/17/2020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2224366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D3208-A170-4587-B419-3F6E0E65D50F}"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358294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C1D3208-A170-4587-B419-3F6E0E65D50F}" type="datetimeFigureOut">
              <a:rPr lang="en-US" smtClean="0"/>
              <a:t>11/17/2020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1943014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C1D3208-A170-4587-B419-3F6E0E65D50F}" type="datetimeFigureOut">
              <a:rPr lang="en-US" smtClean="0"/>
              <a:t>11/17/2020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4413FB1-1CA1-4AC5-A57A-2EB87F451EF1}"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6601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C1D3208-A170-4587-B419-3F6E0E65D50F}" type="datetimeFigureOut">
              <a:rPr lang="en-US" smtClean="0"/>
              <a:t>11/17/2020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294641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1D3208-A170-4587-B419-3F6E0E65D50F}"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1826760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1D3208-A170-4587-B419-3F6E0E65D50F}"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47082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D3208-A170-4587-B419-3F6E0E65D50F}"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417139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C1D3208-A170-4587-B419-3F6E0E65D50F}" type="datetimeFigureOut">
              <a:rPr lang="en-US" smtClean="0"/>
              <a:t>11/17/2020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382482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D3208-A170-4587-B419-3F6E0E65D50F}"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33534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C1D3208-A170-4587-B419-3F6E0E65D50F}" type="datetimeFigureOut">
              <a:rPr lang="en-US" smtClean="0"/>
              <a:t>11/17/2020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383596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1D3208-A170-4587-B419-3F6E0E65D50F}"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153208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1D3208-A170-4587-B419-3F6E0E65D50F}"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348607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1D3208-A170-4587-B419-3F6E0E65D50F}"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311041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D3208-A170-4587-B419-3F6E0E65D50F}"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364817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D3208-A170-4587-B419-3F6E0E65D50F}"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1906662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D3208-A170-4587-B419-3F6E0E65D50F}"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13FB1-1CA1-4AC5-A57A-2EB87F451EF1}" type="slidenum">
              <a:rPr lang="en-US" smtClean="0"/>
              <a:t>‹#›</a:t>
            </a:fld>
            <a:endParaRPr lang="en-US"/>
          </a:p>
        </p:txBody>
      </p:sp>
    </p:spTree>
    <p:extLst>
      <p:ext uri="{BB962C8B-B14F-4D97-AF65-F5344CB8AC3E}">
        <p14:creationId xmlns:p14="http://schemas.microsoft.com/office/powerpoint/2010/main" val="3827710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C1D3208-A170-4587-B419-3F6E0E65D50F}" type="datetimeFigureOut">
              <a:rPr lang="en-US" smtClean="0"/>
              <a:t>11/17/2020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413FB1-1CA1-4AC5-A57A-2EB87F451EF1}" type="slidenum">
              <a:rPr lang="en-US" smtClean="0"/>
              <a:t>‹#›</a:t>
            </a:fld>
            <a:endParaRPr lang="en-US"/>
          </a:p>
        </p:txBody>
      </p:sp>
    </p:spTree>
    <p:extLst>
      <p:ext uri="{BB962C8B-B14F-4D97-AF65-F5344CB8AC3E}">
        <p14:creationId xmlns:p14="http://schemas.microsoft.com/office/powerpoint/2010/main" val="7154588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List_of_areas_of_Lond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data.gouv.fr/fr/datasets/r/e88c6fda-1d09-42a0-a069-606d3259114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1729-AEA5-40F8-96CF-620134125C3B}"/>
              </a:ext>
            </a:extLst>
          </p:cNvPr>
          <p:cNvSpPr>
            <a:spLocks noGrp="1"/>
          </p:cNvSpPr>
          <p:nvPr>
            <p:ph type="ctrTitle"/>
          </p:nvPr>
        </p:nvSpPr>
        <p:spPr/>
        <p:txBody>
          <a:bodyPr/>
          <a:lstStyle/>
          <a:p>
            <a:r>
              <a:rPr lang="en-US" dirty="0"/>
              <a:t>Paris Vs. London</a:t>
            </a:r>
          </a:p>
        </p:txBody>
      </p:sp>
      <p:sp>
        <p:nvSpPr>
          <p:cNvPr id="3" name="Subtitle 2">
            <a:extLst>
              <a:ext uri="{FF2B5EF4-FFF2-40B4-BE49-F238E27FC236}">
                <a16:creationId xmlns:a16="http://schemas.microsoft.com/office/drawing/2014/main" id="{35AE4439-D69F-4484-BC7D-A12AA79A1FCD}"/>
              </a:ext>
            </a:extLst>
          </p:cNvPr>
          <p:cNvSpPr>
            <a:spLocks noGrp="1"/>
          </p:cNvSpPr>
          <p:nvPr>
            <p:ph type="subTitle" idx="1"/>
          </p:nvPr>
        </p:nvSpPr>
        <p:spPr/>
        <p:txBody>
          <a:bodyPr/>
          <a:lstStyle/>
          <a:p>
            <a:r>
              <a:rPr lang="en-US" dirty="0"/>
              <a:t>Clustering Neighborhoods of London and Paris using Machine Learning</a:t>
            </a:r>
          </a:p>
        </p:txBody>
      </p:sp>
    </p:spTree>
    <p:extLst>
      <p:ext uri="{BB962C8B-B14F-4D97-AF65-F5344CB8AC3E}">
        <p14:creationId xmlns:p14="http://schemas.microsoft.com/office/powerpoint/2010/main" val="1311243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F946-B556-41AE-98FA-C2FF62A34853}"/>
              </a:ext>
            </a:extLst>
          </p:cNvPr>
          <p:cNvSpPr>
            <a:spLocks noGrp="1"/>
          </p:cNvSpPr>
          <p:nvPr>
            <p:ph type="title"/>
          </p:nvPr>
        </p:nvSpPr>
        <p:spPr/>
        <p:txBody>
          <a:bodyPr/>
          <a:lstStyle/>
          <a:p>
            <a:r>
              <a:rPr lang="en-US" dirty="0"/>
              <a:t>Visualizing Paris</a:t>
            </a:r>
          </a:p>
        </p:txBody>
      </p:sp>
      <p:pic>
        <p:nvPicPr>
          <p:cNvPr id="5122" name="Picture 2" descr="Image for post">
            <a:extLst>
              <a:ext uri="{FF2B5EF4-FFF2-40B4-BE49-F238E27FC236}">
                <a16:creationId xmlns:a16="http://schemas.microsoft.com/office/drawing/2014/main" id="{7C4DCCEA-CC51-4F7E-AE80-4D8B65B12B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2512" y="2193925"/>
            <a:ext cx="8966975"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088B-2085-4B35-B7EB-254C8286EDB3}"/>
              </a:ext>
            </a:extLst>
          </p:cNvPr>
          <p:cNvSpPr>
            <a:spLocks noGrp="1"/>
          </p:cNvSpPr>
          <p:nvPr>
            <p:ph type="title"/>
          </p:nvPr>
        </p:nvSpPr>
        <p:spPr/>
        <p:txBody>
          <a:bodyPr/>
          <a:lstStyle/>
          <a:p>
            <a:r>
              <a:rPr lang="en-US" dirty="0"/>
              <a:t>Venues</a:t>
            </a:r>
          </a:p>
        </p:txBody>
      </p:sp>
      <p:sp>
        <p:nvSpPr>
          <p:cNvPr id="3" name="Content Placeholder 2">
            <a:extLst>
              <a:ext uri="{FF2B5EF4-FFF2-40B4-BE49-F238E27FC236}">
                <a16:creationId xmlns:a16="http://schemas.microsoft.com/office/drawing/2014/main" id="{F246423C-CF9A-47FB-8223-A3E9D4A7E2FD}"/>
              </a:ext>
            </a:extLst>
          </p:cNvPr>
          <p:cNvSpPr>
            <a:spLocks noGrp="1"/>
          </p:cNvSpPr>
          <p:nvPr>
            <p:ph idx="1"/>
          </p:nvPr>
        </p:nvSpPr>
        <p:spPr>
          <a:xfrm>
            <a:off x="685800" y="2194560"/>
            <a:ext cx="10820400" cy="1751139"/>
          </a:xfrm>
        </p:spPr>
        <p:txBody>
          <a:bodyPr/>
          <a:lstStyle/>
          <a:p>
            <a:r>
              <a:rPr lang="en-US" dirty="0"/>
              <a:t>After visualizing the neighborhoods, we want to find out the common venues in each neighborhood</a:t>
            </a:r>
          </a:p>
          <a:p>
            <a:r>
              <a:rPr lang="en-US" dirty="0"/>
              <a:t>We use Foursquare to collect information on venues </a:t>
            </a:r>
          </a:p>
        </p:txBody>
      </p:sp>
      <p:pic>
        <p:nvPicPr>
          <p:cNvPr id="6146" name="Picture 2" descr="Image for post">
            <a:extLst>
              <a:ext uri="{FF2B5EF4-FFF2-40B4-BE49-F238E27FC236}">
                <a16:creationId xmlns:a16="http://schemas.microsoft.com/office/drawing/2014/main" id="{48E20F64-629F-4D9A-95F1-54E3D3496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263" y="4082858"/>
            <a:ext cx="811530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4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552B-12EB-48A6-AB12-20F6A4A91409}"/>
              </a:ext>
            </a:extLst>
          </p:cNvPr>
          <p:cNvSpPr>
            <a:spLocks noGrp="1"/>
          </p:cNvSpPr>
          <p:nvPr>
            <p:ph type="title"/>
          </p:nvPr>
        </p:nvSpPr>
        <p:spPr/>
        <p:txBody>
          <a:bodyPr/>
          <a:lstStyle/>
          <a:p>
            <a:r>
              <a:rPr lang="en-US" dirty="0"/>
              <a:t>One hot encoding</a:t>
            </a:r>
          </a:p>
        </p:txBody>
      </p:sp>
      <p:sp>
        <p:nvSpPr>
          <p:cNvPr id="3" name="Content Placeholder 2">
            <a:extLst>
              <a:ext uri="{FF2B5EF4-FFF2-40B4-BE49-F238E27FC236}">
                <a16:creationId xmlns:a16="http://schemas.microsoft.com/office/drawing/2014/main" id="{3AB7D34C-4ABE-4025-AAB0-2A9BDF6CF665}"/>
              </a:ext>
            </a:extLst>
          </p:cNvPr>
          <p:cNvSpPr>
            <a:spLocks noGrp="1"/>
          </p:cNvSpPr>
          <p:nvPr>
            <p:ph idx="1"/>
          </p:nvPr>
        </p:nvSpPr>
        <p:spPr>
          <a:xfrm>
            <a:off x="685800" y="2194561"/>
            <a:ext cx="10820400" cy="1387884"/>
          </a:xfrm>
        </p:spPr>
        <p:txBody>
          <a:bodyPr/>
          <a:lstStyle/>
          <a:p>
            <a:r>
              <a:rPr lang="en-US" dirty="0"/>
              <a:t>We calculate the top 10 common venues to base similarity</a:t>
            </a:r>
          </a:p>
          <a:p>
            <a:r>
              <a:rPr lang="en-US" dirty="0"/>
              <a:t>One Hot Encoding is used to convert categorical data in numerical data</a:t>
            </a:r>
          </a:p>
          <a:p>
            <a:endParaRPr lang="en-US" dirty="0"/>
          </a:p>
        </p:txBody>
      </p:sp>
      <p:pic>
        <p:nvPicPr>
          <p:cNvPr id="7170" name="Picture 2" descr="Image for post">
            <a:extLst>
              <a:ext uri="{FF2B5EF4-FFF2-40B4-BE49-F238E27FC236}">
                <a16:creationId xmlns:a16="http://schemas.microsoft.com/office/drawing/2014/main" id="{A898BF85-7F80-4644-86B5-448E1A817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52" y="3510420"/>
            <a:ext cx="10163175"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52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6FA7-1DB1-4883-BE9A-5389CB1DEA82}"/>
              </a:ext>
            </a:extLst>
          </p:cNvPr>
          <p:cNvSpPr>
            <a:spLocks noGrp="1"/>
          </p:cNvSpPr>
          <p:nvPr>
            <p:ph type="title"/>
          </p:nvPr>
        </p:nvSpPr>
        <p:spPr>
          <a:xfrm>
            <a:off x="2016690" y="764373"/>
            <a:ext cx="9489510" cy="1293028"/>
          </a:xfrm>
        </p:spPr>
        <p:txBody>
          <a:bodyPr/>
          <a:lstStyle/>
          <a:p>
            <a:r>
              <a:rPr lang="en-US" dirty="0"/>
              <a:t>Top venues in the Neighborhoods</a:t>
            </a:r>
          </a:p>
        </p:txBody>
      </p:sp>
      <p:sp>
        <p:nvSpPr>
          <p:cNvPr id="3" name="Content Placeholder 2">
            <a:extLst>
              <a:ext uri="{FF2B5EF4-FFF2-40B4-BE49-F238E27FC236}">
                <a16:creationId xmlns:a16="http://schemas.microsoft.com/office/drawing/2014/main" id="{145414D0-A0B0-48E4-80ED-24A69973B408}"/>
              </a:ext>
            </a:extLst>
          </p:cNvPr>
          <p:cNvSpPr>
            <a:spLocks noGrp="1"/>
          </p:cNvSpPr>
          <p:nvPr>
            <p:ph idx="1"/>
          </p:nvPr>
        </p:nvSpPr>
        <p:spPr>
          <a:xfrm>
            <a:off x="685800" y="2194561"/>
            <a:ext cx="10820400" cy="1293028"/>
          </a:xfrm>
        </p:spPr>
        <p:txBody>
          <a:bodyPr/>
          <a:lstStyle/>
          <a:p>
            <a:r>
              <a:rPr lang="en-US" dirty="0"/>
              <a:t>We sorted, ranked and labeled the top venue categories in our neighborhood</a:t>
            </a:r>
          </a:p>
          <a:p>
            <a:endParaRPr lang="en-US" dirty="0"/>
          </a:p>
        </p:txBody>
      </p:sp>
      <p:pic>
        <p:nvPicPr>
          <p:cNvPr id="8194" name="Picture 2" descr="Image for post">
            <a:extLst>
              <a:ext uri="{FF2B5EF4-FFF2-40B4-BE49-F238E27FC236}">
                <a16:creationId xmlns:a16="http://schemas.microsoft.com/office/drawing/2014/main" id="{21950E4E-AB85-46AA-98F8-3072B23C8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01" y="3058504"/>
            <a:ext cx="1014412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22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4C08-A633-44CA-9325-E42CAD522338}"/>
              </a:ext>
            </a:extLst>
          </p:cNvPr>
          <p:cNvSpPr>
            <a:spLocks noGrp="1"/>
          </p:cNvSpPr>
          <p:nvPr>
            <p:ph type="title"/>
          </p:nvPr>
        </p:nvSpPr>
        <p:spPr/>
        <p:txBody>
          <a:bodyPr/>
          <a:lstStyle/>
          <a:p>
            <a:r>
              <a:rPr lang="en-US" dirty="0"/>
              <a:t>Visualize clustered neighborhood: </a:t>
            </a:r>
            <a:r>
              <a:rPr lang="en-US" dirty="0" err="1"/>
              <a:t>london</a:t>
            </a:r>
            <a:endParaRPr lang="en-US" dirty="0"/>
          </a:p>
        </p:txBody>
      </p:sp>
      <p:pic>
        <p:nvPicPr>
          <p:cNvPr id="9218" name="Picture 2" descr="Image for post">
            <a:extLst>
              <a:ext uri="{FF2B5EF4-FFF2-40B4-BE49-F238E27FC236}">
                <a16:creationId xmlns:a16="http://schemas.microsoft.com/office/drawing/2014/main" id="{9B9D2BBF-32DA-4E36-95CE-195368DC46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1448" y="2193925"/>
            <a:ext cx="9049104"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19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76EE-FAF5-4539-9CF8-FFA941EFC3D3}"/>
              </a:ext>
            </a:extLst>
          </p:cNvPr>
          <p:cNvSpPr>
            <a:spLocks noGrp="1"/>
          </p:cNvSpPr>
          <p:nvPr>
            <p:ph type="title"/>
          </p:nvPr>
        </p:nvSpPr>
        <p:spPr/>
        <p:txBody>
          <a:bodyPr/>
          <a:lstStyle/>
          <a:p>
            <a:r>
              <a:rPr lang="en-US" dirty="0"/>
              <a:t>Visualize clustered neighborhood: </a:t>
            </a:r>
            <a:r>
              <a:rPr lang="en-US" dirty="0" err="1"/>
              <a:t>paris</a:t>
            </a:r>
            <a:endParaRPr lang="en-US" dirty="0"/>
          </a:p>
        </p:txBody>
      </p:sp>
      <p:pic>
        <p:nvPicPr>
          <p:cNvPr id="10242" name="Picture 2" descr="Image for post">
            <a:extLst>
              <a:ext uri="{FF2B5EF4-FFF2-40B4-BE49-F238E27FC236}">
                <a16:creationId xmlns:a16="http://schemas.microsoft.com/office/drawing/2014/main" id="{E7E753D8-BFB7-42A4-A422-A2DF104FA1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4423" y="2193925"/>
            <a:ext cx="8923154"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14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C1BC-5E99-46D9-BFB1-C4EF8D7CB72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D7BC2FC-3FB7-477A-87CC-5C45B31C14BF}"/>
              </a:ext>
            </a:extLst>
          </p:cNvPr>
          <p:cNvSpPr>
            <a:spLocks noGrp="1"/>
          </p:cNvSpPr>
          <p:nvPr>
            <p:ph idx="1"/>
          </p:nvPr>
        </p:nvSpPr>
        <p:spPr/>
        <p:txBody>
          <a:bodyPr>
            <a:normAutofit fontScale="92500" lnSpcReduction="10000"/>
          </a:bodyPr>
          <a:lstStyle/>
          <a:p>
            <a:r>
              <a:rPr lang="en-US" b="0" i="0" dirty="0">
                <a:effectLst/>
              </a:rPr>
              <a:t>London has very multicultural neighborhoods. The cuisines range from Italian, Turkish to Chinese. There is also a variety of different types of eating places such as restaurants, bars, coffee shops and juice bars. Further, there are numerous shopping options including fish markets, clothing stores, flea markets, glower shops etc. for leisure, neighborhoods have parks, gold courses, gyms, zoos, etc. Main methods of transportation are buses and trains. London would provide an entertaining experience.</a:t>
            </a:r>
          </a:p>
          <a:p>
            <a:pPr algn="l"/>
            <a:r>
              <a:rPr lang="en-US" dirty="0">
                <a:effectLst/>
              </a:rPr>
              <a:t>Paris is much smaller geographically, but has a wide variety of activities and eateries. The cuisines offered are French, Thai, Cambodian, Asian, etc. There are many restaurants and bars, and a numerous amount of bistros. There are more modes of public transport in Paris, namely buses, bikes boats and ferries In regards to leisure and sight seeing, there are plazas, parks, historic sites, clothing shops, art galleries and museums. Paris seems like a very diverse interesting vacation spot.</a:t>
            </a:r>
          </a:p>
          <a:p>
            <a:br>
              <a:rPr lang="en-US" b="0" i="0" dirty="0">
                <a:solidFill>
                  <a:srgbClr val="000000"/>
                </a:solidFill>
                <a:effectLst/>
                <a:latin typeface="Helvetica Neue"/>
              </a:rPr>
            </a:br>
            <a:endParaRPr lang="en-US" dirty="0"/>
          </a:p>
        </p:txBody>
      </p:sp>
    </p:spTree>
    <p:extLst>
      <p:ext uri="{BB962C8B-B14F-4D97-AF65-F5344CB8AC3E}">
        <p14:creationId xmlns:p14="http://schemas.microsoft.com/office/powerpoint/2010/main" val="2655232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F181C-B1C7-4733-A8CB-AB6A2ACFE1E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996D780-94E0-4DAE-A48E-842341F77214}"/>
              </a:ext>
            </a:extLst>
          </p:cNvPr>
          <p:cNvSpPr>
            <a:spLocks noGrp="1"/>
          </p:cNvSpPr>
          <p:nvPr>
            <p:ph idx="1"/>
          </p:nvPr>
        </p:nvSpPr>
        <p:spPr/>
        <p:txBody>
          <a:bodyPr/>
          <a:lstStyle/>
          <a:p>
            <a:pPr algn="l"/>
            <a:r>
              <a:rPr lang="en-US" dirty="0">
                <a:effectLst/>
              </a:rPr>
              <a:t>This project was meant to showcase what the cities of Paris and London had to offer to potential migrants and tourists. We explored venues present in each location. Each of the cities neighborhoods have a wide variety of experiences. Yet, they offer different experiences. Both offer a great getaway with many places to explore and numerous cuisines to try. Culture is evident in both cities. Our findings will help people narrow down what specific experiences they would like and which city matcher their preferences more.</a:t>
            </a:r>
          </a:p>
          <a:p>
            <a:br>
              <a:rPr lang="en-US" b="0" i="0" dirty="0">
                <a:solidFill>
                  <a:srgbClr val="000000"/>
                </a:solidFill>
                <a:effectLst/>
                <a:latin typeface="Helvetica Neue"/>
              </a:rPr>
            </a:br>
            <a:endParaRPr lang="en-US" dirty="0"/>
          </a:p>
        </p:txBody>
      </p:sp>
    </p:spTree>
    <p:extLst>
      <p:ext uri="{BB962C8B-B14F-4D97-AF65-F5344CB8AC3E}">
        <p14:creationId xmlns:p14="http://schemas.microsoft.com/office/powerpoint/2010/main" val="4153870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B639-79FC-49B4-B97E-15372D51917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0B96F52-DFDE-4C8F-908B-CE66D5750F9C}"/>
              </a:ext>
            </a:extLst>
          </p:cNvPr>
          <p:cNvSpPr>
            <a:spLocks noGrp="1"/>
          </p:cNvSpPr>
          <p:nvPr>
            <p:ph idx="1"/>
          </p:nvPr>
        </p:nvSpPr>
        <p:spPr>
          <a:xfrm>
            <a:off x="6352674" y="2194560"/>
            <a:ext cx="5153526" cy="4024125"/>
          </a:xfrm>
        </p:spPr>
        <p:txBody>
          <a:bodyPr/>
          <a:lstStyle/>
          <a:p>
            <a:r>
              <a:rPr lang="en-US" dirty="0"/>
              <a:t>London and Paris are both popular tourist destinations.  Both are diverse and multicultural.  We will group neighborhoods from each city to draw insights towards what each has to offer</a:t>
            </a:r>
          </a:p>
        </p:txBody>
      </p:sp>
      <p:pic>
        <p:nvPicPr>
          <p:cNvPr id="1026" name="Picture 2" descr="London: A History - HISTORY">
            <a:extLst>
              <a:ext uri="{FF2B5EF4-FFF2-40B4-BE49-F238E27FC236}">
                <a16:creationId xmlns:a16="http://schemas.microsoft.com/office/drawing/2014/main" id="{6A245AFC-F549-46C3-82EB-45BB4601B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1394459"/>
            <a:ext cx="3693695" cy="20684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n't miss the 10 best views in Paris! Meet the Locals in France">
            <a:extLst>
              <a:ext uri="{FF2B5EF4-FFF2-40B4-BE49-F238E27FC236}">
                <a16:creationId xmlns:a16="http://schemas.microsoft.com/office/drawing/2014/main" id="{666BFA49-8707-42DD-A4DA-A8DCF6858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088" y="3846377"/>
            <a:ext cx="3564944" cy="237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153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B79D-B38B-45ED-89E3-1BE29DFBF057}"/>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CE9FB014-E39C-4ADB-8735-C5776F8D2DF0}"/>
              </a:ext>
            </a:extLst>
          </p:cNvPr>
          <p:cNvSpPr>
            <a:spLocks noGrp="1"/>
          </p:cNvSpPr>
          <p:nvPr>
            <p:ph idx="1"/>
          </p:nvPr>
        </p:nvSpPr>
        <p:spPr>
          <a:xfrm>
            <a:off x="284748" y="2069502"/>
            <a:ext cx="6180221" cy="4024125"/>
          </a:xfrm>
        </p:spPr>
        <p:txBody>
          <a:bodyPr/>
          <a:lstStyle/>
          <a:p>
            <a:r>
              <a:rPr lang="en-US" dirty="0"/>
              <a:t>We want to help tourists choose their destination based on the experiences neighborhood have to offer</a:t>
            </a:r>
          </a:p>
          <a:p>
            <a:r>
              <a:rPr lang="en-US" dirty="0"/>
              <a:t>This model will help people who are thinking of migrating to London or Paris</a:t>
            </a:r>
          </a:p>
          <a:p>
            <a:r>
              <a:rPr lang="en-US" dirty="0"/>
              <a:t>Categories explored include:</a:t>
            </a:r>
          </a:p>
          <a:p>
            <a:pPr lvl="1"/>
            <a:r>
              <a:rPr lang="en-US" dirty="0"/>
              <a:t>Cuisines</a:t>
            </a:r>
          </a:p>
          <a:p>
            <a:pPr lvl="1"/>
            <a:r>
              <a:rPr lang="en-US" dirty="0"/>
              <a:t>Stores</a:t>
            </a:r>
          </a:p>
          <a:p>
            <a:pPr lvl="1"/>
            <a:r>
              <a:rPr lang="en-US" dirty="0"/>
              <a:t>Leisure activities </a:t>
            </a:r>
          </a:p>
        </p:txBody>
      </p:sp>
      <p:pic>
        <p:nvPicPr>
          <p:cNvPr id="2050" name="Picture 2" descr="10 Key Business Problems That Explainer Videos Solve">
            <a:extLst>
              <a:ext uri="{FF2B5EF4-FFF2-40B4-BE49-F238E27FC236}">
                <a16:creationId xmlns:a16="http://schemas.microsoft.com/office/drawing/2014/main" id="{589A149C-3F66-4549-91E3-EA6365131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170" y="2614495"/>
            <a:ext cx="5298030" cy="2691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67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1D2F-761C-4F13-A4DF-C352FC700C8E}"/>
              </a:ext>
            </a:extLst>
          </p:cNvPr>
          <p:cNvSpPr>
            <a:spLocks noGrp="1"/>
          </p:cNvSpPr>
          <p:nvPr>
            <p:ph type="title"/>
          </p:nvPr>
        </p:nvSpPr>
        <p:spPr>
          <a:xfrm>
            <a:off x="-2815390" y="780415"/>
            <a:ext cx="8610600" cy="1293028"/>
          </a:xfrm>
        </p:spPr>
        <p:txBody>
          <a:bodyPr/>
          <a:lstStyle/>
          <a:p>
            <a:r>
              <a:rPr lang="en-US" dirty="0"/>
              <a:t>Data Description</a:t>
            </a:r>
          </a:p>
        </p:txBody>
      </p:sp>
      <p:sp>
        <p:nvSpPr>
          <p:cNvPr id="3" name="Content Placeholder 2">
            <a:extLst>
              <a:ext uri="{FF2B5EF4-FFF2-40B4-BE49-F238E27FC236}">
                <a16:creationId xmlns:a16="http://schemas.microsoft.com/office/drawing/2014/main" id="{9DB4B2EC-1144-4805-9BAD-D41FEEDC3EBE}"/>
              </a:ext>
            </a:extLst>
          </p:cNvPr>
          <p:cNvSpPr>
            <a:spLocks noGrp="1"/>
          </p:cNvSpPr>
          <p:nvPr>
            <p:ph idx="1"/>
          </p:nvPr>
        </p:nvSpPr>
        <p:spPr>
          <a:xfrm>
            <a:off x="685800" y="2194561"/>
            <a:ext cx="10820400" cy="837398"/>
          </a:xfrm>
        </p:spPr>
        <p:txBody>
          <a:bodyPr/>
          <a:lstStyle/>
          <a:p>
            <a:pPr marL="0" indent="0">
              <a:buNone/>
            </a:pPr>
            <a:r>
              <a:rPr lang="en-US" dirty="0"/>
              <a:t>We need geographical data from both London and Paris, we will use Postal codes as a starting point</a:t>
            </a:r>
          </a:p>
        </p:txBody>
      </p:sp>
      <p:pic>
        <p:nvPicPr>
          <p:cNvPr id="3074" name="Picture 2" descr="Almanac: The launch of Zip Codes - YouTube">
            <a:extLst>
              <a:ext uri="{FF2B5EF4-FFF2-40B4-BE49-F238E27FC236}">
                <a16:creationId xmlns:a16="http://schemas.microsoft.com/office/drawing/2014/main" id="{1E818D95-DA50-46CE-BA0D-6BCF08E2E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148" y="3153077"/>
            <a:ext cx="3766052" cy="282090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8DA4F944-2EA6-4E8A-8937-8BCD7BD27C6F}"/>
              </a:ext>
            </a:extLst>
          </p:cNvPr>
          <p:cNvSpPr txBox="1">
            <a:spLocks/>
          </p:cNvSpPr>
          <p:nvPr/>
        </p:nvSpPr>
        <p:spPr>
          <a:xfrm>
            <a:off x="685800" y="3193986"/>
            <a:ext cx="6027821" cy="83739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dirty="0"/>
              <a:t>We will find neighborhoods, boroughs, venues, and most popular venue categories</a:t>
            </a:r>
          </a:p>
        </p:txBody>
      </p:sp>
    </p:spTree>
    <p:extLst>
      <p:ext uri="{BB962C8B-B14F-4D97-AF65-F5344CB8AC3E}">
        <p14:creationId xmlns:p14="http://schemas.microsoft.com/office/powerpoint/2010/main" val="429258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F490-2B7E-46C0-911B-DBB1FB711277}"/>
              </a:ext>
            </a:extLst>
          </p:cNvPr>
          <p:cNvSpPr>
            <a:spLocks noGrp="1"/>
          </p:cNvSpPr>
          <p:nvPr>
            <p:ph type="title"/>
          </p:nvPr>
        </p:nvSpPr>
        <p:spPr/>
        <p:txBody>
          <a:bodyPr/>
          <a:lstStyle/>
          <a:p>
            <a:r>
              <a:rPr lang="en-US" dirty="0"/>
              <a:t>Data Description: London</a:t>
            </a:r>
          </a:p>
        </p:txBody>
      </p:sp>
      <p:sp>
        <p:nvSpPr>
          <p:cNvPr id="3" name="Content Placeholder 2">
            <a:extLst>
              <a:ext uri="{FF2B5EF4-FFF2-40B4-BE49-F238E27FC236}">
                <a16:creationId xmlns:a16="http://schemas.microsoft.com/office/drawing/2014/main" id="{FE8EDBF9-2BD9-44EE-AD7C-2A8A427FDB93}"/>
              </a:ext>
            </a:extLst>
          </p:cNvPr>
          <p:cNvSpPr>
            <a:spLocks noGrp="1"/>
          </p:cNvSpPr>
          <p:nvPr>
            <p:ph idx="1"/>
          </p:nvPr>
        </p:nvSpPr>
        <p:spPr>
          <a:xfrm>
            <a:off x="685800" y="2194560"/>
            <a:ext cx="10820400" cy="644893"/>
          </a:xfrm>
        </p:spPr>
        <p:txBody>
          <a:bodyPr/>
          <a:lstStyle/>
          <a:p>
            <a:r>
              <a:rPr lang="en-US" dirty="0"/>
              <a:t>We used this link to get data: </a:t>
            </a:r>
            <a:r>
              <a:rPr lang="en-US" b="0" i="0" u="sng" dirty="0">
                <a:effectLst/>
                <a:latin typeface="charter"/>
                <a:hlinkClick r:id="rId2"/>
              </a:rPr>
              <a:t>https://en.wikipedia.org/wiki/List_of_areas_of_London</a:t>
            </a:r>
            <a:endParaRPr lang="en-US" b="0" i="0" u="sng" dirty="0">
              <a:effectLst/>
              <a:latin typeface="charter"/>
            </a:endParaRPr>
          </a:p>
          <a:p>
            <a:pPr marL="0" indent="0">
              <a:buNone/>
            </a:pPr>
            <a:endParaRPr lang="en-US" dirty="0"/>
          </a:p>
        </p:txBody>
      </p:sp>
      <p:sp>
        <p:nvSpPr>
          <p:cNvPr id="4" name="Content Placeholder 2">
            <a:extLst>
              <a:ext uri="{FF2B5EF4-FFF2-40B4-BE49-F238E27FC236}">
                <a16:creationId xmlns:a16="http://schemas.microsoft.com/office/drawing/2014/main" id="{53EA993A-2BB1-495A-A626-7789D7D182A9}"/>
              </a:ext>
            </a:extLst>
          </p:cNvPr>
          <p:cNvSpPr txBox="1">
            <a:spLocks/>
          </p:cNvSpPr>
          <p:nvPr/>
        </p:nvSpPr>
        <p:spPr>
          <a:xfrm>
            <a:off x="685800" y="2756835"/>
            <a:ext cx="10820400" cy="1750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This gives us information on:</a:t>
            </a:r>
          </a:p>
          <a:p>
            <a:pPr lvl="1"/>
            <a:r>
              <a:rPr lang="en-US" dirty="0"/>
              <a:t>1. borough: Name of Neighborhood</a:t>
            </a:r>
          </a:p>
          <a:p>
            <a:pPr lvl="1"/>
            <a:r>
              <a:rPr lang="en-US" dirty="0"/>
              <a:t>2. town: Name of the borough</a:t>
            </a:r>
          </a:p>
          <a:p>
            <a:pPr lvl="1"/>
            <a:r>
              <a:rPr lang="en-US" dirty="0"/>
              <a:t>3. </a:t>
            </a:r>
            <a:r>
              <a:rPr lang="en-US" dirty="0" err="1"/>
              <a:t>post_code</a:t>
            </a:r>
            <a:r>
              <a:rPr lang="en-US" dirty="0"/>
              <a:t>: Postal codes for London</a:t>
            </a:r>
          </a:p>
          <a:p>
            <a:pPr marL="457200" lvl="1" indent="0">
              <a:buNone/>
            </a:pPr>
            <a:endParaRPr lang="en-US" dirty="0"/>
          </a:p>
        </p:txBody>
      </p:sp>
      <p:sp>
        <p:nvSpPr>
          <p:cNvPr id="6" name="Content Placeholder 2">
            <a:extLst>
              <a:ext uri="{FF2B5EF4-FFF2-40B4-BE49-F238E27FC236}">
                <a16:creationId xmlns:a16="http://schemas.microsoft.com/office/drawing/2014/main" id="{74A880D4-24F3-43F7-A3A5-B10FE7727B78}"/>
              </a:ext>
            </a:extLst>
          </p:cNvPr>
          <p:cNvSpPr txBox="1">
            <a:spLocks/>
          </p:cNvSpPr>
          <p:nvPr/>
        </p:nvSpPr>
        <p:spPr>
          <a:xfrm>
            <a:off x="685800" y="4194608"/>
            <a:ext cx="10820400" cy="1750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ArcGIS API</a:t>
            </a:r>
          </a:p>
          <a:p>
            <a:pPr lvl="1"/>
            <a:r>
              <a:rPr lang="en-US" dirty="0"/>
              <a:t>Enables connection to people, locations and data using maps</a:t>
            </a:r>
          </a:p>
          <a:p>
            <a:pPr lvl="1"/>
            <a:r>
              <a:rPr lang="en-US" dirty="0"/>
              <a:t>Use to get the geographical locations of the neighborhoods of London</a:t>
            </a:r>
          </a:p>
          <a:p>
            <a:pPr lvl="2"/>
            <a:r>
              <a:rPr lang="en-US" dirty="0"/>
              <a:t>1. latitude: Latitude for Neighborhood</a:t>
            </a:r>
          </a:p>
          <a:p>
            <a:pPr lvl="2"/>
            <a:r>
              <a:rPr lang="en-US" dirty="0"/>
              <a:t>2. longitude: Longitude for Neighborhood</a:t>
            </a:r>
          </a:p>
        </p:txBody>
      </p:sp>
    </p:spTree>
    <p:extLst>
      <p:ext uri="{BB962C8B-B14F-4D97-AF65-F5344CB8AC3E}">
        <p14:creationId xmlns:p14="http://schemas.microsoft.com/office/powerpoint/2010/main" val="2168488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F490-2B7E-46C0-911B-DBB1FB711277}"/>
              </a:ext>
            </a:extLst>
          </p:cNvPr>
          <p:cNvSpPr>
            <a:spLocks noGrp="1"/>
          </p:cNvSpPr>
          <p:nvPr>
            <p:ph type="title"/>
          </p:nvPr>
        </p:nvSpPr>
        <p:spPr/>
        <p:txBody>
          <a:bodyPr/>
          <a:lstStyle/>
          <a:p>
            <a:r>
              <a:rPr lang="en-US" dirty="0"/>
              <a:t>Data Description: Paris</a:t>
            </a:r>
          </a:p>
        </p:txBody>
      </p:sp>
      <p:sp>
        <p:nvSpPr>
          <p:cNvPr id="3" name="Content Placeholder 2">
            <a:extLst>
              <a:ext uri="{FF2B5EF4-FFF2-40B4-BE49-F238E27FC236}">
                <a16:creationId xmlns:a16="http://schemas.microsoft.com/office/drawing/2014/main" id="{FE8EDBF9-2BD9-44EE-AD7C-2A8A427FDB93}"/>
              </a:ext>
            </a:extLst>
          </p:cNvPr>
          <p:cNvSpPr>
            <a:spLocks noGrp="1"/>
          </p:cNvSpPr>
          <p:nvPr>
            <p:ph idx="1"/>
          </p:nvPr>
        </p:nvSpPr>
        <p:spPr>
          <a:xfrm>
            <a:off x="685800" y="2194560"/>
            <a:ext cx="10820400" cy="644893"/>
          </a:xfrm>
        </p:spPr>
        <p:txBody>
          <a:bodyPr>
            <a:normAutofit lnSpcReduction="10000"/>
          </a:bodyPr>
          <a:lstStyle/>
          <a:p>
            <a:r>
              <a:rPr lang="en-US" dirty="0"/>
              <a:t>We used this link to get data: </a:t>
            </a:r>
            <a:r>
              <a:rPr lang="en-US" b="0" i="0" u="sng" dirty="0">
                <a:effectLst/>
                <a:latin typeface="charter"/>
                <a:hlinkClick r:id="rId2"/>
              </a:rPr>
              <a:t>https://www.data.gouv.fr/fr/datasets/r/e88c6fda-1d09-42a0-a069-606d3259114e</a:t>
            </a:r>
            <a:endParaRPr lang="en-US" b="0" i="0" u="sng" dirty="0">
              <a:effectLst/>
              <a:latin typeface="charter"/>
            </a:endParaRPr>
          </a:p>
          <a:p>
            <a:pPr marL="0" indent="0">
              <a:buNone/>
            </a:pPr>
            <a:endParaRPr lang="en-US" dirty="0"/>
          </a:p>
        </p:txBody>
      </p:sp>
      <p:sp>
        <p:nvSpPr>
          <p:cNvPr id="4" name="Content Placeholder 2">
            <a:extLst>
              <a:ext uri="{FF2B5EF4-FFF2-40B4-BE49-F238E27FC236}">
                <a16:creationId xmlns:a16="http://schemas.microsoft.com/office/drawing/2014/main" id="{53EA993A-2BB1-495A-A626-7789D7D182A9}"/>
              </a:ext>
            </a:extLst>
          </p:cNvPr>
          <p:cNvSpPr txBox="1">
            <a:spLocks/>
          </p:cNvSpPr>
          <p:nvPr/>
        </p:nvSpPr>
        <p:spPr>
          <a:xfrm>
            <a:off x="685800" y="2756835"/>
            <a:ext cx="10820400" cy="175099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dirty="0"/>
              <a:t>This gives us information on:</a:t>
            </a:r>
          </a:p>
          <a:p>
            <a:pPr lvl="1"/>
            <a:r>
              <a:rPr lang="en-US" dirty="0"/>
              <a:t>1. </a:t>
            </a:r>
            <a:r>
              <a:rPr lang="en-US" dirty="0" err="1"/>
              <a:t>postal_code</a:t>
            </a:r>
            <a:r>
              <a:rPr lang="en-US" dirty="0"/>
              <a:t>: Postal codes for France</a:t>
            </a:r>
          </a:p>
          <a:p>
            <a:pPr lvl="1"/>
            <a:r>
              <a:rPr lang="en-US" dirty="0"/>
              <a:t>2. </a:t>
            </a:r>
            <a:r>
              <a:rPr lang="en-US" dirty="0" err="1"/>
              <a:t>nom_comm</a:t>
            </a:r>
            <a:r>
              <a:rPr lang="en-US" dirty="0"/>
              <a:t>: Name of Neighborhoods in France</a:t>
            </a:r>
          </a:p>
          <a:p>
            <a:pPr lvl="1"/>
            <a:r>
              <a:rPr lang="en-US" dirty="0"/>
              <a:t>3. </a:t>
            </a:r>
            <a:r>
              <a:rPr lang="en-US" dirty="0" err="1"/>
              <a:t>nom_dept</a:t>
            </a:r>
            <a:r>
              <a:rPr lang="en-US" dirty="0"/>
              <a:t>: </a:t>
            </a:r>
            <a:r>
              <a:rPr lang="en-US" b="0" i="0" dirty="0">
                <a:effectLst/>
              </a:rPr>
              <a:t>Name of the boroughs, equivalent to towns in France</a:t>
            </a:r>
          </a:p>
          <a:p>
            <a:pPr lvl="1"/>
            <a:r>
              <a:rPr lang="en-US" dirty="0"/>
              <a:t>4. geo_point_2d: Tuple containing the latitude and longitude of the Neighborhoods</a:t>
            </a:r>
          </a:p>
        </p:txBody>
      </p:sp>
    </p:spTree>
    <p:extLst>
      <p:ext uri="{BB962C8B-B14F-4D97-AF65-F5344CB8AC3E}">
        <p14:creationId xmlns:p14="http://schemas.microsoft.com/office/powerpoint/2010/main" val="1587191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3F47-B7ED-4434-B387-9D889BB0A7DF}"/>
              </a:ext>
            </a:extLst>
          </p:cNvPr>
          <p:cNvSpPr>
            <a:spLocks noGrp="1"/>
          </p:cNvSpPr>
          <p:nvPr>
            <p:ph type="title"/>
          </p:nvPr>
        </p:nvSpPr>
        <p:spPr/>
        <p:txBody>
          <a:bodyPr/>
          <a:lstStyle/>
          <a:p>
            <a:r>
              <a:rPr lang="en-US" dirty="0"/>
              <a:t>Foursquare </a:t>
            </a:r>
            <a:r>
              <a:rPr lang="en-US" dirty="0" err="1"/>
              <a:t>Api</a:t>
            </a:r>
            <a:r>
              <a:rPr lang="en-US" dirty="0"/>
              <a:t> data</a:t>
            </a:r>
          </a:p>
        </p:txBody>
      </p:sp>
      <p:sp>
        <p:nvSpPr>
          <p:cNvPr id="3" name="Content Placeholder 2">
            <a:extLst>
              <a:ext uri="{FF2B5EF4-FFF2-40B4-BE49-F238E27FC236}">
                <a16:creationId xmlns:a16="http://schemas.microsoft.com/office/drawing/2014/main" id="{1682FBC5-463A-4247-B66F-0B44646D8533}"/>
              </a:ext>
            </a:extLst>
          </p:cNvPr>
          <p:cNvSpPr>
            <a:spLocks noGrp="1"/>
          </p:cNvSpPr>
          <p:nvPr>
            <p:ph idx="1"/>
          </p:nvPr>
        </p:nvSpPr>
        <p:spPr/>
        <p:txBody>
          <a:bodyPr>
            <a:normAutofit fontScale="92500" lnSpcReduction="10000"/>
          </a:bodyPr>
          <a:lstStyle/>
          <a:p>
            <a:r>
              <a:rPr lang="en-US" dirty="0"/>
              <a:t>Foursquare is a location data provider with information about venues within a certain area</a:t>
            </a:r>
          </a:p>
          <a:p>
            <a:r>
              <a:rPr lang="en-US" dirty="0"/>
              <a:t>We have chosen each neighborhood to have a 500 meter radius </a:t>
            </a:r>
          </a:p>
          <a:p>
            <a:r>
              <a:rPr lang="en-US" dirty="0"/>
              <a:t>Foursquare will retrieve data on the venues inside each neighborhood</a:t>
            </a:r>
          </a:p>
          <a:p>
            <a:r>
              <a:rPr lang="en-US" dirty="0"/>
              <a:t>Data collected will be as followed</a:t>
            </a:r>
          </a:p>
          <a:p>
            <a:pPr lvl="1"/>
            <a:r>
              <a:rPr lang="en-US" b="0" i="1" dirty="0" err="1">
                <a:effectLst/>
                <a:latin typeface="charter"/>
              </a:rPr>
              <a:t>Neighbourhood</a:t>
            </a:r>
            <a:r>
              <a:rPr lang="en-US" b="0" i="0" dirty="0">
                <a:effectLst/>
                <a:latin typeface="charter"/>
              </a:rPr>
              <a:t>: Name of the Neighborhood</a:t>
            </a:r>
          </a:p>
          <a:p>
            <a:pPr lvl="1"/>
            <a:r>
              <a:rPr lang="en-US" b="0" i="1" dirty="0" err="1">
                <a:effectLst/>
                <a:latin typeface="charter"/>
              </a:rPr>
              <a:t>Neighbourhood</a:t>
            </a:r>
            <a:r>
              <a:rPr lang="en-US" b="0" i="1" dirty="0">
                <a:effectLst/>
                <a:latin typeface="charter"/>
              </a:rPr>
              <a:t> Latitude</a:t>
            </a:r>
            <a:r>
              <a:rPr lang="en-US" b="0" i="0" dirty="0">
                <a:effectLst/>
                <a:latin typeface="charter"/>
              </a:rPr>
              <a:t>: Latitude of the Neighborhood</a:t>
            </a:r>
          </a:p>
          <a:p>
            <a:pPr lvl="1"/>
            <a:r>
              <a:rPr lang="en-US" b="0" i="1" dirty="0" err="1">
                <a:effectLst/>
                <a:latin typeface="charter"/>
              </a:rPr>
              <a:t>Neighbourhood</a:t>
            </a:r>
            <a:r>
              <a:rPr lang="en-US" b="0" i="1" dirty="0">
                <a:effectLst/>
                <a:latin typeface="charter"/>
              </a:rPr>
              <a:t> Longitude</a:t>
            </a:r>
            <a:r>
              <a:rPr lang="en-US" b="0" i="0" dirty="0">
                <a:effectLst/>
                <a:latin typeface="charter"/>
              </a:rPr>
              <a:t>: Longitude of the Neighborhood</a:t>
            </a:r>
          </a:p>
          <a:p>
            <a:pPr lvl="1"/>
            <a:r>
              <a:rPr lang="en-US" b="0" i="1" dirty="0">
                <a:effectLst/>
                <a:latin typeface="charter"/>
              </a:rPr>
              <a:t>Venue</a:t>
            </a:r>
            <a:r>
              <a:rPr lang="en-US" b="0" i="0" dirty="0">
                <a:effectLst/>
                <a:latin typeface="charter"/>
              </a:rPr>
              <a:t>: Name of the Venue</a:t>
            </a:r>
          </a:p>
          <a:p>
            <a:pPr lvl="1"/>
            <a:r>
              <a:rPr lang="en-US" b="0" i="1" dirty="0">
                <a:effectLst/>
                <a:latin typeface="charter"/>
              </a:rPr>
              <a:t>Venue Latitude</a:t>
            </a:r>
            <a:r>
              <a:rPr lang="en-US" b="0" i="0" dirty="0">
                <a:effectLst/>
                <a:latin typeface="charter"/>
              </a:rPr>
              <a:t>: Latitude of Venue</a:t>
            </a:r>
          </a:p>
          <a:p>
            <a:pPr lvl="1"/>
            <a:r>
              <a:rPr lang="en-US" b="0" i="1" dirty="0">
                <a:effectLst/>
                <a:latin typeface="charter"/>
              </a:rPr>
              <a:t>Venue Longitude</a:t>
            </a:r>
            <a:r>
              <a:rPr lang="en-US" b="0" i="0" dirty="0">
                <a:effectLst/>
                <a:latin typeface="charter"/>
              </a:rPr>
              <a:t>: Longitude of Venue</a:t>
            </a:r>
          </a:p>
          <a:p>
            <a:pPr lvl="1"/>
            <a:r>
              <a:rPr lang="en-US" b="0" i="1" dirty="0">
                <a:effectLst/>
                <a:latin typeface="charter"/>
              </a:rPr>
              <a:t>Venue Category</a:t>
            </a:r>
            <a:r>
              <a:rPr lang="en-US" b="0" i="0" dirty="0">
                <a:effectLst/>
                <a:latin typeface="charter"/>
              </a:rPr>
              <a:t>: Category of Venue</a:t>
            </a:r>
          </a:p>
          <a:p>
            <a:endParaRPr lang="en-US" dirty="0"/>
          </a:p>
        </p:txBody>
      </p:sp>
    </p:spTree>
    <p:extLst>
      <p:ext uri="{BB962C8B-B14F-4D97-AF65-F5344CB8AC3E}">
        <p14:creationId xmlns:p14="http://schemas.microsoft.com/office/powerpoint/2010/main" val="290337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4964-2550-4233-84D9-C490299227F2}"/>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D5CC68B-3EA8-4CF6-9250-979014AAEA2C}"/>
              </a:ext>
            </a:extLst>
          </p:cNvPr>
          <p:cNvSpPr>
            <a:spLocks noGrp="1"/>
          </p:cNvSpPr>
          <p:nvPr>
            <p:ph idx="1"/>
          </p:nvPr>
        </p:nvSpPr>
        <p:spPr/>
        <p:txBody>
          <a:bodyPr/>
          <a:lstStyle/>
          <a:p>
            <a:r>
              <a:rPr lang="en-US" dirty="0"/>
              <a:t>We will be importing the following packages</a:t>
            </a:r>
          </a:p>
          <a:p>
            <a:pPr lvl="1"/>
            <a:r>
              <a:rPr lang="en-US" b="0" i="1" dirty="0">
                <a:effectLst/>
                <a:latin typeface="charter"/>
              </a:rPr>
              <a:t>Pandas</a:t>
            </a:r>
            <a:r>
              <a:rPr lang="en-US" b="0" i="0" dirty="0">
                <a:effectLst/>
                <a:latin typeface="charter"/>
              </a:rPr>
              <a:t>: To collect and manipulate data in JSON and HTML and then data analysis</a:t>
            </a:r>
          </a:p>
          <a:p>
            <a:pPr lvl="1"/>
            <a:r>
              <a:rPr lang="en-US" b="0" i="1" dirty="0">
                <a:effectLst/>
                <a:latin typeface="charter"/>
              </a:rPr>
              <a:t>requests</a:t>
            </a:r>
            <a:r>
              <a:rPr lang="en-US" b="0" i="0" dirty="0">
                <a:effectLst/>
                <a:latin typeface="charter"/>
              </a:rPr>
              <a:t>: Handle HTTP requests</a:t>
            </a:r>
          </a:p>
          <a:p>
            <a:pPr lvl="1"/>
            <a:r>
              <a:rPr lang="en-US" b="0" i="1" dirty="0">
                <a:effectLst/>
                <a:latin typeface="charter"/>
              </a:rPr>
              <a:t>matplotlib</a:t>
            </a:r>
            <a:r>
              <a:rPr lang="en-US" b="0" i="0" dirty="0">
                <a:effectLst/>
                <a:latin typeface="charter"/>
              </a:rPr>
              <a:t>: Detailing the generated maps</a:t>
            </a:r>
          </a:p>
          <a:p>
            <a:pPr lvl="1"/>
            <a:r>
              <a:rPr lang="en-US" b="0" i="1" dirty="0">
                <a:effectLst/>
                <a:latin typeface="charter"/>
              </a:rPr>
              <a:t>folium</a:t>
            </a:r>
            <a:r>
              <a:rPr lang="en-US" b="0" i="0" dirty="0">
                <a:effectLst/>
                <a:latin typeface="charter"/>
              </a:rPr>
              <a:t>: Generating maps of London and Paris</a:t>
            </a:r>
          </a:p>
          <a:p>
            <a:pPr lvl="1"/>
            <a:r>
              <a:rPr lang="en-US" b="0" i="1" dirty="0" err="1">
                <a:effectLst/>
                <a:latin typeface="charter"/>
              </a:rPr>
              <a:t>sklearn</a:t>
            </a:r>
            <a:r>
              <a:rPr lang="en-US" b="0" i="0" dirty="0">
                <a:effectLst/>
                <a:latin typeface="charter"/>
              </a:rPr>
              <a:t>: To import K Means machine learning model.</a:t>
            </a:r>
          </a:p>
          <a:p>
            <a:r>
              <a:rPr lang="en-US" dirty="0"/>
              <a:t>Approach:</a:t>
            </a:r>
          </a:p>
          <a:p>
            <a:pPr lvl="1"/>
            <a:r>
              <a:rPr lang="en-US" dirty="0"/>
              <a:t>Explore each city</a:t>
            </a:r>
          </a:p>
          <a:p>
            <a:pPr lvl="1"/>
            <a:r>
              <a:rPr lang="en-US" dirty="0"/>
              <a:t>Plot map to show considered neighborhoods</a:t>
            </a:r>
          </a:p>
          <a:p>
            <a:pPr lvl="1"/>
            <a:r>
              <a:rPr lang="en-US" dirty="0"/>
              <a:t>Build model by clustering similar neighborhoods </a:t>
            </a:r>
          </a:p>
        </p:txBody>
      </p:sp>
    </p:spTree>
    <p:extLst>
      <p:ext uri="{BB962C8B-B14F-4D97-AF65-F5344CB8AC3E}">
        <p14:creationId xmlns:p14="http://schemas.microsoft.com/office/powerpoint/2010/main" val="3965520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3EC895-1952-4FFB-BDDF-C80EE7047A36}"/>
              </a:ext>
            </a:extLst>
          </p:cNvPr>
          <p:cNvSpPr>
            <a:spLocks noGrp="1"/>
          </p:cNvSpPr>
          <p:nvPr>
            <p:ph type="title"/>
          </p:nvPr>
        </p:nvSpPr>
        <p:spPr/>
        <p:txBody>
          <a:bodyPr/>
          <a:lstStyle/>
          <a:p>
            <a:r>
              <a:rPr lang="en-US" dirty="0"/>
              <a:t>Visualizing London</a:t>
            </a:r>
          </a:p>
        </p:txBody>
      </p:sp>
      <p:pic>
        <p:nvPicPr>
          <p:cNvPr id="4100" name="Picture 4" descr="Image for post">
            <a:extLst>
              <a:ext uri="{FF2B5EF4-FFF2-40B4-BE49-F238E27FC236}">
                <a16:creationId xmlns:a16="http://schemas.microsoft.com/office/drawing/2014/main" id="{E16B38AC-5709-473D-8B14-52869C554B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8619" y="2193925"/>
            <a:ext cx="9214762" cy="402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01167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71</TotalTime>
  <Words>832</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charter</vt:lpstr>
      <vt:lpstr>Helvetica Neue</vt:lpstr>
      <vt:lpstr>Vapor Trail</vt:lpstr>
      <vt:lpstr>Paris Vs. London</vt:lpstr>
      <vt:lpstr>Introduction</vt:lpstr>
      <vt:lpstr>Business Problem</vt:lpstr>
      <vt:lpstr>Data Description</vt:lpstr>
      <vt:lpstr>Data Description: London</vt:lpstr>
      <vt:lpstr>Data Description: Paris</vt:lpstr>
      <vt:lpstr>Foursquare Api data</vt:lpstr>
      <vt:lpstr>Methodology</vt:lpstr>
      <vt:lpstr>Visualizing London</vt:lpstr>
      <vt:lpstr>Visualizing Paris</vt:lpstr>
      <vt:lpstr>Venues</vt:lpstr>
      <vt:lpstr>One hot encoding</vt:lpstr>
      <vt:lpstr>Top venues in the Neighborhoods</vt:lpstr>
      <vt:lpstr>Visualize clustered neighborhood: london</vt:lpstr>
      <vt:lpstr>Visualize clustered neighborhood: paris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Paris Vs. London</dc:title>
  <dc:creator>Tiffany Kwan</dc:creator>
  <cp:lastModifiedBy>Tiffany Kwan</cp:lastModifiedBy>
  <cp:revision>5</cp:revision>
  <dcterms:created xsi:type="dcterms:W3CDTF">2020-11-18T04:41:12Z</dcterms:created>
  <dcterms:modified xsi:type="dcterms:W3CDTF">2020-11-18T05:52:17Z</dcterms:modified>
</cp:coreProperties>
</file>