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0" r:id="rId20"/>
    <p:sldId id="276" r:id="rId21"/>
    <p:sldId id="277" r:id="rId22"/>
    <p:sldId id="278" r:id="rId23"/>
    <p:sldId id="286" r:id="rId24"/>
    <p:sldId id="287" r:id="rId25"/>
    <p:sldId id="288" r:id="rId26"/>
    <p:sldId id="289" r:id="rId27"/>
    <p:sldId id="279" r:id="rId28"/>
    <p:sldId id="283" r:id="rId29"/>
    <p:sldId id="284" r:id="rId30"/>
    <p:sldId id="280" r:id="rId31"/>
    <p:sldId id="285" r:id="rId32"/>
    <p:sldId id="271" r:id="rId33"/>
    <p:sldId id="281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119" d="100"/>
          <a:sy n="119" d="100"/>
        </p:scale>
        <p:origin x="31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4:20:4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24575,'63'50'0,"0"0"0,-6-3 0,8 6 0,6 6 0,5 5 0,3 2 0,-16-14 0,2 3 0,3 2 0,2 2 0,2 2 0,2 2 0,1 1 0,2 2 0,1 0-757,-11-8 1,1 2 0,3 1 0,0 1 0,2 1 0,0 2-1,2 0 1,-1 1 0,2 1 0,-1 0 0,1 0 0,-1 1-1,0 1 657,-4-5 1,0 1 0,1 1-1,0 1 1,1 0 0,0 1-1,0 0 1,0 0 0,0 1 0,-1 0-1,1 0 1,-1 0 0,0 0-1,-1 0 1,-1-1-45,-1 0 0,-1-1 1,1 0-1,-1 0 0,-1 1 1,1-1-1,-1 1 1,0 0-1,0 0 0,-1 0 1,0 0-1,-1 0 0,1 1 1,-2-1-1,0 1 144,3 3 0,-1 1 0,0 0 0,0 0 0,-1 0 0,0 1 0,0-1 0,-2 1 0,1-1 0,-1 1 0,-1-1 0,-1 0 0,0 0 0,0-1-74,3 6 1,0 1 0,-1-1 0,0 0 0,-2 1-1,1-2 1,-2 1 0,0-1 0,-1 0 0,0 0-1,0-1 1,-1 0 73,1 1 0,0-1 0,-2 1 0,1-1 0,-1-1 0,-1 1 0,0-2 0,-1 0 0,0 0 0,-1-1 0,0-1-145,6 9 1,0-1 0,-1 0 0,0-1 0,-1-1 0,-1-1 0,-1-2-1,-1-1 1,0-3 144,3 5 0,-1-2 0,0-2 0,-2-1 0,-1-3 0,-1-1 0,-1-3 374,5 8 0,0-3 0,-3-2 0,-1-4 0,-3-3-374,14 15 0,-3-5 0,-5-8 1658,4 4 1,-9-11-1659,1 2 4961,-30-35-4961,-15-12 4026,-11-4-4026,-12-4-1327,-9-1 1,6-1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4:20:4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5881 0 8191,'10'0'0,"-55"30"892,-2 5 1,-12 12 0,-8 9-893,11-7 0,-6 5 0,-5 5 0,-2 5 0,-3 4 0,-2 3 0,14-10 0,-2 3 0,-3 2 0,0 4 0,-3 2 0,0 2 0,0 2 0,-2 1 0,1 2 0,0 1-75,10-11 0,-1 1 1,0 1-1,0 2 0,-1 1 1,0 2-1,-1 0 0,0 2 1,0 0-1,0 2 0,0 0 1,0 1-1,0 1 1,1 1 74,7-11 0,0 2 0,0 1 0,-1 1 0,1 0 0,-1 2 0,0 0 0,0 1 0,0 0 0,1 1 0,-1 0 0,1 0 0,0 0 0,0 1 0,1-1 0,0 0 0,1 0 0,0-1-28,-3 5 1,1 0 0,1 1 0,-1 0 0,1 0 0,-1 0 0,2 1 0,-1-1 0,1 1 0,0-1-1,1 0 1,0 0 0,0-1 0,1 0 0,1-1 0,0 0 0,0-1 27,0 2 0,-1 0 0,1 0 0,1 0 0,0-1 0,0 0 0,1 0 0,1-1 0,0 0 0,0-2 0,1 1 0,1-2 0,1-1 0,0-1 0,0 0 61,-5 11 0,0 0 0,0 0 1,2-2-1,0 0 0,1-2 1,1-2-1,1-1 0,2-3 1,0-2-1,2-3-61,-7 12 0,2-3 0,1-4 0,2-2 0,2-3 0,0-2 0,1-3 160,-14 23 0,3-5 0,2-5 1,3-5-161,1-4 0,3-5 0,2-8 1630,0-4 0,5-10-1630,6-6 4876,17-25-4876,6-7 4794,6-4-4794,4 0 967,9 1-967,5 6 0,2 9 0,-3 5-1696,-5 0 0,-8-9 0,-1-8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7BDB-D3AC-F28F-11A2-353AB43E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FB864-2BDF-7088-51BB-143A63EB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42C7-6F22-C6DC-436F-CEF22FA8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6783-0B2D-55D9-F757-F5252662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9B08-47E8-DD56-7F58-BF7EAF17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678-CF87-B6FD-19D4-7ABA1A3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1F15-BB77-B9B2-80E2-C94186F9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18D6C-6DC5-CE00-5E99-26A5E8D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949-89BB-795D-AC28-A159897C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0766-8846-D776-EFB3-D98B6A2A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F9D74-4000-A337-40E0-1AD3E2CE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EB5D1-0594-14AD-AC8D-68971AF0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1AE7-CE37-6625-07FF-B77A13B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E767-2782-3351-4692-35EC904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5C15-A54D-DE3B-EC60-33F21A2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EAAB-9191-50FF-289F-D1E36EB3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BE71-9706-2396-A8A6-24AB47E2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F1E9-24B7-F7E9-26A9-2C8066A8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D975-62B3-5CB3-EC6C-D6657EAE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99D8-B6AF-C62C-D150-D39AD973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17BE-3C0A-E935-2CC1-9537E530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4B38-6980-3DDC-58A3-2A1C5B1A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D5EF-D360-BD75-349D-B4CD8918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6967-93D9-BD85-C9B1-496B9EC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CCDB-84A2-5518-4FF5-662BAA7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6996-95B0-738B-91BB-AA28ECC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D40-842D-53C4-A491-E60410A9D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65EE7-2D7F-F3F5-8DBE-71697D02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56FF-4F6E-ABFE-6BE7-467F40F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5FDA-EEC2-93AB-B764-F7992191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118A-1932-4605-5784-2578E83B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AB10-8A11-7ACC-5C56-804642DF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3349-7DA0-21DB-B2DF-D8200868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C5A0-5FC1-C158-7D75-03053068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61B0A-508D-FA68-08B5-6A72DA3D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42510-6815-59D1-E9BE-9ADE9DDE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405AB-6E66-C841-FD2C-50620C90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4B354-1C64-73C0-1AA6-E3983B10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3C700-0014-8C80-1522-4FB3BDF1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9A0B-4AA0-80D7-4E1E-7B15B6B7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8E5DA-B717-3A5B-0EB6-51510841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152EA-8D72-0296-D052-F927E9A6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BD03-AAAE-C8BE-B227-8A7C3356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888A5-8067-BA13-305D-AD10A25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04BF3-D014-B4F6-A048-A6FD1A8C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89D7-71C0-53AD-5C89-3136847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91B7-19E3-AB46-0229-5A1D253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7FE-5356-CD27-A775-3ED694C0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42B2E-CBAA-E521-DF69-CA045B79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9C38-391B-3ED2-362B-FCEABCD7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5D09-BC47-A8C8-6CDA-711DB52E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7505E-7517-2AE8-8DA3-1693115E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29CF-63FC-A973-F85B-2FBE3723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E45C1-CDAE-AA7B-0C90-3269F5C75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DF3D-4B69-AECA-2100-6B49CF13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5BAFA-66CF-6398-4FDE-BB671E63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58D05-8FFF-C1FA-BFC2-03472A1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3EF7-78F1-ACAB-D887-822856DC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04264-B4DA-A9D6-516F-846C946E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A616-E275-8BC6-DF1D-C75ADD85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F244-CD8F-8308-8DE8-C39E8136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99E68-A925-6240-A10F-B6AB49AA11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5D96-8ADF-7E95-9D81-71D111EBD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E7D7F-15BD-94A0-7953-53C3E9446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C8E41-29FE-E444-B1F5-EEC8FCFC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s/sma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raderlands.com/en/articles/8813349-bollinger-bands-percent-b-indic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delity.com/learning-center/trading-investing/technical-analysis/technical-indicator-guide/momentu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dcode.com/blog/top-15-most-popular-trading-strategies-in-2024" TargetMode="External"/><Relationship Id="rId2" Type="http://schemas.openxmlformats.org/officeDocument/2006/relationships/hyperlink" Target="https://www.investopedia.com/articles/active-trading/11/four-types-of-active-trader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adcode.com/blog/top-15-most-popular-trading-strategies-in-20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dcode.com/blog/top-15-most-popular-trading-strategies-in-2024" TargetMode="External"/><Relationship Id="rId2" Type="http://schemas.openxmlformats.org/officeDocument/2006/relationships/hyperlink" Target="https://www.axi.com/int/blog/education/trading-strateg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xi.com/int/blog/education/trading-strateg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9774-9C3A-A9FE-E4BD-9C207943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Trading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A718E-9803-AB46-5395-0F0098652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T.K. Huynh </a:t>
            </a:r>
          </a:p>
        </p:txBody>
      </p:sp>
    </p:spTree>
    <p:extLst>
      <p:ext uri="{BB962C8B-B14F-4D97-AF65-F5344CB8AC3E}">
        <p14:creationId xmlns:p14="http://schemas.microsoft.com/office/powerpoint/2010/main" val="255909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978C-8427-F622-2E48-083EF711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Price/SMA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CE98-2E9B-3E71-5CA0-F9047094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A mathematical comparison between current price and Simple Moving Average that measures whether an asset is trading above or below its average trend</a:t>
            </a:r>
            <a:r>
              <a:rPr lang="en-US" dirty="0">
                <a:latin typeface="var(--font-berkeley-mono)"/>
              </a:rPr>
              <a:t>. 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 algn="l">
              <a:buNone/>
            </a:pPr>
            <a:endParaRPr lang="en-US" dirty="0">
              <a:latin typeface="__fkGroteskNeue_598ab8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The ratio helps identify:</a:t>
            </a:r>
          </a:p>
          <a:p>
            <a:pPr marL="0" indent="0" algn="l">
              <a:buNone/>
            </a:pPr>
            <a:endParaRPr lang="en-US" b="0" i="0" u="none" strike="noStrike" dirty="0">
              <a:effectLst/>
              <a:latin typeface="__fkGroteskNeue_598ab8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Values &gt; 1: Price above average</a:t>
            </a: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Values &lt; 1: Price below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623E-A845-C151-E055-CAB4A2F1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Bollinger Band Percentage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C496-A4F3-52B2-6A35-5597197E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A technical indicator that measures the relative position of price compared to upper and lower Bollinger Bands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>
              <a:buNone/>
            </a:pPr>
            <a:endParaRPr lang="en-US" dirty="0">
              <a:latin typeface="__fkGroteskNeue_598ab8"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It helps identify: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Readings &gt; 80%: Overbought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__fkGroteskNeue_598ab8"/>
              </a:rPr>
              <a:t>Readings &lt; 20%: Oversold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__fkGroteskNeue_598ab8"/>
              </a:rPr>
              <a:t>50%: Price at middle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65EC-E781-F023-7C66-FAA6BC20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A007-0A2E-216C-FAC7-2B5BC8E3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__fkGroteskNeue_598ab8"/>
              </a:rPr>
              <a:t>A technical tool that measures the velocity and rate of price changes rather than actual price levels</a:t>
            </a:r>
            <a:r>
              <a:rPr lang="en-US" dirty="0">
                <a:latin typeface="var(--font-berkeley-mono)"/>
              </a:rPr>
              <a:t>.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r>
              <a:rPr lang="en-US" b="0" i="0" u="none" strike="noStrike" dirty="0">
                <a:effectLst/>
                <a:latin typeface="__fkGroteskNeue_598ab8"/>
              </a:rPr>
              <a:t>It helps determine: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Trend strength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Direction of price movements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Market development potential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Values above zero indicate upward movement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Values below zero indicate downward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7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7D00-A02B-6FF9-DE64-C8975053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B5A-9CF9-C59D-359E-F98D585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Calculate price/</a:t>
            </a:r>
            <a:r>
              <a:rPr lang="en-US" sz="1900" dirty="0" err="1"/>
              <a:t>sma</a:t>
            </a:r>
            <a:r>
              <a:rPr lang="en-US" sz="1900" dirty="0"/>
              <a:t> ratio, Bollinger band percent, and momentum, use that as a signal to buy/sell. </a:t>
            </a:r>
          </a:p>
          <a:p>
            <a:pPr marL="0" indent="0">
              <a:buNone/>
            </a:pPr>
            <a:r>
              <a:rPr lang="en-US" sz="1900" b="1" dirty="0"/>
              <a:t>Long entry: </a:t>
            </a:r>
            <a:r>
              <a:rPr lang="en-US" sz="1900" b="1" i="0" u="none" strike="noStrike" dirty="0">
                <a:effectLst/>
                <a:latin typeface="__fkGroteskNeue_598ab8"/>
              </a:rPr>
              <a:t>Buy 1000 shares when you think price will go up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Happens when: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Market is oversold (BB% &lt; 20) and momentum is positive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OR price is below average and showing upward movement</a:t>
            </a:r>
          </a:p>
          <a:p>
            <a:pPr marL="0" indent="0" algn="l">
              <a:buNone/>
            </a:pPr>
            <a:r>
              <a:rPr lang="en-US" sz="1900" b="1" i="0" u="none" strike="noStrike" dirty="0">
                <a:effectLst/>
                <a:latin typeface="__fkGroteskNeue_598ab8"/>
              </a:rPr>
              <a:t>Short Entry: Borrow and sell 1000 shares when you think price will go down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Happens when market is overbought (BB% &gt; 85), momentum is negative, and price is well above average</a:t>
            </a:r>
          </a:p>
          <a:p>
            <a:pPr marL="0" indent="0" algn="l">
              <a:buNone/>
            </a:pPr>
            <a:r>
              <a:rPr lang="en-US" sz="1900" b="1" i="0" u="none" strike="noStrike" dirty="0">
                <a:effectLst/>
                <a:latin typeface="__fkGroteskNeue_598ab8"/>
              </a:rPr>
              <a:t>Long Exit: Sell your 1000 shares to take profit or prevent losses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Happens when: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Market becomes overbought (BB% &gt; 75)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OR price starts dropping while being above average</a:t>
            </a:r>
          </a:p>
          <a:p>
            <a:pPr marL="0" indent="0" algn="l">
              <a:buNone/>
            </a:pPr>
            <a:r>
              <a:rPr lang="en-US" sz="1900" b="1" i="0" u="none" strike="noStrike" dirty="0">
                <a:effectLst/>
                <a:latin typeface="__fkGroteskNeue_598ab8"/>
              </a:rPr>
              <a:t>Short Exit: Buy back 2000 shares to return borrowed shares and close position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Happens when: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Market becomes oversold (BB% &lt; 25)</a:t>
            </a:r>
          </a:p>
          <a:p>
            <a:pPr lvl="2"/>
            <a:r>
              <a:rPr lang="en-US" sz="1900" b="0" i="0" u="none" strike="noStrike" dirty="0">
                <a:effectLst/>
                <a:latin typeface="__fkGroteskNeue_598ab8"/>
              </a:rPr>
              <a:t>OR price starts rising while being below average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__fkGroteskNeue_598ab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1207-94A6-B97B-A58F-BF4CF575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Portfolio (2012)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37065-2A91-9CE3-CF31-6DF37820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05" y="1400230"/>
            <a:ext cx="7690253" cy="4851177"/>
          </a:xfrm>
        </p:spPr>
      </p:pic>
    </p:spTree>
    <p:extLst>
      <p:ext uri="{BB962C8B-B14F-4D97-AF65-F5344CB8AC3E}">
        <p14:creationId xmlns:p14="http://schemas.microsoft.com/office/powerpoint/2010/main" val="260909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919B-215A-37D9-E944-7EC0E450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Portfolio (2016)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65DA2-1080-9DFA-8211-49FDA0394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920" y="1825625"/>
            <a:ext cx="7250160" cy="4351338"/>
          </a:xfrm>
        </p:spPr>
      </p:pic>
    </p:spTree>
    <p:extLst>
      <p:ext uri="{BB962C8B-B14F-4D97-AF65-F5344CB8AC3E}">
        <p14:creationId xmlns:p14="http://schemas.microsoft.com/office/powerpoint/2010/main" val="366549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BE2F-D20C-FDAF-0A98-12088D2D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Portfolio (2020)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D493D-0DF6-E47B-DCB1-E6156C42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827" y="1825625"/>
            <a:ext cx="8530345" cy="4351338"/>
          </a:xfrm>
        </p:spPr>
      </p:pic>
    </p:spTree>
    <p:extLst>
      <p:ext uri="{BB962C8B-B14F-4D97-AF65-F5344CB8AC3E}">
        <p14:creationId xmlns:p14="http://schemas.microsoft.com/office/powerpoint/2010/main" val="399847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E6F-2957-4F0C-8A2B-39E47FB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Portfolio (2024)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54A16-D2B4-1F9E-AA5F-7CE0DAF9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389" y="1825625"/>
            <a:ext cx="7819222" cy="4351338"/>
          </a:xfrm>
        </p:spPr>
      </p:pic>
    </p:spTree>
    <p:extLst>
      <p:ext uri="{BB962C8B-B14F-4D97-AF65-F5344CB8AC3E}">
        <p14:creationId xmlns:p14="http://schemas.microsoft.com/office/powerpoint/2010/main" val="390641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683E-B578-7036-590F-3E565391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Strategy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545BCE-CF38-F91C-9189-06E69952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116" y="1454020"/>
            <a:ext cx="8725945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A8738-671D-C184-1C2B-3CAB3FD07E67}"/>
              </a:ext>
            </a:extLst>
          </p:cNvPr>
          <p:cNvSpPr txBox="1"/>
          <p:nvPr/>
        </p:nvSpPr>
        <p:spPr>
          <a:xfrm>
            <a:off x="1839558" y="6024283"/>
            <a:ext cx="85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 Final Portfolio Value: $2921 (~192%)</a:t>
            </a:r>
          </a:p>
          <a:p>
            <a:r>
              <a:rPr lang="en-US" dirty="0"/>
              <a:t>Manual Strategy Portfolio Value: $4112 (~ 311%)</a:t>
            </a:r>
          </a:p>
        </p:txBody>
      </p:sp>
    </p:spTree>
    <p:extLst>
      <p:ext uri="{BB962C8B-B14F-4D97-AF65-F5344CB8AC3E}">
        <p14:creationId xmlns:p14="http://schemas.microsoft.com/office/powerpoint/2010/main" val="62209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2C5-4671-15B4-11C0-9BC98AE4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ML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3E13-6571-B331-4986-7B71ED9D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u="none" strike="noStrike" dirty="0">
                <a:effectLst/>
                <a:latin typeface="__fkGroteskNeue_598ab8"/>
              </a:rPr>
              <a:t>The ML implementation here works like a price movement prediction system in three simple steps:</a:t>
            </a:r>
          </a:p>
          <a:p>
            <a:pPr algn="l"/>
            <a:r>
              <a:rPr lang="en-US" b="0" i="0" u="none" strike="noStrike" dirty="0">
                <a:effectLst/>
                <a:latin typeface="var(--font-fk-grotesk)"/>
              </a:rPr>
              <a:t>Data Input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Takes 3 technical indicators as </a:t>
            </a:r>
            <a:r>
              <a:rPr lang="en-US" b="1" i="0" u="none" strike="noStrike" dirty="0">
                <a:effectLst/>
                <a:latin typeface="__fkGroteskNeue_598ab8"/>
              </a:rPr>
              <a:t>features</a:t>
            </a:r>
            <a:r>
              <a:rPr lang="en-US" b="0" i="0" u="none" strike="noStrike" dirty="0">
                <a:effectLst/>
                <a:latin typeface="__fkGroteskNeue_598ab8"/>
              </a:rPr>
              <a:t>: Price/SMA ratio, BB%, momentum</a:t>
            </a:r>
            <a:endParaRPr lang="en-US" b="0" i="0" u="none" strike="noStrike" dirty="0">
              <a:effectLst/>
              <a:latin typeface="var(--font-fk-grotesk)"/>
            </a:endParaRPr>
          </a:p>
          <a:p>
            <a:pPr algn="l"/>
            <a:r>
              <a:rPr lang="en-US" b="0" i="0" u="none" strike="noStrike" dirty="0">
                <a:effectLst/>
                <a:latin typeface="var(--font-fk-grotesk)"/>
              </a:rPr>
              <a:t>Learning Process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Labels Creation: Looks 10 days into the future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Creates three labels based on future returns:</a:t>
            </a:r>
          </a:p>
          <a:p>
            <a:pPr lvl="2"/>
            <a:r>
              <a:rPr lang="en-US" b="0" i="0" u="none" strike="noStrike" dirty="0">
                <a:effectLst/>
                <a:latin typeface="__fkGroteskNeue_598ab8"/>
              </a:rPr>
              <a:t>Buy (1): If price goes up more than 3%</a:t>
            </a:r>
          </a:p>
          <a:p>
            <a:pPr lvl="2"/>
            <a:r>
              <a:rPr lang="en-US" b="0" i="0" u="none" strike="noStrike" dirty="0">
                <a:effectLst/>
                <a:latin typeface="__fkGroteskNeue_598ab8"/>
              </a:rPr>
              <a:t>Sell (-1): If price goes down more than 3%</a:t>
            </a:r>
          </a:p>
          <a:p>
            <a:pPr lvl="2"/>
            <a:r>
              <a:rPr lang="en-US" b="0" i="0" u="none" strike="noStrike" dirty="0">
                <a:effectLst/>
                <a:latin typeface="__fkGroteskNeue_598ab8"/>
              </a:rPr>
              <a:t>Hold (0): If price stays in between</a:t>
            </a:r>
            <a:endParaRPr lang="en-US" b="0" i="0" u="none" strike="noStrike" dirty="0">
              <a:effectLst/>
              <a:latin typeface="var(--font-fk-grotesk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__fkGroteskNeue_598ab8"/>
              </a:rPr>
              <a:t>Training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Uses 50 Random Decision Trees working together (Random Forest)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Each tree learns patterns between indicators and future price movements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Combines predictions from all trees for better accuracy</a:t>
            </a:r>
          </a:p>
          <a:p>
            <a:pPr marL="914400" lvl="2" indent="0">
              <a:buNone/>
            </a:pPr>
            <a:endParaRPr lang="en-US" b="0" i="0" u="none" strike="noStrike" dirty="0">
              <a:effectLst/>
              <a:latin typeface="__fkGroteskNeue_598ab8"/>
            </a:endParaRPr>
          </a:p>
          <a:p>
            <a:pPr algn="l"/>
            <a:endParaRPr lang="en-US" b="0" i="0" u="none" strike="noStrike" dirty="0">
              <a:effectLst/>
              <a:latin typeface="var(--font-fk-grotesk)"/>
            </a:endParaRPr>
          </a:p>
          <a:p>
            <a:pPr lvl="1"/>
            <a:endParaRPr lang="en-US" b="0" i="0" u="none" strike="noStrike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387441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14FF-21A3-27FB-5E81-BBD9713C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EE76-029D-54AE-E4B3-1E1E7C7F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Stock market review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Strats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3. Indicators review</a:t>
            </a:r>
          </a:p>
          <a:p>
            <a:pPr marL="0" indent="0">
              <a:buNone/>
            </a:pPr>
            <a:r>
              <a:rPr lang="en-US" dirty="0"/>
              <a:t>4. Manual </a:t>
            </a:r>
            <a:r>
              <a:rPr lang="en-US" dirty="0" err="1"/>
              <a:t>strat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Benchmark portfolios</a:t>
            </a:r>
          </a:p>
          <a:p>
            <a:pPr marL="0" indent="0">
              <a:buNone/>
            </a:pPr>
            <a:r>
              <a:rPr lang="en-US" dirty="0"/>
              <a:t>6. ML Framing</a:t>
            </a:r>
          </a:p>
          <a:p>
            <a:pPr marL="0" indent="0">
              <a:buNone/>
            </a:pPr>
            <a:r>
              <a:rPr lang="en-US" dirty="0"/>
              <a:t>7. ML Trading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/>
              <a:t>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214B-DA5F-BDB5-81F1-AB704C7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C553-413E-6DD0-EEED-A931256E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900" b="0" i="0" u="none" strike="noStrike" dirty="0">
                <a:effectLst/>
                <a:latin typeface="var(--font-fk-grotesk)"/>
              </a:rPr>
              <a:t>Looking into the Future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Takes current price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Looks 10 days ahead in the future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Calculates the return ratio: (Future Price / Current Price) - 1</a:t>
            </a:r>
          </a:p>
          <a:p>
            <a:pPr marL="0" indent="0" algn="l">
              <a:buNone/>
            </a:pPr>
            <a:r>
              <a:rPr lang="en-US" sz="1900" b="0" i="0" u="none" strike="noStrike" dirty="0">
                <a:effectLst/>
                <a:latin typeface="var(--font-fk-grotesk)"/>
              </a:rPr>
              <a:t>Creating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__fkGroteskNeue_598ab8"/>
              </a:rPr>
              <a:t>Buy Signal (Y = 1) If 10-day future return &gt; 3% + impact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Example: If impact = 0.02, need return &gt; 5% to trigger buy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__fkGroteskNeue_598ab8"/>
              </a:rPr>
              <a:t>Sell Signal (Y = -1) If 10-day future return &lt; -3% - impact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Example: If impact = 0.02, need return &lt; -5% to trigger sell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__fkGroteskNeue_598ab8"/>
              </a:rPr>
              <a:t>Hold Signal (Y = 0) If return falls between buy and sell thresholds</a:t>
            </a:r>
          </a:p>
          <a:p>
            <a:pPr lvl="1"/>
            <a:r>
              <a:rPr lang="en-US" sz="1900" b="0" i="0" u="none" strike="noStrike" dirty="0">
                <a:effectLst/>
                <a:latin typeface="__fkGroteskNeue_598ab8"/>
              </a:rPr>
              <a:t>Example: Return between -5% and 5% with impact = 0.02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effectLst/>
                <a:latin typeface="__fkGroteskNeue_598ab8"/>
              </a:rPr>
              <a:t>If current price is $100:</a:t>
            </a:r>
          </a:p>
          <a:p>
            <a:pPr lvl="1"/>
            <a:r>
              <a:rPr lang="en-US" sz="1900" b="1" i="0" u="none" strike="noStrike" dirty="0">
                <a:effectLst/>
                <a:latin typeface="__fkGroteskNeue_598ab8"/>
              </a:rPr>
              <a:t>Buy (1): If future price &gt; $103</a:t>
            </a:r>
          </a:p>
          <a:p>
            <a:pPr lvl="1"/>
            <a:r>
              <a:rPr lang="en-US" sz="1900" b="1" i="0" u="none" strike="noStrike" dirty="0">
                <a:effectLst/>
                <a:latin typeface="__fkGroteskNeue_598ab8"/>
              </a:rPr>
              <a:t>Sell (-1): If future price &lt; $97</a:t>
            </a:r>
          </a:p>
          <a:p>
            <a:pPr lvl="1"/>
            <a:r>
              <a:rPr lang="en-US" sz="1900" b="1" i="0" u="none" strike="noStrike" dirty="0">
                <a:effectLst/>
                <a:latin typeface="__fkGroteskNeue_598ab8"/>
              </a:rPr>
              <a:t>Hold (0): If future price between $97-$103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4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424C-514F-8F35-214C-B593D0C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 Learner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87C3E-389F-52EE-5477-0E8C8156B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7" y="1836383"/>
            <a:ext cx="70671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6FB86-811C-E65F-2E32-31808CDC1C18}"/>
              </a:ext>
            </a:extLst>
          </p:cNvPr>
          <p:cNvSpPr txBox="1"/>
          <p:nvPr/>
        </p:nvSpPr>
        <p:spPr>
          <a:xfrm>
            <a:off x="8241833" y="2813509"/>
            <a:ext cx="3291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__fkGroteskNeue_598ab8"/>
              </a:rPr>
              <a:t>1. Reduces variance in trading decisions</a:t>
            </a:r>
          </a:p>
          <a:p>
            <a:pPr algn="l"/>
            <a:r>
              <a:rPr lang="en-US" b="0" i="0" u="none" strike="noStrike" dirty="0">
                <a:effectLst/>
                <a:latin typeface="__fkGroteskNeue_598ab8"/>
              </a:rPr>
              <a:t>2. Improves prediction stability</a:t>
            </a:r>
          </a:p>
          <a:p>
            <a:pPr algn="l"/>
            <a:r>
              <a:rPr lang="en-US" b="0" i="0" u="none" strike="noStrike" dirty="0">
                <a:effectLst/>
                <a:latin typeface="__fkGroteskNeue_598ab8"/>
              </a:rPr>
              <a:t>3. Minimizes impact of market noise</a:t>
            </a:r>
          </a:p>
          <a:p>
            <a:pPr algn="l"/>
            <a:r>
              <a:rPr lang="en-US" b="0" i="0" u="none" strike="noStrike" dirty="0">
                <a:effectLst/>
                <a:latin typeface="__fkGroteskNeue_598ab8"/>
              </a:rPr>
              <a:t>4. Prevents overfitting to specific market patterns</a:t>
            </a:r>
          </a:p>
        </p:txBody>
      </p:sp>
    </p:spTree>
    <p:extLst>
      <p:ext uri="{BB962C8B-B14F-4D97-AF65-F5344CB8AC3E}">
        <p14:creationId xmlns:p14="http://schemas.microsoft.com/office/powerpoint/2010/main" val="242114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CACE-5172-3574-C368-7AC458C0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real world </a:t>
            </a:r>
            <a:r>
              <a:rPr lang="en-US" dirty="0" err="1"/>
              <a:t>schtuff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639E-AEBC-7843-6C4B-494F0BFD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__fkGroteskNeue_598ab8"/>
              </a:rPr>
              <a:t>Commission and impact are two important trading costs that affect trading performance:</a:t>
            </a:r>
          </a:p>
          <a:p>
            <a:r>
              <a:rPr lang="en-US" sz="1800" dirty="0"/>
              <a:t>Commissions (we used $9, ~0.9% of trade value)</a:t>
            </a:r>
          </a:p>
          <a:p>
            <a:pPr lvl="1"/>
            <a:r>
              <a:rPr lang="en-US" sz="1800" b="0" i="0" u="none" strike="noStrike" dirty="0">
                <a:effectLst/>
                <a:latin typeface="__fkGroteskNeue_598ab8"/>
              </a:rPr>
              <a:t>Fixed commissions: Constant fee regardless of trade size</a:t>
            </a:r>
          </a:p>
          <a:p>
            <a:pPr lvl="1"/>
            <a:r>
              <a:rPr lang="en-US" sz="1800" b="0" i="0" u="none" strike="noStrike" dirty="0">
                <a:effectLst/>
                <a:latin typeface="__fkGroteskNeue_598ab8"/>
              </a:rPr>
              <a:t>Variable commissions: Fee based on trade volume</a:t>
            </a:r>
          </a:p>
          <a:p>
            <a:r>
              <a:rPr lang="en-US" sz="1800" dirty="0"/>
              <a:t>Impact (0.095% or about 9.5 basis points)</a:t>
            </a:r>
          </a:p>
          <a:p>
            <a:pPr lvl="1"/>
            <a:r>
              <a:rPr lang="en-US" sz="1800" b="0" i="0" u="none" strike="noStrike" dirty="0">
                <a:effectLst/>
                <a:latin typeface="__fkGroteskNeue_598ab8"/>
              </a:rPr>
              <a:t>The effect that trading activity has on an asset's price</a:t>
            </a:r>
            <a:endParaRPr lang="en-US" sz="1800" dirty="0">
              <a:latin typeface="var(--font-berkeley-mono)"/>
            </a:endParaRPr>
          </a:p>
          <a:p>
            <a:pPr lvl="1"/>
            <a:r>
              <a:rPr lang="en-US" sz="1800" b="0" i="0" u="none" strike="noStrike" dirty="0">
                <a:effectLst/>
                <a:latin typeface="__fkGroteskNeue_598ab8"/>
              </a:rPr>
              <a:t>This occurs because buying pushes prices higher, selling pushes prices lower. Larger trades typically have bigger impact</a:t>
            </a:r>
          </a:p>
          <a:p>
            <a:r>
              <a:rPr lang="en-US" sz="2000" b="0" i="0" u="none" strike="noStrike" dirty="0">
                <a:effectLst/>
                <a:latin typeface="KaTeX_Main"/>
              </a:rPr>
              <a:t>Trading Days= Days in Year−Weekends−Holidays</a:t>
            </a:r>
            <a:br>
              <a:rPr lang="en-US" sz="2000" b="0" i="0" u="none" strike="noStrike" dirty="0">
                <a:effectLst/>
                <a:latin typeface="__fkGroteskNeue_598ab8"/>
              </a:rPr>
            </a:br>
            <a:r>
              <a:rPr lang="en-US" sz="2000" b="0" i="0" u="none" strike="noStrike" dirty="0">
                <a:effectLst/>
                <a:latin typeface="KaTeX_Main"/>
              </a:rPr>
              <a:t>365−104−9=252 days[5]365−104−9= </a:t>
            </a:r>
            <a:r>
              <a:rPr lang="en-US" sz="2000" b="1" i="0" u="none" strike="noStrike" dirty="0">
                <a:effectLst/>
                <a:latin typeface="KaTeX_Main"/>
              </a:rPr>
              <a:t>252 days</a:t>
            </a:r>
          </a:p>
          <a:p>
            <a:pPr lvl="1"/>
            <a:r>
              <a:rPr lang="en-US" sz="1600" dirty="0">
                <a:latin typeface="KaTeX_Main"/>
              </a:rPr>
              <a:t>Used SPY, if SPY traded, the market is open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1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3058-21D7-37B5-9B26-043A8763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(2016)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1F40E3-1CD1-46A9-B169-17010F76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567" y="1395319"/>
            <a:ext cx="6897892" cy="4351338"/>
          </a:xfrm>
        </p:spPr>
      </p:pic>
    </p:spTree>
    <p:extLst>
      <p:ext uri="{BB962C8B-B14F-4D97-AF65-F5344CB8AC3E}">
        <p14:creationId xmlns:p14="http://schemas.microsoft.com/office/powerpoint/2010/main" val="331060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DB3A-EBD6-56C5-DA07-C94F599B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(2016)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1C5E77-F490-FA00-1539-4C210384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920" y="1825625"/>
            <a:ext cx="7250160" cy="4351338"/>
          </a:xfrm>
        </p:spPr>
      </p:pic>
    </p:spTree>
    <p:extLst>
      <p:ext uri="{BB962C8B-B14F-4D97-AF65-F5344CB8AC3E}">
        <p14:creationId xmlns:p14="http://schemas.microsoft.com/office/powerpoint/2010/main" val="231014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42D1-0B31-C4EE-92EB-A2EB2926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(2020)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D047B9-0F56-469D-0DB4-93D11FED1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80" y="1690688"/>
            <a:ext cx="8530345" cy="4351338"/>
          </a:xfrm>
        </p:spPr>
      </p:pic>
    </p:spTree>
    <p:extLst>
      <p:ext uri="{BB962C8B-B14F-4D97-AF65-F5344CB8AC3E}">
        <p14:creationId xmlns:p14="http://schemas.microsoft.com/office/powerpoint/2010/main" val="62777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75D-BA6D-637F-EEC1-C2F3FA0B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(2024)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60D9D0-EEFA-8196-1DE5-5589F72F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024" y="1890171"/>
            <a:ext cx="7819222" cy="4351338"/>
          </a:xfrm>
        </p:spPr>
      </p:pic>
    </p:spTree>
    <p:extLst>
      <p:ext uri="{BB962C8B-B14F-4D97-AF65-F5344CB8AC3E}">
        <p14:creationId xmlns:p14="http://schemas.microsoft.com/office/powerpoint/2010/main" val="14889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6C2-ECDE-B6BB-829E-0B3C7F72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 reminder </a:t>
            </a:r>
          </a:p>
        </p:txBody>
      </p:sp>
      <p:pic>
        <p:nvPicPr>
          <p:cNvPr id="5" name="Content Placeholder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7BF889EC-31E5-EE60-FDCD-4BCAD8B3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408" y="1825625"/>
            <a:ext cx="8929184" cy="4351338"/>
          </a:xfrm>
        </p:spPr>
      </p:pic>
    </p:spTree>
    <p:extLst>
      <p:ext uri="{BB962C8B-B14F-4D97-AF65-F5344CB8AC3E}">
        <p14:creationId xmlns:p14="http://schemas.microsoft.com/office/powerpoint/2010/main" val="3536609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BC3D-7D05-1034-3925-BD33F1CC7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5E3DEC-8A95-2E64-1901-7FAA49E0320E}"/>
              </a:ext>
            </a:extLst>
          </p:cNvPr>
          <p:cNvSpPr txBox="1"/>
          <p:nvPr/>
        </p:nvSpPr>
        <p:spPr>
          <a:xfrm>
            <a:off x="2065468" y="5475642"/>
            <a:ext cx="500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Final Portfolio Value: </a:t>
            </a:r>
            <a:r>
              <a:rPr lang="en-US" dirty="0">
                <a:solidFill>
                  <a:srgbClr val="FF0000"/>
                </a:solidFill>
              </a:rPr>
              <a:t>$943 (-5.62%)</a:t>
            </a:r>
          </a:p>
          <a:p>
            <a:r>
              <a:rPr lang="en-US" dirty="0"/>
              <a:t>Manual Strategy Portfolio Value: </a:t>
            </a:r>
            <a:r>
              <a:rPr lang="en-US" dirty="0">
                <a:solidFill>
                  <a:schemeClr val="accent6"/>
                </a:solidFill>
              </a:rPr>
              <a:t>$1542 (~ </a:t>
            </a:r>
            <a:r>
              <a:rPr lang="en-US" dirty="0">
                <a:solidFill>
                  <a:schemeClr val="accent6"/>
                </a:solidFill>
                <a:latin typeface="__fkGroteskNeue_598ab8"/>
              </a:rPr>
              <a:t>54</a:t>
            </a:r>
            <a:r>
              <a:rPr lang="en-US" dirty="0">
                <a:solidFill>
                  <a:schemeClr val="accent6"/>
                </a:solidFill>
              </a:rPr>
              <a:t>%)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67D80-2E5B-11E8-653B-F19C4466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10" y="1018802"/>
            <a:ext cx="8726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B07F-0630-C4C2-4A8D-BA762570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5E9870-0DE0-08AA-057B-62A269371202}"/>
              </a:ext>
            </a:extLst>
          </p:cNvPr>
          <p:cNvSpPr txBox="1"/>
          <p:nvPr/>
        </p:nvSpPr>
        <p:spPr>
          <a:xfrm>
            <a:off x="2065468" y="5475642"/>
            <a:ext cx="489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Final Portfolio Value: </a:t>
            </a:r>
            <a:r>
              <a:rPr lang="en-US" dirty="0">
                <a:solidFill>
                  <a:schemeClr val="accent6"/>
                </a:solidFill>
              </a:rPr>
              <a:t>$1414 (~41%)</a:t>
            </a:r>
          </a:p>
          <a:p>
            <a:r>
              <a:rPr lang="en-US" dirty="0"/>
              <a:t>Manual Strategy Portfolio Value: </a:t>
            </a:r>
            <a:r>
              <a:rPr lang="en-US" b="1" dirty="0">
                <a:solidFill>
                  <a:schemeClr val="accent6"/>
                </a:solidFill>
              </a:rPr>
              <a:t>$6761 (~ </a:t>
            </a:r>
            <a:r>
              <a:rPr lang="en-US" b="1" i="0" u="none" strike="noStrike" dirty="0">
                <a:solidFill>
                  <a:schemeClr val="accent6"/>
                </a:solidFill>
                <a:effectLst/>
                <a:latin typeface="__fkGroteskNeue_598ab8"/>
              </a:rPr>
              <a:t>576</a:t>
            </a:r>
            <a:r>
              <a:rPr lang="en-US" b="1" dirty="0">
                <a:solidFill>
                  <a:schemeClr val="accent6"/>
                </a:solidFill>
              </a:rPr>
              <a:t>%)</a:t>
            </a:r>
          </a:p>
        </p:txBody>
      </p:sp>
      <p:pic>
        <p:nvPicPr>
          <p:cNvPr id="5" name="Content Placeholder 4" descr="A graph of a graph showing a variety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AF50620-E209-53A6-8BF0-68247AC2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17" y="986528"/>
            <a:ext cx="8967121" cy="4351338"/>
          </a:xfrm>
        </p:spPr>
      </p:pic>
    </p:spTree>
    <p:extLst>
      <p:ext uri="{BB962C8B-B14F-4D97-AF65-F5344CB8AC3E}">
        <p14:creationId xmlns:p14="http://schemas.microsoft.com/office/powerpoint/2010/main" val="24470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98CB2-9458-ACD8-4919-9C44AE62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The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0931-58A8-F1E3-86CC-73CE816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300" b="0" i="0" u="none" strike="noStrike" dirty="0">
                <a:effectLst/>
                <a:latin typeface="SourceSansPro"/>
              </a:rPr>
              <a:t>The stock market is an exchange mechanism that helps investors buy and sell shares in publicly traded companies.</a:t>
            </a:r>
          </a:p>
          <a:p>
            <a:r>
              <a:rPr lang="en-US" sz="1300" b="0" i="0" u="none" strike="noStrike" dirty="0">
                <a:effectLst/>
                <a:latin typeface="SourceSansPro"/>
              </a:rPr>
              <a:t>Trades are conducted mostly through electronic means between participants who are remote from each other. </a:t>
            </a:r>
          </a:p>
          <a:p>
            <a:r>
              <a:rPr lang="en-US" sz="1300" b="0" i="0" u="none" strike="noStrike" dirty="0">
                <a:effectLst/>
                <a:latin typeface="SourceSansPro"/>
              </a:rPr>
              <a:t>The mechanism is an excellent means for businesses to raise capital from investors. </a:t>
            </a:r>
          </a:p>
          <a:p>
            <a:r>
              <a:rPr lang="en-US" sz="1300" b="0" i="0" u="none" strike="noStrike" dirty="0">
                <a:effectLst/>
                <a:latin typeface="SourceSansPro"/>
              </a:rPr>
              <a:t>Companies listed on stock exchanges must be public, meaning their shares are open not just to a select few but traded on stock exchanges and elsewhere. Public companies are subject to many reporting and transparency regulations.</a:t>
            </a:r>
          </a:p>
          <a:p>
            <a:r>
              <a:rPr lang="en-US" sz="1300" b="0" i="0" u="none" strike="noStrike" dirty="0">
                <a:effectLst/>
                <a:latin typeface="SourceSansPro"/>
              </a:rPr>
              <a:t>Stocks are sold to institutional investors and high-net-worth individuals, but also those with far more modest means looking for income from a share of the profits, to sell the stock later at a higher price, or simply to have a say in how a company is run.</a:t>
            </a:r>
          </a:p>
          <a:p>
            <a:endParaRPr lang="en-US" sz="1300" dirty="0">
              <a:latin typeface="SourceSansPro"/>
            </a:endParaRPr>
          </a:p>
          <a:p>
            <a:endParaRPr lang="en-US" sz="1300" b="0" i="0" u="none" strike="noStrike" dirty="0">
              <a:effectLst/>
              <a:latin typeface="SourceSansPro"/>
            </a:endParaRPr>
          </a:p>
          <a:p>
            <a:endParaRPr lang="en-US" sz="1300" dirty="0"/>
          </a:p>
        </p:txBody>
      </p:sp>
      <p:pic>
        <p:nvPicPr>
          <p:cNvPr id="13" name="Picture 12" descr="Digital graphs and numbers in 3D">
            <a:extLst>
              <a:ext uri="{FF2B5EF4-FFF2-40B4-BE49-F238E27FC236}">
                <a16:creationId xmlns:a16="http://schemas.microsoft.com/office/drawing/2014/main" id="{23231EE4-3A61-2FB7-9B30-852CAD99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20" r="1578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7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980563-BC32-F6E4-20F0-688874E3B144}"/>
              </a:ext>
            </a:extLst>
          </p:cNvPr>
          <p:cNvSpPr txBox="1"/>
          <p:nvPr/>
        </p:nvSpPr>
        <p:spPr>
          <a:xfrm>
            <a:off x="2065468" y="5475642"/>
            <a:ext cx="5356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Final Portfolio Value: </a:t>
            </a:r>
            <a:r>
              <a:rPr lang="en-US" dirty="0">
                <a:solidFill>
                  <a:schemeClr val="accent6"/>
                </a:solidFill>
              </a:rPr>
              <a:t>$1983 (~98%)</a:t>
            </a:r>
          </a:p>
          <a:p>
            <a:r>
              <a:rPr lang="en-US" dirty="0"/>
              <a:t>Manual Strategy Portfolio Value: </a:t>
            </a:r>
            <a:r>
              <a:rPr lang="en-US" b="1" dirty="0">
                <a:solidFill>
                  <a:schemeClr val="accent6"/>
                </a:solidFill>
              </a:rPr>
              <a:t>$11200 (~ </a:t>
            </a:r>
            <a:r>
              <a:rPr lang="en-US" b="1" i="0" u="none" strike="noStrike" dirty="0">
                <a:solidFill>
                  <a:schemeClr val="accent6"/>
                </a:solidFill>
                <a:effectLst/>
                <a:latin typeface="__fkGroteskNeue_598ab8"/>
              </a:rPr>
              <a:t>1,020</a:t>
            </a:r>
            <a:r>
              <a:rPr lang="en-US" b="1" dirty="0">
                <a:solidFill>
                  <a:schemeClr val="accent6"/>
                </a:solidFill>
              </a:rPr>
              <a:t>%)</a:t>
            </a:r>
          </a:p>
        </p:txBody>
      </p:sp>
      <p:pic>
        <p:nvPicPr>
          <p:cNvPr id="12" name="Content Placeholder 11" descr="A graph of 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1A38CAE6-2982-F59F-1F7E-C1CE48BB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694" y="965013"/>
            <a:ext cx="8844182" cy="4351338"/>
          </a:xfrm>
        </p:spPr>
      </p:pic>
    </p:spTree>
    <p:extLst>
      <p:ext uri="{BB962C8B-B14F-4D97-AF65-F5344CB8AC3E}">
        <p14:creationId xmlns:p14="http://schemas.microsoft.com/office/powerpoint/2010/main" val="208227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01AF-09C0-CCE2-D453-5419115A0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F12396-F986-0983-FE8B-6AB50ECA12AF}"/>
              </a:ext>
            </a:extLst>
          </p:cNvPr>
          <p:cNvSpPr txBox="1"/>
          <p:nvPr/>
        </p:nvSpPr>
        <p:spPr>
          <a:xfrm>
            <a:off x="2065468" y="5475642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Final Portfolio Value: </a:t>
            </a:r>
            <a:r>
              <a:rPr lang="en-US" dirty="0">
                <a:solidFill>
                  <a:schemeClr val="accent6"/>
                </a:solidFill>
              </a:rPr>
              <a:t>$2921 (~192%)</a:t>
            </a:r>
          </a:p>
          <a:p>
            <a:r>
              <a:rPr lang="en-US" dirty="0"/>
              <a:t>Manual Strategy Portfolio Value: </a:t>
            </a:r>
            <a:r>
              <a:rPr lang="en-US" b="1" dirty="0">
                <a:solidFill>
                  <a:schemeClr val="accent6"/>
                </a:solidFill>
              </a:rPr>
              <a:t>$15844 (~ </a:t>
            </a:r>
            <a:r>
              <a:rPr lang="en-US" b="1" i="0" u="none" strike="noStrike" dirty="0">
                <a:solidFill>
                  <a:schemeClr val="accent6"/>
                </a:solidFill>
                <a:effectLst/>
                <a:latin typeface="KaTeX_Main"/>
              </a:rPr>
              <a:t>1484</a:t>
            </a:r>
            <a:r>
              <a:rPr lang="en-US" b="1" dirty="0">
                <a:solidFill>
                  <a:schemeClr val="accent6"/>
                </a:solidFill>
              </a:rPr>
              <a:t>%)</a:t>
            </a:r>
          </a:p>
        </p:txBody>
      </p:sp>
      <p:pic>
        <p:nvPicPr>
          <p:cNvPr id="5" name="Content Placeholder 4" descr="A graph of 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EDAD1D8F-77C6-EFF0-D64D-85C36361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990" y="1040317"/>
            <a:ext cx="8679530" cy="4351338"/>
          </a:xfrm>
        </p:spPr>
      </p:pic>
    </p:spTree>
    <p:extLst>
      <p:ext uri="{BB962C8B-B14F-4D97-AF65-F5344CB8AC3E}">
        <p14:creationId xmlns:p14="http://schemas.microsoft.com/office/powerpoint/2010/main" val="1120244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9CA3-BDE2-4788-B26F-C0037AC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trades =/= More profit NOOO!!!</a:t>
            </a:r>
          </a:p>
        </p:txBody>
      </p:sp>
      <p:pic>
        <p:nvPicPr>
          <p:cNvPr id="5" name="Content Placeholder 4" descr="A white sheet of paper with black lines&#10;&#10;Description automatically generated">
            <a:extLst>
              <a:ext uri="{FF2B5EF4-FFF2-40B4-BE49-F238E27FC236}">
                <a16:creationId xmlns:a16="http://schemas.microsoft.com/office/drawing/2014/main" id="{99005468-57EB-6C9E-ABB9-4628DA27A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802"/>
            <a:ext cx="10515600" cy="2590983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D6A32-9206-5F06-0BBD-8553A4165E3A}"/>
              </a:ext>
            </a:extLst>
          </p:cNvPr>
          <p:cNvGrpSpPr/>
          <p:nvPr/>
        </p:nvGrpSpPr>
        <p:grpSpPr>
          <a:xfrm>
            <a:off x="4340732" y="2293941"/>
            <a:ext cx="2859480" cy="3229200"/>
            <a:chOff x="4340732" y="2293941"/>
            <a:chExt cx="2859480" cy="32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AC6716-7B03-D7AA-24B4-0EA854ABBB05}"/>
                    </a:ext>
                  </a:extLst>
                </p14:cNvPr>
                <p14:cNvContentPartPr/>
                <p14:nvPr/>
              </p14:nvContentPartPr>
              <p14:xfrm>
                <a:off x="4340732" y="2454141"/>
                <a:ext cx="2859480" cy="306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AC6716-7B03-D7AA-24B4-0EA854ABBB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31732" y="2445501"/>
                  <a:ext cx="2877120" cy="30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AE14F5-1872-3F22-E74E-4440870D9914}"/>
                    </a:ext>
                  </a:extLst>
                </p14:cNvPr>
                <p14:cNvContentPartPr/>
                <p14:nvPr/>
              </p14:nvContentPartPr>
              <p14:xfrm>
                <a:off x="4627292" y="2293941"/>
                <a:ext cx="2121120" cy="310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AE14F5-1872-3F22-E74E-4440870D99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8292" y="2284941"/>
                  <a:ext cx="2138760" cy="312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959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B7F1-3EE5-F3AC-EC5A-209B1C3D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impact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482E28-B8A2-D6FA-5A89-226548C7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60" y="1690688"/>
            <a:ext cx="8606513" cy="4351338"/>
          </a:xfrm>
        </p:spPr>
      </p:pic>
    </p:spTree>
    <p:extLst>
      <p:ext uri="{BB962C8B-B14F-4D97-AF65-F5344CB8AC3E}">
        <p14:creationId xmlns:p14="http://schemas.microsoft.com/office/powerpoint/2010/main" val="412968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4DBD-1E2C-920F-90CD-17F5BCA0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5579-C126-E3F0-79B4-266CE2E1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Reminder, trading is patience, luck, and GRIT. </a:t>
            </a:r>
          </a:p>
          <a:p>
            <a:endParaRPr lang="en-US" dirty="0"/>
          </a:p>
        </p:txBody>
      </p:sp>
      <p:pic>
        <p:nvPicPr>
          <p:cNvPr id="4" name="Content Placeholder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260A4198-3A5C-480B-2434-90B4DF3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5" y="2320477"/>
            <a:ext cx="8929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4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83EB-5060-030D-B8DD-A6B265DA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2008…</a:t>
            </a:r>
          </a:p>
        </p:txBody>
      </p:sp>
      <p:pic>
        <p:nvPicPr>
          <p:cNvPr id="5" name="Content Placeholder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25774E7A-0371-0756-7A9A-646482A2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661" y="1544273"/>
            <a:ext cx="9075653" cy="4501525"/>
          </a:xfrm>
        </p:spPr>
      </p:pic>
    </p:spTree>
    <p:extLst>
      <p:ext uri="{BB962C8B-B14F-4D97-AF65-F5344CB8AC3E}">
        <p14:creationId xmlns:p14="http://schemas.microsoft.com/office/powerpoint/2010/main" val="1513657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6E12-FA55-83FD-575C-6E4D3AD3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ED2-7882-5F49-E52D-97444E7B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2008…</a:t>
            </a:r>
          </a:p>
        </p:txBody>
      </p:sp>
      <p:pic>
        <p:nvPicPr>
          <p:cNvPr id="7" name="Picture 6" descr="A graph of a graph showing the growt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AFF9241A-5D4C-0152-43B5-E9732A50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38" y="1922242"/>
            <a:ext cx="9061724" cy="44462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50559-C64E-4704-4580-24BA9B6D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427592"/>
            <a:ext cx="10515600" cy="4351338"/>
          </a:xfrm>
        </p:spPr>
        <p:txBody>
          <a:bodyPr/>
          <a:lstStyle/>
          <a:p>
            <a:r>
              <a:rPr lang="en-US" dirty="0"/>
              <a:t>$23680 final value</a:t>
            </a:r>
          </a:p>
        </p:txBody>
      </p:sp>
    </p:spTree>
    <p:extLst>
      <p:ext uri="{BB962C8B-B14F-4D97-AF65-F5344CB8AC3E}">
        <p14:creationId xmlns:p14="http://schemas.microsoft.com/office/powerpoint/2010/main" val="354560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B5E9-A1E9-0AA3-D9F0-049F1E6B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36F0-E5EB-E9B4-5846-6AFE75D6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FINANICAL ADVICE….</a:t>
            </a:r>
          </a:p>
          <a:p>
            <a:r>
              <a:rPr lang="en-US" dirty="0"/>
              <a:t>ALGORITHM IS COULD BE IMPROVED IMMENSELY!! </a:t>
            </a:r>
          </a:p>
          <a:p>
            <a:r>
              <a:rPr lang="en-US" dirty="0"/>
              <a:t>Please don’t use my algo for trading </a:t>
            </a:r>
          </a:p>
          <a:p>
            <a:r>
              <a:rPr lang="en-US" dirty="0"/>
              <a:t>Taught me a lot about trading </a:t>
            </a:r>
          </a:p>
          <a:p>
            <a:r>
              <a:rPr lang="en-US" dirty="0"/>
              <a:t>There is always someone better….. </a:t>
            </a:r>
          </a:p>
          <a:p>
            <a:r>
              <a:rPr lang="en-US" dirty="0"/>
              <a:t>Required infrastructure to be better than others. </a:t>
            </a:r>
          </a:p>
        </p:txBody>
      </p:sp>
    </p:spTree>
    <p:extLst>
      <p:ext uri="{BB962C8B-B14F-4D97-AF65-F5344CB8AC3E}">
        <p14:creationId xmlns:p14="http://schemas.microsoft.com/office/powerpoint/2010/main" val="4406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083-FFFF-65CE-756D-9B9D7EF5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F786-4581-F7CD-AF42-F5275177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The price of a stock changes based on the demand for shares from new investors who want to buy, or the supply of shares from existing investors who want to sell.</a:t>
            </a:r>
          </a:p>
          <a:p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Investors decide to buy or sell based on the company’s performance, economic conditions, the current price of the shares, and other factors. </a:t>
            </a:r>
          </a:p>
          <a:p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Not every investor makes decisions based on the same criteria, and what might not seem rational to one investor, will seem perfectly acceptable to another.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41F-DC8C-06B6-5B36-AE482D2B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based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D51F-835D-F8B3-9296-C91C9528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8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1. Day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Opens and closes positions within a single trading day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Aims to profit from short-term price movement 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Requires quick decision-making and active monitoring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2. Swing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Captures price movements over days to several weeks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Balances between day trading and position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Uses support and resistance levels for entry/exit points3</a:t>
            </a: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3. Position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Holds positions for months to years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Focuses on long-term market direction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Relies on fundamental analysis with technical analysis support</a:t>
            </a:r>
            <a:endParaRPr lang="en-US" b="0" i="0" u="none" strike="noStrike" dirty="0">
              <a:effectLst/>
              <a:latin typeface="var(--font-berkeley-mono)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12846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89059-BEF5-0D4C-04F9-2B59C0F9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8B43-29BB-F429-B827-DE94D89C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based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453B-D350-005F-8CBC-D8AD1C8D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8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Trend Following</a:t>
            </a:r>
          </a:p>
          <a:p>
            <a:pPr lvl="1"/>
            <a:r>
              <a:rPr lang="en-US" b="0" i="0" u="none" strike="noStrike" dirty="0">
                <a:effectLst/>
                <a:latin typeface="+mj-lt"/>
              </a:rPr>
              <a:t>Capitalizes on asset momentum in specific directions</a:t>
            </a:r>
          </a:p>
          <a:p>
            <a:pPr lvl="1"/>
            <a:r>
              <a:rPr lang="en-US" b="0" i="0" u="none" strike="noStrike" dirty="0">
                <a:effectLst/>
                <a:latin typeface="+mj-lt"/>
              </a:rPr>
              <a:t>Uses moving averages and technical indicators</a:t>
            </a:r>
          </a:p>
          <a:p>
            <a:pPr lvl="1"/>
            <a:r>
              <a:rPr lang="en-US" b="0" i="0" u="none" strike="noStrike" dirty="0">
                <a:effectLst/>
                <a:latin typeface="+mj-lt"/>
              </a:rPr>
              <a:t>Follows the principle "the trend is your friend"</a:t>
            </a: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+mj-lt"/>
              </a:rPr>
              <a:t>2.   Breakout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Trades when price breaks through support or resistance levels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Uses chart patterns like triangles, flags, and head-and-shoulder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Popular among day and swing traders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+mj-lt"/>
              </a:rPr>
              <a:t>3.   Scalping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Profits from very small price movements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Holds positions for seconds to minutes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Requires high-frequency trading and quick execution</a:t>
            </a:r>
          </a:p>
        </p:txBody>
      </p:sp>
    </p:spTree>
    <p:extLst>
      <p:ext uri="{BB962C8B-B14F-4D97-AF65-F5344CB8AC3E}">
        <p14:creationId xmlns:p14="http://schemas.microsoft.com/office/powerpoint/2010/main" val="28865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803-39A9-1D61-2201-9FA7570B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var(--font-fk-grotesk)"/>
              </a:rPr>
              <a:t>Advanced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C050-CF61-94FF-A6C0-1B4CD6D7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1. Momentum Trading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Buys rising assets and sells declining ones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Relies on continued price movement direction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Uses moving averages and volume indicators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2. Mean Reversion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Assumes prices will return to average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Identifies overbought and oversold conditions</a:t>
            </a:r>
          </a:p>
          <a:p>
            <a:pPr lvl="1"/>
            <a:r>
              <a:rPr lang="en-US" b="0" i="0" u="none" strike="noStrike" dirty="0">
                <a:effectLst/>
                <a:latin typeface="__fkGroteskNeue_598ab8"/>
              </a:rPr>
              <a:t>Works well in ranging markets</a:t>
            </a:r>
            <a:endParaRPr lang="en-US" b="0" i="0" u="none" strike="noStrike" dirty="0">
              <a:effectLst/>
              <a:latin typeface="var(--font-berkeley-mono)"/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87C4-DBAC-0FB9-20C1-5451015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3CF5-DEBC-B2A3-F110-1FDE9082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0" i="0" u="none" strike="noStrike" dirty="0">
              <a:effectLst/>
              <a:latin typeface="__fkGroteskNeue_598ab8"/>
            </a:endParaRPr>
          </a:p>
          <a:p>
            <a:pPr marL="0" indent="0" algn="ctr">
              <a:buNone/>
            </a:pPr>
            <a:endParaRPr lang="en-US" dirty="0">
              <a:latin typeface="__fkGroteskNeue_598ab8"/>
            </a:endParaRPr>
          </a:p>
          <a:p>
            <a:pPr marL="0" indent="0" algn="ctr">
              <a:buNone/>
            </a:pPr>
            <a:r>
              <a:rPr lang="en-US" b="0" i="0" u="none" strike="noStrike" dirty="0">
                <a:effectLst/>
                <a:latin typeface="__fkGroteskNeue_598ab8"/>
              </a:rPr>
              <a:t>Each strategy requires different time commitments, risk tolerance levels, and analytical skills. Success depends on choosing a strategy that matches your trading style and resources</a:t>
            </a:r>
            <a:r>
              <a:rPr lang="en-US" dirty="0">
                <a:latin typeface="var(--font-berkeley-mono)"/>
              </a:rPr>
              <a:t>.</a:t>
            </a:r>
            <a:endParaRPr lang="en-US" b="0" i="0" u="none" strike="noStrike" dirty="0">
              <a:effectLst/>
              <a:latin typeface="var(--font-berkeley-mono)"/>
              <a:hlinkClick r:id="rId2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D207-5D90-EC16-81B7-2CA6664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B62C-916D-61EA-5A91-F6D8C0E4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__fkGroteskNeue_598ab8"/>
              </a:rPr>
              <a:t>Technical indicators are mathematical calculations derived from historical market data that help predict future price movements and make trading decisions. </a:t>
            </a:r>
          </a:p>
          <a:p>
            <a:r>
              <a:rPr lang="en-US" dirty="0"/>
              <a:t>For my trading strategy, I used Price/SMA, Bollinger Band percentage, and Momentum. </a:t>
            </a:r>
          </a:p>
        </p:txBody>
      </p:sp>
    </p:spTree>
    <p:extLst>
      <p:ext uri="{BB962C8B-B14F-4D97-AF65-F5344CB8AC3E}">
        <p14:creationId xmlns:p14="http://schemas.microsoft.com/office/powerpoint/2010/main" val="384967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1496</Words>
  <Application>Microsoft Macintosh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__fkGroteskNeue_598ab8</vt:lpstr>
      <vt:lpstr>Aptos</vt:lpstr>
      <vt:lpstr>Aptos Display</vt:lpstr>
      <vt:lpstr>Arial</vt:lpstr>
      <vt:lpstr>KaTeX_Main</vt:lpstr>
      <vt:lpstr>SourceSansPro</vt:lpstr>
      <vt:lpstr>var(--font-berkeley-mono)</vt:lpstr>
      <vt:lpstr>var(--font-fk-grotesk)</vt:lpstr>
      <vt:lpstr>Office Theme</vt:lpstr>
      <vt:lpstr>Machine Learning for Trading </vt:lpstr>
      <vt:lpstr>Agenda </vt:lpstr>
      <vt:lpstr>The Stock Market</vt:lpstr>
      <vt:lpstr>Stocks</vt:lpstr>
      <vt:lpstr>Time based Strategies </vt:lpstr>
      <vt:lpstr>Technical based Strategies </vt:lpstr>
      <vt:lpstr>Advanced Strategies</vt:lpstr>
      <vt:lpstr>PowerPoint Presentation</vt:lpstr>
      <vt:lpstr>Indicators </vt:lpstr>
      <vt:lpstr>Price/SMA Ratio</vt:lpstr>
      <vt:lpstr>Bollinger Band Percentage </vt:lpstr>
      <vt:lpstr>Momentum</vt:lpstr>
      <vt:lpstr>Manual Strategy </vt:lpstr>
      <vt:lpstr>Benchmark Portfolio (2012) </vt:lpstr>
      <vt:lpstr>Benchmark Portfolio (2016)</vt:lpstr>
      <vt:lpstr>Benchmark Portfolio (2020)</vt:lpstr>
      <vt:lpstr>Benchmark Portfolio (2024)</vt:lpstr>
      <vt:lpstr>Manual Strategy </vt:lpstr>
      <vt:lpstr>Framing the ML problem</vt:lpstr>
      <vt:lpstr>Example</vt:lpstr>
      <vt:lpstr>Random Tree Learner</vt:lpstr>
      <vt:lpstr>Applying real world schtuff</vt:lpstr>
      <vt:lpstr>A reminder (2016) </vt:lpstr>
      <vt:lpstr>A reminder (2016) </vt:lpstr>
      <vt:lpstr>A reminder (2020) </vt:lpstr>
      <vt:lpstr>A reminder (2024) </vt:lpstr>
      <vt:lpstr> A reminder </vt:lpstr>
      <vt:lpstr>PowerPoint Presentation</vt:lpstr>
      <vt:lpstr>PowerPoint Presentation</vt:lpstr>
      <vt:lpstr>PowerPoint Presentation</vt:lpstr>
      <vt:lpstr>PowerPoint Presentation</vt:lpstr>
      <vt:lpstr>More trades =/= More profit NOOO!!!</vt:lpstr>
      <vt:lpstr>Role of impact</vt:lpstr>
      <vt:lpstr>PowerPoint Presentation</vt:lpstr>
      <vt:lpstr>2008…</vt:lpstr>
      <vt:lpstr>2008…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Huynh, Tan-Khang N</dc:creator>
  <cp:lastModifiedBy>Huynh, Tan-Khang N</cp:lastModifiedBy>
  <cp:revision>1</cp:revision>
  <dcterms:created xsi:type="dcterms:W3CDTF">2024-12-06T00:09:30Z</dcterms:created>
  <dcterms:modified xsi:type="dcterms:W3CDTF">2024-12-06T14:27:43Z</dcterms:modified>
</cp:coreProperties>
</file>