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1431" r:id="rId2"/>
    <p:sldId id="1430" r:id="rId3"/>
    <p:sldId id="1472" r:id="rId4"/>
    <p:sldId id="1429" r:id="rId5"/>
  </p:sldIdLst>
  <p:sldSz cx="9144000" cy="6858000" type="screen4x3"/>
  <p:notesSz cx="7302500" cy="9586913"/>
  <p:custDataLst>
    <p:tags r:id="rId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6">
          <p15:clr>
            <a:srgbClr val="A4A3A4"/>
          </p15:clr>
        </p15:guide>
        <p15:guide id="2" pos="39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BEBEB"/>
    <a:srgbClr val="7F7F7F"/>
    <a:srgbClr val="F6D2D2"/>
    <a:srgbClr val="DEDFF5"/>
    <a:srgbClr val="F5F5F5"/>
    <a:srgbClr val="FFFFFF"/>
    <a:srgbClr val="DBF2DA"/>
    <a:srgbClr val="990000"/>
    <a:srgbClr val="F6F5BD"/>
    <a:srgbClr val="D5F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6734" autoAdjust="0"/>
    <p:restoredTop sz="94649" autoAdjust="0"/>
  </p:normalViewPr>
  <p:slideViewPr>
    <p:cSldViewPr snapToObjects="1">
      <p:cViewPr varScale="1">
        <p:scale>
          <a:sx n="148" d="100"/>
          <a:sy n="148" d="100"/>
        </p:scale>
        <p:origin x="2368" y="200"/>
      </p:cViewPr>
      <p:guideLst>
        <p:guide orient="horz" pos="1296"/>
        <p:guide pos="393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864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85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33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706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963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86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38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>
                <a:latin typeface="Courier New"/>
                <a:cs typeface="Courier New"/>
              </a:rPr>
              <a:t>fork</a:t>
            </a:r>
            <a:r>
              <a:rPr lang="en-GB" dirty="0"/>
              <a:t> Function Revisited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518525" cy="4972050"/>
          </a:xfrm>
        </p:spPr>
        <p:txBody>
          <a:bodyPr/>
          <a:lstStyle/>
          <a:p>
            <a:r>
              <a:rPr lang="en-GB" dirty="0"/>
              <a:t>VM and memory mapping explain how </a:t>
            </a:r>
            <a:r>
              <a:rPr lang="en-GB" dirty="0">
                <a:latin typeface="Courier New"/>
                <a:cs typeface="Courier New"/>
              </a:rPr>
              <a:t>fork</a:t>
            </a:r>
            <a:r>
              <a:rPr lang="en-GB" dirty="0"/>
              <a:t> provides private address space for each process. </a:t>
            </a:r>
          </a:p>
          <a:p>
            <a:pPr>
              <a:buNone/>
            </a:pPr>
            <a:endParaRPr lang="en-GB" dirty="0"/>
          </a:p>
          <a:p>
            <a:r>
              <a:rPr lang="en-GB" dirty="0"/>
              <a:t>To create virtual address for new process:</a:t>
            </a:r>
          </a:p>
          <a:p>
            <a:pPr lvl="1"/>
            <a:r>
              <a:rPr lang="en-GB" dirty="0"/>
              <a:t>Create exact copies of current </a:t>
            </a:r>
            <a:r>
              <a:rPr lang="en-GB" b="1" dirty="0" err="1">
                <a:latin typeface="Courier New"/>
                <a:cs typeface="Courier New"/>
              </a:rPr>
              <a:t>mm_struct</a:t>
            </a:r>
            <a:r>
              <a:rPr lang="en-GB" dirty="0"/>
              <a:t>, </a:t>
            </a:r>
            <a:r>
              <a:rPr lang="en-GB" b="1" dirty="0" err="1">
                <a:latin typeface="Courier New"/>
                <a:cs typeface="Courier New"/>
              </a:rPr>
              <a:t>vm_area_struct</a:t>
            </a:r>
            <a:r>
              <a:rPr lang="en-GB" dirty="0"/>
              <a:t>, and page tables. </a:t>
            </a:r>
          </a:p>
          <a:p>
            <a:pPr lvl="1"/>
            <a:r>
              <a:rPr lang="en-GB" dirty="0"/>
              <a:t>Flag each page in both processes as read-only</a:t>
            </a:r>
          </a:p>
          <a:p>
            <a:pPr lvl="1"/>
            <a:r>
              <a:rPr lang="en-GB" dirty="0"/>
              <a:t>Flag each </a:t>
            </a:r>
            <a:r>
              <a:rPr lang="en-GB" b="1" dirty="0" err="1">
                <a:latin typeface="Courier New"/>
                <a:cs typeface="Courier New"/>
              </a:rPr>
              <a:t>vm_area_struct</a:t>
            </a:r>
            <a:r>
              <a:rPr lang="en-GB" dirty="0">
                <a:latin typeface="+mn-lt"/>
                <a:cs typeface="Courier New"/>
              </a:rPr>
              <a:t> i</a:t>
            </a:r>
            <a:r>
              <a:rPr lang="en-GB" dirty="0">
                <a:latin typeface="+mn-lt"/>
              </a:rPr>
              <a:t>n</a:t>
            </a:r>
            <a:r>
              <a:rPr lang="en-GB" dirty="0"/>
              <a:t> both processes as private COW</a:t>
            </a:r>
          </a:p>
          <a:p>
            <a:pPr lvl="1"/>
            <a:endParaRPr lang="en-GB" dirty="0"/>
          </a:p>
          <a:p>
            <a:r>
              <a:rPr lang="en-GB" dirty="0"/>
              <a:t>On return, each process has exact copy of virtual memory.</a:t>
            </a:r>
          </a:p>
          <a:p>
            <a:endParaRPr lang="en-GB" dirty="0"/>
          </a:p>
          <a:p>
            <a:r>
              <a:rPr lang="en-GB" dirty="0"/>
              <a:t>Subsequent writes create new pages using COW mechanism.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>
                <a:latin typeface="Courier New"/>
                <a:cs typeface="Courier New"/>
              </a:rPr>
              <a:t>execve</a:t>
            </a:r>
            <a:r>
              <a:rPr lang="en-GB" dirty="0"/>
              <a:t> Function Revisited</a:t>
            </a:r>
          </a:p>
        </p:txBody>
      </p:sp>
      <p:sp>
        <p:nvSpPr>
          <p:cNvPr id="34845" name="Rectangle 29"/>
          <p:cNvSpPr>
            <a:spLocks noGrp="1" noChangeArrowheads="1"/>
          </p:cNvSpPr>
          <p:nvPr>
            <p:ph type="body" idx="1"/>
          </p:nvPr>
        </p:nvSpPr>
        <p:spPr>
          <a:xfrm>
            <a:off x="5534024" y="1362074"/>
            <a:ext cx="3609975" cy="5495926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To load and run a new program </a:t>
            </a:r>
            <a:r>
              <a:rPr lang="en-GB" dirty="0" err="1">
                <a:latin typeface="Courier New"/>
                <a:cs typeface="Courier New"/>
              </a:rPr>
              <a:t>a.out</a:t>
            </a:r>
            <a:r>
              <a:rPr lang="en-GB" dirty="0"/>
              <a:t> in the current process using </a:t>
            </a:r>
            <a:r>
              <a:rPr lang="en-GB" dirty="0" err="1">
                <a:latin typeface="Courier New"/>
                <a:cs typeface="Courier New"/>
              </a:rPr>
              <a:t>execve</a:t>
            </a:r>
            <a:r>
              <a:rPr lang="en-GB" dirty="0"/>
              <a:t>:</a:t>
            </a:r>
          </a:p>
          <a:p>
            <a:endParaRPr lang="en-GB" dirty="0"/>
          </a:p>
          <a:p>
            <a:r>
              <a:rPr lang="en-GB" dirty="0">
                <a:latin typeface="+mn-lt"/>
                <a:cs typeface="Courier New"/>
              </a:rPr>
              <a:t>Free</a:t>
            </a:r>
            <a:r>
              <a:rPr lang="en-GB" dirty="0">
                <a:latin typeface="+mj-lt"/>
                <a:cs typeface="Courier New"/>
              </a:rPr>
              <a:t> </a:t>
            </a:r>
            <a:r>
              <a:rPr lang="en-GB" dirty="0" err="1">
                <a:latin typeface="Courier New"/>
                <a:cs typeface="Courier New"/>
              </a:rPr>
              <a:t>vm_area_struct</a:t>
            </a:r>
            <a:r>
              <a:rPr lang="en-GB" dirty="0" err="1"/>
              <a:t>’s</a:t>
            </a:r>
            <a:r>
              <a:rPr lang="en-GB" dirty="0"/>
              <a:t> and page tables for old areas</a:t>
            </a:r>
          </a:p>
          <a:p>
            <a:endParaRPr lang="en-GB" dirty="0"/>
          </a:p>
          <a:p>
            <a:r>
              <a:rPr lang="en-GB" dirty="0"/>
              <a:t>Create </a:t>
            </a:r>
            <a:r>
              <a:rPr lang="en-GB" dirty="0" err="1">
                <a:latin typeface="Courier New"/>
                <a:cs typeface="Courier New"/>
              </a:rPr>
              <a:t>vm_area_struct</a:t>
            </a:r>
            <a:r>
              <a:rPr lang="en-GB" dirty="0" err="1"/>
              <a:t>’s</a:t>
            </a:r>
            <a:r>
              <a:rPr lang="en-GB" dirty="0"/>
              <a:t> and page tables for new areas</a:t>
            </a:r>
          </a:p>
          <a:p>
            <a:pPr lvl="1"/>
            <a:r>
              <a:rPr lang="en-GB" dirty="0"/>
              <a:t>Programs and initialized data backed by object files.</a:t>
            </a:r>
          </a:p>
          <a:p>
            <a:pPr lvl="1"/>
            <a:r>
              <a:rPr lang="en-GB" b="1" dirty="0">
                <a:latin typeface="Courier New"/>
                <a:cs typeface="Courier New"/>
              </a:rPr>
              <a:t>.</a:t>
            </a:r>
            <a:r>
              <a:rPr lang="en-GB" b="1" dirty="0" err="1">
                <a:latin typeface="Courier New"/>
                <a:cs typeface="Courier New"/>
              </a:rPr>
              <a:t>bss</a:t>
            </a:r>
            <a:r>
              <a:rPr lang="en-GB" dirty="0">
                <a:latin typeface="+mj-lt"/>
                <a:cs typeface="Courier New"/>
              </a:rPr>
              <a:t> </a:t>
            </a:r>
            <a:r>
              <a:rPr lang="en-GB" dirty="0"/>
              <a:t>and stack backed by anonymous files. </a:t>
            </a:r>
          </a:p>
          <a:p>
            <a:endParaRPr lang="en-GB" dirty="0"/>
          </a:p>
          <a:p>
            <a:r>
              <a:rPr lang="en-GB" dirty="0"/>
              <a:t>Set PC to entry point in </a:t>
            </a:r>
            <a:r>
              <a:rPr lang="en-GB" dirty="0">
                <a:latin typeface="Courier New"/>
                <a:cs typeface="Courier New"/>
              </a:rPr>
              <a:t>.text</a:t>
            </a:r>
          </a:p>
          <a:p>
            <a:pPr lvl="1"/>
            <a:r>
              <a:rPr lang="en-GB" dirty="0"/>
              <a:t>Linux will fault in code and data pages as needed.</a:t>
            </a:r>
          </a:p>
        </p:txBody>
      </p:sp>
      <p:sp>
        <p:nvSpPr>
          <p:cNvPr id="48" name="Rectangle 380"/>
          <p:cNvSpPr>
            <a:spLocks noChangeAspect="1" noChangeArrowheads="1"/>
          </p:cNvSpPr>
          <p:nvPr/>
        </p:nvSpPr>
        <p:spPr bwMode="auto">
          <a:xfrm>
            <a:off x="1514475" y="2627312"/>
            <a:ext cx="2174875" cy="63817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>
                <a:latin typeface="+mn-lt"/>
              </a:rPr>
              <a:t>Memory mapped region </a:t>
            </a:r>
          </a:p>
          <a:p>
            <a:pPr algn="ctr"/>
            <a:r>
              <a:rPr lang="en-US" sz="1400" dirty="0">
                <a:latin typeface="+mn-lt"/>
              </a:rPr>
              <a:t>for shared libraries</a:t>
            </a:r>
          </a:p>
        </p:txBody>
      </p:sp>
      <p:sp>
        <p:nvSpPr>
          <p:cNvPr id="49" name="Rectangle 381"/>
          <p:cNvSpPr>
            <a:spLocks noChangeAspect="1" noChangeArrowheads="1"/>
          </p:cNvSpPr>
          <p:nvPr/>
        </p:nvSpPr>
        <p:spPr bwMode="auto">
          <a:xfrm>
            <a:off x="1514475" y="3262312"/>
            <a:ext cx="2174875" cy="688975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400">
              <a:latin typeface="+mn-lt"/>
            </a:endParaRPr>
          </a:p>
        </p:txBody>
      </p:sp>
      <p:sp>
        <p:nvSpPr>
          <p:cNvPr id="50" name="Rectangle 382"/>
          <p:cNvSpPr>
            <a:spLocks noChangeAspect="1" noChangeArrowheads="1"/>
          </p:cNvSpPr>
          <p:nvPr/>
        </p:nvSpPr>
        <p:spPr bwMode="auto">
          <a:xfrm>
            <a:off x="1514475" y="3956050"/>
            <a:ext cx="2174875" cy="636587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>
                <a:latin typeface="+mn-lt"/>
              </a:rPr>
              <a:t>Runtime heap (via </a:t>
            </a:r>
            <a:r>
              <a:rPr lang="en-US" sz="1400" dirty="0" err="1">
                <a:latin typeface="+mn-lt"/>
              </a:rPr>
              <a:t>malloc</a:t>
            </a:r>
            <a:r>
              <a:rPr lang="en-US" sz="1400" dirty="0">
                <a:latin typeface="+mn-lt"/>
              </a:rPr>
              <a:t>)</a:t>
            </a:r>
          </a:p>
        </p:txBody>
      </p:sp>
      <p:sp>
        <p:nvSpPr>
          <p:cNvPr id="51" name="Rectangle 383"/>
          <p:cNvSpPr>
            <a:spLocks noChangeAspect="1" noChangeArrowheads="1"/>
          </p:cNvSpPr>
          <p:nvPr/>
        </p:nvSpPr>
        <p:spPr bwMode="auto">
          <a:xfrm>
            <a:off x="1514475" y="1770062"/>
            <a:ext cx="2174875" cy="8636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400">
              <a:latin typeface="+mn-lt"/>
            </a:endParaRPr>
          </a:p>
        </p:txBody>
      </p:sp>
      <p:sp>
        <p:nvSpPr>
          <p:cNvPr id="52" name="Rectangle 384"/>
          <p:cNvSpPr>
            <a:spLocks noChangeAspect="1" noChangeArrowheads="1"/>
          </p:cNvSpPr>
          <p:nvPr/>
        </p:nvSpPr>
        <p:spPr bwMode="auto">
          <a:xfrm>
            <a:off x="1514475" y="5305425"/>
            <a:ext cx="2174875" cy="379412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+mn-lt"/>
              </a:rPr>
              <a:t>Program text (.text)</a:t>
            </a:r>
          </a:p>
        </p:txBody>
      </p:sp>
      <p:sp>
        <p:nvSpPr>
          <p:cNvPr id="53" name="Rectangle 385"/>
          <p:cNvSpPr>
            <a:spLocks noChangeAspect="1" noChangeArrowheads="1"/>
          </p:cNvSpPr>
          <p:nvPr/>
        </p:nvSpPr>
        <p:spPr bwMode="auto">
          <a:xfrm>
            <a:off x="1514475" y="4943475"/>
            <a:ext cx="2174875" cy="3778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+mn-lt"/>
              </a:rPr>
              <a:t>Initialized data (.data)</a:t>
            </a:r>
          </a:p>
        </p:txBody>
      </p:sp>
      <p:sp>
        <p:nvSpPr>
          <p:cNvPr id="54" name="Rectangle 386"/>
          <p:cNvSpPr>
            <a:spLocks noChangeAspect="1" noChangeArrowheads="1"/>
          </p:cNvSpPr>
          <p:nvPr/>
        </p:nvSpPr>
        <p:spPr bwMode="auto">
          <a:xfrm>
            <a:off x="1514475" y="4579937"/>
            <a:ext cx="2174875" cy="376238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+mn-lt"/>
              </a:rPr>
              <a:t>Uninitialized data (.bss)</a:t>
            </a:r>
          </a:p>
        </p:txBody>
      </p:sp>
      <p:sp>
        <p:nvSpPr>
          <p:cNvPr id="55" name="Line 387"/>
          <p:cNvSpPr>
            <a:spLocks noChangeAspect="1" noChangeShapeType="1"/>
          </p:cNvSpPr>
          <p:nvPr/>
        </p:nvSpPr>
        <p:spPr bwMode="auto">
          <a:xfrm flipV="1">
            <a:off x="2540000" y="3633787"/>
            <a:ext cx="0" cy="3365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56" name="Rectangle 388"/>
          <p:cNvSpPr>
            <a:spLocks noChangeAspect="1" noChangeArrowheads="1"/>
          </p:cNvSpPr>
          <p:nvPr/>
        </p:nvSpPr>
        <p:spPr bwMode="auto">
          <a:xfrm>
            <a:off x="1514475" y="1452562"/>
            <a:ext cx="2174875" cy="320675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>
                <a:latin typeface="+mn-lt"/>
              </a:rPr>
              <a:t>User stack</a:t>
            </a:r>
          </a:p>
        </p:txBody>
      </p:sp>
      <p:sp>
        <p:nvSpPr>
          <p:cNvPr id="57" name="Line 389"/>
          <p:cNvSpPr>
            <a:spLocks noChangeAspect="1" noChangeShapeType="1"/>
          </p:cNvSpPr>
          <p:nvPr/>
        </p:nvSpPr>
        <p:spPr bwMode="auto">
          <a:xfrm flipV="1">
            <a:off x="2551113" y="2297112"/>
            <a:ext cx="0" cy="3349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58" name="Line 390"/>
          <p:cNvSpPr>
            <a:spLocks noChangeAspect="1" noChangeShapeType="1"/>
          </p:cNvSpPr>
          <p:nvPr/>
        </p:nvSpPr>
        <p:spPr bwMode="auto">
          <a:xfrm>
            <a:off x="2560638" y="1773237"/>
            <a:ext cx="0" cy="3365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59" name="Rectangle 391"/>
          <p:cNvSpPr>
            <a:spLocks noChangeAspect="1" noChangeArrowheads="1"/>
          </p:cNvSpPr>
          <p:nvPr/>
        </p:nvSpPr>
        <p:spPr bwMode="auto">
          <a:xfrm>
            <a:off x="1514475" y="5668962"/>
            <a:ext cx="2174875" cy="377825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400">
              <a:latin typeface="+mn-lt"/>
            </a:endParaRPr>
          </a:p>
        </p:txBody>
      </p:sp>
      <p:sp>
        <p:nvSpPr>
          <p:cNvPr id="60" name="Text Box 392"/>
          <p:cNvSpPr txBox="1">
            <a:spLocks noChangeAspect="1" noChangeArrowheads="1"/>
          </p:cNvSpPr>
          <p:nvPr/>
        </p:nvSpPr>
        <p:spPr bwMode="auto">
          <a:xfrm>
            <a:off x="1311368" y="5867400"/>
            <a:ext cx="276038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latin typeface="+mn-lt"/>
              </a:rPr>
              <a:t>0</a:t>
            </a:r>
          </a:p>
        </p:txBody>
      </p:sp>
      <p:sp>
        <p:nvSpPr>
          <p:cNvPr id="61" name="AutoShape 411"/>
          <p:cNvSpPr>
            <a:spLocks/>
          </p:cNvSpPr>
          <p:nvPr/>
        </p:nvSpPr>
        <p:spPr bwMode="auto">
          <a:xfrm>
            <a:off x="3746500" y="1439862"/>
            <a:ext cx="76200" cy="304800"/>
          </a:xfrm>
          <a:prstGeom prst="rightBrace">
            <a:avLst>
              <a:gd name="adj1" fmla="val 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62" name="AutoShape 412"/>
          <p:cNvSpPr>
            <a:spLocks/>
          </p:cNvSpPr>
          <p:nvPr/>
        </p:nvSpPr>
        <p:spPr bwMode="auto">
          <a:xfrm>
            <a:off x="3746500" y="2659062"/>
            <a:ext cx="76200" cy="609600"/>
          </a:xfrm>
          <a:prstGeom prst="rightBrace">
            <a:avLst>
              <a:gd name="adj1" fmla="val 666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63" name="AutoShape 415"/>
          <p:cNvSpPr>
            <a:spLocks/>
          </p:cNvSpPr>
          <p:nvPr/>
        </p:nvSpPr>
        <p:spPr bwMode="auto">
          <a:xfrm>
            <a:off x="3746500" y="3967162"/>
            <a:ext cx="74613" cy="584200"/>
          </a:xfrm>
          <a:prstGeom prst="rightBrace">
            <a:avLst>
              <a:gd name="adj1" fmla="val 65248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64" name="AutoShape 416"/>
          <p:cNvSpPr>
            <a:spLocks/>
          </p:cNvSpPr>
          <p:nvPr/>
        </p:nvSpPr>
        <p:spPr bwMode="auto">
          <a:xfrm>
            <a:off x="3746500" y="4576762"/>
            <a:ext cx="76200" cy="355600"/>
          </a:xfrm>
          <a:prstGeom prst="rightBrace">
            <a:avLst>
              <a:gd name="adj1" fmla="val 38889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65" name="AutoShape 417"/>
          <p:cNvSpPr>
            <a:spLocks/>
          </p:cNvSpPr>
          <p:nvPr/>
        </p:nvSpPr>
        <p:spPr bwMode="auto">
          <a:xfrm>
            <a:off x="3746500" y="4983162"/>
            <a:ext cx="76200" cy="647700"/>
          </a:xfrm>
          <a:prstGeom prst="rightBrace">
            <a:avLst>
              <a:gd name="adj1" fmla="val 70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66" name="Text Box 420"/>
          <p:cNvSpPr txBox="1">
            <a:spLocks noChangeArrowheads="1"/>
          </p:cNvSpPr>
          <p:nvPr/>
        </p:nvSpPr>
        <p:spPr bwMode="auto">
          <a:xfrm>
            <a:off x="3822700" y="1438374"/>
            <a:ext cx="1784463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i="1">
                <a:latin typeface="+mn-lt"/>
              </a:rPr>
              <a:t>Private, demand-zero</a:t>
            </a:r>
          </a:p>
        </p:txBody>
      </p:sp>
      <p:sp>
        <p:nvSpPr>
          <p:cNvPr id="67" name="Text Box 423"/>
          <p:cNvSpPr txBox="1">
            <a:spLocks noChangeArrowheads="1"/>
          </p:cNvSpPr>
          <p:nvPr/>
        </p:nvSpPr>
        <p:spPr bwMode="auto">
          <a:xfrm>
            <a:off x="205564" y="2430462"/>
            <a:ext cx="660436" cy="283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solidFill>
                  <a:schemeClr val="tx2"/>
                </a:solidFill>
                <a:latin typeface="+mn-lt"/>
              </a:rPr>
              <a:t>libc.so</a:t>
            </a:r>
          </a:p>
        </p:txBody>
      </p:sp>
      <p:sp>
        <p:nvSpPr>
          <p:cNvPr id="68" name="Rectangle 424"/>
          <p:cNvSpPr>
            <a:spLocks noChangeArrowheads="1"/>
          </p:cNvSpPr>
          <p:nvPr/>
        </p:nvSpPr>
        <p:spPr bwMode="auto">
          <a:xfrm>
            <a:off x="88900" y="2735262"/>
            <a:ext cx="914400" cy="228600"/>
          </a:xfrm>
          <a:prstGeom prst="rect">
            <a:avLst/>
          </a:prstGeom>
          <a:solidFill>
            <a:srgbClr val="D5F1C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dirty="0">
                <a:solidFill>
                  <a:schemeClr val="tx2"/>
                </a:solidFill>
                <a:latin typeface="+mn-lt"/>
              </a:rPr>
              <a:t>.data</a:t>
            </a:r>
          </a:p>
        </p:txBody>
      </p:sp>
      <p:sp>
        <p:nvSpPr>
          <p:cNvPr id="69" name="Rectangle 425"/>
          <p:cNvSpPr>
            <a:spLocks noChangeArrowheads="1"/>
          </p:cNvSpPr>
          <p:nvPr/>
        </p:nvSpPr>
        <p:spPr bwMode="auto">
          <a:xfrm>
            <a:off x="88900" y="2963862"/>
            <a:ext cx="914400" cy="228600"/>
          </a:xfrm>
          <a:prstGeom prst="rect">
            <a:avLst/>
          </a:prstGeom>
          <a:solidFill>
            <a:srgbClr val="D5F1C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.text</a:t>
            </a:r>
          </a:p>
        </p:txBody>
      </p:sp>
      <p:sp>
        <p:nvSpPr>
          <p:cNvPr id="70" name="Line 428"/>
          <p:cNvSpPr>
            <a:spLocks noChangeShapeType="1"/>
          </p:cNvSpPr>
          <p:nvPr/>
        </p:nvSpPr>
        <p:spPr bwMode="auto">
          <a:xfrm>
            <a:off x="1003300" y="2811462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71" name="Line 429"/>
          <p:cNvSpPr>
            <a:spLocks noChangeShapeType="1"/>
          </p:cNvSpPr>
          <p:nvPr/>
        </p:nvSpPr>
        <p:spPr bwMode="auto">
          <a:xfrm>
            <a:off x="1003300" y="3116262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72" name="Text Box 430"/>
          <p:cNvSpPr txBox="1">
            <a:spLocks noChangeArrowheads="1"/>
          </p:cNvSpPr>
          <p:nvPr/>
        </p:nvSpPr>
        <p:spPr bwMode="auto">
          <a:xfrm>
            <a:off x="3822700" y="2809974"/>
            <a:ext cx="1604735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i="1">
                <a:latin typeface="+mn-lt"/>
              </a:rPr>
              <a:t>Shared, file-backed</a:t>
            </a:r>
          </a:p>
        </p:txBody>
      </p:sp>
      <p:sp>
        <p:nvSpPr>
          <p:cNvPr id="73" name="Text Box 431"/>
          <p:cNvSpPr txBox="1">
            <a:spLocks noChangeArrowheads="1"/>
          </p:cNvSpPr>
          <p:nvPr/>
        </p:nvSpPr>
        <p:spPr bwMode="auto">
          <a:xfrm>
            <a:off x="3822700" y="4105374"/>
            <a:ext cx="1784463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i="1">
                <a:latin typeface="+mn-lt"/>
              </a:rPr>
              <a:t>Private, demand-zero</a:t>
            </a:r>
          </a:p>
        </p:txBody>
      </p:sp>
      <p:sp>
        <p:nvSpPr>
          <p:cNvPr id="74" name="Text Box 432"/>
          <p:cNvSpPr txBox="1">
            <a:spLocks noChangeArrowheads="1"/>
          </p:cNvSpPr>
          <p:nvPr/>
        </p:nvSpPr>
        <p:spPr bwMode="auto">
          <a:xfrm>
            <a:off x="3822700" y="4562574"/>
            <a:ext cx="1784463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i="1">
                <a:latin typeface="+mn-lt"/>
              </a:rPr>
              <a:t>Private, demand-zero</a:t>
            </a:r>
          </a:p>
        </p:txBody>
      </p:sp>
      <p:sp>
        <p:nvSpPr>
          <p:cNvPr id="75" name="Text Box 434"/>
          <p:cNvSpPr txBox="1">
            <a:spLocks noChangeArrowheads="1"/>
          </p:cNvSpPr>
          <p:nvPr/>
        </p:nvSpPr>
        <p:spPr bwMode="auto">
          <a:xfrm>
            <a:off x="3822700" y="5172174"/>
            <a:ext cx="1619354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i="1">
                <a:latin typeface="+mn-lt"/>
              </a:rPr>
              <a:t>Private, file-backed</a:t>
            </a:r>
          </a:p>
        </p:txBody>
      </p:sp>
      <p:sp>
        <p:nvSpPr>
          <p:cNvPr id="76" name="Text Box 435"/>
          <p:cNvSpPr txBox="1">
            <a:spLocks noChangeArrowheads="1"/>
          </p:cNvSpPr>
          <p:nvPr/>
        </p:nvSpPr>
        <p:spPr bwMode="auto">
          <a:xfrm>
            <a:off x="255988" y="4792662"/>
            <a:ext cx="573875" cy="283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solidFill>
                  <a:schemeClr val="tx2"/>
                </a:solidFill>
                <a:latin typeface="+mn-lt"/>
              </a:rPr>
              <a:t>a.out</a:t>
            </a:r>
          </a:p>
        </p:txBody>
      </p:sp>
      <p:sp>
        <p:nvSpPr>
          <p:cNvPr id="77" name="Rectangle 436"/>
          <p:cNvSpPr>
            <a:spLocks noChangeArrowheads="1"/>
          </p:cNvSpPr>
          <p:nvPr/>
        </p:nvSpPr>
        <p:spPr bwMode="auto">
          <a:xfrm>
            <a:off x="88900" y="5097462"/>
            <a:ext cx="914400" cy="2286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.data</a:t>
            </a:r>
          </a:p>
        </p:txBody>
      </p:sp>
      <p:sp>
        <p:nvSpPr>
          <p:cNvPr id="78" name="Rectangle 437"/>
          <p:cNvSpPr>
            <a:spLocks noChangeArrowheads="1"/>
          </p:cNvSpPr>
          <p:nvPr/>
        </p:nvSpPr>
        <p:spPr bwMode="auto">
          <a:xfrm>
            <a:off x="88900" y="5326062"/>
            <a:ext cx="914400" cy="228600"/>
          </a:xfrm>
          <a:prstGeom prst="rect">
            <a:avLst/>
          </a:prstGeom>
          <a:solidFill>
            <a:srgbClr val="F1C7C7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.text</a:t>
            </a:r>
          </a:p>
        </p:txBody>
      </p:sp>
      <p:sp>
        <p:nvSpPr>
          <p:cNvPr id="79" name="Line 438"/>
          <p:cNvSpPr>
            <a:spLocks noChangeShapeType="1"/>
          </p:cNvSpPr>
          <p:nvPr/>
        </p:nvSpPr>
        <p:spPr bwMode="auto">
          <a:xfrm>
            <a:off x="1003300" y="5173662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80" name="Line 439"/>
          <p:cNvSpPr>
            <a:spLocks noChangeShapeType="1"/>
          </p:cNvSpPr>
          <p:nvPr/>
        </p:nvSpPr>
        <p:spPr bwMode="auto">
          <a:xfrm>
            <a:off x="1003300" y="5478462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More Shareable Pages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places to identify shareable pages</a:t>
            </a:r>
          </a:p>
          <a:p>
            <a:pPr lvl="1"/>
            <a:r>
              <a:rPr lang="en-US" dirty="0"/>
              <a:t>Child create via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fork</a:t>
            </a:r>
          </a:p>
          <a:p>
            <a:pPr lvl="1"/>
            <a:r>
              <a:rPr lang="en-US" dirty="0"/>
              <a:t>Processes loading the same binary file</a:t>
            </a:r>
          </a:p>
          <a:p>
            <a:pPr lvl="2"/>
            <a:r>
              <a:rPr lang="en-US" dirty="0"/>
              <a:t>E.g., bash or python interpreters, web browsers, ...</a:t>
            </a:r>
          </a:p>
          <a:p>
            <a:pPr lvl="1"/>
            <a:r>
              <a:rPr lang="en-US" dirty="0"/>
              <a:t>Processes loading the same library file</a:t>
            </a:r>
          </a:p>
          <a:p>
            <a:r>
              <a:rPr lang="en-US" dirty="0"/>
              <a:t>What about others?</a:t>
            </a:r>
          </a:p>
          <a:p>
            <a:pPr lvl="1"/>
            <a:r>
              <a:rPr lang="en-US" dirty="0"/>
              <a:t>Kernel Same-Page Merging</a:t>
            </a:r>
          </a:p>
          <a:p>
            <a:pPr lvl="1"/>
            <a:r>
              <a:rPr lang="en-US" dirty="0"/>
              <a:t>OS scans through all of physical memory, looking for duplicate pages</a:t>
            </a:r>
          </a:p>
          <a:p>
            <a:pPr lvl="1"/>
            <a:r>
              <a:rPr lang="en-US" dirty="0"/>
              <a:t>When found, merge into single copy, marked as copy-on-write</a:t>
            </a:r>
          </a:p>
          <a:p>
            <a:pPr lvl="1"/>
            <a:r>
              <a:rPr lang="en-US" dirty="0"/>
              <a:t>Implemented in Linux kernel in 2009</a:t>
            </a:r>
          </a:p>
          <a:p>
            <a:pPr lvl="1"/>
            <a:r>
              <a:rPr lang="en-US" dirty="0"/>
              <a:t>Limited to pages marked as likely candidates</a:t>
            </a:r>
          </a:p>
          <a:p>
            <a:pPr lvl="1"/>
            <a:r>
              <a:rPr lang="en-US" dirty="0"/>
              <a:t>Especially useful when processor running many virtual machines</a:t>
            </a:r>
          </a:p>
        </p:txBody>
      </p:sp>
    </p:spTree>
    <p:extLst>
      <p:ext uri="{BB962C8B-B14F-4D97-AF65-F5344CB8AC3E}">
        <p14:creationId xmlns:p14="http://schemas.microsoft.com/office/powerpoint/2010/main" val="470278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61963"/>
            <a:ext cx="9144000" cy="604837"/>
          </a:xfrm>
          <a:ln/>
        </p:spPr>
        <p:txBody>
          <a:bodyPr/>
          <a:lstStyle/>
          <a:p>
            <a:pPr>
              <a:lnSpc>
                <a:spcPct val="82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+mn-lt"/>
              </a:rPr>
              <a:t>Example: Using </a:t>
            </a:r>
            <a:r>
              <a:rPr lang="en-GB" dirty="0" err="1">
                <a:latin typeface="Courier New"/>
                <a:cs typeface="Courier New"/>
              </a:rPr>
              <a:t>mmap</a:t>
            </a:r>
            <a:r>
              <a:rPr lang="en-GB" dirty="0">
                <a:latin typeface="+mn-lt"/>
              </a:rPr>
              <a:t> to Copy Files</a:t>
            </a:r>
            <a:endParaRPr lang="en-GB" dirty="0">
              <a:latin typeface="Courier New"/>
              <a:cs typeface="Courier New"/>
            </a:endParaRP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4419600" y="2436812"/>
            <a:ext cx="4572000" cy="4116388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/>
          <a:lstStyle/>
          <a:p>
            <a:r>
              <a:rPr lang="en-US" sz="1400" dirty="0">
                <a:solidFill>
                  <a:srgbClr val="CB2418"/>
                </a:solidFill>
                <a:latin typeface="Courier New" charset="0"/>
                <a:ea typeface="Courier New" charset="0"/>
                <a:cs typeface="Courier New" charset="0"/>
              </a:rPr>
              <a:t>/* </a:t>
            </a:r>
            <a:r>
              <a:rPr lang="en-US" sz="1400" dirty="0" err="1">
                <a:solidFill>
                  <a:srgbClr val="CB2418"/>
                </a:solidFill>
                <a:latin typeface="Courier New" charset="0"/>
                <a:ea typeface="Courier New" charset="0"/>
                <a:cs typeface="Courier New" charset="0"/>
              </a:rPr>
              <a:t>mmapcopy</a:t>
            </a:r>
            <a:r>
              <a:rPr lang="en-US" sz="1400" dirty="0">
                <a:solidFill>
                  <a:srgbClr val="CB2418"/>
                </a:solidFill>
                <a:latin typeface="Courier New" charset="0"/>
                <a:ea typeface="Courier New" charset="0"/>
                <a:cs typeface="Courier New" charset="0"/>
              </a:rPr>
              <a:t> driver */</a:t>
            </a:r>
            <a:endParaRPr lang="en-US" sz="14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 err="1">
                <a:solidFill>
                  <a:srgbClr val="2D961E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>
                <a:solidFill>
                  <a:srgbClr val="4A00FF"/>
                </a:solidFill>
                <a:latin typeface="Courier New" charset="0"/>
                <a:ea typeface="Courier New" charset="0"/>
                <a:cs typeface="Courier New" charset="0"/>
              </a:rPr>
              <a:t>main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dirty="0" err="1">
                <a:solidFill>
                  <a:srgbClr val="2D961E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argc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400" dirty="0">
                <a:solidFill>
                  <a:srgbClr val="2D961E"/>
                </a:solidFill>
                <a:latin typeface="Courier New" charset="0"/>
                <a:ea typeface="Courier New" charset="0"/>
                <a:cs typeface="Courier New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**</a:t>
            </a:r>
            <a:r>
              <a:rPr lang="en-US" sz="1400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argv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C200FF"/>
                </a:solidFill>
                <a:latin typeface="Courier New" charset="0"/>
                <a:ea typeface="Courier New" charset="0"/>
                <a:cs typeface="Courier New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>
                <a:solidFill>
                  <a:srgbClr val="2D961E"/>
                </a:solidFill>
                <a:latin typeface="Courier New" charset="0"/>
                <a:ea typeface="Courier New" charset="0"/>
                <a:cs typeface="Courier New" charset="0"/>
              </a:rPr>
              <a:t>stat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stat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nl-NL" sz="1400" dirty="0">
                <a:solidFill>
                  <a:srgbClr val="2D961E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nl-NL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fd</a:t>
            </a:r>
            <a:r>
              <a:rPr lang="nl-NL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nl-NL" sz="14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nl-NL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nl-NL" sz="1400" dirty="0">
                <a:solidFill>
                  <a:srgbClr val="CB2418"/>
                </a:solidFill>
                <a:latin typeface="Courier New" charset="0"/>
                <a:ea typeface="Courier New" charset="0"/>
                <a:cs typeface="Courier New" charset="0"/>
              </a:rPr>
              <a:t>/* Check </a:t>
            </a:r>
            <a:r>
              <a:rPr lang="nl-NL" sz="1400" dirty="0" err="1">
                <a:solidFill>
                  <a:srgbClr val="CB2418"/>
                </a:solidFill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nl-NL" sz="1400" dirty="0">
                <a:solidFill>
                  <a:srgbClr val="CB2418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dirty="0" err="1">
                <a:solidFill>
                  <a:srgbClr val="CB2418"/>
                </a:solidFill>
                <a:latin typeface="Courier New" charset="0"/>
                <a:ea typeface="Courier New" charset="0"/>
                <a:cs typeface="Courier New" charset="0"/>
              </a:rPr>
              <a:t>required</a:t>
            </a:r>
            <a:r>
              <a:rPr lang="nl-NL" sz="1400" dirty="0">
                <a:solidFill>
                  <a:srgbClr val="CB2418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dirty="0" err="1">
                <a:solidFill>
                  <a:srgbClr val="CB2418"/>
                </a:solidFill>
                <a:latin typeface="Courier New" charset="0"/>
                <a:ea typeface="Courier New" charset="0"/>
                <a:cs typeface="Courier New" charset="0"/>
              </a:rPr>
              <a:t>cmd</a:t>
            </a:r>
            <a:r>
              <a:rPr lang="nl-NL" sz="1400" dirty="0">
                <a:solidFill>
                  <a:srgbClr val="CB2418"/>
                </a:solidFill>
                <a:latin typeface="Courier New" charset="0"/>
                <a:ea typeface="Courier New" charset="0"/>
                <a:cs typeface="Courier New" charset="0"/>
              </a:rPr>
              <a:t> line </a:t>
            </a:r>
            <a:r>
              <a:rPr lang="nl-NL" sz="1400" dirty="0" err="1">
                <a:solidFill>
                  <a:srgbClr val="CB2418"/>
                </a:solidFill>
                <a:latin typeface="Courier New" charset="0"/>
                <a:ea typeface="Courier New" charset="0"/>
                <a:cs typeface="Courier New" charset="0"/>
              </a:rPr>
              <a:t>arg</a:t>
            </a:r>
            <a:r>
              <a:rPr lang="nl-NL" sz="1400" dirty="0">
                <a:solidFill>
                  <a:srgbClr val="CB2418"/>
                </a:solidFill>
                <a:latin typeface="Courier New" charset="0"/>
                <a:ea typeface="Courier New" charset="0"/>
                <a:cs typeface="Courier New" charset="0"/>
              </a:rPr>
              <a:t> */</a:t>
            </a:r>
            <a:endParaRPr lang="nl-NL" sz="14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400" dirty="0">
                <a:solidFill>
                  <a:srgbClr val="C200FF"/>
                </a:solidFill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argc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!= 2) 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dirty="0">
                <a:solidFill>
                  <a:srgbClr val="9D206F"/>
                </a:solidFill>
                <a:latin typeface="Courier New" charset="0"/>
                <a:ea typeface="Courier New" charset="0"/>
                <a:cs typeface="Courier New" charset="0"/>
              </a:rPr>
              <a:t>"usage: %s &lt;filename&gt;\n"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   </a:t>
            </a:r>
            <a:r>
              <a:rPr lang="en-US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argv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[0]);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exit(0);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}</a:t>
            </a:r>
          </a:p>
          <a:p>
            <a:endParaRPr lang="en-US" sz="14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400" dirty="0">
                <a:solidFill>
                  <a:srgbClr val="CB2418"/>
                </a:solidFill>
                <a:latin typeface="Courier New" charset="0"/>
                <a:ea typeface="Courier New" charset="0"/>
                <a:cs typeface="Courier New" charset="0"/>
              </a:rPr>
              <a:t>/* Copy input file to </a:t>
            </a:r>
            <a:r>
              <a:rPr lang="en-US" sz="1400" dirty="0" err="1">
                <a:solidFill>
                  <a:srgbClr val="CB2418"/>
                </a:solidFill>
                <a:latin typeface="Courier New" charset="0"/>
                <a:ea typeface="Courier New" charset="0"/>
                <a:cs typeface="Courier New" charset="0"/>
              </a:rPr>
              <a:t>stdout</a:t>
            </a:r>
            <a:r>
              <a:rPr lang="en-US" sz="1400" dirty="0">
                <a:solidFill>
                  <a:srgbClr val="CB2418"/>
                </a:solidFill>
                <a:latin typeface="Courier New" charset="0"/>
                <a:ea typeface="Courier New" charset="0"/>
                <a:cs typeface="Courier New" charset="0"/>
              </a:rPr>
              <a:t> */</a:t>
            </a:r>
            <a:endParaRPr lang="en-US" sz="14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nl-NL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nl-NL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fd</a:t>
            </a:r>
            <a:r>
              <a:rPr lang="nl-NL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Open(</a:t>
            </a:r>
            <a:r>
              <a:rPr lang="nl-NL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argv</a:t>
            </a:r>
            <a:r>
              <a:rPr lang="nl-NL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[1], O_RDONLY, 0);</a:t>
            </a:r>
          </a:p>
          <a:p>
            <a:r>
              <a:rPr lang="nl-NL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fstat(fd, &amp;stat);</a:t>
            </a:r>
          </a:p>
          <a:p>
            <a:r>
              <a:rPr lang="nl-NL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nl-NL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mmapcopy</a:t>
            </a:r>
            <a:r>
              <a:rPr lang="nl-NL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nl-NL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fd</a:t>
            </a:r>
            <a:r>
              <a:rPr lang="nl-NL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nl-NL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stat.st_size</a:t>
            </a:r>
            <a:r>
              <a:rPr lang="nl-NL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nl-NL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exit(0);</a:t>
            </a:r>
          </a:p>
          <a:p>
            <a:r>
              <a:rPr lang="nl-NL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GB" sz="1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96875" y="1362075"/>
            <a:ext cx="78962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28600" y="1362075"/>
            <a:ext cx="876300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lang="en-GB" kern="0" dirty="0">
                <a:latin typeface="Calibri" pitchFamily="34" charset="0"/>
              </a:rPr>
              <a:t>Copying a file to </a:t>
            </a:r>
            <a:r>
              <a:rPr lang="en-GB" kern="0" dirty="0" err="1">
                <a:latin typeface="Courier New"/>
                <a:cs typeface="Courier New"/>
              </a:rPr>
              <a:t>stdout</a:t>
            </a:r>
            <a:r>
              <a:rPr lang="en-GB" kern="0" dirty="0">
                <a:latin typeface="Calibri" pitchFamily="34" charset="0"/>
              </a:rPr>
              <a:t> without transferring data to user space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defRPr/>
            </a:pPr>
            <a:r>
              <a:rPr lang="en-GB" kern="0" dirty="0">
                <a:latin typeface="Calibri" pitchFamily="34" charset="0"/>
              </a:rPr>
              <a:t>Warning: this c</a:t>
            </a:r>
            <a:r>
              <a:rPr kumimoji="0" lang="en-GB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ode does</a:t>
            </a:r>
            <a:r>
              <a:rPr kumimoji="0" lang="en-GB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not meet our coding standards.</a:t>
            </a:r>
            <a:endParaRPr kumimoji="0" lang="en-GB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23318" y="2436812"/>
            <a:ext cx="3991482" cy="4116388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/>
          <a:lstStyle/>
          <a:p>
            <a:r>
              <a:rPr lang="en-US" sz="1400" dirty="0">
                <a:solidFill>
                  <a:srgbClr val="926492"/>
                </a:solidFill>
                <a:latin typeface="Courier New" charset="0"/>
                <a:ea typeface="Courier New" charset="0"/>
                <a:cs typeface="Courier New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>
                <a:solidFill>
                  <a:srgbClr val="9D206F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sz="1400" dirty="0" err="1">
                <a:solidFill>
                  <a:srgbClr val="9D206F"/>
                </a:solidFill>
                <a:latin typeface="Courier New" charset="0"/>
                <a:ea typeface="Courier New" charset="0"/>
                <a:cs typeface="Courier New" charset="0"/>
              </a:rPr>
              <a:t>csapp.h</a:t>
            </a:r>
            <a:r>
              <a:rPr lang="en-US" sz="1400" dirty="0">
                <a:solidFill>
                  <a:srgbClr val="9D206F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endParaRPr lang="en-US" sz="14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>
                <a:solidFill>
                  <a:srgbClr val="2D961E"/>
                </a:solidFill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 err="1">
                <a:solidFill>
                  <a:srgbClr val="4A00FF"/>
                </a:solidFill>
                <a:latin typeface="Courier New" charset="0"/>
                <a:ea typeface="Courier New" charset="0"/>
                <a:cs typeface="Courier New" charset="0"/>
              </a:rPr>
              <a:t>mmapcopy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dirty="0" err="1">
                <a:solidFill>
                  <a:srgbClr val="2D961E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fd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400" dirty="0" err="1">
                <a:solidFill>
                  <a:srgbClr val="2D961E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endParaRPr lang="en-US" sz="14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400" dirty="0">
                <a:solidFill>
                  <a:srgbClr val="CB2418"/>
                </a:solidFill>
                <a:latin typeface="Courier New" charset="0"/>
                <a:ea typeface="Courier New" charset="0"/>
                <a:cs typeface="Courier New" charset="0"/>
              </a:rPr>
              <a:t>/* </a:t>
            </a:r>
            <a:r>
              <a:rPr lang="en-US" sz="1400" dirty="0" err="1">
                <a:solidFill>
                  <a:srgbClr val="CB2418"/>
                </a:solidFill>
                <a:latin typeface="Courier New" charset="0"/>
                <a:ea typeface="Courier New" charset="0"/>
                <a:cs typeface="Courier New" charset="0"/>
              </a:rPr>
              <a:t>Ptr</a:t>
            </a:r>
            <a:r>
              <a:rPr lang="en-US" sz="1400" dirty="0">
                <a:solidFill>
                  <a:srgbClr val="CB2418"/>
                </a:solidFill>
                <a:latin typeface="Courier New" charset="0"/>
                <a:ea typeface="Courier New" charset="0"/>
                <a:cs typeface="Courier New" charset="0"/>
              </a:rPr>
              <a:t> to memory mapped area */</a:t>
            </a:r>
            <a:endParaRPr lang="en-US" sz="14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da-DK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da-DK" sz="1400" dirty="0" err="1">
                <a:solidFill>
                  <a:srgbClr val="2D961E"/>
                </a:solidFill>
                <a:latin typeface="Courier New" charset="0"/>
                <a:ea typeface="Courier New" charset="0"/>
                <a:cs typeface="Courier New" charset="0"/>
              </a:rPr>
              <a:t>char</a:t>
            </a:r>
            <a:r>
              <a:rPr lang="da-DK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*</a:t>
            </a:r>
            <a:r>
              <a:rPr lang="da-DK" sz="1400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bufp</a:t>
            </a:r>
            <a:r>
              <a:rPr lang="da-DK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da-DK" sz="14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da-DK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bufp = mmap(</a:t>
            </a:r>
            <a:r>
              <a:rPr lang="da-DK" sz="1400" dirty="0">
                <a:solidFill>
                  <a:srgbClr val="2C9290"/>
                </a:solidFill>
                <a:latin typeface="Courier New" charset="0"/>
                <a:ea typeface="Courier New" charset="0"/>
                <a:cs typeface="Courier New" charset="0"/>
              </a:rPr>
              <a:t>NULL</a:t>
            </a:r>
            <a:r>
              <a:rPr lang="da-DK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size, </a:t>
            </a:r>
          </a:p>
          <a:p>
            <a:r>
              <a:rPr lang="da-DK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    PROT_READ,</a:t>
            </a:r>
          </a:p>
          <a:p>
            <a:r>
              <a:rPr lang="nl-NL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    MAP_PRIVATE, </a:t>
            </a:r>
          </a:p>
          <a:p>
            <a:r>
              <a:rPr lang="nl-NL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    </a:t>
            </a:r>
            <a:r>
              <a:rPr lang="nl-NL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fd</a:t>
            </a:r>
            <a:r>
              <a:rPr lang="nl-NL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0);</a:t>
            </a:r>
          </a:p>
          <a:p>
            <a:r>
              <a:rPr lang="de-DE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write</a:t>
            </a:r>
            <a:r>
              <a:rPr lang="de-DE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(STDOUT_FILENO, </a:t>
            </a:r>
          </a:p>
          <a:p>
            <a:r>
              <a:rPr lang="de-DE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</a:t>
            </a:r>
            <a:r>
              <a:rPr lang="de-DE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bufp</a:t>
            </a:r>
            <a:r>
              <a:rPr lang="de-DE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size);</a:t>
            </a:r>
          </a:p>
          <a:p>
            <a:r>
              <a:rPr lang="is-I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is-IS" sz="1400" dirty="0">
                <a:solidFill>
                  <a:srgbClr val="C200FF"/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is-I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is-I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67000" y="6172200"/>
            <a:ext cx="1410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mmapcopy.c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81426" y="6183868"/>
            <a:ext cx="1410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mmapcopy.c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 sz="1600" dirty="0" smtClean="0">
            <a:latin typeface="+mn-lt"/>
          </a:defRPr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14541</TotalTime>
  <Words>537</Words>
  <Application>Microsoft Macintosh PowerPoint</Application>
  <PresentationFormat>On-screen Show (4:3)</PresentationFormat>
  <Paragraphs>94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ＭＳ Ｐゴシック</vt:lpstr>
      <vt:lpstr>Arial</vt:lpstr>
      <vt:lpstr>Arial Narrow</vt:lpstr>
      <vt:lpstr>Calibri</vt:lpstr>
      <vt:lpstr>Courier New</vt:lpstr>
      <vt:lpstr>Times New Roman</vt:lpstr>
      <vt:lpstr>Wingdings</vt:lpstr>
      <vt:lpstr>Wingdings 2</vt:lpstr>
      <vt:lpstr>template2007</vt:lpstr>
      <vt:lpstr>The fork Function Revisited</vt:lpstr>
      <vt:lpstr>The execve Function Revisited</vt:lpstr>
      <vt:lpstr>Finding More Shareable Pages</vt:lpstr>
      <vt:lpstr>Example: Using mmap to Copy Files</vt:lpstr>
    </vt:vector>
  </TitlesOfParts>
  <Company> 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</dc:title>
  <dc:creator>Markus Pueschel</dc:creator>
  <dc:description>Redesign of slides created by Randal E. Bryant and David R. O'Hallaron</dc:description>
  <cp:lastModifiedBy>Randal Bryant</cp:lastModifiedBy>
  <cp:revision>658</cp:revision>
  <cp:lastPrinted>2010-10-19T14:58:03Z</cp:lastPrinted>
  <dcterms:created xsi:type="dcterms:W3CDTF">2011-01-05T23:16:19Z</dcterms:created>
  <dcterms:modified xsi:type="dcterms:W3CDTF">2019-10-21T14:53:39Z</dcterms:modified>
</cp:coreProperties>
</file>