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179" r:id="rId2"/>
    <p:sldId id="542" r:id="rId3"/>
    <p:sldId id="1286" r:id="rId4"/>
    <p:sldId id="1287" r:id="rId5"/>
    <p:sldId id="1283" r:id="rId6"/>
    <p:sldId id="1204" r:id="rId7"/>
    <p:sldId id="1282" r:id="rId8"/>
    <p:sldId id="1202" r:id="rId9"/>
    <p:sldId id="1252" r:id="rId10"/>
    <p:sldId id="1213" r:id="rId11"/>
    <p:sldId id="1310" r:id="rId12"/>
    <p:sldId id="1309" r:id="rId13"/>
    <p:sldId id="1289" r:id="rId14"/>
    <p:sldId id="1292" r:id="rId15"/>
    <p:sldId id="1293" r:id="rId16"/>
    <p:sldId id="1294" r:id="rId17"/>
    <p:sldId id="1295" r:id="rId18"/>
    <p:sldId id="1296" r:id="rId19"/>
    <p:sldId id="1299" r:id="rId20"/>
    <p:sldId id="1297" r:id="rId21"/>
    <p:sldId id="1216" r:id="rId22"/>
    <p:sldId id="1217" r:id="rId23"/>
    <p:sldId id="1249" r:id="rId24"/>
    <p:sldId id="1218" r:id="rId25"/>
    <p:sldId id="1315" r:id="rId26"/>
    <p:sldId id="1219" r:id="rId27"/>
    <p:sldId id="1300" r:id="rId28"/>
    <p:sldId id="1302" r:id="rId29"/>
    <p:sldId id="1301" r:id="rId30"/>
    <p:sldId id="1303" r:id="rId31"/>
    <p:sldId id="1306" r:id="rId32"/>
    <p:sldId id="1220" r:id="rId33"/>
    <p:sldId id="1221" r:id="rId34"/>
    <p:sldId id="1222" r:id="rId35"/>
    <p:sldId id="1307" r:id="rId36"/>
    <p:sldId id="1223" r:id="rId37"/>
    <p:sldId id="1224" r:id="rId38"/>
    <p:sldId id="1253" r:id="rId39"/>
    <p:sldId id="1254" r:id="rId40"/>
    <p:sldId id="1225" r:id="rId41"/>
    <p:sldId id="1226" r:id="rId42"/>
    <p:sldId id="1261" r:id="rId43"/>
    <p:sldId id="1227" r:id="rId44"/>
    <p:sldId id="1228" r:id="rId45"/>
    <p:sldId id="1229" r:id="rId46"/>
    <p:sldId id="1230" r:id="rId47"/>
    <p:sldId id="1247" r:id="rId48"/>
    <p:sldId id="1266" r:id="rId49"/>
    <p:sldId id="1268" r:id="rId50"/>
    <p:sldId id="1269" r:id="rId51"/>
    <p:sldId id="1267" r:id="rId52"/>
    <p:sldId id="1270" r:id="rId53"/>
    <p:sldId id="1260" r:id="rId54"/>
    <p:sldId id="1272" r:id="rId55"/>
    <p:sldId id="1314" r:id="rId56"/>
    <p:sldId id="1255" r:id="rId57"/>
    <p:sldId id="1256" r:id="rId58"/>
    <p:sldId id="1273" r:id="rId59"/>
    <p:sldId id="1274" r:id="rId60"/>
    <p:sldId id="1275" r:id="rId61"/>
    <p:sldId id="1313" r:id="rId62"/>
    <p:sldId id="1277" r:id="rId63"/>
    <p:sldId id="1276" r:id="rId64"/>
    <p:sldId id="1278" r:id="rId65"/>
    <p:sldId id="1279" r:id="rId66"/>
    <p:sldId id="1280" r:id="rId67"/>
    <p:sldId id="1250" r:id="rId68"/>
    <p:sldId id="1238" r:id="rId69"/>
    <p:sldId id="1265" r:id="rId70"/>
    <p:sldId id="1232" r:id="rId71"/>
    <p:sldId id="1233" r:id="rId72"/>
    <p:sldId id="1281" r:id="rId73"/>
    <p:sldId id="1234" r:id="rId74"/>
    <p:sldId id="1235" r:id="rId75"/>
    <p:sldId id="1236" r:id="rId76"/>
    <p:sldId id="1237" r:id="rId77"/>
  </p:sldIdLst>
  <p:sldSz cx="9144000" cy="6858000" type="screen4x3"/>
  <p:notesSz cx="6985000" cy="9283700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4360" autoAdjust="0"/>
  </p:normalViewPr>
  <p:slideViewPr>
    <p:cSldViewPr snapToGrid="0" snapToObjects="1">
      <p:cViewPr varScale="1">
        <p:scale>
          <a:sx n="93" d="100"/>
          <a:sy n="93" d="100"/>
        </p:scale>
        <p:origin x="738" y="51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92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reaping background jobs, only </a:t>
            </a:r>
            <a:r>
              <a:rPr lang="en-US" dirty="0" err="1"/>
              <a:t>fg</a:t>
            </a:r>
            <a:r>
              <a:rPr lang="en-US" dirty="0"/>
              <a:t> ones via </a:t>
            </a:r>
            <a:r>
              <a:rPr lang="en-US" dirty="0" err="1"/>
              <a:t>waitpid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reaping background jobs, only fg ones via waitpid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/>
              <a:t>./</a:t>
            </a:r>
            <a:r>
              <a:rPr lang="en-US" dirty="0" err="1"/>
              <a:t>shellex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10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r>
              <a:rPr lang="en-US" baseline="0" dirty="0"/>
              <a:t>...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Signals don’t queue.  B’s subsequent signaling of  C after A’s is lost here.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./delay 100 &amp;</a:t>
            </a:r>
          </a:p>
          <a:p>
            <a:endParaRPr lang="en-US" dirty="0"/>
          </a:p>
          <a:p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-9</a:t>
            </a:r>
            <a:r>
              <a:rPr lang="en-US" baseline="0" dirty="0"/>
              <a:t> XXX</a:t>
            </a:r>
          </a:p>
          <a:p>
            <a:endParaRPr lang="en-US" baseline="0" dirty="0"/>
          </a:p>
          <a:p>
            <a:r>
              <a:rPr lang="en-US" baseline="0" dirty="0" err="1"/>
              <a:t>ps</a:t>
            </a:r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kill command:</a:t>
            </a:r>
          </a:p>
          <a:p>
            <a:endParaRPr lang="en-US" dirty="0"/>
          </a:p>
          <a:p>
            <a:r>
              <a:rPr lang="en-US" dirty="0"/>
              <a:t>./forks 17</a:t>
            </a:r>
            <a:r>
              <a:rPr lang="en-US" baseline="0" dirty="0"/>
              <a:t> &amp;</a:t>
            </a:r>
          </a:p>
          <a:p>
            <a:r>
              <a:rPr lang="en-US" baseline="0" dirty="0"/>
              <a:t>kill  (parent)  (Only kills parent)</a:t>
            </a:r>
          </a:p>
          <a:p>
            <a:endParaRPr lang="en-US" baseline="0" dirty="0"/>
          </a:p>
          <a:p>
            <a:r>
              <a:rPr lang="en-US" baseline="0" dirty="0"/>
              <a:t>./forks 17 &amp;</a:t>
            </a:r>
          </a:p>
          <a:p>
            <a:r>
              <a:rPr lang="en-US" baseline="0" dirty="0"/>
              <a:t>kill  (child) (Child becomes a zombie)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use </a:t>
            </a:r>
            <a:r>
              <a:rPr lang="en-US" dirty="0" err="1"/>
              <a:t>interpositioning</a:t>
            </a:r>
            <a:r>
              <a:rPr lang="en-US" baseline="0" dirty="0"/>
              <a:t>  code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 ./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./forks 12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sigint</a:t>
            </a:r>
            <a:endParaRPr lang="en-US" dirty="0"/>
          </a:p>
          <a:p>
            <a:r>
              <a:rPr lang="en-US" dirty="0"/>
              <a:t>ctrl-C</a:t>
            </a:r>
          </a:p>
          <a:p>
            <a:endParaRPr lang="en-US" dirty="0"/>
          </a:p>
          <a:p>
            <a:r>
              <a:rPr lang="en-US" dirty="0"/>
              <a:t>Code not entirely reliable,</a:t>
            </a:r>
            <a:r>
              <a:rPr lang="en-US" baseline="0" dirty="0"/>
              <a:t> if there’s a delay in pause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Delivered whenever.  Received on next context switch into A (or some future one)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  <a:p>
            <a:endParaRPr lang="en-US" dirty="0"/>
          </a:p>
          <a:p>
            <a:r>
              <a:rPr lang="en-US" dirty="0"/>
              <a:t>Multiple children signal before handler runs once.  Children waiting to be reaped are dropped because handler only gets one per invocation.   </a:t>
            </a:r>
            <a:r>
              <a:rPr lang="en-US" dirty="0" err="1"/>
              <a:t>Ccount</a:t>
            </a:r>
            <a:r>
              <a:rPr lang="en-US" dirty="0"/>
              <a:t> not decremented enough times because handler not called multiple times.  Infinite loop.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Procmask</a:t>
            </a:r>
            <a:r>
              <a:rPr lang="en-US" dirty="0"/>
              <a:t> save, restore.  Man for first </a:t>
            </a:r>
            <a:r>
              <a:rPr lang="en-US" dirty="0" err="1"/>
              <a:t>arg</a:t>
            </a:r>
            <a:r>
              <a:rPr lang="en-US" dirty="0"/>
              <a:t> meaning.  Typical use here.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5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still busted; date finishes before </a:t>
            </a:r>
            <a:r>
              <a:rPr lang="en-US" dirty="0" err="1"/>
              <a:t>addjob</a:t>
            </a:r>
            <a:r>
              <a:rPr lang="en-US" dirty="0"/>
              <a:t> runs.  </a:t>
            </a:r>
            <a:r>
              <a:rPr lang="en-US" dirty="0" err="1"/>
              <a:t>Sigchildhandler</a:t>
            </a:r>
            <a:r>
              <a:rPr lang="en-US" dirty="0"/>
              <a:t> runs </a:t>
            </a:r>
            <a:r>
              <a:rPr lang="en-US" dirty="0" err="1"/>
              <a:t>deletejob</a:t>
            </a:r>
            <a:r>
              <a:rPr lang="en-US" dirty="0"/>
              <a:t> before </a:t>
            </a:r>
            <a:r>
              <a:rPr lang="en-US" dirty="0" err="1"/>
              <a:t>addjob</a:t>
            </a:r>
            <a:r>
              <a:rPr lang="en-US" dirty="0"/>
              <a:t> completes.    (due to not yet blocked.</a:t>
            </a:r>
          </a:p>
          <a:p>
            <a:endParaRPr lang="en-US" dirty="0"/>
          </a:p>
          <a:p>
            <a:r>
              <a:rPr lang="en-US" dirty="0"/>
              <a:t>./procmask1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./procmask1</a:t>
            </a:r>
          </a:p>
          <a:p>
            <a:endParaRPr lang="en-US" baseline="0" dirty="0"/>
          </a:p>
          <a:p>
            <a:r>
              <a:rPr lang="en-US" baseline="0" dirty="0" err="1"/>
              <a:t>Cntl</a:t>
            </a:r>
            <a:r>
              <a:rPr lang="en-US" baseline="0" dirty="0"/>
              <a:t>-C to stop infinite loop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8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46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race case – can deadlock if we start waiting in pause after the handler has already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75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returns -1 and sets </a:t>
            </a:r>
            <a:r>
              <a:rPr lang="en-US" dirty="0" err="1"/>
              <a:t>errno</a:t>
            </a:r>
            <a:r>
              <a:rPr lang="en-US" dirty="0"/>
              <a:t> to EINTR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0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pstree</a:t>
            </a:r>
            <a:r>
              <a:rPr lang="en-US" dirty="0"/>
              <a:t> command.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33576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Implementation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Basic loop</a:t>
            </a:r>
          </a:p>
          <a:p>
            <a:pPr lvl="1"/>
            <a:r>
              <a:rPr lang="en-US" sz="1400" dirty="0"/>
              <a:t>Read line from command line</a:t>
            </a:r>
          </a:p>
          <a:p>
            <a:pPr lvl="1"/>
            <a:r>
              <a:rPr lang="en-US" sz="1400" dirty="0"/>
              <a:t>Execute the requested operation</a:t>
            </a:r>
          </a:p>
          <a:p>
            <a:pPr lvl="2"/>
            <a:r>
              <a:rPr lang="en-US" sz="1400" dirty="0"/>
              <a:t>Built-in command (only one implemented is </a:t>
            </a:r>
            <a:r>
              <a:rPr lang="en-US" sz="1400" b="1" dirty="0">
                <a:latin typeface="Courier New"/>
                <a:cs typeface="Courier New"/>
              </a:rPr>
              <a:t>quit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Load and execute program from file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0" dirty="0">
                <a:latin typeface="Calibri" pitchFamily="34" charset="0"/>
              </a:rPr>
              <a:t>will parse ‘</a:t>
            </a:r>
            <a:r>
              <a:rPr lang="en-US" b="0" dirty="0" err="1">
                <a:latin typeface="Calibri" pitchFamily="34" charset="0"/>
              </a:rPr>
              <a:t>buf</a:t>
            </a:r>
            <a:r>
              <a:rPr lang="en-US" b="0" dirty="0">
                <a:latin typeface="Calibri" pitchFamily="34" charset="0"/>
              </a:rPr>
              <a:t>’ into ‘</a:t>
            </a:r>
            <a:r>
              <a:rPr lang="en-US" b="0" dirty="0" err="1">
                <a:latin typeface="Calibri" pitchFamily="34" charset="0"/>
              </a:rPr>
              <a:t>argv</a:t>
            </a:r>
            <a:r>
              <a:rPr lang="en-US" b="0" dirty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850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{</a:t>
            </a:r>
            <a:endParaRPr lang="hu-HU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"%d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pid, cmdline);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}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295400"/>
            <a:ext cx="8119153" cy="2133600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Signals and Nonlocal Jumps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sz="2000" b="0" dirty="0"/>
            </a:br>
            <a:r>
              <a:rPr lang="en-US" sz="2000" b="0" dirty="0"/>
              <a:t>20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31,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Calibri" pitchFamily="34" charset="0"/>
              </a:rPr>
              <a:t>Oops.  </a:t>
            </a:r>
            <a:r>
              <a:rPr lang="en-US" sz="2800" b="0" i="1" dirty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Shell designed to run indefinitely</a:t>
            </a:r>
          </a:p>
          <a:p>
            <a:pPr marL="684213" lvl="1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Should not accumulate unneeded resources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Child processes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File descriptors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83BC-3CBA-450B-821A-6CA58683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signals with Kill -L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ED1F9-31CE-4932-8FED-69FA9DFF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621"/>
            <a:ext cx="9144000" cy="42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7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lecture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q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  <a:p>
            <a:r>
              <a:rPr lang="en-US" dirty="0"/>
              <a:t>But, this flow exists only until returns to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signal-safety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>
              <a:solidFill>
                <a:srgbClr val="9D206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           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928418" cy="547577"/>
          </a:xfrm>
        </p:spPr>
        <p:txBody>
          <a:bodyPr/>
          <a:lstStyle/>
          <a:p>
            <a:r>
              <a:rPr lang="en-US" dirty="0"/>
              <a:t>Use the new &amp; improved reentrant </a:t>
            </a:r>
            <a:r>
              <a:rPr lang="en-US" dirty="0" err="1"/>
              <a:t>sio_printf</a:t>
            </a:r>
            <a:r>
              <a:rPr lang="en-US" dirty="0"/>
              <a:t> !</a:t>
            </a:r>
          </a:p>
          <a:p>
            <a:pPr lvl="1"/>
            <a:r>
              <a:rPr lang="en-US" dirty="0"/>
              <a:t>Handles restricted class of </a:t>
            </a:r>
            <a:r>
              <a:rPr lang="en-US" dirty="0" err="1"/>
              <a:t>printf</a:t>
            </a:r>
            <a:r>
              <a:rPr lang="en-US" dirty="0"/>
              <a:t> format strings</a:t>
            </a:r>
          </a:p>
          <a:p>
            <a:pPr lvl="2"/>
            <a:r>
              <a:rPr lang="en-US" dirty="0"/>
              <a:t>Recognizes: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%c %s %d %u %x %%</a:t>
            </a:r>
          </a:p>
          <a:p>
            <a:pPr lvl="2"/>
            <a:r>
              <a:rPr lang="en-US" dirty="0"/>
              <a:t>Size designators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’ and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4945" y="2837120"/>
            <a:ext cx="8466761" cy="31383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Safe SIGINT handler */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 you think you can stop the bomb"</a:t>
            </a:r>
          </a:p>
          <a:p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 (process %d) with ctrl-%c, do you?\n"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800" dirty="0">
              <a:solidFill>
                <a:srgbClr val="AF37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"OK. :-)\n"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_exit(0);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SIGCHLD handler for a simple shell</a:t>
            </a:r>
          </a:p>
          <a:p>
            <a:pPr lvl="1"/>
            <a:r>
              <a:rPr lang="en-US" dirty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1114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!)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>
                <a:latin typeface="Calibri" pitchFamily="34" charset="0"/>
              </a:rPr>
              <a:t>Similar to a shell waiting</a:t>
            </a:r>
          </a:p>
          <a:p>
            <a:r>
              <a:rPr lang="en-US" sz="1800" dirty="0">
                <a:latin typeface="Calibri" pitchFamily="34" charset="0"/>
              </a:rPr>
              <a:t>for a foreground job to </a:t>
            </a:r>
          </a:p>
          <a:p>
            <a:r>
              <a:rPr lang="en-US" sz="1800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39293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is correct, but very wasteful</a:t>
            </a:r>
          </a:p>
          <a:p>
            <a:pPr lvl="1"/>
            <a:r>
              <a:rPr lang="en-US" dirty="0"/>
              <a:t>Program in busy-wait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race condition</a:t>
            </a:r>
          </a:p>
          <a:p>
            <a:pPr lvl="1"/>
            <a:r>
              <a:rPr lang="en-US" dirty="0"/>
              <a:t>Between checking </a:t>
            </a:r>
            <a:r>
              <a:rPr lang="en-US" dirty="0" err="1"/>
              <a:t>pid</a:t>
            </a:r>
            <a:r>
              <a:rPr lang="en-US" dirty="0"/>
              <a:t> and starting pause, might receive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Safe, but slow</a:t>
            </a:r>
          </a:p>
          <a:p>
            <a:pPr lvl="1"/>
            <a:r>
              <a:rPr lang="en-US" dirty="0"/>
              <a:t>Will take up to one second to respond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5416" y="281475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3517" y="460102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C4C11-D3FB-184A-ABB0-B6B45C9C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0847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Portable signal handling</a:t>
            </a:r>
          </a:p>
          <a:p>
            <a:pPr lvl="1"/>
            <a:r>
              <a:rPr lang="en-US" dirty="0"/>
              <a:t>Consult textbook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14152</TotalTime>
  <Words>7233</Words>
  <Application>Microsoft Office PowerPoint</Application>
  <PresentationFormat>On-screen Show (4:3)</PresentationFormat>
  <Paragraphs>1472</Paragraphs>
  <Slides>76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Helvetica</vt:lpstr>
      <vt:lpstr>Menlo-Regular</vt:lpstr>
      <vt:lpstr>Times New Roman</vt:lpstr>
      <vt:lpstr>Wingdings</vt:lpstr>
      <vt:lpstr>Wingdings 2</vt:lpstr>
      <vt:lpstr>template2007</vt:lpstr>
      <vt:lpstr>PowerPoint Presentation</vt:lpstr>
      <vt:lpstr>Exceptional Control Flow:  Signals and Nonlocal Jumps  15-213/18-213/14-513/15-513/18-613: Introduction to Computer Systems 20th Lecture, October 31, 2019</vt:lpstr>
      <vt:lpstr>Review from last lecture</vt:lpstr>
      <vt:lpstr>Review (cont.)</vt:lpstr>
      <vt:lpstr>execve: Loading and Running Programs</vt:lpstr>
      <vt:lpstr>ECF Exists at All Levels of a System</vt:lpstr>
      <vt:lpstr> (partial) Taxonomy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Signals</vt:lpstr>
      <vt:lpstr>List all signals with Kill -L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 Formatted Output: Option #1</vt:lpstr>
      <vt:lpstr>Safe Formatted Output: Option #2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Quiz Time!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Brandon Lucia</cp:lastModifiedBy>
  <cp:revision>698</cp:revision>
  <cp:lastPrinted>2013-10-10T00:06:34Z</cp:lastPrinted>
  <dcterms:created xsi:type="dcterms:W3CDTF">2011-10-13T14:55:16Z</dcterms:created>
  <dcterms:modified xsi:type="dcterms:W3CDTF">2019-10-31T14:35:38Z</dcterms:modified>
  <cp:category/>
</cp:coreProperties>
</file>