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2" r:id="rId2"/>
    <p:sldMasterId id="2147483673" r:id="rId3"/>
  </p:sldMasterIdLst>
  <p:notesMasterIdLst>
    <p:notesMasterId r:id="rId13"/>
  </p:notesMasterIdLst>
  <p:sldIdLst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02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414" autoAdjust="0"/>
  </p:normalViewPr>
  <p:slideViewPr>
    <p:cSldViewPr>
      <p:cViewPr varScale="1">
        <p:scale>
          <a:sx n="87" d="100"/>
          <a:sy n="87" d="100"/>
        </p:scale>
        <p:origin x="1044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notesMaster" Target="notesMasters/notesMaster1.xml"/><Relationship Id="rId3" Type="http://schemas.openxmlformats.org/officeDocument/2006/relationships/slideMaster" Target="slideMasters/slideMaster2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03C2556-F1EE-4707-931B-0EF2533C472D}" type="datetimeFigureOut">
              <a:rPr lang="en-US" altLang="ja-JP"/>
              <a:pPr/>
              <a:t>2/20/2015</a:t>
            </a:fld>
            <a:endParaRPr lang="en-US" altLang="ja-JP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253FBDC-C549-4CC7-8B26-4233163D78E4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53712055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ja-JP" altLang="ja-JP" dirty="0" smtClean="0"/>
          </a:p>
        </p:txBody>
      </p:sp>
      <p:sp>
        <p:nvSpPr>
          <p:cNvPr id="21508" name="Header Placeholder 3"/>
          <p:cNvSpPr>
            <a:spLocks noGrp="1"/>
          </p:cNvSpPr>
          <p:nvPr>
            <p:ph type="hdr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ja-JP" altLang="ja-JP" dirty="0" smtClean="0"/>
          </a:p>
        </p:txBody>
      </p:sp>
      <p:sp>
        <p:nvSpPr>
          <p:cNvPr id="21509" name="Date Placeholder 4"/>
          <p:cNvSpPr>
            <a:spLocks noGrp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buSzPct val="100000"/>
            </a:pPr>
            <a:fld id="{588DDA86-65AB-44CD-9A74-14FBCC886176}" type="datetime8">
              <a:rPr lang="en-US" altLang="ja-JP">
                <a:solidFill>
                  <a:srgbClr val="FFFFFF"/>
                </a:solidFill>
                <a:sym typeface="Calibri" pitchFamily="34" charset="0"/>
              </a:rPr>
              <a:pPr>
                <a:buSzPct val="100000"/>
              </a:pPr>
              <a:t>2/20/2015 5:27 PM</a:t>
            </a:fld>
            <a:endParaRPr lang="en-US" altLang="ja-JP" dirty="0">
              <a:solidFill>
                <a:srgbClr val="FFFFFF"/>
              </a:solidFill>
              <a:sym typeface="Calibri" pitchFamily="34" charset="0"/>
            </a:endParaRPr>
          </a:p>
        </p:txBody>
      </p:sp>
      <p:sp>
        <p:nvSpPr>
          <p:cNvPr id="21510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61722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ja-JP" sz="500" dirty="0" smtClean="0">
                <a:solidFill>
                  <a:srgbClr val="000000"/>
                </a:solidFill>
                <a:sym typeface="Calibri" pitchFamily="34" charset="0"/>
              </a:rPr>
              <a:t>© 2007 Microsoft Corporation. All rights reserved. Microsoft</a:t>
            </a:r>
            <a:r>
              <a:rPr lang="ja-JP" altLang="en-US" sz="500" dirty="0" err="1" smtClean="0">
                <a:solidFill>
                  <a:srgbClr val="000000"/>
                </a:solidFill>
                <a:sym typeface="Calibri" pitchFamily="34" charset="0"/>
              </a:rPr>
              <a:t>、</a:t>
            </a:r>
            <a:r>
              <a:rPr lang="en-US" altLang="ja-JP" sz="500" smtClean="0">
                <a:solidFill>
                  <a:srgbClr val="000000"/>
                </a:solidFill>
                <a:sym typeface="Calibri" pitchFamily="34" charset="0"/>
              </a:rPr>
              <a:t>Windows</a:t>
            </a:r>
            <a:r>
              <a:rPr lang="ja-JP" altLang="en-US" sz="500" smtClean="0">
                <a:solidFill>
                  <a:srgbClr val="000000"/>
                </a:solidFill>
                <a:sym typeface="Calibri" pitchFamily="34" charset="0"/>
              </a:rPr>
              <a:t>、</a:t>
            </a:r>
            <a:r>
              <a:rPr lang="en-US" altLang="ja-JP" sz="500" smtClean="0">
                <a:solidFill>
                  <a:srgbClr val="000000"/>
                </a:solidFill>
                <a:sym typeface="Calibri" pitchFamily="34" charset="0"/>
              </a:rPr>
              <a:t>Windows Vista</a:t>
            </a:r>
            <a:r>
              <a:rPr lang="ja-JP" altLang="en-US" sz="500" smtClean="0">
                <a:solidFill>
                  <a:srgbClr val="000000"/>
                </a:solidFill>
                <a:sym typeface="Calibri" pitchFamily="34" charset="0"/>
              </a:rPr>
              <a:t>、およびその他の製品名は、米国およびその他の国における登録商標または商標 です。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ja-JP" altLang="en-US" sz="500" smtClean="0">
                <a:solidFill>
                  <a:srgbClr val="000000"/>
                </a:solidFill>
                <a:sym typeface="Calibri" pitchFamily="34" charset="0"/>
              </a:rPr>
              <a:t>ここに示す情報は参照だけを目的とし、発表時点での </a:t>
            </a:r>
            <a:r>
              <a:rPr lang="en-US" altLang="ja-JP" sz="500" smtClean="0">
                <a:solidFill>
                  <a:srgbClr val="000000"/>
                </a:solidFill>
                <a:sym typeface="Calibri" pitchFamily="34" charset="0"/>
              </a:rPr>
              <a:t>Microsoft Corporation </a:t>
            </a:r>
            <a:r>
              <a:rPr lang="ja-JP" altLang="en-US" sz="500" smtClean="0">
                <a:solidFill>
                  <a:srgbClr val="000000"/>
                </a:solidFill>
                <a:sym typeface="Calibri" pitchFamily="34" charset="0"/>
              </a:rPr>
              <a:t>の見解を表します。  </a:t>
            </a:r>
            <a:r>
              <a:rPr lang="en-US" altLang="ja-JP" sz="500" smtClean="0">
                <a:solidFill>
                  <a:srgbClr val="000000"/>
                </a:solidFill>
                <a:sym typeface="Calibri" pitchFamily="34" charset="0"/>
              </a:rPr>
              <a:t>Microsoft </a:t>
            </a:r>
            <a:r>
              <a:rPr lang="ja-JP" altLang="en-US" sz="500" smtClean="0">
                <a:solidFill>
                  <a:srgbClr val="000000"/>
                </a:solidFill>
                <a:sym typeface="Calibri" pitchFamily="34" charset="0"/>
              </a:rPr>
              <a:t>は変化する市況に対応する必要があり、この発表は </a:t>
            </a:r>
            <a:r>
              <a:rPr lang="en-US" altLang="ja-JP" sz="500" smtClean="0">
                <a:solidFill>
                  <a:srgbClr val="000000"/>
                </a:solidFill>
                <a:sym typeface="Calibri" pitchFamily="34" charset="0"/>
              </a:rPr>
              <a:t>Microsoft </a:t>
            </a:r>
            <a:r>
              <a:rPr lang="ja-JP" altLang="en-US" sz="500" smtClean="0">
                <a:solidFill>
                  <a:srgbClr val="000000"/>
                </a:solidFill>
                <a:sym typeface="Calibri" pitchFamily="34" charset="0"/>
              </a:rPr>
              <a:t>のコミットメントとして解釈されるものではありません。また </a:t>
            </a:r>
            <a:r>
              <a:rPr lang="en-US" altLang="ja-JP" sz="500" smtClean="0">
                <a:solidFill>
                  <a:srgbClr val="000000"/>
                </a:solidFill>
                <a:sym typeface="Calibri" pitchFamily="34" charset="0"/>
              </a:rPr>
              <a:t>Microsoft </a:t>
            </a:r>
            <a:r>
              <a:rPr lang="ja-JP" altLang="en-US" sz="500" smtClean="0">
                <a:solidFill>
                  <a:srgbClr val="000000"/>
                </a:solidFill>
                <a:sym typeface="Calibri" pitchFamily="34" charset="0"/>
              </a:rPr>
              <a:t>はこの発表日以降に提供されるあらゆる情報について、その正確性を保証できるものではありません。  </a:t>
            </a:r>
            <a:br>
              <a:rPr lang="ja-JP" altLang="en-US" sz="500" smtClean="0">
                <a:solidFill>
                  <a:srgbClr val="000000"/>
                </a:solidFill>
                <a:sym typeface="Calibri" pitchFamily="34" charset="0"/>
              </a:rPr>
            </a:br>
            <a:r>
              <a:rPr lang="en-US" altLang="ja-JP" sz="500" smtClean="0">
                <a:solidFill>
                  <a:srgbClr val="000000"/>
                </a:solidFill>
                <a:sym typeface="Calibri" pitchFamily="34" charset="0"/>
              </a:rPr>
              <a:t>Microsoft </a:t>
            </a:r>
            <a:r>
              <a:rPr lang="ja-JP" altLang="en-US" sz="500" smtClean="0">
                <a:solidFill>
                  <a:srgbClr val="000000"/>
                </a:solidFill>
                <a:sym typeface="Calibri" pitchFamily="34" charset="0"/>
              </a:rPr>
              <a:t>はここに示される情報について、明示、黙示、または法令を問わず保証をしません。</a:t>
            </a:r>
          </a:p>
        </p:txBody>
      </p:sp>
      <p:sp>
        <p:nvSpPr>
          <p:cNvPr id="21511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6172200" y="8685213"/>
            <a:ext cx="684213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buSzPct val="100000"/>
            </a:pPr>
            <a:fld id="{C7F53EBB-A854-4543-9305-BBA227710528}" type="slidenum">
              <a:rPr lang="en-US" altLang="ja-JP">
                <a:solidFill>
                  <a:srgbClr val="FFFFFF"/>
                </a:solidFill>
                <a:sym typeface="Calibri" pitchFamily="34" charset="0"/>
              </a:rPr>
              <a:pPr>
                <a:buSzPct val="100000"/>
              </a:pPr>
              <a:t>1</a:t>
            </a:fld>
            <a:endParaRPr lang="en-US" altLang="ja-JP">
              <a:solidFill>
                <a:srgbClr val="FFFFFF"/>
              </a:solidFill>
              <a:sym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89645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ja-JP" altLang="ja-JP" dirty="0" smtClean="0"/>
          </a:p>
        </p:txBody>
      </p:sp>
      <p:sp>
        <p:nvSpPr>
          <p:cNvPr id="21508" name="Header Placeholder 3"/>
          <p:cNvSpPr>
            <a:spLocks noGrp="1"/>
          </p:cNvSpPr>
          <p:nvPr>
            <p:ph type="hdr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ja-JP" altLang="ja-JP" dirty="0" smtClean="0"/>
          </a:p>
        </p:txBody>
      </p:sp>
      <p:sp>
        <p:nvSpPr>
          <p:cNvPr id="21509" name="Date Placeholder 4"/>
          <p:cNvSpPr>
            <a:spLocks noGrp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buSzPct val="100000"/>
            </a:pPr>
            <a:fld id="{588DDA86-65AB-44CD-9A74-14FBCC886176}" type="datetime8">
              <a:rPr lang="en-US" altLang="ja-JP">
                <a:solidFill>
                  <a:srgbClr val="FFFFFF"/>
                </a:solidFill>
                <a:sym typeface="Calibri" pitchFamily="34" charset="0"/>
              </a:rPr>
              <a:pPr>
                <a:buSzPct val="100000"/>
              </a:pPr>
              <a:t>2/20/2015 5:27 PM</a:t>
            </a:fld>
            <a:endParaRPr lang="en-US" altLang="ja-JP" dirty="0">
              <a:solidFill>
                <a:srgbClr val="FFFFFF"/>
              </a:solidFill>
              <a:sym typeface="Calibri" pitchFamily="34" charset="0"/>
            </a:endParaRPr>
          </a:p>
        </p:txBody>
      </p:sp>
      <p:sp>
        <p:nvSpPr>
          <p:cNvPr id="21510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61722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ja-JP" sz="500" dirty="0" smtClean="0">
                <a:solidFill>
                  <a:srgbClr val="000000"/>
                </a:solidFill>
                <a:sym typeface="Calibri" pitchFamily="34" charset="0"/>
              </a:rPr>
              <a:t>© 2007 Microsoft Corporation. All rights reserved. Microsoft</a:t>
            </a:r>
            <a:r>
              <a:rPr lang="ja-JP" altLang="en-US" sz="500" dirty="0" err="1" smtClean="0">
                <a:solidFill>
                  <a:srgbClr val="000000"/>
                </a:solidFill>
                <a:sym typeface="Calibri" pitchFamily="34" charset="0"/>
              </a:rPr>
              <a:t>、</a:t>
            </a:r>
            <a:r>
              <a:rPr lang="en-US" altLang="ja-JP" sz="500" smtClean="0">
                <a:solidFill>
                  <a:srgbClr val="000000"/>
                </a:solidFill>
                <a:sym typeface="Calibri" pitchFamily="34" charset="0"/>
              </a:rPr>
              <a:t>Windows</a:t>
            </a:r>
            <a:r>
              <a:rPr lang="ja-JP" altLang="en-US" sz="500" smtClean="0">
                <a:solidFill>
                  <a:srgbClr val="000000"/>
                </a:solidFill>
                <a:sym typeface="Calibri" pitchFamily="34" charset="0"/>
              </a:rPr>
              <a:t>、</a:t>
            </a:r>
            <a:r>
              <a:rPr lang="en-US" altLang="ja-JP" sz="500" smtClean="0">
                <a:solidFill>
                  <a:srgbClr val="000000"/>
                </a:solidFill>
                <a:sym typeface="Calibri" pitchFamily="34" charset="0"/>
              </a:rPr>
              <a:t>Windows Vista</a:t>
            </a:r>
            <a:r>
              <a:rPr lang="ja-JP" altLang="en-US" sz="500" smtClean="0">
                <a:solidFill>
                  <a:srgbClr val="000000"/>
                </a:solidFill>
                <a:sym typeface="Calibri" pitchFamily="34" charset="0"/>
              </a:rPr>
              <a:t>、およびその他の製品名は、米国およびその他の国における登録商標または商標 です。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ja-JP" altLang="en-US" sz="500" smtClean="0">
                <a:solidFill>
                  <a:srgbClr val="000000"/>
                </a:solidFill>
                <a:sym typeface="Calibri" pitchFamily="34" charset="0"/>
              </a:rPr>
              <a:t>ここに示す情報は参照だけを目的とし、発表時点での </a:t>
            </a:r>
            <a:r>
              <a:rPr lang="en-US" altLang="ja-JP" sz="500" smtClean="0">
                <a:solidFill>
                  <a:srgbClr val="000000"/>
                </a:solidFill>
                <a:sym typeface="Calibri" pitchFamily="34" charset="0"/>
              </a:rPr>
              <a:t>Microsoft Corporation </a:t>
            </a:r>
            <a:r>
              <a:rPr lang="ja-JP" altLang="en-US" sz="500" smtClean="0">
                <a:solidFill>
                  <a:srgbClr val="000000"/>
                </a:solidFill>
                <a:sym typeface="Calibri" pitchFamily="34" charset="0"/>
              </a:rPr>
              <a:t>の見解を表します。  </a:t>
            </a:r>
            <a:r>
              <a:rPr lang="en-US" altLang="ja-JP" sz="500" smtClean="0">
                <a:solidFill>
                  <a:srgbClr val="000000"/>
                </a:solidFill>
                <a:sym typeface="Calibri" pitchFamily="34" charset="0"/>
              </a:rPr>
              <a:t>Microsoft </a:t>
            </a:r>
            <a:r>
              <a:rPr lang="ja-JP" altLang="en-US" sz="500" smtClean="0">
                <a:solidFill>
                  <a:srgbClr val="000000"/>
                </a:solidFill>
                <a:sym typeface="Calibri" pitchFamily="34" charset="0"/>
              </a:rPr>
              <a:t>は変化する市況に対応する必要があり、この発表は </a:t>
            </a:r>
            <a:r>
              <a:rPr lang="en-US" altLang="ja-JP" sz="500" smtClean="0">
                <a:solidFill>
                  <a:srgbClr val="000000"/>
                </a:solidFill>
                <a:sym typeface="Calibri" pitchFamily="34" charset="0"/>
              </a:rPr>
              <a:t>Microsoft </a:t>
            </a:r>
            <a:r>
              <a:rPr lang="ja-JP" altLang="en-US" sz="500" smtClean="0">
                <a:solidFill>
                  <a:srgbClr val="000000"/>
                </a:solidFill>
                <a:sym typeface="Calibri" pitchFamily="34" charset="0"/>
              </a:rPr>
              <a:t>のコミットメントとして解釈されるものではありません。また </a:t>
            </a:r>
            <a:r>
              <a:rPr lang="en-US" altLang="ja-JP" sz="500" smtClean="0">
                <a:solidFill>
                  <a:srgbClr val="000000"/>
                </a:solidFill>
                <a:sym typeface="Calibri" pitchFamily="34" charset="0"/>
              </a:rPr>
              <a:t>Microsoft </a:t>
            </a:r>
            <a:r>
              <a:rPr lang="ja-JP" altLang="en-US" sz="500" smtClean="0">
                <a:solidFill>
                  <a:srgbClr val="000000"/>
                </a:solidFill>
                <a:sym typeface="Calibri" pitchFamily="34" charset="0"/>
              </a:rPr>
              <a:t>はこの発表日以降に提供されるあらゆる情報について、その正確性を保証できるものではありません。  </a:t>
            </a:r>
            <a:br>
              <a:rPr lang="ja-JP" altLang="en-US" sz="500" smtClean="0">
                <a:solidFill>
                  <a:srgbClr val="000000"/>
                </a:solidFill>
                <a:sym typeface="Calibri" pitchFamily="34" charset="0"/>
              </a:rPr>
            </a:br>
            <a:r>
              <a:rPr lang="en-US" altLang="ja-JP" sz="500" smtClean="0">
                <a:solidFill>
                  <a:srgbClr val="000000"/>
                </a:solidFill>
                <a:sym typeface="Calibri" pitchFamily="34" charset="0"/>
              </a:rPr>
              <a:t>Microsoft </a:t>
            </a:r>
            <a:r>
              <a:rPr lang="ja-JP" altLang="en-US" sz="500" smtClean="0">
                <a:solidFill>
                  <a:srgbClr val="000000"/>
                </a:solidFill>
                <a:sym typeface="Calibri" pitchFamily="34" charset="0"/>
              </a:rPr>
              <a:t>はここに示される情報について、明示、黙示、または法令を問わず保証をしません。</a:t>
            </a:r>
          </a:p>
        </p:txBody>
      </p:sp>
      <p:sp>
        <p:nvSpPr>
          <p:cNvPr id="21511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6172200" y="8685213"/>
            <a:ext cx="684213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buSzPct val="100000"/>
            </a:pPr>
            <a:fld id="{C7F53EBB-A854-4543-9305-BBA227710528}" type="slidenum">
              <a:rPr lang="en-US" altLang="ja-JP">
                <a:solidFill>
                  <a:srgbClr val="FFFFFF"/>
                </a:solidFill>
                <a:sym typeface="Calibri" pitchFamily="34" charset="0"/>
              </a:rPr>
              <a:pPr>
                <a:buSzPct val="100000"/>
              </a:pPr>
              <a:t>2</a:t>
            </a:fld>
            <a:endParaRPr lang="en-US" altLang="ja-JP">
              <a:solidFill>
                <a:srgbClr val="FFFFFF"/>
              </a:solidFill>
              <a:sym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18199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ja-JP" altLang="ja-JP" dirty="0" smtClean="0"/>
          </a:p>
        </p:txBody>
      </p:sp>
      <p:sp>
        <p:nvSpPr>
          <p:cNvPr id="21508" name="Header Placeholder 3"/>
          <p:cNvSpPr>
            <a:spLocks noGrp="1"/>
          </p:cNvSpPr>
          <p:nvPr>
            <p:ph type="hdr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ja-JP" altLang="ja-JP" dirty="0" smtClean="0"/>
          </a:p>
        </p:txBody>
      </p:sp>
      <p:sp>
        <p:nvSpPr>
          <p:cNvPr id="21509" name="Date Placeholder 4"/>
          <p:cNvSpPr>
            <a:spLocks noGrp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buSzPct val="100000"/>
            </a:pPr>
            <a:fld id="{588DDA86-65AB-44CD-9A74-14FBCC886176}" type="datetime8">
              <a:rPr lang="en-US" altLang="ja-JP">
                <a:solidFill>
                  <a:srgbClr val="FFFFFF"/>
                </a:solidFill>
                <a:sym typeface="Calibri" pitchFamily="34" charset="0"/>
              </a:rPr>
              <a:pPr>
                <a:buSzPct val="100000"/>
              </a:pPr>
              <a:t>2/20/2015 5:27 PM</a:t>
            </a:fld>
            <a:endParaRPr lang="en-US" altLang="ja-JP" dirty="0">
              <a:solidFill>
                <a:srgbClr val="FFFFFF"/>
              </a:solidFill>
              <a:sym typeface="Calibri" pitchFamily="34" charset="0"/>
            </a:endParaRPr>
          </a:p>
        </p:txBody>
      </p:sp>
      <p:sp>
        <p:nvSpPr>
          <p:cNvPr id="21510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61722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ja-JP" sz="500" dirty="0" smtClean="0">
                <a:solidFill>
                  <a:srgbClr val="000000"/>
                </a:solidFill>
                <a:sym typeface="Calibri" pitchFamily="34" charset="0"/>
              </a:rPr>
              <a:t>© 2007 Microsoft Corporation. All rights reserved. Microsoft</a:t>
            </a:r>
            <a:r>
              <a:rPr lang="ja-JP" altLang="en-US" sz="500" dirty="0" err="1" smtClean="0">
                <a:solidFill>
                  <a:srgbClr val="000000"/>
                </a:solidFill>
                <a:sym typeface="Calibri" pitchFamily="34" charset="0"/>
              </a:rPr>
              <a:t>、</a:t>
            </a:r>
            <a:r>
              <a:rPr lang="en-US" altLang="ja-JP" sz="500" smtClean="0">
                <a:solidFill>
                  <a:srgbClr val="000000"/>
                </a:solidFill>
                <a:sym typeface="Calibri" pitchFamily="34" charset="0"/>
              </a:rPr>
              <a:t>Windows</a:t>
            </a:r>
            <a:r>
              <a:rPr lang="ja-JP" altLang="en-US" sz="500" smtClean="0">
                <a:solidFill>
                  <a:srgbClr val="000000"/>
                </a:solidFill>
                <a:sym typeface="Calibri" pitchFamily="34" charset="0"/>
              </a:rPr>
              <a:t>、</a:t>
            </a:r>
            <a:r>
              <a:rPr lang="en-US" altLang="ja-JP" sz="500" smtClean="0">
                <a:solidFill>
                  <a:srgbClr val="000000"/>
                </a:solidFill>
                <a:sym typeface="Calibri" pitchFamily="34" charset="0"/>
              </a:rPr>
              <a:t>Windows Vista</a:t>
            </a:r>
            <a:r>
              <a:rPr lang="ja-JP" altLang="en-US" sz="500" smtClean="0">
                <a:solidFill>
                  <a:srgbClr val="000000"/>
                </a:solidFill>
                <a:sym typeface="Calibri" pitchFamily="34" charset="0"/>
              </a:rPr>
              <a:t>、およびその他の製品名は、米国およびその他の国における登録商標または商標 です。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ja-JP" altLang="en-US" sz="500" smtClean="0">
                <a:solidFill>
                  <a:srgbClr val="000000"/>
                </a:solidFill>
                <a:sym typeface="Calibri" pitchFamily="34" charset="0"/>
              </a:rPr>
              <a:t>ここに示す情報は参照だけを目的とし、発表時点での </a:t>
            </a:r>
            <a:r>
              <a:rPr lang="en-US" altLang="ja-JP" sz="500" smtClean="0">
                <a:solidFill>
                  <a:srgbClr val="000000"/>
                </a:solidFill>
                <a:sym typeface="Calibri" pitchFamily="34" charset="0"/>
              </a:rPr>
              <a:t>Microsoft Corporation </a:t>
            </a:r>
            <a:r>
              <a:rPr lang="ja-JP" altLang="en-US" sz="500" smtClean="0">
                <a:solidFill>
                  <a:srgbClr val="000000"/>
                </a:solidFill>
                <a:sym typeface="Calibri" pitchFamily="34" charset="0"/>
              </a:rPr>
              <a:t>の見解を表します。  </a:t>
            </a:r>
            <a:r>
              <a:rPr lang="en-US" altLang="ja-JP" sz="500" smtClean="0">
                <a:solidFill>
                  <a:srgbClr val="000000"/>
                </a:solidFill>
                <a:sym typeface="Calibri" pitchFamily="34" charset="0"/>
              </a:rPr>
              <a:t>Microsoft </a:t>
            </a:r>
            <a:r>
              <a:rPr lang="ja-JP" altLang="en-US" sz="500" smtClean="0">
                <a:solidFill>
                  <a:srgbClr val="000000"/>
                </a:solidFill>
                <a:sym typeface="Calibri" pitchFamily="34" charset="0"/>
              </a:rPr>
              <a:t>は変化する市況に対応する必要があり、この発表は </a:t>
            </a:r>
            <a:r>
              <a:rPr lang="en-US" altLang="ja-JP" sz="500" smtClean="0">
                <a:solidFill>
                  <a:srgbClr val="000000"/>
                </a:solidFill>
                <a:sym typeface="Calibri" pitchFamily="34" charset="0"/>
              </a:rPr>
              <a:t>Microsoft </a:t>
            </a:r>
            <a:r>
              <a:rPr lang="ja-JP" altLang="en-US" sz="500" smtClean="0">
                <a:solidFill>
                  <a:srgbClr val="000000"/>
                </a:solidFill>
                <a:sym typeface="Calibri" pitchFamily="34" charset="0"/>
              </a:rPr>
              <a:t>のコミットメントとして解釈されるものではありません。また </a:t>
            </a:r>
            <a:r>
              <a:rPr lang="en-US" altLang="ja-JP" sz="500" smtClean="0">
                <a:solidFill>
                  <a:srgbClr val="000000"/>
                </a:solidFill>
                <a:sym typeface="Calibri" pitchFamily="34" charset="0"/>
              </a:rPr>
              <a:t>Microsoft </a:t>
            </a:r>
            <a:r>
              <a:rPr lang="ja-JP" altLang="en-US" sz="500" smtClean="0">
                <a:solidFill>
                  <a:srgbClr val="000000"/>
                </a:solidFill>
                <a:sym typeface="Calibri" pitchFamily="34" charset="0"/>
              </a:rPr>
              <a:t>はこの発表日以降に提供されるあらゆる情報について、その正確性を保証できるものではありません。  </a:t>
            </a:r>
            <a:br>
              <a:rPr lang="ja-JP" altLang="en-US" sz="500" smtClean="0">
                <a:solidFill>
                  <a:srgbClr val="000000"/>
                </a:solidFill>
                <a:sym typeface="Calibri" pitchFamily="34" charset="0"/>
              </a:rPr>
            </a:br>
            <a:r>
              <a:rPr lang="en-US" altLang="ja-JP" sz="500" smtClean="0">
                <a:solidFill>
                  <a:srgbClr val="000000"/>
                </a:solidFill>
                <a:sym typeface="Calibri" pitchFamily="34" charset="0"/>
              </a:rPr>
              <a:t>Microsoft </a:t>
            </a:r>
            <a:r>
              <a:rPr lang="ja-JP" altLang="en-US" sz="500" smtClean="0">
                <a:solidFill>
                  <a:srgbClr val="000000"/>
                </a:solidFill>
                <a:sym typeface="Calibri" pitchFamily="34" charset="0"/>
              </a:rPr>
              <a:t>はここに示される情報について、明示、黙示、または法令を問わず保証をしません。</a:t>
            </a:r>
          </a:p>
        </p:txBody>
      </p:sp>
      <p:sp>
        <p:nvSpPr>
          <p:cNvPr id="21511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6172200" y="8685213"/>
            <a:ext cx="684213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buSzPct val="100000"/>
            </a:pPr>
            <a:fld id="{C7F53EBB-A854-4543-9305-BBA227710528}" type="slidenum">
              <a:rPr lang="en-US" altLang="ja-JP">
                <a:solidFill>
                  <a:srgbClr val="FFFFFF"/>
                </a:solidFill>
                <a:sym typeface="Calibri" pitchFamily="34" charset="0"/>
              </a:rPr>
              <a:pPr>
                <a:buSzPct val="100000"/>
              </a:pPr>
              <a:t>3</a:t>
            </a:fld>
            <a:endParaRPr lang="en-US" altLang="ja-JP">
              <a:solidFill>
                <a:srgbClr val="FFFFFF"/>
              </a:solidFill>
              <a:sym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07551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ja-JP" altLang="ja-JP" dirty="0" smtClean="0"/>
          </a:p>
        </p:txBody>
      </p:sp>
      <p:sp>
        <p:nvSpPr>
          <p:cNvPr id="21508" name="Header Placeholder 3"/>
          <p:cNvSpPr>
            <a:spLocks noGrp="1"/>
          </p:cNvSpPr>
          <p:nvPr>
            <p:ph type="hdr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ja-JP" altLang="ja-JP" dirty="0" smtClean="0"/>
          </a:p>
        </p:txBody>
      </p:sp>
      <p:sp>
        <p:nvSpPr>
          <p:cNvPr id="21509" name="Date Placeholder 4"/>
          <p:cNvSpPr>
            <a:spLocks noGrp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buSzPct val="100000"/>
            </a:pPr>
            <a:fld id="{588DDA86-65AB-44CD-9A74-14FBCC886176}" type="datetime8">
              <a:rPr lang="en-US" altLang="ja-JP">
                <a:solidFill>
                  <a:srgbClr val="FFFFFF"/>
                </a:solidFill>
                <a:sym typeface="Calibri" pitchFamily="34" charset="0"/>
              </a:rPr>
              <a:pPr>
                <a:buSzPct val="100000"/>
              </a:pPr>
              <a:t>2/20/2015 5:27 PM</a:t>
            </a:fld>
            <a:endParaRPr lang="en-US" altLang="ja-JP" dirty="0">
              <a:solidFill>
                <a:srgbClr val="FFFFFF"/>
              </a:solidFill>
              <a:sym typeface="Calibri" pitchFamily="34" charset="0"/>
            </a:endParaRPr>
          </a:p>
        </p:txBody>
      </p:sp>
      <p:sp>
        <p:nvSpPr>
          <p:cNvPr id="21510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61722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ja-JP" sz="500" dirty="0" smtClean="0">
                <a:solidFill>
                  <a:srgbClr val="000000"/>
                </a:solidFill>
                <a:sym typeface="Calibri" pitchFamily="34" charset="0"/>
              </a:rPr>
              <a:t>© 2007 Microsoft Corporation. All rights reserved. Microsoft</a:t>
            </a:r>
            <a:r>
              <a:rPr lang="ja-JP" altLang="en-US" sz="500" dirty="0" err="1" smtClean="0">
                <a:solidFill>
                  <a:srgbClr val="000000"/>
                </a:solidFill>
                <a:sym typeface="Calibri" pitchFamily="34" charset="0"/>
              </a:rPr>
              <a:t>、</a:t>
            </a:r>
            <a:r>
              <a:rPr lang="en-US" altLang="ja-JP" sz="500" smtClean="0">
                <a:solidFill>
                  <a:srgbClr val="000000"/>
                </a:solidFill>
                <a:sym typeface="Calibri" pitchFamily="34" charset="0"/>
              </a:rPr>
              <a:t>Windows</a:t>
            </a:r>
            <a:r>
              <a:rPr lang="ja-JP" altLang="en-US" sz="500" smtClean="0">
                <a:solidFill>
                  <a:srgbClr val="000000"/>
                </a:solidFill>
                <a:sym typeface="Calibri" pitchFamily="34" charset="0"/>
              </a:rPr>
              <a:t>、</a:t>
            </a:r>
            <a:r>
              <a:rPr lang="en-US" altLang="ja-JP" sz="500" smtClean="0">
                <a:solidFill>
                  <a:srgbClr val="000000"/>
                </a:solidFill>
                <a:sym typeface="Calibri" pitchFamily="34" charset="0"/>
              </a:rPr>
              <a:t>Windows Vista</a:t>
            </a:r>
            <a:r>
              <a:rPr lang="ja-JP" altLang="en-US" sz="500" smtClean="0">
                <a:solidFill>
                  <a:srgbClr val="000000"/>
                </a:solidFill>
                <a:sym typeface="Calibri" pitchFamily="34" charset="0"/>
              </a:rPr>
              <a:t>、およびその他の製品名は、米国およびその他の国における登録商標または商標 です。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ja-JP" altLang="en-US" sz="500" smtClean="0">
                <a:solidFill>
                  <a:srgbClr val="000000"/>
                </a:solidFill>
                <a:sym typeface="Calibri" pitchFamily="34" charset="0"/>
              </a:rPr>
              <a:t>ここに示す情報は参照だけを目的とし、発表時点での </a:t>
            </a:r>
            <a:r>
              <a:rPr lang="en-US" altLang="ja-JP" sz="500" smtClean="0">
                <a:solidFill>
                  <a:srgbClr val="000000"/>
                </a:solidFill>
                <a:sym typeface="Calibri" pitchFamily="34" charset="0"/>
              </a:rPr>
              <a:t>Microsoft Corporation </a:t>
            </a:r>
            <a:r>
              <a:rPr lang="ja-JP" altLang="en-US" sz="500" smtClean="0">
                <a:solidFill>
                  <a:srgbClr val="000000"/>
                </a:solidFill>
                <a:sym typeface="Calibri" pitchFamily="34" charset="0"/>
              </a:rPr>
              <a:t>の見解を表します。  </a:t>
            </a:r>
            <a:r>
              <a:rPr lang="en-US" altLang="ja-JP" sz="500" smtClean="0">
                <a:solidFill>
                  <a:srgbClr val="000000"/>
                </a:solidFill>
                <a:sym typeface="Calibri" pitchFamily="34" charset="0"/>
              </a:rPr>
              <a:t>Microsoft </a:t>
            </a:r>
            <a:r>
              <a:rPr lang="ja-JP" altLang="en-US" sz="500" smtClean="0">
                <a:solidFill>
                  <a:srgbClr val="000000"/>
                </a:solidFill>
                <a:sym typeface="Calibri" pitchFamily="34" charset="0"/>
              </a:rPr>
              <a:t>は変化する市況に対応する必要があり、この発表は </a:t>
            </a:r>
            <a:r>
              <a:rPr lang="en-US" altLang="ja-JP" sz="500" smtClean="0">
                <a:solidFill>
                  <a:srgbClr val="000000"/>
                </a:solidFill>
                <a:sym typeface="Calibri" pitchFamily="34" charset="0"/>
              </a:rPr>
              <a:t>Microsoft </a:t>
            </a:r>
            <a:r>
              <a:rPr lang="ja-JP" altLang="en-US" sz="500" smtClean="0">
                <a:solidFill>
                  <a:srgbClr val="000000"/>
                </a:solidFill>
                <a:sym typeface="Calibri" pitchFamily="34" charset="0"/>
              </a:rPr>
              <a:t>のコミットメントとして解釈されるものではありません。また </a:t>
            </a:r>
            <a:r>
              <a:rPr lang="en-US" altLang="ja-JP" sz="500" smtClean="0">
                <a:solidFill>
                  <a:srgbClr val="000000"/>
                </a:solidFill>
                <a:sym typeface="Calibri" pitchFamily="34" charset="0"/>
              </a:rPr>
              <a:t>Microsoft </a:t>
            </a:r>
            <a:r>
              <a:rPr lang="ja-JP" altLang="en-US" sz="500" smtClean="0">
                <a:solidFill>
                  <a:srgbClr val="000000"/>
                </a:solidFill>
                <a:sym typeface="Calibri" pitchFamily="34" charset="0"/>
              </a:rPr>
              <a:t>はこの発表日以降に提供されるあらゆる情報について、その正確性を保証できるものではありません。  </a:t>
            </a:r>
            <a:br>
              <a:rPr lang="ja-JP" altLang="en-US" sz="500" smtClean="0">
                <a:solidFill>
                  <a:srgbClr val="000000"/>
                </a:solidFill>
                <a:sym typeface="Calibri" pitchFamily="34" charset="0"/>
              </a:rPr>
            </a:br>
            <a:r>
              <a:rPr lang="en-US" altLang="ja-JP" sz="500" smtClean="0">
                <a:solidFill>
                  <a:srgbClr val="000000"/>
                </a:solidFill>
                <a:sym typeface="Calibri" pitchFamily="34" charset="0"/>
              </a:rPr>
              <a:t>Microsoft </a:t>
            </a:r>
            <a:r>
              <a:rPr lang="ja-JP" altLang="en-US" sz="500" smtClean="0">
                <a:solidFill>
                  <a:srgbClr val="000000"/>
                </a:solidFill>
                <a:sym typeface="Calibri" pitchFamily="34" charset="0"/>
              </a:rPr>
              <a:t>はここに示される情報について、明示、黙示、または法令を問わず保証をしません。</a:t>
            </a:r>
          </a:p>
        </p:txBody>
      </p:sp>
      <p:sp>
        <p:nvSpPr>
          <p:cNvPr id="21511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6172200" y="8685213"/>
            <a:ext cx="684213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buSzPct val="100000"/>
            </a:pPr>
            <a:fld id="{C7F53EBB-A854-4543-9305-BBA227710528}" type="slidenum">
              <a:rPr lang="en-US" altLang="ja-JP">
                <a:solidFill>
                  <a:srgbClr val="FFFFFF"/>
                </a:solidFill>
                <a:sym typeface="Calibri" pitchFamily="34" charset="0"/>
              </a:rPr>
              <a:pPr>
                <a:buSzPct val="100000"/>
              </a:pPr>
              <a:t>4</a:t>
            </a:fld>
            <a:endParaRPr lang="en-US" altLang="ja-JP">
              <a:solidFill>
                <a:srgbClr val="FFFFFF"/>
              </a:solidFill>
              <a:sym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42871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ja-JP" altLang="ja-JP" dirty="0" smtClean="0"/>
          </a:p>
        </p:txBody>
      </p:sp>
      <p:sp>
        <p:nvSpPr>
          <p:cNvPr id="21508" name="Header Placeholder 3"/>
          <p:cNvSpPr>
            <a:spLocks noGrp="1"/>
          </p:cNvSpPr>
          <p:nvPr>
            <p:ph type="hdr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ja-JP" altLang="ja-JP" dirty="0" smtClean="0"/>
          </a:p>
        </p:txBody>
      </p:sp>
      <p:sp>
        <p:nvSpPr>
          <p:cNvPr id="21509" name="Date Placeholder 4"/>
          <p:cNvSpPr>
            <a:spLocks noGrp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buSzPct val="100000"/>
            </a:pPr>
            <a:fld id="{588DDA86-65AB-44CD-9A74-14FBCC886176}" type="datetime8">
              <a:rPr lang="en-US" altLang="ja-JP">
                <a:solidFill>
                  <a:srgbClr val="FFFFFF"/>
                </a:solidFill>
                <a:sym typeface="Calibri" pitchFamily="34" charset="0"/>
              </a:rPr>
              <a:pPr>
                <a:buSzPct val="100000"/>
              </a:pPr>
              <a:t>2/20/2015 5:27 PM</a:t>
            </a:fld>
            <a:endParaRPr lang="en-US" altLang="ja-JP" dirty="0">
              <a:solidFill>
                <a:srgbClr val="FFFFFF"/>
              </a:solidFill>
              <a:sym typeface="Calibri" pitchFamily="34" charset="0"/>
            </a:endParaRPr>
          </a:p>
        </p:txBody>
      </p:sp>
      <p:sp>
        <p:nvSpPr>
          <p:cNvPr id="21510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61722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ja-JP" sz="500" dirty="0" smtClean="0">
                <a:solidFill>
                  <a:srgbClr val="000000"/>
                </a:solidFill>
                <a:sym typeface="Calibri" pitchFamily="34" charset="0"/>
              </a:rPr>
              <a:t>© 2007 Microsoft Corporation. All rights reserved. Microsoft</a:t>
            </a:r>
            <a:r>
              <a:rPr lang="ja-JP" altLang="en-US" sz="500" dirty="0" err="1" smtClean="0">
                <a:solidFill>
                  <a:srgbClr val="000000"/>
                </a:solidFill>
                <a:sym typeface="Calibri" pitchFamily="34" charset="0"/>
              </a:rPr>
              <a:t>、</a:t>
            </a:r>
            <a:r>
              <a:rPr lang="en-US" altLang="ja-JP" sz="500" smtClean="0">
                <a:solidFill>
                  <a:srgbClr val="000000"/>
                </a:solidFill>
                <a:sym typeface="Calibri" pitchFamily="34" charset="0"/>
              </a:rPr>
              <a:t>Windows</a:t>
            </a:r>
            <a:r>
              <a:rPr lang="ja-JP" altLang="en-US" sz="500" smtClean="0">
                <a:solidFill>
                  <a:srgbClr val="000000"/>
                </a:solidFill>
                <a:sym typeface="Calibri" pitchFamily="34" charset="0"/>
              </a:rPr>
              <a:t>、</a:t>
            </a:r>
            <a:r>
              <a:rPr lang="en-US" altLang="ja-JP" sz="500" smtClean="0">
                <a:solidFill>
                  <a:srgbClr val="000000"/>
                </a:solidFill>
                <a:sym typeface="Calibri" pitchFamily="34" charset="0"/>
              </a:rPr>
              <a:t>Windows Vista</a:t>
            </a:r>
            <a:r>
              <a:rPr lang="ja-JP" altLang="en-US" sz="500" smtClean="0">
                <a:solidFill>
                  <a:srgbClr val="000000"/>
                </a:solidFill>
                <a:sym typeface="Calibri" pitchFamily="34" charset="0"/>
              </a:rPr>
              <a:t>、およびその他の製品名は、米国およびその他の国における登録商標または商標 です。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ja-JP" altLang="en-US" sz="500" smtClean="0">
                <a:solidFill>
                  <a:srgbClr val="000000"/>
                </a:solidFill>
                <a:sym typeface="Calibri" pitchFamily="34" charset="0"/>
              </a:rPr>
              <a:t>ここに示す情報は参照だけを目的とし、発表時点での </a:t>
            </a:r>
            <a:r>
              <a:rPr lang="en-US" altLang="ja-JP" sz="500" smtClean="0">
                <a:solidFill>
                  <a:srgbClr val="000000"/>
                </a:solidFill>
                <a:sym typeface="Calibri" pitchFamily="34" charset="0"/>
              </a:rPr>
              <a:t>Microsoft Corporation </a:t>
            </a:r>
            <a:r>
              <a:rPr lang="ja-JP" altLang="en-US" sz="500" smtClean="0">
                <a:solidFill>
                  <a:srgbClr val="000000"/>
                </a:solidFill>
                <a:sym typeface="Calibri" pitchFamily="34" charset="0"/>
              </a:rPr>
              <a:t>の見解を表します。  </a:t>
            </a:r>
            <a:r>
              <a:rPr lang="en-US" altLang="ja-JP" sz="500" smtClean="0">
                <a:solidFill>
                  <a:srgbClr val="000000"/>
                </a:solidFill>
                <a:sym typeface="Calibri" pitchFamily="34" charset="0"/>
              </a:rPr>
              <a:t>Microsoft </a:t>
            </a:r>
            <a:r>
              <a:rPr lang="ja-JP" altLang="en-US" sz="500" smtClean="0">
                <a:solidFill>
                  <a:srgbClr val="000000"/>
                </a:solidFill>
                <a:sym typeface="Calibri" pitchFamily="34" charset="0"/>
              </a:rPr>
              <a:t>は変化する市況に対応する必要があり、この発表は </a:t>
            </a:r>
            <a:r>
              <a:rPr lang="en-US" altLang="ja-JP" sz="500" smtClean="0">
                <a:solidFill>
                  <a:srgbClr val="000000"/>
                </a:solidFill>
                <a:sym typeface="Calibri" pitchFamily="34" charset="0"/>
              </a:rPr>
              <a:t>Microsoft </a:t>
            </a:r>
            <a:r>
              <a:rPr lang="ja-JP" altLang="en-US" sz="500" smtClean="0">
                <a:solidFill>
                  <a:srgbClr val="000000"/>
                </a:solidFill>
                <a:sym typeface="Calibri" pitchFamily="34" charset="0"/>
              </a:rPr>
              <a:t>のコミットメントとして解釈されるものではありません。また </a:t>
            </a:r>
            <a:r>
              <a:rPr lang="en-US" altLang="ja-JP" sz="500" smtClean="0">
                <a:solidFill>
                  <a:srgbClr val="000000"/>
                </a:solidFill>
                <a:sym typeface="Calibri" pitchFamily="34" charset="0"/>
              </a:rPr>
              <a:t>Microsoft </a:t>
            </a:r>
            <a:r>
              <a:rPr lang="ja-JP" altLang="en-US" sz="500" smtClean="0">
                <a:solidFill>
                  <a:srgbClr val="000000"/>
                </a:solidFill>
                <a:sym typeface="Calibri" pitchFamily="34" charset="0"/>
              </a:rPr>
              <a:t>はこの発表日以降に提供されるあらゆる情報について、その正確性を保証できるものではありません。  </a:t>
            </a:r>
            <a:br>
              <a:rPr lang="ja-JP" altLang="en-US" sz="500" smtClean="0">
                <a:solidFill>
                  <a:srgbClr val="000000"/>
                </a:solidFill>
                <a:sym typeface="Calibri" pitchFamily="34" charset="0"/>
              </a:rPr>
            </a:br>
            <a:r>
              <a:rPr lang="en-US" altLang="ja-JP" sz="500" smtClean="0">
                <a:solidFill>
                  <a:srgbClr val="000000"/>
                </a:solidFill>
                <a:sym typeface="Calibri" pitchFamily="34" charset="0"/>
              </a:rPr>
              <a:t>Microsoft </a:t>
            </a:r>
            <a:r>
              <a:rPr lang="ja-JP" altLang="en-US" sz="500" smtClean="0">
                <a:solidFill>
                  <a:srgbClr val="000000"/>
                </a:solidFill>
                <a:sym typeface="Calibri" pitchFamily="34" charset="0"/>
              </a:rPr>
              <a:t>はここに示される情報について、明示、黙示、または法令を問わず保証をしません。</a:t>
            </a:r>
          </a:p>
        </p:txBody>
      </p:sp>
      <p:sp>
        <p:nvSpPr>
          <p:cNvPr id="21511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6172200" y="8685213"/>
            <a:ext cx="684213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buSzPct val="100000"/>
            </a:pPr>
            <a:fld id="{C7F53EBB-A854-4543-9305-BBA227710528}" type="slidenum">
              <a:rPr lang="en-US" altLang="ja-JP">
                <a:solidFill>
                  <a:srgbClr val="FFFFFF"/>
                </a:solidFill>
                <a:sym typeface="Calibri" pitchFamily="34" charset="0"/>
              </a:rPr>
              <a:pPr>
                <a:buSzPct val="100000"/>
              </a:pPr>
              <a:t>5</a:t>
            </a:fld>
            <a:endParaRPr lang="en-US" altLang="ja-JP">
              <a:solidFill>
                <a:srgbClr val="FFFFFF"/>
              </a:solidFill>
              <a:sym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34859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ja-JP" altLang="ja-JP" dirty="0" smtClean="0"/>
          </a:p>
        </p:txBody>
      </p:sp>
      <p:sp>
        <p:nvSpPr>
          <p:cNvPr id="21508" name="Header Placeholder 3"/>
          <p:cNvSpPr>
            <a:spLocks noGrp="1"/>
          </p:cNvSpPr>
          <p:nvPr>
            <p:ph type="hdr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ja-JP" altLang="ja-JP" dirty="0" smtClean="0"/>
          </a:p>
        </p:txBody>
      </p:sp>
      <p:sp>
        <p:nvSpPr>
          <p:cNvPr id="21509" name="Date Placeholder 4"/>
          <p:cNvSpPr>
            <a:spLocks noGrp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buSzPct val="100000"/>
            </a:pPr>
            <a:fld id="{588DDA86-65AB-44CD-9A74-14FBCC886176}" type="datetime8">
              <a:rPr lang="en-US" altLang="ja-JP">
                <a:solidFill>
                  <a:srgbClr val="FFFFFF"/>
                </a:solidFill>
                <a:sym typeface="Calibri" pitchFamily="34" charset="0"/>
              </a:rPr>
              <a:pPr>
                <a:buSzPct val="100000"/>
              </a:pPr>
              <a:t>2/20/2015 5:27 PM</a:t>
            </a:fld>
            <a:endParaRPr lang="en-US" altLang="ja-JP" dirty="0">
              <a:solidFill>
                <a:srgbClr val="FFFFFF"/>
              </a:solidFill>
              <a:sym typeface="Calibri" pitchFamily="34" charset="0"/>
            </a:endParaRPr>
          </a:p>
        </p:txBody>
      </p:sp>
      <p:sp>
        <p:nvSpPr>
          <p:cNvPr id="21510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61722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ja-JP" sz="500" dirty="0" smtClean="0">
                <a:solidFill>
                  <a:srgbClr val="000000"/>
                </a:solidFill>
                <a:sym typeface="Calibri" pitchFamily="34" charset="0"/>
              </a:rPr>
              <a:t>© 2007 Microsoft Corporation. All rights reserved. Microsoft</a:t>
            </a:r>
            <a:r>
              <a:rPr lang="ja-JP" altLang="en-US" sz="500" dirty="0" err="1" smtClean="0">
                <a:solidFill>
                  <a:srgbClr val="000000"/>
                </a:solidFill>
                <a:sym typeface="Calibri" pitchFamily="34" charset="0"/>
              </a:rPr>
              <a:t>、</a:t>
            </a:r>
            <a:r>
              <a:rPr lang="en-US" altLang="ja-JP" sz="500" smtClean="0">
                <a:solidFill>
                  <a:srgbClr val="000000"/>
                </a:solidFill>
                <a:sym typeface="Calibri" pitchFamily="34" charset="0"/>
              </a:rPr>
              <a:t>Windows</a:t>
            </a:r>
            <a:r>
              <a:rPr lang="ja-JP" altLang="en-US" sz="500" smtClean="0">
                <a:solidFill>
                  <a:srgbClr val="000000"/>
                </a:solidFill>
                <a:sym typeface="Calibri" pitchFamily="34" charset="0"/>
              </a:rPr>
              <a:t>、</a:t>
            </a:r>
            <a:r>
              <a:rPr lang="en-US" altLang="ja-JP" sz="500" smtClean="0">
                <a:solidFill>
                  <a:srgbClr val="000000"/>
                </a:solidFill>
                <a:sym typeface="Calibri" pitchFamily="34" charset="0"/>
              </a:rPr>
              <a:t>Windows Vista</a:t>
            </a:r>
            <a:r>
              <a:rPr lang="ja-JP" altLang="en-US" sz="500" smtClean="0">
                <a:solidFill>
                  <a:srgbClr val="000000"/>
                </a:solidFill>
                <a:sym typeface="Calibri" pitchFamily="34" charset="0"/>
              </a:rPr>
              <a:t>、およびその他の製品名は、米国およびその他の国における登録商標または商標 です。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ja-JP" altLang="en-US" sz="500" smtClean="0">
                <a:solidFill>
                  <a:srgbClr val="000000"/>
                </a:solidFill>
                <a:sym typeface="Calibri" pitchFamily="34" charset="0"/>
              </a:rPr>
              <a:t>ここに示す情報は参照だけを目的とし、発表時点での </a:t>
            </a:r>
            <a:r>
              <a:rPr lang="en-US" altLang="ja-JP" sz="500" smtClean="0">
                <a:solidFill>
                  <a:srgbClr val="000000"/>
                </a:solidFill>
                <a:sym typeface="Calibri" pitchFamily="34" charset="0"/>
              </a:rPr>
              <a:t>Microsoft Corporation </a:t>
            </a:r>
            <a:r>
              <a:rPr lang="ja-JP" altLang="en-US" sz="500" smtClean="0">
                <a:solidFill>
                  <a:srgbClr val="000000"/>
                </a:solidFill>
                <a:sym typeface="Calibri" pitchFamily="34" charset="0"/>
              </a:rPr>
              <a:t>の見解を表します。  </a:t>
            </a:r>
            <a:r>
              <a:rPr lang="en-US" altLang="ja-JP" sz="500" smtClean="0">
                <a:solidFill>
                  <a:srgbClr val="000000"/>
                </a:solidFill>
                <a:sym typeface="Calibri" pitchFamily="34" charset="0"/>
              </a:rPr>
              <a:t>Microsoft </a:t>
            </a:r>
            <a:r>
              <a:rPr lang="ja-JP" altLang="en-US" sz="500" smtClean="0">
                <a:solidFill>
                  <a:srgbClr val="000000"/>
                </a:solidFill>
                <a:sym typeface="Calibri" pitchFamily="34" charset="0"/>
              </a:rPr>
              <a:t>は変化する市況に対応する必要があり、この発表は </a:t>
            </a:r>
            <a:r>
              <a:rPr lang="en-US" altLang="ja-JP" sz="500" smtClean="0">
                <a:solidFill>
                  <a:srgbClr val="000000"/>
                </a:solidFill>
                <a:sym typeface="Calibri" pitchFamily="34" charset="0"/>
              </a:rPr>
              <a:t>Microsoft </a:t>
            </a:r>
            <a:r>
              <a:rPr lang="ja-JP" altLang="en-US" sz="500" smtClean="0">
                <a:solidFill>
                  <a:srgbClr val="000000"/>
                </a:solidFill>
                <a:sym typeface="Calibri" pitchFamily="34" charset="0"/>
              </a:rPr>
              <a:t>のコミットメントとして解釈されるものではありません。また </a:t>
            </a:r>
            <a:r>
              <a:rPr lang="en-US" altLang="ja-JP" sz="500" smtClean="0">
                <a:solidFill>
                  <a:srgbClr val="000000"/>
                </a:solidFill>
                <a:sym typeface="Calibri" pitchFamily="34" charset="0"/>
              </a:rPr>
              <a:t>Microsoft </a:t>
            </a:r>
            <a:r>
              <a:rPr lang="ja-JP" altLang="en-US" sz="500" smtClean="0">
                <a:solidFill>
                  <a:srgbClr val="000000"/>
                </a:solidFill>
                <a:sym typeface="Calibri" pitchFamily="34" charset="0"/>
              </a:rPr>
              <a:t>はこの発表日以降に提供されるあらゆる情報について、その正確性を保証できるものではありません。  </a:t>
            </a:r>
            <a:br>
              <a:rPr lang="ja-JP" altLang="en-US" sz="500" smtClean="0">
                <a:solidFill>
                  <a:srgbClr val="000000"/>
                </a:solidFill>
                <a:sym typeface="Calibri" pitchFamily="34" charset="0"/>
              </a:rPr>
            </a:br>
            <a:r>
              <a:rPr lang="en-US" altLang="ja-JP" sz="500" smtClean="0">
                <a:solidFill>
                  <a:srgbClr val="000000"/>
                </a:solidFill>
                <a:sym typeface="Calibri" pitchFamily="34" charset="0"/>
              </a:rPr>
              <a:t>Microsoft </a:t>
            </a:r>
            <a:r>
              <a:rPr lang="ja-JP" altLang="en-US" sz="500" smtClean="0">
                <a:solidFill>
                  <a:srgbClr val="000000"/>
                </a:solidFill>
                <a:sym typeface="Calibri" pitchFamily="34" charset="0"/>
              </a:rPr>
              <a:t>はここに示される情報について、明示、黙示、または法令を問わず保証をしません。</a:t>
            </a:r>
          </a:p>
        </p:txBody>
      </p:sp>
      <p:sp>
        <p:nvSpPr>
          <p:cNvPr id="21511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6172200" y="8685213"/>
            <a:ext cx="684213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buSzPct val="100000"/>
            </a:pPr>
            <a:fld id="{C7F53EBB-A854-4543-9305-BBA227710528}" type="slidenum">
              <a:rPr lang="en-US" altLang="ja-JP">
                <a:solidFill>
                  <a:srgbClr val="FFFFFF"/>
                </a:solidFill>
                <a:sym typeface="Calibri" pitchFamily="34" charset="0"/>
              </a:rPr>
              <a:pPr>
                <a:buSzPct val="100000"/>
              </a:pPr>
              <a:t>6</a:t>
            </a:fld>
            <a:endParaRPr lang="en-US" altLang="ja-JP">
              <a:solidFill>
                <a:srgbClr val="FFFFFF"/>
              </a:solidFill>
              <a:sym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45366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ja-JP" altLang="ja-JP" dirty="0" smtClean="0"/>
          </a:p>
        </p:txBody>
      </p:sp>
      <p:sp>
        <p:nvSpPr>
          <p:cNvPr id="21508" name="Header Placeholder 3"/>
          <p:cNvSpPr>
            <a:spLocks noGrp="1"/>
          </p:cNvSpPr>
          <p:nvPr>
            <p:ph type="hdr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ja-JP" altLang="ja-JP" dirty="0" smtClean="0"/>
          </a:p>
        </p:txBody>
      </p:sp>
      <p:sp>
        <p:nvSpPr>
          <p:cNvPr id="21509" name="Date Placeholder 4"/>
          <p:cNvSpPr>
            <a:spLocks noGrp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buSzPct val="100000"/>
            </a:pPr>
            <a:fld id="{588DDA86-65AB-44CD-9A74-14FBCC886176}" type="datetime8">
              <a:rPr lang="en-US" altLang="ja-JP">
                <a:solidFill>
                  <a:srgbClr val="FFFFFF"/>
                </a:solidFill>
                <a:sym typeface="Calibri" pitchFamily="34" charset="0"/>
              </a:rPr>
              <a:pPr>
                <a:buSzPct val="100000"/>
              </a:pPr>
              <a:t>2/20/2015 5:27 PM</a:t>
            </a:fld>
            <a:endParaRPr lang="en-US" altLang="ja-JP" dirty="0">
              <a:solidFill>
                <a:srgbClr val="FFFFFF"/>
              </a:solidFill>
              <a:sym typeface="Calibri" pitchFamily="34" charset="0"/>
            </a:endParaRPr>
          </a:p>
        </p:txBody>
      </p:sp>
      <p:sp>
        <p:nvSpPr>
          <p:cNvPr id="21510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61722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ja-JP" sz="500" dirty="0" smtClean="0">
                <a:solidFill>
                  <a:srgbClr val="000000"/>
                </a:solidFill>
                <a:sym typeface="Calibri" pitchFamily="34" charset="0"/>
              </a:rPr>
              <a:t>© 2007 Microsoft Corporation. All rights reserved. Microsoft</a:t>
            </a:r>
            <a:r>
              <a:rPr lang="ja-JP" altLang="en-US" sz="500" dirty="0" err="1" smtClean="0">
                <a:solidFill>
                  <a:srgbClr val="000000"/>
                </a:solidFill>
                <a:sym typeface="Calibri" pitchFamily="34" charset="0"/>
              </a:rPr>
              <a:t>、</a:t>
            </a:r>
            <a:r>
              <a:rPr lang="en-US" altLang="ja-JP" sz="500" smtClean="0">
                <a:solidFill>
                  <a:srgbClr val="000000"/>
                </a:solidFill>
                <a:sym typeface="Calibri" pitchFamily="34" charset="0"/>
              </a:rPr>
              <a:t>Windows</a:t>
            </a:r>
            <a:r>
              <a:rPr lang="ja-JP" altLang="en-US" sz="500" smtClean="0">
                <a:solidFill>
                  <a:srgbClr val="000000"/>
                </a:solidFill>
                <a:sym typeface="Calibri" pitchFamily="34" charset="0"/>
              </a:rPr>
              <a:t>、</a:t>
            </a:r>
            <a:r>
              <a:rPr lang="en-US" altLang="ja-JP" sz="500" smtClean="0">
                <a:solidFill>
                  <a:srgbClr val="000000"/>
                </a:solidFill>
                <a:sym typeface="Calibri" pitchFamily="34" charset="0"/>
              </a:rPr>
              <a:t>Windows Vista</a:t>
            </a:r>
            <a:r>
              <a:rPr lang="ja-JP" altLang="en-US" sz="500" smtClean="0">
                <a:solidFill>
                  <a:srgbClr val="000000"/>
                </a:solidFill>
                <a:sym typeface="Calibri" pitchFamily="34" charset="0"/>
              </a:rPr>
              <a:t>、およびその他の製品名は、米国およびその他の国における登録商標または商標 です。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ja-JP" altLang="en-US" sz="500" smtClean="0">
                <a:solidFill>
                  <a:srgbClr val="000000"/>
                </a:solidFill>
                <a:sym typeface="Calibri" pitchFamily="34" charset="0"/>
              </a:rPr>
              <a:t>ここに示す情報は参照だけを目的とし、発表時点での </a:t>
            </a:r>
            <a:r>
              <a:rPr lang="en-US" altLang="ja-JP" sz="500" smtClean="0">
                <a:solidFill>
                  <a:srgbClr val="000000"/>
                </a:solidFill>
                <a:sym typeface="Calibri" pitchFamily="34" charset="0"/>
              </a:rPr>
              <a:t>Microsoft Corporation </a:t>
            </a:r>
            <a:r>
              <a:rPr lang="ja-JP" altLang="en-US" sz="500" smtClean="0">
                <a:solidFill>
                  <a:srgbClr val="000000"/>
                </a:solidFill>
                <a:sym typeface="Calibri" pitchFamily="34" charset="0"/>
              </a:rPr>
              <a:t>の見解を表します。  </a:t>
            </a:r>
            <a:r>
              <a:rPr lang="en-US" altLang="ja-JP" sz="500" smtClean="0">
                <a:solidFill>
                  <a:srgbClr val="000000"/>
                </a:solidFill>
                <a:sym typeface="Calibri" pitchFamily="34" charset="0"/>
              </a:rPr>
              <a:t>Microsoft </a:t>
            </a:r>
            <a:r>
              <a:rPr lang="ja-JP" altLang="en-US" sz="500" smtClean="0">
                <a:solidFill>
                  <a:srgbClr val="000000"/>
                </a:solidFill>
                <a:sym typeface="Calibri" pitchFamily="34" charset="0"/>
              </a:rPr>
              <a:t>は変化する市況に対応する必要があり、この発表は </a:t>
            </a:r>
            <a:r>
              <a:rPr lang="en-US" altLang="ja-JP" sz="500" smtClean="0">
                <a:solidFill>
                  <a:srgbClr val="000000"/>
                </a:solidFill>
                <a:sym typeface="Calibri" pitchFamily="34" charset="0"/>
              </a:rPr>
              <a:t>Microsoft </a:t>
            </a:r>
            <a:r>
              <a:rPr lang="ja-JP" altLang="en-US" sz="500" smtClean="0">
                <a:solidFill>
                  <a:srgbClr val="000000"/>
                </a:solidFill>
                <a:sym typeface="Calibri" pitchFamily="34" charset="0"/>
              </a:rPr>
              <a:t>のコミットメントとして解釈されるものではありません。また </a:t>
            </a:r>
            <a:r>
              <a:rPr lang="en-US" altLang="ja-JP" sz="500" smtClean="0">
                <a:solidFill>
                  <a:srgbClr val="000000"/>
                </a:solidFill>
                <a:sym typeface="Calibri" pitchFamily="34" charset="0"/>
              </a:rPr>
              <a:t>Microsoft </a:t>
            </a:r>
            <a:r>
              <a:rPr lang="ja-JP" altLang="en-US" sz="500" smtClean="0">
                <a:solidFill>
                  <a:srgbClr val="000000"/>
                </a:solidFill>
                <a:sym typeface="Calibri" pitchFamily="34" charset="0"/>
              </a:rPr>
              <a:t>はこの発表日以降に提供されるあらゆる情報について、その正確性を保証できるものではありません。  </a:t>
            </a:r>
            <a:br>
              <a:rPr lang="ja-JP" altLang="en-US" sz="500" smtClean="0">
                <a:solidFill>
                  <a:srgbClr val="000000"/>
                </a:solidFill>
                <a:sym typeface="Calibri" pitchFamily="34" charset="0"/>
              </a:rPr>
            </a:br>
            <a:r>
              <a:rPr lang="en-US" altLang="ja-JP" sz="500" smtClean="0">
                <a:solidFill>
                  <a:srgbClr val="000000"/>
                </a:solidFill>
                <a:sym typeface="Calibri" pitchFamily="34" charset="0"/>
              </a:rPr>
              <a:t>Microsoft </a:t>
            </a:r>
            <a:r>
              <a:rPr lang="ja-JP" altLang="en-US" sz="500" smtClean="0">
                <a:solidFill>
                  <a:srgbClr val="000000"/>
                </a:solidFill>
                <a:sym typeface="Calibri" pitchFamily="34" charset="0"/>
              </a:rPr>
              <a:t>はここに示される情報について、明示、黙示、または法令を問わず保証をしません。</a:t>
            </a:r>
          </a:p>
        </p:txBody>
      </p:sp>
      <p:sp>
        <p:nvSpPr>
          <p:cNvPr id="21511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6172200" y="8685213"/>
            <a:ext cx="684213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buSzPct val="100000"/>
            </a:pPr>
            <a:fld id="{C7F53EBB-A854-4543-9305-BBA227710528}" type="slidenum">
              <a:rPr lang="en-US" altLang="ja-JP">
                <a:solidFill>
                  <a:srgbClr val="FFFFFF"/>
                </a:solidFill>
                <a:sym typeface="Calibri" pitchFamily="34" charset="0"/>
              </a:rPr>
              <a:pPr>
                <a:buSzPct val="100000"/>
              </a:pPr>
              <a:t>7</a:t>
            </a:fld>
            <a:endParaRPr lang="en-US" altLang="ja-JP">
              <a:solidFill>
                <a:srgbClr val="FFFFFF"/>
              </a:solidFill>
              <a:sym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39218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ja-JP" altLang="ja-JP" dirty="0" smtClean="0"/>
          </a:p>
        </p:txBody>
      </p:sp>
      <p:sp>
        <p:nvSpPr>
          <p:cNvPr id="21508" name="Header Placeholder 3"/>
          <p:cNvSpPr>
            <a:spLocks noGrp="1"/>
          </p:cNvSpPr>
          <p:nvPr>
            <p:ph type="hdr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ja-JP" altLang="ja-JP" dirty="0" smtClean="0"/>
          </a:p>
        </p:txBody>
      </p:sp>
      <p:sp>
        <p:nvSpPr>
          <p:cNvPr id="21509" name="Date Placeholder 4"/>
          <p:cNvSpPr>
            <a:spLocks noGrp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buSzPct val="100000"/>
            </a:pPr>
            <a:fld id="{588DDA86-65AB-44CD-9A74-14FBCC886176}" type="datetime8">
              <a:rPr lang="en-US" altLang="ja-JP">
                <a:solidFill>
                  <a:srgbClr val="FFFFFF"/>
                </a:solidFill>
                <a:sym typeface="Calibri" pitchFamily="34" charset="0"/>
              </a:rPr>
              <a:pPr>
                <a:buSzPct val="100000"/>
              </a:pPr>
              <a:t>2/20/2015 5:27 PM</a:t>
            </a:fld>
            <a:endParaRPr lang="en-US" altLang="ja-JP" dirty="0">
              <a:solidFill>
                <a:srgbClr val="FFFFFF"/>
              </a:solidFill>
              <a:sym typeface="Calibri" pitchFamily="34" charset="0"/>
            </a:endParaRPr>
          </a:p>
        </p:txBody>
      </p:sp>
      <p:sp>
        <p:nvSpPr>
          <p:cNvPr id="21510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61722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ja-JP" sz="500" dirty="0" smtClean="0">
                <a:solidFill>
                  <a:srgbClr val="000000"/>
                </a:solidFill>
                <a:sym typeface="Calibri" pitchFamily="34" charset="0"/>
              </a:rPr>
              <a:t>© 2007 Microsoft Corporation. All rights reserved. Microsoft</a:t>
            </a:r>
            <a:r>
              <a:rPr lang="ja-JP" altLang="en-US" sz="500" dirty="0" err="1" smtClean="0">
                <a:solidFill>
                  <a:srgbClr val="000000"/>
                </a:solidFill>
                <a:sym typeface="Calibri" pitchFamily="34" charset="0"/>
              </a:rPr>
              <a:t>、</a:t>
            </a:r>
            <a:r>
              <a:rPr lang="en-US" altLang="ja-JP" sz="500" smtClean="0">
                <a:solidFill>
                  <a:srgbClr val="000000"/>
                </a:solidFill>
                <a:sym typeface="Calibri" pitchFamily="34" charset="0"/>
              </a:rPr>
              <a:t>Windows</a:t>
            </a:r>
            <a:r>
              <a:rPr lang="ja-JP" altLang="en-US" sz="500" smtClean="0">
                <a:solidFill>
                  <a:srgbClr val="000000"/>
                </a:solidFill>
                <a:sym typeface="Calibri" pitchFamily="34" charset="0"/>
              </a:rPr>
              <a:t>、</a:t>
            </a:r>
            <a:r>
              <a:rPr lang="en-US" altLang="ja-JP" sz="500" smtClean="0">
                <a:solidFill>
                  <a:srgbClr val="000000"/>
                </a:solidFill>
                <a:sym typeface="Calibri" pitchFamily="34" charset="0"/>
              </a:rPr>
              <a:t>Windows Vista</a:t>
            </a:r>
            <a:r>
              <a:rPr lang="ja-JP" altLang="en-US" sz="500" smtClean="0">
                <a:solidFill>
                  <a:srgbClr val="000000"/>
                </a:solidFill>
                <a:sym typeface="Calibri" pitchFamily="34" charset="0"/>
              </a:rPr>
              <a:t>、およびその他の製品名は、米国およびその他の国における登録商標または商標 です。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ja-JP" altLang="en-US" sz="500" smtClean="0">
                <a:solidFill>
                  <a:srgbClr val="000000"/>
                </a:solidFill>
                <a:sym typeface="Calibri" pitchFamily="34" charset="0"/>
              </a:rPr>
              <a:t>ここに示す情報は参照だけを目的とし、発表時点での </a:t>
            </a:r>
            <a:r>
              <a:rPr lang="en-US" altLang="ja-JP" sz="500" smtClean="0">
                <a:solidFill>
                  <a:srgbClr val="000000"/>
                </a:solidFill>
                <a:sym typeface="Calibri" pitchFamily="34" charset="0"/>
              </a:rPr>
              <a:t>Microsoft Corporation </a:t>
            </a:r>
            <a:r>
              <a:rPr lang="ja-JP" altLang="en-US" sz="500" smtClean="0">
                <a:solidFill>
                  <a:srgbClr val="000000"/>
                </a:solidFill>
                <a:sym typeface="Calibri" pitchFamily="34" charset="0"/>
              </a:rPr>
              <a:t>の見解を表します。  </a:t>
            </a:r>
            <a:r>
              <a:rPr lang="en-US" altLang="ja-JP" sz="500" smtClean="0">
                <a:solidFill>
                  <a:srgbClr val="000000"/>
                </a:solidFill>
                <a:sym typeface="Calibri" pitchFamily="34" charset="0"/>
              </a:rPr>
              <a:t>Microsoft </a:t>
            </a:r>
            <a:r>
              <a:rPr lang="ja-JP" altLang="en-US" sz="500" smtClean="0">
                <a:solidFill>
                  <a:srgbClr val="000000"/>
                </a:solidFill>
                <a:sym typeface="Calibri" pitchFamily="34" charset="0"/>
              </a:rPr>
              <a:t>は変化する市況に対応する必要があり、この発表は </a:t>
            </a:r>
            <a:r>
              <a:rPr lang="en-US" altLang="ja-JP" sz="500" smtClean="0">
                <a:solidFill>
                  <a:srgbClr val="000000"/>
                </a:solidFill>
                <a:sym typeface="Calibri" pitchFamily="34" charset="0"/>
              </a:rPr>
              <a:t>Microsoft </a:t>
            </a:r>
            <a:r>
              <a:rPr lang="ja-JP" altLang="en-US" sz="500" smtClean="0">
                <a:solidFill>
                  <a:srgbClr val="000000"/>
                </a:solidFill>
                <a:sym typeface="Calibri" pitchFamily="34" charset="0"/>
              </a:rPr>
              <a:t>のコミットメントとして解釈されるものではありません。また </a:t>
            </a:r>
            <a:r>
              <a:rPr lang="en-US" altLang="ja-JP" sz="500" smtClean="0">
                <a:solidFill>
                  <a:srgbClr val="000000"/>
                </a:solidFill>
                <a:sym typeface="Calibri" pitchFamily="34" charset="0"/>
              </a:rPr>
              <a:t>Microsoft </a:t>
            </a:r>
            <a:r>
              <a:rPr lang="ja-JP" altLang="en-US" sz="500" smtClean="0">
                <a:solidFill>
                  <a:srgbClr val="000000"/>
                </a:solidFill>
                <a:sym typeface="Calibri" pitchFamily="34" charset="0"/>
              </a:rPr>
              <a:t>はこの発表日以降に提供されるあらゆる情報について、その正確性を保証できるものではありません。  </a:t>
            </a:r>
            <a:br>
              <a:rPr lang="ja-JP" altLang="en-US" sz="500" smtClean="0">
                <a:solidFill>
                  <a:srgbClr val="000000"/>
                </a:solidFill>
                <a:sym typeface="Calibri" pitchFamily="34" charset="0"/>
              </a:rPr>
            </a:br>
            <a:r>
              <a:rPr lang="en-US" altLang="ja-JP" sz="500" smtClean="0">
                <a:solidFill>
                  <a:srgbClr val="000000"/>
                </a:solidFill>
                <a:sym typeface="Calibri" pitchFamily="34" charset="0"/>
              </a:rPr>
              <a:t>Microsoft </a:t>
            </a:r>
            <a:r>
              <a:rPr lang="ja-JP" altLang="en-US" sz="500" smtClean="0">
                <a:solidFill>
                  <a:srgbClr val="000000"/>
                </a:solidFill>
                <a:sym typeface="Calibri" pitchFamily="34" charset="0"/>
              </a:rPr>
              <a:t>はここに示される情報について、明示、黙示、または法令を問わず保証をしません。</a:t>
            </a:r>
          </a:p>
        </p:txBody>
      </p:sp>
      <p:sp>
        <p:nvSpPr>
          <p:cNvPr id="21511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6172200" y="8685213"/>
            <a:ext cx="684213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buSzPct val="100000"/>
            </a:pPr>
            <a:fld id="{C7F53EBB-A854-4543-9305-BBA227710528}" type="slidenum">
              <a:rPr lang="en-US" altLang="ja-JP">
                <a:solidFill>
                  <a:srgbClr val="FFFFFF"/>
                </a:solidFill>
                <a:sym typeface="Calibri" pitchFamily="34" charset="0"/>
              </a:rPr>
              <a:pPr>
                <a:buSzPct val="100000"/>
              </a:pPr>
              <a:t>8</a:t>
            </a:fld>
            <a:endParaRPr lang="en-US" altLang="ja-JP">
              <a:solidFill>
                <a:srgbClr val="FFFFFF"/>
              </a:solidFill>
              <a:sym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49865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ja-JP" altLang="ja-JP" dirty="0" smtClean="0"/>
          </a:p>
        </p:txBody>
      </p:sp>
      <p:sp>
        <p:nvSpPr>
          <p:cNvPr id="21508" name="Header Placeholder 3"/>
          <p:cNvSpPr>
            <a:spLocks noGrp="1"/>
          </p:cNvSpPr>
          <p:nvPr>
            <p:ph type="hdr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ja-JP" altLang="ja-JP" dirty="0" smtClean="0"/>
          </a:p>
        </p:txBody>
      </p:sp>
      <p:sp>
        <p:nvSpPr>
          <p:cNvPr id="21509" name="Date Placeholder 4"/>
          <p:cNvSpPr>
            <a:spLocks noGrp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buSzPct val="100000"/>
            </a:pPr>
            <a:fld id="{588DDA86-65AB-44CD-9A74-14FBCC886176}" type="datetime8">
              <a:rPr lang="en-US" altLang="ja-JP">
                <a:solidFill>
                  <a:srgbClr val="FFFFFF"/>
                </a:solidFill>
                <a:sym typeface="Calibri" pitchFamily="34" charset="0"/>
              </a:rPr>
              <a:pPr>
                <a:buSzPct val="100000"/>
              </a:pPr>
              <a:t>2/20/2015 5:27 PM</a:t>
            </a:fld>
            <a:endParaRPr lang="en-US" altLang="ja-JP" dirty="0">
              <a:solidFill>
                <a:srgbClr val="FFFFFF"/>
              </a:solidFill>
              <a:sym typeface="Calibri" pitchFamily="34" charset="0"/>
            </a:endParaRPr>
          </a:p>
        </p:txBody>
      </p:sp>
      <p:sp>
        <p:nvSpPr>
          <p:cNvPr id="21510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61722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ja-JP" sz="500" dirty="0" smtClean="0">
                <a:solidFill>
                  <a:srgbClr val="000000"/>
                </a:solidFill>
                <a:sym typeface="Calibri" pitchFamily="34" charset="0"/>
              </a:rPr>
              <a:t>© 2007 Microsoft Corporation. All rights reserved. Microsoft</a:t>
            </a:r>
            <a:r>
              <a:rPr lang="ja-JP" altLang="en-US" sz="500" dirty="0" err="1" smtClean="0">
                <a:solidFill>
                  <a:srgbClr val="000000"/>
                </a:solidFill>
                <a:sym typeface="Calibri" pitchFamily="34" charset="0"/>
              </a:rPr>
              <a:t>、</a:t>
            </a:r>
            <a:r>
              <a:rPr lang="en-US" altLang="ja-JP" sz="500" smtClean="0">
                <a:solidFill>
                  <a:srgbClr val="000000"/>
                </a:solidFill>
                <a:sym typeface="Calibri" pitchFamily="34" charset="0"/>
              </a:rPr>
              <a:t>Windows</a:t>
            </a:r>
            <a:r>
              <a:rPr lang="ja-JP" altLang="en-US" sz="500" smtClean="0">
                <a:solidFill>
                  <a:srgbClr val="000000"/>
                </a:solidFill>
                <a:sym typeface="Calibri" pitchFamily="34" charset="0"/>
              </a:rPr>
              <a:t>、</a:t>
            </a:r>
            <a:r>
              <a:rPr lang="en-US" altLang="ja-JP" sz="500" smtClean="0">
                <a:solidFill>
                  <a:srgbClr val="000000"/>
                </a:solidFill>
                <a:sym typeface="Calibri" pitchFamily="34" charset="0"/>
              </a:rPr>
              <a:t>Windows Vista</a:t>
            </a:r>
            <a:r>
              <a:rPr lang="ja-JP" altLang="en-US" sz="500" smtClean="0">
                <a:solidFill>
                  <a:srgbClr val="000000"/>
                </a:solidFill>
                <a:sym typeface="Calibri" pitchFamily="34" charset="0"/>
              </a:rPr>
              <a:t>、およびその他の製品名は、米国およびその他の国における登録商標または商標 です。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ja-JP" altLang="en-US" sz="500" smtClean="0">
                <a:solidFill>
                  <a:srgbClr val="000000"/>
                </a:solidFill>
                <a:sym typeface="Calibri" pitchFamily="34" charset="0"/>
              </a:rPr>
              <a:t>ここに示す情報は参照だけを目的とし、発表時点での </a:t>
            </a:r>
            <a:r>
              <a:rPr lang="en-US" altLang="ja-JP" sz="500" smtClean="0">
                <a:solidFill>
                  <a:srgbClr val="000000"/>
                </a:solidFill>
                <a:sym typeface="Calibri" pitchFamily="34" charset="0"/>
              </a:rPr>
              <a:t>Microsoft Corporation </a:t>
            </a:r>
            <a:r>
              <a:rPr lang="ja-JP" altLang="en-US" sz="500" smtClean="0">
                <a:solidFill>
                  <a:srgbClr val="000000"/>
                </a:solidFill>
                <a:sym typeface="Calibri" pitchFamily="34" charset="0"/>
              </a:rPr>
              <a:t>の見解を表します。  </a:t>
            </a:r>
            <a:r>
              <a:rPr lang="en-US" altLang="ja-JP" sz="500" smtClean="0">
                <a:solidFill>
                  <a:srgbClr val="000000"/>
                </a:solidFill>
                <a:sym typeface="Calibri" pitchFamily="34" charset="0"/>
              </a:rPr>
              <a:t>Microsoft </a:t>
            </a:r>
            <a:r>
              <a:rPr lang="ja-JP" altLang="en-US" sz="500" smtClean="0">
                <a:solidFill>
                  <a:srgbClr val="000000"/>
                </a:solidFill>
                <a:sym typeface="Calibri" pitchFamily="34" charset="0"/>
              </a:rPr>
              <a:t>は変化する市況に対応する必要があり、この発表は </a:t>
            </a:r>
            <a:r>
              <a:rPr lang="en-US" altLang="ja-JP" sz="500" smtClean="0">
                <a:solidFill>
                  <a:srgbClr val="000000"/>
                </a:solidFill>
                <a:sym typeface="Calibri" pitchFamily="34" charset="0"/>
              </a:rPr>
              <a:t>Microsoft </a:t>
            </a:r>
            <a:r>
              <a:rPr lang="ja-JP" altLang="en-US" sz="500" smtClean="0">
                <a:solidFill>
                  <a:srgbClr val="000000"/>
                </a:solidFill>
                <a:sym typeface="Calibri" pitchFamily="34" charset="0"/>
              </a:rPr>
              <a:t>のコミットメントとして解釈されるものではありません。また </a:t>
            </a:r>
            <a:r>
              <a:rPr lang="en-US" altLang="ja-JP" sz="500" smtClean="0">
                <a:solidFill>
                  <a:srgbClr val="000000"/>
                </a:solidFill>
                <a:sym typeface="Calibri" pitchFamily="34" charset="0"/>
              </a:rPr>
              <a:t>Microsoft </a:t>
            </a:r>
            <a:r>
              <a:rPr lang="ja-JP" altLang="en-US" sz="500" smtClean="0">
                <a:solidFill>
                  <a:srgbClr val="000000"/>
                </a:solidFill>
                <a:sym typeface="Calibri" pitchFamily="34" charset="0"/>
              </a:rPr>
              <a:t>はこの発表日以降に提供されるあらゆる情報について、その正確性を保証できるものではありません。  </a:t>
            </a:r>
            <a:br>
              <a:rPr lang="ja-JP" altLang="en-US" sz="500" smtClean="0">
                <a:solidFill>
                  <a:srgbClr val="000000"/>
                </a:solidFill>
                <a:sym typeface="Calibri" pitchFamily="34" charset="0"/>
              </a:rPr>
            </a:br>
            <a:r>
              <a:rPr lang="en-US" altLang="ja-JP" sz="500" smtClean="0">
                <a:solidFill>
                  <a:srgbClr val="000000"/>
                </a:solidFill>
                <a:sym typeface="Calibri" pitchFamily="34" charset="0"/>
              </a:rPr>
              <a:t>Microsoft </a:t>
            </a:r>
            <a:r>
              <a:rPr lang="ja-JP" altLang="en-US" sz="500" smtClean="0">
                <a:solidFill>
                  <a:srgbClr val="000000"/>
                </a:solidFill>
                <a:sym typeface="Calibri" pitchFamily="34" charset="0"/>
              </a:rPr>
              <a:t>はここに示される情報について、明示、黙示、または法令を問わず保証をしません。</a:t>
            </a:r>
          </a:p>
        </p:txBody>
      </p:sp>
      <p:sp>
        <p:nvSpPr>
          <p:cNvPr id="21511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6172200" y="8685213"/>
            <a:ext cx="684213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buSzPct val="100000"/>
            </a:pPr>
            <a:fld id="{C7F53EBB-A854-4543-9305-BBA227710528}" type="slidenum">
              <a:rPr lang="en-US" altLang="ja-JP">
                <a:solidFill>
                  <a:srgbClr val="FFFFFF"/>
                </a:solidFill>
                <a:sym typeface="Calibri" pitchFamily="34" charset="0"/>
              </a:rPr>
              <a:pPr>
                <a:buSzPct val="100000"/>
              </a:pPr>
              <a:t>9</a:t>
            </a:fld>
            <a:endParaRPr lang="en-US" altLang="ja-JP">
              <a:solidFill>
                <a:srgbClr val="FFFFFF"/>
              </a:solidFill>
              <a:sym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58417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0250" y="1905000"/>
            <a:ext cx="7681913" cy="1523495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 sz="5400">
                <a:latin typeface="+mj-lt"/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0249" y="4344988"/>
            <a:ext cx="7681913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346438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and Conten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381000" y="1411553"/>
            <a:ext cx="8382000" cy="2200602"/>
          </a:xfrm>
        </p:spPr>
        <p:txBody>
          <a:bodyPr/>
          <a:lstStyle>
            <a:lvl1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1pPr>
            <a:lvl2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2pPr>
            <a:lvl3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3pPr>
            <a:lvl4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4pPr>
            <a:lvl5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0" y="6238875"/>
            <a:ext cx="9144001" cy="619125"/>
          </a:xfrm>
          <a:solidFill>
            <a:srgbClr val="FFFF99"/>
          </a:solidFill>
        </p:spPr>
        <p:txBody>
          <a:bodyPr lIns="152394" tIns="76197" rIns="152394" bIns="76197" anchor="b">
            <a:noAutofit/>
          </a:bodyPr>
          <a:lstStyle>
            <a:lvl1pPr algn="r">
              <a:buFont typeface="Arial" pitchFamily="34" charset="0"/>
              <a:buNone/>
              <a:defRPr>
                <a:solidFill>
                  <a:srgbClr val="000000"/>
                </a:solidFill>
                <a:effectLst/>
                <a:latin typeface="+mj-lt"/>
              </a:defRPr>
            </a:lvl1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4131134293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Demo, Video etc. &quot;special&quot; slides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69219" y="649805"/>
            <a:ext cx="7043208" cy="1523494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defRPr sz="5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68955" y="4344988"/>
            <a:ext cx="7043208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8086" y="2355850"/>
            <a:ext cx="7690114" cy="1384994"/>
          </a:xfrm>
        </p:spPr>
        <p:txBody>
          <a:bodyPr>
            <a:noAutofit/>
            <a:scene3d>
              <a:camera prst="orthographicFront"/>
              <a:lightRig rig="flat" dir="t"/>
            </a:scene3d>
            <a:sp3d extrusionH="88900" contourW="2540">
              <a:bevelT w="38100" h="31750"/>
              <a:contourClr>
                <a:srgbClr val="F4A234"/>
              </a:contourClr>
            </a:sp3d>
          </a:bodyPr>
          <a:lstStyle>
            <a:lvl1pPr marL="0" indent="0" algn="l" defTabSz="1095376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Arial" pitchFamily="34" charset="0"/>
              <a:buNone/>
              <a:defRPr lang="en-US" sz="12000" b="1" kern="1200" spc="-770" dirty="0" smtClean="0">
                <a:ln w="11430"/>
                <a:gradFill>
                  <a:gsLst>
                    <a:gs pos="0">
                      <a:schemeClr val="tx2"/>
                    </a:gs>
                    <a:gs pos="37000">
                      <a:schemeClr val="accent5">
                        <a:lumMod val="60000"/>
                        <a:lumOff val="40000"/>
                      </a:schemeClr>
                    </a:gs>
                    <a:gs pos="85000">
                      <a:srgbClr val="F87F06"/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073780370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se for slides with Software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722313" y="1905000"/>
            <a:ext cx="8040688" cy="1938992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329769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mo, Video etc. &quot;special&quot; slides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69219" y="649805"/>
            <a:ext cx="7043208" cy="1523494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defRPr sz="5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68955" y="4344988"/>
            <a:ext cx="7043208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8086" y="2355850"/>
            <a:ext cx="7690114" cy="1384994"/>
          </a:xfrm>
        </p:spPr>
        <p:txBody>
          <a:bodyPr>
            <a:noAutofit/>
            <a:scene3d>
              <a:camera prst="orthographicFront"/>
              <a:lightRig rig="flat" dir="t"/>
            </a:scene3d>
            <a:sp3d extrusionH="88900" contourW="2540">
              <a:bevelT w="38100" h="31750"/>
              <a:contourClr>
                <a:srgbClr val="F4A234"/>
              </a:contourClr>
            </a:sp3d>
          </a:bodyPr>
          <a:lstStyle>
            <a:lvl1pPr marL="0" indent="0" algn="l" defTabSz="1095376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Arial" pitchFamily="34" charset="0"/>
              <a:buNone/>
              <a:defRPr lang="en-US" sz="12000" b="1" kern="1200" spc="-770" dirty="0" smtClean="0">
                <a:ln w="11430"/>
                <a:gradFill>
                  <a:gsLst>
                    <a:gs pos="0">
                      <a:schemeClr val="tx2"/>
                    </a:gs>
                    <a:gs pos="37000">
                      <a:schemeClr val="accent5">
                        <a:lumMod val="60000"/>
                        <a:lumOff val="40000"/>
                      </a:schemeClr>
                    </a:gs>
                    <a:gs pos="85000">
                      <a:srgbClr val="F87F06"/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754482756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2210862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9513972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12875"/>
            <a:ext cx="8382000" cy="2210862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994539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411553"/>
            <a:ext cx="4114800" cy="2129814"/>
          </a:xfrm>
        </p:spPr>
        <p:txBody>
          <a:bodyPr/>
          <a:lstStyle>
            <a:lvl1pPr marL="339976" indent="-339976">
              <a:lnSpc>
                <a:spcPct val="90000"/>
              </a:lnSpc>
              <a:defRPr sz="2800"/>
            </a:lvl1pPr>
            <a:lvl2pPr marL="673338" indent="-325424">
              <a:lnSpc>
                <a:spcPct val="90000"/>
              </a:lnSpc>
              <a:defRPr sz="2400"/>
            </a:lvl2pPr>
            <a:lvl3pPr marL="953785" indent="-288384">
              <a:lnSpc>
                <a:spcPct val="90000"/>
              </a:lnSpc>
              <a:defRPr sz="2000"/>
            </a:lvl3pPr>
            <a:lvl4pPr marL="1227618" indent="-273833">
              <a:lnSpc>
                <a:spcPct val="90000"/>
              </a:lnSpc>
              <a:defRPr sz="1800"/>
            </a:lvl4pPr>
            <a:lvl5pPr marL="1516002" indent="-280447">
              <a:lnSpc>
                <a:spcPct val="90000"/>
              </a:lnSpc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1553"/>
            <a:ext cx="4114800" cy="2129814"/>
          </a:xfrm>
        </p:spPr>
        <p:txBody>
          <a:bodyPr/>
          <a:lstStyle>
            <a:lvl1pPr marL="347914" indent="-347914">
              <a:lnSpc>
                <a:spcPct val="90000"/>
              </a:lnSpc>
              <a:defRPr sz="2800"/>
            </a:lvl1pPr>
            <a:lvl2pPr marL="673338" indent="-339976">
              <a:lnSpc>
                <a:spcPct val="90000"/>
              </a:lnSpc>
              <a:defRPr sz="2400"/>
            </a:lvl2pPr>
            <a:lvl3pPr marL="961722" indent="-302936">
              <a:lnSpc>
                <a:spcPct val="90000"/>
              </a:lnSpc>
              <a:defRPr sz="2000"/>
            </a:lvl3pPr>
            <a:lvl4pPr marL="1227618" indent="-265896">
              <a:lnSpc>
                <a:spcPct val="90000"/>
              </a:lnSpc>
              <a:defRPr sz="1800"/>
            </a:lvl4pPr>
            <a:lvl5pPr marL="1516002" indent="-273833">
              <a:lnSpc>
                <a:spcPct val="90000"/>
              </a:lnSpc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7416435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411553"/>
            <a:ext cx="4114800" cy="692498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500" b="1"/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0999" y="2174875"/>
            <a:ext cx="4114800" cy="1537344"/>
          </a:xfrm>
        </p:spPr>
        <p:txBody>
          <a:bodyPr/>
          <a:lstStyle>
            <a:lvl1pPr marL="281770" indent="-281770">
              <a:defRPr sz="2300"/>
            </a:lvl1pPr>
            <a:lvl2pPr marL="562218" indent="-265896">
              <a:defRPr sz="2000"/>
            </a:lvl2pPr>
            <a:lvl3pPr marL="813562" indent="-243407">
              <a:defRPr sz="1800"/>
            </a:lvl3pPr>
            <a:lvl4pPr marL="1050354" indent="-228856">
              <a:defRPr sz="1700"/>
            </a:lvl4pPr>
            <a:lvl5pPr marL="1279210" indent="-206367"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981" y="1411553"/>
            <a:ext cx="4117019" cy="692498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500" b="1"/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117974" cy="1537344"/>
          </a:xfrm>
        </p:spPr>
        <p:txBody>
          <a:bodyPr/>
          <a:lstStyle>
            <a:lvl1pPr marL="296321" indent="-296321">
              <a:defRPr sz="2300"/>
            </a:lvl1pPr>
            <a:lvl2pPr marL="570155" indent="-273833">
              <a:defRPr sz="2000"/>
            </a:lvl2pPr>
            <a:lvl3pPr marL="821499" indent="-244730">
              <a:defRPr sz="1800"/>
            </a:lvl3pPr>
            <a:lvl4pPr marL="1050354" indent="-236793">
              <a:defRPr sz="1700"/>
            </a:lvl4pPr>
            <a:lvl5pPr marL="1279210" indent="-220919"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32647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541474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2668298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381000" y="1411553"/>
            <a:ext cx="8382000" cy="2200602"/>
          </a:xfrm>
        </p:spPr>
        <p:txBody>
          <a:bodyPr/>
          <a:lstStyle>
            <a:lvl1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1pPr>
            <a:lvl2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2pPr>
            <a:lvl3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3pPr>
            <a:lvl4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4pPr>
            <a:lvl5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507156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665162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81000" y="1412875"/>
            <a:ext cx="8382000" cy="213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altLang="ja-JP" smtClean="0"/>
          </a:p>
        </p:txBody>
      </p:sp>
      <p:pic>
        <p:nvPicPr>
          <p:cNvPr id="1028" name="Picture 3" descr="slidebakbar2.pn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38875"/>
            <a:ext cx="9144000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9" r:id="rId9"/>
    <p:sldLayoutId id="2147483690" r:id="rId10"/>
    <p:sldLayoutId id="2147483691" r:id="rId11"/>
  </p:sldLayoutIdLst>
  <p:transition>
    <p:fade/>
  </p:transition>
  <p:hf hdr="0" ftr="0"/>
  <p:txStyles>
    <p:titleStyle>
      <a:lvl1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lang="en-US" sz="4800" kern="1200" spc="-150" dirty="0">
          <a:ln w="3175">
            <a:noFill/>
          </a:ln>
          <a:gradFill flip="none" rotWithShape="1">
            <a:gsLst>
              <a:gs pos="0">
                <a:srgbClr val="FFFFB9"/>
              </a:gs>
              <a:gs pos="36000">
                <a:srgbClr val="FFFF99"/>
              </a:gs>
              <a:gs pos="86000">
                <a:srgbClr val="F6AE1E"/>
              </a:gs>
            </a:gsLst>
            <a:lin ang="5400000" scaled="0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+mj-lt"/>
          <a:ea typeface="+mn-ea"/>
          <a:cs typeface="Arial" charset="0"/>
        </a:defRPr>
      </a:lvl1pPr>
      <a:lvl2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4800">
          <a:solidFill>
            <a:schemeClr val="tx1"/>
          </a:solidFill>
          <a:latin typeface="Calibri" pitchFamily="34" charset="0"/>
          <a:cs typeface="Arial" charset="0"/>
        </a:defRPr>
      </a:lvl2pPr>
      <a:lvl3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4800">
          <a:solidFill>
            <a:schemeClr val="tx1"/>
          </a:solidFill>
          <a:latin typeface="Calibri" pitchFamily="34" charset="0"/>
          <a:cs typeface="Arial" charset="0"/>
        </a:defRPr>
      </a:lvl3pPr>
      <a:lvl4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4800">
          <a:solidFill>
            <a:schemeClr val="tx1"/>
          </a:solidFill>
          <a:latin typeface="Calibri" pitchFamily="34" charset="0"/>
          <a:cs typeface="Arial" charset="0"/>
        </a:defRPr>
      </a:lvl4pPr>
      <a:lvl5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4800">
          <a:solidFill>
            <a:schemeClr val="tx1"/>
          </a:solidFill>
          <a:latin typeface="Calibri" pitchFamily="34" charset="0"/>
          <a:cs typeface="Arial" charset="0"/>
        </a:defRPr>
      </a:lvl5pPr>
      <a:lvl6pPr marL="4572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4800">
          <a:solidFill>
            <a:schemeClr val="tx1"/>
          </a:solidFill>
          <a:latin typeface="Calibri" pitchFamily="34" charset="0"/>
          <a:cs typeface="Arial" charset="0"/>
        </a:defRPr>
      </a:lvl6pPr>
      <a:lvl7pPr marL="9144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4800">
          <a:solidFill>
            <a:schemeClr val="tx1"/>
          </a:solidFill>
          <a:latin typeface="Calibri" pitchFamily="34" charset="0"/>
          <a:cs typeface="Arial" charset="0"/>
        </a:defRPr>
      </a:lvl7pPr>
      <a:lvl8pPr marL="13716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4800">
          <a:solidFill>
            <a:schemeClr val="tx1"/>
          </a:solidFill>
          <a:latin typeface="Calibri" pitchFamily="34" charset="0"/>
          <a:cs typeface="Arial" charset="0"/>
        </a:defRPr>
      </a:lvl8pPr>
      <a:lvl9pPr marL="18288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4800">
          <a:solidFill>
            <a:schemeClr val="tx1"/>
          </a:solidFill>
          <a:latin typeface="Calibri" pitchFamily="34" charset="0"/>
          <a:cs typeface="Arial" charset="0"/>
        </a:defRPr>
      </a:lvl9pPr>
    </p:titleStyle>
    <p:bodyStyle>
      <a:lvl1pPr marL="396875" indent="-396875" algn="l" defTabSz="912813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Blip>
          <a:blip r:embed="rId15"/>
        </a:buBlip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396875" algn="l" defTabSz="912813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Blip>
          <a:blip r:embed="rId16"/>
        </a:buBlip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258888" indent="-344488" algn="l" defTabSz="912813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Blip>
          <a:blip r:embed="rId16"/>
        </a:buBlip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4963" indent="-346075" algn="l" defTabSz="912813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Blip>
          <a:blip r:embed="rId16"/>
        </a:buBlip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1941513" indent="-336550" algn="l" defTabSz="912813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Blip>
          <a:blip r:embed="rId16"/>
        </a:buBlip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99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3" descr="white rectangl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452"/>
          <a:stretch>
            <a:fillRect/>
          </a:stretch>
        </p:blipFill>
        <p:spPr bwMode="auto">
          <a:xfrm>
            <a:off x="0" y="1300163"/>
            <a:ext cx="9144000" cy="555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665162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052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722313" y="1905000"/>
            <a:ext cx="8040687" cy="210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</p:sldLayoutIdLst>
  <p:transition>
    <p:fade/>
  </p:transition>
  <p:hf hdr="0" ftr="0"/>
  <p:txStyles>
    <p:titleStyle>
      <a:lvl1pPr algn="l" defTabSz="912813" rtl="0" fontAlgn="base">
        <a:lnSpc>
          <a:spcPct val="90000"/>
        </a:lnSpc>
        <a:spcBef>
          <a:spcPct val="0"/>
        </a:spcBef>
        <a:spcAft>
          <a:spcPct val="0"/>
        </a:spcAft>
        <a:defRPr lang="en-US" sz="4800" kern="1200" spc="-125" dirty="0">
          <a:ln w="3175">
            <a:noFill/>
          </a:ln>
          <a:gradFill flip="none" rotWithShape="1">
            <a:gsLst>
              <a:gs pos="0">
                <a:srgbClr val="FFFFB9"/>
              </a:gs>
              <a:gs pos="36000">
                <a:srgbClr val="FFFF99"/>
              </a:gs>
              <a:gs pos="86000">
                <a:srgbClr val="F6AE1E"/>
              </a:gs>
            </a:gsLst>
            <a:lin ang="5400000" scaled="0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+mj-lt"/>
          <a:ea typeface="+mn-ea"/>
          <a:cs typeface="Arial" charset="0"/>
        </a:defRPr>
      </a:lvl1pPr>
      <a:lvl2pPr algn="l" defTabSz="912813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alibri" pitchFamily="34" charset="0"/>
          <a:cs typeface="Arial" charset="0"/>
        </a:defRPr>
      </a:lvl2pPr>
      <a:lvl3pPr algn="l" defTabSz="912813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alibri" pitchFamily="34" charset="0"/>
          <a:cs typeface="Arial" charset="0"/>
        </a:defRPr>
      </a:lvl3pPr>
      <a:lvl4pPr algn="l" defTabSz="912813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alibri" pitchFamily="34" charset="0"/>
          <a:cs typeface="Arial" charset="0"/>
        </a:defRPr>
      </a:lvl4pPr>
      <a:lvl5pPr algn="l" defTabSz="912813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alibri" pitchFamily="34" charset="0"/>
          <a:cs typeface="Arial" charset="0"/>
        </a:defRPr>
      </a:lvl5pPr>
      <a:lvl6pPr marL="457200" algn="l" defTabSz="912813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alibri" pitchFamily="34" charset="0"/>
          <a:cs typeface="Arial" charset="0"/>
        </a:defRPr>
      </a:lvl6pPr>
      <a:lvl7pPr marL="914400" algn="l" defTabSz="912813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alibri" pitchFamily="34" charset="0"/>
          <a:cs typeface="Arial" charset="0"/>
        </a:defRPr>
      </a:lvl7pPr>
      <a:lvl8pPr marL="1371600" algn="l" defTabSz="912813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alibri" pitchFamily="34" charset="0"/>
          <a:cs typeface="Arial" charset="0"/>
        </a:defRPr>
      </a:lvl8pPr>
      <a:lvl9pPr marL="1828800" algn="l" defTabSz="912813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alibri" pitchFamily="34" charset="0"/>
          <a:cs typeface="Arial" charset="0"/>
        </a:defRPr>
      </a:lvl9pPr>
    </p:titleStyle>
    <p:bodyStyle>
      <a:lvl1pPr algn="l" defTabSz="912813" rtl="0" fontAlgn="base">
        <a:lnSpc>
          <a:spcPct val="90000"/>
        </a:lnSpc>
        <a:spcBef>
          <a:spcPct val="20000"/>
        </a:spcBef>
        <a:spcAft>
          <a:spcPct val="0"/>
        </a:spcAft>
        <a:buFont typeface="Arial" charset="0"/>
        <a:defRPr sz="3000" b="1" kern="1200">
          <a:solidFill>
            <a:schemeClr val="tx1"/>
          </a:solidFill>
          <a:latin typeface="Courier New" pitchFamily="49" charset="0"/>
          <a:ea typeface="+mn-ea"/>
          <a:cs typeface="Courier New" pitchFamily="49" charset="0"/>
        </a:defRPr>
      </a:lvl1pPr>
      <a:lvl2pPr marL="384175" indent="-6350" algn="l" defTabSz="912813" rtl="0" fontAlgn="base">
        <a:lnSpc>
          <a:spcPct val="90000"/>
        </a:lnSpc>
        <a:spcBef>
          <a:spcPct val="20000"/>
        </a:spcBef>
        <a:spcAft>
          <a:spcPct val="0"/>
        </a:spcAft>
        <a:buFont typeface="Arial" charset="0"/>
        <a:defRPr sz="2800" b="1" kern="1200">
          <a:solidFill>
            <a:schemeClr val="tx1"/>
          </a:solidFill>
          <a:latin typeface="Courier New" pitchFamily="49" charset="0"/>
          <a:ea typeface="+mn-ea"/>
          <a:cs typeface="Courier New" pitchFamily="49" charset="0"/>
        </a:defRPr>
      </a:lvl2pPr>
      <a:lvl3pPr marL="760413" indent="-6350" algn="l" defTabSz="912813" rtl="0" fontAlgn="base">
        <a:lnSpc>
          <a:spcPct val="90000"/>
        </a:lnSpc>
        <a:spcBef>
          <a:spcPct val="20000"/>
        </a:spcBef>
        <a:spcAft>
          <a:spcPct val="0"/>
        </a:spcAft>
        <a:buFont typeface="Arial" charset="0"/>
        <a:defRPr sz="2400" b="1" kern="1200">
          <a:solidFill>
            <a:schemeClr val="tx1"/>
          </a:solidFill>
          <a:latin typeface="Courier New" pitchFamily="49" charset="0"/>
          <a:ea typeface="+mn-ea"/>
          <a:cs typeface="Courier New" pitchFamily="49" charset="0"/>
        </a:defRPr>
      </a:lvl3pPr>
      <a:lvl4pPr marL="1093788" indent="6350" algn="l" defTabSz="912813" rtl="0" fontAlgn="base">
        <a:lnSpc>
          <a:spcPct val="90000"/>
        </a:lnSpc>
        <a:spcBef>
          <a:spcPct val="20000"/>
        </a:spcBef>
        <a:spcAft>
          <a:spcPct val="0"/>
        </a:spcAft>
        <a:buFont typeface="Arial" charset="0"/>
        <a:defRPr sz="2400" b="1" kern="1200">
          <a:solidFill>
            <a:schemeClr val="tx1"/>
          </a:solidFill>
          <a:latin typeface="Courier New" pitchFamily="49" charset="0"/>
          <a:ea typeface="+mn-ea"/>
          <a:cs typeface="Courier New" pitchFamily="49" charset="0"/>
        </a:defRPr>
      </a:lvl4pPr>
      <a:lvl5pPr marL="1425575" algn="l" defTabSz="912813" rtl="0" fontAlgn="base">
        <a:lnSpc>
          <a:spcPct val="90000"/>
        </a:lnSpc>
        <a:spcBef>
          <a:spcPct val="20000"/>
        </a:spcBef>
        <a:spcAft>
          <a:spcPct val="0"/>
        </a:spcAft>
        <a:buFont typeface="Arial" charset="0"/>
        <a:defRPr sz="2400" b="1" kern="1200">
          <a:solidFill>
            <a:schemeClr val="tx1"/>
          </a:solidFill>
          <a:latin typeface="Courier New" pitchFamily="49" charset="0"/>
          <a:ea typeface="+mn-ea"/>
          <a:cs typeface="Courier New" pitchFamily="49" charset="0"/>
        </a:defRPr>
      </a:lvl5pPr>
      <a:lvl6pPr marL="2514499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754409" y="1268760"/>
            <a:ext cx="4357651" cy="664797"/>
          </a:xfrm>
        </p:spPr>
        <p:txBody>
          <a:bodyPr/>
          <a:lstStyle/>
          <a:p>
            <a:pPr defTabSz="914363"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JAHIS</a:t>
            </a:r>
            <a:r>
              <a:rPr lang="ja-JP" altLang="en-US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lang="ja-JP" altLang="en-US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様</a:t>
            </a:r>
            <a:endParaRPr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body" sz="quarter" idx="4294967295"/>
          </p:nvPr>
        </p:nvSpPr>
        <p:spPr>
          <a:xfrm>
            <a:off x="2555776" y="2636912"/>
            <a:ext cx="5112568" cy="1036288"/>
          </a:xfrm>
        </p:spPr>
        <p:txBody>
          <a:bodyPr>
            <a:normAutofit/>
          </a:bodyPr>
          <a:lstStyle/>
          <a:p>
            <a:pPr marL="0" lvl="0" indent="0">
              <a:spcBef>
                <a:spcPct val="0"/>
              </a:spcBef>
              <a:buNone/>
            </a:pPr>
            <a:r>
              <a:rPr lang="ja-JP" altLang="en-US" sz="4800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輸血業務フロー</a:t>
            </a:r>
            <a:endParaRPr lang="en-US" altLang="ja-JP" sz="4800" dirty="0" smtClean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4328" y="-1"/>
            <a:ext cx="1619672" cy="334703"/>
          </a:xfrm>
          <a:prstGeom prst="rect">
            <a:avLst/>
          </a:prstGeom>
        </p:spPr>
      </p:pic>
      <p:sp>
        <p:nvSpPr>
          <p:cNvPr id="6" name="Subtitle 2"/>
          <p:cNvSpPr txBox="1">
            <a:spLocks/>
          </p:cNvSpPr>
          <p:nvPr/>
        </p:nvSpPr>
        <p:spPr bwMode="auto">
          <a:xfrm>
            <a:off x="5580112" y="5261904"/>
            <a:ext cx="3713584" cy="1230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 marL="396875" indent="-396875" algn="l" defTabSz="912813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-396875" algn="l" defTabSz="912813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8888" indent="-344488" algn="l" defTabSz="912813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4963" indent="-346075" algn="l" defTabSz="912813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41513" indent="-336550" algn="l" defTabSz="912813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ja-JP" sz="2400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2015</a:t>
            </a:r>
            <a:r>
              <a:rPr lang="ja-JP" altLang="en-US" sz="2400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年</a:t>
            </a:r>
            <a:r>
              <a:rPr lang="en-US" altLang="ja-JP" sz="240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2</a:t>
            </a:r>
            <a:r>
              <a:rPr lang="ja-JP" altLang="en-US" sz="2400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月</a:t>
            </a:r>
            <a:r>
              <a:rPr lang="en-US" altLang="ja-JP" sz="2400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25</a:t>
            </a:r>
            <a:r>
              <a:rPr lang="ja-JP" altLang="en-US" sz="2400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日</a:t>
            </a:r>
            <a:endParaRPr lang="en-US" altLang="ja-JP" sz="2400" dirty="0" smtClean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ja-JP" altLang="en-US" sz="2400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株式会社シーエスアイ</a:t>
            </a:r>
            <a:endParaRPr lang="en-US" altLang="ja-JP" sz="2400" dirty="0" smtClean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ja-JP" altLang="en-US" sz="240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山崎</a:t>
            </a:r>
            <a:endParaRPr lang="en-US" altLang="ja-JP" sz="2400" dirty="0" smtClean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endParaRPr lang="en-US" altLang="ja-JP" dirty="0">
              <a:solidFill>
                <a:srgbClr val="FFFFFF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  <a:sym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34304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4328" y="-1"/>
            <a:ext cx="1619672" cy="334703"/>
          </a:xfrm>
          <a:prstGeom prst="rect">
            <a:avLst/>
          </a:prstGeom>
        </p:spPr>
      </p:pic>
      <p:cxnSp>
        <p:nvCxnSpPr>
          <p:cNvPr id="8" name="直線コネクタ 7"/>
          <p:cNvCxnSpPr/>
          <p:nvPr/>
        </p:nvCxnSpPr>
        <p:spPr>
          <a:xfrm>
            <a:off x="107504" y="1124744"/>
            <a:ext cx="885698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1"/>
          <p:cNvSpPr txBox="1">
            <a:spLocks/>
          </p:cNvSpPr>
          <p:nvPr/>
        </p:nvSpPr>
        <p:spPr>
          <a:xfrm>
            <a:off x="-26383" y="203556"/>
            <a:ext cx="4357651" cy="284693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28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lang="en-US" sz="4800" kern="1200" spc="-150" dirty="0">
                <a:ln w="3175">
                  <a:noFill/>
                </a:ln>
                <a:gradFill flip="none" rotWithShape="1">
                  <a:gsLst>
                    <a:gs pos="0">
                      <a:srgbClr val="FFFFB9"/>
                    </a:gs>
                    <a:gs pos="36000">
                      <a:srgbClr val="FFFF99"/>
                    </a:gs>
                    <a:gs pos="86000">
                      <a:srgbClr val="F6AE1E"/>
                    </a:gs>
                  </a:gsLst>
                  <a:lin ang="5400000" scaled="0"/>
                  <a:tileRect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n-ea"/>
                <a:cs typeface="Arial" charset="0"/>
              </a:defRPr>
            </a:lvl1pPr>
            <a:lvl2pPr algn="l" defTabSz="9128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48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algn="l" defTabSz="9128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48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algn="l" defTabSz="9128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48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algn="l" defTabSz="9128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48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457200" algn="l" defTabSz="9128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48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914400" algn="l" defTabSz="9128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48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1371600" algn="l" defTabSz="9128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48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1828800" algn="l" defTabSz="9128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48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defTabSz="914363" fontAlgn="auto">
              <a:spcAft>
                <a:spcPts val="0"/>
              </a:spcAft>
              <a:defRPr/>
            </a:pPr>
            <a:r>
              <a:rPr lang="en-US" altLang="ja-JP" sz="1800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〔</a:t>
            </a:r>
            <a:r>
              <a:rPr lang="ja-JP" altLang="en-US" sz="2000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外来　</a:t>
            </a:r>
            <a:r>
              <a:rPr lang="en-US" altLang="ja-JP" sz="2000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/</a:t>
            </a:r>
            <a:r>
              <a:rPr lang="ja-JP" altLang="en-US" sz="2000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　</a:t>
            </a:r>
            <a:r>
              <a:rPr lang="ja-JP" altLang="en-US" sz="200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検査</a:t>
            </a:r>
            <a:r>
              <a:rPr lang="en-US" altLang="ja-JP" sz="200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〕</a:t>
            </a:r>
            <a:endParaRPr lang="ja-JP" altLang="en-US" sz="2000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692809" y="885890"/>
            <a:ext cx="1080120" cy="227755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28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lang="en-US" sz="4800" kern="1200" spc="-150" dirty="0">
                <a:ln w="3175">
                  <a:noFill/>
                </a:ln>
                <a:gradFill flip="none" rotWithShape="1">
                  <a:gsLst>
                    <a:gs pos="0">
                      <a:srgbClr val="FFFFB9"/>
                    </a:gs>
                    <a:gs pos="36000">
                      <a:srgbClr val="FFFF99"/>
                    </a:gs>
                    <a:gs pos="86000">
                      <a:srgbClr val="F6AE1E"/>
                    </a:gs>
                  </a:gsLst>
                  <a:lin ang="5400000" scaled="0"/>
                  <a:tileRect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n-ea"/>
                <a:cs typeface="Arial" charset="0"/>
              </a:defRPr>
            </a:lvl1pPr>
            <a:lvl2pPr algn="l" defTabSz="9128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48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algn="l" defTabSz="9128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48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algn="l" defTabSz="9128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48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algn="l" defTabSz="9128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48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457200" algn="l" defTabSz="9128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48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914400" algn="l" defTabSz="9128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48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1371600" algn="l" defTabSz="9128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48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1828800" algn="l" defTabSz="9128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48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defTabSz="914363" fontAlgn="auto">
              <a:spcAft>
                <a:spcPts val="0"/>
              </a:spcAft>
              <a:defRPr/>
            </a:pPr>
            <a:r>
              <a:rPr lang="ja-JP" altLang="en-US" sz="120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lang="ja-JP" altLang="en-US" sz="1600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医師</a:t>
            </a:r>
            <a:endParaRPr lang="ja-JP" altLang="en-US" sz="1600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2078483" y="899371"/>
            <a:ext cx="1512168" cy="227755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28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lang="en-US" sz="4800" kern="1200" spc="-150" dirty="0">
                <a:ln w="3175">
                  <a:noFill/>
                </a:ln>
                <a:gradFill flip="none" rotWithShape="1">
                  <a:gsLst>
                    <a:gs pos="0">
                      <a:srgbClr val="FFFFB9"/>
                    </a:gs>
                    <a:gs pos="36000">
                      <a:srgbClr val="FFFF99"/>
                    </a:gs>
                    <a:gs pos="86000">
                      <a:srgbClr val="F6AE1E"/>
                    </a:gs>
                  </a:gsLst>
                  <a:lin ang="5400000" scaled="0"/>
                  <a:tileRect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n-ea"/>
                <a:cs typeface="Arial" charset="0"/>
              </a:defRPr>
            </a:lvl1pPr>
            <a:lvl2pPr algn="l" defTabSz="9128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48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algn="l" defTabSz="9128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48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algn="l" defTabSz="9128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48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algn="l" defTabSz="9128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48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457200" algn="l" defTabSz="9128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48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914400" algn="l" defTabSz="9128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48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1371600" algn="l" defTabSz="9128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48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1828800" algn="l" defTabSz="9128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48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defTabSz="914363" fontAlgn="auto">
              <a:spcAft>
                <a:spcPts val="0"/>
              </a:spcAft>
              <a:defRPr/>
            </a:pPr>
            <a:r>
              <a:rPr lang="ja-JP" altLang="en-US" sz="1600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看護師</a:t>
            </a:r>
            <a:endParaRPr lang="ja-JP" altLang="en-US" sz="1600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3779912" y="899371"/>
            <a:ext cx="1512168" cy="227755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28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lang="en-US" sz="4800" kern="1200" spc="-150" dirty="0">
                <a:ln w="3175">
                  <a:noFill/>
                </a:ln>
                <a:gradFill flip="none" rotWithShape="1">
                  <a:gsLst>
                    <a:gs pos="0">
                      <a:srgbClr val="FFFFB9"/>
                    </a:gs>
                    <a:gs pos="36000">
                      <a:srgbClr val="FFFF99"/>
                    </a:gs>
                    <a:gs pos="86000">
                      <a:srgbClr val="F6AE1E"/>
                    </a:gs>
                  </a:gsLst>
                  <a:lin ang="5400000" scaled="0"/>
                  <a:tileRect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n-ea"/>
                <a:cs typeface="Arial" charset="0"/>
              </a:defRPr>
            </a:lvl1pPr>
            <a:lvl2pPr algn="l" defTabSz="9128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48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algn="l" defTabSz="9128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48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algn="l" defTabSz="9128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48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algn="l" defTabSz="9128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48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457200" algn="l" defTabSz="9128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48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914400" algn="l" defTabSz="9128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48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1371600" algn="l" defTabSz="9128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48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1828800" algn="l" defTabSz="9128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48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defTabSz="914363" fontAlgn="auto">
              <a:spcAft>
                <a:spcPts val="0"/>
              </a:spcAft>
              <a:defRPr/>
            </a:pPr>
            <a:r>
              <a:rPr lang="ja-JP" altLang="en-US" sz="1600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検査室</a:t>
            </a:r>
            <a:r>
              <a:rPr lang="en-US" altLang="ja-JP" sz="1600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lang="ja-JP" altLang="en-US" sz="1600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輸血</a:t>
            </a:r>
            <a:r>
              <a:rPr lang="en-US" altLang="ja-JP" sz="1600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lang="ja-JP" altLang="en-US" sz="1600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6137694" y="885890"/>
            <a:ext cx="954586" cy="2215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28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lang="en-US" sz="4800" kern="1200" spc="-150" dirty="0">
                <a:ln w="3175">
                  <a:noFill/>
                </a:ln>
                <a:gradFill flip="none" rotWithShape="1">
                  <a:gsLst>
                    <a:gs pos="0">
                      <a:srgbClr val="FFFFB9"/>
                    </a:gs>
                    <a:gs pos="36000">
                      <a:srgbClr val="FFFF99"/>
                    </a:gs>
                    <a:gs pos="86000">
                      <a:srgbClr val="F6AE1E"/>
                    </a:gs>
                  </a:gsLst>
                  <a:lin ang="5400000" scaled="0"/>
                  <a:tileRect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n-ea"/>
                <a:cs typeface="Arial" charset="0"/>
              </a:defRPr>
            </a:lvl1pPr>
            <a:lvl2pPr algn="l" defTabSz="9128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48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algn="l" defTabSz="9128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48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algn="l" defTabSz="9128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48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algn="l" defTabSz="9128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48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457200" algn="l" defTabSz="9128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48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914400" algn="l" defTabSz="9128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48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1371600" algn="l" defTabSz="9128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48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1828800" algn="l" defTabSz="9128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48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defTabSz="914363" fontAlgn="auto">
              <a:spcAft>
                <a:spcPts val="0"/>
              </a:spcAft>
              <a:defRPr/>
            </a:pPr>
            <a:r>
              <a:rPr lang="ja-JP" altLang="en-US" sz="1600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医事会計</a:t>
            </a:r>
            <a:endParaRPr lang="ja-JP" altLang="en-US" sz="1600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8009902" y="903145"/>
            <a:ext cx="954586" cy="227755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28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lang="en-US" sz="4800" kern="1200" spc="-150" dirty="0">
                <a:ln w="3175">
                  <a:noFill/>
                </a:ln>
                <a:gradFill flip="none" rotWithShape="1">
                  <a:gsLst>
                    <a:gs pos="0">
                      <a:srgbClr val="FFFFB9"/>
                    </a:gs>
                    <a:gs pos="36000">
                      <a:srgbClr val="FFFF99"/>
                    </a:gs>
                    <a:gs pos="86000">
                      <a:srgbClr val="F6AE1E"/>
                    </a:gs>
                  </a:gsLst>
                  <a:lin ang="5400000" scaled="0"/>
                  <a:tileRect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n-ea"/>
                <a:cs typeface="Arial" charset="0"/>
              </a:defRPr>
            </a:lvl1pPr>
            <a:lvl2pPr algn="l" defTabSz="9128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48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algn="l" defTabSz="9128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48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algn="l" defTabSz="9128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48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algn="l" defTabSz="9128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48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457200" algn="l" defTabSz="9128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48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914400" algn="l" defTabSz="9128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48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1371600" algn="l" defTabSz="9128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48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1828800" algn="l" defTabSz="9128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48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defTabSz="914363" fontAlgn="auto">
              <a:spcAft>
                <a:spcPts val="0"/>
              </a:spcAft>
              <a:defRPr/>
            </a:pPr>
            <a:r>
              <a:rPr lang="ja-JP" altLang="en-US" sz="1600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説明</a:t>
            </a:r>
            <a:endParaRPr lang="ja-JP" altLang="en-US" sz="1600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" name="正方形/長方形 1"/>
          <p:cNvSpPr/>
          <p:nvPr/>
        </p:nvSpPr>
        <p:spPr bwMode="auto">
          <a:xfrm>
            <a:off x="388408" y="1346345"/>
            <a:ext cx="1080120" cy="414896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rtlCol="0" anchor="ctr"/>
          <a:lstStyle/>
          <a:p>
            <a:pPr algn="ctr" eaLnBrk="0" hangingPunct="0"/>
            <a:r>
              <a:rPr kumimoji="1" lang="ja-JP" altLang="en-US" sz="1200" dirty="0" smtClean="0">
                <a:solidFill>
                  <a:schemeClr val="bg1"/>
                </a:solidFill>
                <a:latin typeface="ＭＳ Ｐゴシック" charset="-128"/>
              </a:rPr>
              <a:t>輸血</a:t>
            </a:r>
            <a:r>
              <a:rPr kumimoji="1" lang="ja-JP" altLang="en-US" sz="1200" dirty="0">
                <a:solidFill>
                  <a:schemeClr val="bg1"/>
                </a:solidFill>
                <a:latin typeface="ＭＳ Ｐゴシック" charset="-128"/>
              </a:rPr>
              <a:t>説明</a:t>
            </a:r>
          </a:p>
        </p:txBody>
      </p:sp>
      <p:sp>
        <p:nvSpPr>
          <p:cNvPr id="12" name="正方形/長方形 11"/>
          <p:cNvSpPr/>
          <p:nvPr/>
        </p:nvSpPr>
        <p:spPr bwMode="auto">
          <a:xfrm>
            <a:off x="388408" y="1901816"/>
            <a:ext cx="1080120" cy="414896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rtlCol="0" anchor="ctr"/>
          <a:lstStyle/>
          <a:p>
            <a:pPr algn="ctr" eaLnBrk="0" hangingPunct="0"/>
            <a:r>
              <a:rPr kumimoji="1" lang="ja-JP" altLang="en-US" sz="1200" dirty="0" smtClean="0">
                <a:solidFill>
                  <a:schemeClr val="bg1"/>
                </a:solidFill>
                <a:latin typeface="ＭＳ Ｐゴシック" charset="-128"/>
              </a:rPr>
              <a:t>同意書確認</a:t>
            </a:r>
            <a:endParaRPr kumimoji="1" lang="ja-JP" altLang="en-US" sz="1200" dirty="0">
              <a:solidFill>
                <a:schemeClr val="bg1"/>
              </a:solidFill>
              <a:latin typeface="ＭＳ Ｐゴシック" charset="-128"/>
            </a:endParaRPr>
          </a:p>
        </p:txBody>
      </p:sp>
      <p:sp>
        <p:nvSpPr>
          <p:cNvPr id="18" name="正方形/長方形 17"/>
          <p:cNvSpPr/>
          <p:nvPr/>
        </p:nvSpPr>
        <p:spPr bwMode="auto">
          <a:xfrm>
            <a:off x="395536" y="2480441"/>
            <a:ext cx="1080120" cy="414896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rtlCol="0" anchor="ctr"/>
          <a:lstStyle/>
          <a:p>
            <a:pPr algn="ctr" eaLnBrk="0" hangingPunct="0"/>
            <a:r>
              <a:rPr kumimoji="1" lang="ja-JP" altLang="en-US" sz="1200" dirty="0" smtClean="0">
                <a:solidFill>
                  <a:schemeClr val="bg1"/>
                </a:solidFill>
                <a:latin typeface="ＭＳ Ｐゴシック" charset="-128"/>
              </a:rPr>
              <a:t>検査指示</a:t>
            </a:r>
            <a:endParaRPr kumimoji="1" lang="ja-JP" altLang="en-US" sz="1200" dirty="0">
              <a:solidFill>
                <a:schemeClr val="bg1"/>
              </a:solidFill>
              <a:latin typeface="ＭＳ Ｐゴシック" charset="-128"/>
            </a:endParaRPr>
          </a:p>
        </p:txBody>
      </p:sp>
      <p:sp>
        <p:nvSpPr>
          <p:cNvPr id="19" name="正方形/長方形 18"/>
          <p:cNvSpPr/>
          <p:nvPr/>
        </p:nvSpPr>
        <p:spPr bwMode="auto">
          <a:xfrm>
            <a:off x="1907704" y="2918484"/>
            <a:ext cx="1080120" cy="414896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rtlCol="0" anchor="ctr"/>
          <a:lstStyle/>
          <a:p>
            <a:pPr algn="ctr" eaLnBrk="0" hangingPunct="0"/>
            <a:r>
              <a:rPr kumimoji="1" lang="ja-JP" altLang="en-US" sz="1200" dirty="0" smtClean="0">
                <a:solidFill>
                  <a:schemeClr val="bg1"/>
                </a:solidFill>
                <a:latin typeface="ＭＳ Ｐゴシック" charset="-128"/>
              </a:rPr>
              <a:t>指示受け</a:t>
            </a:r>
            <a:endParaRPr kumimoji="1" lang="ja-JP" altLang="en-US" sz="1200" dirty="0">
              <a:solidFill>
                <a:schemeClr val="bg1"/>
              </a:solidFill>
              <a:latin typeface="ＭＳ Ｐゴシック" charset="-128"/>
            </a:endParaRPr>
          </a:p>
        </p:txBody>
      </p:sp>
      <p:sp>
        <p:nvSpPr>
          <p:cNvPr id="20" name="正方形/長方形 19"/>
          <p:cNvSpPr/>
          <p:nvPr/>
        </p:nvSpPr>
        <p:spPr bwMode="auto">
          <a:xfrm>
            <a:off x="1907704" y="3468841"/>
            <a:ext cx="1080120" cy="414896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rtlCol="0" anchor="ctr"/>
          <a:lstStyle/>
          <a:p>
            <a:pPr algn="ctr" eaLnBrk="0" hangingPunct="0"/>
            <a:r>
              <a:rPr kumimoji="1" lang="ja-JP" altLang="en-US" sz="1200" dirty="0" smtClean="0">
                <a:solidFill>
                  <a:schemeClr val="bg1"/>
                </a:solidFill>
                <a:latin typeface="ＭＳ Ｐゴシック" charset="-128"/>
              </a:rPr>
              <a:t>検体採血</a:t>
            </a:r>
            <a:endParaRPr kumimoji="1" lang="ja-JP" altLang="en-US" sz="1200" dirty="0">
              <a:solidFill>
                <a:schemeClr val="bg1"/>
              </a:solidFill>
              <a:latin typeface="ＭＳ Ｐゴシック" charset="-128"/>
            </a:endParaRPr>
          </a:p>
        </p:txBody>
      </p:sp>
      <p:sp>
        <p:nvSpPr>
          <p:cNvPr id="21" name="Title 1"/>
          <p:cNvSpPr txBox="1">
            <a:spLocks/>
          </p:cNvSpPr>
          <p:nvPr/>
        </p:nvSpPr>
        <p:spPr>
          <a:xfrm>
            <a:off x="1423200" y="692243"/>
            <a:ext cx="1080120" cy="2215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28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lang="en-US" sz="4800" kern="1200" spc="-150" dirty="0">
                <a:ln w="3175">
                  <a:noFill/>
                </a:ln>
                <a:gradFill flip="none" rotWithShape="1">
                  <a:gsLst>
                    <a:gs pos="0">
                      <a:srgbClr val="FFFFB9"/>
                    </a:gs>
                    <a:gs pos="36000">
                      <a:srgbClr val="FFFF99"/>
                    </a:gs>
                    <a:gs pos="86000">
                      <a:srgbClr val="F6AE1E"/>
                    </a:gs>
                  </a:gsLst>
                  <a:lin ang="5400000" scaled="0"/>
                  <a:tileRect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n-ea"/>
                <a:cs typeface="Arial" charset="0"/>
              </a:defRPr>
            </a:lvl1pPr>
            <a:lvl2pPr algn="l" defTabSz="9128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48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algn="l" defTabSz="9128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48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algn="l" defTabSz="9128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48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algn="l" defTabSz="9128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48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457200" algn="l" defTabSz="9128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48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914400" algn="l" defTabSz="9128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48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1371600" algn="l" defTabSz="9128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48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1828800" algn="l" defTabSz="9128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48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defTabSz="914363" fontAlgn="auto">
              <a:spcAft>
                <a:spcPts val="0"/>
              </a:spcAft>
              <a:defRPr/>
            </a:pPr>
            <a:r>
              <a:rPr lang="ja-JP" altLang="en-US" sz="120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lang="ja-JP" altLang="en-US" sz="160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患者</a:t>
            </a:r>
          </a:p>
        </p:txBody>
      </p:sp>
      <p:cxnSp>
        <p:nvCxnSpPr>
          <p:cNvPr id="4" name="直線矢印コネクタ 3"/>
          <p:cNvCxnSpPr>
            <a:stCxn id="2" idx="2"/>
            <a:endCxn id="12" idx="0"/>
          </p:cNvCxnSpPr>
          <p:nvPr/>
        </p:nvCxnSpPr>
        <p:spPr>
          <a:xfrm>
            <a:off x="928468" y="1761241"/>
            <a:ext cx="0" cy="14057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/>
          <p:cNvCxnSpPr/>
          <p:nvPr/>
        </p:nvCxnSpPr>
        <p:spPr>
          <a:xfrm>
            <a:off x="928468" y="2339866"/>
            <a:ext cx="0" cy="14057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/>
          <p:cNvCxnSpPr/>
          <p:nvPr/>
        </p:nvCxnSpPr>
        <p:spPr>
          <a:xfrm>
            <a:off x="2447764" y="2687889"/>
            <a:ext cx="0" cy="23059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/>
          <p:cNvCxnSpPr>
            <a:stCxn id="18" idx="3"/>
          </p:cNvCxnSpPr>
          <p:nvPr/>
        </p:nvCxnSpPr>
        <p:spPr>
          <a:xfrm>
            <a:off x="1475656" y="2687889"/>
            <a:ext cx="97210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/>
          <p:cNvCxnSpPr/>
          <p:nvPr/>
        </p:nvCxnSpPr>
        <p:spPr>
          <a:xfrm>
            <a:off x="2447764" y="3328266"/>
            <a:ext cx="0" cy="14057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/>
          <p:cNvCxnSpPr/>
          <p:nvPr/>
        </p:nvCxnSpPr>
        <p:spPr>
          <a:xfrm>
            <a:off x="2987824" y="3676289"/>
            <a:ext cx="134344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/>
          <p:cNvCxnSpPr/>
          <p:nvPr/>
        </p:nvCxnSpPr>
        <p:spPr>
          <a:xfrm>
            <a:off x="4331268" y="3676289"/>
            <a:ext cx="0" cy="25374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正方形/長方形 32"/>
          <p:cNvSpPr/>
          <p:nvPr/>
        </p:nvSpPr>
        <p:spPr bwMode="auto">
          <a:xfrm>
            <a:off x="3791818" y="3930034"/>
            <a:ext cx="1080120" cy="414896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rtlCol="0" anchor="ctr"/>
          <a:lstStyle/>
          <a:p>
            <a:pPr algn="ctr" eaLnBrk="0" hangingPunct="0"/>
            <a:r>
              <a:rPr kumimoji="1" lang="ja-JP" altLang="en-US" sz="1200" dirty="0" smtClean="0">
                <a:solidFill>
                  <a:schemeClr val="bg1"/>
                </a:solidFill>
                <a:latin typeface="ＭＳ Ｐゴシック" charset="-128"/>
              </a:rPr>
              <a:t>検査実施</a:t>
            </a:r>
            <a:endParaRPr kumimoji="1" lang="ja-JP" altLang="en-US" sz="1200" dirty="0">
              <a:solidFill>
                <a:schemeClr val="bg1"/>
              </a:solidFill>
              <a:latin typeface="ＭＳ Ｐゴシック" charset="-128"/>
            </a:endParaRPr>
          </a:p>
        </p:txBody>
      </p:sp>
      <p:cxnSp>
        <p:nvCxnSpPr>
          <p:cNvPr id="34" name="直線コネクタ 33"/>
          <p:cNvCxnSpPr/>
          <p:nvPr/>
        </p:nvCxnSpPr>
        <p:spPr>
          <a:xfrm>
            <a:off x="1772929" y="4598675"/>
            <a:ext cx="25583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/>
          <p:cNvCxnSpPr/>
          <p:nvPr/>
        </p:nvCxnSpPr>
        <p:spPr>
          <a:xfrm>
            <a:off x="4333604" y="3676289"/>
            <a:ext cx="0" cy="25374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36"/>
          <p:cNvCxnSpPr/>
          <p:nvPr/>
        </p:nvCxnSpPr>
        <p:spPr>
          <a:xfrm>
            <a:off x="4331268" y="4344930"/>
            <a:ext cx="0" cy="253745"/>
          </a:xfrm>
          <a:prstGeom prst="straightConnector1">
            <a:avLst/>
          </a:prstGeom>
          <a:ln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正方形/長方形 38"/>
          <p:cNvSpPr/>
          <p:nvPr/>
        </p:nvSpPr>
        <p:spPr bwMode="auto">
          <a:xfrm>
            <a:off x="1232869" y="4739392"/>
            <a:ext cx="1080120" cy="414896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rtlCol="0" anchor="ctr"/>
          <a:lstStyle/>
          <a:p>
            <a:pPr algn="ctr" eaLnBrk="0" hangingPunct="0"/>
            <a:r>
              <a:rPr kumimoji="1" lang="ja-JP" altLang="en-US" sz="1200" dirty="0" smtClean="0">
                <a:solidFill>
                  <a:schemeClr val="bg1"/>
                </a:solidFill>
                <a:latin typeface="ＭＳ Ｐゴシック" charset="-128"/>
              </a:rPr>
              <a:t>結果参照</a:t>
            </a:r>
            <a:endParaRPr kumimoji="1" lang="ja-JP" altLang="en-US" sz="1200" dirty="0">
              <a:solidFill>
                <a:schemeClr val="bg1"/>
              </a:solidFill>
              <a:latin typeface="ＭＳ Ｐゴシック" charset="-128"/>
            </a:endParaRPr>
          </a:p>
        </p:txBody>
      </p:sp>
      <p:cxnSp>
        <p:nvCxnSpPr>
          <p:cNvPr id="42" name="直線矢印コネクタ 41"/>
          <p:cNvCxnSpPr/>
          <p:nvPr/>
        </p:nvCxnSpPr>
        <p:spPr>
          <a:xfrm>
            <a:off x="1775263" y="4610392"/>
            <a:ext cx="0" cy="14057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正方形/長方形 42"/>
          <p:cNvSpPr/>
          <p:nvPr/>
        </p:nvSpPr>
        <p:spPr bwMode="auto">
          <a:xfrm>
            <a:off x="395536" y="5445224"/>
            <a:ext cx="1080120" cy="414896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rtlCol="0" anchor="ctr"/>
          <a:lstStyle/>
          <a:p>
            <a:pPr algn="ctr" eaLnBrk="0" hangingPunct="0"/>
            <a:r>
              <a:rPr kumimoji="1" lang="ja-JP" altLang="en-US" sz="1200" dirty="0" smtClean="0">
                <a:solidFill>
                  <a:schemeClr val="bg1"/>
                </a:solidFill>
                <a:latin typeface="ＭＳ Ｐゴシック" charset="-128"/>
              </a:rPr>
              <a:t>製剤依頼</a:t>
            </a:r>
            <a:endParaRPr kumimoji="1" lang="ja-JP" altLang="en-US" sz="1200" dirty="0">
              <a:solidFill>
                <a:schemeClr val="bg1"/>
              </a:solidFill>
              <a:latin typeface="ＭＳ Ｐゴシック" charset="-128"/>
            </a:endParaRPr>
          </a:p>
        </p:txBody>
      </p:sp>
      <p:cxnSp>
        <p:nvCxnSpPr>
          <p:cNvPr id="44" name="直線矢印コネクタ 43"/>
          <p:cNvCxnSpPr/>
          <p:nvPr/>
        </p:nvCxnSpPr>
        <p:spPr>
          <a:xfrm>
            <a:off x="1772929" y="5154288"/>
            <a:ext cx="0" cy="126872"/>
          </a:xfrm>
          <a:prstGeom prst="straightConnector1">
            <a:avLst/>
          </a:prstGeom>
          <a:ln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コネクタ 45"/>
          <p:cNvCxnSpPr/>
          <p:nvPr/>
        </p:nvCxnSpPr>
        <p:spPr>
          <a:xfrm>
            <a:off x="935596" y="5281160"/>
            <a:ext cx="83733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矢印コネクタ 48"/>
          <p:cNvCxnSpPr/>
          <p:nvPr/>
        </p:nvCxnSpPr>
        <p:spPr>
          <a:xfrm flipH="1">
            <a:off x="928468" y="5281159"/>
            <a:ext cx="7128" cy="16406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正方形/長方形 51"/>
          <p:cNvSpPr/>
          <p:nvPr/>
        </p:nvSpPr>
        <p:spPr bwMode="auto">
          <a:xfrm>
            <a:off x="7524328" y="1305832"/>
            <a:ext cx="1417035" cy="414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wrap="none" rtlCol="0" anchor="ctr"/>
          <a:lstStyle/>
          <a:p>
            <a:pPr eaLnBrk="0" hangingPunct="0"/>
            <a:r>
              <a:rPr kumimoji="1" lang="ja-JP" altLang="en-US" sz="1000" dirty="0" smtClean="0">
                <a:solidFill>
                  <a:schemeClr val="bg1"/>
                </a:solidFill>
                <a:latin typeface="ＭＳ Ｐゴシック" charset="-128"/>
              </a:rPr>
              <a:t>患者への輸血説明</a:t>
            </a:r>
            <a:endParaRPr kumimoji="1" lang="ja-JP" altLang="en-US" sz="1000" dirty="0">
              <a:solidFill>
                <a:schemeClr val="bg1"/>
              </a:solidFill>
              <a:latin typeface="ＭＳ Ｐゴシック" charset="-128"/>
            </a:endParaRPr>
          </a:p>
        </p:txBody>
      </p:sp>
      <p:sp>
        <p:nvSpPr>
          <p:cNvPr id="53" name="正方形/長方形 52"/>
          <p:cNvSpPr/>
          <p:nvPr/>
        </p:nvSpPr>
        <p:spPr bwMode="auto">
          <a:xfrm>
            <a:off x="7512950" y="1787061"/>
            <a:ext cx="1417035" cy="414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wrap="none" rtlCol="0" anchor="ctr"/>
          <a:lstStyle/>
          <a:p>
            <a:pPr eaLnBrk="0" hangingPunct="0"/>
            <a:r>
              <a:rPr kumimoji="1" lang="ja-JP" altLang="en-US" sz="1000" dirty="0" smtClean="0">
                <a:solidFill>
                  <a:schemeClr val="bg1"/>
                </a:solidFill>
                <a:latin typeface="ＭＳ Ｐゴシック" charset="-128"/>
              </a:rPr>
              <a:t>輸血同意書確認</a:t>
            </a:r>
            <a:endParaRPr kumimoji="1" lang="ja-JP" altLang="en-US" sz="1000" dirty="0">
              <a:solidFill>
                <a:schemeClr val="bg1"/>
              </a:solidFill>
              <a:latin typeface="ＭＳ Ｐゴシック" charset="-128"/>
            </a:endParaRPr>
          </a:p>
        </p:txBody>
      </p:sp>
      <p:sp>
        <p:nvSpPr>
          <p:cNvPr id="54" name="正方形/長方形 53"/>
          <p:cNvSpPr/>
          <p:nvPr/>
        </p:nvSpPr>
        <p:spPr bwMode="auto">
          <a:xfrm>
            <a:off x="7524327" y="2550964"/>
            <a:ext cx="1417035" cy="414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wrap="none" rtlCol="0" anchor="ctr"/>
          <a:lstStyle/>
          <a:p>
            <a:pPr eaLnBrk="0" hangingPunct="0"/>
            <a:r>
              <a:rPr kumimoji="1" lang="ja-JP" altLang="en-US" sz="1000" dirty="0" smtClean="0">
                <a:solidFill>
                  <a:schemeClr val="bg1"/>
                </a:solidFill>
                <a:latin typeface="ＭＳ Ｐゴシック" charset="-128"/>
              </a:rPr>
              <a:t>検査指示と指示受け</a:t>
            </a:r>
            <a:endParaRPr kumimoji="1" lang="ja-JP" altLang="en-US" sz="1000" dirty="0">
              <a:solidFill>
                <a:schemeClr val="bg1"/>
              </a:solidFill>
              <a:latin typeface="ＭＳ Ｐゴシック" charset="-128"/>
            </a:endParaRPr>
          </a:p>
        </p:txBody>
      </p:sp>
      <p:sp>
        <p:nvSpPr>
          <p:cNvPr id="55" name="正方形/長方形 54"/>
          <p:cNvSpPr/>
          <p:nvPr/>
        </p:nvSpPr>
        <p:spPr bwMode="auto">
          <a:xfrm>
            <a:off x="7512949" y="3292569"/>
            <a:ext cx="1417035" cy="6181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wrap="none" rtlCol="0" anchor="ctr"/>
          <a:lstStyle/>
          <a:p>
            <a:pPr eaLnBrk="0" hangingPunct="0"/>
            <a:r>
              <a:rPr kumimoji="1" lang="ja-JP" altLang="en-US" sz="1000" dirty="0" smtClean="0">
                <a:solidFill>
                  <a:schemeClr val="bg1"/>
                </a:solidFill>
                <a:latin typeface="ＭＳ Ｐゴシック" charset="-128"/>
              </a:rPr>
              <a:t>検体採血。</a:t>
            </a:r>
            <a:endParaRPr kumimoji="1" lang="en-US" altLang="ja-JP" sz="1000" dirty="0" smtClean="0">
              <a:solidFill>
                <a:schemeClr val="bg1"/>
              </a:solidFill>
              <a:latin typeface="ＭＳ Ｐゴシック" charset="-128"/>
            </a:endParaRPr>
          </a:p>
          <a:p>
            <a:pPr eaLnBrk="0" hangingPunct="0"/>
            <a:r>
              <a:rPr kumimoji="1" lang="ja-JP" altLang="en-US" sz="1000" dirty="0" smtClean="0">
                <a:solidFill>
                  <a:schemeClr val="bg1"/>
                </a:solidFill>
                <a:latin typeface="ＭＳ Ｐゴシック" charset="-128"/>
              </a:rPr>
              <a:t>血液型は２回検査を行う</a:t>
            </a:r>
            <a:endParaRPr kumimoji="1" lang="en-US" altLang="ja-JP" sz="1000" dirty="0" smtClean="0">
              <a:solidFill>
                <a:schemeClr val="bg1"/>
              </a:solidFill>
              <a:latin typeface="ＭＳ Ｐゴシック" charset="-128"/>
            </a:endParaRPr>
          </a:p>
          <a:p>
            <a:pPr eaLnBrk="0" hangingPunct="0"/>
            <a:r>
              <a:rPr kumimoji="1" lang="ja-JP" altLang="en-US" sz="1000" dirty="0" smtClean="0">
                <a:solidFill>
                  <a:schemeClr val="bg1"/>
                </a:solidFill>
                <a:latin typeface="ＭＳ Ｐゴシック" charset="-128"/>
              </a:rPr>
              <a:t>但し同時採血は不可</a:t>
            </a:r>
            <a:endParaRPr kumimoji="1" lang="en-US" altLang="ja-JP" sz="1000" dirty="0" smtClean="0">
              <a:solidFill>
                <a:schemeClr val="bg1"/>
              </a:solidFill>
              <a:latin typeface="ＭＳ Ｐゴシック" charset="-128"/>
            </a:endParaRPr>
          </a:p>
          <a:p>
            <a:pPr eaLnBrk="0" hangingPunct="0"/>
            <a:endParaRPr kumimoji="1" lang="ja-JP" altLang="en-US" sz="1000" dirty="0">
              <a:solidFill>
                <a:schemeClr val="bg1"/>
              </a:solidFill>
              <a:latin typeface="ＭＳ Ｐゴシック" charset="-128"/>
            </a:endParaRPr>
          </a:p>
        </p:txBody>
      </p:sp>
      <p:cxnSp>
        <p:nvCxnSpPr>
          <p:cNvPr id="56" name="直線コネクタ 55"/>
          <p:cNvCxnSpPr/>
          <p:nvPr/>
        </p:nvCxnSpPr>
        <p:spPr>
          <a:xfrm>
            <a:off x="1468528" y="5652672"/>
            <a:ext cx="286274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矢印コネクタ 57"/>
          <p:cNvCxnSpPr/>
          <p:nvPr/>
        </p:nvCxnSpPr>
        <p:spPr>
          <a:xfrm>
            <a:off x="4331268" y="5652672"/>
            <a:ext cx="0" cy="25374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正方形/長方形 58"/>
          <p:cNvSpPr/>
          <p:nvPr/>
        </p:nvSpPr>
        <p:spPr bwMode="auto">
          <a:xfrm>
            <a:off x="3419872" y="5906417"/>
            <a:ext cx="1872208" cy="414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wrap="none" rtlCol="0" anchor="ctr"/>
          <a:lstStyle/>
          <a:p>
            <a:pPr eaLnBrk="0" hangingPunct="0"/>
            <a:r>
              <a:rPr kumimoji="1" lang="ja-JP" altLang="en-US" sz="1000" dirty="0" smtClean="0">
                <a:solidFill>
                  <a:schemeClr val="bg1"/>
                </a:solidFill>
                <a:latin typeface="ＭＳ Ｐゴシック" charset="-128"/>
              </a:rPr>
              <a:t>次項　</a:t>
            </a:r>
            <a:r>
              <a:rPr kumimoji="1" lang="en-US" altLang="ja-JP" sz="1000" dirty="0" smtClean="0">
                <a:solidFill>
                  <a:schemeClr val="bg1"/>
                </a:solidFill>
                <a:latin typeface="ＭＳ Ｐゴシック" charset="-128"/>
              </a:rPr>
              <a:t>〔</a:t>
            </a:r>
            <a:r>
              <a:rPr kumimoji="1" lang="ja-JP" altLang="en-US" sz="1000" dirty="0" smtClean="0">
                <a:solidFill>
                  <a:schemeClr val="bg1"/>
                </a:solidFill>
                <a:latin typeface="ＭＳ Ｐゴシック" charset="-128"/>
              </a:rPr>
              <a:t>外来　</a:t>
            </a:r>
            <a:r>
              <a:rPr kumimoji="1" lang="en-US" altLang="ja-JP" sz="1000" dirty="0" smtClean="0">
                <a:solidFill>
                  <a:schemeClr val="bg1"/>
                </a:solidFill>
                <a:latin typeface="ＭＳ Ｐゴシック" charset="-128"/>
              </a:rPr>
              <a:t>/</a:t>
            </a:r>
            <a:r>
              <a:rPr kumimoji="1" lang="ja-JP" altLang="en-US" sz="1000" dirty="0" smtClean="0">
                <a:solidFill>
                  <a:schemeClr val="bg1"/>
                </a:solidFill>
                <a:latin typeface="ＭＳ Ｐゴシック" charset="-128"/>
              </a:rPr>
              <a:t>　輸血</a:t>
            </a:r>
            <a:r>
              <a:rPr kumimoji="1" lang="en-US" altLang="ja-JP" sz="1000" dirty="0" smtClean="0">
                <a:solidFill>
                  <a:schemeClr val="bg1"/>
                </a:solidFill>
                <a:latin typeface="ＭＳ Ｐゴシック" charset="-128"/>
              </a:rPr>
              <a:t>〕</a:t>
            </a:r>
            <a:r>
              <a:rPr kumimoji="1" lang="ja-JP" altLang="en-US" sz="1000" dirty="0" smtClean="0">
                <a:solidFill>
                  <a:schemeClr val="bg1"/>
                </a:solidFill>
                <a:latin typeface="ＭＳ Ｐゴシック" charset="-128"/>
              </a:rPr>
              <a:t>へ</a:t>
            </a:r>
            <a:endParaRPr kumimoji="1" lang="ja-JP" altLang="en-US" sz="1000" dirty="0">
              <a:solidFill>
                <a:schemeClr val="bg1"/>
              </a:solidFill>
              <a:latin typeface="ＭＳ Ｐゴシック" charset="-128"/>
            </a:endParaRPr>
          </a:p>
        </p:txBody>
      </p:sp>
      <p:sp>
        <p:nvSpPr>
          <p:cNvPr id="60" name="正方形/長方形 59"/>
          <p:cNvSpPr/>
          <p:nvPr/>
        </p:nvSpPr>
        <p:spPr bwMode="auto">
          <a:xfrm>
            <a:off x="7490020" y="4793816"/>
            <a:ext cx="1417035" cy="414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wrap="none" rtlCol="0" anchor="ctr"/>
          <a:lstStyle/>
          <a:p>
            <a:pPr eaLnBrk="0" hangingPunct="0"/>
            <a:r>
              <a:rPr kumimoji="1" lang="ja-JP" altLang="en-US" sz="1000" dirty="0" smtClean="0">
                <a:solidFill>
                  <a:schemeClr val="bg1"/>
                </a:solidFill>
                <a:latin typeface="ＭＳ Ｐゴシック" charset="-128"/>
              </a:rPr>
              <a:t>検査結果を確認</a:t>
            </a:r>
            <a:endParaRPr kumimoji="1" lang="ja-JP" altLang="en-US" sz="1000" dirty="0">
              <a:solidFill>
                <a:schemeClr val="bg1"/>
              </a:solidFill>
              <a:latin typeface="ＭＳ Ｐゴシック" charset="-128"/>
            </a:endParaRPr>
          </a:p>
        </p:txBody>
      </p:sp>
      <p:sp>
        <p:nvSpPr>
          <p:cNvPr id="61" name="正方形/長方形 60"/>
          <p:cNvSpPr/>
          <p:nvPr/>
        </p:nvSpPr>
        <p:spPr bwMode="auto">
          <a:xfrm>
            <a:off x="7512948" y="5429847"/>
            <a:ext cx="1417035" cy="414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wrap="none" rtlCol="0" anchor="ctr"/>
          <a:lstStyle/>
          <a:p>
            <a:pPr eaLnBrk="0" hangingPunct="0"/>
            <a:r>
              <a:rPr kumimoji="1" lang="ja-JP" altLang="en-US" sz="1000" dirty="0" smtClean="0">
                <a:solidFill>
                  <a:schemeClr val="bg1"/>
                </a:solidFill>
                <a:latin typeface="ＭＳ Ｐゴシック" charset="-128"/>
              </a:rPr>
              <a:t>製剤請求依頼</a:t>
            </a:r>
            <a:endParaRPr kumimoji="1" lang="ja-JP" altLang="en-US" sz="1000" dirty="0">
              <a:solidFill>
                <a:schemeClr val="bg1"/>
              </a:solidFill>
              <a:latin typeface="ＭＳ Ｐゴシック" charset="-128"/>
            </a:endParaRPr>
          </a:p>
        </p:txBody>
      </p:sp>
      <p:cxnSp>
        <p:nvCxnSpPr>
          <p:cNvPr id="66" name="直線コネクタ 65"/>
          <p:cNvCxnSpPr/>
          <p:nvPr/>
        </p:nvCxnSpPr>
        <p:spPr>
          <a:xfrm flipV="1">
            <a:off x="4871938" y="4137482"/>
            <a:ext cx="1644278" cy="1"/>
          </a:xfrm>
          <a:prstGeom prst="line">
            <a:avLst/>
          </a:prstGeom>
          <a:ln>
            <a:solidFill>
              <a:schemeClr val="bg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矢印コネクタ 69"/>
          <p:cNvCxnSpPr>
            <a:endCxn id="71" idx="0"/>
          </p:cNvCxnSpPr>
          <p:nvPr/>
        </p:nvCxnSpPr>
        <p:spPr>
          <a:xfrm>
            <a:off x="6506978" y="4137482"/>
            <a:ext cx="0" cy="198589"/>
          </a:xfrm>
          <a:prstGeom prst="straightConnector1">
            <a:avLst/>
          </a:prstGeom>
          <a:ln>
            <a:solidFill>
              <a:schemeClr val="bg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正方形/長方形 70"/>
          <p:cNvSpPr/>
          <p:nvPr/>
        </p:nvSpPr>
        <p:spPr bwMode="auto">
          <a:xfrm>
            <a:off x="5966918" y="4336071"/>
            <a:ext cx="1080120" cy="414896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rtlCol="0" anchor="ctr"/>
          <a:lstStyle/>
          <a:p>
            <a:pPr algn="ctr" eaLnBrk="0" hangingPunct="0"/>
            <a:r>
              <a:rPr kumimoji="1" lang="ja-JP" altLang="en-US" sz="1200" dirty="0" smtClean="0">
                <a:solidFill>
                  <a:schemeClr val="bg1"/>
                </a:solidFill>
                <a:latin typeface="ＭＳ Ｐゴシック" charset="-128"/>
              </a:rPr>
              <a:t>会計</a:t>
            </a:r>
            <a:endParaRPr kumimoji="1" lang="ja-JP" altLang="en-US" sz="1200" dirty="0">
              <a:solidFill>
                <a:schemeClr val="bg1"/>
              </a:solidFill>
              <a:latin typeface="ＭＳ Ｐゴシック" charset="-128"/>
            </a:endParaRPr>
          </a:p>
        </p:txBody>
      </p:sp>
      <p:sp>
        <p:nvSpPr>
          <p:cNvPr id="77" name="正方形/長方形 76"/>
          <p:cNvSpPr/>
          <p:nvPr/>
        </p:nvSpPr>
        <p:spPr bwMode="auto">
          <a:xfrm>
            <a:off x="7524327" y="4317428"/>
            <a:ext cx="1417035" cy="414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wrap="none" rtlCol="0" anchor="ctr"/>
          <a:lstStyle/>
          <a:p>
            <a:pPr eaLnBrk="0" hangingPunct="0"/>
            <a:r>
              <a:rPr kumimoji="1" lang="ja-JP" altLang="en-US" sz="1000" dirty="0">
                <a:solidFill>
                  <a:schemeClr val="bg1"/>
                </a:solidFill>
                <a:latin typeface="ＭＳ Ｐゴシック" charset="-128"/>
              </a:rPr>
              <a:t>会計</a:t>
            </a:r>
          </a:p>
        </p:txBody>
      </p:sp>
      <p:sp>
        <p:nvSpPr>
          <p:cNvPr id="78" name="テキスト ボックス 77"/>
          <p:cNvSpPr txBox="1"/>
          <p:nvPr/>
        </p:nvSpPr>
        <p:spPr>
          <a:xfrm>
            <a:off x="4211960" y="6594442"/>
            <a:ext cx="432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1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7" name="正方形/長方形 46"/>
          <p:cNvSpPr/>
          <p:nvPr/>
        </p:nvSpPr>
        <p:spPr bwMode="auto">
          <a:xfrm>
            <a:off x="7524328" y="3933056"/>
            <a:ext cx="1417035" cy="414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wrap="none" rtlCol="0" anchor="ctr"/>
          <a:lstStyle/>
          <a:p>
            <a:pPr eaLnBrk="0" hangingPunct="0"/>
            <a:r>
              <a:rPr kumimoji="1" lang="ja-JP" altLang="en-US" sz="1000" dirty="0" smtClean="0">
                <a:solidFill>
                  <a:schemeClr val="bg1"/>
                </a:solidFill>
                <a:latin typeface="ＭＳ Ｐゴシック" charset="-128"/>
              </a:rPr>
              <a:t>検査の実施</a:t>
            </a:r>
            <a:endParaRPr kumimoji="1" lang="ja-JP" altLang="en-US" sz="1000" dirty="0">
              <a:solidFill>
                <a:schemeClr val="bg1"/>
              </a:solidFill>
              <a:latin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0566114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4328" y="-1"/>
            <a:ext cx="1619672" cy="334703"/>
          </a:xfrm>
          <a:prstGeom prst="rect">
            <a:avLst/>
          </a:prstGeom>
        </p:spPr>
      </p:pic>
      <p:cxnSp>
        <p:nvCxnSpPr>
          <p:cNvPr id="8" name="直線コネクタ 7"/>
          <p:cNvCxnSpPr/>
          <p:nvPr/>
        </p:nvCxnSpPr>
        <p:spPr>
          <a:xfrm>
            <a:off x="107504" y="1124744"/>
            <a:ext cx="885698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1"/>
          <p:cNvSpPr txBox="1">
            <a:spLocks/>
          </p:cNvSpPr>
          <p:nvPr/>
        </p:nvSpPr>
        <p:spPr>
          <a:xfrm>
            <a:off x="-26383" y="203556"/>
            <a:ext cx="4357651" cy="284693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28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lang="en-US" sz="4800" kern="1200" spc="-150" dirty="0">
                <a:ln w="3175">
                  <a:noFill/>
                </a:ln>
                <a:gradFill flip="none" rotWithShape="1">
                  <a:gsLst>
                    <a:gs pos="0">
                      <a:srgbClr val="FFFFB9"/>
                    </a:gs>
                    <a:gs pos="36000">
                      <a:srgbClr val="FFFF99"/>
                    </a:gs>
                    <a:gs pos="86000">
                      <a:srgbClr val="F6AE1E"/>
                    </a:gs>
                  </a:gsLst>
                  <a:lin ang="5400000" scaled="0"/>
                  <a:tileRect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n-ea"/>
                <a:cs typeface="Arial" charset="0"/>
              </a:defRPr>
            </a:lvl1pPr>
            <a:lvl2pPr algn="l" defTabSz="9128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48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algn="l" defTabSz="9128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48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algn="l" defTabSz="9128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48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algn="l" defTabSz="9128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48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457200" algn="l" defTabSz="9128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48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914400" algn="l" defTabSz="9128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48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1371600" algn="l" defTabSz="9128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48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1828800" algn="l" defTabSz="9128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48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defTabSz="914363" fontAlgn="auto">
              <a:spcAft>
                <a:spcPts val="0"/>
              </a:spcAft>
              <a:defRPr/>
            </a:pPr>
            <a:r>
              <a:rPr lang="en-US" altLang="ja-JP" sz="1800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〔</a:t>
            </a:r>
            <a:r>
              <a:rPr lang="ja-JP" altLang="en-US" sz="2000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外来　</a:t>
            </a:r>
            <a:r>
              <a:rPr lang="en-US" altLang="ja-JP" sz="2000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/</a:t>
            </a:r>
            <a:r>
              <a:rPr lang="ja-JP" altLang="en-US" sz="2000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　輸血</a:t>
            </a:r>
            <a:r>
              <a:rPr lang="en-US" altLang="ja-JP" sz="2000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〕</a:t>
            </a:r>
            <a:endParaRPr lang="ja-JP" altLang="en-US" sz="2000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692809" y="885890"/>
            <a:ext cx="1080120" cy="227755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28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lang="en-US" sz="4800" kern="1200" spc="-150" dirty="0">
                <a:ln w="3175">
                  <a:noFill/>
                </a:ln>
                <a:gradFill flip="none" rotWithShape="1">
                  <a:gsLst>
                    <a:gs pos="0">
                      <a:srgbClr val="FFFFB9"/>
                    </a:gs>
                    <a:gs pos="36000">
                      <a:srgbClr val="FFFF99"/>
                    </a:gs>
                    <a:gs pos="86000">
                      <a:srgbClr val="F6AE1E"/>
                    </a:gs>
                  </a:gsLst>
                  <a:lin ang="5400000" scaled="0"/>
                  <a:tileRect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n-ea"/>
                <a:cs typeface="Arial" charset="0"/>
              </a:defRPr>
            </a:lvl1pPr>
            <a:lvl2pPr algn="l" defTabSz="9128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48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algn="l" defTabSz="9128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48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algn="l" defTabSz="9128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48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algn="l" defTabSz="9128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48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457200" algn="l" defTabSz="9128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48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914400" algn="l" defTabSz="9128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48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1371600" algn="l" defTabSz="9128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48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1828800" algn="l" defTabSz="9128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48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defTabSz="914363" fontAlgn="auto">
              <a:spcAft>
                <a:spcPts val="0"/>
              </a:spcAft>
              <a:defRPr/>
            </a:pPr>
            <a:r>
              <a:rPr lang="ja-JP" altLang="en-US" sz="120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lang="ja-JP" altLang="en-US" sz="1600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医師</a:t>
            </a:r>
            <a:endParaRPr lang="ja-JP" altLang="en-US" sz="1600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2078483" y="899371"/>
            <a:ext cx="1512168" cy="227755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28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lang="en-US" sz="4800" kern="1200" spc="-150" dirty="0">
                <a:ln w="3175">
                  <a:noFill/>
                </a:ln>
                <a:gradFill flip="none" rotWithShape="1">
                  <a:gsLst>
                    <a:gs pos="0">
                      <a:srgbClr val="FFFFB9"/>
                    </a:gs>
                    <a:gs pos="36000">
                      <a:srgbClr val="FFFF99"/>
                    </a:gs>
                    <a:gs pos="86000">
                      <a:srgbClr val="F6AE1E"/>
                    </a:gs>
                  </a:gsLst>
                  <a:lin ang="5400000" scaled="0"/>
                  <a:tileRect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n-ea"/>
                <a:cs typeface="Arial" charset="0"/>
              </a:defRPr>
            </a:lvl1pPr>
            <a:lvl2pPr algn="l" defTabSz="9128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48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algn="l" defTabSz="9128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48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algn="l" defTabSz="9128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48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algn="l" defTabSz="9128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48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457200" algn="l" defTabSz="9128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48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914400" algn="l" defTabSz="9128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48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1371600" algn="l" defTabSz="9128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48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1828800" algn="l" defTabSz="9128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48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defTabSz="914363" fontAlgn="auto">
              <a:spcAft>
                <a:spcPts val="0"/>
              </a:spcAft>
              <a:defRPr/>
            </a:pPr>
            <a:r>
              <a:rPr lang="ja-JP" altLang="en-US" sz="1600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看護師</a:t>
            </a:r>
            <a:endParaRPr lang="ja-JP" altLang="en-US" sz="1600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3779912" y="899371"/>
            <a:ext cx="1512168" cy="227755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28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lang="en-US" sz="4800" kern="1200" spc="-150" dirty="0">
                <a:ln w="3175">
                  <a:noFill/>
                </a:ln>
                <a:gradFill flip="none" rotWithShape="1">
                  <a:gsLst>
                    <a:gs pos="0">
                      <a:srgbClr val="FFFFB9"/>
                    </a:gs>
                    <a:gs pos="36000">
                      <a:srgbClr val="FFFF99"/>
                    </a:gs>
                    <a:gs pos="86000">
                      <a:srgbClr val="F6AE1E"/>
                    </a:gs>
                  </a:gsLst>
                  <a:lin ang="5400000" scaled="0"/>
                  <a:tileRect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n-ea"/>
                <a:cs typeface="Arial" charset="0"/>
              </a:defRPr>
            </a:lvl1pPr>
            <a:lvl2pPr algn="l" defTabSz="9128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48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algn="l" defTabSz="9128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48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algn="l" defTabSz="9128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48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algn="l" defTabSz="9128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48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457200" algn="l" defTabSz="9128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48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914400" algn="l" defTabSz="9128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48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1371600" algn="l" defTabSz="9128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48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1828800" algn="l" defTabSz="9128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48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defTabSz="914363" fontAlgn="auto">
              <a:spcAft>
                <a:spcPts val="0"/>
              </a:spcAft>
              <a:defRPr/>
            </a:pPr>
            <a:r>
              <a:rPr lang="ja-JP" altLang="en-US" sz="1600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検査室</a:t>
            </a:r>
            <a:r>
              <a:rPr lang="en-US" altLang="ja-JP" sz="1600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lang="ja-JP" altLang="en-US" sz="1600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輸血</a:t>
            </a:r>
            <a:r>
              <a:rPr lang="en-US" altLang="ja-JP" sz="1600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lang="ja-JP" altLang="en-US" sz="1600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6137694" y="885890"/>
            <a:ext cx="954586" cy="2215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28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lang="en-US" sz="4800" kern="1200" spc="-150" dirty="0">
                <a:ln w="3175">
                  <a:noFill/>
                </a:ln>
                <a:gradFill flip="none" rotWithShape="1">
                  <a:gsLst>
                    <a:gs pos="0">
                      <a:srgbClr val="FFFFB9"/>
                    </a:gs>
                    <a:gs pos="36000">
                      <a:srgbClr val="FFFF99"/>
                    </a:gs>
                    <a:gs pos="86000">
                      <a:srgbClr val="F6AE1E"/>
                    </a:gs>
                  </a:gsLst>
                  <a:lin ang="5400000" scaled="0"/>
                  <a:tileRect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n-ea"/>
                <a:cs typeface="Arial" charset="0"/>
              </a:defRPr>
            </a:lvl1pPr>
            <a:lvl2pPr algn="l" defTabSz="9128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48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algn="l" defTabSz="9128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48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algn="l" defTabSz="9128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48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algn="l" defTabSz="9128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48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457200" algn="l" defTabSz="9128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48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914400" algn="l" defTabSz="9128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48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1371600" algn="l" defTabSz="9128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48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1828800" algn="l" defTabSz="9128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48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defTabSz="914363" fontAlgn="auto">
              <a:spcAft>
                <a:spcPts val="0"/>
              </a:spcAft>
              <a:defRPr/>
            </a:pPr>
            <a:r>
              <a:rPr lang="ja-JP" altLang="en-US" sz="1600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医事会計</a:t>
            </a:r>
            <a:endParaRPr lang="ja-JP" altLang="en-US" sz="1600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8009902" y="903145"/>
            <a:ext cx="954586" cy="227755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28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lang="en-US" sz="4800" kern="1200" spc="-150" dirty="0">
                <a:ln w="3175">
                  <a:noFill/>
                </a:ln>
                <a:gradFill flip="none" rotWithShape="1">
                  <a:gsLst>
                    <a:gs pos="0">
                      <a:srgbClr val="FFFFB9"/>
                    </a:gs>
                    <a:gs pos="36000">
                      <a:srgbClr val="FFFF99"/>
                    </a:gs>
                    <a:gs pos="86000">
                      <a:srgbClr val="F6AE1E"/>
                    </a:gs>
                  </a:gsLst>
                  <a:lin ang="5400000" scaled="0"/>
                  <a:tileRect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n-ea"/>
                <a:cs typeface="Arial" charset="0"/>
              </a:defRPr>
            </a:lvl1pPr>
            <a:lvl2pPr algn="l" defTabSz="9128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48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algn="l" defTabSz="9128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48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algn="l" defTabSz="9128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48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algn="l" defTabSz="9128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48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457200" algn="l" defTabSz="9128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48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914400" algn="l" defTabSz="9128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48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1371600" algn="l" defTabSz="9128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48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1828800" algn="l" defTabSz="9128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48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defTabSz="914363" fontAlgn="auto">
              <a:spcAft>
                <a:spcPts val="0"/>
              </a:spcAft>
              <a:defRPr/>
            </a:pPr>
            <a:r>
              <a:rPr lang="ja-JP" altLang="en-US" sz="1600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説明</a:t>
            </a:r>
            <a:endParaRPr lang="ja-JP" altLang="en-US" sz="1600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" name="正方形/長方形 1"/>
          <p:cNvSpPr/>
          <p:nvPr/>
        </p:nvSpPr>
        <p:spPr bwMode="auto">
          <a:xfrm>
            <a:off x="388408" y="1346345"/>
            <a:ext cx="1080120" cy="414896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rtlCol="0" anchor="ctr"/>
          <a:lstStyle/>
          <a:p>
            <a:pPr algn="ctr" eaLnBrk="0" hangingPunct="0"/>
            <a:r>
              <a:rPr kumimoji="1" lang="ja-JP" altLang="en-US" sz="1200" dirty="0" smtClean="0">
                <a:solidFill>
                  <a:schemeClr val="bg1"/>
                </a:solidFill>
                <a:latin typeface="ＭＳ Ｐゴシック" charset="-128"/>
              </a:rPr>
              <a:t>製剤依頼</a:t>
            </a:r>
            <a:endParaRPr kumimoji="1" lang="ja-JP" altLang="en-US" sz="1200" dirty="0">
              <a:solidFill>
                <a:schemeClr val="bg1"/>
              </a:solidFill>
              <a:latin typeface="ＭＳ Ｐゴシック" charset="-128"/>
            </a:endParaRPr>
          </a:p>
        </p:txBody>
      </p:sp>
      <p:sp>
        <p:nvSpPr>
          <p:cNvPr id="19" name="正方形/長方形 18"/>
          <p:cNvSpPr/>
          <p:nvPr/>
        </p:nvSpPr>
        <p:spPr bwMode="auto">
          <a:xfrm>
            <a:off x="2711698" y="2596189"/>
            <a:ext cx="1080120" cy="414896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rtlCol="0" anchor="ctr"/>
          <a:lstStyle/>
          <a:p>
            <a:pPr algn="ctr" eaLnBrk="0" hangingPunct="0"/>
            <a:r>
              <a:rPr kumimoji="1" lang="ja-JP" altLang="en-US" sz="1200" dirty="0" smtClean="0">
                <a:solidFill>
                  <a:schemeClr val="bg1"/>
                </a:solidFill>
                <a:latin typeface="ＭＳ Ｐゴシック" charset="-128"/>
              </a:rPr>
              <a:t>受渡し確認</a:t>
            </a:r>
            <a:endParaRPr kumimoji="1" lang="ja-JP" altLang="en-US" sz="1200" dirty="0">
              <a:solidFill>
                <a:schemeClr val="bg1"/>
              </a:solidFill>
              <a:latin typeface="ＭＳ Ｐゴシック" charset="-128"/>
            </a:endParaRPr>
          </a:p>
        </p:txBody>
      </p:sp>
      <p:sp>
        <p:nvSpPr>
          <p:cNvPr id="21" name="Title 1"/>
          <p:cNvSpPr txBox="1">
            <a:spLocks/>
          </p:cNvSpPr>
          <p:nvPr/>
        </p:nvSpPr>
        <p:spPr>
          <a:xfrm>
            <a:off x="1423200" y="692243"/>
            <a:ext cx="1080120" cy="2215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28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lang="en-US" sz="4800" kern="1200" spc="-150" dirty="0">
                <a:ln w="3175">
                  <a:noFill/>
                </a:ln>
                <a:gradFill flip="none" rotWithShape="1">
                  <a:gsLst>
                    <a:gs pos="0">
                      <a:srgbClr val="FFFFB9"/>
                    </a:gs>
                    <a:gs pos="36000">
                      <a:srgbClr val="FFFF99"/>
                    </a:gs>
                    <a:gs pos="86000">
                      <a:srgbClr val="F6AE1E"/>
                    </a:gs>
                  </a:gsLst>
                  <a:lin ang="5400000" scaled="0"/>
                  <a:tileRect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n-ea"/>
                <a:cs typeface="Arial" charset="0"/>
              </a:defRPr>
            </a:lvl1pPr>
            <a:lvl2pPr algn="l" defTabSz="9128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48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algn="l" defTabSz="9128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48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algn="l" defTabSz="9128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48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algn="l" defTabSz="9128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48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457200" algn="l" defTabSz="9128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48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914400" algn="l" defTabSz="9128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48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1371600" algn="l" defTabSz="9128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48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1828800" algn="l" defTabSz="9128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48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defTabSz="914363" fontAlgn="auto">
              <a:spcAft>
                <a:spcPts val="0"/>
              </a:spcAft>
              <a:defRPr/>
            </a:pPr>
            <a:r>
              <a:rPr lang="ja-JP" altLang="en-US" sz="120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lang="ja-JP" altLang="en-US" sz="160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患者</a:t>
            </a:r>
          </a:p>
        </p:txBody>
      </p:sp>
      <p:cxnSp>
        <p:nvCxnSpPr>
          <p:cNvPr id="27" name="直線コネクタ 26"/>
          <p:cNvCxnSpPr/>
          <p:nvPr/>
        </p:nvCxnSpPr>
        <p:spPr>
          <a:xfrm>
            <a:off x="1475656" y="1556792"/>
            <a:ext cx="285561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/>
          <p:cNvCxnSpPr/>
          <p:nvPr/>
        </p:nvCxnSpPr>
        <p:spPr>
          <a:xfrm>
            <a:off x="3251758" y="2341641"/>
            <a:ext cx="107951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/>
          <p:cNvCxnSpPr/>
          <p:nvPr/>
        </p:nvCxnSpPr>
        <p:spPr>
          <a:xfrm>
            <a:off x="4331268" y="1556792"/>
            <a:ext cx="0" cy="25374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36"/>
          <p:cNvCxnSpPr/>
          <p:nvPr/>
        </p:nvCxnSpPr>
        <p:spPr>
          <a:xfrm>
            <a:off x="4331268" y="2201957"/>
            <a:ext cx="0" cy="139684"/>
          </a:xfrm>
          <a:prstGeom prst="straightConnector1">
            <a:avLst/>
          </a:prstGeom>
          <a:ln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正方形/長方形 38"/>
          <p:cNvSpPr/>
          <p:nvPr/>
        </p:nvSpPr>
        <p:spPr bwMode="auto">
          <a:xfrm>
            <a:off x="1232869" y="3308133"/>
            <a:ext cx="1080120" cy="414896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rtlCol="0" anchor="ctr"/>
          <a:lstStyle/>
          <a:p>
            <a:pPr algn="ctr" eaLnBrk="0" hangingPunct="0"/>
            <a:r>
              <a:rPr kumimoji="1" lang="ja-JP" altLang="en-US" sz="1200" dirty="0" smtClean="0">
                <a:solidFill>
                  <a:schemeClr val="bg1"/>
                </a:solidFill>
                <a:latin typeface="ＭＳ Ｐゴシック" charset="-128"/>
              </a:rPr>
              <a:t>患者認証</a:t>
            </a:r>
            <a:endParaRPr kumimoji="1" lang="ja-JP" altLang="en-US" sz="1200" dirty="0">
              <a:solidFill>
                <a:schemeClr val="bg1"/>
              </a:solidFill>
              <a:latin typeface="ＭＳ Ｐゴシック" charset="-128"/>
            </a:endParaRPr>
          </a:p>
        </p:txBody>
      </p:sp>
      <p:cxnSp>
        <p:nvCxnSpPr>
          <p:cNvPr id="42" name="直線矢印コネクタ 41"/>
          <p:cNvCxnSpPr/>
          <p:nvPr/>
        </p:nvCxnSpPr>
        <p:spPr>
          <a:xfrm>
            <a:off x="3251757" y="2350880"/>
            <a:ext cx="1" cy="24955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正方形/長方形 42"/>
          <p:cNvSpPr/>
          <p:nvPr/>
        </p:nvSpPr>
        <p:spPr bwMode="auto">
          <a:xfrm>
            <a:off x="1232866" y="3874413"/>
            <a:ext cx="1080120" cy="414896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rtlCol="0" anchor="ctr"/>
          <a:lstStyle/>
          <a:p>
            <a:pPr algn="ctr" eaLnBrk="0" hangingPunct="0"/>
            <a:r>
              <a:rPr kumimoji="1" lang="ja-JP" altLang="en-US" sz="1200" dirty="0" smtClean="0">
                <a:solidFill>
                  <a:schemeClr val="bg1"/>
                </a:solidFill>
                <a:latin typeface="ＭＳ Ｐゴシック" charset="-128"/>
              </a:rPr>
              <a:t>輸血実施</a:t>
            </a:r>
            <a:endParaRPr kumimoji="1" lang="ja-JP" altLang="en-US" sz="1200" dirty="0">
              <a:solidFill>
                <a:schemeClr val="bg1"/>
              </a:solidFill>
              <a:latin typeface="ＭＳ Ｐゴシック" charset="-128"/>
            </a:endParaRPr>
          </a:p>
        </p:txBody>
      </p:sp>
      <p:sp>
        <p:nvSpPr>
          <p:cNvPr id="52" name="正方形/長方形 51"/>
          <p:cNvSpPr/>
          <p:nvPr/>
        </p:nvSpPr>
        <p:spPr bwMode="auto">
          <a:xfrm>
            <a:off x="7524328" y="1305832"/>
            <a:ext cx="1417035" cy="414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wrap="none" rtlCol="0" anchor="ctr"/>
          <a:lstStyle/>
          <a:p>
            <a:pPr eaLnBrk="0" hangingPunct="0"/>
            <a:r>
              <a:rPr kumimoji="1" lang="ja-JP" altLang="en-US" sz="1000" dirty="0" smtClean="0">
                <a:solidFill>
                  <a:schemeClr val="bg1"/>
                </a:solidFill>
                <a:latin typeface="ＭＳ Ｐゴシック" charset="-128"/>
              </a:rPr>
              <a:t>製剤依頼</a:t>
            </a:r>
            <a:endParaRPr kumimoji="1" lang="ja-JP" altLang="en-US" sz="1000" dirty="0">
              <a:solidFill>
                <a:schemeClr val="bg1"/>
              </a:solidFill>
              <a:latin typeface="ＭＳ Ｐゴシック" charset="-128"/>
            </a:endParaRPr>
          </a:p>
        </p:txBody>
      </p:sp>
      <p:sp>
        <p:nvSpPr>
          <p:cNvPr id="53" name="正方形/長方形 52"/>
          <p:cNvSpPr/>
          <p:nvPr/>
        </p:nvSpPr>
        <p:spPr bwMode="auto">
          <a:xfrm>
            <a:off x="7512947" y="1869432"/>
            <a:ext cx="1417035" cy="414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wrap="none" rtlCol="0" anchor="ctr"/>
          <a:lstStyle/>
          <a:p>
            <a:pPr eaLnBrk="0" hangingPunct="0"/>
            <a:r>
              <a:rPr kumimoji="1" lang="ja-JP" altLang="en-US" sz="1000" dirty="0" smtClean="0">
                <a:solidFill>
                  <a:schemeClr val="bg1"/>
                </a:solidFill>
                <a:latin typeface="ＭＳ Ｐゴシック" charset="-128"/>
              </a:rPr>
              <a:t>血液製剤の準備</a:t>
            </a:r>
            <a:endParaRPr kumimoji="1" lang="en-US" altLang="ja-JP" sz="1000" dirty="0" smtClean="0">
              <a:solidFill>
                <a:schemeClr val="bg1"/>
              </a:solidFill>
              <a:latin typeface="ＭＳ Ｐゴシック" charset="-128"/>
            </a:endParaRPr>
          </a:p>
          <a:p>
            <a:pPr eaLnBrk="0" hangingPunct="0"/>
            <a:r>
              <a:rPr kumimoji="1" lang="ja-JP" altLang="en-US" sz="1000" dirty="0" smtClean="0">
                <a:solidFill>
                  <a:schemeClr val="bg1"/>
                </a:solidFill>
                <a:latin typeface="ＭＳ Ｐゴシック" charset="-128"/>
              </a:rPr>
              <a:t>クロスマッチ検査実施</a:t>
            </a:r>
            <a:endParaRPr kumimoji="1" lang="ja-JP" altLang="en-US" sz="1000" dirty="0">
              <a:solidFill>
                <a:schemeClr val="bg1"/>
              </a:solidFill>
              <a:latin typeface="ＭＳ Ｐゴシック" charset="-128"/>
            </a:endParaRPr>
          </a:p>
        </p:txBody>
      </p:sp>
      <p:sp>
        <p:nvSpPr>
          <p:cNvPr id="54" name="正方形/長方形 53"/>
          <p:cNvSpPr/>
          <p:nvPr/>
        </p:nvSpPr>
        <p:spPr bwMode="auto">
          <a:xfrm>
            <a:off x="7500821" y="2654952"/>
            <a:ext cx="1463667" cy="630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wrap="none" rtlCol="0" anchor="ctr"/>
          <a:lstStyle/>
          <a:p>
            <a:pPr eaLnBrk="0" hangingPunct="0"/>
            <a:r>
              <a:rPr kumimoji="1" lang="ja-JP" altLang="en-US" sz="1000" dirty="0" smtClean="0">
                <a:solidFill>
                  <a:schemeClr val="bg1"/>
                </a:solidFill>
                <a:latin typeface="ＭＳ Ｐゴシック" charset="-128"/>
              </a:rPr>
              <a:t>受渡し・受け取り確認</a:t>
            </a:r>
            <a:endParaRPr kumimoji="1" lang="en-US" altLang="ja-JP" sz="1000" dirty="0" smtClean="0">
              <a:solidFill>
                <a:schemeClr val="bg1"/>
              </a:solidFill>
              <a:latin typeface="ＭＳ Ｐゴシック" charset="-128"/>
            </a:endParaRPr>
          </a:p>
        </p:txBody>
      </p:sp>
      <p:sp>
        <p:nvSpPr>
          <p:cNvPr id="55" name="正方形/長方形 54"/>
          <p:cNvSpPr/>
          <p:nvPr/>
        </p:nvSpPr>
        <p:spPr bwMode="auto">
          <a:xfrm>
            <a:off x="7532791" y="3399919"/>
            <a:ext cx="1417035" cy="4477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wrap="none" rtlCol="0" anchor="ctr"/>
          <a:lstStyle/>
          <a:p>
            <a:pPr eaLnBrk="0" hangingPunct="0"/>
            <a:r>
              <a:rPr kumimoji="1" lang="ja-JP" altLang="en-US" sz="1000" dirty="0" smtClean="0">
                <a:solidFill>
                  <a:schemeClr val="bg1"/>
                </a:solidFill>
                <a:latin typeface="ＭＳ Ｐゴシック" charset="-128"/>
              </a:rPr>
              <a:t>患者</a:t>
            </a:r>
            <a:r>
              <a:rPr kumimoji="1" lang="ja-JP" altLang="en-US" sz="1000" dirty="0">
                <a:solidFill>
                  <a:schemeClr val="bg1"/>
                </a:solidFill>
                <a:latin typeface="ＭＳ Ｐゴシック" charset="-128"/>
              </a:rPr>
              <a:t>認証</a:t>
            </a:r>
            <a:endParaRPr kumimoji="1" lang="en-US" altLang="ja-JP" sz="1000" dirty="0" smtClean="0">
              <a:solidFill>
                <a:schemeClr val="bg1"/>
              </a:solidFill>
              <a:latin typeface="ＭＳ Ｐゴシック" charset="-128"/>
            </a:endParaRPr>
          </a:p>
          <a:p>
            <a:pPr eaLnBrk="0" hangingPunct="0"/>
            <a:endParaRPr kumimoji="1" lang="ja-JP" altLang="en-US" sz="1000" dirty="0">
              <a:solidFill>
                <a:schemeClr val="bg1"/>
              </a:solidFill>
              <a:latin typeface="ＭＳ Ｐゴシック" charset="-128"/>
            </a:endParaRPr>
          </a:p>
        </p:txBody>
      </p:sp>
      <p:sp>
        <p:nvSpPr>
          <p:cNvPr id="45" name="正方形/長方形 44"/>
          <p:cNvSpPr/>
          <p:nvPr/>
        </p:nvSpPr>
        <p:spPr bwMode="auto">
          <a:xfrm>
            <a:off x="3791818" y="1795990"/>
            <a:ext cx="1080120" cy="414896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rtlCol="0" anchor="ctr"/>
          <a:lstStyle/>
          <a:p>
            <a:pPr algn="ctr" eaLnBrk="0" hangingPunct="0"/>
            <a:r>
              <a:rPr kumimoji="1" lang="ja-JP" altLang="en-US" sz="1200" dirty="0" smtClean="0">
                <a:solidFill>
                  <a:schemeClr val="bg1"/>
                </a:solidFill>
                <a:latin typeface="ＭＳ Ｐゴシック" charset="-128"/>
              </a:rPr>
              <a:t>製剤準備</a:t>
            </a:r>
            <a:endParaRPr kumimoji="1" lang="ja-JP" altLang="en-US" sz="1200" dirty="0">
              <a:solidFill>
                <a:schemeClr val="bg1"/>
              </a:solidFill>
              <a:latin typeface="ＭＳ Ｐゴシック" charset="-128"/>
            </a:endParaRPr>
          </a:p>
        </p:txBody>
      </p:sp>
      <p:cxnSp>
        <p:nvCxnSpPr>
          <p:cNvPr id="51" name="直線コネクタ 50"/>
          <p:cNvCxnSpPr/>
          <p:nvPr/>
        </p:nvCxnSpPr>
        <p:spPr>
          <a:xfrm>
            <a:off x="1772929" y="3150769"/>
            <a:ext cx="14788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矢印コネクタ 56"/>
          <p:cNvCxnSpPr/>
          <p:nvPr/>
        </p:nvCxnSpPr>
        <p:spPr>
          <a:xfrm>
            <a:off x="3251757" y="3011085"/>
            <a:ext cx="0" cy="139684"/>
          </a:xfrm>
          <a:prstGeom prst="straightConnector1">
            <a:avLst/>
          </a:prstGeom>
          <a:ln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61"/>
          <p:cNvCxnSpPr/>
          <p:nvPr/>
        </p:nvCxnSpPr>
        <p:spPr>
          <a:xfrm>
            <a:off x="1772926" y="3156749"/>
            <a:ext cx="2" cy="16383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矢印コネクタ 62"/>
          <p:cNvCxnSpPr/>
          <p:nvPr/>
        </p:nvCxnSpPr>
        <p:spPr>
          <a:xfrm>
            <a:off x="1772196" y="3738034"/>
            <a:ext cx="730" cy="14795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正方形/長方形 63"/>
          <p:cNvSpPr/>
          <p:nvPr/>
        </p:nvSpPr>
        <p:spPr bwMode="auto">
          <a:xfrm>
            <a:off x="1888354" y="4636681"/>
            <a:ext cx="1080120" cy="414896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rtlCol="0" anchor="ctr"/>
          <a:lstStyle/>
          <a:p>
            <a:pPr algn="ctr" eaLnBrk="0" hangingPunct="0"/>
            <a:r>
              <a:rPr kumimoji="1" lang="ja-JP" altLang="en-US" sz="1200" dirty="0" smtClean="0">
                <a:solidFill>
                  <a:schemeClr val="bg1"/>
                </a:solidFill>
                <a:latin typeface="ＭＳ Ｐゴシック" charset="-128"/>
              </a:rPr>
              <a:t>経過観察</a:t>
            </a:r>
            <a:endParaRPr kumimoji="1" lang="ja-JP" altLang="en-US" sz="1200" dirty="0">
              <a:solidFill>
                <a:schemeClr val="bg1"/>
              </a:solidFill>
              <a:latin typeface="ＭＳ Ｐゴシック" charset="-128"/>
            </a:endParaRPr>
          </a:p>
        </p:txBody>
      </p:sp>
      <p:cxnSp>
        <p:nvCxnSpPr>
          <p:cNvPr id="65" name="直線コネクタ 64"/>
          <p:cNvCxnSpPr>
            <a:stCxn id="43" idx="3"/>
          </p:cNvCxnSpPr>
          <p:nvPr/>
        </p:nvCxnSpPr>
        <p:spPr>
          <a:xfrm flipV="1">
            <a:off x="2312986" y="4077072"/>
            <a:ext cx="4131222" cy="4789"/>
          </a:xfrm>
          <a:prstGeom prst="line">
            <a:avLst/>
          </a:prstGeom>
          <a:ln>
            <a:solidFill>
              <a:schemeClr val="bg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矢印コネクタ 65"/>
          <p:cNvCxnSpPr>
            <a:endCxn id="67" idx="0"/>
          </p:cNvCxnSpPr>
          <p:nvPr/>
        </p:nvCxnSpPr>
        <p:spPr>
          <a:xfrm>
            <a:off x="6506978" y="4079607"/>
            <a:ext cx="0" cy="198589"/>
          </a:xfrm>
          <a:prstGeom prst="straightConnector1">
            <a:avLst/>
          </a:prstGeom>
          <a:ln>
            <a:solidFill>
              <a:schemeClr val="bg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正方形/長方形 66"/>
          <p:cNvSpPr/>
          <p:nvPr/>
        </p:nvSpPr>
        <p:spPr bwMode="auto">
          <a:xfrm>
            <a:off x="5966918" y="4278196"/>
            <a:ext cx="1080120" cy="414896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rtlCol="0" anchor="ctr"/>
          <a:lstStyle/>
          <a:p>
            <a:pPr algn="ctr" eaLnBrk="0" hangingPunct="0"/>
            <a:r>
              <a:rPr kumimoji="1" lang="ja-JP" altLang="en-US" sz="1200" dirty="0" smtClean="0">
                <a:solidFill>
                  <a:schemeClr val="bg1"/>
                </a:solidFill>
                <a:latin typeface="ＭＳ Ｐゴシック" charset="-128"/>
              </a:rPr>
              <a:t>会計</a:t>
            </a:r>
            <a:endParaRPr kumimoji="1" lang="ja-JP" altLang="en-US" sz="1200" dirty="0">
              <a:solidFill>
                <a:schemeClr val="bg1"/>
              </a:solidFill>
              <a:latin typeface="ＭＳ Ｐゴシック" charset="-128"/>
            </a:endParaRPr>
          </a:p>
        </p:txBody>
      </p:sp>
      <p:sp>
        <p:nvSpPr>
          <p:cNvPr id="70" name="正方形/長方形 69"/>
          <p:cNvSpPr/>
          <p:nvPr/>
        </p:nvSpPr>
        <p:spPr bwMode="auto">
          <a:xfrm>
            <a:off x="7537830" y="3851408"/>
            <a:ext cx="1417035" cy="414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wrap="none" rtlCol="0" anchor="ctr"/>
          <a:lstStyle/>
          <a:p>
            <a:pPr eaLnBrk="0" hangingPunct="0"/>
            <a:r>
              <a:rPr kumimoji="1" lang="ja-JP" altLang="en-US" sz="1000" dirty="0" smtClean="0">
                <a:solidFill>
                  <a:schemeClr val="bg1"/>
                </a:solidFill>
                <a:latin typeface="ＭＳ Ｐゴシック" charset="-128"/>
              </a:rPr>
              <a:t>輸血の実施</a:t>
            </a:r>
            <a:endParaRPr kumimoji="1" lang="ja-JP" altLang="en-US" sz="1000" dirty="0">
              <a:solidFill>
                <a:schemeClr val="bg1"/>
              </a:solidFill>
              <a:latin typeface="ＭＳ Ｐゴシック" charset="-128"/>
            </a:endParaRPr>
          </a:p>
        </p:txBody>
      </p:sp>
      <p:sp>
        <p:nvSpPr>
          <p:cNvPr id="71" name="正方形/長方形 70"/>
          <p:cNvSpPr/>
          <p:nvPr/>
        </p:nvSpPr>
        <p:spPr bwMode="auto">
          <a:xfrm>
            <a:off x="7535344" y="4278196"/>
            <a:ext cx="1417035" cy="414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wrap="none" rtlCol="0" anchor="ctr"/>
          <a:lstStyle/>
          <a:p>
            <a:pPr eaLnBrk="0" hangingPunct="0"/>
            <a:r>
              <a:rPr kumimoji="1" lang="ja-JP" altLang="en-US" sz="1000" dirty="0">
                <a:solidFill>
                  <a:schemeClr val="bg1"/>
                </a:solidFill>
                <a:latin typeface="ＭＳ Ｐゴシック" charset="-128"/>
              </a:rPr>
              <a:t>会計</a:t>
            </a:r>
          </a:p>
        </p:txBody>
      </p:sp>
      <p:cxnSp>
        <p:nvCxnSpPr>
          <p:cNvPr id="73" name="直線矢印コネクタ 72"/>
          <p:cNvCxnSpPr/>
          <p:nvPr/>
        </p:nvCxnSpPr>
        <p:spPr>
          <a:xfrm>
            <a:off x="1763904" y="4310556"/>
            <a:ext cx="2" cy="163839"/>
          </a:xfrm>
          <a:prstGeom prst="straightConnector1">
            <a:avLst/>
          </a:prstGeom>
          <a:ln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矢印コネクタ 73"/>
          <p:cNvCxnSpPr/>
          <p:nvPr/>
        </p:nvCxnSpPr>
        <p:spPr>
          <a:xfrm>
            <a:off x="2428412" y="4474395"/>
            <a:ext cx="2" cy="16383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コネクタ 76"/>
          <p:cNvCxnSpPr/>
          <p:nvPr/>
        </p:nvCxnSpPr>
        <p:spPr>
          <a:xfrm>
            <a:off x="1755057" y="4474395"/>
            <a:ext cx="67335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正方形/長方形 78"/>
          <p:cNvSpPr/>
          <p:nvPr/>
        </p:nvSpPr>
        <p:spPr bwMode="auto">
          <a:xfrm>
            <a:off x="7547453" y="4653136"/>
            <a:ext cx="1417035" cy="414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wrap="none" rtlCol="0" anchor="ctr"/>
          <a:lstStyle/>
          <a:p>
            <a:pPr eaLnBrk="0" hangingPunct="0"/>
            <a:r>
              <a:rPr kumimoji="1" lang="ja-JP" altLang="en-US" sz="1000" dirty="0" smtClean="0">
                <a:solidFill>
                  <a:schemeClr val="bg1"/>
                </a:solidFill>
                <a:latin typeface="ＭＳ Ｐゴシック" charset="-128"/>
              </a:rPr>
              <a:t>輸血実施後の経過観察</a:t>
            </a:r>
            <a:endParaRPr kumimoji="1" lang="en-US" altLang="ja-JP" sz="1000" dirty="0" smtClean="0">
              <a:solidFill>
                <a:schemeClr val="bg1"/>
              </a:solidFill>
              <a:latin typeface="ＭＳ Ｐゴシック" charset="-128"/>
            </a:endParaRPr>
          </a:p>
          <a:p>
            <a:pPr eaLnBrk="0" hangingPunct="0"/>
            <a:r>
              <a:rPr kumimoji="1" lang="ja-JP" altLang="en-US" sz="1000" dirty="0" smtClean="0">
                <a:solidFill>
                  <a:schemeClr val="bg1"/>
                </a:solidFill>
                <a:latin typeface="ＭＳ Ｐゴシック" charset="-128"/>
              </a:rPr>
              <a:t>副作用有無確認</a:t>
            </a:r>
            <a:endParaRPr kumimoji="1" lang="en-US" altLang="ja-JP" sz="1000" dirty="0" smtClean="0">
              <a:solidFill>
                <a:schemeClr val="bg1"/>
              </a:solidFill>
              <a:latin typeface="ＭＳ Ｐゴシック" charset="-128"/>
            </a:endParaRPr>
          </a:p>
        </p:txBody>
      </p:sp>
      <p:sp>
        <p:nvSpPr>
          <p:cNvPr id="81" name="正方形/長方形 80"/>
          <p:cNvSpPr/>
          <p:nvPr/>
        </p:nvSpPr>
        <p:spPr bwMode="auto">
          <a:xfrm>
            <a:off x="1209716" y="5320126"/>
            <a:ext cx="1080120" cy="409791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rtlCol="0" anchor="ctr"/>
          <a:lstStyle/>
          <a:p>
            <a:pPr algn="ctr" eaLnBrk="0" hangingPunct="0"/>
            <a:r>
              <a:rPr kumimoji="1" lang="ja-JP" altLang="en-US" sz="1200" dirty="0" smtClean="0">
                <a:solidFill>
                  <a:schemeClr val="bg1"/>
                </a:solidFill>
                <a:latin typeface="ＭＳ Ｐゴシック" charset="-128"/>
              </a:rPr>
              <a:t>実績・返品</a:t>
            </a:r>
            <a:endParaRPr kumimoji="1" lang="ja-JP" altLang="en-US" sz="1200" dirty="0">
              <a:solidFill>
                <a:schemeClr val="bg1"/>
              </a:solidFill>
              <a:latin typeface="ＭＳ Ｐゴシック" charset="-128"/>
            </a:endParaRPr>
          </a:p>
        </p:txBody>
      </p:sp>
      <p:sp>
        <p:nvSpPr>
          <p:cNvPr id="82" name="正方形/長方形 81"/>
          <p:cNvSpPr/>
          <p:nvPr/>
        </p:nvSpPr>
        <p:spPr bwMode="auto">
          <a:xfrm>
            <a:off x="3797695" y="5961031"/>
            <a:ext cx="1080120" cy="414896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rtlCol="0" anchor="ctr"/>
          <a:lstStyle/>
          <a:p>
            <a:pPr algn="ctr" eaLnBrk="0" hangingPunct="0"/>
            <a:r>
              <a:rPr kumimoji="1" lang="ja-JP" altLang="en-US" sz="1200" dirty="0" smtClean="0">
                <a:solidFill>
                  <a:schemeClr val="bg1"/>
                </a:solidFill>
                <a:latin typeface="ＭＳ Ｐゴシック" charset="-128"/>
              </a:rPr>
              <a:t>実績管理</a:t>
            </a:r>
            <a:endParaRPr kumimoji="1" lang="ja-JP" altLang="en-US" sz="1200" dirty="0">
              <a:solidFill>
                <a:schemeClr val="bg1"/>
              </a:solidFill>
              <a:latin typeface="ＭＳ Ｐゴシック" charset="-128"/>
            </a:endParaRPr>
          </a:p>
        </p:txBody>
      </p:sp>
      <p:sp>
        <p:nvSpPr>
          <p:cNvPr id="83" name="正方形/長方形 82"/>
          <p:cNvSpPr/>
          <p:nvPr/>
        </p:nvSpPr>
        <p:spPr bwMode="auto">
          <a:xfrm>
            <a:off x="7524328" y="5956185"/>
            <a:ext cx="1417035" cy="414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wrap="none" rtlCol="0" anchor="ctr"/>
          <a:lstStyle/>
          <a:p>
            <a:pPr eaLnBrk="0" hangingPunct="0"/>
            <a:r>
              <a:rPr kumimoji="1" lang="ja-JP" altLang="en-US" sz="1000" dirty="0" smtClean="0">
                <a:solidFill>
                  <a:schemeClr val="bg1"/>
                </a:solidFill>
                <a:latin typeface="ＭＳ Ｐゴシック" charset="-128"/>
              </a:rPr>
              <a:t>使用実績記録</a:t>
            </a:r>
            <a:endParaRPr kumimoji="1" lang="ja-JP" altLang="en-US" sz="1000" dirty="0">
              <a:solidFill>
                <a:schemeClr val="bg1"/>
              </a:solidFill>
              <a:latin typeface="ＭＳ Ｐゴシック" charset="-128"/>
            </a:endParaRPr>
          </a:p>
        </p:txBody>
      </p:sp>
      <p:cxnSp>
        <p:nvCxnSpPr>
          <p:cNvPr id="84" name="直線矢印コネクタ 83"/>
          <p:cNvCxnSpPr/>
          <p:nvPr/>
        </p:nvCxnSpPr>
        <p:spPr>
          <a:xfrm flipH="1">
            <a:off x="2427269" y="5041684"/>
            <a:ext cx="1141" cy="106164"/>
          </a:xfrm>
          <a:prstGeom prst="straightConnector1">
            <a:avLst/>
          </a:prstGeom>
          <a:ln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矢印コネクタ 85"/>
          <p:cNvCxnSpPr/>
          <p:nvPr/>
        </p:nvCxnSpPr>
        <p:spPr>
          <a:xfrm flipH="1">
            <a:off x="1735198" y="5150106"/>
            <a:ext cx="5556" cy="17919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コネクタ 87"/>
          <p:cNvCxnSpPr/>
          <p:nvPr/>
        </p:nvCxnSpPr>
        <p:spPr>
          <a:xfrm>
            <a:off x="1753380" y="5151330"/>
            <a:ext cx="67335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コネクタ 89"/>
          <p:cNvCxnSpPr/>
          <p:nvPr/>
        </p:nvCxnSpPr>
        <p:spPr>
          <a:xfrm>
            <a:off x="1709915" y="5828866"/>
            <a:ext cx="262135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矢印コネクタ 92"/>
          <p:cNvCxnSpPr/>
          <p:nvPr/>
        </p:nvCxnSpPr>
        <p:spPr>
          <a:xfrm flipH="1">
            <a:off x="1707903" y="5713117"/>
            <a:ext cx="1005" cy="123084"/>
          </a:xfrm>
          <a:prstGeom prst="straightConnector1">
            <a:avLst/>
          </a:prstGeom>
          <a:ln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矢印コネクタ 95"/>
          <p:cNvCxnSpPr/>
          <p:nvPr/>
        </p:nvCxnSpPr>
        <p:spPr>
          <a:xfrm>
            <a:off x="4337749" y="5836201"/>
            <a:ext cx="730" cy="14795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正方形/長方形 96"/>
          <p:cNvSpPr/>
          <p:nvPr/>
        </p:nvSpPr>
        <p:spPr bwMode="auto">
          <a:xfrm>
            <a:off x="7513168" y="5321659"/>
            <a:ext cx="1417035" cy="414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wrap="none" rtlCol="0" anchor="ctr"/>
          <a:lstStyle/>
          <a:p>
            <a:pPr eaLnBrk="0" hangingPunct="0"/>
            <a:r>
              <a:rPr kumimoji="1" lang="ja-JP" altLang="en-US" sz="1000" dirty="0" smtClean="0">
                <a:solidFill>
                  <a:schemeClr val="bg1"/>
                </a:solidFill>
                <a:latin typeface="ＭＳ Ｐゴシック" charset="-128"/>
              </a:rPr>
              <a:t>使用実績の登録</a:t>
            </a:r>
            <a:endParaRPr kumimoji="1" lang="ja-JP" altLang="en-US" sz="1000" dirty="0">
              <a:solidFill>
                <a:schemeClr val="bg1"/>
              </a:solidFill>
              <a:latin typeface="ＭＳ Ｐゴシック" charset="-128"/>
            </a:endParaRPr>
          </a:p>
        </p:txBody>
      </p:sp>
      <p:sp>
        <p:nvSpPr>
          <p:cNvPr id="98" name="テキスト ボックス 97"/>
          <p:cNvSpPr txBox="1"/>
          <p:nvPr/>
        </p:nvSpPr>
        <p:spPr>
          <a:xfrm>
            <a:off x="4211960" y="6594442"/>
            <a:ext cx="432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2</a:t>
            </a:r>
          </a:p>
          <a:p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1163168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4328" y="-1"/>
            <a:ext cx="1619672" cy="334703"/>
          </a:xfrm>
          <a:prstGeom prst="rect">
            <a:avLst/>
          </a:prstGeom>
        </p:spPr>
      </p:pic>
      <p:cxnSp>
        <p:nvCxnSpPr>
          <p:cNvPr id="8" name="直線コネクタ 7"/>
          <p:cNvCxnSpPr/>
          <p:nvPr/>
        </p:nvCxnSpPr>
        <p:spPr>
          <a:xfrm>
            <a:off x="107504" y="1124744"/>
            <a:ext cx="885698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1"/>
          <p:cNvSpPr txBox="1">
            <a:spLocks/>
          </p:cNvSpPr>
          <p:nvPr/>
        </p:nvSpPr>
        <p:spPr>
          <a:xfrm>
            <a:off x="-26383" y="203556"/>
            <a:ext cx="4357651" cy="284693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28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lang="en-US" sz="4800" kern="1200" spc="-150" dirty="0">
                <a:ln w="3175">
                  <a:noFill/>
                </a:ln>
                <a:gradFill flip="none" rotWithShape="1">
                  <a:gsLst>
                    <a:gs pos="0">
                      <a:srgbClr val="FFFFB9"/>
                    </a:gs>
                    <a:gs pos="36000">
                      <a:srgbClr val="FFFF99"/>
                    </a:gs>
                    <a:gs pos="86000">
                      <a:srgbClr val="F6AE1E"/>
                    </a:gs>
                  </a:gsLst>
                  <a:lin ang="5400000" scaled="0"/>
                  <a:tileRect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n-ea"/>
                <a:cs typeface="Arial" charset="0"/>
              </a:defRPr>
            </a:lvl1pPr>
            <a:lvl2pPr algn="l" defTabSz="9128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48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algn="l" defTabSz="9128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48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algn="l" defTabSz="9128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48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algn="l" defTabSz="9128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48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457200" algn="l" defTabSz="9128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48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914400" algn="l" defTabSz="9128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48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1371600" algn="l" defTabSz="9128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48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1828800" algn="l" defTabSz="9128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48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defTabSz="914363" fontAlgn="auto">
              <a:spcAft>
                <a:spcPts val="0"/>
              </a:spcAft>
              <a:defRPr/>
            </a:pPr>
            <a:r>
              <a:rPr lang="en-US" altLang="ja-JP" sz="1800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〔</a:t>
            </a:r>
            <a:r>
              <a:rPr lang="ja-JP" altLang="en-US" sz="200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入院</a:t>
            </a:r>
            <a:r>
              <a:rPr lang="ja-JP" altLang="en-US" sz="2000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　</a:t>
            </a:r>
            <a:r>
              <a:rPr lang="en-US" altLang="ja-JP" sz="2000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/</a:t>
            </a:r>
            <a:r>
              <a:rPr lang="ja-JP" altLang="en-US" sz="2000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　</a:t>
            </a:r>
            <a:r>
              <a:rPr lang="ja-JP" altLang="en-US" sz="200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検査</a:t>
            </a:r>
            <a:r>
              <a:rPr lang="en-US" altLang="ja-JP" sz="200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〕</a:t>
            </a:r>
            <a:endParaRPr lang="ja-JP" altLang="en-US" sz="2000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692809" y="885890"/>
            <a:ext cx="1080120" cy="227755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28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lang="en-US" sz="4800" kern="1200" spc="-150" dirty="0">
                <a:ln w="3175">
                  <a:noFill/>
                </a:ln>
                <a:gradFill flip="none" rotWithShape="1">
                  <a:gsLst>
                    <a:gs pos="0">
                      <a:srgbClr val="FFFFB9"/>
                    </a:gs>
                    <a:gs pos="36000">
                      <a:srgbClr val="FFFF99"/>
                    </a:gs>
                    <a:gs pos="86000">
                      <a:srgbClr val="F6AE1E"/>
                    </a:gs>
                  </a:gsLst>
                  <a:lin ang="5400000" scaled="0"/>
                  <a:tileRect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n-ea"/>
                <a:cs typeface="Arial" charset="0"/>
              </a:defRPr>
            </a:lvl1pPr>
            <a:lvl2pPr algn="l" defTabSz="9128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48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algn="l" defTabSz="9128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48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algn="l" defTabSz="9128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48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algn="l" defTabSz="9128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48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457200" algn="l" defTabSz="9128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48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914400" algn="l" defTabSz="9128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48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1371600" algn="l" defTabSz="9128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48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1828800" algn="l" defTabSz="9128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48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defTabSz="914363" fontAlgn="auto">
              <a:spcAft>
                <a:spcPts val="0"/>
              </a:spcAft>
              <a:defRPr/>
            </a:pPr>
            <a:r>
              <a:rPr lang="ja-JP" altLang="en-US" sz="120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lang="ja-JP" altLang="en-US" sz="1600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医師</a:t>
            </a:r>
            <a:endParaRPr lang="ja-JP" altLang="en-US" sz="1600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2078483" y="899371"/>
            <a:ext cx="1512168" cy="227755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28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lang="en-US" sz="4800" kern="1200" spc="-150" dirty="0">
                <a:ln w="3175">
                  <a:noFill/>
                </a:ln>
                <a:gradFill flip="none" rotWithShape="1">
                  <a:gsLst>
                    <a:gs pos="0">
                      <a:srgbClr val="FFFFB9"/>
                    </a:gs>
                    <a:gs pos="36000">
                      <a:srgbClr val="FFFF99"/>
                    </a:gs>
                    <a:gs pos="86000">
                      <a:srgbClr val="F6AE1E"/>
                    </a:gs>
                  </a:gsLst>
                  <a:lin ang="5400000" scaled="0"/>
                  <a:tileRect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n-ea"/>
                <a:cs typeface="Arial" charset="0"/>
              </a:defRPr>
            </a:lvl1pPr>
            <a:lvl2pPr algn="l" defTabSz="9128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48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algn="l" defTabSz="9128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48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algn="l" defTabSz="9128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48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algn="l" defTabSz="9128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48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457200" algn="l" defTabSz="9128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48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914400" algn="l" defTabSz="9128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48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1371600" algn="l" defTabSz="9128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48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1828800" algn="l" defTabSz="9128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48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defTabSz="914363" fontAlgn="auto">
              <a:spcAft>
                <a:spcPts val="0"/>
              </a:spcAft>
              <a:defRPr/>
            </a:pPr>
            <a:r>
              <a:rPr lang="ja-JP" altLang="en-US" sz="1600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看護師</a:t>
            </a:r>
            <a:endParaRPr lang="ja-JP" altLang="en-US" sz="1600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3779912" y="899371"/>
            <a:ext cx="1512168" cy="227755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28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lang="en-US" sz="4800" kern="1200" spc="-150" dirty="0">
                <a:ln w="3175">
                  <a:noFill/>
                </a:ln>
                <a:gradFill flip="none" rotWithShape="1">
                  <a:gsLst>
                    <a:gs pos="0">
                      <a:srgbClr val="FFFFB9"/>
                    </a:gs>
                    <a:gs pos="36000">
                      <a:srgbClr val="FFFF99"/>
                    </a:gs>
                    <a:gs pos="86000">
                      <a:srgbClr val="F6AE1E"/>
                    </a:gs>
                  </a:gsLst>
                  <a:lin ang="5400000" scaled="0"/>
                  <a:tileRect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n-ea"/>
                <a:cs typeface="Arial" charset="0"/>
              </a:defRPr>
            </a:lvl1pPr>
            <a:lvl2pPr algn="l" defTabSz="9128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48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algn="l" defTabSz="9128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48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algn="l" defTabSz="9128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48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algn="l" defTabSz="9128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48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457200" algn="l" defTabSz="9128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48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914400" algn="l" defTabSz="9128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48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1371600" algn="l" defTabSz="9128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48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1828800" algn="l" defTabSz="9128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48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defTabSz="914363" fontAlgn="auto">
              <a:spcAft>
                <a:spcPts val="0"/>
              </a:spcAft>
              <a:defRPr/>
            </a:pPr>
            <a:r>
              <a:rPr lang="ja-JP" altLang="en-US" sz="1600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検査室</a:t>
            </a:r>
            <a:r>
              <a:rPr lang="en-US" altLang="ja-JP" sz="1600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lang="ja-JP" altLang="en-US" sz="1600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輸血</a:t>
            </a:r>
            <a:r>
              <a:rPr lang="en-US" altLang="ja-JP" sz="1600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lang="ja-JP" altLang="en-US" sz="1600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6137694" y="885890"/>
            <a:ext cx="954586" cy="2215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28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lang="en-US" sz="4800" kern="1200" spc="-150" dirty="0">
                <a:ln w="3175">
                  <a:noFill/>
                </a:ln>
                <a:gradFill flip="none" rotWithShape="1">
                  <a:gsLst>
                    <a:gs pos="0">
                      <a:srgbClr val="FFFFB9"/>
                    </a:gs>
                    <a:gs pos="36000">
                      <a:srgbClr val="FFFF99"/>
                    </a:gs>
                    <a:gs pos="86000">
                      <a:srgbClr val="F6AE1E"/>
                    </a:gs>
                  </a:gsLst>
                  <a:lin ang="5400000" scaled="0"/>
                  <a:tileRect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n-ea"/>
                <a:cs typeface="Arial" charset="0"/>
              </a:defRPr>
            </a:lvl1pPr>
            <a:lvl2pPr algn="l" defTabSz="9128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48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algn="l" defTabSz="9128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48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algn="l" defTabSz="9128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48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algn="l" defTabSz="9128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48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457200" algn="l" defTabSz="9128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48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914400" algn="l" defTabSz="9128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48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1371600" algn="l" defTabSz="9128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48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1828800" algn="l" defTabSz="9128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48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defTabSz="914363" fontAlgn="auto">
              <a:spcAft>
                <a:spcPts val="0"/>
              </a:spcAft>
              <a:defRPr/>
            </a:pPr>
            <a:r>
              <a:rPr lang="ja-JP" altLang="en-US" sz="1600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医事会計</a:t>
            </a:r>
            <a:endParaRPr lang="ja-JP" altLang="en-US" sz="1600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8009902" y="903145"/>
            <a:ext cx="954586" cy="227755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28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lang="en-US" sz="4800" kern="1200" spc="-150" dirty="0">
                <a:ln w="3175">
                  <a:noFill/>
                </a:ln>
                <a:gradFill flip="none" rotWithShape="1">
                  <a:gsLst>
                    <a:gs pos="0">
                      <a:srgbClr val="FFFFB9"/>
                    </a:gs>
                    <a:gs pos="36000">
                      <a:srgbClr val="FFFF99"/>
                    </a:gs>
                    <a:gs pos="86000">
                      <a:srgbClr val="F6AE1E"/>
                    </a:gs>
                  </a:gsLst>
                  <a:lin ang="5400000" scaled="0"/>
                  <a:tileRect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n-ea"/>
                <a:cs typeface="Arial" charset="0"/>
              </a:defRPr>
            </a:lvl1pPr>
            <a:lvl2pPr algn="l" defTabSz="9128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48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algn="l" defTabSz="9128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48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algn="l" defTabSz="9128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48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algn="l" defTabSz="9128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48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457200" algn="l" defTabSz="9128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48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914400" algn="l" defTabSz="9128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48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1371600" algn="l" defTabSz="9128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48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1828800" algn="l" defTabSz="9128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48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defTabSz="914363" fontAlgn="auto">
              <a:spcAft>
                <a:spcPts val="0"/>
              </a:spcAft>
              <a:defRPr/>
            </a:pPr>
            <a:r>
              <a:rPr lang="ja-JP" altLang="en-US" sz="1600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説明</a:t>
            </a:r>
            <a:endParaRPr lang="ja-JP" altLang="en-US" sz="1600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" name="正方形/長方形 1"/>
          <p:cNvSpPr/>
          <p:nvPr/>
        </p:nvSpPr>
        <p:spPr bwMode="auto">
          <a:xfrm>
            <a:off x="388408" y="1346345"/>
            <a:ext cx="1080120" cy="414896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rtlCol="0" anchor="ctr"/>
          <a:lstStyle/>
          <a:p>
            <a:pPr algn="ctr" eaLnBrk="0" hangingPunct="0"/>
            <a:r>
              <a:rPr kumimoji="1" lang="ja-JP" altLang="en-US" sz="1200" dirty="0" smtClean="0">
                <a:solidFill>
                  <a:schemeClr val="bg1"/>
                </a:solidFill>
                <a:latin typeface="ＭＳ Ｐゴシック" charset="-128"/>
              </a:rPr>
              <a:t>輸血</a:t>
            </a:r>
            <a:r>
              <a:rPr kumimoji="1" lang="ja-JP" altLang="en-US" sz="1200" dirty="0">
                <a:solidFill>
                  <a:schemeClr val="bg1"/>
                </a:solidFill>
                <a:latin typeface="ＭＳ Ｐゴシック" charset="-128"/>
              </a:rPr>
              <a:t>説明</a:t>
            </a:r>
          </a:p>
        </p:txBody>
      </p:sp>
      <p:sp>
        <p:nvSpPr>
          <p:cNvPr id="12" name="正方形/長方形 11"/>
          <p:cNvSpPr/>
          <p:nvPr/>
        </p:nvSpPr>
        <p:spPr bwMode="auto">
          <a:xfrm>
            <a:off x="388408" y="1901816"/>
            <a:ext cx="1080120" cy="414896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rtlCol="0" anchor="ctr"/>
          <a:lstStyle/>
          <a:p>
            <a:pPr algn="ctr" eaLnBrk="0" hangingPunct="0"/>
            <a:r>
              <a:rPr kumimoji="1" lang="ja-JP" altLang="en-US" sz="1200" dirty="0" smtClean="0">
                <a:solidFill>
                  <a:schemeClr val="bg1"/>
                </a:solidFill>
                <a:latin typeface="ＭＳ Ｐゴシック" charset="-128"/>
              </a:rPr>
              <a:t>同意書確認</a:t>
            </a:r>
            <a:endParaRPr kumimoji="1" lang="ja-JP" altLang="en-US" sz="1200" dirty="0">
              <a:solidFill>
                <a:schemeClr val="bg1"/>
              </a:solidFill>
              <a:latin typeface="ＭＳ Ｐゴシック" charset="-128"/>
            </a:endParaRPr>
          </a:p>
        </p:txBody>
      </p:sp>
      <p:sp>
        <p:nvSpPr>
          <p:cNvPr id="18" name="正方形/長方形 17"/>
          <p:cNvSpPr/>
          <p:nvPr/>
        </p:nvSpPr>
        <p:spPr bwMode="auto">
          <a:xfrm>
            <a:off x="395536" y="2480441"/>
            <a:ext cx="1080120" cy="414896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rtlCol="0" anchor="ctr"/>
          <a:lstStyle/>
          <a:p>
            <a:pPr algn="ctr" eaLnBrk="0" hangingPunct="0"/>
            <a:r>
              <a:rPr kumimoji="1" lang="ja-JP" altLang="en-US" sz="1200" dirty="0" smtClean="0">
                <a:solidFill>
                  <a:schemeClr val="bg1"/>
                </a:solidFill>
                <a:latin typeface="ＭＳ Ｐゴシック" charset="-128"/>
              </a:rPr>
              <a:t>検査指示</a:t>
            </a:r>
            <a:endParaRPr kumimoji="1" lang="ja-JP" altLang="en-US" sz="1200" dirty="0">
              <a:solidFill>
                <a:schemeClr val="bg1"/>
              </a:solidFill>
              <a:latin typeface="ＭＳ Ｐゴシック" charset="-128"/>
            </a:endParaRPr>
          </a:p>
        </p:txBody>
      </p:sp>
      <p:sp>
        <p:nvSpPr>
          <p:cNvPr id="19" name="正方形/長方形 18"/>
          <p:cNvSpPr/>
          <p:nvPr/>
        </p:nvSpPr>
        <p:spPr bwMode="auto">
          <a:xfrm>
            <a:off x="1907704" y="2918484"/>
            <a:ext cx="1080120" cy="414896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rtlCol="0" anchor="ctr"/>
          <a:lstStyle/>
          <a:p>
            <a:pPr algn="ctr" eaLnBrk="0" hangingPunct="0"/>
            <a:r>
              <a:rPr kumimoji="1" lang="ja-JP" altLang="en-US" sz="1200" dirty="0" smtClean="0">
                <a:solidFill>
                  <a:schemeClr val="bg1"/>
                </a:solidFill>
                <a:latin typeface="ＭＳ Ｐゴシック" charset="-128"/>
              </a:rPr>
              <a:t>指示受け</a:t>
            </a:r>
            <a:endParaRPr kumimoji="1" lang="ja-JP" altLang="en-US" sz="1200" dirty="0">
              <a:solidFill>
                <a:schemeClr val="bg1"/>
              </a:solidFill>
              <a:latin typeface="ＭＳ Ｐゴシック" charset="-128"/>
            </a:endParaRPr>
          </a:p>
        </p:txBody>
      </p:sp>
      <p:sp>
        <p:nvSpPr>
          <p:cNvPr id="20" name="正方形/長方形 19"/>
          <p:cNvSpPr/>
          <p:nvPr/>
        </p:nvSpPr>
        <p:spPr bwMode="auto">
          <a:xfrm>
            <a:off x="1907704" y="3468841"/>
            <a:ext cx="1080120" cy="414896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rtlCol="0" anchor="ctr"/>
          <a:lstStyle/>
          <a:p>
            <a:pPr algn="ctr" eaLnBrk="0" hangingPunct="0"/>
            <a:r>
              <a:rPr kumimoji="1" lang="ja-JP" altLang="en-US" sz="1200" dirty="0" smtClean="0">
                <a:solidFill>
                  <a:schemeClr val="bg1"/>
                </a:solidFill>
                <a:latin typeface="ＭＳ Ｐゴシック" charset="-128"/>
              </a:rPr>
              <a:t>検体採血</a:t>
            </a:r>
            <a:endParaRPr kumimoji="1" lang="ja-JP" altLang="en-US" sz="1200" dirty="0">
              <a:solidFill>
                <a:schemeClr val="bg1"/>
              </a:solidFill>
              <a:latin typeface="ＭＳ Ｐゴシック" charset="-128"/>
            </a:endParaRPr>
          </a:p>
        </p:txBody>
      </p:sp>
      <p:sp>
        <p:nvSpPr>
          <p:cNvPr id="21" name="Title 1"/>
          <p:cNvSpPr txBox="1">
            <a:spLocks/>
          </p:cNvSpPr>
          <p:nvPr/>
        </p:nvSpPr>
        <p:spPr>
          <a:xfrm>
            <a:off x="1423200" y="692243"/>
            <a:ext cx="1080120" cy="2215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28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lang="en-US" sz="4800" kern="1200" spc="-150" dirty="0">
                <a:ln w="3175">
                  <a:noFill/>
                </a:ln>
                <a:gradFill flip="none" rotWithShape="1">
                  <a:gsLst>
                    <a:gs pos="0">
                      <a:srgbClr val="FFFFB9"/>
                    </a:gs>
                    <a:gs pos="36000">
                      <a:srgbClr val="FFFF99"/>
                    </a:gs>
                    <a:gs pos="86000">
                      <a:srgbClr val="F6AE1E"/>
                    </a:gs>
                  </a:gsLst>
                  <a:lin ang="5400000" scaled="0"/>
                  <a:tileRect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n-ea"/>
                <a:cs typeface="Arial" charset="0"/>
              </a:defRPr>
            </a:lvl1pPr>
            <a:lvl2pPr algn="l" defTabSz="9128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48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algn="l" defTabSz="9128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48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algn="l" defTabSz="9128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48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algn="l" defTabSz="9128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48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457200" algn="l" defTabSz="9128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48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914400" algn="l" defTabSz="9128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48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1371600" algn="l" defTabSz="9128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48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1828800" algn="l" defTabSz="9128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48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defTabSz="914363" fontAlgn="auto">
              <a:spcAft>
                <a:spcPts val="0"/>
              </a:spcAft>
              <a:defRPr/>
            </a:pPr>
            <a:r>
              <a:rPr lang="ja-JP" altLang="en-US" sz="120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lang="ja-JP" altLang="en-US" sz="160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患者</a:t>
            </a:r>
          </a:p>
        </p:txBody>
      </p:sp>
      <p:cxnSp>
        <p:nvCxnSpPr>
          <p:cNvPr id="4" name="直線矢印コネクタ 3"/>
          <p:cNvCxnSpPr>
            <a:stCxn id="2" idx="2"/>
            <a:endCxn id="12" idx="0"/>
          </p:cNvCxnSpPr>
          <p:nvPr/>
        </p:nvCxnSpPr>
        <p:spPr>
          <a:xfrm>
            <a:off x="928468" y="1761241"/>
            <a:ext cx="0" cy="14057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/>
          <p:cNvCxnSpPr/>
          <p:nvPr/>
        </p:nvCxnSpPr>
        <p:spPr>
          <a:xfrm>
            <a:off x="928468" y="2339866"/>
            <a:ext cx="0" cy="14057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/>
          <p:cNvCxnSpPr/>
          <p:nvPr/>
        </p:nvCxnSpPr>
        <p:spPr>
          <a:xfrm>
            <a:off x="2447764" y="2687889"/>
            <a:ext cx="0" cy="23059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/>
          <p:cNvCxnSpPr>
            <a:stCxn id="18" idx="3"/>
          </p:cNvCxnSpPr>
          <p:nvPr/>
        </p:nvCxnSpPr>
        <p:spPr>
          <a:xfrm>
            <a:off x="1475656" y="2687889"/>
            <a:ext cx="97210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/>
          <p:cNvCxnSpPr/>
          <p:nvPr/>
        </p:nvCxnSpPr>
        <p:spPr>
          <a:xfrm>
            <a:off x="2447764" y="3328266"/>
            <a:ext cx="0" cy="14057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/>
          <p:cNvCxnSpPr/>
          <p:nvPr/>
        </p:nvCxnSpPr>
        <p:spPr>
          <a:xfrm>
            <a:off x="2987824" y="3676289"/>
            <a:ext cx="134344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/>
          <p:cNvCxnSpPr/>
          <p:nvPr/>
        </p:nvCxnSpPr>
        <p:spPr>
          <a:xfrm>
            <a:off x="4331268" y="3676289"/>
            <a:ext cx="0" cy="25374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正方形/長方形 32"/>
          <p:cNvSpPr/>
          <p:nvPr/>
        </p:nvSpPr>
        <p:spPr bwMode="auto">
          <a:xfrm>
            <a:off x="3791818" y="3930034"/>
            <a:ext cx="1080120" cy="414896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rtlCol="0" anchor="ctr"/>
          <a:lstStyle/>
          <a:p>
            <a:pPr algn="ctr" eaLnBrk="0" hangingPunct="0"/>
            <a:r>
              <a:rPr kumimoji="1" lang="ja-JP" altLang="en-US" sz="1200" dirty="0" smtClean="0">
                <a:solidFill>
                  <a:schemeClr val="bg1"/>
                </a:solidFill>
                <a:latin typeface="ＭＳ Ｐゴシック" charset="-128"/>
              </a:rPr>
              <a:t>検査実施</a:t>
            </a:r>
            <a:endParaRPr kumimoji="1" lang="ja-JP" altLang="en-US" sz="1200" dirty="0">
              <a:solidFill>
                <a:schemeClr val="bg1"/>
              </a:solidFill>
              <a:latin typeface="ＭＳ Ｐゴシック" charset="-128"/>
            </a:endParaRPr>
          </a:p>
        </p:txBody>
      </p:sp>
      <p:cxnSp>
        <p:nvCxnSpPr>
          <p:cNvPr id="34" name="直線コネクタ 33"/>
          <p:cNvCxnSpPr/>
          <p:nvPr/>
        </p:nvCxnSpPr>
        <p:spPr>
          <a:xfrm>
            <a:off x="1772929" y="4598675"/>
            <a:ext cx="25583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/>
          <p:cNvCxnSpPr/>
          <p:nvPr/>
        </p:nvCxnSpPr>
        <p:spPr>
          <a:xfrm>
            <a:off x="4333604" y="3676289"/>
            <a:ext cx="0" cy="25374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36"/>
          <p:cNvCxnSpPr/>
          <p:nvPr/>
        </p:nvCxnSpPr>
        <p:spPr>
          <a:xfrm>
            <a:off x="4331268" y="4344930"/>
            <a:ext cx="0" cy="253745"/>
          </a:xfrm>
          <a:prstGeom prst="straightConnector1">
            <a:avLst/>
          </a:prstGeom>
          <a:ln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正方形/長方形 38"/>
          <p:cNvSpPr/>
          <p:nvPr/>
        </p:nvSpPr>
        <p:spPr bwMode="auto">
          <a:xfrm>
            <a:off x="1232869" y="4739392"/>
            <a:ext cx="1080120" cy="414896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rtlCol="0" anchor="ctr"/>
          <a:lstStyle/>
          <a:p>
            <a:pPr algn="ctr" eaLnBrk="0" hangingPunct="0"/>
            <a:r>
              <a:rPr kumimoji="1" lang="ja-JP" altLang="en-US" sz="1200" dirty="0" smtClean="0">
                <a:solidFill>
                  <a:schemeClr val="bg1"/>
                </a:solidFill>
                <a:latin typeface="ＭＳ Ｐゴシック" charset="-128"/>
              </a:rPr>
              <a:t>結果参照</a:t>
            </a:r>
            <a:endParaRPr kumimoji="1" lang="ja-JP" altLang="en-US" sz="1200" dirty="0">
              <a:solidFill>
                <a:schemeClr val="bg1"/>
              </a:solidFill>
              <a:latin typeface="ＭＳ Ｐゴシック" charset="-128"/>
            </a:endParaRPr>
          </a:p>
        </p:txBody>
      </p:sp>
      <p:cxnSp>
        <p:nvCxnSpPr>
          <p:cNvPr id="42" name="直線矢印コネクタ 41"/>
          <p:cNvCxnSpPr/>
          <p:nvPr/>
        </p:nvCxnSpPr>
        <p:spPr>
          <a:xfrm>
            <a:off x="1775263" y="4610392"/>
            <a:ext cx="0" cy="14057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正方形/長方形 42"/>
          <p:cNvSpPr/>
          <p:nvPr/>
        </p:nvSpPr>
        <p:spPr bwMode="auto">
          <a:xfrm>
            <a:off x="395536" y="5445224"/>
            <a:ext cx="1080120" cy="414896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rtlCol="0" anchor="ctr"/>
          <a:lstStyle/>
          <a:p>
            <a:pPr algn="ctr" eaLnBrk="0" hangingPunct="0"/>
            <a:r>
              <a:rPr kumimoji="1" lang="ja-JP" altLang="en-US" sz="1200" dirty="0" smtClean="0">
                <a:solidFill>
                  <a:schemeClr val="bg1"/>
                </a:solidFill>
                <a:latin typeface="ＭＳ Ｐゴシック" charset="-128"/>
              </a:rPr>
              <a:t>製剤依頼</a:t>
            </a:r>
            <a:endParaRPr kumimoji="1" lang="ja-JP" altLang="en-US" sz="1200" dirty="0">
              <a:solidFill>
                <a:schemeClr val="bg1"/>
              </a:solidFill>
              <a:latin typeface="ＭＳ Ｐゴシック" charset="-128"/>
            </a:endParaRPr>
          </a:p>
        </p:txBody>
      </p:sp>
      <p:cxnSp>
        <p:nvCxnSpPr>
          <p:cNvPr id="44" name="直線矢印コネクタ 43"/>
          <p:cNvCxnSpPr/>
          <p:nvPr/>
        </p:nvCxnSpPr>
        <p:spPr>
          <a:xfrm>
            <a:off x="1772929" y="5154288"/>
            <a:ext cx="0" cy="126872"/>
          </a:xfrm>
          <a:prstGeom prst="straightConnector1">
            <a:avLst/>
          </a:prstGeom>
          <a:ln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コネクタ 45"/>
          <p:cNvCxnSpPr/>
          <p:nvPr/>
        </p:nvCxnSpPr>
        <p:spPr>
          <a:xfrm>
            <a:off x="935596" y="5281160"/>
            <a:ext cx="83733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矢印コネクタ 48"/>
          <p:cNvCxnSpPr/>
          <p:nvPr/>
        </p:nvCxnSpPr>
        <p:spPr>
          <a:xfrm flipH="1">
            <a:off x="928468" y="5281159"/>
            <a:ext cx="7128" cy="16406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正方形/長方形 51"/>
          <p:cNvSpPr/>
          <p:nvPr/>
        </p:nvSpPr>
        <p:spPr bwMode="auto">
          <a:xfrm>
            <a:off x="7524328" y="1305832"/>
            <a:ext cx="1417035" cy="414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wrap="none" rtlCol="0" anchor="ctr"/>
          <a:lstStyle/>
          <a:p>
            <a:pPr eaLnBrk="0" hangingPunct="0"/>
            <a:r>
              <a:rPr kumimoji="1" lang="ja-JP" altLang="en-US" sz="1000" dirty="0" smtClean="0">
                <a:solidFill>
                  <a:schemeClr val="bg1"/>
                </a:solidFill>
                <a:latin typeface="ＭＳ Ｐゴシック" charset="-128"/>
              </a:rPr>
              <a:t>患者への輸血説明</a:t>
            </a:r>
            <a:endParaRPr kumimoji="1" lang="ja-JP" altLang="en-US" sz="1000" dirty="0">
              <a:solidFill>
                <a:schemeClr val="bg1"/>
              </a:solidFill>
              <a:latin typeface="ＭＳ Ｐゴシック" charset="-128"/>
            </a:endParaRPr>
          </a:p>
        </p:txBody>
      </p:sp>
      <p:sp>
        <p:nvSpPr>
          <p:cNvPr id="53" name="正方形/長方形 52"/>
          <p:cNvSpPr/>
          <p:nvPr/>
        </p:nvSpPr>
        <p:spPr bwMode="auto">
          <a:xfrm>
            <a:off x="7512950" y="1787061"/>
            <a:ext cx="1417035" cy="414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wrap="none" rtlCol="0" anchor="ctr"/>
          <a:lstStyle/>
          <a:p>
            <a:pPr eaLnBrk="0" hangingPunct="0"/>
            <a:r>
              <a:rPr kumimoji="1" lang="ja-JP" altLang="en-US" sz="1000" dirty="0" smtClean="0">
                <a:solidFill>
                  <a:schemeClr val="bg1"/>
                </a:solidFill>
                <a:latin typeface="ＭＳ Ｐゴシック" charset="-128"/>
              </a:rPr>
              <a:t>輸血同意書確認</a:t>
            </a:r>
            <a:endParaRPr kumimoji="1" lang="ja-JP" altLang="en-US" sz="1000" dirty="0">
              <a:solidFill>
                <a:schemeClr val="bg1"/>
              </a:solidFill>
              <a:latin typeface="ＭＳ Ｐゴシック" charset="-128"/>
            </a:endParaRPr>
          </a:p>
        </p:txBody>
      </p:sp>
      <p:sp>
        <p:nvSpPr>
          <p:cNvPr id="54" name="正方形/長方形 53"/>
          <p:cNvSpPr/>
          <p:nvPr/>
        </p:nvSpPr>
        <p:spPr bwMode="auto">
          <a:xfrm>
            <a:off x="7524327" y="2528930"/>
            <a:ext cx="1417035" cy="414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wrap="none" rtlCol="0" anchor="ctr"/>
          <a:lstStyle/>
          <a:p>
            <a:pPr eaLnBrk="0" hangingPunct="0"/>
            <a:r>
              <a:rPr kumimoji="1" lang="ja-JP" altLang="en-US" sz="1000" dirty="0" smtClean="0">
                <a:solidFill>
                  <a:schemeClr val="bg1"/>
                </a:solidFill>
                <a:latin typeface="ＭＳ Ｐゴシック" charset="-128"/>
              </a:rPr>
              <a:t>検査指示と指示受け</a:t>
            </a:r>
            <a:endParaRPr kumimoji="1" lang="ja-JP" altLang="en-US" sz="1000" dirty="0">
              <a:solidFill>
                <a:schemeClr val="bg1"/>
              </a:solidFill>
              <a:latin typeface="ＭＳ Ｐゴシック" charset="-128"/>
            </a:endParaRPr>
          </a:p>
        </p:txBody>
      </p:sp>
      <p:sp>
        <p:nvSpPr>
          <p:cNvPr id="55" name="正方形/長方形 54"/>
          <p:cNvSpPr/>
          <p:nvPr/>
        </p:nvSpPr>
        <p:spPr bwMode="auto">
          <a:xfrm>
            <a:off x="7524328" y="3284984"/>
            <a:ext cx="1417035" cy="6181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wrap="none" rtlCol="0" anchor="ctr"/>
          <a:lstStyle/>
          <a:p>
            <a:pPr eaLnBrk="0" hangingPunct="0"/>
            <a:r>
              <a:rPr kumimoji="1" lang="ja-JP" altLang="en-US" sz="1000" dirty="0" smtClean="0">
                <a:solidFill>
                  <a:schemeClr val="bg1"/>
                </a:solidFill>
                <a:latin typeface="ＭＳ Ｐゴシック" charset="-128"/>
              </a:rPr>
              <a:t>検体採血。</a:t>
            </a:r>
            <a:endParaRPr kumimoji="1" lang="en-US" altLang="ja-JP" sz="1000" dirty="0" smtClean="0">
              <a:solidFill>
                <a:schemeClr val="bg1"/>
              </a:solidFill>
              <a:latin typeface="ＭＳ Ｐゴシック" charset="-128"/>
            </a:endParaRPr>
          </a:p>
          <a:p>
            <a:pPr eaLnBrk="0" hangingPunct="0"/>
            <a:r>
              <a:rPr kumimoji="1" lang="ja-JP" altLang="en-US" sz="1000" dirty="0" smtClean="0">
                <a:solidFill>
                  <a:schemeClr val="bg1"/>
                </a:solidFill>
                <a:latin typeface="ＭＳ Ｐゴシック" charset="-128"/>
              </a:rPr>
              <a:t>血液型は２回検査を行う</a:t>
            </a:r>
            <a:endParaRPr kumimoji="1" lang="en-US" altLang="ja-JP" sz="1000" dirty="0" smtClean="0">
              <a:solidFill>
                <a:schemeClr val="bg1"/>
              </a:solidFill>
              <a:latin typeface="ＭＳ Ｐゴシック" charset="-128"/>
            </a:endParaRPr>
          </a:p>
          <a:p>
            <a:pPr eaLnBrk="0" hangingPunct="0"/>
            <a:r>
              <a:rPr kumimoji="1" lang="ja-JP" altLang="en-US" sz="1000" dirty="0" smtClean="0">
                <a:solidFill>
                  <a:schemeClr val="bg1"/>
                </a:solidFill>
                <a:latin typeface="ＭＳ Ｐゴシック" charset="-128"/>
              </a:rPr>
              <a:t>但し同時採血は不可</a:t>
            </a:r>
            <a:endParaRPr kumimoji="1" lang="en-US" altLang="ja-JP" sz="1000" dirty="0" smtClean="0">
              <a:solidFill>
                <a:schemeClr val="bg1"/>
              </a:solidFill>
              <a:latin typeface="ＭＳ Ｐゴシック" charset="-128"/>
            </a:endParaRPr>
          </a:p>
          <a:p>
            <a:pPr eaLnBrk="0" hangingPunct="0"/>
            <a:endParaRPr kumimoji="1" lang="ja-JP" altLang="en-US" sz="1000" dirty="0">
              <a:solidFill>
                <a:schemeClr val="bg1"/>
              </a:solidFill>
              <a:latin typeface="ＭＳ Ｐゴシック" charset="-128"/>
            </a:endParaRPr>
          </a:p>
        </p:txBody>
      </p:sp>
      <p:cxnSp>
        <p:nvCxnSpPr>
          <p:cNvPr id="56" name="直線コネクタ 55"/>
          <p:cNvCxnSpPr/>
          <p:nvPr/>
        </p:nvCxnSpPr>
        <p:spPr>
          <a:xfrm>
            <a:off x="1468528" y="5652672"/>
            <a:ext cx="286274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矢印コネクタ 57"/>
          <p:cNvCxnSpPr/>
          <p:nvPr/>
        </p:nvCxnSpPr>
        <p:spPr>
          <a:xfrm>
            <a:off x="4331268" y="5652672"/>
            <a:ext cx="0" cy="25374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正方形/長方形 58"/>
          <p:cNvSpPr/>
          <p:nvPr/>
        </p:nvSpPr>
        <p:spPr bwMode="auto">
          <a:xfrm>
            <a:off x="3419872" y="5906417"/>
            <a:ext cx="1872208" cy="414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wrap="none" rtlCol="0" anchor="ctr"/>
          <a:lstStyle/>
          <a:p>
            <a:pPr eaLnBrk="0" hangingPunct="0"/>
            <a:r>
              <a:rPr kumimoji="1" lang="ja-JP" altLang="en-US" sz="1000" dirty="0" smtClean="0">
                <a:solidFill>
                  <a:schemeClr val="bg1"/>
                </a:solidFill>
                <a:latin typeface="ＭＳ Ｐゴシック" charset="-128"/>
              </a:rPr>
              <a:t>次項　</a:t>
            </a:r>
            <a:r>
              <a:rPr kumimoji="1" lang="en-US" altLang="ja-JP" sz="1000" dirty="0" smtClean="0">
                <a:solidFill>
                  <a:schemeClr val="bg1"/>
                </a:solidFill>
                <a:latin typeface="ＭＳ Ｐゴシック" charset="-128"/>
              </a:rPr>
              <a:t>〔</a:t>
            </a:r>
            <a:r>
              <a:rPr kumimoji="1" lang="ja-JP" altLang="en-US" sz="1000" dirty="0" smtClean="0">
                <a:solidFill>
                  <a:schemeClr val="bg1"/>
                </a:solidFill>
                <a:latin typeface="ＭＳ Ｐゴシック" charset="-128"/>
              </a:rPr>
              <a:t>入院　</a:t>
            </a:r>
            <a:r>
              <a:rPr kumimoji="1" lang="en-US" altLang="ja-JP" sz="1000" dirty="0" smtClean="0">
                <a:solidFill>
                  <a:schemeClr val="bg1"/>
                </a:solidFill>
                <a:latin typeface="ＭＳ Ｐゴシック" charset="-128"/>
              </a:rPr>
              <a:t>/</a:t>
            </a:r>
            <a:r>
              <a:rPr kumimoji="1" lang="ja-JP" altLang="en-US" sz="1000" dirty="0" smtClean="0">
                <a:solidFill>
                  <a:schemeClr val="bg1"/>
                </a:solidFill>
                <a:latin typeface="ＭＳ Ｐゴシック" charset="-128"/>
              </a:rPr>
              <a:t>　輸血</a:t>
            </a:r>
            <a:r>
              <a:rPr kumimoji="1" lang="en-US" altLang="ja-JP" sz="1000" dirty="0" smtClean="0">
                <a:solidFill>
                  <a:schemeClr val="bg1"/>
                </a:solidFill>
                <a:latin typeface="ＭＳ Ｐゴシック" charset="-128"/>
              </a:rPr>
              <a:t>〕</a:t>
            </a:r>
            <a:r>
              <a:rPr kumimoji="1" lang="ja-JP" altLang="en-US" sz="1000" dirty="0" smtClean="0">
                <a:solidFill>
                  <a:schemeClr val="bg1"/>
                </a:solidFill>
                <a:latin typeface="ＭＳ Ｐゴシック" charset="-128"/>
              </a:rPr>
              <a:t>へ</a:t>
            </a:r>
            <a:endParaRPr kumimoji="1" lang="ja-JP" altLang="en-US" sz="1000" dirty="0">
              <a:solidFill>
                <a:schemeClr val="bg1"/>
              </a:solidFill>
              <a:latin typeface="ＭＳ Ｐゴシック" charset="-128"/>
            </a:endParaRPr>
          </a:p>
        </p:txBody>
      </p:sp>
      <p:sp>
        <p:nvSpPr>
          <p:cNvPr id="60" name="正方形/長方形 59"/>
          <p:cNvSpPr/>
          <p:nvPr/>
        </p:nvSpPr>
        <p:spPr bwMode="auto">
          <a:xfrm>
            <a:off x="7490020" y="4793816"/>
            <a:ext cx="1417035" cy="414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wrap="none" rtlCol="0" anchor="ctr"/>
          <a:lstStyle/>
          <a:p>
            <a:pPr eaLnBrk="0" hangingPunct="0"/>
            <a:r>
              <a:rPr kumimoji="1" lang="ja-JP" altLang="en-US" sz="1000" dirty="0" smtClean="0">
                <a:solidFill>
                  <a:schemeClr val="bg1"/>
                </a:solidFill>
                <a:latin typeface="ＭＳ Ｐゴシック" charset="-128"/>
              </a:rPr>
              <a:t>検査結果を確認</a:t>
            </a:r>
            <a:endParaRPr kumimoji="1" lang="ja-JP" altLang="en-US" sz="1000" dirty="0">
              <a:solidFill>
                <a:schemeClr val="bg1"/>
              </a:solidFill>
              <a:latin typeface="ＭＳ Ｐゴシック" charset="-128"/>
            </a:endParaRPr>
          </a:p>
        </p:txBody>
      </p:sp>
      <p:sp>
        <p:nvSpPr>
          <p:cNvPr id="61" name="正方形/長方形 60"/>
          <p:cNvSpPr/>
          <p:nvPr/>
        </p:nvSpPr>
        <p:spPr bwMode="auto">
          <a:xfrm>
            <a:off x="7512948" y="5429847"/>
            <a:ext cx="1417035" cy="414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wrap="none" rtlCol="0" anchor="ctr"/>
          <a:lstStyle/>
          <a:p>
            <a:pPr eaLnBrk="0" hangingPunct="0"/>
            <a:r>
              <a:rPr kumimoji="1" lang="ja-JP" altLang="en-US" sz="1000" dirty="0" smtClean="0">
                <a:solidFill>
                  <a:schemeClr val="bg1"/>
                </a:solidFill>
                <a:latin typeface="ＭＳ Ｐゴシック" charset="-128"/>
              </a:rPr>
              <a:t>製剤請求依頼</a:t>
            </a:r>
            <a:endParaRPr kumimoji="1" lang="ja-JP" altLang="en-US" sz="1000" dirty="0">
              <a:solidFill>
                <a:schemeClr val="bg1"/>
              </a:solidFill>
              <a:latin typeface="ＭＳ Ｐゴシック" charset="-128"/>
            </a:endParaRPr>
          </a:p>
        </p:txBody>
      </p:sp>
      <p:cxnSp>
        <p:nvCxnSpPr>
          <p:cNvPr id="66" name="直線コネクタ 65"/>
          <p:cNvCxnSpPr/>
          <p:nvPr/>
        </p:nvCxnSpPr>
        <p:spPr>
          <a:xfrm flipV="1">
            <a:off x="4871938" y="4137482"/>
            <a:ext cx="1644278" cy="1"/>
          </a:xfrm>
          <a:prstGeom prst="line">
            <a:avLst/>
          </a:prstGeom>
          <a:ln>
            <a:solidFill>
              <a:schemeClr val="bg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矢印コネクタ 69"/>
          <p:cNvCxnSpPr>
            <a:endCxn id="71" idx="0"/>
          </p:cNvCxnSpPr>
          <p:nvPr/>
        </p:nvCxnSpPr>
        <p:spPr>
          <a:xfrm>
            <a:off x="6506978" y="4137482"/>
            <a:ext cx="0" cy="198589"/>
          </a:xfrm>
          <a:prstGeom prst="straightConnector1">
            <a:avLst/>
          </a:prstGeom>
          <a:ln>
            <a:solidFill>
              <a:schemeClr val="bg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正方形/長方形 70"/>
          <p:cNvSpPr/>
          <p:nvPr/>
        </p:nvSpPr>
        <p:spPr bwMode="auto">
          <a:xfrm>
            <a:off x="5966918" y="4336071"/>
            <a:ext cx="1080120" cy="414896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rtlCol="0" anchor="ctr"/>
          <a:lstStyle/>
          <a:p>
            <a:pPr algn="ctr" eaLnBrk="0" hangingPunct="0"/>
            <a:r>
              <a:rPr kumimoji="1" lang="ja-JP" altLang="en-US" sz="1200" dirty="0" smtClean="0">
                <a:solidFill>
                  <a:schemeClr val="bg1"/>
                </a:solidFill>
                <a:latin typeface="ＭＳ Ｐゴシック" charset="-128"/>
              </a:rPr>
              <a:t>会計</a:t>
            </a:r>
            <a:endParaRPr kumimoji="1" lang="ja-JP" altLang="en-US" sz="1200" dirty="0">
              <a:solidFill>
                <a:schemeClr val="bg1"/>
              </a:solidFill>
              <a:latin typeface="ＭＳ Ｐゴシック" charset="-128"/>
            </a:endParaRPr>
          </a:p>
        </p:txBody>
      </p:sp>
      <p:sp>
        <p:nvSpPr>
          <p:cNvPr id="77" name="正方形/長方形 76"/>
          <p:cNvSpPr/>
          <p:nvPr/>
        </p:nvSpPr>
        <p:spPr bwMode="auto">
          <a:xfrm>
            <a:off x="7524327" y="4317428"/>
            <a:ext cx="1417035" cy="414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wrap="none" rtlCol="0" anchor="ctr"/>
          <a:lstStyle/>
          <a:p>
            <a:pPr eaLnBrk="0" hangingPunct="0"/>
            <a:r>
              <a:rPr kumimoji="1" lang="ja-JP" altLang="en-US" sz="1000" dirty="0">
                <a:solidFill>
                  <a:schemeClr val="bg1"/>
                </a:solidFill>
                <a:latin typeface="ＭＳ Ｐゴシック" charset="-128"/>
              </a:rPr>
              <a:t>会計</a:t>
            </a:r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4211960" y="6594442"/>
            <a:ext cx="432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3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8" name="正方形/長方形 47"/>
          <p:cNvSpPr/>
          <p:nvPr/>
        </p:nvSpPr>
        <p:spPr bwMode="auto">
          <a:xfrm>
            <a:off x="7524328" y="3933056"/>
            <a:ext cx="1417035" cy="414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wrap="none" rtlCol="0" anchor="ctr"/>
          <a:lstStyle/>
          <a:p>
            <a:pPr eaLnBrk="0" hangingPunct="0"/>
            <a:r>
              <a:rPr kumimoji="1" lang="ja-JP" altLang="en-US" sz="1000" dirty="0" smtClean="0">
                <a:solidFill>
                  <a:schemeClr val="bg1"/>
                </a:solidFill>
                <a:latin typeface="ＭＳ Ｐゴシック" charset="-128"/>
              </a:rPr>
              <a:t>検査の実施</a:t>
            </a:r>
            <a:endParaRPr kumimoji="1" lang="ja-JP" altLang="en-US" sz="1000" dirty="0">
              <a:solidFill>
                <a:schemeClr val="bg1"/>
              </a:solidFill>
              <a:latin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9387547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4328" y="-1"/>
            <a:ext cx="1619672" cy="334703"/>
          </a:xfrm>
          <a:prstGeom prst="rect">
            <a:avLst/>
          </a:prstGeom>
        </p:spPr>
      </p:pic>
      <p:cxnSp>
        <p:nvCxnSpPr>
          <p:cNvPr id="8" name="直線コネクタ 7"/>
          <p:cNvCxnSpPr/>
          <p:nvPr/>
        </p:nvCxnSpPr>
        <p:spPr>
          <a:xfrm>
            <a:off x="107504" y="1124744"/>
            <a:ext cx="885698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1"/>
          <p:cNvSpPr txBox="1">
            <a:spLocks/>
          </p:cNvSpPr>
          <p:nvPr/>
        </p:nvSpPr>
        <p:spPr>
          <a:xfrm>
            <a:off x="-26383" y="203556"/>
            <a:ext cx="4357651" cy="284693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28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lang="en-US" sz="4800" kern="1200" spc="-150" dirty="0">
                <a:ln w="3175">
                  <a:noFill/>
                </a:ln>
                <a:gradFill flip="none" rotWithShape="1">
                  <a:gsLst>
                    <a:gs pos="0">
                      <a:srgbClr val="FFFFB9"/>
                    </a:gs>
                    <a:gs pos="36000">
                      <a:srgbClr val="FFFF99"/>
                    </a:gs>
                    <a:gs pos="86000">
                      <a:srgbClr val="F6AE1E"/>
                    </a:gs>
                  </a:gsLst>
                  <a:lin ang="5400000" scaled="0"/>
                  <a:tileRect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n-ea"/>
                <a:cs typeface="Arial" charset="0"/>
              </a:defRPr>
            </a:lvl1pPr>
            <a:lvl2pPr algn="l" defTabSz="9128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48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algn="l" defTabSz="9128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48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algn="l" defTabSz="9128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48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algn="l" defTabSz="9128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48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457200" algn="l" defTabSz="9128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48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914400" algn="l" defTabSz="9128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48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1371600" algn="l" defTabSz="9128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48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1828800" algn="l" defTabSz="9128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48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defTabSz="914363" fontAlgn="auto">
              <a:spcAft>
                <a:spcPts val="0"/>
              </a:spcAft>
              <a:defRPr/>
            </a:pPr>
            <a:r>
              <a:rPr lang="en-US" altLang="ja-JP" sz="1800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〔</a:t>
            </a:r>
            <a:r>
              <a:rPr lang="ja-JP" altLang="en-US" sz="200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入院</a:t>
            </a:r>
            <a:r>
              <a:rPr lang="ja-JP" altLang="en-US" sz="2000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　</a:t>
            </a:r>
            <a:r>
              <a:rPr lang="en-US" altLang="ja-JP" sz="2000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/</a:t>
            </a:r>
            <a:r>
              <a:rPr lang="ja-JP" altLang="en-US" sz="2000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　輸血</a:t>
            </a:r>
            <a:r>
              <a:rPr lang="en-US" altLang="ja-JP" sz="2000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〕</a:t>
            </a:r>
            <a:endParaRPr lang="ja-JP" altLang="en-US" sz="2000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692809" y="885890"/>
            <a:ext cx="1080120" cy="227755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28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lang="en-US" sz="4800" kern="1200" spc="-150" dirty="0">
                <a:ln w="3175">
                  <a:noFill/>
                </a:ln>
                <a:gradFill flip="none" rotWithShape="1">
                  <a:gsLst>
                    <a:gs pos="0">
                      <a:srgbClr val="FFFFB9"/>
                    </a:gs>
                    <a:gs pos="36000">
                      <a:srgbClr val="FFFF99"/>
                    </a:gs>
                    <a:gs pos="86000">
                      <a:srgbClr val="F6AE1E"/>
                    </a:gs>
                  </a:gsLst>
                  <a:lin ang="5400000" scaled="0"/>
                  <a:tileRect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n-ea"/>
                <a:cs typeface="Arial" charset="0"/>
              </a:defRPr>
            </a:lvl1pPr>
            <a:lvl2pPr algn="l" defTabSz="9128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48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algn="l" defTabSz="9128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48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algn="l" defTabSz="9128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48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algn="l" defTabSz="9128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48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457200" algn="l" defTabSz="9128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48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914400" algn="l" defTabSz="9128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48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1371600" algn="l" defTabSz="9128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48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1828800" algn="l" defTabSz="9128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48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defTabSz="914363" fontAlgn="auto">
              <a:spcAft>
                <a:spcPts val="0"/>
              </a:spcAft>
              <a:defRPr/>
            </a:pPr>
            <a:r>
              <a:rPr lang="ja-JP" altLang="en-US" sz="120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lang="ja-JP" altLang="en-US" sz="1600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医師</a:t>
            </a:r>
            <a:endParaRPr lang="ja-JP" altLang="en-US" sz="1600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2078483" y="899371"/>
            <a:ext cx="1512168" cy="227755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28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lang="en-US" sz="4800" kern="1200" spc="-150" dirty="0">
                <a:ln w="3175">
                  <a:noFill/>
                </a:ln>
                <a:gradFill flip="none" rotWithShape="1">
                  <a:gsLst>
                    <a:gs pos="0">
                      <a:srgbClr val="FFFFB9"/>
                    </a:gs>
                    <a:gs pos="36000">
                      <a:srgbClr val="FFFF99"/>
                    </a:gs>
                    <a:gs pos="86000">
                      <a:srgbClr val="F6AE1E"/>
                    </a:gs>
                  </a:gsLst>
                  <a:lin ang="5400000" scaled="0"/>
                  <a:tileRect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n-ea"/>
                <a:cs typeface="Arial" charset="0"/>
              </a:defRPr>
            </a:lvl1pPr>
            <a:lvl2pPr algn="l" defTabSz="9128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48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algn="l" defTabSz="9128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48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algn="l" defTabSz="9128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48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algn="l" defTabSz="9128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48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457200" algn="l" defTabSz="9128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48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914400" algn="l" defTabSz="9128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48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1371600" algn="l" defTabSz="9128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48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1828800" algn="l" defTabSz="9128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48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defTabSz="914363" fontAlgn="auto">
              <a:spcAft>
                <a:spcPts val="0"/>
              </a:spcAft>
              <a:defRPr/>
            </a:pPr>
            <a:r>
              <a:rPr lang="ja-JP" altLang="en-US" sz="1600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看護師</a:t>
            </a:r>
            <a:endParaRPr lang="ja-JP" altLang="en-US" sz="1600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3779912" y="899371"/>
            <a:ext cx="1512168" cy="227755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28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lang="en-US" sz="4800" kern="1200" spc="-150" dirty="0">
                <a:ln w="3175">
                  <a:noFill/>
                </a:ln>
                <a:gradFill flip="none" rotWithShape="1">
                  <a:gsLst>
                    <a:gs pos="0">
                      <a:srgbClr val="FFFFB9"/>
                    </a:gs>
                    <a:gs pos="36000">
                      <a:srgbClr val="FFFF99"/>
                    </a:gs>
                    <a:gs pos="86000">
                      <a:srgbClr val="F6AE1E"/>
                    </a:gs>
                  </a:gsLst>
                  <a:lin ang="5400000" scaled="0"/>
                  <a:tileRect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n-ea"/>
                <a:cs typeface="Arial" charset="0"/>
              </a:defRPr>
            </a:lvl1pPr>
            <a:lvl2pPr algn="l" defTabSz="9128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48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algn="l" defTabSz="9128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48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algn="l" defTabSz="9128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48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algn="l" defTabSz="9128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48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457200" algn="l" defTabSz="9128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48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914400" algn="l" defTabSz="9128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48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1371600" algn="l" defTabSz="9128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48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1828800" algn="l" defTabSz="9128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48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defTabSz="914363" fontAlgn="auto">
              <a:spcAft>
                <a:spcPts val="0"/>
              </a:spcAft>
              <a:defRPr/>
            </a:pPr>
            <a:r>
              <a:rPr lang="ja-JP" altLang="en-US" sz="1600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検査室</a:t>
            </a:r>
            <a:r>
              <a:rPr lang="en-US" altLang="ja-JP" sz="1600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lang="ja-JP" altLang="en-US" sz="1600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輸血</a:t>
            </a:r>
            <a:r>
              <a:rPr lang="en-US" altLang="ja-JP" sz="1600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lang="ja-JP" altLang="en-US" sz="1600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6137694" y="885890"/>
            <a:ext cx="954586" cy="2215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28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lang="en-US" sz="4800" kern="1200" spc="-150" dirty="0">
                <a:ln w="3175">
                  <a:noFill/>
                </a:ln>
                <a:gradFill flip="none" rotWithShape="1">
                  <a:gsLst>
                    <a:gs pos="0">
                      <a:srgbClr val="FFFFB9"/>
                    </a:gs>
                    <a:gs pos="36000">
                      <a:srgbClr val="FFFF99"/>
                    </a:gs>
                    <a:gs pos="86000">
                      <a:srgbClr val="F6AE1E"/>
                    </a:gs>
                  </a:gsLst>
                  <a:lin ang="5400000" scaled="0"/>
                  <a:tileRect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n-ea"/>
                <a:cs typeface="Arial" charset="0"/>
              </a:defRPr>
            </a:lvl1pPr>
            <a:lvl2pPr algn="l" defTabSz="9128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48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algn="l" defTabSz="9128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48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algn="l" defTabSz="9128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48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algn="l" defTabSz="9128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48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457200" algn="l" defTabSz="9128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48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914400" algn="l" defTabSz="9128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48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1371600" algn="l" defTabSz="9128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48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1828800" algn="l" defTabSz="9128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48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defTabSz="914363" fontAlgn="auto">
              <a:spcAft>
                <a:spcPts val="0"/>
              </a:spcAft>
              <a:defRPr/>
            </a:pPr>
            <a:r>
              <a:rPr lang="ja-JP" altLang="en-US" sz="1600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医事会計</a:t>
            </a:r>
            <a:endParaRPr lang="ja-JP" altLang="en-US" sz="1600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8009902" y="903145"/>
            <a:ext cx="954586" cy="227755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28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lang="en-US" sz="4800" kern="1200" spc="-150" dirty="0">
                <a:ln w="3175">
                  <a:noFill/>
                </a:ln>
                <a:gradFill flip="none" rotWithShape="1">
                  <a:gsLst>
                    <a:gs pos="0">
                      <a:srgbClr val="FFFFB9"/>
                    </a:gs>
                    <a:gs pos="36000">
                      <a:srgbClr val="FFFF99"/>
                    </a:gs>
                    <a:gs pos="86000">
                      <a:srgbClr val="F6AE1E"/>
                    </a:gs>
                  </a:gsLst>
                  <a:lin ang="5400000" scaled="0"/>
                  <a:tileRect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n-ea"/>
                <a:cs typeface="Arial" charset="0"/>
              </a:defRPr>
            </a:lvl1pPr>
            <a:lvl2pPr algn="l" defTabSz="9128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48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algn="l" defTabSz="9128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48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algn="l" defTabSz="9128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48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algn="l" defTabSz="9128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48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457200" algn="l" defTabSz="9128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48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914400" algn="l" defTabSz="9128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48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1371600" algn="l" defTabSz="9128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48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1828800" algn="l" defTabSz="9128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48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defTabSz="914363" fontAlgn="auto">
              <a:spcAft>
                <a:spcPts val="0"/>
              </a:spcAft>
              <a:defRPr/>
            </a:pPr>
            <a:r>
              <a:rPr lang="ja-JP" altLang="en-US" sz="1600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説明</a:t>
            </a:r>
            <a:endParaRPr lang="ja-JP" altLang="en-US" sz="1600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" name="正方形/長方形 1"/>
          <p:cNvSpPr/>
          <p:nvPr/>
        </p:nvSpPr>
        <p:spPr bwMode="auto">
          <a:xfrm>
            <a:off x="388408" y="1346345"/>
            <a:ext cx="1080120" cy="414896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rtlCol="0" anchor="ctr"/>
          <a:lstStyle/>
          <a:p>
            <a:pPr algn="ctr" eaLnBrk="0" hangingPunct="0"/>
            <a:r>
              <a:rPr kumimoji="1" lang="ja-JP" altLang="en-US" sz="1200" dirty="0" smtClean="0">
                <a:solidFill>
                  <a:schemeClr val="bg1"/>
                </a:solidFill>
                <a:latin typeface="ＭＳ Ｐゴシック" charset="-128"/>
              </a:rPr>
              <a:t>製剤依頼</a:t>
            </a:r>
            <a:endParaRPr kumimoji="1" lang="ja-JP" altLang="en-US" sz="1200" dirty="0">
              <a:solidFill>
                <a:schemeClr val="bg1"/>
              </a:solidFill>
              <a:latin typeface="ＭＳ Ｐゴシック" charset="-128"/>
            </a:endParaRPr>
          </a:p>
        </p:txBody>
      </p:sp>
      <p:sp>
        <p:nvSpPr>
          <p:cNvPr id="19" name="正方形/長方形 18"/>
          <p:cNvSpPr/>
          <p:nvPr/>
        </p:nvSpPr>
        <p:spPr bwMode="auto">
          <a:xfrm>
            <a:off x="2711698" y="2596189"/>
            <a:ext cx="1080120" cy="414896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rtlCol="0" anchor="ctr"/>
          <a:lstStyle/>
          <a:p>
            <a:pPr algn="ctr" eaLnBrk="0" hangingPunct="0"/>
            <a:r>
              <a:rPr kumimoji="1" lang="ja-JP" altLang="en-US" sz="1200" dirty="0" smtClean="0">
                <a:solidFill>
                  <a:schemeClr val="bg1"/>
                </a:solidFill>
                <a:latin typeface="ＭＳ Ｐゴシック" charset="-128"/>
              </a:rPr>
              <a:t>受渡し確認</a:t>
            </a:r>
            <a:endParaRPr kumimoji="1" lang="ja-JP" altLang="en-US" sz="1200" dirty="0">
              <a:solidFill>
                <a:schemeClr val="bg1"/>
              </a:solidFill>
              <a:latin typeface="ＭＳ Ｐゴシック" charset="-128"/>
            </a:endParaRPr>
          </a:p>
        </p:txBody>
      </p:sp>
      <p:sp>
        <p:nvSpPr>
          <p:cNvPr id="21" name="Title 1"/>
          <p:cNvSpPr txBox="1">
            <a:spLocks/>
          </p:cNvSpPr>
          <p:nvPr/>
        </p:nvSpPr>
        <p:spPr>
          <a:xfrm>
            <a:off x="1423200" y="692243"/>
            <a:ext cx="1080120" cy="2215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28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lang="en-US" sz="4800" kern="1200" spc="-150" dirty="0">
                <a:ln w="3175">
                  <a:noFill/>
                </a:ln>
                <a:gradFill flip="none" rotWithShape="1">
                  <a:gsLst>
                    <a:gs pos="0">
                      <a:srgbClr val="FFFFB9"/>
                    </a:gs>
                    <a:gs pos="36000">
                      <a:srgbClr val="FFFF99"/>
                    </a:gs>
                    <a:gs pos="86000">
                      <a:srgbClr val="F6AE1E"/>
                    </a:gs>
                  </a:gsLst>
                  <a:lin ang="5400000" scaled="0"/>
                  <a:tileRect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n-ea"/>
                <a:cs typeface="Arial" charset="0"/>
              </a:defRPr>
            </a:lvl1pPr>
            <a:lvl2pPr algn="l" defTabSz="9128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48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algn="l" defTabSz="9128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48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algn="l" defTabSz="9128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48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algn="l" defTabSz="9128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48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457200" algn="l" defTabSz="9128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48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914400" algn="l" defTabSz="9128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48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1371600" algn="l" defTabSz="9128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48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1828800" algn="l" defTabSz="9128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48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defTabSz="914363" fontAlgn="auto">
              <a:spcAft>
                <a:spcPts val="0"/>
              </a:spcAft>
              <a:defRPr/>
            </a:pPr>
            <a:r>
              <a:rPr lang="ja-JP" altLang="en-US" sz="120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lang="ja-JP" altLang="en-US" sz="160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患者</a:t>
            </a:r>
          </a:p>
        </p:txBody>
      </p:sp>
      <p:cxnSp>
        <p:nvCxnSpPr>
          <p:cNvPr id="27" name="直線コネクタ 26"/>
          <p:cNvCxnSpPr/>
          <p:nvPr/>
        </p:nvCxnSpPr>
        <p:spPr>
          <a:xfrm>
            <a:off x="1475656" y="1556792"/>
            <a:ext cx="285561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/>
          <p:cNvCxnSpPr/>
          <p:nvPr/>
        </p:nvCxnSpPr>
        <p:spPr>
          <a:xfrm>
            <a:off x="3251758" y="2341641"/>
            <a:ext cx="107951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/>
          <p:cNvCxnSpPr/>
          <p:nvPr/>
        </p:nvCxnSpPr>
        <p:spPr>
          <a:xfrm>
            <a:off x="4331268" y="1556792"/>
            <a:ext cx="0" cy="25374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36"/>
          <p:cNvCxnSpPr/>
          <p:nvPr/>
        </p:nvCxnSpPr>
        <p:spPr>
          <a:xfrm>
            <a:off x="4331268" y="2201957"/>
            <a:ext cx="0" cy="139684"/>
          </a:xfrm>
          <a:prstGeom prst="straightConnector1">
            <a:avLst/>
          </a:prstGeom>
          <a:ln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正方形/長方形 38"/>
          <p:cNvSpPr/>
          <p:nvPr/>
        </p:nvSpPr>
        <p:spPr bwMode="auto">
          <a:xfrm>
            <a:off x="1232869" y="3308133"/>
            <a:ext cx="1080120" cy="414896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rtlCol="0" anchor="ctr"/>
          <a:lstStyle/>
          <a:p>
            <a:pPr algn="ctr" eaLnBrk="0" hangingPunct="0"/>
            <a:r>
              <a:rPr kumimoji="1" lang="ja-JP" altLang="en-US" sz="1200" dirty="0" smtClean="0">
                <a:solidFill>
                  <a:schemeClr val="bg1"/>
                </a:solidFill>
                <a:latin typeface="ＭＳ Ｐゴシック" charset="-128"/>
              </a:rPr>
              <a:t>患者認証</a:t>
            </a:r>
            <a:endParaRPr kumimoji="1" lang="ja-JP" altLang="en-US" sz="1200" dirty="0">
              <a:solidFill>
                <a:schemeClr val="bg1"/>
              </a:solidFill>
              <a:latin typeface="ＭＳ Ｐゴシック" charset="-128"/>
            </a:endParaRPr>
          </a:p>
        </p:txBody>
      </p:sp>
      <p:cxnSp>
        <p:nvCxnSpPr>
          <p:cNvPr id="42" name="直線矢印コネクタ 41"/>
          <p:cNvCxnSpPr/>
          <p:nvPr/>
        </p:nvCxnSpPr>
        <p:spPr>
          <a:xfrm>
            <a:off x="3251757" y="2350880"/>
            <a:ext cx="1" cy="24955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正方形/長方形 42"/>
          <p:cNvSpPr/>
          <p:nvPr/>
        </p:nvSpPr>
        <p:spPr bwMode="auto">
          <a:xfrm>
            <a:off x="1232866" y="3874413"/>
            <a:ext cx="1080120" cy="414896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rtlCol="0" anchor="ctr"/>
          <a:lstStyle/>
          <a:p>
            <a:pPr algn="ctr" eaLnBrk="0" hangingPunct="0"/>
            <a:r>
              <a:rPr kumimoji="1" lang="ja-JP" altLang="en-US" sz="1200" dirty="0" smtClean="0">
                <a:solidFill>
                  <a:schemeClr val="bg1"/>
                </a:solidFill>
                <a:latin typeface="ＭＳ Ｐゴシック" charset="-128"/>
              </a:rPr>
              <a:t>輸血実施</a:t>
            </a:r>
            <a:endParaRPr kumimoji="1" lang="ja-JP" altLang="en-US" sz="1200" dirty="0">
              <a:solidFill>
                <a:schemeClr val="bg1"/>
              </a:solidFill>
              <a:latin typeface="ＭＳ Ｐゴシック" charset="-128"/>
            </a:endParaRPr>
          </a:p>
        </p:txBody>
      </p:sp>
      <p:sp>
        <p:nvSpPr>
          <p:cNvPr id="52" name="正方形/長方形 51"/>
          <p:cNvSpPr/>
          <p:nvPr/>
        </p:nvSpPr>
        <p:spPr bwMode="auto">
          <a:xfrm>
            <a:off x="7524328" y="1305832"/>
            <a:ext cx="1417035" cy="414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wrap="none" rtlCol="0" anchor="ctr"/>
          <a:lstStyle/>
          <a:p>
            <a:pPr eaLnBrk="0" hangingPunct="0"/>
            <a:r>
              <a:rPr kumimoji="1" lang="ja-JP" altLang="en-US" sz="1000" dirty="0" smtClean="0">
                <a:solidFill>
                  <a:schemeClr val="bg1"/>
                </a:solidFill>
                <a:latin typeface="ＭＳ Ｐゴシック" charset="-128"/>
              </a:rPr>
              <a:t>製剤依頼</a:t>
            </a:r>
            <a:endParaRPr kumimoji="1" lang="ja-JP" altLang="en-US" sz="1000" dirty="0">
              <a:solidFill>
                <a:schemeClr val="bg1"/>
              </a:solidFill>
              <a:latin typeface="ＭＳ Ｐゴシック" charset="-128"/>
            </a:endParaRPr>
          </a:p>
        </p:txBody>
      </p:sp>
      <p:sp>
        <p:nvSpPr>
          <p:cNvPr id="53" name="正方形/長方形 52"/>
          <p:cNvSpPr/>
          <p:nvPr/>
        </p:nvSpPr>
        <p:spPr bwMode="auto">
          <a:xfrm>
            <a:off x="7512947" y="1869432"/>
            <a:ext cx="1417035" cy="414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wrap="none" rtlCol="0" anchor="ctr"/>
          <a:lstStyle/>
          <a:p>
            <a:pPr eaLnBrk="0" hangingPunct="0"/>
            <a:r>
              <a:rPr kumimoji="1" lang="ja-JP" altLang="en-US" sz="1000" dirty="0" smtClean="0">
                <a:solidFill>
                  <a:schemeClr val="bg1"/>
                </a:solidFill>
                <a:latin typeface="ＭＳ Ｐゴシック" charset="-128"/>
              </a:rPr>
              <a:t>血液製剤の準備</a:t>
            </a:r>
            <a:endParaRPr kumimoji="1" lang="en-US" altLang="ja-JP" sz="1000" dirty="0" smtClean="0">
              <a:solidFill>
                <a:schemeClr val="bg1"/>
              </a:solidFill>
              <a:latin typeface="ＭＳ Ｐゴシック" charset="-128"/>
            </a:endParaRPr>
          </a:p>
          <a:p>
            <a:pPr eaLnBrk="0" hangingPunct="0"/>
            <a:r>
              <a:rPr kumimoji="1" lang="ja-JP" altLang="en-US" sz="1000" dirty="0" smtClean="0">
                <a:solidFill>
                  <a:schemeClr val="bg1"/>
                </a:solidFill>
                <a:latin typeface="ＭＳ Ｐゴシック" charset="-128"/>
              </a:rPr>
              <a:t>クロスマッチ検査実施</a:t>
            </a:r>
            <a:endParaRPr kumimoji="1" lang="ja-JP" altLang="en-US" sz="1000" dirty="0">
              <a:solidFill>
                <a:schemeClr val="bg1"/>
              </a:solidFill>
              <a:latin typeface="ＭＳ Ｐゴシック" charset="-128"/>
            </a:endParaRPr>
          </a:p>
        </p:txBody>
      </p:sp>
      <p:sp>
        <p:nvSpPr>
          <p:cNvPr id="54" name="正方形/長方形 53"/>
          <p:cNvSpPr/>
          <p:nvPr/>
        </p:nvSpPr>
        <p:spPr bwMode="auto">
          <a:xfrm>
            <a:off x="7500821" y="2654952"/>
            <a:ext cx="1463667" cy="630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wrap="none" rtlCol="0" anchor="ctr"/>
          <a:lstStyle/>
          <a:p>
            <a:pPr eaLnBrk="0" hangingPunct="0"/>
            <a:r>
              <a:rPr kumimoji="1" lang="ja-JP" altLang="en-US" sz="1000" dirty="0" smtClean="0">
                <a:solidFill>
                  <a:schemeClr val="bg1"/>
                </a:solidFill>
                <a:latin typeface="ＭＳ Ｐゴシック" charset="-128"/>
              </a:rPr>
              <a:t>受渡し・受け取り確認</a:t>
            </a:r>
            <a:endParaRPr kumimoji="1" lang="en-US" altLang="ja-JP" sz="1000" dirty="0" smtClean="0">
              <a:solidFill>
                <a:schemeClr val="bg1"/>
              </a:solidFill>
              <a:latin typeface="ＭＳ Ｐゴシック" charset="-128"/>
            </a:endParaRPr>
          </a:p>
        </p:txBody>
      </p:sp>
      <p:sp>
        <p:nvSpPr>
          <p:cNvPr id="55" name="正方形/長方形 54"/>
          <p:cNvSpPr/>
          <p:nvPr/>
        </p:nvSpPr>
        <p:spPr bwMode="auto">
          <a:xfrm>
            <a:off x="7532791" y="3399919"/>
            <a:ext cx="1417035" cy="4477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wrap="none" rtlCol="0" anchor="ctr"/>
          <a:lstStyle/>
          <a:p>
            <a:pPr eaLnBrk="0" hangingPunct="0"/>
            <a:r>
              <a:rPr kumimoji="1" lang="ja-JP" altLang="en-US" sz="1000" dirty="0" smtClean="0">
                <a:solidFill>
                  <a:schemeClr val="bg1"/>
                </a:solidFill>
                <a:latin typeface="ＭＳ Ｐゴシック" charset="-128"/>
              </a:rPr>
              <a:t>患者</a:t>
            </a:r>
            <a:r>
              <a:rPr kumimoji="1" lang="ja-JP" altLang="en-US" sz="1000" dirty="0">
                <a:solidFill>
                  <a:schemeClr val="bg1"/>
                </a:solidFill>
                <a:latin typeface="ＭＳ Ｐゴシック" charset="-128"/>
              </a:rPr>
              <a:t>認証</a:t>
            </a:r>
            <a:endParaRPr kumimoji="1" lang="en-US" altLang="ja-JP" sz="1000" dirty="0" smtClean="0">
              <a:solidFill>
                <a:schemeClr val="bg1"/>
              </a:solidFill>
              <a:latin typeface="ＭＳ Ｐゴシック" charset="-128"/>
            </a:endParaRPr>
          </a:p>
          <a:p>
            <a:pPr eaLnBrk="0" hangingPunct="0"/>
            <a:endParaRPr kumimoji="1" lang="ja-JP" altLang="en-US" sz="1000" dirty="0">
              <a:solidFill>
                <a:schemeClr val="bg1"/>
              </a:solidFill>
              <a:latin typeface="ＭＳ Ｐゴシック" charset="-128"/>
            </a:endParaRPr>
          </a:p>
        </p:txBody>
      </p:sp>
      <p:sp>
        <p:nvSpPr>
          <p:cNvPr id="45" name="正方形/長方形 44"/>
          <p:cNvSpPr/>
          <p:nvPr/>
        </p:nvSpPr>
        <p:spPr bwMode="auto">
          <a:xfrm>
            <a:off x="3791818" y="1795990"/>
            <a:ext cx="1080120" cy="414896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rtlCol="0" anchor="ctr"/>
          <a:lstStyle/>
          <a:p>
            <a:pPr algn="ctr" eaLnBrk="0" hangingPunct="0"/>
            <a:r>
              <a:rPr kumimoji="1" lang="ja-JP" altLang="en-US" sz="1200" dirty="0" smtClean="0">
                <a:solidFill>
                  <a:schemeClr val="bg1"/>
                </a:solidFill>
                <a:latin typeface="ＭＳ Ｐゴシック" charset="-128"/>
              </a:rPr>
              <a:t>製剤準備</a:t>
            </a:r>
            <a:endParaRPr kumimoji="1" lang="ja-JP" altLang="en-US" sz="1200" dirty="0">
              <a:solidFill>
                <a:schemeClr val="bg1"/>
              </a:solidFill>
              <a:latin typeface="ＭＳ Ｐゴシック" charset="-128"/>
            </a:endParaRPr>
          </a:p>
        </p:txBody>
      </p:sp>
      <p:cxnSp>
        <p:nvCxnSpPr>
          <p:cNvPr id="51" name="直線コネクタ 50"/>
          <p:cNvCxnSpPr/>
          <p:nvPr/>
        </p:nvCxnSpPr>
        <p:spPr>
          <a:xfrm>
            <a:off x="1772929" y="3150769"/>
            <a:ext cx="14788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矢印コネクタ 56"/>
          <p:cNvCxnSpPr/>
          <p:nvPr/>
        </p:nvCxnSpPr>
        <p:spPr>
          <a:xfrm>
            <a:off x="3251757" y="3011085"/>
            <a:ext cx="0" cy="139684"/>
          </a:xfrm>
          <a:prstGeom prst="straightConnector1">
            <a:avLst/>
          </a:prstGeom>
          <a:ln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61"/>
          <p:cNvCxnSpPr/>
          <p:nvPr/>
        </p:nvCxnSpPr>
        <p:spPr>
          <a:xfrm>
            <a:off x="1772926" y="3156749"/>
            <a:ext cx="2" cy="16383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矢印コネクタ 62"/>
          <p:cNvCxnSpPr/>
          <p:nvPr/>
        </p:nvCxnSpPr>
        <p:spPr>
          <a:xfrm>
            <a:off x="1772196" y="3738034"/>
            <a:ext cx="730" cy="14795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正方形/長方形 63"/>
          <p:cNvSpPr/>
          <p:nvPr/>
        </p:nvSpPr>
        <p:spPr bwMode="auto">
          <a:xfrm>
            <a:off x="1888354" y="4636681"/>
            <a:ext cx="1080120" cy="414896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rtlCol="0" anchor="ctr"/>
          <a:lstStyle/>
          <a:p>
            <a:pPr algn="ctr" eaLnBrk="0" hangingPunct="0"/>
            <a:r>
              <a:rPr kumimoji="1" lang="ja-JP" altLang="en-US" sz="1200" dirty="0" smtClean="0">
                <a:solidFill>
                  <a:schemeClr val="bg1"/>
                </a:solidFill>
                <a:latin typeface="ＭＳ Ｐゴシック" charset="-128"/>
              </a:rPr>
              <a:t>経過観察</a:t>
            </a:r>
            <a:endParaRPr kumimoji="1" lang="ja-JP" altLang="en-US" sz="1200" dirty="0">
              <a:solidFill>
                <a:schemeClr val="bg1"/>
              </a:solidFill>
              <a:latin typeface="ＭＳ Ｐゴシック" charset="-128"/>
            </a:endParaRPr>
          </a:p>
        </p:txBody>
      </p:sp>
      <p:cxnSp>
        <p:nvCxnSpPr>
          <p:cNvPr id="65" name="直線コネクタ 64"/>
          <p:cNvCxnSpPr>
            <a:stCxn id="43" idx="3"/>
          </p:cNvCxnSpPr>
          <p:nvPr/>
        </p:nvCxnSpPr>
        <p:spPr>
          <a:xfrm flipV="1">
            <a:off x="2312986" y="4077072"/>
            <a:ext cx="4131222" cy="4789"/>
          </a:xfrm>
          <a:prstGeom prst="line">
            <a:avLst/>
          </a:prstGeom>
          <a:ln>
            <a:solidFill>
              <a:schemeClr val="bg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矢印コネクタ 65"/>
          <p:cNvCxnSpPr>
            <a:endCxn id="67" idx="0"/>
          </p:cNvCxnSpPr>
          <p:nvPr/>
        </p:nvCxnSpPr>
        <p:spPr>
          <a:xfrm>
            <a:off x="6506978" y="4079607"/>
            <a:ext cx="0" cy="198589"/>
          </a:xfrm>
          <a:prstGeom prst="straightConnector1">
            <a:avLst/>
          </a:prstGeom>
          <a:ln>
            <a:solidFill>
              <a:schemeClr val="bg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正方形/長方形 66"/>
          <p:cNvSpPr/>
          <p:nvPr/>
        </p:nvSpPr>
        <p:spPr bwMode="auto">
          <a:xfrm>
            <a:off x="5966918" y="4278196"/>
            <a:ext cx="1080120" cy="414896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rtlCol="0" anchor="ctr"/>
          <a:lstStyle/>
          <a:p>
            <a:pPr algn="ctr" eaLnBrk="0" hangingPunct="0"/>
            <a:r>
              <a:rPr kumimoji="1" lang="ja-JP" altLang="en-US" sz="1200" dirty="0" smtClean="0">
                <a:solidFill>
                  <a:schemeClr val="bg1"/>
                </a:solidFill>
                <a:latin typeface="ＭＳ Ｐゴシック" charset="-128"/>
              </a:rPr>
              <a:t>会計</a:t>
            </a:r>
            <a:endParaRPr kumimoji="1" lang="ja-JP" altLang="en-US" sz="1200" dirty="0">
              <a:solidFill>
                <a:schemeClr val="bg1"/>
              </a:solidFill>
              <a:latin typeface="ＭＳ Ｐゴシック" charset="-128"/>
            </a:endParaRPr>
          </a:p>
        </p:txBody>
      </p:sp>
      <p:sp>
        <p:nvSpPr>
          <p:cNvPr id="70" name="正方形/長方形 69"/>
          <p:cNvSpPr/>
          <p:nvPr/>
        </p:nvSpPr>
        <p:spPr bwMode="auto">
          <a:xfrm>
            <a:off x="7537830" y="3851408"/>
            <a:ext cx="1417035" cy="414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wrap="none" rtlCol="0" anchor="ctr"/>
          <a:lstStyle/>
          <a:p>
            <a:pPr eaLnBrk="0" hangingPunct="0"/>
            <a:r>
              <a:rPr kumimoji="1" lang="ja-JP" altLang="en-US" sz="1000" dirty="0" smtClean="0">
                <a:solidFill>
                  <a:schemeClr val="bg1"/>
                </a:solidFill>
                <a:latin typeface="ＭＳ Ｐゴシック" charset="-128"/>
              </a:rPr>
              <a:t>輸血の実施</a:t>
            </a:r>
            <a:endParaRPr kumimoji="1" lang="ja-JP" altLang="en-US" sz="1000" dirty="0">
              <a:solidFill>
                <a:schemeClr val="bg1"/>
              </a:solidFill>
              <a:latin typeface="ＭＳ Ｐゴシック" charset="-128"/>
            </a:endParaRPr>
          </a:p>
        </p:txBody>
      </p:sp>
      <p:sp>
        <p:nvSpPr>
          <p:cNvPr id="71" name="正方形/長方形 70"/>
          <p:cNvSpPr/>
          <p:nvPr/>
        </p:nvSpPr>
        <p:spPr bwMode="auto">
          <a:xfrm>
            <a:off x="7535344" y="4278196"/>
            <a:ext cx="1417035" cy="414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wrap="none" rtlCol="0" anchor="ctr"/>
          <a:lstStyle/>
          <a:p>
            <a:pPr eaLnBrk="0" hangingPunct="0"/>
            <a:r>
              <a:rPr kumimoji="1" lang="ja-JP" altLang="en-US" sz="1000" dirty="0">
                <a:solidFill>
                  <a:schemeClr val="bg1"/>
                </a:solidFill>
                <a:latin typeface="ＭＳ Ｐゴシック" charset="-128"/>
              </a:rPr>
              <a:t>会計</a:t>
            </a:r>
          </a:p>
        </p:txBody>
      </p:sp>
      <p:cxnSp>
        <p:nvCxnSpPr>
          <p:cNvPr id="73" name="直線矢印コネクタ 72"/>
          <p:cNvCxnSpPr/>
          <p:nvPr/>
        </p:nvCxnSpPr>
        <p:spPr>
          <a:xfrm>
            <a:off x="1763904" y="4310556"/>
            <a:ext cx="2" cy="163839"/>
          </a:xfrm>
          <a:prstGeom prst="straightConnector1">
            <a:avLst/>
          </a:prstGeom>
          <a:ln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矢印コネクタ 73"/>
          <p:cNvCxnSpPr/>
          <p:nvPr/>
        </p:nvCxnSpPr>
        <p:spPr>
          <a:xfrm>
            <a:off x="2428412" y="4474395"/>
            <a:ext cx="2" cy="16383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コネクタ 76"/>
          <p:cNvCxnSpPr/>
          <p:nvPr/>
        </p:nvCxnSpPr>
        <p:spPr>
          <a:xfrm>
            <a:off x="1755057" y="4474395"/>
            <a:ext cx="67335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正方形/長方形 78"/>
          <p:cNvSpPr/>
          <p:nvPr/>
        </p:nvSpPr>
        <p:spPr bwMode="auto">
          <a:xfrm>
            <a:off x="7547453" y="4653136"/>
            <a:ext cx="1417035" cy="414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wrap="none" rtlCol="0" anchor="ctr"/>
          <a:lstStyle/>
          <a:p>
            <a:pPr eaLnBrk="0" hangingPunct="0"/>
            <a:r>
              <a:rPr kumimoji="1" lang="ja-JP" altLang="en-US" sz="1000" dirty="0" smtClean="0">
                <a:solidFill>
                  <a:schemeClr val="bg1"/>
                </a:solidFill>
                <a:latin typeface="ＭＳ Ｐゴシック" charset="-128"/>
              </a:rPr>
              <a:t>輸血実施後の経過観察</a:t>
            </a:r>
            <a:endParaRPr kumimoji="1" lang="en-US" altLang="ja-JP" sz="1000" dirty="0" smtClean="0">
              <a:solidFill>
                <a:schemeClr val="bg1"/>
              </a:solidFill>
              <a:latin typeface="ＭＳ Ｐゴシック" charset="-128"/>
            </a:endParaRPr>
          </a:p>
          <a:p>
            <a:pPr eaLnBrk="0" hangingPunct="0"/>
            <a:r>
              <a:rPr kumimoji="1" lang="ja-JP" altLang="en-US" sz="1000" dirty="0" smtClean="0">
                <a:solidFill>
                  <a:schemeClr val="bg1"/>
                </a:solidFill>
                <a:latin typeface="ＭＳ Ｐゴシック" charset="-128"/>
              </a:rPr>
              <a:t>副作用有無確認</a:t>
            </a:r>
            <a:endParaRPr kumimoji="1" lang="en-US" altLang="ja-JP" sz="1000" dirty="0" smtClean="0">
              <a:solidFill>
                <a:schemeClr val="bg1"/>
              </a:solidFill>
              <a:latin typeface="ＭＳ Ｐゴシック" charset="-128"/>
            </a:endParaRPr>
          </a:p>
        </p:txBody>
      </p:sp>
      <p:sp>
        <p:nvSpPr>
          <p:cNvPr id="81" name="正方形/長方形 80"/>
          <p:cNvSpPr/>
          <p:nvPr/>
        </p:nvSpPr>
        <p:spPr bwMode="auto">
          <a:xfrm>
            <a:off x="1209716" y="5320126"/>
            <a:ext cx="1080120" cy="409791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rtlCol="0" anchor="ctr"/>
          <a:lstStyle/>
          <a:p>
            <a:pPr algn="ctr" eaLnBrk="0" hangingPunct="0"/>
            <a:r>
              <a:rPr kumimoji="1" lang="ja-JP" altLang="en-US" sz="1200" dirty="0" smtClean="0">
                <a:solidFill>
                  <a:schemeClr val="bg1"/>
                </a:solidFill>
                <a:latin typeface="ＭＳ Ｐゴシック" charset="-128"/>
              </a:rPr>
              <a:t>実績・返品</a:t>
            </a:r>
            <a:endParaRPr kumimoji="1" lang="ja-JP" altLang="en-US" sz="1200" dirty="0">
              <a:solidFill>
                <a:schemeClr val="bg1"/>
              </a:solidFill>
              <a:latin typeface="ＭＳ Ｐゴシック" charset="-128"/>
            </a:endParaRPr>
          </a:p>
        </p:txBody>
      </p:sp>
      <p:sp>
        <p:nvSpPr>
          <p:cNvPr id="82" name="正方形/長方形 81"/>
          <p:cNvSpPr/>
          <p:nvPr/>
        </p:nvSpPr>
        <p:spPr bwMode="auto">
          <a:xfrm>
            <a:off x="3797695" y="5961031"/>
            <a:ext cx="1080120" cy="414896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rtlCol="0" anchor="ctr"/>
          <a:lstStyle/>
          <a:p>
            <a:pPr algn="ctr" eaLnBrk="0" hangingPunct="0"/>
            <a:r>
              <a:rPr kumimoji="1" lang="ja-JP" altLang="en-US" sz="1200" dirty="0" smtClean="0">
                <a:solidFill>
                  <a:schemeClr val="bg1"/>
                </a:solidFill>
                <a:latin typeface="ＭＳ Ｐゴシック" charset="-128"/>
              </a:rPr>
              <a:t>実績管理</a:t>
            </a:r>
            <a:endParaRPr kumimoji="1" lang="ja-JP" altLang="en-US" sz="1200" dirty="0">
              <a:solidFill>
                <a:schemeClr val="bg1"/>
              </a:solidFill>
              <a:latin typeface="ＭＳ Ｐゴシック" charset="-128"/>
            </a:endParaRPr>
          </a:p>
        </p:txBody>
      </p:sp>
      <p:sp>
        <p:nvSpPr>
          <p:cNvPr id="83" name="正方形/長方形 82"/>
          <p:cNvSpPr/>
          <p:nvPr/>
        </p:nvSpPr>
        <p:spPr bwMode="auto">
          <a:xfrm>
            <a:off x="7524328" y="5956185"/>
            <a:ext cx="1417035" cy="414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wrap="none" rtlCol="0" anchor="ctr"/>
          <a:lstStyle/>
          <a:p>
            <a:pPr eaLnBrk="0" hangingPunct="0"/>
            <a:r>
              <a:rPr kumimoji="1" lang="ja-JP" altLang="en-US" sz="1000" dirty="0" smtClean="0">
                <a:solidFill>
                  <a:schemeClr val="bg1"/>
                </a:solidFill>
                <a:latin typeface="ＭＳ Ｐゴシック" charset="-128"/>
              </a:rPr>
              <a:t>使用実績記録</a:t>
            </a:r>
            <a:endParaRPr kumimoji="1" lang="ja-JP" altLang="en-US" sz="1000" dirty="0">
              <a:solidFill>
                <a:schemeClr val="bg1"/>
              </a:solidFill>
              <a:latin typeface="ＭＳ Ｐゴシック" charset="-128"/>
            </a:endParaRPr>
          </a:p>
        </p:txBody>
      </p:sp>
      <p:cxnSp>
        <p:nvCxnSpPr>
          <p:cNvPr id="84" name="直線矢印コネクタ 83"/>
          <p:cNvCxnSpPr/>
          <p:nvPr/>
        </p:nvCxnSpPr>
        <p:spPr>
          <a:xfrm flipH="1">
            <a:off x="2427269" y="5041684"/>
            <a:ext cx="1141" cy="106164"/>
          </a:xfrm>
          <a:prstGeom prst="straightConnector1">
            <a:avLst/>
          </a:prstGeom>
          <a:ln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矢印コネクタ 85"/>
          <p:cNvCxnSpPr/>
          <p:nvPr/>
        </p:nvCxnSpPr>
        <p:spPr>
          <a:xfrm flipH="1">
            <a:off x="1735198" y="5150106"/>
            <a:ext cx="5556" cy="17919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コネクタ 87"/>
          <p:cNvCxnSpPr/>
          <p:nvPr/>
        </p:nvCxnSpPr>
        <p:spPr>
          <a:xfrm>
            <a:off x="1753380" y="5151330"/>
            <a:ext cx="67335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コネクタ 89"/>
          <p:cNvCxnSpPr/>
          <p:nvPr/>
        </p:nvCxnSpPr>
        <p:spPr>
          <a:xfrm>
            <a:off x="1709915" y="5828866"/>
            <a:ext cx="262135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矢印コネクタ 92"/>
          <p:cNvCxnSpPr/>
          <p:nvPr/>
        </p:nvCxnSpPr>
        <p:spPr>
          <a:xfrm flipH="1">
            <a:off x="1707903" y="5713117"/>
            <a:ext cx="1005" cy="123084"/>
          </a:xfrm>
          <a:prstGeom prst="straightConnector1">
            <a:avLst/>
          </a:prstGeom>
          <a:ln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矢印コネクタ 95"/>
          <p:cNvCxnSpPr/>
          <p:nvPr/>
        </p:nvCxnSpPr>
        <p:spPr>
          <a:xfrm>
            <a:off x="4337749" y="5836201"/>
            <a:ext cx="730" cy="14795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正方形/長方形 96"/>
          <p:cNvSpPr/>
          <p:nvPr/>
        </p:nvSpPr>
        <p:spPr bwMode="auto">
          <a:xfrm>
            <a:off x="7513168" y="5321659"/>
            <a:ext cx="1417035" cy="414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wrap="none" rtlCol="0" anchor="ctr"/>
          <a:lstStyle/>
          <a:p>
            <a:pPr eaLnBrk="0" hangingPunct="0"/>
            <a:r>
              <a:rPr kumimoji="1" lang="ja-JP" altLang="en-US" sz="1000" dirty="0" smtClean="0">
                <a:solidFill>
                  <a:schemeClr val="bg1"/>
                </a:solidFill>
                <a:latin typeface="ＭＳ Ｐゴシック" charset="-128"/>
              </a:rPr>
              <a:t>使用実績の登録</a:t>
            </a:r>
            <a:endParaRPr kumimoji="1" lang="ja-JP" altLang="en-US" sz="1000" dirty="0">
              <a:solidFill>
                <a:schemeClr val="bg1"/>
              </a:solidFill>
              <a:latin typeface="ＭＳ Ｐゴシック" charset="-128"/>
            </a:endParaRPr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4211960" y="6594442"/>
            <a:ext cx="432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4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882998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4328" y="-1"/>
            <a:ext cx="1619672" cy="334703"/>
          </a:xfrm>
          <a:prstGeom prst="rect">
            <a:avLst/>
          </a:prstGeom>
        </p:spPr>
      </p:pic>
      <p:cxnSp>
        <p:nvCxnSpPr>
          <p:cNvPr id="8" name="直線コネクタ 7"/>
          <p:cNvCxnSpPr/>
          <p:nvPr/>
        </p:nvCxnSpPr>
        <p:spPr>
          <a:xfrm>
            <a:off x="107504" y="1124744"/>
            <a:ext cx="885698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1"/>
          <p:cNvSpPr txBox="1">
            <a:spLocks/>
          </p:cNvSpPr>
          <p:nvPr/>
        </p:nvSpPr>
        <p:spPr>
          <a:xfrm>
            <a:off x="-26383" y="203556"/>
            <a:ext cx="4357651" cy="284693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28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lang="en-US" sz="4800" kern="1200" spc="-150" dirty="0">
                <a:ln w="3175">
                  <a:noFill/>
                </a:ln>
                <a:gradFill flip="none" rotWithShape="1">
                  <a:gsLst>
                    <a:gs pos="0">
                      <a:srgbClr val="FFFFB9"/>
                    </a:gs>
                    <a:gs pos="36000">
                      <a:srgbClr val="FFFF99"/>
                    </a:gs>
                    <a:gs pos="86000">
                      <a:srgbClr val="F6AE1E"/>
                    </a:gs>
                  </a:gsLst>
                  <a:lin ang="5400000" scaled="0"/>
                  <a:tileRect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n-ea"/>
                <a:cs typeface="Arial" charset="0"/>
              </a:defRPr>
            </a:lvl1pPr>
            <a:lvl2pPr algn="l" defTabSz="9128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48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algn="l" defTabSz="9128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48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algn="l" defTabSz="9128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48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algn="l" defTabSz="9128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48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457200" algn="l" defTabSz="9128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48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914400" algn="l" defTabSz="9128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48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1371600" algn="l" defTabSz="9128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48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1828800" algn="l" defTabSz="9128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48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defTabSz="914363" fontAlgn="auto">
              <a:spcAft>
                <a:spcPts val="0"/>
              </a:spcAft>
              <a:defRPr/>
            </a:pPr>
            <a:r>
              <a:rPr lang="en-US" altLang="ja-JP" sz="1800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〔</a:t>
            </a:r>
            <a:r>
              <a:rPr lang="ja-JP" altLang="en-US" sz="2000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手術</a:t>
            </a:r>
            <a:r>
              <a:rPr lang="en-US" altLang="ja-JP" sz="2000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〕</a:t>
            </a:r>
            <a:endParaRPr lang="ja-JP" altLang="en-US" sz="2000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692809" y="885890"/>
            <a:ext cx="1080120" cy="227755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28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lang="en-US" sz="4800" kern="1200" spc="-150" dirty="0">
                <a:ln w="3175">
                  <a:noFill/>
                </a:ln>
                <a:gradFill flip="none" rotWithShape="1">
                  <a:gsLst>
                    <a:gs pos="0">
                      <a:srgbClr val="FFFFB9"/>
                    </a:gs>
                    <a:gs pos="36000">
                      <a:srgbClr val="FFFF99"/>
                    </a:gs>
                    <a:gs pos="86000">
                      <a:srgbClr val="F6AE1E"/>
                    </a:gs>
                  </a:gsLst>
                  <a:lin ang="5400000" scaled="0"/>
                  <a:tileRect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n-ea"/>
                <a:cs typeface="Arial" charset="0"/>
              </a:defRPr>
            </a:lvl1pPr>
            <a:lvl2pPr algn="l" defTabSz="9128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48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algn="l" defTabSz="9128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48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algn="l" defTabSz="9128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48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algn="l" defTabSz="9128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48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457200" algn="l" defTabSz="9128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48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914400" algn="l" defTabSz="9128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48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1371600" algn="l" defTabSz="9128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48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1828800" algn="l" defTabSz="9128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48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defTabSz="914363" fontAlgn="auto">
              <a:spcAft>
                <a:spcPts val="0"/>
              </a:spcAft>
              <a:defRPr/>
            </a:pPr>
            <a:r>
              <a:rPr lang="ja-JP" altLang="en-US" sz="120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lang="ja-JP" altLang="en-US" sz="1600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医師</a:t>
            </a:r>
            <a:endParaRPr lang="ja-JP" altLang="en-US" sz="1600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2078483" y="899371"/>
            <a:ext cx="1512168" cy="227755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28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lang="en-US" sz="4800" kern="1200" spc="-150" dirty="0">
                <a:ln w="3175">
                  <a:noFill/>
                </a:ln>
                <a:gradFill flip="none" rotWithShape="1">
                  <a:gsLst>
                    <a:gs pos="0">
                      <a:srgbClr val="FFFFB9"/>
                    </a:gs>
                    <a:gs pos="36000">
                      <a:srgbClr val="FFFF99"/>
                    </a:gs>
                    <a:gs pos="86000">
                      <a:srgbClr val="F6AE1E"/>
                    </a:gs>
                  </a:gsLst>
                  <a:lin ang="5400000" scaled="0"/>
                  <a:tileRect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n-ea"/>
                <a:cs typeface="Arial" charset="0"/>
              </a:defRPr>
            </a:lvl1pPr>
            <a:lvl2pPr algn="l" defTabSz="9128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48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algn="l" defTabSz="9128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48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algn="l" defTabSz="9128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48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algn="l" defTabSz="9128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48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457200" algn="l" defTabSz="9128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48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914400" algn="l" defTabSz="9128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48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1371600" algn="l" defTabSz="9128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48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1828800" algn="l" defTabSz="9128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48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defTabSz="914363" fontAlgn="auto">
              <a:spcAft>
                <a:spcPts val="0"/>
              </a:spcAft>
              <a:defRPr/>
            </a:pPr>
            <a:r>
              <a:rPr lang="ja-JP" altLang="en-US" sz="1600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看護師</a:t>
            </a:r>
            <a:endParaRPr lang="ja-JP" altLang="en-US" sz="1600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3779912" y="899371"/>
            <a:ext cx="1512168" cy="227755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28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lang="en-US" sz="4800" kern="1200" spc="-150" dirty="0">
                <a:ln w="3175">
                  <a:noFill/>
                </a:ln>
                <a:gradFill flip="none" rotWithShape="1">
                  <a:gsLst>
                    <a:gs pos="0">
                      <a:srgbClr val="FFFFB9"/>
                    </a:gs>
                    <a:gs pos="36000">
                      <a:srgbClr val="FFFF99"/>
                    </a:gs>
                    <a:gs pos="86000">
                      <a:srgbClr val="F6AE1E"/>
                    </a:gs>
                  </a:gsLst>
                  <a:lin ang="5400000" scaled="0"/>
                  <a:tileRect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n-ea"/>
                <a:cs typeface="Arial" charset="0"/>
              </a:defRPr>
            </a:lvl1pPr>
            <a:lvl2pPr algn="l" defTabSz="9128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48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algn="l" defTabSz="9128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48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algn="l" defTabSz="9128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48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algn="l" defTabSz="9128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48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457200" algn="l" defTabSz="9128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48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914400" algn="l" defTabSz="9128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48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1371600" algn="l" defTabSz="9128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48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1828800" algn="l" defTabSz="9128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48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defTabSz="914363" fontAlgn="auto">
              <a:spcAft>
                <a:spcPts val="0"/>
              </a:spcAft>
              <a:defRPr/>
            </a:pPr>
            <a:r>
              <a:rPr lang="ja-JP" altLang="en-US" sz="1600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検査室</a:t>
            </a:r>
            <a:r>
              <a:rPr lang="en-US" altLang="ja-JP" sz="1600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lang="ja-JP" altLang="en-US" sz="1600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輸血</a:t>
            </a:r>
            <a:r>
              <a:rPr lang="en-US" altLang="ja-JP" sz="1600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lang="ja-JP" altLang="en-US" sz="1600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6137694" y="885890"/>
            <a:ext cx="954586" cy="2215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28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lang="en-US" sz="4800" kern="1200" spc="-150" dirty="0">
                <a:ln w="3175">
                  <a:noFill/>
                </a:ln>
                <a:gradFill flip="none" rotWithShape="1">
                  <a:gsLst>
                    <a:gs pos="0">
                      <a:srgbClr val="FFFFB9"/>
                    </a:gs>
                    <a:gs pos="36000">
                      <a:srgbClr val="FFFF99"/>
                    </a:gs>
                    <a:gs pos="86000">
                      <a:srgbClr val="F6AE1E"/>
                    </a:gs>
                  </a:gsLst>
                  <a:lin ang="5400000" scaled="0"/>
                  <a:tileRect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n-ea"/>
                <a:cs typeface="Arial" charset="0"/>
              </a:defRPr>
            </a:lvl1pPr>
            <a:lvl2pPr algn="l" defTabSz="9128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48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algn="l" defTabSz="9128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48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algn="l" defTabSz="9128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48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algn="l" defTabSz="9128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48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457200" algn="l" defTabSz="9128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48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914400" algn="l" defTabSz="9128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48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1371600" algn="l" defTabSz="9128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48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1828800" algn="l" defTabSz="9128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48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defTabSz="914363" fontAlgn="auto">
              <a:spcAft>
                <a:spcPts val="0"/>
              </a:spcAft>
              <a:defRPr/>
            </a:pPr>
            <a:r>
              <a:rPr lang="ja-JP" altLang="en-US" sz="1600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医事会計</a:t>
            </a:r>
            <a:endParaRPr lang="ja-JP" altLang="en-US" sz="1600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8009902" y="903145"/>
            <a:ext cx="954586" cy="227755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28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lang="en-US" sz="4800" kern="1200" spc="-150" dirty="0">
                <a:ln w="3175">
                  <a:noFill/>
                </a:ln>
                <a:gradFill flip="none" rotWithShape="1">
                  <a:gsLst>
                    <a:gs pos="0">
                      <a:srgbClr val="FFFFB9"/>
                    </a:gs>
                    <a:gs pos="36000">
                      <a:srgbClr val="FFFF99"/>
                    </a:gs>
                    <a:gs pos="86000">
                      <a:srgbClr val="F6AE1E"/>
                    </a:gs>
                  </a:gsLst>
                  <a:lin ang="5400000" scaled="0"/>
                  <a:tileRect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n-ea"/>
                <a:cs typeface="Arial" charset="0"/>
              </a:defRPr>
            </a:lvl1pPr>
            <a:lvl2pPr algn="l" defTabSz="9128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48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algn="l" defTabSz="9128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48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algn="l" defTabSz="9128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48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algn="l" defTabSz="9128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48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457200" algn="l" defTabSz="9128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48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914400" algn="l" defTabSz="9128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48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1371600" algn="l" defTabSz="9128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48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1828800" algn="l" defTabSz="9128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48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defTabSz="914363" fontAlgn="auto">
              <a:spcAft>
                <a:spcPts val="0"/>
              </a:spcAft>
              <a:defRPr/>
            </a:pPr>
            <a:r>
              <a:rPr lang="ja-JP" altLang="en-US" sz="1600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説明</a:t>
            </a:r>
            <a:endParaRPr lang="ja-JP" altLang="en-US" sz="1600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" name="正方形/長方形 1"/>
          <p:cNvSpPr/>
          <p:nvPr/>
        </p:nvSpPr>
        <p:spPr bwMode="auto">
          <a:xfrm>
            <a:off x="388408" y="1346345"/>
            <a:ext cx="1080120" cy="414896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rtlCol="0" anchor="ctr"/>
          <a:lstStyle/>
          <a:p>
            <a:pPr algn="ctr" eaLnBrk="0" hangingPunct="0"/>
            <a:r>
              <a:rPr kumimoji="1" lang="ja-JP" altLang="en-US" sz="1200" dirty="0" smtClean="0">
                <a:solidFill>
                  <a:schemeClr val="bg1"/>
                </a:solidFill>
                <a:latin typeface="ＭＳ Ｐゴシック" charset="-128"/>
              </a:rPr>
              <a:t>製剤依頼</a:t>
            </a:r>
            <a:endParaRPr kumimoji="1" lang="ja-JP" altLang="en-US" sz="1200" dirty="0">
              <a:solidFill>
                <a:schemeClr val="bg1"/>
              </a:solidFill>
              <a:latin typeface="ＭＳ Ｐゴシック" charset="-128"/>
            </a:endParaRPr>
          </a:p>
        </p:txBody>
      </p:sp>
      <p:sp>
        <p:nvSpPr>
          <p:cNvPr id="19" name="正方形/長方形 18"/>
          <p:cNvSpPr/>
          <p:nvPr/>
        </p:nvSpPr>
        <p:spPr bwMode="auto">
          <a:xfrm>
            <a:off x="2711698" y="2596189"/>
            <a:ext cx="1080120" cy="414896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rtlCol="0" anchor="ctr"/>
          <a:lstStyle/>
          <a:p>
            <a:pPr algn="ctr" eaLnBrk="0" hangingPunct="0"/>
            <a:r>
              <a:rPr kumimoji="1" lang="ja-JP" altLang="en-US" sz="1200" dirty="0" smtClean="0">
                <a:solidFill>
                  <a:schemeClr val="bg1"/>
                </a:solidFill>
                <a:latin typeface="ＭＳ Ｐゴシック" charset="-128"/>
              </a:rPr>
              <a:t>受渡し確認</a:t>
            </a:r>
            <a:endParaRPr kumimoji="1" lang="ja-JP" altLang="en-US" sz="1200" dirty="0">
              <a:solidFill>
                <a:schemeClr val="bg1"/>
              </a:solidFill>
              <a:latin typeface="ＭＳ Ｐゴシック" charset="-128"/>
            </a:endParaRPr>
          </a:p>
        </p:txBody>
      </p:sp>
      <p:sp>
        <p:nvSpPr>
          <p:cNvPr id="21" name="Title 1"/>
          <p:cNvSpPr txBox="1">
            <a:spLocks/>
          </p:cNvSpPr>
          <p:nvPr/>
        </p:nvSpPr>
        <p:spPr>
          <a:xfrm>
            <a:off x="1423200" y="692243"/>
            <a:ext cx="1080120" cy="2215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28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lang="en-US" sz="4800" kern="1200" spc="-150" dirty="0">
                <a:ln w="3175">
                  <a:noFill/>
                </a:ln>
                <a:gradFill flip="none" rotWithShape="1">
                  <a:gsLst>
                    <a:gs pos="0">
                      <a:srgbClr val="FFFFB9"/>
                    </a:gs>
                    <a:gs pos="36000">
                      <a:srgbClr val="FFFF99"/>
                    </a:gs>
                    <a:gs pos="86000">
                      <a:srgbClr val="F6AE1E"/>
                    </a:gs>
                  </a:gsLst>
                  <a:lin ang="5400000" scaled="0"/>
                  <a:tileRect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n-ea"/>
                <a:cs typeface="Arial" charset="0"/>
              </a:defRPr>
            </a:lvl1pPr>
            <a:lvl2pPr algn="l" defTabSz="9128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48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algn="l" defTabSz="9128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48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algn="l" defTabSz="9128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48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algn="l" defTabSz="9128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48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457200" algn="l" defTabSz="9128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48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914400" algn="l" defTabSz="9128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48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1371600" algn="l" defTabSz="9128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48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1828800" algn="l" defTabSz="9128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48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defTabSz="914363" fontAlgn="auto">
              <a:spcAft>
                <a:spcPts val="0"/>
              </a:spcAft>
              <a:defRPr/>
            </a:pPr>
            <a:r>
              <a:rPr lang="ja-JP" altLang="en-US" sz="120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lang="ja-JP" altLang="en-US" sz="160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患者</a:t>
            </a:r>
          </a:p>
        </p:txBody>
      </p:sp>
      <p:cxnSp>
        <p:nvCxnSpPr>
          <p:cNvPr id="27" name="直線コネクタ 26"/>
          <p:cNvCxnSpPr/>
          <p:nvPr/>
        </p:nvCxnSpPr>
        <p:spPr>
          <a:xfrm>
            <a:off x="1475656" y="1556792"/>
            <a:ext cx="285561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/>
          <p:cNvCxnSpPr/>
          <p:nvPr/>
        </p:nvCxnSpPr>
        <p:spPr>
          <a:xfrm>
            <a:off x="3251758" y="2341641"/>
            <a:ext cx="107951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/>
          <p:cNvCxnSpPr/>
          <p:nvPr/>
        </p:nvCxnSpPr>
        <p:spPr>
          <a:xfrm>
            <a:off x="4331268" y="1556792"/>
            <a:ext cx="0" cy="25374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36"/>
          <p:cNvCxnSpPr/>
          <p:nvPr/>
        </p:nvCxnSpPr>
        <p:spPr>
          <a:xfrm>
            <a:off x="4331268" y="2201957"/>
            <a:ext cx="0" cy="139684"/>
          </a:xfrm>
          <a:prstGeom prst="straightConnector1">
            <a:avLst/>
          </a:prstGeom>
          <a:ln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正方形/長方形 38"/>
          <p:cNvSpPr/>
          <p:nvPr/>
        </p:nvSpPr>
        <p:spPr bwMode="auto">
          <a:xfrm>
            <a:off x="1232869" y="3308133"/>
            <a:ext cx="1080120" cy="414896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rtlCol="0" anchor="ctr"/>
          <a:lstStyle/>
          <a:p>
            <a:pPr algn="ctr" eaLnBrk="0" hangingPunct="0"/>
            <a:r>
              <a:rPr kumimoji="1" lang="ja-JP" altLang="en-US" sz="1200" dirty="0" smtClean="0">
                <a:solidFill>
                  <a:schemeClr val="bg1"/>
                </a:solidFill>
                <a:latin typeface="ＭＳ Ｐゴシック" charset="-128"/>
              </a:rPr>
              <a:t>患者認証</a:t>
            </a:r>
            <a:endParaRPr kumimoji="1" lang="ja-JP" altLang="en-US" sz="1200" dirty="0">
              <a:solidFill>
                <a:schemeClr val="bg1"/>
              </a:solidFill>
              <a:latin typeface="ＭＳ Ｐゴシック" charset="-128"/>
            </a:endParaRPr>
          </a:p>
        </p:txBody>
      </p:sp>
      <p:cxnSp>
        <p:nvCxnSpPr>
          <p:cNvPr id="42" name="直線矢印コネクタ 41"/>
          <p:cNvCxnSpPr/>
          <p:nvPr/>
        </p:nvCxnSpPr>
        <p:spPr>
          <a:xfrm>
            <a:off x="3251757" y="2339863"/>
            <a:ext cx="1" cy="24955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正方形/長方形 42"/>
          <p:cNvSpPr/>
          <p:nvPr/>
        </p:nvSpPr>
        <p:spPr bwMode="auto">
          <a:xfrm>
            <a:off x="1232866" y="3874413"/>
            <a:ext cx="1080120" cy="414896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rtlCol="0" anchor="ctr"/>
          <a:lstStyle/>
          <a:p>
            <a:pPr algn="ctr" eaLnBrk="0" hangingPunct="0"/>
            <a:r>
              <a:rPr kumimoji="1" lang="ja-JP" altLang="en-US" sz="1200" dirty="0" smtClean="0">
                <a:solidFill>
                  <a:schemeClr val="bg1"/>
                </a:solidFill>
                <a:latin typeface="ＭＳ Ｐゴシック" charset="-128"/>
              </a:rPr>
              <a:t>輸血実施</a:t>
            </a:r>
            <a:endParaRPr kumimoji="1" lang="ja-JP" altLang="en-US" sz="1200" dirty="0">
              <a:solidFill>
                <a:schemeClr val="bg1"/>
              </a:solidFill>
              <a:latin typeface="ＭＳ Ｐゴシック" charset="-128"/>
            </a:endParaRPr>
          </a:p>
        </p:txBody>
      </p:sp>
      <p:sp>
        <p:nvSpPr>
          <p:cNvPr id="52" name="正方形/長方形 51"/>
          <p:cNvSpPr/>
          <p:nvPr/>
        </p:nvSpPr>
        <p:spPr bwMode="auto">
          <a:xfrm>
            <a:off x="7524328" y="1305832"/>
            <a:ext cx="1417035" cy="414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wrap="none" rtlCol="0" anchor="ctr"/>
          <a:lstStyle/>
          <a:p>
            <a:pPr eaLnBrk="0" hangingPunct="0"/>
            <a:r>
              <a:rPr kumimoji="1" lang="ja-JP" altLang="en-US" sz="1000" dirty="0" smtClean="0">
                <a:solidFill>
                  <a:schemeClr val="bg1"/>
                </a:solidFill>
                <a:latin typeface="ＭＳ Ｐゴシック" charset="-128"/>
              </a:rPr>
              <a:t>製剤依頼</a:t>
            </a:r>
            <a:endParaRPr kumimoji="1" lang="ja-JP" altLang="en-US" sz="1000" dirty="0">
              <a:solidFill>
                <a:schemeClr val="bg1"/>
              </a:solidFill>
              <a:latin typeface="ＭＳ Ｐゴシック" charset="-128"/>
            </a:endParaRPr>
          </a:p>
        </p:txBody>
      </p:sp>
      <p:sp>
        <p:nvSpPr>
          <p:cNvPr id="53" name="正方形/長方形 52"/>
          <p:cNvSpPr/>
          <p:nvPr/>
        </p:nvSpPr>
        <p:spPr bwMode="auto">
          <a:xfrm>
            <a:off x="7512947" y="1869432"/>
            <a:ext cx="1417035" cy="414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wrap="none" rtlCol="0" anchor="ctr"/>
          <a:lstStyle/>
          <a:p>
            <a:pPr eaLnBrk="0" hangingPunct="0"/>
            <a:r>
              <a:rPr kumimoji="1" lang="ja-JP" altLang="en-US" sz="1000" dirty="0" smtClean="0">
                <a:solidFill>
                  <a:schemeClr val="bg1"/>
                </a:solidFill>
                <a:latin typeface="ＭＳ Ｐゴシック" charset="-128"/>
              </a:rPr>
              <a:t>血液製剤の準備</a:t>
            </a:r>
            <a:endParaRPr kumimoji="1" lang="en-US" altLang="ja-JP" sz="1000" dirty="0" smtClean="0">
              <a:solidFill>
                <a:schemeClr val="bg1"/>
              </a:solidFill>
              <a:latin typeface="ＭＳ Ｐゴシック" charset="-128"/>
            </a:endParaRPr>
          </a:p>
          <a:p>
            <a:pPr eaLnBrk="0" hangingPunct="0"/>
            <a:r>
              <a:rPr kumimoji="1" lang="ja-JP" altLang="en-US" sz="1000" dirty="0" smtClean="0">
                <a:solidFill>
                  <a:schemeClr val="bg1"/>
                </a:solidFill>
                <a:latin typeface="ＭＳ Ｐゴシック" charset="-128"/>
              </a:rPr>
              <a:t>クロスマッチ検査実施</a:t>
            </a:r>
            <a:endParaRPr kumimoji="1" lang="ja-JP" altLang="en-US" sz="1000" dirty="0">
              <a:solidFill>
                <a:schemeClr val="bg1"/>
              </a:solidFill>
              <a:latin typeface="ＭＳ Ｐゴシック" charset="-128"/>
            </a:endParaRPr>
          </a:p>
        </p:txBody>
      </p:sp>
      <p:sp>
        <p:nvSpPr>
          <p:cNvPr id="54" name="正方形/長方形 53"/>
          <p:cNvSpPr/>
          <p:nvPr/>
        </p:nvSpPr>
        <p:spPr bwMode="auto">
          <a:xfrm>
            <a:off x="7500821" y="2654952"/>
            <a:ext cx="1463667" cy="630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wrap="none" rtlCol="0" anchor="ctr"/>
          <a:lstStyle/>
          <a:p>
            <a:pPr eaLnBrk="0" hangingPunct="0"/>
            <a:r>
              <a:rPr kumimoji="1" lang="ja-JP" altLang="en-US" sz="1000" dirty="0" smtClean="0">
                <a:solidFill>
                  <a:schemeClr val="bg1"/>
                </a:solidFill>
                <a:latin typeface="ＭＳ Ｐゴシック" charset="-128"/>
              </a:rPr>
              <a:t>受渡し・受け取り確認</a:t>
            </a:r>
            <a:endParaRPr kumimoji="1" lang="en-US" altLang="ja-JP" sz="1000" dirty="0" smtClean="0">
              <a:solidFill>
                <a:schemeClr val="bg1"/>
              </a:solidFill>
              <a:latin typeface="ＭＳ Ｐゴシック" charset="-128"/>
            </a:endParaRPr>
          </a:p>
        </p:txBody>
      </p:sp>
      <p:sp>
        <p:nvSpPr>
          <p:cNvPr id="55" name="正方形/長方形 54"/>
          <p:cNvSpPr/>
          <p:nvPr/>
        </p:nvSpPr>
        <p:spPr bwMode="auto">
          <a:xfrm>
            <a:off x="7532791" y="3399919"/>
            <a:ext cx="1417035" cy="4477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wrap="none" rtlCol="0" anchor="ctr"/>
          <a:lstStyle/>
          <a:p>
            <a:pPr eaLnBrk="0" hangingPunct="0"/>
            <a:r>
              <a:rPr kumimoji="1" lang="ja-JP" altLang="en-US" sz="1000" dirty="0" smtClean="0">
                <a:solidFill>
                  <a:schemeClr val="bg1"/>
                </a:solidFill>
                <a:latin typeface="ＭＳ Ｐゴシック" charset="-128"/>
              </a:rPr>
              <a:t>患者</a:t>
            </a:r>
            <a:r>
              <a:rPr kumimoji="1" lang="ja-JP" altLang="en-US" sz="1000" dirty="0">
                <a:solidFill>
                  <a:schemeClr val="bg1"/>
                </a:solidFill>
                <a:latin typeface="ＭＳ Ｐゴシック" charset="-128"/>
              </a:rPr>
              <a:t>認証</a:t>
            </a:r>
            <a:endParaRPr kumimoji="1" lang="en-US" altLang="ja-JP" sz="1000" dirty="0" smtClean="0">
              <a:solidFill>
                <a:schemeClr val="bg1"/>
              </a:solidFill>
              <a:latin typeface="ＭＳ Ｐゴシック" charset="-128"/>
            </a:endParaRPr>
          </a:p>
          <a:p>
            <a:pPr eaLnBrk="0" hangingPunct="0"/>
            <a:endParaRPr kumimoji="1" lang="ja-JP" altLang="en-US" sz="1000" dirty="0">
              <a:solidFill>
                <a:schemeClr val="bg1"/>
              </a:solidFill>
              <a:latin typeface="ＭＳ Ｐゴシック" charset="-128"/>
            </a:endParaRPr>
          </a:p>
        </p:txBody>
      </p:sp>
      <p:sp>
        <p:nvSpPr>
          <p:cNvPr id="45" name="正方形/長方形 44"/>
          <p:cNvSpPr/>
          <p:nvPr/>
        </p:nvSpPr>
        <p:spPr bwMode="auto">
          <a:xfrm>
            <a:off x="3791818" y="1795990"/>
            <a:ext cx="1080120" cy="414896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rtlCol="0" anchor="ctr"/>
          <a:lstStyle/>
          <a:p>
            <a:pPr algn="ctr" eaLnBrk="0" hangingPunct="0"/>
            <a:r>
              <a:rPr kumimoji="1" lang="ja-JP" altLang="en-US" sz="1200" dirty="0" smtClean="0">
                <a:solidFill>
                  <a:schemeClr val="bg1"/>
                </a:solidFill>
                <a:latin typeface="ＭＳ Ｐゴシック" charset="-128"/>
              </a:rPr>
              <a:t>製剤準備</a:t>
            </a:r>
            <a:endParaRPr kumimoji="1" lang="ja-JP" altLang="en-US" sz="1200" dirty="0">
              <a:solidFill>
                <a:schemeClr val="bg1"/>
              </a:solidFill>
              <a:latin typeface="ＭＳ Ｐゴシック" charset="-128"/>
            </a:endParaRPr>
          </a:p>
        </p:txBody>
      </p:sp>
      <p:cxnSp>
        <p:nvCxnSpPr>
          <p:cNvPr id="51" name="直線コネクタ 50"/>
          <p:cNvCxnSpPr/>
          <p:nvPr/>
        </p:nvCxnSpPr>
        <p:spPr>
          <a:xfrm>
            <a:off x="1772929" y="3150769"/>
            <a:ext cx="14788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矢印コネクタ 56"/>
          <p:cNvCxnSpPr/>
          <p:nvPr/>
        </p:nvCxnSpPr>
        <p:spPr>
          <a:xfrm>
            <a:off x="3251757" y="3011085"/>
            <a:ext cx="0" cy="139684"/>
          </a:xfrm>
          <a:prstGeom prst="straightConnector1">
            <a:avLst/>
          </a:prstGeom>
          <a:ln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61"/>
          <p:cNvCxnSpPr/>
          <p:nvPr/>
        </p:nvCxnSpPr>
        <p:spPr>
          <a:xfrm>
            <a:off x="1772926" y="3156749"/>
            <a:ext cx="2" cy="16383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矢印コネクタ 62"/>
          <p:cNvCxnSpPr/>
          <p:nvPr/>
        </p:nvCxnSpPr>
        <p:spPr>
          <a:xfrm>
            <a:off x="1772196" y="3738034"/>
            <a:ext cx="730" cy="14795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正方形/長方形 63"/>
          <p:cNvSpPr/>
          <p:nvPr/>
        </p:nvSpPr>
        <p:spPr bwMode="auto">
          <a:xfrm>
            <a:off x="1888354" y="4636681"/>
            <a:ext cx="1080120" cy="414896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rtlCol="0" anchor="ctr"/>
          <a:lstStyle/>
          <a:p>
            <a:pPr algn="ctr" eaLnBrk="0" hangingPunct="0"/>
            <a:r>
              <a:rPr kumimoji="1" lang="ja-JP" altLang="en-US" sz="1200" dirty="0" smtClean="0">
                <a:solidFill>
                  <a:schemeClr val="bg1"/>
                </a:solidFill>
                <a:latin typeface="ＭＳ Ｐゴシック" charset="-128"/>
              </a:rPr>
              <a:t>経過観察</a:t>
            </a:r>
            <a:endParaRPr kumimoji="1" lang="ja-JP" altLang="en-US" sz="1200" dirty="0">
              <a:solidFill>
                <a:schemeClr val="bg1"/>
              </a:solidFill>
              <a:latin typeface="ＭＳ Ｐゴシック" charset="-128"/>
            </a:endParaRPr>
          </a:p>
        </p:txBody>
      </p:sp>
      <p:cxnSp>
        <p:nvCxnSpPr>
          <p:cNvPr id="65" name="直線コネクタ 64"/>
          <p:cNvCxnSpPr>
            <a:stCxn id="43" idx="3"/>
          </p:cNvCxnSpPr>
          <p:nvPr/>
        </p:nvCxnSpPr>
        <p:spPr>
          <a:xfrm flipV="1">
            <a:off x="2312986" y="4077072"/>
            <a:ext cx="4131222" cy="4789"/>
          </a:xfrm>
          <a:prstGeom prst="line">
            <a:avLst/>
          </a:prstGeom>
          <a:ln>
            <a:solidFill>
              <a:schemeClr val="bg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矢印コネクタ 65"/>
          <p:cNvCxnSpPr>
            <a:endCxn id="67" idx="0"/>
          </p:cNvCxnSpPr>
          <p:nvPr/>
        </p:nvCxnSpPr>
        <p:spPr>
          <a:xfrm>
            <a:off x="6506978" y="4079607"/>
            <a:ext cx="0" cy="198589"/>
          </a:xfrm>
          <a:prstGeom prst="straightConnector1">
            <a:avLst/>
          </a:prstGeom>
          <a:ln>
            <a:solidFill>
              <a:schemeClr val="bg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正方形/長方形 66"/>
          <p:cNvSpPr/>
          <p:nvPr/>
        </p:nvSpPr>
        <p:spPr bwMode="auto">
          <a:xfrm>
            <a:off x="5966918" y="4278196"/>
            <a:ext cx="1080120" cy="414896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rtlCol="0" anchor="ctr"/>
          <a:lstStyle/>
          <a:p>
            <a:pPr algn="ctr" eaLnBrk="0" hangingPunct="0"/>
            <a:r>
              <a:rPr kumimoji="1" lang="ja-JP" altLang="en-US" sz="1200" dirty="0" smtClean="0">
                <a:solidFill>
                  <a:schemeClr val="bg1"/>
                </a:solidFill>
                <a:latin typeface="ＭＳ Ｐゴシック" charset="-128"/>
              </a:rPr>
              <a:t>会計</a:t>
            </a:r>
            <a:endParaRPr kumimoji="1" lang="ja-JP" altLang="en-US" sz="1200" dirty="0">
              <a:solidFill>
                <a:schemeClr val="bg1"/>
              </a:solidFill>
              <a:latin typeface="ＭＳ Ｐゴシック" charset="-128"/>
            </a:endParaRPr>
          </a:p>
        </p:txBody>
      </p:sp>
      <p:sp>
        <p:nvSpPr>
          <p:cNvPr id="70" name="正方形/長方形 69"/>
          <p:cNvSpPr/>
          <p:nvPr/>
        </p:nvSpPr>
        <p:spPr bwMode="auto">
          <a:xfrm>
            <a:off x="7537830" y="3851408"/>
            <a:ext cx="1417035" cy="414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wrap="none" rtlCol="0" anchor="ctr"/>
          <a:lstStyle/>
          <a:p>
            <a:pPr eaLnBrk="0" hangingPunct="0"/>
            <a:r>
              <a:rPr kumimoji="1" lang="ja-JP" altLang="en-US" sz="1000" dirty="0" smtClean="0">
                <a:solidFill>
                  <a:schemeClr val="bg1"/>
                </a:solidFill>
                <a:latin typeface="ＭＳ Ｐゴシック" charset="-128"/>
              </a:rPr>
              <a:t>輸血の実施</a:t>
            </a:r>
            <a:endParaRPr kumimoji="1" lang="ja-JP" altLang="en-US" sz="1000" dirty="0">
              <a:solidFill>
                <a:schemeClr val="bg1"/>
              </a:solidFill>
              <a:latin typeface="ＭＳ Ｐゴシック" charset="-128"/>
            </a:endParaRPr>
          </a:p>
        </p:txBody>
      </p:sp>
      <p:sp>
        <p:nvSpPr>
          <p:cNvPr id="71" name="正方形/長方形 70"/>
          <p:cNvSpPr/>
          <p:nvPr/>
        </p:nvSpPr>
        <p:spPr bwMode="auto">
          <a:xfrm>
            <a:off x="7535344" y="4278196"/>
            <a:ext cx="1417035" cy="414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wrap="none" rtlCol="0" anchor="ctr"/>
          <a:lstStyle/>
          <a:p>
            <a:pPr eaLnBrk="0" hangingPunct="0"/>
            <a:r>
              <a:rPr kumimoji="1" lang="ja-JP" altLang="en-US" sz="1000" dirty="0">
                <a:solidFill>
                  <a:schemeClr val="bg1"/>
                </a:solidFill>
                <a:latin typeface="ＭＳ Ｐゴシック" charset="-128"/>
              </a:rPr>
              <a:t>会計</a:t>
            </a:r>
          </a:p>
        </p:txBody>
      </p:sp>
      <p:cxnSp>
        <p:nvCxnSpPr>
          <p:cNvPr id="73" name="直線矢印コネクタ 72"/>
          <p:cNvCxnSpPr/>
          <p:nvPr/>
        </p:nvCxnSpPr>
        <p:spPr>
          <a:xfrm>
            <a:off x="1763904" y="4310556"/>
            <a:ext cx="2" cy="163839"/>
          </a:xfrm>
          <a:prstGeom prst="straightConnector1">
            <a:avLst/>
          </a:prstGeom>
          <a:ln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矢印コネクタ 73"/>
          <p:cNvCxnSpPr/>
          <p:nvPr/>
        </p:nvCxnSpPr>
        <p:spPr>
          <a:xfrm>
            <a:off x="2428412" y="4474395"/>
            <a:ext cx="2" cy="16383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コネクタ 76"/>
          <p:cNvCxnSpPr/>
          <p:nvPr/>
        </p:nvCxnSpPr>
        <p:spPr>
          <a:xfrm>
            <a:off x="1755057" y="4474395"/>
            <a:ext cx="67335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正方形/長方形 78"/>
          <p:cNvSpPr/>
          <p:nvPr/>
        </p:nvSpPr>
        <p:spPr bwMode="auto">
          <a:xfrm>
            <a:off x="7547453" y="4653136"/>
            <a:ext cx="1417035" cy="414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wrap="none" rtlCol="0" anchor="ctr"/>
          <a:lstStyle/>
          <a:p>
            <a:pPr eaLnBrk="0" hangingPunct="0"/>
            <a:r>
              <a:rPr kumimoji="1" lang="ja-JP" altLang="en-US" sz="1000" dirty="0" smtClean="0">
                <a:solidFill>
                  <a:schemeClr val="bg1"/>
                </a:solidFill>
                <a:latin typeface="ＭＳ Ｐゴシック" charset="-128"/>
              </a:rPr>
              <a:t>輸血実施後の経過観察</a:t>
            </a:r>
            <a:endParaRPr kumimoji="1" lang="en-US" altLang="ja-JP" sz="1000" dirty="0" smtClean="0">
              <a:solidFill>
                <a:schemeClr val="bg1"/>
              </a:solidFill>
              <a:latin typeface="ＭＳ Ｐゴシック" charset="-128"/>
            </a:endParaRPr>
          </a:p>
          <a:p>
            <a:pPr eaLnBrk="0" hangingPunct="0"/>
            <a:r>
              <a:rPr kumimoji="1" lang="ja-JP" altLang="en-US" sz="1000" dirty="0" smtClean="0">
                <a:solidFill>
                  <a:schemeClr val="bg1"/>
                </a:solidFill>
                <a:latin typeface="ＭＳ Ｐゴシック" charset="-128"/>
              </a:rPr>
              <a:t>副作用有無確認</a:t>
            </a:r>
            <a:endParaRPr kumimoji="1" lang="en-US" altLang="ja-JP" sz="1000" dirty="0" smtClean="0">
              <a:solidFill>
                <a:schemeClr val="bg1"/>
              </a:solidFill>
              <a:latin typeface="ＭＳ Ｐゴシック" charset="-128"/>
            </a:endParaRPr>
          </a:p>
        </p:txBody>
      </p:sp>
      <p:sp>
        <p:nvSpPr>
          <p:cNvPr id="81" name="正方形/長方形 80"/>
          <p:cNvSpPr/>
          <p:nvPr/>
        </p:nvSpPr>
        <p:spPr bwMode="auto">
          <a:xfrm>
            <a:off x="1209716" y="5320126"/>
            <a:ext cx="1080120" cy="409791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rtlCol="0" anchor="ctr"/>
          <a:lstStyle/>
          <a:p>
            <a:pPr algn="ctr" eaLnBrk="0" hangingPunct="0"/>
            <a:r>
              <a:rPr kumimoji="1" lang="ja-JP" altLang="en-US" sz="1200" dirty="0" smtClean="0">
                <a:solidFill>
                  <a:schemeClr val="bg1"/>
                </a:solidFill>
                <a:latin typeface="ＭＳ Ｐゴシック" charset="-128"/>
              </a:rPr>
              <a:t>実績・返品</a:t>
            </a:r>
            <a:endParaRPr kumimoji="1" lang="ja-JP" altLang="en-US" sz="1200" dirty="0">
              <a:solidFill>
                <a:schemeClr val="bg1"/>
              </a:solidFill>
              <a:latin typeface="ＭＳ Ｐゴシック" charset="-128"/>
            </a:endParaRPr>
          </a:p>
        </p:txBody>
      </p:sp>
      <p:sp>
        <p:nvSpPr>
          <p:cNvPr id="82" name="正方形/長方形 81"/>
          <p:cNvSpPr/>
          <p:nvPr/>
        </p:nvSpPr>
        <p:spPr bwMode="auto">
          <a:xfrm>
            <a:off x="3797695" y="5961031"/>
            <a:ext cx="1080120" cy="414896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rtlCol="0" anchor="ctr"/>
          <a:lstStyle/>
          <a:p>
            <a:pPr algn="ctr" eaLnBrk="0" hangingPunct="0"/>
            <a:r>
              <a:rPr kumimoji="1" lang="ja-JP" altLang="en-US" sz="1200" dirty="0" smtClean="0">
                <a:solidFill>
                  <a:schemeClr val="bg1"/>
                </a:solidFill>
                <a:latin typeface="ＭＳ Ｐゴシック" charset="-128"/>
              </a:rPr>
              <a:t>実績管理</a:t>
            </a:r>
            <a:endParaRPr kumimoji="1" lang="ja-JP" altLang="en-US" sz="1200" dirty="0">
              <a:solidFill>
                <a:schemeClr val="bg1"/>
              </a:solidFill>
              <a:latin typeface="ＭＳ Ｐゴシック" charset="-128"/>
            </a:endParaRPr>
          </a:p>
        </p:txBody>
      </p:sp>
      <p:sp>
        <p:nvSpPr>
          <p:cNvPr id="83" name="正方形/長方形 82"/>
          <p:cNvSpPr/>
          <p:nvPr/>
        </p:nvSpPr>
        <p:spPr bwMode="auto">
          <a:xfrm>
            <a:off x="7524328" y="5956185"/>
            <a:ext cx="1417035" cy="414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wrap="none" rtlCol="0" anchor="ctr"/>
          <a:lstStyle/>
          <a:p>
            <a:pPr eaLnBrk="0" hangingPunct="0"/>
            <a:r>
              <a:rPr kumimoji="1" lang="ja-JP" altLang="en-US" sz="1000" dirty="0" smtClean="0">
                <a:solidFill>
                  <a:schemeClr val="bg1"/>
                </a:solidFill>
                <a:latin typeface="ＭＳ Ｐゴシック" charset="-128"/>
              </a:rPr>
              <a:t>使用実績記録</a:t>
            </a:r>
            <a:endParaRPr kumimoji="1" lang="ja-JP" altLang="en-US" sz="1000" dirty="0">
              <a:solidFill>
                <a:schemeClr val="bg1"/>
              </a:solidFill>
              <a:latin typeface="ＭＳ Ｐゴシック" charset="-128"/>
            </a:endParaRPr>
          </a:p>
        </p:txBody>
      </p:sp>
      <p:cxnSp>
        <p:nvCxnSpPr>
          <p:cNvPr id="84" name="直線矢印コネクタ 83"/>
          <p:cNvCxnSpPr/>
          <p:nvPr/>
        </p:nvCxnSpPr>
        <p:spPr>
          <a:xfrm flipH="1">
            <a:off x="2427269" y="5041684"/>
            <a:ext cx="1141" cy="106164"/>
          </a:xfrm>
          <a:prstGeom prst="straightConnector1">
            <a:avLst/>
          </a:prstGeom>
          <a:ln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矢印コネクタ 85"/>
          <p:cNvCxnSpPr/>
          <p:nvPr/>
        </p:nvCxnSpPr>
        <p:spPr>
          <a:xfrm flipH="1">
            <a:off x="1735198" y="5150106"/>
            <a:ext cx="5556" cy="17919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コネクタ 87"/>
          <p:cNvCxnSpPr/>
          <p:nvPr/>
        </p:nvCxnSpPr>
        <p:spPr>
          <a:xfrm>
            <a:off x="1753380" y="5151330"/>
            <a:ext cx="67335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コネクタ 89"/>
          <p:cNvCxnSpPr/>
          <p:nvPr/>
        </p:nvCxnSpPr>
        <p:spPr>
          <a:xfrm>
            <a:off x="1709915" y="5828866"/>
            <a:ext cx="262135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矢印コネクタ 92"/>
          <p:cNvCxnSpPr/>
          <p:nvPr/>
        </p:nvCxnSpPr>
        <p:spPr>
          <a:xfrm flipH="1">
            <a:off x="1707903" y="5713117"/>
            <a:ext cx="1005" cy="123084"/>
          </a:xfrm>
          <a:prstGeom prst="straightConnector1">
            <a:avLst/>
          </a:prstGeom>
          <a:ln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矢印コネクタ 95"/>
          <p:cNvCxnSpPr/>
          <p:nvPr/>
        </p:nvCxnSpPr>
        <p:spPr>
          <a:xfrm>
            <a:off x="4337749" y="5836201"/>
            <a:ext cx="730" cy="14795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正方形/長方形 96"/>
          <p:cNvSpPr/>
          <p:nvPr/>
        </p:nvSpPr>
        <p:spPr bwMode="auto">
          <a:xfrm>
            <a:off x="7513168" y="5321659"/>
            <a:ext cx="1417035" cy="414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wrap="none" rtlCol="0" anchor="ctr"/>
          <a:lstStyle/>
          <a:p>
            <a:pPr eaLnBrk="0" hangingPunct="0"/>
            <a:r>
              <a:rPr kumimoji="1" lang="ja-JP" altLang="en-US" sz="1000" dirty="0" smtClean="0">
                <a:solidFill>
                  <a:schemeClr val="bg1"/>
                </a:solidFill>
                <a:latin typeface="ＭＳ Ｐゴシック" charset="-128"/>
              </a:rPr>
              <a:t>使用実績の登録</a:t>
            </a:r>
            <a:endParaRPr kumimoji="1" lang="ja-JP" altLang="en-US" sz="1000" dirty="0">
              <a:solidFill>
                <a:schemeClr val="bg1"/>
              </a:solidFill>
              <a:latin typeface="ＭＳ Ｐゴシック" charset="-128"/>
            </a:endParaRPr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4211960" y="6594442"/>
            <a:ext cx="432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5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865901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4328" y="-1"/>
            <a:ext cx="1619672" cy="334703"/>
          </a:xfrm>
          <a:prstGeom prst="rect">
            <a:avLst/>
          </a:prstGeom>
        </p:spPr>
      </p:pic>
      <p:cxnSp>
        <p:nvCxnSpPr>
          <p:cNvPr id="8" name="直線コネクタ 7"/>
          <p:cNvCxnSpPr/>
          <p:nvPr/>
        </p:nvCxnSpPr>
        <p:spPr>
          <a:xfrm>
            <a:off x="107504" y="1124744"/>
            <a:ext cx="885698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1"/>
          <p:cNvSpPr txBox="1">
            <a:spLocks/>
          </p:cNvSpPr>
          <p:nvPr/>
        </p:nvSpPr>
        <p:spPr>
          <a:xfrm>
            <a:off x="-26383" y="203556"/>
            <a:ext cx="4357651" cy="284693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28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lang="en-US" sz="4800" kern="1200" spc="-150" dirty="0">
                <a:ln w="3175">
                  <a:noFill/>
                </a:ln>
                <a:gradFill flip="none" rotWithShape="1">
                  <a:gsLst>
                    <a:gs pos="0">
                      <a:srgbClr val="FFFFB9"/>
                    </a:gs>
                    <a:gs pos="36000">
                      <a:srgbClr val="FFFF99"/>
                    </a:gs>
                    <a:gs pos="86000">
                      <a:srgbClr val="F6AE1E"/>
                    </a:gs>
                  </a:gsLst>
                  <a:lin ang="5400000" scaled="0"/>
                  <a:tileRect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n-ea"/>
                <a:cs typeface="Arial" charset="0"/>
              </a:defRPr>
            </a:lvl1pPr>
            <a:lvl2pPr algn="l" defTabSz="9128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48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algn="l" defTabSz="9128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48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algn="l" defTabSz="9128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48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algn="l" defTabSz="9128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48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457200" algn="l" defTabSz="9128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48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914400" algn="l" defTabSz="9128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48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1371600" algn="l" defTabSz="9128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48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1828800" algn="l" defTabSz="9128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48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defTabSz="914363" fontAlgn="auto">
              <a:spcAft>
                <a:spcPts val="0"/>
              </a:spcAft>
              <a:defRPr/>
            </a:pPr>
            <a:r>
              <a:rPr lang="en-US" altLang="ja-JP" sz="1800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〔</a:t>
            </a:r>
            <a:r>
              <a:rPr lang="ja-JP" altLang="en-US" sz="200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救急</a:t>
            </a:r>
            <a:r>
              <a:rPr lang="en-US" altLang="ja-JP" sz="2000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〕</a:t>
            </a:r>
            <a:endParaRPr lang="ja-JP" altLang="en-US" sz="2000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692809" y="885890"/>
            <a:ext cx="1080120" cy="227755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28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lang="en-US" sz="4800" kern="1200" spc="-150" dirty="0">
                <a:ln w="3175">
                  <a:noFill/>
                </a:ln>
                <a:gradFill flip="none" rotWithShape="1">
                  <a:gsLst>
                    <a:gs pos="0">
                      <a:srgbClr val="FFFFB9"/>
                    </a:gs>
                    <a:gs pos="36000">
                      <a:srgbClr val="FFFF99"/>
                    </a:gs>
                    <a:gs pos="86000">
                      <a:srgbClr val="F6AE1E"/>
                    </a:gs>
                  </a:gsLst>
                  <a:lin ang="5400000" scaled="0"/>
                  <a:tileRect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n-ea"/>
                <a:cs typeface="Arial" charset="0"/>
              </a:defRPr>
            </a:lvl1pPr>
            <a:lvl2pPr algn="l" defTabSz="9128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48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algn="l" defTabSz="9128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48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algn="l" defTabSz="9128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48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algn="l" defTabSz="9128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48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457200" algn="l" defTabSz="9128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48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914400" algn="l" defTabSz="9128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48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1371600" algn="l" defTabSz="9128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48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1828800" algn="l" defTabSz="9128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48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defTabSz="914363" fontAlgn="auto">
              <a:spcAft>
                <a:spcPts val="0"/>
              </a:spcAft>
              <a:defRPr/>
            </a:pPr>
            <a:r>
              <a:rPr lang="ja-JP" altLang="en-US" sz="120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lang="ja-JP" altLang="en-US" sz="1600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医師</a:t>
            </a:r>
            <a:endParaRPr lang="ja-JP" altLang="en-US" sz="1600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2078483" y="899371"/>
            <a:ext cx="1512168" cy="227755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28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lang="en-US" sz="4800" kern="1200" spc="-150" dirty="0">
                <a:ln w="3175">
                  <a:noFill/>
                </a:ln>
                <a:gradFill flip="none" rotWithShape="1">
                  <a:gsLst>
                    <a:gs pos="0">
                      <a:srgbClr val="FFFFB9"/>
                    </a:gs>
                    <a:gs pos="36000">
                      <a:srgbClr val="FFFF99"/>
                    </a:gs>
                    <a:gs pos="86000">
                      <a:srgbClr val="F6AE1E"/>
                    </a:gs>
                  </a:gsLst>
                  <a:lin ang="5400000" scaled="0"/>
                  <a:tileRect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n-ea"/>
                <a:cs typeface="Arial" charset="0"/>
              </a:defRPr>
            </a:lvl1pPr>
            <a:lvl2pPr algn="l" defTabSz="9128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48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algn="l" defTabSz="9128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48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algn="l" defTabSz="9128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48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algn="l" defTabSz="9128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48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457200" algn="l" defTabSz="9128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48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914400" algn="l" defTabSz="9128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48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1371600" algn="l" defTabSz="9128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48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1828800" algn="l" defTabSz="9128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48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defTabSz="914363" fontAlgn="auto">
              <a:spcAft>
                <a:spcPts val="0"/>
              </a:spcAft>
              <a:defRPr/>
            </a:pPr>
            <a:r>
              <a:rPr lang="ja-JP" altLang="en-US" sz="1600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看護師</a:t>
            </a:r>
            <a:endParaRPr lang="ja-JP" altLang="en-US" sz="1600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3779912" y="899371"/>
            <a:ext cx="1512168" cy="227755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28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lang="en-US" sz="4800" kern="1200" spc="-150" dirty="0">
                <a:ln w="3175">
                  <a:noFill/>
                </a:ln>
                <a:gradFill flip="none" rotWithShape="1">
                  <a:gsLst>
                    <a:gs pos="0">
                      <a:srgbClr val="FFFFB9"/>
                    </a:gs>
                    <a:gs pos="36000">
                      <a:srgbClr val="FFFF99"/>
                    </a:gs>
                    <a:gs pos="86000">
                      <a:srgbClr val="F6AE1E"/>
                    </a:gs>
                  </a:gsLst>
                  <a:lin ang="5400000" scaled="0"/>
                  <a:tileRect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n-ea"/>
                <a:cs typeface="Arial" charset="0"/>
              </a:defRPr>
            </a:lvl1pPr>
            <a:lvl2pPr algn="l" defTabSz="9128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48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algn="l" defTabSz="9128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48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algn="l" defTabSz="9128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48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algn="l" defTabSz="9128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48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457200" algn="l" defTabSz="9128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48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914400" algn="l" defTabSz="9128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48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1371600" algn="l" defTabSz="9128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48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1828800" algn="l" defTabSz="9128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48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defTabSz="914363" fontAlgn="auto">
              <a:spcAft>
                <a:spcPts val="0"/>
              </a:spcAft>
              <a:defRPr/>
            </a:pPr>
            <a:r>
              <a:rPr lang="ja-JP" altLang="en-US" sz="1600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検査室</a:t>
            </a:r>
            <a:r>
              <a:rPr lang="en-US" altLang="ja-JP" sz="1600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lang="ja-JP" altLang="en-US" sz="1600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輸血</a:t>
            </a:r>
            <a:r>
              <a:rPr lang="en-US" altLang="ja-JP" sz="1600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lang="ja-JP" altLang="en-US" sz="1600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6137694" y="885890"/>
            <a:ext cx="954586" cy="2215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28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lang="en-US" sz="4800" kern="1200" spc="-150" dirty="0">
                <a:ln w="3175">
                  <a:noFill/>
                </a:ln>
                <a:gradFill flip="none" rotWithShape="1">
                  <a:gsLst>
                    <a:gs pos="0">
                      <a:srgbClr val="FFFFB9"/>
                    </a:gs>
                    <a:gs pos="36000">
                      <a:srgbClr val="FFFF99"/>
                    </a:gs>
                    <a:gs pos="86000">
                      <a:srgbClr val="F6AE1E"/>
                    </a:gs>
                  </a:gsLst>
                  <a:lin ang="5400000" scaled="0"/>
                  <a:tileRect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n-ea"/>
                <a:cs typeface="Arial" charset="0"/>
              </a:defRPr>
            </a:lvl1pPr>
            <a:lvl2pPr algn="l" defTabSz="9128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48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algn="l" defTabSz="9128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48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algn="l" defTabSz="9128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48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algn="l" defTabSz="9128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48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457200" algn="l" defTabSz="9128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48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914400" algn="l" defTabSz="9128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48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1371600" algn="l" defTabSz="9128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48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1828800" algn="l" defTabSz="9128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48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defTabSz="914363" fontAlgn="auto">
              <a:spcAft>
                <a:spcPts val="0"/>
              </a:spcAft>
              <a:defRPr/>
            </a:pPr>
            <a:r>
              <a:rPr lang="ja-JP" altLang="en-US" sz="1600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医事会計</a:t>
            </a:r>
            <a:endParaRPr lang="ja-JP" altLang="en-US" sz="1600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8009902" y="903145"/>
            <a:ext cx="954586" cy="227755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28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lang="en-US" sz="4800" kern="1200" spc="-150" dirty="0">
                <a:ln w="3175">
                  <a:noFill/>
                </a:ln>
                <a:gradFill flip="none" rotWithShape="1">
                  <a:gsLst>
                    <a:gs pos="0">
                      <a:srgbClr val="FFFFB9"/>
                    </a:gs>
                    <a:gs pos="36000">
                      <a:srgbClr val="FFFF99"/>
                    </a:gs>
                    <a:gs pos="86000">
                      <a:srgbClr val="F6AE1E"/>
                    </a:gs>
                  </a:gsLst>
                  <a:lin ang="5400000" scaled="0"/>
                  <a:tileRect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n-ea"/>
                <a:cs typeface="Arial" charset="0"/>
              </a:defRPr>
            </a:lvl1pPr>
            <a:lvl2pPr algn="l" defTabSz="9128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48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algn="l" defTabSz="9128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48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algn="l" defTabSz="9128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48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algn="l" defTabSz="9128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48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457200" algn="l" defTabSz="9128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48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914400" algn="l" defTabSz="9128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48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1371600" algn="l" defTabSz="9128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48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1828800" algn="l" defTabSz="9128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48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defTabSz="914363" fontAlgn="auto">
              <a:spcAft>
                <a:spcPts val="0"/>
              </a:spcAft>
              <a:defRPr/>
            </a:pPr>
            <a:r>
              <a:rPr lang="ja-JP" altLang="en-US" sz="1600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説明</a:t>
            </a:r>
            <a:endParaRPr lang="ja-JP" altLang="en-US" sz="1600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" name="正方形/長方形 1"/>
          <p:cNvSpPr/>
          <p:nvPr/>
        </p:nvSpPr>
        <p:spPr bwMode="auto">
          <a:xfrm>
            <a:off x="388408" y="1242170"/>
            <a:ext cx="1080120" cy="414896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rtlCol="0" anchor="ctr"/>
          <a:lstStyle/>
          <a:p>
            <a:pPr algn="ctr" eaLnBrk="0" hangingPunct="0"/>
            <a:r>
              <a:rPr kumimoji="1" lang="ja-JP" altLang="en-US" sz="1200" dirty="0" smtClean="0">
                <a:solidFill>
                  <a:schemeClr val="bg1"/>
                </a:solidFill>
                <a:latin typeface="ＭＳ Ｐゴシック" charset="-128"/>
              </a:rPr>
              <a:t>患者状況把握</a:t>
            </a:r>
            <a:endParaRPr kumimoji="1" lang="ja-JP" altLang="en-US" sz="1200" dirty="0">
              <a:solidFill>
                <a:schemeClr val="bg1"/>
              </a:solidFill>
              <a:latin typeface="ＭＳ Ｐゴシック" charset="-128"/>
            </a:endParaRPr>
          </a:p>
        </p:txBody>
      </p:sp>
      <p:sp>
        <p:nvSpPr>
          <p:cNvPr id="18" name="正方形/長方形 17"/>
          <p:cNvSpPr/>
          <p:nvPr/>
        </p:nvSpPr>
        <p:spPr bwMode="auto">
          <a:xfrm>
            <a:off x="4361092" y="2836103"/>
            <a:ext cx="1080120" cy="414896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rtlCol="0" anchor="ctr"/>
          <a:lstStyle/>
          <a:p>
            <a:pPr algn="ctr" eaLnBrk="0" hangingPunct="0"/>
            <a:r>
              <a:rPr kumimoji="1" lang="ja-JP" altLang="en-US" sz="1200" dirty="0" smtClean="0">
                <a:solidFill>
                  <a:schemeClr val="bg1"/>
                </a:solidFill>
                <a:latin typeface="ＭＳ Ｐゴシック" charset="-128"/>
              </a:rPr>
              <a:t>製剤準備</a:t>
            </a:r>
            <a:endParaRPr kumimoji="1" lang="ja-JP" altLang="en-US" sz="1200" dirty="0">
              <a:solidFill>
                <a:schemeClr val="bg1"/>
              </a:solidFill>
              <a:latin typeface="ＭＳ Ｐゴシック" charset="-128"/>
            </a:endParaRPr>
          </a:p>
        </p:txBody>
      </p:sp>
      <p:sp>
        <p:nvSpPr>
          <p:cNvPr id="20" name="正方形/長方形 19"/>
          <p:cNvSpPr/>
          <p:nvPr/>
        </p:nvSpPr>
        <p:spPr bwMode="auto">
          <a:xfrm>
            <a:off x="1819778" y="2297109"/>
            <a:ext cx="1080120" cy="414896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rtlCol="0" anchor="ctr"/>
          <a:lstStyle/>
          <a:p>
            <a:pPr algn="ctr" eaLnBrk="0" hangingPunct="0"/>
            <a:r>
              <a:rPr kumimoji="1" lang="ja-JP" altLang="en-US" sz="1200" dirty="0" smtClean="0">
                <a:solidFill>
                  <a:schemeClr val="bg1"/>
                </a:solidFill>
                <a:latin typeface="ＭＳ Ｐゴシック" charset="-128"/>
              </a:rPr>
              <a:t>検体採血</a:t>
            </a:r>
            <a:endParaRPr kumimoji="1" lang="ja-JP" altLang="en-US" sz="1200" dirty="0">
              <a:solidFill>
                <a:schemeClr val="bg1"/>
              </a:solidFill>
              <a:latin typeface="ＭＳ Ｐゴシック" charset="-128"/>
            </a:endParaRPr>
          </a:p>
        </p:txBody>
      </p:sp>
      <p:sp>
        <p:nvSpPr>
          <p:cNvPr id="21" name="Title 1"/>
          <p:cNvSpPr txBox="1">
            <a:spLocks/>
          </p:cNvSpPr>
          <p:nvPr/>
        </p:nvSpPr>
        <p:spPr>
          <a:xfrm>
            <a:off x="1423200" y="692243"/>
            <a:ext cx="1080120" cy="2215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28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lang="en-US" sz="4800" kern="1200" spc="-150" dirty="0">
                <a:ln w="3175">
                  <a:noFill/>
                </a:ln>
                <a:gradFill flip="none" rotWithShape="1">
                  <a:gsLst>
                    <a:gs pos="0">
                      <a:srgbClr val="FFFFB9"/>
                    </a:gs>
                    <a:gs pos="36000">
                      <a:srgbClr val="FFFF99"/>
                    </a:gs>
                    <a:gs pos="86000">
                      <a:srgbClr val="F6AE1E"/>
                    </a:gs>
                  </a:gsLst>
                  <a:lin ang="5400000" scaled="0"/>
                  <a:tileRect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n-ea"/>
                <a:cs typeface="Arial" charset="0"/>
              </a:defRPr>
            </a:lvl1pPr>
            <a:lvl2pPr algn="l" defTabSz="9128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48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algn="l" defTabSz="9128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48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algn="l" defTabSz="9128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48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algn="l" defTabSz="9128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48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457200" algn="l" defTabSz="9128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48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914400" algn="l" defTabSz="9128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48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1371600" algn="l" defTabSz="9128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48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1828800" algn="l" defTabSz="9128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48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defTabSz="914363" fontAlgn="auto">
              <a:spcAft>
                <a:spcPts val="0"/>
              </a:spcAft>
              <a:defRPr/>
            </a:pPr>
            <a:r>
              <a:rPr lang="ja-JP" altLang="en-US" sz="120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lang="ja-JP" altLang="en-US" sz="160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患者</a:t>
            </a:r>
          </a:p>
        </p:txBody>
      </p:sp>
      <p:cxnSp>
        <p:nvCxnSpPr>
          <p:cNvPr id="4" name="直線矢印コネクタ 3"/>
          <p:cNvCxnSpPr>
            <a:stCxn id="3" idx="2"/>
          </p:cNvCxnSpPr>
          <p:nvPr/>
        </p:nvCxnSpPr>
        <p:spPr>
          <a:xfrm>
            <a:off x="919387" y="2392467"/>
            <a:ext cx="0" cy="43422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/>
          <p:cNvCxnSpPr/>
          <p:nvPr/>
        </p:nvCxnSpPr>
        <p:spPr>
          <a:xfrm>
            <a:off x="919387" y="1682886"/>
            <a:ext cx="0" cy="14057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/>
          <p:cNvCxnSpPr/>
          <p:nvPr/>
        </p:nvCxnSpPr>
        <p:spPr>
          <a:xfrm flipV="1">
            <a:off x="1444265" y="2098750"/>
            <a:ext cx="3466413" cy="379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/>
          <p:cNvCxnSpPr>
            <a:endCxn id="20" idx="0"/>
          </p:cNvCxnSpPr>
          <p:nvPr/>
        </p:nvCxnSpPr>
        <p:spPr>
          <a:xfrm>
            <a:off x="2359838" y="2097782"/>
            <a:ext cx="0" cy="19932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/>
          <p:cNvCxnSpPr/>
          <p:nvPr/>
        </p:nvCxnSpPr>
        <p:spPr>
          <a:xfrm>
            <a:off x="1459447" y="3034926"/>
            <a:ext cx="1630474" cy="0"/>
          </a:xfrm>
          <a:prstGeom prst="line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正方形/長方形 42"/>
          <p:cNvSpPr/>
          <p:nvPr/>
        </p:nvSpPr>
        <p:spPr bwMode="auto">
          <a:xfrm>
            <a:off x="1312253" y="5707265"/>
            <a:ext cx="1080120" cy="414896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rtlCol="0" anchor="ctr"/>
          <a:lstStyle/>
          <a:p>
            <a:pPr algn="ctr" eaLnBrk="0" hangingPunct="0"/>
            <a:r>
              <a:rPr kumimoji="1" lang="ja-JP" altLang="en-US" sz="1200" dirty="0" smtClean="0">
                <a:solidFill>
                  <a:schemeClr val="bg1"/>
                </a:solidFill>
                <a:latin typeface="ＭＳ Ｐゴシック" charset="-128"/>
              </a:rPr>
              <a:t>実績・返品</a:t>
            </a:r>
            <a:endParaRPr kumimoji="1" lang="ja-JP" altLang="en-US" sz="1200" dirty="0">
              <a:solidFill>
                <a:schemeClr val="bg1"/>
              </a:solidFill>
              <a:latin typeface="ＭＳ Ｐゴシック" charset="-128"/>
            </a:endParaRPr>
          </a:p>
        </p:txBody>
      </p:sp>
      <p:cxnSp>
        <p:nvCxnSpPr>
          <p:cNvPr id="49" name="直線矢印コネクタ 48"/>
          <p:cNvCxnSpPr/>
          <p:nvPr/>
        </p:nvCxnSpPr>
        <p:spPr>
          <a:xfrm>
            <a:off x="1845222" y="5521995"/>
            <a:ext cx="0" cy="18368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正方形/長方形 51"/>
          <p:cNvSpPr/>
          <p:nvPr/>
        </p:nvSpPr>
        <p:spPr bwMode="auto">
          <a:xfrm>
            <a:off x="7524328" y="1305832"/>
            <a:ext cx="1417035" cy="414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wrap="none" rtlCol="0" anchor="ctr"/>
          <a:lstStyle/>
          <a:p>
            <a:pPr eaLnBrk="0" hangingPunct="0"/>
            <a:r>
              <a:rPr kumimoji="1" lang="ja-JP" altLang="en-US" sz="1000" dirty="0" smtClean="0">
                <a:solidFill>
                  <a:schemeClr val="bg1"/>
                </a:solidFill>
                <a:latin typeface="ＭＳ Ｐゴシック" charset="-128"/>
              </a:rPr>
              <a:t>患者の状況を確認</a:t>
            </a:r>
            <a:endParaRPr kumimoji="1" lang="ja-JP" altLang="en-US" sz="1000" dirty="0">
              <a:solidFill>
                <a:schemeClr val="bg1"/>
              </a:solidFill>
              <a:latin typeface="ＭＳ Ｐゴシック" charset="-128"/>
            </a:endParaRPr>
          </a:p>
        </p:txBody>
      </p:sp>
      <p:sp>
        <p:nvSpPr>
          <p:cNvPr id="53" name="正方形/長方形 52"/>
          <p:cNvSpPr/>
          <p:nvPr/>
        </p:nvSpPr>
        <p:spPr bwMode="auto">
          <a:xfrm>
            <a:off x="7524327" y="1855587"/>
            <a:ext cx="1417035" cy="414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wrap="none" rtlCol="0" anchor="ctr"/>
          <a:lstStyle/>
          <a:p>
            <a:pPr eaLnBrk="0" hangingPunct="0"/>
            <a:r>
              <a:rPr kumimoji="1" lang="ja-JP" altLang="en-US" sz="1000" dirty="0" smtClean="0">
                <a:solidFill>
                  <a:schemeClr val="bg1"/>
                </a:solidFill>
                <a:latin typeface="ＭＳ Ｐゴシック" charset="-128"/>
              </a:rPr>
              <a:t>輸血の必要性を判断</a:t>
            </a:r>
            <a:endParaRPr kumimoji="1" lang="ja-JP" altLang="en-US" sz="1000" dirty="0">
              <a:solidFill>
                <a:schemeClr val="bg1"/>
              </a:solidFill>
              <a:latin typeface="ＭＳ Ｐゴシック" charset="-128"/>
            </a:endParaRPr>
          </a:p>
        </p:txBody>
      </p:sp>
      <p:sp>
        <p:nvSpPr>
          <p:cNvPr id="54" name="正方形/長方形 53"/>
          <p:cNvSpPr/>
          <p:nvPr/>
        </p:nvSpPr>
        <p:spPr bwMode="auto">
          <a:xfrm>
            <a:off x="7524327" y="2513944"/>
            <a:ext cx="1417035" cy="414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wrap="none" rtlCol="0" anchor="ctr"/>
          <a:lstStyle/>
          <a:p>
            <a:pPr eaLnBrk="0" hangingPunct="0"/>
            <a:r>
              <a:rPr kumimoji="1" lang="ja-JP" altLang="en-US" sz="1000" dirty="0" smtClean="0">
                <a:solidFill>
                  <a:schemeClr val="bg1"/>
                </a:solidFill>
                <a:latin typeface="ＭＳ Ｐゴシック" charset="-128"/>
              </a:rPr>
              <a:t>緊急時ﾏﾆｭｱﾙに従い</a:t>
            </a:r>
            <a:endParaRPr kumimoji="1" lang="en-US" altLang="ja-JP" sz="1000" dirty="0" smtClean="0">
              <a:solidFill>
                <a:schemeClr val="bg1"/>
              </a:solidFill>
              <a:latin typeface="ＭＳ Ｐゴシック" charset="-128"/>
            </a:endParaRPr>
          </a:p>
          <a:p>
            <a:pPr eaLnBrk="0" hangingPunct="0"/>
            <a:r>
              <a:rPr kumimoji="1" lang="ja-JP" altLang="en-US" sz="1000" dirty="0" smtClean="0">
                <a:solidFill>
                  <a:schemeClr val="bg1"/>
                </a:solidFill>
                <a:latin typeface="ＭＳ Ｐゴシック" charset="-128"/>
              </a:rPr>
              <a:t>血液製剤を準備</a:t>
            </a:r>
            <a:endParaRPr kumimoji="1" lang="en-US" altLang="ja-JP" sz="1000" dirty="0" smtClean="0">
              <a:solidFill>
                <a:schemeClr val="bg1"/>
              </a:solidFill>
              <a:latin typeface="ＭＳ Ｐゴシック" charset="-128"/>
            </a:endParaRPr>
          </a:p>
        </p:txBody>
      </p:sp>
      <p:sp>
        <p:nvSpPr>
          <p:cNvPr id="55" name="正方形/長方形 54"/>
          <p:cNvSpPr/>
          <p:nvPr/>
        </p:nvSpPr>
        <p:spPr bwMode="auto">
          <a:xfrm>
            <a:off x="7524327" y="2951124"/>
            <a:ext cx="1417035" cy="6181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wrap="none" rtlCol="0" anchor="ctr"/>
          <a:lstStyle/>
          <a:p>
            <a:pPr eaLnBrk="0" hangingPunct="0"/>
            <a:r>
              <a:rPr kumimoji="1" lang="ja-JP" altLang="en-US" sz="1000" dirty="0" smtClean="0">
                <a:solidFill>
                  <a:schemeClr val="bg1"/>
                </a:solidFill>
                <a:latin typeface="ＭＳ Ｐゴシック" charset="-128"/>
              </a:rPr>
              <a:t>採血した検体より</a:t>
            </a:r>
            <a:endParaRPr kumimoji="1" lang="en-US" altLang="ja-JP" sz="1000" dirty="0" smtClean="0">
              <a:solidFill>
                <a:schemeClr val="bg1"/>
              </a:solidFill>
              <a:latin typeface="ＭＳ Ｐゴシック" charset="-128"/>
            </a:endParaRPr>
          </a:p>
          <a:p>
            <a:pPr eaLnBrk="0" hangingPunct="0"/>
            <a:r>
              <a:rPr kumimoji="1" lang="ja-JP" altLang="en-US" sz="1000" dirty="0" smtClean="0">
                <a:solidFill>
                  <a:schemeClr val="bg1"/>
                </a:solidFill>
                <a:latin typeface="ＭＳ Ｐゴシック" charset="-128"/>
              </a:rPr>
              <a:t>血液型検査、クロスマッチ</a:t>
            </a:r>
            <a:endParaRPr kumimoji="1" lang="en-US" altLang="ja-JP" sz="1000" dirty="0" smtClean="0">
              <a:solidFill>
                <a:schemeClr val="bg1"/>
              </a:solidFill>
              <a:latin typeface="ＭＳ Ｐゴシック" charset="-128"/>
            </a:endParaRPr>
          </a:p>
          <a:p>
            <a:pPr eaLnBrk="0" hangingPunct="0"/>
            <a:r>
              <a:rPr kumimoji="1" lang="ja-JP" altLang="en-US" sz="1000" dirty="0" smtClean="0">
                <a:solidFill>
                  <a:schemeClr val="bg1"/>
                </a:solidFill>
                <a:latin typeface="ＭＳ Ｐゴシック" charset="-128"/>
              </a:rPr>
              <a:t>検査を実施し同種血液の</a:t>
            </a:r>
            <a:endParaRPr kumimoji="1" lang="en-US" altLang="ja-JP" sz="1000" dirty="0" smtClean="0">
              <a:solidFill>
                <a:schemeClr val="bg1"/>
              </a:solidFill>
              <a:latin typeface="ＭＳ Ｐゴシック" charset="-128"/>
            </a:endParaRPr>
          </a:p>
          <a:p>
            <a:pPr eaLnBrk="0" hangingPunct="0"/>
            <a:r>
              <a:rPr kumimoji="1" lang="ja-JP" altLang="en-US" sz="1000" dirty="0" smtClean="0">
                <a:solidFill>
                  <a:schemeClr val="bg1"/>
                </a:solidFill>
                <a:latin typeface="ＭＳ Ｐゴシック" charset="-128"/>
              </a:rPr>
              <a:t>準備に努める</a:t>
            </a:r>
            <a:endParaRPr kumimoji="1" lang="en-US" altLang="ja-JP" sz="1000" dirty="0" smtClean="0">
              <a:solidFill>
                <a:schemeClr val="bg1"/>
              </a:solidFill>
              <a:latin typeface="ＭＳ Ｐゴシック" charset="-128"/>
            </a:endParaRPr>
          </a:p>
        </p:txBody>
      </p:sp>
      <p:cxnSp>
        <p:nvCxnSpPr>
          <p:cNvPr id="56" name="直線コネクタ 55"/>
          <p:cNvCxnSpPr/>
          <p:nvPr/>
        </p:nvCxnSpPr>
        <p:spPr>
          <a:xfrm>
            <a:off x="1845222" y="5526758"/>
            <a:ext cx="88700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矢印コネクタ 57"/>
          <p:cNvCxnSpPr/>
          <p:nvPr/>
        </p:nvCxnSpPr>
        <p:spPr>
          <a:xfrm>
            <a:off x="2728933" y="5449987"/>
            <a:ext cx="0" cy="72008"/>
          </a:xfrm>
          <a:prstGeom prst="straightConnector1">
            <a:avLst/>
          </a:prstGeom>
          <a:ln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コネクタ 65"/>
          <p:cNvCxnSpPr>
            <a:stCxn id="88" idx="3"/>
          </p:cNvCxnSpPr>
          <p:nvPr/>
        </p:nvCxnSpPr>
        <p:spPr>
          <a:xfrm flipV="1">
            <a:off x="2392373" y="4545080"/>
            <a:ext cx="4139762" cy="10314"/>
          </a:xfrm>
          <a:prstGeom prst="line">
            <a:avLst/>
          </a:prstGeom>
          <a:ln>
            <a:solidFill>
              <a:schemeClr val="bg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矢印コネクタ 69"/>
          <p:cNvCxnSpPr/>
          <p:nvPr/>
        </p:nvCxnSpPr>
        <p:spPr>
          <a:xfrm>
            <a:off x="6532135" y="4533735"/>
            <a:ext cx="0" cy="198589"/>
          </a:xfrm>
          <a:prstGeom prst="straightConnector1">
            <a:avLst/>
          </a:prstGeom>
          <a:ln>
            <a:solidFill>
              <a:schemeClr val="bg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正方形/長方形 70"/>
          <p:cNvSpPr/>
          <p:nvPr/>
        </p:nvSpPr>
        <p:spPr bwMode="auto">
          <a:xfrm>
            <a:off x="5992075" y="4732324"/>
            <a:ext cx="1080120" cy="414896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rtlCol="0" anchor="ctr"/>
          <a:lstStyle/>
          <a:p>
            <a:pPr algn="ctr" eaLnBrk="0" hangingPunct="0"/>
            <a:r>
              <a:rPr kumimoji="1" lang="ja-JP" altLang="en-US" sz="1200" dirty="0" smtClean="0">
                <a:solidFill>
                  <a:schemeClr val="bg1"/>
                </a:solidFill>
                <a:latin typeface="ＭＳ Ｐゴシック" charset="-128"/>
              </a:rPr>
              <a:t>会計</a:t>
            </a:r>
            <a:endParaRPr kumimoji="1" lang="ja-JP" altLang="en-US" sz="1200" dirty="0">
              <a:solidFill>
                <a:schemeClr val="bg1"/>
              </a:solidFill>
              <a:latin typeface="ＭＳ Ｐゴシック" charset="-128"/>
            </a:endParaRPr>
          </a:p>
        </p:txBody>
      </p:sp>
      <p:sp>
        <p:nvSpPr>
          <p:cNvPr id="77" name="正方形/長方形 76"/>
          <p:cNvSpPr/>
          <p:nvPr/>
        </p:nvSpPr>
        <p:spPr bwMode="auto">
          <a:xfrm>
            <a:off x="7524327" y="4732324"/>
            <a:ext cx="1417035" cy="414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wrap="none" rtlCol="0" anchor="ctr"/>
          <a:lstStyle/>
          <a:p>
            <a:pPr eaLnBrk="0" hangingPunct="0"/>
            <a:r>
              <a:rPr kumimoji="1" lang="ja-JP" altLang="en-US" sz="1000" dirty="0">
                <a:solidFill>
                  <a:schemeClr val="bg1"/>
                </a:solidFill>
                <a:latin typeface="ＭＳ Ｐゴシック" charset="-128"/>
              </a:rPr>
              <a:t>会計</a:t>
            </a:r>
          </a:p>
        </p:txBody>
      </p:sp>
      <p:sp>
        <p:nvSpPr>
          <p:cNvPr id="3" name="フローチャート: 判断 2"/>
          <p:cNvSpPr/>
          <p:nvPr/>
        </p:nvSpPr>
        <p:spPr bwMode="auto">
          <a:xfrm>
            <a:off x="379327" y="1813842"/>
            <a:ext cx="1080120" cy="578625"/>
          </a:xfrm>
          <a:prstGeom prst="flowChartDecision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rtlCol="0" anchor="ctr"/>
          <a:lstStyle/>
          <a:p>
            <a:pPr algn="ctr" eaLnBrk="0" hangingPunct="0"/>
            <a:r>
              <a:rPr kumimoji="1" lang="ja-JP" altLang="en-US" sz="1200" dirty="0" smtClean="0">
                <a:solidFill>
                  <a:schemeClr val="bg1"/>
                </a:solidFill>
                <a:latin typeface="ＭＳ Ｐゴシック" charset="-128"/>
              </a:rPr>
              <a:t>緊急性</a:t>
            </a:r>
            <a:endParaRPr kumimoji="1" lang="ja-JP" altLang="en-US" sz="1200" dirty="0">
              <a:solidFill>
                <a:schemeClr val="bg1"/>
              </a:solidFill>
              <a:latin typeface="ＭＳ Ｐゴシック" charset="-128"/>
            </a:endParaRPr>
          </a:p>
        </p:txBody>
      </p:sp>
      <p:cxnSp>
        <p:nvCxnSpPr>
          <p:cNvPr id="50" name="直線矢印コネクタ 49"/>
          <p:cNvCxnSpPr>
            <a:endCxn id="18" idx="0"/>
          </p:cNvCxnSpPr>
          <p:nvPr/>
        </p:nvCxnSpPr>
        <p:spPr>
          <a:xfrm>
            <a:off x="4901152" y="2097782"/>
            <a:ext cx="0" cy="73832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正方形/長方形 56"/>
          <p:cNvSpPr/>
          <p:nvPr/>
        </p:nvSpPr>
        <p:spPr bwMode="auto">
          <a:xfrm>
            <a:off x="1434738" y="1751412"/>
            <a:ext cx="1417035" cy="414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wrap="none" rtlCol="0" anchor="ctr"/>
          <a:lstStyle/>
          <a:p>
            <a:pPr eaLnBrk="0" hangingPunct="0"/>
            <a:r>
              <a:rPr kumimoji="1" lang="ja-JP" altLang="en-US" sz="1000" dirty="0" smtClean="0">
                <a:solidFill>
                  <a:schemeClr val="bg1"/>
                </a:solidFill>
                <a:latin typeface="ＭＳ Ｐゴシック" charset="-128"/>
              </a:rPr>
              <a:t>あり</a:t>
            </a:r>
            <a:endParaRPr kumimoji="1" lang="ja-JP" altLang="en-US" sz="1000" dirty="0">
              <a:solidFill>
                <a:schemeClr val="bg1"/>
              </a:solidFill>
              <a:latin typeface="ＭＳ Ｐゴシック" charset="-128"/>
            </a:endParaRPr>
          </a:p>
        </p:txBody>
      </p:sp>
      <p:sp>
        <p:nvSpPr>
          <p:cNvPr id="63" name="正方形/長方形 62"/>
          <p:cNvSpPr/>
          <p:nvPr/>
        </p:nvSpPr>
        <p:spPr bwMode="auto">
          <a:xfrm>
            <a:off x="380977" y="2828055"/>
            <a:ext cx="1080120" cy="414896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rtlCol="0" anchor="ctr"/>
          <a:lstStyle/>
          <a:p>
            <a:pPr algn="ctr" eaLnBrk="0" hangingPunct="0"/>
            <a:r>
              <a:rPr kumimoji="1" lang="ja-JP" altLang="en-US" sz="1200" dirty="0" smtClean="0">
                <a:solidFill>
                  <a:schemeClr val="bg1"/>
                </a:solidFill>
                <a:latin typeface="ＭＳ Ｐゴシック" charset="-128"/>
              </a:rPr>
              <a:t>製剤依頼</a:t>
            </a:r>
            <a:endParaRPr kumimoji="1" lang="ja-JP" altLang="en-US" sz="1200" dirty="0">
              <a:solidFill>
                <a:schemeClr val="bg1"/>
              </a:solidFill>
              <a:latin typeface="ＭＳ Ｐゴシック" charset="-128"/>
            </a:endParaRPr>
          </a:p>
        </p:txBody>
      </p:sp>
      <p:cxnSp>
        <p:nvCxnSpPr>
          <p:cNvPr id="64" name="直線矢印コネクタ 63"/>
          <p:cNvCxnSpPr/>
          <p:nvPr/>
        </p:nvCxnSpPr>
        <p:spPr>
          <a:xfrm flipH="1">
            <a:off x="2370728" y="2721344"/>
            <a:ext cx="3188" cy="31358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矢印コネクタ 66"/>
          <p:cNvCxnSpPr>
            <a:stCxn id="18" idx="2"/>
          </p:cNvCxnSpPr>
          <p:nvPr/>
        </p:nvCxnSpPr>
        <p:spPr>
          <a:xfrm>
            <a:off x="4901152" y="3250999"/>
            <a:ext cx="0" cy="250009"/>
          </a:xfrm>
          <a:prstGeom prst="straightConnector1">
            <a:avLst/>
          </a:prstGeom>
          <a:ln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正方形/長方形 75"/>
          <p:cNvSpPr/>
          <p:nvPr/>
        </p:nvSpPr>
        <p:spPr bwMode="auto">
          <a:xfrm>
            <a:off x="946140" y="2388096"/>
            <a:ext cx="1417035" cy="414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wrap="none" rtlCol="0" anchor="ctr"/>
          <a:lstStyle/>
          <a:p>
            <a:pPr eaLnBrk="0" hangingPunct="0"/>
            <a:r>
              <a:rPr kumimoji="1" lang="ja-JP" altLang="en-US" sz="1000" dirty="0" smtClean="0">
                <a:solidFill>
                  <a:schemeClr val="bg1"/>
                </a:solidFill>
                <a:latin typeface="ＭＳ Ｐゴシック" charset="-128"/>
              </a:rPr>
              <a:t>なし</a:t>
            </a:r>
            <a:endParaRPr kumimoji="1" lang="ja-JP" altLang="en-US" sz="1000" dirty="0">
              <a:solidFill>
                <a:schemeClr val="bg1"/>
              </a:solidFill>
              <a:latin typeface="ＭＳ Ｐゴシック" charset="-128"/>
            </a:endParaRPr>
          </a:p>
        </p:txBody>
      </p:sp>
      <p:sp>
        <p:nvSpPr>
          <p:cNvPr id="78" name="正方形/長方形 77"/>
          <p:cNvSpPr/>
          <p:nvPr/>
        </p:nvSpPr>
        <p:spPr bwMode="auto">
          <a:xfrm>
            <a:off x="2196883" y="3662181"/>
            <a:ext cx="1080120" cy="414896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rtlCol="0" anchor="ctr"/>
          <a:lstStyle/>
          <a:p>
            <a:pPr algn="ctr" eaLnBrk="0" hangingPunct="0"/>
            <a:r>
              <a:rPr kumimoji="1" lang="ja-JP" altLang="en-US" sz="1200" dirty="0" smtClean="0">
                <a:solidFill>
                  <a:schemeClr val="bg1"/>
                </a:solidFill>
                <a:latin typeface="ＭＳ Ｐゴシック" charset="-128"/>
              </a:rPr>
              <a:t>受渡し確認</a:t>
            </a:r>
            <a:endParaRPr kumimoji="1" lang="ja-JP" altLang="en-US" sz="1200" dirty="0">
              <a:solidFill>
                <a:schemeClr val="bg1"/>
              </a:solidFill>
              <a:latin typeface="ＭＳ Ｐゴシック" charset="-128"/>
            </a:endParaRPr>
          </a:p>
        </p:txBody>
      </p:sp>
      <p:cxnSp>
        <p:nvCxnSpPr>
          <p:cNvPr id="85" name="直線コネクタ 84"/>
          <p:cNvCxnSpPr/>
          <p:nvPr/>
        </p:nvCxnSpPr>
        <p:spPr>
          <a:xfrm>
            <a:off x="2736943" y="3501008"/>
            <a:ext cx="216420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矢印コネクタ 86"/>
          <p:cNvCxnSpPr/>
          <p:nvPr/>
        </p:nvCxnSpPr>
        <p:spPr>
          <a:xfrm>
            <a:off x="2736943" y="3501008"/>
            <a:ext cx="0" cy="16399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正方形/長方形 87"/>
          <p:cNvSpPr/>
          <p:nvPr/>
        </p:nvSpPr>
        <p:spPr bwMode="auto">
          <a:xfrm>
            <a:off x="1312253" y="4347946"/>
            <a:ext cx="1080120" cy="414896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rtlCol="0" anchor="ctr"/>
          <a:lstStyle/>
          <a:p>
            <a:pPr algn="ctr" eaLnBrk="0" hangingPunct="0"/>
            <a:r>
              <a:rPr kumimoji="1" lang="ja-JP" altLang="en-US" sz="1200" dirty="0" smtClean="0">
                <a:solidFill>
                  <a:schemeClr val="bg1"/>
                </a:solidFill>
                <a:latin typeface="ＭＳ Ｐゴシック" charset="-128"/>
              </a:rPr>
              <a:t>輸血実施</a:t>
            </a:r>
            <a:endParaRPr kumimoji="1" lang="ja-JP" altLang="en-US" sz="1200" dirty="0">
              <a:solidFill>
                <a:schemeClr val="bg1"/>
              </a:solidFill>
              <a:latin typeface="ＭＳ Ｐゴシック" charset="-128"/>
            </a:endParaRPr>
          </a:p>
        </p:txBody>
      </p:sp>
      <p:cxnSp>
        <p:nvCxnSpPr>
          <p:cNvPr id="89" name="直線コネクタ 88"/>
          <p:cNvCxnSpPr/>
          <p:nvPr/>
        </p:nvCxnSpPr>
        <p:spPr>
          <a:xfrm>
            <a:off x="1852313" y="4223863"/>
            <a:ext cx="8840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矢印コネクタ 90"/>
          <p:cNvCxnSpPr/>
          <p:nvPr/>
        </p:nvCxnSpPr>
        <p:spPr>
          <a:xfrm flipH="1">
            <a:off x="2736333" y="4102276"/>
            <a:ext cx="610" cy="123523"/>
          </a:xfrm>
          <a:prstGeom prst="straightConnector1">
            <a:avLst/>
          </a:prstGeom>
          <a:ln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線矢印コネクタ 93"/>
          <p:cNvCxnSpPr>
            <a:endCxn id="88" idx="0"/>
          </p:cNvCxnSpPr>
          <p:nvPr/>
        </p:nvCxnSpPr>
        <p:spPr>
          <a:xfrm>
            <a:off x="1852313" y="4225799"/>
            <a:ext cx="0" cy="12214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正方形/長方形 115"/>
          <p:cNvSpPr/>
          <p:nvPr/>
        </p:nvSpPr>
        <p:spPr bwMode="auto">
          <a:xfrm>
            <a:off x="3097474" y="2830750"/>
            <a:ext cx="1080120" cy="414896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rtlCol="0" anchor="ctr"/>
          <a:lstStyle/>
          <a:p>
            <a:pPr algn="ctr" eaLnBrk="0" hangingPunct="0"/>
            <a:r>
              <a:rPr kumimoji="1" lang="ja-JP" altLang="en-US" sz="1200" dirty="0" smtClean="0">
                <a:solidFill>
                  <a:schemeClr val="bg1"/>
                </a:solidFill>
                <a:latin typeface="ＭＳ Ｐゴシック" charset="-128"/>
              </a:rPr>
              <a:t>検査実施</a:t>
            </a:r>
            <a:endParaRPr kumimoji="1" lang="ja-JP" altLang="en-US" sz="1200" dirty="0">
              <a:solidFill>
                <a:schemeClr val="bg1"/>
              </a:solidFill>
              <a:latin typeface="ＭＳ Ｐゴシック" charset="-128"/>
            </a:endParaRPr>
          </a:p>
        </p:txBody>
      </p:sp>
      <p:cxnSp>
        <p:nvCxnSpPr>
          <p:cNvPr id="120" name="直線コネクタ 119"/>
          <p:cNvCxnSpPr>
            <a:stCxn id="116" idx="3"/>
            <a:endCxn id="18" idx="1"/>
          </p:cNvCxnSpPr>
          <p:nvPr/>
        </p:nvCxnSpPr>
        <p:spPr>
          <a:xfrm>
            <a:off x="4177594" y="3038198"/>
            <a:ext cx="183498" cy="5353"/>
          </a:xfrm>
          <a:prstGeom prst="line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正方形/長方形 138"/>
          <p:cNvSpPr/>
          <p:nvPr/>
        </p:nvSpPr>
        <p:spPr bwMode="auto">
          <a:xfrm>
            <a:off x="2196273" y="5029877"/>
            <a:ext cx="1080120" cy="414896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rtlCol="0" anchor="ctr"/>
          <a:lstStyle/>
          <a:p>
            <a:pPr algn="ctr" eaLnBrk="0" hangingPunct="0"/>
            <a:r>
              <a:rPr kumimoji="1" lang="ja-JP" altLang="en-US" sz="1200" dirty="0" smtClean="0">
                <a:solidFill>
                  <a:schemeClr val="bg1"/>
                </a:solidFill>
                <a:latin typeface="ＭＳ Ｐゴシック" charset="-128"/>
              </a:rPr>
              <a:t>経過観察</a:t>
            </a:r>
            <a:endParaRPr kumimoji="1" lang="ja-JP" altLang="en-US" sz="1200" dirty="0">
              <a:solidFill>
                <a:schemeClr val="bg1"/>
              </a:solidFill>
              <a:latin typeface="ＭＳ Ｐゴシック" charset="-128"/>
            </a:endParaRPr>
          </a:p>
        </p:txBody>
      </p:sp>
      <p:cxnSp>
        <p:nvCxnSpPr>
          <p:cNvPr id="150" name="直線矢印コネクタ 149"/>
          <p:cNvCxnSpPr>
            <a:endCxn id="139" idx="2"/>
          </p:cNvCxnSpPr>
          <p:nvPr/>
        </p:nvCxnSpPr>
        <p:spPr>
          <a:xfrm>
            <a:off x="2725290" y="5444773"/>
            <a:ext cx="11043" cy="0"/>
          </a:xfrm>
          <a:prstGeom prst="straightConnector1">
            <a:avLst/>
          </a:prstGeom>
          <a:ln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線コネクタ 150"/>
          <p:cNvCxnSpPr/>
          <p:nvPr/>
        </p:nvCxnSpPr>
        <p:spPr>
          <a:xfrm>
            <a:off x="1852313" y="4900798"/>
            <a:ext cx="8840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線矢印コネクタ 151"/>
          <p:cNvCxnSpPr/>
          <p:nvPr/>
        </p:nvCxnSpPr>
        <p:spPr>
          <a:xfrm>
            <a:off x="1849329" y="4762842"/>
            <a:ext cx="0" cy="140575"/>
          </a:xfrm>
          <a:prstGeom prst="straightConnector1">
            <a:avLst/>
          </a:prstGeom>
          <a:ln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線矢印コネクタ 152"/>
          <p:cNvCxnSpPr>
            <a:endCxn id="139" idx="0"/>
          </p:cNvCxnSpPr>
          <p:nvPr/>
        </p:nvCxnSpPr>
        <p:spPr>
          <a:xfrm>
            <a:off x="2736333" y="4900798"/>
            <a:ext cx="0" cy="12907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正方形/長方形 157"/>
          <p:cNvSpPr/>
          <p:nvPr/>
        </p:nvSpPr>
        <p:spPr bwMode="auto">
          <a:xfrm>
            <a:off x="3797699" y="6030480"/>
            <a:ext cx="1080120" cy="414896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rtlCol="0" anchor="ctr"/>
          <a:lstStyle/>
          <a:p>
            <a:pPr algn="ctr" eaLnBrk="0" hangingPunct="0"/>
            <a:r>
              <a:rPr kumimoji="1" lang="ja-JP" altLang="en-US" sz="1200" dirty="0" smtClean="0">
                <a:solidFill>
                  <a:schemeClr val="bg1"/>
                </a:solidFill>
                <a:latin typeface="ＭＳ Ｐゴシック" charset="-128"/>
              </a:rPr>
              <a:t>実績管理</a:t>
            </a:r>
            <a:endParaRPr kumimoji="1" lang="ja-JP" altLang="en-US" sz="1200" dirty="0">
              <a:solidFill>
                <a:schemeClr val="bg1"/>
              </a:solidFill>
              <a:latin typeface="ＭＳ Ｐゴシック" charset="-128"/>
            </a:endParaRPr>
          </a:p>
        </p:txBody>
      </p:sp>
      <p:cxnSp>
        <p:nvCxnSpPr>
          <p:cNvPr id="159" name="直線コネクタ 158"/>
          <p:cNvCxnSpPr/>
          <p:nvPr/>
        </p:nvCxnSpPr>
        <p:spPr>
          <a:xfrm flipV="1">
            <a:off x="2392373" y="5896124"/>
            <a:ext cx="1946110" cy="906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線矢印コネクタ 159"/>
          <p:cNvCxnSpPr/>
          <p:nvPr/>
        </p:nvCxnSpPr>
        <p:spPr>
          <a:xfrm>
            <a:off x="4341687" y="5898233"/>
            <a:ext cx="0" cy="14401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正方形/長方形 166"/>
          <p:cNvSpPr/>
          <p:nvPr/>
        </p:nvSpPr>
        <p:spPr bwMode="auto">
          <a:xfrm>
            <a:off x="7547453" y="5227177"/>
            <a:ext cx="1417035" cy="414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wrap="none" rtlCol="0" anchor="ctr"/>
          <a:lstStyle/>
          <a:p>
            <a:pPr eaLnBrk="0" hangingPunct="0"/>
            <a:r>
              <a:rPr kumimoji="1" lang="ja-JP" altLang="en-US" sz="1000" dirty="0" smtClean="0">
                <a:solidFill>
                  <a:schemeClr val="bg1"/>
                </a:solidFill>
                <a:latin typeface="ＭＳ Ｐゴシック" charset="-128"/>
              </a:rPr>
              <a:t>輸血実施後の経過観察</a:t>
            </a:r>
            <a:endParaRPr kumimoji="1" lang="en-US" altLang="ja-JP" sz="1000" dirty="0" smtClean="0">
              <a:solidFill>
                <a:schemeClr val="bg1"/>
              </a:solidFill>
              <a:latin typeface="ＭＳ Ｐゴシック" charset="-128"/>
            </a:endParaRPr>
          </a:p>
          <a:p>
            <a:pPr eaLnBrk="0" hangingPunct="0"/>
            <a:r>
              <a:rPr kumimoji="1" lang="ja-JP" altLang="en-US" sz="1000" dirty="0" smtClean="0">
                <a:solidFill>
                  <a:schemeClr val="bg1"/>
                </a:solidFill>
                <a:latin typeface="ＭＳ Ｐゴシック" charset="-128"/>
              </a:rPr>
              <a:t>副作用有無確認</a:t>
            </a:r>
            <a:endParaRPr kumimoji="1" lang="en-US" altLang="ja-JP" sz="1000" dirty="0" smtClean="0">
              <a:solidFill>
                <a:schemeClr val="bg1"/>
              </a:solidFill>
              <a:latin typeface="ＭＳ Ｐゴシック" charset="-128"/>
            </a:endParaRPr>
          </a:p>
        </p:txBody>
      </p:sp>
      <p:sp>
        <p:nvSpPr>
          <p:cNvPr id="168" name="正方形/長方形 167"/>
          <p:cNvSpPr/>
          <p:nvPr/>
        </p:nvSpPr>
        <p:spPr bwMode="auto">
          <a:xfrm>
            <a:off x="7524328" y="5956185"/>
            <a:ext cx="1417035" cy="414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wrap="none" rtlCol="0" anchor="ctr"/>
          <a:lstStyle/>
          <a:p>
            <a:pPr eaLnBrk="0" hangingPunct="0"/>
            <a:r>
              <a:rPr kumimoji="1" lang="ja-JP" altLang="en-US" sz="1000" dirty="0" smtClean="0">
                <a:solidFill>
                  <a:schemeClr val="bg1"/>
                </a:solidFill>
                <a:latin typeface="ＭＳ Ｐゴシック" charset="-128"/>
              </a:rPr>
              <a:t>使用実績記録</a:t>
            </a:r>
            <a:endParaRPr kumimoji="1" lang="ja-JP" altLang="en-US" sz="1000" dirty="0">
              <a:solidFill>
                <a:schemeClr val="bg1"/>
              </a:solidFill>
              <a:latin typeface="ＭＳ Ｐゴシック" charset="-128"/>
            </a:endParaRPr>
          </a:p>
        </p:txBody>
      </p:sp>
      <p:sp>
        <p:nvSpPr>
          <p:cNvPr id="173" name="テキスト ボックス 172"/>
          <p:cNvSpPr txBox="1"/>
          <p:nvPr/>
        </p:nvSpPr>
        <p:spPr>
          <a:xfrm>
            <a:off x="4211960" y="6594442"/>
            <a:ext cx="432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6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952011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4328" y="-1"/>
            <a:ext cx="1619672" cy="334703"/>
          </a:xfrm>
          <a:prstGeom prst="rect">
            <a:avLst/>
          </a:prstGeom>
        </p:spPr>
      </p:pic>
      <p:cxnSp>
        <p:nvCxnSpPr>
          <p:cNvPr id="8" name="直線コネクタ 7"/>
          <p:cNvCxnSpPr/>
          <p:nvPr/>
        </p:nvCxnSpPr>
        <p:spPr>
          <a:xfrm>
            <a:off x="107504" y="1124744"/>
            <a:ext cx="885698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1"/>
          <p:cNvSpPr txBox="1">
            <a:spLocks/>
          </p:cNvSpPr>
          <p:nvPr/>
        </p:nvSpPr>
        <p:spPr>
          <a:xfrm>
            <a:off x="-26383" y="203556"/>
            <a:ext cx="4357651" cy="284693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28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lang="en-US" sz="4800" kern="1200" spc="-150" dirty="0">
                <a:ln w="3175">
                  <a:noFill/>
                </a:ln>
                <a:gradFill flip="none" rotWithShape="1">
                  <a:gsLst>
                    <a:gs pos="0">
                      <a:srgbClr val="FFFFB9"/>
                    </a:gs>
                    <a:gs pos="36000">
                      <a:srgbClr val="FFFF99"/>
                    </a:gs>
                    <a:gs pos="86000">
                      <a:srgbClr val="F6AE1E"/>
                    </a:gs>
                  </a:gsLst>
                  <a:lin ang="5400000" scaled="0"/>
                  <a:tileRect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n-ea"/>
                <a:cs typeface="Arial" charset="0"/>
              </a:defRPr>
            </a:lvl1pPr>
            <a:lvl2pPr algn="l" defTabSz="9128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48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algn="l" defTabSz="9128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48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algn="l" defTabSz="9128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48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algn="l" defTabSz="9128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48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457200" algn="l" defTabSz="9128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48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914400" algn="l" defTabSz="9128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48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1371600" algn="l" defTabSz="9128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48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1828800" algn="l" defTabSz="9128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48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defTabSz="914363" fontAlgn="auto">
              <a:spcAft>
                <a:spcPts val="0"/>
              </a:spcAft>
              <a:defRPr/>
            </a:pPr>
            <a:r>
              <a:rPr lang="en-US" altLang="ja-JP" sz="1800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〔</a:t>
            </a:r>
            <a:r>
              <a:rPr lang="ja-JP" altLang="en-US" sz="2000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自己血採血</a:t>
            </a:r>
            <a:r>
              <a:rPr lang="en-US" altLang="ja-JP" sz="2000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〕</a:t>
            </a:r>
            <a:endParaRPr lang="ja-JP" altLang="en-US" sz="2000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692809" y="885890"/>
            <a:ext cx="1080120" cy="227755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28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lang="en-US" sz="4800" kern="1200" spc="-150" dirty="0">
                <a:ln w="3175">
                  <a:noFill/>
                </a:ln>
                <a:gradFill flip="none" rotWithShape="1">
                  <a:gsLst>
                    <a:gs pos="0">
                      <a:srgbClr val="FFFFB9"/>
                    </a:gs>
                    <a:gs pos="36000">
                      <a:srgbClr val="FFFF99"/>
                    </a:gs>
                    <a:gs pos="86000">
                      <a:srgbClr val="F6AE1E"/>
                    </a:gs>
                  </a:gsLst>
                  <a:lin ang="5400000" scaled="0"/>
                  <a:tileRect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n-ea"/>
                <a:cs typeface="Arial" charset="0"/>
              </a:defRPr>
            </a:lvl1pPr>
            <a:lvl2pPr algn="l" defTabSz="9128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48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algn="l" defTabSz="9128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48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algn="l" defTabSz="9128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48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algn="l" defTabSz="9128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48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457200" algn="l" defTabSz="9128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48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914400" algn="l" defTabSz="9128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48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1371600" algn="l" defTabSz="9128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48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1828800" algn="l" defTabSz="9128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48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defTabSz="914363" fontAlgn="auto">
              <a:spcAft>
                <a:spcPts val="0"/>
              </a:spcAft>
              <a:defRPr/>
            </a:pPr>
            <a:r>
              <a:rPr lang="ja-JP" altLang="en-US" sz="120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lang="ja-JP" altLang="en-US" sz="1600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医師</a:t>
            </a:r>
            <a:endParaRPr lang="ja-JP" altLang="en-US" sz="1600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2078483" y="899371"/>
            <a:ext cx="1512168" cy="227755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28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lang="en-US" sz="4800" kern="1200" spc="-150" dirty="0">
                <a:ln w="3175">
                  <a:noFill/>
                </a:ln>
                <a:gradFill flip="none" rotWithShape="1">
                  <a:gsLst>
                    <a:gs pos="0">
                      <a:srgbClr val="FFFFB9"/>
                    </a:gs>
                    <a:gs pos="36000">
                      <a:srgbClr val="FFFF99"/>
                    </a:gs>
                    <a:gs pos="86000">
                      <a:srgbClr val="F6AE1E"/>
                    </a:gs>
                  </a:gsLst>
                  <a:lin ang="5400000" scaled="0"/>
                  <a:tileRect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n-ea"/>
                <a:cs typeface="Arial" charset="0"/>
              </a:defRPr>
            </a:lvl1pPr>
            <a:lvl2pPr algn="l" defTabSz="9128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48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algn="l" defTabSz="9128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48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algn="l" defTabSz="9128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48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algn="l" defTabSz="9128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48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457200" algn="l" defTabSz="9128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48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914400" algn="l" defTabSz="9128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48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1371600" algn="l" defTabSz="9128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48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1828800" algn="l" defTabSz="9128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48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defTabSz="914363" fontAlgn="auto">
              <a:spcAft>
                <a:spcPts val="0"/>
              </a:spcAft>
              <a:defRPr/>
            </a:pPr>
            <a:r>
              <a:rPr lang="ja-JP" altLang="en-US" sz="1600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看護師</a:t>
            </a:r>
            <a:endParaRPr lang="ja-JP" altLang="en-US" sz="1600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3779912" y="899371"/>
            <a:ext cx="1512168" cy="227755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28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lang="en-US" sz="4800" kern="1200" spc="-150" dirty="0">
                <a:ln w="3175">
                  <a:noFill/>
                </a:ln>
                <a:gradFill flip="none" rotWithShape="1">
                  <a:gsLst>
                    <a:gs pos="0">
                      <a:srgbClr val="FFFFB9"/>
                    </a:gs>
                    <a:gs pos="36000">
                      <a:srgbClr val="FFFF99"/>
                    </a:gs>
                    <a:gs pos="86000">
                      <a:srgbClr val="F6AE1E"/>
                    </a:gs>
                  </a:gsLst>
                  <a:lin ang="5400000" scaled="0"/>
                  <a:tileRect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n-ea"/>
                <a:cs typeface="Arial" charset="0"/>
              </a:defRPr>
            </a:lvl1pPr>
            <a:lvl2pPr algn="l" defTabSz="9128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48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algn="l" defTabSz="9128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48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algn="l" defTabSz="9128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48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algn="l" defTabSz="9128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48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457200" algn="l" defTabSz="9128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48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914400" algn="l" defTabSz="9128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48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1371600" algn="l" defTabSz="9128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48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1828800" algn="l" defTabSz="9128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48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defTabSz="914363" fontAlgn="auto">
              <a:spcAft>
                <a:spcPts val="0"/>
              </a:spcAft>
              <a:defRPr/>
            </a:pPr>
            <a:r>
              <a:rPr lang="ja-JP" altLang="en-US" sz="1600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検査室</a:t>
            </a:r>
            <a:r>
              <a:rPr lang="en-US" altLang="ja-JP" sz="1600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lang="ja-JP" altLang="en-US" sz="1600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輸血</a:t>
            </a:r>
            <a:r>
              <a:rPr lang="en-US" altLang="ja-JP" sz="1600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lang="ja-JP" altLang="en-US" sz="1600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6137694" y="885890"/>
            <a:ext cx="954586" cy="2215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28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lang="en-US" sz="4800" kern="1200" spc="-150" dirty="0">
                <a:ln w="3175">
                  <a:noFill/>
                </a:ln>
                <a:gradFill flip="none" rotWithShape="1">
                  <a:gsLst>
                    <a:gs pos="0">
                      <a:srgbClr val="FFFFB9"/>
                    </a:gs>
                    <a:gs pos="36000">
                      <a:srgbClr val="FFFF99"/>
                    </a:gs>
                    <a:gs pos="86000">
                      <a:srgbClr val="F6AE1E"/>
                    </a:gs>
                  </a:gsLst>
                  <a:lin ang="5400000" scaled="0"/>
                  <a:tileRect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n-ea"/>
                <a:cs typeface="Arial" charset="0"/>
              </a:defRPr>
            </a:lvl1pPr>
            <a:lvl2pPr algn="l" defTabSz="9128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48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algn="l" defTabSz="9128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48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algn="l" defTabSz="9128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48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algn="l" defTabSz="9128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48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457200" algn="l" defTabSz="9128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48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914400" algn="l" defTabSz="9128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48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1371600" algn="l" defTabSz="9128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48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1828800" algn="l" defTabSz="9128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48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defTabSz="914363" fontAlgn="auto">
              <a:spcAft>
                <a:spcPts val="0"/>
              </a:spcAft>
              <a:defRPr/>
            </a:pPr>
            <a:r>
              <a:rPr lang="ja-JP" altLang="en-US" sz="1600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医事会計</a:t>
            </a:r>
            <a:endParaRPr lang="ja-JP" altLang="en-US" sz="1600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8009902" y="903145"/>
            <a:ext cx="954586" cy="227755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28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lang="en-US" sz="4800" kern="1200" spc="-150" dirty="0">
                <a:ln w="3175">
                  <a:noFill/>
                </a:ln>
                <a:gradFill flip="none" rotWithShape="1">
                  <a:gsLst>
                    <a:gs pos="0">
                      <a:srgbClr val="FFFFB9"/>
                    </a:gs>
                    <a:gs pos="36000">
                      <a:srgbClr val="FFFF99"/>
                    </a:gs>
                    <a:gs pos="86000">
                      <a:srgbClr val="F6AE1E"/>
                    </a:gs>
                  </a:gsLst>
                  <a:lin ang="5400000" scaled="0"/>
                  <a:tileRect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n-ea"/>
                <a:cs typeface="Arial" charset="0"/>
              </a:defRPr>
            </a:lvl1pPr>
            <a:lvl2pPr algn="l" defTabSz="9128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48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algn="l" defTabSz="9128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48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algn="l" defTabSz="9128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48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algn="l" defTabSz="9128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48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457200" algn="l" defTabSz="9128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48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914400" algn="l" defTabSz="9128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48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1371600" algn="l" defTabSz="9128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48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1828800" algn="l" defTabSz="9128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48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defTabSz="914363" fontAlgn="auto">
              <a:spcAft>
                <a:spcPts val="0"/>
              </a:spcAft>
              <a:defRPr/>
            </a:pPr>
            <a:r>
              <a:rPr lang="ja-JP" altLang="en-US" sz="1600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説明</a:t>
            </a:r>
            <a:endParaRPr lang="ja-JP" altLang="en-US" sz="1600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" name="正方形/長方形 1"/>
          <p:cNvSpPr/>
          <p:nvPr/>
        </p:nvSpPr>
        <p:spPr bwMode="auto">
          <a:xfrm>
            <a:off x="388408" y="1346345"/>
            <a:ext cx="1080120" cy="414896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rtlCol="0" anchor="ctr"/>
          <a:lstStyle/>
          <a:p>
            <a:pPr algn="ctr" eaLnBrk="0" hangingPunct="0"/>
            <a:r>
              <a:rPr kumimoji="1" lang="ja-JP" altLang="en-US" sz="1200" dirty="0" smtClean="0">
                <a:solidFill>
                  <a:schemeClr val="bg1"/>
                </a:solidFill>
                <a:latin typeface="ＭＳ Ｐゴシック" charset="-128"/>
              </a:rPr>
              <a:t>自己血説明</a:t>
            </a:r>
            <a:endParaRPr kumimoji="1" lang="ja-JP" altLang="en-US" sz="1200" dirty="0">
              <a:solidFill>
                <a:schemeClr val="bg1"/>
              </a:solidFill>
              <a:latin typeface="ＭＳ Ｐゴシック" charset="-128"/>
            </a:endParaRPr>
          </a:p>
        </p:txBody>
      </p:sp>
      <p:sp>
        <p:nvSpPr>
          <p:cNvPr id="12" name="正方形/長方形 11"/>
          <p:cNvSpPr/>
          <p:nvPr/>
        </p:nvSpPr>
        <p:spPr bwMode="auto">
          <a:xfrm>
            <a:off x="388408" y="1901816"/>
            <a:ext cx="1080120" cy="414896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rtlCol="0" anchor="ctr"/>
          <a:lstStyle/>
          <a:p>
            <a:pPr algn="ctr" eaLnBrk="0" hangingPunct="0"/>
            <a:r>
              <a:rPr kumimoji="1" lang="ja-JP" altLang="en-US" sz="1200" dirty="0" smtClean="0">
                <a:solidFill>
                  <a:schemeClr val="bg1"/>
                </a:solidFill>
                <a:latin typeface="ＭＳ Ｐゴシック" charset="-128"/>
              </a:rPr>
              <a:t>同意書確認</a:t>
            </a:r>
            <a:endParaRPr kumimoji="1" lang="ja-JP" altLang="en-US" sz="1200" dirty="0">
              <a:solidFill>
                <a:schemeClr val="bg1"/>
              </a:solidFill>
              <a:latin typeface="ＭＳ Ｐゴシック" charset="-128"/>
            </a:endParaRPr>
          </a:p>
        </p:txBody>
      </p:sp>
      <p:sp>
        <p:nvSpPr>
          <p:cNvPr id="18" name="正方形/長方形 17"/>
          <p:cNvSpPr/>
          <p:nvPr/>
        </p:nvSpPr>
        <p:spPr bwMode="auto">
          <a:xfrm>
            <a:off x="395536" y="2480441"/>
            <a:ext cx="1080120" cy="414896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rtlCol="0" anchor="ctr"/>
          <a:lstStyle/>
          <a:p>
            <a:pPr algn="ctr" eaLnBrk="0" hangingPunct="0"/>
            <a:r>
              <a:rPr kumimoji="1" lang="ja-JP" altLang="en-US" sz="1200" dirty="0" smtClean="0">
                <a:solidFill>
                  <a:schemeClr val="bg1"/>
                </a:solidFill>
                <a:latin typeface="ＭＳ Ｐゴシック" charset="-128"/>
              </a:rPr>
              <a:t>採血予定</a:t>
            </a:r>
            <a:endParaRPr kumimoji="1" lang="ja-JP" altLang="en-US" sz="1200" dirty="0">
              <a:solidFill>
                <a:schemeClr val="bg1"/>
              </a:solidFill>
              <a:latin typeface="ＭＳ Ｐゴシック" charset="-128"/>
            </a:endParaRPr>
          </a:p>
        </p:txBody>
      </p:sp>
      <p:sp>
        <p:nvSpPr>
          <p:cNvPr id="19" name="正方形/長方形 18"/>
          <p:cNvSpPr/>
          <p:nvPr/>
        </p:nvSpPr>
        <p:spPr bwMode="auto">
          <a:xfrm>
            <a:off x="3791818" y="2930120"/>
            <a:ext cx="1080120" cy="414896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rtlCol="0" anchor="ctr"/>
          <a:lstStyle/>
          <a:p>
            <a:pPr algn="ctr" eaLnBrk="0" hangingPunct="0"/>
            <a:r>
              <a:rPr kumimoji="1" lang="ja-JP" altLang="en-US" sz="1200" dirty="0" smtClean="0">
                <a:solidFill>
                  <a:schemeClr val="bg1"/>
                </a:solidFill>
                <a:latin typeface="ＭＳ Ｐゴシック" charset="-128"/>
              </a:rPr>
              <a:t>予定確認・準備</a:t>
            </a:r>
            <a:endParaRPr kumimoji="1" lang="ja-JP" altLang="en-US" sz="1200" dirty="0">
              <a:solidFill>
                <a:schemeClr val="bg1"/>
              </a:solidFill>
              <a:latin typeface="ＭＳ Ｐゴシック" charset="-128"/>
            </a:endParaRPr>
          </a:p>
        </p:txBody>
      </p:sp>
      <p:sp>
        <p:nvSpPr>
          <p:cNvPr id="20" name="正方形/長方形 19"/>
          <p:cNvSpPr/>
          <p:nvPr/>
        </p:nvSpPr>
        <p:spPr bwMode="auto">
          <a:xfrm>
            <a:off x="1754447" y="4378920"/>
            <a:ext cx="1080120" cy="414896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rtlCol="0" anchor="ctr"/>
          <a:lstStyle/>
          <a:p>
            <a:pPr algn="ctr" eaLnBrk="0" hangingPunct="0"/>
            <a:r>
              <a:rPr kumimoji="1" lang="ja-JP" altLang="en-US" sz="1200" dirty="0" smtClean="0">
                <a:solidFill>
                  <a:schemeClr val="bg1"/>
                </a:solidFill>
                <a:latin typeface="ＭＳ Ｐゴシック" charset="-128"/>
              </a:rPr>
              <a:t>自己血採血</a:t>
            </a:r>
            <a:endParaRPr kumimoji="1" lang="ja-JP" altLang="en-US" sz="1200" dirty="0">
              <a:solidFill>
                <a:schemeClr val="bg1"/>
              </a:solidFill>
              <a:latin typeface="ＭＳ Ｐゴシック" charset="-128"/>
            </a:endParaRPr>
          </a:p>
        </p:txBody>
      </p:sp>
      <p:sp>
        <p:nvSpPr>
          <p:cNvPr id="21" name="Title 1"/>
          <p:cNvSpPr txBox="1">
            <a:spLocks/>
          </p:cNvSpPr>
          <p:nvPr/>
        </p:nvSpPr>
        <p:spPr>
          <a:xfrm>
            <a:off x="1423200" y="692243"/>
            <a:ext cx="1080120" cy="2215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28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lang="en-US" sz="4800" kern="1200" spc="-150" dirty="0">
                <a:ln w="3175">
                  <a:noFill/>
                </a:ln>
                <a:gradFill flip="none" rotWithShape="1">
                  <a:gsLst>
                    <a:gs pos="0">
                      <a:srgbClr val="FFFFB9"/>
                    </a:gs>
                    <a:gs pos="36000">
                      <a:srgbClr val="FFFF99"/>
                    </a:gs>
                    <a:gs pos="86000">
                      <a:srgbClr val="F6AE1E"/>
                    </a:gs>
                  </a:gsLst>
                  <a:lin ang="5400000" scaled="0"/>
                  <a:tileRect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n-ea"/>
                <a:cs typeface="Arial" charset="0"/>
              </a:defRPr>
            </a:lvl1pPr>
            <a:lvl2pPr algn="l" defTabSz="9128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48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algn="l" defTabSz="9128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48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algn="l" defTabSz="9128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48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algn="l" defTabSz="9128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48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457200" algn="l" defTabSz="9128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48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914400" algn="l" defTabSz="9128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48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1371600" algn="l" defTabSz="9128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48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1828800" algn="l" defTabSz="9128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48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defTabSz="914363" fontAlgn="auto">
              <a:spcAft>
                <a:spcPts val="0"/>
              </a:spcAft>
              <a:defRPr/>
            </a:pPr>
            <a:r>
              <a:rPr lang="ja-JP" altLang="en-US" sz="120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lang="ja-JP" altLang="en-US" sz="160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患者</a:t>
            </a:r>
          </a:p>
        </p:txBody>
      </p:sp>
      <p:cxnSp>
        <p:nvCxnSpPr>
          <p:cNvPr id="4" name="直線矢印コネクタ 3"/>
          <p:cNvCxnSpPr>
            <a:stCxn id="2" idx="2"/>
            <a:endCxn id="12" idx="0"/>
          </p:cNvCxnSpPr>
          <p:nvPr/>
        </p:nvCxnSpPr>
        <p:spPr>
          <a:xfrm>
            <a:off x="928468" y="1761241"/>
            <a:ext cx="0" cy="14057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/>
          <p:cNvCxnSpPr/>
          <p:nvPr/>
        </p:nvCxnSpPr>
        <p:spPr>
          <a:xfrm>
            <a:off x="928468" y="2315579"/>
            <a:ext cx="0" cy="17009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/>
          <p:cNvCxnSpPr/>
          <p:nvPr/>
        </p:nvCxnSpPr>
        <p:spPr>
          <a:xfrm>
            <a:off x="4331268" y="2687889"/>
            <a:ext cx="0" cy="23059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/>
          <p:cNvCxnSpPr>
            <a:stCxn id="18" idx="3"/>
          </p:cNvCxnSpPr>
          <p:nvPr/>
        </p:nvCxnSpPr>
        <p:spPr>
          <a:xfrm>
            <a:off x="1475656" y="2687889"/>
            <a:ext cx="285561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/>
          <p:cNvCxnSpPr/>
          <p:nvPr/>
        </p:nvCxnSpPr>
        <p:spPr>
          <a:xfrm flipV="1">
            <a:off x="928468" y="3515225"/>
            <a:ext cx="3402800" cy="29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正方形/長方形 32"/>
          <p:cNvSpPr/>
          <p:nvPr/>
        </p:nvSpPr>
        <p:spPr bwMode="auto">
          <a:xfrm>
            <a:off x="3822483" y="5644684"/>
            <a:ext cx="1080120" cy="414896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rtlCol="0" anchor="ctr"/>
          <a:lstStyle/>
          <a:p>
            <a:pPr algn="ctr" eaLnBrk="0" hangingPunct="0"/>
            <a:r>
              <a:rPr kumimoji="1" lang="ja-JP" altLang="en-US" sz="1200" dirty="0" smtClean="0">
                <a:solidFill>
                  <a:schemeClr val="bg1"/>
                </a:solidFill>
                <a:latin typeface="ＭＳ Ｐゴシック" charset="-128"/>
              </a:rPr>
              <a:t>自己血保管</a:t>
            </a:r>
            <a:endParaRPr kumimoji="1" lang="ja-JP" altLang="en-US" sz="1200" dirty="0">
              <a:solidFill>
                <a:schemeClr val="bg1"/>
              </a:solidFill>
              <a:latin typeface="ＭＳ Ｐゴシック" charset="-128"/>
            </a:endParaRPr>
          </a:p>
        </p:txBody>
      </p:sp>
      <p:cxnSp>
        <p:nvCxnSpPr>
          <p:cNvPr id="37" name="直線矢印コネクタ 36"/>
          <p:cNvCxnSpPr/>
          <p:nvPr/>
        </p:nvCxnSpPr>
        <p:spPr>
          <a:xfrm>
            <a:off x="4331268" y="3349521"/>
            <a:ext cx="0" cy="166835"/>
          </a:xfrm>
          <a:prstGeom prst="straightConnector1">
            <a:avLst/>
          </a:prstGeom>
          <a:ln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41"/>
          <p:cNvCxnSpPr/>
          <p:nvPr/>
        </p:nvCxnSpPr>
        <p:spPr>
          <a:xfrm>
            <a:off x="928468" y="4068767"/>
            <a:ext cx="0" cy="140575"/>
          </a:xfrm>
          <a:prstGeom prst="straightConnector1">
            <a:avLst/>
          </a:prstGeom>
          <a:ln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正方形/長方形 42"/>
          <p:cNvSpPr/>
          <p:nvPr/>
        </p:nvSpPr>
        <p:spPr bwMode="auto">
          <a:xfrm>
            <a:off x="1754447" y="4970286"/>
            <a:ext cx="1080120" cy="414896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rtlCol="0" anchor="ctr"/>
          <a:lstStyle/>
          <a:p>
            <a:pPr algn="ctr" eaLnBrk="0" hangingPunct="0"/>
            <a:r>
              <a:rPr kumimoji="1" lang="ja-JP" altLang="en-US" sz="1200" dirty="0" smtClean="0">
                <a:solidFill>
                  <a:schemeClr val="bg1"/>
                </a:solidFill>
                <a:latin typeface="ＭＳ Ｐゴシック" charset="-128"/>
              </a:rPr>
              <a:t>経過観察</a:t>
            </a:r>
            <a:endParaRPr kumimoji="1" lang="ja-JP" altLang="en-US" sz="1200" dirty="0">
              <a:solidFill>
                <a:schemeClr val="bg1"/>
              </a:solidFill>
              <a:latin typeface="ＭＳ Ｐゴシック" charset="-128"/>
            </a:endParaRPr>
          </a:p>
        </p:txBody>
      </p:sp>
      <p:sp>
        <p:nvSpPr>
          <p:cNvPr id="52" name="正方形/長方形 51"/>
          <p:cNvSpPr/>
          <p:nvPr/>
        </p:nvSpPr>
        <p:spPr bwMode="auto">
          <a:xfrm>
            <a:off x="7524328" y="1305832"/>
            <a:ext cx="1417035" cy="414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wrap="none" rtlCol="0" anchor="ctr"/>
          <a:lstStyle/>
          <a:p>
            <a:pPr eaLnBrk="0" hangingPunct="0"/>
            <a:r>
              <a:rPr kumimoji="1" lang="ja-JP" altLang="en-US" sz="1000" dirty="0" smtClean="0">
                <a:solidFill>
                  <a:schemeClr val="bg1"/>
                </a:solidFill>
                <a:latin typeface="ＭＳ Ｐゴシック" charset="-128"/>
              </a:rPr>
              <a:t>患者への自己血説明</a:t>
            </a:r>
            <a:endParaRPr kumimoji="1" lang="ja-JP" altLang="en-US" sz="1000" dirty="0">
              <a:solidFill>
                <a:schemeClr val="bg1"/>
              </a:solidFill>
              <a:latin typeface="ＭＳ Ｐゴシック" charset="-128"/>
            </a:endParaRPr>
          </a:p>
        </p:txBody>
      </p:sp>
      <p:sp>
        <p:nvSpPr>
          <p:cNvPr id="53" name="正方形/長方形 52"/>
          <p:cNvSpPr/>
          <p:nvPr/>
        </p:nvSpPr>
        <p:spPr bwMode="auto">
          <a:xfrm>
            <a:off x="7512950" y="1787061"/>
            <a:ext cx="1417035" cy="414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wrap="none" rtlCol="0" anchor="ctr"/>
          <a:lstStyle/>
          <a:p>
            <a:pPr eaLnBrk="0" hangingPunct="0"/>
            <a:r>
              <a:rPr kumimoji="1" lang="ja-JP" altLang="en-US" sz="1000" dirty="0" smtClean="0">
                <a:solidFill>
                  <a:schemeClr val="bg1"/>
                </a:solidFill>
                <a:latin typeface="ＭＳ Ｐゴシック" charset="-128"/>
              </a:rPr>
              <a:t>同意書確認</a:t>
            </a:r>
            <a:endParaRPr kumimoji="1" lang="ja-JP" altLang="en-US" sz="1000" dirty="0">
              <a:solidFill>
                <a:schemeClr val="bg1"/>
              </a:solidFill>
              <a:latin typeface="ＭＳ Ｐゴシック" charset="-128"/>
            </a:endParaRPr>
          </a:p>
        </p:txBody>
      </p:sp>
      <p:sp>
        <p:nvSpPr>
          <p:cNvPr id="54" name="正方形/長方形 53"/>
          <p:cNvSpPr/>
          <p:nvPr/>
        </p:nvSpPr>
        <p:spPr bwMode="auto">
          <a:xfrm>
            <a:off x="7547453" y="2516716"/>
            <a:ext cx="1417035" cy="414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wrap="none" rtlCol="0" anchor="ctr"/>
          <a:lstStyle/>
          <a:p>
            <a:pPr eaLnBrk="0" hangingPunct="0"/>
            <a:r>
              <a:rPr kumimoji="1" lang="ja-JP" altLang="en-US" sz="1000" dirty="0" smtClean="0">
                <a:solidFill>
                  <a:schemeClr val="bg1"/>
                </a:solidFill>
                <a:latin typeface="ＭＳ Ｐゴシック" charset="-128"/>
              </a:rPr>
              <a:t>採血予定スケジューリング</a:t>
            </a:r>
            <a:endParaRPr kumimoji="1" lang="ja-JP" altLang="en-US" sz="1000" dirty="0">
              <a:solidFill>
                <a:schemeClr val="bg1"/>
              </a:solidFill>
              <a:latin typeface="ＭＳ Ｐゴシック" charset="-128"/>
            </a:endParaRPr>
          </a:p>
        </p:txBody>
      </p:sp>
      <p:sp>
        <p:nvSpPr>
          <p:cNvPr id="55" name="正方形/長方形 54"/>
          <p:cNvSpPr/>
          <p:nvPr/>
        </p:nvSpPr>
        <p:spPr bwMode="auto">
          <a:xfrm>
            <a:off x="7547453" y="3022873"/>
            <a:ext cx="1417035" cy="6181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wrap="none" rtlCol="0" anchor="ctr"/>
          <a:lstStyle/>
          <a:p>
            <a:pPr eaLnBrk="0" hangingPunct="0"/>
            <a:r>
              <a:rPr kumimoji="1" lang="ja-JP" altLang="en-US" sz="1000" dirty="0" smtClean="0">
                <a:solidFill>
                  <a:schemeClr val="bg1"/>
                </a:solidFill>
                <a:latin typeface="ＭＳ Ｐゴシック" charset="-128"/>
              </a:rPr>
              <a:t>予定確認</a:t>
            </a:r>
            <a:endParaRPr kumimoji="1" lang="en-US" altLang="ja-JP" sz="1000" dirty="0" smtClean="0">
              <a:solidFill>
                <a:schemeClr val="bg1"/>
              </a:solidFill>
              <a:latin typeface="ＭＳ Ｐゴシック" charset="-128"/>
            </a:endParaRPr>
          </a:p>
          <a:p>
            <a:pPr eaLnBrk="0" hangingPunct="0"/>
            <a:r>
              <a:rPr kumimoji="1" lang="ja-JP" altLang="en-US" sz="1000" dirty="0" smtClean="0">
                <a:solidFill>
                  <a:schemeClr val="bg1"/>
                </a:solidFill>
                <a:latin typeface="ＭＳ Ｐゴシック" charset="-128"/>
              </a:rPr>
              <a:t>自己血ラベル準備</a:t>
            </a:r>
            <a:endParaRPr kumimoji="1" lang="ja-JP" altLang="en-US" sz="1000" dirty="0">
              <a:solidFill>
                <a:schemeClr val="bg1"/>
              </a:solidFill>
              <a:latin typeface="ＭＳ Ｐゴシック" charset="-128"/>
            </a:endParaRPr>
          </a:p>
        </p:txBody>
      </p:sp>
      <p:cxnSp>
        <p:nvCxnSpPr>
          <p:cNvPr id="56" name="直線コネクタ 55"/>
          <p:cNvCxnSpPr/>
          <p:nvPr/>
        </p:nvCxnSpPr>
        <p:spPr>
          <a:xfrm>
            <a:off x="2292257" y="5520994"/>
            <a:ext cx="203901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矢印コネクタ 57"/>
          <p:cNvCxnSpPr/>
          <p:nvPr/>
        </p:nvCxnSpPr>
        <p:spPr>
          <a:xfrm>
            <a:off x="4334727" y="5516231"/>
            <a:ext cx="0" cy="13549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正方形/長方形 59"/>
          <p:cNvSpPr/>
          <p:nvPr/>
        </p:nvSpPr>
        <p:spPr bwMode="auto">
          <a:xfrm>
            <a:off x="7547453" y="3727600"/>
            <a:ext cx="1417035" cy="3906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wrap="none" rtlCol="0" anchor="ctr"/>
          <a:lstStyle/>
          <a:p>
            <a:pPr eaLnBrk="0" hangingPunct="0"/>
            <a:r>
              <a:rPr kumimoji="1" lang="ja-JP" altLang="en-US" sz="1000" dirty="0" smtClean="0">
                <a:solidFill>
                  <a:schemeClr val="bg1"/>
                </a:solidFill>
                <a:latin typeface="ＭＳ Ｐゴシック" charset="-128"/>
              </a:rPr>
              <a:t>採血前の検査確認</a:t>
            </a:r>
            <a:endParaRPr kumimoji="1" lang="ja-JP" altLang="en-US" sz="1000" dirty="0">
              <a:solidFill>
                <a:schemeClr val="bg1"/>
              </a:solidFill>
              <a:latin typeface="ＭＳ Ｐゴシック" charset="-128"/>
            </a:endParaRPr>
          </a:p>
        </p:txBody>
      </p:sp>
      <p:sp>
        <p:nvSpPr>
          <p:cNvPr id="61" name="正方形/長方形 60"/>
          <p:cNvSpPr/>
          <p:nvPr/>
        </p:nvSpPr>
        <p:spPr bwMode="auto">
          <a:xfrm>
            <a:off x="7548905" y="4894179"/>
            <a:ext cx="1417035" cy="414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wrap="none" rtlCol="0" anchor="ctr"/>
          <a:lstStyle/>
          <a:p>
            <a:pPr eaLnBrk="0" hangingPunct="0"/>
            <a:r>
              <a:rPr kumimoji="1" lang="ja-JP" altLang="en-US" sz="1000" dirty="0" smtClean="0">
                <a:solidFill>
                  <a:schemeClr val="bg1"/>
                </a:solidFill>
                <a:latin typeface="ＭＳ Ｐゴシック" charset="-128"/>
              </a:rPr>
              <a:t>採血後の患者経過観察</a:t>
            </a:r>
            <a:endParaRPr kumimoji="1" lang="ja-JP" altLang="en-US" sz="1000" dirty="0">
              <a:solidFill>
                <a:schemeClr val="bg1"/>
              </a:solidFill>
              <a:latin typeface="ＭＳ Ｐゴシック" charset="-128"/>
            </a:endParaRPr>
          </a:p>
        </p:txBody>
      </p:sp>
      <p:sp>
        <p:nvSpPr>
          <p:cNvPr id="48" name="正方形/長方形 47"/>
          <p:cNvSpPr/>
          <p:nvPr/>
        </p:nvSpPr>
        <p:spPr bwMode="auto">
          <a:xfrm>
            <a:off x="395536" y="3672408"/>
            <a:ext cx="1080120" cy="396359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rtlCol="0" anchor="ctr"/>
          <a:lstStyle/>
          <a:p>
            <a:pPr algn="ctr" eaLnBrk="0" hangingPunct="0"/>
            <a:r>
              <a:rPr kumimoji="1" lang="ja-JP" altLang="en-US" sz="1200" dirty="0" smtClean="0">
                <a:solidFill>
                  <a:schemeClr val="bg1"/>
                </a:solidFill>
                <a:latin typeface="ＭＳ Ｐゴシック" charset="-128"/>
              </a:rPr>
              <a:t>患者状況確認</a:t>
            </a:r>
            <a:endParaRPr kumimoji="1" lang="ja-JP" altLang="en-US" sz="1200" dirty="0">
              <a:solidFill>
                <a:schemeClr val="bg1"/>
              </a:solidFill>
              <a:latin typeface="ＭＳ Ｐゴシック" charset="-128"/>
            </a:endParaRPr>
          </a:p>
        </p:txBody>
      </p:sp>
      <p:cxnSp>
        <p:nvCxnSpPr>
          <p:cNvPr id="57" name="直線矢印コネクタ 56"/>
          <p:cNvCxnSpPr/>
          <p:nvPr/>
        </p:nvCxnSpPr>
        <p:spPr>
          <a:xfrm>
            <a:off x="928167" y="3515337"/>
            <a:ext cx="0" cy="15841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コネクタ 61"/>
          <p:cNvCxnSpPr/>
          <p:nvPr/>
        </p:nvCxnSpPr>
        <p:spPr>
          <a:xfrm>
            <a:off x="921717" y="4211581"/>
            <a:ext cx="13727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矢印コネクタ 62"/>
          <p:cNvCxnSpPr/>
          <p:nvPr/>
        </p:nvCxnSpPr>
        <p:spPr>
          <a:xfrm>
            <a:off x="2303980" y="4221107"/>
            <a:ext cx="0" cy="17666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正方形/長方形 63"/>
          <p:cNvSpPr/>
          <p:nvPr/>
        </p:nvSpPr>
        <p:spPr bwMode="auto">
          <a:xfrm>
            <a:off x="7537846" y="4243217"/>
            <a:ext cx="1417035" cy="6181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wrap="none" rtlCol="0" anchor="ctr"/>
          <a:lstStyle/>
          <a:p>
            <a:pPr eaLnBrk="0" hangingPunct="0"/>
            <a:r>
              <a:rPr kumimoji="1" lang="ja-JP" altLang="en-US" sz="1000" dirty="0" smtClean="0">
                <a:solidFill>
                  <a:schemeClr val="bg1"/>
                </a:solidFill>
                <a:latin typeface="ＭＳ Ｐゴシック" charset="-128"/>
              </a:rPr>
              <a:t>患者自署の記入</a:t>
            </a:r>
            <a:endParaRPr kumimoji="1" lang="en-US" altLang="ja-JP" sz="1000" dirty="0" smtClean="0">
              <a:solidFill>
                <a:schemeClr val="bg1"/>
              </a:solidFill>
              <a:latin typeface="ＭＳ Ｐゴシック" charset="-128"/>
            </a:endParaRPr>
          </a:p>
        </p:txBody>
      </p:sp>
      <p:cxnSp>
        <p:nvCxnSpPr>
          <p:cNvPr id="65" name="直線矢印コネクタ 64"/>
          <p:cNvCxnSpPr/>
          <p:nvPr/>
        </p:nvCxnSpPr>
        <p:spPr>
          <a:xfrm>
            <a:off x="2294507" y="4791807"/>
            <a:ext cx="0" cy="17666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矢印コネクタ 66"/>
          <p:cNvCxnSpPr/>
          <p:nvPr/>
        </p:nvCxnSpPr>
        <p:spPr>
          <a:xfrm>
            <a:off x="2292257" y="5385182"/>
            <a:ext cx="0" cy="140575"/>
          </a:xfrm>
          <a:prstGeom prst="straightConnector1">
            <a:avLst/>
          </a:prstGeom>
          <a:ln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正方形/長方形 71"/>
          <p:cNvSpPr/>
          <p:nvPr/>
        </p:nvSpPr>
        <p:spPr bwMode="auto">
          <a:xfrm>
            <a:off x="7577359" y="5637283"/>
            <a:ext cx="1417035" cy="414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wrap="none" rtlCol="0" anchor="ctr"/>
          <a:lstStyle/>
          <a:p>
            <a:pPr eaLnBrk="0" hangingPunct="0"/>
            <a:r>
              <a:rPr kumimoji="1" lang="ja-JP" altLang="en-US" sz="1000" dirty="0" smtClean="0">
                <a:solidFill>
                  <a:schemeClr val="bg1"/>
                </a:solidFill>
                <a:latin typeface="ＭＳ Ｐゴシック" charset="-128"/>
              </a:rPr>
              <a:t>自己血の保管</a:t>
            </a:r>
            <a:endParaRPr kumimoji="1" lang="ja-JP" altLang="en-US" sz="1000" dirty="0">
              <a:solidFill>
                <a:schemeClr val="bg1"/>
              </a:solidFill>
              <a:latin typeface="ＭＳ Ｐゴシック" charset="-128"/>
            </a:endParaRPr>
          </a:p>
        </p:txBody>
      </p:sp>
      <p:cxnSp>
        <p:nvCxnSpPr>
          <p:cNvPr id="73" name="直線コネクタ 72"/>
          <p:cNvCxnSpPr/>
          <p:nvPr/>
        </p:nvCxnSpPr>
        <p:spPr>
          <a:xfrm flipV="1">
            <a:off x="4894549" y="5852132"/>
            <a:ext cx="1549659" cy="10314"/>
          </a:xfrm>
          <a:prstGeom prst="line">
            <a:avLst/>
          </a:prstGeom>
          <a:ln>
            <a:solidFill>
              <a:schemeClr val="bg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矢印コネクタ 73"/>
          <p:cNvCxnSpPr/>
          <p:nvPr/>
        </p:nvCxnSpPr>
        <p:spPr>
          <a:xfrm>
            <a:off x="6444208" y="5862446"/>
            <a:ext cx="0" cy="198589"/>
          </a:xfrm>
          <a:prstGeom prst="straightConnector1">
            <a:avLst/>
          </a:prstGeom>
          <a:ln>
            <a:solidFill>
              <a:schemeClr val="bg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正方形/長方形 74"/>
          <p:cNvSpPr/>
          <p:nvPr/>
        </p:nvSpPr>
        <p:spPr bwMode="auto">
          <a:xfrm>
            <a:off x="5904148" y="6052179"/>
            <a:ext cx="1080120" cy="414896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rtlCol="0" anchor="ctr"/>
          <a:lstStyle/>
          <a:p>
            <a:pPr algn="ctr" eaLnBrk="0" hangingPunct="0"/>
            <a:r>
              <a:rPr kumimoji="1" lang="ja-JP" altLang="en-US" sz="1200" dirty="0" smtClean="0">
                <a:solidFill>
                  <a:schemeClr val="bg1"/>
                </a:solidFill>
                <a:latin typeface="ＭＳ Ｐゴシック" charset="-128"/>
              </a:rPr>
              <a:t>会計</a:t>
            </a:r>
            <a:endParaRPr kumimoji="1" lang="ja-JP" altLang="en-US" sz="1200" dirty="0">
              <a:solidFill>
                <a:schemeClr val="bg1"/>
              </a:solidFill>
              <a:latin typeface="ＭＳ Ｐゴシック" charset="-128"/>
            </a:endParaRPr>
          </a:p>
        </p:txBody>
      </p:sp>
      <p:sp>
        <p:nvSpPr>
          <p:cNvPr id="76" name="正方形/長方形 75"/>
          <p:cNvSpPr/>
          <p:nvPr/>
        </p:nvSpPr>
        <p:spPr bwMode="auto">
          <a:xfrm>
            <a:off x="7577359" y="6059580"/>
            <a:ext cx="1417035" cy="414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wrap="none" rtlCol="0" anchor="ctr"/>
          <a:lstStyle/>
          <a:p>
            <a:pPr eaLnBrk="0" hangingPunct="0"/>
            <a:r>
              <a:rPr kumimoji="1" lang="ja-JP" altLang="en-US" sz="1000" dirty="0" smtClean="0">
                <a:solidFill>
                  <a:schemeClr val="bg1"/>
                </a:solidFill>
                <a:latin typeface="ＭＳ Ｐゴシック" charset="-128"/>
              </a:rPr>
              <a:t>会計</a:t>
            </a:r>
            <a:endParaRPr kumimoji="1" lang="ja-JP" altLang="en-US" sz="1000" dirty="0">
              <a:solidFill>
                <a:schemeClr val="bg1"/>
              </a:solidFill>
              <a:latin typeface="ＭＳ Ｐゴシック" charset="-128"/>
            </a:endParaRPr>
          </a:p>
        </p:txBody>
      </p:sp>
      <p:sp>
        <p:nvSpPr>
          <p:cNvPr id="78" name="テキスト ボックス 77"/>
          <p:cNvSpPr txBox="1"/>
          <p:nvPr/>
        </p:nvSpPr>
        <p:spPr>
          <a:xfrm>
            <a:off x="4211960" y="6594442"/>
            <a:ext cx="432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7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8299073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2708920"/>
            <a:ext cx="6272212" cy="1296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0612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Gray_Satin_Orange_Band_template_Segoe_TP010286737">
  <a:themeElements>
    <a:clrScheme name="Gray Template Template">
      <a:dk1>
        <a:srgbClr val="000000"/>
      </a:dk1>
      <a:lt1>
        <a:srgbClr val="FFFFFF"/>
      </a:lt1>
      <a:dk2>
        <a:srgbClr val="5F5F5F"/>
      </a:dk2>
      <a:lt2>
        <a:srgbClr val="FFFF99"/>
      </a:lt2>
      <a:accent1>
        <a:srgbClr val="FFC000"/>
      </a:accent1>
      <a:accent2>
        <a:srgbClr val="3497AE"/>
      </a:accent2>
      <a:accent3>
        <a:srgbClr val="DF8045"/>
      </a:accent3>
      <a:accent4>
        <a:srgbClr val="7DCC2E"/>
      </a:accent4>
      <a:accent5>
        <a:srgbClr val="FF9929"/>
      </a:accent5>
      <a:accent6>
        <a:srgbClr val="7D3DA1"/>
      </a:accent6>
      <a:hlink>
        <a:srgbClr val="7DDDFF"/>
      </a:hlink>
      <a:folHlink>
        <a:srgbClr val="F0ED7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FFFFCC"/>
        </a:solidFill>
        <a:ln w="9525">
          <a:solidFill>
            <a:schemeClr val="bg1"/>
          </a:solidFill>
          <a:miter lim="800000"/>
          <a:headEnd/>
          <a:tailEnd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wrap="none" anchor="ctr"/>
      <a:lstStyle>
        <a:defPPr algn="ctr" eaLnBrk="0" hangingPunct="0">
          <a:defRPr sz="1200" dirty="0">
            <a:solidFill>
              <a:srgbClr val="FF3300"/>
            </a:solidFill>
            <a:latin typeface="ＭＳ Ｐゴシック" charset="-128"/>
          </a:defRPr>
        </a:defPPr>
      </a:lstStyle>
    </a:spDef>
  </a:objectDefaults>
  <a:extraClrSchemeLst/>
</a:theme>
</file>

<file path=ppt/theme/theme2.xml><?xml version="1.0" encoding="utf-8"?>
<a:theme xmlns:a="http://schemas.openxmlformats.org/drawingml/2006/main" name="White with Courier font for code slides">
  <a:themeElements>
    <a:clrScheme name="Blue Template-Template">
      <a:dk1>
        <a:srgbClr val="000000"/>
      </a:dk1>
      <a:lt1>
        <a:srgbClr val="FFFFFF"/>
      </a:lt1>
      <a:dk2>
        <a:srgbClr val="050595"/>
      </a:dk2>
      <a:lt2>
        <a:srgbClr val="FFFFFF"/>
      </a:lt2>
      <a:accent1>
        <a:srgbClr val="FFC000"/>
      </a:accent1>
      <a:accent2>
        <a:srgbClr val="3497AE"/>
      </a:accent2>
      <a:accent3>
        <a:srgbClr val="DF8045"/>
      </a:accent3>
      <a:accent4>
        <a:srgbClr val="7DCC2E"/>
      </a:accent4>
      <a:accent5>
        <a:srgbClr val="FF9929"/>
      </a:accent5>
      <a:accent6>
        <a:srgbClr val="7D3DA1"/>
      </a:accent6>
      <a:hlink>
        <a:srgbClr val="F3EB4F"/>
      </a:hlink>
      <a:folHlink>
        <a:srgbClr val="7DDD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square" lIns="109728" tIns="54864" rIns="109728" bIns="54864" numCol="1" rtlCol="0" anchor="ctr" anchorCtr="0" compatLnSpc="1">
        <a:prstTxWarp prst="textNoShape">
          <a:avLst/>
        </a:prstTxWarp>
      </a:bodyPr>
      <a:lstStyle>
        <a:defPPr marL="0" marR="0" indent="0" algn="ctr" defTabSz="10969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800" b="0" i="0" u="none" strike="noStrike" cap="none" normalizeH="0" baseline="0" dirty="0" smtClean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Segoe" pitchFamily="34" charset="0"/>
          </a:defRPr>
        </a:defPPr>
      </a:lstStyle>
      <a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16E5CC6-3D70-492D-826E-671F974F81B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プレゼンテーションのスライドのサンプル (光沢のある灰色にオレンジのバンドのデザイン)</Template>
  <TotalTime>1813</TotalTime>
  <Words>1552</Words>
  <Application>Microsoft Office PowerPoint</Application>
  <PresentationFormat>画面に合わせる (4:3)</PresentationFormat>
  <Paragraphs>242</Paragraphs>
  <Slides>9</Slides>
  <Notes>9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9</vt:i4>
      </vt:variant>
    </vt:vector>
  </HeadingPairs>
  <TitlesOfParts>
    <vt:vector size="17" baseType="lpstr">
      <vt:lpstr>ＭＳ Ｐゴシック</vt:lpstr>
      <vt:lpstr>メイリオ</vt:lpstr>
      <vt:lpstr>Arial</vt:lpstr>
      <vt:lpstr>Calibri</vt:lpstr>
      <vt:lpstr>Courier New</vt:lpstr>
      <vt:lpstr>Wingdings</vt:lpstr>
      <vt:lpstr>1_Gray_Satin_Orange_Band_template_Segoe_TP010286737</vt:lpstr>
      <vt:lpstr>White with Courier font for code slides</vt:lpstr>
      <vt:lpstr>JAHIS 様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プレゼンテーションのタイトル</dc:title>
  <dc:creator>山崎 博也</dc:creator>
  <cp:keywords/>
  <cp:lastModifiedBy>山崎 博也</cp:lastModifiedBy>
  <cp:revision>141</cp:revision>
  <cp:lastPrinted>2015-01-13T08:36:28Z</cp:lastPrinted>
  <dcterms:created xsi:type="dcterms:W3CDTF">2014-12-10T03:48:07Z</dcterms:created>
  <dcterms:modified xsi:type="dcterms:W3CDTF">2015-02-20T08:29:58Z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TC102867379990</vt:lpwstr>
  </property>
</Properties>
</file>