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Oswald"/>
      <p:regular r:id="rId21"/>
      <p:bold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Oswald-bold.fntdata"/><Relationship Id="rId21" Type="http://schemas.openxmlformats.org/officeDocument/2006/relationships/font" Target="fonts/Oswald-regular.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541ea4a460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541ea4a46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541ea4a460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541ea4a46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ac0c1aedc2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ac0c1aedc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ac0c1aedc2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ac0c1aed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541ea4a460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541ea4a4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541ea4a460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541ea4a46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541ea4a460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41ea4a4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541ea4a460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541ea4a46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残り時間は約70時間ほど</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00CEF6"/>
                </a:solidFill>
              </a:rPr>
              <a:t>“</a:t>
            </a:r>
            <a:endParaRPr sz="9600">
              <a:solidFill>
                <a:srgbClr val="00CEF6"/>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2" name="Google Shape;162;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3" name="Google Shape;163;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170" name="Google Shape;170;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171" name="Google Shape;171;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5"/>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5" name="Google Shape;205;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6" name="Google Shape;206;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7" name="Google Shape;207;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214" name="Google Shape;214;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215" name="Google Shape;215;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6"/>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49" name="Google Shape;249;p7"/>
          <p:cNvSpPr txBox="1"/>
          <p:nvPr>
            <p:ph idx="1" type="body"/>
          </p:nvPr>
        </p:nvSpPr>
        <p:spPr>
          <a:xfrm>
            <a:off x="705900" y="1626600"/>
            <a:ext cx="2471700" cy="3299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50" name="Google Shape;250;p7"/>
          <p:cNvSpPr txBox="1"/>
          <p:nvPr>
            <p:ph idx="2" type="body"/>
          </p:nvPr>
        </p:nvSpPr>
        <p:spPr>
          <a:xfrm>
            <a:off x="3304125" y="1626600"/>
            <a:ext cx="2471700" cy="3299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51" name="Google Shape;251;p7"/>
          <p:cNvSpPr txBox="1"/>
          <p:nvPr>
            <p:ph idx="3" type="body"/>
          </p:nvPr>
        </p:nvSpPr>
        <p:spPr>
          <a:xfrm>
            <a:off x="5902350" y="1626600"/>
            <a:ext cx="2471700" cy="3299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52" name="Google Shape;252;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259" name="Google Shape;259;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260" name="Google Shape;260;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7"/>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94" name="Google Shape;294;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301" name="Google Shape;301;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302" name="Google Shape;302;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8"/>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rgbClr val="00CEF6"/>
              </a:buClr>
              <a:buSzPts val="1400"/>
              <a:buNone/>
              <a:defRPr sz="1400">
                <a:solidFill>
                  <a:srgbClr val="00CEF6"/>
                </a:solidFill>
              </a:defRPr>
            </a:lvl1pPr>
          </a:lstStyle>
          <a:p/>
        </p:txBody>
      </p:sp>
      <p:sp>
        <p:nvSpPr>
          <p:cNvPr id="336" name="Google Shape;336;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37" name="Google Shape;337;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8" name="Google Shape;338;p9"/>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9"/>
          <p:cNvGrpSpPr/>
          <p:nvPr/>
        </p:nvGrpSpPr>
        <p:grpSpPr>
          <a:xfrm>
            <a:off x="-9525" y="4462475"/>
            <a:ext cx="9167825" cy="595300"/>
            <a:chOff x="-9525" y="4462475"/>
            <a:chExt cx="9167825" cy="595300"/>
          </a:xfrm>
        </p:grpSpPr>
        <p:sp>
          <p:nvSpPr>
            <p:cNvPr id="342" name="Google Shape;342;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343" name="Google Shape;343;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344" name="Google Shape;344;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345" name="Google Shape;345;p9"/>
          <p:cNvGrpSpPr/>
          <p:nvPr/>
        </p:nvGrpSpPr>
        <p:grpSpPr>
          <a:xfrm>
            <a:off x="-42837" y="4443488"/>
            <a:ext cx="9229575" cy="642787"/>
            <a:chOff x="-42837" y="4443488"/>
            <a:chExt cx="9229575" cy="642787"/>
          </a:xfrm>
        </p:grpSpPr>
        <p:sp>
          <p:nvSpPr>
            <p:cNvPr id="346" name="Google Shape;346;p9"/>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9"/>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TODOLIST</a:t>
            </a:r>
            <a:r>
              <a:rPr lang="en"/>
              <a:t>制作発表</a:t>
            </a:r>
            <a:r>
              <a:rPr lang="en"/>
              <a:t> </a:t>
            </a:r>
            <a:endParaRPr/>
          </a:p>
          <a:p>
            <a:pPr indent="0" lvl="0" marL="0" rtl="0" algn="r">
              <a:spcBef>
                <a:spcPts val="0"/>
              </a:spcBef>
              <a:spcAft>
                <a:spcPts val="0"/>
              </a:spcAft>
              <a:buNone/>
            </a:pPr>
            <a:r>
              <a:rPr lang="en" sz="2800"/>
              <a:t>第2システム部 髙山玲也</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2"/>
          <p:cNvSpPr txBox="1"/>
          <p:nvPr>
            <p:ph type="title"/>
          </p:nvPr>
        </p:nvSpPr>
        <p:spPr>
          <a:xfrm>
            <a:off x="1015900" y="661375"/>
            <a:ext cx="6996600" cy="49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まだ未完成の箇所</a:t>
            </a:r>
            <a:endParaRPr sz="2300">
              <a:solidFill>
                <a:srgbClr val="3C78D8"/>
              </a:solidFill>
            </a:endParaRPr>
          </a:p>
        </p:txBody>
      </p:sp>
      <p:sp>
        <p:nvSpPr>
          <p:cNvPr id="531" name="Google Shape;531;p22"/>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600"/>
              </a:spcBef>
              <a:spcAft>
                <a:spcPts val="0"/>
              </a:spcAft>
              <a:buSzPts val="2000"/>
              <a:buChar char="◉"/>
            </a:pPr>
            <a:r>
              <a:rPr lang="en"/>
              <a:t>画面設計書が画面遷移図以外できていない</a:t>
            </a:r>
            <a:endParaRPr/>
          </a:p>
          <a:p>
            <a:pPr indent="-355600" lvl="0" marL="457200" rtl="0" algn="l">
              <a:lnSpc>
                <a:spcPct val="200000"/>
              </a:lnSpc>
              <a:spcBef>
                <a:spcPts val="0"/>
              </a:spcBef>
              <a:spcAft>
                <a:spcPts val="0"/>
              </a:spcAft>
              <a:buSzPts val="2000"/>
              <a:buChar char="◉"/>
            </a:pPr>
            <a:r>
              <a:rPr lang="en"/>
              <a:t>ER図と</a:t>
            </a:r>
            <a:r>
              <a:rPr lang="en"/>
              <a:t>単体試験が未着手</a:t>
            </a:r>
            <a:endParaRPr/>
          </a:p>
          <a:p>
            <a:pPr indent="-355600" lvl="0" marL="457200" rtl="0" algn="l">
              <a:lnSpc>
                <a:spcPct val="200000"/>
              </a:lnSpc>
              <a:spcBef>
                <a:spcPts val="0"/>
              </a:spcBef>
              <a:spcAft>
                <a:spcPts val="0"/>
              </a:spcAft>
              <a:buSzPts val="2000"/>
              <a:buChar char="◉"/>
            </a:pPr>
            <a:r>
              <a:rPr lang="en"/>
              <a:t>バリデーションや検索の機能が足らない</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32" name="Google Shape;532;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こだわったところ</a:t>
            </a:r>
            <a:endParaRPr/>
          </a:p>
        </p:txBody>
      </p:sp>
      <p:sp>
        <p:nvSpPr>
          <p:cNvPr id="538" name="Google Shape;538;p2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Where I was concerned</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539" name="Google Shape;539;p23"/>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rgbClr val="3C78D8"/>
                </a:solidFill>
                <a:latin typeface="Oswald"/>
                <a:ea typeface="Oswald"/>
                <a:cs typeface="Oswald"/>
                <a:sym typeface="Oswald"/>
              </a:rPr>
              <a:t>２</a:t>
            </a:r>
            <a:endParaRPr sz="12000">
              <a:solidFill>
                <a:srgbClr val="3C78D8"/>
              </a:solidFill>
            </a:endParaRPr>
          </a:p>
        </p:txBody>
      </p:sp>
      <p:sp>
        <p:nvSpPr>
          <p:cNvPr id="540" name="Google Shape;540;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4"/>
          <p:cNvSpPr txBox="1"/>
          <p:nvPr>
            <p:ph type="title"/>
          </p:nvPr>
        </p:nvSpPr>
        <p:spPr>
          <a:xfrm>
            <a:off x="1015900" y="661375"/>
            <a:ext cx="6996600" cy="49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こだわったところ</a:t>
            </a:r>
            <a:endParaRPr sz="2500">
              <a:solidFill>
                <a:srgbClr val="3C78D8"/>
              </a:solidFill>
            </a:endParaRPr>
          </a:p>
        </p:txBody>
      </p:sp>
      <p:sp>
        <p:nvSpPr>
          <p:cNvPr id="546" name="Google Shape;546;p24"/>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600"/>
              </a:spcBef>
              <a:spcAft>
                <a:spcPts val="0"/>
              </a:spcAft>
              <a:buSzPts val="1800"/>
              <a:buChar char="◉"/>
            </a:pPr>
            <a:r>
              <a:rPr lang="en" sz="1800"/>
              <a:t>React+TypeScriptを使用したSPA</a:t>
            </a:r>
            <a:endParaRPr sz="1800"/>
          </a:p>
          <a:p>
            <a:pPr indent="-342900" lvl="0" marL="457200" rtl="0" algn="l">
              <a:lnSpc>
                <a:spcPct val="200000"/>
              </a:lnSpc>
              <a:spcBef>
                <a:spcPts val="0"/>
              </a:spcBef>
              <a:spcAft>
                <a:spcPts val="0"/>
              </a:spcAft>
              <a:buSzPts val="1800"/>
              <a:buChar char="◉"/>
            </a:pPr>
            <a:r>
              <a:rPr lang="en" sz="1800"/>
              <a:t>思ったことや学んだことはメモ書きとしてアウトプットした</a:t>
            </a:r>
            <a:endParaRPr sz="1800"/>
          </a:p>
          <a:p>
            <a:pPr indent="-342900" lvl="0" marL="457200" rtl="0" algn="l">
              <a:lnSpc>
                <a:spcPct val="200000"/>
              </a:lnSpc>
              <a:spcBef>
                <a:spcPts val="0"/>
              </a:spcBef>
              <a:spcAft>
                <a:spcPts val="0"/>
              </a:spcAft>
              <a:buSzPts val="1800"/>
              <a:buChar char="◉"/>
            </a:pPr>
            <a:r>
              <a:rPr lang="en" sz="1800"/>
              <a:t>入社して約半年、自分がどれだけできるようになったか</a:t>
            </a:r>
            <a:endParaRPr sz="1800"/>
          </a:p>
          <a:p>
            <a:pPr indent="-342900" lvl="0" marL="457200" rtl="0" algn="l">
              <a:lnSpc>
                <a:spcPct val="200000"/>
              </a:lnSpc>
              <a:spcBef>
                <a:spcPts val="0"/>
              </a:spcBef>
              <a:spcAft>
                <a:spcPts val="0"/>
              </a:spcAft>
              <a:buSzPts val="1800"/>
              <a:buChar char="◉"/>
            </a:pPr>
            <a:r>
              <a:rPr lang="en" sz="1800"/>
              <a:t>今後の案件に活かせるような勉強にしたかった</a:t>
            </a:r>
            <a:endParaRPr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47" name="Google Shape;547;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25"/>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本課題の良い点・悪い点</a:t>
            </a:r>
            <a:endParaRPr/>
          </a:p>
        </p:txBody>
      </p:sp>
      <p:sp>
        <p:nvSpPr>
          <p:cNvPr id="553" name="Google Shape;553;p25"/>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Pros and Cons</a:t>
            </a:r>
            <a:endParaRPr/>
          </a:p>
        </p:txBody>
      </p:sp>
      <p:sp>
        <p:nvSpPr>
          <p:cNvPr id="554" name="Google Shape;554;p25"/>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rgbClr val="3C78D8"/>
                </a:solidFill>
                <a:latin typeface="Oswald"/>
                <a:ea typeface="Oswald"/>
                <a:cs typeface="Oswald"/>
                <a:sym typeface="Oswald"/>
              </a:rPr>
              <a:t>３</a:t>
            </a:r>
            <a:endParaRPr sz="12000">
              <a:solidFill>
                <a:srgbClr val="3C78D8"/>
              </a:solidFill>
            </a:endParaRPr>
          </a:p>
        </p:txBody>
      </p:sp>
      <p:sp>
        <p:nvSpPr>
          <p:cNvPr id="555" name="Google Shape;555;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6"/>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本課題の良かった点 &amp; 悪かった点</a:t>
            </a:r>
            <a:endParaRPr sz="2500"/>
          </a:p>
        </p:txBody>
      </p:sp>
      <p:sp>
        <p:nvSpPr>
          <p:cNvPr id="561" name="Google Shape;561;p26"/>
          <p:cNvSpPr txBox="1"/>
          <p:nvPr/>
        </p:nvSpPr>
        <p:spPr>
          <a:xfrm>
            <a:off x="788325" y="968550"/>
            <a:ext cx="34938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CEF6"/>
                </a:solidFill>
                <a:latin typeface="Source Sans Pro"/>
                <a:ea typeface="Source Sans Pro"/>
                <a:cs typeface="Source Sans Pro"/>
                <a:sym typeface="Source Sans Pro"/>
              </a:rPr>
              <a:t>良かった点</a:t>
            </a:r>
            <a:endParaRPr sz="1800">
              <a:solidFill>
                <a:srgbClr val="00CEF6"/>
              </a:solidFill>
              <a:latin typeface="Source Sans Pro"/>
              <a:ea typeface="Source Sans Pro"/>
              <a:cs typeface="Source Sans Pro"/>
              <a:sym typeface="Source Sans Pro"/>
            </a:endParaRPr>
          </a:p>
          <a:p>
            <a:pPr indent="-311150" lvl="0" marL="457200" rtl="0" algn="l">
              <a:lnSpc>
                <a:spcPct val="115000"/>
              </a:lnSpc>
              <a:spcBef>
                <a:spcPts val="600"/>
              </a:spcBef>
              <a:spcAft>
                <a:spcPts val="0"/>
              </a:spcAft>
              <a:buClr>
                <a:srgbClr val="28324A"/>
              </a:buClr>
              <a:buSzPts val="1300"/>
              <a:buFont typeface="Source Sans Pro"/>
              <a:buChar char="●"/>
            </a:pPr>
            <a:r>
              <a:rPr lang="en" sz="1300">
                <a:solidFill>
                  <a:srgbClr val="28324A"/>
                </a:solidFill>
                <a:latin typeface="Source Sans Pro"/>
                <a:ea typeface="Source Sans Pro"/>
                <a:cs typeface="Source Sans Pro"/>
                <a:sym typeface="Source Sans Pro"/>
              </a:rPr>
              <a:t>プロジェクトの一通りの流れを知ることができる</a:t>
            </a:r>
            <a:endParaRPr sz="1300">
              <a:solidFill>
                <a:srgbClr val="28324A"/>
              </a:solidFill>
              <a:latin typeface="Source Sans Pro"/>
              <a:ea typeface="Source Sans Pro"/>
              <a:cs typeface="Source Sans Pro"/>
              <a:sym typeface="Source Sans Pro"/>
            </a:endParaRPr>
          </a:p>
          <a:p>
            <a:pPr indent="0" lvl="0" marL="457200" rtl="0" algn="l">
              <a:lnSpc>
                <a:spcPct val="115000"/>
              </a:lnSpc>
              <a:spcBef>
                <a:spcPts val="600"/>
              </a:spcBef>
              <a:spcAft>
                <a:spcPts val="0"/>
              </a:spcAft>
              <a:buNone/>
            </a:pPr>
            <a:r>
              <a:t/>
            </a:r>
            <a:endParaRPr sz="1300">
              <a:solidFill>
                <a:srgbClr val="28324A"/>
              </a:solidFill>
              <a:latin typeface="Source Sans Pro"/>
              <a:ea typeface="Source Sans Pro"/>
              <a:cs typeface="Source Sans Pro"/>
              <a:sym typeface="Source Sans Pro"/>
            </a:endParaRPr>
          </a:p>
          <a:p>
            <a:pPr indent="-311150" lvl="0" marL="457200" rtl="0" algn="l">
              <a:lnSpc>
                <a:spcPct val="115000"/>
              </a:lnSpc>
              <a:spcBef>
                <a:spcPts val="600"/>
              </a:spcBef>
              <a:spcAft>
                <a:spcPts val="0"/>
              </a:spcAft>
              <a:buClr>
                <a:srgbClr val="28324A"/>
              </a:buClr>
              <a:buSzPts val="1300"/>
              <a:buFont typeface="Source Sans Pro"/>
              <a:buChar char="●"/>
            </a:pPr>
            <a:r>
              <a:rPr lang="en" sz="1300">
                <a:solidFill>
                  <a:srgbClr val="28324A"/>
                </a:solidFill>
                <a:latin typeface="Source Sans Pro"/>
                <a:ea typeface="Source Sans Pro"/>
                <a:cs typeface="Source Sans Pro"/>
                <a:sym typeface="Source Sans Pro"/>
              </a:rPr>
              <a:t>やるたびに発見があり学ぶことができた</a:t>
            </a:r>
            <a:endParaRPr sz="1300">
              <a:solidFill>
                <a:srgbClr val="28324A"/>
              </a:solidFill>
              <a:latin typeface="Source Sans Pro"/>
              <a:ea typeface="Source Sans Pro"/>
              <a:cs typeface="Source Sans Pro"/>
              <a:sym typeface="Source Sans Pro"/>
            </a:endParaRPr>
          </a:p>
          <a:p>
            <a:pPr indent="0" lvl="0" marL="457200" rtl="0" algn="l">
              <a:lnSpc>
                <a:spcPct val="115000"/>
              </a:lnSpc>
              <a:spcBef>
                <a:spcPts val="600"/>
              </a:spcBef>
              <a:spcAft>
                <a:spcPts val="0"/>
              </a:spcAft>
              <a:buNone/>
            </a:pPr>
            <a:r>
              <a:t/>
            </a:r>
            <a:endParaRPr sz="1300">
              <a:solidFill>
                <a:srgbClr val="28324A"/>
              </a:solidFill>
              <a:latin typeface="Source Sans Pro"/>
              <a:ea typeface="Source Sans Pro"/>
              <a:cs typeface="Source Sans Pro"/>
              <a:sym typeface="Source Sans Pro"/>
            </a:endParaRPr>
          </a:p>
          <a:p>
            <a:pPr indent="-311150" lvl="0" marL="457200" rtl="0" algn="l">
              <a:lnSpc>
                <a:spcPct val="115000"/>
              </a:lnSpc>
              <a:spcBef>
                <a:spcPts val="600"/>
              </a:spcBef>
              <a:spcAft>
                <a:spcPts val="0"/>
              </a:spcAft>
              <a:buClr>
                <a:srgbClr val="28324A"/>
              </a:buClr>
              <a:buSzPts val="1300"/>
              <a:buFont typeface="Source Sans Pro"/>
              <a:buChar char="●"/>
            </a:pPr>
            <a:r>
              <a:rPr lang="en" sz="1300">
                <a:solidFill>
                  <a:srgbClr val="28324A"/>
                </a:solidFill>
                <a:latin typeface="Source Sans Pro"/>
                <a:ea typeface="Source Sans Pro"/>
                <a:cs typeface="Source Sans Pro"/>
                <a:sym typeface="Source Sans Pro"/>
              </a:rPr>
              <a:t>コーディングや開発にあたっての改善点を見つけることができた</a:t>
            </a:r>
            <a:endParaRPr sz="1300">
              <a:solidFill>
                <a:srgbClr val="28324A"/>
              </a:solidFill>
              <a:latin typeface="Source Sans Pro"/>
              <a:ea typeface="Source Sans Pro"/>
              <a:cs typeface="Source Sans Pro"/>
              <a:sym typeface="Source Sans Pro"/>
            </a:endParaRPr>
          </a:p>
        </p:txBody>
      </p:sp>
      <p:sp>
        <p:nvSpPr>
          <p:cNvPr id="562" name="Google Shape;562;p26"/>
          <p:cNvSpPr txBox="1"/>
          <p:nvPr/>
        </p:nvSpPr>
        <p:spPr>
          <a:xfrm>
            <a:off x="4720150" y="968550"/>
            <a:ext cx="36480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CEF6"/>
                </a:solidFill>
                <a:latin typeface="Source Sans Pro"/>
                <a:ea typeface="Source Sans Pro"/>
                <a:cs typeface="Source Sans Pro"/>
                <a:sym typeface="Source Sans Pro"/>
              </a:rPr>
              <a:t>悪かった点</a:t>
            </a:r>
            <a:endParaRPr b="1" sz="1800">
              <a:solidFill>
                <a:srgbClr val="00CEF6"/>
              </a:solidFill>
              <a:latin typeface="Source Sans Pro"/>
              <a:ea typeface="Source Sans Pro"/>
              <a:cs typeface="Source Sans Pro"/>
              <a:sym typeface="Source Sans Pro"/>
            </a:endParaRPr>
          </a:p>
          <a:p>
            <a:pPr indent="-304800" lvl="0" marL="457200" rtl="0" algn="l">
              <a:lnSpc>
                <a:spcPct val="115000"/>
              </a:lnSpc>
              <a:spcBef>
                <a:spcPts val="600"/>
              </a:spcBef>
              <a:spcAft>
                <a:spcPts val="0"/>
              </a:spcAft>
              <a:buClr>
                <a:srgbClr val="28324A"/>
              </a:buClr>
              <a:buSzPts val="1200"/>
              <a:buFont typeface="Source Sans Pro"/>
              <a:buChar char="●"/>
            </a:pPr>
            <a:r>
              <a:rPr lang="en" sz="1200">
                <a:solidFill>
                  <a:srgbClr val="28324A"/>
                </a:solidFill>
                <a:latin typeface="Source Sans Pro"/>
                <a:ea typeface="Source Sans Pro"/>
                <a:cs typeface="Source Sans Pro"/>
                <a:sym typeface="Source Sans Pro"/>
              </a:rPr>
              <a:t>本業に支障が出る(個人的に)</a:t>
            </a:r>
            <a:endParaRPr sz="1200">
              <a:solidFill>
                <a:srgbClr val="28324A"/>
              </a:solidFill>
              <a:latin typeface="Source Sans Pro"/>
              <a:ea typeface="Source Sans Pro"/>
              <a:cs typeface="Source Sans Pro"/>
              <a:sym typeface="Source Sans Pro"/>
            </a:endParaRPr>
          </a:p>
          <a:p>
            <a:pPr indent="0" lvl="0" marL="457200" rtl="0" algn="l">
              <a:lnSpc>
                <a:spcPct val="115000"/>
              </a:lnSpc>
              <a:spcBef>
                <a:spcPts val="600"/>
              </a:spcBef>
              <a:spcAft>
                <a:spcPts val="0"/>
              </a:spcAft>
              <a:buNone/>
            </a:pPr>
            <a:r>
              <a:t/>
            </a:r>
            <a:endParaRPr sz="1200">
              <a:solidFill>
                <a:srgbClr val="28324A"/>
              </a:solidFill>
              <a:latin typeface="Source Sans Pro"/>
              <a:ea typeface="Source Sans Pro"/>
              <a:cs typeface="Source Sans Pro"/>
              <a:sym typeface="Source Sans Pro"/>
            </a:endParaRPr>
          </a:p>
          <a:p>
            <a:pPr indent="-304800" lvl="0" marL="457200" rtl="0" algn="l">
              <a:lnSpc>
                <a:spcPct val="115000"/>
              </a:lnSpc>
              <a:spcBef>
                <a:spcPts val="600"/>
              </a:spcBef>
              <a:spcAft>
                <a:spcPts val="0"/>
              </a:spcAft>
              <a:buClr>
                <a:srgbClr val="28324A"/>
              </a:buClr>
              <a:buSzPts val="1200"/>
              <a:buFont typeface="Source Sans Pro"/>
              <a:buChar char="●"/>
            </a:pPr>
            <a:r>
              <a:rPr lang="en" sz="1200">
                <a:solidFill>
                  <a:srgbClr val="28324A"/>
                </a:solidFill>
                <a:latin typeface="Source Sans Pro"/>
                <a:ea typeface="Source Sans Pro"/>
                <a:cs typeface="Source Sans Pro"/>
                <a:sym typeface="Source Sans Pro"/>
              </a:rPr>
              <a:t>正解がないのでこれで良かったのか分からない</a:t>
            </a:r>
            <a:endParaRPr sz="1200">
              <a:solidFill>
                <a:srgbClr val="28324A"/>
              </a:solidFill>
              <a:latin typeface="Source Sans Pro"/>
              <a:ea typeface="Source Sans Pro"/>
              <a:cs typeface="Source Sans Pro"/>
              <a:sym typeface="Source Sans Pro"/>
            </a:endParaRPr>
          </a:p>
        </p:txBody>
      </p:sp>
      <p:sp>
        <p:nvSpPr>
          <p:cNvPr id="563" name="Google Shape;563;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7"/>
          <p:cNvSpPr txBox="1"/>
          <p:nvPr>
            <p:ph idx="1" type="body"/>
          </p:nvPr>
        </p:nvSpPr>
        <p:spPr>
          <a:xfrm>
            <a:off x="1073700" y="1380925"/>
            <a:ext cx="6996600" cy="257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入社して約半年が経ち、多少なりとも入社前に比べて成長できていることが分かったので良かった。</a:t>
            </a:r>
            <a:endParaRPr/>
          </a:p>
          <a:p>
            <a:pPr indent="0" lvl="0" marL="0" rtl="0" algn="l">
              <a:spcBef>
                <a:spcPts val="600"/>
              </a:spcBef>
              <a:spcAft>
                <a:spcPts val="0"/>
              </a:spcAft>
              <a:buNone/>
            </a:pPr>
            <a:r>
              <a:rPr lang="en"/>
              <a:t>今後は更に理解を深め効率的に作業ができるようになりたいと思う。</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今回の課題としてはここで終了になるが、まだ直したいところや気になるところは多くあるので手入れをしていこうと思う。</a:t>
            </a:r>
            <a:endParaRPr/>
          </a:p>
        </p:txBody>
      </p:sp>
      <p:sp>
        <p:nvSpPr>
          <p:cNvPr id="569" name="Google Shape;569;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0" name="Google Shape;570;p27"/>
          <p:cNvSpPr txBox="1"/>
          <p:nvPr>
            <p:ph type="title"/>
          </p:nvPr>
        </p:nvSpPr>
        <p:spPr>
          <a:xfrm>
            <a:off x="1023875" y="37137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最後に</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8"/>
          <p:cNvSpPr txBox="1"/>
          <p:nvPr>
            <p:ph idx="4294967295" type="ctrTitle"/>
          </p:nvPr>
        </p:nvSpPr>
        <p:spPr>
          <a:xfrm>
            <a:off x="1275150" y="1278550"/>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THANKS!</a:t>
            </a:r>
            <a:endParaRPr sz="10000"/>
          </a:p>
        </p:txBody>
      </p:sp>
      <p:sp>
        <p:nvSpPr>
          <p:cNvPr id="576" name="Google Shape;576;p28"/>
          <p:cNvSpPr txBox="1"/>
          <p:nvPr>
            <p:ph idx="4294967295" type="subTitle"/>
          </p:nvPr>
        </p:nvSpPr>
        <p:spPr>
          <a:xfrm>
            <a:off x="1275150" y="2325749"/>
            <a:ext cx="6593700" cy="1680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質疑応答タイムです</a:t>
            </a:r>
            <a:endParaRPr/>
          </a:p>
          <a:p>
            <a:pPr indent="0" lvl="0" marL="0" rtl="0" algn="ctr">
              <a:spcBef>
                <a:spcPts val="600"/>
              </a:spcBef>
              <a:spcAft>
                <a:spcPts val="0"/>
              </a:spcAft>
              <a:buNone/>
            </a:pPr>
            <a:r>
              <a:t/>
            </a:r>
            <a:endParaRPr b="1" sz="3600"/>
          </a:p>
        </p:txBody>
      </p:sp>
      <p:sp>
        <p:nvSpPr>
          <p:cNvPr id="577" name="Google Shape;577;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14"/>
          <p:cNvSpPr txBox="1"/>
          <p:nvPr>
            <p:ph idx="4294967295" type="ctrTitle"/>
          </p:nvPr>
        </p:nvSpPr>
        <p:spPr>
          <a:xfrm>
            <a:off x="1275150" y="1278550"/>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HELLO!</a:t>
            </a:r>
            <a:endParaRPr sz="10000"/>
          </a:p>
        </p:txBody>
      </p:sp>
      <p:sp>
        <p:nvSpPr>
          <p:cNvPr id="470" name="Google Shape;470;p14"/>
          <p:cNvSpPr txBox="1"/>
          <p:nvPr>
            <p:ph idx="4294967295" type="subTitle"/>
          </p:nvPr>
        </p:nvSpPr>
        <p:spPr>
          <a:xfrm>
            <a:off x="1275150" y="2325749"/>
            <a:ext cx="6593700" cy="1680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I am Ryoya Takayama</a:t>
            </a:r>
            <a:endParaRPr b="1" sz="3600"/>
          </a:p>
          <a:p>
            <a:pPr indent="0" lvl="0" marL="0" rtl="0" algn="ctr">
              <a:spcBef>
                <a:spcPts val="600"/>
              </a:spcBef>
              <a:spcAft>
                <a:spcPts val="0"/>
              </a:spcAft>
              <a:buClr>
                <a:schemeClr val="dk1"/>
              </a:buClr>
              <a:buSzPts val="1100"/>
              <a:buFont typeface="Arial"/>
              <a:buNone/>
            </a:pPr>
            <a:r>
              <a:rPr lang="en"/>
              <a:t>github:</a:t>
            </a:r>
            <a:r>
              <a:rPr lang="en" sz="1700">
                <a:solidFill>
                  <a:srgbClr val="000000"/>
                </a:solidFill>
                <a:latin typeface="Arial"/>
                <a:ea typeface="Arial"/>
                <a:cs typeface="Arial"/>
                <a:sym typeface="Arial"/>
              </a:rPr>
              <a:t>https://github.com/tkymr827</a:t>
            </a:r>
            <a:endParaRPr sz="900"/>
          </a:p>
          <a:p>
            <a:pPr indent="0" lvl="0" marL="0" rtl="0" algn="ctr">
              <a:spcBef>
                <a:spcPts val="600"/>
              </a:spcBef>
              <a:spcAft>
                <a:spcPts val="0"/>
              </a:spcAft>
              <a:buNone/>
            </a:pPr>
            <a:r>
              <a:t/>
            </a:r>
            <a:endParaRPr b="1" sz="3600"/>
          </a:p>
        </p:txBody>
      </p:sp>
      <p:sp>
        <p:nvSpPr>
          <p:cNvPr id="471" name="Google Shape;471;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5"/>
          <p:cNvSpPr txBox="1"/>
          <p:nvPr>
            <p:ph type="title"/>
          </p:nvPr>
        </p:nvSpPr>
        <p:spPr>
          <a:xfrm>
            <a:off x="1075850" y="4191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自己紹介</a:t>
            </a:r>
            <a:endParaRPr sz="2500">
              <a:solidFill>
                <a:srgbClr val="3C78D8"/>
              </a:solidFill>
            </a:endParaRPr>
          </a:p>
        </p:txBody>
      </p:sp>
      <p:sp>
        <p:nvSpPr>
          <p:cNvPr id="477" name="Google Shape;477;p15"/>
          <p:cNvSpPr txBox="1"/>
          <p:nvPr>
            <p:ph idx="1" type="body"/>
          </p:nvPr>
        </p:nvSpPr>
        <p:spPr>
          <a:xfrm>
            <a:off x="1075850" y="1317250"/>
            <a:ext cx="6996600" cy="19221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600"/>
              </a:spcBef>
              <a:spcAft>
                <a:spcPts val="0"/>
              </a:spcAft>
              <a:buSzPts val="2200"/>
              <a:buChar char="◉"/>
            </a:pPr>
            <a:r>
              <a:rPr lang="en" sz="2200"/>
              <a:t>1996年</a:t>
            </a:r>
            <a:r>
              <a:rPr lang="en" sz="2200"/>
              <a:t>8月27日生まれ、現在24歳</a:t>
            </a:r>
            <a:endParaRPr sz="2200"/>
          </a:p>
          <a:p>
            <a:pPr indent="-368300" lvl="0" marL="457200" rtl="0" algn="l">
              <a:lnSpc>
                <a:spcPct val="150000"/>
              </a:lnSpc>
              <a:spcBef>
                <a:spcPts val="0"/>
              </a:spcBef>
              <a:spcAft>
                <a:spcPts val="0"/>
              </a:spcAft>
              <a:buSzPts val="2200"/>
              <a:buChar char="◉"/>
            </a:pPr>
            <a:r>
              <a:rPr lang="en" sz="2200"/>
              <a:t>2019</a:t>
            </a:r>
            <a:r>
              <a:rPr lang="en" sz="2200"/>
              <a:t>年9月~2020年3月 職業訓練校に通っていた</a:t>
            </a:r>
            <a:endParaRPr sz="2200"/>
          </a:p>
          <a:p>
            <a:pPr indent="-368300" lvl="0" marL="457200" rtl="0" algn="l">
              <a:lnSpc>
                <a:spcPct val="150000"/>
              </a:lnSpc>
              <a:spcBef>
                <a:spcPts val="0"/>
              </a:spcBef>
              <a:spcAft>
                <a:spcPts val="0"/>
              </a:spcAft>
              <a:buSzPts val="2200"/>
              <a:buChar char="◉"/>
            </a:pPr>
            <a:r>
              <a:rPr lang="en" sz="2200"/>
              <a:t>2020年6月 ラテラルシンキング入社</a:t>
            </a:r>
            <a:endParaRPr sz="2200"/>
          </a:p>
          <a:p>
            <a:pPr indent="0" lvl="0" marL="0" rtl="0" algn="l">
              <a:spcBef>
                <a:spcPts val="600"/>
              </a:spcBef>
              <a:spcAft>
                <a:spcPts val="0"/>
              </a:spcAft>
              <a:buNone/>
            </a:pPr>
            <a:r>
              <a:t/>
            </a:r>
            <a:endParaRPr/>
          </a:p>
          <a:p>
            <a:pPr indent="0" lvl="0" marL="0" rtl="0" algn="l">
              <a:spcBef>
                <a:spcPts val="600"/>
              </a:spcBef>
              <a:spcAft>
                <a:spcPts val="0"/>
              </a:spcAft>
              <a:buNone/>
            </a:pPr>
            <a:r>
              <a:rPr lang="en"/>
              <a:t>実は入社前に1度、本課題に取り組んだことがあります。</a:t>
            </a:r>
            <a:endParaRPr/>
          </a:p>
          <a:p>
            <a:pPr indent="0" lvl="0" marL="0" rtl="0" algn="l">
              <a:spcBef>
                <a:spcPts val="600"/>
              </a:spcBef>
              <a:spcAft>
                <a:spcPts val="0"/>
              </a:spcAft>
              <a:buNone/>
            </a:pPr>
            <a:r>
              <a:rPr lang="en"/>
              <a:t>その時作成したもの:</a:t>
            </a:r>
            <a:r>
              <a:rPr lang="en">
                <a:solidFill>
                  <a:srgbClr val="000000"/>
                </a:solidFill>
                <a:latin typeface="Arial"/>
                <a:ea typeface="Arial"/>
                <a:cs typeface="Arial"/>
                <a:sym typeface="Arial"/>
              </a:rPr>
              <a:t>https://github.com/tkymr827/docker-todolist</a:t>
            </a:r>
            <a:endParaRPr/>
          </a:p>
        </p:txBody>
      </p:sp>
      <p:sp>
        <p:nvSpPr>
          <p:cNvPr id="478" name="Google Shape;478;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6"/>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機能説明・進捗報告</a:t>
            </a:r>
            <a:endParaRPr/>
          </a:p>
        </p:txBody>
      </p:sp>
      <p:sp>
        <p:nvSpPr>
          <p:cNvPr id="484" name="Google Shape;484;p16"/>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Feature Description &amp; Progress Report</a:t>
            </a:r>
            <a:endParaRPr/>
          </a:p>
        </p:txBody>
      </p:sp>
      <p:sp>
        <p:nvSpPr>
          <p:cNvPr id="485" name="Google Shape;485;p16"/>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rgbClr val="3C78D8"/>
                </a:solidFill>
                <a:latin typeface="Oswald"/>
                <a:ea typeface="Oswald"/>
                <a:cs typeface="Oswald"/>
                <a:sym typeface="Oswald"/>
              </a:rPr>
              <a:t>1</a:t>
            </a:r>
            <a:endParaRPr sz="12000">
              <a:solidFill>
                <a:srgbClr val="3C78D8"/>
              </a:solidFill>
            </a:endParaRPr>
          </a:p>
        </p:txBody>
      </p:sp>
      <p:sp>
        <p:nvSpPr>
          <p:cNvPr id="486" name="Google Shape;486;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17"/>
          <p:cNvSpPr/>
          <p:nvPr/>
        </p:nvSpPr>
        <p:spPr>
          <a:xfrm>
            <a:off x="3710425" y="1393876"/>
            <a:ext cx="5334669" cy="3259781"/>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2832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92" name="Google Shape;492;p17"/>
          <p:cNvSpPr txBox="1"/>
          <p:nvPr>
            <p:ph idx="4294967295" type="body"/>
          </p:nvPr>
        </p:nvSpPr>
        <p:spPr>
          <a:xfrm>
            <a:off x="0" y="1553988"/>
            <a:ext cx="3710400" cy="25014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FFFFFF"/>
                </a:solidFill>
                <a:latin typeface="Oswald"/>
                <a:ea typeface="Oswald"/>
                <a:cs typeface="Oswald"/>
                <a:sym typeface="Oswald"/>
              </a:rPr>
              <a:t>ダッシュボード画面</a:t>
            </a:r>
            <a:endParaRPr b="1">
              <a:solidFill>
                <a:srgbClr val="FFFFFF"/>
              </a:solidFill>
              <a:latin typeface="Oswald"/>
              <a:ea typeface="Oswald"/>
              <a:cs typeface="Oswald"/>
              <a:sym typeface="Oswald"/>
            </a:endParaRPr>
          </a:p>
          <a:p>
            <a:pPr indent="0" lvl="0" marL="0" rtl="0" algn="l">
              <a:spcBef>
                <a:spcPts val="600"/>
              </a:spcBef>
              <a:spcAft>
                <a:spcPts val="0"/>
              </a:spcAft>
              <a:buNone/>
            </a:pPr>
            <a:r>
              <a:rPr lang="en"/>
              <a:t>主な機能</a:t>
            </a:r>
            <a:endParaRPr/>
          </a:p>
          <a:p>
            <a:pPr indent="-349250" lvl="0" marL="457200" rtl="0" algn="l">
              <a:spcBef>
                <a:spcPts val="600"/>
              </a:spcBef>
              <a:spcAft>
                <a:spcPts val="0"/>
              </a:spcAft>
              <a:buSzPts val="1900"/>
              <a:buChar char="●"/>
            </a:pPr>
            <a:r>
              <a:rPr lang="en" sz="1900"/>
              <a:t>自分が投稿したTODOの確認</a:t>
            </a:r>
            <a:endParaRPr sz="1900"/>
          </a:p>
          <a:p>
            <a:pPr indent="-349250" lvl="0" marL="457200" rtl="0" algn="l">
              <a:spcBef>
                <a:spcPts val="0"/>
              </a:spcBef>
              <a:spcAft>
                <a:spcPts val="0"/>
              </a:spcAft>
              <a:buSzPts val="1900"/>
              <a:buChar char="●"/>
            </a:pPr>
            <a:r>
              <a:rPr lang="en" sz="1900"/>
              <a:t>TODOの詳細確認</a:t>
            </a:r>
            <a:endParaRPr sz="1900"/>
          </a:p>
          <a:p>
            <a:pPr indent="-349250" lvl="0" marL="457200" rtl="0" algn="l">
              <a:spcBef>
                <a:spcPts val="0"/>
              </a:spcBef>
              <a:spcAft>
                <a:spcPts val="0"/>
              </a:spcAft>
              <a:buSzPts val="1900"/>
              <a:buChar char="●"/>
            </a:pPr>
            <a:r>
              <a:rPr lang="en" sz="1900"/>
              <a:t>編集・削除</a:t>
            </a:r>
            <a:endParaRPr sz="1900"/>
          </a:p>
          <a:p>
            <a:pPr indent="-349250" lvl="0" marL="457200" rtl="0" algn="l">
              <a:spcBef>
                <a:spcPts val="0"/>
              </a:spcBef>
              <a:spcAft>
                <a:spcPts val="0"/>
              </a:spcAft>
              <a:buSzPts val="1900"/>
              <a:buChar char="●"/>
            </a:pPr>
            <a:r>
              <a:rPr lang="en" sz="1900"/>
              <a:t>各画面への遷移リンク</a:t>
            </a:r>
            <a:endParaRPr sz="1900"/>
          </a:p>
          <a:p>
            <a:pPr indent="-349250" lvl="0" marL="457200" rtl="0" algn="l">
              <a:spcBef>
                <a:spcPts val="0"/>
              </a:spcBef>
              <a:spcAft>
                <a:spcPts val="0"/>
              </a:spcAft>
              <a:buSzPts val="1900"/>
              <a:buChar char="●"/>
            </a:pPr>
            <a:r>
              <a:rPr lang="en" sz="1900"/>
              <a:t>検索</a:t>
            </a:r>
            <a:endParaRPr sz="1900"/>
          </a:p>
        </p:txBody>
      </p:sp>
      <p:sp>
        <p:nvSpPr>
          <p:cNvPr id="493" name="Google Shape;493;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4" name="Google Shape;494;p17"/>
          <p:cNvPicPr preferRelativeResize="0"/>
          <p:nvPr/>
        </p:nvPicPr>
        <p:blipFill>
          <a:blip r:embed="rId3">
            <a:alphaModFix/>
          </a:blip>
          <a:stretch>
            <a:fillRect/>
          </a:stretch>
        </p:blipFill>
        <p:spPr>
          <a:xfrm>
            <a:off x="3914845" y="1554000"/>
            <a:ext cx="4925842" cy="2501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18"/>
          <p:cNvSpPr/>
          <p:nvPr/>
        </p:nvSpPr>
        <p:spPr>
          <a:xfrm>
            <a:off x="3710425" y="1393876"/>
            <a:ext cx="5334669" cy="3259781"/>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2832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00" name="Google Shape;500;p18"/>
          <p:cNvSpPr txBox="1"/>
          <p:nvPr>
            <p:ph idx="4294967295" type="body"/>
          </p:nvPr>
        </p:nvSpPr>
        <p:spPr>
          <a:xfrm>
            <a:off x="0" y="1321038"/>
            <a:ext cx="3710400" cy="25014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FFFFFF"/>
                </a:solidFill>
                <a:latin typeface="Oswald"/>
                <a:ea typeface="Oswald"/>
                <a:cs typeface="Oswald"/>
                <a:sym typeface="Oswald"/>
              </a:rPr>
              <a:t>リスト</a:t>
            </a:r>
            <a:r>
              <a:rPr b="1" lang="en">
                <a:solidFill>
                  <a:srgbClr val="FFFFFF"/>
                </a:solidFill>
                <a:latin typeface="Oswald"/>
                <a:ea typeface="Oswald"/>
                <a:cs typeface="Oswald"/>
                <a:sym typeface="Oswald"/>
              </a:rPr>
              <a:t>画面</a:t>
            </a:r>
            <a:endParaRPr b="1">
              <a:solidFill>
                <a:srgbClr val="FFFFFF"/>
              </a:solidFill>
              <a:latin typeface="Oswald"/>
              <a:ea typeface="Oswald"/>
              <a:cs typeface="Oswald"/>
              <a:sym typeface="Oswald"/>
            </a:endParaRPr>
          </a:p>
          <a:p>
            <a:pPr indent="0" lvl="0" marL="0" rtl="0" algn="l">
              <a:spcBef>
                <a:spcPts val="600"/>
              </a:spcBef>
              <a:spcAft>
                <a:spcPts val="0"/>
              </a:spcAft>
              <a:buNone/>
            </a:pPr>
            <a:r>
              <a:rPr lang="en"/>
              <a:t>主な機能</a:t>
            </a:r>
            <a:endParaRPr/>
          </a:p>
          <a:p>
            <a:pPr indent="-349250" lvl="0" marL="457200" rtl="0" algn="l">
              <a:spcBef>
                <a:spcPts val="600"/>
              </a:spcBef>
              <a:spcAft>
                <a:spcPts val="0"/>
              </a:spcAft>
              <a:buSzPts val="1900"/>
              <a:buChar char="●"/>
            </a:pPr>
            <a:r>
              <a:rPr lang="en" sz="1900"/>
              <a:t>全ユーザのTODO確認</a:t>
            </a:r>
            <a:endParaRPr sz="1900"/>
          </a:p>
          <a:p>
            <a:pPr indent="-349250" lvl="0" marL="457200" rtl="0" algn="l">
              <a:spcBef>
                <a:spcPts val="0"/>
              </a:spcBef>
              <a:spcAft>
                <a:spcPts val="0"/>
              </a:spcAft>
              <a:buSzPts val="1900"/>
              <a:buChar char="●"/>
            </a:pPr>
            <a:r>
              <a:rPr lang="en" sz="1900"/>
              <a:t>TODOの詳細確認</a:t>
            </a:r>
            <a:endParaRPr sz="1900"/>
          </a:p>
          <a:p>
            <a:pPr indent="-349250" lvl="0" marL="457200" rtl="0" algn="l">
              <a:spcBef>
                <a:spcPts val="0"/>
              </a:spcBef>
              <a:spcAft>
                <a:spcPts val="0"/>
              </a:spcAft>
              <a:buSzPts val="1900"/>
              <a:buChar char="●"/>
            </a:pPr>
            <a:r>
              <a:rPr lang="en" sz="1900"/>
              <a:t>編集・削除</a:t>
            </a:r>
            <a:endParaRPr sz="1900"/>
          </a:p>
          <a:p>
            <a:pPr indent="-349250" lvl="0" marL="457200" rtl="0" algn="l">
              <a:spcBef>
                <a:spcPts val="0"/>
              </a:spcBef>
              <a:spcAft>
                <a:spcPts val="0"/>
              </a:spcAft>
              <a:buSzPts val="1900"/>
              <a:buChar char="●"/>
            </a:pPr>
            <a:r>
              <a:rPr lang="en" sz="1900"/>
              <a:t>検索</a:t>
            </a:r>
            <a:endParaRPr sz="1900"/>
          </a:p>
        </p:txBody>
      </p:sp>
      <p:sp>
        <p:nvSpPr>
          <p:cNvPr id="501" name="Google Shape;501;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2" name="Google Shape;502;p18"/>
          <p:cNvPicPr preferRelativeResize="0"/>
          <p:nvPr/>
        </p:nvPicPr>
        <p:blipFill>
          <a:blip r:embed="rId3">
            <a:alphaModFix/>
          </a:blip>
          <a:stretch>
            <a:fillRect/>
          </a:stretch>
        </p:blipFill>
        <p:spPr>
          <a:xfrm>
            <a:off x="3914845" y="1554000"/>
            <a:ext cx="4925842" cy="2501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19"/>
          <p:cNvSpPr/>
          <p:nvPr/>
        </p:nvSpPr>
        <p:spPr>
          <a:xfrm>
            <a:off x="3710425" y="1393876"/>
            <a:ext cx="5334669" cy="3259781"/>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2832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08" name="Google Shape;508;p19"/>
          <p:cNvSpPr txBox="1"/>
          <p:nvPr>
            <p:ph idx="4294967295" type="body"/>
          </p:nvPr>
        </p:nvSpPr>
        <p:spPr>
          <a:xfrm>
            <a:off x="0" y="1553995"/>
            <a:ext cx="3710400" cy="14652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FFFFFF"/>
                </a:solidFill>
                <a:latin typeface="Oswald"/>
                <a:ea typeface="Oswald"/>
                <a:cs typeface="Oswald"/>
                <a:sym typeface="Oswald"/>
              </a:rPr>
              <a:t>投稿</a:t>
            </a:r>
            <a:r>
              <a:rPr b="1" lang="en">
                <a:solidFill>
                  <a:srgbClr val="FFFFFF"/>
                </a:solidFill>
                <a:latin typeface="Oswald"/>
                <a:ea typeface="Oswald"/>
                <a:cs typeface="Oswald"/>
                <a:sym typeface="Oswald"/>
              </a:rPr>
              <a:t>画面</a:t>
            </a:r>
            <a:endParaRPr b="1">
              <a:solidFill>
                <a:srgbClr val="FFFFFF"/>
              </a:solidFill>
              <a:latin typeface="Oswald"/>
              <a:ea typeface="Oswald"/>
              <a:cs typeface="Oswald"/>
              <a:sym typeface="Oswald"/>
            </a:endParaRPr>
          </a:p>
          <a:p>
            <a:pPr indent="0" lvl="0" marL="0" rtl="0" algn="l">
              <a:spcBef>
                <a:spcPts val="600"/>
              </a:spcBef>
              <a:spcAft>
                <a:spcPts val="0"/>
              </a:spcAft>
              <a:buNone/>
            </a:pPr>
            <a:r>
              <a:rPr lang="en"/>
              <a:t>主な機能</a:t>
            </a:r>
            <a:endParaRPr/>
          </a:p>
          <a:p>
            <a:pPr indent="-349250" lvl="0" marL="457200" rtl="0" algn="l">
              <a:spcBef>
                <a:spcPts val="600"/>
              </a:spcBef>
              <a:spcAft>
                <a:spcPts val="0"/>
              </a:spcAft>
              <a:buSzPts val="1900"/>
              <a:buChar char="●"/>
            </a:pPr>
            <a:r>
              <a:rPr lang="en" sz="1900"/>
              <a:t>新規TODOの追加</a:t>
            </a:r>
            <a:endParaRPr sz="1900"/>
          </a:p>
        </p:txBody>
      </p:sp>
      <p:sp>
        <p:nvSpPr>
          <p:cNvPr id="509" name="Google Shape;509;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0" name="Google Shape;510;p19"/>
          <p:cNvPicPr preferRelativeResize="0"/>
          <p:nvPr/>
        </p:nvPicPr>
        <p:blipFill>
          <a:blip r:embed="rId3">
            <a:alphaModFix/>
          </a:blip>
          <a:stretch>
            <a:fillRect/>
          </a:stretch>
        </p:blipFill>
        <p:spPr>
          <a:xfrm>
            <a:off x="3825326" y="1554000"/>
            <a:ext cx="5104872" cy="2440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0"/>
          <p:cNvSpPr/>
          <p:nvPr/>
        </p:nvSpPr>
        <p:spPr>
          <a:xfrm>
            <a:off x="3710425" y="1393876"/>
            <a:ext cx="5334669" cy="3259781"/>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2832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16" name="Google Shape;516;p20"/>
          <p:cNvSpPr txBox="1"/>
          <p:nvPr>
            <p:ph idx="4294967295" type="body"/>
          </p:nvPr>
        </p:nvSpPr>
        <p:spPr>
          <a:xfrm>
            <a:off x="0" y="1553995"/>
            <a:ext cx="3710400" cy="14652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FFFFFF"/>
                </a:solidFill>
                <a:latin typeface="Oswald"/>
                <a:ea typeface="Oswald"/>
                <a:cs typeface="Oswald"/>
                <a:sym typeface="Oswald"/>
              </a:rPr>
              <a:t>設定</a:t>
            </a:r>
            <a:r>
              <a:rPr b="1" lang="en">
                <a:solidFill>
                  <a:srgbClr val="FFFFFF"/>
                </a:solidFill>
                <a:latin typeface="Oswald"/>
                <a:ea typeface="Oswald"/>
                <a:cs typeface="Oswald"/>
                <a:sym typeface="Oswald"/>
              </a:rPr>
              <a:t>画面</a:t>
            </a:r>
            <a:endParaRPr b="1">
              <a:solidFill>
                <a:srgbClr val="FFFFFF"/>
              </a:solidFill>
              <a:latin typeface="Oswald"/>
              <a:ea typeface="Oswald"/>
              <a:cs typeface="Oswald"/>
              <a:sym typeface="Oswald"/>
            </a:endParaRPr>
          </a:p>
          <a:p>
            <a:pPr indent="0" lvl="0" marL="0" rtl="0" algn="l">
              <a:spcBef>
                <a:spcPts val="600"/>
              </a:spcBef>
              <a:spcAft>
                <a:spcPts val="0"/>
              </a:spcAft>
              <a:buNone/>
            </a:pPr>
            <a:r>
              <a:rPr lang="en"/>
              <a:t>主な機能</a:t>
            </a:r>
            <a:endParaRPr/>
          </a:p>
          <a:p>
            <a:pPr indent="-349250" lvl="0" marL="457200" rtl="0" algn="l">
              <a:spcBef>
                <a:spcPts val="600"/>
              </a:spcBef>
              <a:spcAft>
                <a:spcPts val="0"/>
              </a:spcAft>
              <a:buSzPts val="1900"/>
              <a:buChar char="●"/>
            </a:pPr>
            <a:r>
              <a:rPr lang="en" sz="1900"/>
              <a:t>パスワード変更</a:t>
            </a:r>
            <a:endParaRPr sz="1900"/>
          </a:p>
        </p:txBody>
      </p:sp>
      <p:sp>
        <p:nvSpPr>
          <p:cNvPr id="517" name="Google Shape;517;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8" name="Google Shape;518;p20"/>
          <p:cNvPicPr preferRelativeResize="0"/>
          <p:nvPr/>
        </p:nvPicPr>
        <p:blipFill>
          <a:blip r:embed="rId3">
            <a:alphaModFix/>
          </a:blip>
          <a:stretch>
            <a:fillRect/>
          </a:stretch>
        </p:blipFill>
        <p:spPr>
          <a:xfrm>
            <a:off x="3891875" y="1553999"/>
            <a:ext cx="5121374" cy="244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1"/>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b="1" lang="en"/>
              <a:t>(〇〇h)は時間です</a:t>
            </a:r>
            <a:endParaRPr b="1">
              <a:solidFill>
                <a:srgbClr val="00CEF6"/>
              </a:solidFill>
            </a:endParaRPr>
          </a:p>
        </p:txBody>
      </p:sp>
      <p:sp>
        <p:nvSpPr>
          <p:cNvPr id="524" name="Google Shape;524;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5" name="Google Shape;525;p21" title="グラフ"/>
          <p:cNvPicPr preferRelativeResize="0"/>
          <p:nvPr/>
        </p:nvPicPr>
        <p:blipFill>
          <a:blip r:embed="rId3">
            <a:alphaModFix/>
          </a:blip>
          <a:stretch>
            <a:fillRect/>
          </a:stretch>
        </p:blipFill>
        <p:spPr>
          <a:xfrm>
            <a:off x="1641300" y="233150"/>
            <a:ext cx="5738049" cy="35480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468BC"/>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