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256" r:id="rId2"/>
    <p:sldId id="436" r:id="rId3"/>
    <p:sldId id="432" r:id="rId4"/>
    <p:sldId id="437" r:id="rId5"/>
    <p:sldId id="434" r:id="rId6"/>
    <p:sldId id="439" r:id="rId7"/>
    <p:sldId id="435" r:id="rId8"/>
    <p:sldId id="454" r:id="rId9"/>
    <p:sldId id="456" r:id="rId10"/>
    <p:sldId id="440" r:id="rId11"/>
    <p:sldId id="441" r:id="rId12"/>
    <p:sldId id="442" r:id="rId13"/>
    <p:sldId id="443" r:id="rId14"/>
    <p:sldId id="444" r:id="rId15"/>
    <p:sldId id="445" r:id="rId16"/>
    <p:sldId id="458" r:id="rId17"/>
    <p:sldId id="446" r:id="rId18"/>
    <p:sldId id="447" r:id="rId19"/>
    <p:sldId id="448" r:id="rId20"/>
    <p:sldId id="450" r:id="rId21"/>
    <p:sldId id="451" r:id="rId22"/>
    <p:sldId id="457" r:id="rId23"/>
  </p:sldIdLst>
  <p:sldSz cx="9144000" cy="6858000" type="screen4x3"/>
  <p:notesSz cx="6797675" cy="9926638"/>
  <p:defaultTextStyle>
    <a:defPPr>
      <a:defRPr lang="ja-JP"/>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ＭＳ Ｐゴシック" panose="020B0600070205080204" pitchFamily="50" charset="-128"/>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ＭＳ Ｐゴシック" panose="020B0600070205080204" pitchFamily="50" charset="-128"/>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ＭＳ Ｐゴシック" panose="020B0600070205080204" pitchFamily="50" charset="-128"/>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ＭＳ Ｐゴシック" panose="020B0600070205080204" pitchFamily="50" charset="-128"/>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3022">
          <p15:clr>
            <a:srgbClr val="A4A3A4"/>
          </p15:clr>
        </p15:guide>
        <p15:guide id="2" orient="horz" pos="1117">
          <p15:clr>
            <a:srgbClr val="A4A3A4"/>
          </p15:clr>
        </p15:guide>
        <p15:guide id="3" orient="horz" pos="1298">
          <p15:clr>
            <a:srgbClr val="A4A3A4"/>
          </p15:clr>
        </p15:guide>
        <p15:guide id="4" orient="horz" pos="3929">
          <p15:clr>
            <a:srgbClr val="A4A3A4"/>
          </p15:clr>
        </p15:guide>
        <p15:guide id="5" orient="horz" pos="1570">
          <p15:clr>
            <a:srgbClr val="A4A3A4"/>
          </p15:clr>
        </p15:guide>
        <p15:guide id="6" pos="2880">
          <p15:clr>
            <a:srgbClr val="A4A3A4"/>
          </p15:clr>
        </p15:guide>
        <p15:guide id="7" pos="5148">
          <p15:clr>
            <a:srgbClr val="A4A3A4"/>
          </p15:clr>
        </p15:guide>
        <p15:guide id="8" pos="612">
          <p15:clr>
            <a:srgbClr val="A4A3A4"/>
          </p15:clr>
        </p15:guide>
        <p15:guide id="9" pos="4604" userDrawn="1">
          <p15:clr>
            <a:srgbClr val="A4A3A4"/>
          </p15:clr>
        </p15:guide>
        <p15:guide id="10" pos="1655">
          <p15:clr>
            <a:srgbClr val="A4A3A4"/>
          </p15:clr>
        </p15:guide>
        <p15:guide id="11" pos="884">
          <p15:clr>
            <a:srgbClr val="A4A3A4"/>
          </p15:clr>
        </p15:guide>
        <p15:guide id="12" pos="4876">
          <p15:clr>
            <a:srgbClr val="A4A3A4"/>
          </p15:clr>
        </p15:guide>
        <p15:guide id="13" pos="3243">
          <p15:clr>
            <a:srgbClr val="A4A3A4"/>
          </p15:clr>
        </p15:guide>
      </p15:sldGuideLst>
    </p:ext>
    <p:ext uri="{2D200454-40CA-4A62-9FC3-DE9A4176ACB9}">
      <p15:notesGuideLst xmlns:p15="http://schemas.microsoft.com/office/powerpoint/2012/main">
        <p15:guide id="1" orient="horz" pos="3126">
          <p15:clr>
            <a:srgbClr val="A4A3A4"/>
          </p15:clr>
        </p15:guide>
        <p15:guide id="2" orient="horz" pos="4050">
          <p15:clr>
            <a:srgbClr val="A4A3A4"/>
          </p15:clr>
        </p15:guide>
        <p15:guide id="3" orient="horz" pos="2701">
          <p15:clr>
            <a:srgbClr val="A4A3A4"/>
          </p15:clr>
        </p15:guide>
        <p15:guide id="4" pos="2142">
          <p15:clr>
            <a:srgbClr val="A4A3A4"/>
          </p15:clr>
        </p15:guide>
        <p15:guide id="5" pos="5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33"/>
    <a:srgbClr val="CCFFFF"/>
    <a:srgbClr val="CCFFCC"/>
    <a:srgbClr val="FF684D"/>
    <a:srgbClr val="FF6600"/>
    <a:srgbClr val="666699"/>
    <a:srgbClr val="FF33CC"/>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4" autoAdjust="0"/>
    <p:restoredTop sz="77339" autoAdjust="0"/>
  </p:normalViewPr>
  <p:slideViewPr>
    <p:cSldViewPr showGuides="1">
      <p:cViewPr varScale="1">
        <p:scale>
          <a:sx n="53" d="100"/>
          <a:sy n="53" d="100"/>
        </p:scale>
        <p:origin x="1364" y="36"/>
      </p:cViewPr>
      <p:guideLst>
        <p:guide orient="horz" pos="3022"/>
        <p:guide orient="horz" pos="1117"/>
        <p:guide orient="horz" pos="1298"/>
        <p:guide orient="horz" pos="3929"/>
        <p:guide orient="horz" pos="1570"/>
        <p:guide pos="2880"/>
        <p:guide pos="5148"/>
        <p:guide pos="612"/>
        <p:guide pos="4604"/>
        <p:guide pos="1655"/>
        <p:guide pos="884"/>
        <p:guide pos="4876"/>
        <p:guide pos="3243"/>
      </p:guideLst>
    </p:cSldViewPr>
  </p:slideViewPr>
  <p:outlineViewPr>
    <p:cViewPr>
      <p:scale>
        <a:sx n="33" d="100"/>
        <a:sy n="33" d="100"/>
      </p:scale>
      <p:origin x="0" y="2922"/>
    </p:cViewPr>
  </p:outlineViewPr>
  <p:notesTextViewPr>
    <p:cViewPr>
      <p:scale>
        <a:sx n="150" d="100"/>
        <a:sy n="150" d="100"/>
      </p:scale>
      <p:origin x="0" y="0"/>
    </p:cViewPr>
  </p:notesTextViewPr>
  <p:sorterViewPr>
    <p:cViewPr varScale="1">
      <p:scale>
        <a:sx n="1" d="1"/>
        <a:sy n="1" d="1"/>
      </p:scale>
      <p:origin x="0" y="-2708"/>
    </p:cViewPr>
  </p:sorterViewPr>
  <p:notesViewPr>
    <p:cSldViewPr showGuides="1">
      <p:cViewPr>
        <p:scale>
          <a:sx n="75" d="100"/>
          <a:sy n="75" d="100"/>
        </p:scale>
        <p:origin x="1404" y="54"/>
      </p:cViewPr>
      <p:guideLst>
        <p:guide orient="horz" pos="3126"/>
        <p:guide orient="horz" pos="4050"/>
        <p:guide orient="horz" pos="2701"/>
        <p:guide pos="2142"/>
        <p:guide pos="5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5555" tIns="47778" rIns="95555" bIns="47778" numCol="1" anchor="t" anchorCtr="0" compatLnSpc="1">
            <a:prstTxWarp prst="textNoShape">
              <a:avLst/>
            </a:prstTxWarp>
          </a:bodyPr>
          <a:lstStyle>
            <a:lvl1pPr defTabSz="955662" eaLnBrk="1" hangingPunct="1">
              <a:defRPr sz="1200" i="0">
                <a:latin typeface="Times" charset="0"/>
                <a:ea typeface="Osaka" charset="-128"/>
                <a:cs typeface="+mn-cs"/>
              </a:defRPr>
            </a:lvl1pPr>
          </a:lstStyle>
          <a:p>
            <a:pPr>
              <a:defRPr/>
            </a:pPr>
            <a:endParaRPr lang="en-US" altLang="ja-JP"/>
          </a:p>
        </p:txBody>
      </p:sp>
      <p:sp>
        <p:nvSpPr>
          <p:cNvPr id="51203"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5555" tIns="47778" rIns="95555" bIns="47778" numCol="1" anchor="t" anchorCtr="0" compatLnSpc="1">
            <a:prstTxWarp prst="textNoShape">
              <a:avLst/>
            </a:prstTxWarp>
          </a:bodyPr>
          <a:lstStyle>
            <a:lvl1pPr algn="r" defTabSz="955662" eaLnBrk="1" hangingPunct="1">
              <a:defRPr sz="1200" i="0">
                <a:latin typeface="Times" charset="0"/>
                <a:ea typeface="Osaka" charset="-128"/>
                <a:cs typeface="+mn-cs"/>
              </a:defRPr>
            </a:lvl1pPr>
          </a:lstStyle>
          <a:p>
            <a:pPr>
              <a:defRPr/>
            </a:pPr>
            <a:endParaRPr lang="en-US" altLang="ja-JP"/>
          </a:p>
        </p:txBody>
      </p:sp>
      <p:sp>
        <p:nvSpPr>
          <p:cNvPr id="51204" name="Rectangle 4"/>
          <p:cNvSpPr>
            <a:spLocks noGrp="1" noChangeArrowheads="1"/>
          </p:cNvSpPr>
          <p:nvPr>
            <p:ph type="ftr" sz="quarter" idx="2"/>
          </p:nvPr>
        </p:nvSpPr>
        <p:spPr bwMode="auto">
          <a:xfrm>
            <a:off x="0" y="9429750"/>
            <a:ext cx="2944813" cy="496888"/>
          </a:xfrm>
          <a:prstGeom prst="rect">
            <a:avLst/>
          </a:prstGeom>
          <a:noFill/>
          <a:ln>
            <a:noFill/>
          </a:ln>
          <a:effectLst/>
        </p:spPr>
        <p:txBody>
          <a:bodyPr vert="horz" wrap="square" lIns="95555" tIns="47778" rIns="95555" bIns="47778" numCol="1" anchor="b" anchorCtr="0" compatLnSpc="1">
            <a:prstTxWarp prst="textNoShape">
              <a:avLst/>
            </a:prstTxWarp>
          </a:bodyPr>
          <a:lstStyle>
            <a:lvl1pPr defTabSz="955662" eaLnBrk="1" hangingPunct="1">
              <a:defRPr sz="1200" i="0">
                <a:latin typeface="Times" charset="0"/>
                <a:ea typeface="Osaka" charset="-128"/>
                <a:cs typeface="+mn-cs"/>
              </a:defRPr>
            </a:lvl1pPr>
          </a:lstStyle>
          <a:p>
            <a:pPr>
              <a:defRPr/>
            </a:pPr>
            <a:endParaRPr lang="en-US" altLang="ja-JP"/>
          </a:p>
        </p:txBody>
      </p:sp>
      <p:sp>
        <p:nvSpPr>
          <p:cNvPr id="51205" name="Rectangle 5"/>
          <p:cNvSpPr>
            <a:spLocks noGrp="1" noChangeArrowheads="1"/>
          </p:cNvSpPr>
          <p:nvPr>
            <p:ph type="sldNum" sz="quarter" idx="3"/>
          </p:nvPr>
        </p:nvSpPr>
        <p:spPr bwMode="auto">
          <a:xfrm>
            <a:off x="3852863" y="9429750"/>
            <a:ext cx="2944812" cy="496888"/>
          </a:xfrm>
          <a:prstGeom prst="rect">
            <a:avLst/>
          </a:prstGeom>
          <a:noFill/>
          <a:ln>
            <a:noFill/>
          </a:ln>
          <a:effectLst/>
        </p:spPr>
        <p:txBody>
          <a:bodyPr vert="horz" wrap="square" lIns="95555" tIns="47778" rIns="95555" bIns="47778" numCol="1" anchor="b" anchorCtr="0" compatLnSpc="1">
            <a:prstTxWarp prst="textNoShape">
              <a:avLst/>
            </a:prstTxWarp>
          </a:bodyPr>
          <a:lstStyle>
            <a:lvl1pPr algn="r" defTabSz="954088" eaLnBrk="1" hangingPunct="1">
              <a:defRPr sz="1200" i="0">
                <a:latin typeface="Times" panose="02020603050405020304" pitchFamily="18" charset="0"/>
                <a:ea typeface="Osaka" charset="-128"/>
              </a:defRPr>
            </a:lvl1pPr>
          </a:lstStyle>
          <a:p>
            <a:pPr>
              <a:defRPr/>
            </a:pPr>
            <a:fld id="{9142555B-4BE4-45A8-9F59-AE691F4A5D48}" type="slidenum">
              <a:rPr lang="en-US" altLang="ja-JP"/>
              <a:pPr>
                <a:defRPr/>
              </a:pPr>
              <a:t>‹#›</a:t>
            </a:fld>
            <a:endParaRPr lang="en-US" altLang="ja-JP"/>
          </a:p>
        </p:txBody>
      </p:sp>
    </p:spTree>
    <p:extLst>
      <p:ext uri="{BB962C8B-B14F-4D97-AF65-F5344CB8AC3E}">
        <p14:creationId xmlns:p14="http://schemas.microsoft.com/office/powerpoint/2010/main" val="563963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5555" tIns="47778" rIns="95555" bIns="47778" numCol="1" anchor="t" anchorCtr="0" compatLnSpc="1">
            <a:prstTxWarp prst="textNoShape">
              <a:avLst/>
            </a:prstTxWarp>
          </a:bodyPr>
          <a:lstStyle>
            <a:lvl1pPr defTabSz="955662" eaLnBrk="1" hangingPunct="1">
              <a:defRPr sz="1200" i="0">
                <a:latin typeface="Times" charset="0"/>
                <a:ea typeface="Osaka" charset="-128"/>
                <a:cs typeface="+mn-cs"/>
              </a:defRPr>
            </a:lvl1pPr>
          </a:lstStyle>
          <a:p>
            <a:pPr>
              <a:defRPr/>
            </a:pPr>
            <a:endParaRPr lang="en-US" altLang="ja-JP"/>
          </a:p>
        </p:txBody>
      </p:sp>
      <p:sp>
        <p:nvSpPr>
          <p:cNvPr id="5123"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5555" tIns="47778" rIns="95555" bIns="47778" numCol="1" anchor="t" anchorCtr="0" compatLnSpc="1">
            <a:prstTxWarp prst="textNoShape">
              <a:avLst/>
            </a:prstTxWarp>
          </a:bodyPr>
          <a:lstStyle>
            <a:lvl1pPr algn="r" defTabSz="955662" eaLnBrk="1" hangingPunct="1">
              <a:defRPr sz="1200" i="0">
                <a:latin typeface="Times" charset="0"/>
                <a:ea typeface="Osaka" charset="-128"/>
                <a:cs typeface="+mn-cs"/>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919163" y="746125"/>
            <a:ext cx="4959350" cy="3719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6463" y="4714875"/>
            <a:ext cx="4984750" cy="4465638"/>
          </a:xfrm>
          <a:prstGeom prst="rect">
            <a:avLst/>
          </a:prstGeom>
          <a:noFill/>
          <a:ln>
            <a:noFill/>
          </a:ln>
          <a:effectLst/>
        </p:spPr>
        <p:txBody>
          <a:bodyPr vert="horz" wrap="square" lIns="95555" tIns="47778" rIns="95555" bIns="4777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126" name="Rectangle 6"/>
          <p:cNvSpPr>
            <a:spLocks noGrp="1" noChangeArrowheads="1"/>
          </p:cNvSpPr>
          <p:nvPr>
            <p:ph type="ftr" sz="quarter" idx="4"/>
          </p:nvPr>
        </p:nvSpPr>
        <p:spPr bwMode="auto">
          <a:xfrm>
            <a:off x="0" y="9429750"/>
            <a:ext cx="2944813" cy="496888"/>
          </a:xfrm>
          <a:prstGeom prst="rect">
            <a:avLst/>
          </a:prstGeom>
          <a:noFill/>
          <a:ln>
            <a:noFill/>
          </a:ln>
          <a:effectLst/>
        </p:spPr>
        <p:txBody>
          <a:bodyPr vert="horz" wrap="square" lIns="95555" tIns="47778" rIns="95555" bIns="47778" numCol="1" anchor="b" anchorCtr="0" compatLnSpc="1">
            <a:prstTxWarp prst="textNoShape">
              <a:avLst/>
            </a:prstTxWarp>
          </a:bodyPr>
          <a:lstStyle>
            <a:lvl1pPr defTabSz="955662" eaLnBrk="1" hangingPunct="1">
              <a:defRPr sz="1200" i="0">
                <a:latin typeface="Times" charset="0"/>
                <a:ea typeface="Osaka" charset="-128"/>
                <a:cs typeface="+mn-cs"/>
              </a:defRPr>
            </a:lvl1pPr>
          </a:lstStyle>
          <a:p>
            <a:pPr>
              <a:defRPr/>
            </a:pPr>
            <a:endParaRPr lang="en-US" altLang="ja-JP"/>
          </a:p>
        </p:txBody>
      </p:sp>
      <p:sp>
        <p:nvSpPr>
          <p:cNvPr id="5127" name="Rectangle 7"/>
          <p:cNvSpPr>
            <a:spLocks noGrp="1" noChangeArrowheads="1"/>
          </p:cNvSpPr>
          <p:nvPr>
            <p:ph type="sldNum" sz="quarter" idx="5"/>
          </p:nvPr>
        </p:nvSpPr>
        <p:spPr bwMode="auto">
          <a:xfrm>
            <a:off x="3852863" y="9429750"/>
            <a:ext cx="2944812" cy="496888"/>
          </a:xfrm>
          <a:prstGeom prst="rect">
            <a:avLst/>
          </a:prstGeom>
          <a:noFill/>
          <a:ln>
            <a:noFill/>
          </a:ln>
          <a:effectLst/>
        </p:spPr>
        <p:txBody>
          <a:bodyPr vert="horz" wrap="square" lIns="95555" tIns="47778" rIns="95555" bIns="47778" numCol="1" anchor="b" anchorCtr="0" compatLnSpc="1">
            <a:prstTxWarp prst="textNoShape">
              <a:avLst/>
            </a:prstTxWarp>
          </a:bodyPr>
          <a:lstStyle>
            <a:lvl1pPr algn="r" defTabSz="954088" eaLnBrk="1" hangingPunct="1">
              <a:defRPr sz="1200" i="0">
                <a:latin typeface="Times" panose="02020603050405020304" pitchFamily="18" charset="0"/>
                <a:ea typeface="Osaka" charset="-128"/>
              </a:defRPr>
            </a:lvl1pPr>
          </a:lstStyle>
          <a:p>
            <a:pPr>
              <a:defRPr/>
            </a:pPr>
            <a:fld id="{A63FE6D9-0511-4915-990F-DB5194B53989}" type="slidenum">
              <a:rPr lang="en-US" altLang="ja-JP"/>
              <a:pPr>
                <a:defRPr/>
              </a:pPr>
              <a:t>‹#›</a:t>
            </a:fld>
            <a:endParaRPr lang="en-US" altLang="ja-JP"/>
          </a:p>
        </p:txBody>
      </p:sp>
    </p:spTree>
    <p:extLst>
      <p:ext uri="{BB962C8B-B14F-4D97-AF65-F5344CB8AC3E}">
        <p14:creationId xmlns:p14="http://schemas.microsoft.com/office/powerpoint/2010/main" val="2713894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sz="2400" i="1">
                <a:solidFill>
                  <a:schemeClr val="tx1"/>
                </a:solidFill>
                <a:latin typeface="Times New Roman" panose="02020603050405020304" pitchFamily="18" charset="0"/>
                <a:ea typeface="ＭＳ Ｐゴシック" panose="020B0600070205080204" pitchFamily="50" charset="-128"/>
              </a:defRPr>
            </a:lvl1pPr>
            <a:lvl2pPr marL="742950" indent="-285750" defTabSz="954088">
              <a:defRPr kumimoji="1" sz="2400" i="1">
                <a:solidFill>
                  <a:schemeClr val="tx1"/>
                </a:solidFill>
                <a:latin typeface="Times New Roman" panose="02020603050405020304" pitchFamily="18" charset="0"/>
                <a:ea typeface="ＭＳ Ｐゴシック" panose="020B0600070205080204" pitchFamily="50" charset="-128"/>
              </a:defRPr>
            </a:lvl2pPr>
            <a:lvl3pPr marL="1143000" indent="-228600" defTabSz="954088">
              <a:defRPr kumimoji="1" sz="2400" i="1">
                <a:solidFill>
                  <a:schemeClr val="tx1"/>
                </a:solidFill>
                <a:latin typeface="Times New Roman" panose="02020603050405020304" pitchFamily="18" charset="0"/>
                <a:ea typeface="ＭＳ Ｐゴシック" panose="020B0600070205080204" pitchFamily="50" charset="-128"/>
              </a:defRPr>
            </a:lvl3pPr>
            <a:lvl4pPr marL="1600200" indent="-228600" defTabSz="954088">
              <a:defRPr kumimoji="1" sz="2400" i="1">
                <a:solidFill>
                  <a:schemeClr val="tx1"/>
                </a:solidFill>
                <a:latin typeface="Times New Roman" panose="02020603050405020304" pitchFamily="18" charset="0"/>
                <a:ea typeface="ＭＳ Ｐゴシック" panose="020B0600070205080204" pitchFamily="50" charset="-128"/>
              </a:defRPr>
            </a:lvl4pPr>
            <a:lvl5pPr marL="2057400" indent="-228600" defTabSz="954088">
              <a:defRPr kumimoji="1" sz="2400" i="1">
                <a:solidFill>
                  <a:schemeClr val="tx1"/>
                </a:solidFill>
                <a:latin typeface="Times New Roman" panose="02020603050405020304" pitchFamily="18" charset="0"/>
                <a:ea typeface="ＭＳ Ｐゴシック" panose="020B0600070205080204" pitchFamily="50" charset="-128"/>
              </a:defRPr>
            </a:lvl5pPr>
            <a:lvl6pPr marL="2514600" indent="-228600" defTabSz="954088" eaLnBrk="0" fontAlgn="base" hangingPunct="0">
              <a:spcBef>
                <a:spcPct val="0"/>
              </a:spcBef>
              <a:spcAft>
                <a:spcPct val="0"/>
              </a:spcAft>
              <a:defRPr kumimoji="1" sz="2400" i="1">
                <a:solidFill>
                  <a:schemeClr val="tx1"/>
                </a:solidFill>
                <a:latin typeface="Times New Roman" panose="02020603050405020304" pitchFamily="18" charset="0"/>
                <a:ea typeface="ＭＳ Ｐゴシック" panose="020B0600070205080204" pitchFamily="50" charset="-128"/>
              </a:defRPr>
            </a:lvl6pPr>
            <a:lvl7pPr marL="2971800" indent="-228600" defTabSz="954088" eaLnBrk="0" fontAlgn="base" hangingPunct="0">
              <a:spcBef>
                <a:spcPct val="0"/>
              </a:spcBef>
              <a:spcAft>
                <a:spcPct val="0"/>
              </a:spcAft>
              <a:defRPr kumimoji="1" sz="2400" i="1">
                <a:solidFill>
                  <a:schemeClr val="tx1"/>
                </a:solidFill>
                <a:latin typeface="Times New Roman" panose="02020603050405020304" pitchFamily="18" charset="0"/>
                <a:ea typeface="ＭＳ Ｐゴシック" panose="020B0600070205080204" pitchFamily="50" charset="-128"/>
              </a:defRPr>
            </a:lvl7pPr>
            <a:lvl8pPr marL="3429000" indent="-228600" defTabSz="954088" eaLnBrk="0" fontAlgn="base" hangingPunct="0">
              <a:spcBef>
                <a:spcPct val="0"/>
              </a:spcBef>
              <a:spcAft>
                <a:spcPct val="0"/>
              </a:spcAft>
              <a:defRPr kumimoji="1" sz="2400" i="1">
                <a:solidFill>
                  <a:schemeClr val="tx1"/>
                </a:solidFill>
                <a:latin typeface="Times New Roman" panose="02020603050405020304" pitchFamily="18" charset="0"/>
                <a:ea typeface="ＭＳ Ｐゴシック" panose="020B0600070205080204" pitchFamily="50" charset="-128"/>
              </a:defRPr>
            </a:lvl8pPr>
            <a:lvl9pPr marL="3886200" indent="-228600" defTabSz="954088" eaLnBrk="0" fontAlgn="base" hangingPunct="0">
              <a:spcBef>
                <a:spcPct val="0"/>
              </a:spcBef>
              <a:spcAft>
                <a:spcPct val="0"/>
              </a:spcAft>
              <a:defRPr kumimoji="1" sz="2400" i="1">
                <a:solidFill>
                  <a:schemeClr val="tx1"/>
                </a:solidFill>
                <a:latin typeface="Times New Roman" panose="02020603050405020304" pitchFamily="18" charset="0"/>
                <a:ea typeface="ＭＳ Ｐゴシック" panose="020B0600070205080204" pitchFamily="50" charset="-128"/>
              </a:defRPr>
            </a:lvl9pPr>
          </a:lstStyle>
          <a:p>
            <a:fld id="{204AB038-3BA3-448D-BB95-FE9DF1B565A9}" type="slidenum">
              <a:rPr lang="en-US" altLang="ja-JP" sz="1200" i="0" smtClean="0">
                <a:latin typeface="Times" panose="02020603050405020304" pitchFamily="18" charset="0"/>
                <a:ea typeface="Osaka" charset="-128"/>
              </a:rPr>
              <a:pPr/>
              <a:t>1</a:t>
            </a:fld>
            <a:endParaRPr lang="en-US" altLang="ja-JP" sz="1200" i="0" dirty="0">
              <a:latin typeface="Times" panose="02020603050405020304" pitchFamily="18" charset="0"/>
              <a:ea typeface="Osaka" charset="-128"/>
            </a:endParaRPr>
          </a:p>
        </p:txBody>
      </p:sp>
      <p:sp>
        <p:nvSpPr>
          <p:cNvPr id="6147" name="Rectangle 2"/>
          <p:cNvSpPr>
            <a:spLocks noGrp="1" noRot="1" noChangeAspect="1" noChangeArrowheads="1" noTextEdit="1"/>
          </p:cNvSpPr>
          <p:nvPr>
            <p:ph type="sldImg"/>
          </p:nvPr>
        </p:nvSpPr>
        <p:spPr>
          <a:xfrm>
            <a:off x="917575" y="369888"/>
            <a:ext cx="4962525" cy="3721100"/>
          </a:xfrm>
          <a:ln/>
        </p:spPr>
      </p:sp>
      <p:sp>
        <p:nvSpPr>
          <p:cNvPr id="6148" name="Rectangle 3"/>
          <p:cNvSpPr>
            <a:spLocks noGrp="1" noChangeArrowheads="1"/>
          </p:cNvSpPr>
          <p:nvPr>
            <p:ph type="body" idx="1"/>
          </p:nvPr>
        </p:nvSpPr>
        <p:spPr>
          <a:xfrm>
            <a:off x="407988" y="6429375"/>
            <a:ext cx="5981700" cy="2751138"/>
          </a:xfr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r>
              <a:rPr lang="ja-JP" altLang="en-US" sz="1600" dirty="0">
                <a:latin typeface="Times New Roman" panose="02020603050405020304" pitchFamily="18" charset="0"/>
                <a:ea typeface="ＭＳ ゴシック" panose="020B0609070205080204" pitchFamily="49" charset="-128"/>
              </a:rPr>
              <a:t>環境音響学研究室の西本です。</a:t>
            </a:r>
            <a:endParaRPr lang="en-US" altLang="ja-JP" sz="1600" dirty="0">
              <a:latin typeface="Times New Roman" panose="02020603050405020304" pitchFamily="18" charset="0"/>
              <a:ea typeface="ＭＳ ゴシック" panose="020B0609070205080204" pitchFamily="49" charset="-128"/>
            </a:endParaRPr>
          </a:p>
          <a:p>
            <a:pPr eaLnBrk="1" hangingPunct="1"/>
            <a:r>
              <a:rPr lang="ja-JP" altLang="en-US" sz="1600" dirty="0">
                <a:latin typeface="Times New Roman" panose="02020603050405020304" pitchFamily="18" charset="0"/>
                <a:ea typeface="ＭＳ ゴシック" panose="020B0609070205080204" pitchFamily="49" charset="-128"/>
              </a:rPr>
              <a:t>それでは発表を始めます。</a:t>
            </a:r>
          </a:p>
        </p:txBody>
      </p:sp>
    </p:spTree>
    <p:extLst>
      <p:ext uri="{BB962C8B-B14F-4D97-AF65-F5344CB8AC3E}">
        <p14:creationId xmlns:p14="http://schemas.microsoft.com/office/powerpoint/2010/main" val="10478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10</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そして騒音付加音声の卓越度一つ一つを騒音のパーセンタイル値と比較します。○騒音付加音声の方が大きかった場合に○</a:t>
            </a:r>
            <a:r>
              <a:rPr kumimoji="1" lang="en-US" altLang="ja-JP" sz="1200" b="0" i="0" u="none" strike="noStrike" kern="1200" baseline="0" dirty="0">
                <a:solidFill>
                  <a:schemeClr val="tx1"/>
                </a:solidFill>
                <a:latin typeface="Times New Roman" charset="0"/>
                <a:ea typeface="ＭＳ Ｐ明朝" pitchFamily="18" charset="-128"/>
                <a:cs typeface="+mn-cs"/>
              </a:rPr>
              <a:t>1</a:t>
            </a:r>
            <a:r>
              <a:rPr kumimoji="1" lang="ja-JP" altLang="en-US" sz="1200" b="0" i="0" u="none" strike="noStrike" kern="1200" baseline="0" dirty="0">
                <a:solidFill>
                  <a:schemeClr val="tx1"/>
                </a:solidFill>
                <a:latin typeface="Times New Roman" charset="0"/>
                <a:ea typeface="ＭＳ Ｐ明朝" pitchFamily="18" charset="-128"/>
                <a:cs typeface="+mn-cs"/>
              </a:rPr>
              <a:t>点を加算します、○小さかった場合は加算しません。○この比較を騒音付加音声の全ての卓越度で行って、○総得点を比較回数で割ったものを調波構造検出可能時間率とします。これが一つ目の指標です。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6628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11</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次に基本周波数の連続性に着目します。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ja-JP" sz="1200" b="0" i="0" u="none" strike="noStrike" kern="1200" baseline="0" dirty="0">
                <a:solidFill>
                  <a:schemeClr val="tx1"/>
                </a:solidFill>
                <a:latin typeface="Times New Roman" charset="0"/>
                <a:ea typeface="ＭＳ Ｐ明朝" pitchFamily="18" charset="-128"/>
                <a:cs typeface="+mn-cs"/>
              </a:rPr>
              <a:t>1</a:t>
            </a:r>
            <a:r>
              <a:rPr kumimoji="1" lang="ja-JP" altLang="en-US" sz="1200" b="0" i="0" u="none" strike="noStrike" kern="1200" baseline="0" dirty="0">
                <a:solidFill>
                  <a:schemeClr val="tx1"/>
                </a:solidFill>
                <a:latin typeface="Times New Roman" charset="0"/>
                <a:ea typeface="ＭＳ Ｐ明朝" pitchFamily="18" charset="-128"/>
                <a:cs typeface="+mn-cs"/>
              </a:rPr>
              <a:t>つの時間窓から得られる基本周波数帯の最大値でのケフレンシーの逆数をとって騒音付加音声から検出される基本周波数の推定値とします。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11231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12</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この推定値を騒音付加音声の時間窓ごとで求めて○</a:t>
            </a:r>
            <a:r>
              <a:rPr kumimoji="1" lang="en-US" altLang="ja-JP" sz="1200" b="0" i="0" u="none" strike="noStrike" kern="1200" baseline="0" dirty="0">
                <a:solidFill>
                  <a:schemeClr val="tx1"/>
                </a:solidFill>
                <a:latin typeface="Times New Roman" charset="0"/>
                <a:ea typeface="ＭＳ Ｐ明朝" pitchFamily="18" charset="-128"/>
                <a:cs typeface="+mn-cs"/>
              </a:rPr>
              <a:t>5</a:t>
            </a:r>
            <a:r>
              <a:rPr kumimoji="1" lang="ja-JP" altLang="en-US" sz="1200" b="0" i="0" u="none" strike="noStrike" kern="1200" baseline="0" dirty="0">
                <a:solidFill>
                  <a:schemeClr val="tx1"/>
                </a:solidFill>
                <a:latin typeface="Times New Roman" charset="0"/>
                <a:ea typeface="ＭＳ Ｐ明朝" pitchFamily="18" charset="-128"/>
                <a:cs typeface="+mn-cs"/>
              </a:rPr>
              <a:t>つの推定値で分散を求めます。そして、時間窓を一つずつシフトさせながら○○○同じように分散を求めます。○今度は逆に分散は小さい方が、基本周波数の差が小さくなるので音声が知覚されやすいと考えられ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164857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13</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騒音でも分散を同じように求めます。○騒音の場合は分散のパーセンタイル値も求めます。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90585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14</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そして、騒音付加音声の分散を一つ一つ騒音のパーセンタイル値と比較していきます。今度は逆に騒音付加音声の方が○小さくなった場合に○</a:t>
            </a:r>
            <a:r>
              <a:rPr kumimoji="1" lang="en-US" altLang="ja-JP" sz="1200" b="0" i="0" u="none" strike="noStrike" kern="1200" baseline="0" dirty="0">
                <a:solidFill>
                  <a:schemeClr val="tx1"/>
                </a:solidFill>
                <a:latin typeface="Times New Roman" charset="0"/>
                <a:ea typeface="ＭＳ Ｐ明朝" pitchFamily="18" charset="-128"/>
                <a:cs typeface="+mn-cs"/>
              </a:rPr>
              <a:t>1</a:t>
            </a:r>
            <a:r>
              <a:rPr kumimoji="1" lang="ja-JP" altLang="en-US" sz="1200" b="0" i="0" u="none" strike="noStrike" kern="1200" baseline="0" dirty="0">
                <a:solidFill>
                  <a:schemeClr val="tx1"/>
                </a:solidFill>
                <a:latin typeface="Times New Roman" charset="0"/>
                <a:ea typeface="ＭＳ Ｐ明朝" pitchFamily="18" charset="-128"/>
                <a:cs typeface="+mn-cs"/>
              </a:rPr>
              <a:t>点を加算します。○大きくなった場合は加算しません。○そして先ほどのように全ての分散で比較をして○比較回数で総得点を割ったものを基本周波数連続時間率とします。これが二つめの指標です。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3161124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15</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そして、今までの指標の平均を取ったものを、周波数特性総合時間率とします、これが三つ目の指標です。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53724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16</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dirty="0"/>
              <a:t>卒業論文で用いた</a:t>
            </a:r>
            <a:r>
              <a:rPr kumimoji="1" lang="en-US" altLang="ja-JP" sz="1200" dirty="0"/>
              <a:t>S</a:t>
            </a:r>
            <a:r>
              <a:rPr kumimoji="1" lang="ja-JP" altLang="en-US" sz="1200" dirty="0"/>
              <a:t>の音源には無音区間が含まれていたのに対し、算出される指標は音源の時間長と音声を検出できる時間の合計との比である時間率であったため、指標の数値が音源の無音区間の長さの影響を受けてしまっていた。</a:t>
            </a:r>
            <a:endParaRPr kumimoji="1" lang="en-US" altLang="ja-JP" sz="1200"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dirty="0"/>
              <a:t>そこで、音源の無音区間のみを取り除いた音源で音声を検出できる時間の割合を算出することにしました。</a:t>
            </a:r>
            <a:endParaRPr kumimoji="1" lang="en-US" altLang="ja-JP" sz="1200"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382058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17</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このことを踏まえてもう一度シミュレーションを行いました。シミュレーション条件はこちらです。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408832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18</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シミュレーション結果がこちらになります。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真ん中の印が指標を</a:t>
            </a:r>
            <a:r>
              <a:rPr kumimoji="1" lang="en-US" altLang="ja-JP" sz="1200" b="0" i="0" u="none" strike="noStrike" kern="1200" baseline="0" dirty="0">
                <a:solidFill>
                  <a:schemeClr val="tx1"/>
                </a:solidFill>
                <a:latin typeface="Times New Roman" charset="0"/>
                <a:ea typeface="ＭＳ Ｐ明朝" pitchFamily="18" charset="-128"/>
                <a:cs typeface="+mn-cs"/>
              </a:rPr>
              <a:t>10</a:t>
            </a:r>
            <a:r>
              <a:rPr kumimoji="1" lang="ja-JP" altLang="en-US" sz="1200" b="0" i="0" u="none" strike="noStrike" kern="1200" baseline="0" dirty="0">
                <a:solidFill>
                  <a:schemeClr val="tx1"/>
                </a:solidFill>
                <a:latin typeface="Times New Roman" charset="0"/>
                <a:ea typeface="ＭＳ Ｐ明朝" pitchFamily="18" charset="-128"/>
                <a:cs typeface="+mn-cs"/>
              </a:rPr>
              <a:t>回算出した時の平均値で、上下に伸びる線が標準偏差の範囲です。○まず、調波構造検出可能時間率は　</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比が</a:t>
            </a:r>
            <a:r>
              <a:rPr kumimoji="1" lang="en-US" altLang="ja-JP" sz="1200" b="0" i="0" u="none" strike="noStrike" kern="1200" baseline="0" dirty="0">
                <a:solidFill>
                  <a:schemeClr val="tx1"/>
                </a:solidFill>
                <a:latin typeface="Times New Roman" charset="0"/>
                <a:ea typeface="ＭＳ Ｐ明朝" pitchFamily="18" charset="-128"/>
                <a:cs typeface="+mn-cs"/>
              </a:rPr>
              <a:t>-5</a:t>
            </a:r>
            <a:r>
              <a:rPr kumimoji="1" lang="ja-JP" altLang="en-US" sz="1200" b="0" i="0" u="none" strike="noStrike" kern="1200" baseline="0" dirty="0">
                <a:solidFill>
                  <a:schemeClr val="tx1"/>
                </a:solidFill>
                <a:latin typeface="Times New Roman" charset="0"/>
                <a:ea typeface="ＭＳ Ｐ明朝" pitchFamily="18" charset="-128"/>
                <a:cs typeface="+mn-cs"/>
              </a:rPr>
              <a:t>㏈と</a:t>
            </a:r>
            <a:r>
              <a:rPr kumimoji="1" lang="en-US" altLang="ja-JP" sz="1200" b="0" i="0" u="none" strike="noStrike" kern="1200" baseline="0" dirty="0">
                <a:solidFill>
                  <a:schemeClr val="tx1"/>
                </a:solidFill>
                <a:latin typeface="Times New Roman" charset="0"/>
                <a:ea typeface="ＭＳ Ｐ明朝" pitchFamily="18" charset="-128"/>
                <a:cs typeface="+mn-cs"/>
              </a:rPr>
              <a:t>-10</a:t>
            </a:r>
            <a:r>
              <a:rPr kumimoji="1" lang="ja-JP" altLang="en-US" sz="1200" b="0" i="0" u="none" strike="noStrike" kern="1200" baseline="0" dirty="0">
                <a:solidFill>
                  <a:schemeClr val="tx1"/>
                </a:solidFill>
                <a:latin typeface="Times New Roman" charset="0"/>
                <a:ea typeface="ＭＳ Ｐ明朝" pitchFamily="18" charset="-128"/>
                <a:cs typeface="+mn-cs"/>
              </a:rPr>
              <a:t>㏈の間で５％の有意水準で有意差を示すことが分かりました。</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31327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19</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次に基本周波数連続時間率についてです。○こちらは調波構造検出可能時間率と同様に、</a:t>
            </a:r>
            <a:r>
              <a:rPr kumimoji="1" lang="en-US" altLang="ja-JP" sz="1200" b="0" i="0" u="none" strike="noStrike" kern="1200" baseline="0" dirty="0">
                <a:solidFill>
                  <a:schemeClr val="tx1"/>
                </a:solidFill>
                <a:latin typeface="Times New Roman" charset="0"/>
                <a:ea typeface="ＭＳ Ｐ明朝" pitchFamily="18" charset="-128"/>
                <a:cs typeface="+mn-cs"/>
              </a:rPr>
              <a:t>-5</a:t>
            </a:r>
            <a:r>
              <a:rPr kumimoji="1" lang="ja-JP" altLang="en-US" sz="1200" b="0" i="0" u="none" strike="noStrike" kern="1200" baseline="0" dirty="0">
                <a:solidFill>
                  <a:schemeClr val="tx1"/>
                </a:solidFill>
                <a:latin typeface="Times New Roman" charset="0"/>
                <a:ea typeface="ＭＳ Ｐ明朝" pitchFamily="18" charset="-128"/>
                <a:cs typeface="+mn-cs"/>
              </a:rPr>
              <a:t>㏈と</a:t>
            </a:r>
            <a:r>
              <a:rPr kumimoji="1" lang="en-US" altLang="ja-JP" sz="1200" b="0" i="0" u="none" strike="noStrike" kern="1200" baseline="0" dirty="0">
                <a:solidFill>
                  <a:schemeClr val="tx1"/>
                </a:solidFill>
                <a:latin typeface="Times New Roman" charset="0"/>
                <a:ea typeface="ＭＳ Ｐ明朝" pitchFamily="18" charset="-128"/>
                <a:cs typeface="+mn-cs"/>
              </a:rPr>
              <a:t>-10㏈</a:t>
            </a:r>
            <a:r>
              <a:rPr kumimoji="1" lang="ja-JP" altLang="en-US" sz="1200" b="0" i="0" u="none" strike="noStrike" kern="1200" baseline="0" dirty="0">
                <a:solidFill>
                  <a:schemeClr val="tx1"/>
                </a:solidFill>
                <a:latin typeface="Times New Roman" charset="0"/>
                <a:ea typeface="ＭＳ Ｐ明朝" pitchFamily="18" charset="-128"/>
                <a:cs typeface="+mn-cs"/>
              </a:rPr>
              <a:t>の間で有意差を得ることができました。</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154716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2</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050" b="0" i="0" u="none" strike="noStrike" kern="1200" baseline="0" dirty="0">
                <a:solidFill>
                  <a:schemeClr val="tx1"/>
                </a:solidFill>
                <a:latin typeface="Times New Roman" charset="0"/>
                <a:ea typeface="ＭＳ Ｐ明朝" pitchFamily="18" charset="-128"/>
                <a:cs typeface="+mn-cs"/>
              </a:rPr>
              <a:t>まずスピーチプライバシーとは、会話の内容がどれだけ守られているかという意味でのプライバシー感を表す用語</a:t>
            </a:r>
            <a:endParaRPr kumimoji="1" lang="en-US" altLang="ja-JP" sz="105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050" b="0" i="0" u="none" strike="noStrike" kern="1200" baseline="0" dirty="0">
                <a:solidFill>
                  <a:schemeClr val="tx1"/>
                </a:solidFill>
                <a:latin typeface="Times New Roman" charset="0"/>
                <a:ea typeface="ＭＳ Ｐ明朝" pitchFamily="18" charset="-128"/>
                <a:cs typeface="+mn-cs"/>
              </a:rPr>
              <a:t>研究背景として、オフィスや医療施設で個人情報を保護することが求められるようになりました。</a:t>
            </a:r>
            <a:endParaRPr kumimoji="1" lang="en-US" altLang="ja-JP" sz="105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050" b="0" i="0" u="none" strike="noStrike" kern="1200" baseline="0" dirty="0">
                <a:solidFill>
                  <a:schemeClr val="tx1"/>
                </a:solidFill>
                <a:latin typeface="Times New Roman" charset="0"/>
                <a:ea typeface="ＭＳ Ｐ明朝" pitchFamily="18" charset="-128"/>
                <a:cs typeface="+mn-cs"/>
              </a:rPr>
              <a:t>そこで、現場から聞こえる音情報のみを用いて、スピーチプライバシーを測定することが研究の目的です。</a:t>
            </a:r>
            <a:endParaRPr kumimoji="1" lang="en-US" altLang="ja-JP" sz="105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162752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20</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最後に周波数特性総合時間率についてです。○周波数特性総合時間率は</a:t>
            </a:r>
            <a:r>
              <a:rPr kumimoji="1" lang="en-US" altLang="ja-JP" sz="1200" b="0" i="0" u="none" strike="noStrike" kern="1200" baseline="0" dirty="0">
                <a:solidFill>
                  <a:schemeClr val="tx1"/>
                </a:solidFill>
                <a:latin typeface="Times New Roman" charset="0"/>
                <a:ea typeface="ＭＳ Ｐ明朝" pitchFamily="18" charset="-128"/>
                <a:cs typeface="+mn-cs"/>
              </a:rPr>
              <a:t>-5</a:t>
            </a:r>
            <a:r>
              <a:rPr kumimoji="1" lang="ja-JP" altLang="en-US" sz="1200" b="0" i="0" u="none" strike="noStrike" kern="1200" baseline="0" dirty="0">
                <a:solidFill>
                  <a:schemeClr val="tx1"/>
                </a:solidFill>
                <a:latin typeface="Times New Roman" charset="0"/>
                <a:ea typeface="ＭＳ Ｐ明朝" pitchFamily="18" charset="-128"/>
                <a:cs typeface="+mn-cs"/>
              </a:rPr>
              <a:t>㏈と</a:t>
            </a:r>
            <a:r>
              <a:rPr kumimoji="1" lang="en-US" altLang="ja-JP" sz="1200" b="0" i="0" u="none" strike="noStrike" kern="1200" baseline="0" dirty="0">
                <a:solidFill>
                  <a:schemeClr val="tx1"/>
                </a:solidFill>
                <a:latin typeface="Times New Roman" charset="0"/>
                <a:ea typeface="ＭＳ Ｐ明朝" pitchFamily="18" charset="-128"/>
                <a:cs typeface="+mn-cs"/>
              </a:rPr>
              <a:t>-10㏈</a:t>
            </a:r>
            <a:r>
              <a:rPr kumimoji="1" lang="ja-JP" altLang="en-US" sz="1200" b="0" i="0" u="none" strike="noStrike" kern="1200" baseline="0" dirty="0">
                <a:solidFill>
                  <a:schemeClr val="tx1"/>
                </a:solidFill>
                <a:latin typeface="Times New Roman" charset="0"/>
                <a:ea typeface="ＭＳ Ｐ明朝" pitchFamily="18" charset="-128"/>
                <a:cs typeface="+mn-cs"/>
              </a:rPr>
              <a:t>の間でそれぞれ有意差を示すことができました。しかしこれらの指標はどれも偏差の値が大きいので、より小さい</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比で音声を検出したり検出の精度を上げたりするには改善が必要な事もわかりました。</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326201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21</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これが本研究の結論です。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以上で発表を終わります。ご静聴ありがとうございました。</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319902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22</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周波数特性ではなく時間特性に着目して今回の研究と同じ条件でシミュレーションした場合の結果がこれになります。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この音声識別可能時間率は</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比が</a:t>
            </a:r>
            <a:r>
              <a:rPr kumimoji="1" lang="en-US" altLang="ja-JP" sz="1200" b="0" i="0" u="none" strike="noStrike" kern="1200" baseline="0" dirty="0">
                <a:solidFill>
                  <a:schemeClr val="tx1"/>
                </a:solidFill>
                <a:latin typeface="Times New Roman" charset="0"/>
                <a:ea typeface="ＭＳ Ｐ明朝" pitchFamily="18" charset="-128"/>
                <a:cs typeface="+mn-cs"/>
              </a:rPr>
              <a:t>-15</a:t>
            </a:r>
            <a:r>
              <a:rPr kumimoji="1" lang="ja-JP" altLang="en-US" sz="1200" b="0" i="0" u="none" strike="noStrike" kern="1200" baseline="0" dirty="0">
                <a:solidFill>
                  <a:schemeClr val="tx1"/>
                </a:solidFill>
                <a:latin typeface="Times New Roman" charset="0"/>
                <a:ea typeface="ＭＳ Ｐ明朝" pitchFamily="18" charset="-128"/>
                <a:cs typeface="+mn-cs"/>
              </a:rPr>
              <a:t>㏈と</a:t>
            </a:r>
            <a:r>
              <a:rPr kumimoji="1" lang="en-US" altLang="ja-JP" sz="1200" b="0" i="0" u="none" strike="noStrike" kern="1200" baseline="0" dirty="0">
                <a:solidFill>
                  <a:schemeClr val="tx1"/>
                </a:solidFill>
                <a:latin typeface="Times New Roman" charset="0"/>
                <a:ea typeface="ＭＳ Ｐ明朝" pitchFamily="18" charset="-128"/>
                <a:cs typeface="+mn-cs"/>
              </a:rPr>
              <a:t>-20</a:t>
            </a:r>
            <a:r>
              <a:rPr kumimoji="1" lang="ja-JP" altLang="en-US" sz="1200" b="0" i="0" u="none" strike="noStrike" kern="1200" baseline="0" dirty="0">
                <a:solidFill>
                  <a:schemeClr val="tx1"/>
                </a:solidFill>
                <a:latin typeface="Times New Roman" charset="0"/>
                <a:ea typeface="ＭＳ Ｐ明朝" pitchFamily="18" charset="-128"/>
                <a:cs typeface="+mn-cs"/>
              </a:rPr>
              <a:t>㏈の場合でも有意差を判定することができた。</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この先行研究と今回の研究の指標を算出するのにピンクノイズを使った、時間によらず一定の音圧レベル　先行研究のほうが結果が出やすい実験条件？</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ノイズが時間変動する場合にそれぞれ指標がどうなるか等、追加検証と研究がまだまだ必要</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186335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3</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では数値化の方法について説明します。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まず、この</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比は音声と騒音の二つの音圧レベルの比を表す指標です。この</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比から、スピーチプライバシーがどれだけ守られているかを知る事が出来ます。そこで、音声</a:t>
            </a:r>
            <a:r>
              <a:rPr kumimoji="1" lang="en-US" altLang="ja-JP" sz="1200" b="0" i="0" u="none" strike="noStrike" kern="1200" baseline="0" dirty="0">
                <a:solidFill>
                  <a:schemeClr val="tx1"/>
                </a:solidFill>
                <a:latin typeface="Times New Roman" charset="0"/>
                <a:ea typeface="ＭＳ Ｐ明朝" pitchFamily="18" charset="-128"/>
                <a:cs typeface="+mn-cs"/>
              </a:rPr>
              <a:t>S</a:t>
            </a:r>
            <a:r>
              <a:rPr kumimoji="1" lang="ja-JP" altLang="en-US" sz="1200" b="0" i="0" u="none" strike="noStrike" kern="1200" baseline="0" dirty="0">
                <a:solidFill>
                  <a:schemeClr val="tx1"/>
                </a:solidFill>
                <a:latin typeface="Times New Roman" charset="0"/>
                <a:ea typeface="ＭＳ Ｐ明朝" pitchFamily="18" charset="-128"/>
                <a:cs typeface="+mn-cs"/>
              </a:rPr>
              <a:t>と騒音</a:t>
            </a:r>
            <a:r>
              <a:rPr kumimoji="1" lang="en-US" altLang="ja-JP" sz="1200" b="0" i="0" u="none" strike="noStrike" kern="1200" baseline="0" dirty="0">
                <a:solidFill>
                  <a:schemeClr val="tx1"/>
                </a:solidFill>
                <a:latin typeface="Times New Roman" charset="0"/>
                <a:ea typeface="ＭＳ Ｐ明朝" pitchFamily="18" charset="-128"/>
                <a:cs typeface="+mn-cs"/>
              </a:rPr>
              <a:t>N</a:t>
            </a:r>
            <a:r>
              <a:rPr kumimoji="1" lang="ja-JP" altLang="en-US" sz="1200" b="0" i="0" u="none" strike="noStrike" kern="1200" baseline="0" dirty="0">
                <a:solidFill>
                  <a:schemeClr val="tx1"/>
                </a:solidFill>
                <a:latin typeface="Times New Roman" charset="0"/>
                <a:ea typeface="ＭＳ Ｐ明朝" pitchFamily="18" charset="-128"/>
                <a:cs typeface="+mn-cs"/>
              </a:rPr>
              <a:t>を任意の比率で足し合わせて騒音付加音声を作成します。この騒音付加音声は皆さんが普段耳にしている音のことです。この騒音付加音声から音声の情報がどれだけ取り出せるかを指標にして、指標と</a:t>
            </a:r>
            <a:r>
              <a:rPr kumimoji="1" lang="en-US" altLang="ja-JP" sz="1200" b="0" i="0" u="none" strike="noStrike" kern="1200" baseline="0" dirty="0">
                <a:solidFill>
                  <a:schemeClr val="tx1"/>
                </a:solidFill>
                <a:latin typeface="Times New Roman" charset="0"/>
                <a:ea typeface="ＭＳ Ｐ明朝" pitchFamily="18" charset="-128"/>
                <a:cs typeface="+mn-cs"/>
              </a:rPr>
              <a:t>SN</a:t>
            </a:r>
            <a:r>
              <a:rPr kumimoji="1" lang="ja-JP" altLang="en-US" sz="1200" b="0" i="0" u="none" strike="noStrike" kern="1200" baseline="0" dirty="0">
                <a:solidFill>
                  <a:schemeClr val="tx1"/>
                </a:solidFill>
                <a:latin typeface="Times New Roman" charset="0"/>
                <a:ea typeface="ＭＳ Ｐ明朝" pitchFamily="18" charset="-128"/>
                <a:cs typeface="+mn-cs"/>
              </a:rPr>
              <a:t>比との対応を検証します。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それでは騒音付加音声からどのように音声を検出するかを説明します。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8011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4</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本研究では人間の音声に含まれるこの二つの周波数特性を用いて音声を検出します。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一つ目は音声には基本周波数</a:t>
            </a:r>
            <a:r>
              <a:rPr kumimoji="1" lang="en-US" altLang="ja-JP" sz="1200" b="0" i="0" u="none" strike="noStrike" kern="1200" baseline="0" dirty="0" err="1">
                <a:solidFill>
                  <a:schemeClr val="tx1"/>
                </a:solidFill>
                <a:latin typeface="Times New Roman" charset="0"/>
                <a:ea typeface="ＭＳ Ｐ明朝" pitchFamily="18" charset="-128"/>
                <a:cs typeface="+mn-cs"/>
              </a:rPr>
              <a:t>fo</a:t>
            </a:r>
            <a:r>
              <a:rPr kumimoji="1" lang="ja-JP" altLang="en-US" sz="1200" b="0" i="0" u="none" strike="noStrike" kern="1200" baseline="0" dirty="0">
                <a:solidFill>
                  <a:schemeClr val="tx1"/>
                </a:solidFill>
                <a:latin typeface="Times New Roman" charset="0"/>
                <a:ea typeface="ＭＳ Ｐ明朝" pitchFamily="18" charset="-128"/>
                <a:cs typeface="+mn-cs"/>
              </a:rPr>
              <a:t>とその倍音から構成される調波構造が含まれていることです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二つ目は基本周波数</a:t>
            </a:r>
            <a:r>
              <a:rPr kumimoji="1" lang="en-US" altLang="ja-JP" sz="1200" b="0" i="0" u="none" strike="noStrike" kern="1200" baseline="0" dirty="0" err="1">
                <a:solidFill>
                  <a:schemeClr val="tx1"/>
                </a:solidFill>
                <a:latin typeface="Times New Roman" charset="0"/>
                <a:ea typeface="ＭＳ Ｐ明朝" pitchFamily="18" charset="-128"/>
                <a:cs typeface="+mn-cs"/>
              </a:rPr>
              <a:t>fo</a:t>
            </a:r>
            <a:r>
              <a:rPr kumimoji="1" lang="ja-JP" altLang="en-US" sz="1200" b="0" i="0" u="none" strike="noStrike" kern="1200" baseline="0" dirty="0">
                <a:solidFill>
                  <a:schemeClr val="tx1"/>
                </a:solidFill>
                <a:latin typeface="Times New Roman" charset="0"/>
                <a:ea typeface="ＭＳ Ｐ明朝" pitchFamily="18" charset="-128"/>
                <a:cs typeface="+mn-cs"/>
              </a:rPr>
              <a:t>は時間軸上で連続的に変化することです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この二つの特性を用いて本研究で提案する</a:t>
            </a:r>
            <a:r>
              <a:rPr kumimoji="1" lang="en-US" altLang="ja-JP" sz="1200" b="0" i="0" u="none" strike="noStrike" kern="1200" baseline="0" dirty="0">
                <a:solidFill>
                  <a:schemeClr val="tx1"/>
                </a:solidFill>
                <a:latin typeface="Times New Roman" charset="0"/>
                <a:ea typeface="ＭＳ Ｐ明朝" pitchFamily="18" charset="-128"/>
                <a:cs typeface="+mn-cs"/>
              </a:rPr>
              <a:t>3</a:t>
            </a:r>
            <a:r>
              <a:rPr kumimoji="1" lang="ja-JP" altLang="en-US" sz="1200" b="0" i="0" u="none" strike="noStrike" kern="1200" baseline="0" dirty="0">
                <a:solidFill>
                  <a:schemeClr val="tx1"/>
                </a:solidFill>
                <a:latin typeface="Times New Roman" charset="0"/>
                <a:ea typeface="ＭＳ Ｐ明朝" pitchFamily="18" charset="-128"/>
                <a:cs typeface="+mn-cs"/>
              </a:rPr>
              <a:t>つの指標の作成しました。</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20951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5</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そこで周波数特性の検出方法を簡単に説明します。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まず、人の音声が入った左の音声データをフーリエ変換すると、右のスペクトルが得られます。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○この場合、基本周波数およそ</a:t>
            </a:r>
            <a:r>
              <a:rPr kumimoji="1" lang="en-US" altLang="ja-JP" sz="1200" b="0" i="0" u="none" strike="noStrike" kern="1200" baseline="0" dirty="0">
                <a:solidFill>
                  <a:schemeClr val="tx1"/>
                </a:solidFill>
                <a:latin typeface="Times New Roman" charset="0"/>
                <a:ea typeface="ＭＳ Ｐ明朝" pitchFamily="18" charset="-128"/>
                <a:cs typeface="+mn-cs"/>
              </a:rPr>
              <a:t>120Hz</a:t>
            </a:r>
            <a:r>
              <a:rPr kumimoji="1" lang="ja-JP" altLang="en-US" sz="1200" b="0" i="0" u="none" strike="noStrike" kern="1200" baseline="0" dirty="0">
                <a:solidFill>
                  <a:schemeClr val="tx1"/>
                </a:solidFill>
                <a:latin typeface="Times New Roman" charset="0"/>
                <a:ea typeface="ＭＳ Ｐ明朝" pitchFamily="18" charset="-128"/>
                <a:cs typeface="+mn-cs"/>
              </a:rPr>
              <a:t>と</a:t>
            </a:r>
            <a:r>
              <a:rPr kumimoji="1" lang="en-US" altLang="ja-JP" sz="1200" b="0" i="0" u="none" strike="noStrike" kern="1200" baseline="0" dirty="0">
                <a:solidFill>
                  <a:schemeClr val="tx1"/>
                </a:solidFill>
                <a:latin typeface="Times New Roman" charset="0"/>
                <a:ea typeface="ＭＳ Ｐ明朝" pitchFamily="18" charset="-128"/>
                <a:cs typeface="+mn-cs"/>
              </a:rPr>
              <a:t>240,360,480,600Hz</a:t>
            </a:r>
            <a:r>
              <a:rPr kumimoji="1" lang="ja-JP" altLang="en-US" sz="1200" b="0" i="0" u="none" strike="noStrike" kern="1200" baseline="0" dirty="0">
                <a:solidFill>
                  <a:schemeClr val="tx1"/>
                </a:solidFill>
                <a:latin typeface="Times New Roman" charset="0"/>
                <a:ea typeface="ＭＳ Ｐ明朝" pitchFamily="18" charset="-128"/>
                <a:cs typeface="+mn-cs"/>
              </a:rPr>
              <a:t>といったように基本周波数の整数倍の周波数で音が強くなる調波構造が人の音声から検出されます。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328377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6</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そして、先ほどのスペクトルに対数をとって、もういちどフーリエ変換するとケプストラムが得られます。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ケプストラムの横軸であるこのケフレンシーは周波数の逆数をとったもの</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調波構造が検出される場合には基本周波数の逆数にほぼ等しいケフレンシーでケプストラムが比較的に大きくなります。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168878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7</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そこで、人の音声の基本周波数帯に相当するケプストラムの範囲で最大値と平均値の比をとって基本周波数の卓越度とします。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72615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8</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次に騒音付加音声を短い時間窓で区切って、ひとつの時間窓から卓越度をひとつずつ○○○求めていきます。この卓越度が大きい場合、調波構造が強く検出される証なので音声を知覚しやすいと考えられます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85109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11200" indent="-273050"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0953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3352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1971675" indent="-219075" defTabSz="94932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288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8860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3432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00475" indent="-219075" defTabSz="94932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8CEE89-3BF3-49A2-97ED-B67AD8BED8A9}" type="slidenum">
              <a:rPr lang="en-US" altLang="ja-JP" smtClean="0">
                <a:latin typeface="Times" panose="02020603050405020304" pitchFamily="18" charset="0"/>
                <a:ea typeface="Osaka"/>
              </a:rPr>
              <a:pPr>
                <a:spcBef>
                  <a:spcPct val="0"/>
                </a:spcBef>
              </a:pPr>
              <a:t>9</a:t>
            </a:fld>
            <a:endParaRPr lang="en-US" altLang="ja-JP">
              <a:latin typeface="Times" panose="02020603050405020304" pitchFamily="18" charset="0"/>
              <a:ea typeface="Osaka"/>
            </a:endParaRPr>
          </a:p>
        </p:txBody>
      </p:sp>
      <p:sp>
        <p:nvSpPr>
          <p:cNvPr id="8195" name="Rectangle 2"/>
          <p:cNvSpPr>
            <a:spLocks noGrp="1" noRot="1" noChangeAspect="1" noChangeArrowheads="1" noTextEdit="1"/>
          </p:cNvSpPr>
          <p:nvPr>
            <p:ph type="sldImg"/>
          </p:nvPr>
        </p:nvSpPr>
        <p:spPr>
          <a:xfrm>
            <a:off x="904875" y="368300"/>
            <a:ext cx="4932363" cy="3700463"/>
          </a:xfrm>
          <a:ln/>
        </p:spPr>
      </p:sp>
      <p:sp>
        <p:nvSpPr>
          <p:cNvPr id="8196" name="Rectangle 3"/>
          <p:cNvSpPr>
            <a:spLocks noGrp="1" noChangeArrowheads="1"/>
          </p:cNvSpPr>
          <p:nvPr>
            <p:ph type="body" idx="1"/>
          </p:nvPr>
        </p:nvSpPr>
        <p:spPr>
          <a:xfrm>
            <a:off x="398463" y="6394450"/>
            <a:ext cx="5934075" cy="2736850"/>
          </a:xfrm>
          <a:ln>
            <a:solidFill>
              <a:schemeClr val="tx1"/>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i="0" u="none" strike="noStrike" kern="1200" baseline="0" dirty="0">
                <a:solidFill>
                  <a:schemeClr val="tx1"/>
                </a:solidFill>
                <a:latin typeface="Times New Roman" charset="0"/>
                <a:ea typeface="ＭＳ Ｐ明朝" pitchFamily="18" charset="-128"/>
                <a:cs typeface="+mn-cs"/>
              </a:rPr>
              <a:t>また、音源を騒音のみにした場合でも同じように卓越度を求めます。○騒音の場合は得られた卓越度からパーセンタイル値も求めておきます。</a:t>
            </a:r>
            <a:endParaRPr kumimoji="1" lang="en-US" altLang="ja-JP" sz="1200" b="0" i="0" u="none" strike="noStrike" kern="1200" baseline="0" dirty="0">
              <a:solidFill>
                <a:schemeClr val="tx1"/>
              </a:solidFill>
              <a:latin typeface="Times New Roman" charset="0"/>
              <a:ea typeface="ＭＳ Ｐ明朝" pitchFamily="18" charset="-128"/>
              <a:cs typeface="+mn-cs"/>
            </a:endParaRPr>
          </a:p>
        </p:txBody>
      </p:sp>
    </p:spTree>
    <p:extLst>
      <p:ext uri="{BB962C8B-B14F-4D97-AF65-F5344CB8AC3E}">
        <p14:creationId xmlns:p14="http://schemas.microsoft.com/office/powerpoint/2010/main" val="2130244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Documents and Settings\Administrator\デスクトップ\image02.bmp"/>
          <p:cNvPicPr>
            <a:picLocks noChangeAspect="1" noChangeArrowheads="1"/>
          </p:cNvPicPr>
          <p:nvPr/>
        </p:nvPicPr>
        <p:blipFill>
          <a:blip r:embed="rId2">
            <a:extLst>
              <a:ext uri="{28A0092B-C50C-407E-A947-70E740481C1C}">
                <a14:useLocalDpi xmlns:a14="http://schemas.microsoft.com/office/drawing/2010/main" val="0"/>
              </a:ext>
            </a:extLst>
          </a:blip>
          <a:srcRect r="578"/>
          <a:stretch>
            <a:fillRect/>
          </a:stretch>
        </p:blipFill>
        <p:spPr bwMode="auto">
          <a:xfrm>
            <a:off x="0" y="3662363"/>
            <a:ext cx="90058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Documents and Settings\Administrator\デスクトップ\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125"/>
            <a:ext cx="128905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p:cNvSpPr>
            <a:spLocks noGrp="1" noChangeArrowheads="1"/>
          </p:cNvSpPr>
          <p:nvPr>
            <p:ph type="ctrTitle"/>
          </p:nvPr>
        </p:nvSpPr>
        <p:spPr>
          <a:xfrm>
            <a:off x="984250" y="1676400"/>
            <a:ext cx="7173913" cy="2209800"/>
          </a:xfrm>
        </p:spPr>
        <p:txBody>
          <a:bodyPr/>
          <a:lstStyle>
            <a:lvl1pPr>
              <a:defRPr sz="4200"/>
            </a:lvl1pPr>
          </a:lstStyle>
          <a:p>
            <a:pPr lvl="0"/>
            <a:r>
              <a:rPr lang="ja-JP" altLang="en-US" noProof="0"/>
              <a:t>マスタ タイトルの書式設定</a:t>
            </a:r>
          </a:p>
        </p:txBody>
      </p:sp>
      <p:sp>
        <p:nvSpPr>
          <p:cNvPr id="4103" name="Rectangle 7"/>
          <p:cNvSpPr>
            <a:spLocks noGrp="1" noChangeArrowheads="1"/>
          </p:cNvSpPr>
          <p:nvPr>
            <p:ph type="subTitle" idx="1"/>
          </p:nvPr>
        </p:nvSpPr>
        <p:spPr>
          <a:xfrm>
            <a:off x="1562100" y="4800600"/>
            <a:ext cx="6019800" cy="1371600"/>
          </a:xfrm>
        </p:spPr>
        <p:txBody>
          <a:bodyPr/>
          <a:lstStyle>
            <a:lvl1pPr marL="0" indent="0" algn="ctr">
              <a:buFont typeface="Wingdings" pitchFamily="2" charset="2"/>
              <a:buNone/>
              <a:defRPr sz="2800"/>
            </a:lvl1pPr>
          </a:lstStyle>
          <a:p>
            <a:pPr lvl="0"/>
            <a:r>
              <a:rPr lang="ja-JP" altLang="en-US" noProof="0"/>
              <a:t>マスタ サブタイトルの書式設定</a:t>
            </a:r>
          </a:p>
        </p:txBody>
      </p:sp>
      <p:sp>
        <p:nvSpPr>
          <p:cNvPr id="6"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7" name="Rectangle 4"/>
          <p:cNvSpPr>
            <a:spLocks noGrp="1" noChangeArrowheads="1"/>
          </p:cNvSpPr>
          <p:nvPr>
            <p:ph type="ftr" sz="quarter" idx="11"/>
          </p:nvPr>
        </p:nvSpPr>
        <p:spPr/>
        <p:txBody>
          <a:bodyPr/>
          <a:lstStyle>
            <a:lvl1pPr>
              <a:defRPr/>
            </a:lvl1pPr>
          </a:lstStyle>
          <a:p>
            <a:pPr>
              <a:defRPr/>
            </a:pPr>
            <a:endParaRPr lang="en-US" altLang="ja-JP"/>
          </a:p>
        </p:txBody>
      </p:sp>
      <p:sp>
        <p:nvSpPr>
          <p:cNvPr id="8" name="Rectangle 5"/>
          <p:cNvSpPr>
            <a:spLocks noGrp="1" noChangeArrowheads="1"/>
          </p:cNvSpPr>
          <p:nvPr>
            <p:ph type="sldNum" sz="quarter" idx="12"/>
          </p:nvPr>
        </p:nvSpPr>
        <p:spPr/>
        <p:txBody>
          <a:bodyPr/>
          <a:lstStyle>
            <a:lvl1pPr>
              <a:defRPr/>
            </a:lvl1pPr>
          </a:lstStyle>
          <a:p>
            <a:pPr>
              <a:defRPr/>
            </a:pPr>
            <a:fld id="{A09997DC-3F9B-446E-B5D1-F6B79FBF901E}" type="slidenum">
              <a:rPr lang="en-US" altLang="ja-JP"/>
              <a:pPr>
                <a:defRPr/>
              </a:pPr>
              <a:t>‹#›</a:t>
            </a:fld>
            <a:endParaRPr lang="en-US" altLang="ja-JP"/>
          </a:p>
        </p:txBody>
      </p:sp>
    </p:spTree>
    <p:extLst>
      <p:ext uri="{BB962C8B-B14F-4D97-AF65-F5344CB8AC3E}">
        <p14:creationId xmlns:p14="http://schemas.microsoft.com/office/powerpoint/2010/main" val="364749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5474F765-25EB-4A09-82A4-4B78B471BF5B}" type="slidenum">
              <a:rPr lang="en-US" altLang="ja-JP"/>
              <a:pPr>
                <a:defRPr/>
              </a:pPr>
              <a:t>‹#›</a:t>
            </a:fld>
            <a:endParaRPr lang="en-US" altLang="ja-JP"/>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6494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419850" y="76200"/>
            <a:ext cx="1847850" cy="61309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76300" y="76200"/>
            <a:ext cx="5391150" cy="61309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9D9D519-EFAC-44FE-91CD-C660C6068A71}" type="slidenum">
              <a:rPr lang="en-US" altLang="ja-JP"/>
              <a:pPr>
                <a:defRPr/>
              </a:pPr>
              <a:t>‹#›</a:t>
            </a:fld>
            <a:endParaRPr lang="en-US" altLang="ja-JP"/>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9146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タイトル、テキスト、クリップ アート">
    <p:spTree>
      <p:nvGrpSpPr>
        <p:cNvPr id="1" name=""/>
        <p:cNvGrpSpPr/>
        <p:nvPr/>
      </p:nvGrpSpPr>
      <p:grpSpPr>
        <a:xfrm>
          <a:off x="0" y="0"/>
          <a:ext cx="0" cy="0"/>
          <a:chOff x="0" y="0"/>
          <a:chExt cx="0" cy="0"/>
        </a:xfrm>
      </p:grpSpPr>
      <p:sp>
        <p:nvSpPr>
          <p:cNvPr id="2" name="タイトル 1"/>
          <p:cNvSpPr>
            <a:spLocks noGrp="1"/>
          </p:cNvSpPr>
          <p:nvPr>
            <p:ph type="title"/>
          </p:nvPr>
        </p:nvSpPr>
        <p:spPr>
          <a:xfrm>
            <a:off x="884238" y="76200"/>
            <a:ext cx="7373937" cy="11430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876300" y="1752600"/>
            <a:ext cx="3619500" cy="4454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クリップアート プレースホルダー 3"/>
          <p:cNvSpPr>
            <a:spLocks noGrp="1"/>
          </p:cNvSpPr>
          <p:nvPr>
            <p:ph type="clipArt" sz="half" idx="2"/>
          </p:nvPr>
        </p:nvSpPr>
        <p:spPr>
          <a:xfrm>
            <a:off x="4648200" y="1752600"/>
            <a:ext cx="3619500" cy="4454525"/>
          </a:xfrm>
        </p:spPr>
        <p:txBody>
          <a:bodyPr/>
          <a:lstStyle/>
          <a:p>
            <a:pPr lvl="0"/>
            <a:endParaRPr lang="ja-JP" altLang="en-US" noProof="0"/>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887EA46E-68E3-421B-AD7F-8F5F31B50E15}" type="slidenum">
              <a:rPr lang="en-US" altLang="ja-JP"/>
              <a:pPr>
                <a:defRPr/>
              </a:pPr>
              <a:t>‹#›</a:t>
            </a:fld>
            <a:endParaRPr lang="en-US" altLang="ja-JP"/>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11785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884238" y="76200"/>
            <a:ext cx="7373937" cy="11430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876300" y="1752600"/>
            <a:ext cx="3619500" cy="4454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648200" y="1752600"/>
            <a:ext cx="3619500" cy="4454525"/>
          </a:xfrm>
        </p:spPr>
        <p:txBody>
          <a:bodyPr/>
          <a:lstStyle/>
          <a:p>
            <a:pPr lvl="0"/>
            <a:endParaRPr lang="ja-JP" altLang="en-US" noProof="0"/>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4B518AA-F8DE-405A-AAD0-DBD2DE217045}" type="slidenum">
              <a:rPr lang="en-US" altLang="ja-JP"/>
              <a:pPr>
                <a:defRPr/>
              </a:pPr>
              <a:t>‹#›</a:t>
            </a:fld>
            <a:endParaRPr lang="en-US" altLang="ja-JP"/>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7778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FFCE20C4-1CB3-44EE-91BE-54986AB112EE}" type="slidenum">
              <a:rPr lang="en-US" altLang="ja-JP"/>
              <a:pPr>
                <a:defRPr/>
              </a:pPr>
              <a:t>‹#›</a:t>
            </a:fld>
            <a:endParaRPr lang="en-US" altLang="ja-JP"/>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069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B1EEFFE-CD89-4F84-B907-6F6608059CD9}" type="slidenum">
              <a:rPr lang="en-US" altLang="ja-JP"/>
              <a:pPr>
                <a:defRPr/>
              </a:pPr>
              <a:t>‹#›</a:t>
            </a:fld>
            <a:endParaRPr lang="en-US" altLang="ja-JP"/>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3002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76300" y="1752600"/>
            <a:ext cx="36195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752600"/>
            <a:ext cx="36195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9A7625CA-9EE1-474D-B9BD-1FA2CBFF4B1F}" type="slidenum">
              <a:rPr lang="en-US" altLang="ja-JP"/>
              <a:pPr>
                <a:defRPr/>
              </a:pPr>
              <a:t>‹#›</a:t>
            </a:fld>
            <a:endParaRPr lang="en-US" altLang="ja-JP"/>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391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A69E1680-80C9-479F-84A7-FABBA44691DA}" type="slidenum">
              <a:rPr lang="en-US" altLang="ja-JP"/>
              <a:pPr>
                <a:defRPr/>
              </a:pPr>
              <a:t>‹#›</a:t>
            </a:fld>
            <a:endParaRPr lang="en-US" altLang="ja-JP"/>
          </a:p>
        </p:txBody>
      </p:sp>
      <p:sp>
        <p:nvSpPr>
          <p:cNvPr id="9"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6240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55757EE4-243C-42DF-B279-7899A9D9AE77}" type="slidenum">
              <a:rPr lang="en-US" altLang="ja-JP"/>
              <a:pPr>
                <a:defRPr/>
              </a:pPr>
              <a:t>‹#›</a:t>
            </a:fld>
            <a:endParaRPr lang="en-US" altLang="ja-JP"/>
          </a:p>
        </p:txBody>
      </p:sp>
      <p:sp>
        <p:nvSpPr>
          <p:cNvPr id="5"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5348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A30FC62F-1681-4F31-A6F3-FB1D5DE24969}" type="slidenum">
              <a:rPr lang="en-US" altLang="ja-JP"/>
              <a:pPr>
                <a:defRPr/>
              </a:pPr>
              <a:t>‹#›</a:t>
            </a:fld>
            <a:endParaRPr lang="en-US" altLang="ja-JP"/>
          </a:p>
        </p:txBody>
      </p:sp>
      <p:sp>
        <p:nvSpPr>
          <p:cNvPr id="4"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1478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C229D85B-8606-4252-AB98-664B0D24797D}" type="slidenum">
              <a:rPr lang="en-US" altLang="ja-JP"/>
              <a:pPr>
                <a:defRPr/>
              </a:pPr>
              <a:t>‹#›</a:t>
            </a:fld>
            <a:endParaRPr lang="en-US" altLang="ja-JP"/>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8383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9238F4AB-C758-4C1F-9C84-BD539C11C948}" type="slidenum">
              <a:rPr lang="en-US" altLang="ja-JP"/>
              <a:pPr>
                <a:defRPr/>
              </a:pPr>
              <a:t>‹#›</a:t>
            </a:fld>
            <a:endParaRPr lang="en-US" altLang="ja-JP"/>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4374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Documents and Settings\Administrator\デスクトップ\image02.bmp"/>
          <p:cNvPicPr>
            <a:picLocks noChangeAspect="1" noChangeArrowheads="1"/>
          </p:cNvPicPr>
          <p:nvPr/>
        </p:nvPicPr>
        <p:blipFill>
          <a:blip r:embed="rId15">
            <a:extLst>
              <a:ext uri="{28A0092B-C50C-407E-A947-70E740481C1C}">
                <a14:useLocalDpi xmlns:a14="http://schemas.microsoft.com/office/drawing/2010/main" val="0"/>
              </a:ext>
            </a:extLst>
          </a:blip>
          <a:srcRect r="4469"/>
          <a:stretch>
            <a:fillRect/>
          </a:stretch>
        </p:blipFill>
        <p:spPr bwMode="auto">
          <a:xfrm>
            <a:off x="490538" y="319088"/>
            <a:ext cx="8653462"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i="0">
                <a:latin typeface="+mn-lt"/>
                <a:ea typeface="Osaka" charset="-128"/>
                <a:cs typeface="+mn-cs"/>
              </a:defRPr>
            </a:lvl1pPr>
          </a:lstStyle>
          <a:p>
            <a:pPr>
              <a:defRPr/>
            </a:pPr>
            <a:endParaRPr lang="en-US" altLang="ja-JP"/>
          </a:p>
        </p:txBody>
      </p:sp>
      <p:sp>
        <p:nvSpPr>
          <p:cNvPr id="3076" name="Rectangle 4"/>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i="0">
                <a:latin typeface="Arial Black" panose="020B0A04020102020204" pitchFamily="34" charset="0"/>
                <a:ea typeface="Osaka" charset="-128"/>
              </a:defRPr>
            </a:lvl1pPr>
          </a:lstStyle>
          <a:p>
            <a:pPr>
              <a:defRPr/>
            </a:pPr>
            <a:fld id="{4EFDFD03-F25F-413F-8F64-A81108D02D9E}" type="slidenum">
              <a:rPr lang="en-US" altLang="ja-JP"/>
              <a:pPr>
                <a:defRPr/>
              </a:pPr>
              <a:t>‹#›</a:t>
            </a:fld>
            <a:endParaRPr lang="en-US" altLang="ja-JP"/>
          </a:p>
        </p:txBody>
      </p:sp>
      <p:sp>
        <p:nvSpPr>
          <p:cNvPr id="1029" name="Rectangle 5"/>
          <p:cNvSpPr>
            <a:spLocks noGrp="1" noChangeArrowheads="1"/>
          </p:cNvSpPr>
          <p:nvPr>
            <p:ph type="title"/>
          </p:nvPr>
        </p:nvSpPr>
        <p:spPr bwMode="auto">
          <a:xfrm>
            <a:off x="884238" y="76200"/>
            <a:ext cx="73739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876300" y="1752600"/>
            <a:ext cx="7391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9" name="Rectangle 7"/>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i="0">
                <a:latin typeface="+mn-lt"/>
                <a:ea typeface="Osaka" charset="-128"/>
                <a:cs typeface="+mn-cs"/>
              </a:defRPr>
            </a:lvl1pPr>
          </a:lstStyle>
          <a:p>
            <a:pPr>
              <a:defRPr/>
            </a:pPr>
            <a:endParaRPr lang="en-US" altLang="ja-JP"/>
          </a:p>
        </p:txBody>
      </p:sp>
      <p:pic>
        <p:nvPicPr>
          <p:cNvPr id="1032" name="Picture 8" descr="C:\Documents and Settings\Administrator\デスクトップ\2.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6778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56" r:id="rId1"/>
    <p:sldLayoutId id="2147485344" r:id="rId2"/>
    <p:sldLayoutId id="2147485345" r:id="rId3"/>
    <p:sldLayoutId id="2147485346" r:id="rId4"/>
    <p:sldLayoutId id="2147485347" r:id="rId5"/>
    <p:sldLayoutId id="2147485348" r:id="rId6"/>
    <p:sldLayoutId id="2147485349" r:id="rId7"/>
    <p:sldLayoutId id="2147485350" r:id="rId8"/>
    <p:sldLayoutId id="2147485351" r:id="rId9"/>
    <p:sldLayoutId id="2147485352" r:id="rId10"/>
    <p:sldLayoutId id="2147485353" r:id="rId11"/>
    <p:sldLayoutId id="2147485354" r:id="rId12"/>
    <p:sldLayoutId id="2147485355" r:id="rId13"/>
  </p:sldLayoutIdLst>
  <p:hf hdr="0" ftr="0" dt="0"/>
  <p:txStyles>
    <p:titleStyle>
      <a:lvl1pPr algn="ctr" rtl="0" eaLnBrk="0" fontAlgn="base" hangingPunct="0">
        <a:spcBef>
          <a:spcPct val="0"/>
        </a:spcBef>
        <a:spcAft>
          <a:spcPct val="0"/>
        </a:spcAft>
        <a:defRPr sz="3600">
          <a:solidFill>
            <a:schemeClr val="accent1"/>
          </a:solidFill>
          <a:latin typeface="+mj-lt"/>
          <a:ea typeface="+mj-ea"/>
          <a:cs typeface="+mj-cs"/>
        </a:defRPr>
      </a:lvl1pPr>
      <a:lvl2pPr algn="ctr" rtl="0" eaLnBrk="0" fontAlgn="base" hangingPunct="0">
        <a:spcBef>
          <a:spcPct val="0"/>
        </a:spcBef>
        <a:spcAft>
          <a:spcPct val="0"/>
        </a:spcAft>
        <a:defRPr sz="3600">
          <a:solidFill>
            <a:schemeClr val="accent1"/>
          </a:solidFill>
          <a:latin typeface="HG創英角ｺﾞｼｯｸUB" pitchFamily="49" charset="-128"/>
          <a:ea typeface="HG創英角ｺﾞｼｯｸUB" pitchFamily="49" charset="-128"/>
        </a:defRPr>
      </a:lvl2pPr>
      <a:lvl3pPr algn="ctr" rtl="0" eaLnBrk="0" fontAlgn="base" hangingPunct="0">
        <a:spcBef>
          <a:spcPct val="0"/>
        </a:spcBef>
        <a:spcAft>
          <a:spcPct val="0"/>
        </a:spcAft>
        <a:defRPr sz="3600">
          <a:solidFill>
            <a:schemeClr val="accent1"/>
          </a:solidFill>
          <a:latin typeface="HG創英角ｺﾞｼｯｸUB" pitchFamily="49" charset="-128"/>
          <a:ea typeface="HG創英角ｺﾞｼｯｸUB" pitchFamily="49" charset="-128"/>
        </a:defRPr>
      </a:lvl3pPr>
      <a:lvl4pPr algn="ctr" rtl="0" eaLnBrk="0" fontAlgn="base" hangingPunct="0">
        <a:spcBef>
          <a:spcPct val="0"/>
        </a:spcBef>
        <a:spcAft>
          <a:spcPct val="0"/>
        </a:spcAft>
        <a:defRPr sz="3600">
          <a:solidFill>
            <a:schemeClr val="accent1"/>
          </a:solidFill>
          <a:latin typeface="HG創英角ｺﾞｼｯｸUB" pitchFamily="49" charset="-128"/>
          <a:ea typeface="HG創英角ｺﾞｼｯｸUB" pitchFamily="49" charset="-128"/>
        </a:defRPr>
      </a:lvl4pPr>
      <a:lvl5pPr algn="ctr" rtl="0" eaLnBrk="0" fontAlgn="base" hangingPunct="0">
        <a:spcBef>
          <a:spcPct val="0"/>
        </a:spcBef>
        <a:spcAft>
          <a:spcPct val="0"/>
        </a:spcAft>
        <a:defRPr sz="3600">
          <a:solidFill>
            <a:schemeClr val="accent1"/>
          </a:solidFill>
          <a:latin typeface="HG創英角ｺﾞｼｯｸUB" pitchFamily="49" charset="-128"/>
          <a:ea typeface="HG創英角ｺﾞｼｯｸUB" pitchFamily="49" charset="-128"/>
        </a:defRPr>
      </a:lvl5pPr>
      <a:lvl6pPr marL="457200" algn="ctr" rtl="0" fontAlgn="base">
        <a:spcBef>
          <a:spcPct val="0"/>
        </a:spcBef>
        <a:spcAft>
          <a:spcPct val="0"/>
        </a:spcAft>
        <a:defRPr sz="3600">
          <a:solidFill>
            <a:schemeClr val="accent1"/>
          </a:solidFill>
          <a:latin typeface="HG創英角ｺﾞｼｯｸUB" pitchFamily="49" charset="-128"/>
          <a:ea typeface="HG創英角ｺﾞｼｯｸUB" pitchFamily="49" charset="-128"/>
        </a:defRPr>
      </a:lvl6pPr>
      <a:lvl7pPr marL="914400" algn="ctr" rtl="0" fontAlgn="base">
        <a:spcBef>
          <a:spcPct val="0"/>
        </a:spcBef>
        <a:spcAft>
          <a:spcPct val="0"/>
        </a:spcAft>
        <a:defRPr sz="3600">
          <a:solidFill>
            <a:schemeClr val="accent1"/>
          </a:solidFill>
          <a:latin typeface="HG創英角ｺﾞｼｯｸUB" pitchFamily="49" charset="-128"/>
          <a:ea typeface="HG創英角ｺﾞｼｯｸUB" pitchFamily="49" charset="-128"/>
        </a:defRPr>
      </a:lvl7pPr>
      <a:lvl8pPr marL="1371600" algn="ctr" rtl="0" fontAlgn="base">
        <a:spcBef>
          <a:spcPct val="0"/>
        </a:spcBef>
        <a:spcAft>
          <a:spcPct val="0"/>
        </a:spcAft>
        <a:defRPr sz="3600">
          <a:solidFill>
            <a:schemeClr val="accent1"/>
          </a:solidFill>
          <a:latin typeface="HG創英角ｺﾞｼｯｸUB" pitchFamily="49" charset="-128"/>
          <a:ea typeface="HG創英角ｺﾞｼｯｸUB" pitchFamily="49" charset="-128"/>
        </a:defRPr>
      </a:lvl8pPr>
      <a:lvl9pPr marL="1828800" algn="ctr" rtl="0" fontAlgn="base">
        <a:spcBef>
          <a:spcPct val="0"/>
        </a:spcBef>
        <a:spcAft>
          <a:spcPct val="0"/>
        </a:spcAft>
        <a:defRPr sz="3600">
          <a:solidFill>
            <a:schemeClr val="accent1"/>
          </a:solidFill>
          <a:latin typeface="HG創英角ｺﾞｼｯｸUB" pitchFamily="49" charset="-128"/>
          <a:ea typeface="HG創英角ｺﾞｼｯｸUB" pitchFamily="49" charset="-128"/>
        </a:defRPr>
      </a:lvl9pPr>
    </p:titleStyle>
    <p:bodyStyle>
      <a:lvl1pPr marL="342900" indent="-342900" algn="l" rtl="0" eaLnBrk="0" fontAlgn="base" hangingPunct="0">
        <a:spcBef>
          <a:spcPct val="30000"/>
        </a:spcBef>
        <a:spcAft>
          <a:spcPct val="0"/>
        </a:spcAft>
        <a:buClr>
          <a:schemeClr val="accent1"/>
        </a:buClr>
        <a:buSzPct val="75000"/>
        <a:buFont typeface="Wingdings" panose="05000000000000000000" pitchFamily="2" charset="2"/>
        <a:buBlip>
          <a:blip r:embed="rId17"/>
        </a:buBlip>
        <a:defRPr sz="3200">
          <a:solidFill>
            <a:schemeClr val="tx1"/>
          </a:solidFill>
          <a:latin typeface="+mn-lt"/>
          <a:ea typeface="+mn-ea"/>
          <a:cs typeface="+mn-cs"/>
        </a:defRPr>
      </a:lvl1pPr>
      <a:lvl2pPr marL="742950" indent="-285750" algn="l" rtl="0" eaLnBrk="0" fontAlgn="base" hangingPunct="0">
        <a:spcBef>
          <a:spcPct val="30000"/>
        </a:spcBef>
        <a:spcAft>
          <a:spcPct val="0"/>
        </a:spcAft>
        <a:buClr>
          <a:schemeClr val="accent2"/>
        </a:buClr>
        <a:buSzPct val="80000"/>
        <a:buFont typeface="Wingdings" panose="05000000000000000000" pitchFamily="2" charset="2"/>
        <a:buBlip>
          <a:blip r:embed="rId18"/>
        </a:buBlip>
        <a:defRPr sz="2400">
          <a:solidFill>
            <a:schemeClr val="tx1"/>
          </a:solidFill>
          <a:latin typeface="+mn-lt"/>
          <a:ea typeface="+mn-ea"/>
        </a:defRPr>
      </a:lvl2pPr>
      <a:lvl3pPr marL="1143000" indent="-228600" algn="l" rtl="0" eaLnBrk="0" fontAlgn="base" hangingPunct="0">
        <a:spcBef>
          <a:spcPct val="3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600200" indent="-228600" algn="l" rtl="0" eaLnBrk="0" fontAlgn="base" hangingPunct="0">
        <a:spcBef>
          <a:spcPct val="300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4pPr>
      <a:lvl5pPr marL="2057400" indent="-228600" algn="l" rtl="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mn-lt"/>
          <a:ea typeface="+mn-ea"/>
        </a:defRPr>
      </a:lvl5pPr>
      <a:lvl6pPr marL="2514600" indent="-228600" algn="l" rtl="0" fontAlgn="base">
        <a:spcBef>
          <a:spcPct val="30000"/>
        </a:spcBef>
        <a:spcAft>
          <a:spcPct val="0"/>
        </a:spcAft>
        <a:buClr>
          <a:schemeClr val="accent1"/>
        </a:buClr>
        <a:buFont typeface="Wingdings" pitchFamily="2" charset="2"/>
        <a:buChar char="§"/>
        <a:defRPr sz="1400">
          <a:solidFill>
            <a:schemeClr val="tx1"/>
          </a:solidFill>
          <a:latin typeface="+mn-lt"/>
          <a:ea typeface="+mn-ea"/>
        </a:defRPr>
      </a:lvl6pPr>
      <a:lvl7pPr marL="2971800" indent="-228600" algn="l" rtl="0" fontAlgn="base">
        <a:spcBef>
          <a:spcPct val="30000"/>
        </a:spcBef>
        <a:spcAft>
          <a:spcPct val="0"/>
        </a:spcAft>
        <a:buClr>
          <a:schemeClr val="accent1"/>
        </a:buClr>
        <a:buFont typeface="Wingdings" pitchFamily="2" charset="2"/>
        <a:buChar char="§"/>
        <a:defRPr sz="1400">
          <a:solidFill>
            <a:schemeClr val="tx1"/>
          </a:solidFill>
          <a:latin typeface="+mn-lt"/>
          <a:ea typeface="+mn-ea"/>
        </a:defRPr>
      </a:lvl7pPr>
      <a:lvl8pPr marL="3429000" indent="-228600" algn="l" rtl="0" fontAlgn="base">
        <a:spcBef>
          <a:spcPct val="30000"/>
        </a:spcBef>
        <a:spcAft>
          <a:spcPct val="0"/>
        </a:spcAft>
        <a:buClr>
          <a:schemeClr val="accent1"/>
        </a:buClr>
        <a:buFont typeface="Wingdings" pitchFamily="2" charset="2"/>
        <a:buChar char="§"/>
        <a:defRPr sz="1400">
          <a:solidFill>
            <a:schemeClr val="tx1"/>
          </a:solidFill>
          <a:latin typeface="+mn-lt"/>
          <a:ea typeface="+mn-ea"/>
        </a:defRPr>
      </a:lvl8pPr>
      <a:lvl9pPr marL="3886200" indent="-228600" algn="l" rtl="0" fontAlgn="base">
        <a:spcBef>
          <a:spcPct val="30000"/>
        </a:spcBef>
        <a:spcAft>
          <a:spcPct val="0"/>
        </a:spcAft>
        <a:buClr>
          <a:schemeClr val="accent1"/>
        </a:buClr>
        <a:buFont typeface="Wingdings" pitchFamily="2" charset="2"/>
        <a:buChar char="§"/>
        <a:defRPr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4BC5F387-B14C-42E0-9D1A-21342811EBC2}" type="slidenum">
              <a:rPr lang="en-US" altLang="ja-JP" sz="1200" smtClean="0">
                <a:latin typeface="Arial Black" panose="020B0A04020102020204" pitchFamily="34" charset="0"/>
                <a:ea typeface="Osaka" charset="-128"/>
              </a:rPr>
              <a:pPr>
                <a:spcBef>
                  <a:spcPct val="0"/>
                </a:spcBef>
                <a:buClrTx/>
                <a:buSzTx/>
                <a:buFontTx/>
                <a:buNone/>
              </a:pPr>
              <a:t>1</a:t>
            </a:fld>
            <a:endParaRPr lang="en-US" altLang="ja-JP" sz="1200" dirty="0">
              <a:latin typeface="Arial Black" panose="020B0A04020102020204" pitchFamily="34" charset="0"/>
              <a:ea typeface="Osaka" charset="-128"/>
            </a:endParaRPr>
          </a:p>
        </p:txBody>
      </p:sp>
      <p:sp>
        <p:nvSpPr>
          <p:cNvPr id="5123" name="Rectangle 2"/>
          <p:cNvSpPr>
            <a:spLocks noGrp="1" noChangeArrowheads="1"/>
          </p:cNvSpPr>
          <p:nvPr>
            <p:ph type="ctrTitle"/>
          </p:nvPr>
        </p:nvSpPr>
        <p:spPr>
          <a:xfrm>
            <a:off x="395536" y="1916832"/>
            <a:ext cx="8352928" cy="2173485"/>
          </a:xfrm>
        </p:spPr>
        <p:txBody>
          <a:bodyPr/>
          <a:lstStyle/>
          <a:p>
            <a:r>
              <a:rPr lang="ja-JP" altLang="en-US" sz="2400" dirty="0">
                <a:solidFill>
                  <a:schemeClr val="tx1"/>
                </a:solidFill>
              </a:rPr>
              <a:t>スピーチプライバシーの</a:t>
            </a:r>
            <a:r>
              <a:rPr lang="en-US" altLang="ja-JP" sz="2400" dirty="0">
                <a:solidFill>
                  <a:schemeClr val="tx1"/>
                </a:solidFill>
              </a:rPr>
              <a:t>in-situ</a:t>
            </a:r>
            <a:r>
              <a:rPr lang="ja-JP" altLang="en-US" sz="2400" dirty="0">
                <a:solidFill>
                  <a:schemeClr val="tx1"/>
                </a:solidFill>
              </a:rPr>
              <a:t>測定法に関する基礎的研究</a:t>
            </a:r>
            <a:br>
              <a:rPr lang="en-US" altLang="ja-JP" sz="2400" dirty="0">
                <a:solidFill>
                  <a:schemeClr val="tx1"/>
                </a:solidFill>
              </a:rPr>
            </a:br>
            <a:r>
              <a:rPr lang="ja-JP" altLang="en-US" sz="2400" dirty="0">
                <a:solidFill>
                  <a:schemeClr val="tx1"/>
                </a:solidFill>
              </a:rPr>
              <a:t>ー音声の周波数特性に着目した統計量による評価ー</a:t>
            </a:r>
            <a:br>
              <a:rPr lang="ja-JP" altLang="ja-JP" sz="2400" dirty="0">
                <a:solidFill>
                  <a:schemeClr val="tx1"/>
                </a:solidFill>
              </a:rPr>
            </a:br>
            <a:endParaRPr lang="ja-JP" altLang="en-US" sz="2400" dirty="0">
              <a:solidFill>
                <a:schemeClr val="tx1"/>
              </a:solidFill>
              <a:latin typeface="ＭＳ ゴシック" panose="020B0609070205080204" pitchFamily="49" charset="-128"/>
              <a:ea typeface="ＭＳ ゴシック" panose="020B0609070205080204" pitchFamily="49" charset="-128"/>
            </a:endParaRPr>
          </a:p>
        </p:txBody>
      </p:sp>
      <p:sp>
        <p:nvSpPr>
          <p:cNvPr id="5124" name="Rectangle 3"/>
          <p:cNvSpPr>
            <a:spLocks noGrp="1" noChangeArrowheads="1"/>
          </p:cNvSpPr>
          <p:nvPr>
            <p:ph type="subTitle" idx="1"/>
          </p:nvPr>
        </p:nvSpPr>
        <p:spPr>
          <a:xfrm>
            <a:off x="298450" y="4809678"/>
            <a:ext cx="8556625" cy="1676400"/>
          </a:xfrm>
        </p:spPr>
        <p:txBody>
          <a:bodyPr/>
          <a:lstStyle/>
          <a:p>
            <a:pPr eaLnBrk="1" hangingPunct="1"/>
            <a:r>
              <a:rPr lang="ja-JP" altLang="en-US" dirty="0"/>
              <a:t>環境音響学研究室</a:t>
            </a:r>
            <a:endParaRPr lang="en-US" altLang="ja-JP" dirty="0"/>
          </a:p>
          <a:p>
            <a:pPr eaLnBrk="1" hangingPunct="1"/>
            <a:r>
              <a:rPr lang="en-US" altLang="ja-JP" dirty="0"/>
              <a:t>1804038T</a:t>
            </a:r>
          </a:p>
          <a:p>
            <a:pPr eaLnBrk="1" hangingPunct="1"/>
            <a:r>
              <a:rPr lang="ja-JP" altLang="en-US" dirty="0"/>
              <a:t>西本　拓矢</a:t>
            </a:r>
            <a:endParaRPr lang="en-US" altLang="ja-JP"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xfrm>
            <a:off x="7049071" y="6390465"/>
            <a:ext cx="1293036" cy="289710"/>
          </a:xfrm>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10</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調波構造検出可能時間率</a:t>
            </a:r>
          </a:p>
        </p:txBody>
      </p:sp>
      <p:sp>
        <p:nvSpPr>
          <p:cNvPr id="41" name="テキスト ボックス 40">
            <a:extLst>
              <a:ext uri="{FF2B5EF4-FFF2-40B4-BE49-F238E27FC236}">
                <a16:creationId xmlns:a16="http://schemas.microsoft.com/office/drawing/2014/main" id="{9E187444-65CC-413A-943B-DDBA48C78EBE}"/>
              </a:ext>
            </a:extLst>
          </p:cNvPr>
          <p:cNvSpPr txBox="1"/>
          <p:nvPr/>
        </p:nvSpPr>
        <p:spPr>
          <a:xfrm>
            <a:off x="3555543" y="1350174"/>
            <a:ext cx="2031325" cy="461665"/>
          </a:xfrm>
          <a:prstGeom prst="rect">
            <a:avLst/>
          </a:prstGeom>
          <a:noFill/>
        </p:spPr>
        <p:txBody>
          <a:bodyPr wrap="none" rtlCol="0">
            <a:spAutoFit/>
          </a:bodyPr>
          <a:lstStyle/>
          <a:p>
            <a:pPr algn="ctr"/>
            <a:r>
              <a:rPr kumimoji="1" lang="ja-JP" altLang="en-US" i="0" dirty="0">
                <a:latin typeface="+mn-ea"/>
                <a:ea typeface="+mn-ea"/>
              </a:rPr>
              <a:t>騒音付加音声</a:t>
            </a:r>
          </a:p>
        </p:txBody>
      </p:sp>
      <p:sp>
        <p:nvSpPr>
          <p:cNvPr id="4" name="テキスト ボックス 3">
            <a:extLst>
              <a:ext uri="{FF2B5EF4-FFF2-40B4-BE49-F238E27FC236}">
                <a16:creationId xmlns:a16="http://schemas.microsoft.com/office/drawing/2014/main" id="{26809EF6-B7E9-44F0-9181-496084ED8596}"/>
              </a:ext>
            </a:extLst>
          </p:cNvPr>
          <p:cNvSpPr txBox="1"/>
          <p:nvPr/>
        </p:nvSpPr>
        <p:spPr>
          <a:xfrm>
            <a:off x="4171095" y="6159632"/>
            <a:ext cx="800219" cy="461665"/>
          </a:xfrm>
          <a:prstGeom prst="rect">
            <a:avLst/>
          </a:prstGeom>
          <a:noFill/>
        </p:spPr>
        <p:txBody>
          <a:bodyPr wrap="none" rtlCol="0">
            <a:spAutoFit/>
          </a:bodyPr>
          <a:lstStyle/>
          <a:p>
            <a:r>
              <a:rPr kumimoji="1" lang="ja-JP" altLang="en-US" i="0" dirty="0">
                <a:latin typeface="+mn-ea"/>
                <a:ea typeface="+mn-ea"/>
              </a:rPr>
              <a:t>騒音</a:t>
            </a:r>
          </a:p>
        </p:txBody>
      </p:sp>
      <p:sp>
        <p:nvSpPr>
          <p:cNvPr id="32" name="テキスト ボックス 31">
            <a:extLst>
              <a:ext uri="{FF2B5EF4-FFF2-40B4-BE49-F238E27FC236}">
                <a16:creationId xmlns:a16="http://schemas.microsoft.com/office/drawing/2014/main" id="{764844B0-4DB9-482E-93D7-E23C5B3DC5BE}"/>
              </a:ext>
            </a:extLst>
          </p:cNvPr>
          <p:cNvSpPr txBox="1"/>
          <p:nvPr/>
        </p:nvSpPr>
        <p:spPr>
          <a:xfrm>
            <a:off x="470750" y="2732791"/>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a:t>
            </a:r>
            <a:r>
              <a:rPr kumimoji="1" lang="ja-JP" altLang="en-US" i="0" dirty="0">
                <a:latin typeface="+mn-ea"/>
                <a:ea typeface="+mn-ea"/>
              </a:rPr>
              <a:t>①</a:t>
            </a:r>
          </a:p>
        </p:txBody>
      </p:sp>
      <p:sp>
        <p:nvSpPr>
          <p:cNvPr id="33" name="テキスト ボックス 32">
            <a:extLst>
              <a:ext uri="{FF2B5EF4-FFF2-40B4-BE49-F238E27FC236}">
                <a16:creationId xmlns:a16="http://schemas.microsoft.com/office/drawing/2014/main" id="{6FEF6589-B687-4B7D-925D-76127CD3ECCB}"/>
              </a:ext>
            </a:extLst>
          </p:cNvPr>
          <p:cNvSpPr txBox="1"/>
          <p:nvPr/>
        </p:nvSpPr>
        <p:spPr>
          <a:xfrm>
            <a:off x="7425822" y="2732789"/>
            <a:ext cx="1261884" cy="461665"/>
          </a:xfrm>
          <a:prstGeom prst="rect">
            <a:avLst/>
          </a:prstGeom>
          <a:noFill/>
          <a:ln w="15875">
            <a:solidFill>
              <a:srgbClr val="FF33CC"/>
            </a:solidFill>
          </a:ln>
        </p:spPr>
        <p:txBody>
          <a:bodyPr wrap="none" rtlCol="0">
            <a:spAutoFit/>
          </a:bodyPr>
          <a:lstStyle/>
          <a:p>
            <a:r>
              <a:rPr lang="ja-JP" altLang="en-US" i="0" dirty="0">
                <a:latin typeface="+mn-ea"/>
                <a:ea typeface="+mn-ea"/>
              </a:rPr>
              <a:t>卓越度</a:t>
            </a:r>
            <a:r>
              <a:rPr lang="en-US" altLang="ja-JP" i="0" dirty="0" err="1">
                <a:latin typeface="+mn-ea"/>
                <a:ea typeface="+mn-ea"/>
              </a:rPr>
              <a:t>i</a:t>
            </a:r>
            <a:endParaRPr kumimoji="1" lang="ja-JP" altLang="en-US" i="0" dirty="0">
              <a:latin typeface="+mn-ea"/>
              <a:ea typeface="+mn-ea"/>
            </a:endParaRPr>
          </a:p>
        </p:txBody>
      </p:sp>
      <p:sp>
        <p:nvSpPr>
          <p:cNvPr id="34" name="テキスト ボックス 33">
            <a:extLst>
              <a:ext uri="{FF2B5EF4-FFF2-40B4-BE49-F238E27FC236}">
                <a16:creationId xmlns:a16="http://schemas.microsoft.com/office/drawing/2014/main" id="{C0A1E264-31A9-455B-AF02-FC036A0F1407}"/>
              </a:ext>
            </a:extLst>
          </p:cNvPr>
          <p:cNvSpPr txBox="1"/>
          <p:nvPr/>
        </p:nvSpPr>
        <p:spPr>
          <a:xfrm>
            <a:off x="1885958" y="2732791"/>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卓越度②</a:t>
            </a:r>
            <a:endParaRPr kumimoji="1" lang="ja-JP" altLang="en-US" i="0" dirty="0">
              <a:latin typeface="+mn-ea"/>
              <a:ea typeface="+mn-ea"/>
            </a:endParaRPr>
          </a:p>
        </p:txBody>
      </p:sp>
      <p:sp>
        <p:nvSpPr>
          <p:cNvPr id="35" name="テキスト ボックス 34">
            <a:extLst>
              <a:ext uri="{FF2B5EF4-FFF2-40B4-BE49-F238E27FC236}">
                <a16:creationId xmlns:a16="http://schemas.microsoft.com/office/drawing/2014/main" id="{8EE6DDDA-0DB8-4961-AE38-4495970E6178}"/>
              </a:ext>
            </a:extLst>
          </p:cNvPr>
          <p:cNvSpPr txBox="1"/>
          <p:nvPr/>
        </p:nvSpPr>
        <p:spPr>
          <a:xfrm>
            <a:off x="3295326" y="2732790"/>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卓越度③</a:t>
            </a:r>
            <a:endParaRPr kumimoji="1" lang="ja-JP" altLang="en-US" i="0" dirty="0">
              <a:latin typeface="+mn-ea"/>
              <a:ea typeface="+mn-ea"/>
            </a:endParaRPr>
          </a:p>
        </p:txBody>
      </p:sp>
      <p:sp>
        <p:nvSpPr>
          <p:cNvPr id="36" name="テキスト ボックス 35">
            <a:extLst>
              <a:ext uri="{FF2B5EF4-FFF2-40B4-BE49-F238E27FC236}">
                <a16:creationId xmlns:a16="http://schemas.microsoft.com/office/drawing/2014/main" id="{5FA4063D-F297-448A-B435-64666B65248C}"/>
              </a:ext>
            </a:extLst>
          </p:cNvPr>
          <p:cNvSpPr txBox="1"/>
          <p:nvPr/>
        </p:nvSpPr>
        <p:spPr>
          <a:xfrm>
            <a:off x="4698855" y="2732790"/>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卓越度④</a:t>
            </a:r>
            <a:endParaRPr kumimoji="1" lang="ja-JP" altLang="en-US" i="0" dirty="0">
              <a:latin typeface="+mn-ea"/>
              <a:ea typeface="+mn-ea"/>
            </a:endParaRPr>
          </a:p>
        </p:txBody>
      </p:sp>
      <p:sp>
        <p:nvSpPr>
          <p:cNvPr id="37" name="テキスト ボックス 36">
            <a:extLst>
              <a:ext uri="{FF2B5EF4-FFF2-40B4-BE49-F238E27FC236}">
                <a16:creationId xmlns:a16="http://schemas.microsoft.com/office/drawing/2014/main" id="{BC519E03-524D-4214-BD7B-7EA375D52B46}"/>
              </a:ext>
            </a:extLst>
          </p:cNvPr>
          <p:cNvSpPr txBox="1"/>
          <p:nvPr/>
        </p:nvSpPr>
        <p:spPr>
          <a:xfrm>
            <a:off x="6194895" y="2732789"/>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38" name="テキスト ボックス 37">
            <a:extLst>
              <a:ext uri="{FF2B5EF4-FFF2-40B4-BE49-F238E27FC236}">
                <a16:creationId xmlns:a16="http://schemas.microsoft.com/office/drawing/2014/main" id="{6618B207-2413-488C-A2C7-FEC421762D1E}"/>
              </a:ext>
            </a:extLst>
          </p:cNvPr>
          <p:cNvSpPr txBox="1"/>
          <p:nvPr/>
        </p:nvSpPr>
        <p:spPr>
          <a:xfrm>
            <a:off x="470750" y="5519115"/>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a:t>
            </a:r>
            <a:r>
              <a:rPr kumimoji="1" lang="ja-JP" altLang="en-US" i="0" dirty="0">
                <a:latin typeface="+mn-ea"/>
                <a:ea typeface="+mn-ea"/>
              </a:rPr>
              <a:t>①</a:t>
            </a:r>
          </a:p>
        </p:txBody>
      </p:sp>
      <p:sp>
        <p:nvSpPr>
          <p:cNvPr id="42" name="テキスト ボックス 41">
            <a:extLst>
              <a:ext uri="{FF2B5EF4-FFF2-40B4-BE49-F238E27FC236}">
                <a16:creationId xmlns:a16="http://schemas.microsoft.com/office/drawing/2014/main" id="{EBDA20A7-EDD0-4251-B606-44264A51E5F1}"/>
              </a:ext>
            </a:extLst>
          </p:cNvPr>
          <p:cNvSpPr txBox="1"/>
          <p:nvPr/>
        </p:nvSpPr>
        <p:spPr>
          <a:xfrm>
            <a:off x="7424658" y="5519113"/>
            <a:ext cx="1261884" cy="461665"/>
          </a:xfrm>
          <a:prstGeom prst="rect">
            <a:avLst/>
          </a:prstGeom>
          <a:noFill/>
          <a:ln w="15875">
            <a:solidFill>
              <a:srgbClr val="FF684D"/>
            </a:solidFill>
          </a:ln>
        </p:spPr>
        <p:txBody>
          <a:bodyPr wrap="none" rtlCol="0">
            <a:spAutoFit/>
          </a:bodyPr>
          <a:lstStyle/>
          <a:p>
            <a:r>
              <a:rPr lang="ja-JP" altLang="en-US" i="0" dirty="0">
                <a:latin typeface="+mn-ea"/>
                <a:ea typeface="+mn-ea"/>
              </a:rPr>
              <a:t>卓越度</a:t>
            </a:r>
            <a:r>
              <a:rPr lang="en-US" altLang="ja-JP" i="0" dirty="0">
                <a:latin typeface="+mn-ea"/>
                <a:ea typeface="+mn-ea"/>
              </a:rPr>
              <a:t>j</a:t>
            </a:r>
            <a:endParaRPr kumimoji="1" lang="ja-JP" altLang="en-US" i="0" dirty="0">
              <a:latin typeface="+mn-ea"/>
              <a:ea typeface="+mn-ea"/>
            </a:endParaRPr>
          </a:p>
        </p:txBody>
      </p:sp>
      <p:sp>
        <p:nvSpPr>
          <p:cNvPr id="43" name="テキスト ボックス 42">
            <a:extLst>
              <a:ext uri="{FF2B5EF4-FFF2-40B4-BE49-F238E27FC236}">
                <a16:creationId xmlns:a16="http://schemas.microsoft.com/office/drawing/2014/main" id="{9407FEF0-96F7-4307-8295-368DEE024725}"/>
              </a:ext>
            </a:extLst>
          </p:cNvPr>
          <p:cNvSpPr txBox="1"/>
          <p:nvPr/>
        </p:nvSpPr>
        <p:spPr>
          <a:xfrm>
            <a:off x="1885958" y="5519115"/>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卓越度②</a:t>
            </a:r>
            <a:endParaRPr kumimoji="1" lang="ja-JP" altLang="en-US" i="0" dirty="0">
              <a:latin typeface="+mn-ea"/>
              <a:ea typeface="+mn-ea"/>
            </a:endParaRPr>
          </a:p>
        </p:txBody>
      </p:sp>
      <p:sp>
        <p:nvSpPr>
          <p:cNvPr id="44" name="テキスト ボックス 43">
            <a:extLst>
              <a:ext uri="{FF2B5EF4-FFF2-40B4-BE49-F238E27FC236}">
                <a16:creationId xmlns:a16="http://schemas.microsoft.com/office/drawing/2014/main" id="{70E4B735-3302-413B-9A19-0582E82857E2}"/>
              </a:ext>
            </a:extLst>
          </p:cNvPr>
          <p:cNvSpPr txBox="1"/>
          <p:nvPr/>
        </p:nvSpPr>
        <p:spPr>
          <a:xfrm>
            <a:off x="3295326" y="5519114"/>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卓越度③</a:t>
            </a:r>
            <a:endParaRPr kumimoji="1" lang="ja-JP" altLang="en-US" i="0" dirty="0">
              <a:latin typeface="+mn-ea"/>
              <a:ea typeface="+mn-ea"/>
            </a:endParaRPr>
          </a:p>
        </p:txBody>
      </p:sp>
      <p:sp>
        <p:nvSpPr>
          <p:cNvPr id="45" name="テキスト ボックス 44">
            <a:extLst>
              <a:ext uri="{FF2B5EF4-FFF2-40B4-BE49-F238E27FC236}">
                <a16:creationId xmlns:a16="http://schemas.microsoft.com/office/drawing/2014/main" id="{35D374E1-1567-4100-BF35-0D7880DEEB6F}"/>
              </a:ext>
            </a:extLst>
          </p:cNvPr>
          <p:cNvSpPr txBox="1"/>
          <p:nvPr/>
        </p:nvSpPr>
        <p:spPr>
          <a:xfrm>
            <a:off x="4698855" y="5519114"/>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卓越度④</a:t>
            </a:r>
            <a:endParaRPr kumimoji="1" lang="ja-JP" altLang="en-US" i="0" dirty="0">
              <a:latin typeface="+mn-ea"/>
              <a:ea typeface="+mn-ea"/>
            </a:endParaRPr>
          </a:p>
        </p:txBody>
      </p:sp>
      <p:sp>
        <p:nvSpPr>
          <p:cNvPr id="47" name="テキスト ボックス 46">
            <a:extLst>
              <a:ext uri="{FF2B5EF4-FFF2-40B4-BE49-F238E27FC236}">
                <a16:creationId xmlns:a16="http://schemas.microsoft.com/office/drawing/2014/main" id="{9199DF70-7C3E-4103-8BD2-ABEB5D269AC7}"/>
              </a:ext>
            </a:extLst>
          </p:cNvPr>
          <p:cNvSpPr txBox="1"/>
          <p:nvPr/>
        </p:nvSpPr>
        <p:spPr>
          <a:xfrm>
            <a:off x="6194895" y="5519113"/>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48" name="右中かっこ 47">
            <a:extLst>
              <a:ext uri="{FF2B5EF4-FFF2-40B4-BE49-F238E27FC236}">
                <a16:creationId xmlns:a16="http://schemas.microsoft.com/office/drawing/2014/main" id="{A2E39CBE-0C61-4A7A-8779-E329CBA63B25}"/>
              </a:ext>
            </a:extLst>
          </p:cNvPr>
          <p:cNvSpPr/>
          <p:nvPr/>
        </p:nvSpPr>
        <p:spPr bwMode="auto">
          <a:xfrm rot="16200000">
            <a:off x="4120823" y="927002"/>
            <a:ext cx="915649" cy="821579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49" name="テキスト ボックス 48">
            <a:extLst>
              <a:ext uri="{FF2B5EF4-FFF2-40B4-BE49-F238E27FC236}">
                <a16:creationId xmlns:a16="http://schemas.microsoft.com/office/drawing/2014/main" id="{8C5F8EB1-EF9F-49B4-A36A-2401E91DA660}"/>
              </a:ext>
            </a:extLst>
          </p:cNvPr>
          <p:cNvSpPr txBox="1"/>
          <p:nvPr/>
        </p:nvSpPr>
        <p:spPr>
          <a:xfrm>
            <a:off x="470750" y="3923043"/>
            <a:ext cx="8215791" cy="461665"/>
          </a:xfrm>
          <a:prstGeom prst="rect">
            <a:avLst/>
          </a:prstGeom>
          <a:noFill/>
          <a:ln w="19050">
            <a:solidFill>
              <a:srgbClr val="FF6600"/>
            </a:solidFill>
          </a:ln>
        </p:spPr>
        <p:txBody>
          <a:bodyPr wrap="square" rtlCol="0">
            <a:spAutoFit/>
          </a:bodyPr>
          <a:lstStyle/>
          <a:p>
            <a:pPr algn="ctr"/>
            <a:r>
              <a:rPr kumimoji="1" lang="ja-JP" altLang="en-US" i="0" dirty="0">
                <a:latin typeface="+mn-ea"/>
                <a:ea typeface="+mn-ea"/>
              </a:rPr>
              <a:t>騒音の</a:t>
            </a:r>
            <a:r>
              <a:rPr lang="ja-JP" altLang="en-US" i="0" dirty="0">
                <a:latin typeface="+mn-ea"/>
                <a:ea typeface="+mn-ea"/>
              </a:rPr>
              <a:t>卓越度</a:t>
            </a:r>
            <a:r>
              <a:rPr kumimoji="1" lang="ja-JP" altLang="en-US" i="0" dirty="0">
                <a:latin typeface="+mn-ea"/>
                <a:ea typeface="+mn-ea"/>
              </a:rPr>
              <a:t>のパーセンタイル値</a:t>
            </a:r>
          </a:p>
        </p:txBody>
      </p:sp>
      <p:sp>
        <p:nvSpPr>
          <p:cNvPr id="50" name="テキスト ボックス 49">
            <a:extLst>
              <a:ext uri="{FF2B5EF4-FFF2-40B4-BE49-F238E27FC236}">
                <a16:creationId xmlns:a16="http://schemas.microsoft.com/office/drawing/2014/main" id="{B7C3C31E-0B3A-4352-8DFE-4624B3F9963E}"/>
              </a:ext>
            </a:extLst>
          </p:cNvPr>
          <p:cNvSpPr txBox="1"/>
          <p:nvPr/>
        </p:nvSpPr>
        <p:spPr>
          <a:xfrm rot="5400000">
            <a:off x="852268" y="3293478"/>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51" name="テキスト ボックス 50">
            <a:extLst>
              <a:ext uri="{FF2B5EF4-FFF2-40B4-BE49-F238E27FC236}">
                <a16:creationId xmlns:a16="http://schemas.microsoft.com/office/drawing/2014/main" id="{E56E4D50-5B47-44AB-AAED-2B385B748307}"/>
              </a:ext>
            </a:extLst>
          </p:cNvPr>
          <p:cNvSpPr txBox="1"/>
          <p:nvPr/>
        </p:nvSpPr>
        <p:spPr>
          <a:xfrm>
            <a:off x="622234" y="1964726"/>
            <a:ext cx="1107996" cy="646331"/>
          </a:xfrm>
          <a:prstGeom prst="rect">
            <a:avLst/>
          </a:prstGeom>
          <a:noFill/>
        </p:spPr>
        <p:txBody>
          <a:bodyPr wrap="none" rtlCol="0">
            <a:spAutoFit/>
          </a:bodyPr>
          <a:lstStyle/>
          <a:p>
            <a:pPr algn="ctr"/>
            <a:r>
              <a:rPr kumimoji="1" lang="ja-JP" altLang="en-US" sz="3600" i="0" dirty="0">
                <a:solidFill>
                  <a:srgbClr val="FF0000"/>
                </a:solidFill>
                <a:latin typeface="+mn-ea"/>
                <a:ea typeface="+mn-ea"/>
              </a:rPr>
              <a:t>＋１</a:t>
            </a:r>
          </a:p>
        </p:txBody>
      </p:sp>
      <p:sp>
        <p:nvSpPr>
          <p:cNvPr id="54" name="テキスト ボックス 53">
            <a:extLst>
              <a:ext uri="{FF2B5EF4-FFF2-40B4-BE49-F238E27FC236}">
                <a16:creationId xmlns:a16="http://schemas.microsoft.com/office/drawing/2014/main" id="{9EDF9124-D2A8-47DB-9059-C287C38FA610}"/>
              </a:ext>
            </a:extLst>
          </p:cNvPr>
          <p:cNvSpPr txBox="1"/>
          <p:nvPr/>
        </p:nvSpPr>
        <p:spPr>
          <a:xfrm rot="16200000">
            <a:off x="2267476" y="3276711"/>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55" name="テキスト ボックス 54">
            <a:extLst>
              <a:ext uri="{FF2B5EF4-FFF2-40B4-BE49-F238E27FC236}">
                <a16:creationId xmlns:a16="http://schemas.microsoft.com/office/drawing/2014/main" id="{07C76786-5FA0-4581-8BE6-FD1D13C7FCBF}"/>
              </a:ext>
            </a:extLst>
          </p:cNvPr>
          <p:cNvSpPr txBox="1"/>
          <p:nvPr/>
        </p:nvSpPr>
        <p:spPr>
          <a:xfrm>
            <a:off x="2382892" y="2012319"/>
            <a:ext cx="415499" cy="646331"/>
          </a:xfrm>
          <a:prstGeom prst="rect">
            <a:avLst/>
          </a:prstGeom>
          <a:noFill/>
        </p:spPr>
        <p:txBody>
          <a:bodyPr wrap="none" rtlCol="0">
            <a:spAutoFit/>
          </a:bodyPr>
          <a:lstStyle/>
          <a:p>
            <a:pPr algn="ctr"/>
            <a:r>
              <a:rPr kumimoji="1" lang="en-US" altLang="ja-JP" sz="3600" i="0" dirty="0">
                <a:latin typeface="+mn-ea"/>
                <a:ea typeface="+mn-ea"/>
              </a:rPr>
              <a:t>0</a:t>
            </a:r>
            <a:endParaRPr kumimoji="1" lang="ja-JP" altLang="en-US" sz="3600" i="0" dirty="0">
              <a:latin typeface="+mn-ea"/>
              <a:ea typeface="+mn-ea"/>
            </a:endParaRPr>
          </a:p>
        </p:txBody>
      </p:sp>
      <p:sp>
        <p:nvSpPr>
          <p:cNvPr id="56" name="テキスト ボックス 55">
            <a:extLst>
              <a:ext uri="{FF2B5EF4-FFF2-40B4-BE49-F238E27FC236}">
                <a16:creationId xmlns:a16="http://schemas.microsoft.com/office/drawing/2014/main" id="{D2D3320A-F684-4942-A747-5574BA2877B4}"/>
              </a:ext>
            </a:extLst>
          </p:cNvPr>
          <p:cNvSpPr txBox="1"/>
          <p:nvPr/>
        </p:nvSpPr>
        <p:spPr>
          <a:xfrm rot="16200000">
            <a:off x="3676844" y="3293478"/>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58" name="テキスト ボックス 57">
            <a:extLst>
              <a:ext uri="{FF2B5EF4-FFF2-40B4-BE49-F238E27FC236}">
                <a16:creationId xmlns:a16="http://schemas.microsoft.com/office/drawing/2014/main" id="{DF304FF1-D21C-4BC0-94A1-59FC80A0B65B}"/>
              </a:ext>
            </a:extLst>
          </p:cNvPr>
          <p:cNvSpPr txBox="1"/>
          <p:nvPr/>
        </p:nvSpPr>
        <p:spPr>
          <a:xfrm>
            <a:off x="3764381" y="1981947"/>
            <a:ext cx="471255" cy="646331"/>
          </a:xfrm>
          <a:prstGeom prst="rect">
            <a:avLst/>
          </a:prstGeom>
          <a:noFill/>
        </p:spPr>
        <p:txBody>
          <a:bodyPr wrap="square" rtlCol="0">
            <a:spAutoFit/>
          </a:bodyPr>
          <a:lstStyle/>
          <a:p>
            <a:pPr algn="ctr"/>
            <a:r>
              <a:rPr lang="en-US" altLang="ja-JP" sz="3600" i="0" dirty="0">
                <a:latin typeface="+mn-ea"/>
                <a:ea typeface="+mn-ea"/>
              </a:rPr>
              <a:t>0</a:t>
            </a:r>
            <a:endParaRPr kumimoji="1" lang="ja-JP" altLang="en-US" sz="3600" i="0" dirty="0">
              <a:latin typeface="+mn-ea"/>
              <a:ea typeface="+mn-ea"/>
            </a:endParaRPr>
          </a:p>
        </p:txBody>
      </p:sp>
      <p:sp>
        <p:nvSpPr>
          <p:cNvPr id="59" name="テキスト ボックス 58">
            <a:extLst>
              <a:ext uri="{FF2B5EF4-FFF2-40B4-BE49-F238E27FC236}">
                <a16:creationId xmlns:a16="http://schemas.microsoft.com/office/drawing/2014/main" id="{905AF11F-A080-43D1-B56C-133E7D8917BE}"/>
              </a:ext>
            </a:extLst>
          </p:cNvPr>
          <p:cNvSpPr txBox="1"/>
          <p:nvPr/>
        </p:nvSpPr>
        <p:spPr>
          <a:xfrm>
            <a:off x="4849541" y="1980048"/>
            <a:ext cx="1107996" cy="646331"/>
          </a:xfrm>
          <a:prstGeom prst="rect">
            <a:avLst/>
          </a:prstGeom>
          <a:noFill/>
        </p:spPr>
        <p:txBody>
          <a:bodyPr wrap="none" rtlCol="0">
            <a:spAutoFit/>
          </a:bodyPr>
          <a:lstStyle/>
          <a:p>
            <a:pPr algn="ctr"/>
            <a:r>
              <a:rPr kumimoji="1" lang="ja-JP" altLang="en-US" sz="3600" i="0" dirty="0">
                <a:solidFill>
                  <a:srgbClr val="FF0000"/>
                </a:solidFill>
                <a:latin typeface="+mn-ea"/>
                <a:ea typeface="+mn-ea"/>
              </a:rPr>
              <a:t>＋１</a:t>
            </a:r>
          </a:p>
        </p:txBody>
      </p:sp>
      <p:sp>
        <p:nvSpPr>
          <p:cNvPr id="60" name="テキスト ボックス 59">
            <a:extLst>
              <a:ext uri="{FF2B5EF4-FFF2-40B4-BE49-F238E27FC236}">
                <a16:creationId xmlns:a16="http://schemas.microsoft.com/office/drawing/2014/main" id="{868FE8FD-B8AA-4133-A3BD-48DF15673BD3}"/>
              </a:ext>
            </a:extLst>
          </p:cNvPr>
          <p:cNvSpPr txBox="1"/>
          <p:nvPr/>
        </p:nvSpPr>
        <p:spPr>
          <a:xfrm rot="5400000">
            <a:off x="5086212" y="3272480"/>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61" name="テキスト ボックス 60">
            <a:extLst>
              <a:ext uri="{FF2B5EF4-FFF2-40B4-BE49-F238E27FC236}">
                <a16:creationId xmlns:a16="http://schemas.microsoft.com/office/drawing/2014/main" id="{F0658725-4D0B-46F5-86BE-8660E393F9EC}"/>
              </a:ext>
            </a:extLst>
          </p:cNvPr>
          <p:cNvSpPr txBox="1"/>
          <p:nvPr/>
        </p:nvSpPr>
        <p:spPr>
          <a:xfrm>
            <a:off x="7819972" y="1969264"/>
            <a:ext cx="471255" cy="646331"/>
          </a:xfrm>
          <a:prstGeom prst="rect">
            <a:avLst/>
          </a:prstGeom>
          <a:noFill/>
        </p:spPr>
        <p:txBody>
          <a:bodyPr wrap="square" rtlCol="0">
            <a:spAutoFit/>
          </a:bodyPr>
          <a:lstStyle/>
          <a:p>
            <a:pPr algn="ctr"/>
            <a:r>
              <a:rPr lang="en-US" altLang="ja-JP" sz="3600" i="0" dirty="0">
                <a:latin typeface="+mn-ea"/>
                <a:ea typeface="+mn-ea"/>
              </a:rPr>
              <a:t>0</a:t>
            </a:r>
            <a:endParaRPr kumimoji="1" lang="ja-JP" altLang="en-US" sz="3600" i="0" dirty="0">
              <a:latin typeface="+mn-ea"/>
              <a:ea typeface="+mn-ea"/>
            </a:endParaRPr>
          </a:p>
        </p:txBody>
      </p:sp>
      <p:sp>
        <p:nvSpPr>
          <p:cNvPr id="62" name="テキスト ボックス 61">
            <a:extLst>
              <a:ext uri="{FF2B5EF4-FFF2-40B4-BE49-F238E27FC236}">
                <a16:creationId xmlns:a16="http://schemas.microsoft.com/office/drawing/2014/main" id="{7057BCBD-C28F-401E-906D-09E259115A52}"/>
              </a:ext>
            </a:extLst>
          </p:cNvPr>
          <p:cNvSpPr txBox="1"/>
          <p:nvPr/>
        </p:nvSpPr>
        <p:spPr>
          <a:xfrm rot="16200000">
            <a:off x="7732433" y="3245160"/>
            <a:ext cx="646331" cy="646331"/>
          </a:xfrm>
          <a:prstGeom prst="rect">
            <a:avLst/>
          </a:prstGeom>
          <a:noFill/>
        </p:spPr>
        <p:txBody>
          <a:bodyPr wrap="none" rtlCol="0">
            <a:spAutoFit/>
          </a:bodyPr>
          <a:lstStyle/>
          <a:p>
            <a:r>
              <a:rPr kumimoji="1" lang="ja-JP" altLang="en-US" sz="3600" i="0" dirty="0">
                <a:latin typeface="+mn-ea"/>
                <a:ea typeface="+mn-ea"/>
              </a:rPr>
              <a:t>＞</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1B8C757-CF4A-443A-95B3-809EEC3D6CC5}"/>
                  </a:ext>
                </a:extLst>
              </p:cNvPr>
              <p:cNvSpPr txBox="1"/>
              <p:nvPr/>
            </p:nvSpPr>
            <p:spPr>
              <a:xfrm>
                <a:off x="76670" y="3276710"/>
                <a:ext cx="8989068" cy="1257204"/>
              </a:xfrm>
              <a:prstGeom prst="rect">
                <a:avLst/>
              </a:prstGeom>
              <a:solidFill>
                <a:srgbClr val="CCFFCC"/>
              </a:solidFill>
            </p:spPr>
            <p:txBody>
              <a:bodyPr wrap="square" rtlCol="0">
                <a:spAutoFit/>
              </a:bodyPr>
              <a:lstStyle/>
              <a:p>
                <a:pPr algn="ctr"/>
                <a14:m>
                  <m:oMath xmlns:m="http://schemas.openxmlformats.org/officeDocument/2006/math">
                    <m:f>
                      <m:fPr>
                        <m:ctrlPr>
                          <a:rPr kumimoji="1" lang="en-US" altLang="ja-JP" sz="4000" i="1" smtClean="0">
                            <a:latin typeface="Cambria Math" panose="02040503050406030204" pitchFamily="18" charset="0"/>
                            <a:ea typeface="+mn-ea"/>
                          </a:rPr>
                        </m:ctrlPr>
                      </m:fPr>
                      <m:num>
                        <m:r>
                          <a:rPr lang="ja-JP" altLang="en-US" sz="4000">
                            <a:latin typeface="Cambria Math" panose="02040503050406030204" pitchFamily="18" charset="0"/>
                            <a:ea typeface="+mn-ea"/>
                          </a:rPr>
                          <m:t>総得点</m:t>
                        </m:r>
                      </m:num>
                      <m:den>
                        <m:r>
                          <a:rPr lang="ja-JP" altLang="en-US" sz="4000">
                            <a:latin typeface="Cambria Math" panose="02040503050406030204" pitchFamily="18" charset="0"/>
                            <a:ea typeface="+mn-ea"/>
                          </a:rPr>
                          <m:t>比較回数</m:t>
                        </m:r>
                        <m:r>
                          <a:rPr lang="en-US" altLang="ja-JP" sz="4000" b="0" i="1" smtClean="0">
                            <a:latin typeface="Cambria Math" panose="02040503050406030204" pitchFamily="18" charset="0"/>
                            <a:ea typeface="+mn-ea"/>
                          </a:rPr>
                          <m:t>𝑖</m:t>
                        </m:r>
                      </m:den>
                    </m:f>
                  </m:oMath>
                </a14:m>
                <a:r>
                  <a:rPr kumimoji="1" lang="ja-JP" altLang="en-US" sz="4000" i="0" dirty="0">
                    <a:latin typeface="+mn-ea"/>
                    <a:ea typeface="+mn-ea"/>
                  </a:rPr>
                  <a:t>＝調波構造検出可能時間率</a:t>
                </a:r>
              </a:p>
            </p:txBody>
          </p:sp>
        </mc:Choice>
        <mc:Fallback xmlns="">
          <p:sp>
            <p:nvSpPr>
              <p:cNvPr id="26" name="テキスト ボックス 25">
                <a:extLst>
                  <a:ext uri="{FF2B5EF4-FFF2-40B4-BE49-F238E27FC236}">
                    <a16:creationId xmlns:a16="http://schemas.microsoft.com/office/drawing/2014/main" id="{31B8C757-CF4A-443A-95B3-809EEC3D6CC5}"/>
                  </a:ext>
                </a:extLst>
              </p:cNvPr>
              <p:cNvSpPr txBox="1">
                <a:spLocks noRot="1" noChangeAspect="1" noMove="1" noResize="1" noEditPoints="1" noAdjustHandles="1" noChangeArrowheads="1" noChangeShapeType="1" noTextEdit="1"/>
              </p:cNvSpPr>
              <p:nvPr/>
            </p:nvSpPr>
            <p:spPr>
              <a:xfrm>
                <a:off x="76670" y="3276710"/>
                <a:ext cx="8989068" cy="1257204"/>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89930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42"/>
                                        </p:tgtEl>
                                      </p:cBhvr>
                                    </p:animEffect>
                                    <p:set>
                                      <p:cBhvr>
                                        <p:cTn id="44" dur="1" fill="hold">
                                          <p:stCondLst>
                                            <p:cond delay="499"/>
                                          </p:stCondLst>
                                        </p:cTn>
                                        <p:tgtEl>
                                          <p:spTgt spid="42"/>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4"/>
                                        </p:tgtEl>
                                      </p:cBhvr>
                                    </p:animEffect>
                                    <p:set>
                                      <p:cBhvr>
                                        <p:cTn id="50" dur="1" fill="hold">
                                          <p:stCondLst>
                                            <p:cond delay="499"/>
                                          </p:stCondLst>
                                        </p:cTn>
                                        <p:tgtEl>
                                          <p:spTgt spid="44"/>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48"/>
                                        </p:tgtEl>
                                      </p:cBhvr>
                                    </p:animEffect>
                                    <p:set>
                                      <p:cBhvr>
                                        <p:cTn id="59" dur="1" fill="hold">
                                          <p:stCondLst>
                                            <p:cond delay="499"/>
                                          </p:stCondLst>
                                        </p:cTn>
                                        <p:tgtEl>
                                          <p:spTgt spid="48"/>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4"/>
                                        </p:tgtEl>
                                      </p:cBhvr>
                                    </p:animEffect>
                                    <p:set>
                                      <p:cBhvr>
                                        <p:cTn id="62" dur="1" fill="hold">
                                          <p:stCondLst>
                                            <p:cond delay="499"/>
                                          </p:stCondLst>
                                        </p:cTn>
                                        <p:tgtEl>
                                          <p:spTgt spid="4"/>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animBg="1"/>
      <p:bldP spid="42" grpId="0" animBg="1"/>
      <p:bldP spid="43" grpId="0" animBg="1"/>
      <p:bldP spid="44" grpId="0" animBg="1"/>
      <p:bldP spid="45" grpId="0" animBg="1"/>
      <p:bldP spid="47" grpId="0"/>
      <p:bldP spid="48" grpId="0" animBg="1"/>
      <p:bldP spid="50" grpId="0"/>
      <p:bldP spid="51" grpId="0"/>
      <p:bldP spid="54" grpId="0"/>
      <p:bldP spid="55" grpId="0"/>
      <p:bldP spid="56" grpId="0"/>
      <p:bldP spid="58" grpId="0"/>
      <p:bldP spid="59" grpId="0"/>
      <p:bldP spid="60" grpId="0"/>
      <p:bldP spid="61" grpId="0"/>
      <p:bldP spid="62" grpId="0"/>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11</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a:t>
            </a:r>
            <a:r>
              <a:rPr lang="en-US" altLang="ja-JP" dirty="0" err="1">
                <a:solidFill>
                  <a:schemeClr val="tx1"/>
                </a:solidFill>
                <a:latin typeface="ＭＳ ゴシック" panose="020B0609070205080204" pitchFamily="49" charset="-128"/>
                <a:ea typeface="ＭＳ ゴシック" panose="020B0609070205080204" pitchFamily="49" charset="-128"/>
              </a:rPr>
              <a:t>fo</a:t>
            </a:r>
            <a:r>
              <a:rPr lang="ja-JP" altLang="en-US" dirty="0">
                <a:solidFill>
                  <a:schemeClr val="tx1"/>
                </a:solidFill>
                <a:latin typeface="ＭＳ ゴシック" panose="020B0609070205080204" pitchFamily="49" charset="-128"/>
                <a:ea typeface="ＭＳ ゴシック" panose="020B0609070205080204" pitchFamily="49" charset="-128"/>
              </a:rPr>
              <a:t>の連続性</a:t>
            </a:r>
          </a:p>
        </p:txBody>
      </p:sp>
      <p:pic>
        <p:nvPicPr>
          <p:cNvPr id="12" name="図 11">
            <a:extLst>
              <a:ext uri="{FF2B5EF4-FFF2-40B4-BE49-F238E27FC236}">
                <a16:creationId xmlns:a16="http://schemas.microsoft.com/office/drawing/2014/main" id="{3216830C-7846-417F-8E74-66D7A45621B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35869" y="1590827"/>
            <a:ext cx="4470674" cy="3353005"/>
          </a:xfrm>
          <a:prstGeom prst="rect">
            <a:avLst/>
          </a:prstGeom>
        </p:spPr>
      </p:pic>
      <p:sp>
        <p:nvSpPr>
          <p:cNvPr id="6" name="楕円 5">
            <a:extLst>
              <a:ext uri="{FF2B5EF4-FFF2-40B4-BE49-F238E27FC236}">
                <a16:creationId xmlns:a16="http://schemas.microsoft.com/office/drawing/2014/main" id="{757789BB-DCF9-4829-B158-5642EC09B4B0}"/>
              </a:ext>
            </a:extLst>
          </p:cNvPr>
          <p:cNvSpPr/>
          <p:nvPr/>
        </p:nvSpPr>
        <p:spPr bwMode="auto">
          <a:xfrm>
            <a:off x="3824928" y="2786748"/>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4" name="楕円 13">
            <a:extLst>
              <a:ext uri="{FF2B5EF4-FFF2-40B4-BE49-F238E27FC236}">
                <a16:creationId xmlns:a16="http://schemas.microsoft.com/office/drawing/2014/main" id="{B77D4019-AD8F-40B1-A496-1B29C51EB002}"/>
              </a:ext>
            </a:extLst>
          </p:cNvPr>
          <p:cNvSpPr/>
          <p:nvPr/>
        </p:nvSpPr>
        <p:spPr bwMode="auto">
          <a:xfrm>
            <a:off x="3423569" y="3082664"/>
            <a:ext cx="1234766" cy="36933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7" name="テキスト ボックス 6">
            <a:extLst>
              <a:ext uri="{FF2B5EF4-FFF2-40B4-BE49-F238E27FC236}">
                <a16:creationId xmlns:a16="http://schemas.microsoft.com/office/drawing/2014/main" id="{CC6E5B0C-D64E-4385-AEF9-F4AE5004033A}"/>
              </a:ext>
            </a:extLst>
          </p:cNvPr>
          <p:cNvSpPr txBox="1"/>
          <p:nvPr/>
        </p:nvSpPr>
        <p:spPr>
          <a:xfrm>
            <a:off x="3494358" y="2360523"/>
            <a:ext cx="877163" cy="369332"/>
          </a:xfrm>
          <a:prstGeom prst="rect">
            <a:avLst/>
          </a:prstGeom>
          <a:noFill/>
        </p:spPr>
        <p:txBody>
          <a:bodyPr wrap="none" rtlCol="0">
            <a:spAutoFit/>
          </a:bodyPr>
          <a:lstStyle/>
          <a:p>
            <a:r>
              <a:rPr kumimoji="1" lang="ja-JP" altLang="en-US" sz="1800" i="0" dirty="0">
                <a:latin typeface="+mn-ea"/>
                <a:ea typeface="+mn-ea"/>
              </a:rPr>
              <a:t>最大値</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9F44D0B-7304-4013-AD81-6A2F900A0C17}"/>
                  </a:ext>
                </a:extLst>
              </p:cNvPr>
              <p:cNvSpPr txBox="1"/>
              <p:nvPr/>
            </p:nvSpPr>
            <p:spPr>
              <a:xfrm>
                <a:off x="1226659" y="5378822"/>
                <a:ext cx="6863354" cy="776559"/>
              </a:xfrm>
              <a:prstGeom prst="rect">
                <a:avLst/>
              </a:prstGeom>
              <a:noFill/>
            </p:spPr>
            <p:txBody>
              <a:bodyPr wrap="none" rtlCol="0">
                <a:spAutoFit/>
              </a:bodyPr>
              <a:lstStyle/>
              <a:p>
                <a:pPr algn="ctr"/>
                <a:r>
                  <a:rPr kumimoji="1" lang="ja-JP" altLang="en-US" i="0" dirty="0">
                    <a:latin typeface="+mn-ea"/>
                    <a:ea typeface="+mn-ea"/>
                  </a:rPr>
                  <a:t>基本周波数の推定値：</a:t>
                </a:r>
                <a14:m>
                  <m:oMath xmlns:m="http://schemas.openxmlformats.org/officeDocument/2006/math">
                    <m:f>
                      <m:fPr>
                        <m:ctrlPr>
                          <a:rPr kumimoji="1" lang="en-US" altLang="ja-JP" sz="2800" i="1" smtClean="0">
                            <a:latin typeface="Cambria Math" panose="02040503050406030204" pitchFamily="18" charset="0"/>
                            <a:ea typeface="+mn-ea"/>
                          </a:rPr>
                        </m:ctrlPr>
                      </m:fPr>
                      <m:num>
                        <m:r>
                          <a:rPr lang="en-US" altLang="ja-JP" sz="2800">
                            <a:latin typeface="Cambria Math" panose="02040503050406030204" pitchFamily="18" charset="0"/>
                            <a:ea typeface="+mn-ea"/>
                          </a:rPr>
                          <m:t>1</m:t>
                        </m:r>
                      </m:num>
                      <m:den>
                        <m:r>
                          <a:rPr lang="ja-JP" altLang="en-US" sz="2800">
                            <a:latin typeface="Cambria Math" panose="02040503050406030204" pitchFamily="18" charset="0"/>
                            <a:ea typeface="+mn-ea"/>
                          </a:rPr>
                          <m:t>最大値</m:t>
                        </m:r>
                        <m:r>
                          <a:rPr lang="ja-JP" altLang="en-US" sz="2800" smtClean="0">
                            <a:latin typeface="Cambria Math" panose="02040503050406030204" pitchFamily="18" charset="0"/>
                            <a:ea typeface="+mn-ea"/>
                          </a:rPr>
                          <m:t>の</m:t>
                        </m:r>
                        <m:r>
                          <a:rPr lang="ja-JP" altLang="en-US" sz="2800">
                            <a:latin typeface="Cambria Math" panose="02040503050406030204" pitchFamily="18" charset="0"/>
                            <a:ea typeface="+mn-ea"/>
                          </a:rPr>
                          <m:t>ケフレンシー</m:t>
                        </m:r>
                      </m:den>
                    </m:f>
                  </m:oMath>
                </a14:m>
                <a:endParaRPr kumimoji="1" lang="ja-JP" altLang="en-US" sz="2800" i="0" dirty="0">
                  <a:latin typeface="+mn-ea"/>
                  <a:ea typeface="+mn-ea"/>
                </a:endParaRPr>
              </a:p>
            </p:txBody>
          </p:sp>
        </mc:Choice>
        <mc:Fallback xmlns="">
          <p:sp>
            <p:nvSpPr>
              <p:cNvPr id="2" name="テキスト ボックス 1">
                <a:extLst>
                  <a:ext uri="{FF2B5EF4-FFF2-40B4-BE49-F238E27FC236}">
                    <a16:creationId xmlns:a16="http://schemas.microsoft.com/office/drawing/2014/main" id="{99F44D0B-7304-4013-AD81-6A2F900A0C17}"/>
                  </a:ext>
                </a:extLst>
              </p:cNvPr>
              <p:cNvSpPr txBox="1">
                <a:spLocks noRot="1" noChangeAspect="1" noMove="1" noResize="1" noEditPoints="1" noAdjustHandles="1" noChangeArrowheads="1" noChangeShapeType="1" noTextEdit="1"/>
              </p:cNvSpPr>
              <p:nvPr/>
            </p:nvSpPr>
            <p:spPr>
              <a:xfrm>
                <a:off x="1226659" y="5378822"/>
                <a:ext cx="6863354" cy="776559"/>
              </a:xfrm>
              <a:prstGeom prst="rect">
                <a:avLst/>
              </a:prstGeom>
              <a:blipFill>
                <a:blip r:embed="rId6"/>
                <a:stretch>
                  <a:fillRect l="-888"/>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1FACA13D-6EB9-48DA-8222-D7FD97B527D9}"/>
              </a:ext>
            </a:extLst>
          </p:cNvPr>
          <p:cNvCxnSpPr/>
          <p:nvPr/>
        </p:nvCxnSpPr>
        <p:spPr bwMode="auto">
          <a:xfrm>
            <a:off x="3961846" y="3067166"/>
            <a:ext cx="0" cy="1404032"/>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楕円 10">
            <a:extLst>
              <a:ext uri="{FF2B5EF4-FFF2-40B4-BE49-F238E27FC236}">
                <a16:creationId xmlns:a16="http://schemas.microsoft.com/office/drawing/2014/main" id="{A7CD7F33-4517-412F-99B3-03959B4EF774}"/>
              </a:ext>
            </a:extLst>
          </p:cNvPr>
          <p:cNvSpPr/>
          <p:nvPr/>
        </p:nvSpPr>
        <p:spPr bwMode="auto">
          <a:xfrm>
            <a:off x="3853834" y="4378684"/>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Tree>
    <p:extLst>
      <p:ext uri="{BB962C8B-B14F-4D97-AF65-F5344CB8AC3E}">
        <p14:creationId xmlns:p14="http://schemas.microsoft.com/office/powerpoint/2010/main" val="12146085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12</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基本周波数の分散</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8" name="図 7" descr="グラフ, 折れ線グラフ, ヒストグラム&#10;&#10;自動的に生成された説明">
            <a:extLst>
              <a:ext uri="{FF2B5EF4-FFF2-40B4-BE49-F238E27FC236}">
                <a16:creationId xmlns:a16="http://schemas.microsoft.com/office/drawing/2014/main" id="{8B2C347A-46AA-4797-8BB4-F5B97B4A53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771" y="2057192"/>
            <a:ext cx="864096" cy="648072"/>
          </a:xfrm>
          <a:prstGeom prst="rect">
            <a:avLst/>
          </a:prstGeom>
        </p:spPr>
      </p:pic>
      <p:pic>
        <p:nvPicPr>
          <p:cNvPr id="9" name="図 8" descr="グラフ, 折れ線グラフ, ヒストグラム&#10;&#10;自動的に生成された説明">
            <a:extLst>
              <a:ext uri="{FF2B5EF4-FFF2-40B4-BE49-F238E27FC236}">
                <a16:creationId xmlns:a16="http://schemas.microsoft.com/office/drawing/2014/main" id="{E13AB188-3190-409D-B154-8F1EB15E8B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976" y="2057192"/>
            <a:ext cx="864096" cy="648072"/>
          </a:xfrm>
          <a:prstGeom prst="rect">
            <a:avLst/>
          </a:prstGeom>
        </p:spPr>
      </p:pic>
      <p:pic>
        <p:nvPicPr>
          <p:cNvPr id="10" name="図 9" descr="グラフ, 折れ線グラフ, ヒストグラム&#10;&#10;自動的に生成された説明">
            <a:extLst>
              <a:ext uri="{FF2B5EF4-FFF2-40B4-BE49-F238E27FC236}">
                <a16:creationId xmlns:a16="http://schemas.microsoft.com/office/drawing/2014/main" id="{F39306AC-4691-4AEE-B767-3C970E0DD4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442" y="2057192"/>
            <a:ext cx="864096" cy="648072"/>
          </a:xfrm>
          <a:prstGeom prst="rect">
            <a:avLst/>
          </a:prstGeom>
        </p:spPr>
      </p:pic>
      <p:pic>
        <p:nvPicPr>
          <p:cNvPr id="11" name="図 10" descr="グラフ, 折れ線グラフ, ヒストグラム&#10;&#10;自動的に生成された説明">
            <a:extLst>
              <a:ext uri="{FF2B5EF4-FFF2-40B4-BE49-F238E27FC236}">
                <a16:creationId xmlns:a16="http://schemas.microsoft.com/office/drawing/2014/main" id="{EEBB651F-6C0E-4080-A459-C53617E82A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0538" y="2057192"/>
            <a:ext cx="864096" cy="648072"/>
          </a:xfrm>
          <a:prstGeom prst="rect">
            <a:avLst/>
          </a:prstGeom>
        </p:spPr>
      </p:pic>
      <p:pic>
        <p:nvPicPr>
          <p:cNvPr id="12" name="図 11" descr="グラフ, 折れ線グラフ, ヒストグラム&#10;&#10;自動的に生成された説明">
            <a:extLst>
              <a:ext uri="{FF2B5EF4-FFF2-40B4-BE49-F238E27FC236}">
                <a16:creationId xmlns:a16="http://schemas.microsoft.com/office/drawing/2014/main" id="{7A6C4D8D-6926-4762-9A06-472B608616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1209" y="2057192"/>
            <a:ext cx="864096" cy="648072"/>
          </a:xfrm>
          <a:prstGeom prst="rect">
            <a:avLst/>
          </a:prstGeom>
        </p:spPr>
      </p:pic>
      <p:pic>
        <p:nvPicPr>
          <p:cNvPr id="13" name="図 12" descr="グラフ, 折れ線グラフ, ヒストグラム&#10;&#10;自動的に生成された説明">
            <a:extLst>
              <a:ext uri="{FF2B5EF4-FFF2-40B4-BE49-F238E27FC236}">
                <a16:creationId xmlns:a16="http://schemas.microsoft.com/office/drawing/2014/main" id="{58A900B1-4CBC-476B-8F93-4F01FFAFC0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5305" y="2057192"/>
            <a:ext cx="864096" cy="648072"/>
          </a:xfrm>
          <a:prstGeom prst="rect">
            <a:avLst/>
          </a:prstGeom>
        </p:spPr>
      </p:pic>
      <p:pic>
        <p:nvPicPr>
          <p:cNvPr id="14" name="図 13" descr="グラフ, 折れ線グラフ, ヒストグラム&#10;&#10;自動的に生成された説明">
            <a:extLst>
              <a:ext uri="{FF2B5EF4-FFF2-40B4-BE49-F238E27FC236}">
                <a16:creationId xmlns:a16="http://schemas.microsoft.com/office/drawing/2014/main" id="{52D787A6-65CE-4ACF-BC0A-00A6D48D74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20072" y="2057192"/>
            <a:ext cx="864096" cy="648072"/>
          </a:xfrm>
          <a:prstGeom prst="rect">
            <a:avLst/>
          </a:prstGeom>
        </p:spPr>
      </p:pic>
      <p:pic>
        <p:nvPicPr>
          <p:cNvPr id="16" name="図 15" descr="グラフ, 折れ線グラフ, ヒストグラム&#10;&#10;自動的に生成された説明">
            <a:extLst>
              <a:ext uri="{FF2B5EF4-FFF2-40B4-BE49-F238E27FC236}">
                <a16:creationId xmlns:a16="http://schemas.microsoft.com/office/drawing/2014/main" id="{69B469BC-D0F5-49AC-B595-B45A167FA5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0743" y="2048064"/>
            <a:ext cx="864096" cy="648072"/>
          </a:xfrm>
          <a:prstGeom prst="rect">
            <a:avLst/>
          </a:prstGeom>
        </p:spPr>
      </p:pic>
      <p:sp>
        <p:nvSpPr>
          <p:cNvPr id="3" name="テキスト ボックス 2">
            <a:extLst>
              <a:ext uri="{FF2B5EF4-FFF2-40B4-BE49-F238E27FC236}">
                <a16:creationId xmlns:a16="http://schemas.microsoft.com/office/drawing/2014/main" id="{EA389AA0-F2E2-4824-B5B2-7D4A064A5DCB}"/>
              </a:ext>
            </a:extLst>
          </p:cNvPr>
          <p:cNvSpPr txBox="1"/>
          <p:nvPr/>
        </p:nvSpPr>
        <p:spPr>
          <a:xfrm>
            <a:off x="6894839" y="2102939"/>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5" name="テキスト ボックス 4">
            <a:extLst>
              <a:ext uri="{FF2B5EF4-FFF2-40B4-BE49-F238E27FC236}">
                <a16:creationId xmlns:a16="http://schemas.microsoft.com/office/drawing/2014/main" id="{4F12EE58-DDB9-49FF-B85C-800CA6CA6B2C}"/>
              </a:ext>
            </a:extLst>
          </p:cNvPr>
          <p:cNvSpPr txBox="1"/>
          <p:nvPr/>
        </p:nvSpPr>
        <p:spPr>
          <a:xfrm>
            <a:off x="620220" y="4746816"/>
            <a:ext cx="1107996" cy="461665"/>
          </a:xfrm>
          <a:prstGeom prst="rect">
            <a:avLst/>
          </a:prstGeom>
          <a:noFill/>
          <a:ln w="15875">
            <a:solidFill>
              <a:srgbClr val="FF33CC"/>
            </a:solidFill>
          </a:ln>
        </p:spPr>
        <p:txBody>
          <a:bodyPr wrap="square" rtlCol="0">
            <a:spAutoFit/>
          </a:bodyPr>
          <a:lstStyle/>
          <a:p>
            <a:r>
              <a:rPr kumimoji="1" lang="ja-JP" altLang="en-US" i="0" dirty="0">
                <a:latin typeface="+mn-ea"/>
                <a:ea typeface="+mn-ea"/>
              </a:rPr>
              <a:t>分散①</a:t>
            </a:r>
          </a:p>
        </p:txBody>
      </p:sp>
      <p:sp>
        <p:nvSpPr>
          <p:cNvPr id="33" name="テキスト ボックス 32">
            <a:extLst>
              <a:ext uri="{FF2B5EF4-FFF2-40B4-BE49-F238E27FC236}">
                <a16:creationId xmlns:a16="http://schemas.microsoft.com/office/drawing/2014/main" id="{C48ADA7D-4905-478B-BD06-236FEFE949CA}"/>
              </a:ext>
            </a:extLst>
          </p:cNvPr>
          <p:cNvSpPr txBox="1"/>
          <p:nvPr/>
        </p:nvSpPr>
        <p:spPr>
          <a:xfrm>
            <a:off x="1728216" y="4749809"/>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分散②</a:t>
            </a:r>
          </a:p>
        </p:txBody>
      </p:sp>
      <p:sp>
        <p:nvSpPr>
          <p:cNvPr id="34" name="テキスト ボックス 33">
            <a:extLst>
              <a:ext uri="{FF2B5EF4-FFF2-40B4-BE49-F238E27FC236}">
                <a16:creationId xmlns:a16="http://schemas.microsoft.com/office/drawing/2014/main" id="{4B9BDCE1-251C-4ED6-A64D-5D1072C110DC}"/>
              </a:ext>
            </a:extLst>
          </p:cNvPr>
          <p:cNvSpPr txBox="1"/>
          <p:nvPr/>
        </p:nvSpPr>
        <p:spPr>
          <a:xfrm>
            <a:off x="3944208" y="4746162"/>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分散④</a:t>
            </a:r>
          </a:p>
        </p:txBody>
      </p:sp>
      <p:sp>
        <p:nvSpPr>
          <p:cNvPr id="35" name="テキスト ボックス 34">
            <a:extLst>
              <a:ext uri="{FF2B5EF4-FFF2-40B4-BE49-F238E27FC236}">
                <a16:creationId xmlns:a16="http://schemas.microsoft.com/office/drawing/2014/main" id="{15078C13-4D61-4B4A-B0AA-AA465D6740B5}"/>
              </a:ext>
            </a:extLst>
          </p:cNvPr>
          <p:cNvSpPr txBox="1"/>
          <p:nvPr/>
        </p:nvSpPr>
        <p:spPr>
          <a:xfrm>
            <a:off x="2836212" y="4746816"/>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a:t>
            </a:r>
            <a:r>
              <a:rPr lang="ja-JP" altLang="en-US" i="0" dirty="0">
                <a:latin typeface="+mn-ea"/>
                <a:ea typeface="+mn-ea"/>
              </a:rPr>
              <a:t>③</a:t>
            </a:r>
            <a:endParaRPr kumimoji="1" lang="ja-JP" altLang="en-US" i="0" dirty="0">
              <a:latin typeface="+mn-ea"/>
              <a:ea typeface="+mn-ea"/>
            </a:endParaRPr>
          </a:p>
        </p:txBody>
      </p:sp>
      <p:sp>
        <p:nvSpPr>
          <p:cNvPr id="60" name="テキスト ボックス 59">
            <a:extLst>
              <a:ext uri="{FF2B5EF4-FFF2-40B4-BE49-F238E27FC236}">
                <a16:creationId xmlns:a16="http://schemas.microsoft.com/office/drawing/2014/main" id="{5AACE42F-A89B-4809-9181-E2700B5E4DB2}"/>
              </a:ext>
            </a:extLst>
          </p:cNvPr>
          <p:cNvSpPr txBox="1"/>
          <p:nvPr/>
        </p:nvSpPr>
        <p:spPr>
          <a:xfrm>
            <a:off x="5220072" y="4732622"/>
            <a:ext cx="1107996" cy="461665"/>
          </a:xfrm>
          <a:prstGeom prst="rect">
            <a:avLst/>
          </a:prstGeom>
          <a:noFill/>
        </p:spPr>
        <p:txBody>
          <a:bodyPr wrap="none" rtlCol="0">
            <a:spAutoFit/>
          </a:bodyPr>
          <a:lstStyle/>
          <a:p>
            <a:r>
              <a:rPr kumimoji="1" lang="ja-JP" altLang="en-US" i="0" dirty="0">
                <a:latin typeface="+mn-ea"/>
                <a:ea typeface="+mn-ea"/>
              </a:rPr>
              <a:t>・・・</a:t>
            </a:r>
          </a:p>
        </p:txBody>
      </p:sp>
      <p:cxnSp>
        <p:nvCxnSpPr>
          <p:cNvPr id="36" name="直線コネクタ 35">
            <a:extLst>
              <a:ext uri="{FF2B5EF4-FFF2-40B4-BE49-F238E27FC236}">
                <a16:creationId xmlns:a16="http://schemas.microsoft.com/office/drawing/2014/main" id="{5D5266FD-A31C-48BC-B405-B9E2096100DD}"/>
              </a:ext>
            </a:extLst>
          </p:cNvPr>
          <p:cNvCxnSpPr>
            <a:cxnSpLocks/>
            <a:stCxn id="68" idx="1"/>
            <a:endCxn id="5" idx="0"/>
          </p:cNvCxnSpPr>
          <p:nvPr/>
        </p:nvCxnSpPr>
        <p:spPr bwMode="auto">
          <a:xfrm>
            <a:off x="1169841" y="3306515"/>
            <a:ext cx="4377" cy="1440301"/>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左中かっこ 38">
            <a:extLst>
              <a:ext uri="{FF2B5EF4-FFF2-40B4-BE49-F238E27FC236}">
                <a16:creationId xmlns:a16="http://schemas.microsoft.com/office/drawing/2014/main" id="{E25A140E-90E6-4017-9ABC-4F3643CD71FD}"/>
              </a:ext>
            </a:extLst>
          </p:cNvPr>
          <p:cNvSpPr/>
          <p:nvPr/>
        </p:nvSpPr>
        <p:spPr bwMode="auto">
          <a:xfrm rot="16200000">
            <a:off x="2647029" y="1135232"/>
            <a:ext cx="932457" cy="4054259"/>
          </a:xfrm>
          <a:prstGeom prst="leftBrace">
            <a:avLst>
              <a:gd name="adj1" fmla="val 8333"/>
              <a:gd name="adj2" fmla="val 29646"/>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40" name="直線コネクタ 39">
            <a:extLst>
              <a:ext uri="{FF2B5EF4-FFF2-40B4-BE49-F238E27FC236}">
                <a16:creationId xmlns:a16="http://schemas.microsoft.com/office/drawing/2014/main" id="{33B56554-9D82-4B7F-8D58-868EB362ECE1}"/>
              </a:ext>
            </a:extLst>
          </p:cNvPr>
          <p:cNvCxnSpPr>
            <a:cxnSpLocks/>
            <a:stCxn id="39" idx="1"/>
            <a:endCxn id="33" idx="0"/>
          </p:cNvCxnSpPr>
          <p:nvPr/>
        </p:nvCxnSpPr>
        <p:spPr bwMode="auto">
          <a:xfrm flipH="1">
            <a:off x="2282214" y="3628590"/>
            <a:ext cx="5840" cy="1121219"/>
          </a:xfrm>
          <a:prstGeom prst="line">
            <a:avLst/>
          </a:prstGeom>
          <a:solidFill>
            <a:schemeClr val="accent1"/>
          </a:solidFill>
          <a:ln w="952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左中かっこ 41">
            <a:extLst>
              <a:ext uri="{FF2B5EF4-FFF2-40B4-BE49-F238E27FC236}">
                <a16:creationId xmlns:a16="http://schemas.microsoft.com/office/drawing/2014/main" id="{78FA8E04-28E7-4047-9257-CD3949DFCDCA}"/>
              </a:ext>
            </a:extLst>
          </p:cNvPr>
          <p:cNvSpPr/>
          <p:nvPr/>
        </p:nvSpPr>
        <p:spPr bwMode="auto">
          <a:xfrm rot="16200000">
            <a:off x="3405856" y="1249631"/>
            <a:ext cx="1142996" cy="4054259"/>
          </a:xfrm>
          <a:prstGeom prst="leftBrace">
            <a:avLst>
              <a:gd name="adj1" fmla="val 8333"/>
              <a:gd name="adj2" fmla="val 35697"/>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51" name="直線コネクタ 50">
            <a:extLst>
              <a:ext uri="{FF2B5EF4-FFF2-40B4-BE49-F238E27FC236}">
                <a16:creationId xmlns:a16="http://schemas.microsoft.com/office/drawing/2014/main" id="{287BDB04-A7AD-44AC-A16A-5348308717BA}"/>
              </a:ext>
            </a:extLst>
          </p:cNvPr>
          <p:cNvCxnSpPr>
            <a:cxnSpLocks/>
            <a:stCxn id="42" idx="1"/>
            <a:endCxn id="35" idx="0"/>
          </p:cNvCxnSpPr>
          <p:nvPr/>
        </p:nvCxnSpPr>
        <p:spPr bwMode="auto">
          <a:xfrm flipH="1">
            <a:off x="3390210" y="3848259"/>
            <a:ext cx="7264" cy="898557"/>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左中かっこ 51">
            <a:extLst>
              <a:ext uri="{FF2B5EF4-FFF2-40B4-BE49-F238E27FC236}">
                <a16:creationId xmlns:a16="http://schemas.microsoft.com/office/drawing/2014/main" id="{ED068465-581B-4509-BEE4-D1B36D7AEC34}"/>
              </a:ext>
            </a:extLst>
          </p:cNvPr>
          <p:cNvSpPr/>
          <p:nvPr/>
        </p:nvSpPr>
        <p:spPr bwMode="auto">
          <a:xfrm rot="16200000">
            <a:off x="4194243" y="1364601"/>
            <a:ext cx="1240988" cy="4160205"/>
          </a:xfrm>
          <a:prstGeom prst="leftBrace">
            <a:avLst>
              <a:gd name="adj1" fmla="val 8333"/>
              <a:gd name="adj2" fmla="val 42666"/>
            </a:avLst>
          </a:prstGeom>
          <a:noFill/>
          <a:ln w="9525" cap="flat" cmpd="sng" algn="ctr">
            <a:solidFill>
              <a:srgbClr val="66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53" name="直線コネクタ 52">
            <a:extLst>
              <a:ext uri="{FF2B5EF4-FFF2-40B4-BE49-F238E27FC236}">
                <a16:creationId xmlns:a16="http://schemas.microsoft.com/office/drawing/2014/main" id="{F918499B-5CB8-4FA2-AF0E-5487A506B85F}"/>
              </a:ext>
            </a:extLst>
          </p:cNvPr>
          <p:cNvCxnSpPr>
            <a:cxnSpLocks/>
            <a:stCxn id="52" idx="1"/>
            <a:endCxn id="34" idx="0"/>
          </p:cNvCxnSpPr>
          <p:nvPr/>
        </p:nvCxnSpPr>
        <p:spPr bwMode="auto">
          <a:xfrm flipH="1">
            <a:off x="4498206" y="4065198"/>
            <a:ext cx="11422" cy="680964"/>
          </a:xfrm>
          <a:prstGeom prst="line">
            <a:avLst/>
          </a:prstGeom>
          <a:solidFill>
            <a:schemeClr val="accent1"/>
          </a:solidFill>
          <a:ln w="9525" cap="flat" cmpd="sng" algn="ctr">
            <a:solidFill>
              <a:srgbClr val="66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テキスト ボックス 31">
            <a:extLst>
              <a:ext uri="{FF2B5EF4-FFF2-40B4-BE49-F238E27FC236}">
                <a16:creationId xmlns:a16="http://schemas.microsoft.com/office/drawing/2014/main" id="{1B018D4F-3747-43BD-9C28-655C79ACF671}"/>
              </a:ext>
            </a:extLst>
          </p:cNvPr>
          <p:cNvSpPr txBox="1"/>
          <p:nvPr/>
        </p:nvSpPr>
        <p:spPr>
          <a:xfrm>
            <a:off x="1555789" y="5580959"/>
            <a:ext cx="6032421" cy="461665"/>
          </a:xfrm>
          <a:prstGeom prst="rect">
            <a:avLst/>
          </a:prstGeom>
          <a:noFill/>
        </p:spPr>
        <p:txBody>
          <a:bodyPr wrap="none" rtlCol="0">
            <a:spAutoFit/>
          </a:bodyPr>
          <a:lstStyle/>
          <a:p>
            <a:pPr algn="ctr"/>
            <a:r>
              <a:rPr kumimoji="1" lang="ja-JP" altLang="en-US" i="0" dirty="0">
                <a:latin typeface="+mn-ea"/>
                <a:ea typeface="+mn-ea"/>
              </a:rPr>
              <a:t>分散は小さい方が音声として知覚しやすい</a:t>
            </a:r>
          </a:p>
        </p:txBody>
      </p:sp>
      <p:sp>
        <p:nvSpPr>
          <p:cNvPr id="62" name="左中かっこ 61">
            <a:extLst>
              <a:ext uri="{FF2B5EF4-FFF2-40B4-BE49-F238E27FC236}">
                <a16:creationId xmlns:a16="http://schemas.microsoft.com/office/drawing/2014/main" id="{D661D3CE-7F05-488B-9E11-D7B89F3DBF46}"/>
              </a:ext>
            </a:extLst>
          </p:cNvPr>
          <p:cNvSpPr/>
          <p:nvPr/>
        </p:nvSpPr>
        <p:spPr bwMode="auto">
          <a:xfrm rot="16200000">
            <a:off x="7364049" y="2709666"/>
            <a:ext cx="1142998" cy="1568068"/>
          </a:xfrm>
          <a:prstGeom prst="leftBrace">
            <a:avLst>
              <a:gd name="adj1" fmla="val 8333"/>
              <a:gd name="adj2" fmla="val 58650"/>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dirty="0">
              <a:ln>
                <a:noFill/>
              </a:ln>
              <a:solidFill>
                <a:schemeClr val="tx1"/>
              </a:solidFill>
              <a:effectLst/>
              <a:latin typeface="Times" charset="0"/>
              <a:ea typeface="Osaka" charset="-128"/>
            </a:endParaRPr>
          </a:p>
        </p:txBody>
      </p:sp>
      <p:sp>
        <p:nvSpPr>
          <p:cNvPr id="63" name="テキスト ボックス 62">
            <a:extLst>
              <a:ext uri="{FF2B5EF4-FFF2-40B4-BE49-F238E27FC236}">
                <a16:creationId xmlns:a16="http://schemas.microsoft.com/office/drawing/2014/main" id="{7DC1C3C2-4BF0-46BF-BECC-C0EA0C9D6BF4}"/>
              </a:ext>
            </a:extLst>
          </p:cNvPr>
          <p:cNvSpPr txBox="1"/>
          <p:nvPr/>
        </p:nvSpPr>
        <p:spPr>
          <a:xfrm>
            <a:off x="7588210" y="4746161"/>
            <a:ext cx="954107"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a:t>
            </a:r>
            <a:r>
              <a:rPr lang="en-US" altLang="ja-JP" i="0" dirty="0">
                <a:latin typeface="+mn-ea"/>
                <a:ea typeface="+mn-ea"/>
              </a:rPr>
              <a:t>i</a:t>
            </a:r>
            <a:endParaRPr kumimoji="1" lang="ja-JP" altLang="en-US" i="0" dirty="0">
              <a:latin typeface="+mn-ea"/>
              <a:ea typeface="+mn-ea"/>
            </a:endParaRPr>
          </a:p>
        </p:txBody>
      </p:sp>
      <p:sp>
        <p:nvSpPr>
          <p:cNvPr id="68" name="左中かっこ 67">
            <a:extLst>
              <a:ext uri="{FF2B5EF4-FFF2-40B4-BE49-F238E27FC236}">
                <a16:creationId xmlns:a16="http://schemas.microsoft.com/office/drawing/2014/main" id="{FFC31221-D129-4FE3-9FEA-0E28B6D8E008}"/>
              </a:ext>
            </a:extLst>
          </p:cNvPr>
          <p:cNvSpPr/>
          <p:nvPr/>
        </p:nvSpPr>
        <p:spPr bwMode="auto">
          <a:xfrm rot="16200000">
            <a:off x="2113621" y="997604"/>
            <a:ext cx="563562" cy="4054259"/>
          </a:xfrm>
          <a:prstGeom prst="leftBrace">
            <a:avLst>
              <a:gd name="adj1" fmla="val 8333"/>
              <a:gd name="adj2" fmla="val 1977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29" name="テキスト ボックス 28">
            <a:extLst>
              <a:ext uri="{FF2B5EF4-FFF2-40B4-BE49-F238E27FC236}">
                <a16:creationId xmlns:a16="http://schemas.microsoft.com/office/drawing/2014/main" id="{6F43FE6D-BB57-48F1-9F37-2688709FA89C}"/>
              </a:ext>
            </a:extLst>
          </p:cNvPr>
          <p:cNvSpPr txBox="1"/>
          <p:nvPr/>
        </p:nvSpPr>
        <p:spPr>
          <a:xfrm>
            <a:off x="3555544" y="1328131"/>
            <a:ext cx="2031325" cy="461665"/>
          </a:xfrm>
          <a:prstGeom prst="rect">
            <a:avLst/>
          </a:prstGeom>
          <a:noFill/>
        </p:spPr>
        <p:txBody>
          <a:bodyPr wrap="none" rtlCol="0">
            <a:spAutoFit/>
          </a:bodyPr>
          <a:lstStyle/>
          <a:p>
            <a:pPr algn="ctr"/>
            <a:r>
              <a:rPr kumimoji="1" lang="ja-JP" altLang="en-US" i="0" dirty="0">
                <a:latin typeface="+mn-ea"/>
                <a:ea typeface="+mn-ea"/>
              </a:rPr>
              <a:t>騒音付加音声</a:t>
            </a:r>
          </a:p>
        </p:txBody>
      </p:sp>
      <p:pic>
        <p:nvPicPr>
          <p:cNvPr id="30" name="図 29" descr="グラフ, 折れ線グラフ, ヒストグラム&#10;&#10;自動的に生成された説明">
            <a:extLst>
              <a:ext uri="{FF2B5EF4-FFF2-40B4-BE49-F238E27FC236}">
                <a16:creationId xmlns:a16="http://schemas.microsoft.com/office/drawing/2014/main" id="{369C9464-45F5-46D8-8BE7-345D2E1BC5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8803" y="2048061"/>
            <a:ext cx="864096" cy="648072"/>
          </a:xfrm>
          <a:prstGeom prst="rect">
            <a:avLst/>
          </a:prstGeom>
        </p:spPr>
      </p:pic>
      <p:cxnSp>
        <p:nvCxnSpPr>
          <p:cNvPr id="31" name="直線コネクタ 30">
            <a:extLst>
              <a:ext uri="{FF2B5EF4-FFF2-40B4-BE49-F238E27FC236}">
                <a16:creationId xmlns:a16="http://schemas.microsoft.com/office/drawing/2014/main" id="{5F36A63C-AF11-45AD-AD38-EAC1D4CC3965}"/>
              </a:ext>
            </a:extLst>
          </p:cNvPr>
          <p:cNvCxnSpPr>
            <a:cxnSpLocks/>
            <a:stCxn id="62" idx="1"/>
            <a:endCxn id="63" idx="0"/>
          </p:cNvCxnSpPr>
          <p:nvPr/>
        </p:nvCxnSpPr>
        <p:spPr bwMode="auto">
          <a:xfrm flipH="1">
            <a:off x="8065264" y="4065199"/>
            <a:ext cx="5922" cy="680962"/>
          </a:xfrm>
          <a:prstGeom prst="line">
            <a:avLst/>
          </a:prstGeom>
          <a:solidFill>
            <a:schemeClr val="accent1"/>
          </a:solidFill>
          <a:ln w="9525" cap="flat" cmpd="sng" algn="ctr">
            <a:solidFill>
              <a:srgbClr val="FF99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368376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P spid="34" grpId="0" animBg="1"/>
      <p:bldP spid="35" grpId="0" animBg="1"/>
      <p:bldP spid="60" grpId="0"/>
      <p:bldP spid="39" grpId="0" animBg="1"/>
      <p:bldP spid="42" grpId="0" animBg="1"/>
      <p:bldP spid="52" grpId="0" animBg="1"/>
      <p:bldP spid="32" grpId="0"/>
      <p:bldP spid="62" grpId="0" animBg="1"/>
      <p:bldP spid="63" grpId="0" animBg="1"/>
      <p:bldP spid="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13</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基本周波数の分散</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8" name="図 7">
            <a:extLst>
              <a:ext uri="{FF2B5EF4-FFF2-40B4-BE49-F238E27FC236}">
                <a16:creationId xmlns:a16="http://schemas.microsoft.com/office/drawing/2014/main" id="{8B2C347A-46AA-4797-8BB4-F5B97B4A530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24154" y="2027885"/>
            <a:ext cx="864096" cy="648072"/>
          </a:xfrm>
          <a:prstGeom prst="rect">
            <a:avLst/>
          </a:prstGeom>
        </p:spPr>
      </p:pic>
      <p:pic>
        <p:nvPicPr>
          <p:cNvPr id="9" name="図 8">
            <a:extLst>
              <a:ext uri="{FF2B5EF4-FFF2-40B4-BE49-F238E27FC236}">
                <a16:creationId xmlns:a16="http://schemas.microsoft.com/office/drawing/2014/main" id="{E13AB188-3190-409D-B154-8F1EB15E8BD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384359" y="2027885"/>
            <a:ext cx="864096" cy="648072"/>
          </a:xfrm>
          <a:prstGeom prst="rect">
            <a:avLst/>
          </a:prstGeom>
        </p:spPr>
      </p:pic>
      <p:pic>
        <p:nvPicPr>
          <p:cNvPr id="10" name="図 9">
            <a:extLst>
              <a:ext uri="{FF2B5EF4-FFF2-40B4-BE49-F238E27FC236}">
                <a16:creationId xmlns:a16="http://schemas.microsoft.com/office/drawing/2014/main" id="{F39306AC-4691-4AEE-B767-3C970E0DD47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34825" y="2027885"/>
            <a:ext cx="864096" cy="648072"/>
          </a:xfrm>
          <a:prstGeom prst="rect">
            <a:avLst/>
          </a:prstGeom>
        </p:spPr>
      </p:pic>
      <p:pic>
        <p:nvPicPr>
          <p:cNvPr id="11" name="図 10">
            <a:extLst>
              <a:ext uri="{FF2B5EF4-FFF2-40B4-BE49-F238E27FC236}">
                <a16:creationId xmlns:a16="http://schemas.microsoft.com/office/drawing/2014/main" id="{EEBB651F-6C0E-4080-A459-C53617E82A6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898921" y="2027885"/>
            <a:ext cx="864096" cy="648072"/>
          </a:xfrm>
          <a:prstGeom prst="rect">
            <a:avLst/>
          </a:prstGeom>
        </p:spPr>
      </p:pic>
      <p:pic>
        <p:nvPicPr>
          <p:cNvPr id="12" name="図 11">
            <a:extLst>
              <a:ext uri="{FF2B5EF4-FFF2-40B4-BE49-F238E27FC236}">
                <a16:creationId xmlns:a16="http://schemas.microsoft.com/office/drawing/2014/main" id="{7A6C4D8D-6926-4762-9A06-472B6086165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709592" y="2027885"/>
            <a:ext cx="864096" cy="648072"/>
          </a:xfrm>
          <a:prstGeom prst="rect">
            <a:avLst/>
          </a:prstGeom>
        </p:spPr>
      </p:pic>
      <p:pic>
        <p:nvPicPr>
          <p:cNvPr id="13" name="図 12">
            <a:extLst>
              <a:ext uri="{FF2B5EF4-FFF2-40B4-BE49-F238E27FC236}">
                <a16:creationId xmlns:a16="http://schemas.microsoft.com/office/drawing/2014/main" id="{58A900B1-4CBC-476B-8F93-4F01FFAFC04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573688" y="2027885"/>
            <a:ext cx="864096" cy="648072"/>
          </a:xfrm>
          <a:prstGeom prst="rect">
            <a:avLst/>
          </a:prstGeom>
        </p:spPr>
      </p:pic>
      <p:pic>
        <p:nvPicPr>
          <p:cNvPr id="14" name="図 13">
            <a:extLst>
              <a:ext uri="{FF2B5EF4-FFF2-40B4-BE49-F238E27FC236}">
                <a16:creationId xmlns:a16="http://schemas.microsoft.com/office/drawing/2014/main" id="{52D787A6-65CE-4ACF-BC0A-00A6D48D741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248455" y="2027885"/>
            <a:ext cx="864096" cy="648072"/>
          </a:xfrm>
          <a:prstGeom prst="rect">
            <a:avLst/>
          </a:prstGeom>
        </p:spPr>
      </p:pic>
      <p:pic>
        <p:nvPicPr>
          <p:cNvPr id="16" name="図 15">
            <a:extLst>
              <a:ext uri="{FF2B5EF4-FFF2-40B4-BE49-F238E27FC236}">
                <a16:creationId xmlns:a16="http://schemas.microsoft.com/office/drawing/2014/main" id="{69B469BC-D0F5-49AC-B595-B45A167FA56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059126" y="2018757"/>
            <a:ext cx="864096" cy="648072"/>
          </a:xfrm>
          <a:prstGeom prst="rect">
            <a:avLst/>
          </a:prstGeom>
        </p:spPr>
      </p:pic>
      <p:sp>
        <p:nvSpPr>
          <p:cNvPr id="3" name="テキスト ボックス 2">
            <a:extLst>
              <a:ext uri="{FF2B5EF4-FFF2-40B4-BE49-F238E27FC236}">
                <a16:creationId xmlns:a16="http://schemas.microsoft.com/office/drawing/2014/main" id="{EA389AA0-F2E2-4824-B5B2-7D4A064A5DCB}"/>
              </a:ext>
            </a:extLst>
          </p:cNvPr>
          <p:cNvSpPr txBox="1"/>
          <p:nvPr/>
        </p:nvSpPr>
        <p:spPr>
          <a:xfrm>
            <a:off x="6889653" y="2121088"/>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5" name="テキスト ボックス 4">
            <a:extLst>
              <a:ext uri="{FF2B5EF4-FFF2-40B4-BE49-F238E27FC236}">
                <a16:creationId xmlns:a16="http://schemas.microsoft.com/office/drawing/2014/main" id="{4F12EE58-DDB9-49FF-B85C-800CA6CA6B2C}"/>
              </a:ext>
            </a:extLst>
          </p:cNvPr>
          <p:cNvSpPr txBox="1"/>
          <p:nvPr/>
        </p:nvSpPr>
        <p:spPr>
          <a:xfrm>
            <a:off x="655866" y="4158395"/>
            <a:ext cx="1107996" cy="461665"/>
          </a:xfrm>
          <a:prstGeom prst="rect">
            <a:avLst/>
          </a:prstGeom>
          <a:noFill/>
          <a:ln w="15875">
            <a:solidFill>
              <a:srgbClr val="FF684D"/>
            </a:solidFill>
          </a:ln>
        </p:spPr>
        <p:txBody>
          <a:bodyPr wrap="square" rtlCol="0">
            <a:spAutoFit/>
          </a:bodyPr>
          <a:lstStyle/>
          <a:p>
            <a:r>
              <a:rPr kumimoji="1" lang="ja-JP" altLang="en-US" i="0" dirty="0">
                <a:latin typeface="+mn-ea"/>
                <a:ea typeface="+mn-ea"/>
              </a:rPr>
              <a:t>分散①</a:t>
            </a:r>
          </a:p>
        </p:txBody>
      </p:sp>
      <p:sp>
        <p:nvSpPr>
          <p:cNvPr id="33" name="テキスト ボックス 32">
            <a:extLst>
              <a:ext uri="{FF2B5EF4-FFF2-40B4-BE49-F238E27FC236}">
                <a16:creationId xmlns:a16="http://schemas.microsoft.com/office/drawing/2014/main" id="{C48ADA7D-4905-478B-BD06-236FEFE949CA}"/>
              </a:ext>
            </a:extLst>
          </p:cNvPr>
          <p:cNvSpPr txBox="1"/>
          <p:nvPr/>
        </p:nvSpPr>
        <p:spPr>
          <a:xfrm>
            <a:off x="1763862" y="4158396"/>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分散②</a:t>
            </a:r>
          </a:p>
        </p:txBody>
      </p:sp>
      <p:sp>
        <p:nvSpPr>
          <p:cNvPr id="34" name="テキスト ボックス 33">
            <a:extLst>
              <a:ext uri="{FF2B5EF4-FFF2-40B4-BE49-F238E27FC236}">
                <a16:creationId xmlns:a16="http://schemas.microsoft.com/office/drawing/2014/main" id="{4B9BDCE1-251C-4ED6-A64D-5D1072C110DC}"/>
              </a:ext>
            </a:extLst>
          </p:cNvPr>
          <p:cNvSpPr txBox="1"/>
          <p:nvPr/>
        </p:nvSpPr>
        <p:spPr>
          <a:xfrm>
            <a:off x="3983924" y="4158395"/>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分散④</a:t>
            </a:r>
          </a:p>
        </p:txBody>
      </p:sp>
      <p:sp>
        <p:nvSpPr>
          <p:cNvPr id="35" name="テキスト ボックス 34">
            <a:extLst>
              <a:ext uri="{FF2B5EF4-FFF2-40B4-BE49-F238E27FC236}">
                <a16:creationId xmlns:a16="http://schemas.microsoft.com/office/drawing/2014/main" id="{15078C13-4D61-4B4A-B0AA-AA465D6740B5}"/>
              </a:ext>
            </a:extLst>
          </p:cNvPr>
          <p:cNvSpPr txBox="1"/>
          <p:nvPr/>
        </p:nvSpPr>
        <p:spPr>
          <a:xfrm>
            <a:off x="2876016" y="4160623"/>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a:t>
            </a:r>
            <a:r>
              <a:rPr lang="ja-JP" altLang="en-US" i="0" dirty="0">
                <a:latin typeface="+mn-ea"/>
                <a:ea typeface="+mn-ea"/>
              </a:rPr>
              <a:t>③</a:t>
            </a:r>
            <a:endParaRPr kumimoji="1" lang="ja-JP" altLang="en-US" i="0" dirty="0">
              <a:latin typeface="+mn-ea"/>
              <a:ea typeface="+mn-ea"/>
            </a:endParaRPr>
          </a:p>
        </p:txBody>
      </p:sp>
      <p:sp>
        <p:nvSpPr>
          <p:cNvPr id="60" name="テキスト ボックス 59">
            <a:extLst>
              <a:ext uri="{FF2B5EF4-FFF2-40B4-BE49-F238E27FC236}">
                <a16:creationId xmlns:a16="http://schemas.microsoft.com/office/drawing/2014/main" id="{5AACE42F-A89B-4809-9181-E2700B5E4DB2}"/>
              </a:ext>
            </a:extLst>
          </p:cNvPr>
          <p:cNvSpPr txBox="1"/>
          <p:nvPr/>
        </p:nvSpPr>
        <p:spPr>
          <a:xfrm>
            <a:off x="5374329" y="4155016"/>
            <a:ext cx="1107996" cy="461665"/>
          </a:xfrm>
          <a:prstGeom prst="rect">
            <a:avLst/>
          </a:prstGeom>
          <a:noFill/>
        </p:spPr>
        <p:txBody>
          <a:bodyPr wrap="none" rtlCol="0">
            <a:spAutoFit/>
          </a:bodyPr>
          <a:lstStyle/>
          <a:p>
            <a:r>
              <a:rPr kumimoji="1" lang="ja-JP" altLang="en-US" i="0" dirty="0">
                <a:latin typeface="+mn-ea"/>
                <a:ea typeface="+mn-ea"/>
              </a:rPr>
              <a:t>・・・</a:t>
            </a:r>
          </a:p>
        </p:txBody>
      </p:sp>
      <p:cxnSp>
        <p:nvCxnSpPr>
          <p:cNvPr id="36" name="直線コネクタ 35">
            <a:extLst>
              <a:ext uri="{FF2B5EF4-FFF2-40B4-BE49-F238E27FC236}">
                <a16:creationId xmlns:a16="http://schemas.microsoft.com/office/drawing/2014/main" id="{5D5266FD-A31C-48BC-B405-B9E2096100DD}"/>
              </a:ext>
            </a:extLst>
          </p:cNvPr>
          <p:cNvCxnSpPr>
            <a:cxnSpLocks/>
            <a:stCxn id="46" idx="1"/>
            <a:endCxn id="5" idx="0"/>
          </p:cNvCxnSpPr>
          <p:nvPr/>
        </p:nvCxnSpPr>
        <p:spPr bwMode="auto">
          <a:xfrm>
            <a:off x="1208697" y="3255940"/>
            <a:ext cx="1167" cy="902455"/>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左中かっこ 38">
            <a:extLst>
              <a:ext uri="{FF2B5EF4-FFF2-40B4-BE49-F238E27FC236}">
                <a16:creationId xmlns:a16="http://schemas.microsoft.com/office/drawing/2014/main" id="{E25A140E-90E6-4017-9ABC-4F3643CD71FD}"/>
              </a:ext>
            </a:extLst>
          </p:cNvPr>
          <p:cNvSpPr/>
          <p:nvPr/>
        </p:nvSpPr>
        <p:spPr bwMode="auto">
          <a:xfrm rot="16200000">
            <a:off x="2679977" y="1101360"/>
            <a:ext cx="923327" cy="4054259"/>
          </a:xfrm>
          <a:prstGeom prst="leftBrace">
            <a:avLst>
              <a:gd name="adj1" fmla="val 8333"/>
              <a:gd name="adj2" fmla="val 29646"/>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40" name="直線コネクタ 39">
            <a:extLst>
              <a:ext uri="{FF2B5EF4-FFF2-40B4-BE49-F238E27FC236}">
                <a16:creationId xmlns:a16="http://schemas.microsoft.com/office/drawing/2014/main" id="{33B56554-9D82-4B7F-8D58-868EB362ECE1}"/>
              </a:ext>
            </a:extLst>
          </p:cNvPr>
          <p:cNvCxnSpPr>
            <a:cxnSpLocks/>
            <a:stCxn id="39" idx="1"/>
            <a:endCxn id="33" idx="0"/>
          </p:cNvCxnSpPr>
          <p:nvPr/>
        </p:nvCxnSpPr>
        <p:spPr bwMode="auto">
          <a:xfrm>
            <a:off x="2316437" y="3590153"/>
            <a:ext cx="1423" cy="568243"/>
          </a:xfrm>
          <a:prstGeom prst="line">
            <a:avLst/>
          </a:prstGeom>
          <a:solidFill>
            <a:schemeClr val="accent1"/>
          </a:solidFill>
          <a:ln w="952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左中かっこ 41">
            <a:extLst>
              <a:ext uri="{FF2B5EF4-FFF2-40B4-BE49-F238E27FC236}">
                <a16:creationId xmlns:a16="http://schemas.microsoft.com/office/drawing/2014/main" id="{78FA8E04-28E7-4047-9257-CD3949DFCDCA}"/>
              </a:ext>
            </a:extLst>
          </p:cNvPr>
          <p:cNvSpPr/>
          <p:nvPr/>
        </p:nvSpPr>
        <p:spPr bwMode="auto">
          <a:xfrm rot="16200000">
            <a:off x="3448940" y="1205623"/>
            <a:ext cx="1113594" cy="4054259"/>
          </a:xfrm>
          <a:prstGeom prst="leftBrace">
            <a:avLst>
              <a:gd name="adj1" fmla="val 8333"/>
              <a:gd name="adj2" fmla="val 35697"/>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51" name="直線コネクタ 50">
            <a:extLst>
              <a:ext uri="{FF2B5EF4-FFF2-40B4-BE49-F238E27FC236}">
                <a16:creationId xmlns:a16="http://schemas.microsoft.com/office/drawing/2014/main" id="{287BDB04-A7AD-44AC-A16A-5348308717BA}"/>
              </a:ext>
            </a:extLst>
          </p:cNvPr>
          <p:cNvCxnSpPr>
            <a:cxnSpLocks/>
            <a:stCxn id="42" idx="1"/>
            <a:endCxn id="35" idx="0"/>
          </p:cNvCxnSpPr>
          <p:nvPr/>
        </p:nvCxnSpPr>
        <p:spPr bwMode="auto">
          <a:xfrm>
            <a:off x="3425857" y="3789550"/>
            <a:ext cx="4157" cy="371073"/>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左中かっこ 51">
            <a:extLst>
              <a:ext uri="{FF2B5EF4-FFF2-40B4-BE49-F238E27FC236}">
                <a16:creationId xmlns:a16="http://schemas.microsoft.com/office/drawing/2014/main" id="{ED068465-581B-4509-BEE4-D1B36D7AEC34}"/>
              </a:ext>
            </a:extLst>
          </p:cNvPr>
          <p:cNvSpPr/>
          <p:nvPr/>
        </p:nvSpPr>
        <p:spPr bwMode="auto">
          <a:xfrm rot="16200000">
            <a:off x="4286323" y="1271597"/>
            <a:ext cx="1113594" cy="4160205"/>
          </a:xfrm>
          <a:prstGeom prst="leftBrace">
            <a:avLst>
              <a:gd name="adj1" fmla="val 8333"/>
              <a:gd name="adj2" fmla="val 42666"/>
            </a:avLst>
          </a:prstGeom>
          <a:noFill/>
          <a:ln w="9525" cap="flat" cmpd="sng" algn="ctr">
            <a:solidFill>
              <a:srgbClr val="66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53" name="直線コネクタ 52">
            <a:extLst>
              <a:ext uri="{FF2B5EF4-FFF2-40B4-BE49-F238E27FC236}">
                <a16:creationId xmlns:a16="http://schemas.microsoft.com/office/drawing/2014/main" id="{F918499B-5CB8-4FA2-AF0E-5487A506B85F}"/>
              </a:ext>
            </a:extLst>
          </p:cNvPr>
          <p:cNvCxnSpPr>
            <a:cxnSpLocks/>
            <a:stCxn id="52" idx="1"/>
            <a:endCxn id="34" idx="0"/>
          </p:cNvCxnSpPr>
          <p:nvPr/>
        </p:nvCxnSpPr>
        <p:spPr bwMode="auto">
          <a:xfrm flipH="1">
            <a:off x="4537922" y="3908497"/>
            <a:ext cx="89" cy="249898"/>
          </a:xfrm>
          <a:prstGeom prst="line">
            <a:avLst/>
          </a:prstGeom>
          <a:solidFill>
            <a:schemeClr val="accent1"/>
          </a:solidFill>
          <a:ln w="9525" cap="flat" cmpd="sng" algn="ctr">
            <a:solidFill>
              <a:srgbClr val="66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テキスト ボックス 31">
            <a:extLst>
              <a:ext uri="{FF2B5EF4-FFF2-40B4-BE49-F238E27FC236}">
                <a16:creationId xmlns:a16="http://schemas.microsoft.com/office/drawing/2014/main" id="{1B018D4F-3747-43BD-9C28-655C79ACF671}"/>
              </a:ext>
            </a:extLst>
          </p:cNvPr>
          <p:cNvSpPr txBox="1"/>
          <p:nvPr/>
        </p:nvSpPr>
        <p:spPr>
          <a:xfrm>
            <a:off x="883902" y="5609644"/>
            <a:ext cx="7632025" cy="461665"/>
          </a:xfrm>
          <a:prstGeom prst="rect">
            <a:avLst/>
          </a:prstGeom>
          <a:noFill/>
          <a:ln w="19050">
            <a:solidFill>
              <a:srgbClr val="FF6600"/>
            </a:solidFill>
          </a:ln>
        </p:spPr>
        <p:txBody>
          <a:bodyPr wrap="square" rtlCol="0">
            <a:spAutoFit/>
          </a:bodyPr>
          <a:lstStyle/>
          <a:p>
            <a:pPr algn="ctr"/>
            <a:r>
              <a:rPr kumimoji="1" lang="ja-JP" altLang="en-US" i="0" dirty="0">
                <a:latin typeface="+mn-ea"/>
                <a:ea typeface="+mn-ea"/>
              </a:rPr>
              <a:t>騒音の分散のパーセンタイル値</a:t>
            </a:r>
          </a:p>
        </p:txBody>
      </p:sp>
      <p:sp>
        <p:nvSpPr>
          <p:cNvPr id="37" name="左中かっこ 36">
            <a:extLst>
              <a:ext uri="{FF2B5EF4-FFF2-40B4-BE49-F238E27FC236}">
                <a16:creationId xmlns:a16="http://schemas.microsoft.com/office/drawing/2014/main" id="{1F4AC617-609B-4DA1-8CB3-ADB83F11C81F}"/>
              </a:ext>
            </a:extLst>
          </p:cNvPr>
          <p:cNvSpPr/>
          <p:nvPr/>
        </p:nvSpPr>
        <p:spPr bwMode="auto">
          <a:xfrm rot="16200000">
            <a:off x="4258165" y="1422889"/>
            <a:ext cx="755999" cy="7504524"/>
          </a:xfrm>
          <a:prstGeom prst="leftBrace">
            <a:avLst>
              <a:gd name="adj1" fmla="val 8333"/>
              <a:gd name="adj2" fmla="val 5026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41" name="テキスト ボックス 40">
            <a:extLst>
              <a:ext uri="{FF2B5EF4-FFF2-40B4-BE49-F238E27FC236}">
                <a16:creationId xmlns:a16="http://schemas.microsoft.com/office/drawing/2014/main" id="{BAC360BB-92FB-4683-A350-994DC96DAB56}"/>
              </a:ext>
            </a:extLst>
          </p:cNvPr>
          <p:cNvSpPr txBox="1"/>
          <p:nvPr/>
        </p:nvSpPr>
        <p:spPr>
          <a:xfrm>
            <a:off x="7759541" y="4149691"/>
            <a:ext cx="954107"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a:t>
            </a:r>
            <a:r>
              <a:rPr lang="en-US" altLang="ja-JP" i="0" dirty="0">
                <a:latin typeface="+mn-ea"/>
                <a:ea typeface="+mn-ea"/>
              </a:rPr>
              <a:t>j</a:t>
            </a:r>
            <a:endParaRPr kumimoji="1" lang="ja-JP" altLang="en-US" i="0" dirty="0">
              <a:latin typeface="+mn-ea"/>
              <a:ea typeface="+mn-ea"/>
            </a:endParaRPr>
          </a:p>
        </p:txBody>
      </p:sp>
      <p:sp>
        <p:nvSpPr>
          <p:cNvPr id="46" name="左中かっこ 45">
            <a:extLst>
              <a:ext uri="{FF2B5EF4-FFF2-40B4-BE49-F238E27FC236}">
                <a16:creationId xmlns:a16="http://schemas.microsoft.com/office/drawing/2014/main" id="{8BD49CBB-5F8B-46F5-BAAF-A48B785A9713}"/>
              </a:ext>
            </a:extLst>
          </p:cNvPr>
          <p:cNvSpPr/>
          <p:nvPr/>
        </p:nvSpPr>
        <p:spPr bwMode="auto">
          <a:xfrm rot="16200000">
            <a:off x="2203426" y="997978"/>
            <a:ext cx="461664" cy="4054259"/>
          </a:xfrm>
          <a:prstGeom prst="leftBrace">
            <a:avLst>
              <a:gd name="adj1" fmla="val 8333"/>
              <a:gd name="adj2" fmla="val 1977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pic>
        <p:nvPicPr>
          <p:cNvPr id="30" name="図 29">
            <a:extLst>
              <a:ext uri="{FF2B5EF4-FFF2-40B4-BE49-F238E27FC236}">
                <a16:creationId xmlns:a16="http://schemas.microsoft.com/office/drawing/2014/main" id="{89CDCAC9-CC84-4212-9D36-481DF9AAD2C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956379" y="2027885"/>
            <a:ext cx="864096" cy="648072"/>
          </a:xfrm>
          <a:prstGeom prst="rect">
            <a:avLst/>
          </a:prstGeom>
        </p:spPr>
      </p:pic>
      <p:sp>
        <p:nvSpPr>
          <p:cNvPr id="31" name="左中かっこ 30">
            <a:extLst>
              <a:ext uri="{FF2B5EF4-FFF2-40B4-BE49-F238E27FC236}">
                <a16:creationId xmlns:a16="http://schemas.microsoft.com/office/drawing/2014/main" id="{A6393C4B-8565-4E44-A50B-2467687BE3EE}"/>
              </a:ext>
            </a:extLst>
          </p:cNvPr>
          <p:cNvSpPr/>
          <p:nvPr/>
        </p:nvSpPr>
        <p:spPr bwMode="auto">
          <a:xfrm rot="16200000">
            <a:off x="7410729" y="2654668"/>
            <a:ext cx="1464607" cy="1525438"/>
          </a:xfrm>
          <a:prstGeom prst="leftBrace">
            <a:avLst>
              <a:gd name="adj1" fmla="val 8333"/>
              <a:gd name="adj2" fmla="val 57330"/>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cxnSp>
        <p:nvCxnSpPr>
          <p:cNvPr id="38" name="直線コネクタ 37">
            <a:extLst>
              <a:ext uri="{FF2B5EF4-FFF2-40B4-BE49-F238E27FC236}">
                <a16:creationId xmlns:a16="http://schemas.microsoft.com/office/drawing/2014/main" id="{C3ED765F-E354-4543-B2C0-4CB1DFA4D6C8}"/>
              </a:ext>
            </a:extLst>
          </p:cNvPr>
          <p:cNvCxnSpPr>
            <a:cxnSpLocks/>
            <a:stCxn id="41" idx="0"/>
            <a:endCxn id="31" idx="1"/>
          </p:cNvCxnSpPr>
          <p:nvPr/>
        </p:nvCxnSpPr>
        <p:spPr bwMode="auto">
          <a:xfrm>
            <a:off x="8236595" y="4149691"/>
            <a:ext cx="18253" cy="0"/>
          </a:xfrm>
          <a:prstGeom prst="line">
            <a:avLst/>
          </a:prstGeom>
          <a:solidFill>
            <a:schemeClr val="accent1"/>
          </a:solidFill>
          <a:ln w="9525" cap="flat" cmpd="sng" algn="ctr">
            <a:solidFill>
              <a:srgbClr val="FF99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テキスト ボックス 42">
            <a:extLst>
              <a:ext uri="{FF2B5EF4-FFF2-40B4-BE49-F238E27FC236}">
                <a16:creationId xmlns:a16="http://schemas.microsoft.com/office/drawing/2014/main" id="{257273BA-4515-442F-B3B4-5CA425EC8AA8}"/>
              </a:ext>
            </a:extLst>
          </p:cNvPr>
          <p:cNvSpPr txBox="1"/>
          <p:nvPr/>
        </p:nvSpPr>
        <p:spPr>
          <a:xfrm>
            <a:off x="4171096" y="1328131"/>
            <a:ext cx="800219" cy="461665"/>
          </a:xfrm>
          <a:prstGeom prst="rect">
            <a:avLst/>
          </a:prstGeom>
          <a:noFill/>
        </p:spPr>
        <p:txBody>
          <a:bodyPr wrap="none" rtlCol="0">
            <a:spAutoFit/>
          </a:bodyPr>
          <a:lstStyle/>
          <a:p>
            <a:pPr algn="ctr"/>
            <a:r>
              <a:rPr kumimoji="1" lang="ja-JP" altLang="en-US" i="0" dirty="0">
                <a:latin typeface="+mn-ea"/>
                <a:ea typeface="+mn-ea"/>
              </a:rPr>
              <a:t>騒音</a:t>
            </a:r>
          </a:p>
        </p:txBody>
      </p:sp>
    </p:spTree>
    <p:extLst>
      <p:ext uri="{BB962C8B-B14F-4D97-AF65-F5344CB8AC3E}">
        <p14:creationId xmlns:p14="http://schemas.microsoft.com/office/powerpoint/2010/main" val="34115140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14</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基本周波数連続時間率</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4F12EE58-DDB9-49FF-B85C-800CA6CA6B2C}"/>
              </a:ext>
            </a:extLst>
          </p:cNvPr>
          <p:cNvSpPr txBox="1"/>
          <p:nvPr/>
        </p:nvSpPr>
        <p:spPr>
          <a:xfrm>
            <a:off x="835395" y="5201500"/>
            <a:ext cx="1107996" cy="461665"/>
          </a:xfrm>
          <a:prstGeom prst="rect">
            <a:avLst/>
          </a:prstGeom>
          <a:noFill/>
          <a:ln w="15875">
            <a:solidFill>
              <a:srgbClr val="FF684D"/>
            </a:solidFill>
          </a:ln>
        </p:spPr>
        <p:txBody>
          <a:bodyPr wrap="square" rtlCol="0">
            <a:spAutoFit/>
          </a:bodyPr>
          <a:lstStyle/>
          <a:p>
            <a:r>
              <a:rPr kumimoji="1" lang="ja-JP" altLang="en-US" i="0" dirty="0">
                <a:latin typeface="+mn-ea"/>
                <a:ea typeface="+mn-ea"/>
              </a:rPr>
              <a:t>分散①</a:t>
            </a:r>
          </a:p>
        </p:txBody>
      </p:sp>
      <p:sp>
        <p:nvSpPr>
          <p:cNvPr id="33" name="テキスト ボックス 32">
            <a:extLst>
              <a:ext uri="{FF2B5EF4-FFF2-40B4-BE49-F238E27FC236}">
                <a16:creationId xmlns:a16="http://schemas.microsoft.com/office/drawing/2014/main" id="{C48ADA7D-4905-478B-BD06-236FEFE949CA}"/>
              </a:ext>
            </a:extLst>
          </p:cNvPr>
          <p:cNvSpPr txBox="1"/>
          <p:nvPr/>
        </p:nvSpPr>
        <p:spPr>
          <a:xfrm>
            <a:off x="1943391" y="5201501"/>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分散②</a:t>
            </a:r>
          </a:p>
        </p:txBody>
      </p:sp>
      <p:sp>
        <p:nvSpPr>
          <p:cNvPr id="34" name="テキスト ボックス 33">
            <a:extLst>
              <a:ext uri="{FF2B5EF4-FFF2-40B4-BE49-F238E27FC236}">
                <a16:creationId xmlns:a16="http://schemas.microsoft.com/office/drawing/2014/main" id="{4B9BDCE1-251C-4ED6-A64D-5D1072C110DC}"/>
              </a:ext>
            </a:extLst>
          </p:cNvPr>
          <p:cNvSpPr txBox="1"/>
          <p:nvPr/>
        </p:nvSpPr>
        <p:spPr>
          <a:xfrm>
            <a:off x="4163453" y="5201500"/>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分散④</a:t>
            </a:r>
          </a:p>
        </p:txBody>
      </p:sp>
      <p:sp>
        <p:nvSpPr>
          <p:cNvPr id="35" name="テキスト ボックス 34">
            <a:extLst>
              <a:ext uri="{FF2B5EF4-FFF2-40B4-BE49-F238E27FC236}">
                <a16:creationId xmlns:a16="http://schemas.microsoft.com/office/drawing/2014/main" id="{15078C13-4D61-4B4A-B0AA-AA465D6740B5}"/>
              </a:ext>
            </a:extLst>
          </p:cNvPr>
          <p:cNvSpPr txBox="1"/>
          <p:nvPr/>
        </p:nvSpPr>
        <p:spPr>
          <a:xfrm>
            <a:off x="3055545" y="5203728"/>
            <a:ext cx="1107996"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a:t>
            </a:r>
            <a:r>
              <a:rPr lang="ja-JP" altLang="en-US" i="0" dirty="0">
                <a:latin typeface="+mn-ea"/>
                <a:ea typeface="+mn-ea"/>
              </a:rPr>
              <a:t>③</a:t>
            </a:r>
            <a:endParaRPr kumimoji="1" lang="ja-JP" altLang="en-US" i="0" dirty="0">
              <a:latin typeface="+mn-ea"/>
              <a:ea typeface="+mn-ea"/>
            </a:endParaRPr>
          </a:p>
        </p:txBody>
      </p:sp>
      <p:sp>
        <p:nvSpPr>
          <p:cNvPr id="60" name="テキスト ボックス 59">
            <a:extLst>
              <a:ext uri="{FF2B5EF4-FFF2-40B4-BE49-F238E27FC236}">
                <a16:creationId xmlns:a16="http://schemas.microsoft.com/office/drawing/2014/main" id="{5AACE42F-A89B-4809-9181-E2700B5E4DB2}"/>
              </a:ext>
            </a:extLst>
          </p:cNvPr>
          <p:cNvSpPr txBox="1"/>
          <p:nvPr/>
        </p:nvSpPr>
        <p:spPr>
          <a:xfrm>
            <a:off x="5658397" y="5173452"/>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32" name="テキスト ボックス 31">
            <a:extLst>
              <a:ext uri="{FF2B5EF4-FFF2-40B4-BE49-F238E27FC236}">
                <a16:creationId xmlns:a16="http://schemas.microsoft.com/office/drawing/2014/main" id="{1B018D4F-3747-43BD-9C28-655C79ACF671}"/>
              </a:ext>
            </a:extLst>
          </p:cNvPr>
          <p:cNvSpPr txBox="1"/>
          <p:nvPr/>
        </p:nvSpPr>
        <p:spPr>
          <a:xfrm>
            <a:off x="755987" y="3501008"/>
            <a:ext cx="7632025" cy="461665"/>
          </a:xfrm>
          <a:prstGeom prst="rect">
            <a:avLst/>
          </a:prstGeom>
          <a:noFill/>
          <a:ln w="19050">
            <a:solidFill>
              <a:srgbClr val="FF6600"/>
            </a:solidFill>
          </a:ln>
        </p:spPr>
        <p:txBody>
          <a:bodyPr wrap="square" rtlCol="0">
            <a:spAutoFit/>
          </a:bodyPr>
          <a:lstStyle/>
          <a:p>
            <a:pPr algn="ctr"/>
            <a:r>
              <a:rPr kumimoji="1" lang="ja-JP" altLang="en-US" i="0" dirty="0">
                <a:latin typeface="+mn-ea"/>
                <a:ea typeface="+mn-ea"/>
              </a:rPr>
              <a:t>騒音の分散のパーセンタイル値</a:t>
            </a:r>
          </a:p>
        </p:txBody>
      </p:sp>
      <p:sp>
        <p:nvSpPr>
          <p:cNvPr id="37" name="左中かっこ 36">
            <a:extLst>
              <a:ext uri="{FF2B5EF4-FFF2-40B4-BE49-F238E27FC236}">
                <a16:creationId xmlns:a16="http://schemas.microsoft.com/office/drawing/2014/main" id="{1F4AC617-609B-4DA1-8CB3-ADB83F11C81F}"/>
              </a:ext>
            </a:extLst>
          </p:cNvPr>
          <p:cNvSpPr/>
          <p:nvPr/>
        </p:nvSpPr>
        <p:spPr bwMode="auto">
          <a:xfrm rot="5400000">
            <a:off x="3999707" y="850710"/>
            <a:ext cx="1142998" cy="7504524"/>
          </a:xfrm>
          <a:prstGeom prst="leftBrace">
            <a:avLst>
              <a:gd name="adj1" fmla="val 8333"/>
              <a:gd name="adj2" fmla="val 50263"/>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41" name="テキスト ボックス 40">
            <a:extLst>
              <a:ext uri="{FF2B5EF4-FFF2-40B4-BE49-F238E27FC236}">
                <a16:creationId xmlns:a16="http://schemas.microsoft.com/office/drawing/2014/main" id="{BAC360BB-92FB-4683-A350-994DC96DAB56}"/>
              </a:ext>
            </a:extLst>
          </p:cNvPr>
          <p:cNvSpPr txBox="1"/>
          <p:nvPr/>
        </p:nvSpPr>
        <p:spPr>
          <a:xfrm>
            <a:off x="7364439" y="5163403"/>
            <a:ext cx="954107" cy="461665"/>
          </a:xfrm>
          <a:prstGeom prst="rect">
            <a:avLst/>
          </a:prstGeom>
          <a:noFill/>
          <a:ln w="15875">
            <a:solidFill>
              <a:srgbClr val="FF6600"/>
            </a:solidFill>
          </a:ln>
        </p:spPr>
        <p:txBody>
          <a:bodyPr wrap="none" rtlCol="0">
            <a:spAutoFit/>
          </a:bodyPr>
          <a:lstStyle/>
          <a:p>
            <a:r>
              <a:rPr kumimoji="1" lang="ja-JP" altLang="en-US" i="0" dirty="0">
                <a:latin typeface="+mn-ea"/>
                <a:ea typeface="+mn-ea"/>
              </a:rPr>
              <a:t>分散</a:t>
            </a:r>
            <a:r>
              <a:rPr lang="en-US" altLang="ja-JP" i="0" dirty="0">
                <a:latin typeface="+mn-ea"/>
                <a:ea typeface="+mn-ea"/>
              </a:rPr>
              <a:t>j</a:t>
            </a:r>
            <a:endParaRPr kumimoji="1" lang="ja-JP" altLang="en-US" i="0" dirty="0">
              <a:latin typeface="+mn-ea"/>
              <a:ea typeface="+mn-ea"/>
            </a:endParaRPr>
          </a:p>
        </p:txBody>
      </p:sp>
      <p:sp>
        <p:nvSpPr>
          <p:cNvPr id="30" name="テキスト ボックス 29">
            <a:extLst>
              <a:ext uri="{FF2B5EF4-FFF2-40B4-BE49-F238E27FC236}">
                <a16:creationId xmlns:a16="http://schemas.microsoft.com/office/drawing/2014/main" id="{CF6FC151-EA38-49F1-9510-C4AE01968031}"/>
              </a:ext>
            </a:extLst>
          </p:cNvPr>
          <p:cNvSpPr txBox="1"/>
          <p:nvPr/>
        </p:nvSpPr>
        <p:spPr>
          <a:xfrm>
            <a:off x="839465" y="2429704"/>
            <a:ext cx="1107996" cy="461665"/>
          </a:xfrm>
          <a:prstGeom prst="rect">
            <a:avLst/>
          </a:prstGeom>
          <a:noFill/>
          <a:ln w="15875">
            <a:solidFill>
              <a:srgbClr val="FF33CC"/>
            </a:solidFill>
          </a:ln>
        </p:spPr>
        <p:txBody>
          <a:bodyPr wrap="square" rtlCol="0">
            <a:spAutoFit/>
          </a:bodyPr>
          <a:lstStyle/>
          <a:p>
            <a:r>
              <a:rPr kumimoji="1" lang="ja-JP" altLang="en-US" i="0" dirty="0">
                <a:latin typeface="+mn-ea"/>
                <a:ea typeface="+mn-ea"/>
              </a:rPr>
              <a:t>分散①</a:t>
            </a:r>
          </a:p>
        </p:txBody>
      </p:sp>
      <p:sp>
        <p:nvSpPr>
          <p:cNvPr id="31" name="テキスト ボックス 30">
            <a:extLst>
              <a:ext uri="{FF2B5EF4-FFF2-40B4-BE49-F238E27FC236}">
                <a16:creationId xmlns:a16="http://schemas.microsoft.com/office/drawing/2014/main" id="{F342532B-F23B-47CC-B49B-3EB32F2D43E2}"/>
              </a:ext>
            </a:extLst>
          </p:cNvPr>
          <p:cNvSpPr txBox="1"/>
          <p:nvPr/>
        </p:nvSpPr>
        <p:spPr>
          <a:xfrm>
            <a:off x="1947461" y="2432697"/>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分散②</a:t>
            </a:r>
          </a:p>
        </p:txBody>
      </p:sp>
      <p:sp>
        <p:nvSpPr>
          <p:cNvPr id="38" name="テキスト ボックス 37">
            <a:extLst>
              <a:ext uri="{FF2B5EF4-FFF2-40B4-BE49-F238E27FC236}">
                <a16:creationId xmlns:a16="http://schemas.microsoft.com/office/drawing/2014/main" id="{8D6B785D-3EF3-481F-B0A6-E4C6DDBF5051}"/>
              </a:ext>
            </a:extLst>
          </p:cNvPr>
          <p:cNvSpPr txBox="1"/>
          <p:nvPr/>
        </p:nvSpPr>
        <p:spPr>
          <a:xfrm>
            <a:off x="4163453" y="2429050"/>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分散④</a:t>
            </a:r>
          </a:p>
        </p:txBody>
      </p:sp>
      <p:sp>
        <p:nvSpPr>
          <p:cNvPr id="43" name="テキスト ボックス 42">
            <a:extLst>
              <a:ext uri="{FF2B5EF4-FFF2-40B4-BE49-F238E27FC236}">
                <a16:creationId xmlns:a16="http://schemas.microsoft.com/office/drawing/2014/main" id="{A46CEBEC-6DB6-4FEB-84E9-AC5144C779DB}"/>
              </a:ext>
            </a:extLst>
          </p:cNvPr>
          <p:cNvSpPr txBox="1"/>
          <p:nvPr/>
        </p:nvSpPr>
        <p:spPr>
          <a:xfrm>
            <a:off x="3055457" y="2429704"/>
            <a:ext cx="1107996"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a:t>
            </a:r>
            <a:r>
              <a:rPr lang="ja-JP" altLang="en-US" i="0" dirty="0">
                <a:latin typeface="+mn-ea"/>
                <a:ea typeface="+mn-ea"/>
              </a:rPr>
              <a:t>③</a:t>
            </a:r>
            <a:endParaRPr kumimoji="1" lang="ja-JP" altLang="en-US" i="0" dirty="0">
              <a:latin typeface="+mn-ea"/>
              <a:ea typeface="+mn-ea"/>
            </a:endParaRPr>
          </a:p>
        </p:txBody>
      </p:sp>
      <p:sp>
        <p:nvSpPr>
          <p:cNvPr id="44" name="テキスト ボックス 43">
            <a:extLst>
              <a:ext uri="{FF2B5EF4-FFF2-40B4-BE49-F238E27FC236}">
                <a16:creationId xmlns:a16="http://schemas.microsoft.com/office/drawing/2014/main" id="{C44DF866-5CC4-497B-A0CF-B6F55A26F0F8}"/>
              </a:ext>
            </a:extLst>
          </p:cNvPr>
          <p:cNvSpPr txBox="1"/>
          <p:nvPr/>
        </p:nvSpPr>
        <p:spPr>
          <a:xfrm>
            <a:off x="5654443" y="2430311"/>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45" name="テキスト ボックス 44">
            <a:extLst>
              <a:ext uri="{FF2B5EF4-FFF2-40B4-BE49-F238E27FC236}">
                <a16:creationId xmlns:a16="http://schemas.microsoft.com/office/drawing/2014/main" id="{A4E667D1-98D3-42C9-8402-150ED52DBBCD}"/>
              </a:ext>
            </a:extLst>
          </p:cNvPr>
          <p:cNvSpPr txBox="1"/>
          <p:nvPr/>
        </p:nvSpPr>
        <p:spPr>
          <a:xfrm>
            <a:off x="7364440" y="2419930"/>
            <a:ext cx="954107" cy="461665"/>
          </a:xfrm>
          <a:prstGeom prst="rect">
            <a:avLst/>
          </a:prstGeom>
          <a:noFill/>
          <a:ln w="15875">
            <a:solidFill>
              <a:srgbClr val="FF33CC"/>
            </a:solidFill>
          </a:ln>
        </p:spPr>
        <p:txBody>
          <a:bodyPr wrap="none" rtlCol="0">
            <a:spAutoFit/>
          </a:bodyPr>
          <a:lstStyle/>
          <a:p>
            <a:r>
              <a:rPr kumimoji="1" lang="ja-JP" altLang="en-US" i="0" dirty="0">
                <a:latin typeface="+mn-ea"/>
                <a:ea typeface="+mn-ea"/>
              </a:rPr>
              <a:t>分散</a:t>
            </a:r>
            <a:r>
              <a:rPr kumimoji="1" lang="en-US" altLang="ja-JP" i="0" dirty="0" err="1">
                <a:latin typeface="+mn-ea"/>
                <a:ea typeface="+mn-ea"/>
              </a:rPr>
              <a:t>i</a:t>
            </a:r>
            <a:endParaRPr kumimoji="1" lang="ja-JP" altLang="en-US" i="0" dirty="0">
              <a:latin typeface="+mn-ea"/>
              <a:ea typeface="+mn-ea"/>
            </a:endParaRPr>
          </a:p>
        </p:txBody>
      </p:sp>
      <p:sp>
        <p:nvSpPr>
          <p:cNvPr id="4" name="テキスト ボックス 3">
            <a:extLst>
              <a:ext uri="{FF2B5EF4-FFF2-40B4-BE49-F238E27FC236}">
                <a16:creationId xmlns:a16="http://schemas.microsoft.com/office/drawing/2014/main" id="{D4D77FC8-872F-4448-B7D1-68B35865C039}"/>
              </a:ext>
            </a:extLst>
          </p:cNvPr>
          <p:cNvSpPr txBox="1"/>
          <p:nvPr/>
        </p:nvSpPr>
        <p:spPr>
          <a:xfrm>
            <a:off x="3555541" y="1263109"/>
            <a:ext cx="2031325" cy="461665"/>
          </a:xfrm>
          <a:prstGeom prst="rect">
            <a:avLst/>
          </a:prstGeom>
          <a:noFill/>
        </p:spPr>
        <p:txBody>
          <a:bodyPr wrap="none" rtlCol="0">
            <a:spAutoFit/>
          </a:bodyPr>
          <a:lstStyle/>
          <a:p>
            <a:r>
              <a:rPr kumimoji="1" lang="ja-JP" altLang="en-US" i="0" dirty="0">
                <a:latin typeface="+mn-ea"/>
                <a:ea typeface="+mn-ea"/>
              </a:rPr>
              <a:t>騒音付加音声</a:t>
            </a:r>
          </a:p>
        </p:txBody>
      </p:sp>
      <p:sp>
        <p:nvSpPr>
          <p:cNvPr id="55" name="テキスト ボックス 54">
            <a:extLst>
              <a:ext uri="{FF2B5EF4-FFF2-40B4-BE49-F238E27FC236}">
                <a16:creationId xmlns:a16="http://schemas.microsoft.com/office/drawing/2014/main" id="{7A802A5B-03B1-426F-A904-809E2C209DE0}"/>
              </a:ext>
            </a:extLst>
          </p:cNvPr>
          <p:cNvSpPr txBox="1"/>
          <p:nvPr/>
        </p:nvSpPr>
        <p:spPr>
          <a:xfrm>
            <a:off x="4171095" y="5782816"/>
            <a:ext cx="800219" cy="461665"/>
          </a:xfrm>
          <a:prstGeom prst="rect">
            <a:avLst/>
          </a:prstGeom>
          <a:noFill/>
        </p:spPr>
        <p:txBody>
          <a:bodyPr wrap="none" rtlCol="0">
            <a:spAutoFit/>
          </a:bodyPr>
          <a:lstStyle/>
          <a:p>
            <a:pPr algn="ctr"/>
            <a:r>
              <a:rPr lang="ja-JP" altLang="en-US" i="0" dirty="0">
                <a:latin typeface="+mn-ea"/>
                <a:ea typeface="+mn-ea"/>
              </a:rPr>
              <a:t>騒音</a:t>
            </a:r>
            <a:endParaRPr kumimoji="1" lang="ja-JP" altLang="en-US" i="0" dirty="0">
              <a:latin typeface="+mn-ea"/>
              <a:ea typeface="+mn-ea"/>
            </a:endParaRPr>
          </a:p>
        </p:txBody>
      </p:sp>
      <p:sp>
        <p:nvSpPr>
          <p:cNvPr id="26" name="テキスト ボックス 25">
            <a:extLst>
              <a:ext uri="{FF2B5EF4-FFF2-40B4-BE49-F238E27FC236}">
                <a16:creationId xmlns:a16="http://schemas.microsoft.com/office/drawing/2014/main" id="{B887E38D-F7DA-42A8-9D7F-E390F1433989}"/>
              </a:ext>
            </a:extLst>
          </p:cNvPr>
          <p:cNvSpPr txBox="1"/>
          <p:nvPr/>
        </p:nvSpPr>
        <p:spPr>
          <a:xfrm rot="16200000">
            <a:off x="1066227" y="2894537"/>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27" name="テキスト ボックス 26">
            <a:extLst>
              <a:ext uri="{FF2B5EF4-FFF2-40B4-BE49-F238E27FC236}">
                <a16:creationId xmlns:a16="http://schemas.microsoft.com/office/drawing/2014/main" id="{23B6E7F2-925E-4887-AA12-B8735CEC7DD9}"/>
              </a:ext>
            </a:extLst>
          </p:cNvPr>
          <p:cNvSpPr txBox="1"/>
          <p:nvPr/>
        </p:nvSpPr>
        <p:spPr>
          <a:xfrm>
            <a:off x="835394" y="1710726"/>
            <a:ext cx="1107996" cy="646331"/>
          </a:xfrm>
          <a:prstGeom prst="rect">
            <a:avLst/>
          </a:prstGeom>
          <a:noFill/>
        </p:spPr>
        <p:txBody>
          <a:bodyPr wrap="none" rtlCol="0">
            <a:spAutoFit/>
          </a:bodyPr>
          <a:lstStyle/>
          <a:p>
            <a:pPr algn="ctr"/>
            <a:r>
              <a:rPr kumimoji="1" lang="ja-JP" altLang="en-US" sz="3600" i="0" dirty="0">
                <a:solidFill>
                  <a:srgbClr val="FF0000"/>
                </a:solidFill>
                <a:latin typeface="+mn-ea"/>
                <a:ea typeface="+mn-ea"/>
              </a:rPr>
              <a:t>＋１</a:t>
            </a:r>
          </a:p>
        </p:txBody>
      </p:sp>
      <p:sp>
        <p:nvSpPr>
          <p:cNvPr id="28" name="テキスト ボックス 27">
            <a:extLst>
              <a:ext uri="{FF2B5EF4-FFF2-40B4-BE49-F238E27FC236}">
                <a16:creationId xmlns:a16="http://schemas.microsoft.com/office/drawing/2014/main" id="{950D84F1-33F2-47F3-8C18-F7DBA75553E6}"/>
              </a:ext>
            </a:extLst>
          </p:cNvPr>
          <p:cNvSpPr txBox="1"/>
          <p:nvPr/>
        </p:nvSpPr>
        <p:spPr>
          <a:xfrm rot="5400000">
            <a:off x="2174223" y="2921391"/>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29" name="テキスト ボックス 28">
            <a:extLst>
              <a:ext uri="{FF2B5EF4-FFF2-40B4-BE49-F238E27FC236}">
                <a16:creationId xmlns:a16="http://schemas.microsoft.com/office/drawing/2014/main" id="{50B2EE20-6593-4854-8C8B-3C80E66F3F68}"/>
              </a:ext>
            </a:extLst>
          </p:cNvPr>
          <p:cNvSpPr txBox="1"/>
          <p:nvPr/>
        </p:nvSpPr>
        <p:spPr>
          <a:xfrm>
            <a:off x="2289638" y="1710725"/>
            <a:ext cx="415499" cy="646331"/>
          </a:xfrm>
          <a:prstGeom prst="rect">
            <a:avLst/>
          </a:prstGeom>
          <a:noFill/>
        </p:spPr>
        <p:txBody>
          <a:bodyPr wrap="none" rtlCol="0">
            <a:spAutoFit/>
          </a:bodyPr>
          <a:lstStyle/>
          <a:p>
            <a:pPr algn="ctr"/>
            <a:r>
              <a:rPr kumimoji="1" lang="en-US" altLang="ja-JP" sz="3600" i="0" dirty="0">
                <a:latin typeface="+mn-ea"/>
                <a:ea typeface="+mn-ea"/>
              </a:rPr>
              <a:t>0</a:t>
            </a:r>
            <a:endParaRPr kumimoji="1" lang="ja-JP" altLang="en-US" sz="3600" i="0" dirty="0">
              <a:latin typeface="+mn-ea"/>
              <a:ea typeface="+mn-ea"/>
            </a:endParaRPr>
          </a:p>
        </p:txBody>
      </p:sp>
      <p:sp>
        <p:nvSpPr>
          <p:cNvPr id="53" name="テキスト ボックス 52">
            <a:extLst>
              <a:ext uri="{FF2B5EF4-FFF2-40B4-BE49-F238E27FC236}">
                <a16:creationId xmlns:a16="http://schemas.microsoft.com/office/drawing/2014/main" id="{ADE1B7A3-C20F-4CB3-8926-27ED9196F9F6}"/>
              </a:ext>
            </a:extLst>
          </p:cNvPr>
          <p:cNvSpPr txBox="1"/>
          <p:nvPr/>
        </p:nvSpPr>
        <p:spPr>
          <a:xfrm>
            <a:off x="3401705" y="1710725"/>
            <a:ext cx="415499" cy="646331"/>
          </a:xfrm>
          <a:prstGeom prst="rect">
            <a:avLst/>
          </a:prstGeom>
          <a:noFill/>
        </p:spPr>
        <p:txBody>
          <a:bodyPr wrap="none" rtlCol="0">
            <a:spAutoFit/>
          </a:bodyPr>
          <a:lstStyle/>
          <a:p>
            <a:pPr algn="ctr"/>
            <a:r>
              <a:rPr kumimoji="1" lang="en-US" altLang="ja-JP" sz="3600" i="0" dirty="0">
                <a:latin typeface="+mn-ea"/>
                <a:ea typeface="+mn-ea"/>
              </a:rPr>
              <a:t>0</a:t>
            </a:r>
            <a:endParaRPr kumimoji="1" lang="ja-JP" altLang="en-US" sz="3600" i="0" dirty="0">
              <a:latin typeface="+mn-ea"/>
              <a:ea typeface="+mn-ea"/>
            </a:endParaRPr>
          </a:p>
        </p:txBody>
      </p:sp>
      <p:sp>
        <p:nvSpPr>
          <p:cNvPr id="54" name="テキスト ボックス 53">
            <a:extLst>
              <a:ext uri="{FF2B5EF4-FFF2-40B4-BE49-F238E27FC236}">
                <a16:creationId xmlns:a16="http://schemas.microsoft.com/office/drawing/2014/main" id="{57B1066A-C4E2-481F-894A-C5E91AC4BD6F}"/>
              </a:ext>
            </a:extLst>
          </p:cNvPr>
          <p:cNvSpPr txBox="1"/>
          <p:nvPr/>
        </p:nvSpPr>
        <p:spPr>
          <a:xfrm rot="5400000">
            <a:off x="3290359" y="2897543"/>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57" name="テキスト ボックス 56">
            <a:extLst>
              <a:ext uri="{FF2B5EF4-FFF2-40B4-BE49-F238E27FC236}">
                <a16:creationId xmlns:a16="http://schemas.microsoft.com/office/drawing/2014/main" id="{EF08EECA-8966-49DA-A543-D5F933040D32}"/>
              </a:ext>
            </a:extLst>
          </p:cNvPr>
          <p:cNvSpPr txBox="1"/>
          <p:nvPr/>
        </p:nvSpPr>
        <p:spPr>
          <a:xfrm rot="16200000">
            <a:off x="4394285" y="2834270"/>
            <a:ext cx="646331" cy="646331"/>
          </a:xfrm>
          <a:prstGeom prst="rect">
            <a:avLst/>
          </a:prstGeom>
          <a:noFill/>
        </p:spPr>
        <p:txBody>
          <a:bodyPr wrap="none" rtlCol="0">
            <a:spAutoFit/>
          </a:bodyPr>
          <a:lstStyle/>
          <a:p>
            <a:r>
              <a:rPr kumimoji="1" lang="ja-JP" altLang="en-US" sz="3600" i="0" dirty="0">
                <a:latin typeface="+mn-ea"/>
                <a:ea typeface="+mn-ea"/>
              </a:rPr>
              <a:t>＞</a:t>
            </a:r>
          </a:p>
        </p:txBody>
      </p:sp>
      <p:sp>
        <p:nvSpPr>
          <p:cNvPr id="58" name="テキスト ボックス 57">
            <a:extLst>
              <a:ext uri="{FF2B5EF4-FFF2-40B4-BE49-F238E27FC236}">
                <a16:creationId xmlns:a16="http://schemas.microsoft.com/office/drawing/2014/main" id="{2F6C4343-C445-4204-BE50-75FFE0E4FF0F}"/>
              </a:ext>
            </a:extLst>
          </p:cNvPr>
          <p:cNvSpPr txBox="1"/>
          <p:nvPr/>
        </p:nvSpPr>
        <p:spPr>
          <a:xfrm>
            <a:off x="4148037" y="1710725"/>
            <a:ext cx="1107996" cy="646331"/>
          </a:xfrm>
          <a:prstGeom prst="rect">
            <a:avLst/>
          </a:prstGeom>
          <a:noFill/>
        </p:spPr>
        <p:txBody>
          <a:bodyPr wrap="none" rtlCol="0">
            <a:spAutoFit/>
          </a:bodyPr>
          <a:lstStyle/>
          <a:p>
            <a:pPr algn="ctr"/>
            <a:r>
              <a:rPr kumimoji="1" lang="ja-JP" altLang="en-US" sz="3600" i="0" dirty="0">
                <a:solidFill>
                  <a:srgbClr val="FF0000"/>
                </a:solidFill>
                <a:latin typeface="+mn-ea"/>
                <a:ea typeface="+mn-ea"/>
              </a:rPr>
              <a:t>＋１</a:t>
            </a:r>
          </a:p>
        </p:txBody>
      </p:sp>
      <p:sp>
        <p:nvSpPr>
          <p:cNvPr id="59" name="テキスト ボックス 58">
            <a:extLst>
              <a:ext uri="{FF2B5EF4-FFF2-40B4-BE49-F238E27FC236}">
                <a16:creationId xmlns:a16="http://schemas.microsoft.com/office/drawing/2014/main" id="{A1EBA6E0-BB6F-4A9D-885F-2EA90F9CCE6D}"/>
              </a:ext>
            </a:extLst>
          </p:cNvPr>
          <p:cNvSpPr txBox="1"/>
          <p:nvPr/>
        </p:nvSpPr>
        <p:spPr>
          <a:xfrm>
            <a:off x="7633742" y="1704799"/>
            <a:ext cx="415499" cy="646331"/>
          </a:xfrm>
          <a:prstGeom prst="rect">
            <a:avLst/>
          </a:prstGeom>
          <a:noFill/>
        </p:spPr>
        <p:txBody>
          <a:bodyPr wrap="none" rtlCol="0">
            <a:spAutoFit/>
          </a:bodyPr>
          <a:lstStyle/>
          <a:p>
            <a:pPr algn="ctr"/>
            <a:r>
              <a:rPr kumimoji="1" lang="en-US" altLang="ja-JP" sz="3600" i="0" dirty="0">
                <a:latin typeface="+mn-ea"/>
                <a:ea typeface="+mn-ea"/>
              </a:rPr>
              <a:t>0</a:t>
            </a:r>
            <a:endParaRPr kumimoji="1" lang="ja-JP" altLang="en-US" sz="3600" i="0" dirty="0">
              <a:latin typeface="+mn-ea"/>
              <a:ea typeface="+mn-ea"/>
            </a:endParaRPr>
          </a:p>
        </p:txBody>
      </p:sp>
      <p:sp>
        <p:nvSpPr>
          <p:cNvPr id="61" name="テキスト ボックス 60">
            <a:extLst>
              <a:ext uri="{FF2B5EF4-FFF2-40B4-BE49-F238E27FC236}">
                <a16:creationId xmlns:a16="http://schemas.microsoft.com/office/drawing/2014/main" id="{8F929194-FD7E-4541-83EB-D57499CC7DAF}"/>
              </a:ext>
            </a:extLst>
          </p:cNvPr>
          <p:cNvSpPr txBox="1"/>
          <p:nvPr/>
        </p:nvSpPr>
        <p:spPr>
          <a:xfrm rot="5400000">
            <a:off x="7590892" y="2899571"/>
            <a:ext cx="646331" cy="646331"/>
          </a:xfrm>
          <a:prstGeom prst="rect">
            <a:avLst/>
          </a:prstGeom>
          <a:noFill/>
        </p:spPr>
        <p:txBody>
          <a:bodyPr wrap="none" rtlCol="0">
            <a:spAutoFit/>
          </a:bodyPr>
          <a:lstStyle/>
          <a:p>
            <a:r>
              <a:rPr kumimoji="1" lang="ja-JP" altLang="en-US" sz="3600" i="0" dirty="0">
                <a:latin typeface="+mn-ea"/>
                <a:ea typeface="+mn-ea"/>
              </a:rPr>
              <a:t>＞</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B46D9BB0-4F4B-4CC7-99B9-C64400996768}"/>
                  </a:ext>
                </a:extLst>
              </p:cNvPr>
              <p:cNvSpPr txBox="1"/>
              <p:nvPr/>
            </p:nvSpPr>
            <p:spPr>
              <a:xfrm>
                <a:off x="263451" y="3007920"/>
                <a:ext cx="8615504" cy="1257204"/>
              </a:xfrm>
              <a:prstGeom prst="rect">
                <a:avLst/>
              </a:prstGeom>
              <a:solidFill>
                <a:srgbClr val="CCFFFF"/>
              </a:solidFill>
            </p:spPr>
            <p:txBody>
              <a:bodyPr wrap="square" rtlCol="0">
                <a:spAutoFit/>
              </a:bodyPr>
              <a:lstStyle/>
              <a:p>
                <a:pPr algn="ctr"/>
                <a14:m>
                  <m:oMath xmlns:m="http://schemas.openxmlformats.org/officeDocument/2006/math">
                    <m:f>
                      <m:fPr>
                        <m:ctrlPr>
                          <a:rPr kumimoji="1" lang="en-US" altLang="ja-JP" sz="4000" i="1" smtClean="0">
                            <a:latin typeface="Cambria Math" panose="02040503050406030204" pitchFamily="18" charset="0"/>
                            <a:ea typeface="+mn-ea"/>
                          </a:rPr>
                        </m:ctrlPr>
                      </m:fPr>
                      <m:num>
                        <m:r>
                          <a:rPr lang="ja-JP" altLang="en-US" sz="4000">
                            <a:latin typeface="Cambria Math" panose="02040503050406030204" pitchFamily="18" charset="0"/>
                            <a:ea typeface="+mn-ea"/>
                          </a:rPr>
                          <m:t>総得点</m:t>
                        </m:r>
                      </m:num>
                      <m:den>
                        <m:r>
                          <a:rPr lang="ja-JP" altLang="en-US" sz="4000">
                            <a:latin typeface="Cambria Math" panose="02040503050406030204" pitchFamily="18" charset="0"/>
                            <a:ea typeface="+mn-ea"/>
                          </a:rPr>
                          <m:t>比較回数</m:t>
                        </m:r>
                        <m:r>
                          <a:rPr lang="en-US" altLang="ja-JP" sz="4000" b="0" i="1" smtClean="0">
                            <a:latin typeface="Cambria Math" panose="02040503050406030204" pitchFamily="18" charset="0"/>
                            <a:ea typeface="+mn-ea"/>
                          </a:rPr>
                          <m:t>𝑖</m:t>
                        </m:r>
                      </m:den>
                    </m:f>
                  </m:oMath>
                </a14:m>
                <a:r>
                  <a:rPr kumimoji="1" lang="ja-JP" altLang="en-US" sz="4000" i="0" dirty="0">
                    <a:latin typeface="+mn-ea"/>
                    <a:ea typeface="+mn-ea"/>
                  </a:rPr>
                  <a:t>＝基本周波数連続時間率</a:t>
                </a:r>
              </a:p>
            </p:txBody>
          </p:sp>
        </mc:Choice>
        <mc:Fallback xmlns="">
          <p:sp>
            <p:nvSpPr>
              <p:cNvPr id="56" name="テキスト ボックス 55">
                <a:extLst>
                  <a:ext uri="{FF2B5EF4-FFF2-40B4-BE49-F238E27FC236}">
                    <a16:creationId xmlns:a16="http://schemas.microsoft.com/office/drawing/2014/main" id="{B46D9BB0-4F4B-4CC7-99B9-C64400996768}"/>
                  </a:ext>
                </a:extLst>
              </p:cNvPr>
              <p:cNvSpPr txBox="1">
                <a:spLocks noRot="1" noChangeAspect="1" noMove="1" noResize="1" noEditPoints="1" noAdjustHandles="1" noChangeArrowheads="1" noChangeShapeType="1" noTextEdit="1"/>
              </p:cNvSpPr>
              <p:nvPr/>
            </p:nvSpPr>
            <p:spPr>
              <a:xfrm>
                <a:off x="263451" y="3007920"/>
                <a:ext cx="8615504" cy="1257204"/>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5813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3"/>
                                        </p:tgtEl>
                                      </p:cBhvr>
                                    </p:animEffect>
                                    <p:set>
                                      <p:cBhvr>
                                        <p:cTn id="44" dur="1" fill="hold">
                                          <p:stCondLst>
                                            <p:cond delay="499"/>
                                          </p:stCondLst>
                                        </p:cTn>
                                        <p:tgtEl>
                                          <p:spTgt spid="33"/>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41"/>
                                        </p:tgtEl>
                                      </p:cBhvr>
                                    </p:animEffect>
                                    <p:set>
                                      <p:cBhvr>
                                        <p:cTn id="59" dur="1" fill="hold">
                                          <p:stCondLst>
                                            <p:cond delay="499"/>
                                          </p:stCondLst>
                                        </p:cTn>
                                        <p:tgtEl>
                                          <p:spTgt spid="41"/>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55"/>
                                        </p:tgtEl>
                                      </p:cBhvr>
                                    </p:animEffect>
                                    <p:set>
                                      <p:cBhvr>
                                        <p:cTn id="62" dur="1" fill="hold">
                                          <p:stCondLst>
                                            <p:cond delay="499"/>
                                          </p:stCondLst>
                                        </p:cTn>
                                        <p:tgtEl>
                                          <p:spTgt spid="55"/>
                                        </p:tgtEl>
                                        <p:attrNameLst>
                                          <p:attrName>style.visibility</p:attrName>
                                        </p:attrNameLst>
                                      </p:cBhvr>
                                      <p:to>
                                        <p:strVal val="hidden"/>
                                      </p:to>
                                    </p:set>
                                  </p:childTnLst>
                                </p:cTn>
                              </p:par>
                              <p:par>
                                <p:cTn id="63" presetID="2" presetClass="entr" presetSubtype="4"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P spid="34" grpId="0" animBg="1"/>
      <p:bldP spid="35" grpId="0" animBg="1"/>
      <p:bldP spid="60" grpId="0"/>
      <p:bldP spid="37" grpId="0" animBg="1"/>
      <p:bldP spid="41" grpId="0" animBg="1"/>
      <p:bldP spid="55" grpId="0"/>
      <p:bldP spid="26" grpId="0"/>
      <p:bldP spid="27" grpId="0"/>
      <p:bldP spid="28" grpId="0"/>
      <p:bldP spid="29" grpId="0"/>
      <p:bldP spid="53" grpId="0"/>
      <p:bldP spid="54" grpId="0"/>
      <p:bldP spid="57" grpId="0"/>
      <p:bldP spid="58" grpId="0"/>
      <p:bldP spid="59" grpId="0"/>
      <p:bldP spid="61" grpId="0"/>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15</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周波数特性総合時間率</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26" name="テキスト ボックス 25">
            <a:extLst>
              <a:ext uri="{FF2B5EF4-FFF2-40B4-BE49-F238E27FC236}">
                <a16:creationId xmlns:a16="http://schemas.microsoft.com/office/drawing/2014/main" id="{32703B67-9331-4C52-8846-E83188BC95A6}"/>
              </a:ext>
            </a:extLst>
          </p:cNvPr>
          <p:cNvSpPr txBox="1"/>
          <p:nvPr/>
        </p:nvSpPr>
        <p:spPr>
          <a:xfrm>
            <a:off x="263454" y="1843950"/>
            <a:ext cx="8615504" cy="3170099"/>
          </a:xfrm>
          <a:prstGeom prst="rect">
            <a:avLst/>
          </a:prstGeom>
          <a:solidFill>
            <a:srgbClr val="FFCCCC"/>
          </a:solidFill>
        </p:spPr>
        <p:txBody>
          <a:bodyPr wrap="square" rtlCol="0">
            <a:spAutoFit/>
          </a:bodyPr>
          <a:lstStyle/>
          <a:p>
            <a:pPr algn="ctr"/>
            <a:r>
              <a:rPr kumimoji="1" lang="ja-JP" altLang="en-US" sz="4000" i="0" dirty="0">
                <a:latin typeface="+mn-ea"/>
                <a:ea typeface="+mn-ea"/>
              </a:rPr>
              <a:t>周波数特性総合時間率</a:t>
            </a:r>
            <a:endParaRPr kumimoji="1" lang="en-US" altLang="ja-JP" sz="4000" i="0" dirty="0">
              <a:latin typeface="+mn-ea"/>
              <a:ea typeface="+mn-ea"/>
            </a:endParaRPr>
          </a:p>
          <a:p>
            <a:pPr algn="ctr"/>
            <a:r>
              <a:rPr lang="en-US" altLang="ja-JP" sz="4000" i="0" dirty="0">
                <a:latin typeface="+mn-ea"/>
                <a:ea typeface="+mn-ea"/>
              </a:rPr>
              <a:t>||</a:t>
            </a:r>
          </a:p>
          <a:p>
            <a:pPr algn="ctr"/>
            <a:r>
              <a:rPr kumimoji="1" lang="ja-JP" altLang="en-US" sz="4000" i="0" dirty="0">
                <a:latin typeface="+mn-ea"/>
                <a:ea typeface="+mn-ea"/>
              </a:rPr>
              <a:t>（</a:t>
            </a:r>
            <a:r>
              <a:rPr kumimoji="1" lang="ja-JP" altLang="en-US" sz="4000" i="0" dirty="0">
                <a:highlight>
                  <a:srgbClr val="CCFFCC"/>
                </a:highlight>
                <a:latin typeface="+mn-ea"/>
                <a:ea typeface="+mn-ea"/>
              </a:rPr>
              <a:t>調波構造検出可能時間率</a:t>
            </a:r>
            <a:endParaRPr kumimoji="1" lang="en-US" altLang="ja-JP" sz="4000" i="0" dirty="0">
              <a:highlight>
                <a:srgbClr val="CCFFCC"/>
              </a:highlight>
              <a:latin typeface="+mn-ea"/>
              <a:ea typeface="+mn-ea"/>
            </a:endParaRPr>
          </a:p>
          <a:p>
            <a:pPr algn="ctr"/>
            <a:r>
              <a:rPr lang="ja-JP" altLang="en-US" sz="4000" i="0" dirty="0">
                <a:latin typeface="+mn-ea"/>
                <a:ea typeface="+mn-ea"/>
              </a:rPr>
              <a:t>＋</a:t>
            </a:r>
            <a:endParaRPr lang="en-US" altLang="ja-JP" sz="4000" i="0" dirty="0">
              <a:latin typeface="+mn-ea"/>
              <a:ea typeface="+mn-ea"/>
            </a:endParaRPr>
          </a:p>
          <a:p>
            <a:pPr algn="ctr"/>
            <a:r>
              <a:rPr kumimoji="1" lang="ja-JP" altLang="en-US" sz="4000" i="0" dirty="0">
                <a:highlight>
                  <a:srgbClr val="CCFFFF"/>
                </a:highlight>
                <a:latin typeface="+mn-ea"/>
                <a:ea typeface="+mn-ea"/>
              </a:rPr>
              <a:t>基本周波数連続時間率</a:t>
            </a:r>
            <a:r>
              <a:rPr kumimoji="1" lang="ja-JP" altLang="en-US" sz="4000" i="0" dirty="0">
                <a:latin typeface="+mn-ea"/>
                <a:ea typeface="+mn-ea"/>
              </a:rPr>
              <a:t>）</a:t>
            </a:r>
            <a:r>
              <a:rPr kumimoji="1" lang="en-US" altLang="ja-JP" sz="4000" i="0" dirty="0">
                <a:latin typeface="+mn-ea"/>
                <a:ea typeface="+mn-ea"/>
              </a:rPr>
              <a:t>÷</a:t>
            </a:r>
            <a:r>
              <a:rPr kumimoji="1" lang="ja-JP" altLang="en-US" sz="4000" i="0" dirty="0">
                <a:latin typeface="+mn-ea"/>
                <a:ea typeface="+mn-ea"/>
              </a:rPr>
              <a:t>２</a:t>
            </a:r>
            <a:endParaRPr kumimoji="1" lang="en-US" altLang="ja-JP" sz="4000" i="0" dirty="0">
              <a:latin typeface="+mn-ea"/>
              <a:ea typeface="+mn-ea"/>
            </a:endParaRPr>
          </a:p>
        </p:txBody>
      </p:sp>
    </p:spTree>
    <p:extLst>
      <p:ext uri="{BB962C8B-B14F-4D97-AF65-F5344CB8AC3E}">
        <p14:creationId xmlns:p14="http://schemas.microsoft.com/office/powerpoint/2010/main" val="236982719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16</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卒論発表からの変更点</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4" name="図 3">
            <a:extLst>
              <a:ext uri="{FF2B5EF4-FFF2-40B4-BE49-F238E27FC236}">
                <a16:creationId xmlns:a16="http://schemas.microsoft.com/office/drawing/2014/main" id="{B0DE0DEA-B903-7BEF-2B6A-CF5CA392642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7805" y="2161162"/>
            <a:ext cx="8686800" cy="956296"/>
          </a:xfrm>
          <a:prstGeom prst="rect">
            <a:avLst/>
          </a:prstGeom>
        </p:spPr>
      </p:pic>
      <p:pic>
        <p:nvPicPr>
          <p:cNvPr id="7" name="図 6" descr="アンテナ, 花 が含まれている画像&#10;&#10;自動的に生成された説明">
            <a:extLst>
              <a:ext uri="{FF2B5EF4-FFF2-40B4-BE49-F238E27FC236}">
                <a16:creationId xmlns:a16="http://schemas.microsoft.com/office/drawing/2014/main" id="{2DCB3386-36A1-1588-E96B-6E34CE73CBE4}"/>
              </a:ext>
            </a:extLst>
          </p:cNvPr>
          <p:cNvPicPr>
            <a:picLocks noChangeAspect="1"/>
          </p:cNvPicPr>
          <p:nvPr/>
        </p:nvPicPr>
        <p:blipFill rotWithShape="1">
          <a:blip r:embed="rId6">
            <a:extLst>
              <a:ext uri="{28A0092B-C50C-407E-A947-70E740481C1C}">
                <a14:useLocalDpi xmlns:a14="http://schemas.microsoft.com/office/drawing/2010/main" val="0"/>
              </a:ext>
            </a:extLst>
          </a:blip>
          <a:srcRect t="4424" b="3104"/>
          <a:stretch/>
        </p:blipFill>
        <p:spPr>
          <a:xfrm>
            <a:off x="960912" y="4116465"/>
            <a:ext cx="7220585" cy="1132928"/>
          </a:xfrm>
          <a:prstGeom prst="rect">
            <a:avLst/>
          </a:prstGeom>
        </p:spPr>
      </p:pic>
      <p:cxnSp>
        <p:nvCxnSpPr>
          <p:cNvPr id="3" name="直線矢印コネクタ 2">
            <a:extLst>
              <a:ext uri="{FF2B5EF4-FFF2-40B4-BE49-F238E27FC236}">
                <a16:creationId xmlns:a16="http://schemas.microsoft.com/office/drawing/2014/main" id="{9F1DAE70-F2D6-4817-9DD8-5CF3B575E99B}"/>
              </a:ext>
            </a:extLst>
          </p:cNvPr>
          <p:cNvCxnSpPr>
            <a:cxnSpLocks/>
          </p:cNvCxnSpPr>
          <p:nvPr/>
        </p:nvCxnSpPr>
        <p:spPr bwMode="auto">
          <a:xfrm flipH="1">
            <a:off x="4571205" y="3165217"/>
            <a:ext cx="794" cy="83027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9988694-D80C-4EB9-A434-3D8E32432377}"/>
              </a:ext>
            </a:extLst>
          </p:cNvPr>
          <p:cNvSpPr txBox="1"/>
          <p:nvPr/>
        </p:nvSpPr>
        <p:spPr>
          <a:xfrm>
            <a:off x="2939989" y="1444785"/>
            <a:ext cx="3262432" cy="461665"/>
          </a:xfrm>
          <a:prstGeom prst="rect">
            <a:avLst/>
          </a:prstGeom>
          <a:noFill/>
        </p:spPr>
        <p:txBody>
          <a:bodyPr wrap="none" rtlCol="0">
            <a:spAutoFit/>
          </a:bodyPr>
          <a:lstStyle/>
          <a:p>
            <a:r>
              <a:rPr kumimoji="1" lang="ja-JP" altLang="en-US" i="0" dirty="0">
                <a:latin typeface="+mn-ea"/>
                <a:ea typeface="+mn-ea"/>
              </a:rPr>
              <a:t>卒論論文で用いた音声</a:t>
            </a:r>
          </a:p>
        </p:txBody>
      </p:sp>
      <p:sp>
        <p:nvSpPr>
          <p:cNvPr id="13" name="テキスト ボックス 12">
            <a:extLst>
              <a:ext uri="{FF2B5EF4-FFF2-40B4-BE49-F238E27FC236}">
                <a16:creationId xmlns:a16="http://schemas.microsoft.com/office/drawing/2014/main" id="{6540F262-8559-48AF-B064-C97D4EED43B3}"/>
              </a:ext>
            </a:extLst>
          </p:cNvPr>
          <p:cNvSpPr txBox="1"/>
          <p:nvPr/>
        </p:nvSpPr>
        <p:spPr>
          <a:xfrm>
            <a:off x="2786101" y="5527571"/>
            <a:ext cx="3570208" cy="461665"/>
          </a:xfrm>
          <a:prstGeom prst="rect">
            <a:avLst/>
          </a:prstGeom>
          <a:noFill/>
        </p:spPr>
        <p:txBody>
          <a:bodyPr wrap="none" rtlCol="0">
            <a:spAutoFit/>
          </a:bodyPr>
          <a:lstStyle/>
          <a:p>
            <a:r>
              <a:rPr kumimoji="1" lang="ja-JP" altLang="en-US" i="0" dirty="0">
                <a:latin typeface="+mn-ea"/>
                <a:ea typeface="+mn-ea"/>
              </a:rPr>
              <a:t>無音区間を取り除いた後</a:t>
            </a:r>
          </a:p>
        </p:txBody>
      </p:sp>
    </p:spTree>
    <p:extLst>
      <p:ext uri="{BB962C8B-B14F-4D97-AF65-F5344CB8AC3E}">
        <p14:creationId xmlns:p14="http://schemas.microsoft.com/office/powerpoint/2010/main" val="33621408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17</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シミュレーション条件</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5" name="コンテンツ プレースホルダー 2">
            <a:extLst>
              <a:ext uri="{FF2B5EF4-FFF2-40B4-BE49-F238E27FC236}">
                <a16:creationId xmlns:a16="http://schemas.microsoft.com/office/drawing/2014/main" id="{CF7D25AF-E611-4C7B-B6A5-CC27E52C1F19}"/>
              </a:ext>
            </a:extLst>
          </p:cNvPr>
          <p:cNvSpPr>
            <a:spLocks noGrp="1"/>
          </p:cNvSpPr>
          <p:nvPr>
            <p:ph idx="1"/>
          </p:nvPr>
        </p:nvSpPr>
        <p:spPr>
          <a:xfrm>
            <a:off x="407100" y="1584954"/>
            <a:ext cx="8328207" cy="4440922"/>
          </a:xfrm>
        </p:spPr>
        <p:txBody>
          <a:bodyPr/>
          <a:lstStyle/>
          <a:p>
            <a:r>
              <a:rPr kumimoji="1" lang="ja-JP" altLang="en-US" sz="2800" dirty="0"/>
              <a:t>　女性の朗読から音声が存在する部分のみを切り抜いた音源（</a:t>
            </a:r>
            <a:r>
              <a:rPr kumimoji="1" lang="en-US" altLang="ja-JP" sz="2800" dirty="0"/>
              <a:t>23</a:t>
            </a:r>
            <a:r>
              <a:rPr kumimoji="1" lang="ja-JP" altLang="en-US" sz="2800" dirty="0"/>
              <a:t>秒）に対して、任意の</a:t>
            </a:r>
            <a:r>
              <a:rPr kumimoji="1" lang="en-US" altLang="ja-JP" sz="2800" dirty="0"/>
              <a:t>SN</a:t>
            </a:r>
            <a:r>
              <a:rPr kumimoji="1" lang="ja-JP" altLang="en-US" sz="2800" dirty="0"/>
              <a:t>比となるように</a:t>
            </a:r>
            <a:r>
              <a:rPr kumimoji="1" lang="en-US" altLang="ja-JP" sz="2800" dirty="0"/>
              <a:t>A</a:t>
            </a:r>
            <a:r>
              <a:rPr kumimoji="1" lang="ja-JP" altLang="en-US" sz="2800" dirty="0"/>
              <a:t>特性で重みづけを行ったピンクノイズを足し合わせて、騒音付加音声を作成した。</a:t>
            </a:r>
            <a:endParaRPr kumimoji="1" lang="en-US" altLang="ja-JP" sz="2800" dirty="0"/>
          </a:p>
          <a:p>
            <a:r>
              <a:rPr kumimoji="1" lang="ja-JP" altLang="en-US" sz="2800" dirty="0"/>
              <a:t>　統計的な判断を行うため、シミュレーション毎で異なるピンクノイズを用いて、</a:t>
            </a:r>
            <a:r>
              <a:rPr kumimoji="1" lang="en-US" altLang="ja-JP" sz="2800" dirty="0"/>
              <a:t>1</a:t>
            </a:r>
            <a:r>
              <a:rPr kumimoji="1" lang="ja-JP" altLang="en-US" sz="2800" dirty="0"/>
              <a:t>つの</a:t>
            </a:r>
            <a:r>
              <a:rPr kumimoji="1" lang="en-US" altLang="ja-JP" sz="2800" dirty="0"/>
              <a:t>SN</a:t>
            </a:r>
            <a:r>
              <a:rPr kumimoji="1" lang="ja-JP" altLang="en-US" sz="2800" dirty="0"/>
              <a:t>比につき騒音付加音声を</a:t>
            </a:r>
            <a:r>
              <a:rPr kumimoji="1" lang="en-US" altLang="ja-JP" sz="2800" dirty="0"/>
              <a:t>10</a:t>
            </a:r>
            <a:r>
              <a:rPr kumimoji="1" lang="ja-JP" altLang="en-US" sz="2800" dirty="0"/>
              <a:t>個作成した上で指標の算出を行った。</a:t>
            </a:r>
            <a:endParaRPr kumimoji="1" lang="en-US" altLang="ja-JP" sz="2800" dirty="0"/>
          </a:p>
        </p:txBody>
      </p:sp>
    </p:spTree>
    <p:extLst>
      <p:ext uri="{BB962C8B-B14F-4D97-AF65-F5344CB8AC3E}">
        <p14:creationId xmlns:p14="http://schemas.microsoft.com/office/powerpoint/2010/main" val="25797598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18</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シミュレーション結果</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10" name="図 9">
            <a:extLst>
              <a:ext uri="{FF2B5EF4-FFF2-40B4-BE49-F238E27FC236}">
                <a16:creationId xmlns:a16="http://schemas.microsoft.com/office/drawing/2014/main" id="{58E364B3-0B1E-4187-8574-91B81650357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57200" y="1676391"/>
            <a:ext cx="8229616" cy="4572008"/>
          </a:xfrm>
          <a:prstGeom prst="rect">
            <a:avLst/>
          </a:prstGeom>
          <a:ln>
            <a:noFill/>
          </a:ln>
        </p:spPr>
      </p:pic>
      <p:sp>
        <p:nvSpPr>
          <p:cNvPr id="11" name="四角形: 角を丸くする 10">
            <a:extLst>
              <a:ext uri="{FF2B5EF4-FFF2-40B4-BE49-F238E27FC236}">
                <a16:creationId xmlns:a16="http://schemas.microsoft.com/office/drawing/2014/main" id="{B1267236-AF45-4716-A978-6DCB3083D0EE}"/>
              </a:ext>
            </a:extLst>
          </p:cNvPr>
          <p:cNvSpPr/>
          <p:nvPr/>
        </p:nvSpPr>
        <p:spPr bwMode="auto">
          <a:xfrm>
            <a:off x="6444208" y="1447795"/>
            <a:ext cx="2242592" cy="457200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2" name="テキスト ボックス 11">
            <a:extLst>
              <a:ext uri="{FF2B5EF4-FFF2-40B4-BE49-F238E27FC236}">
                <a16:creationId xmlns:a16="http://schemas.microsoft.com/office/drawing/2014/main" id="{471E7AAC-DB1E-4D7D-B73C-746D23EE5323}"/>
              </a:ext>
            </a:extLst>
          </p:cNvPr>
          <p:cNvSpPr txBox="1"/>
          <p:nvPr/>
        </p:nvSpPr>
        <p:spPr>
          <a:xfrm>
            <a:off x="4539656" y="2060848"/>
            <a:ext cx="1723549" cy="461665"/>
          </a:xfrm>
          <a:prstGeom prst="rect">
            <a:avLst/>
          </a:prstGeom>
          <a:noFill/>
          <a:ln>
            <a:solidFill>
              <a:srgbClr val="FF0000"/>
            </a:solidFill>
          </a:ln>
        </p:spPr>
        <p:txBody>
          <a:bodyPr wrap="none" rtlCol="0">
            <a:spAutoFit/>
          </a:bodyPr>
          <a:lstStyle/>
          <a:p>
            <a:r>
              <a:rPr kumimoji="1" lang="ja-JP" altLang="en-US" i="0" dirty="0">
                <a:latin typeface="+mn-ea"/>
                <a:ea typeface="+mn-ea"/>
              </a:rPr>
              <a:t>有意差あり</a:t>
            </a:r>
          </a:p>
        </p:txBody>
      </p:sp>
    </p:spTree>
    <p:extLst>
      <p:ext uri="{BB962C8B-B14F-4D97-AF65-F5344CB8AC3E}">
        <p14:creationId xmlns:p14="http://schemas.microsoft.com/office/powerpoint/2010/main" val="9973988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19</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シミュレーション結果</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10" name="図 9">
            <a:extLst>
              <a:ext uri="{FF2B5EF4-FFF2-40B4-BE49-F238E27FC236}">
                <a16:creationId xmlns:a16="http://schemas.microsoft.com/office/drawing/2014/main" id="{58E364B3-0B1E-4187-8574-91B81650357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70055" y="1676390"/>
            <a:ext cx="8229616" cy="4572008"/>
          </a:xfrm>
          <a:prstGeom prst="rect">
            <a:avLst/>
          </a:prstGeom>
          <a:ln>
            <a:noFill/>
          </a:ln>
        </p:spPr>
      </p:pic>
      <p:sp>
        <p:nvSpPr>
          <p:cNvPr id="11" name="四角形: 角を丸くする 10">
            <a:extLst>
              <a:ext uri="{FF2B5EF4-FFF2-40B4-BE49-F238E27FC236}">
                <a16:creationId xmlns:a16="http://schemas.microsoft.com/office/drawing/2014/main" id="{B1267236-AF45-4716-A978-6DCB3083D0EE}"/>
              </a:ext>
            </a:extLst>
          </p:cNvPr>
          <p:cNvSpPr/>
          <p:nvPr/>
        </p:nvSpPr>
        <p:spPr bwMode="auto">
          <a:xfrm>
            <a:off x="6444208" y="1447795"/>
            <a:ext cx="2242592" cy="457200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2" name="テキスト ボックス 11">
            <a:extLst>
              <a:ext uri="{FF2B5EF4-FFF2-40B4-BE49-F238E27FC236}">
                <a16:creationId xmlns:a16="http://schemas.microsoft.com/office/drawing/2014/main" id="{471E7AAC-DB1E-4D7D-B73C-746D23EE5323}"/>
              </a:ext>
            </a:extLst>
          </p:cNvPr>
          <p:cNvSpPr txBox="1"/>
          <p:nvPr/>
        </p:nvSpPr>
        <p:spPr>
          <a:xfrm>
            <a:off x="4539656" y="2060848"/>
            <a:ext cx="1723549" cy="461665"/>
          </a:xfrm>
          <a:prstGeom prst="rect">
            <a:avLst/>
          </a:prstGeom>
          <a:noFill/>
          <a:ln>
            <a:solidFill>
              <a:srgbClr val="FF0000"/>
            </a:solidFill>
          </a:ln>
        </p:spPr>
        <p:txBody>
          <a:bodyPr wrap="none" rtlCol="0">
            <a:spAutoFit/>
          </a:bodyPr>
          <a:lstStyle/>
          <a:p>
            <a:r>
              <a:rPr kumimoji="1" lang="ja-JP" altLang="en-US" i="0" dirty="0">
                <a:latin typeface="+mn-ea"/>
                <a:ea typeface="+mn-ea"/>
              </a:rPr>
              <a:t>有意差あり</a:t>
            </a:r>
          </a:p>
        </p:txBody>
      </p:sp>
    </p:spTree>
    <p:extLst>
      <p:ext uri="{BB962C8B-B14F-4D97-AF65-F5344CB8AC3E}">
        <p14:creationId xmlns:p14="http://schemas.microsoft.com/office/powerpoint/2010/main" val="6887076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2</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研究背景、目的</a:t>
            </a:r>
          </a:p>
        </p:txBody>
      </p:sp>
      <p:sp>
        <p:nvSpPr>
          <p:cNvPr id="7172" name="Rectangle 7"/>
          <p:cNvSpPr>
            <a:spLocks noGrp="1" noChangeArrowheads="1"/>
          </p:cNvSpPr>
          <p:nvPr>
            <p:ph type="body" idx="1"/>
          </p:nvPr>
        </p:nvSpPr>
        <p:spPr>
          <a:xfrm>
            <a:off x="1150429" y="1484784"/>
            <a:ext cx="6841554" cy="4231704"/>
          </a:xfrm>
        </p:spPr>
        <p:txBody>
          <a:bodyPr/>
          <a:lstStyle/>
          <a:p>
            <a:pPr marL="457200" lvl="1" indent="0" algn="ctr" eaLnBrk="1" hangingPunct="1">
              <a:buNone/>
              <a:defRPr/>
            </a:pPr>
            <a:r>
              <a:rPr lang="ja-JP" altLang="en-US" sz="3200" dirty="0"/>
              <a:t>スピーチプライバシーとは・・・</a:t>
            </a:r>
            <a:endParaRPr lang="en-US" altLang="ja-JP" sz="3200" dirty="0"/>
          </a:p>
          <a:p>
            <a:pPr marL="457200" lvl="1" indent="0" eaLnBrk="1" hangingPunct="1">
              <a:buNone/>
              <a:defRPr/>
            </a:pPr>
            <a:endParaRPr lang="en-US" altLang="ja-JP" dirty="0"/>
          </a:p>
          <a:p>
            <a:pPr marL="457200" lvl="1" indent="0" eaLnBrk="1" hangingPunct="1">
              <a:buNone/>
              <a:defRPr/>
            </a:pPr>
            <a:endParaRPr lang="en-US" altLang="ja-JP" dirty="0"/>
          </a:p>
        </p:txBody>
      </p:sp>
      <p:pic>
        <p:nvPicPr>
          <p:cNvPr id="6" name="図 2">
            <a:extLst>
              <a:ext uri="{FF2B5EF4-FFF2-40B4-BE49-F238E27FC236}">
                <a16:creationId xmlns:a16="http://schemas.microsoft.com/office/drawing/2014/main" id="{502C8800-1D0C-4CEF-ADC9-11E3FD8E6DFF}"/>
              </a:ext>
            </a:extLst>
          </p:cNvPr>
          <p:cNvPicPr>
            <a:picLocks noChangeAspect="1"/>
          </p:cNvPicPr>
          <p:nvPr/>
        </p:nvPicPr>
        <p:blipFill>
          <a:blip r:embed="rId5" cstate="print">
            <a:extLst>
              <a:ext uri="{28A0092B-C50C-407E-A947-70E740481C1C}">
                <a14:useLocalDpi xmlns:a14="http://schemas.microsoft.com/office/drawing/2010/main" val="0"/>
              </a:ext>
            </a:extLst>
          </a:blip>
          <a:srcRect l="-169" r="169"/>
          <a:stretch>
            <a:fillRect/>
          </a:stretch>
        </p:blipFill>
        <p:spPr bwMode="auto">
          <a:xfrm>
            <a:off x="2042318" y="2420888"/>
            <a:ext cx="5057775"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46711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20</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シミュレーション結果</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10" name="図 9">
            <a:extLst>
              <a:ext uri="{FF2B5EF4-FFF2-40B4-BE49-F238E27FC236}">
                <a16:creationId xmlns:a16="http://schemas.microsoft.com/office/drawing/2014/main" id="{58E364B3-0B1E-4187-8574-91B81650357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70055" y="1676390"/>
            <a:ext cx="8229616" cy="4572008"/>
          </a:xfrm>
          <a:prstGeom prst="rect">
            <a:avLst/>
          </a:prstGeom>
          <a:ln>
            <a:noFill/>
          </a:ln>
        </p:spPr>
      </p:pic>
      <p:sp>
        <p:nvSpPr>
          <p:cNvPr id="11" name="四角形: 角を丸くする 10">
            <a:extLst>
              <a:ext uri="{FF2B5EF4-FFF2-40B4-BE49-F238E27FC236}">
                <a16:creationId xmlns:a16="http://schemas.microsoft.com/office/drawing/2014/main" id="{B1267236-AF45-4716-A978-6DCB3083D0EE}"/>
              </a:ext>
            </a:extLst>
          </p:cNvPr>
          <p:cNvSpPr/>
          <p:nvPr/>
        </p:nvSpPr>
        <p:spPr bwMode="auto">
          <a:xfrm>
            <a:off x="6444208" y="1447795"/>
            <a:ext cx="2242592" cy="457200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2" name="テキスト ボックス 11">
            <a:extLst>
              <a:ext uri="{FF2B5EF4-FFF2-40B4-BE49-F238E27FC236}">
                <a16:creationId xmlns:a16="http://schemas.microsoft.com/office/drawing/2014/main" id="{471E7AAC-DB1E-4D7D-B73C-746D23EE5323}"/>
              </a:ext>
            </a:extLst>
          </p:cNvPr>
          <p:cNvSpPr txBox="1"/>
          <p:nvPr/>
        </p:nvSpPr>
        <p:spPr>
          <a:xfrm>
            <a:off x="4355976" y="2132856"/>
            <a:ext cx="1723549" cy="461665"/>
          </a:xfrm>
          <a:prstGeom prst="rect">
            <a:avLst/>
          </a:prstGeom>
          <a:noFill/>
          <a:ln>
            <a:solidFill>
              <a:srgbClr val="FF0000"/>
            </a:solidFill>
          </a:ln>
        </p:spPr>
        <p:txBody>
          <a:bodyPr wrap="none" rtlCol="0">
            <a:spAutoFit/>
          </a:bodyPr>
          <a:lstStyle/>
          <a:p>
            <a:r>
              <a:rPr kumimoji="1" lang="ja-JP" altLang="en-US" i="0" dirty="0">
                <a:latin typeface="+mn-ea"/>
                <a:ea typeface="+mn-ea"/>
              </a:rPr>
              <a:t>有意差あり</a:t>
            </a:r>
          </a:p>
        </p:txBody>
      </p:sp>
    </p:spTree>
    <p:extLst>
      <p:ext uri="{BB962C8B-B14F-4D97-AF65-F5344CB8AC3E}">
        <p14:creationId xmlns:p14="http://schemas.microsoft.com/office/powerpoint/2010/main" val="7615317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21</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結論</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5" name="コンテンツ プレースホルダー 2">
            <a:extLst>
              <a:ext uri="{FF2B5EF4-FFF2-40B4-BE49-F238E27FC236}">
                <a16:creationId xmlns:a16="http://schemas.microsoft.com/office/drawing/2014/main" id="{CF7D25AF-E611-4C7B-B6A5-CC27E52C1F19}"/>
              </a:ext>
            </a:extLst>
          </p:cNvPr>
          <p:cNvSpPr>
            <a:spLocks noGrp="1"/>
          </p:cNvSpPr>
          <p:nvPr>
            <p:ph idx="1"/>
          </p:nvPr>
        </p:nvSpPr>
        <p:spPr>
          <a:xfrm>
            <a:off x="407102" y="1750893"/>
            <a:ext cx="8328207" cy="3356214"/>
          </a:xfrm>
        </p:spPr>
        <p:txBody>
          <a:bodyPr/>
          <a:lstStyle/>
          <a:p>
            <a:r>
              <a:rPr kumimoji="1" lang="ja-JP" altLang="en-US" sz="2800" dirty="0"/>
              <a:t>　調波構造検出可能時間率、基本周波数特性連続時間率、周波数特性総合時間率それぞれの指標で</a:t>
            </a:r>
            <a:r>
              <a:rPr kumimoji="1" lang="en-US" altLang="ja-JP" sz="2800" dirty="0"/>
              <a:t>-5</a:t>
            </a:r>
            <a:r>
              <a:rPr kumimoji="1" lang="ja-JP" altLang="en-US" sz="2800" dirty="0"/>
              <a:t>㏈と</a:t>
            </a:r>
            <a:r>
              <a:rPr kumimoji="1" lang="en-US" altLang="ja-JP" sz="2800" dirty="0"/>
              <a:t>-10</a:t>
            </a:r>
            <a:r>
              <a:rPr kumimoji="1" lang="ja-JP" altLang="en-US" sz="2800" dirty="0"/>
              <a:t>㏈の間まで</a:t>
            </a:r>
            <a:r>
              <a:rPr kumimoji="1" lang="en-US" altLang="ja-JP" sz="2800" dirty="0"/>
              <a:t>SN</a:t>
            </a:r>
            <a:r>
              <a:rPr kumimoji="1" lang="ja-JP" altLang="en-US" sz="2800" dirty="0"/>
              <a:t>比を判断できた。</a:t>
            </a:r>
            <a:endParaRPr kumimoji="1" lang="en-US" altLang="ja-JP" sz="2800" dirty="0"/>
          </a:p>
          <a:p>
            <a:endParaRPr kumimoji="1" lang="en-US" altLang="ja-JP" sz="2800" dirty="0"/>
          </a:p>
          <a:p>
            <a:r>
              <a:rPr kumimoji="1" lang="ja-JP" altLang="en-US" sz="2800" dirty="0"/>
              <a:t>　偏差が大きく、音声の検出下限や検出精度は改善が必要である。</a:t>
            </a:r>
            <a:endParaRPr kumimoji="1" lang="en-US" altLang="ja-JP" sz="2800" dirty="0"/>
          </a:p>
        </p:txBody>
      </p:sp>
    </p:spTree>
    <p:extLst>
      <p:ext uri="{BB962C8B-B14F-4D97-AF65-F5344CB8AC3E}">
        <p14:creationId xmlns:p14="http://schemas.microsoft.com/office/powerpoint/2010/main" val="44188565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22</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a:xfrm>
            <a:off x="884238" y="19050"/>
            <a:ext cx="7373937" cy="1143000"/>
          </a:xfrm>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先行研究の研究結果</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7" name="図 6">
            <a:extLst>
              <a:ext uri="{FF2B5EF4-FFF2-40B4-BE49-F238E27FC236}">
                <a16:creationId xmlns:a16="http://schemas.microsoft.com/office/drawing/2014/main" id="{D3A993A4-5B0E-457E-A311-E9D929BB5857}"/>
              </a:ext>
            </a:extLst>
          </p:cNvPr>
          <p:cNvPicPr>
            <a:picLocks noChangeAspect="1"/>
          </p:cNvPicPr>
          <p:nvPr/>
        </p:nvPicPr>
        <p:blipFill>
          <a:blip r:embed="rId5"/>
          <a:stretch>
            <a:fillRect/>
          </a:stretch>
        </p:blipFill>
        <p:spPr>
          <a:xfrm>
            <a:off x="1475656" y="1628800"/>
            <a:ext cx="6471790" cy="4752528"/>
          </a:xfrm>
          <a:prstGeom prst="rect">
            <a:avLst/>
          </a:prstGeom>
        </p:spPr>
      </p:pic>
      <p:sp>
        <p:nvSpPr>
          <p:cNvPr id="13" name="角丸四角形 4">
            <a:extLst>
              <a:ext uri="{FF2B5EF4-FFF2-40B4-BE49-F238E27FC236}">
                <a16:creationId xmlns:a16="http://schemas.microsoft.com/office/drawing/2014/main" id="{507730EB-7EB8-40FA-8467-612309BE34D9}"/>
              </a:ext>
            </a:extLst>
          </p:cNvPr>
          <p:cNvSpPr/>
          <p:nvPr/>
        </p:nvSpPr>
        <p:spPr bwMode="auto">
          <a:xfrm>
            <a:off x="4152794" y="1988706"/>
            <a:ext cx="3155476" cy="3379951"/>
          </a:xfrm>
          <a:prstGeom prst="round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4" name="テキスト ボックス 13">
            <a:extLst>
              <a:ext uri="{FF2B5EF4-FFF2-40B4-BE49-F238E27FC236}">
                <a16:creationId xmlns:a16="http://schemas.microsoft.com/office/drawing/2014/main" id="{04F9B9BC-B763-430E-A6AE-5725E3D77B65}"/>
              </a:ext>
            </a:extLst>
          </p:cNvPr>
          <p:cNvSpPr txBox="1"/>
          <p:nvPr/>
        </p:nvSpPr>
        <p:spPr>
          <a:xfrm>
            <a:off x="4488039" y="2319130"/>
            <a:ext cx="1877776" cy="510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i="0" dirty="0">
                <a:latin typeface="+mn-ea"/>
                <a:ea typeface="+mn-ea"/>
              </a:rPr>
              <a:t>有意差有り</a:t>
            </a:r>
          </a:p>
        </p:txBody>
      </p:sp>
    </p:spTree>
    <p:extLst>
      <p:ext uri="{BB962C8B-B14F-4D97-AF65-F5344CB8AC3E}">
        <p14:creationId xmlns:p14="http://schemas.microsoft.com/office/powerpoint/2010/main" val="162682778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3</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研究目的</a:t>
            </a:r>
          </a:p>
        </p:txBody>
      </p:sp>
      <p:sp>
        <p:nvSpPr>
          <p:cNvPr id="2" name="楕円 1">
            <a:extLst>
              <a:ext uri="{FF2B5EF4-FFF2-40B4-BE49-F238E27FC236}">
                <a16:creationId xmlns:a16="http://schemas.microsoft.com/office/drawing/2014/main" id="{D85C15CD-73BE-44A6-8995-FF30FBED2772}"/>
              </a:ext>
            </a:extLst>
          </p:cNvPr>
          <p:cNvSpPr/>
          <p:nvPr/>
        </p:nvSpPr>
        <p:spPr bwMode="auto">
          <a:xfrm>
            <a:off x="3770725" y="1454337"/>
            <a:ext cx="1723550" cy="1361909"/>
          </a:xfrm>
          <a:prstGeom prst="ellipse">
            <a:avLst/>
          </a:prstGeom>
          <a:solidFill>
            <a:srgbClr val="FF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8" name="テキスト ボックス 7">
            <a:extLst>
              <a:ext uri="{FF2B5EF4-FFF2-40B4-BE49-F238E27FC236}">
                <a16:creationId xmlns:a16="http://schemas.microsoft.com/office/drawing/2014/main" id="{02C3B905-45E0-424D-A1E8-D1448B764674}"/>
              </a:ext>
            </a:extLst>
          </p:cNvPr>
          <p:cNvSpPr txBox="1"/>
          <p:nvPr/>
        </p:nvSpPr>
        <p:spPr>
          <a:xfrm>
            <a:off x="3656651" y="3602693"/>
            <a:ext cx="1723549" cy="461665"/>
          </a:xfrm>
          <a:prstGeom prst="rect">
            <a:avLst/>
          </a:prstGeom>
          <a:noFill/>
        </p:spPr>
        <p:txBody>
          <a:bodyPr wrap="none" rtlCol="0">
            <a:spAutoFit/>
          </a:bodyPr>
          <a:lstStyle/>
          <a:p>
            <a:r>
              <a:rPr kumimoji="1" lang="ja-JP" altLang="en-US" i="0" dirty="0">
                <a:solidFill>
                  <a:schemeClr val="tx2"/>
                </a:solidFill>
                <a:latin typeface="+mn-ea"/>
                <a:ea typeface="+mn-ea"/>
              </a:rPr>
              <a:t>単語了解度</a:t>
            </a:r>
          </a:p>
        </p:txBody>
      </p:sp>
      <p:sp>
        <p:nvSpPr>
          <p:cNvPr id="11" name="楕円 10">
            <a:extLst>
              <a:ext uri="{FF2B5EF4-FFF2-40B4-BE49-F238E27FC236}">
                <a16:creationId xmlns:a16="http://schemas.microsoft.com/office/drawing/2014/main" id="{52C8F2AF-053D-4A8F-A287-A6AC4E1806DA}"/>
              </a:ext>
            </a:extLst>
          </p:cNvPr>
          <p:cNvSpPr/>
          <p:nvPr/>
        </p:nvSpPr>
        <p:spPr bwMode="auto">
          <a:xfrm>
            <a:off x="3478815" y="3516690"/>
            <a:ext cx="2307373" cy="1143000"/>
          </a:xfrm>
          <a:prstGeom prst="ellipse">
            <a:avLst/>
          </a:prstGeom>
          <a:solidFill>
            <a:srgbClr val="33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9" name="テキスト ボックス 8">
            <a:extLst>
              <a:ext uri="{FF2B5EF4-FFF2-40B4-BE49-F238E27FC236}">
                <a16:creationId xmlns:a16="http://schemas.microsoft.com/office/drawing/2014/main" id="{9947D45F-65C4-4D2D-A55B-BA552B73B69B}"/>
              </a:ext>
            </a:extLst>
          </p:cNvPr>
          <p:cNvSpPr txBox="1"/>
          <p:nvPr/>
        </p:nvSpPr>
        <p:spPr>
          <a:xfrm>
            <a:off x="3770726" y="3833525"/>
            <a:ext cx="1723549" cy="461665"/>
          </a:xfrm>
          <a:prstGeom prst="rect">
            <a:avLst/>
          </a:prstGeom>
          <a:noFill/>
        </p:spPr>
        <p:txBody>
          <a:bodyPr wrap="none" rtlCol="0">
            <a:spAutoFit/>
          </a:bodyPr>
          <a:lstStyle/>
          <a:p>
            <a:pPr algn="ctr"/>
            <a:r>
              <a:rPr kumimoji="1" lang="ja-JP" altLang="en-US" i="0" dirty="0">
                <a:solidFill>
                  <a:schemeClr val="bg1"/>
                </a:solidFill>
                <a:latin typeface="+mn-ea"/>
                <a:ea typeface="+mn-ea"/>
              </a:rPr>
              <a:t>新しい指標</a:t>
            </a:r>
          </a:p>
        </p:txBody>
      </p:sp>
      <p:sp>
        <p:nvSpPr>
          <p:cNvPr id="65" name="テキスト ボックス 64">
            <a:extLst>
              <a:ext uri="{FF2B5EF4-FFF2-40B4-BE49-F238E27FC236}">
                <a16:creationId xmlns:a16="http://schemas.microsoft.com/office/drawing/2014/main" id="{75388C02-9DCE-4D18-B5C6-231A3996C8E6}"/>
              </a:ext>
            </a:extLst>
          </p:cNvPr>
          <p:cNvSpPr txBox="1"/>
          <p:nvPr/>
        </p:nvSpPr>
        <p:spPr>
          <a:xfrm>
            <a:off x="4232390" y="1904458"/>
            <a:ext cx="800219" cy="461665"/>
          </a:xfrm>
          <a:prstGeom prst="rect">
            <a:avLst/>
          </a:prstGeom>
          <a:noFill/>
        </p:spPr>
        <p:txBody>
          <a:bodyPr wrap="none" rtlCol="0">
            <a:spAutoFit/>
          </a:bodyPr>
          <a:lstStyle/>
          <a:p>
            <a:pPr algn="ctr"/>
            <a:r>
              <a:rPr kumimoji="1" lang="en-US" altLang="ja-JP" i="0" dirty="0">
                <a:solidFill>
                  <a:schemeClr val="tx2"/>
                </a:solidFill>
                <a:latin typeface="+mn-ea"/>
                <a:ea typeface="+mn-ea"/>
              </a:rPr>
              <a:t>SN</a:t>
            </a:r>
            <a:r>
              <a:rPr kumimoji="1" lang="ja-JP" altLang="en-US" i="0" dirty="0">
                <a:solidFill>
                  <a:schemeClr val="tx2"/>
                </a:solidFill>
                <a:latin typeface="+mn-ea"/>
                <a:ea typeface="+mn-ea"/>
              </a:rPr>
              <a:t>比</a:t>
            </a:r>
          </a:p>
        </p:txBody>
      </p:sp>
      <p:sp>
        <p:nvSpPr>
          <p:cNvPr id="7173" name="四角形: 角を丸くする 7172">
            <a:extLst>
              <a:ext uri="{FF2B5EF4-FFF2-40B4-BE49-F238E27FC236}">
                <a16:creationId xmlns:a16="http://schemas.microsoft.com/office/drawing/2014/main" id="{FCA7BF85-3032-4E5A-8D15-CE45818AD941}"/>
              </a:ext>
            </a:extLst>
          </p:cNvPr>
          <p:cNvSpPr/>
          <p:nvPr/>
        </p:nvSpPr>
        <p:spPr bwMode="auto">
          <a:xfrm>
            <a:off x="3356282" y="5301798"/>
            <a:ext cx="2431434" cy="914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7174" name="テキスト ボックス 7173">
            <a:extLst>
              <a:ext uri="{FF2B5EF4-FFF2-40B4-BE49-F238E27FC236}">
                <a16:creationId xmlns:a16="http://schemas.microsoft.com/office/drawing/2014/main" id="{B9FE83AB-30DD-4898-97E6-E40389A1990A}"/>
              </a:ext>
            </a:extLst>
          </p:cNvPr>
          <p:cNvSpPr txBox="1"/>
          <p:nvPr/>
        </p:nvSpPr>
        <p:spPr>
          <a:xfrm>
            <a:off x="3556337" y="5357006"/>
            <a:ext cx="2031325" cy="830997"/>
          </a:xfrm>
          <a:prstGeom prst="rect">
            <a:avLst/>
          </a:prstGeom>
          <a:noFill/>
        </p:spPr>
        <p:txBody>
          <a:bodyPr wrap="square" rtlCol="0">
            <a:spAutoFit/>
          </a:bodyPr>
          <a:lstStyle/>
          <a:p>
            <a:pPr algn="ctr"/>
            <a:r>
              <a:rPr lang="ja-JP" altLang="en-US" i="0" dirty="0">
                <a:latin typeface="+mn-ea"/>
                <a:ea typeface="+mn-ea"/>
              </a:rPr>
              <a:t>騒音付加音声</a:t>
            </a:r>
            <a:endParaRPr lang="en-US" altLang="ja-JP" i="0" dirty="0">
              <a:latin typeface="+mn-ea"/>
              <a:ea typeface="+mn-ea"/>
            </a:endParaRPr>
          </a:p>
          <a:p>
            <a:pPr algn="ctr"/>
            <a:r>
              <a:rPr kumimoji="1" lang="ja-JP" altLang="en-US" i="0" dirty="0">
                <a:latin typeface="+mn-ea"/>
                <a:ea typeface="+mn-ea"/>
              </a:rPr>
              <a:t>（</a:t>
            </a:r>
            <a:r>
              <a:rPr kumimoji="1" lang="en-US" altLang="ja-JP" i="0" dirty="0">
                <a:latin typeface="+mn-ea"/>
                <a:ea typeface="+mn-ea"/>
              </a:rPr>
              <a:t>S+N</a:t>
            </a:r>
            <a:r>
              <a:rPr lang="ja-JP" altLang="en-US" i="0" dirty="0">
                <a:latin typeface="+mn-ea"/>
                <a:ea typeface="+mn-ea"/>
              </a:rPr>
              <a:t>）</a:t>
            </a:r>
            <a:endParaRPr kumimoji="1" lang="ja-JP" altLang="en-US" i="0" dirty="0">
              <a:latin typeface="+mn-ea"/>
              <a:ea typeface="+mn-ea"/>
            </a:endParaRPr>
          </a:p>
        </p:txBody>
      </p:sp>
      <p:cxnSp>
        <p:nvCxnSpPr>
          <p:cNvPr id="72" name="直線矢印コネクタ 71">
            <a:extLst>
              <a:ext uri="{FF2B5EF4-FFF2-40B4-BE49-F238E27FC236}">
                <a16:creationId xmlns:a16="http://schemas.microsoft.com/office/drawing/2014/main" id="{B4B57147-BAE5-487E-8FCB-F84D7BF3E769}"/>
              </a:ext>
            </a:extLst>
          </p:cNvPr>
          <p:cNvCxnSpPr/>
          <p:nvPr/>
        </p:nvCxnSpPr>
        <p:spPr bwMode="auto">
          <a:xfrm flipV="1">
            <a:off x="4632499" y="4712017"/>
            <a:ext cx="0" cy="504056"/>
          </a:xfrm>
          <a:prstGeom prst="straightConnector1">
            <a:avLst/>
          </a:prstGeom>
          <a:solidFill>
            <a:schemeClr val="accent1"/>
          </a:solidFill>
          <a:ln w="508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テキスト ボックス 7179">
            <a:extLst>
              <a:ext uri="{FF2B5EF4-FFF2-40B4-BE49-F238E27FC236}">
                <a16:creationId xmlns:a16="http://schemas.microsoft.com/office/drawing/2014/main" id="{EA7A023E-78FD-4EA4-B49A-D2D1CEC7344B}"/>
              </a:ext>
            </a:extLst>
          </p:cNvPr>
          <p:cNvSpPr txBox="1"/>
          <p:nvPr/>
        </p:nvSpPr>
        <p:spPr>
          <a:xfrm>
            <a:off x="4770525" y="4759838"/>
            <a:ext cx="2031325" cy="461665"/>
          </a:xfrm>
          <a:prstGeom prst="rect">
            <a:avLst/>
          </a:prstGeom>
          <a:noFill/>
        </p:spPr>
        <p:txBody>
          <a:bodyPr wrap="none" rtlCol="0">
            <a:spAutoFit/>
          </a:bodyPr>
          <a:lstStyle/>
          <a:p>
            <a:r>
              <a:rPr kumimoji="1" lang="ja-JP" altLang="en-US" i="0" dirty="0">
                <a:latin typeface="+mn-ea"/>
                <a:ea typeface="+mn-ea"/>
              </a:rPr>
              <a:t>②音声を検出</a:t>
            </a:r>
          </a:p>
        </p:txBody>
      </p:sp>
      <p:cxnSp>
        <p:nvCxnSpPr>
          <p:cNvPr id="12" name="直線矢印コネクタ 11">
            <a:extLst>
              <a:ext uri="{FF2B5EF4-FFF2-40B4-BE49-F238E27FC236}">
                <a16:creationId xmlns:a16="http://schemas.microsoft.com/office/drawing/2014/main" id="{70FB6000-16D5-4EB4-9CBF-46C3431CFDDB}"/>
              </a:ext>
            </a:extLst>
          </p:cNvPr>
          <p:cNvCxnSpPr/>
          <p:nvPr/>
        </p:nvCxnSpPr>
        <p:spPr bwMode="auto">
          <a:xfrm>
            <a:off x="4632499" y="2924944"/>
            <a:ext cx="0" cy="504056"/>
          </a:xfrm>
          <a:prstGeom prst="straightConnector1">
            <a:avLst/>
          </a:prstGeom>
          <a:solidFill>
            <a:schemeClr val="accent1"/>
          </a:solidFill>
          <a:ln w="508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435C71F0-F621-4ED5-B559-3CF9C0989591}"/>
              </a:ext>
            </a:extLst>
          </p:cNvPr>
          <p:cNvSpPr txBox="1"/>
          <p:nvPr/>
        </p:nvSpPr>
        <p:spPr>
          <a:xfrm>
            <a:off x="4770525" y="2871454"/>
            <a:ext cx="2031325" cy="461665"/>
          </a:xfrm>
          <a:prstGeom prst="rect">
            <a:avLst/>
          </a:prstGeom>
          <a:noFill/>
        </p:spPr>
        <p:txBody>
          <a:bodyPr wrap="none" rtlCol="0">
            <a:spAutoFit/>
          </a:bodyPr>
          <a:lstStyle/>
          <a:p>
            <a:r>
              <a:rPr lang="ja-JP" altLang="en-US" i="0" dirty="0">
                <a:latin typeface="+mn-ea"/>
                <a:ea typeface="+mn-ea"/>
              </a:rPr>
              <a:t>③対応を検証</a:t>
            </a:r>
            <a:endParaRPr kumimoji="1" lang="ja-JP" altLang="en-US" i="0" dirty="0">
              <a:latin typeface="+mn-ea"/>
              <a:ea typeface="+mn-ea"/>
            </a:endParaRPr>
          </a:p>
        </p:txBody>
      </p:sp>
      <p:sp>
        <p:nvSpPr>
          <p:cNvPr id="45" name="フリーフォーム: 図形 44">
            <a:extLst>
              <a:ext uri="{FF2B5EF4-FFF2-40B4-BE49-F238E27FC236}">
                <a16:creationId xmlns:a16="http://schemas.microsoft.com/office/drawing/2014/main" id="{BA8A0DB2-463B-4D1E-84B8-E868FB146D8D}"/>
              </a:ext>
            </a:extLst>
          </p:cNvPr>
          <p:cNvSpPr/>
          <p:nvPr/>
        </p:nvSpPr>
        <p:spPr bwMode="auto">
          <a:xfrm rot="253691">
            <a:off x="2825951" y="2557724"/>
            <a:ext cx="538025" cy="2592878"/>
          </a:xfrm>
          <a:custGeom>
            <a:avLst/>
            <a:gdLst>
              <a:gd name="connsiteX0" fmla="*/ 1097881 w 1097881"/>
              <a:gd name="connsiteY0" fmla="*/ 0 h 1676400"/>
              <a:gd name="connsiteX1" fmla="*/ 601 w 1097881"/>
              <a:gd name="connsiteY1" fmla="*/ 822960 h 1676400"/>
              <a:gd name="connsiteX2" fmla="*/ 975961 w 1097881"/>
              <a:gd name="connsiteY2" fmla="*/ 1676400 h 1676400"/>
            </a:gdLst>
            <a:ahLst/>
            <a:cxnLst>
              <a:cxn ang="0">
                <a:pos x="connsiteX0" y="connsiteY0"/>
              </a:cxn>
              <a:cxn ang="0">
                <a:pos x="connsiteX1" y="connsiteY1"/>
              </a:cxn>
              <a:cxn ang="0">
                <a:pos x="connsiteX2" y="connsiteY2"/>
              </a:cxn>
            </a:cxnLst>
            <a:rect l="l" t="t" r="r" b="b"/>
            <a:pathLst>
              <a:path w="1097881" h="1676400">
                <a:moveTo>
                  <a:pt x="1097881" y="0"/>
                </a:moveTo>
                <a:cubicBezTo>
                  <a:pt x="559401" y="271780"/>
                  <a:pt x="20921" y="543560"/>
                  <a:pt x="601" y="822960"/>
                </a:cubicBezTo>
                <a:cubicBezTo>
                  <a:pt x="-19719" y="1102360"/>
                  <a:pt x="478121" y="1389380"/>
                  <a:pt x="975961" y="1676400"/>
                </a:cubicBezTo>
              </a:path>
            </a:pathLst>
          </a:custGeom>
          <a:noFill/>
          <a:ln w="412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57" name="テキスト ボックス 56">
            <a:extLst>
              <a:ext uri="{FF2B5EF4-FFF2-40B4-BE49-F238E27FC236}">
                <a16:creationId xmlns:a16="http://schemas.microsoft.com/office/drawing/2014/main" id="{2F59DF23-ECB4-44C8-A741-912C79424A55}"/>
              </a:ext>
            </a:extLst>
          </p:cNvPr>
          <p:cNvSpPr txBox="1"/>
          <p:nvPr/>
        </p:nvSpPr>
        <p:spPr>
          <a:xfrm>
            <a:off x="391996" y="3672691"/>
            <a:ext cx="2339102" cy="830997"/>
          </a:xfrm>
          <a:prstGeom prst="rect">
            <a:avLst/>
          </a:prstGeom>
          <a:noFill/>
        </p:spPr>
        <p:txBody>
          <a:bodyPr wrap="none" rtlCol="0">
            <a:spAutoFit/>
          </a:bodyPr>
          <a:lstStyle/>
          <a:p>
            <a:r>
              <a:rPr kumimoji="1" lang="ja-JP" altLang="en-US" i="0" dirty="0">
                <a:latin typeface="+mn-ea"/>
                <a:ea typeface="+mn-ea"/>
              </a:rPr>
              <a:t>①任意の</a:t>
            </a:r>
            <a:r>
              <a:rPr kumimoji="1" lang="en-US" altLang="ja-JP" i="0" dirty="0">
                <a:latin typeface="+mn-ea"/>
                <a:ea typeface="+mn-ea"/>
              </a:rPr>
              <a:t>SN</a:t>
            </a:r>
            <a:r>
              <a:rPr kumimoji="1" lang="ja-JP" altLang="en-US" i="0" dirty="0">
                <a:latin typeface="+mn-ea"/>
                <a:ea typeface="+mn-ea"/>
              </a:rPr>
              <a:t>比で</a:t>
            </a:r>
            <a:endParaRPr kumimoji="1" lang="en-US" altLang="ja-JP" i="0" dirty="0">
              <a:latin typeface="+mn-ea"/>
              <a:ea typeface="+mn-ea"/>
            </a:endParaRPr>
          </a:p>
          <a:p>
            <a:r>
              <a:rPr kumimoji="1" lang="ja-JP" altLang="en-US" i="0" dirty="0">
                <a:latin typeface="+mn-ea"/>
                <a:ea typeface="+mn-ea"/>
              </a:rPr>
              <a:t>　作成</a:t>
            </a:r>
          </a:p>
        </p:txBody>
      </p:sp>
    </p:spTree>
    <p:extLst>
      <p:ext uri="{BB962C8B-B14F-4D97-AF65-F5344CB8AC3E}">
        <p14:creationId xmlns:p14="http://schemas.microsoft.com/office/powerpoint/2010/main" val="183817432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4</a:t>
            </a:fld>
            <a:endParaRPr lang="en-US" altLang="ja-JP" sz="1200" dirty="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音声の周波数特性</a:t>
            </a:r>
          </a:p>
        </p:txBody>
      </p:sp>
      <p:sp>
        <p:nvSpPr>
          <p:cNvPr id="7172" name="Rectangle 7"/>
          <p:cNvSpPr>
            <a:spLocks noGrp="1" noChangeArrowheads="1"/>
          </p:cNvSpPr>
          <p:nvPr>
            <p:ph type="body" idx="1"/>
          </p:nvPr>
        </p:nvSpPr>
        <p:spPr>
          <a:xfrm>
            <a:off x="317562" y="1774969"/>
            <a:ext cx="8507288" cy="3958287"/>
          </a:xfrm>
        </p:spPr>
        <p:txBody>
          <a:bodyPr/>
          <a:lstStyle/>
          <a:p>
            <a:pPr marL="457200" lvl="1" indent="0" eaLnBrk="1" hangingPunct="1">
              <a:buNone/>
              <a:defRPr/>
            </a:pPr>
            <a:r>
              <a:rPr lang="ja-JP" altLang="en-US" sz="3600" dirty="0"/>
              <a:t>特性①</a:t>
            </a:r>
            <a:endParaRPr lang="en-US" altLang="ja-JP" sz="3600" dirty="0"/>
          </a:p>
          <a:p>
            <a:pPr marL="457200" lvl="1" indent="0" eaLnBrk="1" hangingPunct="1">
              <a:buNone/>
              <a:defRPr/>
            </a:pPr>
            <a:r>
              <a:rPr lang="ja-JP" altLang="en-US" sz="3600" dirty="0"/>
              <a:t>　基本周波数</a:t>
            </a:r>
            <a:r>
              <a:rPr lang="en-US" altLang="ja-JP" sz="3600" b="0" i="0" dirty="0" err="1">
                <a:solidFill>
                  <a:srgbClr val="3333FF"/>
                </a:solidFill>
                <a:effectLst/>
                <a:latin typeface="Arial" panose="020B0604020202020204" pitchFamily="34" charset="0"/>
              </a:rPr>
              <a:t>fo</a:t>
            </a:r>
            <a:r>
              <a:rPr lang="ja-JP" altLang="en-US" sz="3600" b="0" i="0" dirty="0">
                <a:effectLst/>
                <a:latin typeface="Arial" panose="020B0604020202020204" pitchFamily="34" charset="0"/>
              </a:rPr>
              <a:t>と、その倍音から構成される</a:t>
            </a:r>
            <a:r>
              <a:rPr lang="ja-JP" altLang="en-US" sz="3600" b="0" i="0" dirty="0">
                <a:solidFill>
                  <a:srgbClr val="FF0000"/>
                </a:solidFill>
                <a:effectLst/>
                <a:latin typeface="Arial" panose="020B0604020202020204" pitchFamily="34" charset="0"/>
              </a:rPr>
              <a:t>調波構造</a:t>
            </a:r>
            <a:r>
              <a:rPr lang="ja-JP" altLang="en-US" sz="3600" b="0" i="0" dirty="0">
                <a:effectLst/>
                <a:latin typeface="Arial" panose="020B0604020202020204" pitchFamily="34" charset="0"/>
              </a:rPr>
              <a:t>が音声に含まれている</a:t>
            </a:r>
            <a:endParaRPr lang="en-US" altLang="ja-JP" sz="3600" b="0" i="0" dirty="0">
              <a:effectLst/>
              <a:latin typeface="Arial" panose="020B0604020202020204" pitchFamily="34" charset="0"/>
            </a:endParaRPr>
          </a:p>
          <a:p>
            <a:pPr marL="457200" lvl="1" indent="0" eaLnBrk="1" hangingPunct="1">
              <a:buFont typeface="Wingdings" panose="05000000000000000000" pitchFamily="2" charset="2"/>
              <a:buNone/>
              <a:defRPr/>
            </a:pPr>
            <a:r>
              <a:rPr kumimoji="0" lang="ja-JP" altLang="en-US" sz="3600" i="0" kern="0" dirty="0"/>
              <a:t>特性②</a:t>
            </a:r>
            <a:endParaRPr kumimoji="0" lang="en-US" altLang="ja-JP" sz="3600" i="0" kern="0" dirty="0"/>
          </a:p>
          <a:p>
            <a:pPr marL="457200" lvl="1" indent="0" eaLnBrk="1" hangingPunct="1">
              <a:buFont typeface="Wingdings" panose="05000000000000000000" pitchFamily="2" charset="2"/>
              <a:buNone/>
              <a:defRPr/>
            </a:pPr>
            <a:r>
              <a:rPr lang="ja-JP" altLang="en-US" sz="3600" b="0" i="0" dirty="0">
                <a:solidFill>
                  <a:srgbClr val="3333FF"/>
                </a:solidFill>
                <a:effectLst/>
                <a:latin typeface="Arial" panose="020B0604020202020204" pitchFamily="34" charset="0"/>
              </a:rPr>
              <a:t>　</a:t>
            </a:r>
            <a:r>
              <a:rPr lang="en-US" altLang="ja-JP" sz="3600" b="0" i="0" dirty="0" err="1">
                <a:solidFill>
                  <a:srgbClr val="3333FF"/>
                </a:solidFill>
                <a:effectLst/>
                <a:latin typeface="Arial" panose="020B0604020202020204" pitchFamily="34" charset="0"/>
              </a:rPr>
              <a:t>fo</a:t>
            </a:r>
            <a:r>
              <a:rPr kumimoji="0" lang="ja-JP" altLang="en-US" sz="3600" i="0" kern="0" dirty="0"/>
              <a:t>は時間軸上で連続的に変化する</a:t>
            </a:r>
            <a:endParaRPr lang="en-US" altLang="ja-JP" dirty="0"/>
          </a:p>
          <a:p>
            <a:pPr marL="457200" lvl="1" indent="0" eaLnBrk="1" hangingPunct="1">
              <a:buNone/>
              <a:defRPr/>
            </a:pPr>
            <a:endParaRPr lang="en-US" altLang="ja-JP" sz="2000" dirty="0"/>
          </a:p>
        </p:txBody>
      </p:sp>
      <p:sp>
        <p:nvSpPr>
          <p:cNvPr id="2" name="テキスト ボックス 1">
            <a:extLst>
              <a:ext uri="{FF2B5EF4-FFF2-40B4-BE49-F238E27FC236}">
                <a16:creationId xmlns:a16="http://schemas.microsoft.com/office/drawing/2014/main" id="{C658146F-C05D-440F-91C7-7BCF290FCABA}"/>
              </a:ext>
            </a:extLst>
          </p:cNvPr>
          <p:cNvSpPr txBox="1"/>
          <p:nvPr/>
        </p:nvSpPr>
        <p:spPr>
          <a:xfrm>
            <a:off x="2093604" y="5502423"/>
            <a:ext cx="4955203" cy="461665"/>
          </a:xfrm>
          <a:prstGeom prst="rect">
            <a:avLst/>
          </a:prstGeom>
          <a:noFill/>
        </p:spPr>
        <p:txBody>
          <a:bodyPr wrap="none" rtlCol="0">
            <a:spAutoFit/>
          </a:bodyPr>
          <a:lstStyle/>
          <a:p>
            <a:pPr algn="ctr"/>
            <a:r>
              <a:rPr kumimoji="1" lang="ja-JP" altLang="en-US" i="0" dirty="0">
                <a:latin typeface="+mn-ea"/>
                <a:ea typeface="+mn-ea"/>
              </a:rPr>
              <a:t>このことから</a:t>
            </a:r>
            <a:r>
              <a:rPr kumimoji="1" lang="en-US" altLang="ja-JP" i="0" dirty="0">
                <a:latin typeface="+mn-ea"/>
                <a:ea typeface="+mn-ea"/>
              </a:rPr>
              <a:t>3</a:t>
            </a:r>
            <a:r>
              <a:rPr kumimoji="1" lang="ja-JP" altLang="en-US" i="0" dirty="0">
                <a:latin typeface="+mn-ea"/>
                <a:ea typeface="+mn-ea"/>
              </a:rPr>
              <a:t>つの提案指標を作成</a:t>
            </a:r>
          </a:p>
        </p:txBody>
      </p:sp>
    </p:spTree>
    <p:extLst>
      <p:ext uri="{BB962C8B-B14F-4D97-AF65-F5344CB8AC3E}">
        <p14:creationId xmlns:p14="http://schemas.microsoft.com/office/powerpoint/2010/main" val="10964181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5</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周波数特性の検出</a:t>
            </a:r>
          </a:p>
        </p:txBody>
      </p:sp>
      <p:pic>
        <p:nvPicPr>
          <p:cNvPr id="3" name="図 2" descr="グラフ&#10;&#10;自動的に生成された説明">
            <a:extLst>
              <a:ext uri="{FF2B5EF4-FFF2-40B4-BE49-F238E27FC236}">
                <a16:creationId xmlns:a16="http://schemas.microsoft.com/office/drawing/2014/main" id="{265761AE-C76A-41BD-AE27-6E68C059B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1947705"/>
            <a:ext cx="4056451" cy="3042339"/>
          </a:xfrm>
          <a:prstGeom prst="rect">
            <a:avLst/>
          </a:prstGeom>
        </p:spPr>
      </p:pic>
      <p:pic>
        <p:nvPicPr>
          <p:cNvPr id="6" name="図 5">
            <a:extLst>
              <a:ext uri="{FF2B5EF4-FFF2-40B4-BE49-F238E27FC236}">
                <a16:creationId xmlns:a16="http://schemas.microsoft.com/office/drawing/2014/main" id="{B9D68694-CDB8-47FD-8D18-FBFCC161700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08039" y="1947706"/>
            <a:ext cx="4056451" cy="3042338"/>
          </a:xfrm>
          <a:prstGeom prst="rect">
            <a:avLst/>
          </a:prstGeom>
        </p:spPr>
      </p:pic>
      <p:sp>
        <p:nvSpPr>
          <p:cNvPr id="16" name="矢印: 右 15">
            <a:extLst>
              <a:ext uri="{FF2B5EF4-FFF2-40B4-BE49-F238E27FC236}">
                <a16:creationId xmlns:a16="http://schemas.microsoft.com/office/drawing/2014/main" id="{19E247FF-5D9F-48D7-B3AE-75296E374628}"/>
              </a:ext>
            </a:extLst>
          </p:cNvPr>
          <p:cNvSpPr/>
          <p:nvPr/>
        </p:nvSpPr>
        <p:spPr bwMode="auto">
          <a:xfrm>
            <a:off x="4421488" y="3252850"/>
            <a:ext cx="288032" cy="43204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7" name="テキスト ボックス 16">
            <a:extLst>
              <a:ext uri="{FF2B5EF4-FFF2-40B4-BE49-F238E27FC236}">
                <a16:creationId xmlns:a16="http://schemas.microsoft.com/office/drawing/2014/main" id="{1A7D4E07-7B68-4E42-8C77-7F083498AED2}"/>
              </a:ext>
            </a:extLst>
          </p:cNvPr>
          <p:cNvSpPr txBox="1"/>
          <p:nvPr/>
        </p:nvSpPr>
        <p:spPr>
          <a:xfrm>
            <a:off x="2478325" y="5367415"/>
            <a:ext cx="4185761" cy="830997"/>
          </a:xfrm>
          <a:prstGeom prst="rect">
            <a:avLst/>
          </a:prstGeom>
          <a:noFill/>
        </p:spPr>
        <p:txBody>
          <a:bodyPr wrap="none" rtlCol="0">
            <a:spAutoFit/>
          </a:bodyPr>
          <a:lstStyle/>
          <a:p>
            <a:pPr algn="ctr"/>
            <a:r>
              <a:rPr kumimoji="1" lang="ja-JP" altLang="en-US" i="0" dirty="0">
                <a:latin typeface="+mn-ea"/>
                <a:ea typeface="+mn-ea"/>
              </a:rPr>
              <a:t>フーリエ変換</a:t>
            </a:r>
            <a:r>
              <a:rPr kumimoji="1" lang="en-US" altLang="ja-JP" i="0" dirty="0">
                <a:latin typeface="+mn-ea"/>
                <a:ea typeface="+mn-ea"/>
              </a:rPr>
              <a:t>1</a:t>
            </a:r>
            <a:r>
              <a:rPr kumimoji="1" lang="ja-JP" altLang="en-US" i="0" dirty="0">
                <a:latin typeface="+mn-ea"/>
                <a:ea typeface="+mn-ea"/>
              </a:rPr>
              <a:t>回目</a:t>
            </a:r>
            <a:endParaRPr kumimoji="1" lang="en-US" altLang="ja-JP" i="0" dirty="0">
              <a:latin typeface="+mn-ea"/>
              <a:ea typeface="+mn-ea"/>
            </a:endParaRPr>
          </a:p>
          <a:p>
            <a:pPr algn="ctr"/>
            <a:r>
              <a:rPr lang="ja-JP" altLang="en-US" i="0" dirty="0">
                <a:latin typeface="+mn-ea"/>
                <a:ea typeface="+mn-ea"/>
              </a:rPr>
              <a:t>（音声波形をフーリエ変換）</a:t>
            </a:r>
            <a:endParaRPr kumimoji="1" lang="ja-JP" altLang="en-US" i="0" dirty="0">
              <a:latin typeface="+mn-ea"/>
              <a:ea typeface="+mn-ea"/>
            </a:endParaRPr>
          </a:p>
        </p:txBody>
      </p:sp>
      <p:cxnSp>
        <p:nvCxnSpPr>
          <p:cNvPr id="8" name="直線コネクタ 7">
            <a:extLst>
              <a:ext uri="{FF2B5EF4-FFF2-40B4-BE49-F238E27FC236}">
                <a16:creationId xmlns:a16="http://schemas.microsoft.com/office/drawing/2014/main" id="{13D1E20B-FDC1-4E52-8BED-648B255BC3D0}"/>
              </a:ext>
            </a:extLst>
          </p:cNvPr>
          <p:cNvCxnSpPr/>
          <p:nvPr/>
        </p:nvCxnSpPr>
        <p:spPr bwMode="auto">
          <a:xfrm>
            <a:off x="5652120" y="2386819"/>
            <a:ext cx="0" cy="216411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D3D1A7C-5397-4DB6-A6AD-07A53276399D}"/>
              </a:ext>
            </a:extLst>
          </p:cNvPr>
          <p:cNvCxnSpPr/>
          <p:nvPr/>
        </p:nvCxnSpPr>
        <p:spPr bwMode="auto">
          <a:xfrm>
            <a:off x="5931444" y="4016676"/>
            <a:ext cx="0" cy="534253"/>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a:extLst>
              <a:ext uri="{FF2B5EF4-FFF2-40B4-BE49-F238E27FC236}">
                <a16:creationId xmlns:a16="http://schemas.microsoft.com/office/drawing/2014/main" id="{5C19AB32-D869-419E-B9E1-037D967396FF}"/>
              </a:ext>
            </a:extLst>
          </p:cNvPr>
          <p:cNvCxnSpPr/>
          <p:nvPr/>
        </p:nvCxnSpPr>
        <p:spPr bwMode="auto">
          <a:xfrm>
            <a:off x="6207864" y="4229797"/>
            <a:ext cx="0" cy="329841"/>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F56BD2A9-DC17-4DE3-B748-8A145293A094}"/>
              </a:ext>
            </a:extLst>
          </p:cNvPr>
          <p:cNvCxnSpPr/>
          <p:nvPr/>
        </p:nvCxnSpPr>
        <p:spPr bwMode="auto">
          <a:xfrm>
            <a:off x="6490654" y="4228648"/>
            <a:ext cx="0" cy="329841"/>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a:extLst>
              <a:ext uri="{FF2B5EF4-FFF2-40B4-BE49-F238E27FC236}">
                <a16:creationId xmlns:a16="http://schemas.microsoft.com/office/drawing/2014/main" id="{37660721-6C6C-4BC1-84E3-B8432B15225E}"/>
              </a:ext>
            </a:extLst>
          </p:cNvPr>
          <p:cNvCxnSpPr/>
          <p:nvPr/>
        </p:nvCxnSpPr>
        <p:spPr bwMode="auto">
          <a:xfrm>
            <a:off x="6756342" y="3878217"/>
            <a:ext cx="14772" cy="672712"/>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8CA34F79-6BB6-4779-B816-44CA0ED99CD6}"/>
              </a:ext>
            </a:extLst>
          </p:cNvPr>
          <p:cNvCxnSpPr/>
          <p:nvPr/>
        </p:nvCxnSpPr>
        <p:spPr bwMode="auto">
          <a:xfrm>
            <a:off x="7049044" y="4163595"/>
            <a:ext cx="0" cy="40185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a:extLst>
              <a:ext uri="{FF2B5EF4-FFF2-40B4-BE49-F238E27FC236}">
                <a16:creationId xmlns:a16="http://schemas.microsoft.com/office/drawing/2014/main" id="{D80D5B5D-140D-47FF-8B58-120C8202A648}"/>
              </a:ext>
            </a:extLst>
          </p:cNvPr>
          <p:cNvCxnSpPr/>
          <p:nvPr/>
        </p:nvCxnSpPr>
        <p:spPr bwMode="auto">
          <a:xfrm>
            <a:off x="7308304" y="3884310"/>
            <a:ext cx="12456" cy="662266"/>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4B0A9892-00C9-483F-B9DF-1DD4C1A8EC01}"/>
              </a:ext>
            </a:extLst>
          </p:cNvPr>
          <p:cNvCxnSpPr/>
          <p:nvPr/>
        </p:nvCxnSpPr>
        <p:spPr bwMode="auto">
          <a:xfrm>
            <a:off x="7599135" y="4144726"/>
            <a:ext cx="0" cy="40185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テキスト ボックス 27">
            <a:extLst>
              <a:ext uri="{FF2B5EF4-FFF2-40B4-BE49-F238E27FC236}">
                <a16:creationId xmlns:a16="http://schemas.microsoft.com/office/drawing/2014/main" id="{27592C2E-3BF0-434D-AE21-E8E7D0BC9C77}"/>
              </a:ext>
            </a:extLst>
          </p:cNvPr>
          <p:cNvSpPr txBox="1"/>
          <p:nvPr/>
        </p:nvSpPr>
        <p:spPr>
          <a:xfrm>
            <a:off x="6070543" y="3028846"/>
            <a:ext cx="1415772" cy="461665"/>
          </a:xfrm>
          <a:prstGeom prst="rect">
            <a:avLst/>
          </a:prstGeom>
          <a:noFill/>
        </p:spPr>
        <p:txBody>
          <a:bodyPr wrap="none" rtlCol="0">
            <a:spAutoFit/>
          </a:bodyPr>
          <a:lstStyle/>
          <a:p>
            <a:r>
              <a:rPr kumimoji="1" lang="ja-JP" altLang="en-US" i="0" dirty="0">
                <a:solidFill>
                  <a:srgbClr val="FF0000"/>
                </a:solidFill>
                <a:latin typeface="+mn-ea"/>
                <a:ea typeface="+mn-ea"/>
              </a:rPr>
              <a:t>調波構造</a:t>
            </a:r>
          </a:p>
        </p:txBody>
      </p:sp>
    </p:spTree>
    <p:extLst>
      <p:ext uri="{BB962C8B-B14F-4D97-AF65-F5344CB8AC3E}">
        <p14:creationId xmlns:p14="http://schemas.microsoft.com/office/powerpoint/2010/main" val="5286998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6</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周波数特性の検出</a:t>
            </a:r>
          </a:p>
        </p:txBody>
      </p:sp>
      <p:pic>
        <p:nvPicPr>
          <p:cNvPr id="6" name="図 5">
            <a:extLst>
              <a:ext uri="{FF2B5EF4-FFF2-40B4-BE49-F238E27FC236}">
                <a16:creationId xmlns:a16="http://schemas.microsoft.com/office/drawing/2014/main" id="{B9D68694-CDB8-47FD-8D18-FBFCC16170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60032" y="1981774"/>
            <a:ext cx="4056450" cy="3042338"/>
          </a:xfrm>
          <a:prstGeom prst="rect">
            <a:avLst/>
          </a:prstGeom>
        </p:spPr>
      </p:pic>
      <p:sp>
        <p:nvSpPr>
          <p:cNvPr id="16" name="矢印: 右 15">
            <a:extLst>
              <a:ext uri="{FF2B5EF4-FFF2-40B4-BE49-F238E27FC236}">
                <a16:creationId xmlns:a16="http://schemas.microsoft.com/office/drawing/2014/main" id="{19E247FF-5D9F-48D7-B3AE-75296E374628}"/>
              </a:ext>
            </a:extLst>
          </p:cNvPr>
          <p:cNvSpPr/>
          <p:nvPr/>
        </p:nvSpPr>
        <p:spPr bwMode="auto">
          <a:xfrm>
            <a:off x="4421488" y="3252850"/>
            <a:ext cx="288032" cy="43204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7" name="テキスト ボックス 16">
            <a:extLst>
              <a:ext uri="{FF2B5EF4-FFF2-40B4-BE49-F238E27FC236}">
                <a16:creationId xmlns:a16="http://schemas.microsoft.com/office/drawing/2014/main" id="{1A7D4E07-7B68-4E42-8C77-7F083498AED2}"/>
              </a:ext>
            </a:extLst>
          </p:cNvPr>
          <p:cNvSpPr txBox="1"/>
          <p:nvPr/>
        </p:nvSpPr>
        <p:spPr>
          <a:xfrm>
            <a:off x="939445" y="5367415"/>
            <a:ext cx="7263528" cy="830997"/>
          </a:xfrm>
          <a:prstGeom prst="rect">
            <a:avLst/>
          </a:prstGeom>
          <a:noFill/>
        </p:spPr>
        <p:txBody>
          <a:bodyPr wrap="none" rtlCol="0">
            <a:spAutoFit/>
          </a:bodyPr>
          <a:lstStyle/>
          <a:p>
            <a:pPr algn="ctr"/>
            <a:r>
              <a:rPr kumimoji="1" lang="ja-JP" altLang="en-US" i="0" dirty="0">
                <a:latin typeface="+mn-ea"/>
                <a:ea typeface="+mn-ea"/>
              </a:rPr>
              <a:t>フーリエ変換</a:t>
            </a:r>
            <a:r>
              <a:rPr lang="ja-JP" altLang="en-US" i="0" dirty="0">
                <a:latin typeface="+mn-ea"/>
                <a:ea typeface="+mn-ea"/>
              </a:rPr>
              <a:t>２</a:t>
            </a:r>
            <a:r>
              <a:rPr kumimoji="1" lang="ja-JP" altLang="en-US" i="0" dirty="0">
                <a:latin typeface="+mn-ea"/>
                <a:ea typeface="+mn-ea"/>
              </a:rPr>
              <a:t>回目</a:t>
            </a:r>
            <a:endParaRPr kumimoji="1" lang="en-US" altLang="ja-JP" i="0" dirty="0">
              <a:latin typeface="+mn-ea"/>
              <a:ea typeface="+mn-ea"/>
            </a:endParaRPr>
          </a:p>
          <a:p>
            <a:pPr algn="ctr"/>
            <a:r>
              <a:rPr lang="ja-JP" altLang="en-US" i="0" dirty="0">
                <a:latin typeface="+mn-ea"/>
                <a:ea typeface="+mn-ea"/>
              </a:rPr>
              <a:t>（スペクトルの対数をとったものをフーリエ変換）</a:t>
            </a:r>
            <a:endParaRPr kumimoji="1" lang="ja-JP" altLang="en-US" i="0" dirty="0">
              <a:latin typeface="+mn-ea"/>
              <a:ea typeface="+mn-ea"/>
            </a:endParaRPr>
          </a:p>
        </p:txBody>
      </p:sp>
      <p:cxnSp>
        <p:nvCxnSpPr>
          <p:cNvPr id="26" name="直線コネクタ 25">
            <a:extLst>
              <a:ext uri="{FF2B5EF4-FFF2-40B4-BE49-F238E27FC236}">
                <a16:creationId xmlns:a16="http://schemas.microsoft.com/office/drawing/2014/main" id="{6B3E5DBD-4521-4033-9ADE-6F9214FAC6EC}"/>
              </a:ext>
            </a:extLst>
          </p:cNvPr>
          <p:cNvCxnSpPr/>
          <p:nvPr/>
        </p:nvCxnSpPr>
        <p:spPr bwMode="auto">
          <a:xfrm>
            <a:off x="6310132" y="3177096"/>
            <a:ext cx="0" cy="1404032"/>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図 9">
            <a:extLst>
              <a:ext uri="{FF2B5EF4-FFF2-40B4-BE49-F238E27FC236}">
                <a16:creationId xmlns:a16="http://schemas.microsoft.com/office/drawing/2014/main" id="{E5B23F8F-9D35-4DF3-A82E-2CD779B9B6A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14525" y="1981774"/>
            <a:ext cx="4056451" cy="3042338"/>
          </a:xfrm>
          <a:prstGeom prst="rect">
            <a:avLst/>
          </a:prstGeom>
        </p:spPr>
      </p:pic>
      <p:cxnSp>
        <p:nvCxnSpPr>
          <p:cNvPr id="11" name="直線コネクタ 10">
            <a:extLst>
              <a:ext uri="{FF2B5EF4-FFF2-40B4-BE49-F238E27FC236}">
                <a16:creationId xmlns:a16="http://schemas.microsoft.com/office/drawing/2014/main" id="{64C60AD1-3F96-460E-81A6-84B367FD70BE}"/>
              </a:ext>
            </a:extLst>
          </p:cNvPr>
          <p:cNvCxnSpPr/>
          <p:nvPr/>
        </p:nvCxnSpPr>
        <p:spPr bwMode="auto">
          <a:xfrm>
            <a:off x="958606" y="2420887"/>
            <a:ext cx="0" cy="216411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04CA93FB-3BE5-4B70-A716-BF88CFAC06A3}"/>
              </a:ext>
            </a:extLst>
          </p:cNvPr>
          <p:cNvCxnSpPr/>
          <p:nvPr/>
        </p:nvCxnSpPr>
        <p:spPr bwMode="auto">
          <a:xfrm>
            <a:off x="1237930" y="4050744"/>
            <a:ext cx="0" cy="534253"/>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886C3126-C243-4F90-88CF-C87337EF5D45}"/>
              </a:ext>
            </a:extLst>
          </p:cNvPr>
          <p:cNvCxnSpPr/>
          <p:nvPr/>
        </p:nvCxnSpPr>
        <p:spPr bwMode="auto">
          <a:xfrm>
            <a:off x="1514350" y="4263865"/>
            <a:ext cx="0" cy="329841"/>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a:extLst>
              <a:ext uri="{FF2B5EF4-FFF2-40B4-BE49-F238E27FC236}">
                <a16:creationId xmlns:a16="http://schemas.microsoft.com/office/drawing/2014/main" id="{B31F7F96-3205-42CB-826C-2E8F694119EB}"/>
              </a:ext>
            </a:extLst>
          </p:cNvPr>
          <p:cNvCxnSpPr/>
          <p:nvPr/>
        </p:nvCxnSpPr>
        <p:spPr bwMode="auto">
          <a:xfrm>
            <a:off x="1797140" y="4262716"/>
            <a:ext cx="0" cy="329841"/>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a:extLst>
              <a:ext uri="{FF2B5EF4-FFF2-40B4-BE49-F238E27FC236}">
                <a16:creationId xmlns:a16="http://schemas.microsoft.com/office/drawing/2014/main" id="{57527587-6C4E-4477-B54E-546BBABA22BC}"/>
              </a:ext>
            </a:extLst>
          </p:cNvPr>
          <p:cNvCxnSpPr/>
          <p:nvPr/>
        </p:nvCxnSpPr>
        <p:spPr bwMode="auto">
          <a:xfrm>
            <a:off x="2062828" y="3912285"/>
            <a:ext cx="14772" cy="672712"/>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60728D57-8CD8-4EC2-B8B0-B6501641078C}"/>
              </a:ext>
            </a:extLst>
          </p:cNvPr>
          <p:cNvCxnSpPr/>
          <p:nvPr/>
        </p:nvCxnSpPr>
        <p:spPr bwMode="auto">
          <a:xfrm>
            <a:off x="2355530" y="4197663"/>
            <a:ext cx="0" cy="40185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a:extLst>
              <a:ext uri="{FF2B5EF4-FFF2-40B4-BE49-F238E27FC236}">
                <a16:creationId xmlns:a16="http://schemas.microsoft.com/office/drawing/2014/main" id="{FD34B00F-269C-4A81-8072-8306F63E4AC7}"/>
              </a:ext>
            </a:extLst>
          </p:cNvPr>
          <p:cNvCxnSpPr/>
          <p:nvPr/>
        </p:nvCxnSpPr>
        <p:spPr bwMode="auto">
          <a:xfrm>
            <a:off x="2614790" y="3918378"/>
            <a:ext cx="12456" cy="662266"/>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8441627D-7E37-4254-B0DB-DAFCA280F957}"/>
              </a:ext>
            </a:extLst>
          </p:cNvPr>
          <p:cNvCxnSpPr/>
          <p:nvPr/>
        </p:nvCxnSpPr>
        <p:spPr bwMode="auto">
          <a:xfrm>
            <a:off x="2905621" y="4178794"/>
            <a:ext cx="0" cy="401850"/>
          </a:xfrm>
          <a:prstGeom prst="line">
            <a:avLst/>
          </a:prstGeom>
          <a:solidFill>
            <a:schemeClr val="accent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D15C29AD-8D13-40E7-8C8D-42B076675F62}"/>
              </a:ext>
            </a:extLst>
          </p:cNvPr>
          <p:cNvSpPr txBox="1"/>
          <p:nvPr/>
        </p:nvSpPr>
        <p:spPr>
          <a:xfrm>
            <a:off x="1377029" y="3062914"/>
            <a:ext cx="1415772" cy="461665"/>
          </a:xfrm>
          <a:prstGeom prst="rect">
            <a:avLst/>
          </a:prstGeom>
          <a:noFill/>
        </p:spPr>
        <p:txBody>
          <a:bodyPr wrap="none" rtlCol="0">
            <a:spAutoFit/>
          </a:bodyPr>
          <a:lstStyle/>
          <a:p>
            <a:r>
              <a:rPr kumimoji="1" lang="ja-JP" altLang="en-US" i="0" dirty="0">
                <a:solidFill>
                  <a:srgbClr val="FF0000"/>
                </a:solidFill>
                <a:latin typeface="+mn-ea"/>
                <a:ea typeface="+mn-ea"/>
              </a:rPr>
              <a:t>調波構造</a:t>
            </a:r>
          </a:p>
        </p:txBody>
      </p:sp>
    </p:spTree>
    <p:extLst>
      <p:ext uri="{BB962C8B-B14F-4D97-AF65-F5344CB8AC3E}">
        <p14:creationId xmlns:p14="http://schemas.microsoft.com/office/powerpoint/2010/main" val="3792693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7</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基本周波数の卓越度</a:t>
            </a:r>
          </a:p>
        </p:txBody>
      </p:sp>
      <p:pic>
        <p:nvPicPr>
          <p:cNvPr id="12" name="図 11">
            <a:extLst>
              <a:ext uri="{FF2B5EF4-FFF2-40B4-BE49-F238E27FC236}">
                <a16:creationId xmlns:a16="http://schemas.microsoft.com/office/drawing/2014/main" id="{3216830C-7846-417F-8E74-66D7A45621B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36663" y="1622508"/>
            <a:ext cx="4470674" cy="3353005"/>
          </a:xfrm>
          <a:prstGeom prst="rect">
            <a:avLst/>
          </a:prstGeom>
        </p:spPr>
      </p:pic>
      <p:sp>
        <p:nvSpPr>
          <p:cNvPr id="6" name="楕円 5">
            <a:extLst>
              <a:ext uri="{FF2B5EF4-FFF2-40B4-BE49-F238E27FC236}">
                <a16:creationId xmlns:a16="http://schemas.microsoft.com/office/drawing/2014/main" id="{757789BB-DCF9-4829-B158-5642EC09B4B0}"/>
              </a:ext>
            </a:extLst>
          </p:cNvPr>
          <p:cNvSpPr/>
          <p:nvPr/>
        </p:nvSpPr>
        <p:spPr bwMode="auto">
          <a:xfrm>
            <a:off x="3824928" y="2786748"/>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14" name="楕円 13">
            <a:extLst>
              <a:ext uri="{FF2B5EF4-FFF2-40B4-BE49-F238E27FC236}">
                <a16:creationId xmlns:a16="http://schemas.microsoft.com/office/drawing/2014/main" id="{B77D4019-AD8F-40B1-A496-1B29C51EB002}"/>
              </a:ext>
            </a:extLst>
          </p:cNvPr>
          <p:cNvSpPr/>
          <p:nvPr/>
        </p:nvSpPr>
        <p:spPr bwMode="auto">
          <a:xfrm>
            <a:off x="3423569" y="3082664"/>
            <a:ext cx="1234766" cy="36933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7" name="テキスト ボックス 6">
            <a:extLst>
              <a:ext uri="{FF2B5EF4-FFF2-40B4-BE49-F238E27FC236}">
                <a16:creationId xmlns:a16="http://schemas.microsoft.com/office/drawing/2014/main" id="{CC6E5B0C-D64E-4385-AEF9-F4AE5004033A}"/>
              </a:ext>
            </a:extLst>
          </p:cNvPr>
          <p:cNvSpPr txBox="1"/>
          <p:nvPr/>
        </p:nvSpPr>
        <p:spPr>
          <a:xfrm>
            <a:off x="3494358" y="2360523"/>
            <a:ext cx="877163" cy="369332"/>
          </a:xfrm>
          <a:prstGeom prst="rect">
            <a:avLst/>
          </a:prstGeom>
          <a:noFill/>
        </p:spPr>
        <p:txBody>
          <a:bodyPr wrap="none" rtlCol="0">
            <a:spAutoFit/>
          </a:bodyPr>
          <a:lstStyle/>
          <a:p>
            <a:r>
              <a:rPr kumimoji="1" lang="ja-JP" altLang="en-US" sz="1800" i="0" dirty="0">
                <a:latin typeface="+mn-ea"/>
                <a:ea typeface="+mn-ea"/>
              </a:rPr>
              <a:t>最大値</a:t>
            </a:r>
          </a:p>
        </p:txBody>
      </p:sp>
      <p:sp>
        <p:nvSpPr>
          <p:cNvPr id="16" name="テキスト ボックス 15">
            <a:extLst>
              <a:ext uri="{FF2B5EF4-FFF2-40B4-BE49-F238E27FC236}">
                <a16:creationId xmlns:a16="http://schemas.microsoft.com/office/drawing/2014/main" id="{A7BC6E5A-7B5E-421C-84E1-F8B862324869}"/>
              </a:ext>
            </a:extLst>
          </p:cNvPr>
          <p:cNvSpPr txBox="1"/>
          <p:nvPr/>
        </p:nvSpPr>
        <p:spPr>
          <a:xfrm>
            <a:off x="3602370" y="3540047"/>
            <a:ext cx="877163" cy="369332"/>
          </a:xfrm>
          <a:prstGeom prst="rect">
            <a:avLst/>
          </a:prstGeom>
          <a:noFill/>
        </p:spPr>
        <p:txBody>
          <a:bodyPr wrap="none" rtlCol="0">
            <a:spAutoFit/>
          </a:bodyPr>
          <a:lstStyle/>
          <a:p>
            <a:r>
              <a:rPr lang="ja-JP" altLang="en-US" sz="1800" i="0" dirty="0">
                <a:latin typeface="+mn-ea"/>
                <a:ea typeface="+mn-ea"/>
              </a:rPr>
              <a:t>平均値</a:t>
            </a:r>
            <a:endParaRPr kumimoji="1" lang="ja-JP" altLang="en-US" sz="1800" i="0" dirty="0">
              <a:latin typeface="+mn-ea"/>
              <a:ea typeface="+mn-ea"/>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9F44D0B-7304-4013-AD81-6A2F900A0C17}"/>
                  </a:ext>
                </a:extLst>
              </p:cNvPr>
              <p:cNvSpPr txBox="1"/>
              <p:nvPr/>
            </p:nvSpPr>
            <p:spPr>
              <a:xfrm>
                <a:off x="2565454" y="5378822"/>
                <a:ext cx="4185761" cy="785280"/>
              </a:xfrm>
              <a:prstGeom prst="rect">
                <a:avLst/>
              </a:prstGeom>
              <a:noFill/>
            </p:spPr>
            <p:txBody>
              <a:bodyPr wrap="none" rtlCol="0">
                <a:spAutoFit/>
              </a:bodyPr>
              <a:lstStyle/>
              <a:p>
                <a:pPr algn="ctr"/>
                <a:r>
                  <a:rPr kumimoji="1" lang="ja-JP" altLang="en-US" i="0" dirty="0">
                    <a:latin typeface="+mn-ea"/>
                    <a:ea typeface="+mn-ea"/>
                  </a:rPr>
                  <a:t>基本周波数の卓越度：</a:t>
                </a:r>
                <a14:m>
                  <m:oMath xmlns:m="http://schemas.openxmlformats.org/officeDocument/2006/math">
                    <m:f>
                      <m:fPr>
                        <m:ctrlPr>
                          <a:rPr kumimoji="1" lang="en-US" altLang="ja-JP" i="1" smtClean="0">
                            <a:latin typeface="Cambria Math" panose="02040503050406030204" pitchFamily="18" charset="0"/>
                            <a:ea typeface="+mn-ea"/>
                          </a:rPr>
                        </m:ctrlPr>
                      </m:fPr>
                      <m:num>
                        <m:r>
                          <a:rPr lang="ja-JP" altLang="en-US">
                            <a:latin typeface="Cambria Math" panose="02040503050406030204" pitchFamily="18" charset="0"/>
                            <a:ea typeface="+mn-ea"/>
                          </a:rPr>
                          <m:t>最大値</m:t>
                        </m:r>
                      </m:num>
                      <m:den>
                        <m:r>
                          <a:rPr lang="ja-JP" altLang="en-US">
                            <a:latin typeface="Cambria Math" panose="02040503050406030204" pitchFamily="18" charset="0"/>
                            <a:ea typeface="+mn-ea"/>
                          </a:rPr>
                          <m:t>平均値</m:t>
                        </m:r>
                      </m:den>
                    </m:f>
                  </m:oMath>
                </a14:m>
                <a:endParaRPr kumimoji="1" lang="ja-JP" altLang="en-US" i="0" dirty="0">
                  <a:latin typeface="+mn-ea"/>
                  <a:ea typeface="+mn-ea"/>
                </a:endParaRPr>
              </a:p>
            </p:txBody>
          </p:sp>
        </mc:Choice>
        <mc:Fallback xmlns="">
          <p:sp>
            <p:nvSpPr>
              <p:cNvPr id="2" name="テキスト ボックス 1">
                <a:extLst>
                  <a:ext uri="{FF2B5EF4-FFF2-40B4-BE49-F238E27FC236}">
                    <a16:creationId xmlns:a16="http://schemas.microsoft.com/office/drawing/2014/main" id="{99F44D0B-7304-4013-AD81-6A2F900A0C17}"/>
                  </a:ext>
                </a:extLst>
              </p:cNvPr>
              <p:cNvSpPr txBox="1">
                <a:spLocks noRot="1" noChangeAspect="1" noMove="1" noResize="1" noEditPoints="1" noAdjustHandles="1" noChangeArrowheads="1" noChangeShapeType="1" noTextEdit="1"/>
              </p:cNvSpPr>
              <p:nvPr/>
            </p:nvSpPr>
            <p:spPr>
              <a:xfrm>
                <a:off x="2565454" y="5378822"/>
                <a:ext cx="4185761" cy="785280"/>
              </a:xfrm>
              <a:prstGeom prst="rect">
                <a:avLst/>
              </a:prstGeom>
              <a:blipFill>
                <a:blip r:embed="rId6"/>
                <a:stretch>
                  <a:fillRect l="-1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50422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8</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基本周波数の卓越度</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8" name="図 7" descr="グラフ, 折れ線グラフ, ヒストグラム&#10;&#10;自動的に生成された説明">
            <a:extLst>
              <a:ext uri="{FF2B5EF4-FFF2-40B4-BE49-F238E27FC236}">
                <a16:creationId xmlns:a16="http://schemas.microsoft.com/office/drawing/2014/main" id="{8B2C347A-46AA-4797-8BB4-F5B97B4A53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739" y="2153825"/>
            <a:ext cx="1415208" cy="1061406"/>
          </a:xfrm>
          <a:prstGeom prst="rect">
            <a:avLst/>
          </a:prstGeom>
        </p:spPr>
      </p:pic>
      <p:sp>
        <p:nvSpPr>
          <p:cNvPr id="3" name="テキスト ボックス 2">
            <a:extLst>
              <a:ext uri="{FF2B5EF4-FFF2-40B4-BE49-F238E27FC236}">
                <a16:creationId xmlns:a16="http://schemas.microsoft.com/office/drawing/2014/main" id="{EA389AA0-F2E2-4824-B5B2-7D4A064A5DCB}"/>
              </a:ext>
            </a:extLst>
          </p:cNvPr>
          <p:cNvSpPr txBox="1"/>
          <p:nvPr/>
        </p:nvSpPr>
        <p:spPr>
          <a:xfrm>
            <a:off x="6089855" y="2460442"/>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5" name="テキスト ボックス 4">
            <a:extLst>
              <a:ext uri="{FF2B5EF4-FFF2-40B4-BE49-F238E27FC236}">
                <a16:creationId xmlns:a16="http://schemas.microsoft.com/office/drawing/2014/main" id="{4F12EE58-DDB9-49FF-B85C-800CA6CA6B2C}"/>
              </a:ext>
            </a:extLst>
          </p:cNvPr>
          <p:cNvSpPr txBox="1"/>
          <p:nvPr/>
        </p:nvSpPr>
        <p:spPr>
          <a:xfrm>
            <a:off x="469900" y="4907109"/>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a:t>
            </a:r>
            <a:r>
              <a:rPr kumimoji="1" lang="ja-JP" altLang="en-US" i="0" dirty="0">
                <a:latin typeface="+mn-ea"/>
                <a:ea typeface="+mn-ea"/>
              </a:rPr>
              <a:t>①</a:t>
            </a:r>
          </a:p>
        </p:txBody>
      </p:sp>
      <p:cxnSp>
        <p:nvCxnSpPr>
          <p:cNvPr id="36" name="直線コネクタ 35">
            <a:extLst>
              <a:ext uri="{FF2B5EF4-FFF2-40B4-BE49-F238E27FC236}">
                <a16:creationId xmlns:a16="http://schemas.microsoft.com/office/drawing/2014/main" id="{5D5266FD-A31C-48BC-B405-B9E2096100DD}"/>
              </a:ext>
            </a:extLst>
          </p:cNvPr>
          <p:cNvCxnSpPr>
            <a:cxnSpLocks/>
            <a:stCxn id="8" idx="2"/>
            <a:endCxn id="5" idx="0"/>
          </p:cNvCxnSpPr>
          <p:nvPr/>
        </p:nvCxnSpPr>
        <p:spPr bwMode="auto">
          <a:xfrm flipH="1">
            <a:off x="1174584" y="3215231"/>
            <a:ext cx="8759" cy="1691878"/>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コネクタ 39">
            <a:extLst>
              <a:ext uri="{FF2B5EF4-FFF2-40B4-BE49-F238E27FC236}">
                <a16:creationId xmlns:a16="http://schemas.microsoft.com/office/drawing/2014/main" id="{33B56554-9D82-4B7F-8D58-868EB362ECE1}"/>
              </a:ext>
            </a:extLst>
          </p:cNvPr>
          <p:cNvCxnSpPr>
            <a:cxnSpLocks/>
            <a:stCxn id="49" idx="2"/>
            <a:endCxn id="55" idx="0"/>
          </p:cNvCxnSpPr>
          <p:nvPr/>
        </p:nvCxnSpPr>
        <p:spPr bwMode="auto">
          <a:xfrm>
            <a:off x="3990401" y="3215231"/>
            <a:ext cx="8759" cy="1691877"/>
          </a:xfrm>
          <a:prstGeom prst="line">
            <a:avLst/>
          </a:prstGeom>
          <a:solidFill>
            <a:schemeClr val="accent1"/>
          </a:solidFill>
          <a:ln w="952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287BDB04-A7AD-44AC-A16A-5348308717BA}"/>
              </a:ext>
            </a:extLst>
          </p:cNvPr>
          <p:cNvCxnSpPr>
            <a:cxnSpLocks/>
            <a:stCxn id="48" idx="2"/>
            <a:endCxn id="54" idx="0"/>
          </p:cNvCxnSpPr>
          <p:nvPr/>
        </p:nvCxnSpPr>
        <p:spPr bwMode="auto">
          <a:xfrm>
            <a:off x="2586872" y="3205280"/>
            <a:ext cx="2920" cy="1701829"/>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線コネクタ 52">
            <a:extLst>
              <a:ext uri="{FF2B5EF4-FFF2-40B4-BE49-F238E27FC236}">
                <a16:creationId xmlns:a16="http://schemas.microsoft.com/office/drawing/2014/main" id="{F918499B-5CB8-4FA2-AF0E-5487A506B85F}"/>
              </a:ext>
            </a:extLst>
          </p:cNvPr>
          <p:cNvCxnSpPr>
            <a:cxnSpLocks/>
            <a:stCxn id="50" idx="2"/>
            <a:endCxn id="56" idx="0"/>
          </p:cNvCxnSpPr>
          <p:nvPr/>
        </p:nvCxnSpPr>
        <p:spPr bwMode="auto">
          <a:xfrm flipH="1">
            <a:off x="5402689" y="3215231"/>
            <a:ext cx="2920" cy="1691877"/>
          </a:xfrm>
          <a:prstGeom prst="line">
            <a:avLst/>
          </a:prstGeom>
          <a:solidFill>
            <a:schemeClr val="accent1"/>
          </a:solidFill>
          <a:ln w="9525" cap="flat" cmpd="sng" algn="ctr">
            <a:solidFill>
              <a:srgbClr val="66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テキスト ボックス 62">
            <a:extLst>
              <a:ext uri="{FF2B5EF4-FFF2-40B4-BE49-F238E27FC236}">
                <a16:creationId xmlns:a16="http://schemas.microsoft.com/office/drawing/2014/main" id="{7DC1C3C2-4BF0-46BF-BECC-C0EA0C9D6BF4}"/>
              </a:ext>
            </a:extLst>
          </p:cNvPr>
          <p:cNvSpPr txBox="1"/>
          <p:nvPr/>
        </p:nvSpPr>
        <p:spPr>
          <a:xfrm>
            <a:off x="7424972" y="4907107"/>
            <a:ext cx="1261884" cy="461665"/>
          </a:xfrm>
          <a:prstGeom prst="rect">
            <a:avLst/>
          </a:prstGeom>
          <a:noFill/>
          <a:ln w="15875">
            <a:solidFill>
              <a:srgbClr val="FF33CC"/>
            </a:solidFill>
          </a:ln>
        </p:spPr>
        <p:txBody>
          <a:bodyPr wrap="none" rtlCol="0">
            <a:spAutoFit/>
          </a:bodyPr>
          <a:lstStyle/>
          <a:p>
            <a:r>
              <a:rPr lang="ja-JP" altLang="en-US" i="0" dirty="0">
                <a:latin typeface="+mn-ea"/>
                <a:ea typeface="+mn-ea"/>
              </a:rPr>
              <a:t>卓越度</a:t>
            </a:r>
            <a:r>
              <a:rPr lang="en-US" altLang="ja-JP" i="0" dirty="0" err="1">
                <a:latin typeface="+mn-ea"/>
                <a:ea typeface="+mn-ea"/>
              </a:rPr>
              <a:t>i</a:t>
            </a:r>
            <a:endParaRPr kumimoji="1" lang="ja-JP" altLang="en-US" i="0" dirty="0">
              <a:latin typeface="+mn-ea"/>
              <a:ea typeface="+mn-ea"/>
            </a:endParaRPr>
          </a:p>
        </p:txBody>
      </p:sp>
      <p:pic>
        <p:nvPicPr>
          <p:cNvPr id="48" name="図 47" descr="グラフ, 折れ線グラフ, ヒストグラム&#10;&#10;自動的に生成された説明">
            <a:extLst>
              <a:ext uri="{FF2B5EF4-FFF2-40B4-BE49-F238E27FC236}">
                <a16:creationId xmlns:a16="http://schemas.microsoft.com/office/drawing/2014/main" id="{D369129A-8C9D-44D1-B44F-F358405089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9268" y="2143874"/>
            <a:ext cx="1415208" cy="1061406"/>
          </a:xfrm>
          <a:prstGeom prst="rect">
            <a:avLst/>
          </a:prstGeom>
        </p:spPr>
      </p:pic>
      <p:pic>
        <p:nvPicPr>
          <p:cNvPr id="49" name="図 48" descr="グラフ, 折れ線グラフ, ヒストグラム&#10;&#10;自動的に生成された説明">
            <a:extLst>
              <a:ext uri="{FF2B5EF4-FFF2-40B4-BE49-F238E27FC236}">
                <a16:creationId xmlns:a16="http://schemas.microsoft.com/office/drawing/2014/main" id="{602A94E4-37DB-493B-AE5A-0E553C72FD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2797" y="2153825"/>
            <a:ext cx="1415208" cy="1061406"/>
          </a:xfrm>
          <a:prstGeom prst="rect">
            <a:avLst/>
          </a:prstGeom>
        </p:spPr>
      </p:pic>
      <p:pic>
        <p:nvPicPr>
          <p:cNvPr id="50" name="図 49" descr="グラフ, 折れ線グラフ, ヒストグラム&#10;&#10;自動的に生成された説明">
            <a:extLst>
              <a:ext uri="{FF2B5EF4-FFF2-40B4-BE49-F238E27FC236}">
                <a16:creationId xmlns:a16="http://schemas.microsoft.com/office/drawing/2014/main" id="{C0E85BE5-6501-4D8E-9EA7-655EC4124B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8005" y="2153825"/>
            <a:ext cx="1415208" cy="1061406"/>
          </a:xfrm>
          <a:prstGeom prst="rect">
            <a:avLst/>
          </a:prstGeom>
        </p:spPr>
      </p:pic>
      <p:sp>
        <p:nvSpPr>
          <p:cNvPr id="54" name="テキスト ボックス 53">
            <a:extLst>
              <a:ext uri="{FF2B5EF4-FFF2-40B4-BE49-F238E27FC236}">
                <a16:creationId xmlns:a16="http://schemas.microsoft.com/office/drawing/2014/main" id="{8E9D3689-085F-4716-BF78-6D08D6068011}"/>
              </a:ext>
            </a:extLst>
          </p:cNvPr>
          <p:cNvSpPr txBox="1"/>
          <p:nvPr/>
        </p:nvSpPr>
        <p:spPr>
          <a:xfrm>
            <a:off x="1885108" y="4907109"/>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卓越度②</a:t>
            </a:r>
            <a:endParaRPr kumimoji="1" lang="ja-JP" altLang="en-US" i="0" dirty="0">
              <a:latin typeface="+mn-ea"/>
              <a:ea typeface="+mn-ea"/>
            </a:endParaRPr>
          </a:p>
        </p:txBody>
      </p:sp>
      <p:sp>
        <p:nvSpPr>
          <p:cNvPr id="55" name="テキスト ボックス 54">
            <a:extLst>
              <a:ext uri="{FF2B5EF4-FFF2-40B4-BE49-F238E27FC236}">
                <a16:creationId xmlns:a16="http://schemas.microsoft.com/office/drawing/2014/main" id="{D7936394-AD9F-49C2-8319-DEBB1D4F91D7}"/>
              </a:ext>
            </a:extLst>
          </p:cNvPr>
          <p:cNvSpPr txBox="1"/>
          <p:nvPr/>
        </p:nvSpPr>
        <p:spPr>
          <a:xfrm>
            <a:off x="3294476" y="4907108"/>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卓越度③</a:t>
            </a:r>
            <a:endParaRPr kumimoji="1" lang="ja-JP" altLang="en-US" i="0" dirty="0">
              <a:latin typeface="+mn-ea"/>
              <a:ea typeface="+mn-ea"/>
            </a:endParaRPr>
          </a:p>
        </p:txBody>
      </p:sp>
      <p:sp>
        <p:nvSpPr>
          <p:cNvPr id="56" name="テキスト ボックス 55">
            <a:extLst>
              <a:ext uri="{FF2B5EF4-FFF2-40B4-BE49-F238E27FC236}">
                <a16:creationId xmlns:a16="http://schemas.microsoft.com/office/drawing/2014/main" id="{2CF192B5-8312-42F4-9842-D0ED0F730173}"/>
              </a:ext>
            </a:extLst>
          </p:cNvPr>
          <p:cNvSpPr txBox="1"/>
          <p:nvPr/>
        </p:nvSpPr>
        <p:spPr>
          <a:xfrm>
            <a:off x="4698005" y="4907108"/>
            <a:ext cx="1409368" cy="461665"/>
          </a:xfrm>
          <a:prstGeom prst="rect">
            <a:avLst/>
          </a:prstGeom>
          <a:noFill/>
          <a:ln w="15875">
            <a:solidFill>
              <a:srgbClr val="FF33CC"/>
            </a:solidFill>
          </a:ln>
        </p:spPr>
        <p:txBody>
          <a:bodyPr wrap="square" rtlCol="0">
            <a:spAutoFit/>
          </a:bodyPr>
          <a:lstStyle/>
          <a:p>
            <a:pPr algn="ctr"/>
            <a:r>
              <a:rPr lang="ja-JP" altLang="en-US" i="0" dirty="0">
                <a:latin typeface="+mn-ea"/>
                <a:ea typeface="+mn-ea"/>
              </a:rPr>
              <a:t>卓越度④</a:t>
            </a:r>
            <a:endParaRPr kumimoji="1" lang="ja-JP" altLang="en-US" i="0" dirty="0">
              <a:latin typeface="+mn-ea"/>
              <a:ea typeface="+mn-ea"/>
            </a:endParaRPr>
          </a:p>
        </p:txBody>
      </p:sp>
      <p:sp>
        <p:nvSpPr>
          <p:cNvPr id="64" name="テキスト ボックス 63">
            <a:extLst>
              <a:ext uri="{FF2B5EF4-FFF2-40B4-BE49-F238E27FC236}">
                <a16:creationId xmlns:a16="http://schemas.microsoft.com/office/drawing/2014/main" id="{743F097C-23CA-4F1A-A33E-964B6813EC76}"/>
              </a:ext>
            </a:extLst>
          </p:cNvPr>
          <p:cNvSpPr txBox="1"/>
          <p:nvPr/>
        </p:nvSpPr>
        <p:spPr>
          <a:xfrm>
            <a:off x="6194045" y="4907107"/>
            <a:ext cx="1107996" cy="461665"/>
          </a:xfrm>
          <a:prstGeom prst="rect">
            <a:avLst/>
          </a:prstGeom>
          <a:noFill/>
        </p:spPr>
        <p:txBody>
          <a:bodyPr wrap="none" rtlCol="0">
            <a:spAutoFit/>
          </a:bodyPr>
          <a:lstStyle/>
          <a:p>
            <a:r>
              <a:rPr kumimoji="1" lang="ja-JP" altLang="en-US" i="0" dirty="0">
                <a:latin typeface="+mn-ea"/>
                <a:ea typeface="+mn-ea"/>
              </a:rPr>
              <a:t>・・・</a:t>
            </a:r>
          </a:p>
        </p:txBody>
      </p:sp>
      <p:pic>
        <p:nvPicPr>
          <p:cNvPr id="65" name="図 64" descr="グラフ, 折れ線グラフ, ヒストグラム&#10;&#10;自動的に生成された説明">
            <a:extLst>
              <a:ext uri="{FF2B5EF4-FFF2-40B4-BE49-F238E27FC236}">
                <a16:creationId xmlns:a16="http://schemas.microsoft.com/office/drawing/2014/main" id="{A47809E9-1D81-4A4C-83CA-A619AE2919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7146" y="2143874"/>
            <a:ext cx="1415208" cy="1061406"/>
          </a:xfrm>
          <a:prstGeom prst="rect">
            <a:avLst/>
          </a:prstGeom>
        </p:spPr>
      </p:pic>
      <p:sp>
        <p:nvSpPr>
          <p:cNvPr id="21" name="テキスト ボックス 20">
            <a:extLst>
              <a:ext uri="{FF2B5EF4-FFF2-40B4-BE49-F238E27FC236}">
                <a16:creationId xmlns:a16="http://schemas.microsoft.com/office/drawing/2014/main" id="{46A62C38-936B-4B2C-831E-0D4C3195D687}"/>
              </a:ext>
            </a:extLst>
          </p:cNvPr>
          <p:cNvSpPr txBox="1"/>
          <p:nvPr/>
        </p:nvSpPr>
        <p:spPr>
          <a:xfrm>
            <a:off x="1427538" y="5786735"/>
            <a:ext cx="6340197" cy="461665"/>
          </a:xfrm>
          <a:prstGeom prst="rect">
            <a:avLst/>
          </a:prstGeom>
          <a:noFill/>
        </p:spPr>
        <p:txBody>
          <a:bodyPr wrap="none" rtlCol="0">
            <a:spAutoFit/>
          </a:bodyPr>
          <a:lstStyle/>
          <a:p>
            <a:pPr algn="ctr"/>
            <a:r>
              <a:rPr lang="ja-JP" altLang="en-US" i="0" dirty="0">
                <a:latin typeface="+mn-ea"/>
                <a:ea typeface="+mn-ea"/>
              </a:rPr>
              <a:t>卓越度は大きい方が</a:t>
            </a:r>
            <a:r>
              <a:rPr kumimoji="1" lang="ja-JP" altLang="en-US" i="0" dirty="0">
                <a:latin typeface="+mn-ea"/>
                <a:ea typeface="+mn-ea"/>
              </a:rPr>
              <a:t>音声として知覚しやすい</a:t>
            </a:r>
          </a:p>
        </p:txBody>
      </p:sp>
      <p:sp>
        <p:nvSpPr>
          <p:cNvPr id="22" name="テキスト ボックス 21">
            <a:extLst>
              <a:ext uri="{FF2B5EF4-FFF2-40B4-BE49-F238E27FC236}">
                <a16:creationId xmlns:a16="http://schemas.microsoft.com/office/drawing/2014/main" id="{B124BCCF-C58F-4E09-B755-5A141FBF5D2E}"/>
              </a:ext>
            </a:extLst>
          </p:cNvPr>
          <p:cNvSpPr txBox="1"/>
          <p:nvPr/>
        </p:nvSpPr>
        <p:spPr>
          <a:xfrm>
            <a:off x="3555544" y="1328131"/>
            <a:ext cx="2031325" cy="461665"/>
          </a:xfrm>
          <a:prstGeom prst="rect">
            <a:avLst/>
          </a:prstGeom>
          <a:noFill/>
        </p:spPr>
        <p:txBody>
          <a:bodyPr wrap="none" rtlCol="0">
            <a:spAutoFit/>
          </a:bodyPr>
          <a:lstStyle/>
          <a:p>
            <a:pPr algn="ctr"/>
            <a:r>
              <a:rPr kumimoji="1" lang="ja-JP" altLang="en-US" i="0" dirty="0">
                <a:latin typeface="+mn-ea"/>
                <a:ea typeface="+mn-ea"/>
              </a:rPr>
              <a:t>騒音付加音声</a:t>
            </a:r>
          </a:p>
        </p:txBody>
      </p:sp>
      <p:cxnSp>
        <p:nvCxnSpPr>
          <p:cNvPr id="23" name="直線コネクタ 22">
            <a:extLst>
              <a:ext uri="{FF2B5EF4-FFF2-40B4-BE49-F238E27FC236}">
                <a16:creationId xmlns:a16="http://schemas.microsoft.com/office/drawing/2014/main" id="{723CA1C5-04B5-4AFB-9766-43627D18BA3E}"/>
              </a:ext>
            </a:extLst>
          </p:cNvPr>
          <p:cNvCxnSpPr>
            <a:cxnSpLocks/>
            <a:stCxn id="65" idx="2"/>
            <a:endCxn id="63" idx="0"/>
          </p:cNvCxnSpPr>
          <p:nvPr/>
        </p:nvCxnSpPr>
        <p:spPr bwMode="auto">
          <a:xfrm>
            <a:off x="8054750" y="3205280"/>
            <a:ext cx="1164" cy="1701827"/>
          </a:xfrm>
          <a:prstGeom prst="line">
            <a:avLst/>
          </a:prstGeom>
          <a:solidFill>
            <a:schemeClr val="accent1"/>
          </a:solidFill>
          <a:ln w="9525" cap="flat" cmpd="sng" algn="ctr">
            <a:solidFill>
              <a:srgbClr val="FF99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49474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P spid="54" grpId="0" animBg="1"/>
      <p:bldP spid="55" grpId="0" animBg="1"/>
      <p:bldP spid="56" grpId="0" animBg="1"/>
      <p:bldP spid="64"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ー 4"/>
          <p:cNvSpPr>
            <a:spLocks noGrp="1"/>
          </p:cNvSpPr>
          <p:nvPr>
            <p:ph type="sldNum" sz="quarter" idx="11"/>
          </p:nvPr>
        </p:nvSpPr>
        <p:spPr>
          <a:noFill/>
        </p:spPr>
        <p:txBody>
          <a:bodyPr/>
          <a:lstStyle>
            <a:lvl1pPr>
              <a:spcBef>
                <a:spcPct val="30000"/>
              </a:spcBef>
              <a:buClr>
                <a:schemeClr val="accent1"/>
              </a:buClr>
              <a:buSzPct val="75000"/>
              <a:buFont typeface="Wingdings" panose="05000000000000000000" pitchFamily="2" charset="2"/>
              <a:buBlip>
                <a:blip r:embed="rId3"/>
              </a:buBlip>
              <a:defRPr sz="3200">
                <a:solidFill>
                  <a:schemeClr val="tx1"/>
                </a:solidFill>
                <a:latin typeface="Arial" panose="020B0604020202020204" pitchFamily="34" charset="0"/>
                <a:ea typeface="ＭＳ ゴシック" panose="020B0609070205080204" pitchFamily="49" charset="-128"/>
              </a:defRPr>
            </a:lvl1pPr>
            <a:lvl2pPr marL="742950" indent="-285750">
              <a:spcBef>
                <a:spcPct val="30000"/>
              </a:spcBef>
              <a:buClr>
                <a:schemeClr val="accent2"/>
              </a:buClr>
              <a:buSzPct val="80000"/>
              <a:buFont typeface="Wingdings" panose="05000000000000000000" pitchFamily="2" charset="2"/>
              <a:buBlip>
                <a:blip r:embed="rId4"/>
              </a:buBlip>
              <a:defRPr sz="2400">
                <a:solidFill>
                  <a:schemeClr val="tx1"/>
                </a:solidFill>
                <a:latin typeface="Arial" panose="020B0604020202020204" pitchFamily="34" charset="0"/>
                <a:ea typeface="ＭＳ ゴシック" panose="020B0609070205080204" pitchFamily="49" charset="-128"/>
              </a:defRPr>
            </a:lvl2pPr>
            <a:lvl3pPr marL="1143000" indent="-228600">
              <a:spcBef>
                <a:spcPct val="3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ＭＳ ゴシック" panose="020B0609070205080204" pitchFamily="49" charset="-128"/>
              </a:defRPr>
            </a:lvl3pPr>
            <a:lvl4pPr marL="1600200" indent="-228600">
              <a:spcBef>
                <a:spcPct val="3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ＭＳ ゴシック" panose="020B0609070205080204" pitchFamily="49" charset="-128"/>
              </a:defRPr>
            </a:lvl4pPr>
            <a:lvl5pPr marL="2057400" indent="-228600">
              <a:spcBef>
                <a:spcPct val="30000"/>
              </a:spcBef>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5pPr>
            <a:lvl6pPr marL="25146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6pPr>
            <a:lvl7pPr marL="29718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7pPr>
            <a:lvl8pPr marL="34290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8pPr>
            <a:lvl9pPr marL="3886200" indent="-228600" eaLnBrk="0" fontAlgn="base" hangingPunct="0">
              <a:spcBef>
                <a:spcPct val="3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ea typeface="ＭＳ ゴシック" panose="020B0609070205080204" pitchFamily="49" charset="-128"/>
              </a:defRPr>
            </a:lvl9pPr>
          </a:lstStyle>
          <a:p>
            <a:pPr>
              <a:spcBef>
                <a:spcPct val="0"/>
              </a:spcBef>
              <a:buClrTx/>
              <a:buSzTx/>
              <a:buFontTx/>
              <a:buNone/>
            </a:pPr>
            <a:fld id="{502D6FDB-71D2-4C4B-9687-76D1F8D2D7C7}" type="slidenum">
              <a:rPr lang="en-US" altLang="ja-JP" sz="1200" smtClean="0">
                <a:latin typeface="Arial Black" panose="020B0A04020102020204" pitchFamily="34" charset="0"/>
                <a:ea typeface="Osaka"/>
              </a:rPr>
              <a:pPr>
                <a:spcBef>
                  <a:spcPct val="0"/>
                </a:spcBef>
                <a:buClrTx/>
                <a:buSzTx/>
                <a:buFontTx/>
                <a:buNone/>
              </a:pPr>
              <a:t>9</a:t>
            </a:fld>
            <a:endParaRPr lang="en-US" altLang="ja-JP" sz="1200">
              <a:latin typeface="Arial Black" panose="020B0A04020102020204" pitchFamily="34" charset="0"/>
              <a:ea typeface="Osaka"/>
            </a:endParaRPr>
          </a:p>
        </p:txBody>
      </p:sp>
      <p:sp>
        <p:nvSpPr>
          <p:cNvPr id="7171" name="Rectangle 6"/>
          <p:cNvSpPr>
            <a:spLocks noGrp="1" noChangeArrowheads="1"/>
          </p:cNvSpPr>
          <p:nvPr>
            <p:ph type="title"/>
          </p:nvPr>
        </p:nvSpPr>
        <p:spPr/>
        <p:txBody>
          <a:bodyPr/>
          <a:lstStyle/>
          <a:p>
            <a:pPr eaLnBrk="1" hangingPunct="1"/>
            <a:r>
              <a:rPr lang="ja-JP" altLang="en-US" dirty="0">
                <a:solidFill>
                  <a:schemeClr val="tx1"/>
                </a:solidFill>
                <a:latin typeface="ＭＳ ゴシック" panose="020B0609070205080204" pitchFamily="49" charset="-128"/>
                <a:ea typeface="ＭＳ ゴシック" panose="020B0609070205080204" pitchFamily="49" charset="-128"/>
              </a:rPr>
              <a:t>基本周波数の卓越度</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8" name="図 7">
            <a:extLst>
              <a:ext uri="{FF2B5EF4-FFF2-40B4-BE49-F238E27FC236}">
                <a16:creationId xmlns:a16="http://schemas.microsoft.com/office/drawing/2014/main" id="{8B2C347A-46AA-4797-8BB4-F5B97B4A530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48685" y="2143615"/>
            <a:ext cx="1415208" cy="1061406"/>
          </a:xfrm>
          <a:prstGeom prst="rect">
            <a:avLst/>
          </a:prstGeom>
        </p:spPr>
      </p:pic>
      <p:sp>
        <p:nvSpPr>
          <p:cNvPr id="3" name="テキスト ボックス 2">
            <a:extLst>
              <a:ext uri="{FF2B5EF4-FFF2-40B4-BE49-F238E27FC236}">
                <a16:creationId xmlns:a16="http://schemas.microsoft.com/office/drawing/2014/main" id="{EA389AA0-F2E2-4824-B5B2-7D4A064A5DCB}"/>
              </a:ext>
            </a:extLst>
          </p:cNvPr>
          <p:cNvSpPr txBox="1"/>
          <p:nvPr/>
        </p:nvSpPr>
        <p:spPr>
          <a:xfrm>
            <a:off x="6062801" y="2450232"/>
            <a:ext cx="1107996" cy="461665"/>
          </a:xfrm>
          <a:prstGeom prst="rect">
            <a:avLst/>
          </a:prstGeom>
          <a:noFill/>
        </p:spPr>
        <p:txBody>
          <a:bodyPr wrap="none" rtlCol="0">
            <a:spAutoFit/>
          </a:bodyPr>
          <a:lstStyle/>
          <a:p>
            <a:r>
              <a:rPr kumimoji="1" lang="ja-JP" altLang="en-US" i="0" dirty="0">
                <a:latin typeface="+mn-ea"/>
                <a:ea typeface="+mn-ea"/>
              </a:rPr>
              <a:t>・・・</a:t>
            </a:r>
          </a:p>
        </p:txBody>
      </p:sp>
      <p:sp>
        <p:nvSpPr>
          <p:cNvPr id="5" name="テキスト ボックス 4">
            <a:extLst>
              <a:ext uri="{FF2B5EF4-FFF2-40B4-BE49-F238E27FC236}">
                <a16:creationId xmlns:a16="http://schemas.microsoft.com/office/drawing/2014/main" id="{4F12EE58-DDB9-49FF-B85C-800CA6CA6B2C}"/>
              </a:ext>
            </a:extLst>
          </p:cNvPr>
          <p:cNvSpPr txBox="1"/>
          <p:nvPr/>
        </p:nvSpPr>
        <p:spPr>
          <a:xfrm>
            <a:off x="442846" y="4140089"/>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a:t>
            </a:r>
            <a:r>
              <a:rPr kumimoji="1" lang="ja-JP" altLang="en-US" i="0" dirty="0">
                <a:latin typeface="+mn-ea"/>
                <a:ea typeface="+mn-ea"/>
              </a:rPr>
              <a:t>①</a:t>
            </a:r>
          </a:p>
        </p:txBody>
      </p:sp>
      <p:cxnSp>
        <p:nvCxnSpPr>
          <p:cNvPr id="36" name="直線コネクタ 35">
            <a:extLst>
              <a:ext uri="{FF2B5EF4-FFF2-40B4-BE49-F238E27FC236}">
                <a16:creationId xmlns:a16="http://schemas.microsoft.com/office/drawing/2014/main" id="{5D5266FD-A31C-48BC-B405-B9E2096100DD}"/>
              </a:ext>
            </a:extLst>
          </p:cNvPr>
          <p:cNvCxnSpPr>
            <a:cxnSpLocks/>
            <a:stCxn id="8" idx="2"/>
            <a:endCxn id="5" idx="0"/>
          </p:cNvCxnSpPr>
          <p:nvPr/>
        </p:nvCxnSpPr>
        <p:spPr bwMode="auto">
          <a:xfrm flipH="1">
            <a:off x="1147530" y="3205021"/>
            <a:ext cx="8759" cy="935068"/>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コネクタ 39">
            <a:extLst>
              <a:ext uri="{FF2B5EF4-FFF2-40B4-BE49-F238E27FC236}">
                <a16:creationId xmlns:a16="http://schemas.microsoft.com/office/drawing/2014/main" id="{33B56554-9D82-4B7F-8D58-868EB362ECE1}"/>
              </a:ext>
            </a:extLst>
          </p:cNvPr>
          <p:cNvCxnSpPr>
            <a:cxnSpLocks/>
            <a:stCxn id="49" idx="2"/>
            <a:endCxn id="55" idx="0"/>
          </p:cNvCxnSpPr>
          <p:nvPr/>
        </p:nvCxnSpPr>
        <p:spPr bwMode="auto">
          <a:xfrm>
            <a:off x="3963347" y="3205021"/>
            <a:ext cx="8759" cy="935067"/>
          </a:xfrm>
          <a:prstGeom prst="line">
            <a:avLst/>
          </a:prstGeom>
          <a:solidFill>
            <a:schemeClr val="accent1"/>
          </a:solidFill>
          <a:ln w="952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287BDB04-A7AD-44AC-A16A-5348308717BA}"/>
              </a:ext>
            </a:extLst>
          </p:cNvPr>
          <p:cNvCxnSpPr>
            <a:cxnSpLocks/>
            <a:stCxn id="48" idx="2"/>
            <a:endCxn id="54" idx="0"/>
          </p:cNvCxnSpPr>
          <p:nvPr/>
        </p:nvCxnSpPr>
        <p:spPr bwMode="auto">
          <a:xfrm>
            <a:off x="2559818" y="3195070"/>
            <a:ext cx="2920" cy="945019"/>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線コネクタ 52">
            <a:extLst>
              <a:ext uri="{FF2B5EF4-FFF2-40B4-BE49-F238E27FC236}">
                <a16:creationId xmlns:a16="http://schemas.microsoft.com/office/drawing/2014/main" id="{F918499B-5CB8-4FA2-AF0E-5487A506B85F}"/>
              </a:ext>
            </a:extLst>
          </p:cNvPr>
          <p:cNvCxnSpPr>
            <a:cxnSpLocks/>
            <a:stCxn id="50" idx="2"/>
            <a:endCxn id="56" idx="0"/>
          </p:cNvCxnSpPr>
          <p:nvPr/>
        </p:nvCxnSpPr>
        <p:spPr bwMode="auto">
          <a:xfrm flipH="1">
            <a:off x="5375635" y="3205021"/>
            <a:ext cx="2920" cy="935067"/>
          </a:xfrm>
          <a:prstGeom prst="line">
            <a:avLst/>
          </a:prstGeom>
          <a:solidFill>
            <a:schemeClr val="accent1"/>
          </a:solidFill>
          <a:ln w="9525" cap="flat" cmpd="sng" algn="ctr">
            <a:solidFill>
              <a:srgbClr val="66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テキスト ボックス 62">
            <a:extLst>
              <a:ext uri="{FF2B5EF4-FFF2-40B4-BE49-F238E27FC236}">
                <a16:creationId xmlns:a16="http://schemas.microsoft.com/office/drawing/2014/main" id="{7DC1C3C2-4BF0-46BF-BECC-C0EA0C9D6BF4}"/>
              </a:ext>
            </a:extLst>
          </p:cNvPr>
          <p:cNvSpPr txBox="1"/>
          <p:nvPr/>
        </p:nvSpPr>
        <p:spPr>
          <a:xfrm>
            <a:off x="7396754" y="4140087"/>
            <a:ext cx="1261884" cy="461665"/>
          </a:xfrm>
          <a:prstGeom prst="rect">
            <a:avLst/>
          </a:prstGeom>
          <a:noFill/>
          <a:ln w="15875">
            <a:solidFill>
              <a:srgbClr val="FF684D"/>
            </a:solidFill>
          </a:ln>
        </p:spPr>
        <p:txBody>
          <a:bodyPr wrap="none" rtlCol="0">
            <a:spAutoFit/>
          </a:bodyPr>
          <a:lstStyle/>
          <a:p>
            <a:r>
              <a:rPr lang="ja-JP" altLang="en-US" i="0" dirty="0">
                <a:latin typeface="+mn-ea"/>
                <a:ea typeface="+mn-ea"/>
              </a:rPr>
              <a:t>卓越度</a:t>
            </a:r>
            <a:r>
              <a:rPr lang="en-US" altLang="ja-JP" i="0" dirty="0">
                <a:latin typeface="+mn-ea"/>
                <a:ea typeface="+mn-ea"/>
              </a:rPr>
              <a:t>j</a:t>
            </a:r>
            <a:endParaRPr kumimoji="1" lang="ja-JP" altLang="en-US" i="0" dirty="0">
              <a:latin typeface="+mn-ea"/>
              <a:ea typeface="+mn-ea"/>
            </a:endParaRPr>
          </a:p>
        </p:txBody>
      </p:sp>
      <p:pic>
        <p:nvPicPr>
          <p:cNvPr id="48" name="図 47">
            <a:extLst>
              <a:ext uri="{FF2B5EF4-FFF2-40B4-BE49-F238E27FC236}">
                <a16:creationId xmlns:a16="http://schemas.microsoft.com/office/drawing/2014/main" id="{D369129A-8C9D-44D1-B44F-F3584050896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852214" y="2133664"/>
            <a:ext cx="1415208" cy="1061406"/>
          </a:xfrm>
          <a:prstGeom prst="rect">
            <a:avLst/>
          </a:prstGeom>
        </p:spPr>
      </p:pic>
      <p:pic>
        <p:nvPicPr>
          <p:cNvPr id="49" name="図 48">
            <a:extLst>
              <a:ext uri="{FF2B5EF4-FFF2-40B4-BE49-F238E27FC236}">
                <a16:creationId xmlns:a16="http://schemas.microsoft.com/office/drawing/2014/main" id="{602A94E4-37DB-493B-AE5A-0E553C72FD5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255743" y="2143615"/>
            <a:ext cx="1415208" cy="1061406"/>
          </a:xfrm>
          <a:prstGeom prst="rect">
            <a:avLst/>
          </a:prstGeom>
        </p:spPr>
      </p:pic>
      <p:pic>
        <p:nvPicPr>
          <p:cNvPr id="50" name="図 49">
            <a:extLst>
              <a:ext uri="{FF2B5EF4-FFF2-40B4-BE49-F238E27FC236}">
                <a16:creationId xmlns:a16="http://schemas.microsoft.com/office/drawing/2014/main" id="{C0E85BE5-6501-4D8E-9EA7-655EC4124B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670951" y="2143615"/>
            <a:ext cx="1415208" cy="1061406"/>
          </a:xfrm>
          <a:prstGeom prst="rect">
            <a:avLst/>
          </a:prstGeom>
        </p:spPr>
      </p:pic>
      <p:sp>
        <p:nvSpPr>
          <p:cNvPr id="54" name="テキスト ボックス 53">
            <a:extLst>
              <a:ext uri="{FF2B5EF4-FFF2-40B4-BE49-F238E27FC236}">
                <a16:creationId xmlns:a16="http://schemas.microsoft.com/office/drawing/2014/main" id="{8E9D3689-085F-4716-BF78-6D08D6068011}"/>
              </a:ext>
            </a:extLst>
          </p:cNvPr>
          <p:cNvSpPr txBox="1"/>
          <p:nvPr/>
        </p:nvSpPr>
        <p:spPr>
          <a:xfrm>
            <a:off x="1858054" y="4140089"/>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卓越度②</a:t>
            </a:r>
            <a:endParaRPr kumimoji="1" lang="ja-JP" altLang="en-US" i="0" dirty="0">
              <a:latin typeface="+mn-ea"/>
              <a:ea typeface="+mn-ea"/>
            </a:endParaRPr>
          </a:p>
        </p:txBody>
      </p:sp>
      <p:sp>
        <p:nvSpPr>
          <p:cNvPr id="55" name="テキスト ボックス 54">
            <a:extLst>
              <a:ext uri="{FF2B5EF4-FFF2-40B4-BE49-F238E27FC236}">
                <a16:creationId xmlns:a16="http://schemas.microsoft.com/office/drawing/2014/main" id="{D7936394-AD9F-49C2-8319-DEBB1D4F91D7}"/>
              </a:ext>
            </a:extLst>
          </p:cNvPr>
          <p:cNvSpPr txBox="1"/>
          <p:nvPr/>
        </p:nvSpPr>
        <p:spPr>
          <a:xfrm>
            <a:off x="3267422" y="4140088"/>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卓越度③</a:t>
            </a:r>
            <a:endParaRPr kumimoji="1" lang="ja-JP" altLang="en-US" i="0" dirty="0">
              <a:latin typeface="+mn-ea"/>
              <a:ea typeface="+mn-ea"/>
            </a:endParaRPr>
          </a:p>
        </p:txBody>
      </p:sp>
      <p:sp>
        <p:nvSpPr>
          <p:cNvPr id="56" name="テキスト ボックス 55">
            <a:extLst>
              <a:ext uri="{FF2B5EF4-FFF2-40B4-BE49-F238E27FC236}">
                <a16:creationId xmlns:a16="http://schemas.microsoft.com/office/drawing/2014/main" id="{2CF192B5-8312-42F4-9842-D0ED0F730173}"/>
              </a:ext>
            </a:extLst>
          </p:cNvPr>
          <p:cNvSpPr txBox="1"/>
          <p:nvPr/>
        </p:nvSpPr>
        <p:spPr>
          <a:xfrm>
            <a:off x="4670951" y="4140088"/>
            <a:ext cx="1409368" cy="461665"/>
          </a:xfrm>
          <a:prstGeom prst="rect">
            <a:avLst/>
          </a:prstGeom>
          <a:noFill/>
          <a:ln w="15875">
            <a:solidFill>
              <a:srgbClr val="FF684D"/>
            </a:solidFill>
          </a:ln>
        </p:spPr>
        <p:txBody>
          <a:bodyPr wrap="square" rtlCol="0">
            <a:spAutoFit/>
          </a:bodyPr>
          <a:lstStyle/>
          <a:p>
            <a:pPr algn="ctr"/>
            <a:r>
              <a:rPr lang="ja-JP" altLang="en-US" i="0" dirty="0">
                <a:latin typeface="+mn-ea"/>
                <a:ea typeface="+mn-ea"/>
              </a:rPr>
              <a:t>卓越度④</a:t>
            </a:r>
            <a:endParaRPr kumimoji="1" lang="ja-JP" altLang="en-US" i="0" dirty="0">
              <a:latin typeface="+mn-ea"/>
              <a:ea typeface="+mn-ea"/>
            </a:endParaRPr>
          </a:p>
        </p:txBody>
      </p:sp>
      <p:sp>
        <p:nvSpPr>
          <p:cNvPr id="64" name="テキスト ボックス 63">
            <a:extLst>
              <a:ext uri="{FF2B5EF4-FFF2-40B4-BE49-F238E27FC236}">
                <a16:creationId xmlns:a16="http://schemas.microsoft.com/office/drawing/2014/main" id="{743F097C-23CA-4F1A-A33E-964B6813EC76}"/>
              </a:ext>
            </a:extLst>
          </p:cNvPr>
          <p:cNvSpPr txBox="1"/>
          <p:nvPr/>
        </p:nvSpPr>
        <p:spPr>
          <a:xfrm>
            <a:off x="6166991" y="4140087"/>
            <a:ext cx="1107996" cy="461665"/>
          </a:xfrm>
          <a:prstGeom prst="rect">
            <a:avLst/>
          </a:prstGeom>
          <a:noFill/>
        </p:spPr>
        <p:txBody>
          <a:bodyPr wrap="none" rtlCol="0">
            <a:spAutoFit/>
          </a:bodyPr>
          <a:lstStyle/>
          <a:p>
            <a:r>
              <a:rPr kumimoji="1" lang="ja-JP" altLang="en-US" i="0" dirty="0">
                <a:latin typeface="+mn-ea"/>
                <a:ea typeface="+mn-ea"/>
              </a:rPr>
              <a:t>・・・</a:t>
            </a:r>
          </a:p>
        </p:txBody>
      </p:sp>
      <p:pic>
        <p:nvPicPr>
          <p:cNvPr id="65" name="図 64">
            <a:extLst>
              <a:ext uri="{FF2B5EF4-FFF2-40B4-BE49-F238E27FC236}">
                <a16:creationId xmlns:a16="http://schemas.microsoft.com/office/drawing/2014/main" id="{A47809E9-1D81-4A4C-83CA-A619AE29198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0092" y="2133664"/>
            <a:ext cx="1415208" cy="1061406"/>
          </a:xfrm>
          <a:prstGeom prst="rect">
            <a:avLst/>
          </a:prstGeom>
        </p:spPr>
      </p:pic>
      <p:sp>
        <p:nvSpPr>
          <p:cNvPr id="14" name="右中かっこ 13">
            <a:extLst>
              <a:ext uri="{FF2B5EF4-FFF2-40B4-BE49-F238E27FC236}">
                <a16:creationId xmlns:a16="http://schemas.microsoft.com/office/drawing/2014/main" id="{BDF337FF-6F2A-45A3-9C38-0206F7C8A751}"/>
              </a:ext>
            </a:extLst>
          </p:cNvPr>
          <p:cNvSpPr/>
          <p:nvPr/>
        </p:nvSpPr>
        <p:spPr bwMode="auto">
          <a:xfrm rot="5400000">
            <a:off x="4247578" y="817484"/>
            <a:ext cx="647256" cy="821579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1" u="none" strike="noStrike" cap="none" normalizeH="0" baseline="0">
              <a:ln>
                <a:noFill/>
              </a:ln>
              <a:solidFill>
                <a:schemeClr val="tx1"/>
              </a:solidFill>
              <a:effectLst/>
              <a:latin typeface="Times" charset="0"/>
              <a:ea typeface="Osaka" charset="-128"/>
            </a:endParaRPr>
          </a:p>
        </p:txBody>
      </p:sp>
      <p:sp>
        <p:nvSpPr>
          <p:cNvPr id="37" name="テキスト ボックス 36">
            <a:extLst>
              <a:ext uri="{FF2B5EF4-FFF2-40B4-BE49-F238E27FC236}">
                <a16:creationId xmlns:a16="http://schemas.microsoft.com/office/drawing/2014/main" id="{31EF812A-3444-408C-81D1-68004243F82A}"/>
              </a:ext>
            </a:extLst>
          </p:cNvPr>
          <p:cNvSpPr txBox="1"/>
          <p:nvPr/>
        </p:nvSpPr>
        <p:spPr>
          <a:xfrm>
            <a:off x="755192" y="5499256"/>
            <a:ext cx="7632025" cy="461665"/>
          </a:xfrm>
          <a:prstGeom prst="rect">
            <a:avLst/>
          </a:prstGeom>
          <a:noFill/>
          <a:ln w="19050">
            <a:solidFill>
              <a:srgbClr val="FF6600"/>
            </a:solidFill>
          </a:ln>
        </p:spPr>
        <p:txBody>
          <a:bodyPr wrap="square" rtlCol="0">
            <a:spAutoFit/>
          </a:bodyPr>
          <a:lstStyle/>
          <a:p>
            <a:pPr algn="ctr"/>
            <a:r>
              <a:rPr kumimoji="1" lang="ja-JP" altLang="en-US" i="0" dirty="0">
                <a:latin typeface="+mn-ea"/>
                <a:ea typeface="+mn-ea"/>
              </a:rPr>
              <a:t>騒音の</a:t>
            </a:r>
            <a:r>
              <a:rPr lang="ja-JP" altLang="en-US" i="0" dirty="0">
                <a:latin typeface="+mn-ea"/>
                <a:ea typeface="+mn-ea"/>
              </a:rPr>
              <a:t>卓越度</a:t>
            </a:r>
            <a:r>
              <a:rPr kumimoji="1" lang="ja-JP" altLang="en-US" i="0" dirty="0">
                <a:latin typeface="+mn-ea"/>
                <a:ea typeface="+mn-ea"/>
              </a:rPr>
              <a:t>のパーセンタイル値</a:t>
            </a:r>
          </a:p>
        </p:txBody>
      </p:sp>
      <p:sp>
        <p:nvSpPr>
          <p:cNvPr id="24" name="テキスト ボックス 23">
            <a:extLst>
              <a:ext uri="{FF2B5EF4-FFF2-40B4-BE49-F238E27FC236}">
                <a16:creationId xmlns:a16="http://schemas.microsoft.com/office/drawing/2014/main" id="{FD2CC763-33FF-4EAA-82DD-9B7CD8132760}"/>
              </a:ext>
            </a:extLst>
          </p:cNvPr>
          <p:cNvSpPr txBox="1"/>
          <p:nvPr/>
        </p:nvSpPr>
        <p:spPr>
          <a:xfrm>
            <a:off x="4171096" y="1328131"/>
            <a:ext cx="800219" cy="461665"/>
          </a:xfrm>
          <a:prstGeom prst="rect">
            <a:avLst/>
          </a:prstGeom>
          <a:noFill/>
        </p:spPr>
        <p:txBody>
          <a:bodyPr wrap="none" rtlCol="0">
            <a:spAutoFit/>
          </a:bodyPr>
          <a:lstStyle/>
          <a:p>
            <a:pPr algn="ctr"/>
            <a:r>
              <a:rPr kumimoji="1" lang="ja-JP" altLang="en-US" i="0" dirty="0">
                <a:latin typeface="+mn-ea"/>
                <a:ea typeface="+mn-ea"/>
              </a:rPr>
              <a:t>騒音</a:t>
            </a:r>
          </a:p>
        </p:txBody>
      </p:sp>
      <p:cxnSp>
        <p:nvCxnSpPr>
          <p:cNvPr id="25" name="直線コネクタ 24">
            <a:extLst>
              <a:ext uri="{FF2B5EF4-FFF2-40B4-BE49-F238E27FC236}">
                <a16:creationId xmlns:a16="http://schemas.microsoft.com/office/drawing/2014/main" id="{FEE5EF13-E3AA-4E2F-9FF4-903A76C1FA29}"/>
              </a:ext>
            </a:extLst>
          </p:cNvPr>
          <p:cNvCxnSpPr>
            <a:cxnSpLocks/>
            <a:stCxn id="65" idx="2"/>
            <a:endCxn id="63" idx="0"/>
          </p:cNvCxnSpPr>
          <p:nvPr/>
        </p:nvCxnSpPr>
        <p:spPr bwMode="auto">
          <a:xfrm>
            <a:off x="8027696" y="3195070"/>
            <a:ext cx="0" cy="945017"/>
          </a:xfrm>
          <a:prstGeom prst="line">
            <a:avLst/>
          </a:prstGeom>
          <a:solidFill>
            <a:schemeClr val="accent1"/>
          </a:solidFill>
          <a:ln w="9525" cap="flat" cmpd="sng" algn="ctr">
            <a:solidFill>
              <a:srgbClr val="FF99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118294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7" grpId="0" animBg="1"/>
    </p:bldLst>
  </p:timing>
</p:sld>
</file>

<file path=ppt/theme/theme1.xml><?xml version="1.0" encoding="utf-8"?>
<a:theme xmlns:a="http://schemas.openxmlformats.org/drawingml/2006/main" name="EALKU(Blue)">
  <a:themeElements>
    <a:clrScheme name="EALKU(Blue)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fontScheme name="EALKU(Blue)">
      <a:majorFont>
        <a:latin typeface="HG創英角ｺﾞｼｯｸUB"/>
        <a:ea typeface="HG創英角ｺﾞｼｯｸUB"/>
        <a:cs typeface=""/>
      </a:majorFont>
      <a:minorFont>
        <a:latin typeface="Arial"/>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400" b="0" i="1" u="none" strike="noStrike" cap="none" normalizeH="0" baseline="0" smtClean="0">
            <a:ln>
              <a:noFill/>
            </a:ln>
            <a:solidFill>
              <a:schemeClr val="tx1"/>
            </a:solidFill>
            <a:effectLst/>
            <a:latin typeface="Times" charset="0"/>
            <a:ea typeface="Osaka"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1" u="none" strike="noStrike" cap="none" normalizeH="0" baseline="0" smtClean="0">
            <a:ln>
              <a:noFill/>
            </a:ln>
            <a:solidFill>
              <a:schemeClr val="tx1"/>
            </a:solidFill>
            <a:effectLst/>
            <a:latin typeface="Times" charset="0"/>
            <a:ea typeface="Osaka" charset="-128"/>
          </a:defRPr>
        </a:defPPr>
      </a:lstStyle>
    </a:lnDef>
    <a:txDef>
      <a:spPr>
        <a:noFill/>
      </a:spPr>
      <a:bodyPr wrap="square" rtlCol="0">
        <a:spAutoFit/>
      </a:bodyPr>
      <a:lstStyle>
        <a:defPPr>
          <a:defRPr kumimoji="1" i="0" dirty="0">
            <a:latin typeface="+mn-ea"/>
            <a:ea typeface="+mn-ea"/>
          </a:defRPr>
        </a:defPPr>
      </a:lstStyle>
    </a:txDef>
  </a:objectDefaults>
  <a:extraClrSchemeLst>
    <a:extraClrScheme>
      <a:clrScheme name="EALKU(Blue)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EALKU(Blue)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EALKU(Blue)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EALKU(Blue)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EALKU(Blue)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ALKU(Blue)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EALKU(Blue)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EALKU(Blue)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EALKU(Blue)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EALKU(Blue)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EALKU(Blue)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EALKU(Blue)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Z:\11年度\木下恒平\ドキュメント(木下)\卒業論文\EALKU(Blue).pot</Template>
  <TotalTime>31082</TotalTime>
  <Words>1902</Words>
  <Application>Microsoft Office PowerPoint</Application>
  <PresentationFormat>画面に合わせる (4:3)</PresentationFormat>
  <Paragraphs>242</Paragraphs>
  <Slides>22</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HG創英角ｺﾞｼｯｸUB</vt:lpstr>
      <vt:lpstr>ＭＳ ゴシック</vt:lpstr>
      <vt:lpstr>Arial</vt:lpstr>
      <vt:lpstr>Arial Black</vt:lpstr>
      <vt:lpstr>Cambria Math</vt:lpstr>
      <vt:lpstr>Times</vt:lpstr>
      <vt:lpstr>Times New Roman</vt:lpstr>
      <vt:lpstr>Wingdings</vt:lpstr>
      <vt:lpstr>EALKU(Blue)</vt:lpstr>
      <vt:lpstr>スピーチプライバシーのin-situ測定法に関する基礎的研究 ー音声の周波数特性に着目した統計量による評価ー </vt:lpstr>
      <vt:lpstr>研究背景、目的</vt:lpstr>
      <vt:lpstr>研究目的</vt:lpstr>
      <vt:lpstr>音声の周波数特性</vt:lpstr>
      <vt:lpstr>周波数特性の検出</vt:lpstr>
      <vt:lpstr>周波数特性の検出</vt:lpstr>
      <vt:lpstr>基本周波数の卓越度</vt:lpstr>
      <vt:lpstr>基本周波数の卓越度</vt:lpstr>
      <vt:lpstr>基本周波数の卓越度</vt:lpstr>
      <vt:lpstr>調波構造検出可能時間率</vt:lpstr>
      <vt:lpstr>基本周波数foの連続性</vt:lpstr>
      <vt:lpstr>基本周波数の分散</vt:lpstr>
      <vt:lpstr>基本周波数の分散</vt:lpstr>
      <vt:lpstr>基本周波数連続時間率</vt:lpstr>
      <vt:lpstr>周波数特性総合時間率</vt:lpstr>
      <vt:lpstr>卒論発表からの変更点</vt:lpstr>
      <vt:lpstr>シミュレーション条件</vt:lpstr>
      <vt:lpstr>シミュレーション結果</vt:lpstr>
      <vt:lpstr>シミュレーション結果</vt:lpstr>
      <vt:lpstr>シミュレーション結果</vt:lpstr>
      <vt:lpstr>結論</vt:lpstr>
      <vt:lpstr>先行研究の研究結果</vt:lpstr>
    </vt:vector>
  </TitlesOfParts>
  <Company>EALKU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単一のロングパスエコーが音声了解度に及ぼす影響</dc:title>
  <dc:creator>eal</dc:creator>
  <cp:lastModifiedBy>西本 拓矢</cp:lastModifiedBy>
  <cp:revision>1461</cp:revision>
  <cp:lastPrinted>2019-02-18T02:33:49Z</cp:lastPrinted>
  <dcterms:created xsi:type="dcterms:W3CDTF">2012-02-09T01:52:50Z</dcterms:created>
  <dcterms:modified xsi:type="dcterms:W3CDTF">2022-05-02T07:25:41Z</dcterms:modified>
</cp:coreProperties>
</file>