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6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7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82" r:id="rId1"/>
    <p:sldMasterId id="2147483688" r:id="rId2"/>
    <p:sldMasterId id="2147483702" r:id="rId3"/>
    <p:sldMasterId id="2147483707" r:id="rId4"/>
    <p:sldMasterId id="2147483712" r:id="rId5"/>
    <p:sldMasterId id="2147483726" r:id="rId6"/>
    <p:sldMasterId id="2147483730" r:id="rId7"/>
    <p:sldMasterId id="2147483744" r:id="rId8"/>
  </p:sldMasterIdLst>
  <p:notesMasterIdLst>
    <p:notesMasterId r:id="rId54"/>
  </p:notesMasterIdLst>
  <p:handoutMasterIdLst>
    <p:handoutMasterId r:id="rId55"/>
  </p:handoutMasterIdLst>
  <p:sldIdLst>
    <p:sldId id="441" r:id="rId9"/>
    <p:sldId id="257" r:id="rId10"/>
    <p:sldId id="258" r:id="rId11"/>
    <p:sldId id="442" r:id="rId12"/>
    <p:sldId id="259" r:id="rId13"/>
    <p:sldId id="303" r:id="rId14"/>
    <p:sldId id="260" r:id="rId15"/>
    <p:sldId id="443" r:id="rId16"/>
    <p:sldId id="444" r:id="rId17"/>
    <p:sldId id="305" r:id="rId18"/>
    <p:sldId id="445" r:id="rId19"/>
    <p:sldId id="446" r:id="rId20"/>
    <p:sldId id="306" r:id="rId21"/>
    <p:sldId id="307" r:id="rId22"/>
    <p:sldId id="447" r:id="rId23"/>
    <p:sldId id="448" r:id="rId24"/>
    <p:sldId id="449" r:id="rId25"/>
    <p:sldId id="452" r:id="rId26"/>
    <p:sldId id="451" r:id="rId27"/>
    <p:sldId id="450" r:id="rId28"/>
    <p:sldId id="440" r:id="rId29"/>
    <p:sldId id="439" r:id="rId30"/>
    <p:sldId id="265" r:id="rId31"/>
    <p:sldId id="438" r:id="rId32"/>
    <p:sldId id="437" r:id="rId33"/>
    <p:sldId id="266" r:id="rId34"/>
    <p:sldId id="436" r:id="rId35"/>
    <p:sldId id="435" r:id="rId36"/>
    <p:sldId id="434" r:id="rId37"/>
    <p:sldId id="433" r:id="rId38"/>
    <p:sldId id="432" r:id="rId39"/>
    <p:sldId id="269" r:id="rId40"/>
    <p:sldId id="431" r:id="rId41"/>
    <p:sldId id="430" r:id="rId42"/>
    <p:sldId id="429" r:id="rId43"/>
    <p:sldId id="428" r:id="rId44"/>
    <p:sldId id="427" r:id="rId45"/>
    <p:sldId id="426" r:id="rId46"/>
    <p:sldId id="425" r:id="rId47"/>
    <p:sldId id="424" r:id="rId48"/>
    <p:sldId id="273" r:id="rId49"/>
    <p:sldId id="304" r:id="rId50"/>
    <p:sldId id="274" r:id="rId51"/>
    <p:sldId id="275" r:id="rId52"/>
    <p:sldId id="301" r:id="rId53"/>
  </p:sldIdLst>
  <p:sldSz cx="12161838" cy="6858000"/>
  <p:notesSz cx="6858000" cy="9144000"/>
  <p:embeddedFontLst>
    <p:embeddedFont>
      <p:font typeface="Bell MT" panose="02020503060305020303" pitchFamily="18" charset="0"/>
      <p:regular r:id="rId56"/>
      <p:bold r:id="rId57"/>
      <p:italic r:id="rId58"/>
    </p:embeddedFont>
    <p:embeddedFont>
      <p:font typeface="Book Antiqua" panose="02040602050305030304" pitchFamily="18" charset="0"/>
      <p:regular r:id="rId59"/>
      <p:bold r:id="rId60"/>
      <p:italic r:id="rId61"/>
      <p:boldItalic r:id="rId62"/>
    </p:embeddedFont>
    <p:embeddedFont>
      <p:font typeface="Calibri" panose="020F0502020204030204" pitchFamily="34" charset="0"/>
      <p:regular r:id="rId63"/>
      <p:bold r:id="rId64"/>
      <p:italic r:id="rId65"/>
      <p:boldItalic r:id="rId66"/>
    </p:embeddedFont>
    <p:embeddedFont>
      <p:font typeface="Calibri Light" panose="020F0302020204030204" pitchFamily="34" charset="0"/>
      <p:regular r:id="rId67"/>
      <p:italic r:id="rId68"/>
    </p:embeddedFont>
    <p:embeddedFont>
      <p:font typeface="Cambria" panose="02040503050406030204" pitchFamily="18" charset="0"/>
      <p:regular r:id="rId69"/>
      <p:bold r:id="rId70"/>
      <p:italic r:id="rId71"/>
      <p:boldItalic r:id="rId72"/>
    </p:embeddedFont>
    <p:embeddedFont>
      <p:font typeface="Cambria Math" panose="02040503050406030204" pitchFamily="18" charset="0"/>
      <p:regular r:id="rId73"/>
    </p:embeddedFont>
    <p:embeddedFont>
      <p:font typeface="Monotype Sorts" panose="020B0604020202020204" charset="2"/>
      <p:regular r:id="rId74"/>
    </p:embeddedFont>
  </p:embeddedFont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08">
          <p15:clr>
            <a:srgbClr val="A4A3A4"/>
          </p15:clr>
        </p15:guide>
        <p15:guide id="2" pos="6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60033"/>
    <a:srgbClr val="729A00"/>
    <a:srgbClr val="33CCCC"/>
    <a:srgbClr val="7CA800"/>
    <a:srgbClr val="82B000"/>
    <a:srgbClr val="72AF2F"/>
    <a:srgbClr val="527B0F"/>
    <a:srgbClr val="9CC80E"/>
    <a:srgbClr val="A7D7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5" autoAdjust="0"/>
    <p:restoredTop sz="96234" autoAdjust="0"/>
  </p:normalViewPr>
  <p:slideViewPr>
    <p:cSldViewPr snapToGrid="0">
      <p:cViewPr>
        <p:scale>
          <a:sx n="88" d="100"/>
          <a:sy n="88" d="100"/>
        </p:scale>
        <p:origin x="87" y="363"/>
      </p:cViewPr>
      <p:guideLst>
        <p:guide orient="horz" pos="708"/>
        <p:guide pos="66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8.xml"/><Relationship Id="rId21" Type="http://schemas.openxmlformats.org/officeDocument/2006/relationships/slide" Target="slides/slide13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63" Type="http://schemas.openxmlformats.org/officeDocument/2006/relationships/font" Target="fonts/font8.fntdata"/><Relationship Id="rId68" Type="http://schemas.openxmlformats.org/officeDocument/2006/relationships/font" Target="fonts/font13.fntdata"/><Relationship Id="rId16" Type="http://schemas.openxmlformats.org/officeDocument/2006/relationships/slide" Target="slides/slide8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font" Target="fonts/font3.fntdata"/><Relationship Id="rId66" Type="http://schemas.openxmlformats.org/officeDocument/2006/relationships/font" Target="fonts/font11.fntdata"/><Relationship Id="rId74" Type="http://schemas.openxmlformats.org/officeDocument/2006/relationships/font" Target="fonts/font19.fntdata"/><Relationship Id="rId5" Type="http://schemas.openxmlformats.org/officeDocument/2006/relationships/slideMaster" Target="slideMasters/slideMaster5.xml"/><Relationship Id="rId61" Type="http://schemas.openxmlformats.org/officeDocument/2006/relationships/font" Target="fonts/font6.fntdata"/><Relationship Id="rId19" Type="http://schemas.openxmlformats.org/officeDocument/2006/relationships/slide" Target="slides/slide1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font" Target="fonts/font1.fntdata"/><Relationship Id="rId64" Type="http://schemas.openxmlformats.org/officeDocument/2006/relationships/font" Target="fonts/font9.fntdata"/><Relationship Id="rId69" Type="http://schemas.openxmlformats.org/officeDocument/2006/relationships/font" Target="fonts/font14.fntdata"/><Relationship Id="rId77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3.xml"/><Relationship Id="rId72" Type="http://schemas.openxmlformats.org/officeDocument/2006/relationships/font" Target="fonts/font17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font" Target="fonts/font4.fntdata"/><Relationship Id="rId67" Type="http://schemas.openxmlformats.org/officeDocument/2006/relationships/font" Target="fonts/font12.fntdata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7.fntdata"/><Relationship Id="rId70" Type="http://schemas.openxmlformats.org/officeDocument/2006/relationships/font" Target="fonts/font15.fntdata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font" Target="fonts/font2.fntdata"/><Relationship Id="rId10" Type="http://schemas.openxmlformats.org/officeDocument/2006/relationships/slide" Target="slides/slide2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font" Target="fonts/font5.fntdata"/><Relationship Id="rId65" Type="http://schemas.openxmlformats.org/officeDocument/2006/relationships/font" Target="fonts/font10.fntdata"/><Relationship Id="rId73" Type="http://schemas.openxmlformats.org/officeDocument/2006/relationships/font" Target="fonts/font18.fntdata"/><Relationship Id="rId78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9" Type="http://schemas.openxmlformats.org/officeDocument/2006/relationships/slide" Target="slides/slide31.xml"/><Relationship Id="rId34" Type="http://schemas.openxmlformats.org/officeDocument/2006/relationships/slide" Target="slides/slide26.xml"/><Relationship Id="rId50" Type="http://schemas.openxmlformats.org/officeDocument/2006/relationships/slide" Target="slides/slide42.xml"/><Relationship Id="rId55" Type="http://schemas.openxmlformats.org/officeDocument/2006/relationships/handoutMaster" Target="handoutMasters/handoutMaster1.xml"/><Relationship Id="rId76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71" Type="http://schemas.openxmlformats.org/officeDocument/2006/relationships/font" Target="fonts/font16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4.xml"/><Relationship Id="rId13" Type="http://schemas.openxmlformats.org/officeDocument/2006/relationships/slide" Target="slides/slide44.xml"/><Relationship Id="rId3" Type="http://schemas.openxmlformats.org/officeDocument/2006/relationships/slide" Target="slides/slide5.xml"/><Relationship Id="rId7" Type="http://schemas.openxmlformats.org/officeDocument/2006/relationships/slide" Target="slides/slide13.xml"/><Relationship Id="rId12" Type="http://schemas.openxmlformats.org/officeDocument/2006/relationships/slide" Target="slides/slide43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10.xml"/><Relationship Id="rId11" Type="http://schemas.openxmlformats.org/officeDocument/2006/relationships/slide" Target="slides/slide32.xml"/><Relationship Id="rId5" Type="http://schemas.openxmlformats.org/officeDocument/2006/relationships/slide" Target="slides/slide7.xml"/><Relationship Id="rId10" Type="http://schemas.openxmlformats.org/officeDocument/2006/relationships/slide" Target="slides/slide26.xml"/><Relationship Id="rId4" Type="http://schemas.openxmlformats.org/officeDocument/2006/relationships/slide" Target="slides/slide6.xml"/><Relationship Id="rId9" Type="http://schemas.openxmlformats.org/officeDocument/2006/relationships/slide" Target="slides/slide23.xml"/><Relationship Id="rId14" Type="http://schemas.openxmlformats.org/officeDocument/2006/relationships/slide" Target="slides/slide4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81750" y="8750300"/>
            <a:ext cx="4064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05814E8E-8452-456F-B75E-497F72984E8A}" type="slidenum">
              <a:rPr lang="en-US" sz="1400">
                <a:effectLst/>
                <a:latin typeface="Book Antiqua" pitchFamily="18" charset="0"/>
              </a:rPr>
              <a:pPr algn="r"/>
              <a:t>‹#›</a:t>
            </a:fld>
            <a:endParaRPr lang="en-US" sz="1400">
              <a:effectLst/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2486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0"/>
            <a:r>
              <a:rPr lang="en-US"/>
              <a:t>Second Level</a:t>
            </a:r>
          </a:p>
          <a:p>
            <a:pPr lvl="0"/>
            <a:r>
              <a:rPr lang="en-US"/>
              <a:t>Third Level</a:t>
            </a:r>
          </a:p>
          <a:p>
            <a:pPr lvl="0"/>
            <a:r>
              <a:rPr lang="en-US"/>
              <a:t>Fourth Level</a:t>
            </a:r>
          </a:p>
          <a:p>
            <a:pPr lvl="0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0050" y="692150"/>
            <a:ext cx="60579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81750" y="8750300"/>
            <a:ext cx="4064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FF53787D-237A-4E90-A982-1DF133F8C0B7}" type="slidenum">
              <a:rPr lang="en-US" sz="1400">
                <a:effectLst/>
                <a:latin typeface="Book Antiqua" pitchFamily="18" charset="0"/>
              </a:rPr>
              <a:pPr algn="r"/>
              <a:t>‹#›</a:t>
            </a:fld>
            <a:endParaRPr lang="en-US" sz="1400">
              <a:effectLst/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3263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04046" y="1066800"/>
            <a:ext cx="11553746" cy="0"/>
          </a:xfrm>
          <a:prstGeom prst="line">
            <a:avLst/>
          </a:prstGeom>
          <a:ln w="57150">
            <a:solidFill>
              <a:srgbClr val="C8E6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04046" y="1066800"/>
            <a:ext cx="11553746" cy="0"/>
          </a:xfrm>
          <a:prstGeom prst="line">
            <a:avLst/>
          </a:prstGeom>
          <a:ln w="22225">
            <a:solidFill>
              <a:srgbClr val="3264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01349" y="931865"/>
            <a:ext cx="202697" cy="134937"/>
          </a:xfrm>
          <a:prstGeom prst="rect">
            <a:avLst/>
          </a:prstGeom>
          <a:solidFill>
            <a:srgbClr val="32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795"/>
          </a:p>
        </p:txBody>
      </p:sp>
      <p:sp>
        <p:nvSpPr>
          <p:cNvPr id="7" name="Rectangle 6"/>
          <p:cNvSpPr/>
          <p:nvPr/>
        </p:nvSpPr>
        <p:spPr>
          <a:xfrm>
            <a:off x="101349" y="1066800"/>
            <a:ext cx="202697" cy="134938"/>
          </a:xfrm>
          <a:prstGeom prst="rect">
            <a:avLst/>
          </a:prstGeom>
          <a:solidFill>
            <a:srgbClr val="C8E6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795" dirty="0"/>
          </a:p>
        </p:txBody>
      </p:sp>
      <p:sp>
        <p:nvSpPr>
          <p:cNvPr id="8" name="Rectangle 7"/>
          <p:cNvSpPr/>
          <p:nvPr/>
        </p:nvSpPr>
        <p:spPr>
          <a:xfrm>
            <a:off x="11857792" y="931865"/>
            <a:ext cx="202697" cy="134937"/>
          </a:xfrm>
          <a:prstGeom prst="rect">
            <a:avLst/>
          </a:prstGeom>
          <a:solidFill>
            <a:srgbClr val="32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795"/>
          </a:p>
        </p:txBody>
      </p:sp>
      <p:sp>
        <p:nvSpPr>
          <p:cNvPr id="9" name="Rectangle 8"/>
          <p:cNvSpPr/>
          <p:nvPr/>
        </p:nvSpPr>
        <p:spPr>
          <a:xfrm>
            <a:off x="11857792" y="1066800"/>
            <a:ext cx="202697" cy="134938"/>
          </a:xfrm>
          <a:prstGeom prst="rect">
            <a:avLst/>
          </a:prstGeom>
          <a:solidFill>
            <a:srgbClr val="C8E6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795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127" y="76202"/>
            <a:ext cx="10489585" cy="914401"/>
          </a:xfrm>
        </p:spPr>
        <p:txBody>
          <a:bodyPr>
            <a:normAutofit/>
          </a:bodyPr>
          <a:lstStyle>
            <a:lvl1pPr>
              <a:defRPr sz="3990" b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27" y="1371602"/>
            <a:ext cx="10489585" cy="4805363"/>
          </a:xfrm>
        </p:spPr>
        <p:txBody>
          <a:bodyPr>
            <a:normAutofit/>
          </a:bodyPr>
          <a:lstStyle>
            <a:lvl1pPr marL="0" indent="0">
              <a:buNone/>
              <a:defRPr sz="3192">
                <a:latin typeface="+mn-lt"/>
              </a:defRPr>
            </a:lvl1pPr>
            <a:lvl2pPr>
              <a:defRPr sz="2793">
                <a:solidFill>
                  <a:schemeClr val="tx1"/>
                </a:solidFill>
                <a:latin typeface="+mn-lt"/>
              </a:defRPr>
            </a:lvl2pPr>
            <a:lvl3pPr>
              <a:defRPr sz="2394">
                <a:latin typeface="+mn-lt"/>
              </a:defRPr>
            </a:lvl3pPr>
            <a:lvl4pPr>
              <a:defRPr sz="2394">
                <a:latin typeface="+mn-lt"/>
              </a:defRPr>
            </a:lvl4pPr>
            <a:lvl5pPr>
              <a:defRPr sz="2394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749023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3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62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457200"/>
            <a:ext cx="3922509" cy="1600200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0365" y="987428"/>
            <a:ext cx="6156930" cy="4873625"/>
          </a:xfrm>
        </p:spPr>
        <p:txBody>
          <a:bodyPr/>
          <a:lstStyle>
            <a:lvl1pPr>
              <a:defRPr sz="3192"/>
            </a:lvl1pPr>
            <a:lvl2pPr>
              <a:defRPr sz="2793"/>
            </a:lvl2pPr>
            <a:lvl3pPr>
              <a:defRPr sz="2394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711" y="2057400"/>
            <a:ext cx="3922509" cy="3811588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3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457200"/>
            <a:ext cx="3922509" cy="1600200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0365" y="987428"/>
            <a:ext cx="615693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711" y="2057400"/>
            <a:ext cx="3922509" cy="3811588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30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86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03316" y="365125"/>
            <a:ext cx="262239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6127" y="365125"/>
            <a:ext cx="771516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59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711" y="1463040"/>
            <a:ext cx="5145027" cy="739885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7711" y="2298811"/>
            <a:ext cx="5145027" cy="3657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6931" y="1463040"/>
            <a:ext cx="5170365" cy="739886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6931" y="2298811"/>
            <a:ext cx="5170365" cy="3657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6127" y="640081"/>
            <a:ext cx="10489585" cy="7270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0843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6127" y="640081"/>
            <a:ext cx="10489585" cy="7270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443141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04046" y="1066800"/>
            <a:ext cx="11553746" cy="0"/>
          </a:xfrm>
          <a:prstGeom prst="line">
            <a:avLst/>
          </a:prstGeom>
          <a:ln w="57150">
            <a:solidFill>
              <a:srgbClr val="C8E6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04046" y="1066800"/>
            <a:ext cx="11553746" cy="0"/>
          </a:xfrm>
          <a:prstGeom prst="line">
            <a:avLst/>
          </a:prstGeom>
          <a:ln w="22225">
            <a:solidFill>
              <a:srgbClr val="3264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01349" y="931865"/>
            <a:ext cx="202697" cy="134937"/>
          </a:xfrm>
          <a:prstGeom prst="rect">
            <a:avLst/>
          </a:prstGeom>
          <a:solidFill>
            <a:srgbClr val="32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1349" y="1066800"/>
            <a:ext cx="202697" cy="134938"/>
          </a:xfrm>
          <a:prstGeom prst="rect">
            <a:avLst/>
          </a:prstGeom>
          <a:solidFill>
            <a:srgbClr val="C8E6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857792" y="931865"/>
            <a:ext cx="202697" cy="134937"/>
          </a:xfrm>
          <a:prstGeom prst="rect">
            <a:avLst/>
          </a:prstGeom>
          <a:solidFill>
            <a:srgbClr val="32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857792" y="1066800"/>
            <a:ext cx="202697" cy="134938"/>
          </a:xfrm>
          <a:prstGeom prst="rect">
            <a:avLst/>
          </a:prstGeom>
          <a:solidFill>
            <a:srgbClr val="C8E6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127" y="76202"/>
            <a:ext cx="10489585" cy="914401"/>
          </a:xfrm>
        </p:spPr>
        <p:txBody>
          <a:bodyPr>
            <a:normAutofit/>
          </a:bodyPr>
          <a:lstStyle>
            <a:lvl1pPr>
              <a:defRPr sz="3990" b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27" y="1371602"/>
            <a:ext cx="10489585" cy="4805363"/>
          </a:xfrm>
        </p:spPr>
        <p:txBody>
          <a:bodyPr>
            <a:normAutofit/>
          </a:bodyPr>
          <a:lstStyle>
            <a:lvl1pPr marL="0" indent="0">
              <a:buNone/>
              <a:defRPr sz="3192">
                <a:latin typeface="+mn-lt"/>
              </a:defRPr>
            </a:lvl1pPr>
            <a:lvl2pPr>
              <a:defRPr sz="2793">
                <a:solidFill>
                  <a:schemeClr val="tx1"/>
                </a:solidFill>
                <a:latin typeface="+mn-lt"/>
              </a:defRPr>
            </a:lvl2pPr>
            <a:lvl3pPr>
              <a:defRPr sz="2394">
                <a:latin typeface="+mn-lt"/>
              </a:defRPr>
            </a:lvl3pPr>
            <a:lvl4pPr>
              <a:defRPr sz="2394">
                <a:latin typeface="+mn-lt"/>
              </a:defRPr>
            </a:lvl4pPr>
            <a:lvl5pPr>
              <a:defRPr sz="2394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4397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230" y="1122363"/>
            <a:ext cx="9121379" cy="2387600"/>
          </a:xfrm>
        </p:spPr>
        <p:txBody>
          <a:bodyPr anchor="b"/>
          <a:lstStyle>
            <a:lvl1pPr algn="ctr">
              <a:defRPr sz="44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0230" y="3602038"/>
            <a:ext cx="9121379" cy="1655762"/>
          </a:xfrm>
        </p:spPr>
        <p:txBody>
          <a:bodyPr/>
          <a:lstStyle>
            <a:lvl1pPr marL="0" indent="0" algn="ctr">
              <a:buNone/>
              <a:defRPr sz="1795"/>
            </a:lvl1pPr>
            <a:lvl2pPr marL="342043" indent="0" algn="ctr">
              <a:buNone/>
              <a:defRPr sz="1496"/>
            </a:lvl2pPr>
            <a:lvl3pPr marL="684086" indent="0" algn="ctr">
              <a:buNone/>
              <a:defRPr sz="1347"/>
            </a:lvl3pPr>
            <a:lvl4pPr marL="1026128" indent="0" algn="ctr">
              <a:buNone/>
              <a:defRPr sz="1197"/>
            </a:lvl4pPr>
            <a:lvl5pPr marL="1368171" indent="0" algn="ctr">
              <a:buNone/>
              <a:defRPr sz="1197"/>
            </a:lvl5pPr>
            <a:lvl6pPr marL="1710214" indent="0" algn="ctr">
              <a:buNone/>
              <a:defRPr sz="1197"/>
            </a:lvl6pPr>
            <a:lvl7pPr marL="2052257" indent="0" algn="ctr">
              <a:buNone/>
              <a:defRPr sz="1197"/>
            </a:lvl7pPr>
            <a:lvl8pPr marL="2394299" indent="0" algn="ctr">
              <a:buNone/>
              <a:defRPr sz="1197"/>
            </a:lvl8pPr>
            <a:lvl9pPr marL="2736342" indent="0" algn="ctr">
              <a:buNone/>
              <a:defRPr sz="1197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09032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230" y="1122363"/>
            <a:ext cx="9121379" cy="2387600"/>
          </a:xfrm>
        </p:spPr>
        <p:txBody>
          <a:bodyPr anchor="b"/>
          <a:lstStyle>
            <a:lvl1pPr algn="ctr">
              <a:defRPr sz="44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0230" y="3602038"/>
            <a:ext cx="9121379" cy="1655762"/>
          </a:xfrm>
        </p:spPr>
        <p:txBody>
          <a:bodyPr/>
          <a:lstStyle>
            <a:lvl1pPr marL="0" indent="0" algn="ctr">
              <a:buNone/>
              <a:defRPr sz="1795"/>
            </a:lvl1pPr>
            <a:lvl2pPr marL="342043" indent="0" algn="ctr">
              <a:buNone/>
              <a:defRPr sz="1496"/>
            </a:lvl2pPr>
            <a:lvl3pPr marL="684086" indent="0" algn="ctr">
              <a:buNone/>
              <a:defRPr sz="1347"/>
            </a:lvl3pPr>
            <a:lvl4pPr marL="1026128" indent="0" algn="ctr">
              <a:buNone/>
              <a:defRPr sz="1197"/>
            </a:lvl4pPr>
            <a:lvl5pPr marL="1368171" indent="0" algn="ctr">
              <a:buNone/>
              <a:defRPr sz="1197"/>
            </a:lvl5pPr>
            <a:lvl6pPr marL="1710214" indent="0" algn="ctr">
              <a:buNone/>
              <a:defRPr sz="1197"/>
            </a:lvl6pPr>
            <a:lvl7pPr marL="2052257" indent="0" algn="ctr">
              <a:buNone/>
              <a:defRPr sz="1197"/>
            </a:lvl7pPr>
            <a:lvl8pPr marL="2394299" indent="0" algn="ctr">
              <a:buNone/>
              <a:defRPr sz="1197"/>
            </a:lvl8pPr>
            <a:lvl9pPr marL="2736342" indent="0" algn="ctr">
              <a:buNone/>
              <a:defRPr sz="1197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105298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4702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75552"/>
      </p:ext>
    </p:extLst>
  </p:cSld>
  <p:clrMapOvr>
    <a:masterClrMapping/>
  </p:clrMapOvr>
  <p:transition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04046" y="1066800"/>
            <a:ext cx="11553746" cy="0"/>
          </a:xfrm>
          <a:prstGeom prst="line">
            <a:avLst/>
          </a:prstGeom>
          <a:ln w="57150">
            <a:solidFill>
              <a:srgbClr val="C8E6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04046" y="1066800"/>
            <a:ext cx="11553746" cy="0"/>
          </a:xfrm>
          <a:prstGeom prst="line">
            <a:avLst/>
          </a:prstGeom>
          <a:ln w="22225">
            <a:solidFill>
              <a:srgbClr val="3264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01349" y="931865"/>
            <a:ext cx="202697" cy="134937"/>
          </a:xfrm>
          <a:prstGeom prst="rect">
            <a:avLst/>
          </a:prstGeom>
          <a:solidFill>
            <a:srgbClr val="32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795"/>
          </a:p>
        </p:txBody>
      </p:sp>
      <p:sp>
        <p:nvSpPr>
          <p:cNvPr id="7" name="Rectangle 6"/>
          <p:cNvSpPr/>
          <p:nvPr/>
        </p:nvSpPr>
        <p:spPr>
          <a:xfrm>
            <a:off x="101349" y="1066800"/>
            <a:ext cx="202697" cy="134938"/>
          </a:xfrm>
          <a:prstGeom prst="rect">
            <a:avLst/>
          </a:prstGeom>
          <a:solidFill>
            <a:srgbClr val="C8E6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795" dirty="0"/>
          </a:p>
        </p:txBody>
      </p:sp>
      <p:sp>
        <p:nvSpPr>
          <p:cNvPr id="8" name="Rectangle 7"/>
          <p:cNvSpPr/>
          <p:nvPr/>
        </p:nvSpPr>
        <p:spPr>
          <a:xfrm>
            <a:off x="11857792" y="931865"/>
            <a:ext cx="202697" cy="134937"/>
          </a:xfrm>
          <a:prstGeom prst="rect">
            <a:avLst/>
          </a:prstGeom>
          <a:solidFill>
            <a:srgbClr val="32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795"/>
          </a:p>
        </p:txBody>
      </p:sp>
      <p:sp>
        <p:nvSpPr>
          <p:cNvPr id="9" name="Rectangle 8"/>
          <p:cNvSpPr/>
          <p:nvPr/>
        </p:nvSpPr>
        <p:spPr>
          <a:xfrm>
            <a:off x="11857792" y="1066800"/>
            <a:ext cx="202697" cy="134938"/>
          </a:xfrm>
          <a:prstGeom prst="rect">
            <a:avLst/>
          </a:prstGeom>
          <a:solidFill>
            <a:srgbClr val="C8E6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795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127" y="76202"/>
            <a:ext cx="10489585" cy="914401"/>
          </a:xfrm>
        </p:spPr>
        <p:txBody>
          <a:bodyPr>
            <a:normAutofit/>
          </a:bodyPr>
          <a:lstStyle>
            <a:lvl1pPr>
              <a:defRPr sz="3990" b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27" y="1371602"/>
            <a:ext cx="10489585" cy="4805363"/>
          </a:xfrm>
        </p:spPr>
        <p:txBody>
          <a:bodyPr>
            <a:normAutofit/>
          </a:bodyPr>
          <a:lstStyle>
            <a:lvl1pPr marL="0" indent="0">
              <a:buNone/>
              <a:defRPr sz="3192">
                <a:latin typeface="+mn-lt"/>
              </a:defRPr>
            </a:lvl1pPr>
            <a:lvl2pPr>
              <a:defRPr sz="2793">
                <a:solidFill>
                  <a:schemeClr val="tx1"/>
                </a:solidFill>
                <a:latin typeface="+mn-lt"/>
              </a:defRPr>
            </a:lvl2pPr>
            <a:lvl3pPr>
              <a:defRPr sz="2394">
                <a:latin typeface="+mn-lt"/>
              </a:defRPr>
            </a:lvl3pPr>
            <a:lvl4pPr>
              <a:defRPr sz="2394">
                <a:latin typeface="+mn-lt"/>
              </a:defRPr>
            </a:lvl4pPr>
            <a:lvl5pPr>
              <a:defRPr sz="2394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04046" y="1066800"/>
            <a:ext cx="11553746" cy="0"/>
          </a:xfrm>
          <a:prstGeom prst="line">
            <a:avLst/>
          </a:prstGeom>
          <a:ln w="57150">
            <a:solidFill>
              <a:srgbClr val="C8E6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4046" y="1066800"/>
            <a:ext cx="11553746" cy="0"/>
          </a:xfrm>
          <a:prstGeom prst="line">
            <a:avLst/>
          </a:prstGeom>
          <a:ln w="22225">
            <a:solidFill>
              <a:srgbClr val="3264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1349" y="931865"/>
            <a:ext cx="202697" cy="134937"/>
          </a:xfrm>
          <a:prstGeom prst="rect">
            <a:avLst/>
          </a:prstGeom>
          <a:solidFill>
            <a:srgbClr val="32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1349" y="1066800"/>
            <a:ext cx="202697" cy="134938"/>
          </a:xfrm>
          <a:prstGeom prst="rect">
            <a:avLst/>
          </a:prstGeom>
          <a:solidFill>
            <a:srgbClr val="C8E6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1857792" y="931865"/>
            <a:ext cx="202697" cy="134937"/>
          </a:xfrm>
          <a:prstGeom prst="rect">
            <a:avLst/>
          </a:prstGeom>
          <a:solidFill>
            <a:srgbClr val="32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857792" y="1066800"/>
            <a:ext cx="202697" cy="134938"/>
          </a:xfrm>
          <a:prstGeom prst="rect">
            <a:avLst/>
          </a:prstGeom>
          <a:solidFill>
            <a:srgbClr val="C8E6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408872"/>
      </p:ext>
    </p:extLst>
  </p:cSld>
  <p:clrMapOvr>
    <a:masterClrMapping/>
  </p:clrMapOvr>
  <p:transition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230" y="1122363"/>
            <a:ext cx="9121379" cy="2387600"/>
          </a:xfrm>
        </p:spPr>
        <p:txBody>
          <a:bodyPr anchor="b"/>
          <a:lstStyle>
            <a:lvl1pPr algn="ctr">
              <a:defRPr sz="44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0230" y="3602038"/>
            <a:ext cx="9121379" cy="1655762"/>
          </a:xfrm>
        </p:spPr>
        <p:txBody>
          <a:bodyPr/>
          <a:lstStyle>
            <a:lvl1pPr marL="0" indent="0" algn="ctr">
              <a:buNone/>
              <a:defRPr sz="1795"/>
            </a:lvl1pPr>
            <a:lvl2pPr marL="342043" indent="0" algn="ctr">
              <a:buNone/>
              <a:defRPr sz="1496"/>
            </a:lvl2pPr>
            <a:lvl3pPr marL="684086" indent="0" algn="ctr">
              <a:buNone/>
              <a:defRPr sz="1347"/>
            </a:lvl3pPr>
            <a:lvl4pPr marL="1026128" indent="0" algn="ctr">
              <a:buNone/>
              <a:defRPr sz="1197"/>
            </a:lvl4pPr>
            <a:lvl5pPr marL="1368171" indent="0" algn="ctr">
              <a:buNone/>
              <a:defRPr sz="1197"/>
            </a:lvl5pPr>
            <a:lvl6pPr marL="1710214" indent="0" algn="ctr">
              <a:buNone/>
              <a:defRPr sz="1197"/>
            </a:lvl6pPr>
            <a:lvl7pPr marL="2052257" indent="0" algn="ctr">
              <a:buNone/>
              <a:defRPr sz="1197"/>
            </a:lvl7pPr>
            <a:lvl8pPr marL="2394299" indent="0" algn="ctr">
              <a:buNone/>
              <a:defRPr sz="1197"/>
            </a:lvl8pPr>
            <a:lvl9pPr marL="2736342" indent="0" algn="ctr">
              <a:buNone/>
              <a:defRPr sz="1197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963723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0848639"/>
      </p:ext>
    </p:extLst>
  </p:cSld>
  <p:clrMapOvr>
    <a:masterClrMapping/>
  </p:clrMapOvr>
  <p:transition>
    <p:zo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457200"/>
            <a:ext cx="3922509" cy="1600200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0365" y="987428"/>
            <a:ext cx="615693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711" y="2057400"/>
            <a:ext cx="3922509" cy="3811588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231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33540"/>
      </p:ext>
    </p:extLst>
  </p:cSld>
  <p:clrMapOvr>
    <a:masterClrMapping/>
  </p:clrMapOvr>
  <p:transition>
    <p:zo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38" y="1122363"/>
            <a:ext cx="10337562" cy="2387600"/>
          </a:xfrm>
        </p:spPr>
        <p:txBody>
          <a:bodyPr anchor="b"/>
          <a:lstStyle>
            <a:lvl1pPr algn="ctr">
              <a:defRPr sz="59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0230" y="3602038"/>
            <a:ext cx="9121379" cy="1655762"/>
          </a:xfrm>
        </p:spPr>
        <p:txBody>
          <a:bodyPr/>
          <a:lstStyle>
            <a:lvl1pPr marL="0" indent="0" algn="ctr">
              <a:buNone/>
              <a:defRPr sz="2394"/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617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04046" y="1066800"/>
            <a:ext cx="11553746" cy="0"/>
          </a:xfrm>
          <a:prstGeom prst="line">
            <a:avLst/>
          </a:prstGeom>
          <a:ln w="57150">
            <a:solidFill>
              <a:srgbClr val="C8E6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04046" y="1066800"/>
            <a:ext cx="11553746" cy="0"/>
          </a:xfrm>
          <a:prstGeom prst="line">
            <a:avLst/>
          </a:prstGeom>
          <a:ln w="22225">
            <a:solidFill>
              <a:srgbClr val="3264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01349" y="931865"/>
            <a:ext cx="202697" cy="134937"/>
          </a:xfrm>
          <a:prstGeom prst="rect">
            <a:avLst/>
          </a:prstGeom>
          <a:solidFill>
            <a:srgbClr val="32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795"/>
          </a:p>
        </p:txBody>
      </p:sp>
      <p:sp>
        <p:nvSpPr>
          <p:cNvPr id="7" name="Rectangle 6"/>
          <p:cNvSpPr/>
          <p:nvPr/>
        </p:nvSpPr>
        <p:spPr>
          <a:xfrm>
            <a:off x="101349" y="1066800"/>
            <a:ext cx="202697" cy="134938"/>
          </a:xfrm>
          <a:prstGeom prst="rect">
            <a:avLst/>
          </a:prstGeom>
          <a:solidFill>
            <a:srgbClr val="C8E6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795" dirty="0"/>
          </a:p>
        </p:txBody>
      </p:sp>
      <p:sp>
        <p:nvSpPr>
          <p:cNvPr id="8" name="Rectangle 7"/>
          <p:cNvSpPr/>
          <p:nvPr/>
        </p:nvSpPr>
        <p:spPr>
          <a:xfrm>
            <a:off x="11857792" y="931865"/>
            <a:ext cx="202697" cy="134937"/>
          </a:xfrm>
          <a:prstGeom prst="rect">
            <a:avLst/>
          </a:prstGeom>
          <a:solidFill>
            <a:srgbClr val="32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795"/>
          </a:p>
        </p:txBody>
      </p:sp>
      <p:sp>
        <p:nvSpPr>
          <p:cNvPr id="9" name="Rectangle 8"/>
          <p:cNvSpPr/>
          <p:nvPr/>
        </p:nvSpPr>
        <p:spPr>
          <a:xfrm>
            <a:off x="11857792" y="1066800"/>
            <a:ext cx="202697" cy="134938"/>
          </a:xfrm>
          <a:prstGeom prst="rect">
            <a:avLst/>
          </a:prstGeom>
          <a:solidFill>
            <a:srgbClr val="C8E6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795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032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93" y="1709741"/>
            <a:ext cx="10489585" cy="2852737"/>
          </a:xfrm>
        </p:spPr>
        <p:txBody>
          <a:bodyPr anchor="b"/>
          <a:lstStyle>
            <a:lvl1pPr>
              <a:defRPr sz="59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793" y="4589466"/>
            <a:ext cx="10489585" cy="1500187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/>
                </a:solidFill>
              </a:defRPr>
            </a:lvl1pPr>
            <a:lvl2pPr marL="456057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85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2052040"/>
      </p:ext>
    </p:extLst>
  </p:cSld>
  <p:clrMapOvr>
    <a:masterClrMapping/>
  </p:clrMapOvr>
  <p:transition>
    <p:zo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6126" y="1825625"/>
            <a:ext cx="516878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931" y="1825625"/>
            <a:ext cx="516878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1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365128"/>
            <a:ext cx="1048958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712" y="1681163"/>
            <a:ext cx="5145027" cy="823912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7712" y="2505075"/>
            <a:ext cx="514502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6932" y="1681163"/>
            <a:ext cx="5170365" cy="823912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6932" y="2505075"/>
            <a:ext cx="517036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434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815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839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457200"/>
            <a:ext cx="3922509" cy="1600200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0365" y="987428"/>
            <a:ext cx="6156930" cy="4873625"/>
          </a:xfrm>
        </p:spPr>
        <p:txBody>
          <a:bodyPr/>
          <a:lstStyle>
            <a:lvl1pPr>
              <a:defRPr sz="3192"/>
            </a:lvl1pPr>
            <a:lvl2pPr>
              <a:defRPr sz="2793"/>
            </a:lvl2pPr>
            <a:lvl3pPr>
              <a:defRPr sz="2394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711" y="2057400"/>
            <a:ext cx="3922509" cy="3811588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148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457200"/>
            <a:ext cx="3922509" cy="1600200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0365" y="987428"/>
            <a:ext cx="615693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711" y="2057400"/>
            <a:ext cx="3922509" cy="3811588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448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563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03316" y="365125"/>
            <a:ext cx="262239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6127" y="365125"/>
            <a:ext cx="771516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6300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711" y="1463040"/>
            <a:ext cx="5145027" cy="739885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7711" y="2298811"/>
            <a:ext cx="5145027" cy="3657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6931" y="1463040"/>
            <a:ext cx="5170365" cy="739886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6931" y="2298811"/>
            <a:ext cx="5170365" cy="3657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6127" y="640081"/>
            <a:ext cx="10489585" cy="7270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34900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6127" y="640081"/>
            <a:ext cx="10489585" cy="7270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6384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457200"/>
            <a:ext cx="3922509" cy="1600200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0365" y="987428"/>
            <a:ext cx="615693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711" y="2057400"/>
            <a:ext cx="3922509" cy="3811588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4959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04046" y="1066800"/>
            <a:ext cx="11553746" cy="0"/>
          </a:xfrm>
          <a:prstGeom prst="line">
            <a:avLst/>
          </a:prstGeom>
          <a:ln w="57150">
            <a:solidFill>
              <a:srgbClr val="C8E6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04046" y="1066800"/>
            <a:ext cx="11553746" cy="0"/>
          </a:xfrm>
          <a:prstGeom prst="line">
            <a:avLst/>
          </a:prstGeom>
          <a:ln w="22225">
            <a:solidFill>
              <a:srgbClr val="3264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01349" y="931865"/>
            <a:ext cx="202697" cy="134937"/>
          </a:xfrm>
          <a:prstGeom prst="rect">
            <a:avLst/>
          </a:prstGeom>
          <a:solidFill>
            <a:srgbClr val="32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1349" y="1066800"/>
            <a:ext cx="202697" cy="134938"/>
          </a:xfrm>
          <a:prstGeom prst="rect">
            <a:avLst/>
          </a:prstGeom>
          <a:solidFill>
            <a:srgbClr val="C8E6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857792" y="931865"/>
            <a:ext cx="202697" cy="134937"/>
          </a:xfrm>
          <a:prstGeom prst="rect">
            <a:avLst/>
          </a:prstGeom>
          <a:solidFill>
            <a:srgbClr val="32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857792" y="1066800"/>
            <a:ext cx="202697" cy="134938"/>
          </a:xfrm>
          <a:prstGeom prst="rect">
            <a:avLst/>
          </a:prstGeom>
          <a:solidFill>
            <a:srgbClr val="C8E6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127" y="76202"/>
            <a:ext cx="10489585" cy="914401"/>
          </a:xfrm>
        </p:spPr>
        <p:txBody>
          <a:bodyPr>
            <a:normAutofit/>
          </a:bodyPr>
          <a:lstStyle>
            <a:lvl1pPr>
              <a:defRPr sz="3990" b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27" y="1371602"/>
            <a:ext cx="10489585" cy="4805363"/>
          </a:xfrm>
        </p:spPr>
        <p:txBody>
          <a:bodyPr>
            <a:normAutofit/>
          </a:bodyPr>
          <a:lstStyle>
            <a:lvl1pPr marL="0" indent="0">
              <a:buNone/>
              <a:defRPr sz="3192">
                <a:latin typeface="+mn-lt"/>
              </a:defRPr>
            </a:lvl1pPr>
            <a:lvl2pPr>
              <a:defRPr sz="2793">
                <a:solidFill>
                  <a:schemeClr val="tx1"/>
                </a:solidFill>
                <a:latin typeface="+mn-lt"/>
              </a:defRPr>
            </a:lvl2pPr>
            <a:lvl3pPr>
              <a:defRPr sz="2394">
                <a:latin typeface="+mn-lt"/>
              </a:defRPr>
            </a:lvl3pPr>
            <a:lvl4pPr>
              <a:defRPr sz="2394">
                <a:latin typeface="+mn-lt"/>
              </a:defRPr>
            </a:lvl4pPr>
            <a:lvl5pPr>
              <a:defRPr sz="2394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90644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230" y="1122363"/>
            <a:ext cx="9121379" cy="2387600"/>
          </a:xfrm>
        </p:spPr>
        <p:txBody>
          <a:bodyPr anchor="b"/>
          <a:lstStyle>
            <a:lvl1pPr algn="ctr">
              <a:defRPr sz="44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0230" y="3602038"/>
            <a:ext cx="9121379" cy="1655762"/>
          </a:xfrm>
        </p:spPr>
        <p:txBody>
          <a:bodyPr/>
          <a:lstStyle>
            <a:lvl1pPr marL="0" indent="0" algn="ctr">
              <a:buNone/>
              <a:defRPr sz="1795"/>
            </a:lvl1pPr>
            <a:lvl2pPr marL="342043" indent="0" algn="ctr">
              <a:buNone/>
              <a:defRPr sz="1496"/>
            </a:lvl2pPr>
            <a:lvl3pPr marL="684086" indent="0" algn="ctr">
              <a:buNone/>
              <a:defRPr sz="1347"/>
            </a:lvl3pPr>
            <a:lvl4pPr marL="1026128" indent="0" algn="ctr">
              <a:buNone/>
              <a:defRPr sz="1197"/>
            </a:lvl4pPr>
            <a:lvl5pPr marL="1368171" indent="0" algn="ctr">
              <a:buNone/>
              <a:defRPr sz="1197"/>
            </a:lvl5pPr>
            <a:lvl6pPr marL="1710214" indent="0" algn="ctr">
              <a:buNone/>
              <a:defRPr sz="1197"/>
            </a:lvl6pPr>
            <a:lvl7pPr marL="2052257" indent="0" algn="ctr">
              <a:buNone/>
              <a:defRPr sz="1197"/>
            </a:lvl7pPr>
            <a:lvl8pPr marL="2394299" indent="0" algn="ctr">
              <a:buNone/>
              <a:defRPr sz="1197"/>
            </a:lvl8pPr>
            <a:lvl9pPr marL="2736342" indent="0" algn="ctr">
              <a:buNone/>
              <a:defRPr sz="1197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70832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44385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38" y="1122363"/>
            <a:ext cx="10337562" cy="2387600"/>
          </a:xfrm>
        </p:spPr>
        <p:txBody>
          <a:bodyPr anchor="b"/>
          <a:lstStyle>
            <a:lvl1pPr algn="ctr">
              <a:defRPr sz="59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0230" y="3602038"/>
            <a:ext cx="9121379" cy="1655762"/>
          </a:xfrm>
        </p:spPr>
        <p:txBody>
          <a:bodyPr/>
          <a:lstStyle>
            <a:lvl1pPr marL="0" indent="0" algn="ctr">
              <a:buNone/>
              <a:defRPr sz="2394"/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410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04046" y="1066800"/>
            <a:ext cx="11553746" cy="0"/>
          </a:xfrm>
          <a:prstGeom prst="line">
            <a:avLst/>
          </a:prstGeom>
          <a:ln w="57150">
            <a:solidFill>
              <a:srgbClr val="C8E6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04046" y="1066800"/>
            <a:ext cx="11553746" cy="0"/>
          </a:xfrm>
          <a:prstGeom prst="line">
            <a:avLst/>
          </a:prstGeom>
          <a:ln w="22225">
            <a:solidFill>
              <a:srgbClr val="3264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01349" y="931865"/>
            <a:ext cx="202697" cy="134937"/>
          </a:xfrm>
          <a:prstGeom prst="rect">
            <a:avLst/>
          </a:prstGeom>
          <a:solidFill>
            <a:srgbClr val="32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795"/>
          </a:p>
        </p:txBody>
      </p:sp>
      <p:sp>
        <p:nvSpPr>
          <p:cNvPr id="7" name="Rectangle 6"/>
          <p:cNvSpPr/>
          <p:nvPr/>
        </p:nvSpPr>
        <p:spPr>
          <a:xfrm>
            <a:off x="101349" y="1066800"/>
            <a:ext cx="202697" cy="134938"/>
          </a:xfrm>
          <a:prstGeom prst="rect">
            <a:avLst/>
          </a:prstGeom>
          <a:solidFill>
            <a:srgbClr val="C8E6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795" dirty="0"/>
          </a:p>
        </p:txBody>
      </p:sp>
      <p:sp>
        <p:nvSpPr>
          <p:cNvPr id="8" name="Rectangle 7"/>
          <p:cNvSpPr/>
          <p:nvPr/>
        </p:nvSpPr>
        <p:spPr>
          <a:xfrm>
            <a:off x="11857792" y="931865"/>
            <a:ext cx="202697" cy="134937"/>
          </a:xfrm>
          <a:prstGeom prst="rect">
            <a:avLst/>
          </a:prstGeom>
          <a:solidFill>
            <a:srgbClr val="32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795"/>
          </a:p>
        </p:txBody>
      </p:sp>
      <p:sp>
        <p:nvSpPr>
          <p:cNvPr id="9" name="Rectangle 8"/>
          <p:cNvSpPr/>
          <p:nvPr/>
        </p:nvSpPr>
        <p:spPr>
          <a:xfrm>
            <a:off x="11857792" y="1066800"/>
            <a:ext cx="202697" cy="134938"/>
          </a:xfrm>
          <a:prstGeom prst="rect">
            <a:avLst/>
          </a:prstGeom>
          <a:solidFill>
            <a:srgbClr val="C8E6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795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154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93" y="1709741"/>
            <a:ext cx="10489585" cy="2852737"/>
          </a:xfrm>
        </p:spPr>
        <p:txBody>
          <a:bodyPr anchor="b"/>
          <a:lstStyle>
            <a:lvl1pPr>
              <a:defRPr sz="59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793" y="4589466"/>
            <a:ext cx="10489585" cy="1500187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/>
                </a:solidFill>
              </a:defRPr>
            </a:lvl1pPr>
            <a:lvl2pPr marL="456057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982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6126" y="1825625"/>
            <a:ext cx="516878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931" y="1825625"/>
            <a:ext cx="516878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7550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365128"/>
            <a:ext cx="1048958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712" y="1681163"/>
            <a:ext cx="5145027" cy="823912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7712" y="2505075"/>
            <a:ext cx="514502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6932" y="1681163"/>
            <a:ext cx="5170365" cy="823912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6932" y="2505075"/>
            <a:ext cx="517036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7963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1369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25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38" y="1122363"/>
            <a:ext cx="10337562" cy="2387600"/>
          </a:xfrm>
        </p:spPr>
        <p:txBody>
          <a:bodyPr anchor="b"/>
          <a:lstStyle>
            <a:lvl1pPr algn="ctr">
              <a:defRPr sz="59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0230" y="3602038"/>
            <a:ext cx="9121379" cy="1655762"/>
          </a:xfrm>
        </p:spPr>
        <p:txBody>
          <a:bodyPr/>
          <a:lstStyle>
            <a:lvl1pPr marL="0" indent="0" algn="ctr">
              <a:buNone/>
              <a:defRPr sz="2394"/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9962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457200"/>
            <a:ext cx="3922509" cy="1600200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0365" y="987428"/>
            <a:ext cx="6156930" cy="4873625"/>
          </a:xfrm>
        </p:spPr>
        <p:txBody>
          <a:bodyPr/>
          <a:lstStyle>
            <a:lvl1pPr>
              <a:defRPr sz="3192"/>
            </a:lvl1pPr>
            <a:lvl2pPr>
              <a:defRPr sz="2793"/>
            </a:lvl2pPr>
            <a:lvl3pPr>
              <a:defRPr sz="2394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711" y="2057400"/>
            <a:ext cx="3922509" cy="3811588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1164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457200"/>
            <a:ext cx="3922509" cy="1600200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0365" y="987428"/>
            <a:ext cx="615693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711" y="2057400"/>
            <a:ext cx="3922509" cy="3811588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7259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0453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03316" y="365125"/>
            <a:ext cx="262239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6127" y="365125"/>
            <a:ext cx="771516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965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711" y="1463040"/>
            <a:ext cx="5145027" cy="739885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7711" y="2298811"/>
            <a:ext cx="5145027" cy="3657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6931" y="1463040"/>
            <a:ext cx="5170365" cy="739886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6931" y="2298811"/>
            <a:ext cx="5170365" cy="3657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6127" y="640081"/>
            <a:ext cx="10489585" cy="7270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157295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6127" y="640081"/>
            <a:ext cx="10489585" cy="7270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326614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04046" y="1066800"/>
            <a:ext cx="11553746" cy="0"/>
          </a:xfrm>
          <a:prstGeom prst="line">
            <a:avLst/>
          </a:prstGeom>
          <a:ln w="57150">
            <a:solidFill>
              <a:srgbClr val="C8E6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04046" y="1066800"/>
            <a:ext cx="11553746" cy="0"/>
          </a:xfrm>
          <a:prstGeom prst="line">
            <a:avLst/>
          </a:prstGeom>
          <a:ln w="22225">
            <a:solidFill>
              <a:srgbClr val="3264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01349" y="931865"/>
            <a:ext cx="202697" cy="134937"/>
          </a:xfrm>
          <a:prstGeom prst="rect">
            <a:avLst/>
          </a:prstGeom>
          <a:solidFill>
            <a:srgbClr val="32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1349" y="1066800"/>
            <a:ext cx="202697" cy="134938"/>
          </a:xfrm>
          <a:prstGeom prst="rect">
            <a:avLst/>
          </a:prstGeom>
          <a:solidFill>
            <a:srgbClr val="C8E6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857792" y="931865"/>
            <a:ext cx="202697" cy="134937"/>
          </a:xfrm>
          <a:prstGeom prst="rect">
            <a:avLst/>
          </a:prstGeom>
          <a:solidFill>
            <a:srgbClr val="32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857792" y="1066800"/>
            <a:ext cx="202697" cy="134938"/>
          </a:xfrm>
          <a:prstGeom prst="rect">
            <a:avLst/>
          </a:prstGeom>
          <a:solidFill>
            <a:srgbClr val="C8E6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127" y="76202"/>
            <a:ext cx="10489585" cy="914401"/>
          </a:xfrm>
        </p:spPr>
        <p:txBody>
          <a:bodyPr>
            <a:normAutofit/>
          </a:bodyPr>
          <a:lstStyle>
            <a:lvl1pPr>
              <a:defRPr sz="3990" b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27" y="1371602"/>
            <a:ext cx="10489585" cy="4805363"/>
          </a:xfrm>
        </p:spPr>
        <p:txBody>
          <a:bodyPr>
            <a:normAutofit/>
          </a:bodyPr>
          <a:lstStyle>
            <a:lvl1pPr marL="0" indent="0">
              <a:buNone/>
              <a:defRPr sz="3192">
                <a:latin typeface="+mn-lt"/>
              </a:defRPr>
            </a:lvl1pPr>
            <a:lvl2pPr>
              <a:defRPr sz="2793">
                <a:solidFill>
                  <a:schemeClr val="tx1"/>
                </a:solidFill>
                <a:latin typeface="+mn-lt"/>
              </a:defRPr>
            </a:lvl2pPr>
            <a:lvl3pPr>
              <a:defRPr sz="2394">
                <a:latin typeface="+mn-lt"/>
              </a:defRPr>
            </a:lvl3pPr>
            <a:lvl4pPr>
              <a:defRPr sz="2394">
                <a:latin typeface="+mn-lt"/>
              </a:defRPr>
            </a:lvl4pPr>
            <a:lvl5pPr>
              <a:defRPr sz="2394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89269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230" y="1122363"/>
            <a:ext cx="9121379" cy="2387600"/>
          </a:xfrm>
        </p:spPr>
        <p:txBody>
          <a:bodyPr anchor="b"/>
          <a:lstStyle>
            <a:lvl1pPr algn="ctr">
              <a:defRPr sz="44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0230" y="3602038"/>
            <a:ext cx="9121379" cy="1655762"/>
          </a:xfrm>
        </p:spPr>
        <p:txBody>
          <a:bodyPr/>
          <a:lstStyle>
            <a:lvl1pPr marL="0" indent="0" algn="ctr">
              <a:buNone/>
              <a:defRPr sz="1795"/>
            </a:lvl1pPr>
            <a:lvl2pPr marL="342043" indent="0" algn="ctr">
              <a:buNone/>
              <a:defRPr sz="1496"/>
            </a:lvl2pPr>
            <a:lvl3pPr marL="684086" indent="0" algn="ctr">
              <a:buNone/>
              <a:defRPr sz="1347"/>
            </a:lvl3pPr>
            <a:lvl4pPr marL="1026128" indent="0" algn="ctr">
              <a:buNone/>
              <a:defRPr sz="1197"/>
            </a:lvl4pPr>
            <a:lvl5pPr marL="1368171" indent="0" algn="ctr">
              <a:buNone/>
              <a:defRPr sz="1197"/>
            </a:lvl5pPr>
            <a:lvl6pPr marL="1710214" indent="0" algn="ctr">
              <a:buNone/>
              <a:defRPr sz="1197"/>
            </a:lvl6pPr>
            <a:lvl7pPr marL="2052257" indent="0" algn="ctr">
              <a:buNone/>
              <a:defRPr sz="1197"/>
            </a:lvl7pPr>
            <a:lvl8pPr marL="2394299" indent="0" algn="ctr">
              <a:buNone/>
              <a:defRPr sz="1197"/>
            </a:lvl8pPr>
            <a:lvl9pPr marL="2736342" indent="0" algn="ctr">
              <a:buNone/>
              <a:defRPr sz="1197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0203057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039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04046" y="1066800"/>
            <a:ext cx="11553746" cy="0"/>
          </a:xfrm>
          <a:prstGeom prst="line">
            <a:avLst/>
          </a:prstGeom>
          <a:ln w="57150">
            <a:solidFill>
              <a:srgbClr val="C8E6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04046" y="1066800"/>
            <a:ext cx="11553746" cy="0"/>
          </a:xfrm>
          <a:prstGeom prst="line">
            <a:avLst/>
          </a:prstGeom>
          <a:ln w="22225">
            <a:solidFill>
              <a:srgbClr val="3264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01349" y="931865"/>
            <a:ext cx="202697" cy="134937"/>
          </a:xfrm>
          <a:prstGeom prst="rect">
            <a:avLst/>
          </a:prstGeom>
          <a:solidFill>
            <a:srgbClr val="32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795"/>
          </a:p>
        </p:txBody>
      </p:sp>
      <p:sp>
        <p:nvSpPr>
          <p:cNvPr id="7" name="Rectangle 6"/>
          <p:cNvSpPr/>
          <p:nvPr/>
        </p:nvSpPr>
        <p:spPr>
          <a:xfrm>
            <a:off x="101349" y="1066800"/>
            <a:ext cx="202697" cy="134938"/>
          </a:xfrm>
          <a:prstGeom prst="rect">
            <a:avLst/>
          </a:prstGeom>
          <a:solidFill>
            <a:srgbClr val="C8E6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795" dirty="0"/>
          </a:p>
        </p:txBody>
      </p:sp>
      <p:sp>
        <p:nvSpPr>
          <p:cNvPr id="8" name="Rectangle 7"/>
          <p:cNvSpPr/>
          <p:nvPr/>
        </p:nvSpPr>
        <p:spPr>
          <a:xfrm>
            <a:off x="11857792" y="931865"/>
            <a:ext cx="202697" cy="134937"/>
          </a:xfrm>
          <a:prstGeom prst="rect">
            <a:avLst/>
          </a:prstGeom>
          <a:solidFill>
            <a:srgbClr val="32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795"/>
          </a:p>
        </p:txBody>
      </p:sp>
      <p:sp>
        <p:nvSpPr>
          <p:cNvPr id="9" name="Rectangle 8"/>
          <p:cNvSpPr/>
          <p:nvPr/>
        </p:nvSpPr>
        <p:spPr>
          <a:xfrm>
            <a:off x="11857792" y="1066800"/>
            <a:ext cx="202697" cy="134938"/>
          </a:xfrm>
          <a:prstGeom prst="rect">
            <a:avLst/>
          </a:prstGeom>
          <a:solidFill>
            <a:srgbClr val="C8E6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795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90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93" y="1709741"/>
            <a:ext cx="10489585" cy="2852737"/>
          </a:xfrm>
        </p:spPr>
        <p:txBody>
          <a:bodyPr anchor="b"/>
          <a:lstStyle>
            <a:lvl1pPr>
              <a:defRPr sz="59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793" y="4589466"/>
            <a:ext cx="10489585" cy="1500187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/>
                </a:solidFill>
              </a:defRPr>
            </a:lvl1pPr>
            <a:lvl2pPr marL="456057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90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6126" y="1825625"/>
            <a:ext cx="516878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931" y="1825625"/>
            <a:ext cx="516878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53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365128"/>
            <a:ext cx="1048958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712" y="1681163"/>
            <a:ext cx="5145027" cy="823912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7712" y="2505075"/>
            <a:ext cx="514502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6932" y="1681163"/>
            <a:ext cx="5170365" cy="823912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6932" y="2505075"/>
            <a:ext cx="517036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4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2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1.png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2" Type="http://schemas.openxmlformats.org/officeDocument/2006/relationships/slideLayout" Target="../slideLayouts/slideLayout4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5" Type="http://schemas.openxmlformats.org/officeDocument/2006/relationships/image" Target="../media/image1.png"/><Relationship Id="rId4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6127" y="365127"/>
            <a:ext cx="1048958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ms-MY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6127" y="1825625"/>
            <a:ext cx="10489585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ms-MY"/>
              <a:t>Edit Master text styles</a:t>
            </a:r>
          </a:p>
          <a:p>
            <a:pPr lvl="1"/>
            <a:r>
              <a:rPr lang="en-US" altLang="ms-MY"/>
              <a:t>Second level</a:t>
            </a:r>
          </a:p>
          <a:p>
            <a:pPr lvl="2"/>
            <a:r>
              <a:rPr lang="en-US" altLang="ms-MY"/>
              <a:t>Third level</a:t>
            </a:r>
          </a:p>
          <a:p>
            <a:pPr lvl="3"/>
            <a:r>
              <a:rPr lang="en-US" altLang="ms-MY"/>
              <a:t>Fourth level</a:t>
            </a:r>
          </a:p>
          <a:p>
            <a:pPr lvl="4"/>
            <a:r>
              <a:rPr lang="en-US" altLang="ms-MY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1659585" y="6675438"/>
            <a:ext cx="10502254" cy="182562"/>
          </a:xfrm>
          <a:prstGeom prst="rect">
            <a:avLst/>
          </a:prstGeom>
          <a:solidFill>
            <a:srgbClr val="BEDE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795"/>
          </a:p>
        </p:txBody>
      </p:sp>
      <p:sp>
        <p:nvSpPr>
          <p:cNvPr id="8" name="Rectangle 7"/>
          <p:cNvSpPr/>
          <p:nvPr/>
        </p:nvSpPr>
        <p:spPr>
          <a:xfrm>
            <a:off x="1659585" y="6477000"/>
            <a:ext cx="10502254" cy="198438"/>
          </a:xfrm>
          <a:prstGeom prst="rect">
            <a:avLst/>
          </a:prstGeom>
          <a:solidFill>
            <a:srgbClr val="32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795"/>
          </a:p>
        </p:txBody>
      </p:sp>
      <p:pic>
        <p:nvPicPr>
          <p:cNvPr id="1030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77000"/>
            <a:ext cx="1659584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3"/>
          <p:cNvSpPr txBox="1">
            <a:spLocks/>
          </p:cNvSpPr>
          <p:nvPr/>
        </p:nvSpPr>
        <p:spPr>
          <a:xfrm>
            <a:off x="3749900" y="6492877"/>
            <a:ext cx="5092770" cy="365125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898">
                <a:solidFill>
                  <a:schemeClr val="bg1"/>
                </a:solidFill>
              </a:rPr>
              <a:t>Copyright ©2015 Pearson Education, Inc.</a:t>
            </a:r>
          </a:p>
          <a:p>
            <a:pPr algn="ctr" eaLnBrk="1" hangingPunct="1">
              <a:defRPr/>
            </a:pPr>
            <a:r>
              <a:rPr lang="en-US" sz="1197"/>
              <a:t>9-</a:t>
            </a:r>
            <a:fld id="{F489947C-72BE-4530-8632-F6A48416BC4F}" type="slidenum">
              <a:rPr lang="en-US" sz="1197" smtClean="0"/>
              <a:pPr algn="ctr" eaLnBrk="1" hangingPunct="1">
                <a:defRPr/>
              </a:pPr>
              <a:t>‹#›</a:t>
            </a:fld>
            <a:endParaRPr lang="en-US" sz="1197"/>
          </a:p>
        </p:txBody>
      </p:sp>
      <p:sp>
        <p:nvSpPr>
          <p:cNvPr id="9" name="Rectangle 8"/>
          <p:cNvSpPr/>
          <p:nvPr/>
        </p:nvSpPr>
        <p:spPr>
          <a:xfrm>
            <a:off x="1" y="1"/>
            <a:ext cx="12161834" cy="464388"/>
          </a:xfrm>
          <a:prstGeom prst="rect">
            <a:avLst/>
          </a:prstGeom>
          <a:solidFill>
            <a:srgbClr val="BF2317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5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64389"/>
            <a:ext cx="12196108" cy="111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6248402"/>
            <a:ext cx="12196106" cy="111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36127" y="6448509"/>
            <a:ext cx="9419476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264" tIns="44340" rIns="90264" bIns="44340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798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© 2017 Cengage Learning.  May not be scanned, copied or duplicated, or posted to a publicly accessible website, in whole or in part, except for use as permitted</a:t>
            </a:r>
            <a:r>
              <a:rPr lang="en-US" sz="798" baseline="0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US" sz="798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in a license distributed with a certain product or service or otherwise on a password-protected website or</a:t>
            </a:r>
            <a:r>
              <a:rPr lang="en-US" sz="798" baseline="0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school-approved learning management system f</a:t>
            </a:r>
            <a:r>
              <a:rPr lang="en-US" sz="798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or classroom use.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984436" y="48578"/>
            <a:ext cx="4341275" cy="644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795" dirty="0">
                <a:solidFill>
                  <a:schemeClr val="bg1"/>
                </a:solidFill>
              </a:rPr>
              <a:t>Statistics for Business and Economics (13e)</a:t>
            </a:r>
          </a:p>
        </p:txBody>
      </p:sp>
      <p:sp>
        <p:nvSpPr>
          <p:cNvPr id="15" name="Rectangle 14"/>
          <p:cNvSpPr/>
          <p:nvPr/>
        </p:nvSpPr>
        <p:spPr>
          <a:xfrm flipV="1">
            <a:off x="1" y="6175652"/>
            <a:ext cx="12161835" cy="79652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5"/>
          </a:p>
        </p:txBody>
      </p:sp>
      <p:sp>
        <p:nvSpPr>
          <p:cNvPr id="16" name="Rectangle 15"/>
          <p:cNvSpPr/>
          <p:nvPr/>
        </p:nvSpPr>
        <p:spPr>
          <a:xfrm>
            <a:off x="1" y="1"/>
            <a:ext cx="12191996" cy="464388"/>
          </a:xfrm>
          <a:prstGeom prst="rect">
            <a:avLst/>
          </a:prstGeom>
          <a:solidFill>
            <a:srgbClr val="BF2317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flipV="1">
            <a:off x="0" y="6175652"/>
            <a:ext cx="12191997" cy="79652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" y="1"/>
            <a:ext cx="12191996" cy="464388"/>
          </a:xfrm>
          <a:prstGeom prst="rect">
            <a:avLst/>
          </a:prstGeom>
          <a:solidFill>
            <a:srgbClr val="BF2317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flipV="1">
            <a:off x="0" y="6175652"/>
            <a:ext cx="12191997" cy="79652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1" y="1"/>
            <a:ext cx="12191996" cy="464388"/>
          </a:xfrm>
          <a:prstGeom prst="rect">
            <a:avLst/>
          </a:prstGeom>
          <a:solidFill>
            <a:srgbClr val="BF2317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 flipV="1">
            <a:off x="0" y="6175652"/>
            <a:ext cx="12191997" cy="79652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50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</p:sldLayoutIdLst>
  <p:transition>
    <p:zoom/>
  </p:transition>
  <p:hf sldNum="0" hdr="0" ftr="0" dt="0"/>
  <p:txStyles>
    <p:titleStyle>
      <a:lvl1pPr algn="ctr" defTabSz="68408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990" kern="1200">
          <a:solidFill>
            <a:schemeClr val="tx1"/>
          </a:solidFill>
          <a:latin typeface="+mn-lt"/>
          <a:ea typeface="+mj-ea"/>
          <a:cs typeface="+mj-cs"/>
        </a:defRPr>
      </a:lvl1pPr>
      <a:lvl2pPr algn="ctr" defTabSz="68408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990">
          <a:solidFill>
            <a:schemeClr val="tx1"/>
          </a:solidFill>
          <a:latin typeface="Calibri" panose="020F0502020204030204" pitchFamily="34" charset="0"/>
        </a:defRPr>
      </a:lvl2pPr>
      <a:lvl3pPr algn="ctr" defTabSz="68408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990">
          <a:solidFill>
            <a:schemeClr val="tx1"/>
          </a:solidFill>
          <a:latin typeface="Calibri" panose="020F0502020204030204" pitchFamily="34" charset="0"/>
        </a:defRPr>
      </a:lvl3pPr>
      <a:lvl4pPr algn="ctr" defTabSz="68408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990">
          <a:solidFill>
            <a:schemeClr val="tx1"/>
          </a:solidFill>
          <a:latin typeface="Calibri" panose="020F0502020204030204" pitchFamily="34" charset="0"/>
        </a:defRPr>
      </a:lvl4pPr>
      <a:lvl5pPr algn="ctr" defTabSz="68408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990">
          <a:solidFill>
            <a:schemeClr val="tx1"/>
          </a:solidFill>
          <a:latin typeface="Calibri" panose="020F0502020204030204" pitchFamily="34" charset="0"/>
        </a:defRPr>
      </a:lvl5pPr>
      <a:lvl6pPr marL="456057" algn="ctr" defTabSz="68408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91">
          <a:solidFill>
            <a:schemeClr val="tx1"/>
          </a:solidFill>
          <a:latin typeface="Calibri" panose="020F0502020204030204" pitchFamily="34" charset="0"/>
        </a:defRPr>
      </a:lvl6pPr>
      <a:lvl7pPr marL="912114" algn="ctr" defTabSz="68408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91">
          <a:solidFill>
            <a:schemeClr val="tx1"/>
          </a:solidFill>
          <a:latin typeface="Calibri" panose="020F0502020204030204" pitchFamily="34" charset="0"/>
        </a:defRPr>
      </a:lvl7pPr>
      <a:lvl8pPr marL="1368171" algn="ctr" defTabSz="68408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91">
          <a:solidFill>
            <a:schemeClr val="tx1"/>
          </a:solidFill>
          <a:latin typeface="Calibri" panose="020F0502020204030204" pitchFamily="34" charset="0"/>
        </a:defRPr>
      </a:lvl8pPr>
      <a:lvl9pPr marL="1824228" algn="ctr" defTabSz="68408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91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171021" indent="-171021" algn="l" defTabSz="684086" rtl="0" eaLnBrk="1" fontAlgn="base" hangingPunct="1">
        <a:lnSpc>
          <a:spcPct val="90000"/>
        </a:lnSpc>
        <a:spcBef>
          <a:spcPts val="748"/>
        </a:spcBef>
        <a:spcAft>
          <a:spcPct val="0"/>
        </a:spcAft>
        <a:buFont typeface="Arial" panose="020B0604020202020204" pitchFamily="34" charset="0"/>
        <a:buChar char="•"/>
        <a:defRPr sz="3192" kern="1200">
          <a:solidFill>
            <a:schemeClr val="tx1"/>
          </a:solidFill>
          <a:latin typeface="+mn-lt"/>
          <a:ea typeface="+mn-ea"/>
          <a:cs typeface="+mn-cs"/>
        </a:defRPr>
      </a:lvl1pPr>
      <a:lvl2pPr marL="513064" indent="-171021" algn="l" defTabSz="684086" rtl="0" eaLnBrk="1" fontAlgn="base" hangingPunct="1">
        <a:lnSpc>
          <a:spcPct val="90000"/>
        </a:lnSpc>
        <a:spcBef>
          <a:spcPts val="374"/>
        </a:spcBef>
        <a:spcAft>
          <a:spcPct val="0"/>
        </a:spcAft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2pPr>
      <a:lvl3pPr marL="855107" indent="-171021" algn="l" defTabSz="684086" rtl="0" eaLnBrk="1" fontAlgn="base" hangingPunct="1">
        <a:lnSpc>
          <a:spcPct val="90000"/>
        </a:lnSpc>
        <a:spcBef>
          <a:spcPts val="374"/>
        </a:spcBef>
        <a:spcAft>
          <a:spcPct val="0"/>
        </a:spcAft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3pPr>
      <a:lvl4pPr marL="1197150" indent="-171021" algn="l" defTabSz="684086" rtl="0" eaLnBrk="1" fontAlgn="base" hangingPunct="1">
        <a:lnSpc>
          <a:spcPct val="90000"/>
        </a:lnSpc>
        <a:spcBef>
          <a:spcPts val="374"/>
        </a:spcBef>
        <a:spcAft>
          <a:spcPct val="0"/>
        </a:spcAft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4pPr>
      <a:lvl5pPr marL="1539192" indent="-171021" algn="l" defTabSz="684086" rtl="0" eaLnBrk="1" fontAlgn="base" hangingPunct="1">
        <a:lnSpc>
          <a:spcPct val="90000"/>
        </a:lnSpc>
        <a:spcBef>
          <a:spcPts val="374"/>
        </a:spcBef>
        <a:spcAft>
          <a:spcPct val="0"/>
        </a:spcAft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5pPr>
      <a:lvl6pPr marL="1881235" indent="-171021" algn="l" defTabSz="684086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223278" indent="-171021" algn="l" defTabSz="684086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565321" indent="-171021" algn="l" defTabSz="684086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907363" indent="-171021" algn="l" defTabSz="684086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086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1pPr>
      <a:lvl2pPr marL="342043" algn="l" defTabSz="684086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2pPr>
      <a:lvl3pPr marL="684086" algn="l" defTabSz="684086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3pPr>
      <a:lvl4pPr marL="1026128" algn="l" defTabSz="684086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368171" algn="l" defTabSz="684086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710214" algn="l" defTabSz="684086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052257" algn="l" defTabSz="684086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394299" algn="l" defTabSz="684086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736342" algn="l" defTabSz="684086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836127" y="365127"/>
            <a:ext cx="1048958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6127" y="1825625"/>
            <a:ext cx="10489585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6126" y="6356352"/>
            <a:ext cx="27364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28609" y="6356352"/>
            <a:ext cx="410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298" y="6356352"/>
            <a:ext cx="27364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59585" y="6675438"/>
            <a:ext cx="10502254" cy="182562"/>
          </a:xfrm>
          <a:prstGeom prst="rect">
            <a:avLst/>
          </a:prstGeom>
          <a:solidFill>
            <a:srgbClr val="BEDE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795"/>
          </a:p>
        </p:txBody>
      </p:sp>
      <p:sp>
        <p:nvSpPr>
          <p:cNvPr id="8" name="Rectangle 7"/>
          <p:cNvSpPr/>
          <p:nvPr/>
        </p:nvSpPr>
        <p:spPr>
          <a:xfrm>
            <a:off x="1659585" y="6477000"/>
            <a:ext cx="10502254" cy="198438"/>
          </a:xfrm>
          <a:prstGeom prst="rect">
            <a:avLst/>
          </a:prstGeom>
          <a:solidFill>
            <a:srgbClr val="32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795"/>
          </a:p>
        </p:txBody>
      </p:sp>
      <p:pic>
        <p:nvPicPr>
          <p:cNvPr id="2057" name="Picture 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77000"/>
            <a:ext cx="1659584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3"/>
          <p:cNvSpPr txBox="1">
            <a:spLocks/>
          </p:cNvSpPr>
          <p:nvPr/>
        </p:nvSpPr>
        <p:spPr>
          <a:xfrm>
            <a:off x="3749900" y="6492877"/>
            <a:ext cx="5092770" cy="365125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898">
                <a:solidFill>
                  <a:schemeClr val="bg1"/>
                </a:solidFill>
              </a:rPr>
              <a:t>Copyright ©2015 Pearson Education, Inc.</a:t>
            </a:r>
          </a:p>
          <a:p>
            <a:pPr algn="ctr" eaLnBrk="1" hangingPunct="1">
              <a:defRPr/>
            </a:pPr>
            <a:r>
              <a:rPr lang="en-US" sz="1197"/>
              <a:t>5-</a:t>
            </a:r>
            <a:fld id="{2A83A69E-7831-4960-92D9-84ABE1F3E3A5}" type="slidenum">
              <a:rPr lang="en-US" sz="1197" smtClean="0"/>
              <a:pPr algn="ctr" eaLnBrk="1" hangingPunct="1">
                <a:defRPr/>
              </a:pPr>
              <a:t>‹#›</a:t>
            </a:fld>
            <a:endParaRPr lang="en-US" sz="1197"/>
          </a:p>
        </p:txBody>
      </p:sp>
      <p:sp>
        <p:nvSpPr>
          <p:cNvPr id="11" name="Rectangle 10"/>
          <p:cNvSpPr/>
          <p:nvPr/>
        </p:nvSpPr>
        <p:spPr>
          <a:xfrm>
            <a:off x="1" y="1"/>
            <a:ext cx="12161834" cy="464388"/>
          </a:xfrm>
          <a:prstGeom prst="rect">
            <a:avLst/>
          </a:prstGeom>
          <a:solidFill>
            <a:srgbClr val="BF2317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64389"/>
            <a:ext cx="12196108" cy="111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6248402"/>
            <a:ext cx="12196106" cy="111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6127" y="6448509"/>
            <a:ext cx="9419476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264" tIns="44340" rIns="90264" bIns="44340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798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© 2017 Cengage Learning.  May not be scanned, copied or duplicated, or posted to a publicly accessible website, in whole or in part, except for use as permitted</a:t>
            </a:r>
            <a:r>
              <a:rPr lang="en-US" sz="798" baseline="0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US" sz="798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in a license distributed with a certain product or service or otherwise on a password-protected website or</a:t>
            </a:r>
            <a:r>
              <a:rPr lang="en-US" sz="798" baseline="0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school-approved learning management system f</a:t>
            </a:r>
            <a:r>
              <a:rPr lang="en-US" sz="798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or classroom use.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84436" y="48578"/>
            <a:ext cx="43412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Statistics for Business and Economics (13e)</a:t>
            </a:r>
          </a:p>
        </p:txBody>
      </p:sp>
      <p:sp>
        <p:nvSpPr>
          <p:cNvPr id="16" name="Rectangle 15"/>
          <p:cNvSpPr/>
          <p:nvPr/>
        </p:nvSpPr>
        <p:spPr>
          <a:xfrm flipV="1">
            <a:off x="1" y="6175652"/>
            <a:ext cx="12161835" cy="79652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5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</p:sldLayoutIdLst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89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89">
          <a:solidFill>
            <a:schemeClr val="tx1"/>
          </a:solidFill>
          <a:latin typeface="Bell MT" panose="02020503060305020303" pitchFamily="18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89">
          <a:solidFill>
            <a:schemeClr val="tx1"/>
          </a:solidFill>
          <a:latin typeface="Bell MT" panose="02020503060305020303" pitchFamily="18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89">
          <a:solidFill>
            <a:schemeClr val="tx1"/>
          </a:solidFill>
          <a:latin typeface="Bell MT" panose="02020503060305020303" pitchFamily="18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89">
          <a:solidFill>
            <a:schemeClr val="tx1"/>
          </a:solidFill>
          <a:latin typeface="Bell MT" panose="02020503060305020303" pitchFamily="18" charset="0"/>
        </a:defRPr>
      </a:lvl5pPr>
      <a:lvl6pPr marL="45605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89">
          <a:solidFill>
            <a:schemeClr val="tx1"/>
          </a:solidFill>
          <a:latin typeface="Calibri Light" panose="020F0302020204030204" pitchFamily="34" charset="0"/>
        </a:defRPr>
      </a:lvl6pPr>
      <a:lvl7pPr marL="91211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89">
          <a:solidFill>
            <a:schemeClr val="tx1"/>
          </a:solidFill>
          <a:latin typeface="Calibri Light" panose="020F0302020204030204" pitchFamily="34" charset="0"/>
        </a:defRPr>
      </a:lvl7pPr>
      <a:lvl8pPr marL="136817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89">
          <a:solidFill>
            <a:schemeClr val="tx1"/>
          </a:solidFill>
          <a:latin typeface="Calibri Light" panose="020F0302020204030204" pitchFamily="34" charset="0"/>
        </a:defRPr>
      </a:lvl8pPr>
      <a:lvl9pPr marL="182422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89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029" indent="-228029" algn="l" rtl="0" eaLnBrk="1" fontAlgn="base" hangingPunct="1">
        <a:lnSpc>
          <a:spcPct val="90000"/>
        </a:lnSpc>
        <a:spcBef>
          <a:spcPts val="998"/>
        </a:spcBef>
        <a:spcAft>
          <a:spcPct val="0"/>
        </a:spcAft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86" indent="-228029" algn="l" rtl="0" eaLnBrk="1" fontAlgn="base" hangingPunct="1">
        <a:lnSpc>
          <a:spcPct val="90000"/>
        </a:lnSpc>
        <a:spcBef>
          <a:spcPts val="499"/>
        </a:spcBef>
        <a:spcAft>
          <a:spcPct val="0"/>
        </a:spcAft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140143" indent="-228029" algn="l" rtl="0" eaLnBrk="1" fontAlgn="base" hangingPunct="1">
        <a:lnSpc>
          <a:spcPct val="90000"/>
        </a:lnSpc>
        <a:spcBef>
          <a:spcPts val="499"/>
        </a:spcBef>
        <a:spcAft>
          <a:spcPct val="0"/>
        </a:spcAft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3pPr>
      <a:lvl4pPr marL="1596200" indent="-228029" algn="l" rtl="0" eaLnBrk="1" fontAlgn="base" hangingPunct="1">
        <a:lnSpc>
          <a:spcPct val="90000"/>
        </a:lnSpc>
        <a:spcBef>
          <a:spcPts val="499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2257" indent="-228029" algn="l" rtl="0" eaLnBrk="1" fontAlgn="base" hangingPunct="1">
        <a:lnSpc>
          <a:spcPct val="90000"/>
        </a:lnSpc>
        <a:spcBef>
          <a:spcPts val="499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08314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F7FAFD"/>
            </a:gs>
            <a:gs pos="74001">
              <a:srgbClr val="B5D2EC"/>
            </a:gs>
            <a:gs pos="83000">
              <a:srgbClr val="B5D2EC"/>
            </a:gs>
            <a:gs pos="100000">
              <a:srgbClr val="CEE1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6127" y="365127"/>
            <a:ext cx="1048958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6127" y="1825625"/>
            <a:ext cx="10489585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1659585" y="6675438"/>
            <a:ext cx="10502254" cy="182562"/>
          </a:xfrm>
          <a:prstGeom prst="rect">
            <a:avLst/>
          </a:prstGeom>
          <a:solidFill>
            <a:srgbClr val="BEDE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59585" y="6477000"/>
            <a:ext cx="10502254" cy="198438"/>
          </a:xfrm>
          <a:prstGeom prst="rect">
            <a:avLst/>
          </a:prstGeom>
          <a:solidFill>
            <a:srgbClr val="32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1030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77000"/>
            <a:ext cx="1659584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3"/>
          <p:cNvSpPr txBox="1">
            <a:spLocks/>
          </p:cNvSpPr>
          <p:nvPr/>
        </p:nvSpPr>
        <p:spPr>
          <a:xfrm>
            <a:off x="3749900" y="6492877"/>
            <a:ext cx="5092770" cy="365125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898">
                <a:solidFill>
                  <a:schemeClr val="bg1"/>
                </a:solidFill>
              </a:rPr>
              <a:t>Copyright ©2015 Pearson Education, Inc.</a:t>
            </a:r>
          </a:p>
          <a:p>
            <a:pPr algn="ctr" eaLnBrk="1" hangingPunct="1">
              <a:defRPr/>
            </a:pPr>
            <a:r>
              <a:rPr lang="en-US" sz="1197"/>
              <a:t>5-</a:t>
            </a:r>
            <a:fld id="{0ADA9023-E061-4928-B8E1-27B6CC3C02A0}" type="slidenum">
              <a:rPr lang="en-US" sz="1197" smtClean="0"/>
              <a:pPr algn="ctr" eaLnBrk="1" hangingPunct="1">
                <a:defRPr/>
              </a:pPr>
              <a:t>‹#›</a:t>
            </a:fld>
            <a:endParaRPr lang="en-US" sz="1197"/>
          </a:p>
        </p:txBody>
      </p:sp>
    </p:spTree>
    <p:extLst>
      <p:ext uri="{BB962C8B-B14F-4D97-AF65-F5344CB8AC3E}">
        <p14:creationId xmlns:p14="http://schemas.microsoft.com/office/powerpoint/2010/main" val="180128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</p:sldLayoutIdLst>
  <p:hf sldNum="0" hdr="0" ftr="0" dt="0"/>
  <p:txStyles>
    <p:titleStyle>
      <a:lvl1pPr algn="ctr" defTabSz="68408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990" kern="1200">
          <a:solidFill>
            <a:schemeClr val="tx1"/>
          </a:solidFill>
          <a:latin typeface="+mn-lt"/>
          <a:ea typeface="+mj-ea"/>
          <a:cs typeface="+mj-cs"/>
        </a:defRPr>
      </a:lvl1pPr>
      <a:lvl2pPr algn="ctr" defTabSz="68408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990">
          <a:solidFill>
            <a:schemeClr val="tx1"/>
          </a:solidFill>
          <a:latin typeface="Calibri" panose="020F0502020204030204" pitchFamily="34" charset="0"/>
        </a:defRPr>
      </a:lvl2pPr>
      <a:lvl3pPr algn="ctr" defTabSz="68408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990">
          <a:solidFill>
            <a:schemeClr val="tx1"/>
          </a:solidFill>
          <a:latin typeface="Calibri" panose="020F0502020204030204" pitchFamily="34" charset="0"/>
        </a:defRPr>
      </a:lvl3pPr>
      <a:lvl4pPr algn="ctr" defTabSz="68408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990">
          <a:solidFill>
            <a:schemeClr val="tx1"/>
          </a:solidFill>
          <a:latin typeface="Calibri" panose="020F0502020204030204" pitchFamily="34" charset="0"/>
        </a:defRPr>
      </a:lvl4pPr>
      <a:lvl5pPr algn="ctr" defTabSz="68408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990">
          <a:solidFill>
            <a:schemeClr val="tx1"/>
          </a:solidFill>
          <a:latin typeface="Calibri" panose="020F0502020204030204" pitchFamily="34" charset="0"/>
        </a:defRPr>
      </a:lvl5pPr>
      <a:lvl6pPr marL="456057" algn="ctr" defTabSz="68408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91">
          <a:solidFill>
            <a:schemeClr val="tx1"/>
          </a:solidFill>
          <a:latin typeface="Calibri" panose="020F0502020204030204" pitchFamily="34" charset="0"/>
        </a:defRPr>
      </a:lvl6pPr>
      <a:lvl7pPr marL="912114" algn="ctr" defTabSz="68408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91">
          <a:solidFill>
            <a:schemeClr val="tx1"/>
          </a:solidFill>
          <a:latin typeface="Calibri" panose="020F0502020204030204" pitchFamily="34" charset="0"/>
        </a:defRPr>
      </a:lvl7pPr>
      <a:lvl8pPr marL="1368171" algn="ctr" defTabSz="68408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91">
          <a:solidFill>
            <a:schemeClr val="tx1"/>
          </a:solidFill>
          <a:latin typeface="Calibri" panose="020F0502020204030204" pitchFamily="34" charset="0"/>
        </a:defRPr>
      </a:lvl8pPr>
      <a:lvl9pPr marL="1824228" algn="ctr" defTabSz="68408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91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171021" indent="-171021" algn="l" defTabSz="684086" rtl="0" eaLnBrk="1" fontAlgn="base" hangingPunct="1">
        <a:lnSpc>
          <a:spcPct val="90000"/>
        </a:lnSpc>
        <a:spcBef>
          <a:spcPts val="748"/>
        </a:spcBef>
        <a:spcAft>
          <a:spcPct val="0"/>
        </a:spcAft>
        <a:buFont typeface="Arial" panose="020B0604020202020204" pitchFamily="34" charset="0"/>
        <a:buChar char="•"/>
        <a:defRPr sz="3192" kern="1200">
          <a:solidFill>
            <a:schemeClr val="tx1"/>
          </a:solidFill>
          <a:latin typeface="+mn-lt"/>
          <a:ea typeface="+mn-ea"/>
          <a:cs typeface="+mn-cs"/>
        </a:defRPr>
      </a:lvl1pPr>
      <a:lvl2pPr marL="513064" indent="-171021" algn="l" defTabSz="684086" rtl="0" eaLnBrk="1" fontAlgn="base" hangingPunct="1">
        <a:lnSpc>
          <a:spcPct val="90000"/>
        </a:lnSpc>
        <a:spcBef>
          <a:spcPts val="374"/>
        </a:spcBef>
        <a:spcAft>
          <a:spcPct val="0"/>
        </a:spcAft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2pPr>
      <a:lvl3pPr marL="855107" indent="-171021" algn="l" defTabSz="684086" rtl="0" eaLnBrk="1" fontAlgn="base" hangingPunct="1">
        <a:lnSpc>
          <a:spcPct val="90000"/>
        </a:lnSpc>
        <a:spcBef>
          <a:spcPts val="374"/>
        </a:spcBef>
        <a:spcAft>
          <a:spcPct val="0"/>
        </a:spcAft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3pPr>
      <a:lvl4pPr marL="1197150" indent="-171021" algn="l" defTabSz="684086" rtl="0" eaLnBrk="1" fontAlgn="base" hangingPunct="1">
        <a:lnSpc>
          <a:spcPct val="90000"/>
        </a:lnSpc>
        <a:spcBef>
          <a:spcPts val="374"/>
        </a:spcBef>
        <a:spcAft>
          <a:spcPct val="0"/>
        </a:spcAft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4pPr>
      <a:lvl5pPr marL="1539192" indent="-171021" algn="l" defTabSz="684086" rtl="0" eaLnBrk="1" fontAlgn="base" hangingPunct="1">
        <a:lnSpc>
          <a:spcPct val="90000"/>
        </a:lnSpc>
        <a:spcBef>
          <a:spcPts val="374"/>
        </a:spcBef>
        <a:spcAft>
          <a:spcPct val="0"/>
        </a:spcAft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5pPr>
      <a:lvl6pPr marL="1881235" indent="-171021" algn="l" defTabSz="684086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223278" indent="-171021" algn="l" defTabSz="684086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565321" indent="-171021" algn="l" defTabSz="684086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907363" indent="-171021" algn="l" defTabSz="684086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086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1pPr>
      <a:lvl2pPr marL="342043" algn="l" defTabSz="684086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2pPr>
      <a:lvl3pPr marL="684086" algn="l" defTabSz="684086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3pPr>
      <a:lvl4pPr marL="1026128" algn="l" defTabSz="684086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368171" algn="l" defTabSz="684086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710214" algn="l" defTabSz="684086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052257" algn="l" defTabSz="684086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394299" algn="l" defTabSz="684086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736342" algn="l" defTabSz="684086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6127" y="365127"/>
            <a:ext cx="1048958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ms-MY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6127" y="1825625"/>
            <a:ext cx="10489585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ms-MY"/>
              <a:t>Edit Master text styles</a:t>
            </a:r>
          </a:p>
          <a:p>
            <a:pPr lvl="1"/>
            <a:r>
              <a:rPr lang="en-US" altLang="ms-MY"/>
              <a:t>Second level</a:t>
            </a:r>
          </a:p>
          <a:p>
            <a:pPr lvl="2"/>
            <a:r>
              <a:rPr lang="en-US" altLang="ms-MY"/>
              <a:t>Third level</a:t>
            </a:r>
          </a:p>
          <a:p>
            <a:pPr lvl="3"/>
            <a:r>
              <a:rPr lang="en-US" altLang="ms-MY"/>
              <a:t>Fourth level</a:t>
            </a:r>
          </a:p>
          <a:p>
            <a:pPr lvl="4"/>
            <a:r>
              <a:rPr lang="en-US" altLang="ms-MY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1659585" y="6675438"/>
            <a:ext cx="10502254" cy="182562"/>
          </a:xfrm>
          <a:prstGeom prst="rect">
            <a:avLst/>
          </a:prstGeom>
          <a:solidFill>
            <a:srgbClr val="BEDE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795"/>
          </a:p>
        </p:txBody>
      </p:sp>
      <p:sp>
        <p:nvSpPr>
          <p:cNvPr id="8" name="Rectangle 7"/>
          <p:cNvSpPr/>
          <p:nvPr/>
        </p:nvSpPr>
        <p:spPr>
          <a:xfrm>
            <a:off x="1659585" y="6477000"/>
            <a:ext cx="10502254" cy="198438"/>
          </a:xfrm>
          <a:prstGeom prst="rect">
            <a:avLst/>
          </a:prstGeom>
          <a:solidFill>
            <a:srgbClr val="32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795"/>
          </a:p>
        </p:txBody>
      </p:sp>
      <p:pic>
        <p:nvPicPr>
          <p:cNvPr id="1030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77000"/>
            <a:ext cx="1659584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3"/>
          <p:cNvSpPr txBox="1">
            <a:spLocks/>
          </p:cNvSpPr>
          <p:nvPr/>
        </p:nvSpPr>
        <p:spPr>
          <a:xfrm>
            <a:off x="3749900" y="6492877"/>
            <a:ext cx="5092770" cy="365125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898">
                <a:solidFill>
                  <a:schemeClr val="bg1"/>
                </a:solidFill>
              </a:rPr>
              <a:t>Copyright ©2015 Pearson Education, Inc.</a:t>
            </a:r>
          </a:p>
          <a:p>
            <a:pPr algn="ctr" eaLnBrk="1" hangingPunct="1">
              <a:defRPr/>
            </a:pPr>
            <a:r>
              <a:rPr lang="en-US" sz="1197"/>
              <a:t>9-</a:t>
            </a:r>
            <a:fld id="{F489947C-72BE-4530-8632-F6A48416BC4F}" type="slidenum">
              <a:rPr lang="en-US" sz="1197" smtClean="0"/>
              <a:pPr algn="ctr" eaLnBrk="1" hangingPunct="1">
                <a:defRPr/>
              </a:pPr>
              <a:t>‹#›</a:t>
            </a:fld>
            <a:endParaRPr lang="en-US" sz="1197"/>
          </a:p>
        </p:txBody>
      </p:sp>
      <p:sp>
        <p:nvSpPr>
          <p:cNvPr id="9" name="Rectangle 8"/>
          <p:cNvSpPr/>
          <p:nvPr/>
        </p:nvSpPr>
        <p:spPr>
          <a:xfrm>
            <a:off x="1" y="1"/>
            <a:ext cx="12161834" cy="464388"/>
          </a:xfrm>
          <a:prstGeom prst="rect">
            <a:avLst/>
          </a:prstGeom>
          <a:solidFill>
            <a:srgbClr val="BF2317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5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64389"/>
            <a:ext cx="12196108" cy="111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6248402"/>
            <a:ext cx="12196106" cy="111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36127" y="6448509"/>
            <a:ext cx="9419476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264" tIns="44340" rIns="90264" bIns="44340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798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© 2017 Cengage Learning.  May not be scanned, copied or duplicated, or posted to a publicly accessible website, in whole or in part, except for use as permitted</a:t>
            </a:r>
            <a:r>
              <a:rPr lang="en-US" sz="798" baseline="0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US" sz="798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in a license distributed with a certain product or service or otherwise on a password-protected website or</a:t>
            </a:r>
            <a:r>
              <a:rPr lang="en-US" sz="798" baseline="0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school-approved learning management system f</a:t>
            </a:r>
            <a:r>
              <a:rPr lang="en-US" sz="798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or classroom use.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984436" y="48578"/>
            <a:ext cx="4341275" cy="644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795" dirty="0">
                <a:solidFill>
                  <a:schemeClr val="bg1"/>
                </a:solidFill>
              </a:rPr>
              <a:t>Statistics for Business and Economics (13e)</a:t>
            </a:r>
          </a:p>
        </p:txBody>
      </p:sp>
      <p:sp>
        <p:nvSpPr>
          <p:cNvPr id="15" name="Rectangle 14"/>
          <p:cNvSpPr/>
          <p:nvPr/>
        </p:nvSpPr>
        <p:spPr>
          <a:xfrm flipV="1">
            <a:off x="1" y="6175652"/>
            <a:ext cx="12161835" cy="79652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5"/>
          </a:p>
        </p:txBody>
      </p:sp>
      <p:sp>
        <p:nvSpPr>
          <p:cNvPr id="16" name="Rectangle 15"/>
          <p:cNvSpPr/>
          <p:nvPr/>
        </p:nvSpPr>
        <p:spPr>
          <a:xfrm>
            <a:off x="1" y="1"/>
            <a:ext cx="12191996" cy="464388"/>
          </a:xfrm>
          <a:prstGeom prst="rect">
            <a:avLst/>
          </a:prstGeom>
          <a:solidFill>
            <a:srgbClr val="BF2317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flipV="1">
            <a:off x="0" y="6175652"/>
            <a:ext cx="12191997" cy="79652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77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48" r:id="rId5"/>
  </p:sldLayoutIdLst>
  <p:transition>
    <p:zoom/>
  </p:transition>
  <p:hf sldNum="0" hdr="0" ftr="0" dt="0"/>
  <p:txStyles>
    <p:titleStyle>
      <a:lvl1pPr algn="ctr" defTabSz="68408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990" kern="1200">
          <a:solidFill>
            <a:schemeClr val="tx1"/>
          </a:solidFill>
          <a:latin typeface="+mn-lt"/>
          <a:ea typeface="+mj-ea"/>
          <a:cs typeface="+mj-cs"/>
        </a:defRPr>
      </a:lvl1pPr>
      <a:lvl2pPr algn="ctr" defTabSz="68408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990">
          <a:solidFill>
            <a:schemeClr val="tx1"/>
          </a:solidFill>
          <a:latin typeface="Calibri" panose="020F0502020204030204" pitchFamily="34" charset="0"/>
        </a:defRPr>
      </a:lvl2pPr>
      <a:lvl3pPr algn="ctr" defTabSz="68408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990">
          <a:solidFill>
            <a:schemeClr val="tx1"/>
          </a:solidFill>
          <a:latin typeface="Calibri" panose="020F0502020204030204" pitchFamily="34" charset="0"/>
        </a:defRPr>
      </a:lvl3pPr>
      <a:lvl4pPr algn="ctr" defTabSz="68408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990">
          <a:solidFill>
            <a:schemeClr val="tx1"/>
          </a:solidFill>
          <a:latin typeface="Calibri" panose="020F0502020204030204" pitchFamily="34" charset="0"/>
        </a:defRPr>
      </a:lvl4pPr>
      <a:lvl5pPr algn="ctr" defTabSz="68408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990">
          <a:solidFill>
            <a:schemeClr val="tx1"/>
          </a:solidFill>
          <a:latin typeface="Calibri" panose="020F0502020204030204" pitchFamily="34" charset="0"/>
        </a:defRPr>
      </a:lvl5pPr>
      <a:lvl6pPr marL="456057" algn="ctr" defTabSz="68408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91">
          <a:solidFill>
            <a:schemeClr val="tx1"/>
          </a:solidFill>
          <a:latin typeface="Calibri" panose="020F0502020204030204" pitchFamily="34" charset="0"/>
        </a:defRPr>
      </a:lvl6pPr>
      <a:lvl7pPr marL="912114" algn="ctr" defTabSz="68408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91">
          <a:solidFill>
            <a:schemeClr val="tx1"/>
          </a:solidFill>
          <a:latin typeface="Calibri" panose="020F0502020204030204" pitchFamily="34" charset="0"/>
        </a:defRPr>
      </a:lvl7pPr>
      <a:lvl8pPr marL="1368171" algn="ctr" defTabSz="68408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91">
          <a:solidFill>
            <a:schemeClr val="tx1"/>
          </a:solidFill>
          <a:latin typeface="Calibri" panose="020F0502020204030204" pitchFamily="34" charset="0"/>
        </a:defRPr>
      </a:lvl8pPr>
      <a:lvl9pPr marL="1824228" algn="ctr" defTabSz="68408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91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171021" indent="-171021" algn="l" defTabSz="684086" rtl="0" eaLnBrk="1" fontAlgn="base" hangingPunct="1">
        <a:lnSpc>
          <a:spcPct val="90000"/>
        </a:lnSpc>
        <a:spcBef>
          <a:spcPts val="748"/>
        </a:spcBef>
        <a:spcAft>
          <a:spcPct val="0"/>
        </a:spcAft>
        <a:buFont typeface="Arial" panose="020B0604020202020204" pitchFamily="34" charset="0"/>
        <a:buChar char="•"/>
        <a:defRPr sz="3192" kern="1200">
          <a:solidFill>
            <a:schemeClr val="tx1"/>
          </a:solidFill>
          <a:latin typeface="+mn-lt"/>
          <a:ea typeface="+mn-ea"/>
          <a:cs typeface="+mn-cs"/>
        </a:defRPr>
      </a:lvl1pPr>
      <a:lvl2pPr marL="513064" indent="-171021" algn="l" defTabSz="684086" rtl="0" eaLnBrk="1" fontAlgn="base" hangingPunct="1">
        <a:lnSpc>
          <a:spcPct val="90000"/>
        </a:lnSpc>
        <a:spcBef>
          <a:spcPts val="374"/>
        </a:spcBef>
        <a:spcAft>
          <a:spcPct val="0"/>
        </a:spcAft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2pPr>
      <a:lvl3pPr marL="855107" indent="-171021" algn="l" defTabSz="684086" rtl="0" eaLnBrk="1" fontAlgn="base" hangingPunct="1">
        <a:lnSpc>
          <a:spcPct val="90000"/>
        </a:lnSpc>
        <a:spcBef>
          <a:spcPts val="374"/>
        </a:spcBef>
        <a:spcAft>
          <a:spcPct val="0"/>
        </a:spcAft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3pPr>
      <a:lvl4pPr marL="1197150" indent="-171021" algn="l" defTabSz="684086" rtl="0" eaLnBrk="1" fontAlgn="base" hangingPunct="1">
        <a:lnSpc>
          <a:spcPct val="90000"/>
        </a:lnSpc>
        <a:spcBef>
          <a:spcPts val="374"/>
        </a:spcBef>
        <a:spcAft>
          <a:spcPct val="0"/>
        </a:spcAft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4pPr>
      <a:lvl5pPr marL="1539192" indent="-171021" algn="l" defTabSz="684086" rtl="0" eaLnBrk="1" fontAlgn="base" hangingPunct="1">
        <a:lnSpc>
          <a:spcPct val="90000"/>
        </a:lnSpc>
        <a:spcBef>
          <a:spcPts val="374"/>
        </a:spcBef>
        <a:spcAft>
          <a:spcPct val="0"/>
        </a:spcAft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5pPr>
      <a:lvl6pPr marL="1881235" indent="-171021" algn="l" defTabSz="684086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223278" indent="-171021" algn="l" defTabSz="684086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565321" indent="-171021" algn="l" defTabSz="684086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907363" indent="-171021" algn="l" defTabSz="684086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086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1pPr>
      <a:lvl2pPr marL="342043" algn="l" defTabSz="684086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2pPr>
      <a:lvl3pPr marL="684086" algn="l" defTabSz="684086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3pPr>
      <a:lvl4pPr marL="1026128" algn="l" defTabSz="684086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368171" algn="l" defTabSz="684086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710214" algn="l" defTabSz="684086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052257" algn="l" defTabSz="684086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394299" algn="l" defTabSz="684086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736342" algn="l" defTabSz="684086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836127" y="365127"/>
            <a:ext cx="1048958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6127" y="1825625"/>
            <a:ext cx="10489585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6126" y="6356352"/>
            <a:ext cx="27364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28609" y="6356352"/>
            <a:ext cx="410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298" y="6356352"/>
            <a:ext cx="27364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59585" y="6675438"/>
            <a:ext cx="10502254" cy="182562"/>
          </a:xfrm>
          <a:prstGeom prst="rect">
            <a:avLst/>
          </a:prstGeom>
          <a:solidFill>
            <a:srgbClr val="BEDE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795"/>
          </a:p>
        </p:txBody>
      </p:sp>
      <p:sp>
        <p:nvSpPr>
          <p:cNvPr id="8" name="Rectangle 7"/>
          <p:cNvSpPr/>
          <p:nvPr/>
        </p:nvSpPr>
        <p:spPr>
          <a:xfrm>
            <a:off x="1659585" y="6477000"/>
            <a:ext cx="10502254" cy="198438"/>
          </a:xfrm>
          <a:prstGeom prst="rect">
            <a:avLst/>
          </a:prstGeom>
          <a:solidFill>
            <a:srgbClr val="32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795"/>
          </a:p>
        </p:txBody>
      </p:sp>
      <p:pic>
        <p:nvPicPr>
          <p:cNvPr id="2057" name="Picture 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77000"/>
            <a:ext cx="1659584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3"/>
          <p:cNvSpPr txBox="1">
            <a:spLocks/>
          </p:cNvSpPr>
          <p:nvPr/>
        </p:nvSpPr>
        <p:spPr>
          <a:xfrm>
            <a:off x="3749900" y="6492877"/>
            <a:ext cx="5092770" cy="365125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898">
                <a:solidFill>
                  <a:schemeClr val="bg1"/>
                </a:solidFill>
              </a:rPr>
              <a:t>Copyright ©2015 Pearson Education, Inc.</a:t>
            </a:r>
          </a:p>
          <a:p>
            <a:pPr algn="ctr" eaLnBrk="1" hangingPunct="1">
              <a:defRPr/>
            </a:pPr>
            <a:r>
              <a:rPr lang="en-US" sz="1197"/>
              <a:t>5-</a:t>
            </a:r>
            <a:fld id="{2A83A69E-7831-4960-92D9-84ABE1F3E3A5}" type="slidenum">
              <a:rPr lang="en-US" sz="1197" smtClean="0"/>
              <a:pPr algn="ctr" eaLnBrk="1" hangingPunct="1">
                <a:defRPr/>
              </a:pPr>
              <a:t>‹#›</a:t>
            </a:fld>
            <a:endParaRPr lang="en-US" sz="1197"/>
          </a:p>
        </p:txBody>
      </p:sp>
      <p:sp>
        <p:nvSpPr>
          <p:cNvPr id="11" name="Rectangle 10"/>
          <p:cNvSpPr/>
          <p:nvPr/>
        </p:nvSpPr>
        <p:spPr>
          <a:xfrm>
            <a:off x="1" y="1"/>
            <a:ext cx="12161834" cy="464388"/>
          </a:xfrm>
          <a:prstGeom prst="rect">
            <a:avLst/>
          </a:prstGeom>
          <a:solidFill>
            <a:srgbClr val="BF2317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64389"/>
            <a:ext cx="12196108" cy="111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6248402"/>
            <a:ext cx="12196106" cy="111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6127" y="6448509"/>
            <a:ext cx="9419476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264" tIns="44340" rIns="90264" bIns="44340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798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© 2017 Cengage Learning.  May not be scanned, copied or duplicated, or posted to a publicly accessible website, in whole or in part, except for use as permitted</a:t>
            </a:r>
            <a:r>
              <a:rPr lang="en-US" sz="798" baseline="0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US" sz="798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in a license distributed with a certain product or service or otherwise on a password-protected website or</a:t>
            </a:r>
            <a:r>
              <a:rPr lang="en-US" sz="798" baseline="0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school-approved learning management system f</a:t>
            </a:r>
            <a:r>
              <a:rPr lang="en-US" sz="798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or classroom use.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84436" y="48578"/>
            <a:ext cx="43412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Statistics for Business and Economics (13e)</a:t>
            </a:r>
          </a:p>
        </p:txBody>
      </p:sp>
      <p:sp>
        <p:nvSpPr>
          <p:cNvPr id="16" name="Rectangle 15"/>
          <p:cNvSpPr/>
          <p:nvPr/>
        </p:nvSpPr>
        <p:spPr>
          <a:xfrm flipV="1">
            <a:off x="1" y="6175652"/>
            <a:ext cx="12161835" cy="79652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9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89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89">
          <a:solidFill>
            <a:schemeClr val="tx1"/>
          </a:solidFill>
          <a:latin typeface="Bell MT" panose="02020503060305020303" pitchFamily="18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89">
          <a:solidFill>
            <a:schemeClr val="tx1"/>
          </a:solidFill>
          <a:latin typeface="Bell MT" panose="02020503060305020303" pitchFamily="18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89">
          <a:solidFill>
            <a:schemeClr val="tx1"/>
          </a:solidFill>
          <a:latin typeface="Bell MT" panose="02020503060305020303" pitchFamily="18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89">
          <a:solidFill>
            <a:schemeClr val="tx1"/>
          </a:solidFill>
          <a:latin typeface="Bell MT" panose="02020503060305020303" pitchFamily="18" charset="0"/>
        </a:defRPr>
      </a:lvl5pPr>
      <a:lvl6pPr marL="45605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89">
          <a:solidFill>
            <a:schemeClr val="tx1"/>
          </a:solidFill>
          <a:latin typeface="Calibri Light" panose="020F0302020204030204" pitchFamily="34" charset="0"/>
        </a:defRPr>
      </a:lvl6pPr>
      <a:lvl7pPr marL="91211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89">
          <a:solidFill>
            <a:schemeClr val="tx1"/>
          </a:solidFill>
          <a:latin typeface="Calibri Light" panose="020F0302020204030204" pitchFamily="34" charset="0"/>
        </a:defRPr>
      </a:lvl7pPr>
      <a:lvl8pPr marL="136817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89">
          <a:solidFill>
            <a:schemeClr val="tx1"/>
          </a:solidFill>
          <a:latin typeface="Calibri Light" panose="020F0302020204030204" pitchFamily="34" charset="0"/>
        </a:defRPr>
      </a:lvl8pPr>
      <a:lvl9pPr marL="182422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89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029" indent="-228029" algn="l" rtl="0" eaLnBrk="1" fontAlgn="base" hangingPunct="1">
        <a:lnSpc>
          <a:spcPct val="90000"/>
        </a:lnSpc>
        <a:spcBef>
          <a:spcPts val="998"/>
        </a:spcBef>
        <a:spcAft>
          <a:spcPct val="0"/>
        </a:spcAft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86" indent="-228029" algn="l" rtl="0" eaLnBrk="1" fontAlgn="base" hangingPunct="1">
        <a:lnSpc>
          <a:spcPct val="90000"/>
        </a:lnSpc>
        <a:spcBef>
          <a:spcPts val="499"/>
        </a:spcBef>
        <a:spcAft>
          <a:spcPct val="0"/>
        </a:spcAft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140143" indent="-228029" algn="l" rtl="0" eaLnBrk="1" fontAlgn="base" hangingPunct="1">
        <a:lnSpc>
          <a:spcPct val="90000"/>
        </a:lnSpc>
        <a:spcBef>
          <a:spcPts val="499"/>
        </a:spcBef>
        <a:spcAft>
          <a:spcPct val="0"/>
        </a:spcAft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3pPr>
      <a:lvl4pPr marL="1596200" indent="-228029" algn="l" rtl="0" eaLnBrk="1" fontAlgn="base" hangingPunct="1">
        <a:lnSpc>
          <a:spcPct val="90000"/>
        </a:lnSpc>
        <a:spcBef>
          <a:spcPts val="499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2257" indent="-228029" algn="l" rtl="0" eaLnBrk="1" fontAlgn="base" hangingPunct="1">
        <a:lnSpc>
          <a:spcPct val="90000"/>
        </a:lnSpc>
        <a:spcBef>
          <a:spcPts val="499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08314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F7FAFD"/>
            </a:gs>
            <a:gs pos="74001">
              <a:srgbClr val="B5D2EC"/>
            </a:gs>
            <a:gs pos="83000">
              <a:srgbClr val="B5D2EC"/>
            </a:gs>
            <a:gs pos="100000">
              <a:srgbClr val="CEE1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6127" y="365127"/>
            <a:ext cx="1048958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6127" y="1825625"/>
            <a:ext cx="10489585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1659585" y="6675438"/>
            <a:ext cx="10502254" cy="182562"/>
          </a:xfrm>
          <a:prstGeom prst="rect">
            <a:avLst/>
          </a:prstGeom>
          <a:solidFill>
            <a:srgbClr val="BEDE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59585" y="6477000"/>
            <a:ext cx="10502254" cy="198438"/>
          </a:xfrm>
          <a:prstGeom prst="rect">
            <a:avLst/>
          </a:prstGeom>
          <a:solidFill>
            <a:srgbClr val="32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1030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77000"/>
            <a:ext cx="1659584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3"/>
          <p:cNvSpPr txBox="1">
            <a:spLocks/>
          </p:cNvSpPr>
          <p:nvPr/>
        </p:nvSpPr>
        <p:spPr>
          <a:xfrm>
            <a:off x="3749900" y="6492877"/>
            <a:ext cx="5092770" cy="365125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898">
                <a:solidFill>
                  <a:schemeClr val="bg1"/>
                </a:solidFill>
              </a:rPr>
              <a:t>Copyright ©2015 Pearson Education, Inc.</a:t>
            </a:r>
          </a:p>
          <a:p>
            <a:pPr algn="ctr" eaLnBrk="1" hangingPunct="1">
              <a:defRPr/>
            </a:pPr>
            <a:r>
              <a:rPr lang="en-US" sz="1197"/>
              <a:t>5-</a:t>
            </a:r>
            <a:fld id="{0ADA9023-E061-4928-B8E1-27B6CC3C02A0}" type="slidenum">
              <a:rPr lang="en-US" sz="1197" smtClean="0"/>
              <a:pPr algn="ctr" eaLnBrk="1" hangingPunct="1">
                <a:defRPr/>
              </a:pPr>
              <a:t>‹#›</a:t>
            </a:fld>
            <a:endParaRPr lang="en-US" sz="1197"/>
          </a:p>
        </p:txBody>
      </p:sp>
    </p:spTree>
    <p:extLst>
      <p:ext uri="{BB962C8B-B14F-4D97-AF65-F5344CB8AC3E}">
        <p14:creationId xmlns:p14="http://schemas.microsoft.com/office/powerpoint/2010/main" val="333326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</p:sldLayoutIdLst>
  <p:hf sldNum="0" hdr="0" ftr="0" dt="0"/>
  <p:txStyles>
    <p:titleStyle>
      <a:lvl1pPr algn="ctr" defTabSz="68408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990" kern="1200">
          <a:solidFill>
            <a:schemeClr val="tx1"/>
          </a:solidFill>
          <a:latin typeface="+mn-lt"/>
          <a:ea typeface="+mj-ea"/>
          <a:cs typeface="+mj-cs"/>
        </a:defRPr>
      </a:lvl1pPr>
      <a:lvl2pPr algn="ctr" defTabSz="68408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990">
          <a:solidFill>
            <a:schemeClr val="tx1"/>
          </a:solidFill>
          <a:latin typeface="Calibri" panose="020F0502020204030204" pitchFamily="34" charset="0"/>
        </a:defRPr>
      </a:lvl2pPr>
      <a:lvl3pPr algn="ctr" defTabSz="68408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990">
          <a:solidFill>
            <a:schemeClr val="tx1"/>
          </a:solidFill>
          <a:latin typeface="Calibri" panose="020F0502020204030204" pitchFamily="34" charset="0"/>
        </a:defRPr>
      </a:lvl3pPr>
      <a:lvl4pPr algn="ctr" defTabSz="68408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990">
          <a:solidFill>
            <a:schemeClr val="tx1"/>
          </a:solidFill>
          <a:latin typeface="Calibri" panose="020F0502020204030204" pitchFamily="34" charset="0"/>
        </a:defRPr>
      </a:lvl4pPr>
      <a:lvl5pPr algn="ctr" defTabSz="68408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990">
          <a:solidFill>
            <a:schemeClr val="tx1"/>
          </a:solidFill>
          <a:latin typeface="Calibri" panose="020F0502020204030204" pitchFamily="34" charset="0"/>
        </a:defRPr>
      </a:lvl5pPr>
      <a:lvl6pPr marL="456057" algn="ctr" defTabSz="68408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91">
          <a:solidFill>
            <a:schemeClr val="tx1"/>
          </a:solidFill>
          <a:latin typeface="Calibri" panose="020F0502020204030204" pitchFamily="34" charset="0"/>
        </a:defRPr>
      </a:lvl6pPr>
      <a:lvl7pPr marL="912114" algn="ctr" defTabSz="68408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91">
          <a:solidFill>
            <a:schemeClr val="tx1"/>
          </a:solidFill>
          <a:latin typeface="Calibri" panose="020F0502020204030204" pitchFamily="34" charset="0"/>
        </a:defRPr>
      </a:lvl7pPr>
      <a:lvl8pPr marL="1368171" algn="ctr" defTabSz="68408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91">
          <a:solidFill>
            <a:schemeClr val="tx1"/>
          </a:solidFill>
          <a:latin typeface="Calibri" panose="020F0502020204030204" pitchFamily="34" charset="0"/>
        </a:defRPr>
      </a:lvl8pPr>
      <a:lvl9pPr marL="1824228" algn="ctr" defTabSz="68408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91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171021" indent="-171021" algn="l" defTabSz="684086" rtl="0" eaLnBrk="1" fontAlgn="base" hangingPunct="1">
        <a:lnSpc>
          <a:spcPct val="90000"/>
        </a:lnSpc>
        <a:spcBef>
          <a:spcPts val="748"/>
        </a:spcBef>
        <a:spcAft>
          <a:spcPct val="0"/>
        </a:spcAft>
        <a:buFont typeface="Arial" panose="020B0604020202020204" pitchFamily="34" charset="0"/>
        <a:buChar char="•"/>
        <a:defRPr sz="3192" kern="1200">
          <a:solidFill>
            <a:schemeClr val="tx1"/>
          </a:solidFill>
          <a:latin typeface="+mn-lt"/>
          <a:ea typeface="+mn-ea"/>
          <a:cs typeface="+mn-cs"/>
        </a:defRPr>
      </a:lvl1pPr>
      <a:lvl2pPr marL="513064" indent="-171021" algn="l" defTabSz="684086" rtl="0" eaLnBrk="1" fontAlgn="base" hangingPunct="1">
        <a:lnSpc>
          <a:spcPct val="90000"/>
        </a:lnSpc>
        <a:spcBef>
          <a:spcPts val="374"/>
        </a:spcBef>
        <a:spcAft>
          <a:spcPct val="0"/>
        </a:spcAft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2pPr>
      <a:lvl3pPr marL="855107" indent="-171021" algn="l" defTabSz="684086" rtl="0" eaLnBrk="1" fontAlgn="base" hangingPunct="1">
        <a:lnSpc>
          <a:spcPct val="90000"/>
        </a:lnSpc>
        <a:spcBef>
          <a:spcPts val="374"/>
        </a:spcBef>
        <a:spcAft>
          <a:spcPct val="0"/>
        </a:spcAft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3pPr>
      <a:lvl4pPr marL="1197150" indent="-171021" algn="l" defTabSz="684086" rtl="0" eaLnBrk="1" fontAlgn="base" hangingPunct="1">
        <a:lnSpc>
          <a:spcPct val="90000"/>
        </a:lnSpc>
        <a:spcBef>
          <a:spcPts val="374"/>
        </a:spcBef>
        <a:spcAft>
          <a:spcPct val="0"/>
        </a:spcAft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4pPr>
      <a:lvl5pPr marL="1539192" indent="-171021" algn="l" defTabSz="684086" rtl="0" eaLnBrk="1" fontAlgn="base" hangingPunct="1">
        <a:lnSpc>
          <a:spcPct val="90000"/>
        </a:lnSpc>
        <a:spcBef>
          <a:spcPts val="374"/>
        </a:spcBef>
        <a:spcAft>
          <a:spcPct val="0"/>
        </a:spcAft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5pPr>
      <a:lvl6pPr marL="1881235" indent="-171021" algn="l" defTabSz="684086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223278" indent="-171021" algn="l" defTabSz="684086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565321" indent="-171021" algn="l" defTabSz="684086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907363" indent="-171021" algn="l" defTabSz="684086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086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1pPr>
      <a:lvl2pPr marL="342043" algn="l" defTabSz="684086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2pPr>
      <a:lvl3pPr marL="684086" algn="l" defTabSz="684086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3pPr>
      <a:lvl4pPr marL="1026128" algn="l" defTabSz="684086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368171" algn="l" defTabSz="684086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710214" algn="l" defTabSz="684086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052257" algn="l" defTabSz="684086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394299" algn="l" defTabSz="684086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736342" algn="l" defTabSz="684086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836127" y="365127"/>
            <a:ext cx="1048958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6127" y="1825625"/>
            <a:ext cx="10489585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6126" y="6356352"/>
            <a:ext cx="27364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28609" y="6356352"/>
            <a:ext cx="410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298" y="6356352"/>
            <a:ext cx="27364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59585" y="6675438"/>
            <a:ext cx="10502254" cy="182562"/>
          </a:xfrm>
          <a:prstGeom prst="rect">
            <a:avLst/>
          </a:prstGeom>
          <a:solidFill>
            <a:srgbClr val="BEDE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795"/>
          </a:p>
        </p:txBody>
      </p:sp>
      <p:sp>
        <p:nvSpPr>
          <p:cNvPr id="8" name="Rectangle 7"/>
          <p:cNvSpPr/>
          <p:nvPr/>
        </p:nvSpPr>
        <p:spPr>
          <a:xfrm>
            <a:off x="1659585" y="6477000"/>
            <a:ext cx="10502254" cy="198438"/>
          </a:xfrm>
          <a:prstGeom prst="rect">
            <a:avLst/>
          </a:prstGeom>
          <a:solidFill>
            <a:srgbClr val="32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795"/>
          </a:p>
        </p:txBody>
      </p:sp>
      <p:pic>
        <p:nvPicPr>
          <p:cNvPr id="2057" name="Picture 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77000"/>
            <a:ext cx="1659584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3"/>
          <p:cNvSpPr txBox="1">
            <a:spLocks/>
          </p:cNvSpPr>
          <p:nvPr/>
        </p:nvSpPr>
        <p:spPr>
          <a:xfrm>
            <a:off x="3749900" y="6492877"/>
            <a:ext cx="5092770" cy="365125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898">
                <a:solidFill>
                  <a:schemeClr val="bg1"/>
                </a:solidFill>
              </a:rPr>
              <a:t>Copyright ©2015 Pearson Education, Inc.</a:t>
            </a:r>
          </a:p>
          <a:p>
            <a:pPr algn="ctr" eaLnBrk="1" hangingPunct="1">
              <a:defRPr/>
            </a:pPr>
            <a:r>
              <a:rPr lang="en-US" sz="1197"/>
              <a:t>5-</a:t>
            </a:r>
            <a:fld id="{2A83A69E-7831-4960-92D9-84ABE1F3E3A5}" type="slidenum">
              <a:rPr lang="en-US" sz="1197" smtClean="0"/>
              <a:pPr algn="ctr" eaLnBrk="1" hangingPunct="1">
                <a:defRPr/>
              </a:pPr>
              <a:t>‹#›</a:t>
            </a:fld>
            <a:endParaRPr lang="en-US" sz="1197"/>
          </a:p>
        </p:txBody>
      </p:sp>
      <p:sp>
        <p:nvSpPr>
          <p:cNvPr id="11" name="Rectangle 10"/>
          <p:cNvSpPr/>
          <p:nvPr/>
        </p:nvSpPr>
        <p:spPr>
          <a:xfrm>
            <a:off x="1" y="1"/>
            <a:ext cx="12161834" cy="464388"/>
          </a:xfrm>
          <a:prstGeom prst="rect">
            <a:avLst/>
          </a:prstGeom>
          <a:solidFill>
            <a:srgbClr val="BF2317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64389"/>
            <a:ext cx="12196108" cy="111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6248402"/>
            <a:ext cx="12196106" cy="111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6127" y="6448509"/>
            <a:ext cx="9419476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264" tIns="44340" rIns="90264" bIns="44340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798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© 2017 Cengage Learning.  May not be scanned, copied or duplicated, or posted to a publicly accessible website, in whole or in part, except for use as permitted</a:t>
            </a:r>
            <a:r>
              <a:rPr lang="en-US" sz="798" baseline="0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US" sz="798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in a license distributed with a certain product or service or otherwise on a password-protected website or</a:t>
            </a:r>
            <a:r>
              <a:rPr lang="en-US" sz="798" baseline="0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school-approved learning management system f</a:t>
            </a:r>
            <a:r>
              <a:rPr lang="en-US" sz="798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or classroom use.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84436" y="48578"/>
            <a:ext cx="43412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Statistics for Business and Economics (13e)</a:t>
            </a:r>
          </a:p>
        </p:txBody>
      </p:sp>
      <p:sp>
        <p:nvSpPr>
          <p:cNvPr id="16" name="Rectangle 15"/>
          <p:cNvSpPr/>
          <p:nvPr/>
        </p:nvSpPr>
        <p:spPr>
          <a:xfrm flipV="1">
            <a:off x="1" y="6175652"/>
            <a:ext cx="12161835" cy="79652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9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</p:sldLayoutIdLst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89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89">
          <a:solidFill>
            <a:schemeClr val="tx1"/>
          </a:solidFill>
          <a:latin typeface="Bell MT" panose="02020503060305020303" pitchFamily="18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89">
          <a:solidFill>
            <a:schemeClr val="tx1"/>
          </a:solidFill>
          <a:latin typeface="Bell MT" panose="02020503060305020303" pitchFamily="18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89">
          <a:solidFill>
            <a:schemeClr val="tx1"/>
          </a:solidFill>
          <a:latin typeface="Bell MT" panose="02020503060305020303" pitchFamily="18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89">
          <a:solidFill>
            <a:schemeClr val="tx1"/>
          </a:solidFill>
          <a:latin typeface="Bell MT" panose="02020503060305020303" pitchFamily="18" charset="0"/>
        </a:defRPr>
      </a:lvl5pPr>
      <a:lvl6pPr marL="45605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89">
          <a:solidFill>
            <a:schemeClr val="tx1"/>
          </a:solidFill>
          <a:latin typeface="Calibri Light" panose="020F0302020204030204" pitchFamily="34" charset="0"/>
        </a:defRPr>
      </a:lvl6pPr>
      <a:lvl7pPr marL="91211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89">
          <a:solidFill>
            <a:schemeClr val="tx1"/>
          </a:solidFill>
          <a:latin typeface="Calibri Light" panose="020F0302020204030204" pitchFamily="34" charset="0"/>
        </a:defRPr>
      </a:lvl7pPr>
      <a:lvl8pPr marL="136817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89">
          <a:solidFill>
            <a:schemeClr val="tx1"/>
          </a:solidFill>
          <a:latin typeface="Calibri Light" panose="020F0302020204030204" pitchFamily="34" charset="0"/>
        </a:defRPr>
      </a:lvl8pPr>
      <a:lvl9pPr marL="182422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89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029" indent="-228029" algn="l" rtl="0" eaLnBrk="1" fontAlgn="base" hangingPunct="1">
        <a:lnSpc>
          <a:spcPct val="90000"/>
        </a:lnSpc>
        <a:spcBef>
          <a:spcPts val="998"/>
        </a:spcBef>
        <a:spcAft>
          <a:spcPct val="0"/>
        </a:spcAft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86" indent="-228029" algn="l" rtl="0" eaLnBrk="1" fontAlgn="base" hangingPunct="1">
        <a:lnSpc>
          <a:spcPct val="90000"/>
        </a:lnSpc>
        <a:spcBef>
          <a:spcPts val="499"/>
        </a:spcBef>
        <a:spcAft>
          <a:spcPct val="0"/>
        </a:spcAft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140143" indent="-228029" algn="l" rtl="0" eaLnBrk="1" fontAlgn="base" hangingPunct="1">
        <a:lnSpc>
          <a:spcPct val="90000"/>
        </a:lnSpc>
        <a:spcBef>
          <a:spcPts val="499"/>
        </a:spcBef>
        <a:spcAft>
          <a:spcPct val="0"/>
        </a:spcAft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3pPr>
      <a:lvl4pPr marL="1596200" indent="-228029" algn="l" rtl="0" eaLnBrk="1" fontAlgn="base" hangingPunct="1">
        <a:lnSpc>
          <a:spcPct val="90000"/>
        </a:lnSpc>
        <a:spcBef>
          <a:spcPts val="499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2257" indent="-228029" algn="l" rtl="0" eaLnBrk="1" fontAlgn="base" hangingPunct="1">
        <a:lnSpc>
          <a:spcPct val="90000"/>
        </a:lnSpc>
        <a:spcBef>
          <a:spcPts val="499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08314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F7FAFD"/>
            </a:gs>
            <a:gs pos="74001">
              <a:srgbClr val="B5D2EC"/>
            </a:gs>
            <a:gs pos="83000">
              <a:srgbClr val="B5D2EC"/>
            </a:gs>
            <a:gs pos="100000">
              <a:srgbClr val="CEE1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6127" y="365127"/>
            <a:ext cx="1048958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6127" y="1825625"/>
            <a:ext cx="10489585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1659585" y="6675438"/>
            <a:ext cx="10502254" cy="182562"/>
          </a:xfrm>
          <a:prstGeom prst="rect">
            <a:avLst/>
          </a:prstGeom>
          <a:solidFill>
            <a:srgbClr val="BEDE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59585" y="6477000"/>
            <a:ext cx="10502254" cy="198438"/>
          </a:xfrm>
          <a:prstGeom prst="rect">
            <a:avLst/>
          </a:prstGeom>
          <a:solidFill>
            <a:srgbClr val="32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1030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77000"/>
            <a:ext cx="1659584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3"/>
          <p:cNvSpPr txBox="1">
            <a:spLocks/>
          </p:cNvSpPr>
          <p:nvPr/>
        </p:nvSpPr>
        <p:spPr>
          <a:xfrm>
            <a:off x="3749900" y="6492877"/>
            <a:ext cx="5092770" cy="365125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898">
                <a:solidFill>
                  <a:schemeClr val="bg1"/>
                </a:solidFill>
              </a:rPr>
              <a:t>Copyright ©2015 Pearson Education, Inc.</a:t>
            </a:r>
          </a:p>
          <a:p>
            <a:pPr algn="ctr" eaLnBrk="1" hangingPunct="1">
              <a:defRPr/>
            </a:pPr>
            <a:r>
              <a:rPr lang="en-US" sz="1197"/>
              <a:t>5-</a:t>
            </a:r>
            <a:fld id="{0ADA9023-E061-4928-B8E1-27B6CC3C02A0}" type="slidenum">
              <a:rPr lang="en-US" sz="1197" smtClean="0"/>
              <a:pPr algn="ctr" eaLnBrk="1" hangingPunct="1">
                <a:defRPr/>
              </a:pPr>
              <a:t>‹#›</a:t>
            </a:fld>
            <a:endParaRPr lang="en-US" sz="1197"/>
          </a:p>
        </p:txBody>
      </p:sp>
    </p:spTree>
    <p:extLst>
      <p:ext uri="{BB962C8B-B14F-4D97-AF65-F5344CB8AC3E}">
        <p14:creationId xmlns:p14="http://schemas.microsoft.com/office/powerpoint/2010/main" val="1150170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</p:sldLayoutIdLst>
  <p:hf sldNum="0" hdr="0" ftr="0" dt="0"/>
  <p:txStyles>
    <p:titleStyle>
      <a:lvl1pPr algn="ctr" defTabSz="68408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990" kern="1200">
          <a:solidFill>
            <a:schemeClr val="tx1"/>
          </a:solidFill>
          <a:latin typeface="+mn-lt"/>
          <a:ea typeface="+mj-ea"/>
          <a:cs typeface="+mj-cs"/>
        </a:defRPr>
      </a:lvl1pPr>
      <a:lvl2pPr algn="ctr" defTabSz="68408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990">
          <a:solidFill>
            <a:schemeClr val="tx1"/>
          </a:solidFill>
          <a:latin typeface="Calibri" panose="020F0502020204030204" pitchFamily="34" charset="0"/>
        </a:defRPr>
      </a:lvl2pPr>
      <a:lvl3pPr algn="ctr" defTabSz="68408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990">
          <a:solidFill>
            <a:schemeClr val="tx1"/>
          </a:solidFill>
          <a:latin typeface="Calibri" panose="020F0502020204030204" pitchFamily="34" charset="0"/>
        </a:defRPr>
      </a:lvl3pPr>
      <a:lvl4pPr algn="ctr" defTabSz="68408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990">
          <a:solidFill>
            <a:schemeClr val="tx1"/>
          </a:solidFill>
          <a:latin typeface="Calibri" panose="020F0502020204030204" pitchFamily="34" charset="0"/>
        </a:defRPr>
      </a:lvl4pPr>
      <a:lvl5pPr algn="ctr" defTabSz="68408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990">
          <a:solidFill>
            <a:schemeClr val="tx1"/>
          </a:solidFill>
          <a:latin typeface="Calibri" panose="020F0502020204030204" pitchFamily="34" charset="0"/>
        </a:defRPr>
      </a:lvl5pPr>
      <a:lvl6pPr marL="456057" algn="ctr" defTabSz="68408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91">
          <a:solidFill>
            <a:schemeClr val="tx1"/>
          </a:solidFill>
          <a:latin typeface="Calibri" panose="020F0502020204030204" pitchFamily="34" charset="0"/>
        </a:defRPr>
      </a:lvl6pPr>
      <a:lvl7pPr marL="912114" algn="ctr" defTabSz="68408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91">
          <a:solidFill>
            <a:schemeClr val="tx1"/>
          </a:solidFill>
          <a:latin typeface="Calibri" panose="020F0502020204030204" pitchFamily="34" charset="0"/>
        </a:defRPr>
      </a:lvl7pPr>
      <a:lvl8pPr marL="1368171" algn="ctr" defTabSz="68408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91">
          <a:solidFill>
            <a:schemeClr val="tx1"/>
          </a:solidFill>
          <a:latin typeface="Calibri" panose="020F0502020204030204" pitchFamily="34" charset="0"/>
        </a:defRPr>
      </a:lvl8pPr>
      <a:lvl9pPr marL="1824228" algn="ctr" defTabSz="68408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91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171021" indent="-171021" algn="l" defTabSz="684086" rtl="0" eaLnBrk="1" fontAlgn="base" hangingPunct="1">
        <a:lnSpc>
          <a:spcPct val="90000"/>
        </a:lnSpc>
        <a:spcBef>
          <a:spcPts val="748"/>
        </a:spcBef>
        <a:spcAft>
          <a:spcPct val="0"/>
        </a:spcAft>
        <a:buFont typeface="Arial" panose="020B0604020202020204" pitchFamily="34" charset="0"/>
        <a:buChar char="•"/>
        <a:defRPr sz="3192" kern="1200">
          <a:solidFill>
            <a:schemeClr val="tx1"/>
          </a:solidFill>
          <a:latin typeface="+mn-lt"/>
          <a:ea typeface="+mn-ea"/>
          <a:cs typeface="+mn-cs"/>
        </a:defRPr>
      </a:lvl1pPr>
      <a:lvl2pPr marL="513064" indent="-171021" algn="l" defTabSz="684086" rtl="0" eaLnBrk="1" fontAlgn="base" hangingPunct="1">
        <a:lnSpc>
          <a:spcPct val="90000"/>
        </a:lnSpc>
        <a:spcBef>
          <a:spcPts val="374"/>
        </a:spcBef>
        <a:spcAft>
          <a:spcPct val="0"/>
        </a:spcAft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2pPr>
      <a:lvl3pPr marL="855107" indent="-171021" algn="l" defTabSz="684086" rtl="0" eaLnBrk="1" fontAlgn="base" hangingPunct="1">
        <a:lnSpc>
          <a:spcPct val="90000"/>
        </a:lnSpc>
        <a:spcBef>
          <a:spcPts val="374"/>
        </a:spcBef>
        <a:spcAft>
          <a:spcPct val="0"/>
        </a:spcAft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3pPr>
      <a:lvl4pPr marL="1197150" indent="-171021" algn="l" defTabSz="684086" rtl="0" eaLnBrk="1" fontAlgn="base" hangingPunct="1">
        <a:lnSpc>
          <a:spcPct val="90000"/>
        </a:lnSpc>
        <a:spcBef>
          <a:spcPts val="374"/>
        </a:spcBef>
        <a:spcAft>
          <a:spcPct val="0"/>
        </a:spcAft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4pPr>
      <a:lvl5pPr marL="1539192" indent="-171021" algn="l" defTabSz="684086" rtl="0" eaLnBrk="1" fontAlgn="base" hangingPunct="1">
        <a:lnSpc>
          <a:spcPct val="90000"/>
        </a:lnSpc>
        <a:spcBef>
          <a:spcPts val="374"/>
        </a:spcBef>
        <a:spcAft>
          <a:spcPct val="0"/>
        </a:spcAft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5pPr>
      <a:lvl6pPr marL="1881235" indent="-171021" algn="l" defTabSz="684086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223278" indent="-171021" algn="l" defTabSz="684086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565321" indent="-171021" algn="l" defTabSz="684086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907363" indent="-171021" algn="l" defTabSz="684086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086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1pPr>
      <a:lvl2pPr marL="342043" algn="l" defTabSz="684086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2pPr>
      <a:lvl3pPr marL="684086" algn="l" defTabSz="684086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3pPr>
      <a:lvl4pPr marL="1026128" algn="l" defTabSz="684086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368171" algn="l" defTabSz="684086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710214" algn="l" defTabSz="684086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052257" algn="l" defTabSz="684086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394299" algn="l" defTabSz="684086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736342" algn="l" defTabSz="684086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hondker.aktaruzzaman@xmu.edu.my" TargetMode="Externa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7710" y="610563"/>
            <a:ext cx="10773044" cy="816793"/>
          </a:xfrm>
        </p:spPr>
        <p:txBody>
          <a:bodyPr>
            <a:normAutofit fontScale="90000"/>
          </a:bodyPr>
          <a:lstStyle/>
          <a:p>
            <a:br>
              <a:rPr lang="en-MY" dirty="0"/>
            </a:br>
            <a:r>
              <a:rPr lang="en-MY" dirty="0"/>
              <a:t> </a:t>
            </a:r>
            <a:r>
              <a:rPr lang="en-MY" sz="4400" dirty="0"/>
              <a:t>SEM206 : </a:t>
            </a:r>
            <a:r>
              <a:rPr lang="en-US" sz="4400" dirty="0"/>
              <a:t>Statistics for Business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37710" y="2408663"/>
            <a:ext cx="10953340" cy="3623730"/>
          </a:xfrm>
        </p:spPr>
        <p:txBody>
          <a:bodyPr/>
          <a:lstStyle/>
          <a:p>
            <a:pPr algn="ctr"/>
            <a:r>
              <a:rPr lang="en-MY" altLang="en-US" sz="3600" b="1" dirty="0">
                <a:solidFill>
                  <a:srgbClr val="FF0000"/>
                </a:solidFill>
              </a:rPr>
              <a:t>Lecture 5</a:t>
            </a:r>
            <a:r>
              <a:rPr lang="en-MY" altLang="en-US" sz="3600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n-US" sz="3600" dirty="0"/>
              <a:t>Continuous Probability Distributions</a:t>
            </a:r>
            <a:endParaRPr lang="en-US" altLang="en-US" dirty="0"/>
          </a:p>
          <a:p>
            <a:pPr algn="ctr"/>
            <a:endParaRPr lang="en-US" altLang="en-US" dirty="0"/>
          </a:p>
          <a:p>
            <a:pPr algn="ctr"/>
            <a:endParaRPr lang="en-US" altLang="en-US" dirty="0"/>
          </a:p>
          <a:p>
            <a:pPr algn="ctr"/>
            <a:endParaRPr lang="en-US" altLang="en-US" dirty="0"/>
          </a:p>
          <a:p>
            <a:pPr algn="ctr"/>
            <a:endParaRPr lang="en-US" altLang="en-US" dirty="0"/>
          </a:p>
          <a:p>
            <a:pPr algn="ctr"/>
            <a:endParaRPr lang="en-MY" altLang="en-US" dirty="0"/>
          </a:p>
          <a:p>
            <a:pPr algn="ctr"/>
            <a:r>
              <a:rPr lang="en-MY" altLang="en-US" sz="3200" dirty="0"/>
              <a:t>Khondker Aktaruzzaman</a:t>
            </a:r>
          </a:p>
          <a:p>
            <a:pPr algn="ctr"/>
            <a:r>
              <a:rPr lang="en-MY" altLang="en-US" sz="1400" dirty="0">
                <a:hlinkClick r:id="rId2"/>
              </a:rPr>
              <a:t>khondker.aktaruzzaman@xmu.edu.my</a:t>
            </a:r>
            <a:endParaRPr lang="en-MY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9879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912138" y="405703"/>
            <a:ext cx="10337562" cy="673100"/>
          </a:xfrm>
          <a:noFill/>
          <a:ln/>
        </p:spPr>
        <p:txBody>
          <a:bodyPr>
            <a:normAutofit/>
          </a:bodyPr>
          <a:lstStyle/>
          <a:p>
            <a:r>
              <a:rPr lang="en-US" sz="3600" dirty="0"/>
              <a:t>Uniform Probability Distribution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931142" y="1153886"/>
            <a:ext cx="10337562" cy="545123"/>
          </a:xfrm>
        </p:spPr>
        <p:txBody>
          <a:bodyPr/>
          <a:lstStyle/>
          <a:p>
            <a:pPr marL="339725" indent="-339725"/>
            <a:r>
              <a:rPr lang="en-US" dirty="0"/>
              <a:t>Salad Plate Filling Weight</a:t>
            </a:r>
          </a:p>
        </p:txBody>
      </p:sp>
      <p:sp>
        <p:nvSpPr>
          <p:cNvPr id="88069" name="Line 5"/>
          <p:cNvSpPr>
            <a:spLocks noChangeShapeType="1"/>
          </p:cNvSpPr>
          <p:nvPr/>
        </p:nvSpPr>
        <p:spPr bwMode="auto">
          <a:xfrm>
            <a:off x="2724988" y="2408974"/>
            <a:ext cx="0" cy="1962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2300590" y="1875574"/>
            <a:ext cx="62677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8071" name="Rectangle 7"/>
          <p:cNvSpPr>
            <a:spLocks noChangeArrowheads="1"/>
          </p:cNvSpPr>
          <p:nvPr/>
        </p:nvSpPr>
        <p:spPr bwMode="auto">
          <a:xfrm>
            <a:off x="8482858" y="4047274"/>
            <a:ext cx="42159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x</a:t>
            </a:r>
          </a:p>
        </p:txBody>
      </p:sp>
      <p:sp>
        <p:nvSpPr>
          <p:cNvPr id="88081" name="Freeform 17"/>
          <p:cNvSpPr>
            <a:spLocks/>
          </p:cNvSpPr>
          <p:nvPr/>
        </p:nvSpPr>
        <p:spPr bwMode="auto">
          <a:xfrm>
            <a:off x="4384836" y="3383601"/>
            <a:ext cx="3325239" cy="892288"/>
          </a:xfrm>
          <a:custGeom>
            <a:avLst/>
            <a:gdLst>
              <a:gd name="connsiteX0" fmla="*/ 0 w 10000"/>
              <a:gd name="connsiteY0" fmla="*/ 10000 h 10059"/>
              <a:gd name="connsiteX1" fmla="*/ 227 w 10000"/>
              <a:gd name="connsiteY1" fmla="*/ 0 h 10059"/>
              <a:gd name="connsiteX2" fmla="*/ 10000 w 10000"/>
              <a:gd name="connsiteY2" fmla="*/ 0 h 10059"/>
              <a:gd name="connsiteX3" fmla="*/ 10000 w 10000"/>
              <a:gd name="connsiteY3" fmla="*/ 10000 h 10059"/>
              <a:gd name="connsiteX4" fmla="*/ 224 w 10000"/>
              <a:gd name="connsiteY4" fmla="*/ 10059 h 10059"/>
              <a:gd name="connsiteX0" fmla="*/ 37 w 9794"/>
              <a:gd name="connsiteY0" fmla="*/ 962 h 11021"/>
              <a:gd name="connsiteX1" fmla="*/ 21 w 9794"/>
              <a:gd name="connsiteY1" fmla="*/ 962 h 11021"/>
              <a:gd name="connsiteX2" fmla="*/ 9794 w 9794"/>
              <a:gd name="connsiteY2" fmla="*/ 962 h 11021"/>
              <a:gd name="connsiteX3" fmla="*/ 9794 w 9794"/>
              <a:gd name="connsiteY3" fmla="*/ 10962 h 11021"/>
              <a:gd name="connsiteX4" fmla="*/ 18 w 9794"/>
              <a:gd name="connsiteY4" fmla="*/ 11021 h 11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94" h="11021">
                <a:moveTo>
                  <a:pt x="37" y="962"/>
                </a:moveTo>
                <a:cubicBezTo>
                  <a:pt x="113" y="-2371"/>
                  <a:pt x="-55" y="4295"/>
                  <a:pt x="21" y="962"/>
                </a:cubicBezTo>
                <a:lnTo>
                  <a:pt x="9794" y="962"/>
                </a:lnTo>
                <a:lnTo>
                  <a:pt x="9794" y="10962"/>
                </a:lnTo>
                <a:lnTo>
                  <a:pt x="18" y="11021"/>
                </a:lnTo>
              </a:path>
            </a:pathLst>
          </a:custGeom>
          <a:solidFill>
            <a:schemeClr val="bg1">
              <a:lumMod val="75000"/>
            </a:schemeClr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083" name="Line 19"/>
          <p:cNvSpPr>
            <a:spLocks noChangeShapeType="1"/>
          </p:cNvSpPr>
          <p:nvPr/>
        </p:nvSpPr>
        <p:spPr bwMode="auto">
          <a:xfrm>
            <a:off x="7716409" y="3451961"/>
            <a:ext cx="0" cy="850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084" name="Line 20"/>
          <p:cNvSpPr>
            <a:spLocks noChangeShapeType="1"/>
          </p:cNvSpPr>
          <p:nvPr/>
        </p:nvSpPr>
        <p:spPr bwMode="auto">
          <a:xfrm flipV="1">
            <a:off x="4380349" y="3451961"/>
            <a:ext cx="334028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085" name="Line 21"/>
          <p:cNvSpPr>
            <a:spLocks noChangeShapeType="1"/>
          </p:cNvSpPr>
          <p:nvPr/>
        </p:nvSpPr>
        <p:spPr bwMode="auto">
          <a:xfrm>
            <a:off x="2733434" y="4271111"/>
            <a:ext cx="578531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086" name="Line 22"/>
          <p:cNvSpPr>
            <a:spLocks noChangeShapeType="1"/>
          </p:cNvSpPr>
          <p:nvPr/>
        </p:nvSpPr>
        <p:spPr bwMode="auto">
          <a:xfrm flipH="1">
            <a:off x="2606748" y="3451961"/>
            <a:ext cx="21958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087" name="Rectangle 23"/>
          <p:cNvSpPr>
            <a:spLocks noChangeArrowheads="1"/>
          </p:cNvSpPr>
          <p:nvPr/>
        </p:nvSpPr>
        <p:spPr bwMode="auto">
          <a:xfrm>
            <a:off x="1532030" y="3228124"/>
            <a:ext cx="782267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1/10</a:t>
            </a:r>
          </a:p>
        </p:txBody>
      </p:sp>
      <p:sp>
        <p:nvSpPr>
          <p:cNvPr id="88088" name="Rectangle 24"/>
          <p:cNvSpPr>
            <a:spLocks noChangeArrowheads="1"/>
          </p:cNvSpPr>
          <p:nvPr/>
        </p:nvSpPr>
        <p:spPr bwMode="auto">
          <a:xfrm>
            <a:off x="3876910" y="4834674"/>
            <a:ext cx="270991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Salad Weight (oz.)</a:t>
            </a:r>
          </a:p>
        </p:txBody>
      </p:sp>
      <p:sp>
        <p:nvSpPr>
          <p:cNvPr id="88075" name="Line 11"/>
          <p:cNvSpPr>
            <a:spLocks noChangeShapeType="1"/>
          </p:cNvSpPr>
          <p:nvPr/>
        </p:nvSpPr>
        <p:spPr bwMode="auto">
          <a:xfrm>
            <a:off x="4390909" y="3458311"/>
            <a:ext cx="0" cy="806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072" name="Line 8"/>
          <p:cNvSpPr>
            <a:spLocks noChangeShapeType="1"/>
          </p:cNvSpPr>
          <p:nvPr/>
        </p:nvSpPr>
        <p:spPr bwMode="auto">
          <a:xfrm>
            <a:off x="4390909" y="4220311"/>
            <a:ext cx="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073" name="Line 9"/>
          <p:cNvSpPr>
            <a:spLocks noChangeShapeType="1"/>
          </p:cNvSpPr>
          <p:nvPr/>
        </p:nvSpPr>
        <p:spPr bwMode="auto">
          <a:xfrm>
            <a:off x="7716409" y="4226661"/>
            <a:ext cx="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>
            <a:off x="6044156" y="4213961"/>
            <a:ext cx="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076" name="Rectangle 12"/>
          <p:cNvSpPr>
            <a:spLocks noChangeArrowheads="1"/>
          </p:cNvSpPr>
          <p:nvPr/>
        </p:nvSpPr>
        <p:spPr bwMode="auto">
          <a:xfrm>
            <a:off x="4175540" y="4377479"/>
            <a:ext cx="35426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88077" name="Rectangle 13"/>
          <p:cNvSpPr>
            <a:spLocks noChangeArrowheads="1"/>
          </p:cNvSpPr>
          <p:nvPr/>
        </p:nvSpPr>
        <p:spPr bwMode="auto">
          <a:xfrm>
            <a:off x="5721107" y="4396529"/>
            <a:ext cx="52578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88078" name="Rectangle 14"/>
          <p:cNvSpPr>
            <a:spLocks noChangeArrowheads="1"/>
          </p:cNvSpPr>
          <p:nvPr/>
        </p:nvSpPr>
        <p:spPr bwMode="auto">
          <a:xfrm>
            <a:off x="7380089" y="4415579"/>
            <a:ext cx="52578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88149" name="Rectangle 85"/>
          <p:cNvSpPr>
            <a:spLocks noChangeArrowheads="1"/>
          </p:cNvSpPr>
          <p:nvPr/>
        </p:nvSpPr>
        <p:spPr bwMode="auto">
          <a:xfrm>
            <a:off x="2520179" y="4377479"/>
            <a:ext cx="35426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9"/>
          <p:cNvSpPr>
            <a:spLocks noChangeArrowheads="1"/>
          </p:cNvSpPr>
          <p:nvPr/>
        </p:nvSpPr>
        <p:spPr bwMode="auto">
          <a:xfrm>
            <a:off x="2530858" y="1767567"/>
            <a:ext cx="6882762" cy="977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	   What is the probability that a customer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        will take between 12 and 15 ounces of salad?	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604213" y="3413806"/>
            <a:ext cx="0" cy="1962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79815" y="2880406"/>
            <a:ext cx="62677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362083" y="5052106"/>
            <a:ext cx="42159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x</a:t>
            </a:r>
          </a:p>
        </p:txBody>
      </p:sp>
      <p:sp>
        <p:nvSpPr>
          <p:cNvPr id="8" name="Freeform 17"/>
          <p:cNvSpPr>
            <a:spLocks/>
          </p:cNvSpPr>
          <p:nvPr/>
        </p:nvSpPr>
        <p:spPr bwMode="auto">
          <a:xfrm>
            <a:off x="5264061" y="4388433"/>
            <a:ext cx="3325239" cy="892288"/>
          </a:xfrm>
          <a:custGeom>
            <a:avLst/>
            <a:gdLst>
              <a:gd name="connsiteX0" fmla="*/ 0 w 10000"/>
              <a:gd name="connsiteY0" fmla="*/ 10000 h 10059"/>
              <a:gd name="connsiteX1" fmla="*/ 227 w 10000"/>
              <a:gd name="connsiteY1" fmla="*/ 0 h 10059"/>
              <a:gd name="connsiteX2" fmla="*/ 10000 w 10000"/>
              <a:gd name="connsiteY2" fmla="*/ 0 h 10059"/>
              <a:gd name="connsiteX3" fmla="*/ 10000 w 10000"/>
              <a:gd name="connsiteY3" fmla="*/ 10000 h 10059"/>
              <a:gd name="connsiteX4" fmla="*/ 224 w 10000"/>
              <a:gd name="connsiteY4" fmla="*/ 10059 h 10059"/>
              <a:gd name="connsiteX0" fmla="*/ 37 w 9794"/>
              <a:gd name="connsiteY0" fmla="*/ 962 h 11021"/>
              <a:gd name="connsiteX1" fmla="*/ 21 w 9794"/>
              <a:gd name="connsiteY1" fmla="*/ 962 h 11021"/>
              <a:gd name="connsiteX2" fmla="*/ 9794 w 9794"/>
              <a:gd name="connsiteY2" fmla="*/ 962 h 11021"/>
              <a:gd name="connsiteX3" fmla="*/ 9794 w 9794"/>
              <a:gd name="connsiteY3" fmla="*/ 10962 h 11021"/>
              <a:gd name="connsiteX4" fmla="*/ 18 w 9794"/>
              <a:gd name="connsiteY4" fmla="*/ 11021 h 11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94" h="11021">
                <a:moveTo>
                  <a:pt x="37" y="962"/>
                </a:moveTo>
                <a:cubicBezTo>
                  <a:pt x="113" y="-2371"/>
                  <a:pt x="-55" y="4295"/>
                  <a:pt x="21" y="962"/>
                </a:cubicBezTo>
                <a:lnTo>
                  <a:pt x="9794" y="962"/>
                </a:lnTo>
                <a:lnTo>
                  <a:pt x="9794" y="10962"/>
                </a:lnTo>
                <a:lnTo>
                  <a:pt x="18" y="11021"/>
                </a:lnTo>
              </a:path>
            </a:pathLst>
          </a:custGeom>
          <a:solidFill>
            <a:schemeClr val="bg1">
              <a:lumMod val="75000"/>
            </a:schemeClr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Line 19"/>
          <p:cNvSpPr>
            <a:spLocks noChangeShapeType="1"/>
          </p:cNvSpPr>
          <p:nvPr/>
        </p:nvSpPr>
        <p:spPr bwMode="auto">
          <a:xfrm>
            <a:off x="8595634" y="4456793"/>
            <a:ext cx="0" cy="850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Line 20"/>
          <p:cNvSpPr>
            <a:spLocks noChangeShapeType="1"/>
          </p:cNvSpPr>
          <p:nvPr/>
        </p:nvSpPr>
        <p:spPr bwMode="auto">
          <a:xfrm flipV="1">
            <a:off x="5259574" y="4456793"/>
            <a:ext cx="334028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Line 21"/>
          <p:cNvSpPr>
            <a:spLocks noChangeShapeType="1"/>
          </p:cNvSpPr>
          <p:nvPr/>
        </p:nvSpPr>
        <p:spPr bwMode="auto">
          <a:xfrm>
            <a:off x="3612659" y="5275943"/>
            <a:ext cx="578531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3485973" y="4456793"/>
            <a:ext cx="21958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23"/>
          <p:cNvSpPr>
            <a:spLocks noChangeArrowheads="1"/>
          </p:cNvSpPr>
          <p:nvPr/>
        </p:nvSpPr>
        <p:spPr bwMode="auto">
          <a:xfrm>
            <a:off x="2411255" y="4232956"/>
            <a:ext cx="782267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1/10</a:t>
            </a: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4803027" y="5839506"/>
            <a:ext cx="270991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Salad Weight (oz.)</a:t>
            </a: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5270134" y="4463143"/>
            <a:ext cx="0" cy="806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5270134" y="5225143"/>
            <a:ext cx="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8595634" y="5231493"/>
            <a:ext cx="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Line 10"/>
          <p:cNvSpPr>
            <a:spLocks noChangeShapeType="1"/>
          </p:cNvSpPr>
          <p:nvPr/>
        </p:nvSpPr>
        <p:spPr bwMode="auto">
          <a:xfrm>
            <a:off x="6923381" y="5218793"/>
            <a:ext cx="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5054765" y="5382311"/>
            <a:ext cx="35426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6600332" y="5401361"/>
            <a:ext cx="52578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8259314" y="5420411"/>
            <a:ext cx="52578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22" name="Rectangle 85"/>
          <p:cNvSpPr>
            <a:spLocks noChangeArrowheads="1"/>
          </p:cNvSpPr>
          <p:nvPr/>
        </p:nvSpPr>
        <p:spPr bwMode="auto">
          <a:xfrm>
            <a:off x="3399404" y="5382311"/>
            <a:ext cx="35426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3" name="Rectangle 77"/>
          <p:cNvSpPr>
            <a:spLocks noChangeArrowheads="1"/>
          </p:cNvSpPr>
          <p:nvPr/>
        </p:nvSpPr>
        <p:spPr bwMode="auto">
          <a:xfrm>
            <a:off x="4440340" y="3666218"/>
            <a:ext cx="4233533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P(12 </a:t>
            </a:r>
            <a:r>
              <a:rPr lang="en-US" sz="24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15) = 1/10(3) =   .3</a:t>
            </a:r>
          </a:p>
        </p:txBody>
      </p:sp>
      <p:sp>
        <p:nvSpPr>
          <p:cNvPr id="24" name="Oval 83"/>
          <p:cNvSpPr>
            <a:spLocks noChangeArrowheads="1"/>
          </p:cNvSpPr>
          <p:nvPr/>
        </p:nvSpPr>
        <p:spPr bwMode="auto">
          <a:xfrm>
            <a:off x="8124396" y="3649068"/>
            <a:ext cx="608092" cy="476250"/>
          </a:xfrm>
          <a:prstGeom prst="ellips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Freeform 75"/>
          <p:cNvSpPr>
            <a:spLocks/>
          </p:cNvSpPr>
          <p:nvPr/>
        </p:nvSpPr>
        <p:spPr bwMode="auto">
          <a:xfrm>
            <a:off x="7486332" y="4456794"/>
            <a:ext cx="1114835" cy="823310"/>
          </a:xfrm>
          <a:custGeom>
            <a:avLst/>
            <a:gdLst/>
            <a:ahLst/>
            <a:cxnLst>
              <a:cxn ang="0">
                <a:pos x="0" y="528"/>
              </a:cxn>
              <a:cxn ang="0">
                <a:pos x="12" y="0"/>
              </a:cxn>
              <a:cxn ang="0">
                <a:pos x="528" y="0"/>
              </a:cxn>
              <a:cxn ang="0">
                <a:pos x="528" y="528"/>
              </a:cxn>
              <a:cxn ang="0">
                <a:pos x="0" y="528"/>
              </a:cxn>
            </a:cxnLst>
            <a:rect l="0" t="0" r="r" b="b"/>
            <a:pathLst>
              <a:path w="528" h="528">
                <a:moveTo>
                  <a:pt x="0" y="528"/>
                </a:moveTo>
                <a:lnTo>
                  <a:pt x="12" y="0"/>
                </a:lnTo>
                <a:lnTo>
                  <a:pt x="528" y="0"/>
                </a:lnTo>
                <a:lnTo>
                  <a:pt x="528" y="528"/>
                </a:lnTo>
                <a:lnTo>
                  <a:pt x="0" y="528"/>
                </a:lnTo>
              </a:path>
            </a:pathLst>
          </a:custGeom>
          <a:solidFill>
            <a:schemeClr val="bg1">
              <a:lumMod val="50000"/>
            </a:schemeClr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Line 78"/>
          <p:cNvSpPr>
            <a:spLocks noChangeShapeType="1"/>
          </p:cNvSpPr>
          <p:nvPr/>
        </p:nvSpPr>
        <p:spPr bwMode="auto">
          <a:xfrm>
            <a:off x="7496802" y="4470161"/>
            <a:ext cx="0" cy="806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76"/>
          <p:cNvSpPr>
            <a:spLocks noChangeShapeType="1"/>
          </p:cNvSpPr>
          <p:nvPr/>
        </p:nvSpPr>
        <p:spPr bwMode="auto">
          <a:xfrm flipH="1" flipV="1">
            <a:off x="8215577" y="4134531"/>
            <a:ext cx="0" cy="595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" name="Group 82"/>
          <p:cNvGrpSpPr>
            <a:grpSpLocks/>
          </p:cNvGrpSpPr>
          <p:nvPr/>
        </p:nvGrpSpPr>
        <p:grpSpPr bwMode="auto">
          <a:xfrm>
            <a:off x="7183096" y="5212447"/>
            <a:ext cx="525747" cy="647701"/>
            <a:chOff x="3402" y="2920"/>
            <a:chExt cx="249" cy="408"/>
          </a:xfrm>
        </p:grpSpPr>
        <p:sp>
          <p:nvSpPr>
            <p:cNvPr id="29" name="Line 80"/>
            <p:cNvSpPr>
              <a:spLocks noChangeShapeType="1"/>
            </p:cNvSpPr>
            <p:nvPr/>
          </p:nvSpPr>
          <p:spPr bwMode="auto">
            <a:xfrm>
              <a:off x="3543" y="2920"/>
              <a:ext cx="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81"/>
            <p:cNvSpPr>
              <a:spLocks noChangeArrowheads="1"/>
            </p:cNvSpPr>
            <p:nvPr/>
          </p:nvSpPr>
          <p:spPr bwMode="auto">
            <a:xfrm>
              <a:off x="3402" y="3039"/>
              <a:ext cx="249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</a:p>
          </p:txBody>
        </p:sp>
      </p:grpSp>
      <p:sp>
        <p:nvSpPr>
          <p:cNvPr id="32" name="Rectangle 2"/>
          <p:cNvSpPr txBox="1">
            <a:spLocks noChangeArrowheads="1"/>
          </p:cNvSpPr>
          <p:nvPr/>
        </p:nvSpPr>
        <p:spPr>
          <a:xfrm>
            <a:off x="1042766" y="448666"/>
            <a:ext cx="10337562" cy="495303"/>
          </a:xfrm>
          <a:prstGeom prst="rect">
            <a:avLst/>
          </a:prstGeom>
          <a:noFill/>
          <a:ln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>
                <a:effectLst/>
              </a:rPr>
              <a:t>Uniform Probability Distribution</a:t>
            </a:r>
          </a:p>
        </p:txBody>
      </p:sp>
    </p:spTree>
    <p:extLst>
      <p:ext uri="{BB962C8B-B14F-4D97-AF65-F5344CB8AC3E}">
        <p14:creationId xmlns:p14="http://schemas.microsoft.com/office/powerpoint/2010/main" val="1683270787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32452" y="475692"/>
            <a:ext cx="10337562" cy="6111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/>
            <a:r>
              <a:rPr lang="en-US" sz="3600" dirty="0">
                <a:effectLst/>
                <a:latin typeface="+mn-lt"/>
                <a:cs typeface="Arial" panose="020B0604020202020204" pitchFamily="34" charset="0"/>
              </a:rPr>
              <a:t>Area as a Measure of Probability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32452" y="1684642"/>
            <a:ext cx="10337562" cy="49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The area under the graph of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f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(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) and probability are identical.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32452" y="2181898"/>
            <a:ext cx="10337562" cy="50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This is valid for all continuous random variables.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32452" y="2670848"/>
            <a:ext cx="10337562" cy="163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The probability that </a:t>
            </a:r>
            <a:r>
              <a:rPr lang="en-US" sz="2400" i="1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x</a:t>
            </a:r>
            <a:r>
              <a:rPr lang="en-US" sz="240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takes on a value between some lower value </a:t>
            </a:r>
            <a:r>
              <a:rPr lang="en-US" sz="2400" i="1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x</a:t>
            </a:r>
            <a:r>
              <a:rPr lang="en-US" sz="2400" baseline="-2500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1</a:t>
            </a:r>
            <a:r>
              <a:rPr lang="en-US" sz="240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and some higher value </a:t>
            </a:r>
            <a:r>
              <a:rPr lang="en-US" sz="2400" i="1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x</a:t>
            </a:r>
            <a:r>
              <a:rPr lang="en-US" sz="2400" baseline="-2500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2</a:t>
            </a:r>
            <a:r>
              <a:rPr lang="en-US" sz="240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can be found by computing the area under the graph of </a:t>
            </a:r>
            <a:r>
              <a:rPr lang="en-US" sz="2400" i="1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f</a:t>
            </a:r>
            <a:r>
              <a:rPr lang="en-US" sz="240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(</a:t>
            </a:r>
            <a:r>
              <a:rPr lang="en-US" sz="2400" i="1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x</a:t>
            </a:r>
            <a:r>
              <a:rPr lang="en-US" sz="240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) over the interval from </a:t>
            </a:r>
            <a:r>
              <a:rPr lang="en-US" sz="2400" i="1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x</a:t>
            </a:r>
            <a:r>
              <a:rPr lang="en-US" sz="2400" baseline="-2500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1</a:t>
            </a:r>
            <a:r>
              <a:rPr lang="en-US" sz="240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to </a:t>
            </a:r>
            <a:r>
              <a:rPr lang="en-US" sz="2400" i="1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x</a:t>
            </a:r>
            <a:r>
              <a:rPr lang="en-US" sz="2400" baseline="-2500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2</a:t>
            </a:r>
            <a:r>
              <a:rPr lang="en-US" sz="240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15451954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902860" y="394320"/>
            <a:ext cx="10337562" cy="695089"/>
          </a:xfrm>
        </p:spPr>
        <p:txBody>
          <a:bodyPr>
            <a:normAutofit/>
          </a:bodyPr>
          <a:lstStyle/>
          <a:p>
            <a:r>
              <a:rPr lang="en-US" sz="3600" dirty="0"/>
              <a:t>Normal Probability Distribution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933652" y="1151846"/>
            <a:ext cx="10337562" cy="826843"/>
          </a:xfrm>
        </p:spPr>
        <p:txBody>
          <a:bodyPr>
            <a:noAutofit/>
          </a:bodyPr>
          <a:lstStyle/>
          <a:p>
            <a:pPr marL="339725" indent="-339725"/>
            <a:r>
              <a:rPr lang="en-US" sz="2400" dirty="0"/>
              <a:t>The </a:t>
            </a:r>
            <a:r>
              <a:rPr lang="en-US" sz="2400" u="sng" dirty="0"/>
              <a:t>normal probability distribution</a:t>
            </a:r>
            <a:r>
              <a:rPr lang="en-US" sz="2400" dirty="0"/>
              <a:t> is the most important distribution for describing a continuous random variable.</a:t>
            </a:r>
          </a:p>
        </p:txBody>
      </p:sp>
      <p:sp>
        <p:nvSpPr>
          <p:cNvPr id="89094" name="Rectangle 6"/>
          <p:cNvSpPr>
            <a:spLocks noChangeArrowheads="1"/>
          </p:cNvSpPr>
          <p:nvPr/>
        </p:nvSpPr>
        <p:spPr bwMode="auto">
          <a:xfrm>
            <a:off x="936999" y="1874772"/>
            <a:ext cx="9222727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It is widely used in statistical inference.</a:t>
            </a:r>
          </a:p>
        </p:txBody>
      </p:sp>
      <p:sp>
        <p:nvSpPr>
          <p:cNvPr id="89095" name="Rectangle 7"/>
          <p:cNvSpPr>
            <a:spLocks noChangeArrowheads="1"/>
          </p:cNvSpPr>
          <p:nvPr/>
        </p:nvSpPr>
        <p:spPr bwMode="auto">
          <a:xfrm>
            <a:off x="938674" y="2333928"/>
            <a:ext cx="10337562" cy="4865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It has been used in a wide variety of applications including:</a:t>
            </a:r>
          </a:p>
        </p:txBody>
      </p:sp>
      <p:sp>
        <p:nvSpPr>
          <p:cNvPr id="89097" name="Text Box 9"/>
          <p:cNvSpPr txBox="1">
            <a:spLocks noChangeArrowheads="1"/>
          </p:cNvSpPr>
          <p:nvPr/>
        </p:nvSpPr>
        <p:spPr bwMode="auto">
          <a:xfrm>
            <a:off x="1963631" y="2796571"/>
            <a:ext cx="3737231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SzPct val="100000"/>
              <a:buFontTx/>
              <a:buChar char="•"/>
            </a:pPr>
            <a:r>
              <a:rPr lang="en-US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Heights of people</a:t>
            </a:r>
          </a:p>
          <a:p>
            <a:pPr algn="l">
              <a:buSzPct val="100000"/>
              <a:buFontTx/>
              <a:buChar char="•"/>
            </a:pPr>
            <a:r>
              <a:rPr lang="en-US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Rainfall amounts</a:t>
            </a:r>
          </a:p>
        </p:txBody>
      </p:sp>
      <p:sp>
        <p:nvSpPr>
          <p:cNvPr id="89098" name="Text Box 10"/>
          <p:cNvSpPr txBox="1">
            <a:spLocks noChangeArrowheads="1"/>
          </p:cNvSpPr>
          <p:nvPr/>
        </p:nvSpPr>
        <p:spPr bwMode="auto">
          <a:xfrm>
            <a:off x="4856742" y="2796571"/>
            <a:ext cx="4700044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SzPct val="100000"/>
              <a:buFontTx/>
              <a:buChar char="•"/>
            </a:pPr>
            <a:r>
              <a:rPr lang="en-US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Test scores</a:t>
            </a:r>
          </a:p>
          <a:p>
            <a:pPr algn="l">
              <a:buSzPct val="100000"/>
              <a:buFontTx/>
              <a:buChar char="•"/>
            </a:pPr>
            <a:r>
              <a:rPr lang="en-US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Scientific measurements</a:t>
            </a:r>
          </a:p>
        </p:txBody>
      </p:sp>
      <p:sp>
        <p:nvSpPr>
          <p:cNvPr id="89099" name="Rectangle 11"/>
          <p:cNvSpPr>
            <a:spLocks noChangeArrowheads="1"/>
          </p:cNvSpPr>
          <p:nvPr/>
        </p:nvSpPr>
        <p:spPr bwMode="auto">
          <a:xfrm>
            <a:off x="939511" y="3594160"/>
            <a:ext cx="10337562" cy="8698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Abraham de </a:t>
            </a:r>
            <a:r>
              <a:rPr lang="en-US" sz="2400" dirty="0" err="1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Moivre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, a French mathematician, published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The Doctrine of Chances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in 1733.</a:t>
            </a:r>
          </a:p>
        </p:txBody>
      </p:sp>
      <p:sp>
        <p:nvSpPr>
          <p:cNvPr id="89102" name="Rectangle 14"/>
          <p:cNvSpPr>
            <a:spLocks noChangeArrowheads="1"/>
          </p:cNvSpPr>
          <p:nvPr/>
        </p:nvSpPr>
        <p:spPr bwMode="auto">
          <a:xfrm>
            <a:off x="939511" y="4447014"/>
            <a:ext cx="9222727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He derived the normal distribution.</a:t>
            </a:r>
          </a:p>
        </p:txBody>
      </p:sp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7" name="Rectangle 5"/>
          <p:cNvSpPr>
            <a:spLocks noGrp="1" noChangeArrowheads="1"/>
          </p:cNvSpPr>
          <p:nvPr>
            <p:ph type="title"/>
          </p:nvPr>
        </p:nvSpPr>
        <p:spPr>
          <a:xfrm>
            <a:off x="931142" y="379418"/>
            <a:ext cx="10337562" cy="698500"/>
          </a:xfrm>
          <a:noFill/>
          <a:ln/>
        </p:spPr>
        <p:txBody>
          <a:bodyPr>
            <a:normAutofit/>
          </a:bodyPr>
          <a:lstStyle/>
          <a:p>
            <a:r>
              <a:rPr lang="en-US" sz="3600" dirty="0"/>
              <a:t>Normal Probability Distribution</a:t>
            </a:r>
          </a:p>
        </p:txBody>
      </p:sp>
      <p:sp>
        <p:nvSpPr>
          <p:cNvPr id="90118" name="Rectangle 6"/>
          <p:cNvSpPr>
            <a:spLocks noGrp="1" noChangeArrowheads="1"/>
          </p:cNvSpPr>
          <p:nvPr>
            <p:ph idx="1"/>
          </p:nvPr>
        </p:nvSpPr>
        <p:spPr>
          <a:xfrm>
            <a:off x="931142" y="1146708"/>
            <a:ext cx="10337562" cy="665163"/>
          </a:xfrm>
          <a:noFill/>
          <a:ln/>
        </p:spPr>
        <p:txBody>
          <a:bodyPr>
            <a:normAutofit/>
          </a:bodyPr>
          <a:lstStyle/>
          <a:p>
            <a:pPr marL="339725" indent="-339725"/>
            <a:r>
              <a:rPr lang="en-US" sz="2800" dirty="0"/>
              <a:t>Normal Probability Density Function</a:t>
            </a:r>
          </a:p>
        </p:txBody>
      </p:sp>
      <p:grpSp>
        <p:nvGrpSpPr>
          <p:cNvPr id="90127" name="Group 15"/>
          <p:cNvGrpSpPr>
            <a:grpSpLocks/>
          </p:cNvGrpSpPr>
          <p:nvPr/>
        </p:nvGrpSpPr>
        <p:grpSpPr bwMode="auto">
          <a:xfrm>
            <a:off x="4795526" y="2772512"/>
            <a:ext cx="4442260" cy="1809750"/>
            <a:chOff x="1728" y="2184"/>
            <a:chExt cx="2452" cy="1140"/>
          </a:xfrm>
        </p:grpSpPr>
        <p:sp>
          <p:nvSpPr>
            <p:cNvPr id="90121" name="Rectangle 9"/>
            <p:cNvSpPr>
              <a:spLocks noChangeArrowheads="1"/>
            </p:cNvSpPr>
            <p:nvPr/>
          </p:nvSpPr>
          <p:spPr bwMode="auto">
            <a:xfrm>
              <a:off x="1728" y="2184"/>
              <a:ext cx="2448" cy="3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sz="2400" i="1" dirty="0">
                  <a:solidFill>
                    <a:srgbClr val="000000"/>
                  </a:solidFill>
                  <a:effectLst/>
                  <a:latin typeface="Symbol" panose="05050102010706020507" pitchFamily="18" charset="2"/>
                  <a:cs typeface="Arial" panose="020B0604020202020204" pitchFamily="34" charset="0"/>
                </a:rPr>
                <a:t></a:t>
              </a:r>
              <a:r>
                <a:rPr lang="en-US" sz="24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 =  </a:t>
              </a:r>
              <a:r>
                <a:rPr lang="en-US" sz="2400" dirty="0">
                  <a:solidFill>
                    <a:srgbClr val="000000"/>
                  </a:solidFill>
                  <a:effectLst/>
                  <a:latin typeface="+mn-lt"/>
                  <a:cs typeface="Arial" panose="020B0604020202020204" pitchFamily="34" charset="0"/>
                </a:rPr>
                <a:t>mean</a:t>
              </a:r>
            </a:p>
          </p:txBody>
        </p:sp>
        <p:sp>
          <p:nvSpPr>
            <p:cNvPr id="90122" name="Rectangle 10"/>
            <p:cNvSpPr>
              <a:spLocks noChangeArrowheads="1"/>
            </p:cNvSpPr>
            <p:nvPr/>
          </p:nvSpPr>
          <p:spPr bwMode="auto">
            <a:xfrm>
              <a:off x="1728" y="2460"/>
              <a:ext cx="2448" cy="3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sz="2400" i="1" dirty="0">
                  <a:solidFill>
                    <a:srgbClr val="000000"/>
                  </a:solidFill>
                  <a:effectLst/>
                  <a:latin typeface="Symbol" panose="05050102010706020507" pitchFamily="18" charset="2"/>
                  <a:cs typeface="Arial" panose="020B0604020202020204" pitchFamily="34" charset="0"/>
                </a:rPr>
                <a:t></a:t>
              </a:r>
              <a:r>
                <a:rPr lang="en-US" sz="24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 =  </a:t>
              </a:r>
              <a:r>
                <a:rPr lang="en-US" sz="2400" dirty="0">
                  <a:solidFill>
                    <a:srgbClr val="000000"/>
                  </a:solidFill>
                  <a:effectLst/>
                  <a:latin typeface="+mn-lt"/>
                  <a:cs typeface="Arial" panose="020B0604020202020204" pitchFamily="34" charset="0"/>
                </a:rPr>
                <a:t>standard deviation</a:t>
              </a:r>
            </a:p>
          </p:txBody>
        </p:sp>
        <p:sp>
          <p:nvSpPr>
            <p:cNvPr id="90123" name="Rectangle 11"/>
            <p:cNvSpPr>
              <a:spLocks noChangeArrowheads="1"/>
            </p:cNvSpPr>
            <p:nvPr/>
          </p:nvSpPr>
          <p:spPr bwMode="auto">
            <a:xfrm>
              <a:off x="1728" y="2736"/>
              <a:ext cx="2448" cy="3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sz="2400" i="1" dirty="0">
                  <a:solidFill>
                    <a:srgbClr val="000000"/>
                  </a:solidFill>
                  <a:effectLst/>
                  <a:latin typeface="Symbol" panose="05050102010706020507" pitchFamily="18" charset="2"/>
                  <a:cs typeface="Arial" panose="020B0604020202020204" pitchFamily="34" charset="0"/>
                </a:rPr>
                <a:t></a:t>
              </a:r>
              <a:r>
                <a:rPr lang="en-US" sz="24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en-US" sz="2400" dirty="0">
                  <a:solidFill>
                    <a:srgbClr val="000000"/>
                  </a:solidFill>
                  <a:effectLst/>
                  <a:latin typeface="+mj-lt"/>
                  <a:cs typeface="Arial" panose="020B0604020202020204" pitchFamily="34" charset="0"/>
                </a:rPr>
                <a:t>=  3.14159</a:t>
              </a:r>
            </a:p>
          </p:txBody>
        </p:sp>
        <p:sp>
          <p:nvSpPr>
            <p:cNvPr id="90124" name="Rectangle 12"/>
            <p:cNvSpPr>
              <a:spLocks noChangeArrowheads="1"/>
            </p:cNvSpPr>
            <p:nvPr/>
          </p:nvSpPr>
          <p:spPr bwMode="auto">
            <a:xfrm>
              <a:off x="1732" y="3012"/>
              <a:ext cx="2448" cy="3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sz="2400" i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24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en-US" sz="2400" dirty="0">
                  <a:solidFill>
                    <a:srgbClr val="000000"/>
                  </a:solidFill>
                  <a:effectLst/>
                  <a:latin typeface="+mn-lt"/>
                  <a:cs typeface="Arial" panose="020B0604020202020204" pitchFamily="34" charset="0"/>
                </a:rPr>
                <a:t>=  2.71828</a:t>
              </a:r>
            </a:p>
          </p:txBody>
        </p:sp>
      </p:grpSp>
      <p:sp>
        <p:nvSpPr>
          <p:cNvPr id="90125" name="Rectangle 13"/>
          <p:cNvSpPr>
            <a:spLocks noChangeArrowheads="1"/>
          </p:cNvSpPr>
          <p:nvPr/>
        </p:nvSpPr>
        <p:spPr bwMode="auto">
          <a:xfrm>
            <a:off x="3477993" y="2756390"/>
            <a:ext cx="4435013" cy="495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where: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293002" y="1646243"/>
                <a:ext cx="3550396" cy="855299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00"/>
                          </a:solidFill>
                          <a:effectLst/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00"/>
                          </a:solidFill>
                          <a:effectLst/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</a:rPr>
                            <m:t>−(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𝜇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/2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  <a:effectLst/>
                  <a:latin typeface="+mn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002" y="1646243"/>
                <a:ext cx="3550396" cy="8552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17155" y="1914492"/>
            <a:ext cx="9562668" cy="71315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The distribution is </a:t>
            </a:r>
            <a:r>
              <a:rPr lang="en-US" sz="2400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symmetric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; its skewness measure is zero.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83292" y="1553030"/>
            <a:ext cx="4391775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Characteristics</a:t>
            </a:r>
          </a:p>
          <a:p>
            <a:pPr marL="914400" lvl="1" indent="-4572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effectLst/>
              <a:latin typeface="+mn-lt"/>
              <a:cs typeface="Arial" panose="020B0604020202020204" pitchFamily="34" charset="0"/>
            </a:endParaRPr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3298182" y="2849778"/>
            <a:ext cx="5236347" cy="1862137"/>
          </a:xfrm>
          <a:custGeom>
            <a:avLst/>
            <a:gdLst/>
            <a:ahLst/>
            <a:cxnLst>
              <a:cxn ang="0">
                <a:pos x="1209" y="12"/>
              </a:cxn>
              <a:cxn ang="0">
                <a:pos x="1132" y="66"/>
              </a:cxn>
              <a:cxn ang="0">
                <a:pos x="1082" y="131"/>
              </a:cxn>
              <a:cxn ang="0">
                <a:pos x="1040" y="197"/>
              </a:cxn>
              <a:cxn ang="0">
                <a:pos x="1003" y="262"/>
              </a:cxn>
              <a:cxn ang="0">
                <a:pos x="975" y="320"/>
              </a:cxn>
              <a:cxn ang="0">
                <a:pos x="941" y="395"/>
              </a:cxn>
              <a:cxn ang="0">
                <a:pos x="910" y="462"/>
              </a:cxn>
              <a:cxn ang="0">
                <a:pos x="881" y="528"/>
              </a:cxn>
              <a:cxn ang="0">
                <a:pos x="856" y="591"/>
              </a:cxn>
              <a:cxn ang="0">
                <a:pos x="826" y="663"/>
              </a:cxn>
              <a:cxn ang="0">
                <a:pos x="796" y="727"/>
              </a:cxn>
              <a:cxn ang="0">
                <a:pos x="765" y="790"/>
              </a:cxn>
              <a:cxn ang="0">
                <a:pos x="717" y="862"/>
              </a:cxn>
              <a:cxn ang="0">
                <a:pos x="653" y="932"/>
              </a:cxn>
              <a:cxn ang="0">
                <a:pos x="592" y="981"/>
              </a:cxn>
              <a:cxn ang="0">
                <a:pos x="506" y="1031"/>
              </a:cxn>
              <a:cxn ang="0">
                <a:pos x="423" y="1063"/>
              </a:cxn>
              <a:cxn ang="0">
                <a:pos x="333" y="1089"/>
              </a:cxn>
              <a:cxn ang="0">
                <a:pos x="258" y="1108"/>
              </a:cxn>
              <a:cxn ang="0">
                <a:pos x="155" y="1129"/>
              </a:cxn>
              <a:cxn ang="0">
                <a:pos x="54" y="1146"/>
              </a:cxn>
              <a:cxn ang="0">
                <a:pos x="2480" y="1170"/>
              </a:cxn>
              <a:cxn ang="0">
                <a:pos x="2395" y="1143"/>
              </a:cxn>
              <a:cxn ang="0">
                <a:pos x="2341" y="1132"/>
              </a:cxn>
              <a:cxn ang="0">
                <a:pos x="2224" y="1104"/>
              </a:cxn>
              <a:cxn ang="0">
                <a:pos x="2118" y="1071"/>
              </a:cxn>
              <a:cxn ang="0">
                <a:pos x="2011" y="1029"/>
              </a:cxn>
              <a:cxn ang="0">
                <a:pos x="1980" y="1013"/>
              </a:cxn>
              <a:cxn ang="0">
                <a:pos x="1914" y="969"/>
              </a:cxn>
              <a:cxn ang="0">
                <a:pos x="1859" y="915"/>
              </a:cxn>
              <a:cxn ang="0">
                <a:pos x="1801" y="845"/>
              </a:cxn>
              <a:cxn ang="0">
                <a:pos x="1765" y="792"/>
              </a:cxn>
              <a:cxn ang="0">
                <a:pos x="1735" y="729"/>
              </a:cxn>
              <a:cxn ang="0">
                <a:pos x="1710" y="674"/>
              </a:cxn>
              <a:cxn ang="0">
                <a:pos x="1686" y="619"/>
              </a:cxn>
              <a:cxn ang="0">
                <a:pos x="1651" y="546"/>
              </a:cxn>
              <a:cxn ang="0">
                <a:pos x="1618" y="476"/>
              </a:cxn>
              <a:cxn ang="0">
                <a:pos x="1580" y="397"/>
              </a:cxn>
              <a:cxn ang="0">
                <a:pos x="1543" y="322"/>
              </a:cxn>
              <a:cxn ang="0">
                <a:pos x="1506" y="251"/>
              </a:cxn>
              <a:cxn ang="0">
                <a:pos x="1479" y="203"/>
              </a:cxn>
              <a:cxn ang="0">
                <a:pos x="1449" y="150"/>
              </a:cxn>
              <a:cxn ang="0">
                <a:pos x="1423" y="114"/>
              </a:cxn>
              <a:cxn ang="0">
                <a:pos x="1407" y="95"/>
              </a:cxn>
              <a:cxn ang="0">
                <a:pos x="1378" y="62"/>
              </a:cxn>
              <a:cxn ang="0">
                <a:pos x="1341" y="30"/>
              </a:cxn>
              <a:cxn ang="0">
                <a:pos x="1286" y="4"/>
              </a:cxn>
            </a:cxnLst>
            <a:rect l="0" t="0" r="r" b="b"/>
            <a:pathLst>
              <a:path w="2480" h="1173">
                <a:moveTo>
                  <a:pt x="1260" y="0"/>
                </a:moveTo>
                <a:lnTo>
                  <a:pt x="1236" y="5"/>
                </a:lnTo>
                <a:lnTo>
                  <a:pt x="1209" y="12"/>
                </a:lnTo>
                <a:lnTo>
                  <a:pt x="1179" y="27"/>
                </a:lnTo>
                <a:lnTo>
                  <a:pt x="1155" y="45"/>
                </a:lnTo>
                <a:lnTo>
                  <a:pt x="1132" y="66"/>
                </a:lnTo>
                <a:lnTo>
                  <a:pt x="1114" y="85"/>
                </a:lnTo>
                <a:lnTo>
                  <a:pt x="1099" y="106"/>
                </a:lnTo>
                <a:lnTo>
                  <a:pt x="1082" y="131"/>
                </a:lnTo>
                <a:lnTo>
                  <a:pt x="1070" y="149"/>
                </a:lnTo>
                <a:lnTo>
                  <a:pt x="1054" y="175"/>
                </a:lnTo>
                <a:lnTo>
                  <a:pt x="1040" y="197"/>
                </a:lnTo>
                <a:lnTo>
                  <a:pt x="1024" y="223"/>
                </a:lnTo>
                <a:lnTo>
                  <a:pt x="1015" y="240"/>
                </a:lnTo>
                <a:lnTo>
                  <a:pt x="1003" y="262"/>
                </a:lnTo>
                <a:lnTo>
                  <a:pt x="994" y="282"/>
                </a:lnTo>
                <a:lnTo>
                  <a:pt x="984" y="300"/>
                </a:lnTo>
                <a:lnTo>
                  <a:pt x="975" y="320"/>
                </a:lnTo>
                <a:lnTo>
                  <a:pt x="964" y="344"/>
                </a:lnTo>
                <a:lnTo>
                  <a:pt x="951" y="373"/>
                </a:lnTo>
                <a:lnTo>
                  <a:pt x="941" y="395"/>
                </a:lnTo>
                <a:lnTo>
                  <a:pt x="933" y="412"/>
                </a:lnTo>
                <a:lnTo>
                  <a:pt x="921" y="437"/>
                </a:lnTo>
                <a:lnTo>
                  <a:pt x="910" y="462"/>
                </a:lnTo>
                <a:lnTo>
                  <a:pt x="902" y="479"/>
                </a:lnTo>
                <a:lnTo>
                  <a:pt x="890" y="506"/>
                </a:lnTo>
                <a:lnTo>
                  <a:pt x="881" y="528"/>
                </a:lnTo>
                <a:lnTo>
                  <a:pt x="873" y="549"/>
                </a:lnTo>
                <a:lnTo>
                  <a:pt x="865" y="570"/>
                </a:lnTo>
                <a:lnTo>
                  <a:pt x="856" y="591"/>
                </a:lnTo>
                <a:lnTo>
                  <a:pt x="848" y="612"/>
                </a:lnTo>
                <a:lnTo>
                  <a:pt x="839" y="633"/>
                </a:lnTo>
                <a:lnTo>
                  <a:pt x="826" y="663"/>
                </a:lnTo>
                <a:lnTo>
                  <a:pt x="814" y="690"/>
                </a:lnTo>
                <a:lnTo>
                  <a:pt x="805" y="708"/>
                </a:lnTo>
                <a:lnTo>
                  <a:pt x="796" y="727"/>
                </a:lnTo>
                <a:lnTo>
                  <a:pt x="787" y="747"/>
                </a:lnTo>
                <a:lnTo>
                  <a:pt x="778" y="765"/>
                </a:lnTo>
                <a:lnTo>
                  <a:pt x="765" y="790"/>
                </a:lnTo>
                <a:lnTo>
                  <a:pt x="751" y="814"/>
                </a:lnTo>
                <a:lnTo>
                  <a:pt x="735" y="838"/>
                </a:lnTo>
                <a:lnTo>
                  <a:pt x="717" y="862"/>
                </a:lnTo>
                <a:lnTo>
                  <a:pt x="699" y="885"/>
                </a:lnTo>
                <a:lnTo>
                  <a:pt x="677" y="907"/>
                </a:lnTo>
                <a:lnTo>
                  <a:pt x="653" y="932"/>
                </a:lnTo>
                <a:lnTo>
                  <a:pt x="636" y="947"/>
                </a:lnTo>
                <a:lnTo>
                  <a:pt x="616" y="963"/>
                </a:lnTo>
                <a:lnTo>
                  <a:pt x="592" y="981"/>
                </a:lnTo>
                <a:lnTo>
                  <a:pt x="572" y="994"/>
                </a:lnTo>
                <a:lnTo>
                  <a:pt x="546" y="1009"/>
                </a:lnTo>
                <a:lnTo>
                  <a:pt x="506" y="1031"/>
                </a:lnTo>
                <a:lnTo>
                  <a:pt x="472" y="1045"/>
                </a:lnTo>
                <a:lnTo>
                  <a:pt x="446" y="1054"/>
                </a:lnTo>
                <a:lnTo>
                  <a:pt x="423" y="1063"/>
                </a:lnTo>
                <a:lnTo>
                  <a:pt x="393" y="1073"/>
                </a:lnTo>
                <a:lnTo>
                  <a:pt x="363" y="1082"/>
                </a:lnTo>
                <a:lnTo>
                  <a:pt x="333" y="1089"/>
                </a:lnTo>
                <a:lnTo>
                  <a:pt x="310" y="1095"/>
                </a:lnTo>
                <a:lnTo>
                  <a:pt x="282" y="1102"/>
                </a:lnTo>
                <a:lnTo>
                  <a:pt x="258" y="1108"/>
                </a:lnTo>
                <a:lnTo>
                  <a:pt x="226" y="1115"/>
                </a:lnTo>
                <a:lnTo>
                  <a:pt x="183" y="1123"/>
                </a:lnTo>
                <a:lnTo>
                  <a:pt x="155" y="1129"/>
                </a:lnTo>
                <a:lnTo>
                  <a:pt x="130" y="1134"/>
                </a:lnTo>
                <a:lnTo>
                  <a:pt x="109" y="1137"/>
                </a:lnTo>
                <a:lnTo>
                  <a:pt x="54" y="1146"/>
                </a:lnTo>
                <a:lnTo>
                  <a:pt x="3" y="1158"/>
                </a:lnTo>
                <a:lnTo>
                  <a:pt x="0" y="1173"/>
                </a:lnTo>
                <a:lnTo>
                  <a:pt x="2480" y="1170"/>
                </a:lnTo>
                <a:lnTo>
                  <a:pt x="2454" y="1161"/>
                </a:lnTo>
                <a:lnTo>
                  <a:pt x="2427" y="1152"/>
                </a:lnTo>
                <a:lnTo>
                  <a:pt x="2395" y="1143"/>
                </a:lnTo>
                <a:lnTo>
                  <a:pt x="2361" y="1138"/>
                </a:lnTo>
                <a:lnTo>
                  <a:pt x="2320" y="1129"/>
                </a:lnTo>
                <a:lnTo>
                  <a:pt x="2341" y="1132"/>
                </a:lnTo>
                <a:lnTo>
                  <a:pt x="2295" y="1123"/>
                </a:lnTo>
                <a:lnTo>
                  <a:pt x="2268" y="1116"/>
                </a:lnTo>
                <a:lnTo>
                  <a:pt x="2224" y="1104"/>
                </a:lnTo>
                <a:lnTo>
                  <a:pt x="2184" y="1092"/>
                </a:lnTo>
                <a:lnTo>
                  <a:pt x="2150" y="1081"/>
                </a:lnTo>
                <a:lnTo>
                  <a:pt x="2118" y="1071"/>
                </a:lnTo>
                <a:lnTo>
                  <a:pt x="2082" y="1059"/>
                </a:lnTo>
                <a:lnTo>
                  <a:pt x="2051" y="1047"/>
                </a:lnTo>
                <a:lnTo>
                  <a:pt x="2011" y="1029"/>
                </a:lnTo>
                <a:lnTo>
                  <a:pt x="1994" y="1020"/>
                </a:lnTo>
                <a:lnTo>
                  <a:pt x="1993" y="1020"/>
                </a:lnTo>
                <a:lnTo>
                  <a:pt x="1980" y="1013"/>
                </a:lnTo>
                <a:lnTo>
                  <a:pt x="1956" y="1001"/>
                </a:lnTo>
                <a:lnTo>
                  <a:pt x="1936" y="986"/>
                </a:lnTo>
                <a:lnTo>
                  <a:pt x="1914" y="969"/>
                </a:lnTo>
                <a:lnTo>
                  <a:pt x="1898" y="955"/>
                </a:lnTo>
                <a:lnTo>
                  <a:pt x="1880" y="938"/>
                </a:lnTo>
                <a:lnTo>
                  <a:pt x="1859" y="915"/>
                </a:lnTo>
                <a:lnTo>
                  <a:pt x="1838" y="891"/>
                </a:lnTo>
                <a:lnTo>
                  <a:pt x="1820" y="868"/>
                </a:lnTo>
                <a:lnTo>
                  <a:pt x="1801" y="845"/>
                </a:lnTo>
                <a:lnTo>
                  <a:pt x="1788" y="825"/>
                </a:lnTo>
                <a:lnTo>
                  <a:pt x="1776" y="809"/>
                </a:lnTo>
                <a:lnTo>
                  <a:pt x="1765" y="792"/>
                </a:lnTo>
                <a:lnTo>
                  <a:pt x="1754" y="772"/>
                </a:lnTo>
                <a:lnTo>
                  <a:pt x="1744" y="751"/>
                </a:lnTo>
                <a:lnTo>
                  <a:pt x="1735" y="729"/>
                </a:lnTo>
                <a:lnTo>
                  <a:pt x="1725" y="707"/>
                </a:lnTo>
                <a:lnTo>
                  <a:pt x="1718" y="692"/>
                </a:lnTo>
                <a:lnTo>
                  <a:pt x="1710" y="674"/>
                </a:lnTo>
                <a:lnTo>
                  <a:pt x="1703" y="657"/>
                </a:lnTo>
                <a:lnTo>
                  <a:pt x="1695" y="641"/>
                </a:lnTo>
                <a:lnTo>
                  <a:pt x="1686" y="619"/>
                </a:lnTo>
                <a:lnTo>
                  <a:pt x="1676" y="598"/>
                </a:lnTo>
                <a:lnTo>
                  <a:pt x="1663" y="568"/>
                </a:lnTo>
                <a:lnTo>
                  <a:pt x="1651" y="546"/>
                </a:lnTo>
                <a:lnTo>
                  <a:pt x="1639" y="522"/>
                </a:lnTo>
                <a:lnTo>
                  <a:pt x="1627" y="497"/>
                </a:lnTo>
                <a:lnTo>
                  <a:pt x="1618" y="476"/>
                </a:lnTo>
                <a:lnTo>
                  <a:pt x="1607" y="452"/>
                </a:lnTo>
                <a:lnTo>
                  <a:pt x="1597" y="430"/>
                </a:lnTo>
                <a:lnTo>
                  <a:pt x="1580" y="397"/>
                </a:lnTo>
                <a:lnTo>
                  <a:pt x="1566" y="366"/>
                </a:lnTo>
                <a:lnTo>
                  <a:pt x="1553" y="340"/>
                </a:lnTo>
                <a:lnTo>
                  <a:pt x="1543" y="322"/>
                </a:lnTo>
                <a:lnTo>
                  <a:pt x="1531" y="298"/>
                </a:lnTo>
                <a:lnTo>
                  <a:pt x="1517" y="271"/>
                </a:lnTo>
                <a:lnTo>
                  <a:pt x="1506" y="251"/>
                </a:lnTo>
                <a:lnTo>
                  <a:pt x="1497" y="236"/>
                </a:lnTo>
                <a:lnTo>
                  <a:pt x="1490" y="223"/>
                </a:lnTo>
                <a:lnTo>
                  <a:pt x="1479" y="203"/>
                </a:lnTo>
                <a:lnTo>
                  <a:pt x="1468" y="183"/>
                </a:lnTo>
                <a:lnTo>
                  <a:pt x="1459" y="167"/>
                </a:lnTo>
                <a:lnTo>
                  <a:pt x="1449" y="150"/>
                </a:lnTo>
                <a:lnTo>
                  <a:pt x="1438" y="135"/>
                </a:lnTo>
                <a:lnTo>
                  <a:pt x="1429" y="125"/>
                </a:lnTo>
                <a:lnTo>
                  <a:pt x="1423" y="114"/>
                </a:lnTo>
                <a:lnTo>
                  <a:pt x="1417" y="107"/>
                </a:lnTo>
                <a:lnTo>
                  <a:pt x="1411" y="99"/>
                </a:lnTo>
                <a:lnTo>
                  <a:pt x="1407" y="95"/>
                </a:lnTo>
                <a:lnTo>
                  <a:pt x="1399" y="86"/>
                </a:lnTo>
                <a:lnTo>
                  <a:pt x="1389" y="74"/>
                </a:lnTo>
                <a:lnTo>
                  <a:pt x="1378" y="62"/>
                </a:lnTo>
                <a:lnTo>
                  <a:pt x="1366" y="50"/>
                </a:lnTo>
                <a:lnTo>
                  <a:pt x="1354" y="39"/>
                </a:lnTo>
                <a:lnTo>
                  <a:pt x="1341" y="30"/>
                </a:lnTo>
                <a:lnTo>
                  <a:pt x="1327" y="19"/>
                </a:lnTo>
                <a:lnTo>
                  <a:pt x="1306" y="11"/>
                </a:lnTo>
                <a:lnTo>
                  <a:pt x="1286" y="4"/>
                </a:lnTo>
                <a:lnTo>
                  <a:pt x="1261" y="0"/>
                </a:lnTo>
              </a:path>
            </a:pathLst>
          </a:custGeom>
          <a:solidFill>
            <a:schemeClr val="bg1">
              <a:lumMod val="75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9019795" y="4472202"/>
            <a:ext cx="33855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2854782" y="4713502"/>
            <a:ext cx="610625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>
          <a:xfrm>
            <a:off x="1046401" y="502355"/>
            <a:ext cx="10337562" cy="579963"/>
          </a:xfrm>
          <a:prstGeom prst="rect">
            <a:avLst/>
          </a:prstGeom>
          <a:noFill/>
          <a:ln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>
                <a:effectLst/>
              </a:rPr>
              <a:t>Normal Probability Distribution</a:t>
            </a:r>
          </a:p>
        </p:txBody>
      </p:sp>
    </p:spTree>
    <p:extLst>
      <p:ext uri="{BB962C8B-B14F-4D97-AF65-F5344CB8AC3E}">
        <p14:creationId xmlns:p14="http://schemas.microsoft.com/office/powerpoint/2010/main" val="1420832394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1270271" y="1848925"/>
            <a:ext cx="9543665" cy="14414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anchor="ctr"/>
          <a:lstStyle/>
          <a:p>
            <a:pPr algn="l"/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The entire family of normal probability distributions is defined by its</a:t>
            </a:r>
            <a:r>
              <a:rPr lang="en-US" sz="28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lang="en-US" sz="2400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mean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lang="en-US" sz="2400" i="1" dirty="0">
                <a:solidFill>
                  <a:srgbClr val="000000"/>
                </a:solidFill>
                <a:effectLst/>
                <a:latin typeface="Symbol" panose="05050102010706020507" pitchFamily="18" charset="2"/>
                <a:cs typeface="Arial" panose="020B0604020202020204" pitchFamily="34" charset="0"/>
              </a:rPr>
              <a:t>m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and its </a:t>
            </a:r>
            <a:r>
              <a:rPr lang="en-US" sz="2400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standard deviation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lang="en-US" sz="2400" i="1" dirty="0">
                <a:solidFill>
                  <a:srgbClr val="000000"/>
                </a:solidFill>
                <a:effectLst/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.</a:t>
            </a: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935693" y="1629228"/>
            <a:ext cx="4759164" cy="460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Characteristics</a:t>
            </a:r>
            <a:r>
              <a:rPr lang="en-US" sz="28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6" name="Freeform 14"/>
          <p:cNvSpPr>
            <a:spLocks/>
          </p:cNvSpPr>
          <p:nvPr/>
        </p:nvSpPr>
        <p:spPr bwMode="auto">
          <a:xfrm>
            <a:off x="3309906" y="3533264"/>
            <a:ext cx="5236347" cy="1862137"/>
          </a:xfrm>
          <a:custGeom>
            <a:avLst/>
            <a:gdLst/>
            <a:ahLst/>
            <a:cxnLst>
              <a:cxn ang="0">
                <a:pos x="1209" y="12"/>
              </a:cxn>
              <a:cxn ang="0">
                <a:pos x="1132" y="66"/>
              </a:cxn>
              <a:cxn ang="0">
                <a:pos x="1082" y="131"/>
              </a:cxn>
              <a:cxn ang="0">
                <a:pos x="1040" y="197"/>
              </a:cxn>
              <a:cxn ang="0">
                <a:pos x="1003" y="262"/>
              </a:cxn>
              <a:cxn ang="0">
                <a:pos x="975" y="320"/>
              </a:cxn>
              <a:cxn ang="0">
                <a:pos x="941" y="395"/>
              </a:cxn>
              <a:cxn ang="0">
                <a:pos x="910" y="462"/>
              </a:cxn>
              <a:cxn ang="0">
                <a:pos x="881" y="528"/>
              </a:cxn>
              <a:cxn ang="0">
                <a:pos x="856" y="591"/>
              </a:cxn>
              <a:cxn ang="0">
                <a:pos x="826" y="663"/>
              </a:cxn>
              <a:cxn ang="0">
                <a:pos x="796" y="727"/>
              </a:cxn>
              <a:cxn ang="0">
                <a:pos x="765" y="790"/>
              </a:cxn>
              <a:cxn ang="0">
                <a:pos x="717" y="862"/>
              </a:cxn>
              <a:cxn ang="0">
                <a:pos x="653" y="932"/>
              </a:cxn>
              <a:cxn ang="0">
                <a:pos x="592" y="981"/>
              </a:cxn>
              <a:cxn ang="0">
                <a:pos x="506" y="1031"/>
              </a:cxn>
              <a:cxn ang="0">
                <a:pos x="423" y="1063"/>
              </a:cxn>
              <a:cxn ang="0">
                <a:pos x="333" y="1089"/>
              </a:cxn>
              <a:cxn ang="0">
                <a:pos x="258" y="1108"/>
              </a:cxn>
              <a:cxn ang="0">
                <a:pos x="155" y="1129"/>
              </a:cxn>
              <a:cxn ang="0">
                <a:pos x="54" y="1146"/>
              </a:cxn>
              <a:cxn ang="0">
                <a:pos x="2480" y="1170"/>
              </a:cxn>
              <a:cxn ang="0">
                <a:pos x="2395" y="1143"/>
              </a:cxn>
              <a:cxn ang="0">
                <a:pos x="2341" y="1132"/>
              </a:cxn>
              <a:cxn ang="0">
                <a:pos x="2224" y="1104"/>
              </a:cxn>
              <a:cxn ang="0">
                <a:pos x="2118" y="1071"/>
              </a:cxn>
              <a:cxn ang="0">
                <a:pos x="2011" y="1029"/>
              </a:cxn>
              <a:cxn ang="0">
                <a:pos x="1980" y="1013"/>
              </a:cxn>
              <a:cxn ang="0">
                <a:pos x="1914" y="969"/>
              </a:cxn>
              <a:cxn ang="0">
                <a:pos x="1859" y="915"/>
              </a:cxn>
              <a:cxn ang="0">
                <a:pos x="1801" y="845"/>
              </a:cxn>
              <a:cxn ang="0">
                <a:pos x="1765" y="792"/>
              </a:cxn>
              <a:cxn ang="0">
                <a:pos x="1735" y="729"/>
              </a:cxn>
              <a:cxn ang="0">
                <a:pos x="1710" y="674"/>
              </a:cxn>
              <a:cxn ang="0">
                <a:pos x="1686" y="619"/>
              </a:cxn>
              <a:cxn ang="0">
                <a:pos x="1651" y="546"/>
              </a:cxn>
              <a:cxn ang="0">
                <a:pos x="1618" y="476"/>
              </a:cxn>
              <a:cxn ang="0">
                <a:pos x="1580" y="397"/>
              </a:cxn>
              <a:cxn ang="0">
                <a:pos x="1543" y="322"/>
              </a:cxn>
              <a:cxn ang="0">
                <a:pos x="1506" y="251"/>
              </a:cxn>
              <a:cxn ang="0">
                <a:pos x="1479" y="203"/>
              </a:cxn>
              <a:cxn ang="0">
                <a:pos x="1449" y="150"/>
              </a:cxn>
              <a:cxn ang="0">
                <a:pos x="1423" y="114"/>
              </a:cxn>
              <a:cxn ang="0">
                <a:pos x="1407" y="95"/>
              </a:cxn>
              <a:cxn ang="0">
                <a:pos x="1378" y="62"/>
              </a:cxn>
              <a:cxn ang="0">
                <a:pos x="1341" y="30"/>
              </a:cxn>
              <a:cxn ang="0">
                <a:pos x="1286" y="4"/>
              </a:cxn>
            </a:cxnLst>
            <a:rect l="0" t="0" r="r" b="b"/>
            <a:pathLst>
              <a:path w="2480" h="1173">
                <a:moveTo>
                  <a:pt x="1260" y="0"/>
                </a:moveTo>
                <a:lnTo>
                  <a:pt x="1236" y="5"/>
                </a:lnTo>
                <a:lnTo>
                  <a:pt x="1209" y="12"/>
                </a:lnTo>
                <a:lnTo>
                  <a:pt x="1179" y="27"/>
                </a:lnTo>
                <a:lnTo>
                  <a:pt x="1155" y="45"/>
                </a:lnTo>
                <a:lnTo>
                  <a:pt x="1132" y="66"/>
                </a:lnTo>
                <a:lnTo>
                  <a:pt x="1114" y="85"/>
                </a:lnTo>
                <a:lnTo>
                  <a:pt x="1099" y="106"/>
                </a:lnTo>
                <a:lnTo>
                  <a:pt x="1082" y="131"/>
                </a:lnTo>
                <a:lnTo>
                  <a:pt x="1070" y="149"/>
                </a:lnTo>
                <a:lnTo>
                  <a:pt x="1054" y="175"/>
                </a:lnTo>
                <a:lnTo>
                  <a:pt x="1040" y="197"/>
                </a:lnTo>
                <a:lnTo>
                  <a:pt x="1024" y="223"/>
                </a:lnTo>
                <a:lnTo>
                  <a:pt x="1015" y="240"/>
                </a:lnTo>
                <a:lnTo>
                  <a:pt x="1003" y="262"/>
                </a:lnTo>
                <a:lnTo>
                  <a:pt x="994" y="282"/>
                </a:lnTo>
                <a:lnTo>
                  <a:pt x="984" y="300"/>
                </a:lnTo>
                <a:lnTo>
                  <a:pt x="975" y="320"/>
                </a:lnTo>
                <a:lnTo>
                  <a:pt x="964" y="344"/>
                </a:lnTo>
                <a:lnTo>
                  <a:pt x="951" y="373"/>
                </a:lnTo>
                <a:lnTo>
                  <a:pt x="941" y="395"/>
                </a:lnTo>
                <a:lnTo>
                  <a:pt x="933" y="412"/>
                </a:lnTo>
                <a:lnTo>
                  <a:pt x="921" y="437"/>
                </a:lnTo>
                <a:lnTo>
                  <a:pt x="910" y="462"/>
                </a:lnTo>
                <a:lnTo>
                  <a:pt x="902" y="479"/>
                </a:lnTo>
                <a:lnTo>
                  <a:pt x="890" y="506"/>
                </a:lnTo>
                <a:lnTo>
                  <a:pt x="881" y="528"/>
                </a:lnTo>
                <a:lnTo>
                  <a:pt x="873" y="549"/>
                </a:lnTo>
                <a:lnTo>
                  <a:pt x="865" y="570"/>
                </a:lnTo>
                <a:lnTo>
                  <a:pt x="856" y="591"/>
                </a:lnTo>
                <a:lnTo>
                  <a:pt x="848" y="612"/>
                </a:lnTo>
                <a:lnTo>
                  <a:pt x="839" y="633"/>
                </a:lnTo>
                <a:lnTo>
                  <a:pt x="826" y="663"/>
                </a:lnTo>
                <a:lnTo>
                  <a:pt x="814" y="690"/>
                </a:lnTo>
                <a:lnTo>
                  <a:pt x="805" y="708"/>
                </a:lnTo>
                <a:lnTo>
                  <a:pt x="796" y="727"/>
                </a:lnTo>
                <a:lnTo>
                  <a:pt x="787" y="747"/>
                </a:lnTo>
                <a:lnTo>
                  <a:pt x="778" y="765"/>
                </a:lnTo>
                <a:lnTo>
                  <a:pt x="765" y="790"/>
                </a:lnTo>
                <a:lnTo>
                  <a:pt x="751" y="814"/>
                </a:lnTo>
                <a:lnTo>
                  <a:pt x="735" y="838"/>
                </a:lnTo>
                <a:lnTo>
                  <a:pt x="717" y="862"/>
                </a:lnTo>
                <a:lnTo>
                  <a:pt x="699" y="885"/>
                </a:lnTo>
                <a:lnTo>
                  <a:pt x="677" y="907"/>
                </a:lnTo>
                <a:lnTo>
                  <a:pt x="653" y="932"/>
                </a:lnTo>
                <a:lnTo>
                  <a:pt x="636" y="947"/>
                </a:lnTo>
                <a:lnTo>
                  <a:pt x="616" y="963"/>
                </a:lnTo>
                <a:lnTo>
                  <a:pt x="592" y="981"/>
                </a:lnTo>
                <a:lnTo>
                  <a:pt x="572" y="994"/>
                </a:lnTo>
                <a:lnTo>
                  <a:pt x="546" y="1009"/>
                </a:lnTo>
                <a:lnTo>
                  <a:pt x="506" y="1031"/>
                </a:lnTo>
                <a:lnTo>
                  <a:pt x="472" y="1045"/>
                </a:lnTo>
                <a:lnTo>
                  <a:pt x="446" y="1054"/>
                </a:lnTo>
                <a:lnTo>
                  <a:pt x="423" y="1063"/>
                </a:lnTo>
                <a:lnTo>
                  <a:pt x="393" y="1073"/>
                </a:lnTo>
                <a:lnTo>
                  <a:pt x="363" y="1082"/>
                </a:lnTo>
                <a:lnTo>
                  <a:pt x="333" y="1089"/>
                </a:lnTo>
                <a:lnTo>
                  <a:pt x="310" y="1095"/>
                </a:lnTo>
                <a:lnTo>
                  <a:pt x="282" y="1102"/>
                </a:lnTo>
                <a:lnTo>
                  <a:pt x="258" y="1108"/>
                </a:lnTo>
                <a:lnTo>
                  <a:pt x="226" y="1115"/>
                </a:lnTo>
                <a:lnTo>
                  <a:pt x="183" y="1123"/>
                </a:lnTo>
                <a:lnTo>
                  <a:pt x="155" y="1129"/>
                </a:lnTo>
                <a:lnTo>
                  <a:pt x="130" y="1134"/>
                </a:lnTo>
                <a:lnTo>
                  <a:pt x="109" y="1137"/>
                </a:lnTo>
                <a:lnTo>
                  <a:pt x="54" y="1146"/>
                </a:lnTo>
                <a:lnTo>
                  <a:pt x="3" y="1158"/>
                </a:lnTo>
                <a:lnTo>
                  <a:pt x="0" y="1173"/>
                </a:lnTo>
                <a:lnTo>
                  <a:pt x="2480" y="1170"/>
                </a:lnTo>
                <a:lnTo>
                  <a:pt x="2454" y="1161"/>
                </a:lnTo>
                <a:lnTo>
                  <a:pt x="2427" y="1152"/>
                </a:lnTo>
                <a:lnTo>
                  <a:pt x="2395" y="1143"/>
                </a:lnTo>
                <a:lnTo>
                  <a:pt x="2361" y="1138"/>
                </a:lnTo>
                <a:lnTo>
                  <a:pt x="2320" y="1129"/>
                </a:lnTo>
                <a:lnTo>
                  <a:pt x="2341" y="1132"/>
                </a:lnTo>
                <a:lnTo>
                  <a:pt x="2295" y="1123"/>
                </a:lnTo>
                <a:lnTo>
                  <a:pt x="2268" y="1116"/>
                </a:lnTo>
                <a:lnTo>
                  <a:pt x="2224" y="1104"/>
                </a:lnTo>
                <a:lnTo>
                  <a:pt x="2184" y="1092"/>
                </a:lnTo>
                <a:lnTo>
                  <a:pt x="2150" y="1081"/>
                </a:lnTo>
                <a:lnTo>
                  <a:pt x="2118" y="1071"/>
                </a:lnTo>
                <a:lnTo>
                  <a:pt x="2082" y="1059"/>
                </a:lnTo>
                <a:lnTo>
                  <a:pt x="2051" y="1047"/>
                </a:lnTo>
                <a:lnTo>
                  <a:pt x="2011" y="1029"/>
                </a:lnTo>
                <a:lnTo>
                  <a:pt x="1994" y="1020"/>
                </a:lnTo>
                <a:lnTo>
                  <a:pt x="1993" y="1020"/>
                </a:lnTo>
                <a:lnTo>
                  <a:pt x="1980" y="1013"/>
                </a:lnTo>
                <a:lnTo>
                  <a:pt x="1956" y="1001"/>
                </a:lnTo>
                <a:lnTo>
                  <a:pt x="1936" y="986"/>
                </a:lnTo>
                <a:lnTo>
                  <a:pt x="1914" y="969"/>
                </a:lnTo>
                <a:lnTo>
                  <a:pt x="1898" y="955"/>
                </a:lnTo>
                <a:lnTo>
                  <a:pt x="1880" y="938"/>
                </a:lnTo>
                <a:lnTo>
                  <a:pt x="1859" y="915"/>
                </a:lnTo>
                <a:lnTo>
                  <a:pt x="1838" y="891"/>
                </a:lnTo>
                <a:lnTo>
                  <a:pt x="1820" y="868"/>
                </a:lnTo>
                <a:lnTo>
                  <a:pt x="1801" y="845"/>
                </a:lnTo>
                <a:lnTo>
                  <a:pt x="1788" y="825"/>
                </a:lnTo>
                <a:lnTo>
                  <a:pt x="1776" y="809"/>
                </a:lnTo>
                <a:lnTo>
                  <a:pt x="1765" y="792"/>
                </a:lnTo>
                <a:lnTo>
                  <a:pt x="1754" y="772"/>
                </a:lnTo>
                <a:lnTo>
                  <a:pt x="1744" y="751"/>
                </a:lnTo>
                <a:lnTo>
                  <a:pt x="1735" y="729"/>
                </a:lnTo>
                <a:lnTo>
                  <a:pt x="1725" y="707"/>
                </a:lnTo>
                <a:lnTo>
                  <a:pt x="1718" y="692"/>
                </a:lnTo>
                <a:lnTo>
                  <a:pt x="1710" y="674"/>
                </a:lnTo>
                <a:lnTo>
                  <a:pt x="1703" y="657"/>
                </a:lnTo>
                <a:lnTo>
                  <a:pt x="1695" y="641"/>
                </a:lnTo>
                <a:lnTo>
                  <a:pt x="1686" y="619"/>
                </a:lnTo>
                <a:lnTo>
                  <a:pt x="1676" y="598"/>
                </a:lnTo>
                <a:lnTo>
                  <a:pt x="1663" y="568"/>
                </a:lnTo>
                <a:lnTo>
                  <a:pt x="1651" y="546"/>
                </a:lnTo>
                <a:lnTo>
                  <a:pt x="1639" y="522"/>
                </a:lnTo>
                <a:lnTo>
                  <a:pt x="1627" y="497"/>
                </a:lnTo>
                <a:lnTo>
                  <a:pt x="1618" y="476"/>
                </a:lnTo>
                <a:lnTo>
                  <a:pt x="1607" y="452"/>
                </a:lnTo>
                <a:lnTo>
                  <a:pt x="1597" y="430"/>
                </a:lnTo>
                <a:lnTo>
                  <a:pt x="1580" y="397"/>
                </a:lnTo>
                <a:lnTo>
                  <a:pt x="1566" y="366"/>
                </a:lnTo>
                <a:lnTo>
                  <a:pt x="1553" y="340"/>
                </a:lnTo>
                <a:lnTo>
                  <a:pt x="1543" y="322"/>
                </a:lnTo>
                <a:lnTo>
                  <a:pt x="1531" y="298"/>
                </a:lnTo>
                <a:lnTo>
                  <a:pt x="1517" y="271"/>
                </a:lnTo>
                <a:lnTo>
                  <a:pt x="1506" y="251"/>
                </a:lnTo>
                <a:lnTo>
                  <a:pt x="1497" y="236"/>
                </a:lnTo>
                <a:lnTo>
                  <a:pt x="1490" y="223"/>
                </a:lnTo>
                <a:lnTo>
                  <a:pt x="1479" y="203"/>
                </a:lnTo>
                <a:lnTo>
                  <a:pt x="1468" y="183"/>
                </a:lnTo>
                <a:lnTo>
                  <a:pt x="1459" y="167"/>
                </a:lnTo>
                <a:lnTo>
                  <a:pt x="1449" y="150"/>
                </a:lnTo>
                <a:lnTo>
                  <a:pt x="1438" y="135"/>
                </a:lnTo>
                <a:lnTo>
                  <a:pt x="1429" y="125"/>
                </a:lnTo>
                <a:lnTo>
                  <a:pt x="1423" y="114"/>
                </a:lnTo>
                <a:lnTo>
                  <a:pt x="1417" y="107"/>
                </a:lnTo>
                <a:lnTo>
                  <a:pt x="1411" y="99"/>
                </a:lnTo>
                <a:lnTo>
                  <a:pt x="1407" y="95"/>
                </a:lnTo>
                <a:lnTo>
                  <a:pt x="1399" y="86"/>
                </a:lnTo>
                <a:lnTo>
                  <a:pt x="1389" y="74"/>
                </a:lnTo>
                <a:lnTo>
                  <a:pt x="1378" y="62"/>
                </a:lnTo>
                <a:lnTo>
                  <a:pt x="1366" y="50"/>
                </a:lnTo>
                <a:lnTo>
                  <a:pt x="1354" y="39"/>
                </a:lnTo>
                <a:lnTo>
                  <a:pt x="1341" y="30"/>
                </a:lnTo>
                <a:lnTo>
                  <a:pt x="1327" y="19"/>
                </a:lnTo>
                <a:lnTo>
                  <a:pt x="1306" y="11"/>
                </a:lnTo>
                <a:lnTo>
                  <a:pt x="1286" y="4"/>
                </a:lnTo>
                <a:lnTo>
                  <a:pt x="1261" y="0"/>
                </a:lnTo>
              </a:path>
            </a:pathLst>
          </a:custGeom>
          <a:solidFill>
            <a:schemeClr val="bg1">
              <a:lumMod val="75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Line 16"/>
          <p:cNvSpPr>
            <a:spLocks noChangeShapeType="1"/>
          </p:cNvSpPr>
          <p:nvPr/>
        </p:nvSpPr>
        <p:spPr bwMode="auto">
          <a:xfrm>
            <a:off x="6058988" y="5284276"/>
            <a:ext cx="0" cy="231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7180768" y="3661850"/>
            <a:ext cx="2834430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Standard Deviation </a:t>
            </a:r>
            <a:r>
              <a:rPr lang="en-US" i="1" dirty="0">
                <a:solidFill>
                  <a:srgbClr val="000000"/>
                </a:solidFill>
                <a:effectLst/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5462353" y="5531926"/>
            <a:ext cx="1132040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 </a:t>
            </a:r>
            <a:r>
              <a:rPr lang="en-US" i="1" dirty="0">
                <a:solidFill>
                  <a:srgbClr val="000000"/>
                </a:solidFill>
                <a:effectLst/>
                <a:latin typeface="Symbol" panose="05050102010706020507" pitchFamily="18" charset="2"/>
                <a:cs typeface="Arial" panose="020B0604020202020204" pitchFamily="34" charset="0"/>
              </a:rPr>
              <a:t>m</a:t>
            </a: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9031519" y="5168388"/>
            <a:ext cx="33855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2866506" y="5390638"/>
            <a:ext cx="610625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>
          <a:xfrm>
            <a:off x="935693" y="485643"/>
            <a:ext cx="10337562" cy="579963"/>
          </a:xfrm>
          <a:prstGeom prst="rect">
            <a:avLst/>
          </a:prstGeom>
          <a:noFill/>
          <a:ln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>
                <a:effectLst/>
              </a:rPr>
              <a:t>Normal Probability Distribution</a:t>
            </a:r>
          </a:p>
        </p:txBody>
      </p:sp>
    </p:spTree>
    <p:extLst>
      <p:ext uri="{BB962C8B-B14F-4D97-AF65-F5344CB8AC3E}">
        <p14:creationId xmlns:p14="http://schemas.microsoft.com/office/powerpoint/2010/main" val="786796829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81987" y="2032470"/>
            <a:ext cx="9543665" cy="10033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anchor="ctr"/>
          <a:lstStyle/>
          <a:p>
            <a:pPr algn="l"/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The </a:t>
            </a:r>
            <a:r>
              <a:rPr lang="en-US" sz="2400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highest point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on the normal curve is at the </a:t>
            </a:r>
            <a:r>
              <a:rPr lang="en-US" sz="2400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mean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, which is also the </a:t>
            </a:r>
            <a:r>
              <a:rPr lang="en-US" sz="2400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median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and </a:t>
            </a:r>
            <a:r>
              <a:rPr lang="en-US" sz="2400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mode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35692" y="1683658"/>
            <a:ext cx="4662038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Characteristics</a:t>
            </a:r>
            <a:endParaRPr lang="en-US" sz="2800" dirty="0">
              <a:solidFill>
                <a:srgbClr val="000000"/>
              </a:solidFill>
              <a:effectLst/>
              <a:latin typeface="+mn-lt"/>
              <a:cs typeface="Arial" panose="020B0604020202020204" pitchFamily="34" charset="0"/>
            </a:endParaRPr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3427136" y="3096709"/>
            <a:ext cx="5236347" cy="1862137"/>
          </a:xfrm>
          <a:custGeom>
            <a:avLst/>
            <a:gdLst/>
            <a:ahLst/>
            <a:cxnLst>
              <a:cxn ang="0">
                <a:pos x="1209" y="12"/>
              </a:cxn>
              <a:cxn ang="0">
                <a:pos x="1132" y="66"/>
              </a:cxn>
              <a:cxn ang="0">
                <a:pos x="1082" y="131"/>
              </a:cxn>
              <a:cxn ang="0">
                <a:pos x="1040" y="197"/>
              </a:cxn>
              <a:cxn ang="0">
                <a:pos x="1003" y="262"/>
              </a:cxn>
              <a:cxn ang="0">
                <a:pos x="975" y="320"/>
              </a:cxn>
              <a:cxn ang="0">
                <a:pos x="941" y="395"/>
              </a:cxn>
              <a:cxn ang="0">
                <a:pos x="910" y="462"/>
              </a:cxn>
              <a:cxn ang="0">
                <a:pos x="881" y="528"/>
              </a:cxn>
              <a:cxn ang="0">
                <a:pos x="856" y="591"/>
              </a:cxn>
              <a:cxn ang="0">
                <a:pos x="826" y="663"/>
              </a:cxn>
              <a:cxn ang="0">
                <a:pos x="796" y="727"/>
              </a:cxn>
              <a:cxn ang="0">
                <a:pos x="765" y="790"/>
              </a:cxn>
              <a:cxn ang="0">
                <a:pos x="717" y="862"/>
              </a:cxn>
              <a:cxn ang="0">
                <a:pos x="653" y="932"/>
              </a:cxn>
              <a:cxn ang="0">
                <a:pos x="592" y="981"/>
              </a:cxn>
              <a:cxn ang="0">
                <a:pos x="506" y="1031"/>
              </a:cxn>
              <a:cxn ang="0">
                <a:pos x="423" y="1063"/>
              </a:cxn>
              <a:cxn ang="0">
                <a:pos x="333" y="1089"/>
              </a:cxn>
              <a:cxn ang="0">
                <a:pos x="258" y="1108"/>
              </a:cxn>
              <a:cxn ang="0">
                <a:pos x="155" y="1129"/>
              </a:cxn>
              <a:cxn ang="0">
                <a:pos x="54" y="1146"/>
              </a:cxn>
              <a:cxn ang="0">
                <a:pos x="2480" y="1170"/>
              </a:cxn>
              <a:cxn ang="0">
                <a:pos x="2395" y="1143"/>
              </a:cxn>
              <a:cxn ang="0">
                <a:pos x="2341" y="1132"/>
              </a:cxn>
              <a:cxn ang="0">
                <a:pos x="2224" y="1104"/>
              </a:cxn>
              <a:cxn ang="0">
                <a:pos x="2118" y="1071"/>
              </a:cxn>
              <a:cxn ang="0">
                <a:pos x="2011" y="1029"/>
              </a:cxn>
              <a:cxn ang="0">
                <a:pos x="1980" y="1013"/>
              </a:cxn>
              <a:cxn ang="0">
                <a:pos x="1914" y="969"/>
              </a:cxn>
              <a:cxn ang="0">
                <a:pos x="1859" y="915"/>
              </a:cxn>
              <a:cxn ang="0">
                <a:pos x="1801" y="845"/>
              </a:cxn>
              <a:cxn ang="0">
                <a:pos x="1765" y="792"/>
              </a:cxn>
              <a:cxn ang="0">
                <a:pos x="1735" y="729"/>
              </a:cxn>
              <a:cxn ang="0">
                <a:pos x="1710" y="674"/>
              </a:cxn>
              <a:cxn ang="0">
                <a:pos x="1686" y="619"/>
              </a:cxn>
              <a:cxn ang="0">
                <a:pos x="1651" y="546"/>
              </a:cxn>
              <a:cxn ang="0">
                <a:pos x="1618" y="476"/>
              </a:cxn>
              <a:cxn ang="0">
                <a:pos x="1580" y="397"/>
              </a:cxn>
              <a:cxn ang="0">
                <a:pos x="1543" y="322"/>
              </a:cxn>
              <a:cxn ang="0">
                <a:pos x="1506" y="251"/>
              </a:cxn>
              <a:cxn ang="0">
                <a:pos x="1479" y="203"/>
              </a:cxn>
              <a:cxn ang="0">
                <a:pos x="1449" y="150"/>
              </a:cxn>
              <a:cxn ang="0">
                <a:pos x="1423" y="114"/>
              </a:cxn>
              <a:cxn ang="0">
                <a:pos x="1407" y="95"/>
              </a:cxn>
              <a:cxn ang="0">
                <a:pos x="1378" y="62"/>
              </a:cxn>
              <a:cxn ang="0">
                <a:pos x="1341" y="30"/>
              </a:cxn>
              <a:cxn ang="0">
                <a:pos x="1286" y="4"/>
              </a:cxn>
            </a:cxnLst>
            <a:rect l="0" t="0" r="r" b="b"/>
            <a:pathLst>
              <a:path w="2480" h="1173">
                <a:moveTo>
                  <a:pt x="1260" y="0"/>
                </a:moveTo>
                <a:lnTo>
                  <a:pt x="1236" y="5"/>
                </a:lnTo>
                <a:lnTo>
                  <a:pt x="1209" y="12"/>
                </a:lnTo>
                <a:lnTo>
                  <a:pt x="1179" y="27"/>
                </a:lnTo>
                <a:lnTo>
                  <a:pt x="1155" y="45"/>
                </a:lnTo>
                <a:lnTo>
                  <a:pt x="1132" y="66"/>
                </a:lnTo>
                <a:lnTo>
                  <a:pt x="1114" y="85"/>
                </a:lnTo>
                <a:lnTo>
                  <a:pt x="1099" y="106"/>
                </a:lnTo>
                <a:lnTo>
                  <a:pt x="1082" y="131"/>
                </a:lnTo>
                <a:lnTo>
                  <a:pt x="1070" y="149"/>
                </a:lnTo>
                <a:lnTo>
                  <a:pt x="1054" y="175"/>
                </a:lnTo>
                <a:lnTo>
                  <a:pt x="1040" y="197"/>
                </a:lnTo>
                <a:lnTo>
                  <a:pt x="1024" y="223"/>
                </a:lnTo>
                <a:lnTo>
                  <a:pt x="1015" y="240"/>
                </a:lnTo>
                <a:lnTo>
                  <a:pt x="1003" y="262"/>
                </a:lnTo>
                <a:lnTo>
                  <a:pt x="994" y="282"/>
                </a:lnTo>
                <a:lnTo>
                  <a:pt x="984" y="300"/>
                </a:lnTo>
                <a:lnTo>
                  <a:pt x="975" y="320"/>
                </a:lnTo>
                <a:lnTo>
                  <a:pt x="964" y="344"/>
                </a:lnTo>
                <a:lnTo>
                  <a:pt x="951" y="373"/>
                </a:lnTo>
                <a:lnTo>
                  <a:pt x="941" y="395"/>
                </a:lnTo>
                <a:lnTo>
                  <a:pt x="933" y="412"/>
                </a:lnTo>
                <a:lnTo>
                  <a:pt x="921" y="437"/>
                </a:lnTo>
                <a:lnTo>
                  <a:pt x="910" y="462"/>
                </a:lnTo>
                <a:lnTo>
                  <a:pt x="902" y="479"/>
                </a:lnTo>
                <a:lnTo>
                  <a:pt x="890" y="506"/>
                </a:lnTo>
                <a:lnTo>
                  <a:pt x="881" y="528"/>
                </a:lnTo>
                <a:lnTo>
                  <a:pt x="873" y="549"/>
                </a:lnTo>
                <a:lnTo>
                  <a:pt x="865" y="570"/>
                </a:lnTo>
                <a:lnTo>
                  <a:pt x="856" y="591"/>
                </a:lnTo>
                <a:lnTo>
                  <a:pt x="848" y="612"/>
                </a:lnTo>
                <a:lnTo>
                  <a:pt x="839" y="633"/>
                </a:lnTo>
                <a:lnTo>
                  <a:pt x="826" y="663"/>
                </a:lnTo>
                <a:lnTo>
                  <a:pt x="814" y="690"/>
                </a:lnTo>
                <a:lnTo>
                  <a:pt x="805" y="708"/>
                </a:lnTo>
                <a:lnTo>
                  <a:pt x="796" y="727"/>
                </a:lnTo>
                <a:lnTo>
                  <a:pt x="787" y="747"/>
                </a:lnTo>
                <a:lnTo>
                  <a:pt x="778" y="765"/>
                </a:lnTo>
                <a:lnTo>
                  <a:pt x="765" y="790"/>
                </a:lnTo>
                <a:lnTo>
                  <a:pt x="751" y="814"/>
                </a:lnTo>
                <a:lnTo>
                  <a:pt x="735" y="838"/>
                </a:lnTo>
                <a:lnTo>
                  <a:pt x="717" y="862"/>
                </a:lnTo>
                <a:lnTo>
                  <a:pt x="699" y="885"/>
                </a:lnTo>
                <a:lnTo>
                  <a:pt x="677" y="907"/>
                </a:lnTo>
                <a:lnTo>
                  <a:pt x="653" y="932"/>
                </a:lnTo>
                <a:lnTo>
                  <a:pt x="636" y="947"/>
                </a:lnTo>
                <a:lnTo>
                  <a:pt x="616" y="963"/>
                </a:lnTo>
                <a:lnTo>
                  <a:pt x="592" y="981"/>
                </a:lnTo>
                <a:lnTo>
                  <a:pt x="572" y="994"/>
                </a:lnTo>
                <a:lnTo>
                  <a:pt x="546" y="1009"/>
                </a:lnTo>
                <a:lnTo>
                  <a:pt x="506" y="1031"/>
                </a:lnTo>
                <a:lnTo>
                  <a:pt x="472" y="1045"/>
                </a:lnTo>
                <a:lnTo>
                  <a:pt x="446" y="1054"/>
                </a:lnTo>
                <a:lnTo>
                  <a:pt x="423" y="1063"/>
                </a:lnTo>
                <a:lnTo>
                  <a:pt x="393" y="1073"/>
                </a:lnTo>
                <a:lnTo>
                  <a:pt x="363" y="1082"/>
                </a:lnTo>
                <a:lnTo>
                  <a:pt x="333" y="1089"/>
                </a:lnTo>
                <a:lnTo>
                  <a:pt x="310" y="1095"/>
                </a:lnTo>
                <a:lnTo>
                  <a:pt x="282" y="1102"/>
                </a:lnTo>
                <a:lnTo>
                  <a:pt x="258" y="1108"/>
                </a:lnTo>
                <a:lnTo>
                  <a:pt x="226" y="1115"/>
                </a:lnTo>
                <a:lnTo>
                  <a:pt x="183" y="1123"/>
                </a:lnTo>
                <a:lnTo>
                  <a:pt x="155" y="1129"/>
                </a:lnTo>
                <a:lnTo>
                  <a:pt x="130" y="1134"/>
                </a:lnTo>
                <a:lnTo>
                  <a:pt x="109" y="1137"/>
                </a:lnTo>
                <a:lnTo>
                  <a:pt x="54" y="1146"/>
                </a:lnTo>
                <a:lnTo>
                  <a:pt x="3" y="1158"/>
                </a:lnTo>
                <a:lnTo>
                  <a:pt x="0" y="1173"/>
                </a:lnTo>
                <a:lnTo>
                  <a:pt x="2480" y="1170"/>
                </a:lnTo>
                <a:lnTo>
                  <a:pt x="2454" y="1161"/>
                </a:lnTo>
                <a:lnTo>
                  <a:pt x="2427" y="1152"/>
                </a:lnTo>
                <a:lnTo>
                  <a:pt x="2395" y="1143"/>
                </a:lnTo>
                <a:lnTo>
                  <a:pt x="2361" y="1138"/>
                </a:lnTo>
                <a:lnTo>
                  <a:pt x="2320" y="1129"/>
                </a:lnTo>
                <a:lnTo>
                  <a:pt x="2341" y="1132"/>
                </a:lnTo>
                <a:lnTo>
                  <a:pt x="2295" y="1123"/>
                </a:lnTo>
                <a:lnTo>
                  <a:pt x="2268" y="1116"/>
                </a:lnTo>
                <a:lnTo>
                  <a:pt x="2224" y="1104"/>
                </a:lnTo>
                <a:lnTo>
                  <a:pt x="2184" y="1092"/>
                </a:lnTo>
                <a:lnTo>
                  <a:pt x="2150" y="1081"/>
                </a:lnTo>
                <a:lnTo>
                  <a:pt x="2118" y="1071"/>
                </a:lnTo>
                <a:lnTo>
                  <a:pt x="2082" y="1059"/>
                </a:lnTo>
                <a:lnTo>
                  <a:pt x="2051" y="1047"/>
                </a:lnTo>
                <a:lnTo>
                  <a:pt x="2011" y="1029"/>
                </a:lnTo>
                <a:lnTo>
                  <a:pt x="1994" y="1020"/>
                </a:lnTo>
                <a:lnTo>
                  <a:pt x="1993" y="1020"/>
                </a:lnTo>
                <a:lnTo>
                  <a:pt x="1980" y="1013"/>
                </a:lnTo>
                <a:lnTo>
                  <a:pt x="1956" y="1001"/>
                </a:lnTo>
                <a:lnTo>
                  <a:pt x="1936" y="986"/>
                </a:lnTo>
                <a:lnTo>
                  <a:pt x="1914" y="969"/>
                </a:lnTo>
                <a:lnTo>
                  <a:pt x="1898" y="955"/>
                </a:lnTo>
                <a:lnTo>
                  <a:pt x="1880" y="938"/>
                </a:lnTo>
                <a:lnTo>
                  <a:pt x="1859" y="915"/>
                </a:lnTo>
                <a:lnTo>
                  <a:pt x="1838" y="891"/>
                </a:lnTo>
                <a:lnTo>
                  <a:pt x="1820" y="868"/>
                </a:lnTo>
                <a:lnTo>
                  <a:pt x="1801" y="845"/>
                </a:lnTo>
                <a:lnTo>
                  <a:pt x="1788" y="825"/>
                </a:lnTo>
                <a:lnTo>
                  <a:pt x="1776" y="809"/>
                </a:lnTo>
                <a:lnTo>
                  <a:pt x="1765" y="792"/>
                </a:lnTo>
                <a:lnTo>
                  <a:pt x="1754" y="772"/>
                </a:lnTo>
                <a:lnTo>
                  <a:pt x="1744" y="751"/>
                </a:lnTo>
                <a:lnTo>
                  <a:pt x="1735" y="729"/>
                </a:lnTo>
                <a:lnTo>
                  <a:pt x="1725" y="707"/>
                </a:lnTo>
                <a:lnTo>
                  <a:pt x="1718" y="692"/>
                </a:lnTo>
                <a:lnTo>
                  <a:pt x="1710" y="674"/>
                </a:lnTo>
                <a:lnTo>
                  <a:pt x="1703" y="657"/>
                </a:lnTo>
                <a:lnTo>
                  <a:pt x="1695" y="641"/>
                </a:lnTo>
                <a:lnTo>
                  <a:pt x="1686" y="619"/>
                </a:lnTo>
                <a:lnTo>
                  <a:pt x="1676" y="598"/>
                </a:lnTo>
                <a:lnTo>
                  <a:pt x="1663" y="568"/>
                </a:lnTo>
                <a:lnTo>
                  <a:pt x="1651" y="546"/>
                </a:lnTo>
                <a:lnTo>
                  <a:pt x="1639" y="522"/>
                </a:lnTo>
                <a:lnTo>
                  <a:pt x="1627" y="497"/>
                </a:lnTo>
                <a:lnTo>
                  <a:pt x="1618" y="476"/>
                </a:lnTo>
                <a:lnTo>
                  <a:pt x="1607" y="452"/>
                </a:lnTo>
                <a:lnTo>
                  <a:pt x="1597" y="430"/>
                </a:lnTo>
                <a:lnTo>
                  <a:pt x="1580" y="397"/>
                </a:lnTo>
                <a:lnTo>
                  <a:pt x="1566" y="366"/>
                </a:lnTo>
                <a:lnTo>
                  <a:pt x="1553" y="340"/>
                </a:lnTo>
                <a:lnTo>
                  <a:pt x="1543" y="322"/>
                </a:lnTo>
                <a:lnTo>
                  <a:pt x="1531" y="298"/>
                </a:lnTo>
                <a:lnTo>
                  <a:pt x="1517" y="271"/>
                </a:lnTo>
                <a:lnTo>
                  <a:pt x="1506" y="251"/>
                </a:lnTo>
                <a:lnTo>
                  <a:pt x="1497" y="236"/>
                </a:lnTo>
                <a:lnTo>
                  <a:pt x="1490" y="223"/>
                </a:lnTo>
                <a:lnTo>
                  <a:pt x="1479" y="203"/>
                </a:lnTo>
                <a:lnTo>
                  <a:pt x="1468" y="183"/>
                </a:lnTo>
                <a:lnTo>
                  <a:pt x="1459" y="167"/>
                </a:lnTo>
                <a:lnTo>
                  <a:pt x="1449" y="150"/>
                </a:lnTo>
                <a:lnTo>
                  <a:pt x="1438" y="135"/>
                </a:lnTo>
                <a:lnTo>
                  <a:pt x="1429" y="125"/>
                </a:lnTo>
                <a:lnTo>
                  <a:pt x="1423" y="114"/>
                </a:lnTo>
                <a:lnTo>
                  <a:pt x="1417" y="107"/>
                </a:lnTo>
                <a:lnTo>
                  <a:pt x="1411" y="99"/>
                </a:lnTo>
                <a:lnTo>
                  <a:pt x="1407" y="95"/>
                </a:lnTo>
                <a:lnTo>
                  <a:pt x="1399" y="86"/>
                </a:lnTo>
                <a:lnTo>
                  <a:pt x="1389" y="74"/>
                </a:lnTo>
                <a:lnTo>
                  <a:pt x="1378" y="62"/>
                </a:lnTo>
                <a:lnTo>
                  <a:pt x="1366" y="50"/>
                </a:lnTo>
                <a:lnTo>
                  <a:pt x="1354" y="39"/>
                </a:lnTo>
                <a:lnTo>
                  <a:pt x="1341" y="30"/>
                </a:lnTo>
                <a:lnTo>
                  <a:pt x="1327" y="19"/>
                </a:lnTo>
                <a:lnTo>
                  <a:pt x="1306" y="11"/>
                </a:lnTo>
                <a:lnTo>
                  <a:pt x="1286" y="4"/>
                </a:lnTo>
                <a:lnTo>
                  <a:pt x="1261" y="0"/>
                </a:lnTo>
              </a:path>
            </a:pathLst>
          </a:custGeom>
          <a:solidFill>
            <a:schemeClr val="bg1">
              <a:lumMod val="75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6100207" y="3101470"/>
            <a:ext cx="0" cy="19431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9148749" y="4738183"/>
            <a:ext cx="33855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2983736" y="4960433"/>
            <a:ext cx="610625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>
          <a:xfrm>
            <a:off x="931426" y="510724"/>
            <a:ext cx="10337562" cy="579963"/>
          </a:xfrm>
          <a:prstGeom prst="rect">
            <a:avLst/>
          </a:prstGeom>
          <a:noFill/>
          <a:ln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>
                <a:effectLst/>
              </a:rPr>
              <a:t>Normal Probability Distribution</a:t>
            </a:r>
          </a:p>
        </p:txBody>
      </p:sp>
    </p:spTree>
    <p:extLst>
      <p:ext uri="{BB962C8B-B14F-4D97-AF65-F5344CB8AC3E}">
        <p14:creationId xmlns:p14="http://schemas.microsoft.com/office/powerpoint/2010/main" val="80944624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83293" y="1683658"/>
            <a:ext cx="4835175" cy="490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Characteristics</a:t>
            </a:r>
          </a:p>
        </p:txBody>
      </p:sp>
      <p:sp>
        <p:nvSpPr>
          <p:cNvPr id="5" name="Line 10"/>
          <p:cNvSpPr>
            <a:spLocks noChangeShapeType="1"/>
          </p:cNvSpPr>
          <p:nvPr/>
        </p:nvSpPr>
        <p:spPr bwMode="auto">
          <a:xfrm>
            <a:off x="5126176" y="4624008"/>
            <a:ext cx="0" cy="231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 13"/>
          <p:cNvSpPr>
            <a:spLocks/>
          </p:cNvSpPr>
          <p:nvPr/>
        </p:nvSpPr>
        <p:spPr bwMode="auto">
          <a:xfrm>
            <a:off x="1600087" y="2887282"/>
            <a:ext cx="5058987" cy="1855788"/>
          </a:xfrm>
          <a:custGeom>
            <a:avLst/>
            <a:gdLst/>
            <a:ahLst/>
            <a:cxnLst>
              <a:cxn ang="0">
                <a:pos x="1199" y="12"/>
              </a:cxn>
              <a:cxn ang="0">
                <a:pos x="1122" y="66"/>
              </a:cxn>
              <a:cxn ang="0">
                <a:pos x="1072" y="131"/>
              </a:cxn>
              <a:cxn ang="0">
                <a:pos x="1030" y="197"/>
              </a:cxn>
              <a:cxn ang="0">
                <a:pos x="993" y="262"/>
              </a:cxn>
              <a:cxn ang="0">
                <a:pos x="965" y="320"/>
              </a:cxn>
              <a:cxn ang="0">
                <a:pos x="931" y="395"/>
              </a:cxn>
              <a:cxn ang="0">
                <a:pos x="900" y="462"/>
              </a:cxn>
              <a:cxn ang="0">
                <a:pos x="871" y="528"/>
              </a:cxn>
              <a:cxn ang="0">
                <a:pos x="846" y="591"/>
              </a:cxn>
              <a:cxn ang="0">
                <a:pos x="816" y="663"/>
              </a:cxn>
              <a:cxn ang="0">
                <a:pos x="786" y="727"/>
              </a:cxn>
              <a:cxn ang="0">
                <a:pos x="755" y="790"/>
              </a:cxn>
              <a:cxn ang="0">
                <a:pos x="707" y="862"/>
              </a:cxn>
              <a:cxn ang="0">
                <a:pos x="643" y="932"/>
              </a:cxn>
              <a:cxn ang="0">
                <a:pos x="582" y="981"/>
              </a:cxn>
              <a:cxn ang="0">
                <a:pos x="496" y="1031"/>
              </a:cxn>
              <a:cxn ang="0">
                <a:pos x="413" y="1063"/>
              </a:cxn>
              <a:cxn ang="0">
                <a:pos x="323" y="1089"/>
              </a:cxn>
              <a:cxn ang="0">
                <a:pos x="248" y="1108"/>
              </a:cxn>
              <a:cxn ang="0">
                <a:pos x="145" y="1129"/>
              </a:cxn>
              <a:cxn ang="0">
                <a:pos x="64" y="1144"/>
              </a:cxn>
              <a:cxn ang="0">
                <a:pos x="2470" y="1170"/>
              </a:cxn>
              <a:cxn ang="0">
                <a:pos x="2385" y="1143"/>
              </a:cxn>
              <a:cxn ang="0">
                <a:pos x="2331" y="1132"/>
              </a:cxn>
              <a:cxn ang="0">
                <a:pos x="2214" y="1104"/>
              </a:cxn>
              <a:cxn ang="0">
                <a:pos x="2108" y="1071"/>
              </a:cxn>
              <a:cxn ang="0">
                <a:pos x="2001" y="1029"/>
              </a:cxn>
              <a:cxn ang="0">
                <a:pos x="1970" y="1013"/>
              </a:cxn>
              <a:cxn ang="0">
                <a:pos x="1904" y="969"/>
              </a:cxn>
              <a:cxn ang="0">
                <a:pos x="1849" y="915"/>
              </a:cxn>
              <a:cxn ang="0">
                <a:pos x="1791" y="845"/>
              </a:cxn>
              <a:cxn ang="0">
                <a:pos x="1755" y="792"/>
              </a:cxn>
              <a:cxn ang="0">
                <a:pos x="1725" y="729"/>
              </a:cxn>
              <a:cxn ang="0">
                <a:pos x="1700" y="674"/>
              </a:cxn>
              <a:cxn ang="0">
                <a:pos x="1676" y="619"/>
              </a:cxn>
              <a:cxn ang="0">
                <a:pos x="1641" y="546"/>
              </a:cxn>
              <a:cxn ang="0">
                <a:pos x="1608" y="476"/>
              </a:cxn>
              <a:cxn ang="0">
                <a:pos x="1570" y="397"/>
              </a:cxn>
              <a:cxn ang="0">
                <a:pos x="1533" y="322"/>
              </a:cxn>
              <a:cxn ang="0">
                <a:pos x="1496" y="251"/>
              </a:cxn>
              <a:cxn ang="0">
                <a:pos x="1469" y="203"/>
              </a:cxn>
              <a:cxn ang="0">
                <a:pos x="1439" y="150"/>
              </a:cxn>
              <a:cxn ang="0">
                <a:pos x="1413" y="114"/>
              </a:cxn>
              <a:cxn ang="0">
                <a:pos x="1397" y="95"/>
              </a:cxn>
              <a:cxn ang="0">
                <a:pos x="1368" y="62"/>
              </a:cxn>
              <a:cxn ang="0">
                <a:pos x="1331" y="30"/>
              </a:cxn>
              <a:cxn ang="0">
                <a:pos x="1276" y="4"/>
              </a:cxn>
            </a:cxnLst>
            <a:rect l="0" t="0" r="r" b="b"/>
            <a:pathLst>
              <a:path w="2470" h="1171">
                <a:moveTo>
                  <a:pt x="1250" y="0"/>
                </a:moveTo>
                <a:lnTo>
                  <a:pt x="1226" y="5"/>
                </a:lnTo>
                <a:lnTo>
                  <a:pt x="1199" y="12"/>
                </a:lnTo>
                <a:lnTo>
                  <a:pt x="1169" y="27"/>
                </a:lnTo>
                <a:lnTo>
                  <a:pt x="1145" y="45"/>
                </a:lnTo>
                <a:lnTo>
                  <a:pt x="1122" y="66"/>
                </a:lnTo>
                <a:lnTo>
                  <a:pt x="1104" y="85"/>
                </a:lnTo>
                <a:lnTo>
                  <a:pt x="1089" y="106"/>
                </a:lnTo>
                <a:lnTo>
                  <a:pt x="1072" y="131"/>
                </a:lnTo>
                <a:lnTo>
                  <a:pt x="1060" y="149"/>
                </a:lnTo>
                <a:lnTo>
                  <a:pt x="1044" y="175"/>
                </a:lnTo>
                <a:lnTo>
                  <a:pt x="1030" y="197"/>
                </a:lnTo>
                <a:lnTo>
                  <a:pt x="1014" y="223"/>
                </a:lnTo>
                <a:lnTo>
                  <a:pt x="1005" y="240"/>
                </a:lnTo>
                <a:lnTo>
                  <a:pt x="993" y="262"/>
                </a:lnTo>
                <a:lnTo>
                  <a:pt x="984" y="282"/>
                </a:lnTo>
                <a:lnTo>
                  <a:pt x="974" y="300"/>
                </a:lnTo>
                <a:lnTo>
                  <a:pt x="965" y="320"/>
                </a:lnTo>
                <a:lnTo>
                  <a:pt x="954" y="344"/>
                </a:lnTo>
                <a:lnTo>
                  <a:pt x="941" y="373"/>
                </a:lnTo>
                <a:lnTo>
                  <a:pt x="931" y="395"/>
                </a:lnTo>
                <a:lnTo>
                  <a:pt x="923" y="412"/>
                </a:lnTo>
                <a:lnTo>
                  <a:pt x="911" y="437"/>
                </a:lnTo>
                <a:lnTo>
                  <a:pt x="900" y="462"/>
                </a:lnTo>
                <a:lnTo>
                  <a:pt x="892" y="479"/>
                </a:lnTo>
                <a:lnTo>
                  <a:pt x="880" y="506"/>
                </a:lnTo>
                <a:lnTo>
                  <a:pt x="871" y="528"/>
                </a:lnTo>
                <a:lnTo>
                  <a:pt x="863" y="549"/>
                </a:lnTo>
                <a:lnTo>
                  <a:pt x="855" y="570"/>
                </a:lnTo>
                <a:lnTo>
                  <a:pt x="846" y="591"/>
                </a:lnTo>
                <a:lnTo>
                  <a:pt x="838" y="612"/>
                </a:lnTo>
                <a:lnTo>
                  <a:pt x="829" y="633"/>
                </a:lnTo>
                <a:lnTo>
                  <a:pt x="816" y="663"/>
                </a:lnTo>
                <a:lnTo>
                  <a:pt x="804" y="690"/>
                </a:lnTo>
                <a:lnTo>
                  <a:pt x="795" y="708"/>
                </a:lnTo>
                <a:lnTo>
                  <a:pt x="786" y="727"/>
                </a:lnTo>
                <a:lnTo>
                  <a:pt x="777" y="747"/>
                </a:lnTo>
                <a:lnTo>
                  <a:pt x="768" y="765"/>
                </a:lnTo>
                <a:lnTo>
                  <a:pt x="755" y="790"/>
                </a:lnTo>
                <a:lnTo>
                  <a:pt x="741" y="814"/>
                </a:lnTo>
                <a:lnTo>
                  <a:pt x="725" y="838"/>
                </a:lnTo>
                <a:lnTo>
                  <a:pt x="707" y="862"/>
                </a:lnTo>
                <a:lnTo>
                  <a:pt x="689" y="885"/>
                </a:lnTo>
                <a:lnTo>
                  <a:pt x="667" y="907"/>
                </a:lnTo>
                <a:lnTo>
                  <a:pt x="643" y="932"/>
                </a:lnTo>
                <a:lnTo>
                  <a:pt x="626" y="947"/>
                </a:lnTo>
                <a:lnTo>
                  <a:pt x="606" y="963"/>
                </a:lnTo>
                <a:lnTo>
                  <a:pt x="582" y="981"/>
                </a:lnTo>
                <a:lnTo>
                  <a:pt x="562" y="994"/>
                </a:lnTo>
                <a:lnTo>
                  <a:pt x="536" y="1009"/>
                </a:lnTo>
                <a:lnTo>
                  <a:pt x="496" y="1031"/>
                </a:lnTo>
                <a:lnTo>
                  <a:pt x="462" y="1045"/>
                </a:lnTo>
                <a:lnTo>
                  <a:pt x="436" y="1054"/>
                </a:lnTo>
                <a:lnTo>
                  <a:pt x="413" y="1063"/>
                </a:lnTo>
                <a:lnTo>
                  <a:pt x="383" y="1073"/>
                </a:lnTo>
                <a:lnTo>
                  <a:pt x="353" y="1082"/>
                </a:lnTo>
                <a:lnTo>
                  <a:pt x="323" y="1089"/>
                </a:lnTo>
                <a:lnTo>
                  <a:pt x="300" y="1095"/>
                </a:lnTo>
                <a:lnTo>
                  <a:pt x="272" y="1102"/>
                </a:lnTo>
                <a:lnTo>
                  <a:pt x="248" y="1108"/>
                </a:lnTo>
                <a:lnTo>
                  <a:pt x="216" y="1115"/>
                </a:lnTo>
                <a:lnTo>
                  <a:pt x="173" y="1123"/>
                </a:lnTo>
                <a:lnTo>
                  <a:pt x="145" y="1129"/>
                </a:lnTo>
                <a:lnTo>
                  <a:pt x="120" y="1134"/>
                </a:lnTo>
                <a:lnTo>
                  <a:pt x="99" y="1137"/>
                </a:lnTo>
                <a:lnTo>
                  <a:pt x="64" y="1144"/>
                </a:lnTo>
                <a:lnTo>
                  <a:pt x="26" y="1152"/>
                </a:lnTo>
                <a:lnTo>
                  <a:pt x="0" y="1171"/>
                </a:lnTo>
                <a:lnTo>
                  <a:pt x="2470" y="1170"/>
                </a:lnTo>
                <a:lnTo>
                  <a:pt x="2454" y="1159"/>
                </a:lnTo>
                <a:lnTo>
                  <a:pt x="2413" y="1147"/>
                </a:lnTo>
                <a:lnTo>
                  <a:pt x="2385" y="1143"/>
                </a:lnTo>
                <a:lnTo>
                  <a:pt x="2351" y="1138"/>
                </a:lnTo>
                <a:lnTo>
                  <a:pt x="2310" y="1129"/>
                </a:lnTo>
                <a:lnTo>
                  <a:pt x="2331" y="1132"/>
                </a:lnTo>
                <a:lnTo>
                  <a:pt x="2285" y="1123"/>
                </a:lnTo>
                <a:lnTo>
                  <a:pt x="2258" y="1116"/>
                </a:lnTo>
                <a:lnTo>
                  <a:pt x="2214" y="1104"/>
                </a:lnTo>
                <a:lnTo>
                  <a:pt x="2174" y="1092"/>
                </a:lnTo>
                <a:lnTo>
                  <a:pt x="2140" y="1081"/>
                </a:lnTo>
                <a:lnTo>
                  <a:pt x="2108" y="1071"/>
                </a:lnTo>
                <a:lnTo>
                  <a:pt x="2072" y="1059"/>
                </a:lnTo>
                <a:lnTo>
                  <a:pt x="2041" y="1047"/>
                </a:lnTo>
                <a:lnTo>
                  <a:pt x="2001" y="1029"/>
                </a:lnTo>
                <a:lnTo>
                  <a:pt x="1984" y="1020"/>
                </a:lnTo>
                <a:lnTo>
                  <a:pt x="1983" y="1020"/>
                </a:lnTo>
                <a:lnTo>
                  <a:pt x="1970" y="1013"/>
                </a:lnTo>
                <a:lnTo>
                  <a:pt x="1946" y="1001"/>
                </a:lnTo>
                <a:lnTo>
                  <a:pt x="1926" y="986"/>
                </a:lnTo>
                <a:lnTo>
                  <a:pt x="1904" y="969"/>
                </a:lnTo>
                <a:lnTo>
                  <a:pt x="1888" y="955"/>
                </a:lnTo>
                <a:lnTo>
                  <a:pt x="1870" y="938"/>
                </a:lnTo>
                <a:lnTo>
                  <a:pt x="1849" y="915"/>
                </a:lnTo>
                <a:lnTo>
                  <a:pt x="1828" y="891"/>
                </a:lnTo>
                <a:lnTo>
                  <a:pt x="1810" y="868"/>
                </a:lnTo>
                <a:lnTo>
                  <a:pt x="1791" y="845"/>
                </a:lnTo>
                <a:lnTo>
                  <a:pt x="1778" y="825"/>
                </a:lnTo>
                <a:lnTo>
                  <a:pt x="1766" y="809"/>
                </a:lnTo>
                <a:lnTo>
                  <a:pt x="1755" y="792"/>
                </a:lnTo>
                <a:lnTo>
                  <a:pt x="1744" y="772"/>
                </a:lnTo>
                <a:lnTo>
                  <a:pt x="1734" y="751"/>
                </a:lnTo>
                <a:lnTo>
                  <a:pt x="1725" y="729"/>
                </a:lnTo>
                <a:lnTo>
                  <a:pt x="1715" y="707"/>
                </a:lnTo>
                <a:lnTo>
                  <a:pt x="1708" y="692"/>
                </a:lnTo>
                <a:lnTo>
                  <a:pt x="1700" y="674"/>
                </a:lnTo>
                <a:lnTo>
                  <a:pt x="1693" y="657"/>
                </a:lnTo>
                <a:lnTo>
                  <a:pt x="1685" y="641"/>
                </a:lnTo>
                <a:lnTo>
                  <a:pt x="1676" y="619"/>
                </a:lnTo>
                <a:lnTo>
                  <a:pt x="1666" y="598"/>
                </a:lnTo>
                <a:lnTo>
                  <a:pt x="1653" y="568"/>
                </a:lnTo>
                <a:lnTo>
                  <a:pt x="1641" y="546"/>
                </a:lnTo>
                <a:lnTo>
                  <a:pt x="1629" y="522"/>
                </a:lnTo>
                <a:lnTo>
                  <a:pt x="1617" y="497"/>
                </a:lnTo>
                <a:lnTo>
                  <a:pt x="1608" y="476"/>
                </a:lnTo>
                <a:lnTo>
                  <a:pt x="1597" y="452"/>
                </a:lnTo>
                <a:lnTo>
                  <a:pt x="1587" y="430"/>
                </a:lnTo>
                <a:lnTo>
                  <a:pt x="1570" y="397"/>
                </a:lnTo>
                <a:lnTo>
                  <a:pt x="1556" y="366"/>
                </a:lnTo>
                <a:lnTo>
                  <a:pt x="1543" y="340"/>
                </a:lnTo>
                <a:lnTo>
                  <a:pt x="1533" y="322"/>
                </a:lnTo>
                <a:lnTo>
                  <a:pt x="1521" y="298"/>
                </a:lnTo>
                <a:lnTo>
                  <a:pt x="1507" y="271"/>
                </a:lnTo>
                <a:lnTo>
                  <a:pt x="1496" y="251"/>
                </a:lnTo>
                <a:lnTo>
                  <a:pt x="1487" y="236"/>
                </a:lnTo>
                <a:lnTo>
                  <a:pt x="1480" y="223"/>
                </a:lnTo>
                <a:lnTo>
                  <a:pt x="1469" y="203"/>
                </a:lnTo>
                <a:lnTo>
                  <a:pt x="1458" y="183"/>
                </a:lnTo>
                <a:lnTo>
                  <a:pt x="1449" y="167"/>
                </a:lnTo>
                <a:lnTo>
                  <a:pt x="1439" y="150"/>
                </a:lnTo>
                <a:lnTo>
                  <a:pt x="1428" y="135"/>
                </a:lnTo>
                <a:lnTo>
                  <a:pt x="1419" y="125"/>
                </a:lnTo>
                <a:lnTo>
                  <a:pt x="1413" y="114"/>
                </a:lnTo>
                <a:lnTo>
                  <a:pt x="1407" y="107"/>
                </a:lnTo>
                <a:lnTo>
                  <a:pt x="1401" y="99"/>
                </a:lnTo>
                <a:lnTo>
                  <a:pt x="1397" y="95"/>
                </a:lnTo>
                <a:lnTo>
                  <a:pt x="1389" y="86"/>
                </a:lnTo>
                <a:lnTo>
                  <a:pt x="1379" y="74"/>
                </a:lnTo>
                <a:lnTo>
                  <a:pt x="1368" y="62"/>
                </a:lnTo>
                <a:lnTo>
                  <a:pt x="1356" y="50"/>
                </a:lnTo>
                <a:lnTo>
                  <a:pt x="1344" y="39"/>
                </a:lnTo>
                <a:lnTo>
                  <a:pt x="1331" y="30"/>
                </a:lnTo>
                <a:lnTo>
                  <a:pt x="1317" y="19"/>
                </a:lnTo>
                <a:lnTo>
                  <a:pt x="1296" y="11"/>
                </a:lnTo>
                <a:lnTo>
                  <a:pt x="1276" y="4"/>
                </a:lnTo>
                <a:lnTo>
                  <a:pt x="1251" y="0"/>
                </a:lnTo>
              </a:path>
            </a:pathLst>
          </a:custGeom>
          <a:noFill/>
          <a:ln w="1905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4154918" y="4620833"/>
            <a:ext cx="0" cy="231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Line 17"/>
          <p:cNvSpPr>
            <a:spLocks noChangeShapeType="1"/>
          </p:cNvSpPr>
          <p:nvPr/>
        </p:nvSpPr>
        <p:spPr bwMode="auto">
          <a:xfrm>
            <a:off x="7828806" y="4620833"/>
            <a:ext cx="0" cy="231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3808584" y="4882771"/>
            <a:ext cx="593431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-10</a:t>
            </a: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4942628" y="4882771"/>
            <a:ext cx="341760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7575157" y="4882771"/>
            <a:ext cx="498855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12" name="Rectangle 24"/>
          <p:cNvSpPr>
            <a:spLocks noChangeArrowheads="1"/>
          </p:cNvSpPr>
          <p:nvPr/>
        </p:nvSpPr>
        <p:spPr bwMode="auto">
          <a:xfrm>
            <a:off x="988911" y="2020748"/>
            <a:ext cx="9543665" cy="6554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The mean can be any numerical value: negative, zero, or positive.</a:t>
            </a:r>
          </a:p>
        </p:txBody>
      </p:sp>
      <p:sp>
        <p:nvSpPr>
          <p:cNvPr id="13" name="Freeform 26"/>
          <p:cNvSpPr>
            <a:spLocks/>
          </p:cNvSpPr>
          <p:nvPr/>
        </p:nvSpPr>
        <p:spPr bwMode="auto">
          <a:xfrm>
            <a:off x="2571346" y="2880933"/>
            <a:ext cx="5037872" cy="1858963"/>
          </a:xfrm>
          <a:custGeom>
            <a:avLst/>
            <a:gdLst/>
            <a:ahLst/>
            <a:cxnLst>
              <a:cxn ang="0">
                <a:pos x="1199" y="12"/>
              </a:cxn>
              <a:cxn ang="0">
                <a:pos x="1122" y="66"/>
              </a:cxn>
              <a:cxn ang="0">
                <a:pos x="1072" y="131"/>
              </a:cxn>
              <a:cxn ang="0">
                <a:pos x="1030" y="197"/>
              </a:cxn>
              <a:cxn ang="0">
                <a:pos x="993" y="262"/>
              </a:cxn>
              <a:cxn ang="0">
                <a:pos x="965" y="320"/>
              </a:cxn>
              <a:cxn ang="0">
                <a:pos x="931" y="395"/>
              </a:cxn>
              <a:cxn ang="0">
                <a:pos x="900" y="462"/>
              </a:cxn>
              <a:cxn ang="0">
                <a:pos x="871" y="528"/>
              </a:cxn>
              <a:cxn ang="0">
                <a:pos x="846" y="591"/>
              </a:cxn>
              <a:cxn ang="0">
                <a:pos x="816" y="663"/>
              </a:cxn>
              <a:cxn ang="0">
                <a:pos x="786" y="727"/>
              </a:cxn>
              <a:cxn ang="0">
                <a:pos x="755" y="790"/>
              </a:cxn>
              <a:cxn ang="0">
                <a:pos x="707" y="862"/>
              </a:cxn>
              <a:cxn ang="0">
                <a:pos x="643" y="932"/>
              </a:cxn>
              <a:cxn ang="0">
                <a:pos x="582" y="981"/>
              </a:cxn>
              <a:cxn ang="0">
                <a:pos x="496" y="1031"/>
              </a:cxn>
              <a:cxn ang="0">
                <a:pos x="413" y="1063"/>
              </a:cxn>
              <a:cxn ang="0">
                <a:pos x="323" y="1089"/>
              </a:cxn>
              <a:cxn ang="0">
                <a:pos x="248" y="1108"/>
              </a:cxn>
              <a:cxn ang="0">
                <a:pos x="145" y="1129"/>
              </a:cxn>
              <a:cxn ang="0">
                <a:pos x="64" y="1144"/>
              </a:cxn>
              <a:cxn ang="0">
                <a:pos x="2470" y="1170"/>
              </a:cxn>
              <a:cxn ang="0">
                <a:pos x="2385" y="1143"/>
              </a:cxn>
              <a:cxn ang="0">
                <a:pos x="2331" y="1132"/>
              </a:cxn>
              <a:cxn ang="0">
                <a:pos x="2214" y="1104"/>
              </a:cxn>
              <a:cxn ang="0">
                <a:pos x="2108" y="1071"/>
              </a:cxn>
              <a:cxn ang="0">
                <a:pos x="2001" y="1029"/>
              </a:cxn>
              <a:cxn ang="0">
                <a:pos x="1970" y="1013"/>
              </a:cxn>
              <a:cxn ang="0">
                <a:pos x="1904" y="969"/>
              </a:cxn>
              <a:cxn ang="0">
                <a:pos x="1849" y="915"/>
              </a:cxn>
              <a:cxn ang="0">
                <a:pos x="1791" y="845"/>
              </a:cxn>
              <a:cxn ang="0">
                <a:pos x="1755" y="792"/>
              </a:cxn>
              <a:cxn ang="0">
                <a:pos x="1725" y="729"/>
              </a:cxn>
              <a:cxn ang="0">
                <a:pos x="1700" y="674"/>
              </a:cxn>
              <a:cxn ang="0">
                <a:pos x="1676" y="619"/>
              </a:cxn>
              <a:cxn ang="0">
                <a:pos x="1641" y="546"/>
              </a:cxn>
              <a:cxn ang="0">
                <a:pos x="1608" y="476"/>
              </a:cxn>
              <a:cxn ang="0">
                <a:pos x="1570" y="397"/>
              </a:cxn>
              <a:cxn ang="0">
                <a:pos x="1533" y="322"/>
              </a:cxn>
              <a:cxn ang="0">
                <a:pos x="1496" y="251"/>
              </a:cxn>
              <a:cxn ang="0">
                <a:pos x="1469" y="203"/>
              </a:cxn>
              <a:cxn ang="0">
                <a:pos x="1439" y="150"/>
              </a:cxn>
              <a:cxn ang="0">
                <a:pos x="1413" y="114"/>
              </a:cxn>
              <a:cxn ang="0">
                <a:pos x="1397" y="95"/>
              </a:cxn>
              <a:cxn ang="0">
                <a:pos x="1368" y="62"/>
              </a:cxn>
              <a:cxn ang="0">
                <a:pos x="1331" y="30"/>
              </a:cxn>
              <a:cxn ang="0">
                <a:pos x="1276" y="4"/>
              </a:cxn>
            </a:cxnLst>
            <a:rect l="0" t="0" r="r" b="b"/>
            <a:pathLst>
              <a:path w="2470" h="1171">
                <a:moveTo>
                  <a:pt x="1250" y="0"/>
                </a:moveTo>
                <a:lnTo>
                  <a:pt x="1226" y="5"/>
                </a:lnTo>
                <a:lnTo>
                  <a:pt x="1199" y="12"/>
                </a:lnTo>
                <a:lnTo>
                  <a:pt x="1169" y="27"/>
                </a:lnTo>
                <a:lnTo>
                  <a:pt x="1145" y="45"/>
                </a:lnTo>
                <a:lnTo>
                  <a:pt x="1122" y="66"/>
                </a:lnTo>
                <a:lnTo>
                  <a:pt x="1104" y="85"/>
                </a:lnTo>
                <a:lnTo>
                  <a:pt x="1089" y="106"/>
                </a:lnTo>
                <a:lnTo>
                  <a:pt x="1072" y="131"/>
                </a:lnTo>
                <a:lnTo>
                  <a:pt x="1060" y="149"/>
                </a:lnTo>
                <a:lnTo>
                  <a:pt x="1044" y="175"/>
                </a:lnTo>
                <a:lnTo>
                  <a:pt x="1030" y="197"/>
                </a:lnTo>
                <a:lnTo>
                  <a:pt x="1014" y="223"/>
                </a:lnTo>
                <a:lnTo>
                  <a:pt x="1005" y="240"/>
                </a:lnTo>
                <a:lnTo>
                  <a:pt x="993" y="262"/>
                </a:lnTo>
                <a:lnTo>
                  <a:pt x="984" y="282"/>
                </a:lnTo>
                <a:lnTo>
                  <a:pt x="974" y="300"/>
                </a:lnTo>
                <a:lnTo>
                  <a:pt x="965" y="320"/>
                </a:lnTo>
                <a:lnTo>
                  <a:pt x="954" y="344"/>
                </a:lnTo>
                <a:lnTo>
                  <a:pt x="941" y="373"/>
                </a:lnTo>
                <a:lnTo>
                  <a:pt x="931" y="395"/>
                </a:lnTo>
                <a:lnTo>
                  <a:pt x="923" y="412"/>
                </a:lnTo>
                <a:lnTo>
                  <a:pt x="911" y="437"/>
                </a:lnTo>
                <a:lnTo>
                  <a:pt x="900" y="462"/>
                </a:lnTo>
                <a:lnTo>
                  <a:pt x="892" y="479"/>
                </a:lnTo>
                <a:lnTo>
                  <a:pt x="880" y="506"/>
                </a:lnTo>
                <a:lnTo>
                  <a:pt x="871" y="528"/>
                </a:lnTo>
                <a:lnTo>
                  <a:pt x="863" y="549"/>
                </a:lnTo>
                <a:lnTo>
                  <a:pt x="855" y="570"/>
                </a:lnTo>
                <a:lnTo>
                  <a:pt x="846" y="591"/>
                </a:lnTo>
                <a:lnTo>
                  <a:pt x="838" y="612"/>
                </a:lnTo>
                <a:lnTo>
                  <a:pt x="829" y="633"/>
                </a:lnTo>
                <a:lnTo>
                  <a:pt x="816" y="663"/>
                </a:lnTo>
                <a:lnTo>
                  <a:pt x="804" y="690"/>
                </a:lnTo>
                <a:lnTo>
                  <a:pt x="795" y="708"/>
                </a:lnTo>
                <a:lnTo>
                  <a:pt x="786" y="727"/>
                </a:lnTo>
                <a:lnTo>
                  <a:pt x="777" y="747"/>
                </a:lnTo>
                <a:lnTo>
                  <a:pt x="768" y="765"/>
                </a:lnTo>
                <a:lnTo>
                  <a:pt x="755" y="790"/>
                </a:lnTo>
                <a:lnTo>
                  <a:pt x="741" y="814"/>
                </a:lnTo>
                <a:lnTo>
                  <a:pt x="725" y="838"/>
                </a:lnTo>
                <a:lnTo>
                  <a:pt x="707" y="862"/>
                </a:lnTo>
                <a:lnTo>
                  <a:pt x="689" y="885"/>
                </a:lnTo>
                <a:lnTo>
                  <a:pt x="667" y="907"/>
                </a:lnTo>
                <a:lnTo>
                  <a:pt x="643" y="932"/>
                </a:lnTo>
                <a:lnTo>
                  <a:pt x="626" y="947"/>
                </a:lnTo>
                <a:lnTo>
                  <a:pt x="606" y="963"/>
                </a:lnTo>
                <a:lnTo>
                  <a:pt x="582" y="981"/>
                </a:lnTo>
                <a:lnTo>
                  <a:pt x="562" y="994"/>
                </a:lnTo>
                <a:lnTo>
                  <a:pt x="536" y="1009"/>
                </a:lnTo>
                <a:lnTo>
                  <a:pt x="496" y="1031"/>
                </a:lnTo>
                <a:lnTo>
                  <a:pt x="462" y="1045"/>
                </a:lnTo>
                <a:lnTo>
                  <a:pt x="436" y="1054"/>
                </a:lnTo>
                <a:lnTo>
                  <a:pt x="413" y="1063"/>
                </a:lnTo>
                <a:lnTo>
                  <a:pt x="383" y="1073"/>
                </a:lnTo>
                <a:lnTo>
                  <a:pt x="353" y="1082"/>
                </a:lnTo>
                <a:lnTo>
                  <a:pt x="323" y="1089"/>
                </a:lnTo>
                <a:lnTo>
                  <a:pt x="300" y="1095"/>
                </a:lnTo>
                <a:lnTo>
                  <a:pt x="272" y="1102"/>
                </a:lnTo>
                <a:lnTo>
                  <a:pt x="248" y="1108"/>
                </a:lnTo>
                <a:lnTo>
                  <a:pt x="216" y="1115"/>
                </a:lnTo>
                <a:lnTo>
                  <a:pt x="173" y="1123"/>
                </a:lnTo>
                <a:lnTo>
                  <a:pt x="145" y="1129"/>
                </a:lnTo>
                <a:lnTo>
                  <a:pt x="120" y="1134"/>
                </a:lnTo>
                <a:lnTo>
                  <a:pt x="99" y="1137"/>
                </a:lnTo>
                <a:lnTo>
                  <a:pt x="64" y="1144"/>
                </a:lnTo>
                <a:lnTo>
                  <a:pt x="26" y="1152"/>
                </a:lnTo>
                <a:lnTo>
                  <a:pt x="0" y="1171"/>
                </a:lnTo>
                <a:lnTo>
                  <a:pt x="2470" y="1170"/>
                </a:lnTo>
                <a:lnTo>
                  <a:pt x="2454" y="1159"/>
                </a:lnTo>
                <a:lnTo>
                  <a:pt x="2413" y="1147"/>
                </a:lnTo>
                <a:lnTo>
                  <a:pt x="2385" y="1143"/>
                </a:lnTo>
                <a:lnTo>
                  <a:pt x="2351" y="1138"/>
                </a:lnTo>
                <a:lnTo>
                  <a:pt x="2310" y="1129"/>
                </a:lnTo>
                <a:lnTo>
                  <a:pt x="2331" y="1132"/>
                </a:lnTo>
                <a:lnTo>
                  <a:pt x="2285" y="1123"/>
                </a:lnTo>
                <a:lnTo>
                  <a:pt x="2258" y="1116"/>
                </a:lnTo>
                <a:lnTo>
                  <a:pt x="2214" y="1104"/>
                </a:lnTo>
                <a:lnTo>
                  <a:pt x="2174" y="1092"/>
                </a:lnTo>
                <a:lnTo>
                  <a:pt x="2140" y="1081"/>
                </a:lnTo>
                <a:lnTo>
                  <a:pt x="2108" y="1071"/>
                </a:lnTo>
                <a:lnTo>
                  <a:pt x="2072" y="1059"/>
                </a:lnTo>
                <a:lnTo>
                  <a:pt x="2041" y="1047"/>
                </a:lnTo>
                <a:lnTo>
                  <a:pt x="2001" y="1029"/>
                </a:lnTo>
                <a:lnTo>
                  <a:pt x="1984" y="1020"/>
                </a:lnTo>
                <a:lnTo>
                  <a:pt x="1983" y="1020"/>
                </a:lnTo>
                <a:lnTo>
                  <a:pt x="1970" y="1013"/>
                </a:lnTo>
                <a:lnTo>
                  <a:pt x="1946" y="1001"/>
                </a:lnTo>
                <a:lnTo>
                  <a:pt x="1926" y="986"/>
                </a:lnTo>
                <a:lnTo>
                  <a:pt x="1904" y="969"/>
                </a:lnTo>
                <a:lnTo>
                  <a:pt x="1888" y="955"/>
                </a:lnTo>
                <a:lnTo>
                  <a:pt x="1870" y="938"/>
                </a:lnTo>
                <a:lnTo>
                  <a:pt x="1849" y="915"/>
                </a:lnTo>
                <a:lnTo>
                  <a:pt x="1828" y="891"/>
                </a:lnTo>
                <a:lnTo>
                  <a:pt x="1810" y="868"/>
                </a:lnTo>
                <a:lnTo>
                  <a:pt x="1791" y="845"/>
                </a:lnTo>
                <a:lnTo>
                  <a:pt x="1778" y="825"/>
                </a:lnTo>
                <a:lnTo>
                  <a:pt x="1766" y="809"/>
                </a:lnTo>
                <a:lnTo>
                  <a:pt x="1755" y="792"/>
                </a:lnTo>
                <a:lnTo>
                  <a:pt x="1744" y="772"/>
                </a:lnTo>
                <a:lnTo>
                  <a:pt x="1734" y="751"/>
                </a:lnTo>
                <a:lnTo>
                  <a:pt x="1725" y="729"/>
                </a:lnTo>
                <a:lnTo>
                  <a:pt x="1715" y="707"/>
                </a:lnTo>
                <a:lnTo>
                  <a:pt x="1708" y="692"/>
                </a:lnTo>
                <a:lnTo>
                  <a:pt x="1700" y="674"/>
                </a:lnTo>
                <a:lnTo>
                  <a:pt x="1693" y="657"/>
                </a:lnTo>
                <a:lnTo>
                  <a:pt x="1685" y="641"/>
                </a:lnTo>
                <a:lnTo>
                  <a:pt x="1676" y="619"/>
                </a:lnTo>
                <a:lnTo>
                  <a:pt x="1666" y="598"/>
                </a:lnTo>
                <a:lnTo>
                  <a:pt x="1653" y="568"/>
                </a:lnTo>
                <a:lnTo>
                  <a:pt x="1641" y="546"/>
                </a:lnTo>
                <a:lnTo>
                  <a:pt x="1629" y="522"/>
                </a:lnTo>
                <a:lnTo>
                  <a:pt x="1617" y="497"/>
                </a:lnTo>
                <a:lnTo>
                  <a:pt x="1608" y="476"/>
                </a:lnTo>
                <a:lnTo>
                  <a:pt x="1597" y="452"/>
                </a:lnTo>
                <a:lnTo>
                  <a:pt x="1587" y="430"/>
                </a:lnTo>
                <a:lnTo>
                  <a:pt x="1570" y="397"/>
                </a:lnTo>
                <a:lnTo>
                  <a:pt x="1556" y="366"/>
                </a:lnTo>
                <a:lnTo>
                  <a:pt x="1543" y="340"/>
                </a:lnTo>
                <a:lnTo>
                  <a:pt x="1533" y="322"/>
                </a:lnTo>
                <a:lnTo>
                  <a:pt x="1521" y="298"/>
                </a:lnTo>
                <a:lnTo>
                  <a:pt x="1507" y="271"/>
                </a:lnTo>
                <a:lnTo>
                  <a:pt x="1496" y="251"/>
                </a:lnTo>
                <a:lnTo>
                  <a:pt x="1487" y="236"/>
                </a:lnTo>
                <a:lnTo>
                  <a:pt x="1480" y="223"/>
                </a:lnTo>
                <a:lnTo>
                  <a:pt x="1469" y="203"/>
                </a:lnTo>
                <a:lnTo>
                  <a:pt x="1458" y="183"/>
                </a:lnTo>
                <a:lnTo>
                  <a:pt x="1449" y="167"/>
                </a:lnTo>
                <a:lnTo>
                  <a:pt x="1439" y="150"/>
                </a:lnTo>
                <a:lnTo>
                  <a:pt x="1428" y="135"/>
                </a:lnTo>
                <a:lnTo>
                  <a:pt x="1419" y="125"/>
                </a:lnTo>
                <a:lnTo>
                  <a:pt x="1413" y="114"/>
                </a:lnTo>
                <a:lnTo>
                  <a:pt x="1407" y="107"/>
                </a:lnTo>
                <a:lnTo>
                  <a:pt x="1401" y="99"/>
                </a:lnTo>
                <a:lnTo>
                  <a:pt x="1397" y="95"/>
                </a:lnTo>
                <a:lnTo>
                  <a:pt x="1389" y="86"/>
                </a:lnTo>
                <a:lnTo>
                  <a:pt x="1379" y="74"/>
                </a:lnTo>
                <a:lnTo>
                  <a:pt x="1368" y="62"/>
                </a:lnTo>
                <a:lnTo>
                  <a:pt x="1356" y="50"/>
                </a:lnTo>
                <a:lnTo>
                  <a:pt x="1344" y="39"/>
                </a:lnTo>
                <a:lnTo>
                  <a:pt x="1331" y="30"/>
                </a:lnTo>
                <a:lnTo>
                  <a:pt x="1317" y="19"/>
                </a:lnTo>
                <a:lnTo>
                  <a:pt x="1296" y="11"/>
                </a:lnTo>
                <a:lnTo>
                  <a:pt x="1276" y="4"/>
                </a:lnTo>
                <a:lnTo>
                  <a:pt x="1251" y="0"/>
                </a:lnTo>
              </a:path>
            </a:pathLst>
          </a:custGeom>
          <a:noFill/>
          <a:ln w="1905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reeform 27"/>
          <p:cNvSpPr>
            <a:spLocks/>
          </p:cNvSpPr>
          <p:nvPr/>
        </p:nvSpPr>
        <p:spPr bwMode="auto">
          <a:xfrm>
            <a:off x="5276088" y="2876170"/>
            <a:ext cx="5063210" cy="1858962"/>
          </a:xfrm>
          <a:custGeom>
            <a:avLst/>
            <a:gdLst/>
            <a:ahLst/>
            <a:cxnLst>
              <a:cxn ang="0">
                <a:pos x="1199" y="12"/>
              </a:cxn>
              <a:cxn ang="0">
                <a:pos x="1122" y="66"/>
              </a:cxn>
              <a:cxn ang="0">
                <a:pos x="1072" y="131"/>
              </a:cxn>
              <a:cxn ang="0">
                <a:pos x="1030" y="197"/>
              </a:cxn>
              <a:cxn ang="0">
                <a:pos x="993" y="262"/>
              </a:cxn>
              <a:cxn ang="0">
                <a:pos x="965" y="320"/>
              </a:cxn>
              <a:cxn ang="0">
                <a:pos x="931" y="395"/>
              </a:cxn>
              <a:cxn ang="0">
                <a:pos x="900" y="462"/>
              </a:cxn>
              <a:cxn ang="0">
                <a:pos x="871" y="528"/>
              </a:cxn>
              <a:cxn ang="0">
                <a:pos x="846" y="591"/>
              </a:cxn>
              <a:cxn ang="0">
                <a:pos x="816" y="663"/>
              </a:cxn>
              <a:cxn ang="0">
                <a:pos x="786" y="727"/>
              </a:cxn>
              <a:cxn ang="0">
                <a:pos x="755" y="790"/>
              </a:cxn>
              <a:cxn ang="0">
                <a:pos x="707" y="862"/>
              </a:cxn>
              <a:cxn ang="0">
                <a:pos x="643" y="932"/>
              </a:cxn>
              <a:cxn ang="0">
                <a:pos x="582" y="981"/>
              </a:cxn>
              <a:cxn ang="0">
                <a:pos x="496" y="1031"/>
              </a:cxn>
              <a:cxn ang="0">
                <a:pos x="413" y="1063"/>
              </a:cxn>
              <a:cxn ang="0">
                <a:pos x="323" y="1089"/>
              </a:cxn>
              <a:cxn ang="0">
                <a:pos x="248" y="1108"/>
              </a:cxn>
              <a:cxn ang="0">
                <a:pos x="145" y="1129"/>
              </a:cxn>
              <a:cxn ang="0">
                <a:pos x="64" y="1144"/>
              </a:cxn>
              <a:cxn ang="0">
                <a:pos x="2470" y="1170"/>
              </a:cxn>
              <a:cxn ang="0">
                <a:pos x="2385" y="1143"/>
              </a:cxn>
              <a:cxn ang="0">
                <a:pos x="2331" y="1132"/>
              </a:cxn>
              <a:cxn ang="0">
                <a:pos x="2214" y="1104"/>
              </a:cxn>
              <a:cxn ang="0">
                <a:pos x="2108" y="1071"/>
              </a:cxn>
              <a:cxn ang="0">
                <a:pos x="2001" y="1029"/>
              </a:cxn>
              <a:cxn ang="0">
                <a:pos x="1970" y="1013"/>
              </a:cxn>
              <a:cxn ang="0">
                <a:pos x="1904" y="969"/>
              </a:cxn>
              <a:cxn ang="0">
                <a:pos x="1849" y="915"/>
              </a:cxn>
              <a:cxn ang="0">
                <a:pos x="1791" y="845"/>
              </a:cxn>
              <a:cxn ang="0">
                <a:pos x="1755" y="792"/>
              </a:cxn>
              <a:cxn ang="0">
                <a:pos x="1725" y="729"/>
              </a:cxn>
              <a:cxn ang="0">
                <a:pos x="1700" y="674"/>
              </a:cxn>
              <a:cxn ang="0">
                <a:pos x="1676" y="619"/>
              </a:cxn>
              <a:cxn ang="0">
                <a:pos x="1641" y="546"/>
              </a:cxn>
              <a:cxn ang="0">
                <a:pos x="1608" y="476"/>
              </a:cxn>
              <a:cxn ang="0">
                <a:pos x="1570" y="397"/>
              </a:cxn>
              <a:cxn ang="0">
                <a:pos x="1533" y="322"/>
              </a:cxn>
              <a:cxn ang="0">
                <a:pos x="1496" y="251"/>
              </a:cxn>
              <a:cxn ang="0">
                <a:pos x="1469" y="203"/>
              </a:cxn>
              <a:cxn ang="0">
                <a:pos x="1439" y="150"/>
              </a:cxn>
              <a:cxn ang="0">
                <a:pos x="1413" y="114"/>
              </a:cxn>
              <a:cxn ang="0">
                <a:pos x="1397" y="95"/>
              </a:cxn>
              <a:cxn ang="0">
                <a:pos x="1368" y="62"/>
              </a:cxn>
              <a:cxn ang="0">
                <a:pos x="1331" y="30"/>
              </a:cxn>
              <a:cxn ang="0">
                <a:pos x="1276" y="4"/>
              </a:cxn>
            </a:cxnLst>
            <a:rect l="0" t="0" r="r" b="b"/>
            <a:pathLst>
              <a:path w="2470" h="1171">
                <a:moveTo>
                  <a:pt x="1250" y="0"/>
                </a:moveTo>
                <a:lnTo>
                  <a:pt x="1226" y="5"/>
                </a:lnTo>
                <a:lnTo>
                  <a:pt x="1199" y="12"/>
                </a:lnTo>
                <a:lnTo>
                  <a:pt x="1169" y="27"/>
                </a:lnTo>
                <a:lnTo>
                  <a:pt x="1145" y="45"/>
                </a:lnTo>
                <a:lnTo>
                  <a:pt x="1122" y="66"/>
                </a:lnTo>
                <a:lnTo>
                  <a:pt x="1104" y="85"/>
                </a:lnTo>
                <a:lnTo>
                  <a:pt x="1089" y="106"/>
                </a:lnTo>
                <a:lnTo>
                  <a:pt x="1072" y="131"/>
                </a:lnTo>
                <a:lnTo>
                  <a:pt x="1060" y="149"/>
                </a:lnTo>
                <a:lnTo>
                  <a:pt x="1044" y="175"/>
                </a:lnTo>
                <a:lnTo>
                  <a:pt x="1030" y="197"/>
                </a:lnTo>
                <a:lnTo>
                  <a:pt x="1014" y="223"/>
                </a:lnTo>
                <a:lnTo>
                  <a:pt x="1005" y="240"/>
                </a:lnTo>
                <a:lnTo>
                  <a:pt x="993" y="262"/>
                </a:lnTo>
                <a:lnTo>
                  <a:pt x="984" y="282"/>
                </a:lnTo>
                <a:lnTo>
                  <a:pt x="974" y="300"/>
                </a:lnTo>
                <a:lnTo>
                  <a:pt x="965" y="320"/>
                </a:lnTo>
                <a:lnTo>
                  <a:pt x="954" y="344"/>
                </a:lnTo>
                <a:lnTo>
                  <a:pt x="941" y="373"/>
                </a:lnTo>
                <a:lnTo>
                  <a:pt x="931" y="395"/>
                </a:lnTo>
                <a:lnTo>
                  <a:pt x="923" y="412"/>
                </a:lnTo>
                <a:lnTo>
                  <a:pt x="911" y="437"/>
                </a:lnTo>
                <a:lnTo>
                  <a:pt x="900" y="462"/>
                </a:lnTo>
                <a:lnTo>
                  <a:pt x="892" y="479"/>
                </a:lnTo>
                <a:lnTo>
                  <a:pt x="880" y="506"/>
                </a:lnTo>
                <a:lnTo>
                  <a:pt x="871" y="528"/>
                </a:lnTo>
                <a:lnTo>
                  <a:pt x="863" y="549"/>
                </a:lnTo>
                <a:lnTo>
                  <a:pt x="855" y="570"/>
                </a:lnTo>
                <a:lnTo>
                  <a:pt x="846" y="591"/>
                </a:lnTo>
                <a:lnTo>
                  <a:pt x="838" y="612"/>
                </a:lnTo>
                <a:lnTo>
                  <a:pt x="829" y="633"/>
                </a:lnTo>
                <a:lnTo>
                  <a:pt x="816" y="663"/>
                </a:lnTo>
                <a:lnTo>
                  <a:pt x="804" y="690"/>
                </a:lnTo>
                <a:lnTo>
                  <a:pt x="795" y="708"/>
                </a:lnTo>
                <a:lnTo>
                  <a:pt x="786" y="727"/>
                </a:lnTo>
                <a:lnTo>
                  <a:pt x="777" y="747"/>
                </a:lnTo>
                <a:lnTo>
                  <a:pt x="768" y="765"/>
                </a:lnTo>
                <a:lnTo>
                  <a:pt x="755" y="790"/>
                </a:lnTo>
                <a:lnTo>
                  <a:pt x="741" y="814"/>
                </a:lnTo>
                <a:lnTo>
                  <a:pt x="725" y="838"/>
                </a:lnTo>
                <a:lnTo>
                  <a:pt x="707" y="862"/>
                </a:lnTo>
                <a:lnTo>
                  <a:pt x="689" y="885"/>
                </a:lnTo>
                <a:lnTo>
                  <a:pt x="667" y="907"/>
                </a:lnTo>
                <a:lnTo>
                  <a:pt x="643" y="932"/>
                </a:lnTo>
                <a:lnTo>
                  <a:pt x="626" y="947"/>
                </a:lnTo>
                <a:lnTo>
                  <a:pt x="606" y="963"/>
                </a:lnTo>
                <a:lnTo>
                  <a:pt x="582" y="981"/>
                </a:lnTo>
                <a:lnTo>
                  <a:pt x="562" y="994"/>
                </a:lnTo>
                <a:lnTo>
                  <a:pt x="536" y="1009"/>
                </a:lnTo>
                <a:lnTo>
                  <a:pt x="496" y="1031"/>
                </a:lnTo>
                <a:lnTo>
                  <a:pt x="462" y="1045"/>
                </a:lnTo>
                <a:lnTo>
                  <a:pt x="436" y="1054"/>
                </a:lnTo>
                <a:lnTo>
                  <a:pt x="413" y="1063"/>
                </a:lnTo>
                <a:lnTo>
                  <a:pt x="383" y="1073"/>
                </a:lnTo>
                <a:lnTo>
                  <a:pt x="353" y="1082"/>
                </a:lnTo>
                <a:lnTo>
                  <a:pt x="323" y="1089"/>
                </a:lnTo>
                <a:lnTo>
                  <a:pt x="300" y="1095"/>
                </a:lnTo>
                <a:lnTo>
                  <a:pt x="272" y="1102"/>
                </a:lnTo>
                <a:lnTo>
                  <a:pt x="248" y="1108"/>
                </a:lnTo>
                <a:lnTo>
                  <a:pt x="216" y="1115"/>
                </a:lnTo>
                <a:lnTo>
                  <a:pt x="173" y="1123"/>
                </a:lnTo>
                <a:lnTo>
                  <a:pt x="145" y="1129"/>
                </a:lnTo>
                <a:lnTo>
                  <a:pt x="120" y="1134"/>
                </a:lnTo>
                <a:lnTo>
                  <a:pt x="99" y="1137"/>
                </a:lnTo>
                <a:lnTo>
                  <a:pt x="64" y="1144"/>
                </a:lnTo>
                <a:lnTo>
                  <a:pt x="26" y="1152"/>
                </a:lnTo>
                <a:lnTo>
                  <a:pt x="0" y="1171"/>
                </a:lnTo>
                <a:lnTo>
                  <a:pt x="2470" y="1170"/>
                </a:lnTo>
                <a:lnTo>
                  <a:pt x="2454" y="1159"/>
                </a:lnTo>
                <a:lnTo>
                  <a:pt x="2413" y="1147"/>
                </a:lnTo>
                <a:lnTo>
                  <a:pt x="2385" y="1143"/>
                </a:lnTo>
                <a:lnTo>
                  <a:pt x="2351" y="1138"/>
                </a:lnTo>
                <a:lnTo>
                  <a:pt x="2310" y="1129"/>
                </a:lnTo>
                <a:lnTo>
                  <a:pt x="2331" y="1132"/>
                </a:lnTo>
                <a:lnTo>
                  <a:pt x="2285" y="1123"/>
                </a:lnTo>
                <a:lnTo>
                  <a:pt x="2258" y="1116"/>
                </a:lnTo>
                <a:lnTo>
                  <a:pt x="2214" y="1104"/>
                </a:lnTo>
                <a:lnTo>
                  <a:pt x="2174" y="1092"/>
                </a:lnTo>
                <a:lnTo>
                  <a:pt x="2140" y="1081"/>
                </a:lnTo>
                <a:lnTo>
                  <a:pt x="2108" y="1071"/>
                </a:lnTo>
                <a:lnTo>
                  <a:pt x="2072" y="1059"/>
                </a:lnTo>
                <a:lnTo>
                  <a:pt x="2041" y="1047"/>
                </a:lnTo>
                <a:lnTo>
                  <a:pt x="2001" y="1029"/>
                </a:lnTo>
                <a:lnTo>
                  <a:pt x="1984" y="1020"/>
                </a:lnTo>
                <a:lnTo>
                  <a:pt x="1983" y="1020"/>
                </a:lnTo>
                <a:lnTo>
                  <a:pt x="1970" y="1013"/>
                </a:lnTo>
                <a:lnTo>
                  <a:pt x="1946" y="1001"/>
                </a:lnTo>
                <a:lnTo>
                  <a:pt x="1926" y="986"/>
                </a:lnTo>
                <a:lnTo>
                  <a:pt x="1904" y="969"/>
                </a:lnTo>
                <a:lnTo>
                  <a:pt x="1888" y="955"/>
                </a:lnTo>
                <a:lnTo>
                  <a:pt x="1870" y="938"/>
                </a:lnTo>
                <a:lnTo>
                  <a:pt x="1849" y="915"/>
                </a:lnTo>
                <a:lnTo>
                  <a:pt x="1828" y="891"/>
                </a:lnTo>
                <a:lnTo>
                  <a:pt x="1810" y="868"/>
                </a:lnTo>
                <a:lnTo>
                  <a:pt x="1791" y="845"/>
                </a:lnTo>
                <a:lnTo>
                  <a:pt x="1778" y="825"/>
                </a:lnTo>
                <a:lnTo>
                  <a:pt x="1766" y="809"/>
                </a:lnTo>
                <a:lnTo>
                  <a:pt x="1755" y="792"/>
                </a:lnTo>
                <a:lnTo>
                  <a:pt x="1744" y="772"/>
                </a:lnTo>
                <a:lnTo>
                  <a:pt x="1734" y="751"/>
                </a:lnTo>
                <a:lnTo>
                  <a:pt x="1725" y="729"/>
                </a:lnTo>
                <a:lnTo>
                  <a:pt x="1715" y="707"/>
                </a:lnTo>
                <a:lnTo>
                  <a:pt x="1708" y="692"/>
                </a:lnTo>
                <a:lnTo>
                  <a:pt x="1700" y="674"/>
                </a:lnTo>
                <a:lnTo>
                  <a:pt x="1693" y="657"/>
                </a:lnTo>
                <a:lnTo>
                  <a:pt x="1685" y="641"/>
                </a:lnTo>
                <a:lnTo>
                  <a:pt x="1676" y="619"/>
                </a:lnTo>
                <a:lnTo>
                  <a:pt x="1666" y="598"/>
                </a:lnTo>
                <a:lnTo>
                  <a:pt x="1653" y="568"/>
                </a:lnTo>
                <a:lnTo>
                  <a:pt x="1641" y="546"/>
                </a:lnTo>
                <a:lnTo>
                  <a:pt x="1629" y="522"/>
                </a:lnTo>
                <a:lnTo>
                  <a:pt x="1617" y="497"/>
                </a:lnTo>
                <a:lnTo>
                  <a:pt x="1608" y="476"/>
                </a:lnTo>
                <a:lnTo>
                  <a:pt x="1597" y="452"/>
                </a:lnTo>
                <a:lnTo>
                  <a:pt x="1587" y="430"/>
                </a:lnTo>
                <a:lnTo>
                  <a:pt x="1570" y="397"/>
                </a:lnTo>
                <a:lnTo>
                  <a:pt x="1556" y="366"/>
                </a:lnTo>
                <a:lnTo>
                  <a:pt x="1543" y="340"/>
                </a:lnTo>
                <a:lnTo>
                  <a:pt x="1533" y="322"/>
                </a:lnTo>
                <a:lnTo>
                  <a:pt x="1521" y="298"/>
                </a:lnTo>
                <a:lnTo>
                  <a:pt x="1507" y="271"/>
                </a:lnTo>
                <a:lnTo>
                  <a:pt x="1496" y="251"/>
                </a:lnTo>
                <a:lnTo>
                  <a:pt x="1487" y="236"/>
                </a:lnTo>
                <a:lnTo>
                  <a:pt x="1480" y="223"/>
                </a:lnTo>
                <a:lnTo>
                  <a:pt x="1469" y="203"/>
                </a:lnTo>
                <a:lnTo>
                  <a:pt x="1458" y="183"/>
                </a:lnTo>
                <a:lnTo>
                  <a:pt x="1449" y="167"/>
                </a:lnTo>
                <a:lnTo>
                  <a:pt x="1439" y="150"/>
                </a:lnTo>
                <a:lnTo>
                  <a:pt x="1428" y="135"/>
                </a:lnTo>
                <a:lnTo>
                  <a:pt x="1419" y="125"/>
                </a:lnTo>
                <a:lnTo>
                  <a:pt x="1413" y="114"/>
                </a:lnTo>
                <a:lnTo>
                  <a:pt x="1407" y="107"/>
                </a:lnTo>
                <a:lnTo>
                  <a:pt x="1401" y="99"/>
                </a:lnTo>
                <a:lnTo>
                  <a:pt x="1397" y="95"/>
                </a:lnTo>
                <a:lnTo>
                  <a:pt x="1389" y="86"/>
                </a:lnTo>
                <a:lnTo>
                  <a:pt x="1379" y="74"/>
                </a:lnTo>
                <a:lnTo>
                  <a:pt x="1368" y="62"/>
                </a:lnTo>
                <a:lnTo>
                  <a:pt x="1356" y="50"/>
                </a:lnTo>
                <a:lnTo>
                  <a:pt x="1344" y="39"/>
                </a:lnTo>
                <a:lnTo>
                  <a:pt x="1331" y="30"/>
                </a:lnTo>
                <a:lnTo>
                  <a:pt x="1317" y="19"/>
                </a:lnTo>
                <a:lnTo>
                  <a:pt x="1296" y="11"/>
                </a:lnTo>
                <a:lnTo>
                  <a:pt x="1276" y="4"/>
                </a:lnTo>
                <a:lnTo>
                  <a:pt x="1251" y="0"/>
                </a:lnTo>
              </a:path>
            </a:pathLst>
          </a:custGeom>
          <a:noFill/>
          <a:ln w="1905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Box 30"/>
          <p:cNvSpPr txBox="1">
            <a:spLocks noChangeArrowheads="1"/>
          </p:cNvSpPr>
          <p:nvPr/>
        </p:nvSpPr>
        <p:spPr bwMode="auto">
          <a:xfrm>
            <a:off x="10471954" y="4508120"/>
            <a:ext cx="33855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>
            <a:off x="1477625" y="4730370"/>
            <a:ext cx="8973578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292929"/>
            </a:outerShdw>
          </a:effectLst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5"/>
          <p:cNvSpPr txBox="1">
            <a:spLocks noChangeArrowheads="1"/>
          </p:cNvSpPr>
          <p:nvPr/>
        </p:nvSpPr>
        <p:spPr>
          <a:xfrm>
            <a:off x="988911" y="513686"/>
            <a:ext cx="10337562" cy="579962"/>
          </a:xfrm>
          <a:prstGeom prst="rect">
            <a:avLst/>
          </a:prstGeom>
          <a:noFill/>
          <a:ln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>
                <a:effectLst/>
              </a:rPr>
              <a:t>Normal Probability Distribution</a:t>
            </a:r>
          </a:p>
        </p:txBody>
      </p:sp>
    </p:spTree>
    <p:extLst>
      <p:ext uri="{BB962C8B-B14F-4D97-AF65-F5344CB8AC3E}">
        <p14:creationId xmlns:p14="http://schemas.microsoft.com/office/powerpoint/2010/main" val="357986949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35199" y="1836057"/>
            <a:ext cx="4526906" cy="534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Characteristics</a:t>
            </a: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4106933" y="3294226"/>
            <a:ext cx="3534534" cy="2746375"/>
          </a:xfrm>
          <a:custGeom>
            <a:avLst/>
            <a:gdLst/>
            <a:ahLst/>
            <a:cxnLst>
              <a:cxn ang="0">
                <a:pos x="797" y="18"/>
              </a:cxn>
              <a:cxn ang="0">
                <a:pos x="749" y="100"/>
              </a:cxn>
              <a:cxn ang="0">
                <a:pos x="718" y="194"/>
              </a:cxn>
              <a:cxn ang="0">
                <a:pos x="691" y="291"/>
              </a:cxn>
              <a:cxn ang="0">
                <a:pos x="669" y="388"/>
              </a:cxn>
              <a:cxn ang="0">
                <a:pos x="651" y="476"/>
              </a:cxn>
              <a:cxn ang="0">
                <a:pos x="630" y="580"/>
              </a:cxn>
              <a:cxn ang="0">
                <a:pos x="610" y="681"/>
              </a:cxn>
              <a:cxn ang="0">
                <a:pos x="594" y="777"/>
              </a:cxn>
              <a:cxn ang="0">
                <a:pos x="577" y="873"/>
              </a:cxn>
              <a:cxn ang="0">
                <a:pos x="558" y="972"/>
              </a:cxn>
              <a:cxn ang="0">
                <a:pos x="537" y="1071"/>
              </a:cxn>
              <a:cxn ang="0">
                <a:pos x="516" y="1160"/>
              </a:cxn>
              <a:cxn ang="0">
                <a:pos x="487" y="1266"/>
              </a:cxn>
              <a:cxn ang="0">
                <a:pos x="451" y="1370"/>
              </a:cxn>
              <a:cxn ang="0">
                <a:pos x="413" y="1448"/>
              </a:cxn>
              <a:cxn ang="0">
                <a:pos x="356" y="1522"/>
              </a:cxn>
              <a:cxn ang="0">
                <a:pos x="303" y="1574"/>
              </a:cxn>
              <a:cxn ang="0">
                <a:pos x="255" y="1608"/>
              </a:cxn>
              <a:cxn ang="0">
                <a:pos x="198" y="1641"/>
              </a:cxn>
              <a:cxn ang="0">
                <a:pos x="135" y="1674"/>
              </a:cxn>
              <a:cxn ang="0">
                <a:pos x="74" y="1702"/>
              </a:cxn>
              <a:cxn ang="0">
                <a:pos x="1674" y="1728"/>
              </a:cxn>
              <a:cxn ang="0">
                <a:pos x="1550" y="1689"/>
              </a:cxn>
              <a:cxn ang="0">
                <a:pos x="1499" y="1667"/>
              </a:cxn>
              <a:cxn ang="0">
                <a:pos x="1430" y="1631"/>
              </a:cxn>
              <a:cxn ang="0">
                <a:pos x="1366" y="1585"/>
              </a:cxn>
              <a:cxn ang="0">
                <a:pos x="1302" y="1527"/>
              </a:cxn>
              <a:cxn ang="0">
                <a:pos x="1278" y="1497"/>
              </a:cxn>
              <a:cxn ang="0">
                <a:pos x="1241" y="1434"/>
              </a:cxn>
              <a:cxn ang="0">
                <a:pos x="1205" y="1354"/>
              </a:cxn>
              <a:cxn ang="0">
                <a:pos x="1168" y="1246"/>
              </a:cxn>
              <a:cxn ang="0">
                <a:pos x="1150" y="1174"/>
              </a:cxn>
              <a:cxn ang="0">
                <a:pos x="1128" y="1077"/>
              </a:cxn>
              <a:cxn ang="0">
                <a:pos x="1112" y="997"/>
              </a:cxn>
              <a:cxn ang="0">
                <a:pos x="1097" y="916"/>
              </a:cxn>
              <a:cxn ang="0">
                <a:pos x="1077" y="810"/>
              </a:cxn>
              <a:cxn ang="0">
                <a:pos x="1057" y="713"/>
              </a:cxn>
              <a:cxn ang="0">
                <a:pos x="1031" y="589"/>
              </a:cxn>
              <a:cxn ang="0">
                <a:pos x="1007" y="476"/>
              </a:cxn>
              <a:cxn ang="0">
                <a:pos x="984" y="370"/>
              </a:cxn>
              <a:cxn ang="0">
                <a:pos x="967" y="301"/>
              </a:cxn>
              <a:cxn ang="0">
                <a:pos x="941" y="209"/>
              </a:cxn>
              <a:cxn ang="0">
                <a:pos x="910" y="116"/>
              </a:cxn>
              <a:cxn ang="0">
                <a:pos x="924" y="149"/>
              </a:cxn>
              <a:cxn ang="0">
                <a:pos x="916" y="132"/>
              </a:cxn>
              <a:cxn ang="0">
                <a:pos x="882" y="45"/>
              </a:cxn>
              <a:cxn ang="0">
                <a:pos x="846" y="3"/>
              </a:cxn>
            </a:cxnLst>
            <a:rect l="0" t="0" r="r" b="b"/>
            <a:pathLst>
              <a:path w="1674" h="1730">
                <a:moveTo>
                  <a:pt x="832" y="0"/>
                </a:moveTo>
                <a:lnTo>
                  <a:pt x="814" y="4"/>
                </a:lnTo>
                <a:lnTo>
                  <a:pt x="797" y="18"/>
                </a:lnTo>
                <a:lnTo>
                  <a:pt x="779" y="39"/>
                </a:lnTo>
                <a:lnTo>
                  <a:pt x="764" y="67"/>
                </a:lnTo>
                <a:lnTo>
                  <a:pt x="749" y="100"/>
                </a:lnTo>
                <a:lnTo>
                  <a:pt x="740" y="128"/>
                </a:lnTo>
                <a:lnTo>
                  <a:pt x="728" y="160"/>
                </a:lnTo>
                <a:lnTo>
                  <a:pt x="718" y="194"/>
                </a:lnTo>
                <a:lnTo>
                  <a:pt x="709" y="224"/>
                </a:lnTo>
                <a:lnTo>
                  <a:pt x="700" y="258"/>
                </a:lnTo>
                <a:lnTo>
                  <a:pt x="691" y="291"/>
                </a:lnTo>
                <a:lnTo>
                  <a:pt x="682" y="330"/>
                </a:lnTo>
                <a:lnTo>
                  <a:pt x="676" y="355"/>
                </a:lnTo>
                <a:lnTo>
                  <a:pt x="669" y="388"/>
                </a:lnTo>
                <a:lnTo>
                  <a:pt x="663" y="420"/>
                </a:lnTo>
                <a:lnTo>
                  <a:pt x="657" y="450"/>
                </a:lnTo>
                <a:lnTo>
                  <a:pt x="651" y="476"/>
                </a:lnTo>
                <a:lnTo>
                  <a:pt x="645" y="510"/>
                </a:lnTo>
                <a:lnTo>
                  <a:pt x="637" y="544"/>
                </a:lnTo>
                <a:lnTo>
                  <a:pt x="630" y="580"/>
                </a:lnTo>
                <a:lnTo>
                  <a:pt x="623" y="611"/>
                </a:lnTo>
                <a:lnTo>
                  <a:pt x="617" y="647"/>
                </a:lnTo>
                <a:lnTo>
                  <a:pt x="610" y="681"/>
                </a:lnTo>
                <a:lnTo>
                  <a:pt x="604" y="714"/>
                </a:lnTo>
                <a:lnTo>
                  <a:pt x="598" y="752"/>
                </a:lnTo>
                <a:lnTo>
                  <a:pt x="594" y="777"/>
                </a:lnTo>
                <a:lnTo>
                  <a:pt x="589" y="808"/>
                </a:lnTo>
                <a:lnTo>
                  <a:pt x="583" y="841"/>
                </a:lnTo>
                <a:lnTo>
                  <a:pt x="577" y="873"/>
                </a:lnTo>
                <a:lnTo>
                  <a:pt x="571" y="904"/>
                </a:lnTo>
                <a:lnTo>
                  <a:pt x="565" y="936"/>
                </a:lnTo>
                <a:lnTo>
                  <a:pt x="558" y="972"/>
                </a:lnTo>
                <a:lnTo>
                  <a:pt x="551" y="1006"/>
                </a:lnTo>
                <a:lnTo>
                  <a:pt x="543" y="1045"/>
                </a:lnTo>
                <a:lnTo>
                  <a:pt x="537" y="1071"/>
                </a:lnTo>
                <a:lnTo>
                  <a:pt x="531" y="1099"/>
                </a:lnTo>
                <a:lnTo>
                  <a:pt x="523" y="1131"/>
                </a:lnTo>
                <a:lnTo>
                  <a:pt x="516" y="1160"/>
                </a:lnTo>
                <a:lnTo>
                  <a:pt x="507" y="1195"/>
                </a:lnTo>
                <a:lnTo>
                  <a:pt x="498" y="1230"/>
                </a:lnTo>
                <a:lnTo>
                  <a:pt x="487" y="1266"/>
                </a:lnTo>
                <a:lnTo>
                  <a:pt x="477" y="1302"/>
                </a:lnTo>
                <a:lnTo>
                  <a:pt x="465" y="1337"/>
                </a:lnTo>
                <a:lnTo>
                  <a:pt x="451" y="1370"/>
                </a:lnTo>
                <a:lnTo>
                  <a:pt x="438" y="1402"/>
                </a:lnTo>
                <a:lnTo>
                  <a:pt x="426" y="1428"/>
                </a:lnTo>
                <a:lnTo>
                  <a:pt x="413" y="1448"/>
                </a:lnTo>
                <a:lnTo>
                  <a:pt x="398" y="1469"/>
                </a:lnTo>
                <a:lnTo>
                  <a:pt x="380" y="1493"/>
                </a:lnTo>
                <a:lnTo>
                  <a:pt x="356" y="1522"/>
                </a:lnTo>
                <a:lnTo>
                  <a:pt x="334" y="1544"/>
                </a:lnTo>
                <a:lnTo>
                  <a:pt x="318" y="1559"/>
                </a:lnTo>
                <a:lnTo>
                  <a:pt x="303" y="1574"/>
                </a:lnTo>
                <a:lnTo>
                  <a:pt x="287" y="1585"/>
                </a:lnTo>
                <a:lnTo>
                  <a:pt x="271" y="1597"/>
                </a:lnTo>
                <a:lnTo>
                  <a:pt x="255" y="1608"/>
                </a:lnTo>
                <a:lnTo>
                  <a:pt x="242" y="1616"/>
                </a:lnTo>
                <a:lnTo>
                  <a:pt x="224" y="1626"/>
                </a:lnTo>
                <a:lnTo>
                  <a:pt x="198" y="1641"/>
                </a:lnTo>
                <a:lnTo>
                  <a:pt x="179" y="1650"/>
                </a:lnTo>
                <a:lnTo>
                  <a:pt x="157" y="1662"/>
                </a:lnTo>
                <a:lnTo>
                  <a:pt x="135" y="1674"/>
                </a:lnTo>
                <a:lnTo>
                  <a:pt x="115" y="1684"/>
                </a:lnTo>
                <a:lnTo>
                  <a:pt x="96" y="1692"/>
                </a:lnTo>
                <a:lnTo>
                  <a:pt x="74" y="1702"/>
                </a:lnTo>
                <a:lnTo>
                  <a:pt x="50" y="1714"/>
                </a:lnTo>
                <a:lnTo>
                  <a:pt x="0" y="1730"/>
                </a:lnTo>
                <a:lnTo>
                  <a:pt x="1674" y="1728"/>
                </a:lnTo>
                <a:lnTo>
                  <a:pt x="1614" y="1708"/>
                </a:lnTo>
                <a:lnTo>
                  <a:pt x="1575" y="1696"/>
                </a:lnTo>
                <a:lnTo>
                  <a:pt x="1550" y="1689"/>
                </a:lnTo>
                <a:lnTo>
                  <a:pt x="1523" y="1678"/>
                </a:lnTo>
                <a:lnTo>
                  <a:pt x="1510" y="1673"/>
                </a:lnTo>
                <a:lnTo>
                  <a:pt x="1499" y="1667"/>
                </a:lnTo>
                <a:lnTo>
                  <a:pt x="1477" y="1657"/>
                </a:lnTo>
                <a:lnTo>
                  <a:pt x="1453" y="1645"/>
                </a:lnTo>
                <a:lnTo>
                  <a:pt x="1430" y="1631"/>
                </a:lnTo>
                <a:lnTo>
                  <a:pt x="1406" y="1615"/>
                </a:lnTo>
                <a:lnTo>
                  <a:pt x="1387" y="1601"/>
                </a:lnTo>
                <a:lnTo>
                  <a:pt x="1366" y="1585"/>
                </a:lnTo>
                <a:lnTo>
                  <a:pt x="1345" y="1568"/>
                </a:lnTo>
                <a:lnTo>
                  <a:pt x="1322" y="1547"/>
                </a:lnTo>
                <a:lnTo>
                  <a:pt x="1302" y="1527"/>
                </a:lnTo>
                <a:lnTo>
                  <a:pt x="1292" y="1513"/>
                </a:lnTo>
                <a:lnTo>
                  <a:pt x="1286" y="1506"/>
                </a:lnTo>
                <a:lnTo>
                  <a:pt x="1278" y="1497"/>
                </a:lnTo>
                <a:lnTo>
                  <a:pt x="1269" y="1480"/>
                </a:lnTo>
                <a:lnTo>
                  <a:pt x="1257" y="1460"/>
                </a:lnTo>
                <a:lnTo>
                  <a:pt x="1241" y="1434"/>
                </a:lnTo>
                <a:lnTo>
                  <a:pt x="1228" y="1406"/>
                </a:lnTo>
                <a:lnTo>
                  <a:pt x="1216" y="1379"/>
                </a:lnTo>
                <a:lnTo>
                  <a:pt x="1205" y="1354"/>
                </a:lnTo>
                <a:lnTo>
                  <a:pt x="1192" y="1318"/>
                </a:lnTo>
                <a:lnTo>
                  <a:pt x="1179" y="1281"/>
                </a:lnTo>
                <a:lnTo>
                  <a:pt x="1168" y="1246"/>
                </a:lnTo>
                <a:lnTo>
                  <a:pt x="1162" y="1220"/>
                </a:lnTo>
                <a:lnTo>
                  <a:pt x="1156" y="1198"/>
                </a:lnTo>
                <a:lnTo>
                  <a:pt x="1150" y="1174"/>
                </a:lnTo>
                <a:lnTo>
                  <a:pt x="1143" y="1141"/>
                </a:lnTo>
                <a:lnTo>
                  <a:pt x="1135" y="1107"/>
                </a:lnTo>
                <a:lnTo>
                  <a:pt x="1128" y="1077"/>
                </a:lnTo>
                <a:lnTo>
                  <a:pt x="1123" y="1049"/>
                </a:lnTo>
                <a:lnTo>
                  <a:pt x="1117" y="1025"/>
                </a:lnTo>
                <a:lnTo>
                  <a:pt x="1112" y="997"/>
                </a:lnTo>
                <a:lnTo>
                  <a:pt x="1107" y="970"/>
                </a:lnTo>
                <a:lnTo>
                  <a:pt x="1101" y="940"/>
                </a:lnTo>
                <a:lnTo>
                  <a:pt x="1097" y="916"/>
                </a:lnTo>
                <a:lnTo>
                  <a:pt x="1090" y="882"/>
                </a:lnTo>
                <a:lnTo>
                  <a:pt x="1084" y="844"/>
                </a:lnTo>
                <a:lnTo>
                  <a:pt x="1077" y="810"/>
                </a:lnTo>
                <a:lnTo>
                  <a:pt x="1069" y="772"/>
                </a:lnTo>
                <a:lnTo>
                  <a:pt x="1063" y="741"/>
                </a:lnTo>
                <a:lnTo>
                  <a:pt x="1057" y="713"/>
                </a:lnTo>
                <a:lnTo>
                  <a:pt x="1048" y="673"/>
                </a:lnTo>
                <a:lnTo>
                  <a:pt x="1041" y="636"/>
                </a:lnTo>
                <a:lnTo>
                  <a:pt x="1031" y="589"/>
                </a:lnTo>
                <a:lnTo>
                  <a:pt x="1023" y="549"/>
                </a:lnTo>
                <a:lnTo>
                  <a:pt x="1013" y="503"/>
                </a:lnTo>
                <a:lnTo>
                  <a:pt x="1007" y="476"/>
                </a:lnTo>
                <a:lnTo>
                  <a:pt x="999" y="439"/>
                </a:lnTo>
                <a:lnTo>
                  <a:pt x="991" y="406"/>
                </a:lnTo>
                <a:lnTo>
                  <a:pt x="984" y="370"/>
                </a:lnTo>
                <a:lnTo>
                  <a:pt x="978" y="342"/>
                </a:lnTo>
                <a:lnTo>
                  <a:pt x="972" y="320"/>
                </a:lnTo>
                <a:lnTo>
                  <a:pt x="967" y="301"/>
                </a:lnTo>
                <a:lnTo>
                  <a:pt x="959" y="272"/>
                </a:lnTo>
                <a:lnTo>
                  <a:pt x="951" y="242"/>
                </a:lnTo>
                <a:lnTo>
                  <a:pt x="941" y="209"/>
                </a:lnTo>
                <a:lnTo>
                  <a:pt x="927" y="164"/>
                </a:lnTo>
                <a:lnTo>
                  <a:pt x="916" y="134"/>
                </a:lnTo>
                <a:lnTo>
                  <a:pt x="910" y="116"/>
                </a:lnTo>
                <a:lnTo>
                  <a:pt x="918" y="132"/>
                </a:lnTo>
                <a:lnTo>
                  <a:pt x="915" y="126"/>
                </a:lnTo>
                <a:lnTo>
                  <a:pt x="924" y="149"/>
                </a:lnTo>
                <a:lnTo>
                  <a:pt x="934" y="184"/>
                </a:lnTo>
                <a:lnTo>
                  <a:pt x="922" y="150"/>
                </a:lnTo>
                <a:lnTo>
                  <a:pt x="916" y="132"/>
                </a:lnTo>
                <a:lnTo>
                  <a:pt x="905" y="102"/>
                </a:lnTo>
                <a:lnTo>
                  <a:pt x="895" y="74"/>
                </a:lnTo>
                <a:lnTo>
                  <a:pt x="882" y="45"/>
                </a:lnTo>
                <a:lnTo>
                  <a:pt x="871" y="27"/>
                </a:lnTo>
                <a:lnTo>
                  <a:pt x="859" y="15"/>
                </a:lnTo>
                <a:lnTo>
                  <a:pt x="846" y="3"/>
                </a:lnTo>
                <a:lnTo>
                  <a:pt x="832" y="0"/>
                </a:lnTo>
              </a:path>
            </a:pathLst>
          </a:custGeom>
          <a:noFill/>
          <a:ln w="1905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5853084" y="5980275"/>
            <a:ext cx="0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114902" y="3349787"/>
            <a:ext cx="1146149" cy="4591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 dirty="0">
                <a:solidFill>
                  <a:srgbClr val="000000"/>
                </a:solidFill>
                <a:effectLst/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= 15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887686" y="5064287"/>
            <a:ext cx="1146149" cy="4591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 dirty="0">
                <a:solidFill>
                  <a:srgbClr val="000000"/>
                </a:solidFill>
                <a:effectLst/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sz="240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25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015706" y="2172838"/>
            <a:ext cx="10544923" cy="10033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The standard deviation determines the width of the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curve: larger values result in wider, flatter curves.</a:t>
            </a:r>
          </a:p>
        </p:txBody>
      </p:sp>
      <p:sp>
        <p:nvSpPr>
          <p:cNvPr id="10" name="Freeform 12"/>
          <p:cNvSpPr>
            <a:spLocks/>
          </p:cNvSpPr>
          <p:nvPr/>
        </p:nvSpPr>
        <p:spPr bwMode="auto">
          <a:xfrm>
            <a:off x="3220132" y="4180050"/>
            <a:ext cx="5215233" cy="1858962"/>
          </a:xfrm>
          <a:custGeom>
            <a:avLst/>
            <a:gdLst/>
            <a:ahLst/>
            <a:cxnLst>
              <a:cxn ang="0">
                <a:pos x="1199" y="12"/>
              </a:cxn>
              <a:cxn ang="0">
                <a:pos x="1122" y="66"/>
              </a:cxn>
              <a:cxn ang="0">
                <a:pos x="1072" y="131"/>
              </a:cxn>
              <a:cxn ang="0">
                <a:pos x="1030" y="197"/>
              </a:cxn>
              <a:cxn ang="0">
                <a:pos x="993" y="262"/>
              </a:cxn>
              <a:cxn ang="0">
                <a:pos x="965" y="320"/>
              </a:cxn>
              <a:cxn ang="0">
                <a:pos x="931" y="395"/>
              </a:cxn>
              <a:cxn ang="0">
                <a:pos x="900" y="462"/>
              </a:cxn>
              <a:cxn ang="0">
                <a:pos x="871" y="528"/>
              </a:cxn>
              <a:cxn ang="0">
                <a:pos x="846" y="591"/>
              </a:cxn>
              <a:cxn ang="0">
                <a:pos x="816" y="663"/>
              </a:cxn>
              <a:cxn ang="0">
                <a:pos x="786" y="727"/>
              </a:cxn>
              <a:cxn ang="0">
                <a:pos x="755" y="790"/>
              </a:cxn>
              <a:cxn ang="0">
                <a:pos x="707" y="862"/>
              </a:cxn>
              <a:cxn ang="0">
                <a:pos x="643" y="932"/>
              </a:cxn>
              <a:cxn ang="0">
                <a:pos x="582" y="981"/>
              </a:cxn>
              <a:cxn ang="0">
                <a:pos x="496" y="1031"/>
              </a:cxn>
              <a:cxn ang="0">
                <a:pos x="413" y="1063"/>
              </a:cxn>
              <a:cxn ang="0">
                <a:pos x="323" y="1089"/>
              </a:cxn>
              <a:cxn ang="0">
                <a:pos x="248" y="1108"/>
              </a:cxn>
              <a:cxn ang="0">
                <a:pos x="145" y="1129"/>
              </a:cxn>
              <a:cxn ang="0">
                <a:pos x="64" y="1144"/>
              </a:cxn>
              <a:cxn ang="0">
                <a:pos x="2470" y="1170"/>
              </a:cxn>
              <a:cxn ang="0">
                <a:pos x="2385" y="1143"/>
              </a:cxn>
              <a:cxn ang="0">
                <a:pos x="2331" y="1132"/>
              </a:cxn>
              <a:cxn ang="0">
                <a:pos x="2214" y="1104"/>
              </a:cxn>
              <a:cxn ang="0">
                <a:pos x="2108" y="1071"/>
              </a:cxn>
              <a:cxn ang="0">
                <a:pos x="2001" y="1029"/>
              </a:cxn>
              <a:cxn ang="0">
                <a:pos x="1970" y="1013"/>
              </a:cxn>
              <a:cxn ang="0">
                <a:pos x="1904" y="969"/>
              </a:cxn>
              <a:cxn ang="0">
                <a:pos x="1849" y="915"/>
              </a:cxn>
              <a:cxn ang="0">
                <a:pos x="1791" y="845"/>
              </a:cxn>
              <a:cxn ang="0">
                <a:pos x="1755" y="792"/>
              </a:cxn>
              <a:cxn ang="0">
                <a:pos x="1725" y="729"/>
              </a:cxn>
              <a:cxn ang="0">
                <a:pos x="1700" y="674"/>
              </a:cxn>
              <a:cxn ang="0">
                <a:pos x="1676" y="619"/>
              </a:cxn>
              <a:cxn ang="0">
                <a:pos x="1641" y="546"/>
              </a:cxn>
              <a:cxn ang="0">
                <a:pos x="1608" y="476"/>
              </a:cxn>
              <a:cxn ang="0">
                <a:pos x="1570" y="397"/>
              </a:cxn>
              <a:cxn ang="0">
                <a:pos x="1533" y="322"/>
              </a:cxn>
              <a:cxn ang="0">
                <a:pos x="1496" y="251"/>
              </a:cxn>
              <a:cxn ang="0">
                <a:pos x="1469" y="203"/>
              </a:cxn>
              <a:cxn ang="0">
                <a:pos x="1439" y="150"/>
              </a:cxn>
              <a:cxn ang="0">
                <a:pos x="1413" y="114"/>
              </a:cxn>
              <a:cxn ang="0">
                <a:pos x="1397" y="95"/>
              </a:cxn>
              <a:cxn ang="0">
                <a:pos x="1368" y="62"/>
              </a:cxn>
              <a:cxn ang="0">
                <a:pos x="1331" y="30"/>
              </a:cxn>
              <a:cxn ang="0">
                <a:pos x="1276" y="4"/>
              </a:cxn>
            </a:cxnLst>
            <a:rect l="0" t="0" r="r" b="b"/>
            <a:pathLst>
              <a:path w="2470" h="1171">
                <a:moveTo>
                  <a:pt x="1250" y="0"/>
                </a:moveTo>
                <a:lnTo>
                  <a:pt x="1226" y="5"/>
                </a:lnTo>
                <a:lnTo>
                  <a:pt x="1199" y="12"/>
                </a:lnTo>
                <a:lnTo>
                  <a:pt x="1169" y="27"/>
                </a:lnTo>
                <a:lnTo>
                  <a:pt x="1145" y="45"/>
                </a:lnTo>
                <a:lnTo>
                  <a:pt x="1122" y="66"/>
                </a:lnTo>
                <a:lnTo>
                  <a:pt x="1104" y="85"/>
                </a:lnTo>
                <a:lnTo>
                  <a:pt x="1089" y="106"/>
                </a:lnTo>
                <a:lnTo>
                  <a:pt x="1072" y="131"/>
                </a:lnTo>
                <a:lnTo>
                  <a:pt x="1060" y="149"/>
                </a:lnTo>
                <a:lnTo>
                  <a:pt x="1044" y="175"/>
                </a:lnTo>
                <a:lnTo>
                  <a:pt x="1030" y="197"/>
                </a:lnTo>
                <a:lnTo>
                  <a:pt x="1014" y="223"/>
                </a:lnTo>
                <a:lnTo>
                  <a:pt x="1005" y="240"/>
                </a:lnTo>
                <a:lnTo>
                  <a:pt x="993" y="262"/>
                </a:lnTo>
                <a:lnTo>
                  <a:pt x="984" y="282"/>
                </a:lnTo>
                <a:lnTo>
                  <a:pt x="974" y="300"/>
                </a:lnTo>
                <a:lnTo>
                  <a:pt x="965" y="320"/>
                </a:lnTo>
                <a:lnTo>
                  <a:pt x="954" y="344"/>
                </a:lnTo>
                <a:lnTo>
                  <a:pt x="941" y="373"/>
                </a:lnTo>
                <a:lnTo>
                  <a:pt x="931" y="395"/>
                </a:lnTo>
                <a:lnTo>
                  <a:pt x="923" y="412"/>
                </a:lnTo>
                <a:lnTo>
                  <a:pt x="911" y="437"/>
                </a:lnTo>
                <a:lnTo>
                  <a:pt x="900" y="462"/>
                </a:lnTo>
                <a:lnTo>
                  <a:pt x="892" y="479"/>
                </a:lnTo>
                <a:lnTo>
                  <a:pt x="880" y="506"/>
                </a:lnTo>
                <a:lnTo>
                  <a:pt x="871" y="528"/>
                </a:lnTo>
                <a:lnTo>
                  <a:pt x="863" y="549"/>
                </a:lnTo>
                <a:lnTo>
                  <a:pt x="855" y="570"/>
                </a:lnTo>
                <a:lnTo>
                  <a:pt x="846" y="591"/>
                </a:lnTo>
                <a:lnTo>
                  <a:pt x="838" y="612"/>
                </a:lnTo>
                <a:lnTo>
                  <a:pt x="829" y="633"/>
                </a:lnTo>
                <a:lnTo>
                  <a:pt x="816" y="663"/>
                </a:lnTo>
                <a:lnTo>
                  <a:pt x="804" y="690"/>
                </a:lnTo>
                <a:lnTo>
                  <a:pt x="795" y="708"/>
                </a:lnTo>
                <a:lnTo>
                  <a:pt x="786" y="727"/>
                </a:lnTo>
                <a:lnTo>
                  <a:pt x="777" y="747"/>
                </a:lnTo>
                <a:lnTo>
                  <a:pt x="768" y="765"/>
                </a:lnTo>
                <a:lnTo>
                  <a:pt x="755" y="790"/>
                </a:lnTo>
                <a:lnTo>
                  <a:pt x="741" y="814"/>
                </a:lnTo>
                <a:lnTo>
                  <a:pt x="725" y="838"/>
                </a:lnTo>
                <a:lnTo>
                  <a:pt x="707" y="862"/>
                </a:lnTo>
                <a:lnTo>
                  <a:pt x="689" y="885"/>
                </a:lnTo>
                <a:lnTo>
                  <a:pt x="667" y="907"/>
                </a:lnTo>
                <a:lnTo>
                  <a:pt x="643" y="932"/>
                </a:lnTo>
                <a:lnTo>
                  <a:pt x="626" y="947"/>
                </a:lnTo>
                <a:lnTo>
                  <a:pt x="606" y="963"/>
                </a:lnTo>
                <a:lnTo>
                  <a:pt x="582" y="981"/>
                </a:lnTo>
                <a:lnTo>
                  <a:pt x="562" y="994"/>
                </a:lnTo>
                <a:lnTo>
                  <a:pt x="536" y="1009"/>
                </a:lnTo>
                <a:lnTo>
                  <a:pt x="496" y="1031"/>
                </a:lnTo>
                <a:lnTo>
                  <a:pt x="462" y="1045"/>
                </a:lnTo>
                <a:lnTo>
                  <a:pt x="436" y="1054"/>
                </a:lnTo>
                <a:lnTo>
                  <a:pt x="413" y="1063"/>
                </a:lnTo>
                <a:lnTo>
                  <a:pt x="383" y="1073"/>
                </a:lnTo>
                <a:lnTo>
                  <a:pt x="353" y="1082"/>
                </a:lnTo>
                <a:lnTo>
                  <a:pt x="323" y="1089"/>
                </a:lnTo>
                <a:lnTo>
                  <a:pt x="300" y="1095"/>
                </a:lnTo>
                <a:lnTo>
                  <a:pt x="272" y="1102"/>
                </a:lnTo>
                <a:lnTo>
                  <a:pt x="248" y="1108"/>
                </a:lnTo>
                <a:lnTo>
                  <a:pt x="216" y="1115"/>
                </a:lnTo>
                <a:lnTo>
                  <a:pt x="173" y="1123"/>
                </a:lnTo>
                <a:lnTo>
                  <a:pt x="145" y="1129"/>
                </a:lnTo>
                <a:lnTo>
                  <a:pt x="120" y="1134"/>
                </a:lnTo>
                <a:lnTo>
                  <a:pt x="99" y="1137"/>
                </a:lnTo>
                <a:lnTo>
                  <a:pt x="64" y="1144"/>
                </a:lnTo>
                <a:lnTo>
                  <a:pt x="26" y="1152"/>
                </a:lnTo>
                <a:lnTo>
                  <a:pt x="0" y="1171"/>
                </a:lnTo>
                <a:lnTo>
                  <a:pt x="2470" y="1170"/>
                </a:lnTo>
                <a:lnTo>
                  <a:pt x="2454" y="1159"/>
                </a:lnTo>
                <a:lnTo>
                  <a:pt x="2413" y="1147"/>
                </a:lnTo>
                <a:lnTo>
                  <a:pt x="2385" y="1143"/>
                </a:lnTo>
                <a:lnTo>
                  <a:pt x="2351" y="1138"/>
                </a:lnTo>
                <a:lnTo>
                  <a:pt x="2310" y="1129"/>
                </a:lnTo>
                <a:lnTo>
                  <a:pt x="2331" y="1132"/>
                </a:lnTo>
                <a:lnTo>
                  <a:pt x="2285" y="1123"/>
                </a:lnTo>
                <a:lnTo>
                  <a:pt x="2258" y="1116"/>
                </a:lnTo>
                <a:lnTo>
                  <a:pt x="2214" y="1104"/>
                </a:lnTo>
                <a:lnTo>
                  <a:pt x="2174" y="1092"/>
                </a:lnTo>
                <a:lnTo>
                  <a:pt x="2140" y="1081"/>
                </a:lnTo>
                <a:lnTo>
                  <a:pt x="2108" y="1071"/>
                </a:lnTo>
                <a:lnTo>
                  <a:pt x="2072" y="1059"/>
                </a:lnTo>
                <a:lnTo>
                  <a:pt x="2041" y="1047"/>
                </a:lnTo>
                <a:lnTo>
                  <a:pt x="2001" y="1029"/>
                </a:lnTo>
                <a:lnTo>
                  <a:pt x="1984" y="1020"/>
                </a:lnTo>
                <a:lnTo>
                  <a:pt x="1983" y="1020"/>
                </a:lnTo>
                <a:lnTo>
                  <a:pt x="1970" y="1013"/>
                </a:lnTo>
                <a:lnTo>
                  <a:pt x="1946" y="1001"/>
                </a:lnTo>
                <a:lnTo>
                  <a:pt x="1926" y="986"/>
                </a:lnTo>
                <a:lnTo>
                  <a:pt x="1904" y="969"/>
                </a:lnTo>
                <a:lnTo>
                  <a:pt x="1888" y="955"/>
                </a:lnTo>
                <a:lnTo>
                  <a:pt x="1870" y="938"/>
                </a:lnTo>
                <a:lnTo>
                  <a:pt x="1849" y="915"/>
                </a:lnTo>
                <a:lnTo>
                  <a:pt x="1828" y="891"/>
                </a:lnTo>
                <a:lnTo>
                  <a:pt x="1810" y="868"/>
                </a:lnTo>
                <a:lnTo>
                  <a:pt x="1791" y="845"/>
                </a:lnTo>
                <a:lnTo>
                  <a:pt x="1778" y="825"/>
                </a:lnTo>
                <a:lnTo>
                  <a:pt x="1766" y="809"/>
                </a:lnTo>
                <a:lnTo>
                  <a:pt x="1755" y="792"/>
                </a:lnTo>
                <a:lnTo>
                  <a:pt x="1744" y="772"/>
                </a:lnTo>
                <a:lnTo>
                  <a:pt x="1734" y="751"/>
                </a:lnTo>
                <a:lnTo>
                  <a:pt x="1725" y="729"/>
                </a:lnTo>
                <a:lnTo>
                  <a:pt x="1715" y="707"/>
                </a:lnTo>
                <a:lnTo>
                  <a:pt x="1708" y="692"/>
                </a:lnTo>
                <a:lnTo>
                  <a:pt x="1700" y="674"/>
                </a:lnTo>
                <a:lnTo>
                  <a:pt x="1693" y="657"/>
                </a:lnTo>
                <a:lnTo>
                  <a:pt x="1685" y="641"/>
                </a:lnTo>
                <a:lnTo>
                  <a:pt x="1676" y="619"/>
                </a:lnTo>
                <a:lnTo>
                  <a:pt x="1666" y="598"/>
                </a:lnTo>
                <a:lnTo>
                  <a:pt x="1653" y="568"/>
                </a:lnTo>
                <a:lnTo>
                  <a:pt x="1641" y="546"/>
                </a:lnTo>
                <a:lnTo>
                  <a:pt x="1629" y="522"/>
                </a:lnTo>
                <a:lnTo>
                  <a:pt x="1617" y="497"/>
                </a:lnTo>
                <a:lnTo>
                  <a:pt x="1608" y="476"/>
                </a:lnTo>
                <a:lnTo>
                  <a:pt x="1597" y="452"/>
                </a:lnTo>
                <a:lnTo>
                  <a:pt x="1587" y="430"/>
                </a:lnTo>
                <a:lnTo>
                  <a:pt x="1570" y="397"/>
                </a:lnTo>
                <a:lnTo>
                  <a:pt x="1556" y="366"/>
                </a:lnTo>
                <a:lnTo>
                  <a:pt x="1543" y="340"/>
                </a:lnTo>
                <a:lnTo>
                  <a:pt x="1533" y="322"/>
                </a:lnTo>
                <a:lnTo>
                  <a:pt x="1521" y="298"/>
                </a:lnTo>
                <a:lnTo>
                  <a:pt x="1507" y="271"/>
                </a:lnTo>
                <a:lnTo>
                  <a:pt x="1496" y="251"/>
                </a:lnTo>
                <a:lnTo>
                  <a:pt x="1487" y="236"/>
                </a:lnTo>
                <a:lnTo>
                  <a:pt x="1480" y="223"/>
                </a:lnTo>
                <a:lnTo>
                  <a:pt x="1469" y="203"/>
                </a:lnTo>
                <a:lnTo>
                  <a:pt x="1458" y="183"/>
                </a:lnTo>
                <a:lnTo>
                  <a:pt x="1449" y="167"/>
                </a:lnTo>
                <a:lnTo>
                  <a:pt x="1439" y="150"/>
                </a:lnTo>
                <a:lnTo>
                  <a:pt x="1428" y="135"/>
                </a:lnTo>
                <a:lnTo>
                  <a:pt x="1419" y="125"/>
                </a:lnTo>
                <a:lnTo>
                  <a:pt x="1413" y="114"/>
                </a:lnTo>
                <a:lnTo>
                  <a:pt x="1407" y="107"/>
                </a:lnTo>
                <a:lnTo>
                  <a:pt x="1401" y="99"/>
                </a:lnTo>
                <a:lnTo>
                  <a:pt x="1397" y="95"/>
                </a:lnTo>
                <a:lnTo>
                  <a:pt x="1389" y="86"/>
                </a:lnTo>
                <a:lnTo>
                  <a:pt x="1379" y="74"/>
                </a:lnTo>
                <a:lnTo>
                  <a:pt x="1368" y="62"/>
                </a:lnTo>
                <a:lnTo>
                  <a:pt x="1356" y="50"/>
                </a:lnTo>
                <a:lnTo>
                  <a:pt x="1344" y="39"/>
                </a:lnTo>
                <a:lnTo>
                  <a:pt x="1331" y="30"/>
                </a:lnTo>
                <a:lnTo>
                  <a:pt x="1317" y="19"/>
                </a:lnTo>
                <a:lnTo>
                  <a:pt x="1296" y="11"/>
                </a:lnTo>
                <a:lnTo>
                  <a:pt x="1276" y="4"/>
                </a:lnTo>
                <a:lnTo>
                  <a:pt x="1251" y="0"/>
                </a:lnTo>
              </a:path>
            </a:pathLst>
          </a:custGeom>
          <a:noFill/>
          <a:ln w="1905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3063887" y="6039012"/>
            <a:ext cx="5612181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8758049" y="5802475"/>
            <a:ext cx="33855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4" name="Rectangle 5"/>
          <p:cNvSpPr txBox="1">
            <a:spLocks noChangeArrowheads="1"/>
          </p:cNvSpPr>
          <p:nvPr/>
        </p:nvSpPr>
        <p:spPr>
          <a:xfrm>
            <a:off x="735199" y="464158"/>
            <a:ext cx="10337562" cy="579962"/>
          </a:xfrm>
          <a:prstGeom prst="rect">
            <a:avLst/>
          </a:prstGeom>
          <a:noFill/>
          <a:ln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>
                <a:effectLst/>
              </a:rPr>
              <a:t>Normal Probability Distribution</a:t>
            </a:r>
          </a:p>
        </p:txBody>
      </p:sp>
    </p:spTree>
    <p:extLst>
      <p:ext uri="{BB962C8B-B14F-4D97-AF65-F5344CB8AC3E}">
        <p14:creationId xmlns:p14="http://schemas.microsoft.com/office/powerpoint/2010/main" val="2541998267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49578" y="229779"/>
            <a:ext cx="10337562" cy="814388"/>
          </a:xfrm>
          <a:noFill/>
          <a:ln/>
        </p:spPr>
        <p:txBody>
          <a:bodyPr>
            <a:noAutofit/>
          </a:bodyPr>
          <a:lstStyle/>
          <a:p>
            <a:r>
              <a:rPr lang="en-US" sz="3600" dirty="0"/>
              <a:t>Continuous Probability Distributions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33252" y="1537427"/>
            <a:ext cx="10278442" cy="481013"/>
          </a:xfrm>
          <a:noFill/>
          <a:ln/>
        </p:spPr>
        <p:txBody>
          <a:bodyPr>
            <a:normAutofit lnSpcReduction="10000"/>
          </a:bodyPr>
          <a:lstStyle/>
          <a:p>
            <a:pPr marL="346075" indent="-346075">
              <a:buSzPct val="100000"/>
            </a:pPr>
            <a:r>
              <a:rPr lang="en-US" dirty="0"/>
              <a:t>Uniform Probability Distribution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493024" y="3465806"/>
            <a:ext cx="3552016" cy="2255247"/>
            <a:chOff x="7607182" y="854265"/>
            <a:chExt cx="4028609" cy="2457450"/>
          </a:xfrm>
        </p:grpSpPr>
        <p:sp>
          <p:nvSpPr>
            <p:cNvPr id="5193" name="AutoShape 73"/>
            <p:cNvSpPr>
              <a:spLocks noChangeArrowheads="1"/>
            </p:cNvSpPr>
            <p:nvPr/>
          </p:nvSpPr>
          <p:spPr bwMode="auto">
            <a:xfrm>
              <a:off x="7607182" y="854265"/>
              <a:ext cx="4028609" cy="245745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5" name="Rectangle 75"/>
            <p:cNvSpPr>
              <a:spLocks noChangeArrowheads="1"/>
            </p:cNvSpPr>
            <p:nvPr/>
          </p:nvSpPr>
          <p:spPr bwMode="auto">
            <a:xfrm>
              <a:off x="11027699" y="2746566"/>
              <a:ext cx="310983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000" i="1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5196" name="Rectangle 76"/>
            <p:cNvSpPr>
              <a:spLocks noChangeArrowheads="1"/>
            </p:cNvSpPr>
            <p:nvPr/>
          </p:nvSpPr>
          <p:spPr bwMode="auto">
            <a:xfrm>
              <a:off x="7809879" y="982853"/>
              <a:ext cx="621966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000" i="1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f </a:t>
              </a:r>
              <a:r>
                <a:rPr lang="en-US" sz="200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sz="2000" i="1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200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5197" name="Freeform 77"/>
            <p:cNvSpPr>
              <a:spLocks/>
            </p:cNvSpPr>
            <p:nvPr/>
          </p:nvSpPr>
          <p:spPr bwMode="auto">
            <a:xfrm>
              <a:off x="8177268" y="1862328"/>
              <a:ext cx="2643511" cy="108426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070"/>
                </a:cxn>
                <a:cxn ang="0">
                  <a:pos x="2853" y="1070"/>
                </a:cxn>
                <a:cxn ang="0">
                  <a:pos x="2850" y="1013"/>
                </a:cxn>
                <a:cxn ang="0">
                  <a:pos x="2535" y="995"/>
                </a:cxn>
                <a:cxn ang="0">
                  <a:pos x="2265" y="977"/>
                </a:cxn>
                <a:cxn ang="0">
                  <a:pos x="1923" y="950"/>
                </a:cxn>
                <a:cxn ang="0">
                  <a:pos x="1635" y="911"/>
                </a:cxn>
                <a:cxn ang="0">
                  <a:pos x="1347" y="857"/>
                </a:cxn>
                <a:cxn ang="0">
                  <a:pos x="996" y="764"/>
                </a:cxn>
                <a:cxn ang="0">
                  <a:pos x="723" y="665"/>
                </a:cxn>
                <a:cxn ang="0">
                  <a:pos x="492" y="554"/>
                </a:cxn>
                <a:cxn ang="0">
                  <a:pos x="351" y="470"/>
                </a:cxn>
                <a:cxn ang="0">
                  <a:pos x="294" y="431"/>
                </a:cxn>
                <a:cxn ang="0">
                  <a:pos x="261" y="404"/>
                </a:cxn>
                <a:cxn ang="0">
                  <a:pos x="231" y="374"/>
                </a:cxn>
                <a:cxn ang="0">
                  <a:pos x="204" y="353"/>
                </a:cxn>
                <a:cxn ang="0">
                  <a:pos x="174" y="320"/>
                </a:cxn>
                <a:cxn ang="0">
                  <a:pos x="144" y="290"/>
                </a:cxn>
                <a:cxn ang="0">
                  <a:pos x="117" y="257"/>
                </a:cxn>
                <a:cxn ang="0">
                  <a:pos x="93" y="221"/>
                </a:cxn>
                <a:cxn ang="0">
                  <a:pos x="57" y="161"/>
                </a:cxn>
                <a:cxn ang="0">
                  <a:pos x="42" y="132"/>
                </a:cxn>
                <a:cxn ang="0">
                  <a:pos x="21" y="74"/>
                </a:cxn>
                <a:cxn ang="0">
                  <a:pos x="6" y="32"/>
                </a:cxn>
              </a:cxnLst>
              <a:rect l="0" t="0" r="r" b="b"/>
              <a:pathLst>
                <a:path w="2853" h="1070">
                  <a:moveTo>
                    <a:pt x="2" y="0"/>
                  </a:moveTo>
                  <a:lnTo>
                    <a:pt x="0" y="1070"/>
                  </a:lnTo>
                  <a:lnTo>
                    <a:pt x="2853" y="1070"/>
                  </a:lnTo>
                  <a:lnTo>
                    <a:pt x="2850" y="1013"/>
                  </a:lnTo>
                  <a:lnTo>
                    <a:pt x="2535" y="995"/>
                  </a:lnTo>
                  <a:lnTo>
                    <a:pt x="2265" y="977"/>
                  </a:lnTo>
                  <a:lnTo>
                    <a:pt x="1923" y="950"/>
                  </a:lnTo>
                  <a:lnTo>
                    <a:pt x="1635" y="911"/>
                  </a:lnTo>
                  <a:lnTo>
                    <a:pt x="1347" y="857"/>
                  </a:lnTo>
                  <a:lnTo>
                    <a:pt x="996" y="764"/>
                  </a:lnTo>
                  <a:lnTo>
                    <a:pt x="723" y="665"/>
                  </a:lnTo>
                  <a:lnTo>
                    <a:pt x="492" y="554"/>
                  </a:lnTo>
                  <a:lnTo>
                    <a:pt x="351" y="470"/>
                  </a:lnTo>
                  <a:lnTo>
                    <a:pt x="294" y="431"/>
                  </a:lnTo>
                  <a:lnTo>
                    <a:pt x="261" y="404"/>
                  </a:lnTo>
                  <a:lnTo>
                    <a:pt x="231" y="374"/>
                  </a:lnTo>
                  <a:lnTo>
                    <a:pt x="204" y="353"/>
                  </a:lnTo>
                  <a:lnTo>
                    <a:pt x="174" y="320"/>
                  </a:lnTo>
                  <a:lnTo>
                    <a:pt x="144" y="290"/>
                  </a:lnTo>
                  <a:lnTo>
                    <a:pt x="117" y="257"/>
                  </a:lnTo>
                  <a:lnTo>
                    <a:pt x="93" y="221"/>
                  </a:lnTo>
                  <a:lnTo>
                    <a:pt x="57" y="161"/>
                  </a:lnTo>
                  <a:lnTo>
                    <a:pt x="42" y="132"/>
                  </a:lnTo>
                  <a:lnTo>
                    <a:pt x="21" y="74"/>
                  </a:lnTo>
                  <a:lnTo>
                    <a:pt x="6" y="32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98" name="Line 78"/>
            <p:cNvSpPr>
              <a:spLocks noChangeShapeType="1"/>
            </p:cNvSpPr>
            <p:nvPr/>
          </p:nvSpPr>
          <p:spPr bwMode="auto">
            <a:xfrm>
              <a:off x="8177268" y="1406716"/>
              <a:ext cx="0" cy="1536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9" name="Line 79"/>
            <p:cNvSpPr>
              <a:spLocks noChangeShapeType="1"/>
            </p:cNvSpPr>
            <p:nvPr/>
          </p:nvSpPr>
          <p:spPr bwMode="auto">
            <a:xfrm>
              <a:off x="8179380" y="2946591"/>
              <a:ext cx="286309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1" name="Line 81"/>
            <p:cNvSpPr>
              <a:spLocks noChangeShapeType="1"/>
            </p:cNvSpPr>
            <p:nvPr/>
          </p:nvSpPr>
          <p:spPr bwMode="auto">
            <a:xfrm rot="271170">
              <a:off x="10208464" y="2868804"/>
              <a:ext cx="599646" cy="3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" name="Arc 82"/>
            <p:cNvSpPr>
              <a:spLocks/>
            </p:cNvSpPr>
            <p:nvPr/>
          </p:nvSpPr>
          <p:spPr bwMode="auto">
            <a:xfrm rot="234569">
              <a:off x="8139262" y="1851216"/>
              <a:ext cx="2124099" cy="944563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19 w 21619"/>
                <a:gd name="T1" fmla="*/ 21600 h 21600"/>
                <a:gd name="T2" fmla="*/ 0 w 21619"/>
                <a:gd name="T3" fmla="*/ 0 h 21600"/>
                <a:gd name="T4" fmla="*/ 21600 w 2161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19" h="21600" fill="none" extrusionOk="0">
                  <a:moveTo>
                    <a:pt x="21618" y="21599"/>
                  </a:moveTo>
                  <a:cubicBezTo>
                    <a:pt x="21612" y="21599"/>
                    <a:pt x="21606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1619" h="21600" stroke="0" extrusionOk="0">
                  <a:moveTo>
                    <a:pt x="21618" y="21599"/>
                  </a:moveTo>
                  <a:cubicBezTo>
                    <a:pt x="21612" y="21599"/>
                    <a:pt x="21606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5" name="Text Box 95"/>
            <p:cNvSpPr txBox="1">
              <a:spLocks noChangeArrowheads="1"/>
            </p:cNvSpPr>
            <p:nvPr/>
          </p:nvSpPr>
          <p:spPr bwMode="auto">
            <a:xfrm>
              <a:off x="8986024" y="911415"/>
              <a:ext cx="1659429" cy="4308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Exponential</a:t>
              </a:r>
            </a:p>
          </p:txBody>
        </p:sp>
      </p:grpSp>
      <p:sp>
        <p:nvSpPr>
          <p:cNvPr id="5233" name="Rectangle 113"/>
          <p:cNvSpPr>
            <a:spLocks noChangeArrowheads="1"/>
          </p:cNvSpPr>
          <p:nvPr/>
        </p:nvSpPr>
        <p:spPr bwMode="auto">
          <a:xfrm>
            <a:off x="933252" y="1981927"/>
            <a:ext cx="8031881" cy="506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Normal Probability Distribution</a:t>
            </a:r>
          </a:p>
        </p:txBody>
      </p:sp>
      <p:sp>
        <p:nvSpPr>
          <p:cNvPr id="43" name="Rectangle 114"/>
          <p:cNvSpPr>
            <a:spLocks noChangeArrowheads="1"/>
          </p:cNvSpPr>
          <p:nvPr/>
        </p:nvSpPr>
        <p:spPr bwMode="auto">
          <a:xfrm>
            <a:off x="933252" y="2426890"/>
            <a:ext cx="10278442" cy="404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Exponential Probability Distribution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46670" y="3505675"/>
            <a:ext cx="3796367" cy="2324641"/>
            <a:chOff x="487440" y="3045739"/>
            <a:chExt cx="4028609" cy="2457453"/>
          </a:xfrm>
        </p:grpSpPr>
        <p:sp>
          <p:nvSpPr>
            <p:cNvPr id="5180" name="AutoShape 60"/>
            <p:cNvSpPr>
              <a:spLocks noChangeArrowheads="1"/>
            </p:cNvSpPr>
            <p:nvPr/>
          </p:nvSpPr>
          <p:spPr bwMode="auto">
            <a:xfrm>
              <a:off x="487440" y="3045739"/>
              <a:ext cx="4028609" cy="2457453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" name="Line 39"/>
            <p:cNvSpPr>
              <a:spLocks noChangeShapeType="1"/>
            </p:cNvSpPr>
            <p:nvPr/>
          </p:nvSpPr>
          <p:spPr bwMode="auto">
            <a:xfrm>
              <a:off x="962512" y="3710903"/>
              <a:ext cx="0" cy="14478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0" name="Rectangle 40"/>
            <p:cNvSpPr>
              <a:spLocks noChangeArrowheads="1"/>
            </p:cNvSpPr>
            <p:nvPr/>
          </p:nvSpPr>
          <p:spPr bwMode="auto">
            <a:xfrm>
              <a:off x="677469" y="3279102"/>
              <a:ext cx="621966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000" i="1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f </a:t>
              </a:r>
              <a:r>
                <a:rPr lang="en-US" sz="200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sz="2000" i="1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200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5161" name="Rectangle 41"/>
            <p:cNvSpPr>
              <a:spLocks noChangeArrowheads="1"/>
            </p:cNvSpPr>
            <p:nvPr/>
          </p:nvSpPr>
          <p:spPr bwMode="auto">
            <a:xfrm>
              <a:off x="3845217" y="4911280"/>
              <a:ext cx="395943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 i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i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5169" name="Line 49"/>
            <p:cNvSpPr>
              <a:spLocks noChangeShapeType="1"/>
            </p:cNvSpPr>
            <p:nvPr/>
          </p:nvSpPr>
          <p:spPr bwMode="auto">
            <a:xfrm>
              <a:off x="966735" y="5160292"/>
              <a:ext cx="29918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Freeform 46"/>
            <p:cNvSpPr>
              <a:spLocks/>
            </p:cNvSpPr>
            <p:nvPr/>
          </p:nvSpPr>
          <p:spPr bwMode="auto">
            <a:xfrm>
              <a:off x="1344983" y="4674517"/>
              <a:ext cx="2198000" cy="481013"/>
            </a:xfrm>
            <a:custGeom>
              <a:avLst/>
              <a:gdLst/>
              <a:ahLst/>
              <a:cxnLst>
                <a:cxn ang="0">
                  <a:pos x="13" y="302"/>
                </a:cxn>
                <a:cxn ang="0">
                  <a:pos x="15" y="0"/>
                </a:cxn>
                <a:cxn ang="0">
                  <a:pos x="1041" y="0"/>
                </a:cxn>
                <a:cxn ang="0">
                  <a:pos x="1041" y="303"/>
                </a:cxn>
                <a:cxn ang="0">
                  <a:pos x="0" y="303"/>
                </a:cxn>
              </a:cxnLst>
              <a:rect l="0" t="0" r="r" b="b"/>
              <a:pathLst>
                <a:path w="1041" h="303">
                  <a:moveTo>
                    <a:pt x="13" y="302"/>
                  </a:moveTo>
                  <a:lnTo>
                    <a:pt x="15" y="0"/>
                  </a:lnTo>
                  <a:lnTo>
                    <a:pt x="1041" y="0"/>
                  </a:lnTo>
                  <a:lnTo>
                    <a:pt x="1041" y="303"/>
                  </a:lnTo>
                  <a:lnTo>
                    <a:pt x="0" y="303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14" name="Text Box 94"/>
            <p:cNvSpPr txBox="1">
              <a:spLocks noChangeArrowheads="1"/>
            </p:cNvSpPr>
            <p:nvPr/>
          </p:nvSpPr>
          <p:spPr bwMode="auto">
            <a:xfrm>
              <a:off x="1957114" y="3102889"/>
              <a:ext cx="1173718" cy="4308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Uniform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357351" y="4655240"/>
              <a:ext cx="2168438" cy="504826"/>
              <a:chOff x="1020538" y="4568155"/>
              <a:chExt cx="1630362" cy="504826"/>
            </a:xfrm>
          </p:grpSpPr>
          <p:sp>
            <p:nvSpPr>
              <p:cNvPr id="5167" name="Line 47"/>
              <p:cNvSpPr>
                <a:spLocks noChangeShapeType="1"/>
              </p:cNvSpPr>
              <p:nvPr/>
            </p:nvSpPr>
            <p:spPr bwMode="auto">
              <a:xfrm>
                <a:off x="2649313" y="4568155"/>
                <a:ext cx="0" cy="504826"/>
              </a:xfrm>
              <a:prstGeom prst="line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68" name="Line 48"/>
              <p:cNvSpPr>
                <a:spLocks noChangeShapeType="1"/>
              </p:cNvSpPr>
              <p:nvPr/>
            </p:nvSpPr>
            <p:spPr bwMode="auto">
              <a:xfrm flipV="1">
                <a:off x="1025300" y="4568155"/>
                <a:ext cx="1625600" cy="0"/>
              </a:xfrm>
              <a:prstGeom prst="line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73" name="Line 53"/>
              <p:cNvSpPr>
                <a:spLocks noChangeShapeType="1"/>
              </p:cNvSpPr>
              <p:nvPr/>
            </p:nvSpPr>
            <p:spPr bwMode="auto">
              <a:xfrm>
                <a:off x="1020538" y="4571330"/>
                <a:ext cx="0" cy="477838"/>
              </a:xfrm>
              <a:prstGeom prst="line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4432864" y="3410915"/>
            <a:ext cx="3743658" cy="2339869"/>
            <a:chOff x="4389362" y="3426735"/>
            <a:chExt cx="4028609" cy="2457450"/>
          </a:xfrm>
        </p:grpSpPr>
        <p:sp>
          <p:nvSpPr>
            <p:cNvPr id="5156" name="AutoShape 36"/>
            <p:cNvSpPr>
              <a:spLocks noChangeArrowheads="1"/>
            </p:cNvSpPr>
            <p:nvPr/>
          </p:nvSpPr>
          <p:spPr bwMode="auto">
            <a:xfrm>
              <a:off x="4389362" y="3426735"/>
              <a:ext cx="4028609" cy="245745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Rectangle 15"/>
            <p:cNvSpPr>
              <a:spLocks noChangeArrowheads="1"/>
            </p:cNvSpPr>
            <p:nvPr/>
          </p:nvSpPr>
          <p:spPr bwMode="auto">
            <a:xfrm>
              <a:off x="7841551" y="5333323"/>
              <a:ext cx="240449" cy="36228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55562" tIns="26988" rIns="55562" bIns="26988">
              <a:spAutoFit/>
            </a:bodyPr>
            <a:lstStyle/>
            <a:p>
              <a:pPr algn="l" defTabSz="330200"/>
              <a:r>
                <a:rPr lang="en-US" sz="2000" i="1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5136" name="Line 16"/>
            <p:cNvSpPr>
              <a:spLocks noChangeShapeType="1"/>
            </p:cNvSpPr>
            <p:nvPr/>
          </p:nvSpPr>
          <p:spPr bwMode="auto">
            <a:xfrm flipH="1" flipV="1">
              <a:off x="4893995" y="4028398"/>
              <a:ext cx="0" cy="15081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" name="Rectangle 17"/>
            <p:cNvSpPr>
              <a:spLocks noChangeArrowheads="1"/>
            </p:cNvSpPr>
            <p:nvPr/>
          </p:nvSpPr>
          <p:spPr bwMode="auto">
            <a:xfrm>
              <a:off x="4600505" y="3626307"/>
              <a:ext cx="551432" cy="36228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55562" tIns="26988" rIns="55562" bIns="26988">
              <a:spAutoFit/>
            </a:bodyPr>
            <a:lstStyle/>
            <a:p>
              <a:pPr algn="l" defTabSz="330200"/>
              <a:r>
                <a:rPr lang="en-US" sz="2000" i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f 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sz="2000" i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5153" name="Freeform 33"/>
            <p:cNvSpPr>
              <a:spLocks/>
            </p:cNvSpPr>
            <p:nvPr/>
          </p:nvSpPr>
          <p:spPr bwMode="auto">
            <a:xfrm>
              <a:off x="5145254" y="4115710"/>
              <a:ext cx="2350023" cy="1422400"/>
            </a:xfrm>
            <a:custGeom>
              <a:avLst/>
              <a:gdLst/>
              <a:ahLst/>
              <a:cxnLst>
                <a:cxn ang="0">
                  <a:pos x="1209" y="12"/>
                </a:cxn>
                <a:cxn ang="0">
                  <a:pos x="1132" y="66"/>
                </a:cxn>
                <a:cxn ang="0">
                  <a:pos x="1082" y="131"/>
                </a:cxn>
                <a:cxn ang="0">
                  <a:pos x="1040" y="197"/>
                </a:cxn>
                <a:cxn ang="0">
                  <a:pos x="1003" y="262"/>
                </a:cxn>
                <a:cxn ang="0">
                  <a:pos x="975" y="320"/>
                </a:cxn>
                <a:cxn ang="0">
                  <a:pos x="941" y="395"/>
                </a:cxn>
                <a:cxn ang="0">
                  <a:pos x="910" y="462"/>
                </a:cxn>
                <a:cxn ang="0">
                  <a:pos x="881" y="528"/>
                </a:cxn>
                <a:cxn ang="0">
                  <a:pos x="856" y="591"/>
                </a:cxn>
                <a:cxn ang="0">
                  <a:pos x="826" y="663"/>
                </a:cxn>
                <a:cxn ang="0">
                  <a:pos x="796" y="727"/>
                </a:cxn>
                <a:cxn ang="0">
                  <a:pos x="765" y="790"/>
                </a:cxn>
                <a:cxn ang="0">
                  <a:pos x="717" y="862"/>
                </a:cxn>
                <a:cxn ang="0">
                  <a:pos x="653" y="932"/>
                </a:cxn>
                <a:cxn ang="0">
                  <a:pos x="592" y="981"/>
                </a:cxn>
                <a:cxn ang="0">
                  <a:pos x="506" y="1031"/>
                </a:cxn>
                <a:cxn ang="0">
                  <a:pos x="423" y="1063"/>
                </a:cxn>
                <a:cxn ang="0">
                  <a:pos x="333" y="1089"/>
                </a:cxn>
                <a:cxn ang="0">
                  <a:pos x="258" y="1108"/>
                </a:cxn>
                <a:cxn ang="0">
                  <a:pos x="155" y="1129"/>
                </a:cxn>
                <a:cxn ang="0">
                  <a:pos x="54" y="1146"/>
                </a:cxn>
                <a:cxn ang="0">
                  <a:pos x="2480" y="1170"/>
                </a:cxn>
                <a:cxn ang="0">
                  <a:pos x="2395" y="1143"/>
                </a:cxn>
                <a:cxn ang="0">
                  <a:pos x="2341" y="1132"/>
                </a:cxn>
                <a:cxn ang="0">
                  <a:pos x="2224" y="1104"/>
                </a:cxn>
                <a:cxn ang="0">
                  <a:pos x="2118" y="1071"/>
                </a:cxn>
                <a:cxn ang="0">
                  <a:pos x="2011" y="1029"/>
                </a:cxn>
                <a:cxn ang="0">
                  <a:pos x="1980" y="1013"/>
                </a:cxn>
                <a:cxn ang="0">
                  <a:pos x="1914" y="969"/>
                </a:cxn>
                <a:cxn ang="0">
                  <a:pos x="1859" y="915"/>
                </a:cxn>
                <a:cxn ang="0">
                  <a:pos x="1801" y="845"/>
                </a:cxn>
                <a:cxn ang="0">
                  <a:pos x="1765" y="792"/>
                </a:cxn>
                <a:cxn ang="0">
                  <a:pos x="1735" y="729"/>
                </a:cxn>
                <a:cxn ang="0">
                  <a:pos x="1710" y="674"/>
                </a:cxn>
                <a:cxn ang="0">
                  <a:pos x="1686" y="619"/>
                </a:cxn>
                <a:cxn ang="0">
                  <a:pos x="1651" y="546"/>
                </a:cxn>
                <a:cxn ang="0">
                  <a:pos x="1618" y="476"/>
                </a:cxn>
                <a:cxn ang="0">
                  <a:pos x="1580" y="397"/>
                </a:cxn>
                <a:cxn ang="0">
                  <a:pos x="1543" y="322"/>
                </a:cxn>
                <a:cxn ang="0">
                  <a:pos x="1506" y="251"/>
                </a:cxn>
                <a:cxn ang="0">
                  <a:pos x="1479" y="203"/>
                </a:cxn>
                <a:cxn ang="0">
                  <a:pos x="1449" y="150"/>
                </a:cxn>
                <a:cxn ang="0">
                  <a:pos x="1423" y="114"/>
                </a:cxn>
                <a:cxn ang="0">
                  <a:pos x="1407" y="95"/>
                </a:cxn>
                <a:cxn ang="0">
                  <a:pos x="1378" y="62"/>
                </a:cxn>
                <a:cxn ang="0">
                  <a:pos x="1341" y="30"/>
                </a:cxn>
                <a:cxn ang="0">
                  <a:pos x="1286" y="4"/>
                </a:cxn>
              </a:cxnLst>
              <a:rect l="0" t="0" r="r" b="b"/>
              <a:pathLst>
                <a:path w="2480" h="1173">
                  <a:moveTo>
                    <a:pt x="1260" y="0"/>
                  </a:moveTo>
                  <a:lnTo>
                    <a:pt x="1236" y="5"/>
                  </a:lnTo>
                  <a:lnTo>
                    <a:pt x="1209" y="12"/>
                  </a:lnTo>
                  <a:lnTo>
                    <a:pt x="1179" y="27"/>
                  </a:lnTo>
                  <a:lnTo>
                    <a:pt x="1155" y="45"/>
                  </a:lnTo>
                  <a:lnTo>
                    <a:pt x="1132" y="66"/>
                  </a:lnTo>
                  <a:lnTo>
                    <a:pt x="1114" y="85"/>
                  </a:lnTo>
                  <a:lnTo>
                    <a:pt x="1099" y="106"/>
                  </a:lnTo>
                  <a:lnTo>
                    <a:pt x="1082" y="131"/>
                  </a:lnTo>
                  <a:lnTo>
                    <a:pt x="1070" y="149"/>
                  </a:lnTo>
                  <a:lnTo>
                    <a:pt x="1054" y="175"/>
                  </a:lnTo>
                  <a:lnTo>
                    <a:pt x="1040" y="197"/>
                  </a:lnTo>
                  <a:lnTo>
                    <a:pt x="1024" y="223"/>
                  </a:lnTo>
                  <a:lnTo>
                    <a:pt x="1015" y="240"/>
                  </a:lnTo>
                  <a:lnTo>
                    <a:pt x="1003" y="262"/>
                  </a:lnTo>
                  <a:lnTo>
                    <a:pt x="994" y="282"/>
                  </a:lnTo>
                  <a:lnTo>
                    <a:pt x="984" y="300"/>
                  </a:lnTo>
                  <a:lnTo>
                    <a:pt x="975" y="320"/>
                  </a:lnTo>
                  <a:lnTo>
                    <a:pt x="964" y="344"/>
                  </a:lnTo>
                  <a:lnTo>
                    <a:pt x="951" y="373"/>
                  </a:lnTo>
                  <a:lnTo>
                    <a:pt x="941" y="395"/>
                  </a:lnTo>
                  <a:lnTo>
                    <a:pt x="933" y="412"/>
                  </a:lnTo>
                  <a:lnTo>
                    <a:pt x="921" y="437"/>
                  </a:lnTo>
                  <a:lnTo>
                    <a:pt x="910" y="462"/>
                  </a:lnTo>
                  <a:lnTo>
                    <a:pt x="902" y="479"/>
                  </a:lnTo>
                  <a:lnTo>
                    <a:pt x="890" y="506"/>
                  </a:lnTo>
                  <a:lnTo>
                    <a:pt x="881" y="528"/>
                  </a:lnTo>
                  <a:lnTo>
                    <a:pt x="873" y="549"/>
                  </a:lnTo>
                  <a:lnTo>
                    <a:pt x="865" y="570"/>
                  </a:lnTo>
                  <a:lnTo>
                    <a:pt x="856" y="591"/>
                  </a:lnTo>
                  <a:lnTo>
                    <a:pt x="848" y="612"/>
                  </a:lnTo>
                  <a:lnTo>
                    <a:pt x="839" y="633"/>
                  </a:lnTo>
                  <a:lnTo>
                    <a:pt x="826" y="663"/>
                  </a:lnTo>
                  <a:lnTo>
                    <a:pt x="814" y="690"/>
                  </a:lnTo>
                  <a:lnTo>
                    <a:pt x="805" y="708"/>
                  </a:lnTo>
                  <a:lnTo>
                    <a:pt x="796" y="727"/>
                  </a:lnTo>
                  <a:lnTo>
                    <a:pt x="787" y="747"/>
                  </a:lnTo>
                  <a:lnTo>
                    <a:pt x="778" y="765"/>
                  </a:lnTo>
                  <a:lnTo>
                    <a:pt x="765" y="790"/>
                  </a:lnTo>
                  <a:lnTo>
                    <a:pt x="751" y="814"/>
                  </a:lnTo>
                  <a:lnTo>
                    <a:pt x="735" y="838"/>
                  </a:lnTo>
                  <a:lnTo>
                    <a:pt x="717" y="862"/>
                  </a:lnTo>
                  <a:lnTo>
                    <a:pt x="699" y="885"/>
                  </a:lnTo>
                  <a:lnTo>
                    <a:pt x="677" y="907"/>
                  </a:lnTo>
                  <a:lnTo>
                    <a:pt x="653" y="932"/>
                  </a:lnTo>
                  <a:lnTo>
                    <a:pt x="636" y="947"/>
                  </a:lnTo>
                  <a:lnTo>
                    <a:pt x="616" y="963"/>
                  </a:lnTo>
                  <a:lnTo>
                    <a:pt x="592" y="981"/>
                  </a:lnTo>
                  <a:lnTo>
                    <a:pt x="572" y="994"/>
                  </a:lnTo>
                  <a:lnTo>
                    <a:pt x="546" y="1009"/>
                  </a:lnTo>
                  <a:lnTo>
                    <a:pt x="506" y="1031"/>
                  </a:lnTo>
                  <a:lnTo>
                    <a:pt x="472" y="1045"/>
                  </a:lnTo>
                  <a:lnTo>
                    <a:pt x="446" y="1054"/>
                  </a:lnTo>
                  <a:lnTo>
                    <a:pt x="423" y="1063"/>
                  </a:lnTo>
                  <a:lnTo>
                    <a:pt x="393" y="1073"/>
                  </a:lnTo>
                  <a:lnTo>
                    <a:pt x="363" y="1082"/>
                  </a:lnTo>
                  <a:lnTo>
                    <a:pt x="333" y="1089"/>
                  </a:lnTo>
                  <a:lnTo>
                    <a:pt x="310" y="1095"/>
                  </a:lnTo>
                  <a:lnTo>
                    <a:pt x="282" y="1102"/>
                  </a:lnTo>
                  <a:lnTo>
                    <a:pt x="258" y="1108"/>
                  </a:lnTo>
                  <a:lnTo>
                    <a:pt x="226" y="1115"/>
                  </a:lnTo>
                  <a:lnTo>
                    <a:pt x="183" y="1123"/>
                  </a:lnTo>
                  <a:lnTo>
                    <a:pt x="155" y="1129"/>
                  </a:lnTo>
                  <a:lnTo>
                    <a:pt x="130" y="1134"/>
                  </a:lnTo>
                  <a:lnTo>
                    <a:pt x="109" y="1137"/>
                  </a:lnTo>
                  <a:lnTo>
                    <a:pt x="54" y="1146"/>
                  </a:lnTo>
                  <a:lnTo>
                    <a:pt x="3" y="1158"/>
                  </a:lnTo>
                  <a:lnTo>
                    <a:pt x="0" y="1173"/>
                  </a:lnTo>
                  <a:lnTo>
                    <a:pt x="2480" y="1170"/>
                  </a:lnTo>
                  <a:lnTo>
                    <a:pt x="2454" y="1161"/>
                  </a:lnTo>
                  <a:lnTo>
                    <a:pt x="2427" y="1152"/>
                  </a:lnTo>
                  <a:lnTo>
                    <a:pt x="2395" y="1143"/>
                  </a:lnTo>
                  <a:lnTo>
                    <a:pt x="2361" y="1138"/>
                  </a:lnTo>
                  <a:lnTo>
                    <a:pt x="2320" y="1129"/>
                  </a:lnTo>
                  <a:lnTo>
                    <a:pt x="2341" y="1132"/>
                  </a:lnTo>
                  <a:lnTo>
                    <a:pt x="2295" y="1123"/>
                  </a:lnTo>
                  <a:lnTo>
                    <a:pt x="2268" y="1116"/>
                  </a:lnTo>
                  <a:lnTo>
                    <a:pt x="2224" y="1104"/>
                  </a:lnTo>
                  <a:lnTo>
                    <a:pt x="2184" y="1092"/>
                  </a:lnTo>
                  <a:lnTo>
                    <a:pt x="2150" y="1081"/>
                  </a:lnTo>
                  <a:lnTo>
                    <a:pt x="2118" y="1071"/>
                  </a:lnTo>
                  <a:lnTo>
                    <a:pt x="2082" y="1059"/>
                  </a:lnTo>
                  <a:lnTo>
                    <a:pt x="2051" y="1047"/>
                  </a:lnTo>
                  <a:lnTo>
                    <a:pt x="2011" y="1029"/>
                  </a:lnTo>
                  <a:lnTo>
                    <a:pt x="1994" y="1020"/>
                  </a:lnTo>
                  <a:lnTo>
                    <a:pt x="1993" y="1020"/>
                  </a:lnTo>
                  <a:lnTo>
                    <a:pt x="1980" y="1013"/>
                  </a:lnTo>
                  <a:lnTo>
                    <a:pt x="1956" y="1001"/>
                  </a:lnTo>
                  <a:lnTo>
                    <a:pt x="1936" y="986"/>
                  </a:lnTo>
                  <a:lnTo>
                    <a:pt x="1914" y="969"/>
                  </a:lnTo>
                  <a:lnTo>
                    <a:pt x="1898" y="955"/>
                  </a:lnTo>
                  <a:lnTo>
                    <a:pt x="1880" y="938"/>
                  </a:lnTo>
                  <a:lnTo>
                    <a:pt x="1859" y="915"/>
                  </a:lnTo>
                  <a:lnTo>
                    <a:pt x="1838" y="891"/>
                  </a:lnTo>
                  <a:lnTo>
                    <a:pt x="1820" y="868"/>
                  </a:lnTo>
                  <a:lnTo>
                    <a:pt x="1801" y="845"/>
                  </a:lnTo>
                  <a:lnTo>
                    <a:pt x="1788" y="825"/>
                  </a:lnTo>
                  <a:lnTo>
                    <a:pt x="1776" y="809"/>
                  </a:lnTo>
                  <a:lnTo>
                    <a:pt x="1765" y="792"/>
                  </a:lnTo>
                  <a:lnTo>
                    <a:pt x="1754" y="772"/>
                  </a:lnTo>
                  <a:lnTo>
                    <a:pt x="1744" y="751"/>
                  </a:lnTo>
                  <a:lnTo>
                    <a:pt x="1735" y="729"/>
                  </a:lnTo>
                  <a:lnTo>
                    <a:pt x="1725" y="707"/>
                  </a:lnTo>
                  <a:lnTo>
                    <a:pt x="1718" y="692"/>
                  </a:lnTo>
                  <a:lnTo>
                    <a:pt x="1710" y="674"/>
                  </a:lnTo>
                  <a:lnTo>
                    <a:pt x="1703" y="657"/>
                  </a:lnTo>
                  <a:lnTo>
                    <a:pt x="1695" y="641"/>
                  </a:lnTo>
                  <a:lnTo>
                    <a:pt x="1686" y="619"/>
                  </a:lnTo>
                  <a:lnTo>
                    <a:pt x="1676" y="598"/>
                  </a:lnTo>
                  <a:lnTo>
                    <a:pt x="1663" y="568"/>
                  </a:lnTo>
                  <a:lnTo>
                    <a:pt x="1651" y="546"/>
                  </a:lnTo>
                  <a:lnTo>
                    <a:pt x="1639" y="522"/>
                  </a:lnTo>
                  <a:lnTo>
                    <a:pt x="1627" y="497"/>
                  </a:lnTo>
                  <a:lnTo>
                    <a:pt x="1618" y="476"/>
                  </a:lnTo>
                  <a:lnTo>
                    <a:pt x="1607" y="452"/>
                  </a:lnTo>
                  <a:lnTo>
                    <a:pt x="1597" y="430"/>
                  </a:lnTo>
                  <a:lnTo>
                    <a:pt x="1580" y="397"/>
                  </a:lnTo>
                  <a:lnTo>
                    <a:pt x="1566" y="366"/>
                  </a:lnTo>
                  <a:lnTo>
                    <a:pt x="1553" y="340"/>
                  </a:lnTo>
                  <a:lnTo>
                    <a:pt x="1543" y="322"/>
                  </a:lnTo>
                  <a:lnTo>
                    <a:pt x="1531" y="298"/>
                  </a:lnTo>
                  <a:lnTo>
                    <a:pt x="1517" y="271"/>
                  </a:lnTo>
                  <a:lnTo>
                    <a:pt x="1506" y="251"/>
                  </a:lnTo>
                  <a:lnTo>
                    <a:pt x="1497" y="236"/>
                  </a:lnTo>
                  <a:lnTo>
                    <a:pt x="1490" y="223"/>
                  </a:lnTo>
                  <a:lnTo>
                    <a:pt x="1479" y="203"/>
                  </a:lnTo>
                  <a:lnTo>
                    <a:pt x="1468" y="183"/>
                  </a:lnTo>
                  <a:lnTo>
                    <a:pt x="1459" y="167"/>
                  </a:lnTo>
                  <a:lnTo>
                    <a:pt x="1449" y="150"/>
                  </a:lnTo>
                  <a:lnTo>
                    <a:pt x="1438" y="135"/>
                  </a:lnTo>
                  <a:lnTo>
                    <a:pt x="1429" y="125"/>
                  </a:lnTo>
                  <a:lnTo>
                    <a:pt x="1423" y="114"/>
                  </a:lnTo>
                  <a:lnTo>
                    <a:pt x="1417" y="107"/>
                  </a:lnTo>
                  <a:lnTo>
                    <a:pt x="1411" y="99"/>
                  </a:lnTo>
                  <a:lnTo>
                    <a:pt x="1407" y="95"/>
                  </a:lnTo>
                  <a:lnTo>
                    <a:pt x="1399" y="86"/>
                  </a:lnTo>
                  <a:lnTo>
                    <a:pt x="1389" y="74"/>
                  </a:lnTo>
                  <a:lnTo>
                    <a:pt x="1378" y="62"/>
                  </a:lnTo>
                  <a:lnTo>
                    <a:pt x="1366" y="50"/>
                  </a:lnTo>
                  <a:lnTo>
                    <a:pt x="1354" y="39"/>
                  </a:lnTo>
                  <a:lnTo>
                    <a:pt x="1341" y="30"/>
                  </a:lnTo>
                  <a:lnTo>
                    <a:pt x="1327" y="19"/>
                  </a:lnTo>
                  <a:lnTo>
                    <a:pt x="1306" y="11"/>
                  </a:lnTo>
                  <a:lnTo>
                    <a:pt x="1286" y="4"/>
                  </a:lnTo>
                  <a:lnTo>
                    <a:pt x="1261" y="0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13" name="Text Box 93"/>
            <p:cNvSpPr txBox="1">
              <a:spLocks noChangeArrowheads="1"/>
            </p:cNvSpPr>
            <p:nvPr/>
          </p:nvSpPr>
          <p:spPr bwMode="auto">
            <a:xfrm>
              <a:off x="5820186" y="3483885"/>
              <a:ext cx="1095172" cy="4308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Normal</a:t>
              </a:r>
            </a:p>
          </p:txBody>
        </p:sp>
        <p:sp>
          <p:nvSpPr>
            <p:cNvPr id="5125" name="Line 5"/>
            <p:cNvSpPr>
              <a:spLocks noChangeShapeType="1"/>
            </p:cNvSpPr>
            <p:nvPr/>
          </p:nvSpPr>
          <p:spPr bwMode="auto">
            <a:xfrm>
              <a:off x="4902440" y="5534935"/>
              <a:ext cx="28989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93709" y="1933662"/>
            <a:ext cx="10571719" cy="13588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anchor="ctr"/>
          <a:lstStyle/>
          <a:p>
            <a:pPr algn="l"/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Probabilities for the normal random variable are given by </a:t>
            </a:r>
            <a:r>
              <a:rPr lang="en-US" sz="2400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areas under the curve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. The total area under the curve is 1 (.5 to the left of the mean and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.5 to the right).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35692" y="1596572"/>
            <a:ext cx="4605030" cy="585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Characteristics</a:t>
            </a:r>
            <a:endParaRPr lang="en-US" sz="2800" dirty="0">
              <a:solidFill>
                <a:srgbClr val="000000"/>
              </a:solidFill>
              <a:effectLst/>
              <a:latin typeface="+mn-lt"/>
              <a:cs typeface="Arial" panose="020B0604020202020204" pitchFamily="34" charset="0"/>
            </a:endParaRPr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3391967" y="3259475"/>
            <a:ext cx="5236347" cy="1862137"/>
          </a:xfrm>
          <a:custGeom>
            <a:avLst/>
            <a:gdLst/>
            <a:ahLst/>
            <a:cxnLst>
              <a:cxn ang="0">
                <a:pos x="1209" y="12"/>
              </a:cxn>
              <a:cxn ang="0">
                <a:pos x="1132" y="66"/>
              </a:cxn>
              <a:cxn ang="0">
                <a:pos x="1082" y="131"/>
              </a:cxn>
              <a:cxn ang="0">
                <a:pos x="1040" y="197"/>
              </a:cxn>
              <a:cxn ang="0">
                <a:pos x="1003" y="262"/>
              </a:cxn>
              <a:cxn ang="0">
                <a:pos x="975" y="320"/>
              </a:cxn>
              <a:cxn ang="0">
                <a:pos x="941" y="395"/>
              </a:cxn>
              <a:cxn ang="0">
                <a:pos x="910" y="462"/>
              </a:cxn>
              <a:cxn ang="0">
                <a:pos x="881" y="528"/>
              </a:cxn>
              <a:cxn ang="0">
                <a:pos x="856" y="591"/>
              </a:cxn>
              <a:cxn ang="0">
                <a:pos x="826" y="663"/>
              </a:cxn>
              <a:cxn ang="0">
                <a:pos x="796" y="727"/>
              </a:cxn>
              <a:cxn ang="0">
                <a:pos x="765" y="790"/>
              </a:cxn>
              <a:cxn ang="0">
                <a:pos x="717" y="862"/>
              </a:cxn>
              <a:cxn ang="0">
                <a:pos x="653" y="932"/>
              </a:cxn>
              <a:cxn ang="0">
                <a:pos x="592" y="981"/>
              </a:cxn>
              <a:cxn ang="0">
                <a:pos x="506" y="1031"/>
              </a:cxn>
              <a:cxn ang="0">
                <a:pos x="423" y="1063"/>
              </a:cxn>
              <a:cxn ang="0">
                <a:pos x="333" y="1089"/>
              </a:cxn>
              <a:cxn ang="0">
                <a:pos x="258" y="1108"/>
              </a:cxn>
              <a:cxn ang="0">
                <a:pos x="155" y="1129"/>
              </a:cxn>
              <a:cxn ang="0">
                <a:pos x="54" y="1146"/>
              </a:cxn>
              <a:cxn ang="0">
                <a:pos x="2480" y="1170"/>
              </a:cxn>
              <a:cxn ang="0">
                <a:pos x="2395" y="1143"/>
              </a:cxn>
              <a:cxn ang="0">
                <a:pos x="2341" y="1132"/>
              </a:cxn>
              <a:cxn ang="0">
                <a:pos x="2224" y="1104"/>
              </a:cxn>
              <a:cxn ang="0">
                <a:pos x="2118" y="1071"/>
              </a:cxn>
              <a:cxn ang="0">
                <a:pos x="2011" y="1029"/>
              </a:cxn>
              <a:cxn ang="0">
                <a:pos x="1980" y="1013"/>
              </a:cxn>
              <a:cxn ang="0">
                <a:pos x="1914" y="969"/>
              </a:cxn>
              <a:cxn ang="0">
                <a:pos x="1859" y="915"/>
              </a:cxn>
              <a:cxn ang="0">
                <a:pos x="1801" y="845"/>
              </a:cxn>
              <a:cxn ang="0">
                <a:pos x="1765" y="792"/>
              </a:cxn>
              <a:cxn ang="0">
                <a:pos x="1735" y="729"/>
              </a:cxn>
              <a:cxn ang="0">
                <a:pos x="1710" y="674"/>
              </a:cxn>
              <a:cxn ang="0">
                <a:pos x="1686" y="619"/>
              </a:cxn>
              <a:cxn ang="0">
                <a:pos x="1651" y="546"/>
              </a:cxn>
              <a:cxn ang="0">
                <a:pos x="1618" y="476"/>
              </a:cxn>
              <a:cxn ang="0">
                <a:pos x="1580" y="397"/>
              </a:cxn>
              <a:cxn ang="0">
                <a:pos x="1543" y="322"/>
              </a:cxn>
              <a:cxn ang="0">
                <a:pos x="1506" y="251"/>
              </a:cxn>
              <a:cxn ang="0">
                <a:pos x="1479" y="203"/>
              </a:cxn>
              <a:cxn ang="0">
                <a:pos x="1449" y="150"/>
              </a:cxn>
              <a:cxn ang="0">
                <a:pos x="1423" y="114"/>
              </a:cxn>
              <a:cxn ang="0">
                <a:pos x="1407" y="95"/>
              </a:cxn>
              <a:cxn ang="0">
                <a:pos x="1378" y="62"/>
              </a:cxn>
              <a:cxn ang="0">
                <a:pos x="1341" y="30"/>
              </a:cxn>
              <a:cxn ang="0">
                <a:pos x="1286" y="4"/>
              </a:cxn>
            </a:cxnLst>
            <a:rect l="0" t="0" r="r" b="b"/>
            <a:pathLst>
              <a:path w="2480" h="1173">
                <a:moveTo>
                  <a:pt x="1260" y="0"/>
                </a:moveTo>
                <a:lnTo>
                  <a:pt x="1236" y="5"/>
                </a:lnTo>
                <a:lnTo>
                  <a:pt x="1209" y="12"/>
                </a:lnTo>
                <a:lnTo>
                  <a:pt x="1179" y="27"/>
                </a:lnTo>
                <a:lnTo>
                  <a:pt x="1155" y="45"/>
                </a:lnTo>
                <a:lnTo>
                  <a:pt x="1132" y="66"/>
                </a:lnTo>
                <a:lnTo>
                  <a:pt x="1114" y="85"/>
                </a:lnTo>
                <a:lnTo>
                  <a:pt x="1099" y="106"/>
                </a:lnTo>
                <a:lnTo>
                  <a:pt x="1082" y="131"/>
                </a:lnTo>
                <a:lnTo>
                  <a:pt x="1070" y="149"/>
                </a:lnTo>
                <a:lnTo>
                  <a:pt x="1054" y="175"/>
                </a:lnTo>
                <a:lnTo>
                  <a:pt x="1040" y="197"/>
                </a:lnTo>
                <a:lnTo>
                  <a:pt x="1024" y="223"/>
                </a:lnTo>
                <a:lnTo>
                  <a:pt x="1015" y="240"/>
                </a:lnTo>
                <a:lnTo>
                  <a:pt x="1003" y="262"/>
                </a:lnTo>
                <a:lnTo>
                  <a:pt x="994" y="282"/>
                </a:lnTo>
                <a:lnTo>
                  <a:pt x="984" y="300"/>
                </a:lnTo>
                <a:lnTo>
                  <a:pt x="975" y="320"/>
                </a:lnTo>
                <a:lnTo>
                  <a:pt x="964" y="344"/>
                </a:lnTo>
                <a:lnTo>
                  <a:pt x="951" y="373"/>
                </a:lnTo>
                <a:lnTo>
                  <a:pt x="941" y="395"/>
                </a:lnTo>
                <a:lnTo>
                  <a:pt x="933" y="412"/>
                </a:lnTo>
                <a:lnTo>
                  <a:pt x="921" y="437"/>
                </a:lnTo>
                <a:lnTo>
                  <a:pt x="910" y="462"/>
                </a:lnTo>
                <a:lnTo>
                  <a:pt x="902" y="479"/>
                </a:lnTo>
                <a:lnTo>
                  <a:pt x="890" y="506"/>
                </a:lnTo>
                <a:lnTo>
                  <a:pt x="881" y="528"/>
                </a:lnTo>
                <a:lnTo>
                  <a:pt x="873" y="549"/>
                </a:lnTo>
                <a:lnTo>
                  <a:pt x="865" y="570"/>
                </a:lnTo>
                <a:lnTo>
                  <a:pt x="856" y="591"/>
                </a:lnTo>
                <a:lnTo>
                  <a:pt x="848" y="612"/>
                </a:lnTo>
                <a:lnTo>
                  <a:pt x="839" y="633"/>
                </a:lnTo>
                <a:lnTo>
                  <a:pt x="826" y="663"/>
                </a:lnTo>
                <a:lnTo>
                  <a:pt x="814" y="690"/>
                </a:lnTo>
                <a:lnTo>
                  <a:pt x="805" y="708"/>
                </a:lnTo>
                <a:lnTo>
                  <a:pt x="796" y="727"/>
                </a:lnTo>
                <a:lnTo>
                  <a:pt x="787" y="747"/>
                </a:lnTo>
                <a:lnTo>
                  <a:pt x="778" y="765"/>
                </a:lnTo>
                <a:lnTo>
                  <a:pt x="765" y="790"/>
                </a:lnTo>
                <a:lnTo>
                  <a:pt x="751" y="814"/>
                </a:lnTo>
                <a:lnTo>
                  <a:pt x="735" y="838"/>
                </a:lnTo>
                <a:lnTo>
                  <a:pt x="717" y="862"/>
                </a:lnTo>
                <a:lnTo>
                  <a:pt x="699" y="885"/>
                </a:lnTo>
                <a:lnTo>
                  <a:pt x="677" y="907"/>
                </a:lnTo>
                <a:lnTo>
                  <a:pt x="653" y="932"/>
                </a:lnTo>
                <a:lnTo>
                  <a:pt x="636" y="947"/>
                </a:lnTo>
                <a:lnTo>
                  <a:pt x="616" y="963"/>
                </a:lnTo>
                <a:lnTo>
                  <a:pt x="592" y="981"/>
                </a:lnTo>
                <a:lnTo>
                  <a:pt x="572" y="994"/>
                </a:lnTo>
                <a:lnTo>
                  <a:pt x="546" y="1009"/>
                </a:lnTo>
                <a:lnTo>
                  <a:pt x="506" y="1031"/>
                </a:lnTo>
                <a:lnTo>
                  <a:pt x="472" y="1045"/>
                </a:lnTo>
                <a:lnTo>
                  <a:pt x="446" y="1054"/>
                </a:lnTo>
                <a:lnTo>
                  <a:pt x="423" y="1063"/>
                </a:lnTo>
                <a:lnTo>
                  <a:pt x="393" y="1073"/>
                </a:lnTo>
                <a:lnTo>
                  <a:pt x="363" y="1082"/>
                </a:lnTo>
                <a:lnTo>
                  <a:pt x="333" y="1089"/>
                </a:lnTo>
                <a:lnTo>
                  <a:pt x="310" y="1095"/>
                </a:lnTo>
                <a:lnTo>
                  <a:pt x="282" y="1102"/>
                </a:lnTo>
                <a:lnTo>
                  <a:pt x="258" y="1108"/>
                </a:lnTo>
                <a:lnTo>
                  <a:pt x="226" y="1115"/>
                </a:lnTo>
                <a:lnTo>
                  <a:pt x="183" y="1123"/>
                </a:lnTo>
                <a:lnTo>
                  <a:pt x="155" y="1129"/>
                </a:lnTo>
                <a:lnTo>
                  <a:pt x="130" y="1134"/>
                </a:lnTo>
                <a:lnTo>
                  <a:pt x="109" y="1137"/>
                </a:lnTo>
                <a:lnTo>
                  <a:pt x="54" y="1146"/>
                </a:lnTo>
                <a:lnTo>
                  <a:pt x="3" y="1158"/>
                </a:lnTo>
                <a:lnTo>
                  <a:pt x="0" y="1173"/>
                </a:lnTo>
                <a:lnTo>
                  <a:pt x="2480" y="1170"/>
                </a:lnTo>
                <a:lnTo>
                  <a:pt x="2454" y="1161"/>
                </a:lnTo>
                <a:lnTo>
                  <a:pt x="2427" y="1152"/>
                </a:lnTo>
                <a:lnTo>
                  <a:pt x="2395" y="1143"/>
                </a:lnTo>
                <a:lnTo>
                  <a:pt x="2361" y="1138"/>
                </a:lnTo>
                <a:lnTo>
                  <a:pt x="2320" y="1129"/>
                </a:lnTo>
                <a:lnTo>
                  <a:pt x="2341" y="1132"/>
                </a:lnTo>
                <a:lnTo>
                  <a:pt x="2295" y="1123"/>
                </a:lnTo>
                <a:lnTo>
                  <a:pt x="2268" y="1116"/>
                </a:lnTo>
                <a:lnTo>
                  <a:pt x="2224" y="1104"/>
                </a:lnTo>
                <a:lnTo>
                  <a:pt x="2184" y="1092"/>
                </a:lnTo>
                <a:lnTo>
                  <a:pt x="2150" y="1081"/>
                </a:lnTo>
                <a:lnTo>
                  <a:pt x="2118" y="1071"/>
                </a:lnTo>
                <a:lnTo>
                  <a:pt x="2082" y="1059"/>
                </a:lnTo>
                <a:lnTo>
                  <a:pt x="2051" y="1047"/>
                </a:lnTo>
                <a:lnTo>
                  <a:pt x="2011" y="1029"/>
                </a:lnTo>
                <a:lnTo>
                  <a:pt x="1994" y="1020"/>
                </a:lnTo>
                <a:lnTo>
                  <a:pt x="1993" y="1020"/>
                </a:lnTo>
                <a:lnTo>
                  <a:pt x="1980" y="1013"/>
                </a:lnTo>
                <a:lnTo>
                  <a:pt x="1956" y="1001"/>
                </a:lnTo>
                <a:lnTo>
                  <a:pt x="1936" y="986"/>
                </a:lnTo>
                <a:lnTo>
                  <a:pt x="1914" y="969"/>
                </a:lnTo>
                <a:lnTo>
                  <a:pt x="1898" y="955"/>
                </a:lnTo>
                <a:lnTo>
                  <a:pt x="1880" y="938"/>
                </a:lnTo>
                <a:lnTo>
                  <a:pt x="1859" y="915"/>
                </a:lnTo>
                <a:lnTo>
                  <a:pt x="1838" y="891"/>
                </a:lnTo>
                <a:lnTo>
                  <a:pt x="1820" y="868"/>
                </a:lnTo>
                <a:lnTo>
                  <a:pt x="1801" y="845"/>
                </a:lnTo>
                <a:lnTo>
                  <a:pt x="1788" y="825"/>
                </a:lnTo>
                <a:lnTo>
                  <a:pt x="1776" y="809"/>
                </a:lnTo>
                <a:lnTo>
                  <a:pt x="1765" y="792"/>
                </a:lnTo>
                <a:lnTo>
                  <a:pt x="1754" y="772"/>
                </a:lnTo>
                <a:lnTo>
                  <a:pt x="1744" y="751"/>
                </a:lnTo>
                <a:lnTo>
                  <a:pt x="1735" y="729"/>
                </a:lnTo>
                <a:lnTo>
                  <a:pt x="1725" y="707"/>
                </a:lnTo>
                <a:lnTo>
                  <a:pt x="1718" y="692"/>
                </a:lnTo>
                <a:lnTo>
                  <a:pt x="1710" y="674"/>
                </a:lnTo>
                <a:lnTo>
                  <a:pt x="1703" y="657"/>
                </a:lnTo>
                <a:lnTo>
                  <a:pt x="1695" y="641"/>
                </a:lnTo>
                <a:lnTo>
                  <a:pt x="1686" y="619"/>
                </a:lnTo>
                <a:lnTo>
                  <a:pt x="1676" y="598"/>
                </a:lnTo>
                <a:lnTo>
                  <a:pt x="1663" y="568"/>
                </a:lnTo>
                <a:lnTo>
                  <a:pt x="1651" y="546"/>
                </a:lnTo>
                <a:lnTo>
                  <a:pt x="1639" y="522"/>
                </a:lnTo>
                <a:lnTo>
                  <a:pt x="1627" y="497"/>
                </a:lnTo>
                <a:lnTo>
                  <a:pt x="1618" y="476"/>
                </a:lnTo>
                <a:lnTo>
                  <a:pt x="1607" y="452"/>
                </a:lnTo>
                <a:lnTo>
                  <a:pt x="1597" y="430"/>
                </a:lnTo>
                <a:lnTo>
                  <a:pt x="1580" y="397"/>
                </a:lnTo>
                <a:lnTo>
                  <a:pt x="1566" y="366"/>
                </a:lnTo>
                <a:lnTo>
                  <a:pt x="1553" y="340"/>
                </a:lnTo>
                <a:lnTo>
                  <a:pt x="1543" y="322"/>
                </a:lnTo>
                <a:lnTo>
                  <a:pt x="1531" y="298"/>
                </a:lnTo>
                <a:lnTo>
                  <a:pt x="1517" y="271"/>
                </a:lnTo>
                <a:lnTo>
                  <a:pt x="1506" y="251"/>
                </a:lnTo>
                <a:lnTo>
                  <a:pt x="1497" y="236"/>
                </a:lnTo>
                <a:lnTo>
                  <a:pt x="1490" y="223"/>
                </a:lnTo>
                <a:lnTo>
                  <a:pt x="1479" y="203"/>
                </a:lnTo>
                <a:lnTo>
                  <a:pt x="1468" y="183"/>
                </a:lnTo>
                <a:lnTo>
                  <a:pt x="1459" y="167"/>
                </a:lnTo>
                <a:lnTo>
                  <a:pt x="1449" y="150"/>
                </a:lnTo>
                <a:lnTo>
                  <a:pt x="1438" y="135"/>
                </a:lnTo>
                <a:lnTo>
                  <a:pt x="1429" y="125"/>
                </a:lnTo>
                <a:lnTo>
                  <a:pt x="1423" y="114"/>
                </a:lnTo>
                <a:lnTo>
                  <a:pt x="1417" y="107"/>
                </a:lnTo>
                <a:lnTo>
                  <a:pt x="1411" y="99"/>
                </a:lnTo>
                <a:lnTo>
                  <a:pt x="1407" y="95"/>
                </a:lnTo>
                <a:lnTo>
                  <a:pt x="1399" y="86"/>
                </a:lnTo>
                <a:lnTo>
                  <a:pt x="1389" y="74"/>
                </a:lnTo>
                <a:lnTo>
                  <a:pt x="1378" y="62"/>
                </a:lnTo>
                <a:lnTo>
                  <a:pt x="1366" y="50"/>
                </a:lnTo>
                <a:lnTo>
                  <a:pt x="1354" y="39"/>
                </a:lnTo>
                <a:lnTo>
                  <a:pt x="1341" y="30"/>
                </a:lnTo>
                <a:lnTo>
                  <a:pt x="1327" y="19"/>
                </a:lnTo>
                <a:lnTo>
                  <a:pt x="1306" y="11"/>
                </a:lnTo>
                <a:lnTo>
                  <a:pt x="1286" y="4"/>
                </a:lnTo>
                <a:lnTo>
                  <a:pt x="1261" y="0"/>
                </a:lnTo>
              </a:path>
            </a:pathLst>
          </a:custGeom>
          <a:solidFill>
            <a:schemeClr val="bg1">
              <a:lumMod val="75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6065038" y="3264236"/>
            <a:ext cx="0" cy="19431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337721" y="4307225"/>
            <a:ext cx="441146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.5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6325871" y="4307225"/>
            <a:ext cx="441146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.5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9138917" y="4881899"/>
            <a:ext cx="33855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2948567" y="5123199"/>
            <a:ext cx="610625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>
          <a:xfrm>
            <a:off x="896257" y="498746"/>
            <a:ext cx="10337562" cy="579962"/>
          </a:xfrm>
          <a:prstGeom prst="rect">
            <a:avLst/>
          </a:prstGeom>
          <a:noFill/>
          <a:ln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>
                <a:effectLst/>
              </a:rPr>
              <a:t>Normal Probability Distribution</a:t>
            </a:r>
          </a:p>
        </p:txBody>
      </p:sp>
    </p:spTree>
    <p:extLst>
      <p:ext uri="{BB962C8B-B14F-4D97-AF65-F5344CB8AC3E}">
        <p14:creationId xmlns:p14="http://schemas.microsoft.com/office/powerpoint/2010/main" val="2670420854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31142" y="1117600"/>
            <a:ext cx="10337562" cy="617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Characteristics (basis for the empirical rule)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559795" y="1701800"/>
            <a:ext cx="7264136" cy="10604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68.26% of values of a normal random variable</a:t>
            </a:r>
          </a:p>
          <a:p>
            <a:pPr algn="l"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are within +/- 1 standard deviation of its mean.</a:t>
            </a: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2559795" y="2940050"/>
            <a:ext cx="7264136" cy="10795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95.44% of values of a normal random variable</a:t>
            </a:r>
          </a:p>
          <a:p>
            <a:pPr algn="l"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are within +/- 2 standard deviations of its mean.</a:t>
            </a: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2585132" y="4178300"/>
            <a:ext cx="7245103" cy="10795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99.72% of values of a normal random variable</a:t>
            </a:r>
          </a:p>
          <a:p>
            <a:pPr algn="l"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are within +/- 3 standard deviations of its mean.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>
          <a:xfrm>
            <a:off x="902847" y="479025"/>
            <a:ext cx="10337562" cy="579962"/>
          </a:xfrm>
          <a:prstGeom prst="rect">
            <a:avLst/>
          </a:prstGeom>
          <a:noFill/>
          <a:ln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>
                <a:effectLst/>
              </a:rPr>
              <a:t>Normal Probability Distribution</a:t>
            </a:r>
          </a:p>
        </p:txBody>
      </p:sp>
    </p:spTree>
    <p:extLst>
      <p:ext uri="{BB962C8B-B14F-4D97-AF65-F5344CB8AC3E}">
        <p14:creationId xmlns:p14="http://schemas.microsoft.com/office/powerpoint/2010/main" val="740987573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931142" y="1618343"/>
            <a:ext cx="10337562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Characteristics (basis for the empirical rule)</a:t>
            </a:r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6275171" y="5550243"/>
            <a:ext cx="0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reeform 17"/>
          <p:cNvSpPr>
            <a:spLocks/>
          </p:cNvSpPr>
          <p:nvPr/>
        </p:nvSpPr>
        <p:spPr bwMode="auto">
          <a:xfrm>
            <a:off x="3110138" y="3311868"/>
            <a:ext cx="6294173" cy="2374900"/>
          </a:xfrm>
          <a:custGeom>
            <a:avLst/>
            <a:gdLst/>
            <a:ahLst/>
            <a:cxnLst>
              <a:cxn ang="0">
                <a:pos x="1441" y="15"/>
              </a:cxn>
              <a:cxn ang="0">
                <a:pos x="1351" y="84"/>
              </a:cxn>
              <a:cxn ang="0">
                <a:pos x="1290" y="168"/>
              </a:cxn>
              <a:cxn ang="0">
                <a:pos x="1241" y="252"/>
              </a:cxn>
              <a:cxn ang="0">
                <a:pos x="1197" y="334"/>
              </a:cxn>
              <a:cxn ang="0">
                <a:pos x="1163" y="408"/>
              </a:cxn>
              <a:cxn ang="0">
                <a:pos x="1123" y="505"/>
              </a:cxn>
              <a:cxn ang="0">
                <a:pos x="1087" y="590"/>
              </a:cxn>
              <a:cxn ang="0">
                <a:pos x="1053" y="674"/>
              </a:cxn>
              <a:cxn ang="0">
                <a:pos x="1023" y="755"/>
              </a:cxn>
              <a:cxn ang="0">
                <a:pos x="987" y="846"/>
              </a:cxn>
              <a:cxn ang="0">
                <a:pos x="951" y="928"/>
              </a:cxn>
              <a:cxn ang="0">
                <a:pos x="914" y="1008"/>
              </a:cxn>
              <a:cxn ang="0">
                <a:pos x="858" y="1100"/>
              </a:cxn>
              <a:cxn ang="0">
                <a:pos x="781" y="1190"/>
              </a:cxn>
              <a:cxn ang="0">
                <a:pos x="709" y="1253"/>
              </a:cxn>
              <a:cxn ang="0">
                <a:pos x="606" y="1316"/>
              </a:cxn>
              <a:cxn ang="0">
                <a:pos x="508" y="1357"/>
              </a:cxn>
              <a:cxn ang="0">
                <a:pos x="401" y="1390"/>
              </a:cxn>
              <a:cxn ang="0">
                <a:pos x="312" y="1415"/>
              </a:cxn>
              <a:cxn ang="0">
                <a:pos x="190" y="1441"/>
              </a:cxn>
              <a:cxn ang="0">
                <a:pos x="94" y="1461"/>
              </a:cxn>
              <a:cxn ang="0">
                <a:pos x="2981" y="1496"/>
              </a:cxn>
              <a:cxn ang="0">
                <a:pos x="2849" y="1461"/>
              </a:cxn>
              <a:cxn ang="0">
                <a:pos x="2786" y="1448"/>
              </a:cxn>
              <a:cxn ang="0">
                <a:pos x="2647" y="1410"/>
              </a:cxn>
              <a:cxn ang="0">
                <a:pos x="2521" y="1367"/>
              </a:cxn>
              <a:cxn ang="0">
                <a:pos x="2394" y="1314"/>
              </a:cxn>
              <a:cxn ang="0">
                <a:pos x="2358" y="1293"/>
              </a:cxn>
              <a:cxn ang="0">
                <a:pos x="2279" y="1237"/>
              </a:cxn>
              <a:cxn ang="0">
                <a:pos x="2213" y="1168"/>
              </a:cxn>
              <a:cxn ang="0">
                <a:pos x="2144" y="1078"/>
              </a:cxn>
              <a:cxn ang="0">
                <a:pos x="2102" y="1011"/>
              </a:cxn>
              <a:cxn ang="0">
                <a:pos x="2066" y="931"/>
              </a:cxn>
              <a:cxn ang="0">
                <a:pos x="2037" y="861"/>
              </a:cxn>
              <a:cxn ang="0">
                <a:pos x="2008" y="791"/>
              </a:cxn>
              <a:cxn ang="0">
                <a:pos x="1967" y="697"/>
              </a:cxn>
              <a:cxn ang="0">
                <a:pos x="1928" y="608"/>
              </a:cxn>
              <a:cxn ang="0">
                <a:pos x="1882" y="507"/>
              </a:cxn>
              <a:cxn ang="0">
                <a:pos x="1838" y="411"/>
              </a:cxn>
              <a:cxn ang="0">
                <a:pos x="1794" y="320"/>
              </a:cxn>
              <a:cxn ang="0">
                <a:pos x="1762" y="259"/>
              </a:cxn>
              <a:cxn ang="0">
                <a:pos x="1727" y="191"/>
              </a:cxn>
              <a:cxn ang="0">
                <a:pos x="1696" y="146"/>
              </a:cxn>
              <a:cxn ang="0">
                <a:pos x="1676" y="121"/>
              </a:cxn>
              <a:cxn ang="0">
                <a:pos x="1642" y="80"/>
              </a:cxn>
              <a:cxn ang="0">
                <a:pos x="1598" y="38"/>
              </a:cxn>
              <a:cxn ang="0">
                <a:pos x="1533" y="5"/>
              </a:cxn>
            </a:cxnLst>
            <a:rect l="0" t="0" r="r" b="b"/>
            <a:pathLst>
              <a:path w="2981" h="1496">
                <a:moveTo>
                  <a:pt x="1503" y="0"/>
                </a:moveTo>
                <a:lnTo>
                  <a:pt x="1474" y="7"/>
                </a:lnTo>
                <a:lnTo>
                  <a:pt x="1441" y="15"/>
                </a:lnTo>
                <a:lnTo>
                  <a:pt x="1406" y="34"/>
                </a:lnTo>
                <a:lnTo>
                  <a:pt x="1377" y="58"/>
                </a:lnTo>
                <a:lnTo>
                  <a:pt x="1351" y="84"/>
                </a:lnTo>
                <a:lnTo>
                  <a:pt x="1329" y="109"/>
                </a:lnTo>
                <a:lnTo>
                  <a:pt x="1311" y="135"/>
                </a:lnTo>
                <a:lnTo>
                  <a:pt x="1290" y="168"/>
                </a:lnTo>
                <a:lnTo>
                  <a:pt x="1276" y="190"/>
                </a:lnTo>
                <a:lnTo>
                  <a:pt x="1258" y="223"/>
                </a:lnTo>
                <a:lnTo>
                  <a:pt x="1241" y="252"/>
                </a:lnTo>
                <a:lnTo>
                  <a:pt x="1222" y="285"/>
                </a:lnTo>
                <a:lnTo>
                  <a:pt x="1211" y="307"/>
                </a:lnTo>
                <a:lnTo>
                  <a:pt x="1197" y="334"/>
                </a:lnTo>
                <a:lnTo>
                  <a:pt x="1186" y="360"/>
                </a:lnTo>
                <a:lnTo>
                  <a:pt x="1175" y="383"/>
                </a:lnTo>
                <a:lnTo>
                  <a:pt x="1163" y="408"/>
                </a:lnTo>
                <a:lnTo>
                  <a:pt x="1151" y="439"/>
                </a:lnTo>
                <a:lnTo>
                  <a:pt x="1136" y="476"/>
                </a:lnTo>
                <a:lnTo>
                  <a:pt x="1123" y="505"/>
                </a:lnTo>
                <a:lnTo>
                  <a:pt x="1114" y="526"/>
                </a:lnTo>
                <a:lnTo>
                  <a:pt x="1099" y="558"/>
                </a:lnTo>
                <a:lnTo>
                  <a:pt x="1087" y="590"/>
                </a:lnTo>
                <a:lnTo>
                  <a:pt x="1077" y="612"/>
                </a:lnTo>
                <a:lnTo>
                  <a:pt x="1063" y="646"/>
                </a:lnTo>
                <a:lnTo>
                  <a:pt x="1053" y="674"/>
                </a:lnTo>
                <a:lnTo>
                  <a:pt x="1043" y="701"/>
                </a:lnTo>
                <a:lnTo>
                  <a:pt x="1033" y="728"/>
                </a:lnTo>
                <a:lnTo>
                  <a:pt x="1023" y="755"/>
                </a:lnTo>
                <a:lnTo>
                  <a:pt x="1013" y="781"/>
                </a:lnTo>
                <a:lnTo>
                  <a:pt x="1002" y="809"/>
                </a:lnTo>
                <a:lnTo>
                  <a:pt x="987" y="846"/>
                </a:lnTo>
                <a:lnTo>
                  <a:pt x="972" y="881"/>
                </a:lnTo>
                <a:lnTo>
                  <a:pt x="962" y="904"/>
                </a:lnTo>
                <a:lnTo>
                  <a:pt x="951" y="928"/>
                </a:lnTo>
                <a:lnTo>
                  <a:pt x="941" y="953"/>
                </a:lnTo>
                <a:lnTo>
                  <a:pt x="930" y="977"/>
                </a:lnTo>
                <a:lnTo>
                  <a:pt x="914" y="1008"/>
                </a:lnTo>
                <a:lnTo>
                  <a:pt x="898" y="1040"/>
                </a:lnTo>
                <a:lnTo>
                  <a:pt x="879" y="1070"/>
                </a:lnTo>
                <a:lnTo>
                  <a:pt x="858" y="1100"/>
                </a:lnTo>
                <a:lnTo>
                  <a:pt x="836" y="1130"/>
                </a:lnTo>
                <a:lnTo>
                  <a:pt x="810" y="1158"/>
                </a:lnTo>
                <a:lnTo>
                  <a:pt x="781" y="1190"/>
                </a:lnTo>
                <a:lnTo>
                  <a:pt x="761" y="1209"/>
                </a:lnTo>
                <a:lnTo>
                  <a:pt x="737" y="1230"/>
                </a:lnTo>
                <a:lnTo>
                  <a:pt x="709" y="1253"/>
                </a:lnTo>
                <a:lnTo>
                  <a:pt x="686" y="1269"/>
                </a:lnTo>
                <a:lnTo>
                  <a:pt x="654" y="1289"/>
                </a:lnTo>
                <a:lnTo>
                  <a:pt x="606" y="1316"/>
                </a:lnTo>
                <a:lnTo>
                  <a:pt x="566" y="1334"/>
                </a:lnTo>
                <a:lnTo>
                  <a:pt x="536" y="1345"/>
                </a:lnTo>
                <a:lnTo>
                  <a:pt x="508" y="1357"/>
                </a:lnTo>
                <a:lnTo>
                  <a:pt x="473" y="1370"/>
                </a:lnTo>
                <a:lnTo>
                  <a:pt x="437" y="1381"/>
                </a:lnTo>
                <a:lnTo>
                  <a:pt x="401" y="1390"/>
                </a:lnTo>
                <a:lnTo>
                  <a:pt x="374" y="1398"/>
                </a:lnTo>
                <a:lnTo>
                  <a:pt x="341" y="1407"/>
                </a:lnTo>
                <a:lnTo>
                  <a:pt x="312" y="1415"/>
                </a:lnTo>
                <a:lnTo>
                  <a:pt x="274" y="1423"/>
                </a:lnTo>
                <a:lnTo>
                  <a:pt x="230" y="1433"/>
                </a:lnTo>
                <a:lnTo>
                  <a:pt x="190" y="1441"/>
                </a:lnTo>
                <a:lnTo>
                  <a:pt x="160" y="1448"/>
                </a:lnTo>
                <a:lnTo>
                  <a:pt x="131" y="1454"/>
                </a:lnTo>
                <a:lnTo>
                  <a:pt x="94" y="1461"/>
                </a:lnTo>
                <a:lnTo>
                  <a:pt x="51" y="1473"/>
                </a:lnTo>
                <a:lnTo>
                  <a:pt x="0" y="1494"/>
                </a:lnTo>
                <a:lnTo>
                  <a:pt x="2981" y="1496"/>
                </a:lnTo>
                <a:lnTo>
                  <a:pt x="2933" y="1478"/>
                </a:lnTo>
                <a:lnTo>
                  <a:pt x="2883" y="1467"/>
                </a:lnTo>
                <a:lnTo>
                  <a:pt x="2849" y="1461"/>
                </a:lnTo>
                <a:lnTo>
                  <a:pt x="2809" y="1453"/>
                </a:lnTo>
                <a:lnTo>
                  <a:pt x="2761" y="1441"/>
                </a:lnTo>
                <a:lnTo>
                  <a:pt x="2786" y="1448"/>
                </a:lnTo>
                <a:lnTo>
                  <a:pt x="2731" y="1433"/>
                </a:lnTo>
                <a:lnTo>
                  <a:pt x="2700" y="1425"/>
                </a:lnTo>
                <a:lnTo>
                  <a:pt x="2647" y="1410"/>
                </a:lnTo>
                <a:lnTo>
                  <a:pt x="2599" y="1394"/>
                </a:lnTo>
                <a:lnTo>
                  <a:pt x="2559" y="1380"/>
                </a:lnTo>
                <a:lnTo>
                  <a:pt x="2521" y="1367"/>
                </a:lnTo>
                <a:lnTo>
                  <a:pt x="2478" y="1352"/>
                </a:lnTo>
                <a:lnTo>
                  <a:pt x="2442" y="1337"/>
                </a:lnTo>
                <a:lnTo>
                  <a:pt x="2394" y="1314"/>
                </a:lnTo>
                <a:lnTo>
                  <a:pt x="2374" y="1302"/>
                </a:lnTo>
                <a:lnTo>
                  <a:pt x="2373" y="1302"/>
                </a:lnTo>
                <a:lnTo>
                  <a:pt x="2358" y="1293"/>
                </a:lnTo>
                <a:lnTo>
                  <a:pt x="2331" y="1278"/>
                </a:lnTo>
                <a:lnTo>
                  <a:pt x="2305" y="1259"/>
                </a:lnTo>
                <a:lnTo>
                  <a:pt x="2279" y="1237"/>
                </a:lnTo>
                <a:lnTo>
                  <a:pt x="2260" y="1219"/>
                </a:lnTo>
                <a:lnTo>
                  <a:pt x="2238" y="1198"/>
                </a:lnTo>
                <a:lnTo>
                  <a:pt x="2213" y="1168"/>
                </a:lnTo>
                <a:lnTo>
                  <a:pt x="2188" y="1137"/>
                </a:lnTo>
                <a:lnTo>
                  <a:pt x="2167" y="1108"/>
                </a:lnTo>
                <a:lnTo>
                  <a:pt x="2144" y="1078"/>
                </a:lnTo>
                <a:lnTo>
                  <a:pt x="2129" y="1053"/>
                </a:lnTo>
                <a:lnTo>
                  <a:pt x="2115" y="1033"/>
                </a:lnTo>
                <a:lnTo>
                  <a:pt x="2102" y="1011"/>
                </a:lnTo>
                <a:lnTo>
                  <a:pt x="2089" y="986"/>
                </a:lnTo>
                <a:lnTo>
                  <a:pt x="2077" y="959"/>
                </a:lnTo>
                <a:lnTo>
                  <a:pt x="2066" y="931"/>
                </a:lnTo>
                <a:lnTo>
                  <a:pt x="2055" y="902"/>
                </a:lnTo>
                <a:lnTo>
                  <a:pt x="2046" y="883"/>
                </a:lnTo>
                <a:lnTo>
                  <a:pt x="2037" y="861"/>
                </a:lnTo>
                <a:lnTo>
                  <a:pt x="2028" y="839"/>
                </a:lnTo>
                <a:lnTo>
                  <a:pt x="2018" y="818"/>
                </a:lnTo>
                <a:lnTo>
                  <a:pt x="2008" y="791"/>
                </a:lnTo>
                <a:lnTo>
                  <a:pt x="1996" y="763"/>
                </a:lnTo>
                <a:lnTo>
                  <a:pt x="1981" y="725"/>
                </a:lnTo>
                <a:lnTo>
                  <a:pt x="1967" y="697"/>
                </a:lnTo>
                <a:lnTo>
                  <a:pt x="1952" y="667"/>
                </a:lnTo>
                <a:lnTo>
                  <a:pt x="1938" y="634"/>
                </a:lnTo>
                <a:lnTo>
                  <a:pt x="1928" y="608"/>
                </a:lnTo>
                <a:lnTo>
                  <a:pt x="1914" y="577"/>
                </a:lnTo>
                <a:lnTo>
                  <a:pt x="1903" y="549"/>
                </a:lnTo>
                <a:lnTo>
                  <a:pt x="1882" y="507"/>
                </a:lnTo>
                <a:lnTo>
                  <a:pt x="1866" y="468"/>
                </a:lnTo>
                <a:lnTo>
                  <a:pt x="1850" y="434"/>
                </a:lnTo>
                <a:lnTo>
                  <a:pt x="1838" y="411"/>
                </a:lnTo>
                <a:lnTo>
                  <a:pt x="1824" y="381"/>
                </a:lnTo>
                <a:lnTo>
                  <a:pt x="1807" y="346"/>
                </a:lnTo>
                <a:lnTo>
                  <a:pt x="1794" y="320"/>
                </a:lnTo>
                <a:lnTo>
                  <a:pt x="1783" y="301"/>
                </a:lnTo>
                <a:lnTo>
                  <a:pt x="1776" y="285"/>
                </a:lnTo>
                <a:lnTo>
                  <a:pt x="1762" y="259"/>
                </a:lnTo>
                <a:lnTo>
                  <a:pt x="1749" y="234"/>
                </a:lnTo>
                <a:lnTo>
                  <a:pt x="1738" y="213"/>
                </a:lnTo>
                <a:lnTo>
                  <a:pt x="1727" y="191"/>
                </a:lnTo>
                <a:lnTo>
                  <a:pt x="1714" y="172"/>
                </a:lnTo>
                <a:lnTo>
                  <a:pt x="1703" y="160"/>
                </a:lnTo>
                <a:lnTo>
                  <a:pt x="1696" y="146"/>
                </a:lnTo>
                <a:lnTo>
                  <a:pt x="1689" y="136"/>
                </a:lnTo>
                <a:lnTo>
                  <a:pt x="1681" y="126"/>
                </a:lnTo>
                <a:lnTo>
                  <a:pt x="1676" y="121"/>
                </a:lnTo>
                <a:lnTo>
                  <a:pt x="1667" y="110"/>
                </a:lnTo>
                <a:lnTo>
                  <a:pt x="1655" y="95"/>
                </a:lnTo>
                <a:lnTo>
                  <a:pt x="1642" y="80"/>
                </a:lnTo>
                <a:lnTo>
                  <a:pt x="1628" y="63"/>
                </a:lnTo>
                <a:lnTo>
                  <a:pt x="1613" y="50"/>
                </a:lnTo>
                <a:lnTo>
                  <a:pt x="1598" y="38"/>
                </a:lnTo>
                <a:lnTo>
                  <a:pt x="1582" y="25"/>
                </a:lnTo>
                <a:lnTo>
                  <a:pt x="1557" y="14"/>
                </a:lnTo>
                <a:lnTo>
                  <a:pt x="1533" y="5"/>
                </a:lnTo>
                <a:lnTo>
                  <a:pt x="1503" y="0"/>
                </a:lnTo>
              </a:path>
            </a:pathLst>
          </a:custGeom>
          <a:noFill/>
          <a:ln w="1905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Line 18"/>
          <p:cNvSpPr>
            <a:spLocks noChangeShapeType="1"/>
          </p:cNvSpPr>
          <p:nvPr/>
        </p:nvSpPr>
        <p:spPr bwMode="auto">
          <a:xfrm>
            <a:off x="2573835" y="5685180"/>
            <a:ext cx="7360446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</a:endParaRPr>
          </a:p>
        </p:txBody>
      </p:sp>
      <p:sp>
        <p:nvSpPr>
          <p:cNvPr id="8" name="Text Box 19"/>
          <p:cNvSpPr txBox="1">
            <a:spLocks noChangeArrowheads="1"/>
          </p:cNvSpPr>
          <p:nvPr/>
        </p:nvSpPr>
        <p:spPr bwMode="auto">
          <a:xfrm>
            <a:off x="9990925" y="5448643"/>
            <a:ext cx="33855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9" name="Line 25"/>
          <p:cNvSpPr>
            <a:spLocks noChangeShapeType="1"/>
          </p:cNvSpPr>
          <p:nvPr/>
        </p:nvSpPr>
        <p:spPr bwMode="auto">
          <a:xfrm>
            <a:off x="5312359" y="2959443"/>
            <a:ext cx="4223" cy="2849562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27"/>
          <p:cNvSpPr>
            <a:spLocks noChangeShapeType="1"/>
          </p:cNvSpPr>
          <p:nvPr/>
        </p:nvSpPr>
        <p:spPr bwMode="auto">
          <a:xfrm flipH="1">
            <a:off x="7237983" y="2959443"/>
            <a:ext cx="0" cy="2830512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32"/>
          <p:cNvSpPr>
            <a:spLocks noChangeShapeType="1"/>
          </p:cNvSpPr>
          <p:nvPr/>
        </p:nvSpPr>
        <p:spPr bwMode="auto">
          <a:xfrm flipH="1">
            <a:off x="8205018" y="2559393"/>
            <a:ext cx="8446" cy="3529012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33"/>
          <p:cNvSpPr>
            <a:spLocks noChangeShapeType="1"/>
          </p:cNvSpPr>
          <p:nvPr/>
        </p:nvSpPr>
        <p:spPr bwMode="auto">
          <a:xfrm flipH="1">
            <a:off x="9214281" y="2276902"/>
            <a:ext cx="0" cy="356067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34"/>
          <p:cNvSpPr txBox="1">
            <a:spLocks noChangeArrowheads="1"/>
          </p:cNvSpPr>
          <p:nvPr/>
        </p:nvSpPr>
        <p:spPr bwMode="auto">
          <a:xfrm>
            <a:off x="2795919" y="5765892"/>
            <a:ext cx="955711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effectLst/>
                <a:latin typeface="Symbol" pitchFamily="18" charset="2"/>
              </a:rPr>
              <a:t>m</a:t>
            </a:r>
            <a:r>
              <a:rPr lang="en-US" dirty="0">
                <a:solidFill>
                  <a:srgbClr val="000000"/>
                </a:solidFill>
                <a:effectLst/>
                <a:latin typeface="Book Antiqua" pitchFamily="18" charset="0"/>
              </a:rPr>
              <a:t> – 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i="1" dirty="0">
                <a:solidFill>
                  <a:srgbClr val="000000"/>
                </a:solidFill>
                <a:effectLst/>
                <a:latin typeface="Symbol" pitchFamily="18" charset="2"/>
              </a:rPr>
              <a:t>s</a:t>
            </a:r>
          </a:p>
        </p:txBody>
      </p:sp>
      <p:sp>
        <p:nvSpPr>
          <p:cNvPr id="14" name="Text Box 35"/>
          <p:cNvSpPr txBox="1">
            <a:spLocks noChangeArrowheads="1"/>
          </p:cNvSpPr>
          <p:nvPr/>
        </p:nvSpPr>
        <p:spPr bwMode="auto">
          <a:xfrm>
            <a:off x="4797555" y="5765892"/>
            <a:ext cx="955711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effectLst/>
                <a:latin typeface="Symbol" pitchFamily="18" charset="2"/>
              </a:rPr>
              <a:t>m</a:t>
            </a:r>
            <a:r>
              <a:rPr lang="en-US" dirty="0">
                <a:solidFill>
                  <a:srgbClr val="000000"/>
                </a:solidFill>
                <a:effectLst/>
                <a:latin typeface="Book Antiqua" pitchFamily="18" charset="0"/>
              </a:rPr>
              <a:t> – 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i="1" dirty="0">
                <a:solidFill>
                  <a:srgbClr val="000000"/>
                </a:solidFill>
                <a:effectLst/>
                <a:latin typeface="Symbol" pitchFamily="18" charset="2"/>
              </a:rPr>
              <a:t>s</a:t>
            </a:r>
          </a:p>
        </p:txBody>
      </p:sp>
      <p:sp>
        <p:nvSpPr>
          <p:cNvPr id="15" name="Text Box 36"/>
          <p:cNvSpPr txBox="1">
            <a:spLocks noChangeArrowheads="1"/>
          </p:cNvSpPr>
          <p:nvPr/>
        </p:nvSpPr>
        <p:spPr bwMode="auto">
          <a:xfrm>
            <a:off x="3758731" y="6070692"/>
            <a:ext cx="955711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effectLst/>
                <a:latin typeface="Symbol" pitchFamily="18" charset="2"/>
              </a:rPr>
              <a:t>m</a:t>
            </a:r>
            <a:r>
              <a:rPr lang="en-US" dirty="0">
                <a:solidFill>
                  <a:srgbClr val="000000"/>
                </a:solidFill>
                <a:effectLst/>
                <a:latin typeface="Book Antiqua" pitchFamily="18" charset="0"/>
              </a:rPr>
              <a:t> – 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i="1" dirty="0">
                <a:solidFill>
                  <a:srgbClr val="000000"/>
                </a:solidFill>
                <a:effectLst/>
                <a:latin typeface="Symbol" pitchFamily="18" charset="2"/>
              </a:rPr>
              <a:t>s</a:t>
            </a:r>
          </a:p>
        </p:txBody>
      </p:sp>
      <p:sp>
        <p:nvSpPr>
          <p:cNvPr id="16" name="Text Box 38"/>
          <p:cNvSpPr txBox="1">
            <a:spLocks noChangeArrowheads="1"/>
          </p:cNvSpPr>
          <p:nvPr/>
        </p:nvSpPr>
        <p:spPr bwMode="auto">
          <a:xfrm>
            <a:off x="6683668" y="5765892"/>
            <a:ext cx="986167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effectLst/>
                <a:latin typeface="Symbol" pitchFamily="18" charset="2"/>
              </a:rPr>
              <a:t>m</a:t>
            </a:r>
            <a:r>
              <a:rPr lang="en-US" dirty="0">
                <a:solidFill>
                  <a:srgbClr val="000000"/>
                </a:solidFill>
                <a:effectLst/>
                <a:latin typeface="Book Antiqua" pitchFamily="18" charset="0"/>
              </a:rPr>
              <a:t> + 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i="1" dirty="0">
                <a:solidFill>
                  <a:srgbClr val="000000"/>
                </a:solidFill>
                <a:effectLst/>
                <a:latin typeface="Symbol" pitchFamily="18" charset="2"/>
              </a:rPr>
              <a:t>s</a:t>
            </a:r>
          </a:p>
        </p:txBody>
      </p:sp>
      <p:sp>
        <p:nvSpPr>
          <p:cNvPr id="17" name="Text Box 39"/>
          <p:cNvSpPr txBox="1">
            <a:spLocks noChangeArrowheads="1"/>
          </p:cNvSpPr>
          <p:nvPr/>
        </p:nvSpPr>
        <p:spPr bwMode="auto">
          <a:xfrm>
            <a:off x="7646480" y="6070692"/>
            <a:ext cx="986167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effectLst/>
                <a:latin typeface="Symbol" pitchFamily="18" charset="2"/>
              </a:rPr>
              <a:t>m</a:t>
            </a:r>
            <a:r>
              <a:rPr lang="en-US" dirty="0">
                <a:solidFill>
                  <a:srgbClr val="000000"/>
                </a:solidFill>
                <a:effectLst/>
                <a:latin typeface="Book Antiqua" pitchFamily="18" charset="0"/>
              </a:rPr>
              <a:t> + 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i="1" dirty="0">
                <a:solidFill>
                  <a:srgbClr val="000000"/>
                </a:solidFill>
                <a:effectLst/>
                <a:latin typeface="Symbol" pitchFamily="18" charset="2"/>
              </a:rPr>
              <a:t>s</a:t>
            </a:r>
          </a:p>
        </p:txBody>
      </p:sp>
      <p:sp>
        <p:nvSpPr>
          <p:cNvPr id="18" name="Text Box 40"/>
          <p:cNvSpPr txBox="1">
            <a:spLocks noChangeArrowheads="1"/>
          </p:cNvSpPr>
          <p:nvPr/>
        </p:nvSpPr>
        <p:spPr bwMode="auto">
          <a:xfrm>
            <a:off x="8659967" y="5746842"/>
            <a:ext cx="986167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effectLst/>
                <a:latin typeface="Symbol" pitchFamily="18" charset="2"/>
              </a:rPr>
              <a:t>m</a:t>
            </a:r>
            <a:r>
              <a:rPr lang="en-US" dirty="0">
                <a:solidFill>
                  <a:srgbClr val="000000"/>
                </a:solidFill>
                <a:effectLst/>
                <a:latin typeface="Book Antiqua" pitchFamily="18" charset="0"/>
              </a:rPr>
              <a:t> + 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i="1" dirty="0">
                <a:solidFill>
                  <a:srgbClr val="000000"/>
                </a:solidFill>
                <a:effectLst/>
                <a:latin typeface="Symbol" pitchFamily="18" charset="2"/>
              </a:rPr>
              <a:t>s</a:t>
            </a:r>
          </a:p>
        </p:txBody>
      </p:sp>
      <p:sp>
        <p:nvSpPr>
          <p:cNvPr id="19" name="Text Box 41"/>
          <p:cNvSpPr txBox="1">
            <a:spLocks noChangeArrowheads="1"/>
          </p:cNvSpPr>
          <p:nvPr/>
        </p:nvSpPr>
        <p:spPr bwMode="auto">
          <a:xfrm>
            <a:off x="6090273" y="5624855"/>
            <a:ext cx="346570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0000"/>
                </a:solidFill>
                <a:effectLst/>
                <a:latin typeface="Symbol" pitchFamily="18" charset="2"/>
              </a:rPr>
              <a:t>m</a:t>
            </a:r>
          </a:p>
        </p:txBody>
      </p:sp>
      <p:sp>
        <p:nvSpPr>
          <p:cNvPr id="20" name="Line 43"/>
          <p:cNvSpPr>
            <a:spLocks noChangeShapeType="1"/>
          </p:cNvSpPr>
          <p:nvPr/>
        </p:nvSpPr>
        <p:spPr bwMode="auto">
          <a:xfrm>
            <a:off x="3273773" y="2276903"/>
            <a:ext cx="11613" cy="3563853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44"/>
          <p:cNvSpPr>
            <a:spLocks noChangeShapeType="1"/>
          </p:cNvSpPr>
          <p:nvPr/>
        </p:nvSpPr>
        <p:spPr bwMode="auto">
          <a:xfrm flipH="1">
            <a:off x="4298872" y="2562569"/>
            <a:ext cx="0" cy="3557587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" name="Group 52"/>
          <p:cNvGrpSpPr>
            <a:grpSpLocks/>
          </p:cNvGrpSpPr>
          <p:nvPr/>
        </p:nvGrpSpPr>
        <p:grpSpPr bwMode="auto">
          <a:xfrm>
            <a:off x="5316581" y="2886501"/>
            <a:ext cx="1900287" cy="400050"/>
            <a:chOff x="2514" y="1560"/>
            <a:chExt cx="912" cy="252"/>
          </a:xfrm>
        </p:grpSpPr>
        <p:sp>
          <p:nvSpPr>
            <p:cNvPr id="23" name="Text Box 29"/>
            <p:cNvSpPr txBox="1">
              <a:spLocks noChangeArrowheads="1"/>
            </p:cNvSpPr>
            <p:nvPr/>
          </p:nvSpPr>
          <p:spPr bwMode="auto">
            <a:xfrm>
              <a:off x="2729" y="1560"/>
              <a:ext cx="506" cy="2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68.26%</a:t>
              </a:r>
            </a:p>
          </p:txBody>
        </p:sp>
        <p:sp>
          <p:nvSpPr>
            <p:cNvPr id="24" name="Line 46"/>
            <p:cNvSpPr>
              <a:spLocks noChangeShapeType="1"/>
            </p:cNvSpPr>
            <p:nvPr/>
          </p:nvSpPr>
          <p:spPr bwMode="auto">
            <a:xfrm>
              <a:off x="3270" y="1686"/>
              <a:ext cx="1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rgbClr val="292929"/>
              </a:outerShdw>
            </a:effectLst>
          </p:spPr>
          <p:txBody>
            <a:bodyPr/>
            <a:lstStyle/>
            <a:p>
              <a:endParaRPr lang="en-US" sz="20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Line 47"/>
            <p:cNvSpPr>
              <a:spLocks noChangeShapeType="1"/>
            </p:cNvSpPr>
            <p:nvPr/>
          </p:nvSpPr>
          <p:spPr bwMode="auto">
            <a:xfrm flipH="1">
              <a:off x="2514" y="1686"/>
              <a:ext cx="1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rgbClr val="292929"/>
              </a:outerShdw>
            </a:effectLst>
          </p:spPr>
          <p:txBody>
            <a:bodyPr/>
            <a:lstStyle/>
            <a:p>
              <a:endParaRPr lang="en-US" sz="20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Group 53"/>
          <p:cNvGrpSpPr>
            <a:grpSpLocks/>
          </p:cNvGrpSpPr>
          <p:nvPr/>
        </p:nvGrpSpPr>
        <p:grpSpPr bwMode="auto">
          <a:xfrm>
            <a:off x="4319986" y="2515027"/>
            <a:ext cx="3851249" cy="400050"/>
            <a:chOff x="2046" y="1326"/>
            <a:chExt cx="1824" cy="252"/>
          </a:xfrm>
        </p:grpSpPr>
        <p:sp>
          <p:nvSpPr>
            <p:cNvPr id="27" name="Text Box 30"/>
            <p:cNvSpPr txBox="1">
              <a:spLocks noChangeArrowheads="1"/>
            </p:cNvSpPr>
            <p:nvPr/>
          </p:nvSpPr>
          <p:spPr bwMode="auto">
            <a:xfrm>
              <a:off x="2733" y="1326"/>
              <a:ext cx="499" cy="2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95.44%</a:t>
              </a:r>
            </a:p>
          </p:txBody>
        </p:sp>
        <p:sp>
          <p:nvSpPr>
            <p:cNvPr id="28" name="Line 48"/>
            <p:cNvSpPr>
              <a:spLocks noChangeShapeType="1"/>
            </p:cNvSpPr>
            <p:nvPr/>
          </p:nvSpPr>
          <p:spPr bwMode="auto">
            <a:xfrm flipH="1">
              <a:off x="2046" y="1434"/>
              <a:ext cx="6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rgbClr val="292929"/>
              </a:outerShdw>
            </a:effectLst>
          </p:spPr>
          <p:txBody>
            <a:bodyPr/>
            <a:lstStyle/>
            <a:p>
              <a:endParaRPr lang="en-US" sz="20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Line 49"/>
            <p:cNvSpPr>
              <a:spLocks noChangeShapeType="1"/>
            </p:cNvSpPr>
            <p:nvPr/>
          </p:nvSpPr>
          <p:spPr bwMode="auto">
            <a:xfrm>
              <a:off x="3264" y="1434"/>
              <a:ext cx="6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rgbClr val="292929"/>
              </a:outerShdw>
            </a:effectLst>
          </p:spPr>
          <p:txBody>
            <a:bodyPr/>
            <a:lstStyle/>
            <a:p>
              <a:endParaRPr lang="en-US" sz="20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Group 54"/>
          <p:cNvGrpSpPr>
            <a:grpSpLocks/>
          </p:cNvGrpSpPr>
          <p:nvPr/>
        </p:nvGrpSpPr>
        <p:grpSpPr bwMode="auto">
          <a:xfrm>
            <a:off x="3344506" y="2112973"/>
            <a:ext cx="5827547" cy="400050"/>
            <a:chOff x="1584" y="1050"/>
            <a:chExt cx="2760" cy="252"/>
          </a:xfrm>
          <a:effectLst/>
        </p:grpSpPr>
        <p:sp>
          <p:nvSpPr>
            <p:cNvPr id="31" name="Text Box 31"/>
            <p:cNvSpPr txBox="1">
              <a:spLocks noChangeArrowheads="1"/>
            </p:cNvSpPr>
            <p:nvPr/>
          </p:nvSpPr>
          <p:spPr bwMode="auto">
            <a:xfrm>
              <a:off x="2733" y="1050"/>
              <a:ext cx="499" cy="2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99.72%</a:t>
              </a:r>
            </a:p>
          </p:txBody>
        </p:sp>
        <p:sp>
          <p:nvSpPr>
            <p:cNvPr id="32" name="Line 50"/>
            <p:cNvSpPr>
              <a:spLocks noChangeShapeType="1"/>
            </p:cNvSpPr>
            <p:nvPr/>
          </p:nvSpPr>
          <p:spPr bwMode="auto">
            <a:xfrm>
              <a:off x="3270" y="1176"/>
              <a:ext cx="10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rgbClr val="292929"/>
              </a:outerShdw>
            </a:effectLst>
          </p:spPr>
          <p:txBody>
            <a:bodyPr/>
            <a:lstStyle/>
            <a:p>
              <a:endParaRPr lang="en-US" sz="20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Line 51"/>
            <p:cNvSpPr>
              <a:spLocks noChangeShapeType="1"/>
            </p:cNvSpPr>
            <p:nvPr/>
          </p:nvSpPr>
          <p:spPr bwMode="auto">
            <a:xfrm flipH="1">
              <a:off x="1584" y="1176"/>
              <a:ext cx="10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rgbClr val="292929"/>
              </a:outerShdw>
            </a:effectLst>
          </p:spPr>
          <p:txBody>
            <a:bodyPr/>
            <a:lstStyle/>
            <a:p>
              <a:endParaRPr lang="en-US" sz="20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" name="Rectangle 5"/>
          <p:cNvSpPr txBox="1">
            <a:spLocks noChangeArrowheads="1"/>
          </p:cNvSpPr>
          <p:nvPr/>
        </p:nvSpPr>
        <p:spPr>
          <a:xfrm>
            <a:off x="1094777" y="502552"/>
            <a:ext cx="10337562" cy="579962"/>
          </a:xfrm>
          <a:prstGeom prst="rect">
            <a:avLst/>
          </a:prstGeom>
          <a:noFill/>
          <a:ln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>
                <a:effectLst/>
              </a:rPr>
              <a:t>Normal Probability Distribution</a:t>
            </a:r>
          </a:p>
        </p:txBody>
      </p:sp>
    </p:spTree>
    <p:extLst>
      <p:ext uri="{BB962C8B-B14F-4D97-AF65-F5344CB8AC3E}">
        <p14:creationId xmlns:p14="http://schemas.microsoft.com/office/powerpoint/2010/main" val="3351742551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2138" y="408738"/>
            <a:ext cx="10337562" cy="673100"/>
          </a:xfrm>
          <a:noFill/>
          <a:ln/>
        </p:spPr>
        <p:txBody>
          <a:bodyPr>
            <a:normAutofit/>
          </a:bodyPr>
          <a:lstStyle/>
          <a:p>
            <a:r>
              <a:rPr lang="en-US" sz="3600" dirty="0"/>
              <a:t>Standard Normal Probability Distribution</a:t>
            </a: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1305433" y="1502509"/>
            <a:ext cx="9569002" cy="125241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anchor="ctr"/>
          <a:lstStyle/>
          <a:p>
            <a:pPr algn="l"/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A random variable having a normal distribution with a mean of 0 and a standard deviation of 1 is said to have a </a:t>
            </a:r>
            <a:r>
              <a:rPr lang="en-US" sz="2400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standard normal probability 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</a:t>
            </a:r>
            <a:r>
              <a:rPr lang="en-US" sz="2400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distribution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931142" y="1117600"/>
            <a:ext cx="10337562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Characteristics</a:t>
            </a:r>
          </a:p>
        </p:txBody>
      </p:sp>
    </p:spTree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/>
          </p:cNvSpPr>
          <p:nvPr/>
        </p:nvSpPr>
        <p:spPr bwMode="auto">
          <a:xfrm>
            <a:off x="3462306" y="3205483"/>
            <a:ext cx="5240570" cy="1862137"/>
          </a:xfrm>
          <a:custGeom>
            <a:avLst/>
            <a:gdLst/>
            <a:ahLst/>
            <a:cxnLst>
              <a:cxn ang="0">
                <a:pos x="1209" y="12"/>
              </a:cxn>
              <a:cxn ang="0">
                <a:pos x="1132" y="66"/>
              </a:cxn>
              <a:cxn ang="0">
                <a:pos x="1082" y="131"/>
              </a:cxn>
              <a:cxn ang="0">
                <a:pos x="1040" y="197"/>
              </a:cxn>
              <a:cxn ang="0">
                <a:pos x="1003" y="262"/>
              </a:cxn>
              <a:cxn ang="0">
                <a:pos x="975" y="320"/>
              </a:cxn>
              <a:cxn ang="0">
                <a:pos x="941" y="395"/>
              </a:cxn>
              <a:cxn ang="0">
                <a:pos x="910" y="462"/>
              </a:cxn>
              <a:cxn ang="0">
                <a:pos x="881" y="528"/>
              </a:cxn>
              <a:cxn ang="0">
                <a:pos x="856" y="591"/>
              </a:cxn>
              <a:cxn ang="0">
                <a:pos x="826" y="663"/>
              </a:cxn>
              <a:cxn ang="0">
                <a:pos x="796" y="727"/>
              </a:cxn>
              <a:cxn ang="0">
                <a:pos x="765" y="790"/>
              </a:cxn>
              <a:cxn ang="0">
                <a:pos x="717" y="862"/>
              </a:cxn>
              <a:cxn ang="0">
                <a:pos x="653" y="932"/>
              </a:cxn>
              <a:cxn ang="0">
                <a:pos x="592" y="981"/>
              </a:cxn>
              <a:cxn ang="0">
                <a:pos x="506" y="1031"/>
              </a:cxn>
              <a:cxn ang="0">
                <a:pos x="423" y="1063"/>
              </a:cxn>
              <a:cxn ang="0">
                <a:pos x="333" y="1089"/>
              </a:cxn>
              <a:cxn ang="0">
                <a:pos x="258" y="1108"/>
              </a:cxn>
              <a:cxn ang="0">
                <a:pos x="155" y="1129"/>
              </a:cxn>
              <a:cxn ang="0">
                <a:pos x="54" y="1146"/>
              </a:cxn>
              <a:cxn ang="0">
                <a:pos x="2482" y="1173"/>
              </a:cxn>
              <a:cxn ang="0">
                <a:pos x="2395" y="1143"/>
              </a:cxn>
              <a:cxn ang="0">
                <a:pos x="2341" y="1132"/>
              </a:cxn>
              <a:cxn ang="0">
                <a:pos x="2224" y="1104"/>
              </a:cxn>
              <a:cxn ang="0">
                <a:pos x="2118" y="1071"/>
              </a:cxn>
              <a:cxn ang="0">
                <a:pos x="2011" y="1029"/>
              </a:cxn>
              <a:cxn ang="0">
                <a:pos x="1980" y="1013"/>
              </a:cxn>
              <a:cxn ang="0">
                <a:pos x="1914" y="969"/>
              </a:cxn>
              <a:cxn ang="0">
                <a:pos x="1859" y="915"/>
              </a:cxn>
              <a:cxn ang="0">
                <a:pos x="1801" y="845"/>
              </a:cxn>
              <a:cxn ang="0">
                <a:pos x="1765" y="792"/>
              </a:cxn>
              <a:cxn ang="0">
                <a:pos x="1735" y="729"/>
              </a:cxn>
              <a:cxn ang="0">
                <a:pos x="1710" y="674"/>
              </a:cxn>
              <a:cxn ang="0">
                <a:pos x="1686" y="619"/>
              </a:cxn>
              <a:cxn ang="0">
                <a:pos x="1651" y="546"/>
              </a:cxn>
              <a:cxn ang="0">
                <a:pos x="1618" y="476"/>
              </a:cxn>
              <a:cxn ang="0">
                <a:pos x="1580" y="397"/>
              </a:cxn>
              <a:cxn ang="0">
                <a:pos x="1543" y="322"/>
              </a:cxn>
              <a:cxn ang="0">
                <a:pos x="1506" y="251"/>
              </a:cxn>
              <a:cxn ang="0">
                <a:pos x="1479" y="203"/>
              </a:cxn>
              <a:cxn ang="0">
                <a:pos x="1449" y="150"/>
              </a:cxn>
              <a:cxn ang="0">
                <a:pos x="1423" y="114"/>
              </a:cxn>
              <a:cxn ang="0">
                <a:pos x="1407" y="95"/>
              </a:cxn>
              <a:cxn ang="0">
                <a:pos x="1378" y="62"/>
              </a:cxn>
              <a:cxn ang="0">
                <a:pos x="1341" y="30"/>
              </a:cxn>
              <a:cxn ang="0">
                <a:pos x="1286" y="4"/>
              </a:cxn>
            </a:cxnLst>
            <a:rect l="0" t="0" r="r" b="b"/>
            <a:pathLst>
              <a:path w="2482" h="1173">
                <a:moveTo>
                  <a:pt x="1260" y="0"/>
                </a:moveTo>
                <a:lnTo>
                  <a:pt x="1236" y="5"/>
                </a:lnTo>
                <a:lnTo>
                  <a:pt x="1209" y="12"/>
                </a:lnTo>
                <a:lnTo>
                  <a:pt x="1179" y="27"/>
                </a:lnTo>
                <a:lnTo>
                  <a:pt x="1155" y="45"/>
                </a:lnTo>
                <a:lnTo>
                  <a:pt x="1132" y="66"/>
                </a:lnTo>
                <a:lnTo>
                  <a:pt x="1114" y="85"/>
                </a:lnTo>
                <a:lnTo>
                  <a:pt x="1099" y="106"/>
                </a:lnTo>
                <a:lnTo>
                  <a:pt x="1082" y="131"/>
                </a:lnTo>
                <a:lnTo>
                  <a:pt x="1070" y="149"/>
                </a:lnTo>
                <a:lnTo>
                  <a:pt x="1054" y="175"/>
                </a:lnTo>
                <a:lnTo>
                  <a:pt x="1040" y="197"/>
                </a:lnTo>
                <a:lnTo>
                  <a:pt x="1024" y="223"/>
                </a:lnTo>
                <a:lnTo>
                  <a:pt x="1015" y="240"/>
                </a:lnTo>
                <a:lnTo>
                  <a:pt x="1003" y="262"/>
                </a:lnTo>
                <a:lnTo>
                  <a:pt x="994" y="282"/>
                </a:lnTo>
                <a:lnTo>
                  <a:pt x="984" y="300"/>
                </a:lnTo>
                <a:lnTo>
                  <a:pt x="975" y="320"/>
                </a:lnTo>
                <a:lnTo>
                  <a:pt x="964" y="344"/>
                </a:lnTo>
                <a:lnTo>
                  <a:pt x="951" y="373"/>
                </a:lnTo>
                <a:lnTo>
                  <a:pt x="941" y="395"/>
                </a:lnTo>
                <a:lnTo>
                  <a:pt x="933" y="412"/>
                </a:lnTo>
                <a:lnTo>
                  <a:pt x="921" y="437"/>
                </a:lnTo>
                <a:lnTo>
                  <a:pt x="910" y="462"/>
                </a:lnTo>
                <a:lnTo>
                  <a:pt x="902" y="479"/>
                </a:lnTo>
                <a:lnTo>
                  <a:pt x="890" y="506"/>
                </a:lnTo>
                <a:lnTo>
                  <a:pt x="881" y="528"/>
                </a:lnTo>
                <a:lnTo>
                  <a:pt x="873" y="549"/>
                </a:lnTo>
                <a:lnTo>
                  <a:pt x="865" y="570"/>
                </a:lnTo>
                <a:lnTo>
                  <a:pt x="856" y="591"/>
                </a:lnTo>
                <a:lnTo>
                  <a:pt x="848" y="612"/>
                </a:lnTo>
                <a:lnTo>
                  <a:pt x="839" y="633"/>
                </a:lnTo>
                <a:lnTo>
                  <a:pt x="826" y="663"/>
                </a:lnTo>
                <a:lnTo>
                  <a:pt x="814" y="690"/>
                </a:lnTo>
                <a:lnTo>
                  <a:pt x="805" y="708"/>
                </a:lnTo>
                <a:lnTo>
                  <a:pt x="796" y="727"/>
                </a:lnTo>
                <a:lnTo>
                  <a:pt x="787" y="747"/>
                </a:lnTo>
                <a:lnTo>
                  <a:pt x="778" y="765"/>
                </a:lnTo>
                <a:lnTo>
                  <a:pt x="765" y="790"/>
                </a:lnTo>
                <a:lnTo>
                  <a:pt x="751" y="814"/>
                </a:lnTo>
                <a:lnTo>
                  <a:pt x="735" y="838"/>
                </a:lnTo>
                <a:lnTo>
                  <a:pt x="717" y="862"/>
                </a:lnTo>
                <a:lnTo>
                  <a:pt x="699" y="885"/>
                </a:lnTo>
                <a:lnTo>
                  <a:pt x="677" y="907"/>
                </a:lnTo>
                <a:lnTo>
                  <a:pt x="653" y="932"/>
                </a:lnTo>
                <a:lnTo>
                  <a:pt x="636" y="947"/>
                </a:lnTo>
                <a:lnTo>
                  <a:pt x="616" y="963"/>
                </a:lnTo>
                <a:lnTo>
                  <a:pt x="592" y="981"/>
                </a:lnTo>
                <a:lnTo>
                  <a:pt x="572" y="994"/>
                </a:lnTo>
                <a:lnTo>
                  <a:pt x="546" y="1009"/>
                </a:lnTo>
                <a:lnTo>
                  <a:pt x="506" y="1031"/>
                </a:lnTo>
                <a:lnTo>
                  <a:pt x="472" y="1045"/>
                </a:lnTo>
                <a:lnTo>
                  <a:pt x="446" y="1054"/>
                </a:lnTo>
                <a:lnTo>
                  <a:pt x="423" y="1063"/>
                </a:lnTo>
                <a:lnTo>
                  <a:pt x="393" y="1073"/>
                </a:lnTo>
                <a:lnTo>
                  <a:pt x="363" y="1082"/>
                </a:lnTo>
                <a:lnTo>
                  <a:pt x="333" y="1089"/>
                </a:lnTo>
                <a:lnTo>
                  <a:pt x="310" y="1095"/>
                </a:lnTo>
                <a:lnTo>
                  <a:pt x="282" y="1102"/>
                </a:lnTo>
                <a:lnTo>
                  <a:pt x="258" y="1108"/>
                </a:lnTo>
                <a:lnTo>
                  <a:pt x="226" y="1115"/>
                </a:lnTo>
                <a:lnTo>
                  <a:pt x="183" y="1123"/>
                </a:lnTo>
                <a:lnTo>
                  <a:pt x="155" y="1129"/>
                </a:lnTo>
                <a:lnTo>
                  <a:pt x="130" y="1134"/>
                </a:lnTo>
                <a:lnTo>
                  <a:pt x="109" y="1137"/>
                </a:lnTo>
                <a:lnTo>
                  <a:pt x="54" y="1146"/>
                </a:lnTo>
                <a:lnTo>
                  <a:pt x="3" y="1158"/>
                </a:lnTo>
                <a:lnTo>
                  <a:pt x="0" y="1173"/>
                </a:lnTo>
                <a:lnTo>
                  <a:pt x="2482" y="1173"/>
                </a:lnTo>
                <a:lnTo>
                  <a:pt x="2454" y="1161"/>
                </a:lnTo>
                <a:lnTo>
                  <a:pt x="2427" y="1152"/>
                </a:lnTo>
                <a:lnTo>
                  <a:pt x="2395" y="1143"/>
                </a:lnTo>
                <a:lnTo>
                  <a:pt x="2361" y="1138"/>
                </a:lnTo>
                <a:lnTo>
                  <a:pt x="2320" y="1129"/>
                </a:lnTo>
                <a:lnTo>
                  <a:pt x="2341" y="1132"/>
                </a:lnTo>
                <a:lnTo>
                  <a:pt x="2295" y="1123"/>
                </a:lnTo>
                <a:lnTo>
                  <a:pt x="2268" y="1116"/>
                </a:lnTo>
                <a:lnTo>
                  <a:pt x="2224" y="1104"/>
                </a:lnTo>
                <a:lnTo>
                  <a:pt x="2184" y="1092"/>
                </a:lnTo>
                <a:lnTo>
                  <a:pt x="2150" y="1081"/>
                </a:lnTo>
                <a:lnTo>
                  <a:pt x="2118" y="1071"/>
                </a:lnTo>
                <a:lnTo>
                  <a:pt x="2082" y="1059"/>
                </a:lnTo>
                <a:lnTo>
                  <a:pt x="2051" y="1047"/>
                </a:lnTo>
                <a:lnTo>
                  <a:pt x="2011" y="1029"/>
                </a:lnTo>
                <a:lnTo>
                  <a:pt x="1994" y="1020"/>
                </a:lnTo>
                <a:lnTo>
                  <a:pt x="1993" y="1020"/>
                </a:lnTo>
                <a:lnTo>
                  <a:pt x="1980" y="1013"/>
                </a:lnTo>
                <a:lnTo>
                  <a:pt x="1956" y="1001"/>
                </a:lnTo>
                <a:lnTo>
                  <a:pt x="1936" y="986"/>
                </a:lnTo>
                <a:lnTo>
                  <a:pt x="1914" y="969"/>
                </a:lnTo>
                <a:lnTo>
                  <a:pt x="1898" y="955"/>
                </a:lnTo>
                <a:lnTo>
                  <a:pt x="1880" y="938"/>
                </a:lnTo>
                <a:lnTo>
                  <a:pt x="1859" y="915"/>
                </a:lnTo>
                <a:lnTo>
                  <a:pt x="1838" y="891"/>
                </a:lnTo>
                <a:lnTo>
                  <a:pt x="1820" y="868"/>
                </a:lnTo>
                <a:lnTo>
                  <a:pt x="1801" y="845"/>
                </a:lnTo>
                <a:lnTo>
                  <a:pt x="1788" y="825"/>
                </a:lnTo>
                <a:lnTo>
                  <a:pt x="1776" y="809"/>
                </a:lnTo>
                <a:lnTo>
                  <a:pt x="1765" y="792"/>
                </a:lnTo>
                <a:lnTo>
                  <a:pt x="1754" y="772"/>
                </a:lnTo>
                <a:lnTo>
                  <a:pt x="1744" y="751"/>
                </a:lnTo>
                <a:lnTo>
                  <a:pt x="1735" y="729"/>
                </a:lnTo>
                <a:lnTo>
                  <a:pt x="1725" y="707"/>
                </a:lnTo>
                <a:lnTo>
                  <a:pt x="1718" y="692"/>
                </a:lnTo>
                <a:lnTo>
                  <a:pt x="1710" y="674"/>
                </a:lnTo>
                <a:lnTo>
                  <a:pt x="1703" y="657"/>
                </a:lnTo>
                <a:lnTo>
                  <a:pt x="1695" y="641"/>
                </a:lnTo>
                <a:lnTo>
                  <a:pt x="1686" y="619"/>
                </a:lnTo>
                <a:lnTo>
                  <a:pt x="1676" y="598"/>
                </a:lnTo>
                <a:lnTo>
                  <a:pt x="1663" y="568"/>
                </a:lnTo>
                <a:lnTo>
                  <a:pt x="1651" y="546"/>
                </a:lnTo>
                <a:lnTo>
                  <a:pt x="1639" y="522"/>
                </a:lnTo>
                <a:lnTo>
                  <a:pt x="1627" y="497"/>
                </a:lnTo>
                <a:lnTo>
                  <a:pt x="1618" y="476"/>
                </a:lnTo>
                <a:lnTo>
                  <a:pt x="1607" y="452"/>
                </a:lnTo>
                <a:lnTo>
                  <a:pt x="1597" y="430"/>
                </a:lnTo>
                <a:lnTo>
                  <a:pt x="1580" y="397"/>
                </a:lnTo>
                <a:lnTo>
                  <a:pt x="1566" y="366"/>
                </a:lnTo>
                <a:lnTo>
                  <a:pt x="1553" y="340"/>
                </a:lnTo>
                <a:lnTo>
                  <a:pt x="1543" y="322"/>
                </a:lnTo>
                <a:lnTo>
                  <a:pt x="1531" y="298"/>
                </a:lnTo>
                <a:lnTo>
                  <a:pt x="1517" y="271"/>
                </a:lnTo>
                <a:lnTo>
                  <a:pt x="1506" y="251"/>
                </a:lnTo>
                <a:lnTo>
                  <a:pt x="1497" y="236"/>
                </a:lnTo>
                <a:lnTo>
                  <a:pt x="1490" y="223"/>
                </a:lnTo>
                <a:lnTo>
                  <a:pt x="1479" y="203"/>
                </a:lnTo>
                <a:lnTo>
                  <a:pt x="1468" y="183"/>
                </a:lnTo>
                <a:lnTo>
                  <a:pt x="1459" y="167"/>
                </a:lnTo>
                <a:lnTo>
                  <a:pt x="1449" y="150"/>
                </a:lnTo>
                <a:lnTo>
                  <a:pt x="1438" y="135"/>
                </a:lnTo>
                <a:lnTo>
                  <a:pt x="1429" y="125"/>
                </a:lnTo>
                <a:lnTo>
                  <a:pt x="1423" y="114"/>
                </a:lnTo>
                <a:lnTo>
                  <a:pt x="1417" y="107"/>
                </a:lnTo>
                <a:lnTo>
                  <a:pt x="1411" y="99"/>
                </a:lnTo>
                <a:lnTo>
                  <a:pt x="1407" y="95"/>
                </a:lnTo>
                <a:lnTo>
                  <a:pt x="1399" y="86"/>
                </a:lnTo>
                <a:lnTo>
                  <a:pt x="1389" y="74"/>
                </a:lnTo>
                <a:lnTo>
                  <a:pt x="1378" y="62"/>
                </a:lnTo>
                <a:lnTo>
                  <a:pt x="1366" y="50"/>
                </a:lnTo>
                <a:lnTo>
                  <a:pt x="1354" y="39"/>
                </a:lnTo>
                <a:lnTo>
                  <a:pt x="1341" y="30"/>
                </a:lnTo>
                <a:lnTo>
                  <a:pt x="1327" y="19"/>
                </a:lnTo>
                <a:lnTo>
                  <a:pt x="1306" y="11"/>
                </a:lnTo>
                <a:lnTo>
                  <a:pt x="1286" y="4"/>
                </a:lnTo>
                <a:lnTo>
                  <a:pt x="1261" y="0"/>
                </a:lnTo>
              </a:path>
            </a:pathLst>
          </a:custGeom>
          <a:solidFill>
            <a:schemeClr val="bg1">
              <a:lumMod val="75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6186050" y="4969195"/>
            <a:ext cx="0" cy="231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910338" y="3295970"/>
            <a:ext cx="833882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effectLst/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1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033286" y="5216845"/>
            <a:ext cx="341760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i="1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9182864" y="4853308"/>
            <a:ext cx="33855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305433" y="2319775"/>
            <a:ext cx="9543665" cy="5492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anchor="ctr"/>
          <a:lstStyle/>
          <a:p>
            <a:pPr algn="l"/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The letter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z 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is used to designate the standard normal random variable.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931142" y="1923143"/>
            <a:ext cx="10337562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Characteristics</a:t>
            </a:r>
          </a:p>
        </p:txBody>
      </p:sp>
      <p:sp>
        <p:nvSpPr>
          <p:cNvPr id="11" name="Line 3"/>
          <p:cNvSpPr>
            <a:spLocks noChangeShapeType="1"/>
          </p:cNvSpPr>
          <p:nvPr/>
        </p:nvSpPr>
        <p:spPr bwMode="auto">
          <a:xfrm>
            <a:off x="3018905" y="5075557"/>
            <a:ext cx="610625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1082620" y="420296"/>
            <a:ext cx="10337562" cy="673100"/>
          </a:xfrm>
          <a:prstGeom prst="rect">
            <a:avLst/>
          </a:prstGeom>
          <a:noFill/>
          <a:ln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>
                <a:effectLst/>
              </a:rPr>
              <a:t>Standard Normal Probability Distribution</a:t>
            </a:r>
          </a:p>
        </p:txBody>
      </p:sp>
    </p:spTree>
    <p:extLst>
      <p:ext uri="{BB962C8B-B14F-4D97-AF65-F5344CB8AC3E}">
        <p14:creationId xmlns:p14="http://schemas.microsoft.com/office/powerpoint/2010/main" val="2210207520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61521" y="1795464"/>
            <a:ext cx="10337562" cy="673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Converting to the Standard Normal Distribution 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88571" y="3428374"/>
            <a:ext cx="10602686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/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We can think of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z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as a measure of the number of standard deviations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is from </a:t>
            </a:r>
            <a:r>
              <a:rPr lang="en-US" sz="2400" i="1" dirty="0">
                <a:solidFill>
                  <a:srgbClr val="000000"/>
                </a:solidFill>
                <a:effectLst/>
                <a:latin typeface="Symbol" panose="05050102010706020507" pitchFamily="18" charset="2"/>
                <a:cs typeface="Arial" panose="020B0604020202020204" pitchFamily="34" charset="0"/>
              </a:rPr>
              <a:t>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262043" y="2380332"/>
                <a:ext cx="1212190" cy="743986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z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=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−</m:t>
                        </m:r>
                        <m:r>
                          <a:rPr lang="en-US" sz="3200" b="0" i="1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Cambria Math"/>
                          </a:rPr>
                          <m:t>𝜇</m:t>
                        </m:r>
                      </m:num>
                      <m:den>
                        <m:r>
                          <a:rPr lang="en-US" sz="3200" i="1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Cambria Math"/>
                          </a:rPr>
                          <m:t>𝜎</m:t>
                        </m:r>
                      </m:den>
                    </m:f>
                  </m:oMath>
                </a14:m>
                <a:endParaRPr lang="en-US" sz="3200" dirty="0">
                  <a:solidFill>
                    <a:srgbClr val="000000"/>
                  </a:solidFill>
                  <a:effectLst/>
                  <a:latin typeface="+mn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043" y="2380332"/>
                <a:ext cx="1212190" cy="743986"/>
              </a:xfrm>
              <a:prstGeom prst="rect">
                <a:avLst/>
              </a:prstGeom>
              <a:blipFill>
                <a:blip r:embed="rId2"/>
                <a:stretch>
                  <a:fillRect l="-10050" b="-4878"/>
                </a:stretch>
              </a:blipFill>
              <a:effectLst/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769640" y="412020"/>
            <a:ext cx="10337562" cy="673100"/>
          </a:xfrm>
          <a:prstGeom prst="rect">
            <a:avLst/>
          </a:prstGeom>
          <a:noFill/>
          <a:ln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>
                <a:effectLst/>
              </a:rPr>
              <a:t>Standard Normal Probability Distribution</a:t>
            </a:r>
          </a:p>
        </p:txBody>
      </p:sp>
    </p:spTree>
    <p:extLst>
      <p:ext uri="{BB962C8B-B14F-4D97-AF65-F5344CB8AC3E}">
        <p14:creationId xmlns:p14="http://schemas.microsoft.com/office/powerpoint/2010/main" val="2970011482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12138" y="364218"/>
            <a:ext cx="10337562" cy="706438"/>
          </a:xfrm>
          <a:noFill/>
          <a:ln/>
        </p:spPr>
        <p:txBody>
          <a:bodyPr>
            <a:normAutofit/>
          </a:bodyPr>
          <a:lstStyle/>
          <a:p>
            <a:r>
              <a:rPr lang="en-US" sz="3600" dirty="0"/>
              <a:t>Standard Normal Probability Distribution</a:t>
            </a:r>
          </a:p>
        </p:txBody>
      </p:sp>
      <p:sp>
        <p:nvSpPr>
          <p:cNvPr id="14431" name="Rectangle 95"/>
          <p:cNvSpPr>
            <a:spLocks noChangeArrowheads="1"/>
          </p:cNvSpPr>
          <p:nvPr/>
        </p:nvSpPr>
        <p:spPr bwMode="auto">
          <a:xfrm>
            <a:off x="931870" y="1120549"/>
            <a:ext cx="8158566" cy="474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39725" indent="-339725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Example:  Pep Zone</a:t>
            </a:r>
          </a:p>
        </p:txBody>
      </p:sp>
      <p:sp>
        <p:nvSpPr>
          <p:cNvPr id="14432" name="Rectangle 96"/>
          <p:cNvSpPr>
            <a:spLocks noChangeArrowheads="1"/>
          </p:cNvSpPr>
          <p:nvPr/>
        </p:nvSpPr>
        <p:spPr bwMode="auto">
          <a:xfrm>
            <a:off x="1391433" y="1560513"/>
            <a:ext cx="9602785" cy="12999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indent="339725" algn="l"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Pep Zone sells auto parts and supplies including a popular multi-grade motor oil.  When the stock of this oil drops to 20 gallons, a replenishment order is placed.</a:t>
            </a:r>
          </a:p>
        </p:txBody>
      </p:sp>
      <p:sp>
        <p:nvSpPr>
          <p:cNvPr id="14522" name="Rectangle 186"/>
          <p:cNvSpPr>
            <a:spLocks noChangeArrowheads="1"/>
          </p:cNvSpPr>
          <p:nvPr/>
        </p:nvSpPr>
        <p:spPr bwMode="auto">
          <a:xfrm>
            <a:off x="1391433" y="2704494"/>
            <a:ext cx="9602785" cy="929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indent="339725" algn="l"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The store manager is concerned that sales are being lost due to stockouts while waiting for a replenishment order.</a:t>
            </a:r>
          </a:p>
        </p:txBody>
      </p:sp>
    </p:spTree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40684" y="2078545"/>
            <a:ext cx="9577447" cy="13629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indent="339725" algn="l"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It has been determined that demand during replenishment lead-time is normally distributed with a mean of 15 gallons and a standard deviation of 6 gallons.</a:t>
            </a:r>
          </a:p>
        </p:txBody>
      </p:sp>
      <p:sp>
        <p:nvSpPr>
          <p:cNvPr id="5" name="Rectangle 271"/>
          <p:cNvSpPr>
            <a:spLocks noChangeArrowheads="1"/>
          </p:cNvSpPr>
          <p:nvPr/>
        </p:nvSpPr>
        <p:spPr bwMode="auto">
          <a:xfrm>
            <a:off x="929359" y="1512435"/>
            <a:ext cx="8158566" cy="474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Example:  Pep Zone</a:t>
            </a:r>
          </a:p>
        </p:txBody>
      </p:sp>
      <p:sp>
        <p:nvSpPr>
          <p:cNvPr id="6" name="Rectangle 273"/>
          <p:cNvSpPr>
            <a:spLocks noChangeArrowheads="1"/>
          </p:cNvSpPr>
          <p:nvPr/>
        </p:nvSpPr>
        <p:spPr bwMode="auto">
          <a:xfrm>
            <a:off x="1321095" y="3696339"/>
            <a:ext cx="9797036" cy="12623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indent="339725" algn="l"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The manager would like to know the probability of a stockout during replenishment lead-time.  In other words, what is the probability that demand during lead-time will exceed 20 gallons?   </a:t>
            </a:r>
          </a:p>
        </p:txBody>
      </p:sp>
      <p:sp>
        <p:nvSpPr>
          <p:cNvPr id="7" name="Text Box 274"/>
          <p:cNvSpPr txBox="1">
            <a:spLocks noChangeArrowheads="1"/>
          </p:cNvSpPr>
          <p:nvPr/>
        </p:nvSpPr>
        <p:spPr bwMode="auto">
          <a:xfrm>
            <a:off x="5008642" y="5320606"/>
            <a:ext cx="1837362" cy="5539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tIns="91440" bIns="91440" anchor="ctr" anchorCtr="1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(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&gt; 20) = ? 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929359" y="376964"/>
            <a:ext cx="10337562" cy="706438"/>
          </a:xfrm>
          <a:prstGeom prst="rect">
            <a:avLst/>
          </a:prstGeom>
          <a:noFill/>
          <a:ln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>
                <a:effectLst/>
              </a:rPr>
              <a:t>Standard Normal Probability Distribution</a:t>
            </a:r>
          </a:p>
        </p:txBody>
      </p:sp>
    </p:spTree>
    <p:extLst>
      <p:ext uri="{BB962C8B-B14F-4D97-AF65-F5344CB8AC3E}">
        <p14:creationId xmlns:p14="http://schemas.microsoft.com/office/powerpoint/2010/main" val="3809969709"/>
      </p:ext>
    </p:extLst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2"/>
          <p:cNvSpPr>
            <a:spLocks noChangeArrowheads="1"/>
          </p:cNvSpPr>
          <p:nvPr/>
        </p:nvSpPr>
        <p:spPr bwMode="auto">
          <a:xfrm>
            <a:off x="4847715" y="2825289"/>
            <a:ext cx="3065797" cy="14097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>
              <a:lnSpc>
                <a:spcPct val="90000"/>
              </a:lnSpc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z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= (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- </a:t>
            </a:r>
            <a:r>
              <a:rPr lang="en-US" sz="2400" i="1" dirty="0">
                <a:solidFill>
                  <a:srgbClr val="000000"/>
                </a:solidFill>
                <a:effectLst/>
                <a:latin typeface="Symbol" panose="05050102010706020507" pitchFamily="18" charset="2"/>
                <a:cs typeface="Arial" panose="020B0604020202020204" pitchFamily="34" charset="0"/>
              </a:rPr>
              <a:t>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)/</a:t>
            </a:r>
            <a:r>
              <a:rPr lang="en-US" sz="2400" i="1" dirty="0">
                <a:solidFill>
                  <a:srgbClr val="000000"/>
                </a:solidFill>
                <a:effectLst/>
                <a:latin typeface="Symbol" panose="05050102010706020507" pitchFamily="18" charset="2"/>
                <a:cs typeface="Arial" panose="020B0604020202020204" pitchFamily="34" charset="0"/>
              </a:rPr>
              <a:t>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   = (20 - 15)/6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   = .83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29359" y="1827213"/>
            <a:ext cx="10337562" cy="476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Solving for the Stockout Probability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  </a:t>
            </a:r>
            <a:endParaRPr lang="en-US" sz="2400" dirty="0">
              <a:solidFill>
                <a:srgbClr val="000000"/>
              </a:solidFill>
              <a:effectLst/>
              <a:latin typeface="+mn-lt"/>
              <a:cs typeface="Arial" panose="020B0604020202020204" pitchFamily="34" charset="0"/>
            </a:endParaRPr>
          </a:p>
        </p:txBody>
      </p:sp>
      <p:sp>
        <p:nvSpPr>
          <p:cNvPr id="6" name="Rectangle 112"/>
          <p:cNvSpPr>
            <a:spLocks noChangeArrowheads="1"/>
          </p:cNvSpPr>
          <p:nvPr/>
        </p:nvSpPr>
        <p:spPr bwMode="auto">
          <a:xfrm>
            <a:off x="1469555" y="2110913"/>
            <a:ext cx="10025071" cy="7556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Step 1:  Convert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to the standard normal distribution.</a:t>
            </a:r>
          </a:p>
        </p:txBody>
      </p:sp>
      <p:sp>
        <p:nvSpPr>
          <p:cNvPr id="7" name="Rectangle 204"/>
          <p:cNvSpPr>
            <a:spLocks noChangeArrowheads="1"/>
          </p:cNvSpPr>
          <p:nvPr/>
        </p:nvSpPr>
        <p:spPr bwMode="auto">
          <a:xfrm>
            <a:off x="1469555" y="4104572"/>
            <a:ext cx="10025071" cy="62653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Step 2:  Find the area under the standard normal curve to the left of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z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= .83.</a:t>
            </a:r>
          </a:p>
        </p:txBody>
      </p:sp>
      <p:sp>
        <p:nvSpPr>
          <p:cNvPr id="8" name="Rectangle 206"/>
          <p:cNvSpPr>
            <a:spLocks noChangeArrowheads="1"/>
          </p:cNvSpPr>
          <p:nvPr/>
        </p:nvSpPr>
        <p:spPr bwMode="auto">
          <a:xfrm>
            <a:off x="4824269" y="4666551"/>
            <a:ext cx="3065797" cy="7239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>
              <a:lnSpc>
                <a:spcPct val="90000"/>
              </a:lnSpc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see next slide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157064" y="392916"/>
            <a:ext cx="10337562" cy="706438"/>
          </a:xfrm>
          <a:prstGeom prst="rect">
            <a:avLst/>
          </a:prstGeom>
          <a:noFill/>
          <a:ln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>
                <a:effectLst/>
              </a:rPr>
              <a:t>Standard Normal Probability Distribution</a:t>
            </a:r>
          </a:p>
        </p:txBody>
      </p:sp>
    </p:spTree>
    <p:extLst>
      <p:ext uri="{BB962C8B-B14F-4D97-AF65-F5344CB8AC3E}">
        <p14:creationId xmlns:p14="http://schemas.microsoft.com/office/powerpoint/2010/main" val="2973257807"/>
      </p:ext>
    </p:extLst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35693" y="1502229"/>
            <a:ext cx="10337562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Cumulative Probability Table for the Standard Normal Distribution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889061" y="389116"/>
            <a:ext cx="10337562" cy="706438"/>
          </a:xfrm>
          <a:prstGeom prst="rect">
            <a:avLst/>
          </a:prstGeom>
          <a:noFill/>
          <a:ln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>
                <a:effectLst/>
              </a:rPr>
              <a:t>Standard Normal Probability Distribution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66227" y="2207108"/>
            <a:ext cx="10925861" cy="3318933"/>
            <a:chOff x="566227" y="1858765"/>
            <a:chExt cx="10925861" cy="3318933"/>
          </a:xfrm>
        </p:grpSpPr>
        <p:sp>
          <p:nvSpPr>
            <p:cNvPr id="8" name="Rectangle 7"/>
            <p:cNvSpPr/>
            <p:nvPr/>
          </p:nvSpPr>
          <p:spPr>
            <a:xfrm>
              <a:off x="566227" y="1858765"/>
              <a:ext cx="10925861" cy="33189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173"/>
            <p:cNvSpPr>
              <a:spLocks noChangeArrowheads="1"/>
            </p:cNvSpPr>
            <p:nvPr/>
          </p:nvSpPr>
          <p:spPr bwMode="auto">
            <a:xfrm>
              <a:off x="789675" y="2044151"/>
              <a:ext cx="10099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1" u="none" strike="noStrike" cap="none" normalizeH="0" baseline="0" dirty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z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10" name="Rectangle 174"/>
            <p:cNvSpPr>
              <a:spLocks noChangeArrowheads="1"/>
            </p:cNvSpPr>
            <p:nvPr/>
          </p:nvSpPr>
          <p:spPr bwMode="auto">
            <a:xfrm>
              <a:off x="1539234" y="2023513"/>
              <a:ext cx="3286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.00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11" name="Rectangle 175"/>
            <p:cNvSpPr>
              <a:spLocks noChangeArrowheads="1"/>
            </p:cNvSpPr>
            <p:nvPr/>
          </p:nvSpPr>
          <p:spPr bwMode="auto">
            <a:xfrm>
              <a:off x="2573835" y="2023513"/>
              <a:ext cx="3286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.01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12" name="Rectangle 176"/>
            <p:cNvSpPr>
              <a:spLocks noChangeArrowheads="1"/>
            </p:cNvSpPr>
            <p:nvPr/>
          </p:nvSpPr>
          <p:spPr bwMode="auto">
            <a:xfrm>
              <a:off x="3608435" y="2023513"/>
              <a:ext cx="3286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.02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13" name="Rectangle 177"/>
            <p:cNvSpPr>
              <a:spLocks noChangeArrowheads="1"/>
            </p:cNvSpPr>
            <p:nvPr/>
          </p:nvSpPr>
          <p:spPr bwMode="auto">
            <a:xfrm>
              <a:off x="4640924" y="2023513"/>
              <a:ext cx="3286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.03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14" name="Rectangle 178"/>
            <p:cNvSpPr>
              <a:spLocks noChangeArrowheads="1"/>
            </p:cNvSpPr>
            <p:nvPr/>
          </p:nvSpPr>
          <p:spPr bwMode="auto">
            <a:xfrm>
              <a:off x="5675525" y="2023513"/>
              <a:ext cx="3286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.04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15" name="Rectangle 179"/>
            <p:cNvSpPr>
              <a:spLocks noChangeArrowheads="1"/>
            </p:cNvSpPr>
            <p:nvPr/>
          </p:nvSpPr>
          <p:spPr bwMode="auto">
            <a:xfrm>
              <a:off x="6710126" y="2023513"/>
              <a:ext cx="3286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.05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16" name="Rectangle 180"/>
            <p:cNvSpPr>
              <a:spLocks noChangeArrowheads="1"/>
            </p:cNvSpPr>
            <p:nvPr/>
          </p:nvSpPr>
          <p:spPr bwMode="auto">
            <a:xfrm>
              <a:off x="7742616" y="2023513"/>
              <a:ext cx="3286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.06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17" name="Rectangle 181"/>
            <p:cNvSpPr>
              <a:spLocks noChangeArrowheads="1"/>
            </p:cNvSpPr>
            <p:nvPr/>
          </p:nvSpPr>
          <p:spPr bwMode="auto">
            <a:xfrm>
              <a:off x="8777216" y="2023513"/>
              <a:ext cx="3286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.07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18" name="Rectangle 182"/>
            <p:cNvSpPr>
              <a:spLocks noChangeArrowheads="1"/>
            </p:cNvSpPr>
            <p:nvPr/>
          </p:nvSpPr>
          <p:spPr bwMode="auto">
            <a:xfrm>
              <a:off x="9811817" y="2023513"/>
              <a:ext cx="3286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.08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19" name="Rectangle 183"/>
            <p:cNvSpPr>
              <a:spLocks noChangeArrowheads="1"/>
            </p:cNvSpPr>
            <p:nvPr/>
          </p:nvSpPr>
          <p:spPr bwMode="auto">
            <a:xfrm>
              <a:off x="10844306" y="2023513"/>
              <a:ext cx="3286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.09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20" name="Rectangle 184"/>
            <p:cNvSpPr>
              <a:spLocks noChangeArrowheads="1"/>
            </p:cNvSpPr>
            <p:nvPr/>
          </p:nvSpPr>
          <p:spPr bwMode="auto">
            <a:xfrm>
              <a:off x="867799" y="2410863"/>
              <a:ext cx="6893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21" name="Rectangle 185"/>
            <p:cNvSpPr>
              <a:spLocks noChangeArrowheads="1"/>
            </p:cNvSpPr>
            <p:nvPr/>
          </p:nvSpPr>
          <p:spPr bwMode="auto">
            <a:xfrm>
              <a:off x="1720817" y="2410863"/>
              <a:ext cx="6893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22" name="Rectangle 186"/>
            <p:cNvSpPr>
              <a:spLocks noChangeArrowheads="1"/>
            </p:cNvSpPr>
            <p:nvPr/>
          </p:nvSpPr>
          <p:spPr bwMode="auto">
            <a:xfrm>
              <a:off x="2755418" y="2410863"/>
              <a:ext cx="6893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23" name="Rectangle 187"/>
            <p:cNvSpPr>
              <a:spLocks noChangeArrowheads="1"/>
            </p:cNvSpPr>
            <p:nvPr/>
          </p:nvSpPr>
          <p:spPr bwMode="auto">
            <a:xfrm>
              <a:off x="3787906" y="2410863"/>
              <a:ext cx="6893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24" name="Rectangle 188"/>
            <p:cNvSpPr>
              <a:spLocks noChangeArrowheads="1"/>
            </p:cNvSpPr>
            <p:nvPr/>
          </p:nvSpPr>
          <p:spPr bwMode="auto">
            <a:xfrm>
              <a:off x="4822507" y="2410863"/>
              <a:ext cx="6893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25" name="Rectangle 189"/>
            <p:cNvSpPr>
              <a:spLocks noChangeArrowheads="1"/>
            </p:cNvSpPr>
            <p:nvPr/>
          </p:nvSpPr>
          <p:spPr bwMode="auto">
            <a:xfrm>
              <a:off x="5857108" y="2410863"/>
              <a:ext cx="6893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26" name="Rectangle 190"/>
            <p:cNvSpPr>
              <a:spLocks noChangeArrowheads="1"/>
            </p:cNvSpPr>
            <p:nvPr/>
          </p:nvSpPr>
          <p:spPr bwMode="auto">
            <a:xfrm>
              <a:off x="6889598" y="2410863"/>
              <a:ext cx="6893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27" name="Rectangle 191"/>
            <p:cNvSpPr>
              <a:spLocks noChangeArrowheads="1"/>
            </p:cNvSpPr>
            <p:nvPr/>
          </p:nvSpPr>
          <p:spPr bwMode="auto">
            <a:xfrm>
              <a:off x="7924199" y="2410863"/>
              <a:ext cx="6893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28" name="Rectangle 192"/>
            <p:cNvSpPr>
              <a:spLocks noChangeArrowheads="1"/>
            </p:cNvSpPr>
            <p:nvPr/>
          </p:nvSpPr>
          <p:spPr bwMode="auto">
            <a:xfrm>
              <a:off x="8958799" y="2410863"/>
              <a:ext cx="6893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29" name="Rectangle 193"/>
            <p:cNvSpPr>
              <a:spLocks noChangeArrowheads="1"/>
            </p:cNvSpPr>
            <p:nvPr/>
          </p:nvSpPr>
          <p:spPr bwMode="auto">
            <a:xfrm>
              <a:off x="9991288" y="2410863"/>
              <a:ext cx="6893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30" name="Rectangle 194"/>
            <p:cNvSpPr>
              <a:spLocks noChangeArrowheads="1"/>
            </p:cNvSpPr>
            <p:nvPr/>
          </p:nvSpPr>
          <p:spPr bwMode="auto">
            <a:xfrm>
              <a:off x="11025889" y="2410863"/>
              <a:ext cx="6893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31" name="Rectangle 195"/>
            <p:cNvSpPr>
              <a:spLocks noChangeArrowheads="1"/>
            </p:cNvSpPr>
            <p:nvPr/>
          </p:nvSpPr>
          <p:spPr bwMode="auto">
            <a:xfrm>
              <a:off x="789675" y="2798213"/>
              <a:ext cx="1987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.5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32" name="Rectangle 196"/>
            <p:cNvSpPr>
              <a:spLocks noChangeArrowheads="1"/>
            </p:cNvSpPr>
            <p:nvPr/>
          </p:nvSpPr>
          <p:spPr bwMode="auto">
            <a:xfrm>
              <a:off x="1410436" y="2817263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.6915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33" name="Rectangle 197"/>
            <p:cNvSpPr>
              <a:spLocks noChangeArrowheads="1"/>
            </p:cNvSpPr>
            <p:nvPr/>
          </p:nvSpPr>
          <p:spPr bwMode="auto">
            <a:xfrm>
              <a:off x="2445037" y="2817263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.6950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34" name="Rectangle 198"/>
            <p:cNvSpPr>
              <a:spLocks noChangeArrowheads="1"/>
            </p:cNvSpPr>
            <p:nvPr/>
          </p:nvSpPr>
          <p:spPr bwMode="auto">
            <a:xfrm>
              <a:off x="3477527" y="2817263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.6985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35" name="Rectangle 199"/>
            <p:cNvSpPr>
              <a:spLocks noChangeArrowheads="1"/>
            </p:cNvSpPr>
            <p:nvPr/>
          </p:nvSpPr>
          <p:spPr bwMode="auto">
            <a:xfrm>
              <a:off x="4512127" y="2817263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.7019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36" name="Rectangle 200"/>
            <p:cNvSpPr>
              <a:spLocks noChangeArrowheads="1"/>
            </p:cNvSpPr>
            <p:nvPr/>
          </p:nvSpPr>
          <p:spPr bwMode="auto">
            <a:xfrm>
              <a:off x="5546728" y="2817263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.7054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37" name="Rectangle 201"/>
            <p:cNvSpPr>
              <a:spLocks noChangeArrowheads="1"/>
            </p:cNvSpPr>
            <p:nvPr/>
          </p:nvSpPr>
          <p:spPr bwMode="auto">
            <a:xfrm>
              <a:off x="6579217" y="2835564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.7088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38" name="Rectangle 202"/>
            <p:cNvSpPr>
              <a:spLocks noChangeArrowheads="1"/>
            </p:cNvSpPr>
            <p:nvPr/>
          </p:nvSpPr>
          <p:spPr bwMode="auto">
            <a:xfrm>
              <a:off x="7613818" y="2835564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.7123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39" name="Rectangle 203"/>
            <p:cNvSpPr>
              <a:spLocks noChangeArrowheads="1"/>
            </p:cNvSpPr>
            <p:nvPr/>
          </p:nvSpPr>
          <p:spPr bwMode="auto">
            <a:xfrm>
              <a:off x="8648418" y="2845838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.7157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40" name="Rectangle 204"/>
            <p:cNvSpPr>
              <a:spLocks noChangeArrowheads="1"/>
            </p:cNvSpPr>
            <p:nvPr/>
          </p:nvSpPr>
          <p:spPr bwMode="auto">
            <a:xfrm>
              <a:off x="9680908" y="2817263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.7190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41" name="Rectangle 205"/>
            <p:cNvSpPr>
              <a:spLocks noChangeArrowheads="1"/>
            </p:cNvSpPr>
            <p:nvPr/>
          </p:nvSpPr>
          <p:spPr bwMode="auto">
            <a:xfrm>
              <a:off x="10688180" y="2817263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.7224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42" name="Rectangle 206"/>
            <p:cNvSpPr>
              <a:spLocks noChangeArrowheads="1"/>
            </p:cNvSpPr>
            <p:nvPr/>
          </p:nvSpPr>
          <p:spPr bwMode="auto">
            <a:xfrm>
              <a:off x="789675" y="3185563"/>
              <a:ext cx="1987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.6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43" name="Rectangle 207"/>
            <p:cNvSpPr>
              <a:spLocks noChangeArrowheads="1"/>
            </p:cNvSpPr>
            <p:nvPr/>
          </p:nvSpPr>
          <p:spPr bwMode="auto">
            <a:xfrm>
              <a:off x="1410436" y="3204613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.7257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44" name="Rectangle 208"/>
            <p:cNvSpPr>
              <a:spLocks noChangeArrowheads="1"/>
            </p:cNvSpPr>
            <p:nvPr/>
          </p:nvSpPr>
          <p:spPr bwMode="auto">
            <a:xfrm>
              <a:off x="2445037" y="3204613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.7291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45" name="Rectangle 209"/>
            <p:cNvSpPr>
              <a:spLocks noChangeArrowheads="1"/>
            </p:cNvSpPr>
            <p:nvPr/>
          </p:nvSpPr>
          <p:spPr bwMode="auto">
            <a:xfrm>
              <a:off x="3477527" y="3204613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.7324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46" name="Rectangle 210"/>
            <p:cNvSpPr>
              <a:spLocks noChangeArrowheads="1"/>
            </p:cNvSpPr>
            <p:nvPr/>
          </p:nvSpPr>
          <p:spPr bwMode="auto">
            <a:xfrm>
              <a:off x="4512127" y="3204613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.7357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47" name="Rectangle 211"/>
            <p:cNvSpPr>
              <a:spLocks noChangeArrowheads="1"/>
            </p:cNvSpPr>
            <p:nvPr/>
          </p:nvSpPr>
          <p:spPr bwMode="auto">
            <a:xfrm>
              <a:off x="5546728" y="3204613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.7389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48" name="Rectangle 212"/>
            <p:cNvSpPr>
              <a:spLocks noChangeArrowheads="1"/>
            </p:cNvSpPr>
            <p:nvPr/>
          </p:nvSpPr>
          <p:spPr bwMode="auto">
            <a:xfrm>
              <a:off x="6579217" y="3222914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.7422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49" name="Rectangle 213"/>
            <p:cNvSpPr>
              <a:spLocks noChangeArrowheads="1"/>
            </p:cNvSpPr>
            <p:nvPr/>
          </p:nvSpPr>
          <p:spPr bwMode="auto">
            <a:xfrm>
              <a:off x="7613818" y="3222914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.7454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50" name="Rectangle 214"/>
            <p:cNvSpPr>
              <a:spLocks noChangeArrowheads="1"/>
            </p:cNvSpPr>
            <p:nvPr/>
          </p:nvSpPr>
          <p:spPr bwMode="auto">
            <a:xfrm>
              <a:off x="8648418" y="3233188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.7486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51" name="Rectangle 215"/>
            <p:cNvSpPr>
              <a:spLocks noChangeArrowheads="1"/>
            </p:cNvSpPr>
            <p:nvPr/>
          </p:nvSpPr>
          <p:spPr bwMode="auto">
            <a:xfrm>
              <a:off x="9680908" y="3204613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.7517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52" name="Rectangle 216"/>
            <p:cNvSpPr>
              <a:spLocks noChangeArrowheads="1"/>
            </p:cNvSpPr>
            <p:nvPr/>
          </p:nvSpPr>
          <p:spPr bwMode="auto">
            <a:xfrm>
              <a:off x="10688180" y="3204613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.7549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53" name="Rectangle 217"/>
            <p:cNvSpPr>
              <a:spLocks noChangeArrowheads="1"/>
            </p:cNvSpPr>
            <p:nvPr/>
          </p:nvSpPr>
          <p:spPr bwMode="auto">
            <a:xfrm>
              <a:off x="789675" y="3572913"/>
              <a:ext cx="1987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.7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54" name="Rectangle 218"/>
            <p:cNvSpPr>
              <a:spLocks noChangeArrowheads="1"/>
            </p:cNvSpPr>
            <p:nvPr/>
          </p:nvSpPr>
          <p:spPr bwMode="auto">
            <a:xfrm>
              <a:off x="1410436" y="3591963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.7580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55" name="Rectangle 219"/>
            <p:cNvSpPr>
              <a:spLocks noChangeArrowheads="1"/>
            </p:cNvSpPr>
            <p:nvPr/>
          </p:nvSpPr>
          <p:spPr bwMode="auto">
            <a:xfrm>
              <a:off x="2445037" y="3591963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.7611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56" name="Rectangle 220"/>
            <p:cNvSpPr>
              <a:spLocks noChangeArrowheads="1"/>
            </p:cNvSpPr>
            <p:nvPr/>
          </p:nvSpPr>
          <p:spPr bwMode="auto">
            <a:xfrm>
              <a:off x="3477527" y="3591963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.7642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57" name="Rectangle 221"/>
            <p:cNvSpPr>
              <a:spLocks noChangeArrowheads="1"/>
            </p:cNvSpPr>
            <p:nvPr/>
          </p:nvSpPr>
          <p:spPr bwMode="auto">
            <a:xfrm>
              <a:off x="4512127" y="3591963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.7673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58" name="Rectangle 222"/>
            <p:cNvSpPr>
              <a:spLocks noChangeArrowheads="1"/>
            </p:cNvSpPr>
            <p:nvPr/>
          </p:nvSpPr>
          <p:spPr bwMode="auto">
            <a:xfrm>
              <a:off x="5546728" y="3591963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.7704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59" name="Rectangle 223"/>
            <p:cNvSpPr>
              <a:spLocks noChangeArrowheads="1"/>
            </p:cNvSpPr>
            <p:nvPr/>
          </p:nvSpPr>
          <p:spPr bwMode="auto">
            <a:xfrm>
              <a:off x="6579217" y="3610264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.7734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60" name="Rectangle 224"/>
            <p:cNvSpPr>
              <a:spLocks noChangeArrowheads="1"/>
            </p:cNvSpPr>
            <p:nvPr/>
          </p:nvSpPr>
          <p:spPr bwMode="auto">
            <a:xfrm>
              <a:off x="7613818" y="3610264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.7764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61" name="Rectangle 225"/>
            <p:cNvSpPr>
              <a:spLocks noChangeArrowheads="1"/>
            </p:cNvSpPr>
            <p:nvPr/>
          </p:nvSpPr>
          <p:spPr bwMode="auto">
            <a:xfrm>
              <a:off x="8648418" y="3591963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.7794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62" name="Rectangle 226"/>
            <p:cNvSpPr>
              <a:spLocks noChangeArrowheads="1"/>
            </p:cNvSpPr>
            <p:nvPr/>
          </p:nvSpPr>
          <p:spPr bwMode="auto">
            <a:xfrm>
              <a:off x="9680908" y="3591963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.7823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63" name="Rectangle 227"/>
            <p:cNvSpPr>
              <a:spLocks noChangeArrowheads="1"/>
            </p:cNvSpPr>
            <p:nvPr/>
          </p:nvSpPr>
          <p:spPr bwMode="auto">
            <a:xfrm>
              <a:off x="10688180" y="3591963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.7852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64" name="Rectangle 228"/>
            <p:cNvSpPr>
              <a:spLocks noChangeArrowheads="1"/>
            </p:cNvSpPr>
            <p:nvPr/>
          </p:nvSpPr>
          <p:spPr bwMode="auto">
            <a:xfrm>
              <a:off x="789675" y="3960263"/>
              <a:ext cx="1987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.8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65" name="Rectangle 229"/>
            <p:cNvSpPr>
              <a:spLocks noChangeArrowheads="1"/>
            </p:cNvSpPr>
            <p:nvPr/>
          </p:nvSpPr>
          <p:spPr bwMode="auto">
            <a:xfrm>
              <a:off x="1410436" y="3979313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.7881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66" name="Rectangle 230"/>
            <p:cNvSpPr>
              <a:spLocks noChangeArrowheads="1"/>
            </p:cNvSpPr>
            <p:nvPr/>
          </p:nvSpPr>
          <p:spPr bwMode="auto">
            <a:xfrm>
              <a:off x="2445037" y="3979313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.7910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67" name="Rectangle 231"/>
            <p:cNvSpPr>
              <a:spLocks noChangeArrowheads="1"/>
            </p:cNvSpPr>
            <p:nvPr/>
          </p:nvSpPr>
          <p:spPr bwMode="auto">
            <a:xfrm>
              <a:off x="3477527" y="3979313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.7939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68" name="Rectangle 232"/>
            <p:cNvSpPr>
              <a:spLocks noChangeArrowheads="1"/>
            </p:cNvSpPr>
            <p:nvPr/>
          </p:nvSpPr>
          <p:spPr bwMode="auto">
            <a:xfrm>
              <a:off x="4512127" y="3979313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.7967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69" name="Rectangle 233"/>
            <p:cNvSpPr>
              <a:spLocks noChangeArrowheads="1"/>
            </p:cNvSpPr>
            <p:nvPr/>
          </p:nvSpPr>
          <p:spPr bwMode="auto">
            <a:xfrm>
              <a:off x="5546728" y="3979313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.7995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70" name="Rectangle 234"/>
            <p:cNvSpPr>
              <a:spLocks noChangeArrowheads="1"/>
            </p:cNvSpPr>
            <p:nvPr/>
          </p:nvSpPr>
          <p:spPr bwMode="auto">
            <a:xfrm>
              <a:off x="6579217" y="3997614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.8023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71" name="Rectangle 235"/>
            <p:cNvSpPr>
              <a:spLocks noChangeArrowheads="1"/>
            </p:cNvSpPr>
            <p:nvPr/>
          </p:nvSpPr>
          <p:spPr bwMode="auto">
            <a:xfrm>
              <a:off x="7613818" y="3997614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.8051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72" name="Rectangle 236"/>
            <p:cNvSpPr>
              <a:spLocks noChangeArrowheads="1"/>
            </p:cNvSpPr>
            <p:nvPr/>
          </p:nvSpPr>
          <p:spPr bwMode="auto">
            <a:xfrm>
              <a:off x="8648418" y="3979313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.8078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73" name="Rectangle 237"/>
            <p:cNvSpPr>
              <a:spLocks noChangeArrowheads="1"/>
            </p:cNvSpPr>
            <p:nvPr/>
          </p:nvSpPr>
          <p:spPr bwMode="auto">
            <a:xfrm>
              <a:off x="9680908" y="3979313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.8106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74" name="Rectangle 238"/>
            <p:cNvSpPr>
              <a:spLocks noChangeArrowheads="1"/>
            </p:cNvSpPr>
            <p:nvPr/>
          </p:nvSpPr>
          <p:spPr bwMode="auto">
            <a:xfrm>
              <a:off x="10688180" y="3979313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.8133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75" name="Rectangle 239"/>
            <p:cNvSpPr>
              <a:spLocks noChangeArrowheads="1"/>
            </p:cNvSpPr>
            <p:nvPr/>
          </p:nvSpPr>
          <p:spPr bwMode="auto">
            <a:xfrm>
              <a:off x="789675" y="4346026"/>
              <a:ext cx="1987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.9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76" name="Rectangle 240"/>
            <p:cNvSpPr>
              <a:spLocks noChangeArrowheads="1"/>
            </p:cNvSpPr>
            <p:nvPr/>
          </p:nvSpPr>
          <p:spPr bwMode="auto">
            <a:xfrm>
              <a:off x="1410436" y="4366663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.8159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77" name="Rectangle 241"/>
            <p:cNvSpPr>
              <a:spLocks noChangeArrowheads="1"/>
            </p:cNvSpPr>
            <p:nvPr/>
          </p:nvSpPr>
          <p:spPr bwMode="auto">
            <a:xfrm>
              <a:off x="2445037" y="4366663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.8186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78" name="Rectangle 242"/>
            <p:cNvSpPr>
              <a:spLocks noChangeArrowheads="1"/>
            </p:cNvSpPr>
            <p:nvPr/>
          </p:nvSpPr>
          <p:spPr bwMode="auto">
            <a:xfrm>
              <a:off x="3477527" y="4366663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.8212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79" name="Rectangle 243"/>
            <p:cNvSpPr>
              <a:spLocks noChangeArrowheads="1"/>
            </p:cNvSpPr>
            <p:nvPr/>
          </p:nvSpPr>
          <p:spPr bwMode="auto">
            <a:xfrm>
              <a:off x="4512127" y="4366663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.8238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80" name="Rectangle 244"/>
            <p:cNvSpPr>
              <a:spLocks noChangeArrowheads="1"/>
            </p:cNvSpPr>
            <p:nvPr/>
          </p:nvSpPr>
          <p:spPr bwMode="auto">
            <a:xfrm>
              <a:off x="5546728" y="4366663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.8264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81" name="Rectangle 245"/>
            <p:cNvSpPr>
              <a:spLocks noChangeArrowheads="1"/>
            </p:cNvSpPr>
            <p:nvPr/>
          </p:nvSpPr>
          <p:spPr bwMode="auto">
            <a:xfrm>
              <a:off x="6579217" y="4384964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.8289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82" name="Rectangle 246"/>
            <p:cNvSpPr>
              <a:spLocks noChangeArrowheads="1"/>
            </p:cNvSpPr>
            <p:nvPr/>
          </p:nvSpPr>
          <p:spPr bwMode="auto">
            <a:xfrm>
              <a:off x="7613818" y="4384964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.8315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83" name="Rectangle 247"/>
            <p:cNvSpPr>
              <a:spLocks noChangeArrowheads="1"/>
            </p:cNvSpPr>
            <p:nvPr/>
          </p:nvSpPr>
          <p:spPr bwMode="auto">
            <a:xfrm>
              <a:off x="8648418" y="4366663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.8340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84" name="Rectangle 248"/>
            <p:cNvSpPr>
              <a:spLocks noChangeArrowheads="1"/>
            </p:cNvSpPr>
            <p:nvPr/>
          </p:nvSpPr>
          <p:spPr bwMode="auto">
            <a:xfrm>
              <a:off x="9680908" y="4366663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.8365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85" name="Rectangle 249"/>
            <p:cNvSpPr>
              <a:spLocks noChangeArrowheads="1"/>
            </p:cNvSpPr>
            <p:nvPr/>
          </p:nvSpPr>
          <p:spPr bwMode="auto">
            <a:xfrm>
              <a:off x="10688180" y="4366663"/>
              <a:ext cx="583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anose="020B0604020202020204" pitchFamily="34" charset="0"/>
                </a:rPr>
                <a:t>.8389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86" name="Rectangle 250"/>
            <p:cNvSpPr>
              <a:spLocks noChangeArrowheads="1"/>
            </p:cNvSpPr>
            <p:nvPr/>
          </p:nvSpPr>
          <p:spPr bwMode="auto">
            <a:xfrm>
              <a:off x="867799" y="4733376"/>
              <a:ext cx="6893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87" name="Rectangle 251"/>
            <p:cNvSpPr>
              <a:spLocks noChangeArrowheads="1"/>
            </p:cNvSpPr>
            <p:nvPr/>
          </p:nvSpPr>
          <p:spPr bwMode="auto">
            <a:xfrm>
              <a:off x="1720817" y="4733376"/>
              <a:ext cx="6893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88" name="Rectangle 252"/>
            <p:cNvSpPr>
              <a:spLocks noChangeArrowheads="1"/>
            </p:cNvSpPr>
            <p:nvPr/>
          </p:nvSpPr>
          <p:spPr bwMode="auto">
            <a:xfrm>
              <a:off x="2755418" y="4733376"/>
              <a:ext cx="6893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89" name="Rectangle 253"/>
            <p:cNvSpPr>
              <a:spLocks noChangeArrowheads="1"/>
            </p:cNvSpPr>
            <p:nvPr/>
          </p:nvSpPr>
          <p:spPr bwMode="auto">
            <a:xfrm>
              <a:off x="3787906" y="4733376"/>
              <a:ext cx="6893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90" name="Rectangle 254"/>
            <p:cNvSpPr>
              <a:spLocks noChangeArrowheads="1"/>
            </p:cNvSpPr>
            <p:nvPr/>
          </p:nvSpPr>
          <p:spPr bwMode="auto">
            <a:xfrm>
              <a:off x="4822507" y="4733376"/>
              <a:ext cx="6893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91" name="Rectangle 255"/>
            <p:cNvSpPr>
              <a:spLocks noChangeArrowheads="1"/>
            </p:cNvSpPr>
            <p:nvPr/>
          </p:nvSpPr>
          <p:spPr bwMode="auto">
            <a:xfrm>
              <a:off x="5857108" y="4733376"/>
              <a:ext cx="6893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92" name="Rectangle 256"/>
            <p:cNvSpPr>
              <a:spLocks noChangeArrowheads="1"/>
            </p:cNvSpPr>
            <p:nvPr/>
          </p:nvSpPr>
          <p:spPr bwMode="auto">
            <a:xfrm>
              <a:off x="6889598" y="4733376"/>
              <a:ext cx="6893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93" name="Rectangle 257"/>
            <p:cNvSpPr>
              <a:spLocks noChangeArrowheads="1"/>
            </p:cNvSpPr>
            <p:nvPr/>
          </p:nvSpPr>
          <p:spPr bwMode="auto">
            <a:xfrm>
              <a:off x="7924199" y="4733376"/>
              <a:ext cx="6893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94" name="Rectangle 258"/>
            <p:cNvSpPr>
              <a:spLocks noChangeArrowheads="1"/>
            </p:cNvSpPr>
            <p:nvPr/>
          </p:nvSpPr>
          <p:spPr bwMode="auto">
            <a:xfrm>
              <a:off x="8958799" y="4733376"/>
              <a:ext cx="6893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95" name="Rectangle 259"/>
            <p:cNvSpPr>
              <a:spLocks noChangeArrowheads="1"/>
            </p:cNvSpPr>
            <p:nvPr/>
          </p:nvSpPr>
          <p:spPr bwMode="auto">
            <a:xfrm>
              <a:off x="9991288" y="4733376"/>
              <a:ext cx="6893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96" name="Rectangle 260"/>
            <p:cNvSpPr>
              <a:spLocks noChangeArrowheads="1"/>
            </p:cNvSpPr>
            <p:nvPr/>
          </p:nvSpPr>
          <p:spPr bwMode="auto">
            <a:xfrm>
              <a:off x="11025889" y="4733376"/>
              <a:ext cx="6893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667828" y="2410863"/>
              <a:ext cx="106038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148"/>
            <p:cNvSpPr>
              <a:spLocks noChangeArrowheads="1"/>
            </p:cNvSpPr>
            <p:nvPr/>
          </p:nvSpPr>
          <p:spPr bwMode="auto">
            <a:xfrm>
              <a:off x="656105" y="3947008"/>
              <a:ext cx="506743" cy="33002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9" name="Rectangle 149"/>
            <p:cNvSpPr>
              <a:spLocks noChangeArrowheads="1"/>
            </p:cNvSpPr>
            <p:nvPr/>
          </p:nvSpPr>
          <p:spPr bwMode="auto">
            <a:xfrm>
              <a:off x="4351750" y="3947008"/>
              <a:ext cx="931470" cy="33273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0" name="Rectangle 150"/>
            <p:cNvSpPr>
              <a:spLocks noChangeArrowheads="1"/>
            </p:cNvSpPr>
            <p:nvPr/>
          </p:nvSpPr>
          <p:spPr bwMode="auto">
            <a:xfrm>
              <a:off x="4489725" y="1970748"/>
              <a:ext cx="633429" cy="40005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3668398" y="5623730"/>
            <a:ext cx="2321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(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z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lang="en-US" sz="2400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&lt;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.83) = .7967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88738289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29359" y="443835"/>
            <a:ext cx="10337562" cy="611187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/>
              <a:t>Continuous Probability Distributions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929359" y="1118961"/>
            <a:ext cx="10337562" cy="8848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A </a:t>
            </a:r>
            <a:r>
              <a:rPr lang="en-US" sz="2400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continuous random variable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can assume any value in an interval on the real line or in a collection of intervals.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929359" y="1963025"/>
            <a:ext cx="10337562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It is not possible to talk about the probability of the random variable assuming a particular value.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929359" y="2785106"/>
            <a:ext cx="10337562" cy="80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Instead, we talk about the probability of the random variable assuming a value within a given interval.</a:t>
            </a:r>
            <a:endParaRPr lang="en-US" sz="2400" i="1">
              <a:solidFill>
                <a:srgbClr val="000000"/>
              </a:solidFill>
              <a:effectLst/>
              <a:latin typeface="+mn-lt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406150" y="3042141"/>
            <a:ext cx="5310136" cy="131884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>
              <a:lnSpc>
                <a:spcPct val="90000"/>
              </a:lnSpc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P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(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z 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&gt; .83) = 1 –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(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z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lang="en-US" sz="2400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&lt;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.83) 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   	      = 1- .7967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                  =   .2033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29359" y="1609499"/>
            <a:ext cx="10337562" cy="557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Solving for the Stockout Probability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</a:t>
            </a:r>
            <a:endParaRPr lang="en-US" sz="2400" dirty="0">
              <a:solidFill>
                <a:srgbClr val="000000"/>
              </a:solidFill>
              <a:effectLst/>
              <a:latin typeface="+mn-lt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69555" y="1965082"/>
            <a:ext cx="10025071" cy="88362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r>
              <a:rPr lang="en-US" sz="240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Step 3:  Compute the area under the standard normal</a:t>
            </a:r>
          </a:p>
          <a:p>
            <a:pPr algn="l"/>
            <a:r>
              <a:rPr lang="en-US" sz="240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            curve to the right of </a:t>
            </a:r>
            <a:r>
              <a:rPr lang="en-US" sz="2400" i="1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z</a:t>
            </a:r>
            <a:r>
              <a:rPr lang="en-US" sz="240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= .83.</a:t>
            </a:r>
          </a:p>
        </p:txBody>
      </p:sp>
      <p:sp>
        <p:nvSpPr>
          <p:cNvPr id="7" name="Oval 99"/>
          <p:cNvSpPr>
            <a:spLocks noChangeArrowheads="1"/>
          </p:cNvSpPr>
          <p:nvPr/>
        </p:nvSpPr>
        <p:spPr bwMode="auto">
          <a:xfrm>
            <a:off x="5012033" y="3837664"/>
            <a:ext cx="1180728" cy="523875"/>
          </a:xfrm>
          <a:prstGeom prst="ellips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929359" y="378343"/>
            <a:ext cx="10337562" cy="706438"/>
          </a:xfrm>
          <a:prstGeom prst="rect">
            <a:avLst/>
          </a:prstGeom>
          <a:noFill/>
          <a:ln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>
                <a:effectLst/>
              </a:rPr>
              <a:t>Standard Normal Probability Distribution</a:t>
            </a:r>
          </a:p>
        </p:txBody>
      </p:sp>
    </p:spTree>
    <p:extLst>
      <p:ext uri="{BB962C8B-B14F-4D97-AF65-F5344CB8AC3E}">
        <p14:creationId xmlns:p14="http://schemas.microsoft.com/office/powerpoint/2010/main" val="2440301060"/>
      </p:ext>
    </p:extLst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9"/>
          <p:cNvSpPr>
            <a:spLocks noChangeArrowheads="1"/>
          </p:cNvSpPr>
          <p:nvPr/>
        </p:nvSpPr>
        <p:spPr bwMode="auto">
          <a:xfrm>
            <a:off x="929359" y="1522414"/>
            <a:ext cx="10337562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Solving for the Stockout Probability			</a:t>
            </a:r>
          </a:p>
        </p:txBody>
      </p:sp>
      <p:sp>
        <p:nvSpPr>
          <p:cNvPr id="5" name="Freeform 110"/>
          <p:cNvSpPr>
            <a:spLocks/>
          </p:cNvSpPr>
          <p:nvPr/>
        </p:nvSpPr>
        <p:spPr bwMode="auto">
          <a:xfrm>
            <a:off x="3647596" y="2416403"/>
            <a:ext cx="4499937" cy="3060700"/>
          </a:xfrm>
          <a:custGeom>
            <a:avLst/>
            <a:gdLst/>
            <a:ahLst/>
            <a:cxnLst>
              <a:cxn ang="0">
                <a:pos x="1355" y="16"/>
              </a:cxn>
              <a:cxn ang="0">
                <a:pos x="1263" y="104"/>
              </a:cxn>
              <a:cxn ang="0">
                <a:pos x="1204" y="196"/>
              </a:cxn>
              <a:cxn ang="0">
                <a:pos x="1144" y="314"/>
              </a:cxn>
              <a:cxn ang="0">
                <a:pos x="1102" y="408"/>
              </a:cxn>
              <a:cxn ang="0">
                <a:pos x="1062" y="504"/>
              </a:cxn>
              <a:cxn ang="0">
                <a:pos x="1020" y="624"/>
              </a:cxn>
              <a:cxn ang="0">
                <a:pos x="980" y="736"/>
              </a:cxn>
              <a:cxn ang="0">
                <a:pos x="950" y="852"/>
              </a:cxn>
              <a:cxn ang="0">
                <a:pos x="921" y="974"/>
              </a:cxn>
              <a:cxn ang="0">
                <a:pos x="885" y="1072"/>
              </a:cxn>
              <a:cxn ang="0">
                <a:pos x="843" y="1186"/>
              </a:cxn>
              <a:cxn ang="0">
                <a:pos x="811" y="1288"/>
              </a:cxn>
              <a:cxn ang="0">
                <a:pos x="753" y="1406"/>
              </a:cxn>
              <a:cxn ang="0">
                <a:pos x="675" y="1520"/>
              </a:cxn>
              <a:cxn ang="0">
                <a:pos x="603" y="1616"/>
              </a:cxn>
              <a:cxn ang="0">
                <a:pos x="507" y="1688"/>
              </a:cxn>
              <a:cxn ang="0">
                <a:pos x="398" y="1738"/>
              </a:cxn>
              <a:cxn ang="0">
                <a:pos x="291" y="1784"/>
              </a:cxn>
              <a:cxn ang="0">
                <a:pos x="199" y="1820"/>
              </a:cxn>
              <a:cxn ang="0">
                <a:pos x="75" y="1860"/>
              </a:cxn>
              <a:cxn ang="0">
                <a:pos x="2" y="1882"/>
              </a:cxn>
              <a:cxn ang="0">
                <a:pos x="2860" y="1928"/>
              </a:cxn>
              <a:cxn ang="0">
                <a:pos x="2816" y="1874"/>
              </a:cxn>
              <a:cxn ang="0">
                <a:pos x="2694" y="1846"/>
              </a:cxn>
              <a:cxn ang="0">
                <a:pos x="2577" y="1804"/>
              </a:cxn>
              <a:cxn ang="0">
                <a:pos x="2463" y="1756"/>
              </a:cxn>
              <a:cxn ang="0">
                <a:pos x="2342" y="1700"/>
              </a:cxn>
              <a:cxn ang="0">
                <a:pos x="2284" y="1664"/>
              </a:cxn>
              <a:cxn ang="0">
                <a:pos x="2204" y="1594"/>
              </a:cxn>
              <a:cxn ang="0">
                <a:pos x="2122" y="1502"/>
              </a:cxn>
              <a:cxn ang="0">
                <a:pos x="2066" y="1406"/>
              </a:cxn>
              <a:cxn ang="0">
                <a:pos x="2014" y="1306"/>
              </a:cxn>
              <a:cxn ang="0">
                <a:pos x="1970" y="1196"/>
              </a:cxn>
              <a:cxn ang="0">
                <a:pos x="1940" y="1114"/>
              </a:cxn>
              <a:cxn ang="0">
                <a:pos x="1914" y="1028"/>
              </a:cxn>
              <a:cxn ang="0">
                <a:pos x="1878" y="900"/>
              </a:cxn>
              <a:cxn ang="0">
                <a:pos x="1842" y="770"/>
              </a:cxn>
              <a:cxn ang="0">
                <a:pos x="1803" y="652"/>
              </a:cxn>
              <a:cxn ang="0">
                <a:pos x="1761" y="526"/>
              </a:cxn>
              <a:cxn ang="0">
                <a:pos x="1715" y="404"/>
              </a:cxn>
              <a:cxn ang="0">
                <a:pos x="1683" y="332"/>
              </a:cxn>
              <a:cxn ang="0">
                <a:pos x="1634" y="236"/>
              </a:cxn>
              <a:cxn ang="0">
                <a:pos x="1590" y="156"/>
              </a:cxn>
              <a:cxn ang="0">
                <a:pos x="1610" y="190"/>
              </a:cxn>
              <a:cxn ang="0">
                <a:pos x="1587" y="152"/>
              </a:cxn>
              <a:cxn ang="0">
                <a:pos x="1510" y="52"/>
              </a:cxn>
              <a:cxn ang="0">
                <a:pos x="1452" y="8"/>
              </a:cxn>
            </a:cxnLst>
            <a:rect l="0" t="0" r="r" b="b"/>
            <a:pathLst>
              <a:path w="2862" h="1928">
                <a:moveTo>
                  <a:pt x="1430" y="0"/>
                </a:moveTo>
                <a:lnTo>
                  <a:pt x="1387" y="4"/>
                </a:lnTo>
                <a:lnTo>
                  <a:pt x="1355" y="16"/>
                </a:lnTo>
                <a:lnTo>
                  <a:pt x="1319" y="40"/>
                </a:lnTo>
                <a:lnTo>
                  <a:pt x="1292" y="68"/>
                </a:lnTo>
                <a:lnTo>
                  <a:pt x="1263" y="104"/>
                </a:lnTo>
                <a:lnTo>
                  <a:pt x="1239" y="140"/>
                </a:lnTo>
                <a:lnTo>
                  <a:pt x="1221" y="170"/>
                </a:lnTo>
                <a:lnTo>
                  <a:pt x="1204" y="196"/>
                </a:lnTo>
                <a:lnTo>
                  <a:pt x="1179" y="242"/>
                </a:lnTo>
                <a:lnTo>
                  <a:pt x="1162" y="276"/>
                </a:lnTo>
                <a:lnTo>
                  <a:pt x="1144" y="314"/>
                </a:lnTo>
                <a:lnTo>
                  <a:pt x="1132" y="344"/>
                </a:lnTo>
                <a:lnTo>
                  <a:pt x="1114" y="380"/>
                </a:lnTo>
                <a:lnTo>
                  <a:pt x="1102" y="408"/>
                </a:lnTo>
                <a:lnTo>
                  <a:pt x="1090" y="436"/>
                </a:lnTo>
                <a:lnTo>
                  <a:pt x="1076" y="472"/>
                </a:lnTo>
                <a:lnTo>
                  <a:pt x="1062" y="504"/>
                </a:lnTo>
                <a:lnTo>
                  <a:pt x="1048" y="544"/>
                </a:lnTo>
                <a:lnTo>
                  <a:pt x="1036" y="580"/>
                </a:lnTo>
                <a:lnTo>
                  <a:pt x="1020" y="624"/>
                </a:lnTo>
                <a:lnTo>
                  <a:pt x="1014" y="650"/>
                </a:lnTo>
                <a:lnTo>
                  <a:pt x="994" y="690"/>
                </a:lnTo>
                <a:lnTo>
                  <a:pt x="980" y="736"/>
                </a:lnTo>
                <a:lnTo>
                  <a:pt x="970" y="776"/>
                </a:lnTo>
                <a:lnTo>
                  <a:pt x="960" y="814"/>
                </a:lnTo>
                <a:lnTo>
                  <a:pt x="950" y="852"/>
                </a:lnTo>
                <a:lnTo>
                  <a:pt x="940" y="894"/>
                </a:lnTo>
                <a:lnTo>
                  <a:pt x="930" y="938"/>
                </a:lnTo>
                <a:lnTo>
                  <a:pt x="921" y="974"/>
                </a:lnTo>
                <a:lnTo>
                  <a:pt x="915" y="1004"/>
                </a:lnTo>
                <a:lnTo>
                  <a:pt x="903" y="1040"/>
                </a:lnTo>
                <a:lnTo>
                  <a:pt x="885" y="1072"/>
                </a:lnTo>
                <a:lnTo>
                  <a:pt x="873" y="1114"/>
                </a:lnTo>
                <a:lnTo>
                  <a:pt x="855" y="1168"/>
                </a:lnTo>
                <a:lnTo>
                  <a:pt x="843" y="1186"/>
                </a:lnTo>
                <a:lnTo>
                  <a:pt x="837" y="1222"/>
                </a:lnTo>
                <a:lnTo>
                  <a:pt x="823" y="1264"/>
                </a:lnTo>
                <a:lnTo>
                  <a:pt x="811" y="1288"/>
                </a:lnTo>
                <a:lnTo>
                  <a:pt x="789" y="1330"/>
                </a:lnTo>
                <a:lnTo>
                  <a:pt x="771" y="1366"/>
                </a:lnTo>
                <a:lnTo>
                  <a:pt x="753" y="1406"/>
                </a:lnTo>
                <a:lnTo>
                  <a:pt x="729" y="1442"/>
                </a:lnTo>
                <a:lnTo>
                  <a:pt x="712" y="1478"/>
                </a:lnTo>
                <a:lnTo>
                  <a:pt x="675" y="1520"/>
                </a:lnTo>
                <a:lnTo>
                  <a:pt x="658" y="1546"/>
                </a:lnTo>
                <a:lnTo>
                  <a:pt x="626" y="1584"/>
                </a:lnTo>
                <a:lnTo>
                  <a:pt x="603" y="1616"/>
                </a:lnTo>
                <a:lnTo>
                  <a:pt x="579" y="1628"/>
                </a:lnTo>
                <a:lnTo>
                  <a:pt x="549" y="1658"/>
                </a:lnTo>
                <a:lnTo>
                  <a:pt x="507" y="1688"/>
                </a:lnTo>
                <a:lnTo>
                  <a:pt x="462" y="1708"/>
                </a:lnTo>
                <a:lnTo>
                  <a:pt x="428" y="1724"/>
                </a:lnTo>
                <a:lnTo>
                  <a:pt x="398" y="1738"/>
                </a:lnTo>
                <a:lnTo>
                  <a:pt x="362" y="1756"/>
                </a:lnTo>
                <a:lnTo>
                  <a:pt x="327" y="1772"/>
                </a:lnTo>
                <a:lnTo>
                  <a:pt x="291" y="1784"/>
                </a:lnTo>
                <a:lnTo>
                  <a:pt x="274" y="1792"/>
                </a:lnTo>
                <a:lnTo>
                  <a:pt x="238" y="1804"/>
                </a:lnTo>
                <a:lnTo>
                  <a:pt x="199" y="1820"/>
                </a:lnTo>
                <a:lnTo>
                  <a:pt x="159" y="1832"/>
                </a:lnTo>
                <a:lnTo>
                  <a:pt x="114" y="1846"/>
                </a:lnTo>
                <a:lnTo>
                  <a:pt x="75" y="1860"/>
                </a:lnTo>
                <a:lnTo>
                  <a:pt x="38" y="1870"/>
                </a:lnTo>
                <a:lnTo>
                  <a:pt x="16" y="1876"/>
                </a:lnTo>
                <a:lnTo>
                  <a:pt x="2" y="1882"/>
                </a:lnTo>
                <a:lnTo>
                  <a:pt x="0" y="1902"/>
                </a:lnTo>
                <a:lnTo>
                  <a:pt x="2" y="1924"/>
                </a:lnTo>
                <a:lnTo>
                  <a:pt x="2860" y="1928"/>
                </a:lnTo>
                <a:lnTo>
                  <a:pt x="2860" y="1904"/>
                </a:lnTo>
                <a:lnTo>
                  <a:pt x="2862" y="1886"/>
                </a:lnTo>
                <a:lnTo>
                  <a:pt x="2816" y="1874"/>
                </a:lnTo>
                <a:lnTo>
                  <a:pt x="2764" y="1862"/>
                </a:lnTo>
                <a:lnTo>
                  <a:pt x="2724" y="1852"/>
                </a:lnTo>
                <a:lnTo>
                  <a:pt x="2694" y="1846"/>
                </a:lnTo>
                <a:lnTo>
                  <a:pt x="2668" y="1836"/>
                </a:lnTo>
                <a:lnTo>
                  <a:pt x="2628" y="1822"/>
                </a:lnTo>
                <a:lnTo>
                  <a:pt x="2577" y="1804"/>
                </a:lnTo>
                <a:lnTo>
                  <a:pt x="2535" y="1786"/>
                </a:lnTo>
                <a:lnTo>
                  <a:pt x="2505" y="1774"/>
                </a:lnTo>
                <a:lnTo>
                  <a:pt x="2463" y="1756"/>
                </a:lnTo>
                <a:lnTo>
                  <a:pt x="2424" y="1740"/>
                </a:lnTo>
                <a:lnTo>
                  <a:pt x="2379" y="1720"/>
                </a:lnTo>
                <a:lnTo>
                  <a:pt x="2342" y="1700"/>
                </a:lnTo>
                <a:lnTo>
                  <a:pt x="2316" y="1684"/>
                </a:lnTo>
                <a:lnTo>
                  <a:pt x="2300" y="1670"/>
                </a:lnTo>
                <a:lnTo>
                  <a:pt x="2284" y="1664"/>
                </a:lnTo>
                <a:lnTo>
                  <a:pt x="2260" y="1648"/>
                </a:lnTo>
                <a:lnTo>
                  <a:pt x="2232" y="1622"/>
                </a:lnTo>
                <a:lnTo>
                  <a:pt x="2204" y="1594"/>
                </a:lnTo>
                <a:lnTo>
                  <a:pt x="2180" y="1572"/>
                </a:lnTo>
                <a:lnTo>
                  <a:pt x="2148" y="1538"/>
                </a:lnTo>
                <a:lnTo>
                  <a:pt x="2122" y="1502"/>
                </a:lnTo>
                <a:lnTo>
                  <a:pt x="2102" y="1470"/>
                </a:lnTo>
                <a:lnTo>
                  <a:pt x="2084" y="1438"/>
                </a:lnTo>
                <a:lnTo>
                  <a:pt x="2066" y="1406"/>
                </a:lnTo>
                <a:lnTo>
                  <a:pt x="2048" y="1360"/>
                </a:lnTo>
                <a:lnTo>
                  <a:pt x="2032" y="1336"/>
                </a:lnTo>
                <a:lnTo>
                  <a:pt x="2014" y="1306"/>
                </a:lnTo>
                <a:lnTo>
                  <a:pt x="1998" y="1266"/>
                </a:lnTo>
                <a:lnTo>
                  <a:pt x="1984" y="1232"/>
                </a:lnTo>
                <a:lnTo>
                  <a:pt x="1970" y="1196"/>
                </a:lnTo>
                <a:lnTo>
                  <a:pt x="1956" y="1160"/>
                </a:lnTo>
                <a:lnTo>
                  <a:pt x="1946" y="1138"/>
                </a:lnTo>
                <a:lnTo>
                  <a:pt x="1940" y="1114"/>
                </a:lnTo>
                <a:lnTo>
                  <a:pt x="1932" y="1090"/>
                </a:lnTo>
                <a:lnTo>
                  <a:pt x="1926" y="1062"/>
                </a:lnTo>
                <a:lnTo>
                  <a:pt x="1914" y="1028"/>
                </a:lnTo>
                <a:lnTo>
                  <a:pt x="1904" y="994"/>
                </a:lnTo>
                <a:lnTo>
                  <a:pt x="1888" y="946"/>
                </a:lnTo>
                <a:lnTo>
                  <a:pt x="1878" y="900"/>
                </a:lnTo>
                <a:lnTo>
                  <a:pt x="1862" y="850"/>
                </a:lnTo>
                <a:lnTo>
                  <a:pt x="1854" y="810"/>
                </a:lnTo>
                <a:lnTo>
                  <a:pt x="1842" y="770"/>
                </a:lnTo>
                <a:lnTo>
                  <a:pt x="1830" y="732"/>
                </a:lnTo>
                <a:lnTo>
                  <a:pt x="1814" y="692"/>
                </a:lnTo>
                <a:lnTo>
                  <a:pt x="1803" y="652"/>
                </a:lnTo>
                <a:lnTo>
                  <a:pt x="1786" y="604"/>
                </a:lnTo>
                <a:lnTo>
                  <a:pt x="1773" y="556"/>
                </a:lnTo>
                <a:lnTo>
                  <a:pt x="1761" y="526"/>
                </a:lnTo>
                <a:lnTo>
                  <a:pt x="1742" y="478"/>
                </a:lnTo>
                <a:lnTo>
                  <a:pt x="1725" y="442"/>
                </a:lnTo>
                <a:lnTo>
                  <a:pt x="1715" y="404"/>
                </a:lnTo>
                <a:lnTo>
                  <a:pt x="1698" y="368"/>
                </a:lnTo>
                <a:lnTo>
                  <a:pt x="1692" y="354"/>
                </a:lnTo>
                <a:lnTo>
                  <a:pt x="1683" y="332"/>
                </a:lnTo>
                <a:lnTo>
                  <a:pt x="1662" y="294"/>
                </a:lnTo>
                <a:lnTo>
                  <a:pt x="1647" y="260"/>
                </a:lnTo>
                <a:lnTo>
                  <a:pt x="1634" y="236"/>
                </a:lnTo>
                <a:lnTo>
                  <a:pt x="1624" y="208"/>
                </a:lnTo>
                <a:lnTo>
                  <a:pt x="1596" y="168"/>
                </a:lnTo>
                <a:lnTo>
                  <a:pt x="1590" y="156"/>
                </a:lnTo>
                <a:lnTo>
                  <a:pt x="1574" y="136"/>
                </a:lnTo>
                <a:lnTo>
                  <a:pt x="1582" y="144"/>
                </a:lnTo>
                <a:lnTo>
                  <a:pt x="1610" y="190"/>
                </a:lnTo>
                <a:lnTo>
                  <a:pt x="1602" y="180"/>
                </a:lnTo>
                <a:lnTo>
                  <a:pt x="1608" y="182"/>
                </a:lnTo>
                <a:lnTo>
                  <a:pt x="1587" y="152"/>
                </a:lnTo>
                <a:lnTo>
                  <a:pt x="1560" y="114"/>
                </a:lnTo>
                <a:lnTo>
                  <a:pt x="1536" y="84"/>
                </a:lnTo>
                <a:lnTo>
                  <a:pt x="1510" y="52"/>
                </a:lnTo>
                <a:lnTo>
                  <a:pt x="1491" y="32"/>
                </a:lnTo>
                <a:lnTo>
                  <a:pt x="1473" y="14"/>
                </a:lnTo>
                <a:lnTo>
                  <a:pt x="1452" y="8"/>
                </a:lnTo>
                <a:lnTo>
                  <a:pt x="1410" y="2"/>
                </a:lnTo>
              </a:path>
            </a:pathLst>
          </a:custGeom>
          <a:solidFill>
            <a:schemeClr val="bg1">
              <a:lumMod val="85000"/>
            </a:schemeClr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 111"/>
          <p:cNvSpPr>
            <a:spLocks/>
          </p:cNvSpPr>
          <p:nvPr/>
        </p:nvSpPr>
        <p:spPr bwMode="auto">
          <a:xfrm>
            <a:off x="6441597" y="3318104"/>
            <a:ext cx="1682489" cy="2162175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12" y="24"/>
              </a:cxn>
              <a:cxn ang="0">
                <a:pos x="23" y="58"/>
              </a:cxn>
              <a:cxn ang="0">
                <a:pos x="37" y="104"/>
              </a:cxn>
              <a:cxn ang="0">
                <a:pos x="49" y="136"/>
              </a:cxn>
              <a:cxn ang="0">
                <a:pos x="59" y="174"/>
              </a:cxn>
              <a:cxn ang="0">
                <a:pos x="71" y="212"/>
              </a:cxn>
              <a:cxn ang="0">
                <a:pos x="84" y="246"/>
              </a:cxn>
              <a:cxn ang="0">
                <a:pos x="87" y="284"/>
              </a:cxn>
              <a:cxn ang="0">
                <a:pos x="99" y="316"/>
              </a:cxn>
              <a:cxn ang="0">
                <a:pos x="108" y="354"/>
              </a:cxn>
              <a:cxn ang="0">
                <a:pos x="120" y="390"/>
              </a:cxn>
              <a:cxn ang="0">
                <a:pos x="125" y="424"/>
              </a:cxn>
              <a:cxn ang="0">
                <a:pos x="139" y="462"/>
              </a:cxn>
              <a:cxn ang="0">
                <a:pos x="149" y="498"/>
              </a:cxn>
              <a:cxn ang="0">
                <a:pos x="161" y="534"/>
              </a:cxn>
              <a:cxn ang="0">
                <a:pos x="175" y="572"/>
              </a:cxn>
              <a:cxn ang="0">
                <a:pos x="189" y="606"/>
              </a:cxn>
              <a:cxn ang="0">
                <a:pos x="204" y="642"/>
              </a:cxn>
              <a:cxn ang="0">
                <a:pos x="216" y="678"/>
              </a:cxn>
              <a:cxn ang="0">
                <a:pos x="231" y="712"/>
              </a:cxn>
              <a:cxn ang="0">
                <a:pos x="252" y="750"/>
              </a:cxn>
              <a:cxn ang="0">
                <a:pos x="264" y="786"/>
              </a:cxn>
              <a:cxn ang="0">
                <a:pos x="287" y="824"/>
              </a:cxn>
              <a:cxn ang="0">
                <a:pos x="301" y="854"/>
              </a:cxn>
              <a:cxn ang="0">
                <a:pos x="321" y="886"/>
              </a:cxn>
              <a:cxn ang="0">
                <a:pos x="343" y="918"/>
              </a:cxn>
              <a:cxn ang="0">
                <a:pos x="363" y="946"/>
              </a:cxn>
              <a:cxn ang="0">
                <a:pos x="383" y="978"/>
              </a:cxn>
              <a:cxn ang="0">
                <a:pos x="407" y="1004"/>
              </a:cxn>
              <a:cxn ang="0">
                <a:pos x="435" y="1034"/>
              </a:cxn>
              <a:cxn ang="0">
                <a:pos x="465" y="1068"/>
              </a:cxn>
              <a:cxn ang="0">
                <a:pos x="504" y="1098"/>
              </a:cxn>
              <a:cxn ang="0">
                <a:pos x="528" y="1110"/>
              </a:cxn>
              <a:cxn ang="0">
                <a:pos x="559" y="1130"/>
              </a:cxn>
              <a:cxn ang="0">
                <a:pos x="593" y="1148"/>
              </a:cxn>
              <a:cxn ang="0">
                <a:pos x="633" y="1168"/>
              </a:cxn>
              <a:cxn ang="0">
                <a:pos x="675" y="1188"/>
              </a:cxn>
              <a:cxn ang="0">
                <a:pos x="709" y="1202"/>
              </a:cxn>
              <a:cxn ang="0">
                <a:pos x="741" y="1216"/>
              </a:cxn>
              <a:cxn ang="0">
                <a:pos x="771" y="1226"/>
              </a:cxn>
              <a:cxn ang="0">
                <a:pos x="803" y="1236"/>
              </a:cxn>
              <a:cxn ang="0">
                <a:pos x="845" y="1250"/>
              </a:cxn>
              <a:cxn ang="0">
                <a:pos x="825" y="1244"/>
              </a:cxn>
              <a:cxn ang="0">
                <a:pos x="867" y="1258"/>
              </a:cxn>
              <a:cxn ang="0">
                <a:pos x="899" y="1270"/>
              </a:cxn>
              <a:cxn ang="0">
                <a:pos x="954" y="1290"/>
              </a:cxn>
              <a:cxn ang="0">
                <a:pos x="1038" y="1308"/>
              </a:cxn>
              <a:cxn ang="0">
                <a:pos x="1086" y="1320"/>
              </a:cxn>
              <a:cxn ang="0">
                <a:pos x="1087" y="1336"/>
              </a:cxn>
              <a:cxn ang="0">
                <a:pos x="1091" y="1356"/>
              </a:cxn>
              <a:cxn ang="0">
                <a:pos x="0" y="1362"/>
              </a:cxn>
              <a:cxn ang="0">
                <a:pos x="6" y="0"/>
              </a:cxn>
            </a:cxnLst>
            <a:rect l="0" t="0" r="r" b="b"/>
            <a:pathLst>
              <a:path w="1091" h="1362">
                <a:moveTo>
                  <a:pt x="6" y="0"/>
                </a:moveTo>
                <a:lnTo>
                  <a:pt x="12" y="24"/>
                </a:lnTo>
                <a:lnTo>
                  <a:pt x="23" y="58"/>
                </a:lnTo>
                <a:lnTo>
                  <a:pt x="37" y="104"/>
                </a:lnTo>
                <a:lnTo>
                  <a:pt x="49" y="136"/>
                </a:lnTo>
                <a:lnTo>
                  <a:pt x="59" y="174"/>
                </a:lnTo>
                <a:lnTo>
                  <a:pt x="71" y="212"/>
                </a:lnTo>
                <a:lnTo>
                  <a:pt x="84" y="246"/>
                </a:lnTo>
                <a:lnTo>
                  <a:pt x="87" y="284"/>
                </a:lnTo>
                <a:lnTo>
                  <a:pt x="99" y="316"/>
                </a:lnTo>
                <a:lnTo>
                  <a:pt x="108" y="354"/>
                </a:lnTo>
                <a:lnTo>
                  <a:pt x="120" y="390"/>
                </a:lnTo>
                <a:lnTo>
                  <a:pt x="125" y="424"/>
                </a:lnTo>
                <a:lnTo>
                  <a:pt x="139" y="462"/>
                </a:lnTo>
                <a:lnTo>
                  <a:pt x="149" y="498"/>
                </a:lnTo>
                <a:lnTo>
                  <a:pt x="161" y="534"/>
                </a:lnTo>
                <a:lnTo>
                  <a:pt x="175" y="572"/>
                </a:lnTo>
                <a:lnTo>
                  <a:pt x="189" y="606"/>
                </a:lnTo>
                <a:lnTo>
                  <a:pt x="204" y="642"/>
                </a:lnTo>
                <a:lnTo>
                  <a:pt x="216" y="678"/>
                </a:lnTo>
                <a:lnTo>
                  <a:pt x="231" y="712"/>
                </a:lnTo>
                <a:lnTo>
                  <a:pt x="252" y="750"/>
                </a:lnTo>
                <a:lnTo>
                  <a:pt x="264" y="786"/>
                </a:lnTo>
                <a:lnTo>
                  <a:pt x="287" y="824"/>
                </a:lnTo>
                <a:lnTo>
                  <a:pt x="301" y="854"/>
                </a:lnTo>
                <a:lnTo>
                  <a:pt x="321" y="886"/>
                </a:lnTo>
                <a:lnTo>
                  <a:pt x="343" y="918"/>
                </a:lnTo>
                <a:lnTo>
                  <a:pt x="363" y="946"/>
                </a:lnTo>
                <a:lnTo>
                  <a:pt x="383" y="978"/>
                </a:lnTo>
                <a:lnTo>
                  <a:pt x="407" y="1004"/>
                </a:lnTo>
                <a:lnTo>
                  <a:pt x="435" y="1034"/>
                </a:lnTo>
                <a:lnTo>
                  <a:pt x="465" y="1068"/>
                </a:lnTo>
                <a:lnTo>
                  <a:pt x="504" y="1098"/>
                </a:lnTo>
                <a:lnTo>
                  <a:pt x="528" y="1110"/>
                </a:lnTo>
                <a:lnTo>
                  <a:pt x="559" y="1130"/>
                </a:lnTo>
                <a:lnTo>
                  <a:pt x="593" y="1148"/>
                </a:lnTo>
                <a:lnTo>
                  <a:pt x="633" y="1168"/>
                </a:lnTo>
                <a:lnTo>
                  <a:pt x="675" y="1188"/>
                </a:lnTo>
                <a:lnTo>
                  <a:pt x="709" y="1202"/>
                </a:lnTo>
                <a:lnTo>
                  <a:pt x="741" y="1216"/>
                </a:lnTo>
                <a:lnTo>
                  <a:pt x="771" y="1226"/>
                </a:lnTo>
                <a:lnTo>
                  <a:pt x="803" y="1236"/>
                </a:lnTo>
                <a:lnTo>
                  <a:pt x="845" y="1250"/>
                </a:lnTo>
                <a:lnTo>
                  <a:pt x="825" y="1244"/>
                </a:lnTo>
                <a:lnTo>
                  <a:pt x="867" y="1258"/>
                </a:lnTo>
                <a:lnTo>
                  <a:pt x="899" y="1270"/>
                </a:lnTo>
                <a:lnTo>
                  <a:pt x="954" y="1290"/>
                </a:lnTo>
                <a:lnTo>
                  <a:pt x="1038" y="1308"/>
                </a:lnTo>
                <a:lnTo>
                  <a:pt x="1086" y="1320"/>
                </a:lnTo>
                <a:lnTo>
                  <a:pt x="1087" y="1336"/>
                </a:lnTo>
                <a:lnTo>
                  <a:pt x="1091" y="1356"/>
                </a:lnTo>
                <a:lnTo>
                  <a:pt x="0" y="1362"/>
                </a:lnTo>
                <a:lnTo>
                  <a:pt x="6" y="0"/>
                </a:lnTo>
              </a:path>
            </a:pathLst>
          </a:custGeom>
          <a:solidFill>
            <a:schemeClr val="bg1">
              <a:lumMod val="65000"/>
            </a:schemeClr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Line 113"/>
          <p:cNvSpPr>
            <a:spLocks noChangeShapeType="1"/>
          </p:cNvSpPr>
          <p:nvPr/>
        </p:nvSpPr>
        <p:spPr bwMode="auto">
          <a:xfrm flipH="1">
            <a:off x="5878662" y="5404079"/>
            <a:ext cx="2112" cy="185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Line 114"/>
          <p:cNvSpPr>
            <a:spLocks noChangeShapeType="1"/>
          </p:cNvSpPr>
          <p:nvPr/>
        </p:nvSpPr>
        <p:spPr bwMode="auto">
          <a:xfrm>
            <a:off x="4762221" y="3575275"/>
            <a:ext cx="1182401" cy="400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115"/>
          <p:cNvSpPr>
            <a:spLocks noChangeArrowheads="1"/>
          </p:cNvSpPr>
          <p:nvPr/>
        </p:nvSpPr>
        <p:spPr bwMode="auto">
          <a:xfrm>
            <a:off x="5701743" y="5561240"/>
            <a:ext cx="35426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0" name="Rectangle 116"/>
          <p:cNvSpPr>
            <a:spLocks noChangeArrowheads="1"/>
          </p:cNvSpPr>
          <p:nvPr/>
        </p:nvSpPr>
        <p:spPr bwMode="auto">
          <a:xfrm>
            <a:off x="6103044" y="5564415"/>
            <a:ext cx="61074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.83</a:t>
            </a:r>
          </a:p>
        </p:txBody>
      </p:sp>
      <p:sp>
        <p:nvSpPr>
          <p:cNvPr id="11" name="Line 117"/>
          <p:cNvSpPr>
            <a:spLocks noChangeShapeType="1"/>
          </p:cNvSpPr>
          <p:nvPr/>
        </p:nvSpPr>
        <p:spPr bwMode="auto">
          <a:xfrm>
            <a:off x="3163483" y="5466658"/>
            <a:ext cx="5570206" cy="28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8"/>
          <p:cNvGrpSpPr>
            <a:grpSpLocks/>
          </p:cNvGrpSpPr>
          <p:nvPr/>
        </p:nvGrpSpPr>
        <p:grpSpPr bwMode="auto">
          <a:xfrm>
            <a:off x="3516687" y="2346553"/>
            <a:ext cx="4737754" cy="2944812"/>
            <a:chOff x="1312" y="1785"/>
            <a:chExt cx="2973" cy="1855"/>
          </a:xfrm>
        </p:grpSpPr>
        <p:sp>
          <p:nvSpPr>
            <p:cNvPr id="13" name="Arc 119"/>
            <p:cNvSpPr>
              <a:spLocks/>
            </p:cNvSpPr>
            <p:nvPr/>
          </p:nvSpPr>
          <p:spPr bwMode="auto">
            <a:xfrm rot="6300000">
              <a:off x="2072" y="2155"/>
              <a:ext cx="956" cy="22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Arc 120"/>
            <p:cNvSpPr>
              <a:spLocks/>
            </p:cNvSpPr>
            <p:nvPr/>
          </p:nvSpPr>
          <p:spPr bwMode="auto">
            <a:xfrm rot="16980000">
              <a:off x="1695" y="2911"/>
              <a:ext cx="790" cy="284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Arc 121"/>
            <p:cNvSpPr>
              <a:spLocks/>
            </p:cNvSpPr>
            <p:nvPr/>
          </p:nvSpPr>
          <p:spPr bwMode="auto">
            <a:xfrm rot="20700000">
              <a:off x="1312" y="3468"/>
              <a:ext cx="697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93 w 20693"/>
                <a:gd name="T1" fmla="*/ 6194 h 21576"/>
                <a:gd name="T2" fmla="*/ 1014 w 20693"/>
                <a:gd name="T3" fmla="*/ 21576 h 21576"/>
                <a:gd name="T4" fmla="*/ 0 w 20693"/>
                <a:gd name="T5" fmla="*/ 0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Arc 122"/>
            <p:cNvSpPr>
              <a:spLocks/>
            </p:cNvSpPr>
            <p:nvPr/>
          </p:nvSpPr>
          <p:spPr bwMode="auto">
            <a:xfrm rot="816431">
              <a:off x="3561" y="3467"/>
              <a:ext cx="724" cy="173"/>
            </a:xfrm>
            <a:custGeom>
              <a:avLst/>
              <a:gdLst>
                <a:gd name="G0" fmla="+- 20765 0 0"/>
                <a:gd name="G1" fmla="+- 0 0 0"/>
                <a:gd name="G2" fmla="+- 21600 0 0"/>
                <a:gd name="T0" fmla="*/ 20314 w 20765"/>
                <a:gd name="T1" fmla="*/ 21595 h 21595"/>
                <a:gd name="T2" fmla="*/ 0 w 20765"/>
                <a:gd name="T3" fmla="*/ 5948 h 21595"/>
                <a:gd name="T4" fmla="*/ 20765 w 20765"/>
                <a:gd name="T5" fmla="*/ 0 h 21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765" h="21595" fill="none" extrusionOk="0">
                  <a:moveTo>
                    <a:pt x="20313" y="21595"/>
                  </a:moveTo>
                  <a:cubicBezTo>
                    <a:pt x="10844" y="21397"/>
                    <a:pt x="2608" y="15053"/>
                    <a:pt x="0" y="5947"/>
                  </a:cubicBezTo>
                </a:path>
                <a:path w="20765" h="21595" stroke="0" extrusionOk="0">
                  <a:moveTo>
                    <a:pt x="20313" y="21595"/>
                  </a:moveTo>
                  <a:cubicBezTo>
                    <a:pt x="10844" y="21397"/>
                    <a:pt x="2608" y="15053"/>
                    <a:pt x="0" y="5947"/>
                  </a:cubicBezTo>
                  <a:lnTo>
                    <a:pt x="20765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>
              <a:outerShdw dist="17961" dir="135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Arc 123"/>
            <p:cNvSpPr>
              <a:spLocks/>
            </p:cNvSpPr>
            <p:nvPr/>
          </p:nvSpPr>
          <p:spPr bwMode="auto">
            <a:xfrm rot="15300000">
              <a:off x="2531" y="2151"/>
              <a:ext cx="957" cy="225"/>
            </a:xfrm>
            <a:custGeom>
              <a:avLst/>
              <a:gdLst>
                <a:gd name="G0" fmla="+- 0 0 0"/>
                <a:gd name="G1" fmla="+- 96 0 0"/>
                <a:gd name="G2" fmla="+- 21600 0 0"/>
                <a:gd name="T0" fmla="*/ 21600 w 21600"/>
                <a:gd name="T1" fmla="*/ 0 h 21696"/>
                <a:gd name="T2" fmla="*/ 0 w 21600"/>
                <a:gd name="T3" fmla="*/ 21696 h 21696"/>
                <a:gd name="T4" fmla="*/ 0 w 21600"/>
                <a:gd name="T5" fmla="*/ 96 h 2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96" fill="none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</a:path>
                <a:path w="21600" h="21696" stroke="0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  <a:lnTo>
                    <a:pt x="0" y="96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Arc 124"/>
            <p:cNvSpPr>
              <a:spLocks/>
            </p:cNvSpPr>
            <p:nvPr/>
          </p:nvSpPr>
          <p:spPr bwMode="auto">
            <a:xfrm rot="4587037">
              <a:off x="3070" y="2905"/>
              <a:ext cx="802" cy="2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9428 w 19428"/>
                <a:gd name="T1" fmla="*/ 9440 h 21600"/>
                <a:gd name="T2" fmla="*/ 0 w 19428"/>
                <a:gd name="T3" fmla="*/ 21600 h 21600"/>
                <a:gd name="T4" fmla="*/ 0 w 1942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28" h="21600" fill="none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</a:path>
                <a:path w="19428" h="21600" stroke="0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9" name="Rectangle 125"/>
          <p:cNvSpPr>
            <a:spLocks noChangeArrowheads="1"/>
          </p:cNvSpPr>
          <p:nvPr/>
        </p:nvSpPr>
        <p:spPr bwMode="auto">
          <a:xfrm>
            <a:off x="2878494" y="3318351"/>
            <a:ext cx="195406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Area = .7967</a:t>
            </a:r>
          </a:p>
        </p:txBody>
      </p:sp>
      <p:sp>
        <p:nvSpPr>
          <p:cNvPr id="20" name="Rectangle 126"/>
          <p:cNvSpPr>
            <a:spLocks noChangeArrowheads="1"/>
          </p:cNvSpPr>
          <p:nvPr/>
        </p:nvSpPr>
        <p:spPr bwMode="auto">
          <a:xfrm>
            <a:off x="7793172" y="3452805"/>
            <a:ext cx="2398093" cy="9823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Area = 1 - .7967</a:t>
            </a:r>
          </a:p>
          <a:p>
            <a:pPr algn="l"/>
            <a:endParaRPr lang="en-US" sz="10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=   .2033</a:t>
            </a:r>
          </a:p>
        </p:txBody>
      </p:sp>
      <p:sp>
        <p:nvSpPr>
          <p:cNvPr id="21" name="Line 127"/>
          <p:cNvSpPr>
            <a:spLocks noChangeShapeType="1"/>
          </p:cNvSpPr>
          <p:nvPr/>
        </p:nvSpPr>
        <p:spPr bwMode="auto">
          <a:xfrm flipH="1">
            <a:off x="6904792" y="3886307"/>
            <a:ext cx="902777" cy="125155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128"/>
          <p:cNvSpPr>
            <a:spLocks noChangeArrowheads="1"/>
          </p:cNvSpPr>
          <p:nvPr/>
        </p:nvSpPr>
        <p:spPr bwMode="auto">
          <a:xfrm>
            <a:off x="8769313" y="5237390"/>
            <a:ext cx="33663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</a:p>
        </p:txBody>
      </p:sp>
      <p:sp>
        <p:nvSpPr>
          <p:cNvPr id="23" name="Line 129"/>
          <p:cNvSpPr>
            <a:spLocks noChangeShapeType="1"/>
          </p:cNvSpPr>
          <p:nvPr/>
        </p:nvSpPr>
        <p:spPr bwMode="auto">
          <a:xfrm flipH="1">
            <a:off x="6437375" y="3346311"/>
            <a:ext cx="0" cy="2266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308"/>
          <p:cNvSpPr>
            <a:spLocks noChangeArrowheads="1"/>
          </p:cNvSpPr>
          <p:nvPr/>
        </p:nvSpPr>
        <p:spPr bwMode="auto">
          <a:xfrm>
            <a:off x="8908487" y="3950005"/>
            <a:ext cx="1119381" cy="504825"/>
          </a:xfrm>
          <a:prstGeom prst="ellips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>
          <a:xfrm>
            <a:off x="929359" y="392795"/>
            <a:ext cx="10337562" cy="706438"/>
          </a:xfrm>
          <a:prstGeom prst="rect">
            <a:avLst/>
          </a:prstGeom>
          <a:noFill/>
          <a:ln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>
                <a:effectLst/>
              </a:rPr>
              <a:t>Standard Normal Probability Distribution</a:t>
            </a:r>
          </a:p>
        </p:txBody>
      </p:sp>
    </p:spTree>
    <p:extLst>
      <p:ext uri="{BB962C8B-B14F-4D97-AF65-F5344CB8AC3E}">
        <p14:creationId xmlns:p14="http://schemas.microsoft.com/office/powerpoint/2010/main" val="2756662282"/>
      </p:ext>
    </p:extLst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8" name="Rectangle 200"/>
          <p:cNvSpPr>
            <a:spLocks noChangeArrowheads="1"/>
          </p:cNvSpPr>
          <p:nvPr/>
        </p:nvSpPr>
        <p:spPr bwMode="auto">
          <a:xfrm>
            <a:off x="1368207" y="1172922"/>
            <a:ext cx="9712579" cy="12068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indent="339725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If the manager of Pep Zone wants the probability of a stockout during replenishment lead-time to be no more than .05, what should the reorder point be?</a:t>
            </a:r>
          </a:p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   </a:t>
            </a:r>
          </a:p>
        </p:txBody>
      </p:sp>
      <p:sp>
        <p:nvSpPr>
          <p:cNvPr id="17610" name="Rectangle 202"/>
          <p:cNvSpPr>
            <a:spLocks noChangeArrowheads="1"/>
          </p:cNvSpPr>
          <p:nvPr/>
        </p:nvSpPr>
        <p:spPr bwMode="auto">
          <a:xfrm>
            <a:off x="1368207" y="2292480"/>
            <a:ext cx="9712579" cy="8727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indent="339725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(Hint:  Given a probability, we can use the standard normal table in an inverse fashion to find the corresponding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z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value.)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912138" y="385989"/>
            <a:ext cx="10337562" cy="706438"/>
          </a:xfrm>
          <a:noFill/>
          <a:ln/>
        </p:spPr>
        <p:txBody>
          <a:bodyPr>
            <a:normAutofit/>
          </a:bodyPr>
          <a:lstStyle/>
          <a:p>
            <a:r>
              <a:rPr lang="en-US" sz="3600" dirty="0"/>
              <a:t>Standard Normal Probability Distribution</a:t>
            </a:r>
          </a:p>
        </p:txBody>
      </p:sp>
    </p:spTree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27247" y="1120550"/>
            <a:ext cx="10337562" cy="6365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Solving for the Reorder Point		</a:t>
            </a:r>
          </a:p>
        </p:txBody>
      </p:sp>
      <p:sp>
        <p:nvSpPr>
          <p:cNvPr id="5" name="Freeform 109"/>
          <p:cNvSpPr>
            <a:spLocks/>
          </p:cNvSpPr>
          <p:nvPr/>
        </p:nvSpPr>
        <p:spPr bwMode="auto">
          <a:xfrm>
            <a:off x="3761420" y="2104903"/>
            <a:ext cx="4491620" cy="3060700"/>
          </a:xfrm>
          <a:custGeom>
            <a:avLst/>
            <a:gdLst/>
            <a:ahLst/>
            <a:cxnLst>
              <a:cxn ang="0">
                <a:pos x="1355" y="16"/>
              </a:cxn>
              <a:cxn ang="0">
                <a:pos x="1263" y="104"/>
              </a:cxn>
              <a:cxn ang="0">
                <a:pos x="1204" y="196"/>
              </a:cxn>
              <a:cxn ang="0">
                <a:pos x="1144" y="314"/>
              </a:cxn>
              <a:cxn ang="0">
                <a:pos x="1102" y="408"/>
              </a:cxn>
              <a:cxn ang="0">
                <a:pos x="1062" y="504"/>
              </a:cxn>
              <a:cxn ang="0">
                <a:pos x="1020" y="624"/>
              </a:cxn>
              <a:cxn ang="0">
                <a:pos x="980" y="736"/>
              </a:cxn>
              <a:cxn ang="0">
                <a:pos x="950" y="852"/>
              </a:cxn>
              <a:cxn ang="0">
                <a:pos x="921" y="974"/>
              </a:cxn>
              <a:cxn ang="0">
                <a:pos x="885" y="1072"/>
              </a:cxn>
              <a:cxn ang="0">
                <a:pos x="843" y="1186"/>
              </a:cxn>
              <a:cxn ang="0">
                <a:pos x="811" y="1288"/>
              </a:cxn>
              <a:cxn ang="0">
                <a:pos x="753" y="1406"/>
              </a:cxn>
              <a:cxn ang="0">
                <a:pos x="675" y="1520"/>
              </a:cxn>
              <a:cxn ang="0">
                <a:pos x="603" y="1616"/>
              </a:cxn>
              <a:cxn ang="0">
                <a:pos x="507" y="1688"/>
              </a:cxn>
              <a:cxn ang="0">
                <a:pos x="398" y="1738"/>
              </a:cxn>
              <a:cxn ang="0">
                <a:pos x="291" y="1784"/>
              </a:cxn>
              <a:cxn ang="0">
                <a:pos x="199" y="1820"/>
              </a:cxn>
              <a:cxn ang="0">
                <a:pos x="75" y="1860"/>
              </a:cxn>
              <a:cxn ang="0">
                <a:pos x="2" y="1882"/>
              </a:cxn>
              <a:cxn ang="0">
                <a:pos x="2860" y="1928"/>
              </a:cxn>
              <a:cxn ang="0">
                <a:pos x="2816" y="1874"/>
              </a:cxn>
              <a:cxn ang="0">
                <a:pos x="2694" y="1846"/>
              </a:cxn>
              <a:cxn ang="0">
                <a:pos x="2577" y="1804"/>
              </a:cxn>
              <a:cxn ang="0">
                <a:pos x="2463" y="1756"/>
              </a:cxn>
              <a:cxn ang="0">
                <a:pos x="2342" y="1700"/>
              </a:cxn>
              <a:cxn ang="0">
                <a:pos x="2284" y="1664"/>
              </a:cxn>
              <a:cxn ang="0">
                <a:pos x="2204" y="1594"/>
              </a:cxn>
              <a:cxn ang="0">
                <a:pos x="2122" y="1502"/>
              </a:cxn>
              <a:cxn ang="0">
                <a:pos x="2066" y="1406"/>
              </a:cxn>
              <a:cxn ang="0">
                <a:pos x="2014" y="1306"/>
              </a:cxn>
              <a:cxn ang="0">
                <a:pos x="1970" y="1196"/>
              </a:cxn>
              <a:cxn ang="0">
                <a:pos x="1940" y="1114"/>
              </a:cxn>
              <a:cxn ang="0">
                <a:pos x="1914" y="1028"/>
              </a:cxn>
              <a:cxn ang="0">
                <a:pos x="1878" y="900"/>
              </a:cxn>
              <a:cxn ang="0">
                <a:pos x="1842" y="770"/>
              </a:cxn>
              <a:cxn ang="0">
                <a:pos x="1803" y="652"/>
              </a:cxn>
              <a:cxn ang="0">
                <a:pos x="1761" y="526"/>
              </a:cxn>
              <a:cxn ang="0">
                <a:pos x="1715" y="404"/>
              </a:cxn>
              <a:cxn ang="0">
                <a:pos x="1683" y="332"/>
              </a:cxn>
              <a:cxn ang="0">
                <a:pos x="1634" y="236"/>
              </a:cxn>
              <a:cxn ang="0">
                <a:pos x="1590" y="156"/>
              </a:cxn>
              <a:cxn ang="0">
                <a:pos x="1610" y="190"/>
              </a:cxn>
              <a:cxn ang="0">
                <a:pos x="1587" y="152"/>
              </a:cxn>
              <a:cxn ang="0">
                <a:pos x="1510" y="52"/>
              </a:cxn>
              <a:cxn ang="0">
                <a:pos x="1452" y="8"/>
              </a:cxn>
            </a:cxnLst>
            <a:rect l="0" t="0" r="r" b="b"/>
            <a:pathLst>
              <a:path w="2862" h="1928">
                <a:moveTo>
                  <a:pt x="1430" y="0"/>
                </a:moveTo>
                <a:lnTo>
                  <a:pt x="1387" y="4"/>
                </a:lnTo>
                <a:lnTo>
                  <a:pt x="1355" y="16"/>
                </a:lnTo>
                <a:lnTo>
                  <a:pt x="1319" y="40"/>
                </a:lnTo>
                <a:lnTo>
                  <a:pt x="1292" y="68"/>
                </a:lnTo>
                <a:lnTo>
                  <a:pt x="1263" y="104"/>
                </a:lnTo>
                <a:lnTo>
                  <a:pt x="1239" y="140"/>
                </a:lnTo>
                <a:lnTo>
                  <a:pt x="1221" y="170"/>
                </a:lnTo>
                <a:lnTo>
                  <a:pt x="1204" y="196"/>
                </a:lnTo>
                <a:lnTo>
                  <a:pt x="1179" y="242"/>
                </a:lnTo>
                <a:lnTo>
                  <a:pt x="1162" y="276"/>
                </a:lnTo>
                <a:lnTo>
                  <a:pt x="1144" y="314"/>
                </a:lnTo>
                <a:lnTo>
                  <a:pt x="1132" y="344"/>
                </a:lnTo>
                <a:lnTo>
                  <a:pt x="1114" y="380"/>
                </a:lnTo>
                <a:lnTo>
                  <a:pt x="1102" y="408"/>
                </a:lnTo>
                <a:lnTo>
                  <a:pt x="1090" y="436"/>
                </a:lnTo>
                <a:lnTo>
                  <a:pt x="1076" y="472"/>
                </a:lnTo>
                <a:lnTo>
                  <a:pt x="1062" y="504"/>
                </a:lnTo>
                <a:lnTo>
                  <a:pt x="1048" y="544"/>
                </a:lnTo>
                <a:lnTo>
                  <a:pt x="1036" y="580"/>
                </a:lnTo>
                <a:lnTo>
                  <a:pt x="1020" y="624"/>
                </a:lnTo>
                <a:lnTo>
                  <a:pt x="1014" y="650"/>
                </a:lnTo>
                <a:lnTo>
                  <a:pt x="994" y="690"/>
                </a:lnTo>
                <a:lnTo>
                  <a:pt x="980" y="736"/>
                </a:lnTo>
                <a:lnTo>
                  <a:pt x="970" y="776"/>
                </a:lnTo>
                <a:lnTo>
                  <a:pt x="960" y="814"/>
                </a:lnTo>
                <a:lnTo>
                  <a:pt x="950" y="852"/>
                </a:lnTo>
                <a:lnTo>
                  <a:pt x="940" y="894"/>
                </a:lnTo>
                <a:lnTo>
                  <a:pt x="930" y="938"/>
                </a:lnTo>
                <a:lnTo>
                  <a:pt x="921" y="974"/>
                </a:lnTo>
                <a:lnTo>
                  <a:pt x="915" y="1004"/>
                </a:lnTo>
                <a:lnTo>
                  <a:pt x="903" y="1040"/>
                </a:lnTo>
                <a:lnTo>
                  <a:pt x="885" y="1072"/>
                </a:lnTo>
                <a:lnTo>
                  <a:pt x="873" y="1114"/>
                </a:lnTo>
                <a:lnTo>
                  <a:pt x="855" y="1168"/>
                </a:lnTo>
                <a:lnTo>
                  <a:pt x="843" y="1186"/>
                </a:lnTo>
                <a:lnTo>
                  <a:pt x="837" y="1222"/>
                </a:lnTo>
                <a:lnTo>
                  <a:pt x="823" y="1264"/>
                </a:lnTo>
                <a:lnTo>
                  <a:pt x="811" y="1288"/>
                </a:lnTo>
                <a:lnTo>
                  <a:pt x="789" y="1330"/>
                </a:lnTo>
                <a:lnTo>
                  <a:pt x="771" y="1366"/>
                </a:lnTo>
                <a:lnTo>
                  <a:pt x="753" y="1406"/>
                </a:lnTo>
                <a:lnTo>
                  <a:pt x="729" y="1442"/>
                </a:lnTo>
                <a:lnTo>
                  <a:pt x="712" y="1478"/>
                </a:lnTo>
                <a:lnTo>
                  <a:pt x="675" y="1520"/>
                </a:lnTo>
                <a:lnTo>
                  <a:pt x="658" y="1546"/>
                </a:lnTo>
                <a:lnTo>
                  <a:pt x="626" y="1584"/>
                </a:lnTo>
                <a:lnTo>
                  <a:pt x="603" y="1616"/>
                </a:lnTo>
                <a:lnTo>
                  <a:pt x="579" y="1628"/>
                </a:lnTo>
                <a:lnTo>
                  <a:pt x="549" y="1658"/>
                </a:lnTo>
                <a:lnTo>
                  <a:pt x="507" y="1688"/>
                </a:lnTo>
                <a:lnTo>
                  <a:pt x="462" y="1708"/>
                </a:lnTo>
                <a:lnTo>
                  <a:pt x="428" y="1724"/>
                </a:lnTo>
                <a:lnTo>
                  <a:pt x="398" y="1738"/>
                </a:lnTo>
                <a:lnTo>
                  <a:pt x="362" y="1756"/>
                </a:lnTo>
                <a:lnTo>
                  <a:pt x="327" y="1772"/>
                </a:lnTo>
                <a:lnTo>
                  <a:pt x="291" y="1784"/>
                </a:lnTo>
                <a:lnTo>
                  <a:pt x="274" y="1792"/>
                </a:lnTo>
                <a:lnTo>
                  <a:pt x="238" y="1804"/>
                </a:lnTo>
                <a:lnTo>
                  <a:pt x="199" y="1820"/>
                </a:lnTo>
                <a:lnTo>
                  <a:pt x="159" y="1832"/>
                </a:lnTo>
                <a:lnTo>
                  <a:pt x="114" y="1846"/>
                </a:lnTo>
                <a:lnTo>
                  <a:pt x="75" y="1860"/>
                </a:lnTo>
                <a:lnTo>
                  <a:pt x="38" y="1870"/>
                </a:lnTo>
                <a:lnTo>
                  <a:pt x="16" y="1876"/>
                </a:lnTo>
                <a:lnTo>
                  <a:pt x="2" y="1882"/>
                </a:lnTo>
                <a:lnTo>
                  <a:pt x="0" y="1902"/>
                </a:lnTo>
                <a:lnTo>
                  <a:pt x="2" y="1924"/>
                </a:lnTo>
                <a:lnTo>
                  <a:pt x="2860" y="1928"/>
                </a:lnTo>
                <a:lnTo>
                  <a:pt x="2860" y="1904"/>
                </a:lnTo>
                <a:lnTo>
                  <a:pt x="2862" y="1886"/>
                </a:lnTo>
                <a:lnTo>
                  <a:pt x="2816" y="1874"/>
                </a:lnTo>
                <a:lnTo>
                  <a:pt x="2764" y="1862"/>
                </a:lnTo>
                <a:lnTo>
                  <a:pt x="2724" y="1852"/>
                </a:lnTo>
                <a:lnTo>
                  <a:pt x="2694" y="1846"/>
                </a:lnTo>
                <a:lnTo>
                  <a:pt x="2668" y="1836"/>
                </a:lnTo>
                <a:lnTo>
                  <a:pt x="2628" y="1822"/>
                </a:lnTo>
                <a:lnTo>
                  <a:pt x="2577" y="1804"/>
                </a:lnTo>
                <a:lnTo>
                  <a:pt x="2535" y="1786"/>
                </a:lnTo>
                <a:lnTo>
                  <a:pt x="2505" y="1774"/>
                </a:lnTo>
                <a:lnTo>
                  <a:pt x="2463" y="1756"/>
                </a:lnTo>
                <a:lnTo>
                  <a:pt x="2424" y="1740"/>
                </a:lnTo>
                <a:lnTo>
                  <a:pt x="2379" y="1720"/>
                </a:lnTo>
                <a:lnTo>
                  <a:pt x="2342" y="1700"/>
                </a:lnTo>
                <a:lnTo>
                  <a:pt x="2316" y="1684"/>
                </a:lnTo>
                <a:lnTo>
                  <a:pt x="2300" y="1670"/>
                </a:lnTo>
                <a:lnTo>
                  <a:pt x="2284" y="1664"/>
                </a:lnTo>
                <a:lnTo>
                  <a:pt x="2260" y="1648"/>
                </a:lnTo>
                <a:lnTo>
                  <a:pt x="2232" y="1622"/>
                </a:lnTo>
                <a:lnTo>
                  <a:pt x="2204" y="1594"/>
                </a:lnTo>
                <a:lnTo>
                  <a:pt x="2180" y="1572"/>
                </a:lnTo>
                <a:lnTo>
                  <a:pt x="2148" y="1538"/>
                </a:lnTo>
                <a:lnTo>
                  <a:pt x="2122" y="1502"/>
                </a:lnTo>
                <a:lnTo>
                  <a:pt x="2102" y="1470"/>
                </a:lnTo>
                <a:lnTo>
                  <a:pt x="2084" y="1438"/>
                </a:lnTo>
                <a:lnTo>
                  <a:pt x="2066" y="1406"/>
                </a:lnTo>
                <a:lnTo>
                  <a:pt x="2048" y="1360"/>
                </a:lnTo>
                <a:lnTo>
                  <a:pt x="2032" y="1336"/>
                </a:lnTo>
                <a:lnTo>
                  <a:pt x="2014" y="1306"/>
                </a:lnTo>
                <a:lnTo>
                  <a:pt x="1998" y="1266"/>
                </a:lnTo>
                <a:lnTo>
                  <a:pt x="1984" y="1232"/>
                </a:lnTo>
                <a:lnTo>
                  <a:pt x="1970" y="1196"/>
                </a:lnTo>
                <a:lnTo>
                  <a:pt x="1956" y="1160"/>
                </a:lnTo>
                <a:lnTo>
                  <a:pt x="1946" y="1138"/>
                </a:lnTo>
                <a:lnTo>
                  <a:pt x="1940" y="1114"/>
                </a:lnTo>
                <a:lnTo>
                  <a:pt x="1932" y="1090"/>
                </a:lnTo>
                <a:lnTo>
                  <a:pt x="1926" y="1062"/>
                </a:lnTo>
                <a:lnTo>
                  <a:pt x="1914" y="1028"/>
                </a:lnTo>
                <a:lnTo>
                  <a:pt x="1904" y="994"/>
                </a:lnTo>
                <a:lnTo>
                  <a:pt x="1888" y="946"/>
                </a:lnTo>
                <a:lnTo>
                  <a:pt x="1878" y="900"/>
                </a:lnTo>
                <a:lnTo>
                  <a:pt x="1862" y="850"/>
                </a:lnTo>
                <a:lnTo>
                  <a:pt x="1854" y="810"/>
                </a:lnTo>
                <a:lnTo>
                  <a:pt x="1842" y="770"/>
                </a:lnTo>
                <a:lnTo>
                  <a:pt x="1830" y="732"/>
                </a:lnTo>
                <a:lnTo>
                  <a:pt x="1814" y="692"/>
                </a:lnTo>
                <a:lnTo>
                  <a:pt x="1803" y="652"/>
                </a:lnTo>
                <a:lnTo>
                  <a:pt x="1786" y="604"/>
                </a:lnTo>
                <a:lnTo>
                  <a:pt x="1773" y="556"/>
                </a:lnTo>
                <a:lnTo>
                  <a:pt x="1761" y="526"/>
                </a:lnTo>
                <a:lnTo>
                  <a:pt x="1742" y="478"/>
                </a:lnTo>
                <a:lnTo>
                  <a:pt x="1725" y="442"/>
                </a:lnTo>
                <a:lnTo>
                  <a:pt x="1715" y="404"/>
                </a:lnTo>
                <a:lnTo>
                  <a:pt x="1698" y="368"/>
                </a:lnTo>
                <a:lnTo>
                  <a:pt x="1692" y="354"/>
                </a:lnTo>
                <a:lnTo>
                  <a:pt x="1683" y="332"/>
                </a:lnTo>
                <a:lnTo>
                  <a:pt x="1662" y="294"/>
                </a:lnTo>
                <a:lnTo>
                  <a:pt x="1647" y="260"/>
                </a:lnTo>
                <a:lnTo>
                  <a:pt x="1634" y="236"/>
                </a:lnTo>
                <a:lnTo>
                  <a:pt x="1624" y="208"/>
                </a:lnTo>
                <a:lnTo>
                  <a:pt x="1596" y="168"/>
                </a:lnTo>
                <a:lnTo>
                  <a:pt x="1590" y="156"/>
                </a:lnTo>
                <a:lnTo>
                  <a:pt x="1574" y="136"/>
                </a:lnTo>
                <a:lnTo>
                  <a:pt x="1582" y="144"/>
                </a:lnTo>
                <a:lnTo>
                  <a:pt x="1610" y="190"/>
                </a:lnTo>
                <a:lnTo>
                  <a:pt x="1602" y="180"/>
                </a:lnTo>
                <a:lnTo>
                  <a:pt x="1608" y="182"/>
                </a:lnTo>
                <a:lnTo>
                  <a:pt x="1587" y="152"/>
                </a:lnTo>
                <a:lnTo>
                  <a:pt x="1560" y="114"/>
                </a:lnTo>
                <a:lnTo>
                  <a:pt x="1536" y="84"/>
                </a:lnTo>
                <a:lnTo>
                  <a:pt x="1510" y="52"/>
                </a:lnTo>
                <a:lnTo>
                  <a:pt x="1491" y="32"/>
                </a:lnTo>
                <a:lnTo>
                  <a:pt x="1473" y="14"/>
                </a:lnTo>
                <a:lnTo>
                  <a:pt x="1452" y="8"/>
                </a:lnTo>
                <a:lnTo>
                  <a:pt x="1410" y="2"/>
                </a:lnTo>
              </a:path>
            </a:pathLst>
          </a:custGeom>
          <a:solidFill>
            <a:schemeClr val="bg1">
              <a:lumMod val="85000"/>
            </a:schemeClr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Line 111"/>
          <p:cNvSpPr>
            <a:spLocks noChangeShapeType="1"/>
          </p:cNvSpPr>
          <p:nvPr/>
        </p:nvSpPr>
        <p:spPr bwMode="auto">
          <a:xfrm flipH="1">
            <a:off x="6039378" y="5092579"/>
            <a:ext cx="2112" cy="185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Line 112"/>
          <p:cNvSpPr>
            <a:spLocks noChangeShapeType="1"/>
          </p:cNvSpPr>
          <p:nvPr/>
        </p:nvSpPr>
        <p:spPr bwMode="auto">
          <a:xfrm>
            <a:off x="4640282" y="3366682"/>
            <a:ext cx="1182401" cy="400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113"/>
          <p:cNvSpPr>
            <a:spLocks noChangeArrowheads="1"/>
          </p:cNvSpPr>
          <p:nvPr/>
        </p:nvSpPr>
        <p:spPr bwMode="auto">
          <a:xfrm>
            <a:off x="5874182" y="5249740"/>
            <a:ext cx="35426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9" name="Rectangle 123"/>
          <p:cNvSpPr>
            <a:spLocks noChangeArrowheads="1"/>
          </p:cNvSpPr>
          <p:nvPr/>
        </p:nvSpPr>
        <p:spPr bwMode="auto">
          <a:xfrm>
            <a:off x="2732463" y="3125366"/>
            <a:ext cx="1756059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Area = .9500</a:t>
            </a:r>
          </a:p>
        </p:txBody>
      </p:sp>
      <p:sp>
        <p:nvSpPr>
          <p:cNvPr id="10" name="Rectangle 124"/>
          <p:cNvSpPr>
            <a:spLocks noChangeArrowheads="1"/>
          </p:cNvSpPr>
          <p:nvPr/>
        </p:nvSpPr>
        <p:spPr bwMode="auto">
          <a:xfrm>
            <a:off x="7585035" y="3366682"/>
            <a:ext cx="1756059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Area = .0500</a:t>
            </a:r>
          </a:p>
        </p:txBody>
      </p:sp>
      <p:sp>
        <p:nvSpPr>
          <p:cNvPr id="11" name="Rectangle 126"/>
          <p:cNvSpPr>
            <a:spLocks noChangeArrowheads="1"/>
          </p:cNvSpPr>
          <p:nvPr/>
        </p:nvSpPr>
        <p:spPr bwMode="auto">
          <a:xfrm>
            <a:off x="8953474" y="4925890"/>
            <a:ext cx="33663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</a:p>
        </p:txBody>
      </p:sp>
      <p:sp>
        <p:nvSpPr>
          <p:cNvPr id="12" name="Rectangle 133"/>
          <p:cNvSpPr>
            <a:spLocks noChangeArrowheads="1"/>
          </p:cNvSpPr>
          <p:nvPr/>
        </p:nvSpPr>
        <p:spPr bwMode="auto">
          <a:xfrm>
            <a:off x="7262219" y="5254503"/>
            <a:ext cx="62196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sz="2400" i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2400" baseline="-250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.05</a:t>
            </a:r>
          </a:p>
        </p:txBody>
      </p:sp>
      <p:sp>
        <p:nvSpPr>
          <p:cNvPr id="13" name="Freeform 131"/>
          <p:cNvSpPr>
            <a:spLocks/>
          </p:cNvSpPr>
          <p:nvPr/>
        </p:nvSpPr>
        <p:spPr bwMode="auto">
          <a:xfrm>
            <a:off x="7564659" y="4849690"/>
            <a:ext cx="753781" cy="319088"/>
          </a:xfrm>
          <a:custGeom>
            <a:avLst/>
            <a:gdLst/>
            <a:ahLst/>
            <a:cxnLst>
              <a:cxn ang="0">
                <a:pos x="3" y="8"/>
              </a:cxn>
              <a:cxn ang="0">
                <a:pos x="2" y="24"/>
              </a:cxn>
              <a:cxn ang="0">
                <a:pos x="2" y="48"/>
              </a:cxn>
              <a:cxn ang="0">
                <a:pos x="2" y="78"/>
              </a:cxn>
              <a:cxn ang="0">
                <a:pos x="0" y="104"/>
              </a:cxn>
              <a:cxn ang="0">
                <a:pos x="0" y="128"/>
              </a:cxn>
              <a:cxn ang="0">
                <a:pos x="0" y="152"/>
              </a:cxn>
              <a:cxn ang="0">
                <a:pos x="0" y="176"/>
              </a:cxn>
              <a:cxn ang="0">
                <a:pos x="0" y="200"/>
              </a:cxn>
              <a:cxn ang="0">
                <a:pos x="451" y="201"/>
              </a:cxn>
              <a:cxn ang="0">
                <a:pos x="451" y="159"/>
              </a:cxn>
              <a:cxn ang="0">
                <a:pos x="436" y="154"/>
              </a:cxn>
              <a:cxn ang="0">
                <a:pos x="424" y="152"/>
              </a:cxn>
              <a:cxn ang="0">
                <a:pos x="396" y="144"/>
              </a:cxn>
              <a:cxn ang="0">
                <a:pos x="372" y="136"/>
              </a:cxn>
              <a:cxn ang="0">
                <a:pos x="348" y="132"/>
              </a:cxn>
              <a:cxn ang="0">
                <a:pos x="324" y="126"/>
              </a:cxn>
              <a:cxn ang="0">
                <a:pos x="302" y="118"/>
              </a:cxn>
              <a:cxn ang="0">
                <a:pos x="282" y="114"/>
              </a:cxn>
              <a:cxn ang="0">
                <a:pos x="260" y="104"/>
              </a:cxn>
              <a:cxn ang="0">
                <a:pos x="238" y="96"/>
              </a:cxn>
              <a:cxn ang="0">
                <a:pos x="212" y="90"/>
              </a:cxn>
              <a:cxn ang="0">
                <a:pos x="184" y="82"/>
              </a:cxn>
              <a:cxn ang="0">
                <a:pos x="166" y="72"/>
              </a:cxn>
              <a:cxn ang="0">
                <a:pos x="144" y="64"/>
              </a:cxn>
              <a:cxn ang="0">
                <a:pos x="123" y="59"/>
              </a:cxn>
              <a:cxn ang="0">
                <a:pos x="90" y="46"/>
              </a:cxn>
              <a:cxn ang="0">
                <a:pos x="68" y="36"/>
              </a:cxn>
              <a:cxn ang="0">
                <a:pos x="46" y="26"/>
              </a:cxn>
              <a:cxn ang="0">
                <a:pos x="24" y="17"/>
              </a:cxn>
              <a:cxn ang="0">
                <a:pos x="2" y="6"/>
              </a:cxn>
              <a:cxn ang="0">
                <a:pos x="2" y="0"/>
              </a:cxn>
            </a:cxnLst>
            <a:rect l="0" t="0" r="r" b="b"/>
            <a:pathLst>
              <a:path w="451" h="201">
                <a:moveTo>
                  <a:pt x="3" y="8"/>
                </a:moveTo>
                <a:lnTo>
                  <a:pt x="2" y="24"/>
                </a:lnTo>
                <a:lnTo>
                  <a:pt x="2" y="48"/>
                </a:lnTo>
                <a:lnTo>
                  <a:pt x="2" y="78"/>
                </a:lnTo>
                <a:lnTo>
                  <a:pt x="0" y="104"/>
                </a:lnTo>
                <a:lnTo>
                  <a:pt x="0" y="128"/>
                </a:lnTo>
                <a:lnTo>
                  <a:pt x="0" y="152"/>
                </a:lnTo>
                <a:lnTo>
                  <a:pt x="0" y="176"/>
                </a:lnTo>
                <a:lnTo>
                  <a:pt x="0" y="200"/>
                </a:lnTo>
                <a:lnTo>
                  <a:pt x="451" y="201"/>
                </a:lnTo>
                <a:lnTo>
                  <a:pt x="451" y="159"/>
                </a:lnTo>
                <a:lnTo>
                  <a:pt x="436" y="154"/>
                </a:lnTo>
                <a:lnTo>
                  <a:pt x="424" y="152"/>
                </a:lnTo>
                <a:lnTo>
                  <a:pt x="396" y="144"/>
                </a:lnTo>
                <a:lnTo>
                  <a:pt x="372" y="136"/>
                </a:lnTo>
                <a:lnTo>
                  <a:pt x="348" y="132"/>
                </a:lnTo>
                <a:lnTo>
                  <a:pt x="324" y="126"/>
                </a:lnTo>
                <a:lnTo>
                  <a:pt x="302" y="118"/>
                </a:lnTo>
                <a:lnTo>
                  <a:pt x="282" y="114"/>
                </a:lnTo>
                <a:lnTo>
                  <a:pt x="260" y="104"/>
                </a:lnTo>
                <a:lnTo>
                  <a:pt x="238" y="96"/>
                </a:lnTo>
                <a:lnTo>
                  <a:pt x="212" y="90"/>
                </a:lnTo>
                <a:lnTo>
                  <a:pt x="184" y="82"/>
                </a:lnTo>
                <a:lnTo>
                  <a:pt x="166" y="72"/>
                </a:lnTo>
                <a:lnTo>
                  <a:pt x="144" y="64"/>
                </a:lnTo>
                <a:lnTo>
                  <a:pt x="123" y="59"/>
                </a:lnTo>
                <a:lnTo>
                  <a:pt x="90" y="46"/>
                </a:lnTo>
                <a:lnTo>
                  <a:pt x="68" y="36"/>
                </a:lnTo>
                <a:lnTo>
                  <a:pt x="46" y="26"/>
                </a:lnTo>
                <a:lnTo>
                  <a:pt x="24" y="17"/>
                </a:lnTo>
                <a:lnTo>
                  <a:pt x="2" y="6"/>
                </a:lnTo>
                <a:lnTo>
                  <a:pt x="2" y="0"/>
                </a:lnTo>
              </a:path>
            </a:pathLst>
          </a:custGeom>
          <a:solidFill>
            <a:schemeClr val="bg1">
              <a:lumMod val="65000"/>
            </a:schemeClr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16"/>
          <p:cNvGrpSpPr>
            <a:grpSpLocks/>
          </p:cNvGrpSpPr>
          <p:nvPr/>
        </p:nvGrpSpPr>
        <p:grpSpPr bwMode="auto">
          <a:xfrm>
            <a:off x="3630511" y="2035053"/>
            <a:ext cx="4729604" cy="2944812"/>
            <a:chOff x="1312" y="1785"/>
            <a:chExt cx="2973" cy="1855"/>
          </a:xfrm>
        </p:grpSpPr>
        <p:sp>
          <p:nvSpPr>
            <p:cNvPr id="15" name="Arc 117"/>
            <p:cNvSpPr>
              <a:spLocks/>
            </p:cNvSpPr>
            <p:nvPr/>
          </p:nvSpPr>
          <p:spPr bwMode="auto">
            <a:xfrm rot="6300000">
              <a:off x="2072" y="2155"/>
              <a:ext cx="956" cy="22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Arc 118"/>
            <p:cNvSpPr>
              <a:spLocks/>
            </p:cNvSpPr>
            <p:nvPr/>
          </p:nvSpPr>
          <p:spPr bwMode="auto">
            <a:xfrm rot="16980000">
              <a:off x="1695" y="2911"/>
              <a:ext cx="790" cy="284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Arc 119"/>
            <p:cNvSpPr>
              <a:spLocks/>
            </p:cNvSpPr>
            <p:nvPr/>
          </p:nvSpPr>
          <p:spPr bwMode="auto">
            <a:xfrm rot="20700000">
              <a:off x="1312" y="3468"/>
              <a:ext cx="697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93 w 20693"/>
                <a:gd name="T1" fmla="*/ 6194 h 21576"/>
                <a:gd name="T2" fmla="*/ 1014 w 20693"/>
                <a:gd name="T3" fmla="*/ 21576 h 21576"/>
                <a:gd name="T4" fmla="*/ 0 w 20693"/>
                <a:gd name="T5" fmla="*/ 0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Arc 120"/>
            <p:cNvSpPr>
              <a:spLocks/>
            </p:cNvSpPr>
            <p:nvPr/>
          </p:nvSpPr>
          <p:spPr bwMode="auto">
            <a:xfrm rot="816431">
              <a:off x="3561" y="3467"/>
              <a:ext cx="724" cy="173"/>
            </a:xfrm>
            <a:custGeom>
              <a:avLst/>
              <a:gdLst>
                <a:gd name="G0" fmla="+- 20765 0 0"/>
                <a:gd name="G1" fmla="+- 0 0 0"/>
                <a:gd name="G2" fmla="+- 21600 0 0"/>
                <a:gd name="T0" fmla="*/ 20314 w 20765"/>
                <a:gd name="T1" fmla="*/ 21595 h 21595"/>
                <a:gd name="T2" fmla="*/ 0 w 20765"/>
                <a:gd name="T3" fmla="*/ 5948 h 21595"/>
                <a:gd name="T4" fmla="*/ 20765 w 20765"/>
                <a:gd name="T5" fmla="*/ 0 h 21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765" h="21595" fill="none" extrusionOk="0">
                  <a:moveTo>
                    <a:pt x="20313" y="21595"/>
                  </a:moveTo>
                  <a:cubicBezTo>
                    <a:pt x="10844" y="21397"/>
                    <a:pt x="2608" y="15053"/>
                    <a:pt x="0" y="5947"/>
                  </a:cubicBezTo>
                </a:path>
                <a:path w="20765" h="21595" stroke="0" extrusionOk="0">
                  <a:moveTo>
                    <a:pt x="20313" y="21595"/>
                  </a:moveTo>
                  <a:cubicBezTo>
                    <a:pt x="10844" y="21397"/>
                    <a:pt x="2608" y="15053"/>
                    <a:pt x="0" y="5947"/>
                  </a:cubicBezTo>
                  <a:lnTo>
                    <a:pt x="20765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>
              <a:outerShdw dist="17961" dir="135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Arc 121"/>
            <p:cNvSpPr>
              <a:spLocks/>
            </p:cNvSpPr>
            <p:nvPr/>
          </p:nvSpPr>
          <p:spPr bwMode="auto">
            <a:xfrm rot="15300000">
              <a:off x="2531" y="2151"/>
              <a:ext cx="957" cy="225"/>
            </a:xfrm>
            <a:custGeom>
              <a:avLst/>
              <a:gdLst>
                <a:gd name="G0" fmla="+- 0 0 0"/>
                <a:gd name="G1" fmla="+- 96 0 0"/>
                <a:gd name="G2" fmla="+- 21600 0 0"/>
                <a:gd name="T0" fmla="*/ 21600 w 21600"/>
                <a:gd name="T1" fmla="*/ 0 h 21696"/>
                <a:gd name="T2" fmla="*/ 0 w 21600"/>
                <a:gd name="T3" fmla="*/ 21696 h 21696"/>
                <a:gd name="T4" fmla="*/ 0 w 21600"/>
                <a:gd name="T5" fmla="*/ 96 h 2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96" fill="none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</a:path>
                <a:path w="21600" h="21696" stroke="0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  <a:lnTo>
                    <a:pt x="0" y="96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Arc 122"/>
            <p:cNvSpPr>
              <a:spLocks/>
            </p:cNvSpPr>
            <p:nvPr/>
          </p:nvSpPr>
          <p:spPr bwMode="auto">
            <a:xfrm rot="4587037">
              <a:off x="3070" y="2905"/>
              <a:ext cx="802" cy="2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9428 w 19428"/>
                <a:gd name="T1" fmla="*/ 9440 h 21600"/>
                <a:gd name="T2" fmla="*/ 0 w 19428"/>
                <a:gd name="T3" fmla="*/ 21600 h 21600"/>
                <a:gd name="T4" fmla="*/ 0 w 1942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28" h="21600" fill="none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</a:path>
                <a:path w="19428" h="21600" stroke="0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Line 125"/>
          <p:cNvSpPr>
            <a:spLocks noChangeShapeType="1"/>
          </p:cNvSpPr>
          <p:nvPr/>
        </p:nvSpPr>
        <p:spPr bwMode="auto">
          <a:xfrm flipH="1">
            <a:off x="7866089" y="3860678"/>
            <a:ext cx="510966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Line 115"/>
          <p:cNvSpPr>
            <a:spLocks noChangeShapeType="1"/>
          </p:cNvSpPr>
          <p:nvPr/>
        </p:nvSpPr>
        <p:spPr bwMode="auto">
          <a:xfrm>
            <a:off x="3453151" y="5155158"/>
            <a:ext cx="5491550" cy="28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Slide Number Placeholder 1"/>
          <p:cNvSpPr txBox="1">
            <a:spLocks/>
          </p:cNvSpPr>
          <p:nvPr/>
        </p:nvSpPr>
        <p:spPr>
          <a:xfrm>
            <a:off x="11536363" y="6448425"/>
            <a:ext cx="625475" cy="2730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fld id="{949EBC64-41CB-41B8-B6DF-9B1367312BD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927247" y="393865"/>
            <a:ext cx="10337562" cy="706438"/>
          </a:xfrm>
          <a:prstGeom prst="rect">
            <a:avLst/>
          </a:prstGeom>
          <a:noFill/>
          <a:ln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>
                <a:effectLst/>
              </a:rPr>
              <a:t>Standard Normal Probability Distribution</a:t>
            </a:r>
          </a:p>
        </p:txBody>
      </p:sp>
      <p:sp>
        <p:nvSpPr>
          <p:cNvPr id="25" name="Line 132"/>
          <p:cNvSpPr>
            <a:spLocks noChangeShapeType="1"/>
          </p:cNvSpPr>
          <p:nvPr/>
        </p:nvSpPr>
        <p:spPr bwMode="auto">
          <a:xfrm>
            <a:off x="7560435" y="4849690"/>
            <a:ext cx="0" cy="450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866649"/>
      </p:ext>
    </p:extLst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76959" y="1500642"/>
            <a:ext cx="10337562" cy="495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Solving for the Reorder Point</a:t>
            </a:r>
          </a:p>
        </p:txBody>
      </p:sp>
      <p:sp>
        <p:nvSpPr>
          <p:cNvPr id="5" name="Rectangle 92"/>
          <p:cNvSpPr>
            <a:spLocks noChangeArrowheads="1"/>
          </p:cNvSpPr>
          <p:nvPr/>
        </p:nvSpPr>
        <p:spPr bwMode="auto">
          <a:xfrm>
            <a:off x="1317156" y="1844502"/>
            <a:ext cx="9974396" cy="930519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anchor="ctr"/>
          <a:lstStyle/>
          <a:p>
            <a:pPr marL="1090613" indent="-1090613" algn="l"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Step 1:  Find the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z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-value that cuts off an area of .05 in the right tail of the standard normal distribution.</a:t>
            </a:r>
          </a:p>
        </p:txBody>
      </p:sp>
      <p:sp>
        <p:nvSpPr>
          <p:cNvPr id="6" name="Oval 93"/>
          <p:cNvSpPr>
            <a:spLocks noChangeArrowheads="1"/>
          </p:cNvSpPr>
          <p:nvPr/>
        </p:nvSpPr>
        <p:spPr bwMode="auto">
          <a:xfrm>
            <a:off x="5620250" y="2756829"/>
            <a:ext cx="2077647" cy="428625"/>
          </a:xfrm>
          <a:prstGeom prst="ellips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150"/>
          <p:cNvGrpSpPr>
            <a:grpSpLocks/>
          </p:cNvGrpSpPr>
          <p:nvPr/>
        </p:nvGrpSpPr>
        <p:grpSpPr bwMode="auto">
          <a:xfrm>
            <a:off x="1310822" y="2809216"/>
            <a:ext cx="9982842" cy="2781300"/>
            <a:chOff x="693" y="1912"/>
            <a:chExt cx="4728" cy="175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693" y="1912"/>
              <a:ext cx="4728" cy="12"/>
            </a:xfrm>
            <a:prstGeom prst="rect">
              <a:avLst/>
            </a:prstGeom>
            <a:solidFill>
              <a:srgbClr val="3C3C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693" y="1924"/>
              <a:ext cx="4728" cy="12"/>
            </a:xfrm>
            <a:prstGeom prst="rect">
              <a:avLst/>
            </a:prstGeom>
            <a:solidFill>
              <a:srgbClr val="3C3C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693" y="1936"/>
              <a:ext cx="4728" cy="12"/>
            </a:xfrm>
            <a:prstGeom prst="rect">
              <a:avLst/>
            </a:prstGeom>
            <a:solidFill>
              <a:srgbClr val="3C3C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693" y="1948"/>
              <a:ext cx="4728" cy="12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693" y="1960"/>
              <a:ext cx="4728" cy="12"/>
            </a:xfrm>
            <a:prstGeom prst="rect">
              <a:avLst/>
            </a:prstGeom>
            <a:solidFill>
              <a:srgbClr val="3E3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693" y="1972"/>
              <a:ext cx="4728" cy="12"/>
            </a:xfrm>
            <a:prstGeom prst="rect">
              <a:avLst/>
            </a:prstGeom>
            <a:solidFill>
              <a:srgbClr val="3E3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693" y="1984"/>
              <a:ext cx="4728" cy="12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693" y="1996"/>
              <a:ext cx="4728" cy="12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693" y="2008"/>
              <a:ext cx="4728" cy="12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693" y="2020"/>
              <a:ext cx="4728" cy="12"/>
            </a:xfrm>
            <a:prstGeom prst="rect">
              <a:avLst/>
            </a:pr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693" y="2032"/>
              <a:ext cx="4728" cy="12"/>
            </a:xfrm>
            <a:prstGeom prst="rect">
              <a:avLst/>
            </a:pr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693" y="2044"/>
              <a:ext cx="4728" cy="12"/>
            </a:xfrm>
            <a:prstGeom prst="rect">
              <a:avLst/>
            </a:pr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693" y="2056"/>
              <a:ext cx="4728" cy="12"/>
            </a:xfrm>
            <a:prstGeom prst="rect">
              <a:avLst/>
            </a:pr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693" y="2068"/>
              <a:ext cx="4728" cy="1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693" y="2080"/>
              <a:ext cx="4728" cy="12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693" y="2092"/>
              <a:ext cx="4728" cy="12"/>
            </a:xfrm>
            <a:prstGeom prst="rect">
              <a:avLst/>
            </a:pr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693" y="2104"/>
              <a:ext cx="4728" cy="12"/>
            </a:xfrm>
            <a:prstGeom prst="rect">
              <a:avLst/>
            </a:prstGeom>
            <a:solidFill>
              <a:srgbClr val="48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693" y="2116"/>
              <a:ext cx="4728" cy="18"/>
            </a:xfrm>
            <a:prstGeom prst="rect">
              <a:avLst/>
            </a:pr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693" y="2134"/>
              <a:ext cx="4728" cy="12"/>
            </a:xfrm>
            <a:prstGeom prst="rect">
              <a:avLst/>
            </a:prstGeom>
            <a:solidFill>
              <a:srgbClr val="4A4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693" y="2146"/>
              <a:ext cx="4728" cy="12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693" y="2158"/>
              <a:ext cx="4728" cy="12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693" y="2170"/>
              <a:ext cx="4728" cy="12"/>
            </a:xfrm>
            <a:prstGeom prst="rect">
              <a:avLst/>
            </a:prstGeom>
            <a:solidFill>
              <a:srgbClr val="4F4F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693" y="2182"/>
              <a:ext cx="4728" cy="12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693" y="2194"/>
              <a:ext cx="4728" cy="12"/>
            </a:xfrm>
            <a:prstGeom prst="rect">
              <a:avLst/>
            </a:pr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693" y="2206"/>
              <a:ext cx="4728" cy="12"/>
            </a:xfrm>
            <a:prstGeom prst="rect">
              <a:avLst/>
            </a:prstGeom>
            <a:solidFill>
              <a:srgbClr val="535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693" y="2218"/>
              <a:ext cx="4728" cy="12"/>
            </a:xfrm>
            <a:prstGeom prst="rect">
              <a:avLst/>
            </a:pr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693" y="2230"/>
              <a:ext cx="4728" cy="12"/>
            </a:xfrm>
            <a:prstGeom prst="rect">
              <a:avLst/>
            </a:prstGeom>
            <a:solidFill>
              <a:srgbClr val="5656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693" y="2242"/>
              <a:ext cx="4728" cy="12"/>
            </a:xfrm>
            <a:prstGeom prst="rect">
              <a:avLst/>
            </a:prstGeom>
            <a:solidFill>
              <a:srgbClr val="5858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693" y="2254"/>
              <a:ext cx="4728" cy="12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693" y="2266"/>
              <a:ext cx="4728" cy="12"/>
            </a:xfrm>
            <a:prstGeom prst="rect">
              <a:avLst/>
            </a:prstGeom>
            <a:solidFill>
              <a:srgbClr val="5B5B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693" y="2278"/>
              <a:ext cx="4728" cy="12"/>
            </a:xfrm>
            <a:prstGeom prst="rect">
              <a:avLst/>
            </a:prstGeom>
            <a:solidFill>
              <a:srgbClr val="5D5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693" y="2290"/>
              <a:ext cx="4728" cy="12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693" y="2302"/>
              <a:ext cx="4728" cy="12"/>
            </a:xfrm>
            <a:prstGeom prst="rect">
              <a:avLst/>
            </a:pr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693" y="2314"/>
              <a:ext cx="4728" cy="12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693" y="2326"/>
              <a:ext cx="4728" cy="12"/>
            </a:xfrm>
            <a:prstGeom prst="rect">
              <a:avLst/>
            </a:prstGeom>
            <a:solidFill>
              <a:srgbClr val="6363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693" y="2338"/>
              <a:ext cx="4728" cy="12"/>
            </a:xfrm>
            <a:prstGeom prst="rect">
              <a:avLst/>
            </a:prstGeom>
            <a:solidFill>
              <a:srgbClr val="6565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693" y="2350"/>
              <a:ext cx="4728" cy="12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3"/>
            <p:cNvSpPr>
              <a:spLocks noChangeArrowheads="1"/>
            </p:cNvSpPr>
            <p:nvPr/>
          </p:nvSpPr>
          <p:spPr bwMode="auto">
            <a:xfrm>
              <a:off x="693" y="2362"/>
              <a:ext cx="4728" cy="12"/>
            </a:xfrm>
            <a:prstGeom prst="rect">
              <a:avLst/>
            </a:prstGeom>
            <a:solidFill>
              <a:srgbClr val="68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44"/>
            <p:cNvSpPr>
              <a:spLocks noChangeArrowheads="1"/>
            </p:cNvSpPr>
            <p:nvPr/>
          </p:nvSpPr>
          <p:spPr bwMode="auto">
            <a:xfrm>
              <a:off x="693" y="2374"/>
              <a:ext cx="4728" cy="12"/>
            </a:xfrm>
            <a:prstGeom prst="rect">
              <a:avLst/>
            </a:prstGeom>
            <a:solidFill>
              <a:srgbClr val="696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693" y="2386"/>
              <a:ext cx="4728" cy="12"/>
            </a:xfrm>
            <a:prstGeom prst="rect">
              <a:avLst/>
            </a:pr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46"/>
            <p:cNvSpPr>
              <a:spLocks noChangeArrowheads="1"/>
            </p:cNvSpPr>
            <p:nvPr/>
          </p:nvSpPr>
          <p:spPr bwMode="auto">
            <a:xfrm>
              <a:off x="693" y="2398"/>
              <a:ext cx="4728" cy="12"/>
            </a:xfrm>
            <a:prstGeom prst="rect">
              <a:avLst/>
            </a:prstGeom>
            <a:solidFill>
              <a:srgbClr val="6C6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693" y="2410"/>
              <a:ext cx="4728" cy="12"/>
            </a:xfrm>
            <a:prstGeom prst="rect">
              <a:avLst/>
            </a:pr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693" y="2422"/>
              <a:ext cx="4728" cy="12"/>
            </a:xfrm>
            <a:prstGeom prst="rect">
              <a:avLst/>
            </a:pr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49"/>
            <p:cNvSpPr>
              <a:spLocks noChangeArrowheads="1"/>
            </p:cNvSpPr>
            <p:nvPr/>
          </p:nvSpPr>
          <p:spPr bwMode="auto">
            <a:xfrm>
              <a:off x="693" y="2434"/>
              <a:ext cx="4728" cy="12"/>
            </a:xfrm>
            <a:prstGeom prst="rect">
              <a:avLst/>
            </a:pr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693" y="2446"/>
              <a:ext cx="4728" cy="12"/>
            </a:xfrm>
            <a:prstGeom prst="rect">
              <a:avLst/>
            </a:prstGeom>
            <a:solidFill>
              <a:srgbClr val="717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>
              <a:off x="693" y="2458"/>
              <a:ext cx="4728" cy="12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Rectangle 52"/>
            <p:cNvSpPr>
              <a:spLocks noChangeArrowheads="1"/>
            </p:cNvSpPr>
            <p:nvPr/>
          </p:nvSpPr>
          <p:spPr bwMode="auto">
            <a:xfrm>
              <a:off x="693" y="2470"/>
              <a:ext cx="4728" cy="12"/>
            </a:xfrm>
            <a:prstGeom prst="rect">
              <a:avLst/>
            </a:prstGeom>
            <a:solidFill>
              <a:srgbClr val="7474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693" y="2482"/>
              <a:ext cx="4728" cy="12"/>
            </a:xfrm>
            <a:prstGeom prst="rect">
              <a:avLst/>
            </a:prstGeom>
            <a:solidFill>
              <a:srgbClr val="75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693" y="2494"/>
              <a:ext cx="4728" cy="12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55"/>
            <p:cNvSpPr>
              <a:spLocks noChangeArrowheads="1"/>
            </p:cNvSpPr>
            <p:nvPr/>
          </p:nvSpPr>
          <p:spPr bwMode="auto">
            <a:xfrm>
              <a:off x="693" y="2506"/>
              <a:ext cx="4728" cy="1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56"/>
            <p:cNvSpPr>
              <a:spLocks noChangeArrowheads="1"/>
            </p:cNvSpPr>
            <p:nvPr/>
          </p:nvSpPr>
          <p:spPr bwMode="auto">
            <a:xfrm>
              <a:off x="693" y="2518"/>
              <a:ext cx="4728" cy="12"/>
            </a:xfrm>
            <a:prstGeom prst="rect">
              <a:avLst/>
            </a:prstGeom>
            <a:solidFill>
              <a:srgbClr val="78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57"/>
            <p:cNvSpPr>
              <a:spLocks noChangeArrowheads="1"/>
            </p:cNvSpPr>
            <p:nvPr/>
          </p:nvSpPr>
          <p:spPr bwMode="auto">
            <a:xfrm>
              <a:off x="693" y="2530"/>
              <a:ext cx="4728" cy="12"/>
            </a:xfrm>
            <a:prstGeom prst="rect">
              <a:avLst/>
            </a:prstGeom>
            <a:solidFill>
              <a:srgbClr val="7979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58"/>
            <p:cNvSpPr>
              <a:spLocks noChangeArrowheads="1"/>
            </p:cNvSpPr>
            <p:nvPr/>
          </p:nvSpPr>
          <p:spPr bwMode="auto">
            <a:xfrm>
              <a:off x="693" y="2542"/>
              <a:ext cx="4728" cy="12"/>
            </a:xfrm>
            <a:prstGeom prst="rect">
              <a:avLst/>
            </a:pr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59"/>
            <p:cNvSpPr>
              <a:spLocks noChangeArrowheads="1"/>
            </p:cNvSpPr>
            <p:nvPr/>
          </p:nvSpPr>
          <p:spPr bwMode="auto">
            <a:xfrm>
              <a:off x="693" y="2554"/>
              <a:ext cx="4728" cy="18"/>
            </a:xfrm>
            <a:prstGeom prst="rect">
              <a:avLst/>
            </a:prstGeom>
            <a:solidFill>
              <a:srgbClr val="7B7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60"/>
            <p:cNvSpPr>
              <a:spLocks noChangeArrowheads="1"/>
            </p:cNvSpPr>
            <p:nvPr/>
          </p:nvSpPr>
          <p:spPr bwMode="auto">
            <a:xfrm>
              <a:off x="693" y="2572"/>
              <a:ext cx="4728" cy="12"/>
            </a:xfrm>
            <a:prstGeom prst="rect">
              <a:avLst/>
            </a:prstGeom>
            <a:solidFill>
              <a:srgbClr val="7B7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61"/>
            <p:cNvSpPr>
              <a:spLocks noChangeArrowheads="1"/>
            </p:cNvSpPr>
            <p:nvPr/>
          </p:nvSpPr>
          <p:spPr bwMode="auto">
            <a:xfrm>
              <a:off x="693" y="2584"/>
              <a:ext cx="4728" cy="12"/>
            </a:xfrm>
            <a:prstGeom prst="rect">
              <a:avLst/>
            </a:pr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62"/>
            <p:cNvSpPr>
              <a:spLocks noChangeArrowheads="1"/>
            </p:cNvSpPr>
            <p:nvPr/>
          </p:nvSpPr>
          <p:spPr bwMode="auto">
            <a:xfrm>
              <a:off x="693" y="2596"/>
              <a:ext cx="4728" cy="12"/>
            </a:xfrm>
            <a:prstGeom prst="rect">
              <a:avLst/>
            </a:prstGeom>
            <a:solidFill>
              <a:srgbClr val="7D7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63"/>
            <p:cNvSpPr>
              <a:spLocks noChangeArrowheads="1"/>
            </p:cNvSpPr>
            <p:nvPr/>
          </p:nvSpPr>
          <p:spPr bwMode="auto">
            <a:xfrm>
              <a:off x="693" y="2608"/>
              <a:ext cx="4728" cy="12"/>
            </a:xfrm>
            <a:prstGeom prst="rect">
              <a:avLst/>
            </a:prstGeom>
            <a:solidFill>
              <a:srgbClr val="7D7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64"/>
            <p:cNvSpPr>
              <a:spLocks noChangeArrowheads="1"/>
            </p:cNvSpPr>
            <p:nvPr/>
          </p:nvSpPr>
          <p:spPr bwMode="auto">
            <a:xfrm>
              <a:off x="693" y="2620"/>
              <a:ext cx="4728" cy="12"/>
            </a:xfrm>
            <a:prstGeom prst="rect">
              <a:avLst/>
            </a:prstGeom>
            <a:solidFill>
              <a:srgbClr val="7E7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65"/>
            <p:cNvSpPr>
              <a:spLocks noChangeArrowheads="1"/>
            </p:cNvSpPr>
            <p:nvPr/>
          </p:nvSpPr>
          <p:spPr bwMode="auto">
            <a:xfrm>
              <a:off x="693" y="2632"/>
              <a:ext cx="4728" cy="12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66"/>
            <p:cNvSpPr>
              <a:spLocks noChangeArrowheads="1"/>
            </p:cNvSpPr>
            <p:nvPr/>
          </p:nvSpPr>
          <p:spPr bwMode="auto">
            <a:xfrm>
              <a:off x="693" y="2644"/>
              <a:ext cx="4728" cy="12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7"/>
            <p:cNvSpPr>
              <a:spLocks noChangeArrowheads="1"/>
            </p:cNvSpPr>
            <p:nvPr/>
          </p:nvSpPr>
          <p:spPr bwMode="auto">
            <a:xfrm>
              <a:off x="693" y="2656"/>
              <a:ext cx="4728" cy="12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68"/>
            <p:cNvSpPr>
              <a:spLocks noChangeArrowheads="1"/>
            </p:cNvSpPr>
            <p:nvPr/>
          </p:nvSpPr>
          <p:spPr bwMode="auto">
            <a:xfrm>
              <a:off x="693" y="2668"/>
              <a:ext cx="4728" cy="12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69"/>
            <p:cNvSpPr>
              <a:spLocks noChangeArrowheads="1"/>
            </p:cNvSpPr>
            <p:nvPr/>
          </p:nvSpPr>
          <p:spPr bwMode="auto">
            <a:xfrm>
              <a:off x="693" y="2680"/>
              <a:ext cx="4728" cy="12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70"/>
            <p:cNvSpPr>
              <a:spLocks noChangeArrowheads="1"/>
            </p:cNvSpPr>
            <p:nvPr/>
          </p:nvSpPr>
          <p:spPr bwMode="auto">
            <a:xfrm>
              <a:off x="693" y="2692"/>
              <a:ext cx="4728" cy="12"/>
            </a:xfrm>
            <a:prstGeom prst="rect">
              <a:avLst/>
            </a:prstGeom>
            <a:solidFill>
              <a:srgbClr val="81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71"/>
            <p:cNvSpPr>
              <a:spLocks noChangeArrowheads="1"/>
            </p:cNvSpPr>
            <p:nvPr/>
          </p:nvSpPr>
          <p:spPr bwMode="auto">
            <a:xfrm>
              <a:off x="693" y="2704"/>
              <a:ext cx="4728" cy="12"/>
            </a:xfrm>
            <a:prstGeom prst="rect">
              <a:avLst/>
            </a:prstGeom>
            <a:solidFill>
              <a:srgbClr val="81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72"/>
            <p:cNvSpPr>
              <a:spLocks noChangeArrowheads="1"/>
            </p:cNvSpPr>
            <p:nvPr/>
          </p:nvSpPr>
          <p:spPr bwMode="auto">
            <a:xfrm>
              <a:off x="693" y="2716"/>
              <a:ext cx="4728" cy="12"/>
            </a:xfrm>
            <a:prstGeom prst="rect">
              <a:avLst/>
            </a:prstGeom>
            <a:solidFill>
              <a:srgbClr val="81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73"/>
            <p:cNvSpPr>
              <a:spLocks noChangeArrowheads="1"/>
            </p:cNvSpPr>
            <p:nvPr/>
          </p:nvSpPr>
          <p:spPr bwMode="auto">
            <a:xfrm>
              <a:off x="693" y="2728"/>
              <a:ext cx="4728" cy="12"/>
            </a:xfrm>
            <a:prstGeom prst="rect">
              <a:avLst/>
            </a:pr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74"/>
            <p:cNvSpPr>
              <a:spLocks noChangeArrowheads="1"/>
            </p:cNvSpPr>
            <p:nvPr/>
          </p:nvSpPr>
          <p:spPr bwMode="auto">
            <a:xfrm>
              <a:off x="693" y="2740"/>
              <a:ext cx="4728" cy="12"/>
            </a:xfrm>
            <a:prstGeom prst="rect">
              <a:avLst/>
            </a:pr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75"/>
            <p:cNvSpPr>
              <a:spLocks noChangeArrowheads="1"/>
            </p:cNvSpPr>
            <p:nvPr/>
          </p:nvSpPr>
          <p:spPr bwMode="auto">
            <a:xfrm>
              <a:off x="693" y="2752"/>
              <a:ext cx="4728" cy="12"/>
            </a:xfrm>
            <a:prstGeom prst="rect">
              <a:avLst/>
            </a:pr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6"/>
            <p:cNvSpPr>
              <a:spLocks noChangeArrowheads="1"/>
            </p:cNvSpPr>
            <p:nvPr/>
          </p:nvSpPr>
          <p:spPr bwMode="auto">
            <a:xfrm>
              <a:off x="693" y="2764"/>
              <a:ext cx="4728" cy="12"/>
            </a:xfrm>
            <a:prstGeom prst="rect">
              <a:avLst/>
            </a:pr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77"/>
            <p:cNvSpPr>
              <a:spLocks noChangeArrowheads="1"/>
            </p:cNvSpPr>
            <p:nvPr/>
          </p:nvSpPr>
          <p:spPr bwMode="auto">
            <a:xfrm>
              <a:off x="693" y="2776"/>
              <a:ext cx="4728" cy="12"/>
            </a:xfrm>
            <a:prstGeom prst="rect">
              <a:avLst/>
            </a:prstGeom>
            <a:solidFill>
              <a:srgbClr val="8383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78"/>
            <p:cNvSpPr>
              <a:spLocks noChangeArrowheads="1"/>
            </p:cNvSpPr>
            <p:nvPr/>
          </p:nvSpPr>
          <p:spPr bwMode="auto">
            <a:xfrm>
              <a:off x="693" y="2788"/>
              <a:ext cx="4728" cy="12"/>
            </a:xfrm>
            <a:prstGeom prst="rect">
              <a:avLst/>
            </a:prstGeom>
            <a:solidFill>
              <a:srgbClr val="8383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79"/>
            <p:cNvSpPr>
              <a:spLocks noChangeArrowheads="1"/>
            </p:cNvSpPr>
            <p:nvPr/>
          </p:nvSpPr>
          <p:spPr bwMode="auto">
            <a:xfrm>
              <a:off x="693" y="2800"/>
              <a:ext cx="4728" cy="12"/>
            </a:xfrm>
            <a:prstGeom prst="rect">
              <a:avLst/>
            </a:pr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80"/>
            <p:cNvSpPr>
              <a:spLocks noChangeArrowheads="1"/>
            </p:cNvSpPr>
            <p:nvPr/>
          </p:nvSpPr>
          <p:spPr bwMode="auto">
            <a:xfrm>
              <a:off x="693" y="2812"/>
              <a:ext cx="4728" cy="12"/>
            </a:xfrm>
            <a:prstGeom prst="rect">
              <a:avLst/>
            </a:pr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81"/>
            <p:cNvSpPr>
              <a:spLocks noChangeArrowheads="1"/>
            </p:cNvSpPr>
            <p:nvPr/>
          </p:nvSpPr>
          <p:spPr bwMode="auto">
            <a:xfrm>
              <a:off x="693" y="2824"/>
              <a:ext cx="4728" cy="12"/>
            </a:xfrm>
            <a:prstGeom prst="rect">
              <a:avLst/>
            </a:pr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82"/>
            <p:cNvSpPr>
              <a:spLocks noChangeArrowheads="1"/>
            </p:cNvSpPr>
            <p:nvPr/>
          </p:nvSpPr>
          <p:spPr bwMode="auto">
            <a:xfrm>
              <a:off x="693" y="2836"/>
              <a:ext cx="4728" cy="12"/>
            </a:xfrm>
            <a:prstGeom prst="rect">
              <a:avLst/>
            </a:pr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83"/>
            <p:cNvSpPr>
              <a:spLocks noChangeArrowheads="1"/>
            </p:cNvSpPr>
            <p:nvPr/>
          </p:nvSpPr>
          <p:spPr bwMode="auto">
            <a:xfrm>
              <a:off x="693" y="2848"/>
              <a:ext cx="4728" cy="12"/>
            </a:xfrm>
            <a:prstGeom prst="rect">
              <a:avLst/>
            </a:prstGeom>
            <a:solidFill>
              <a:srgbClr val="81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84"/>
            <p:cNvSpPr>
              <a:spLocks noChangeArrowheads="1"/>
            </p:cNvSpPr>
            <p:nvPr/>
          </p:nvSpPr>
          <p:spPr bwMode="auto">
            <a:xfrm>
              <a:off x="693" y="2860"/>
              <a:ext cx="4728" cy="12"/>
            </a:xfrm>
            <a:prstGeom prst="rect">
              <a:avLst/>
            </a:prstGeom>
            <a:solidFill>
              <a:srgbClr val="81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85"/>
            <p:cNvSpPr>
              <a:spLocks noChangeArrowheads="1"/>
            </p:cNvSpPr>
            <p:nvPr/>
          </p:nvSpPr>
          <p:spPr bwMode="auto">
            <a:xfrm>
              <a:off x="693" y="2872"/>
              <a:ext cx="4728" cy="12"/>
            </a:xfrm>
            <a:prstGeom prst="rect">
              <a:avLst/>
            </a:prstGeom>
            <a:solidFill>
              <a:srgbClr val="81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Rectangle 86"/>
            <p:cNvSpPr>
              <a:spLocks noChangeArrowheads="1"/>
            </p:cNvSpPr>
            <p:nvPr/>
          </p:nvSpPr>
          <p:spPr bwMode="auto">
            <a:xfrm>
              <a:off x="693" y="2884"/>
              <a:ext cx="4728" cy="12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87"/>
            <p:cNvSpPr>
              <a:spLocks noChangeArrowheads="1"/>
            </p:cNvSpPr>
            <p:nvPr/>
          </p:nvSpPr>
          <p:spPr bwMode="auto">
            <a:xfrm>
              <a:off x="693" y="2896"/>
              <a:ext cx="4728" cy="12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88"/>
            <p:cNvSpPr>
              <a:spLocks noChangeArrowheads="1"/>
            </p:cNvSpPr>
            <p:nvPr/>
          </p:nvSpPr>
          <p:spPr bwMode="auto">
            <a:xfrm>
              <a:off x="693" y="2908"/>
              <a:ext cx="4728" cy="12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Rectangle 89"/>
            <p:cNvSpPr>
              <a:spLocks noChangeArrowheads="1"/>
            </p:cNvSpPr>
            <p:nvPr/>
          </p:nvSpPr>
          <p:spPr bwMode="auto">
            <a:xfrm>
              <a:off x="693" y="2920"/>
              <a:ext cx="4728" cy="12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90"/>
            <p:cNvSpPr>
              <a:spLocks noChangeArrowheads="1"/>
            </p:cNvSpPr>
            <p:nvPr/>
          </p:nvSpPr>
          <p:spPr bwMode="auto">
            <a:xfrm>
              <a:off x="693" y="2932"/>
              <a:ext cx="4728" cy="12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91"/>
            <p:cNvSpPr>
              <a:spLocks noChangeArrowheads="1"/>
            </p:cNvSpPr>
            <p:nvPr/>
          </p:nvSpPr>
          <p:spPr bwMode="auto">
            <a:xfrm>
              <a:off x="693" y="2944"/>
              <a:ext cx="4728" cy="12"/>
            </a:xfrm>
            <a:prstGeom prst="rect">
              <a:avLst/>
            </a:prstGeom>
            <a:solidFill>
              <a:srgbClr val="7E7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92"/>
            <p:cNvSpPr>
              <a:spLocks noChangeArrowheads="1"/>
            </p:cNvSpPr>
            <p:nvPr/>
          </p:nvSpPr>
          <p:spPr bwMode="auto">
            <a:xfrm>
              <a:off x="693" y="2956"/>
              <a:ext cx="4728" cy="12"/>
            </a:xfrm>
            <a:prstGeom prst="rect">
              <a:avLst/>
            </a:prstGeom>
            <a:solidFill>
              <a:srgbClr val="7D7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93"/>
            <p:cNvSpPr>
              <a:spLocks noChangeArrowheads="1"/>
            </p:cNvSpPr>
            <p:nvPr/>
          </p:nvSpPr>
          <p:spPr bwMode="auto">
            <a:xfrm>
              <a:off x="693" y="2968"/>
              <a:ext cx="4728" cy="12"/>
            </a:xfrm>
            <a:prstGeom prst="rect">
              <a:avLst/>
            </a:prstGeom>
            <a:solidFill>
              <a:srgbClr val="7D7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94"/>
            <p:cNvSpPr>
              <a:spLocks noChangeArrowheads="1"/>
            </p:cNvSpPr>
            <p:nvPr/>
          </p:nvSpPr>
          <p:spPr bwMode="auto">
            <a:xfrm>
              <a:off x="693" y="2980"/>
              <a:ext cx="4728" cy="12"/>
            </a:xfrm>
            <a:prstGeom prst="rect">
              <a:avLst/>
            </a:pr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95"/>
            <p:cNvSpPr>
              <a:spLocks noChangeArrowheads="1"/>
            </p:cNvSpPr>
            <p:nvPr/>
          </p:nvSpPr>
          <p:spPr bwMode="auto">
            <a:xfrm>
              <a:off x="693" y="2992"/>
              <a:ext cx="4728" cy="18"/>
            </a:xfrm>
            <a:prstGeom prst="rect">
              <a:avLst/>
            </a:prstGeom>
            <a:solidFill>
              <a:srgbClr val="7B7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96"/>
            <p:cNvSpPr>
              <a:spLocks noChangeArrowheads="1"/>
            </p:cNvSpPr>
            <p:nvPr/>
          </p:nvSpPr>
          <p:spPr bwMode="auto">
            <a:xfrm>
              <a:off x="693" y="3010"/>
              <a:ext cx="4728" cy="12"/>
            </a:xfrm>
            <a:prstGeom prst="rect">
              <a:avLst/>
            </a:prstGeom>
            <a:solidFill>
              <a:srgbClr val="7B7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97"/>
            <p:cNvSpPr>
              <a:spLocks noChangeArrowheads="1"/>
            </p:cNvSpPr>
            <p:nvPr/>
          </p:nvSpPr>
          <p:spPr bwMode="auto">
            <a:xfrm>
              <a:off x="693" y="3022"/>
              <a:ext cx="4728" cy="12"/>
            </a:xfrm>
            <a:prstGeom prst="rect">
              <a:avLst/>
            </a:pr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Rectangle 98"/>
            <p:cNvSpPr>
              <a:spLocks noChangeArrowheads="1"/>
            </p:cNvSpPr>
            <p:nvPr/>
          </p:nvSpPr>
          <p:spPr bwMode="auto">
            <a:xfrm>
              <a:off x="693" y="3034"/>
              <a:ext cx="4728" cy="12"/>
            </a:xfrm>
            <a:prstGeom prst="rect">
              <a:avLst/>
            </a:prstGeom>
            <a:solidFill>
              <a:srgbClr val="7979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Rectangle 99"/>
            <p:cNvSpPr>
              <a:spLocks noChangeArrowheads="1"/>
            </p:cNvSpPr>
            <p:nvPr/>
          </p:nvSpPr>
          <p:spPr bwMode="auto">
            <a:xfrm>
              <a:off x="693" y="3046"/>
              <a:ext cx="4728" cy="12"/>
            </a:xfrm>
            <a:prstGeom prst="rect">
              <a:avLst/>
            </a:prstGeom>
            <a:solidFill>
              <a:srgbClr val="78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Rectangle 100"/>
            <p:cNvSpPr>
              <a:spLocks noChangeArrowheads="1"/>
            </p:cNvSpPr>
            <p:nvPr/>
          </p:nvSpPr>
          <p:spPr bwMode="auto">
            <a:xfrm>
              <a:off x="693" y="3058"/>
              <a:ext cx="4728" cy="1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101"/>
            <p:cNvSpPr>
              <a:spLocks noChangeArrowheads="1"/>
            </p:cNvSpPr>
            <p:nvPr/>
          </p:nvSpPr>
          <p:spPr bwMode="auto">
            <a:xfrm>
              <a:off x="693" y="3070"/>
              <a:ext cx="4728" cy="12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Rectangle 102"/>
            <p:cNvSpPr>
              <a:spLocks noChangeArrowheads="1"/>
            </p:cNvSpPr>
            <p:nvPr/>
          </p:nvSpPr>
          <p:spPr bwMode="auto">
            <a:xfrm>
              <a:off x="693" y="3082"/>
              <a:ext cx="4728" cy="12"/>
            </a:xfrm>
            <a:prstGeom prst="rect">
              <a:avLst/>
            </a:prstGeom>
            <a:solidFill>
              <a:srgbClr val="75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103"/>
            <p:cNvSpPr>
              <a:spLocks noChangeArrowheads="1"/>
            </p:cNvSpPr>
            <p:nvPr/>
          </p:nvSpPr>
          <p:spPr bwMode="auto">
            <a:xfrm>
              <a:off x="693" y="3094"/>
              <a:ext cx="4728" cy="12"/>
            </a:xfrm>
            <a:prstGeom prst="rect">
              <a:avLst/>
            </a:prstGeom>
            <a:solidFill>
              <a:srgbClr val="7474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Rectangle 104"/>
            <p:cNvSpPr>
              <a:spLocks noChangeArrowheads="1"/>
            </p:cNvSpPr>
            <p:nvPr/>
          </p:nvSpPr>
          <p:spPr bwMode="auto">
            <a:xfrm>
              <a:off x="693" y="3106"/>
              <a:ext cx="4728" cy="12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Rectangle 105"/>
            <p:cNvSpPr>
              <a:spLocks noChangeArrowheads="1"/>
            </p:cNvSpPr>
            <p:nvPr/>
          </p:nvSpPr>
          <p:spPr bwMode="auto">
            <a:xfrm>
              <a:off x="693" y="3118"/>
              <a:ext cx="4728" cy="12"/>
            </a:xfrm>
            <a:prstGeom prst="rect">
              <a:avLst/>
            </a:prstGeom>
            <a:solidFill>
              <a:srgbClr val="717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106"/>
            <p:cNvSpPr>
              <a:spLocks noChangeArrowheads="1"/>
            </p:cNvSpPr>
            <p:nvPr/>
          </p:nvSpPr>
          <p:spPr bwMode="auto">
            <a:xfrm>
              <a:off x="693" y="3130"/>
              <a:ext cx="4728" cy="12"/>
            </a:xfrm>
            <a:prstGeom prst="rect">
              <a:avLst/>
            </a:pr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107"/>
            <p:cNvSpPr>
              <a:spLocks noChangeArrowheads="1"/>
            </p:cNvSpPr>
            <p:nvPr/>
          </p:nvSpPr>
          <p:spPr bwMode="auto">
            <a:xfrm>
              <a:off x="693" y="3142"/>
              <a:ext cx="4728" cy="12"/>
            </a:xfrm>
            <a:prstGeom prst="rect">
              <a:avLst/>
            </a:pr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Rectangle 108"/>
            <p:cNvSpPr>
              <a:spLocks noChangeArrowheads="1"/>
            </p:cNvSpPr>
            <p:nvPr/>
          </p:nvSpPr>
          <p:spPr bwMode="auto">
            <a:xfrm>
              <a:off x="693" y="3154"/>
              <a:ext cx="4728" cy="12"/>
            </a:xfrm>
            <a:prstGeom prst="rect">
              <a:avLst/>
            </a:pr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109"/>
            <p:cNvSpPr>
              <a:spLocks noChangeArrowheads="1"/>
            </p:cNvSpPr>
            <p:nvPr/>
          </p:nvSpPr>
          <p:spPr bwMode="auto">
            <a:xfrm>
              <a:off x="693" y="3166"/>
              <a:ext cx="4728" cy="12"/>
            </a:xfrm>
            <a:prstGeom prst="rect">
              <a:avLst/>
            </a:prstGeom>
            <a:solidFill>
              <a:srgbClr val="6C6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110"/>
            <p:cNvSpPr>
              <a:spLocks noChangeArrowheads="1"/>
            </p:cNvSpPr>
            <p:nvPr/>
          </p:nvSpPr>
          <p:spPr bwMode="auto">
            <a:xfrm>
              <a:off x="693" y="3178"/>
              <a:ext cx="4728" cy="12"/>
            </a:xfrm>
            <a:prstGeom prst="rect">
              <a:avLst/>
            </a:pr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111"/>
            <p:cNvSpPr>
              <a:spLocks noChangeArrowheads="1"/>
            </p:cNvSpPr>
            <p:nvPr/>
          </p:nvSpPr>
          <p:spPr bwMode="auto">
            <a:xfrm>
              <a:off x="693" y="3190"/>
              <a:ext cx="4728" cy="12"/>
            </a:xfrm>
            <a:prstGeom prst="rect">
              <a:avLst/>
            </a:prstGeom>
            <a:solidFill>
              <a:srgbClr val="696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Rectangle 112"/>
            <p:cNvSpPr>
              <a:spLocks noChangeArrowheads="1"/>
            </p:cNvSpPr>
            <p:nvPr/>
          </p:nvSpPr>
          <p:spPr bwMode="auto">
            <a:xfrm>
              <a:off x="693" y="3202"/>
              <a:ext cx="4728" cy="12"/>
            </a:xfrm>
            <a:prstGeom prst="rect">
              <a:avLst/>
            </a:prstGeom>
            <a:solidFill>
              <a:srgbClr val="68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113"/>
            <p:cNvSpPr>
              <a:spLocks noChangeArrowheads="1"/>
            </p:cNvSpPr>
            <p:nvPr/>
          </p:nvSpPr>
          <p:spPr bwMode="auto">
            <a:xfrm>
              <a:off x="693" y="3214"/>
              <a:ext cx="4728" cy="12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Rectangle 114"/>
            <p:cNvSpPr>
              <a:spLocks noChangeArrowheads="1"/>
            </p:cNvSpPr>
            <p:nvPr/>
          </p:nvSpPr>
          <p:spPr bwMode="auto">
            <a:xfrm>
              <a:off x="693" y="3226"/>
              <a:ext cx="4728" cy="12"/>
            </a:xfrm>
            <a:prstGeom prst="rect">
              <a:avLst/>
            </a:prstGeom>
            <a:solidFill>
              <a:srgbClr val="6565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Rectangle 115"/>
            <p:cNvSpPr>
              <a:spLocks noChangeArrowheads="1"/>
            </p:cNvSpPr>
            <p:nvPr/>
          </p:nvSpPr>
          <p:spPr bwMode="auto">
            <a:xfrm>
              <a:off x="693" y="3238"/>
              <a:ext cx="4728" cy="12"/>
            </a:xfrm>
            <a:prstGeom prst="rect">
              <a:avLst/>
            </a:prstGeom>
            <a:solidFill>
              <a:srgbClr val="6363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116"/>
            <p:cNvSpPr>
              <a:spLocks noChangeArrowheads="1"/>
            </p:cNvSpPr>
            <p:nvPr/>
          </p:nvSpPr>
          <p:spPr bwMode="auto">
            <a:xfrm>
              <a:off x="693" y="3250"/>
              <a:ext cx="4728" cy="12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Rectangle 117"/>
            <p:cNvSpPr>
              <a:spLocks noChangeArrowheads="1"/>
            </p:cNvSpPr>
            <p:nvPr/>
          </p:nvSpPr>
          <p:spPr bwMode="auto">
            <a:xfrm>
              <a:off x="693" y="3262"/>
              <a:ext cx="4728" cy="12"/>
            </a:xfrm>
            <a:prstGeom prst="rect">
              <a:avLst/>
            </a:pr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118"/>
            <p:cNvSpPr>
              <a:spLocks noChangeArrowheads="1"/>
            </p:cNvSpPr>
            <p:nvPr/>
          </p:nvSpPr>
          <p:spPr bwMode="auto">
            <a:xfrm>
              <a:off x="693" y="3274"/>
              <a:ext cx="4728" cy="12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Rectangle 119"/>
            <p:cNvSpPr>
              <a:spLocks noChangeArrowheads="1"/>
            </p:cNvSpPr>
            <p:nvPr/>
          </p:nvSpPr>
          <p:spPr bwMode="auto">
            <a:xfrm>
              <a:off x="693" y="3286"/>
              <a:ext cx="4728" cy="12"/>
            </a:xfrm>
            <a:prstGeom prst="rect">
              <a:avLst/>
            </a:prstGeom>
            <a:solidFill>
              <a:srgbClr val="5D5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Rectangle 120"/>
            <p:cNvSpPr>
              <a:spLocks noChangeArrowheads="1"/>
            </p:cNvSpPr>
            <p:nvPr/>
          </p:nvSpPr>
          <p:spPr bwMode="auto">
            <a:xfrm>
              <a:off x="693" y="3298"/>
              <a:ext cx="4728" cy="12"/>
            </a:xfrm>
            <a:prstGeom prst="rect">
              <a:avLst/>
            </a:prstGeom>
            <a:solidFill>
              <a:srgbClr val="5B5B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Rectangle 121"/>
            <p:cNvSpPr>
              <a:spLocks noChangeArrowheads="1"/>
            </p:cNvSpPr>
            <p:nvPr/>
          </p:nvSpPr>
          <p:spPr bwMode="auto">
            <a:xfrm>
              <a:off x="693" y="3310"/>
              <a:ext cx="4728" cy="12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Rectangle 122"/>
            <p:cNvSpPr>
              <a:spLocks noChangeArrowheads="1"/>
            </p:cNvSpPr>
            <p:nvPr/>
          </p:nvSpPr>
          <p:spPr bwMode="auto">
            <a:xfrm>
              <a:off x="693" y="3322"/>
              <a:ext cx="4728" cy="12"/>
            </a:xfrm>
            <a:prstGeom prst="rect">
              <a:avLst/>
            </a:prstGeom>
            <a:solidFill>
              <a:srgbClr val="5858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Rectangle 123"/>
            <p:cNvSpPr>
              <a:spLocks noChangeArrowheads="1"/>
            </p:cNvSpPr>
            <p:nvPr/>
          </p:nvSpPr>
          <p:spPr bwMode="auto">
            <a:xfrm>
              <a:off x="693" y="3334"/>
              <a:ext cx="4728" cy="12"/>
            </a:xfrm>
            <a:prstGeom prst="rect">
              <a:avLst/>
            </a:prstGeom>
            <a:solidFill>
              <a:srgbClr val="5656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Rectangle 124"/>
            <p:cNvSpPr>
              <a:spLocks noChangeArrowheads="1"/>
            </p:cNvSpPr>
            <p:nvPr/>
          </p:nvSpPr>
          <p:spPr bwMode="auto">
            <a:xfrm>
              <a:off x="693" y="3346"/>
              <a:ext cx="4728" cy="12"/>
            </a:xfrm>
            <a:prstGeom prst="rect">
              <a:avLst/>
            </a:pr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Rectangle 125"/>
            <p:cNvSpPr>
              <a:spLocks noChangeArrowheads="1"/>
            </p:cNvSpPr>
            <p:nvPr/>
          </p:nvSpPr>
          <p:spPr bwMode="auto">
            <a:xfrm>
              <a:off x="693" y="3358"/>
              <a:ext cx="4728" cy="12"/>
            </a:xfrm>
            <a:prstGeom prst="rect">
              <a:avLst/>
            </a:prstGeom>
            <a:solidFill>
              <a:srgbClr val="535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Rectangle 126"/>
            <p:cNvSpPr>
              <a:spLocks noChangeArrowheads="1"/>
            </p:cNvSpPr>
            <p:nvPr/>
          </p:nvSpPr>
          <p:spPr bwMode="auto">
            <a:xfrm>
              <a:off x="693" y="3370"/>
              <a:ext cx="4728" cy="12"/>
            </a:xfrm>
            <a:prstGeom prst="rect">
              <a:avLst/>
            </a:pr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Rectangle 127"/>
            <p:cNvSpPr>
              <a:spLocks noChangeArrowheads="1"/>
            </p:cNvSpPr>
            <p:nvPr/>
          </p:nvSpPr>
          <p:spPr bwMode="auto">
            <a:xfrm>
              <a:off x="693" y="3382"/>
              <a:ext cx="4728" cy="12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Rectangle 128"/>
            <p:cNvSpPr>
              <a:spLocks noChangeArrowheads="1"/>
            </p:cNvSpPr>
            <p:nvPr/>
          </p:nvSpPr>
          <p:spPr bwMode="auto">
            <a:xfrm>
              <a:off x="693" y="3394"/>
              <a:ext cx="4728" cy="12"/>
            </a:xfrm>
            <a:prstGeom prst="rect">
              <a:avLst/>
            </a:prstGeom>
            <a:solidFill>
              <a:srgbClr val="4F4F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Rectangle 129"/>
            <p:cNvSpPr>
              <a:spLocks noChangeArrowheads="1"/>
            </p:cNvSpPr>
            <p:nvPr/>
          </p:nvSpPr>
          <p:spPr bwMode="auto">
            <a:xfrm>
              <a:off x="693" y="3406"/>
              <a:ext cx="4728" cy="12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130"/>
            <p:cNvSpPr>
              <a:spLocks noChangeArrowheads="1"/>
            </p:cNvSpPr>
            <p:nvPr/>
          </p:nvSpPr>
          <p:spPr bwMode="auto">
            <a:xfrm>
              <a:off x="693" y="3418"/>
              <a:ext cx="4728" cy="12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Rectangle 131"/>
            <p:cNvSpPr>
              <a:spLocks noChangeArrowheads="1"/>
            </p:cNvSpPr>
            <p:nvPr/>
          </p:nvSpPr>
          <p:spPr bwMode="auto">
            <a:xfrm>
              <a:off x="693" y="3430"/>
              <a:ext cx="4728" cy="18"/>
            </a:xfrm>
            <a:prstGeom prst="rect">
              <a:avLst/>
            </a:prstGeom>
            <a:solidFill>
              <a:srgbClr val="4A4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Rectangle 132"/>
            <p:cNvSpPr>
              <a:spLocks noChangeArrowheads="1"/>
            </p:cNvSpPr>
            <p:nvPr/>
          </p:nvSpPr>
          <p:spPr bwMode="auto">
            <a:xfrm>
              <a:off x="693" y="3448"/>
              <a:ext cx="4728" cy="12"/>
            </a:xfrm>
            <a:prstGeom prst="rect">
              <a:avLst/>
            </a:pr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Rectangle 133"/>
            <p:cNvSpPr>
              <a:spLocks noChangeArrowheads="1"/>
            </p:cNvSpPr>
            <p:nvPr/>
          </p:nvSpPr>
          <p:spPr bwMode="auto">
            <a:xfrm>
              <a:off x="693" y="3460"/>
              <a:ext cx="4728" cy="12"/>
            </a:xfrm>
            <a:prstGeom prst="rect">
              <a:avLst/>
            </a:prstGeom>
            <a:solidFill>
              <a:srgbClr val="48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Rectangle 134"/>
            <p:cNvSpPr>
              <a:spLocks noChangeArrowheads="1"/>
            </p:cNvSpPr>
            <p:nvPr/>
          </p:nvSpPr>
          <p:spPr bwMode="auto">
            <a:xfrm>
              <a:off x="693" y="3472"/>
              <a:ext cx="4728" cy="12"/>
            </a:xfrm>
            <a:prstGeom prst="rect">
              <a:avLst/>
            </a:pr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Rectangle 135"/>
            <p:cNvSpPr>
              <a:spLocks noChangeArrowheads="1"/>
            </p:cNvSpPr>
            <p:nvPr/>
          </p:nvSpPr>
          <p:spPr bwMode="auto">
            <a:xfrm>
              <a:off x="693" y="3484"/>
              <a:ext cx="4728" cy="12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Rectangle 136"/>
            <p:cNvSpPr>
              <a:spLocks noChangeArrowheads="1"/>
            </p:cNvSpPr>
            <p:nvPr/>
          </p:nvSpPr>
          <p:spPr bwMode="auto">
            <a:xfrm>
              <a:off x="693" y="3496"/>
              <a:ext cx="4728" cy="12"/>
            </a:xfrm>
            <a:prstGeom prst="rect">
              <a:avLst/>
            </a:pr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Rectangle 137"/>
            <p:cNvSpPr>
              <a:spLocks noChangeArrowheads="1"/>
            </p:cNvSpPr>
            <p:nvPr/>
          </p:nvSpPr>
          <p:spPr bwMode="auto">
            <a:xfrm>
              <a:off x="693" y="3508"/>
              <a:ext cx="4728" cy="12"/>
            </a:xfrm>
            <a:prstGeom prst="rect">
              <a:avLst/>
            </a:pr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Rectangle 138"/>
            <p:cNvSpPr>
              <a:spLocks noChangeArrowheads="1"/>
            </p:cNvSpPr>
            <p:nvPr/>
          </p:nvSpPr>
          <p:spPr bwMode="auto">
            <a:xfrm>
              <a:off x="693" y="3520"/>
              <a:ext cx="4728" cy="12"/>
            </a:xfrm>
            <a:prstGeom prst="rect">
              <a:avLst/>
            </a:pr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Rectangle 139"/>
            <p:cNvSpPr>
              <a:spLocks noChangeArrowheads="1"/>
            </p:cNvSpPr>
            <p:nvPr/>
          </p:nvSpPr>
          <p:spPr bwMode="auto">
            <a:xfrm>
              <a:off x="693" y="3532"/>
              <a:ext cx="4728" cy="12"/>
            </a:xfrm>
            <a:prstGeom prst="rect">
              <a:avLst/>
            </a:pr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Rectangle 140"/>
            <p:cNvSpPr>
              <a:spLocks noChangeArrowheads="1"/>
            </p:cNvSpPr>
            <p:nvPr/>
          </p:nvSpPr>
          <p:spPr bwMode="auto">
            <a:xfrm>
              <a:off x="693" y="3544"/>
              <a:ext cx="4728" cy="12"/>
            </a:xfrm>
            <a:prstGeom prst="rect">
              <a:avLst/>
            </a:pr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Rectangle 141"/>
            <p:cNvSpPr>
              <a:spLocks noChangeArrowheads="1"/>
            </p:cNvSpPr>
            <p:nvPr/>
          </p:nvSpPr>
          <p:spPr bwMode="auto">
            <a:xfrm>
              <a:off x="693" y="3556"/>
              <a:ext cx="4728" cy="12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Rectangle 142"/>
            <p:cNvSpPr>
              <a:spLocks noChangeArrowheads="1"/>
            </p:cNvSpPr>
            <p:nvPr/>
          </p:nvSpPr>
          <p:spPr bwMode="auto">
            <a:xfrm>
              <a:off x="693" y="3568"/>
              <a:ext cx="4728" cy="12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143"/>
            <p:cNvSpPr>
              <a:spLocks noChangeArrowheads="1"/>
            </p:cNvSpPr>
            <p:nvPr/>
          </p:nvSpPr>
          <p:spPr bwMode="auto">
            <a:xfrm>
              <a:off x="693" y="3580"/>
              <a:ext cx="4728" cy="12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144"/>
            <p:cNvSpPr>
              <a:spLocks noChangeArrowheads="1"/>
            </p:cNvSpPr>
            <p:nvPr/>
          </p:nvSpPr>
          <p:spPr bwMode="auto">
            <a:xfrm>
              <a:off x="693" y="3592"/>
              <a:ext cx="4728" cy="12"/>
            </a:xfrm>
            <a:prstGeom prst="rect">
              <a:avLst/>
            </a:prstGeom>
            <a:solidFill>
              <a:srgbClr val="3E3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Rectangle 145"/>
            <p:cNvSpPr>
              <a:spLocks noChangeArrowheads="1"/>
            </p:cNvSpPr>
            <p:nvPr/>
          </p:nvSpPr>
          <p:spPr bwMode="auto">
            <a:xfrm>
              <a:off x="693" y="3604"/>
              <a:ext cx="4728" cy="12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Rectangle 146"/>
            <p:cNvSpPr>
              <a:spLocks noChangeArrowheads="1"/>
            </p:cNvSpPr>
            <p:nvPr/>
          </p:nvSpPr>
          <p:spPr bwMode="auto">
            <a:xfrm>
              <a:off x="693" y="3616"/>
              <a:ext cx="4728" cy="12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Rectangle 147"/>
            <p:cNvSpPr>
              <a:spLocks noChangeArrowheads="1"/>
            </p:cNvSpPr>
            <p:nvPr/>
          </p:nvSpPr>
          <p:spPr bwMode="auto">
            <a:xfrm>
              <a:off x="693" y="3628"/>
              <a:ext cx="4728" cy="12"/>
            </a:xfrm>
            <a:prstGeom prst="rect">
              <a:avLst/>
            </a:prstGeom>
            <a:solidFill>
              <a:srgbClr val="3C3C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Rectangle 148"/>
            <p:cNvSpPr>
              <a:spLocks noChangeArrowheads="1"/>
            </p:cNvSpPr>
            <p:nvPr/>
          </p:nvSpPr>
          <p:spPr bwMode="auto">
            <a:xfrm>
              <a:off x="693" y="3640"/>
              <a:ext cx="4728" cy="12"/>
            </a:xfrm>
            <a:prstGeom prst="rect">
              <a:avLst/>
            </a:prstGeom>
            <a:solidFill>
              <a:srgbClr val="3C3C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Rectangle 149"/>
            <p:cNvSpPr>
              <a:spLocks noChangeArrowheads="1"/>
            </p:cNvSpPr>
            <p:nvPr/>
          </p:nvSpPr>
          <p:spPr bwMode="auto">
            <a:xfrm>
              <a:off x="693" y="3652"/>
              <a:ext cx="4728" cy="12"/>
            </a:xfrm>
            <a:prstGeom prst="rect">
              <a:avLst/>
            </a:prstGeom>
            <a:solidFill>
              <a:srgbClr val="3C3C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2" name="Group 241"/>
          <p:cNvGrpSpPr>
            <a:grpSpLocks/>
          </p:cNvGrpSpPr>
          <p:nvPr/>
        </p:nvGrpSpPr>
        <p:grpSpPr bwMode="auto">
          <a:xfrm>
            <a:off x="1323490" y="2836204"/>
            <a:ext cx="9982842" cy="2703513"/>
            <a:chOff x="699" y="1929"/>
            <a:chExt cx="4728" cy="1703"/>
          </a:xfrm>
        </p:grpSpPr>
        <p:sp>
          <p:nvSpPr>
            <p:cNvPr id="153" name="Rectangle 151"/>
            <p:cNvSpPr>
              <a:spLocks noChangeArrowheads="1"/>
            </p:cNvSpPr>
            <p:nvPr/>
          </p:nvSpPr>
          <p:spPr bwMode="auto">
            <a:xfrm>
              <a:off x="799" y="1940"/>
              <a:ext cx="5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1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34" charset="0"/>
                  <a:cs typeface="Arial" pitchFamily="34" charset="0"/>
                </a:rPr>
                <a:t>z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4" name="Rectangle 152"/>
            <p:cNvSpPr>
              <a:spLocks noChangeArrowheads="1"/>
            </p:cNvSpPr>
            <p:nvPr/>
          </p:nvSpPr>
          <p:spPr bwMode="auto">
            <a:xfrm>
              <a:off x="1120" y="1929"/>
              <a:ext cx="1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.00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55" name="Rectangle 153"/>
            <p:cNvSpPr>
              <a:spLocks noChangeArrowheads="1"/>
            </p:cNvSpPr>
            <p:nvPr/>
          </p:nvSpPr>
          <p:spPr bwMode="auto">
            <a:xfrm>
              <a:off x="1563" y="1929"/>
              <a:ext cx="1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.01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56" name="Rectangle 154"/>
            <p:cNvSpPr>
              <a:spLocks noChangeArrowheads="1"/>
            </p:cNvSpPr>
            <p:nvPr/>
          </p:nvSpPr>
          <p:spPr bwMode="auto">
            <a:xfrm>
              <a:off x="2005" y="1929"/>
              <a:ext cx="1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.02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57" name="Rectangle 155"/>
            <p:cNvSpPr>
              <a:spLocks noChangeArrowheads="1"/>
            </p:cNvSpPr>
            <p:nvPr/>
          </p:nvSpPr>
          <p:spPr bwMode="auto">
            <a:xfrm>
              <a:off x="2448" y="1929"/>
              <a:ext cx="1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.03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58" name="Rectangle 156"/>
            <p:cNvSpPr>
              <a:spLocks noChangeArrowheads="1"/>
            </p:cNvSpPr>
            <p:nvPr/>
          </p:nvSpPr>
          <p:spPr bwMode="auto">
            <a:xfrm>
              <a:off x="2891" y="1929"/>
              <a:ext cx="1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.04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59" name="Rectangle 157"/>
            <p:cNvSpPr>
              <a:spLocks noChangeArrowheads="1"/>
            </p:cNvSpPr>
            <p:nvPr/>
          </p:nvSpPr>
          <p:spPr bwMode="auto">
            <a:xfrm>
              <a:off x="3334" y="1929"/>
              <a:ext cx="1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.05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60" name="Rectangle 158"/>
            <p:cNvSpPr>
              <a:spLocks noChangeArrowheads="1"/>
            </p:cNvSpPr>
            <p:nvPr/>
          </p:nvSpPr>
          <p:spPr bwMode="auto">
            <a:xfrm>
              <a:off x="3777" y="1929"/>
              <a:ext cx="1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.06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61" name="Rectangle 159"/>
            <p:cNvSpPr>
              <a:spLocks noChangeArrowheads="1"/>
            </p:cNvSpPr>
            <p:nvPr/>
          </p:nvSpPr>
          <p:spPr bwMode="auto">
            <a:xfrm>
              <a:off x="4220" y="1929"/>
              <a:ext cx="1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.07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62" name="Rectangle 160"/>
            <p:cNvSpPr>
              <a:spLocks noChangeArrowheads="1"/>
            </p:cNvSpPr>
            <p:nvPr/>
          </p:nvSpPr>
          <p:spPr bwMode="auto">
            <a:xfrm>
              <a:off x="4663" y="1929"/>
              <a:ext cx="1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.08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63" name="Rectangle 161"/>
            <p:cNvSpPr>
              <a:spLocks noChangeArrowheads="1"/>
            </p:cNvSpPr>
            <p:nvPr/>
          </p:nvSpPr>
          <p:spPr bwMode="auto">
            <a:xfrm>
              <a:off x="5106" y="1929"/>
              <a:ext cx="1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.09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64" name="Rectangle 162"/>
            <p:cNvSpPr>
              <a:spLocks noChangeArrowheads="1"/>
            </p:cNvSpPr>
            <p:nvPr/>
          </p:nvSpPr>
          <p:spPr bwMode="auto">
            <a:xfrm>
              <a:off x="832" y="2146"/>
              <a:ext cx="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5" name="Rectangle 163"/>
            <p:cNvSpPr>
              <a:spLocks noChangeArrowheads="1"/>
            </p:cNvSpPr>
            <p:nvPr/>
          </p:nvSpPr>
          <p:spPr bwMode="auto">
            <a:xfrm>
              <a:off x="1197" y="2146"/>
              <a:ext cx="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6" name="Rectangle 164"/>
            <p:cNvSpPr>
              <a:spLocks noChangeArrowheads="1"/>
            </p:cNvSpPr>
            <p:nvPr/>
          </p:nvSpPr>
          <p:spPr bwMode="auto">
            <a:xfrm>
              <a:off x="1640" y="2146"/>
              <a:ext cx="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7" name="Rectangle 165"/>
            <p:cNvSpPr>
              <a:spLocks noChangeArrowheads="1"/>
            </p:cNvSpPr>
            <p:nvPr/>
          </p:nvSpPr>
          <p:spPr bwMode="auto">
            <a:xfrm>
              <a:off x="2083" y="2146"/>
              <a:ext cx="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8" name="Rectangle 166"/>
            <p:cNvSpPr>
              <a:spLocks noChangeArrowheads="1"/>
            </p:cNvSpPr>
            <p:nvPr/>
          </p:nvSpPr>
          <p:spPr bwMode="auto">
            <a:xfrm>
              <a:off x="2526" y="2146"/>
              <a:ext cx="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9" name="Rectangle 167"/>
            <p:cNvSpPr>
              <a:spLocks noChangeArrowheads="1"/>
            </p:cNvSpPr>
            <p:nvPr/>
          </p:nvSpPr>
          <p:spPr bwMode="auto">
            <a:xfrm>
              <a:off x="2969" y="2146"/>
              <a:ext cx="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0" name="Rectangle 168"/>
            <p:cNvSpPr>
              <a:spLocks noChangeArrowheads="1"/>
            </p:cNvSpPr>
            <p:nvPr/>
          </p:nvSpPr>
          <p:spPr bwMode="auto">
            <a:xfrm>
              <a:off x="3412" y="2146"/>
              <a:ext cx="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1" name="Rectangle 169"/>
            <p:cNvSpPr>
              <a:spLocks noChangeArrowheads="1"/>
            </p:cNvSpPr>
            <p:nvPr/>
          </p:nvSpPr>
          <p:spPr bwMode="auto">
            <a:xfrm>
              <a:off x="3854" y="2146"/>
              <a:ext cx="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2" name="Rectangle 170"/>
            <p:cNvSpPr>
              <a:spLocks noChangeArrowheads="1"/>
            </p:cNvSpPr>
            <p:nvPr/>
          </p:nvSpPr>
          <p:spPr bwMode="auto">
            <a:xfrm>
              <a:off x="4297" y="2146"/>
              <a:ext cx="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" name="Rectangle 171"/>
            <p:cNvSpPr>
              <a:spLocks noChangeArrowheads="1"/>
            </p:cNvSpPr>
            <p:nvPr/>
          </p:nvSpPr>
          <p:spPr bwMode="auto">
            <a:xfrm>
              <a:off x="4740" y="2146"/>
              <a:ext cx="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" name="Rectangle 172"/>
            <p:cNvSpPr>
              <a:spLocks noChangeArrowheads="1"/>
            </p:cNvSpPr>
            <p:nvPr/>
          </p:nvSpPr>
          <p:spPr bwMode="auto">
            <a:xfrm>
              <a:off x="5183" y="2146"/>
              <a:ext cx="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" name="Rectangle 173"/>
            <p:cNvSpPr>
              <a:spLocks noChangeArrowheads="1"/>
            </p:cNvSpPr>
            <p:nvPr/>
          </p:nvSpPr>
          <p:spPr bwMode="auto">
            <a:xfrm>
              <a:off x="754" y="2363"/>
              <a:ext cx="1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1.5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76" name="Rectangle 174"/>
            <p:cNvSpPr>
              <a:spLocks noChangeArrowheads="1"/>
            </p:cNvSpPr>
            <p:nvPr/>
          </p:nvSpPr>
          <p:spPr bwMode="auto">
            <a:xfrm>
              <a:off x="1064" y="2373"/>
              <a:ext cx="2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.9332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77" name="Rectangle 175"/>
            <p:cNvSpPr>
              <a:spLocks noChangeArrowheads="1"/>
            </p:cNvSpPr>
            <p:nvPr/>
          </p:nvSpPr>
          <p:spPr bwMode="auto">
            <a:xfrm>
              <a:off x="1507" y="2373"/>
              <a:ext cx="2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.9345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78" name="Rectangle 176"/>
            <p:cNvSpPr>
              <a:spLocks noChangeArrowheads="1"/>
            </p:cNvSpPr>
            <p:nvPr/>
          </p:nvSpPr>
          <p:spPr bwMode="auto">
            <a:xfrm>
              <a:off x="1950" y="2373"/>
              <a:ext cx="2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.9357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79" name="Rectangle 177"/>
            <p:cNvSpPr>
              <a:spLocks noChangeArrowheads="1"/>
            </p:cNvSpPr>
            <p:nvPr/>
          </p:nvSpPr>
          <p:spPr bwMode="auto">
            <a:xfrm>
              <a:off x="2393" y="2373"/>
              <a:ext cx="2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.9370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80" name="Rectangle 178"/>
            <p:cNvSpPr>
              <a:spLocks noChangeArrowheads="1"/>
            </p:cNvSpPr>
            <p:nvPr/>
          </p:nvSpPr>
          <p:spPr bwMode="auto">
            <a:xfrm>
              <a:off x="2836" y="2373"/>
              <a:ext cx="2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.9382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81" name="Rectangle 179"/>
            <p:cNvSpPr>
              <a:spLocks noChangeArrowheads="1"/>
            </p:cNvSpPr>
            <p:nvPr/>
          </p:nvSpPr>
          <p:spPr bwMode="auto">
            <a:xfrm>
              <a:off x="3279" y="2373"/>
              <a:ext cx="2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.9394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82" name="Rectangle 180"/>
            <p:cNvSpPr>
              <a:spLocks noChangeArrowheads="1"/>
            </p:cNvSpPr>
            <p:nvPr/>
          </p:nvSpPr>
          <p:spPr bwMode="auto">
            <a:xfrm>
              <a:off x="3722" y="2373"/>
              <a:ext cx="2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.9406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83" name="Rectangle 181"/>
            <p:cNvSpPr>
              <a:spLocks noChangeArrowheads="1"/>
            </p:cNvSpPr>
            <p:nvPr/>
          </p:nvSpPr>
          <p:spPr bwMode="auto">
            <a:xfrm>
              <a:off x="4164" y="2373"/>
              <a:ext cx="2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.9418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84" name="Rectangle 182"/>
            <p:cNvSpPr>
              <a:spLocks noChangeArrowheads="1"/>
            </p:cNvSpPr>
            <p:nvPr/>
          </p:nvSpPr>
          <p:spPr bwMode="auto">
            <a:xfrm>
              <a:off x="4607" y="2373"/>
              <a:ext cx="2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.9429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85" name="Rectangle 183"/>
            <p:cNvSpPr>
              <a:spLocks noChangeArrowheads="1"/>
            </p:cNvSpPr>
            <p:nvPr/>
          </p:nvSpPr>
          <p:spPr bwMode="auto">
            <a:xfrm>
              <a:off x="5050" y="2373"/>
              <a:ext cx="2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.9441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86" name="Rectangle 184"/>
            <p:cNvSpPr>
              <a:spLocks noChangeArrowheads="1"/>
            </p:cNvSpPr>
            <p:nvPr/>
          </p:nvSpPr>
          <p:spPr bwMode="auto">
            <a:xfrm>
              <a:off x="754" y="2579"/>
              <a:ext cx="1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1.6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87" name="Rectangle 185"/>
            <p:cNvSpPr>
              <a:spLocks noChangeArrowheads="1"/>
            </p:cNvSpPr>
            <p:nvPr/>
          </p:nvSpPr>
          <p:spPr bwMode="auto">
            <a:xfrm>
              <a:off x="1064" y="2590"/>
              <a:ext cx="2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.9452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88" name="Rectangle 186"/>
            <p:cNvSpPr>
              <a:spLocks noChangeArrowheads="1"/>
            </p:cNvSpPr>
            <p:nvPr/>
          </p:nvSpPr>
          <p:spPr bwMode="auto">
            <a:xfrm>
              <a:off x="1507" y="2590"/>
              <a:ext cx="2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.9463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89" name="Rectangle 187"/>
            <p:cNvSpPr>
              <a:spLocks noChangeArrowheads="1"/>
            </p:cNvSpPr>
            <p:nvPr/>
          </p:nvSpPr>
          <p:spPr bwMode="auto">
            <a:xfrm>
              <a:off x="1950" y="2590"/>
              <a:ext cx="2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.9474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0" name="Rectangle 188"/>
            <p:cNvSpPr>
              <a:spLocks noChangeArrowheads="1"/>
            </p:cNvSpPr>
            <p:nvPr/>
          </p:nvSpPr>
          <p:spPr bwMode="auto">
            <a:xfrm>
              <a:off x="2393" y="2590"/>
              <a:ext cx="2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.9484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1" name="Rectangle 189"/>
            <p:cNvSpPr>
              <a:spLocks noChangeArrowheads="1"/>
            </p:cNvSpPr>
            <p:nvPr/>
          </p:nvSpPr>
          <p:spPr bwMode="auto">
            <a:xfrm>
              <a:off x="2836" y="2590"/>
              <a:ext cx="2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.9495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2" name="Rectangle 190"/>
            <p:cNvSpPr>
              <a:spLocks noChangeArrowheads="1"/>
            </p:cNvSpPr>
            <p:nvPr/>
          </p:nvSpPr>
          <p:spPr bwMode="auto">
            <a:xfrm>
              <a:off x="3279" y="2590"/>
              <a:ext cx="2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.9505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3" name="Rectangle 191"/>
            <p:cNvSpPr>
              <a:spLocks noChangeArrowheads="1"/>
            </p:cNvSpPr>
            <p:nvPr/>
          </p:nvSpPr>
          <p:spPr bwMode="auto">
            <a:xfrm>
              <a:off x="3722" y="2590"/>
              <a:ext cx="2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.9515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4" name="Rectangle 192"/>
            <p:cNvSpPr>
              <a:spLocks noChangeArrowheads="1"/>
            </p:cNvSpPr>
            <p:nvPr/>
          </p:nvSpPr>
          <p:spPr bwMode="auto">
            <a:xfrm>
              <a:off x="4164" y="2590"/>
              <a:ext cx="2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.9525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" name="Rectangle 193"/>
            <p:cNvSpPr>
              <a:spLocks noChangeArrowheads="1"/>
            </p:cNvSpPr>
            <p:nvPr/>
          </p:nvSpPr>
          <p:spPr bwMode="auto">
            <a:xfrm>
              <a:off x="4607" y="2590"/>
              <a:ext cx="2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.9535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6" name="Rectangle 194"/>
            <p:cNvSpPr>
              <a:spLocks noChangeArrowheads="1"/>
            </p:cNvSpPr>
            <p:nvPr/>
          </p:nvSpPr>
          <p:spPr bwMode="auto">
            <a:xfrm>
              <a:off x="5050" y="2590"/>
              <a:ext cx="2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.9545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7" name="Rectangle 195"/>
            <p:cNvSpPr>
              <a:spLocks noChangeArrowheads="1"/>
            </p:cNvSpPr>
            <p:nvPr/>
          </p:nvSpPr>
          <p:spPr bwMode="auto">
            <a:xfrm>
              <a:off x="754" y="2796"/>
              <a:ext cx="1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1.7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8" name="Rectangle 196"/>
            <p:cNvSpPr>
              <a:spLocks noChangeArrowheads="1"/>
            </p:cNvSpPr>
            <p:nvPr/>
          </p:nvSpPr>
          <p:spPr bwMode="auto">
            <a:xfrm>
              <a:off x="1064" y="2807"/>
              <a:ext cx="2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.9554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9" name="Rectangle 197"/>
            <p:cNvSpPr>
              <a:spLocks noChangeArrowheads="1"/>
            </p:cNvSpPr>
            <p:nvPr/>
          </p:nvSpPr>
          <p:spPr bwMode="auto">
            <a:xfrm>
              <a:off x="1507" y="2807"/>
              <a:ext cx="2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.9564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0" name="Rectangle 198"/>
            <p:cNvSpPr>
              <a:spLocks noChangeArrowheads="1"/>
            </p:cNvSpPr>
            <p:nvPr/>
          </p:nvSpPr>
          <p:spPr bwMode="auto">
            <a:xfrm>
              <a:off x="1950" y="2807"/>
              <a:ext cx="2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.9573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1" name="Rectangle 199"/>
            <p:cNvSpPr>
              <a:spLocks noChangeArrowheads="1"/>
            </p:cNvSpPr>
            <p:nvPr/>
          </p:nvSpPr>
          <p:spPr bwMode="auto">
            <a:xfrm>
              <a:off x="2393" y="2807"/>
              <a:ext cx="2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.9582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2" name="Rectangle 200"/>
            <p:cNvSpPr>
              <a:spLocks noChangeArrowheads="1"/>
            </p:cNvSpPr>
            <p:nvPr/>
          </p:nvSpPr>
          <p:spPr bwMode="auto">
            <a:xfrm>
              <a:off x="2836" y="2807"/>
              <a:ext cx="2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.9591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3" name="Rectangle 201"/>
            <p:cNvSpPr>
              <a:spLocks noChangeArrowheads="1"/>
            </p:cNvSpPr>
            <p:nvPr/>
          </p:nvSpPr>
          <p:spPr bwMode="auto">
            <a:xfrm>
              <a:off x="3279" y="2807"/>
              <a:ext cx="2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.9599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4" name="Rectangle 202"/>
            <p:cNvSpPr>
              <a:spLocks noChangeArrowheads="1"/>
            </p:cNvSpPr>
            <p:nvPr/>
          </p:nvSpPr>
          <p:spPr bwMode="auto">
            <a:xfrm>
              <a:off x="3722" y="2807"/>
              <a:ext cx="2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.9608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5" name="Rectangle 203"/>
            <p:cNvSpPr>
              <a:spLocks noChangeArrowheads="1"/>
            </p:cNvSpPr>
            <p:nvPr/>
          </p:nvSpPr>
          <p:spPr bwMode="auto">
            <a:xfrm>
              <a:off x="4164" y="2807"/>
              <a:ext cx="2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.9616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6" name="Rectangle 204"/>
            <p:cNvSpPr>
              <a:spLocks noChangeArrowheads="1"/>
            </p:cNvSpPr>
            <p:nvPr/>
          </p:nvSpPr>
          <p:spPr bwMode="auto">
            <a:xfrm>
              <a:off x="4607" y="2807"/>
              <a:ext cx="2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.9625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7" name="Rectangle 205"/>
            <p:cNvSpPr>
              <a:spLocks noChangeArrowheads="1"/>
            </p:cNvSpPr>
            <p:nvPr/>
          </p:nvSpPr>
          <p:spPr bwMode="auto">
            <a:xfrm>
              <a:off x="5050" y="2807"/>
              <a:ext cx="2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.9633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8" name="Rectangle 206"/>
            <p:cNvSpPr>
              <a:spLocks noChangeArrowheads="1"/>
            </p:cNvSpPr>
            <p:nvPr/>
          </p:nvSpPr>
          <p:spPr bwMode="auto">
            <a:xfrm>
              <a:off x="754" y="3013"/>
              <a:ext cx="1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1.8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9" name="Rectangle 207"/>
            <p:cNvSpPr>
              <a:spLocks noChangeArrowheads="1"/>
            </p:cNvSpPr>
            <p:nvPr/>
          </p:nvSpPr>
          <p:spPr bwMode="auto">
            <a:xfrm>
              <a:off x="1064" y="3024"/>
              <a:ext cx="2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.9641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10" name="Rectangle 208"/>
            <p:cNvSpPr>
              <a:spLocks noChangeArrowheads="1"/>
            </p:cNvSpPr>
            <p:nvPr/>
          </p:nvSpPr>
          <p:spPr bwMode="auto">
            <a:xfrm>
              <a:off x="1507" y="3024"/>
              <a:ext cx="2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.9649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11" name="Rectangle 209"/>
            <p:cNvSpPr>
              <a:spLocks noChangeArrowheads="1"/>
            </p:cNvSpPr>
            <p:nvPr/>
          </p:nvSpPr>
          <p:spPr bwMode="auto">
            <a:xfrm>
              <a:off x="1950" y="3024"/>
              <a:ext cx="2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.9656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12" name="Rectangle 210"/>
            <p:cNvSpPr>
              <a:spLocks noChangeArrowheads="1"/>
            </p:cNvSpPr>
            <p:nvPr/>
          </p:nvSpPr>
          <p:spPr bwMode="auto">
            <a:xfrm>
              <a:off x="2393" y="3024"/>
              <a:ext cx="2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.9664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13" name="Rectangle 211"/>
            <p:cNvSpPr>
              <a:spLocks noChangeArrowheads="1"/>
            </p:cNvSpPr>
            <p:nvPr/>
          </p:nvSpPr>
          <p:spPr bwMode="auto">
            <a:xfrm>
              <a:off x="2836" y="3024"/>
              <a:ext cx="2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.9671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14" name="Rectangle 212"/>
            <p:cNvSpPr>
              <a:spLocks noChangeArrowheads="1"/>
            </p:cNvSpPr>
            <p:nvPr/>
          </p:nvSpPr>
          <p:spPr bwMode="auto">
            <a:xfrm>
              <a:off x="3279" y="3024"/>
              <a:ext cx="2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.9678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15" name="Rectangle 213"/>
            <p:cNvSpPr>
              <a:spLocks noChangeArrowheads="1"/>
            </p:cNvSpPr>
            <p:nvPr/>
          </p:nvSpPr>
          <p:spPr bwMode="auto">
            <a:xfrm>
              <a:off x="3722" y="3024"/>
              <a:ext cx="2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.9686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16" name="Rectangle 214"/>
            <p:cNvSpPr>
              <a:spLocks noChangeArrowheads="1"/>
            </p:cNvSpPr>
            <p:nvPr/>
          </p:nvSpPr>
          <p:spPr bwMode="auto">
            <a:xfrm>
              <a:off x="4164" y="3024"/>
              <a:ext cx="24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.9693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" name="Rectangle 215"/>
            <p:cNvSpPr>
              <a:spLocks noChangeArrowheads="1"/>
            </p:cNvSpPr>
            <p:nvPr/>
          </p:nvSpPr>
          <p:spPr bwMode="auto">
            <a:xfrm>
              <a:off x="4607" y="3024"/>
              <a:ext cx="24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.9699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8" name="Rectangle 216"/>
            <p:cNvSpPr>
              <a:spLocks noChangeArrowheads="1"/>
            </p:cNvSpPr>
            <p:nvPr/>
          </p:nvSpPr>
          <p:spPr bwMode="auto">
            <a:xfrm>
              <a:off x="5050" y="3024"/>
              <a:ext cx="24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.9706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9" name="Rectangle 217"/>
            <p:cNvSpPr>
              <a:spLocks noChangeArrowheads="1"/>
            </p:cNvSpPr>
            <p:nvPr/>
          </p:nvSpPr>
          <p:spPr bwMode="auto">
            <a:xfrm>
              <a:off x="754" y="3230"/>
              <a:ext cx="1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1.9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0" name="Rectangle 218"/>
            <p:cNvSpPr>
              <a:spLocks noChangeArrowheads="1"/>
            </p:cNvSpPr>
            <p:nvPr/>
          </p:nvSpPr>
          <p:spPr bwMode="auto">
            <a:xfrm>
              <a:off x="1064" y="3241"/>
              <a:ext cx="2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.9713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1" name="Rectangle 219"/>
            <p:cNvSpPr>
              <a:spLocks noChangeArrowheads="1"/>
            </p:cNvSpPr>
            <p:nvPr/>
          </p:nvSpPr>
          <p:spPr bwMode="auto">
            <a:xfrm>
              <a:off x="1507" y="3241"/>
              <a:ext cx="2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.9719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2" name="Rectangle 220"/>
            <p:cNvSpPr>
              <a:spLocks noChangeArrowheads="1"/>
            </p:cNvSpPr>
            <p:nvPr/>
          </p:nvSpPr>
          <p:spPr bwMode="auto">
            <a:xfrm>
              <a:off x="1950" y="3241"/>
              <a:ext cx="2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.9726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3" name="Rectangle 221"/>
            <p:cNvSpPr>
              <a:spLocks noChangeArrowheads="1"/>
            </p:cNvSpPr>
            <p:nvPr/>
          </p:nvSpPr>
          <p:spPr bwMode="auto">
            <a:xfrm>
              <a:off x="2393" y="3241"/>
              <a:ext cx="2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.9732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4" name="Rectangle 222"/>
            <p:cNvSpPr>
              <a:spLocks noChangeArrowheads="1"/>
            </p:cNvSpPr>
            <p:nvPr/>
          </p:nvSpPr>
          <p:spPr bwMode="auto">
            <a:xfrm>
              <a:off x="2836" y="3241"/>
              <a:ext cx="2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.9738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5" name="Rectangle 223"/>
            <p:cNvSpPr>
              <a:spLocks noChangeArrowheads="1"/>
            </p:cNvSpPr>
            <p:nvPr/>
          </p:nvSpPr>
          <p:spPr bwMode="auto">
            <a:xfrm>
              <a:off x="3279" y="3241"/>
              <a:ext cx="2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.9744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6" name="Rectangle 224"/>
            <p:cNvSpPr>
              <a:spLocks noChangeArrowheads="1"/>
            </p:cNvSpPr>
            <p:nvPr/>
          </p:nvSpPr>
          <p:spPr bwMode="auto">
            <a:xfrm>
              <a:off x="3722" y="3241"/>
              <a:ext cx="2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</a:rPr>
                <a:t>.9750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" name="Rectangle 225"/>
            <p:cNvSpPr>
              <a:spLocks noChangeArrowheads="1"/>
            </p:cNvSpPr>
            <p:nvPr/>
          </p:nvSpPr>
          <p:spPr bwMode="auto">
            <a:xfrm>
              <a:off x="4164" y="3241"/>
              <a:ext cx="24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.9756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8" name="Rectangle 226"/>
            <p:cNvSpPr>
              <a:spLocks noChangeArrowheads="1"/>
            </p:cNvSpPr>
            <p:nvPr/>
          </p:nvSpPr>
          <p:spPr bwMode="auto">
            <a:xfrm>
              <a:off x="4607" y="3241"/>
              <a:ext cx="24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.9761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9" name="Rectangle 227"/>
            <p:cNvSpPr>
              <a:spLocks noChangeArrowheads="1"/>
            </p:cNvSpPr>
            <p:nvPr/>
          </p:nvSpPr>
          <p:spPr bwMode="auto">
            <a:xfrm>
              <a:off x="5050" y="3241"/>
              <a:ext cx="24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.9767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0" name="Rectangle 228"/>
            <p:cNvSpPr>
              <a:spLocks noChangeArrowheads="1"/>
            </p:cNvSpPr>
            <p:nvPr/>
          </p:nvSpPr>
          <p:spPr bwMode="auto">
            <a:xfrm>
              <a:off x="732" y="3458"/>
              <a:ext cx="9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34" charset="0"/>
                  <a:cs typeface="Arial" pitchFamily="34" charset="0"/>
                </a:rPr>
                <a:t>  .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1" name="Rectangle 229"/>
            <p:cNvSpPr>
              <a:spLocks noChangeArrowheads="1"/>
            </p:cNvSpPr>
            <p:nvPr/>
          </p:nvSpPr>
          <p:spPr bwMode="auto">
            <a:xfrm>
              <a:off x="1197" y="3447"/>
              <a:ext cx="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2" name="Rectangle 230"/>
            <p:cNvSpPr>
              <a:spLocks noChangeArrowheads="1"/>
            </p:cNvSpPr>
            <p:nvPr/>
          </p:nvSpPr>
          <p:spPr bwMode="auto">
            <a:xfrm>
              <a:off x="1640" y="3447"/>
              <a:ext cx="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3" name="Rectangle 231"/>
            <p:cNvSpPr>
              <a:spLocks noChangeArrowheads="1"/>
            </p:cNvSpPr>
            <p:nvPr/>
          </p:nvSpPr>
          <p:spPr bwMode="auto">
            <a:xfrm>
              <a:off x="2083" y="3447"/>
              <a:ext cx="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4" name="Rectangle 232"/>
            <p:cNvSpPr>
              <a:spLocks noChangeArrowheads="1"/>
            </p:cNvSpPr>
            <p:nvPr/>
          </p:nvSpPr>
          <p:spPr bwMode="auto">
            <a:xfrm>
              <a:off x="2526" y="3447"/>
              <a:ext cx="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" name="Rectangle 233"/>
            <p:cNvSpPr>
              <a:spLocks noChangeArrowheads="1"/>
            </p:cNvSpPr>
            <p:nvPr/>
          </p:nvSpPr>
          <p:spPr bwMode="auto">
            <a:xfrm>
              <a:off x="2969" y="3447"/>
              <a:ext cx="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6" name="Rectangle 234"/>
            <p:cNvSpPr>
              <a:spLocks noChangeArrowheads="1"/>
            </p:cNvSpPr>
            <p:nvPr/>
          </p:nvSpPr>
          <p:spPr bwMode="auto">
            <a:xfrm>
              <a:off x="3412" y="3447"/>
              <a:ext cx="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7" name="Rectangle 235"/>
            <p:cNvSpPr>
              <a:spLocks noChangeArrowheads="1"/>
            </p:cNvSpPr>
            <p:nvPr/>
          </p:nvSpPr>
          <p:spPr bwMode="auto">
            <a:xfrm>
              <a:off x="3854" y="3447"/>
              <a:ext cx="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8" name="Rectangle 236"/>
            <p:cNvSpPr>
              <a:spLocks noChangeArrowheads="1"/>
            </p:cNvSpPr>
            <p:nvPr/>
          </p:nvSpPr>
          <p:spPr bwMode="auto">
            <a:xfrm>
              <a:off x="4297" y="3447"/>
              <a:ext cx="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9" name="Rectangle 237"/>
            <p:cNvSpPr>
              <a:spLocks noChangeArrowheads="1"/>
            </p:cNvSpPr>
            <p:nvPr/>
          </p:nvSpPr>
          <p:spPr bwMode="auto">
            <a:xfrm>
              <a:off x="4740" y="3447"/>
              <a:ext cx="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0" name="Rectangle 238"/>
            <p:cNvSpPr>
              <a:spLocks noChangeArrowheads="1"/>
            </p:cNvSpPr>
            <p:nvPr/>
          </p:nvSpPr>
          <p:spPr bwMode="auto">
            <a:xfrm>
              <a:off x="5183" y="3447"/>
              <a:ext cx="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1" name="Line 239"/>
            <p:cNvSpPr>
              <a:spLocks noChangeShapeType="1"/>
            </p:cNvSpPr>
            <p:nvPr/>
          </p:nvSpPr>
          <p:spPr bwMode="auto">
            <a:xfrm>
              <a:off x="699" y="2135"/>
              <a:ext cx="4728" cy="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Rectangle 240"/>
            <p:cNvSpPr>
              <a:spLocks noChangeArrowheads="1"/>
            </p:cNvSpPr>
            <p:nvPr/>
          </p:nvSpPr>
          <p:spPr bwMode="auto">
            <a:xfrm>
              <a:off x="699" y="2135"/>
              <a:ext cx="4728" cy="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3" name="Rectangle 242"/>
          <p:cNvSpPr>
            <a:spLocks noChangeArrowheads="1"/>
          </p:cNvSpPr>
          <p:nvPr/>
        </p:nvSpPr>
        <p:spPr bwMode="auto">
          <a:xfrm>
            <a:off x="1310822" y="2809216"/>
            <a:ext cx="9982842" cy="2781300"/>
          </a:xfrm>
          <a:prstGeom prst="rect">
            <a:avLst/>
          </a:prstGeom>
          <a:noFill/>
          <a:ln w="9525" cap="rnd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4" name="Oval 94"/>
          <p:cNvSpPr>
            <a:spLocks noChangeArrowheads="1"/>
          </p:cNvSpPr>
          <p:nvPr/>
        </p:nvSpPr>
        <p:spPr bwMode="auto">
          <a:xfrm>
            <a:off x="1274927" y="3798229"/>
            <a:ext cx="722109" cy="419100"/>
          </a:xfrm>
          <a:prstGeom prst="ellips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" name="Line 96"/>
          <p:cNvSpPr>
            <a:spLocks noChangeShapeType="1"/>
          </p:cNvSpPr>
          <p:nvPr/>
        </p:nvSpPr>
        <p:spPr bwMode="auto">
          <a:xfrm flipH="1">
            <a:off x="2018150" y="4004604"/>
            <a:ext cx="3610546" cy="31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6" name="Line 97"/>
          <p:cNvSpPr>
            <a:spLocks noChangeShapeType="1"/>
          </p:cNvSpPr>
          <p:nvPr/>
        </p:nvSpPr>
        <p:spPr bwMode="auto">
          <a:xfrm rot="16200000">
            <a:off x="6380722" y="3485491"/>
            <a:ext cx="5651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7" name="Oval 95"/>
          <p:cNvSpPr>
            <a:spLocks noChangeArrowheads="1"/>
          </p:cNvSpPr>
          <p:nvPr/>
        </p:nvSpPr>
        <p:spPr bwMode="auto">
          <a:xfrm>
            <a:off x="5643477" y="3769654"/>
            <a:ext cx="2052310" cy="495300"/>
          </a:xfrm>
          <a:prstGeom prst="ellips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9" name="Rectangle 2"/>
          <p:cNvSpPr txBox="1">
            <a:spLocks noChangeArrowheads="1"/>
          </p:cNvSpPr>
          <p:nvPr/>
        </p:nvSpPr>
        <p:spPr>
          <a:xfrm>
            <a:off x="763041" y="433414"/>
            <a:ext cx="10337562" cy="706438"/>
          </a:xfrm>
          <a:prstGeom prst="rect">
            <a:avLst/>
          </a:prstGeom>
          <a:noFill/>
          <a:ln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>
                <a:effectLst/>
              </a:rPr>
              <a:t>Standard Normal Probability Distribution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2954944" y="5776129"/>
            <a:ext cx="7372280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look up the complement of the tail area (1 - .05 = .95)</a:t>
            </a:r>
            <a:endParaRPr lang="en-US" dirty="0"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97299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8"/>
          <p:cNvSpPr>
            <a:spLocks noChangeArrowheads="1"/>
          </p:cNvSpPr>
          <p:nvPr/>
        </p:nvSpPr>
        <p:spPr bwMode="auto">
          <a:xfrm>
            <a:off x="929359" y="1653041"/>
            <a:ext cx="10337562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Solving for the Reorder Point</a:t>
            </a:r>
          </a:p>
        </p:txBody>
      </p:sp>
      <p:sp>
        <p:nvSpPr>
          <p:cNvPr id="5" name="Rectangle 199"/>
          <p:cNvSpPr>
            <a:spLocks noChangeArrowheads="1"/>
          </p:cNvSpPr>
          <p:nvPr/>
        </p:nvSpPr>
        <p:spPr bwMode="auto">
          <a:xfrm>
            <a:off x="1469556" y="2050143"/>
            <a:ext cx="9974396" cy="6540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Step 2:  Convert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z</a:t>
            </a:r>
            <a:r>
              <a:rPr lang="en-US" sz="2400" baseline="-250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.05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to the corresponding value of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Rectangle 208"/>
          <p:cNvSpPr>
            <a:spLocks noChangeArrowheads="1"/>
          </p:cNvSpPr>
          <p:nvPr/>
        </p:nvSpPr>
        <p:spPr bwMode="auto">
          <a:xfrm>
            <a:off x="3959403" y="2682765"/>
            <a:ext cx="4235308" cy="16764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x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400" i="1" dirty="0">
                <a:solidFill>
                  <a:srgbClr val="000000"/>
                </a:solidFill>
                <a:effectLst/>
                <a:latin typeface="Symbol" panose="05050102010706020507" pitchFamily="18" charset="2"/>
                <a:cs typeface="Arial" panose="020B0604020202020204" pitchFamily="34" charset="0"/>
              </a:rPr>
              <a:t>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240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24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.05</a:t>
            </a:r>
            <a:r>
              <a:rPr lang="en-US" sz="2400" i="1" dirty="0">
                <a:solidFill>
                  <a:srgbClr val="000000"/>
                </a:solidFill>
                <a:effectLst/>
                <a:latin typeface="Symbol" panose="05050102010706020507" pitchFamily="18" charset="2"/>
                <a:cs typeface="Arial" panose="020B0604020202020204" pitchFamily="34" charset="0"/>
              </a:rPr>
              <a:t>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400" i="1" dirty="0">
                <a:solidFill>
                  <a:srgbClr val="000000"/>
                </a:solidFill>
                <a:effectLst/>
                <a:latin typeface="Symbol" panose="05050102010706020507" pitchFamily="18" charset="2"/>
                <a:cs typeface="Arial" panose="020B0604020202020204" pitchFamily="34" charset="0"/>
              </a:rPr>
              <a:t></a:t>
            </a:r>
            <a:r>
              <a:rPr lang="en-US" sz="240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15 + 1.645(6)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= 24.87 or   25</a:t>
            </a:r>
          </a:p>
        </p:txBody>
      </p:sp>
      <p:sp>
        <p:nvSpPr>
          <p:cNvPr id="7" name="Oval 209"/>
          <p:cNvSpPr>
            <a:spLocks noChangeArrowheads="1"/>
          </p:cNvSpPr>
          <p:nvPr/>
        </p:nvSpPr>
        <p:spPr bwMode="auto">
          <a:xfrm>
            <a:off x="5994996" y="3726851"/>
            <a:ext cx="709441" cy="476250"/>
          </a:xfrm>
          <a:prstGeom prst="ellips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11"/>
          <p:cNvSpPr>
            <a:spLocks noChangeArrowheads="1"/>
          </p:cNvSpPr>
          <p:nvPr/>
        </p:nvSpPr>
        <p:spPr bwMode="auto">
          <a:xfrm>
            <a:off x="2000110" y="4306350"/>
            <a:ext cx="8116899" cy="1123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  A reorder point of 25 gallons will place the probability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  of a stockout during lead time at (slightly less than) .05.</a:t>
            </a:r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11536363" y="6949167"/>
            <a:ext cx="625475" cy="2730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fld id="{949EBC64-41CB-41B8-B6DF-9B1367312BD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929359" y="412001"/>
            <a:ext cx="10337562" cy="706438"/>
          </a:xfrm>
          <a:prstGeom prst="rect">
            <a:avLst/>
          </a:prstGeom>
          <a:noFill/>
          <a:ln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>
                <a:effectLst/>
              </a:rPr>
              <a:t>Standard Normal Probability Distribution</a:t>
            </a:r>
          </a:p>
        </p:txBody>
      </p:sp>
    </p:spTree>
    <p:extLst>
      <p:ext uri="{BB962C8B-B14F-4D97-AF65-F5344CB8AC3E}">
        <p14:creationId xmlns:p14="http://schemas.microsoft.com/office/powerpoint/2010/main" val="3671456419"/>
      </p:ext>
    </p:extLst>
  </p:cSld>
  <p:clrMapOvr>
    <a:masterClrMapping/>
  </p:clrMapOvr>
  <p:transition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29359" y="274238"/>
            <a:ext cx="10337562" cy="814387"/>
          </a:xfrm>
        </p:spPr>
        <p:txBody>
          <a:bodyPr>
            <a:normAutofit/>
          </a:bodyPr>
          <a:lstStyle/>
          <a:p>
            <a:r>
              <a:rPr lang="en-US" sz="3600" dirty="0"/>
              <a:t>Normal Probability Distribution</a:t>
            </a:r>
          </a:p>
        </p:txBody>
      </p:sp>
      <p:sp>
        <p:nvSpPr>
          <p:cNvPr id="5" name="Slide Number Placeholder 6"/>
          <p:cNvSpPr txBox="1">
            <a:spLocks/>
          </p:cNvSpPr>
          <p:nvPr/>
        </p:nvSpPr>
        <p:spPr>
          <a:xfrm>
            <a:off x="0" y="0"/>
            <a:ext cx="0" cy="0"/>
          </a:xfr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fld id="{949EBC64-41CB-41B8-B6DF-9B1367312BD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Rectangle 108"/>
          <p:cNvSpPr>
            <a:spLocks noChangeArrowheads="1"/>
          </p:cNvSpPr>
          <p:nvPr/>
        </p:nvSpPr>
        <p:spPr bwMode="auto">
          <a:xfrm>
            <a:off x="929359" y="1152299"/>
            <a:ext cx="10337562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Solving for the Reorder Point</a:t>
            </a:r>
          </a:p>
        </p:txBody>
      </p:sp>
      <p:sp>
        <p:nvSpPr>
          <p:cNvPr id="7" name="Freeform 109"/>
          <p:cNvSpPr>
            <a:spLocks/>
          </p:cNvSpPr>
          <p:nvPr/>
        </p:nvSpPr>
        <p:spPr bwMode="auto">
          <a:xfrm>
            <a:off x="3679359" y="2128349"/>
            <a:ext cx="4622959" cy="3060700"/>
          </a:xfrm>
          <a:custGeom>
            <a:avLst/>
            <a:gdLst/>
            <a:ahLst/>
            <a:cxnLst>
              <a:cxn ang="0">
                <a:pos x="1355" y="16"/>
              </a:cxn>
              <a:cxn ang="0">
                <a:pos x="1263" y="104"/>
              </a:cxn>
              <a:cxn ang="0">
                <a:pos x="1204" y="196"/>
              </a:cxn>
              <a:cxn ang="0">
                <a:pos x="1144" y="314"/>
              </a:cxn>
              <a:cxn ang="0">
                <a:pos x="1102" y="408"/>
              </a:cxn>
              <a:cxn ang="0">
                <a:pos x="1062" y="504"/>
              </a:cxn>
              <a:cxn ang="0">
                <a:pos x="1020" y="624"/>
              </a:cxn>
              <a:cxn ang="0">
                <a:pos x="980" y="736"/>
              </a:cxn>
              <a:cxn ang="0">
                <a:pos x="950" y="852"/>
              </a:cxn>
              <a:cxn ang="0">
                <a:pos x="921" y="974"/>
              </a:cxn>
              <a:cxn ang="0">
                <a:pos x="885" y="1072"/>
              </a:cxn>
              <a:cxn ang="0">
                <a:pos x="843" y="1186"/>
              </a:cxn>
              <a:cxn ang="0">
                <a:pos x="811" y="1288"/>
              </a:cxn>
              <a:cxn ang="0">
                <a:pos x="753" y="1406"/>
              </a:cxn>
              <a:cxn ang="0">
                <a:pos x="675" y="1520"/>
              </a:cxn>
              <a:cxn ang="0">
                <a:pos x="603" y="1616"/>
              </a:cxn>
              <a:cxn ang="0">
                <a:pos x="507" y="1688"/>
              </a:cxn>
              <a:cxn ang="0">
                <a:pos x="398" y="1738"/>
              </a:cxn>
              <a:cxn ang="0">
                <a:pos x="291" y="1784"/>
              </a:cxn>
              <a:cxn ang="0">
                <a:pos x="199" y="1820"/>
              </a:cxn>
              <a:cxn ang="0">
                <a:pos x="75" y="1860"/>
              </a:cxn>
              <a:cxn ang="0">
                <a:pos x="2" y="1882"/>
              </a:cxn>
              <a:cxn ang="0">
                <a:pos x="2860" y="1928"/>
              </a:cxn>
              <a:cxn ang="0">
                <a:pos x="2816" y="1874"/>
              </a:cxn>
              <a:cxn ang="0">
                <a:pos x="2694" y="1846"/>
              </a:cxn>
              <a:cxn ang="0">
                <a:pos x="2577" y="1804"/>
              </a:cxn>
              <a:cxn ang="0">
                <a:pos x="2463" y="1756"/>
              </a:cxn>
              <a:cxn ang="0">
                <a:pos x="2342" y="1700"/>
              </a:cxn>
              <a:cxn ang="0">
                <a:pos x="2284" y="1664"/>
              </a:cxn>
              <a:cxn ang="0">
                <a:pos x="2204" y="1594"/>
              </a:cxn>
              <a:cxn ang="0">
                <a:pos x="2122" y="1502"/>
              </a:cxn>
              <a:cxn ang="0">
                <a:pos x="2066" y="1406"/>
              </a:cxn>
              <a:cxn ang="0">
                <a:pos x="2014" y="1306"/>
              </a:cxn>
              <a:cxn ang="0">
                <a:pos x="1970" y="1196"/>
              </a:cxn>
              <a:cxn ang="0">
                <a:pos x="1940" y="1114"/>
              </a:cxn>
              <a:cxn ang="0">
                <a:pos x="1914" y="1028"/>
              </a:cxn>
              <a:cxn ang="0">
                <a:pos x="1878" y="900"/>
              </a:cxn>
              <a:cxn ang="0">
                <a:pos x="1842" y="770"/>
              </a:cxn>
              <a:cxn ang="0">
                <a:pos x="1803" y="652"/>
              </a:cxn>
              <a:cxn ang="0">
                <a:pos x="1761" y="526"/>
              </a:cxn>
              <a:cxn ang="0">
                <a:pos x="1715" y="404"/>
              </a:cxn>
              <a:cxn ang="0">
                <a:pos x="1683" y="332"/>
              </a:cxn>
              <a:cxn ang="0">
                <a:pos x="1634" y="236"/>
              </a:cxn>
              <a:cxn ang="0">
                <a:pos x="1590" y="156"/>
              </a:cxn>
              <a:cxn ang="0">
                <a:pos x="1610" y="190"/>
              </a:cxn>
              <a:cxn ang="0">
                <a:pos x="1587" y="152"/>
              </a:cxn>
              <a:cxn ang="0">
                <a:pos x="1510" y="52"/>
              </a:cxn>
              <a:cxn ang="0">
                <a:pos x="1452" y="8"/>
              </a:cxn>
            </a:cxnLst>
            <a:rect l="0" t="0" r="r" b="b"/>
            <a:pathLst>
              <a:path w="2862" h="1928">
                <a:moveTo>
                  <a:pt x="1430" y="0"/>
                </a:moveTo>
                <a:lnTo>
                  <a:pt x="1387" y="4"/>
                </a:lnTo>
                <a:lnTo>
                  <a:pt x="1355" y="16"/>
                </a:lnTo>
                <a:lnTo>
                  <a:pt x="1319" y="40"/>
                </a:lnTo>
                <a:lnTo>
                  <a:pt x="1292" y="68"/>
                </a:lnTo>
                <a:lnTo>
                  <a:pt x="1263" y="104"/>
                </a:lnTo>
                <a:lnTo>
                  <a:pt x="1239" y="140"/>
                </a:lnTo>
                <a:lnTo>
                  <a:pt x="1221" y="170"/>
                </a:lnTo>
                <a:lnTo>
                  <a:pt x="1204" y="196"/>
                </a:lnTo>
                <a:lnTo>
                  <a:pt x="1179" y="242"/>
                </a:lnTo>
                <a:lnTo>
                  <a:pt x="1162" y="276"/>
                </a:lnTo>
                <a:lnTo>
                  <a:pt x="1144" y="314"/>
                </a:lnTo>
                <a:lnTo>
                  <a:pt x="1132" y="344"/>
                </a:lnTo>
                <a:lnTo>
                  <a:pt x="1114" y="380"/>
                </a:lnTo>
                <a:lnTo>
                  <a:pt x="1102" y="408"/>
                </a:lnTo>
                <a:lnTo>
                  <a:pt x="1090" y="436"/>
                </a:lnTo>
                <a:lnTo>
                  <a:pt x="1076" y="472"/>
                </a:lnTo>
                <a:lnTo>
                  <a:pt x="1062" y="504"/>
                </a:lnTo>
                <a:lnTo>
                  <a:pt x="1048" y="544"/>
                </a:lnTo>
                <a:lnTo>
                  <a:pt x="1036" y="580"/>
                </a:lnTo>
                <a:lnTo>
                  <a:pt x="1020" y="624"/>
                </a:lnTo>
                <a:lnTo>
                  <a:pt x="1014" y="650"/>
                </a:lnTo>
                <a:lnTo>
                  <a:pt x="994" y="690"/>
                </a:lnTo>
                <a:lnTo>
                  <a:pt x="980" y="736"/>
                </a:lnTo>
                <a:lnTo>
                  <a:pt x="970" y="776"/>
                </a:lnTo>
                <a:lnTo>
                  <a:pt x="960" y="814"/>
                </a:lnTo>
                <a:lnTo>
                  <a:pt x="950" y="852"/>
                </a:lnTo>
                <a:lnTo>
                  <a:pt x="940" y="894"/>
                </a:lnTo>
                <a:lnTo>
                  <a:pt x="930" y="938"/>
                </a:lnTo>
                <a:lnTo>
                  <a:pt x="921" y="974"/>
                </a:lnTo>
                <a:lnTo>
                  <a:pt x="915" y="1004"/>
                </a:lnTo>
                <a:lnTo>
                  <a:pt x="903" y="1040"/>
                </a:lnTo>
                <a:lnTo>
                  <a:pt x="885" y="1072"/>
                </a:lnTo>
                <a:lnTo>
                  <a:pt x="873" y="1114"/>
                </a:lnTo>
                <a:lnTo>
                  <a:pt x="855" y="1168"/>
                </a:lnTo>
                <a:lnTo>
                  <a:pt x="843" y="1186"/>
                </a:lnTo>
                <a:lnTo>
                  <a:pt x="837" y="1222"/>
                </a:lnTo>
                <a:lnTo>
                  <a:pt x="823" y="1264"/>
                </a:lnTo>
                <a:lnTo>
                  <a:pt x="811" y="1288"/>
                </a:lnTo>
                <a:lnTo>
                  <a:pt x="789" y="1330"/>
                </a:lnTo>
                <a:lnTo>
                  <a:pt x="771" y="1366"/>
                </a:lnTo>
                <a:lnTo>
                  <a:pt x="753" y="1406"/>
                </a:lnTo>
                <a:lnTo>
                  <a:pt x="729" y="1442"/>
                </a:lnTo>
                <a:lnTo>
                  <a:pt x="712" y="1478"/>
                </a:lnTo>
                <a:lnTo>
                  <a:pt x="675" y="1520"/>
                </a:lnTo>
                <a:lnTo>
                  <a:pt x="658" y="1546"/>
                </a:lnTo>
                <a:lnTo>
                  <a:pt x="626" y="1584"/>
                </a:lnTo>
                <a:lnTo>
                  <a:pt x="603" y="1616"/>
                </a:lnTo>
                <a:lnTo>
                  <a:pt x="579" y="1628"/>
                </a:lnTo>
                <a:lnTo>
                  <a:pt x="549" y="1658"/>
                </a:lnTo>
                <a:lnTo>
                  <a:pt x="507" y="1688"/>
                </a:lnTo>
                <a:lnTo>
                  <a:pt x="462" y="1708"/>
                </a:lnTo>
                <a:lnTo>
                  <a:pt x="428" y="1724"/>
                </a:lnTo>
                <a:lnTo>
                  <a:pt x="398" y="1738"/>
                </a:lnTo>
                <a:lnTo>
                  <a:pt x="362" y="1756"/>
                </a:lnTo>
                <a:lnTo>
                  <a:pt x="327" y="1772"/>
                </a:lnTo>
                <a:lnTo>
                  <a:pt x="291" y="1784"/>
                </a:lnTo>
                <a:lnTo>
                  <a:pt x="274" y="1792"/>
                </a:lnTo>
                <a:lnTo>
                  <a:pt x="238" y="1804"/>
                </a:lnTo>
                <a:lnTo>
                  <a:pt x="199" y="1820"/>
                </a:lnTo>
                <a:lnTo>
                  <a:pt x="159" y="1832"/>
                </a:lnTo>
                <a:lnTo>
                  <a:pt x="114" y="1846"/>
                </a:lnTo>
                <a:lnTo>
                  <a:pt x="75" y="1860"/>
                </a:lnTo>
                <a:lnTo>
                  <a:pt x="38" y="1870"/>
                </a:lnTo>
                <a:lnTo>
                  <a:pt x="16" y="1876"/>
                </a:lnTo>
                <a:lnTo>
                  <a:pt x="2" y="1882"/>
                </a:lnTo>
                <a:lnTo>
                  <a:pt x="0" y="1902"/>
                </a:lnTo>
                <a:lnTo>
                  <a:pt x="2" y="1924"/>
                </a:lnTo>
                <a:lnTo>
                  <a:pt x="2860" y="1928"/>
                </a:lnTo>
                <a:lnTo>
                  <a:pt x="2860" y="1904"/>
                </a:lnTo>
                <a:lnTo>
                  <a:pt x="2862" y="1886"/>
                </a:lnTo>
                <a:lnTo>
                  <a:pt x="2816" y="1874"/>
                </a:lnTo>
                <a:lnTo>
                  <a:pt x="2764" y="1862"/>
                </a:lnTo>
                <a:lnTo>
                  <a:pt x="2724" y="1852"/>
                </a:lnTo>
                <a:lnTo>
                  <a:pt x="2694" y="1846"/>
                </a:lnTo>
                <a:lnTo>
                  <a:pt x="2668" y="1836"/>
                </a:lnTo>
                <a:lnTo>
                  <a:pt x="2628" y="1822"/>
                </a:lnTo>
                <a:lnTo>
                  <a:pt x="2577" y="1804"/>
                </a:lnTo>
                <a:lnTo>
                  <a:pt x="2535" y="1786"/>
                </a:lnTo>
                <a:lnTo>
                  <a:pt x="2505" y="1774"/>
                </a:lnTo>
                <a:lnTo>
                  <a:pt x="2463" y="1756"/>
                </a:lnTo>
                <a:lnTo>
                  <a:pt x="2424" y="1740"/>
                </a:lnTo>
                <a:lnTo>
                  <a:pt x="2379" y="1720"/>
                </a:lnTo>
                <a:lnTo>
                  <a:pt x="2342" y="1700"/>
                </a:lnTo>
                <a:lnTo>
                  <a:pt x="2316" y="1684"/>
                </a:lnTo>
                <a:lnTo>
                  <a:pt x="2300" y="1670"/>
                </a:lnTo>
                <a:lnTo>
                  <a:pt x="2284" y="1664"/>
                </a:lnTo>
                <a:lnTo>
                  <a:pt x="2260" y="1648"/>
                </a:lnTo>
                <a:lnTo>
                  <a:pt x="2232" y="1622"/>
                </a:lnTo>
                <a:lnTo>
                  <a:pt x="2204" y="1594"/>
                </a:lnTo>
                <a:lnTo>
                  <a:pt x="2180" y="1572"/>
                </a:lnTo>
                <a:lnTo>
                  <a:pt x="2148" y="1538"/>
                </a:lnTo>
                <a:lnTo>
                  <a:pt x="2122" y="1502"/>
                </a:lnTo>
                <a:lnTo>
                  <a:pt x="2102" y="1470"/>
                </a:lnTo>
                <a:lnTo>
                  <a:pt x="2084" y="1438"/>
                </a:lnTo>
                <a:lnTo>
                  <a:pt x="2066" y="1406"/>
                </a:lnTo>
                <a:lnTo>
                  <a:pt x="2048" y="1360"/>
                </a:lnTo>
                <a:lnTo>
                  <a:pt x="2032" y="1336"/>
                </a:lnTo>
                <a:lnTo>
                  <a:pt x="2014" y="1306"/>
                </a:lnTo>
                <a:lnTo>
                  <a:pt x="1998" y="1266"/>
                </a:lnTo>
                <a:lnTo>
                  <a:pt x="1984" y="1232"/>
                </a:lnTo>
                <a:lnTo>
                  <a:pt x="1970" y="1196"/>
                </a:lnTo>
                <a:lnTo>
                  <a:pt x="1956" y="1160"/>
                </a:lnTo>
                <a:lnTo>
                  <a:pt x="1946" y="1138"/>
                </a:lnTo>
                <a:lnTo>
                  <a:pt x="1940" y="1114"/>
                </a:lnTo>
                <a:lnTo>
                  <a:pt x="1932" y="1090"/>
                </a:lnTo>
                <a:lnTo>
                  <a:pt x="1926" y="1062"/>
                </a:lnTo>
                <a:lnTo>
                  <a:pt x="1914" y="1028"/>
                </a:lnTo>
                <a:lnTo>
                  <a:pt x="1904" y="994"/>
                </a:lnTo>
                <a:lnTo>
                  <a:pt x="1888" y="946"/>
                </a:lnTo>
                <a:lnTo>
                  <a:pt x="1878" y="900"/>
                </a:lnTo>
                <a:lnTo>
                  <a:pt x="1862" y="850"/>
                </a:lnTo>
                <a:lnTo>
                  <a:pt x="1854" y="810"/>
                </a:lnTo>
                <a:lnTo>
                  <a:pt x="1842" y="770"/>
                </a:lnTo>
                <a:lnTo>
                  <a:pt x="1830" y="732"/>
                </a:lnTo>
                <a:lnTo>
                  <a:pt x="1814" y="692"/>
                </a:lnTo>
                <a:lnTo>
                  <a:pt x="1803" y="652"/>
                </a:lnTo>
                <a:lnTo>
                  <a:pt x="1786" y="604"/>
                </a:lnTo>
                <a:lnTo>
                  <a:pt x="1773" y="556"/>
                </a:lnTo>
                <a:lnTo>
                  <a:pt x="1761" y="526"/>
                </a:lnTo>
                <a:lnTo>
                  <a:pt x="1742" y="478"/>
                </a:lnTo>
                <a:lnTo>
                  <a:pt x="1725" y="442"/>
                </a:lnTo>
                <a:lnTo>
                  <a:pt x="1715" y="404"/>
                </a:lnTo>
                <a:lnTo>
                  <a:pt x="1698" y="368"/>
                </a:lnTo>
                <a:lnTo>
                  <a:pt x="1692" y="354"/>
                </a:lnTo>
                <a:lnTo>
                  <a:pt x="1683" y="332"/>
                </a:lnTo>
                <a:lnTo>
                  <a:pt x="1662" y="294"/>
                </a:lnTo>
                <a:lnTo>
                  <a:pt x="1647" y="260"/>
                </a:lnTo>
                <a:lnTo>
                  <a:pt x="1634" y="236"/>
                </a:lnTo>
                <a:lnTo>
                  <a:pt x="1624" y="208"/>
                </a:lnTo>
                <a:lnTo>
                  <a:pt x="1596" y="168"/>
                </a:lnTo>
                <a:lnTo>
                  <a:pt x="1590" y="156"/>
                </a:lnTo>
                <a:lnTo>
                  <a:pt x="1574" y="136"/>
                </a:lnTo>
                <a:lnTo>
                  <a:pt x="1582" y="144"/>
                </a:lnTo>
                <a:lnTo>
                  <a:pt x="1610" y="190"/>
                </a:lnTo>
                <a:lnTo>
                  <a:pt x="1602" y="180"/>
                </a:lnTo>
                <a:lnTo>
                  <a:pt x="1608" y="182"/>
                </a:lnTo>
                <a:lnTo>
                  <a:pt x="1587" y="152"/>
                </a:lnTo>
                <a:lnTo>
                  <a:pt x="1560" y="114"/>
                </a:lnTo>
                <a:lnTo>
                  <a:pt x="1536" y="84"/>
                </a:lnTo>
                <a:lnTo>
                  <a:pt x="1510" y="52"/>
                </a:lnTo>
                <a:lnTo>
                  <a:pt x="1491" y="32"/>
                </a:lnTo>
                <a:lnTo>
                  <a:pt x="1473" y="14"/>
                </a:lnTo>
                <a:lnTo>
                  <a:pt x="1452" y="8"/>
                </a:lnTo>
                <a:lnTo>
                  <a:pt x="1410" y="2"/>
                </a:lnTo>
              </a:path>
            </a:pathLst>
          </a:custGeom>
          <a:solidFill>
            <a:schemeClr val="bg1">
              <a:lumMod val="85000"/>
            </a:schemeClr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Line 111"/>
          <p:cNvSpPr>
            <a:spLocks noChangeShapeType="1"/>
          </p:cNvSpPr>
          <p:nvPr/>
        </p:nvSpPr>
        <p:spPr bwMode="auto">
          <a:xfrm flipH="1">
            <a:off x="6004209" y="5116025"/>
            <a:ext cx="2112" cy="185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113"/>
          <p:cNvSpPr>
            <a:spLocks noChangeArrowheads="1"/>
          </p:cNvSpPr>
          <p:nvPr/>
        </p:nvSpPr>
        <p:spPr bwMode="auto">
          <a:xfrm>
            <a:off x="5749387" y="5273186"/>
            <a:ext cx="52578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10" name="Rectangle 126"/>
          <p:cNvSpPr>
            <a:spLocks noChangeArrowheads="1"/>
          </p:cNvSpPr>
          <p:nvPr/>
        </p:nvSpPr>
        <p:spPr bwMode="auto">
          <a:xfrm>
            <a:off x="9018091" y="4947138"/>
            <a:ext cx="33663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1" name="Rectangle 133"/>
          <p:cNvSpPr>
            <a:spLocks noChangeArrowheads="1"/>
          </p:cNvSpPr>
          <p:nvPr/>
        </p:nvSpPr>
        <p:spPr bwMode="auto">
          <a:xfrm>
            <a:off x="7094691" y="5277949"/>
            <a:ext cx="953788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24.87</a:t>
            </a:r>
            <a:endParaRPr lang="en-US" sz="2400" baseline="-250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reeform 131"/>
          <p:cNvSpPr>
            <a:spLocks/>
          </p:cNvSpPr>
          <p:nvPr/>
        </p:nvSpPr>
        <p:spPr bwMode="auto">
          <a:xfrm>
            <a:off x="7541213" y="4873136"/>
            <a:ext cx="770450" cy="319088"/>
          </a:xfrm>
          <a:custGeom>
            <a:avLst/>
            <a:gdLst/>
            <a:ahLst/>
            <a:cxnLst>
              <a:cxn ang="0">
                <a:pos x="3" y="8"/>
              </a:cxn>
              <a:cxn ang="0">
                <a:pos x="2" y="24"/>
              </a:cxn>
              <a:cxn ang="0">
                <a:pos x="2" y="48"/>
              </a:cxn>
              <a:cxn ang="0">
                <a:pos x="2" y="78"/>
              </a:cxn>
              <a:cxn ang="0">
                <a:pos x="0" y="104"/>
              </a:cxn>
              <a:cxn ang="0">
                <a:pos x="0" y="128"/>
              </a:cxn>
              <a:cxn ang="0">
                <a:pos x="0" y="152"/>
              </a:cxn>
              <a:cxn ang="0">
                <a:pos x="0" y="176"/>
              </a:cxn>
              <a:cxn ang="0">
                <a:pos x="0" y="200"/>
              </a:cxn>
              <a:cxn ang="0">
                <a:pos x="451" y="201"/>
              </a:cxn>
              <a:cxn ang="0">
                <a:pos x="451" y="159"/>
              </a:cxn>
              <a:cxn ang="0">
                <a:pos x="436" y="154"/>
              </a:cxn>
              <a:cxn ang="0">
                <a:pos x="424" y="152"/>
              </a:cxn>
              <a:cxn ang="0">
                <a:pos x="396" y="144"/>
              </a:cxn>
              <a:cxn ang="0">
                <a:pos x="372" y="136"/>
              </a:cxn>
              <a:cxn ang="0">
                <a:pos x="348" y="132"/>
              </a:cxn>
              <a:cxn ang="0">
                <a:pos x="324" y="126"/>
              </a:cxn>
              <a:cxn ang="0">
                <a:pos x="302" y="118"/>
              </a:cxn>
              <a:cxn ang="0">
                <a:pos x="282" y="114"/>
              </a:cxn>
              <a:cxn ang="0">
                <a:pos x="260" y="104"/>
              </a:cxn>
              <a:cxn ang="0">
                <a:pos x="238" y="96"/>
              </a:cxn>
              <a:cxn ang="0">
                <a:pos x="212" y="90"/>
              </a:cxn>
              <a:cxn ang="0">
                <a:pos x="184" y="82"/>
              </a:cxn>
              <a:cxn ang="0">
                <a:pos x="166" y="72"/>
              </a:cxn>
              <a:cxn ang="0">
                <a:pos x="144" y="64"/>
              </a:cxn>
              <a:cxn ang="0">
                <a:pos x="123" y="59"/>
              </a:cxn>
              <a:cxn ang="0">
                <a:pos x="90" y="46"/>
              </a:cxn>
              <a:cxn ang="0">
                <a:pos x="68" y="36"/>
              </a:cxn>
              <a:cxn ang="0">
                <a:pos x="46" y="26"/>
              </a:cxn>
              <a:cxn ang="0">
                <a:pos x="24" y="17"/>
              </a:cxn>
              <a:cxn ang="0">
                <a:pos x="2" y="6"/>
              </a:cxn>
              <a:cxn ang="0">
                <a:pos x="2" y="0"/>
              </a:cxn>
            </a:cxnLst>
            <a:rect l="0" t="0" r="r" b="b"/>
            <a:pathLst>
              <a:path w="451" h="201">
                <a:moveTo>
                  <a:pt x="3" y="8"/>
                </a:moveTo>
                <a:lnTo>
                  <a:pt x="2" y="24"/>
                </a:lnTo>
                <a:lnTo>
                  <a:pt x="2" y="48"/>
                </a:lnTo>
                <a:lnTo>
                  <a:pt x="2" y="78"/>
                </a:lnTo>
                <a:lnTo>
                  <a:pt x="0" y="104"/>
                </a:lnTo>
                <a:lnTo>
                  <a:pt x="0" y="128"/>
                </a:lnTo>
                <a:lnTo>
                  <a:pt x="0" y="152"/>
                </a:lnTo>
                <a:lnTo>
                  <a:pt x="0" y="176"/>
                </a:lnTo>
                <a:lnTo>
                  <a:pt x="0" y="200"/>
                </a:lnTo>
                <a:lnTo>
                  <a:pt x="451" y="201"/>
                </a:lnTo>
                <a:lnTo>
                  <a:pt x="451" y="159"/>
                </a:lnTo>
                <a:lnTo>
                  <a:pt x="436" y="154"/>
                </a:lnTo>
                <a:lnTo>
                  <a:pt x="424" y="152"/>
                </a:lnTo>
                <a:lnTo>
                  <a:pt x="396" y="144"/>
                </a:lnTo>
                <a:lnTo>
                  <a:pt x="372" y="136"/>
                </a:lnTo>
                <a:lnTo>
                  <a:pt x="348" y="132"/>
                </a:lnTo>
                <a:lnTo>
                  <a:pt x="324" y="126"/>
                </a:lnTo>
                <a:lnTo>
                  <a:pt x="302" y="118"/>
                </a:lnTo>
                <a:lnTo>
                  <a:pt x="282" y="114"/>
                </a:lnTo>
                <a:lnTo>
                  <a:pt x="260" y="104"/>
                </a:lnTo>
                <a:lnTo>
                  <a:pt x="238" y="96"/>
                </a:lnTo>
                <a:lnTo>
                  <a:pt x="212" y="90"/>
                </a:lnTo>
                <a:lnTo>
                  <a:pt x="184" y="82"/>
                </a:lnTo>
                <a:lnTo>
                  <a:pt x="166" y="72"/>
                </a:lnTo>
                <a:lnTo>
                  <a:pt x="144" y="64"/>
                </a:lnTo>
                <a:lnTo>
                  <a:pt x="123" y="59"/>
                </a:lnTo>
                <a:lnTo>
                  <a:pt x="90" y="46"/>
                </a:lnTo>
                <a:lnTo>
                  <a:pt x="68" y="36"/>
                </a:lnTo>
                <a:lnTo>
                  <a:pt x="46" y="26"/>
                </a:lnTo>
                <a:lnTo>
                  <a:pt x="24" y="17"/>
                </a:lnTo>
                <a:lnTo>
                  <a:pt x="2" y="6"/>
                </a:lnTo>
                <a:lnTo>
                  <a:pt x="2" y="0"/>
                </a:lnTo>
              </a:path>
            </a:pathLst>
          </a:custGeom>
          <a:solidFill>
            <a:schemeClr val="bg1">
              <a:lumMod val="65000"/>
            </a:schemeClr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3" name="Group 116"/>
          <p:cNvGrpSpPr>
            <a:grpSpLocks/>
          </p:cNvGrpSpPr>
          <p:nvPr/>
        </p:nvGrpSpPr>
        <p:grpSpPr bwMode="auto">
          <a:xfrm>
            <a:off x="3595342" y="2058499"/>
            <a:ext cx="4737754" cy="2944812"/>
            <a:chOff x="1312" y="1785"/>
            <a:chExt cx="2973" cy="1855"/>
          </a:xfrm>
        </p:grpSpPr>
        <p:sp>
          <p:nvSpPr>
            <p:cNvPr id="14" name="Arc 117"/>
            <p:cNvSpPr>
              <a:spLocks/>
            </p:cNvSpPr>
            <p:nvPr/>
          </p:nvSpPr>
          <p:spPr bwMode="auto">
            <a:xfrm rot="6300000">
              <a:off x="2072" y="2155"/>
              <a:ext cx="956" cy="22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rc 118"/>
            <p:cNvSpPr>
              <a:spLocks/>
            </p:cNvSpPr>
            <p:nvPr/>
          </p:nvSpPr>
          <p:spPr bwMode="auto">
            <a:xfrm rot="16980000">
              <a:off x="1695" y="2911"/>
              <a:ext cx="790" cy="284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rc 119"/>
            <p:cNvSpPr>
              <a:spLocks/>
            </p:cNvSpPr>
            <p:nvPr/>
          </p:nvSpPr>
          <p:spPr bwMode="auto">
            <a:xfrm rot="20700000">
              <a:off x="1312" y="3468"/>
              <a:ext cx="697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93 w 20693"/>
                <a:gd name="T1" fmla="*/ 6194 h 21576"/>
                <a:gd name="T2" fmla="*/ 1014 w 20693"/>
                <a:gd name="T3" fmla="*/ 21576 h 21576"/>
                <a:gd name="T4" fmla="*/ 0 w 20693"/>
                <a:gd name="T5" fmla="*/ 0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rc 120"/>
            <p:cNvSpPr>
              <a:spLocks/>
            </p:cNvSpPr>
            <p:nvPr/>
          </p:nvSpPr>
          <p:spPr bwMode="auto">
            <a:xfrm rot="816431">
              <a:off x="3561" y="3467"/>
              <a:ext cx="724" cy="173"/>
            </a:xfrm>
            <a:custGeom>
              <a:avLst/>
              <a:gdLst>
                <a:gd name="G0" fmla="+- 20765 0 0"/>
                <a:gd name="G1" fmla="+- 0 0 0"/>
                <a:gd name="G2" fmla="+- 21600 0 0"/>
                <a:gd name="T0" fmla="*/ 20314 w 20765"/>
                <a:gd name="T1" fmla="*/ 21595 h 21595"/>
                <a:gd name="T2" fmla="*/ 0 w 20765"/>
                <a:gd name="T3" fmla="*/ 5948 h 21595"/>
                <a:gd name="T4" fmla="*/ 20765 w 20765"/>
                <a:gd name="T5" fmla="*/ 0 h 21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765" h="21595" fill="none" extrusionOk="0">
                  <a:moveTo>
                    <a:pt x="20313" y="21595"/>
                  </a:moveTo>
                  <a:cubicBezTo>
                    <a:pt x="10844" y="21397"/>
                    <a:pt x="2608" y="15053"/>
                    <a:pt x="0" y="5947"/>
                  </a:cubicBezTo>
                </a:path>
                <a:path w="20765" h="21595" stroke="0" extrusionOk="0">
                  <a:moveTo>
                    <a:pt x="20313" y="21595"/>
                  </a:moveTo>
                  <a:cubicBezTo>
                    <a:pt x="10844" y="21397"/>
                    <a:pt x="2608" y="15053"/>
                    <a:pt x="0" y="5947"/>
                  </a:cubicBezTo>
                  <a:lnTo>
                    <a:pt x="20765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>
              <a:outerShdw dist="17961" dir="135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Arc 121"/>
            <p:cNvSpPr>
              <a:spLocks/>
            </p:cNvSpPr>
            <p:nvPr/>
          </p:nvSpPr>
          <p:spPr bwMode="auto">
            <a:xfrm rot="15300000">
              <a:off x="2531" y="2151"/>
              <a:ext cx="957" cy="225"/>
            </a:xfrm>
            <a:custGeom>
              <a:avLst/>
              <a:gdLst>
                <a:gd name="G0" fmla="+- 0 0 0"/>
                <a:gd name="G1" fmla="+- 96 0 0"/>
                <a:gd name="G2" fmla="+- 21600 0 0"/>
                <a:gd name="T0" fmla="*/ 21600 w 21600"/>
                <a:gd name="T1" fmla="*/ 0 h 21696"/>
                <a:gd name="T2" fmla="*/ 0 w 21600"/>
                <a:gd name="T3" fmla="*/ 21696 h 21696"/>
                <a:gd name="T4" fmla="*/ 0 w 21600"/>
                <a:gd name="T5" fmla="*/ 96 h 2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96" fill="none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</a:path>
                <a:path w="21600" h="21696" stroke="0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  <a:lnTo>
                    <a:pt x="0" y="96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rc 122"/>
            <p:cNvSpPr>
              <a:spLocks/>
            </p:cNvSpPr>
            <p:nvPr/>
          </p:nvSpPr>
          <p:spPr bwMode="auto">
            <a:xfrm rot="4587037">
              <a:off x="3070" y="2905"/>
              <a:ext cx="802" cy="2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9428 w 19428"/>
                <a:gd name="T1" fmla="*/ 9440 h 21600"/>
                <a:gd name="T2" fmla="*/ 0 w 19428"/>
                <a:gd name="T3" fmla="*/ 21600 h 21600"/>
                <a:gd name="T4" fmla="*/ 0 w 1942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28" h="21600" fill="none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</a:path>
                <a:path w="19428" h="21600" stroke="0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" name="Line 115"/>
          <p:cNvSpPr>
            <a:spLocks noChangeShapeType="1"/>
          </p:cNvSpPr>
          <p:nvPr/>
        </p:nvSpPr>
        <p:spPr bwMode="auto">
          <a:xfrm>
            <a:off x="3113184" y="5178604"/>
            <a:ext cx="576842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32"/>
          <p:cNvSpPr>
            <a:spLocks noChangeShapeType="1"/>
          </p:cNvSpPr>
          <p:nvPr/>
        </p:nvSpPr>
        <p:spPr bwMode="auto">
          <a:xfrm>
            <a:off x="7536989" y="4784236"/>
            <a:ext cx="0" cy="539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196226" y="2450123"/>
            <a:ext cx="22574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/>
            <a:r>
              <a:rPr lang="en-US" sz="2400" dirty="0">
                <a:solidFill>
                  <a:srgbClr val="000000"/>
                </a:solidFill>
                <a:effectLst/>
                <a:latin typeface="+mn-lt"/>
              </a:rPr>
              <a:t>Probability of a</a:t>
            </a:r>
          </a:p>
          <a:p>
            <a:pPr marL="457200" indent="-457200"/>
            <a:r>
              <a:rPr lang="en-US" sz="2400" dirty="0">
                <a:solidFill>
                  <a:srgbClr val="000000"/>
                </a:solidFill>
                <a:effectLst/>
                <a:latin typeface="+mn-lt"/>
              </a:rPr>
              <a:t>stockout during</a:t>
            </a:r>
          </a:p>
          <a:p>
            <a:pPr marL="457200" indent="-457200"/>
            <a:r>
              <a:rPr lang="en-US" sz="2400" dirty="0">
                <a:solidFill>
                  <a:srgbClr val="000000"/>
                </a:solidFill>
                <a:effectLst/>
                <a:latin typeface="+mn-lt"/>
              </a:rPr>
              <a:t>replenishment</a:t>
            </a:r>
          </a:p>
          <a:p>
            <a:pPr marL="457200" indent="-457200"/>
            <a:r>
              <a:rPr lang="en-US" sz="2400" dirty="0">
                <a:solidFill>
                  <a:srgbClr val="000000"/>
                </a:solidFill>
                <a:effectLst/>
                <a:latin typeface="+mn-lt"/>
              </a:rPr>
              <a:t>lead-time = .05</a:t>
            </a:r>
            <a:endParaRPr lang="en-US" sz="2400" dirty="0">
              <a:effectLst/>
              <a:latin typeface="+mn-lt"/>
            </a:endParaRPr>
          </a:p>
        </p:txBody>
      </p:sp>
      <p:sp>
        <p:nvSpPr>
          <p:cNvPr id="23" name="Line 125"/>
          <p:cNvSpPr>
            <a:spLocks noChangeShapeType="1"/>
          </p:cNvSpPr>
          <p:nvPr/>
        </p:nvSpPr>
        <p:spPr bwMode="auto">
          <a:xfrm flipH="1">
            <a:off x="7730249" y="3887604"/>
            <a:ext cx="510966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36144" y="2532185"/>
            <a:ext cx="23714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/>
            <a:r>
              <a:rPr lang="en-US" sz="240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Probability of </a:t>
            </a:r>
            <a:r>
              <a:rPr lang="en-US" sz="2400" u="sng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no</a:t>
            </a:r>
          </a:p>
          <a:p>
            <a:pPr marL="457200" indent="-457200"/>
            <a:r>
              <a:rPr lang="en-US" sz="240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stockout during</a:t>
            </a:r>
          </a:p>
          <a:p>
            <a:pPr marL="457200" indent="-457200"/>
            <a:r>
              <a:rPr lang="en-US" sz="240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replenishment</a:t>
            </a:r>
          </a:p>
          <a:p>
            <a:pPr marL="457200" indent="-457200"/>
            <a:r>
              <a:rPr lang="en-US" sz="240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lead-time = .95</a:t>
            </a:r>
            <a:endParaRPr lang="en-US" sz="2400" dirty="0">
              <a:solidFill>
                <a:srgbClr val="000000"/>
              </a:solidFill>
              <a:effectLst/>
              <a:latin typeface="+mn-lt"/>
              <a:cs typeface="Arial" panose="020B0604020202020204" pitchFamily="34" charset="0"/>
            </a:endParaRPr>
          </a:p>
        </p:txBody>
      </p:sp>
      <p:sp>
        <p:nvSpPr>
          <p:cNvPr id="25" name="Line 112"/>
          <p:cNvSpPr>
            <a:spLocks noChangeShapeType="1"/>
          </p:cNvSpPr>
          <p:nvPr/>
        </p:nvSpPr>
        <p:spPr bwMode="auto">
          <a:xfrm>
            <a:off x="4499606" y="3847325"/>
            <a:ext cx="1182401" cy="400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084656"/>
      </p:ext>
    </p:extLst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76959" y="1783671"/>
            <a:ext cx="8715984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Solving for the Reorder Point</a:t>
            </a:r>
          </a:p>
        </p:txBody>
      </p:sp>
      <p:sp>
        <p:nvSpPr>
          <p:cNvPr id="5" name="Rectangle 92"/>
          <p:cNvSpPr>
            <a:spLocks noChangeArrowheads="1"/>
          </p:cNvSpPr>
          <p:nvPr/>
        </p:nvSpPr>
        <p:spPr bwMode="auto">
          <a:xfrm>
            <a:off x="1177361" y="2135834"/>
            <a:ext cx="9636567" cy="18600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/>
          <a:lstStyle/>
          <a:p>
            <a:pPr indent="339725" algn="l"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By raising the reorder point from 20 gallons to 25 gallons on hand, the probability of a stockout decreases from about .20 to .05.</a:t>
            </a:r>
          </a:p>
          <a:p>
            <a:pPr algn="l"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  This is a significant decrease in the chance that Pep Zone will be out of stock and unable to meet a customer’s desire to make a purchase.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826863" y="373765"/>
            <a:ext cx="10337562" cy="706438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en-US" sz="3600" kern="0" dirty="0">
                <a:solidFill>
                  <a:schemeClr val="tx1"/>
                </a:solidFill>
                <a:latin typeface="+mn-lt"/>
              </a:rPr>
              <a:t>Standard Normal Probability Distribution</a:t>
            </a: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11383963" y="7079797"/>
            <a:ext cx="625475" cy="2730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fld id="{949EBC64-41CB-41B8-B6DF-9B1367312BD4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79764"/>
      </p:ext>
    </p:extLst>
  </p:cSld>
  <p:clrMapOvr>
    <a:masterClrMapping/>
  </p:clrMapOvr>
  <p:transition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31142" y="388084"/>
            <a:ext cx="10337562" cy="710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/>
            <a:r>
              <a:rPr lang="en-US" sz="3600" dirty="0">
                <a:effectLst/>
                <a:latin typeface="+mn-lt"/>
                <a:cs typeface="Arial" panose="020B0604020202020204" pitchFamily="34" charset="0"/>
              </a:rPr>
              <a:t>Using Excel to Compute Normal Probabilities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31142" y="1727200"/>
            <a:ext cx="10337562" cy="979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Excel has two functions for computing cumulative probabilities and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values for </a:t>
            </a:r>
            <a:r>
              <a:rPr lang="en-US" sz="2400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any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normal distribution: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86785" y="2519528"/>
            <a:ext cx="9543665" cy="891889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NORM.DIST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is used to compute the cumulative probability given an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value. 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98508" y="3079309"/>
            <a:ext cx="9543665" cy="1003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NORM.INV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is used to compute the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value given a cumulative probability.       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11536363" y="7058025"/>
            <a:ext cx="625475" cy="2730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fld id="{949EBC64-41CB-41B8-B6DF-9B1367312BD4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48713"/>
      </p:ext>
    </p:extLst>
  </p:cSld>
  <p:clrMapOvr>
    <a:masterClrMapping/>
  </p:clrMapOvr>
  <p:transition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31142" y="412177"/>
            <a:ext cx="10337562" cy="6754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/>
            <a:r>
              <a:rPr lang="en-US" sz="3600" dirty="0">
                <a:effectLst/>
                <a:latin typeface="+mn-lt"/>
                <a:cs typeface="Arial" panose="020B0604020202020204" pitchFamily="34" charset="0"/>
              </a:rPr>
              <a:t>Exponential Probability Distribution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31142" y="1705430"/>
            <a:ext cx="10337562" cy="974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The exponential probability distribution is useful in describing the time it takes to complete a task.</a:t>
            </a:r>
          </a:p>
        </p:txBody>
      </p:sp>
      <p:sp>
        <p:nvSpPr>
          <p:cNvPr id="6" name="Text Box 22"/>
          <p:cNvSpPr txBox="1">
            <a:spLocks noChangeArrowheads="1"/>
          </p:cNvSpPr>
          <p:nvPr/>
        </p:nvSpPr>
        <p:spPr bwMode="auto">
          <a:xfrm>
            <a:off x="1644143" y="2934036"/>
            <a:ext cx="6241196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l"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Time between vehicle arrivals at a toll booth</a:t>
            </a:r>
          </a:p>
          <a:p>
            <a:pPr marL="342900" indent="-342900" algn="l"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Time required to complete a questionnaire</a:t>
            </a:r>
          </a:p>
          <a:p>
            <a:pPr marL="342900" indent="-342900" algn="l"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Distance between major defects in a highway</a:t>
            </a:r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auto">
          <a:xfrm>
            <a:off x="931142" y="2505531"/>
            <a:ext cx="10337562" cy="5793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The exponential random variables can be used to describe:</a:t>
            </a:r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auto">
          <a:xfrm>
            <a:off x="931142" y="4102802"/>
            <a:ext cx="10337562" cy="847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In waiting line applications, the exponential distribution is often used for service times.</a:t>
            </a:r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11536363" y="7036254"/>
            <a:ext cx="625475" cy="2730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fld id="{949EBC64-41CB-41B8-B6DF-9B1367312BD4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38661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29359" y="1118962"/>
            <a:ext cx="10337562" cy="13420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The probability of the random variable assuming a value within some given interval from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x</a:t>
            </a:r>
            <a:r>
              <a:rPr lang="en-US" sz="2400" baseline="-250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to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x</a:t>
            </a:r>
            <a:r>
              <a:rPr lang="en-US" sz="2400" baseline="-250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is defined to be the </a:t>
            </a:r>
            <a:r>
              <a:rPr lang="en-US" sz="2400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area under the graph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of the </a:t>
            </a:r>
            <a:r>
              <a:rPr lang="en-US" sz="2400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probability density function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between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x</a:t>
            </a:r>
            <a:r>
              <a:rPr lang="en-US" sz="2400" baseline="-250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1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and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x</a:t>
            </a:r>
            <a:r>
              <a:rPr lang="en-US" sz="2400" i="1" baseline="-250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2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78446" y="3321226"/>
            <a:ext cx="3763107" cy="2457453"/>
            <a:chOff x="621323" y="2811278"/>
            <a:chExt cx="3763107" cy="2457453"/>
          </a:xfrm>
        </p:grpSpPr>
        <p:sp>
          <p:nvSpPr>
            <p:cNvPr id="6" name="AutoShape 60"/>
            <p:cNvSpPr>
              <a:spLocks noChangeArrowheads="1"/>
            </p:cNvSpPr>
            <p:nvPr/>
          </p:nvSpPr>
          <p:spPr bwMode="auto">
            <a:xfrm>
              <a:off x="621323" y="2811278"/>
              <a:ext cx="3763107" cy="2457453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39"/>
            <p:cNvSpPr>
              <a:spLocks noChangeShapeType="1"/>
            </p:cNvSpPr>
            <p:nvPr/>
          </p:nvSpPr>
          <p:spPr bwMode="auto">
            <a:xfrm>
              <a:off x="962512" y="3452996"/>
              <a:ext cx="0" cy="14478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40"/>
            <p:cNvSpPr>
              <a:spLocks noChangeArrowheads="1"/>
            </p:cNvSpPr>
            <p:nvPr/>
          </p:nvSpPr>
          <p:spPr bwMode="auto">
            <a:xfrm>
              <a:off x="724361" y="3009472"/>
              <a:ext cx="621966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000" i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f 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sz="2000" i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9" name="Rectangle 41"/>
            <p:cNvSpPr>
              <a:spLocks noChangeArrowheads="1"/>
            </p:cNvSpPr>
            <p:nvPr/>
          </p:nvSpPr>
          <p:spPr bwMode="auto">
            <a:xfrm>
              <a:off x="3845217" y="4653373"/>
              <a:ext cx="395943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 i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i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10" name="Line 49"/>
            <p:cNvSpPr>
              <a:spLocks noChangeShapeType="1"/>
            </p:cNvSpPr>
            <p:nvPr/>
          </p:nvSpPr>
          <p:spPr bwMode="auto">
            <a:xfrm>
              <a:off x="966735" y="4902385"/>
              <a:ext cx="29918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46"/>
            <p:cNvSpPr>
              <a:spLocks/>
            </p:cNvSpPr>
            <p:nvPr/>
          </p:nvSpPr>
          <p:spPr bwMode="auto">
            <a:xfrm>
              <a:off x="1344983" y="4416610"/>
              <a:ext cx="2198000" cy="481013"/>
            </a:xfrm>
            <a:custGeom>
              <a:avLst/>
              <a:gdLst/>
              <a:ahLst/>
              <a:cxnLst>
                <a:cxn ang="0">
                  <a:pos x="13" y="302"/>
                </a:cxn>
                <a:cxn ang="0">
                  <a:pos x="15" y="0"/>
                </a:cxn>
                <a:cxn ang="0">
                  <a:pos x="1041" y="0"/>
                </a:cxn>
                <a:cxn ang="0">
                  <a:pos x="1041" y="303"/>
                </a:cxn>
                <a:cxn ang="0">
                  <a:pos x="0" y="303"/>
                </a:cxn>
              </a:cxnLst>
              <a:rect l="0" t="0" r="r" b="b"/>
              <a:pathLst>
                <a:path w="1041" h="303">
                  <a:moveTo>
                    <a:pt x="13" y="302"/>
                  </a:moveTo>
                  <a:lnTo>
                    <a:pt x="15" y="0"/>
                  </a:lnTo>
                  <a:lnTo>
                    <a:pt x="1041" y="0"/>
                  </a:lnTo>
                  <a:lnTo>
                    <a:pt x="1041" y="303"/>
                  </a:lnTo>
                  <a:lnTo>
                    <a:pt x="0" y="303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94"/>
            <p:cNvSpPr txBox="1">
              <a:spLocks noChangeArrowheads="1"/>
            </p:cNvSpPr>
            <p:nvPr/>
          </p:nvSpPr>
          <p:spPr bwMode="auto">
            <a:xfrm>
              <a:off x="1957114" y="2844982"/>
              <a:ext cx="1173718" cy="4308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Uniform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357351" y="4397333"/>
              <a:ext cx="2168438" cy="504826"/>
              <a:chOff x="1020538" y="4568155"/>
              <a:chExt cx="1630362" cy="504826"/>
            </a:xfrm>
          </p:grpSpPr>
          <p:sp>
            <p:nvSpPr>
              <p:cNvPr id="19" name="Line 47"/>
              <p:cNvSpPr>
                <a:spLocks noChangeShapeType="1"/>
              </p:cNvSpPr>
              <p:nvPr/>
            </p:nvSpPr>
            <p:spPr bwMode="auto">
              <a:xfrm>
                <a:off x="2649313" y="4568155"/>
                <a:ext cx="0" cy="504826"/>
              </a:xfrm>
              <a:prstGeom prst="line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48"/>
              <p:cNvSpPr>
                <a:spLocks noChangeShapeType="1"/>
              </p:cNvSpPr>
              <p:nvPr/>
            </p:nvSpPr>
            <p:spPr bwMode="auto">
              <a:xfrm flipV="1">
                <a:off x="1025300" y="4568155"/>
                <a:ext cx="1625600" cy="0"/>
              </a:xfrm>
              <a:prstGeom prst="line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53"/>
              <p:cNvSpPr>
                <a:spLocks noChangeShapeType="1"/>
              </p:cNvSpPr>
              <p:nvPr/>
            </p:nvSpPr>
            <p:spPr bwMode="auto">
              <a:xfrm>
                <a:off x="1020538" y="4571330"/>
                <a:ext cx="0" cy="477838"/>
              </a:xfrm>
              <a:prstGeom prst="line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" name="Rectangle 43"/>
            <p:cNvSpPr>
              <a:spLocks noChangeArrowheads="1"/>
            </p:cNvSpPr>
            <p:nvPr/>
          </p:nvSpPr>
          <p:spPr bwMode="auto">
            <a:xfrm>
              <a:off x="1739819" y="4427486"/>
              <a:ext cx="565863" cy="4730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44"/>
            <p:cNvSpPr>
              <a:spLocks noChangeShapeType="1"/>
            </p:cNvSpPr>
            <p:nvPr/>
          </p:nvSpPr>
          <p:spPr bwMode="auto">
            <a:xfrm>
              <a:off x="2305683" y="4385532"/>
              <a:ext cx="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45"/>
            <p:cNvSpPr>
              <a:spLocks noChangeShapeType="1"/>
            </p:cNvSpPr>
            <p:nvPr/>
          </p:nvSpPr>
          <p:spPr bwMode="auto">
            <a:xfrm>
              <a:off x="1735597" y="4385532"/>
              <a:ext cx="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47"/>
            <p:cNvSpPr>
              <a:spLocks noChangeArrowheads="1"/>
            </p:cNvSpPr>
            <p:nvPr/>
          </p:nvSpPr>
          <p:spPr bwMode="auto">
            <a:xfrm>
              <a:off x="1982935" y="4798282"/>
              <a:ext cx="471285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 i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i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1600" baseline="-250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8" name="Rectangle 46"/>
            <p:cNvSpPr>
              <a:spLocks noChangeArrowheads="1"/>
            </p:cNvSpPr>
            <p:nvPr/>
          </p:nvSpPr>
          <p:spPr bwMode="auto">
            <a:xfrm>
              <a:off x="1412849" y="4798282"/>
              <a:ext cx="471285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 i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i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1600" baseline="-250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269866" y="3321229"/>
            <a:ext cx="3739304" cy="2473622"/>
            <a:chOff x="4516049" y="3274337"/>
            <a:chExt cx="3739304" cy="2473622"/>
          </a:xfrm>
        </p:grpSpPr>
        <p:sp>
          <p:nvSpPr>
            <p:cNvPr id="23" name="AutoShape 36"/>
            <p:cNvSpPr>
              <a:spLocks noChangeArrowheads="1"/>
            </p:cNvSpPr>
            <p:nvPr/>
          </p:nvSpPr>
          <p:spPr bwMode="auto">
            <a:xfrm>
              <a:off x="4516049" y="3274337"/>
              <a:ext cx="3739304" cy="245745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5"/>
            <p:cNvSpPr>
              <a:spLocks noChangeArrowheads="1"/>
            </p:cNvSpPr>
            <p:nvPr/>
          </p:nvSpPr>
          <p:spPr bwMode="auto">
            <a:xfrm>
              <a:off x="7841551" y="5145756"/>
              <a:ext cx="240449" cy="36228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55562" tIns="26988" rIns="55562" bIns="26988">
              <a:spAutoFit/>
            </a:bodyPr>
            <a:lstStyle/>
            <a:p>
              <a:pPr algn="l" defTabSz="330200"/>
              <a:r>
                <a:rPr lang="en-US" sz="2000" i="1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25" name="Line 16"/>
            <p:cNvSpPr>
              <a:spLocks noChangeShapeType="1"/>
            </p:cNvSpPr>
            <p:nvPr/>
          </p:nvSpPr>
          <p:spPr bwMode="auto">
            <a:xfrm flipH="1" flipV="1">
              <a:off x="4893995" y="3840831"/>
              <a:ext cx="0" cy="15081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4670843" y="3438740"/>
              <a:ext cx="551432" cy="36228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55562" tIns="26988" rIns="55562" bIns="26988">
              <a:spAutoFit/>
            </a:bodyPr>
            <a:lstStyle/>
            <a:p>
              <a:pPr algn="l" defTabSz="330200"/>
              <a:r>
                <a:rPr lang="en-US" sz="2000" i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f 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sz="2000" i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auto">
            <a:xfrm>
              <a:off x="5145254" y="3928143"/>
              <a:ext cx="2350023" cy="1422400"/>
            </a:xfrm>
            <a:custGeom>
              <a:avLst/>
              <a:gdLst/>
              <a:ahLst/>
              <a:cxnLst>
                <a:cxn ang="0">
                  <a:pos x="1209" y="12"/>
                </a:cxn>
                <a:cxn ang="0">
                  <a:pos x="1132" y="66"/>
                </a:cxn>
                <a:cxn ang="0">
                  <a:pos x="1082" y="131"/>
                </a:cxn>
                <a:cxn ang="0">
                  <a:pos x="1040" y="197"/>
                </a:cxn>
                <a:cxn ang="0">
                  <a:pos x="1003" y="262"/>
                </a:cxn>
                <a:cxn ang="0">
                  <a:pos x="975" y="320"/>
                </a:cxn>
                <a:cxn ang="0">
                  <a:pos x="941" y="395"/>
                </a:cxn>
                <a:cxn ang="0">
                  <a:pos x="910" y="462"/>
                </a:cxn>
                <a:cxn ang="0">
                  <a:pos x="881" y="528"/>
                </a:cxn>
                <a:cxn ang="0">
                  <a:pos x="856" y="591"/>
                </a:cxn>
                <a:cxn ang="0">
                  <a:pos x="826" y="663"/>
                </a:cxn>
                <a:cxn ang="0">
                  <a:pos x="796" y="727"/>
                </a:cxn>
                <a:cxn ang="0">
                  <a:pos x="765" y="790"/>
                </a:cxn>
                <a:cxn ang="0">
                  <a:pos x="717" y="862"/>
                </a:cxn>
                <a:cxn ang="0">
                  <a:pos x="653" y="932"/>
                </a:cxn>
                <a:cxn ang="0">
                  <a:pos x="592" y="981"/>
                </a:cxn>
                <a:cxn ang="0">
                  <a:pos x="506" y="1031"/>
                </a:cxn>
                <a:cxn ang="0">
                  <a:pos x="423" y="1063"/>
                </a:cxn>
                <a:cxn ang="0">
                  <a:pos x="333" y="1089"/>
                </a:cxn>
                <a:cxn ang="0">
                  <a:pos x="258" y="1108"/>
                </a:cxn>
                <a:cxn ang="0">
                  <a:pos x="155" y="1129"/>
                </a:cxn>
                <a:cxn ang="0">
                  <a:pos x="54" y="1146"/>
                </a:cxn>
                <a:cxn ang="0">
                  <a:pos x="2480" y="1170"/>
                </a:cxn>
                <a:cxn ang="0">
                  <a:pos x="2395" y="1143"/>
                </a:cxn>
                <a:cxn ang="0">
                  <a:pos x="2341" y="1132"/>
                </a:cxn>
                <a:cxn ang="0">
                  <a:pos x="2224" y="1104"/>
                </a:cxn>
                <a:cxn ang="0">
                  <a:pos x="2118" y="1071"/>
                </a:cxn>
                <a:cxn ang="0">
                  <a:pos x="2011" y="1029"/>
                </a:cxn>
                <a:cxn ang="0">
                  <a:pos x="1980" y="1013"/>
                </a:cxn>
                <a:cxn ang="0">
                  <a:pos x="1914" y="969"/>
                </a:cxn>
                <a:cxn ang="0">
                  <a:pos x="1859" y="915"/>
                </a:cxn>
                <a:cxn ang="0">
                  <a:pos x="1801" y="845"/>
                </a:cxn>
                <a:cxn ang="0">
                  <a:pos x="1765" y="792"/>
                </a:cxn>
                <a:cxn ang="0">
                  <a:pos x="1735" y="729"/>
                </a:cxn>
                <a:cxn ang="0">
                  <a:pos x="1710" y="674"/>
                </a:cxn>
                <a:cxn ang="0">
                  <a:pos x="1686" y="619"/>
                </a:cxn>
                <a:cxn ang="0">
                  <a:pos x="1651" y="546"/>
                </a:cxn>
                <a:cxn ang="0">
                  <a:pos x="1618" y="476"/>
                </a:cxn>
                <a:cxn ang="0">
                  <a:pos x="1580" y="397"/>
                </a:cxn>
                <a:cxn ang="0">
                  <a:pos x="1543" y="322"/>
                </a:cxn>
                <a:cxn ang="0">
                  <a:pos x="1506" y="251"/>
                </a:cxn>
                <a:cxn ang="0">
                  <a:pos x="1479" y="203"/>
                </a:cxn>
                <a:cxn ang="0">
                  <a:pos x="1449" y="150"/>
                </a:cxn>
                <a:cxn ang="0">
                  <a:pos x="1423" y="114"/>
                </a:cxn>
                <a:cxn ang="0">
                  <a:pos x="1407" y="95"/>
                </a:cxn>
                <a:cxn ang="0">
                  <a:pos x="1378" y="62"/>
                </a:cxn>
                <a:cxn ang="0">
                  <a:pos x="1341" y="30"/>
                </a:cxn>
                <a:cxn ang="0">
                  <a:pos x="1286" y="4"/>
                </a:cxn>
              </a:cxnLst>
              <a:rect l="0" t="0" r="r" b="b"/>
              <a:pathLst>
                <a:path w="2480" h="1173">
                  <a:moveTo>
                    <a:pt x="1260" y="0"/>
                  </a:moveTo>
                  <a:lnTo>
                    <a:pt x="1236" y="5"/>
                  </a:lnTo>
                  <a:lnTo>
                    <a:pt x="1209" y="12"/>
                  </a:lnTo>
                  <a:lnTo>
                    <a:pt x="1179" y="27"/>
                  </a:lnTo>
                  <a:lnTo>
                    <a:pt x="1155" y="45"/>
                  </a:lnTo>
                  <a:lnTo>
                    <a:pt x="1132" y="66"/>
                  </a:lnTo>
                  <a:lnTo>
                    <a:pt x="1114" y="85"/>
                  </a:lnTo>
                  <a:lnTo>
                    <a:pt x="1099" y="106"/>
                  </a:lnTo>
                  <a:lnTo>
                    <a:pt x="1082" y="131"/>
                  </a:lnTo>
                  <a:lnTo>
                    <a:pt x="1070" y="149"/>
                  </a:lnTo>
                  <a:lnTo>
                    <a:pt x="1054" y="175"/>
                  </a:lnTo>
                  <a:lnTo>
                    <a:pt x="1040" y="197"/>
                  </a:lnTo>
                  <a:lnTo>
                    <a:pt x="1024" y="223"/>
                  </a:lnTo>
                  <a:lnTo>
                    <a:pt x="1015" y="240"/>
                  </a:lnTo>
                  <a:lnTo>
                    <a:pt x="1003" y="262"/>
                  </a:lnTo>
                  <a:lnTo>
                    <a:pt x="994" y="282"/>
                  </a:lnTo>
                  <a:lnTo>
                    <a:pt x="984" y="300"/>
                  </a:lnTo>
                  <a:lnTo>
                    <a:pt x="975" y="320"/>
                  </a:lnTo>
                  <a:lnTo>
                    <a:pt x="964" y="344"/>
                  </a:lnTo>
                  <a:lnTo>
                    <a:pt x="951" y="373"/>
                  </a:lnTo>
                  <a:lnTo>
                    <a:pt x="941" y="395"/>
                  </a:lnTo>
                  <a:lnTo>
                    <a:pt x="933" y="412"/>
                  </a:lnTo>
                  <a:lnTo>
                    <a:pt x="921" y="437"/>
                  </a:lnTo>
                  <a:lnTo>
                    <a:pt x="910" y="462"/>
                  </a:lnTo>
                  <a:lnTo>
                    <a:pt x="902" y="479"/>
                  </a:lnTo>
                  <a:lnTo>
                    <a:pt x="890" y="506"/>
                  </a:lnTo>
                  <a:lnTo>
                    <a:pt x="881" y="528"/>
                  </a:lnTo>
                  <a:lnTo>
                    <a:pt x="873" y="549"/>
                  </a:lnTo>
                  <a:lnTo>
                    <a:pt x="865" y="570"/>
                  </a:lnTo>
                  <a:lnTo>
                    <a:pt x="856" y="591"/>
                  </a:lnTo>
                  <a:lnTo>
                    <a:pt x="848" y="612"/>
                  </a:lnTo>
                  <a:lnTo>
                    <a:pt x="839" y="633"/>
                  </a:lnTo>
                  <a:lnTo>
                    <a:pt x="826" y="663"/>
                  </a:lnTo>
                  <a:lnTo>
                    <a:pt x="814" y="690"/>
                  </a:lnTo>
                  <a:lnTo>
                    <a:pt x="805" y="708"/>
                  </a:lnTo>
                  <a:lnTo>
                    <a:pt x="796" y="727"/>
                  </a:lnTo>
                  <a:lnTo>
                    <a:pt x="787" y="747"/>
                  </a:lnTo>
                  <a:lnTo>
                    <a:pt x="778" y="765"/>
                  </a:lnTo>
                  <a:lnTo>
                    <a:pt x="765" y="790"/>
                  </a:lnTo>
                  <a:lnTo>
                    <a:pt x="751" y="814"/>
                  </a:lnTo>
                  <a:lnTo>
                    <a:pt x="735" y="838"/>
                  </a:lnTo>
                  <a:lnTo>
                    <a:pt x="717" y="862"/>
                  </a:lnTo>
                  <a:lnTo>
                    <a:pt x="699" y="885"/>
                  </a:lnTo>
                  <a:lnTo>
                    <a:pt x="677" y="907"/>
                  </a:lnTo>
                  <a:lnTo>
                    <a:pt x="653" y="932"/>
                  </a:lnTo>
                  <a:lnTo>
                    <a:pt x="636" y="947"/>
                  </a:lnTo>
                  <a:lnTo>
                    <a:pt x="616" y="963"/>
                  </a:lnTo>
                  <a:lnTo>
                    <a:pt x="592" y="981"/>
                  </a:lnTo>
                  <a:lnTo>
                    <a:pt x="572" y="994"/>
                  </a:lnTo>
                  <a:lnTo>
                    <a:pt x="546" y="1009"/>
                  </a:lnTo>
                  <a:lnTo>
                    <a:pt x="506" y="1031"/>
                  </a:lnTo>
                  <a:lnTo>
                    <a:pt x="472" y="1045"/>
                  </a:lnTo>
                  <a:lnTo>
                    <a:pt x="446" y="1054"/>
                  </a:lnTo>
                  <a:lnTo>
                    <a:pt x="423" y="1063"/>
                  </a:lnTo>
                  <a:lnTo>
                    <a:pt x="393" y="1073"/>
                  </a:lnTo>
                  <a:lnTo>
                    <a:pt x="363" y="1082"/>
                  </a:lnTo>
                  <a:lnTo>
                    <a:pt x="333" y="1089"/>
                  </a:lnTo>
                  <a:lnTo>
                    <a:pt x="310" y="1095"/>
                  </a:lnTo>
                  <a:lnTo>
                    <a:pt x="282" y="1102"/>
                  </a:lnTo>
                  <a:lnTo>
                    <a:pt x="258" y="1108"/>
                  </a:lnTo>
                  <a:lnTo>
                    <a:pt x="226" y="1115"/>
                  </a:lnTo>
                  <a:lnTo>
                    <a:pt x="183" y="1123"/>
                  </a:lnTo>
                  <a:lnTo>
                    <a:pt x="155" y="1129"/>
                  </a:lnTo>
                  <a:lnTo>
                    <a:pt x="130" y="1134"/>
                  </a:lnTo>
                  <a:lnTo>
                    <a:pt x="109" y="1137"/>
                  </a:lnTo>
                  <a:lnTo>
                    <a:pt x="54" y="1146"/>
                  </a:lnTo>
                  <a:lnTo>
                    <a:pt x="3" y="1158"/>
                  </a:lnTo>
                  <a:lnTo>
                    <a:pt x="0" y="1173"/>
                  </a:lnTo>
                  <a:lnTo>
                    <a:pt x="2480" y="1170"/>
                  </a:lnTo>
                  <a:lnTo>
                    <a:pt x="2454" y="1161"/>
                  </a:lnTo>
                  <a:lnTo>
                    <a:pt x="2427" y="1152"/>
                  </a:lnTo>
                  <a:lnTo>
                    <a:pt x="2395" y="1143"/>
                  </a:lnTo>
                  <a:lnTo>
                    <a:pt x="2361" y="1138"/>
                  </a:lnTo>
                  <a:lnTo>
                    <a:pt x="2320" y="1129"/>
                  </a:lnTo>
                  <a:lnTo>
                    <a:pt x="2341" y="1132"/>
                  </a:lnTo>
                  <a:lnTo>
                    <a:pt x="2295" y="1123"/>
                  </a:lnTo>
                  <a:lnTo>
                    <a:pt x="2268" y="1116"/>
                  </a:lnTo>
                  <a:lnTo>
                    <a:pt x="2224" y="1104"/>
                  </a:lnTo>
                  <a:lnTo>
                    <a:pt x="2184" y="1092"/>
                  </a:lnTo>
                  <a:lnTo>
                    <a:pt x="2150" y="1081"/>
                  </a:lnTo>
                  <a:lnTo>
                    <a:pt x="2118" y="1071"/>
                  </a:lnTo>
                  <a:lnTo>
                    <a:pt x="2082" y="1059"/>
                  </a:lnTo>
                  <a:lnTo>
                    <a:pt x="2051" y="1047"/>
                  </a:lnTo>
                  <a:lnTo>
                    <a:pt x="2011" y="1029"/>
                  </a:lnTo>
                  <a:lnTo>
                    <a:pt x="1994" y="1020"/>
                  </a:lnTo>
                  <a:lnTo>
                    <a:pt x="1993" y="1020"/>
                  </a:lnTo>
                  <a:lnTo>
                    <a:pt x="1980" y="1013"/>
                  </a:lnTo>
                  <a:lnTo>
                    <a:pt x="1956" y="1001"/>
                  </a:lnTo>
                  <a:lnTo>
                    <a:pt x="1936" y="986"/>
                  </a:lnTo>
                  <a:lnTo>
                    <a:pt x="1914" y="969"/>
                  </a:lnTo>
                  <a:lnTo>
                    <a:pt x="1898" y="955"/>
                  </a:lnTo>
                  <a:lnTo>
                    <a:pt x="1880" y="938"/>
                  </a:lnTo>
                  <a:lnTo>
                    <a:pt x="1859" y="915"/>
                  </a:lnTo>
                  <a:lnTo>
                    <a:pt x="1838" y="891"/>
                  </a:lnTo>
                  <a:lnTo>
                    <a:pt x="1820" y="868"/>
                  </a:lnTo>
                  <a:lnTo>
                    <a:pt x="1801" y="845"/>
                  </a:lnTo>
                  <a:lnTo>
                    <a:pt x="1788" y="825"/>
                  </a:lnTo>
                  <a:lnTo>
                    <a:pt x="1776" y="809"/>
                  </a:lnTo>
                  <a:lnTo>
                    <a:pt x="1765" y="792"/>
                  </a:lnTo>
                  <a:lnTo>
                    <a:pt x="1754" y="772"/>
                  </a:lnTo>
                  <a:lnTo>
                    <a:pt x="1744" y="751"/>
                  </a:lnTo>
                  <a:lnTo>
                    <a:pt x="1735" y="729"/>
                  </a:lnTo>
                  <a:lnTo>
                    <a:pt x="1725" y="707"/>
                  </a:lnTo>
                  <a:lnTo>
                    <a:pt x="1718" y="692"/>
                  </a:lnTo>
                  <a:lnTo>
                    <a:pt x="1710" y="674"/>
                  </a:lnTo>
                  <a:lnTo>
                    <a:pt x="1703" y="657"/>
                  </a:lnTo>
                  <a:lnTo>
                    <a:pt x="1695" y="641"/>
                  </a:lnTo>
                  <a:lnTo>
                    <a:pt x="1686" y="619"/>
                  </a:lnTo>
                  <a:lnTo>
                    <a:pt x="1676" y="598"/>
                  </a:lnTo>
                  <a:lnTo>
                    <a:pt x="1663" y="568"/>
                  </a:lnTo>
                  <a:lnTo>
                    <a:pt x="1651" y="546"/>
                  </a:lnTo>
                  <a:lnTo>
                    <a:pt x="1639" y="522"/>
                  </a:lnTo>
                  <a:lnTo>
                    <a:pt x="1627" y="497"/>
                  </a:lnTo>
                  <a:lnTo>
                    <a:pt x="1618" y="476"/>
                  </a:lnTo>
                  <a:lnTo>
                    <a:pt x="1607" y="452"/>
                  </a:lnTo>
                  <a:lnTo>
                    <a:pt x="1597" y="430"/>
                  </a:lnTo>
                  <a:lnTo>
                    <a:pt x="1580" y="397"/>
                  </a:lnTo>
                  <a:lnTo>
                    <a:pt x="1566" y="366"/>
                  </a:lnTo>
                  <a:lnTo>
                    <a:pt x="1553" y="340"/>
                  </a:lnTo>
                  <a:lnTo>
                    <a:pt x="1543" y="322"/>
                  </a:lnTo>
                  <a:lnTo>
                    <a:pt x="1531" y="298"/>
                  </a:lnTo>
                  <a:lnTo>
                    <a:pt x="1517" y="271"/>
                  </a:lnTo>
                  <a:lnTo>
                    <a:pt x="1506" y="251"/>
                  </a:lnTo>
                  <a:lnTo>
                    <a:pt x="1497" y="236"/>
                  </a:lnTo>
                  <a:lnTo>
                    <a:pt x="1490" y="223"/>
                  </a:lnTo>
                  <a:lnTo>
                    <a:pt x="1479" y="203"/>
                  </a:lnTo>
                  <a:lnTo>
                    <a:pt x="1468" y="183"/>
                  </a:lnTo>
                  <a:lnTo>
                    <a:pt x="1459" y="167"/>
                  </a:lnTo>
                  <a:lnTo>
                    <a:pt x="1449" y="150"/>
                  </a:lnTo>
                  <a:lnTo>
                    <a:pt x="1438" y="135"/>
                  </a:lnTo>
                  <a:lnTo>
                    <a:pt x="1429" y="125"/>
                  </a:lnTo>
                  <a:lnTo>
                    <a:pt x="1423" y="114"/>
                  </a:lnTo>
                  <a:lnTo>
                    <a:pt x="1417" y="107"/>
                  </a:lnTo>
                  <a:lnTo>
                    <a:pt x="1411" y="99"/>
                  </a:lnTo>
                  <a:lnTo>
                    <a:pt x="1407" y="95"/>
                  </a:lnTo>
                  <a:lnTo>
                    <a:pt x="1399" y="86"/>
                  </a:lnTo>
                  <a:lnTo>
                    <a:pt x="1389" y="74"/>
                  </a:lnTo>
                  <a:lnTo>
                    <a:pt x="1378" y="62"/>
                  </a:lnTo>
                  <a:lnTo>
                    <a:pt x="1366" y="50"/>
                  </a:lnTo>
                  <a:lnTo>
                    <a:pt x="1354" y="39"/>
                  </a:lnTo>
                  <a:lnTo>
                    <a:pt x="1341" y="30"/>
                  </a:lnTo>
                  <a:lnTo>
                    <a:pt x="1327" y="19"/>
                  </a:lnTo>
                  <a:lnTo>
                    <a:pt x="1306" y="11"/>
                  </a:lnTo>
                  <a:lnTo>
                    <a:pt x="1286" y="4"/>
                  </a:lnTo>
                  <a:lnTo>
                    <a:pt x="1261" y="0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 Box 93"/>
            <p:cNvSpPr txBox="1">
              <a:spLocks noChangeArrowheads="1"/>
            </p:cNvSpPr>
            <p:nvPr/>
          </p:nvSpPr>
          <p:spPr bwMode="auto">
            <a:xfrm>
              <a:off x="5820186" y="3296318"/>
              <a:ext cx="1095172" cy="4308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Normal</a:t>
              </a:r>
            </a:p>
          </p:txBody>
        </p:sp>
        <p:sp>
          <p:nvSpPr>
            <p:cNvPr id="29" name="Rectangle 48"/>
            <p:cNvSpPr>
              <a:spLocks noChangeArrowheads="1"/>
            </p:cNvSpPr>
            <p:nvPr/>
          </p:nvSpPr>
          <p:spPr bwMode="auto">
            <a:xfrm>
              <a:off x="6270345" y="5288859"/>
              <a:ext cx="471285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 i="1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i="1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1600" baseline="-2500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0" name="Rectangle 49"/>
            <p:cNvSpPr>
              <a:spLocks noChangeArrowheads="1"/>
            </p:cNvSpPr>
            <p:nvPr/>
          </p:nvSpPr>
          <p:spPr bwMode="auto">
            <a:xfrm>
              <a:off x="6701077" y="5288859"/>
              <a:ext cx="471285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 i="1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i="1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1600" baseline="-2500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31" name="Freeform 55"/>
            <p:cNvSpPr>
              <a:spLocks/>
            </p:cNvSpPr>
            <p:nvPr/>
          </p:nvSpPr>
          <p:spPr bwMode="auto">
            <a:xfrm>
              <a:off x="6620843" y="4342936"/>
              <a:ext cx="840349" cy="99853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11"/>
                </a:cxn>
                <a:cxn ang="0">
                  <a:pos x="8" y="27"/>
                </a:cxn>
                <a:cxn ang="0">
                  <a:pos x="13" y="48"/>
                </a:cxn>
                <a:cxn ang="0">
                  <a:pos x="17" y="63"/>
                </a:cxn>
                <a:cxn ang="0">
                  <a:pos x="20" y="80"/>
                </a:cxn>
                <a:cxn ang="0">
                  <a:pos x="24" y="98"/>
                </a:cxn>
                <a:cxn ang="0">
                  <a:pos x="29" y="113"/>
                </a:cxn>
                <a:cxn ang="0">
                  <a:pos x="30" y="131"/>
                </a:cxn>
                <a:cxn ang="0">
                  <a:pos x="34" y="146"/>
                </a:cxn>
                <a:cxn ang="0">
                  <a:pos x="37" y="163"/>
                </a:cxn>
                <a:cxn ang="0">
                  <a:pos x="41" y="180"/>
                </a:cxn>
                <a:cxn ang="0">
                  <a:pos x="43" y="196"/>
                </a:cxn>
                <a:cxn ang="0">
                  <a:pos x="47" y="213"/>
                </a:cxn>
                <a:cxn ang="0">
                  <a:pos x="51" y="230"/>
                </a:cxn>
                <a:cxn ang="0">
                  <a:pos x="55" y="246"/>
                </a:cxn>
                <a:cxn ang="0">
                  <a:pos x="60" y="264"/>
                </a:cxn>
                <a:cxn ang="0">
                  <a:pos x="64" y="279"/>
                </a:cxn>
                <a:cxn ang="0">
                  <a:pos x="70" y="296"/>
                </a:cxn>
                <a:cxn ang="0">
                  <a:pos x="74" y="313"/>
                </a:cxn>
                <a:cxn ang="0">
                  <a:pos x="79" y="328"/>
                </a:cxn>
                <a:cxn ang="0">
                  <a:pos x="86" y="346"/>
                </a:cxn>
                <a:cxn ang="0">
                  <a:pos x="90" y="362"/>
                </a:cxn>
                <a:cxn ang="0">
                  <a:pos x="98" y="380"/>
                </a:cxn>
                <a:cxn ang="0">
                  <a:pos x="103" y="394"/>
                </a:cxn>
                <a:cxn ang="0">
                  <a:pos x="109" y="409"/>
                </a:cxn>
                <a:cxn ang="0">
                  <a:pos x="117" y="423"/>
                </a:cxn>
                <a:cxn ang="0">
                  <a:pos x="124" y="436"/>
                </a:cxn>
                <a:cxn ang="0">
                  <a:pos x="131" y="451"/>
                </a:cxn>
                <a:cxn ang="0">
                  <a:pos x="139" y="463"/>
                </a:cxn>
                <a:cxn ang="0">
                  <a:pos x="148" y="477"/>
                </a:cxn>
                <a:cxn ang="0">
                  <a:pos x="159" y="492"/>
                </a:cxn>
                <a:cxn ang="0">
                  <a:pos x="172" y="506"/>
                </a:cxn>
                <a:cxn ang="0">
                  <a:pos x="180" y="512"/>
                </a:cxn>
                <a:cxn ang="0">
                  <a:pos x="191" y="521"/>
                </a:cxn>
                <a:cxn ang="0">
                  <a:pos x="202" y="529"/>
                </a:cxn>
                <a:cxn ang="0">
                  <a:pos x="216" y="539"/>
                </a:cxn>
                <a:cxn ang="0">
                  <a:pos x="230" y="548"/>
                </a:cxn>
                <a:cxn ang="0">
                  <a:pos x="242" y="554"/>
                </a:cxn>
                <a:cxn ang="0">
                  <a:pos x="253" y="561"/>
                </a:cxn>
                <a:cxn ang="0">
                  <a:pos x="263" y="565"/>
                </a:cxn>
                <a:cxn ang="0">
                  <a:pos x="274" y="570"/>
                </a:cxn>
                <a:cxn ang="0">
                  <a:pos x="288" y="576"/>
                </a:cxn>
                <a:cxn ang="0">
                  <a:pos x="281" y="574"/>
                </a:cxn>
                <a:cxn ang="0">
                  <a:pos x="296" y="580"/>
                </a:cxn>
                <a:cxn ang="0">
                  <a:pos x="307" y="586"/>
                </a:cxn>
                <a:cxn ang="0">
                  <a:pos x="325" y="595"/>
                </a:cxn>
                <a:cxn ang="0">
                  <a:pos x="344" y="602"/>
                </a:cxn>
                <a:cxn ang="0">
                  <a:pos x="370" y="609"/>
                </a:cxn>
                <a:cxn ang="0">
                  <a:pos x="385" y="618"/>
                </a:cxn>
                <a:cxn ang="0">
                  <a:pos x="398" y="629"/>
                </a:cxn>
                <a:cxn ang="0">
                  <a:pos x="0" y="628"/>
                </a:cxn>
                <a:cxn ang="0">
                  <a:pos x="2" y="0"/>
                </a:cxn>
              </a:cxnLst>
              <a:rect l="0" t="0" r="r" b="b"/>
              <a:pathLst>
                <a:path w="398" h="629">
                  <a:moveTo>
                    <a:pt x="2" y="0"/>
                  </a:moveTo>
                  <a:lnTo>
                    <a:pt x="4" y="11"/>
                  </a:lnTo>
                  <a:lnTo>
                    <a:pt x="8" y="27"/>
                  </a:lnTo>
                  <a:lnTo>
                    <a:pt x="13" y="48"/>
                  </a:lnTo>
                  <a:lnTo>
                    <a:pt x="17" y="63"/>
                  </a:lnTo>
                  <a:lnTo>
                    <a:pt x="20" y="80"/>
                  </a:lnTo>
                  <a:lnTo>
                    <a:pt x="24" y="98"/>
                  </a:lnTo>
                  <a:lnTo>
                    <a:pt x="29" y="113"/>
                  </a:lnTo>
                  <a:lnTo>
                    <a:pt x="30" y="131"/>
                  </a:lnTo>
                  <a:lnTo>
                    <a:pt x="34" y="146"/>
                  </a:lnTo>
                  <a:lnTo>
                    <a:pt x="37" y="163"/>
                  </a:lnTo>
                  <a:lnTo>
                    <a:pt x="41" y="180"/>
                  </a:lnTo>
                  <a:lnTo>
                    <a:pt x="43" y="196"/>
                  </a:lnTo>
                  <a:lnTo>
                    <a:pt x="47" y="213"/>
                  </a:lnTo>
                  <a:lnTo>
                    <a:pt x="51" y="230"/>
                  </a:lnTo>
                  <a:lnTo>
                    <a:pt x="55" y="246"/>
                  </a:lnTo>
                  <a:lnTo>
                    <a:pt x="60" y="264"/>
                  </a:lnTo>
                  <a:lnTo>
                    <a:pt x="64" y="279"/>
                  </a:lnTo>
                  <a:lnTo>
                    <a:pt x="70" y="296"/>
                  </a:lnTo>
                  <a:lnTo>
                    <a:pt x="74" y="313"/>
                  </a:lnTo>
                  <a:lnTo>
                    <a:pt x="79" y="328"/>
                  </a:lnTo>
                  <a:lnTo>
                    <a:pt x="86" y="346"/>
                  </a:lnTo>
                  <a:lnTo>
                    <a:pt x="90" y="362"/>
                  </a:lnTo>
                  <a:lnTo>
                    <a:pt x="98" y="380"/>
                  </a:lnTo>
                  <a:lnTo>
                    <a:pt x="103" y="394"/>
                  </a:lnTo>
                  <a:lnTo>
                    <a:pt x="109" y="409"/>
                  </a:lnTo>
                  <a:lnTo>
                    <a:pt x="117" y="423"/>
                  </a:lnTo>
                  <a:lnTo>
                    <a:pt x="124" y="436"/>
                  </a:lnTo>
                  <a:lnTo>
                    <a:pt x="131" y="451"/>
                  </a:lnTo>
                  <a:lnTo>
                    <a:pt x="139" y="463"/>
                  </a:lnTo>
                  <a:lnTo>
                    <a:pt x="148" y="477"/>
                  </a:lnTo>
                  <a:lnTo>
                    <a:pt x="159" y="492"/>
                  </a:lnTo>
                  <a:lnTo>
                    <a:pt x="172" y="506"/>
                  </a:lnTo>
                  <a:lnTo>
                    <a:pt x="180" y="512"/>
                  </a:lnTo>
                  <a:lnTo>
                    <a:pt x="191" y="521"/>
                  </a:lnTo>
                  <a:lnTo>
                    <a:pt x="202" y="529"/>
                  </a:lnTo>
                  <a:lnTo>
                    <a:pt x="216" y="539"/>
                  </a:lnTo>
                  <a:lnTo>
                    <a:pt x="230" y="548"/>
                  </a:lnTo>
                  <a:lnTo>
                    <a:pt x="242" y="554"/>
                  </a:lnTo>
                  <a:lnTo>
                    <a:pt x="253" y="561"/>
                  </a:lnTo>
                  <a:lnTo>
                    <a:pt x="263" y="565"/>
                  </a:lnTo>
                  <a:lnTo>
                    <a:pt x="274" y="570"/>
                  </a:lnTo>
                  <a:lnTo>
                    <a:pt x="288" y="576"/>
                  </a:lnTo>
                  <a:lnTo>
                    <a:pt x="281" y="574"/>
                  </a:lnTo>
                  <a:lnTo>
                    <a:pt x="296" y="580"/>
                  </a:lnTo>
                  <a:lnTo>
                    <a:pt x="307" y="586"/>
                  </a:lnTo>
                  <a:lnTo>
                    <a:pt x="325" y="595"/>
                  </a:lnTo>
                  <a:lnTo>
                    <a:pt x="344" y="602"/>
                  </a:lnTo>
                  <a:lnTo>
                    <a:pt x="370" y="609"/>
                  </a:lnTo>
                  <a:lnTo>
                    <a:pt x="385" y="618"/>
                  </a:lnTo>
                  <a:lnTo>
                    <a:pt x="398" y="629"/>
                  </a:lnTo>
                  <a:lnTo>
                    <a:pt x="0" y="628"/>
                  </a:lnTo>
                  <a:lnTo>
                    <a:pt x="2" y="0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56"/>
            <p:cNvSpPr>
              <a:spLocks/>
            </p:cNvSpPr>
            <p:nvPr/>
          </p:nvSpPr>
          <p:spPr bwMode="auto">
            <a:xfrm>
              <a:off x="7047954" y="5186351"/>
              <a:ext cx="456069" cy="1841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8"/>
                </a:cxn>
                <a:cxn ang="0">
                  <a:pos x="1" y="31"/>
                </a:cxn>
                <a:cxn ang="0">
                  <a:pos x="1" y="48"/>
                </a:cxn>
                <a:cxn ang="0">
                  <a:pos x="0" y="62"/>
                </a:cxn>
                <a:cxn ang="0">
                  <a:pos x="0" y="76"/>
                </a:cxn>
                <a:cxn ang="0">
                  <a:pos x="0" y="89"/>
                </a:cxn>
                <a:cxn ang="0">
                  <a:pos x="0" y="103"/>
                </a:cxn>
                <a:cxn ang="0">
                  <a:pos x="0" y="116"/>
                </a:cxn>
                <a:cxn ang="0">
                  <a:pos x="216" y="116"/>
                </a:cxn>
                <a:cxn ang="0">
                  <a:pos x="193" y="102"/>
                </a:cxn>
                <a:cxn ang="0">
                  <a:pos x="174" y="92"/>
                </a:cxn>
                <a:cxn ang="0">
                  <a:pos x="157" y="87"/>
                </a:cxn>
                <a:cxn ang="0">
                  <a:pos x="144" y="81"/>
                </a:cxn>
                <a:cxn ang="0">
                  <a:pos x="133" y="75"/>
                </a:cxn>
                <a:cxn ang="0">
                  <a:pos x="124" y="70"/>
                </a:cxn>
                <a:cxn ang="0">
                  <a:pos x="116" y="68"/>
                </a:cxn>
                <a:cxn ang="0">
                  <a:pos x="98" y="58"/>
                </a:cxn>
                <a:cxn ang="0">
                  <a:pos x="87" y="54"/>
                </a:cxn>
                <a:cxn ang="0">
                  <a:pos x="72" y="48"/>
                </a:cxn>
                <a:cxn ang="0">
                  <a:pos x="59" y="40"/>
                </a:cxn>
                <a:cxn ang="0">
                  <a:pos x="47" y="32"/>
                </a:cxn>
                <a:cxn ang="0">
                  <a:pos x="37" y="30"/>
                </a:cxn>
                <a:cxn ang="0">
                  <a:pos x="28" y="24"/>
                </a:cxn>
                <a:cxn ang="0">
                  <a:pos x="22" y="20"/>
                </a:cxn>
                <a:cxn ang="0">
                  <a:pos x="12" y="9"/>
                </a:cxn>
                <a:cxn ang="0">
                  <a:pos x="0" y="4"/>
                </a:cxn>
                <a:cxn ang="0">
                  <a:pos x="1" y="4"/>
                </a:cxn>
              </a:cxnLst>
              <a:rect l="0" t="0" r="r" b="b"/>
              <a:pathLst>
                <a:path w="216" h="116">
                  <a:moveTo>
                    <a:pt x="0" y="0"/>
                  </a:moveTo>
                  <a:lnTo>
                    <a:pt x="1" y="18"/>
                  </a:lnTo>
                  <a:lnTo>
                    <a:pt x="1" y="31"/>
                  </a:lnTo>
                  <a:lnTo>
                    <a:pt x="1" y="48"/>
                  </a:lnTo>
                  <a:lnTo>
                    <a:pt x="0" y="62"/>
                  </a:lnTo>
                  <a:lnTo>
                    <a:pt x="0" y="76"/>
                  </a:lnTo>
                  <a:lnTo>
                    <a:pt x="0" y="89"/>
                  </a:lnTo>
                  <a:lnTo>
                    <a:pt x="0" y="103"/>
                  </a:lnTo>
                  <a:lnTo>
                    <a:pt x="0" y="116"/>
                  </a:lnTo>
                  <a:lnTo>
                    <a:pt x="216" y="116"/>
                  </a:lnTo>
                  <a:lnTo>
                    <a:pt x="193" y="102"/>
                  </a:lnTo>
                  <a:lnTo>
                    <a:pt x="174" y="92"/>
                  </a:lnTo>
                  <a:lnTo>
                    <a:pt x="157" y="87"/>
                  </a:lnTo>
                  <a:lnTo>
                    <a:pt x="144" y="81"/>
                  </a:lnTo>
                  <a:lnTo>
                    <a:pt x="133" y="75"/>
                  </a:lnTo>
                  <a:lnTo>
                    <a:pt x="124" y="70"/>
                  </a:lnTo>
                  <a:lnTo>
                    <a:pt x="116" y="68"/>
                  </a:lnTo>
                  <a:lnTo>
                    <a:pt x="98" y="58"/>
                  </a:lnTo>
                  <a:lnTo>
                    <a:pt x="87" y="54"/>
                  </a:lnTo>
                  <a:lnTo>
                    <a:pt x="72" y="48"/>
                  </a:lnTo>
                  <a:lnTo>
                    <a:pt x="59" y="40"/>
                  </a:lnTo>
                  <a:lnTo>
                    <a:pt x="47" y="32"/>
                  </a:lnTo>
                  <a:lnTo>
                    <a:pt x="37" y="30"/>
                  </a:lnTo>
                  <a:lnTo>
                    <a:pt x="28" y="24"/>
                  </a:lnTo>
                  <a:lnTo>
                    <a:pt x="22" y="20"/>
                  </a:lnTo>
                  <a:lnTo>
                    <a:pt x="12" y="9"/>
                  </a:lnTo>
                  <a:lnTo>
                    <a:pt x="0" y="4"/>
                  </a:lnTo>
                  <a:lnTo>
                    <a:pt x="1" y="4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5"/>
            <p:cNvSpPr>
              <a:spLocks noChangeShapeType="1"/>
            </p:cNvSpPr>
            <p:nvPr/>
          </p:nvSpPr>
          <p:spPr bwMode="auto">
            <a:xfrm>
              <a:off x="4902440" y="5347368"/>
              <a:ext cx="28989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58"/>
            <p:cNvSpPr>
              <a:spLocks/>
            </p:cNvSpPr>
            <p:nvPr/>
          </p:nvSpPr>
          <p:spPr bwMode="auto">
            <a:xfrm>
              <a:off x="6633813" y="4405075"/>
              <a:ext cx="2112" cy="10239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645"/>
                </a:cxn>
              </a:cxnLst>
              <a:rect l="0" t="0" r="r" b="b"/>
              <a:pathLst>
                <a:path w="1" h="645">
                  <a:moveTo>
                    <a:pt x="1" y="0"/>
                  </a:moveTo>
                  <a:lnTo>
                    <a:pt x="0" y="645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59"/>
            <p:cNvSpPr>
              <a:spLocks noChangeShapeType="1"/>
            </p:cNvSpPr>
            <p:nvPr/>
          </p:nvSpPr>
          <p:spPr bwMode="auto">
            <a:xfrm>
              <a:off x="7024427" y="5162312"/>
              <a:ext cx="0" cy="257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346698" y="3343210"/>
            <a:ext cx="3637716" cy="2469919"/>
            <a:chOff x="7982319" y="2085181"/>
            <a:chExt cx="3637716" cy="2469919"/>
          </a:xfrm>
        </p:grpSpPr>
        <p:sp>
          <p:nvSpPr>
            <p:cNvPr id="37" name="AutoShape 73"/>
            <p:cNvSpPr>
              <a:spLocks noChangeArrowheads="1"/>
            </p:cNvSpPr>
            <p:nvPr/>
          </p:nvSpPr>
          <p:spPr bwMode="auto">
            <a:xfrm>
              <a:off x="7982319" y="2085181"/>
              <a:ext cx="3637716" cy="245745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75"/>
            <p:cNvSpPr>
              <a:spLocks noChangeArrowheads="1"/>
            </p:cNvSpPr>
            <p:nvPr/>
          </p:nvSpPr>
          <p:spPr bwMode="auto">
            <a:xfrm>
              <a:off x="11215267" y="3954036"/>
              <a:ext cx="310983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000" i="1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39" name="Rectangle 76"/>
            <p:cNvSpPr>
              <a:spLocks noChangeArrowheads="1"/>
            </p:cNvSpPr>
            <p:nvPr/>
          </p:nvSpPr>
          <p:spPr bwMode="auto">
            <a:xfrm>
              <a:off x="8091231" y="2190323"/>
              <a:ext cx="621966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000" i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f 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sz="2000" i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40" name="Freeform 77"/>
            <p:cNvSpPr>
              <a:spLocks/>
            </p:cNvSpPr>
            <p:nvPr/>
          </p:nvSpPr>
          <p:spPr bwMode="auto">
            <a:xfrm>
              <a:off x="8364836" y="3069798"/>
              <a:ext cx="2643511" cy="108426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070"/>
                </a:cxn>
                <a:cxn ang="0">
                  <a:pos x="2853" y="1070"/>
                </a:cxn>
                <a:cxn ang="0">
                  <a:pos x="2850" y="1013"/>
                </a:cxn>
                <a:cxn ang="0">
                  <a:pos x="2535" y="995"/>
                </a:cxn>
                <a:cxn ang="0">
                  <a:pos x="2265" y="977"/>
                </a:cxn>
                <a:cxn ang="0">
                  <a:pos x="1923" y="950"/>
                </a:cxn>
                <a:cxn ang="0">
                  <a:pos x="1635" y="911"/>
                </a:cxn>
                <a:cxn ang="0">
                  <a:pos x="1347" y="857"/>
                </a:cxn>
                <a:cxn ang="0">
                  <a:pos x="996" y="764"/>
                </a:cxn>
                <a:cxn ang="0">
                  <a:pos x="723" y="665"/>
                </a:cxn>
                <a:cxn ang="0">
                  <a:pos x="492" y="554"/>
                </a:cxn>
                <a:cxn ang="0">
                  <a:pos x="351" y="470"/>
                </a:cxn>
                <a:cxn ang="0">
                  <a:pos x="294" y="431"/>
                </a:cxn>
                <a:cxn ang="0">
                  <a:pos x="261" y="404"/>
                </a:cxn>
                <a:cxn ang="0">
                  <a:pos x="231" y="374"/>
                </a:cxn>
                <a:cxn ang="0">
                  <a:pos x="204" y="353"/>
                </a:cxn>
                <a:cxn ang="0">
                  <a:pos x="174" y="320"/>
                </a:cxn>
                <a:cxn ang="0">
                  <a:pos x="144" y="290"/>
                </a:cxn>
                <a:cxn ang="0">
                  <a:pos x="117" y="257"/>
                </a:cxn>
                <a:cxn ang="0">
                  <a:pos x="93" y="221"/>
                </a:cxn>
                <a:cxn ang="0">
                  <a:pos x="57" y="161"/>
                </a:cxn>
                <a:cxn ang="0">
                  <a:pos x="42" y="132"/>
                </a:cxn>
                <a:cxn ang="0">
                  <a:pos x="21" y="74"/>
                </a:cxn>
                <a:cxn ang="0">
                  <a:pos x="6" y="32"/>
                </a:cxn>
              </a:cxnLst>
              <a:rect l="0" t="0" r="r" b="b"/>
              <a:pathLst>
                <a:path w="2853" h="1070">
                  <a:moveTo>
                    <a:pt x="2" y="0"/>
                  </a:moveTo>
                  <a:lnTo>
                    <a:pt x="0" y="1070"/>
                  </a:lnTo>
                  <a:lnTo>
                    <a:pt x="2853" y="1070"/>
                  </a:lnTo>
                  <a:lnTo>
                    <a:pt x="2850" y="1013"/>
                  </a:lnTo>
                  <a:lnTo>
                    <a:pt x="2535" y="995"/>
                  </a:lnTo>
                  <a:lnTo>
                    <a:pt x="2265" y="977"/>
                  </a:lnTo>
                  <a:lnTo>
                    <a:pt x="1923" y="950"/>
                  </a:lnTo>
                  <a:lnTo>
                    <a:pt x="1635" y="911"/>
                  </a:lnTo>
                  <a:lnTo>
                    <a:pt x="1347" y="857"/>
                  </a:lnTo>
                  <a:lnTo>
                    <a:pt x="996" y="764"/>
                  </a:lnTo>
                  <a:lnTo>
                    <a:pt x="723" y="665"/>
                  </a:lnTo>
                  <a:lnTo>
                    <a:pt x="492" y="554"/>
                  </a:lnTo>
                  <a:lnTo>
                    <a:pt x="351" y="470"/>
                  </a:lnTo>
                  <a:lnTo>
                    <a:pt x="294" y="431"/>
                  </a:lnTo>
                  <a:lnTo>
                    <a:pt x="261" y="404"/>
                  </a:lnTo>
                  <a:lnTo>
                    <a:pt x="231" y="374"/>
                  </a:lnTo>
                  <a:lnTo>
                    <a:pt x="204" y="353"/>
                  </a:lnTo>
                  <a:lnTo>
                    <a:pt x="174" y="320"/>
                  </a:lnTo>
                  <a:lnTo>
                    <a:pt x="144" y="290"/>
                  </a:lnTo>
                  <a:lnTo>
                    <a:pt x="117" y="257"/>
                  </a:lnTo>
                  <a:lnTo>
                    <a:pt x="93" y="221"/>
                  </a:lnTo>
                  <a:lnTo>
                    <a:pt x="57" y="161"/>
                  </a:lnTo>
                  <a:lnTo>
                    <a:pt x="42" y="132"/>
                  </a:lnTo>
                  <a:lnTo>
                    <a:pt x="21" y="74"/>
                  </a:lnTo>
                  <a:lnTo>
                    <a:pt x="6" y="32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81"/>
            <p:cNvSpPr>
              <a:spLocks noChangeShapeType="1"/>
            </p:cNvSpPr>
            <p:nvPr/>
          </p:nvSpPr>
          <p:spPr bwMode="auto">
            <a:xfrm rot="271170">
              <a:off x="10396032" y="4076274"/>
              <a:ext cx="599646" cy="3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Arc 82"/>
            <p:cNvSpPr>
              <a:spLocks/>
            </p:cNvSpPr>
            <p:nvPr/>
          </p:nvSpPr>
          <p:spPr bwMode="auto">
            <a:xfrm rot="234569">
              <a:off x="8326830" y="3058686"/>
              <a:ext cx="2124099" cy="944563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19 w 21619"/>
                <a:gd name="T1" fmla="*/ 21600 h 21600"/>
                <a:gd name="T2" fmla="*/ 0 w 21619"/>
                <a:gd name="T3" fmla="*/ 0 h 21600"/>
                <a:gd name="T4" fmla="*/ 21600 w 2161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19" h="21600" fill="none" extrusionOk="0">
                  <a:moveTo>
                    <a:pt x="21618" y="21599"/>
                  </a:moveTo>
                  <a:cubicBezTo>
                    <a:pt x="21612" y="21599"/>
                    <a:pt x="21606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1619" h="21600" stroke="0" extrusionOk="0">
                  <a:moveTo>
                    <a:pt x="21618" y="21599"/>
                  </a:moveTo>
                  <a:cubicBezTo>
                    <a:pt x="21612" y="21599"/>
                    <a:pt x="21606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Text Box 95"/>
            <p:cNvSpPr txBox="1">
              <a:spLocks noChangeArrowheads="1"/>
            </p:cNvSpPr>
            <p:nvPr/>
          </p:nvSpPr>
          <p:spPr bwMode="auto">
            <a:xfrm>
              <a:off x="9173592" y="2118885"/>
              <a:ext cx="1659429" cy="4308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Exponential</a:t>
              </a:r>
            </a:p>
          </p:txBody>
        </p:sp>
        <p:sp>
          <p:nvSpPr>
            <p:cNvPr id="44" name="Rectangle 51"/>
            <p:cNvSpPr>
              <a:spLocks noChangeArrowheads="1"/>
            </p:cNvSpPr>
            <p:nvPr/>
          </p:nvSpPr>
          <p:spPr bwMode="auto">
            <a:xfrm>
              <a:off x="8325031" y="4096000"/>
              <a:ext cx="471285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 i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i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1600" baseline="-250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5" name="Rectangle 65"/>
            <p:cNvSpPr>
              <a:spLocks noChangeArrowheads="1"/>
            </p:cNvSpPr>
            <p:nvPr/>
          </p:nvSpPr>
          <p:spPr bwMode="auto">
            <a:xfrm>
              <a:off x="8945781" y="4091011"/>
              <a:ext cx="471285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 i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i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1600" baseline="-250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46" name="Freeform 61"/>
            <p:cNvSpPr>
              <a:spLocks/>
            </p:cNvSpPr>
            <p:nvPr/>
          </p:nvSpPr>
          <p:spPr bwMode="auto">
            <a:xfrm>
              <a:off x="8669184" y="3538788"/>
              <a:ext cx="603869" cy="6238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93"/>
                </a:cxn>
                <a:cxn ang="0">
                  <a:pos x="286" y="393"/>
                </a:cxn>
                <a:cxn ang="0">
                  <a:pos x="285" y="200"/>
                </a:cxn>
                <a:cxn ang="0">
                  <a:pos x="279" y="200"/>
                </a:cxn>
                <a:cxn ang="0">
                  <a:pos x="266" y="194"/>
                </a:cxn>
                <a:cxn ang="0">
                  <a:pos x="255" y="186"/>
                </a:cxn>
                <a:cxn ang="0">
                  <a:pos x="242" y="180"/>
                </a:cxn>
                <a:cxn ang="0">
                  <a:pos x="228" y="170"/>
                </a:cxn>
                <a:cxn ang="0">
                  <a:pos x="215" y="165"/>
                </a:cxn>
                <a:cxn ang="0">
                  <a:pos x="203" y="158"/>
                </a:cxn>
                <a:cxn ang="0">
                  <a:pos x="186" y="147"/>
                </a:cxn>
                <a:cxn ang="0">
                  <a:pos x="168" y="137"/>
                </a:cxn>
                <a:cxn ang="0">
                  <a:pos x="156" y="128"/>
                </a:cxn>
                <a:cxn ang="0">
                  <a:pos x="143" y="122"/>
                </a:cxn>
                <a:cxn ang="0">
                  <a:pos x="131" y="110"/>
                </a:cxn>
                <a:cxn ang="0">
                  <a:pos x="113" y="98"/>
                </a:cxn>
                <a:cxn ang="0">
                  <a:pos x="99" y="89"/>
                </a:cxn>
                <a:cxn ang="0">
                  <a:pos x="84" y="80"/>
                </a:cxn>
                <a:cxn ang="0">
                  <a:pos x="66" y="62"/>
                </a:cxn>
                <a:cxn ang="0">
                  <a:pos x="48" y="47"/>
                </a:cxn>
                <a:cxn ang="0">
                  <a:pos x="35" y="33"/>
                </a:cxn>
                <a:cxn ang="0">
                  <a:pos x="24" y="24"/>
                </a:cxn>
                <a:cxn ang="0">
                  <a:pos x="14" y="14"/>
                </a:cxn>
                <a:cxn ang="0">
                  <a:pos x="6" y="8"/>
                </a:cxn>
              </a:cxnLst>
              <a:rect l="0" t="0" r="r" b="b"/>
              <a:pathLst>
                <a:path w="286" h="393">
                  <a:moveTo>
                    <a:pt x="0" y="0"/>
                  </a:moveTo>
                  <a:lnTo>
                    <a:pt x="0" y="393"/>
                  </a:lnTo>
                  <a:lnTo>
                    <a:pt x="286" y="393"/>
                  </a:lnTo>
                  <a:lnTo>
                    <a:pt x="285" y="200"/>
                  </a:lnTo>
                  <a:lnTo>
                    <a:pt x="279" y="200"/>
                  </a:lnTo>
                  <a:lnTo>
                    <a:pt x="266" y="194"/>
                  </a:lnTo>
                  <a:lnTo>
                    <a:pt x="255" y="186"/>
                  </a:lnTo>
                  <a:lnTo>
                    <a:pt x="242" y="180"/>
                  </a:lnTo>
                  <a:lnTo>
                    <a:pt x="228" y="170"/>
                  </a:lnTo>
                  <a:lnTo>
                    <a:pt x="215" y="165"/>
                  </a:lnTo>
                  <a:lnTo>
                    <a:pt x="203" y="158"/>
                  </a:lnTo>
                  <a:lnTo>
                    <a:pt x="186" y="147"/>
                  </a:lnTo>
                  <a:lnTo>
                    <a:pt x="168" y="137"/>
                  </a:lnTo>
                  <a:lnTo>
                    <a:pt x="156" y="128"/>
                  </a:lnTo>
                  <a:lnTo>
                    <a:pt x="143" y="122"/>
                  </a:lnTo>
                  <a:lnTo>
                    <a:pt x="131" y="110"/>
                  </a:lnTo>
                  <a:lnTo>
                    <a:pt x="113" y="98"/>
                  </a:lnTo>
                  <a:lnTo>
                    <a:pt x="99" y="89"/>
                  </a:lnTo>
                  <a:lnTo>
                    <a:pt x="84" y="80"/>
                  </a:lnTo>
                  <a:lnTo>
                    <a:pt x="66" y="62"/>
                  </a:lnTo>
                  <a:lnTo>
                    <a:pt x="48" y="47"/>
                  </a:lnTo>
                  <a:lnTo>
                    <a:pt x="35" y="33"/>
                  </a:lnTo>
                  <a:lnTo>
                    <a:pt x="24" y="24"/>
                  </a:lnTo>
                  <a:lnTo>
                    <a:pt x="14" y="14"/>
                  </a:lnTo>
                  <a:lnTo>
                    <a:pt x="6" y="8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63"/>
            <p:cNvSpPr>
              <a:spLocks noChangeShapeType="1"/>
            </p:cNvSpPr>
            <p:nvPr/>
          </p:nvSpPr>
          <p:spPr bwMode="auto">
            <a:xfrm>
              <a:off x="9275164" y="3857875"/>
              <a:ext cx="0" cy="3492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62"/>
            <p:cNvSpPr>
              <a:spLocks/>
            </p:cNvSpPr>
            <p:nvPr/>
          </p:nvSpPr>
          <p:spPr bwMode="auto">
            <a:xfrm>
              <a:off x="8669184" y="3534025"/>
              <a:ext cx="2112" cy="6731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24"/>
                </a:cxn>
              </a:cxnLst>
              <a:rect l="0" t="0" r="r" b="b"/>
              <a:pathLst>
                <a:path w="1" h="424">
                  <a:moveTo>
                    <a:pt x="0" y="0"/>
                  </a:moveTo>
                  <a:lnTo>
                    <a:pt x="0" y="42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79"/>
            <p:cNvSpPr>
              <a:spLocks noChangeShapeType="1"/>
            </p:cNvSpPr>
            <p:nvPr/>
          </p:nvSpPr>
          <p:spPr bwMode="auto">
            <a:xfrm>
              <a:off x="8366948" y="4154061"/>
              <a:ext cx="286309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37"/>
            <p:cNvSpPr>
              <a:spLocks noChangeShapeType="1"/>
            </p:cNvSpPr>
            <p:nvPr/>
          </p:nvSpPr>
          <p:spPr bwMode="auto">
            <a:xfrm>
              <a:off x="8345532" y="2635500"/>
              <a:ext cx="0" cy="1536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" name="Rectangle 2"/>
          <p:cNvSpPr txBox="1">
            <a:spLocks noChangeArrowheads="1"/>
          </p:cNvSpPr>
          <p:nvPr/>
        </p:nvSpPr>
        <p:spPr>
          <a:xfrm>
            <a:off x="918473" y="458476"/>
            <a:ext cx="10337562" cy="611187"/>
          </a:xfrm>
          <a:prstGeom prst="rect">
            <a:avLst/>
          </a:prstGeom>
          <a:noFill/>
          <a:ln/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>
                <a:effectLst/>
              </a:rPr>
              <a:t>Continuous Probability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795797584"/>
      </p:ext>
    </p:extLst>
  </p:cSld>
  <p:clrMapOvr>
    <a:masterClrMapping/>
  </p:clrMapOvr>
  <p:transition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31142" y="1651000"/>
            <a:ext cx="10337562" cy="974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A property of the exponential distribution is that the mean and standard deviation are equal.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931142" y="2500086"/>
            <a:ext cx="10337562" cy="847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The exponential distribution is skewed to the right.  Its skewness measure is 2.</a:t>
            </a: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11536363" y="6992710"/>
            <a:ext cx="625475" cy="2730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fld id="{949EBC64-41CB-41B8-B6DF-9B1367312BD4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931142" y="420412"/>
            <a:ext cx="10337562" cy="6754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/>
            <a:r>
              <a:rPr lang="en-US" sz="3600" dirty="0">
                <a:effectLst/>
                <a:latin typeface="+mn-lt"/>
                <a:cs typeface="Arial" panose="020B0604020202020204" pitchFamily="34" charset="0"/>
              </a:rPr>
              <a:t>Exponential Probability Distribution</a:t>
            </a:r>
          </a:p>
        </p:txBody>
      </p:sp>
    </p:spTree>
    <p:extLst>
      <p:ext uri="{BB962C8B-B14F-4D97-AF65-F5344CB8AC3E}">
        <p14:creationId xmlns:p14="http://schemas.microsoft.com/office/powerpoint/2010/main" val="2330692691"/>
      </p:ext>
    </p:extLst>
  </p:cSld>
  <p:clrMapOvr>
    <a:masterClrMapping/>
  </p:clrMapOvr>
  <p:transition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931142" y="1150258"/>
            <a:ext cx="10337562" cy="509588"/>
          </a:xfrm>
          <a:noFill/>
          <a:ln/>
          <a:effectLst/>
        </p:spPr>
        <p:txBody>
          <a:bodyPr>
            <a:normAutofit lnSpcReduction="10000"/>
          </a:bodyPr>
          <a:lstStyle/>
          <a:p>
            <a:r>
              <a:rPr lang="en-US" dirty="0"/>
              <a:t>Density Function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3612049" y="2600083"/>
            <a:ext cx="6422971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where:       </a:t>
            </a:r>
            <a:r>
              <a:rPr lang="en-US" sz="2400" i="1" dirty="0">
                <a:solidFill>
                  <a:srgbClr val="000000"/>
                </a:solidFill>
                <a:effectLst/>
                <a:latin typeface="Symbol" panose="05050102010706020507" pitchFamily="18" charset="2"/>
                <a:cs typeface="Arial" panose="020B0604020202020204" pitchFamily="34" charset="0"/>
              </a:rPr>
              <a:t>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= expected or mean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	      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e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= 2.71828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6377746" y="1799372"/>
            <a:ext cx="119128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for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lang="en-US" sz="2400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137195" y="1601385"/>
                <a:ext cx="2151486" cy="844014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00"/>
                          </a:solidFill>
                          <a:effectLst/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00"/>
                          </a:solidFill>
                          <a:effectLst/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𝜇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</a:rPr>
                            <m:t>/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𝜇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  <a:effectLst/>
                  <a:latin typeface="+mn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195" y="1601385"/>
                <a:ext cx="2151486" cy="84401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912138" y="422363"/>
            <a:ext cx="10337562" cy="6754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/>
            <a:r>
              <a:rPr lang="en-US" sz="3600" dirty="0">
                <a:effectLst/>
                <a:latin typeface="+mn-lt"/>
                <a:cs typeface="Arial" panose="020B0604020202020204" pitchFamily="34" charset="0"/>
              </a:rPr>
              <a:t>Exponential Probability Distribution</a:t>
            </a:r>
          </a:p>
        </p:txBody>
      </p:sp>
    </p:spTree>
  </p:cSld>
  <p:clrMapOvr>
    <a:masterClrMapping/>
  </p:clrMapOvr>
  <p:transition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931142" y="1150258"/>
            <a:ext cx="10337562" cy="554038"/>
          </a:xfrm>
        </p:spPr>
        <p:txBody>
          <a:bodyPr/>
          <a:lstStyle/>
          <a:p>
            <a:r>
              <a:rPr lang="en-US" dirty="0"/>
              <a:t>Cumulative Probabilities</a:t>
            </a: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3648916" y="2223968"/>
            <a:ext cx="6638337" cy="1009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where:  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	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x</a:t>
            </a:r>
            <a:r>
              <a:rPr lang="en-US" sz="2400" baseline="-250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= some specific value of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607779" y="1657872"/>
                <a:ext cx="2939331" cy="475451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effectLst/>
                        <a:latin typeface="Cambria Math"/>
                      </a:rPr>
                      <m:t>𝑃</m:t>
                    </m:r>
                  </m:oMath>
                </a14:m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+mn-lt"/>
                  </a:rPr>
                  <a:t>(</a:t>
                </a:r>
                <a:r>
                  <a:rPr lang="en-US" sz="2400" b="0" i="1" dirty="0">
                    <a:solidFill>
                      <a:srgbClr val="000000"/>
                    </a:solidFill>
                    <a:effectLst/>
                    <a:latin typeface="+mn-lt"/>
                  </a:rPr>
                  <a:t>x </a:t>
                </a:r>
                <a:r>
                  <a:rPr lang="en-US" sz="2400" b="0" i="0" u="sng" dirty="0">
                    <a:solidFill>
                      <a:srgbClr val="000000"/>
                    </a:solidFill>
                    <a:effectLst/>
                    <a:latin typeface="+mn-lt"/>
                  </a:rPr>
                  <a:t>&lt;</a:t>
                </a:r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effectLst/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b="0" i="0" baseline="-25000" dirty="0">
                    <a:solidFill>
                      <a:srgbClr val="000000"/>
                    </a:solidFill>
                    <a:effectLst/>
                    <a:latin typeface="+mn-lt"/>
                  </a:rPr>
                  <a:t>0</a:t>
                </a:r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+mn-lt"/>
                  </a:rPr>
                  <a:t> )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effectLst/>
                        <a:latin typeface="Cambria Math"/>
                      </a:rPr>
                      <m:t>=1−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baseline="-100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/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Cambria Math"/>
                          </a:rPr>
                          <m:t>𝜇</m:t>
                        </m:r>
                      </m:sup>
                    </m:sSup>
                  </m:oMath>
                </a14:m>
                <a:endParaRPr lang="en-US" sz="2400" dirty="0">
                  <a:solidFill>
                    <a:srgbClr val="000000"/>
                  </a:solidFill>
                  <a:effectLst/>
                  <a:latin typeface="+mn-lt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779" y="1657872"/>
                <a:ext cx="2939331" cy="475451"/>
              </a:xfrm>
              <a:prstGeom prst="rect">
                <a:avLst/>
              </a:prstGeom>
              <a:blipFill rotWithShape="1">
                <a:blip r:embed="rId3"/>
                <a:stretch>
                  <a:fillRect l="-207" t="-7692" b="-28205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912138" y="400592"/>
            <a:ext cx="10337562" cy="6754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/>
            <a:r>
              <a:rPr lang="en-US" sz="3600" dirty="0">
                <a:effectLst/>
                <a:latin typeface="+mn-lt"/>
                <a:cs typeface="Arial" panose="020B0604020202020204" pitchFamily="34" charset="0"/>
              </a:rPr>
              <a:t>Exponential Probability Distribution</a:t>
            </a:r>
          </a:p>
        </p:txBody>
      </p:sp>
    </p:spTree>
  </p:cSld>
  <p:clrMapOvr>
    <a:masterClrMapping/>
  </p:clrMapOvr>
  <p:transition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929359" y="1092653"/>
            <a:ext cx="8842670" cy="490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39725" indent="-339725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Example:  Al’s Full-Service Pump</a:t>
            </a: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929359" y="1609725"/>
            <a:ext cx="10394242" cy="16844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indent="339725" algn="l"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The time between arrivals of cars at Al’s full-service gas pump follows an exponential probability distribution with a mean time between arrivals of 3 minutes.  Al would like to know the probability that the time between two successive arrivals will be 2 minutes or less.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12138" y="422363"/>
            <a:ext cx="10337562" cy="6754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/>
            <a:r>
              <a:rPr lang="en-US" sz="3600" dirty="0">
                <a:effectLst/>
                <a:latin typeface="+mn-lt"/>
                <a:cs typeface="Arial" panose="020B0604020202020204" pitchFamily="34" charset="0"/>
              </a:rPr>
              <a:t>Exponential Probability Distribution</a:t>
            </a:r>
          </a:p>
        </p:txBody>
      </p:sp>
    </p:spTree>
  </p:cSld>
  <p:clrMapOvr>
    <a:masterClrMapping/>
  </p:clrMapOvr>
  <p:transition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8674104" y="4558157"/>
            <a:ext cx="33663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3019904" y="1806992"/>
            <a:ext cx="62677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23664" name="Group 112"/>
          <p:cNvGrpSpPr>
            <a:grpSpLocks/>
          </p:cNvGrpSpPr>
          <p:nvPr/>
        </p:nvGrpSpPr>
        <p:grpSpPr bwMode="auto">
          <a:xfrm>
            <a:off x="3250050" y="2716629"/>
            <a:ext cx="287155" cy="1562100"/>
            <a:chOff x="1297" y="1734"/>
            <a:chExt cx="136" cy="984"/>
          </a:xfrm>
        </p:grpSpPr>
        <p:sp>
          <p:nvSpPr>
            <p:cNvPr id="23558" name="Line 6"/>
            <p:cNvSpPr>
              <a:spLocks noChangeShapeType="1"/>
            </p:cNvSpPr>
            <p:nvPr/>
          </p:nvSpPr>
          <p:spPr bwMode="auto">
            <a:xfrm>
              <a:off x="1297" y="2718"/>
              <a:ext cx="1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559" name="Line 7"/>
            <p:cNvSpPr>
              <a:spLocks noChangeShapeType="1"/>
            </p:cNvSpPr>
            <p:nvPr/>
          </p:nvSpPr>
          <p:spPr bwMode="auto">
            <a:xfrm>
              <a:off x="1309" y="2394"/>
              <a:ext cx="1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560" name="Line 8"/>
            <p:cNvSpPr>
              <a:spLocks noChangeShapeType="1"/>
            </p:cNvSpPr>
            <p:nvPr/>
          </p:nvSpPr>
          <p:spPr bwMode="auto">
            <a:xfrm>
              <a:off x="1309" y="2070"/>
              <a:ext cx="1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561" name="Line 9"/>
            <p:cNvSpPr>
              <a:spLocks noChangeShapeType="1"/>
            </p:cNvSpPr>
            <p:nvPr/>
          </p:nvSpPr>
          <p:spPr bwMode="auto">
            <a:xfrm>
              <a:off x="1309" y="1734"/>
              <a:ext cx="1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665" name="Group 113"/>
          <p:cNvGrpSpPr>
            <a:grpSpLocks/>
          </p:cNvGrpSpPr>
          <p:nvPr/>
        </p:nvGrpSpPr>
        <p:grpSpPr bwMode="auto">
          <a:xfrm>
            <a:off x="2735523" y="2511843"/>
            <a:ext cx="464515" cy="1982788"/>
            <a:chOff x="1020" y="1605"/>
            <a:chExt cx="220" cy="1249"/>
          </a:xfrm>
        </p:grpSpPr>
        <p:sp>
          <p:nvSpPr>
            <p:cNvPr id="23562" name="Rectangle 10"/>
            <p:cNvSpPr>
              <a:spLocks noChangeArrowheads="1"/>
            </p:cNvSpPr>
            <p:nvPr/>
          </p:nvSpPr>
          <p:spPr bwMode="auto">
            <a:xfrm>
              <a:off x="1020" y="2565"/>
              <a:ext cx="208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.1</a:t>
              </a:r>
            </a:p>
          </p:txBody>
        </p:sp>
        <p:sp>
          <p:nvSpPr>
            <p:cNvPr id="23563" name="Rectangle 11"/>
            <p:cNvSpPr>
              <a:spLocks noChangeArrowheads="1"/>
            </p:cNvSpPr>
            <p:nvPr/>
          </p:nvSpPr>
          <p:spPr bwMode="auto">
            <a:xfrm>
              <a:off x="1032" y="1929"/>
              <a:ext cx="208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.3</a:t>
              </a:r>
            </a:p>
          </p:txBody>
        </p:sp>
        <p:sp>
          <p:nvSpPr>
            <p:cNvPr id="23564" name="Rectangle 12"/>
            <p:cNvSpPr>
              <a:spLocks noChangeArrowheads="1"/>
            </p:cNvSpPr>
            <p:nvPr/>
          </p:nvSpPr>
          <p:spPr bwMode="auto">
            <a:xfrm>
              <a:off x="1032" y="1605"/>
              <a:ext cx="208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.4</a:t>
              </a:r>
            </a:p>
          </p:txBody>
        </p:sp>
        <p:sp>
          <p:nvSpPr>
            <p:cNvPr id="23565" name="Rectangle 13"/>
            <p:cNvSpPr>
              <a:spLocks noChangeArrowheads="1"/>
            </p:cNvSpPr>
            <p:nvPr/>
          </p:nvSpPr>
          <p:spPr bwMode="auto">
            <a:xfrm>
              <a:off x="1032" y="2253"/>
              <a:ext cx="208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.2</a:t>
              </a:r>
            </a:p>
          </p:txBody>
        </p:sp>
      </p:grpSp>
      <p:sp>
        <p:nvSpPr>
          <p:cNvPr id="23566" name="Line 14"/>
          <p:cNvSpPr>
            <a:spLocks noChangeShapeType="1"/>
          </p:cNvSpPr>
          <p:nvPr/>
        </p:nvSpPr>
        <p:spPr bwMode="auto">
          <a:xfrm>
            <a:off x="3836652" y="4694654"/>
            <a:ext cx="0" cy="19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5203731" y="4694654"/>
            <a:ext cx="0" cy="19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>
            <a:off x="5647701" y="4694654"/>
            <a:ext cx="0" cy="19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69" name="Line 17"/>
          <p:cNvSpPr>
            <a:spLocks noChangeShapeType="1"/>
          </p:cNvSpPr>
          <p:nvPr/>
        </p:nvSpPr>
        <p:spPr bwMode="auto">
          <a:xfrm>
            <a:off x="4291399" y="4694654"/>
            <a:ext cx="0" cy="19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>
            <a:off x="4759761" y="4694654"/>
            <a:ext cx="0" cy="19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71" name="Line 19"/>
          <p:cNvSpPr>
            <a:spLocks noChangeShapeType="1"/>
          </p:cNvSpPr>
          <p:nvPr/>
        </p:nvSpPr>
        <p:spPr bwMode="auto">
          <a:xfrm>
            <a:off x="6099611" y="4694654"/>
            <a:ext cx="0" cy="19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72" name="Line 20"/>
          <p:cNvSpPr>
            <a:spLocks noChangeShapeType="1"/>
          </p:cNvSpPr>
          <p:nvPr/>
        </p:nvSpPr>
        <p:spPr bwMode="auto">
          <a:xfrm>
            <a:off x="6529967" y="4694654"/>
            <a:ext cx="0" cy="19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73" name="Line 21"/>
          <p:cNvSpPr>
            <a:spLocks noChangeShapeType="1"/>
          </p:cNvSpPr>
          <p:nvPr/>
        </p:nvSpPr>
        <p:spPr bwMode="auto">
          <a:xfrm>
            <a:off x="7372906" y="4694654"/>
            <a:ext cx="0" cy="19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74" name="Line 22"/>
          <p:cNvSpPr>
            <a:spLocks noChangeShapeType="1"/>
          </p:cNvSpPr>
          <p:nvPr/>
        </p:nvSpPr>
        <p:spPr bwMode="auto">
          <a:xfrm>
            <a:off x="6964105" y="4694654"/>
            <a:ext cx="0" cy="19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75" name="Line 23"/>
          <p:cNvSpPr>
            <a:spLocks noChangeShapeType="1"/>
          </p:cNvSpPr>
          <p:nvPr/>
        </p:nvSpPr>
        <p:spPr bwMode="auto">
          <a:xfrm>
            <a:off x="7756370" y="4694654"/>
            <a:ext cx="0" cy="19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3152639" y="4932528"/>
            <a:ext cx="516808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0   1    2   3   4   5</a:t>
            </a:r>
            <a:r>
              <a:rPr lang="en-US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6   7    8   9  10</a:t>
            </a:r>
          </a:p>
        </p:txBody>
      </p:sp>
      <p:sp>
        <p:nvSpPr>
          <p:cNvPr id="23578" name="Freeform 26"/>
          <p:cNvSpPr>
            <a:spLocks/>
          </p:cNvSpPr>
          <p:nvPr/>
        </p:nvSpPr>
        <p:spPr bwMode="auto">
          <a:xfrm>
            <a:off x="3387294" y="3075405"/>
            <a:ext cx="904106" cy="1712913"/>
          </a:xfrm>
          <a:custGeom>
            <a:avLst/>
            <a:gdLst/>
            <a:ahLst/>
            <a:cxnLst>
              <a:cxn ang="0">
                <a:pos x="5" y="0"/>
              </a:cxn>
              <a:cxn ang="0">
                <a:pos x="0" y="1073"/>
              </a:cxn>
              <a:cxn ang="0">
                <a:pos x="570" y="1079"/>
              </a:cxn>
              <a:cxn ang="0">
                <a:pos x="567" y="602"/>
              </a:cxn>
              <a:cxn ang="0">
                <a:pos x="563" y="598"/>
              </a:cxn>
              <a:cxn ang="0">
                <a:pos x="537" y="584"/>
              </a:cxn>
              <a:cxn ang="0">
                <a:pos x="513" y="574"/>
              </a:cxn>
              <a:cxn ang="0">
                <a:pos x="487" y="558"/>
              </a:cxn>
              <a:cxn ang="0">
                <a:pos x="455" y="540"/>
              </a:cxn>
              <a:cxn ang="0">
                <a:pos x="426" y="520"/>
              </a:cxn>
              <a:cxn ang="0">
                <a:pos x="398" y="506"/>
              </a:cxn>
              <a:cxn ang="0">
                <a:pos x="362" y="482"/>
              </a:cxn>
              <a:cxn ang="0">
                <a:pos x="326" y="458"/>
              </a:cxn>
              <a:cxn ang="0">
                <a:pos x="294" y="438"/>
              </a:cxn>
              <a:cxn ang="0">
                <a:pos x="266" y="410"/>
              </a:cxn>
              <a:cxn ang="0">
                <a:pos x="232" y="388"/>
              </a:cxn>
              <a:cxn ang="0">
                <a:pos x="208" y="364"/>
              </a:cxn>
              <a:cxn ang="0">
                <a:pos x="182" y="338"/>
              </a:cxn>
              <a:cxn ang="0">
                <a:pos x="147" y="300"/>
              </a:cxn>
              <a:cxn ang="0">
                <a:pos x="121" y="262"/>
              </a:cxn>
              <a:cxn ang="0">
                <a:pos x="99" y="232"/>
              </a:cxn>
              <a:cxn ang="0">
                <a:pos x="73" y="190"/>
              </a:cxn>
              <a:cxn ang="0">
                <a:pos x="45" y="132"/>
              </a:cxn>
              <a:cxn ang="0">
                <a:pos x="24" y="77"/>
              </a:cxn>
              <a:cxn ang="0">
                <a:pos x="9" y="26"/>
              </a:cxn>
            </a:cxnLst>
            <a:rect l="0" t="0" r="r" b="b"/>
            <a:pathLst>
              <a:path w="570" h="1079">
                <a:moveTo>
                  <a:pt x="5" y="0"/>
                </a:moveTo>
                <a:lnTo>
                  <a:pt x="0" y="1073"/>
                </a:lnTo>
                <a:lnTo>
                  <a:pt x="570" y="1079"/>
                </a:lnTo>
                <a:lnTo>
                  <a:pt x="567" y="602"/>
                </a:lnTo>
                <a:lnTo>
                  <a:pt x="563" y="598"/>
                </a:lnTo>
                <a:lnTo>
                  <a:pt x="537" y="584"/>
                </a:lnTo>
                <a:lnTo>
                  <a:pt x="513" y="574"/>
                </a:lnTo>
                <a:lnTo>
                  <a:pt x="487" y="558"/>
                </a:lnTo>
                <a:lnTo>
                  <a:pt x="455" y="540"/>
                </a:lnTo>
                <a:lnTo>
                  <a:pt x="426" y="520"/>
                </a:lnTo>
                <a:lnTo>
                  <a:pt x="398" y="506"/>
                </a:lnTo>
                <a:lnTo>
                  <a:pt x="362" y="482"/>
                </a:lnTo>
                <a:lnTo>
                  <a:pt x="326" y="458"/>
                </a:lnTo>
                <a:lnTo>
                  <a:pt x="294" y="438"/>
                </a:lnTo>
                <a:lnTo>
                  <a:pt x="266" y="410"/>
                </a:lnTo>
                <a:lnTo>
                  <a:pt x="232" y="388"/>
                </a:lnTo>
                <a:lnTo>
                  <a:pt x="208" y="364"/>
                </a:lnTo>
                <a:lnTo>
                  <a:pt x="182" y="338"/>
                </a:lnTo>
                <a:lnTo>
                  <a:pt x="147" y="300"/>
                </a:lnTo>
                <a:lnTo>
                  <a:pt x="121" y="262"/>
                </a:lnTo>
                <a:lnTo>
                  <a:pt x="99" y="232"/>
                </a:lnTo>
                <a:lnTo>
                  <a:pt x="73" y="190"/>
                </a:lnTo>
                <a:lnTo>
                  <a:pt x="45" y="132"/>
                </a:lnTo>
                <a:lnTo>
                  <a:pt x="24" y="77"/>
                </a:lnTo>
                <a:lnTo>
                  <a:pt x="9" y="26"/>
                </a:lnTo>
              </a:path>
            </a:pathLst>
          </a:custGeom>
          <a:solidFill>
            <a:schemeClr val="bg1">
              <a:lumMod val="85000"/>
            </a:schemeClr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79" name="Line 27"/>
          <p:cNvSpPr>
            <a:spLocks noChangeShapeType="1"/>
          </p:cNvSpPr>
          <p:nvPr/>
        </p:nvSpPr>
        <p:spPr bwMode="auto">
          <a:xfrm flipH="1" flipV="1">
            <a:off x="4295623" y="4028882"/>
            <a:ext cx="2111" cy="758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80" name="Line 28"/>
          <p:cNvSpPr>
            <a:spLocks noChangeShapeType="1"/>
          </p:cNvSpPr>
          <p:nvPr/>
        </p:nvSpPr>
        <p:spPr bwMode="auto">
          <a:xfrm>
            <a:off x="3393628" y="2341979"/>
            <a:ext cx="0" cy="254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81" name="Line 29"/>
          <p:cNvSpPr>
            <a:spLocks noChangeShapeType="1"/>
          </p:cNvSpPr>
          <p:nvPr/>
        </p:nvSpPr>
        <p:spPr bwMode="auto">
          <a:xfrm>
            <a:off x="3402073" y="4793078"/>
            <a:ext cx="5181951" cy="635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82" name="Line 30"/>
          <p:cNvSpPr>
            <a:spLocks noChangeShapeType="1"/>
          </p:cNvSpPr>
          <p:nvPr/>
        </p:nvSpPr>
        <p:spPr bwMode="auto">
          <a:xfrm flipV="1">
            <a:off x="3780497" y="3091279"/>
            <a:ext cx="582755" cy="1174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670" name="Group 118"/>
          <p:cNvGrpSpPr>
            <a:grpSpLocks/>
          </p:cNvGrpSpPr>
          <p:nvPr/>
        </p:nvGrpSpPr>
        <p:grpSpPr bwMode="auto">
          <a:xfrm>
            <a:off x="3351401" y="3076992"/>
            <a:ext cx="4843619" cy="1600200"/>
            <a:chOff x="1129" y="1961"/>
            <a:chExt cx="2866" cy="1008"/>
          </a:xfrm>
        </p:grpSpPr>
        <p:sp>
          <p:nvSpPr>
            <p:cNvPr id="23577" name="Line 25"/>
            <p:cNvSpPr>
              <a:spLocks noChangeShapeType="1"/>
            </p:cNvSpPr>
            <p:nvPr/>
          </p:nvSpPr>
          <p:spPr bwMode="auto">
            <a:xfrm rot="197881">
              <a:off x="3403" y="2965"/>
              <a:ext cx="592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584" name="Arc 32"/>
            <p:cNvSpPr>
              <a:spLocks/>
            </p:cNvSpPr>
            <p:nvPr/>
          </p:nvSpPr>
          <p:spPr bwMode="auto">
            <a:xfrm rot="157834">
              <a:off x="1129" y="1961"/>
              <a:ext cx="2289" cy="932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585" name="Rectangle 33"/>
          <p:cNvSpPr>
            <a:spLocks noChangeArrowheads="1"/>
          </p:cNvSpPr>
          <p:nvPr/>
        </p:nvSpPr>
        <p:spPr bwMode="auto">
          <a:xfrm>
            <a:off x="3155036" y="5369342"/>
            <a:ext cx="4433651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Time </a:t>
            </a:r>
            <a:r>
              <a:rPr lang="en-US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Between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Successive Arrivals (mins.)</a:t>
            </a:r>
          </a:p>
        </p:txBody>
      </p:sp>
      <p:sp>
        <p:nvSpPr>
          <p:cNvPr id="23589" name="Rectangle 37"/>
          <p:cNvSpPr>
            <a:spLocks noGrp="1" noChangeArrowheads="1"/>
          </p:cNvSpPr>
          <p:nvPr>
            <p:ph type="title"/>
          </p:nvPr>
        </p:nvSpPr>
        <p:spPr>
          <a:xfrm>
            <a:off x="930830" y="402962"/>
            <a:ext cx="10337562" cy="685800"/>
          </a:xfrm>
          <a:noFill/>
          <a:ln/>
        </p:spPr>
        <p:txBody>
          <a:bodyPr>
            <a:normAutofit/>
          </a:bodyPr>
          <a:lstStyle/>
          <a:p>
            <a:r>
              <a:rPr lang="en-US" sz="3600" dirty="0"/>
              <a:t>Exponential Probability Distribution</a:t>
            </a:r>
          </a:p>
        </p:txBody>
      </p:sp>
      <p:sp>
        <p:nvSpPr>
          <p:cNvPr id="23667" name="Rectangle 115"/>
          <p:cNvSpPr>
            <a:spLocks noChangeArrowheads="1"/>
          </p:cNvSpPr>
          <p:nvPr/>
        </p:nvSpPr>
        <p:spPr bwMode="auto">
          <a:xfrm>
            <a:off x="4221334" y="2421353"/>
            <a:ext cx="6681121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P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(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lang="en-US" sz="2400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&lt;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2) = 1 - 2.71828</a:t>
            </a:r>
            <a:r>
              <a:rPr lang="en-US" sz="2400" baseline="300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-2/3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= 1 - .5134 =   .4866</a:t>
            </a:r>
          </a:p>
        </p:txBody>
      </p:sp>
      <p:sp>
        <p:nvSpPr>
          <p:cNvPr id="23668" name="Oval 116"/>
          <p:cNvSpPr>
            <a:spLocks noChangeArrowheads="1"/>
          </p:cNvSpPr>
          <p:nvPr/>
        </p:nvSpPr>
        <p:spPr bwMode="auto">
          <a:xfrm>
            <a:off x="9296893" y="2599123"/>
            <a:ext cx="968548" cy="476250"/>
          </a:xfrm>
          <a:prstGeom prst="ellips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672" name="Rectangle 120"/>
          <p:cNvSpPr>
            <a:spLocks noChangeArrowheads="1"/>
          </p:cNvSpPr>
          <p:nvPr/>
        </p:nvSpPr>
        <p:spPr bwMode="auto">
          <a:xfrm>
            <a:off x="929359" y="1092653"/>
            <a:ext cx="8842670" cy="490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57200" indent="-4572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Example:  Al’s Full-Service Pump</a:t>
            </a:r>
          </a:p>
        </p:txBody>
      </p:sp>
    </p:spTree>
  </p:cSld>
  <p:clrMapOvr>
    <a:masterClrMapping/>
  </p:clrMapOvr>
  <p:transition>
    <p:zo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961124" y="200574"/>
            <a:ext cx="10887976" cy="814387"/>
          </a:xfrm>
        </p:spPr>
        <p:txBody>
          <a:bodyPr>
            <a:noAutofit/>
          </a:bodyPr>
          <a:lstStyle/>
          <a:p>
            <a:r>
              <a:rPr lang="en-US" sz="3600" dirty="0"/>
              <a:t>Relationship between the Poisson and Exponential Distributions</a:t>
            </a:r>
          </a:p>
        </p:txBody>
      </p:sp>
      <p:sp>
        <p:nvSpPr>
          <p:cNvPr id="74756" name="Oval 4"/>
          <p:cNvSpPr>
            <a:spLocks noChangeArrowheads="1"/>
          </p:cNvSpPr>
          <p:nvPr/>
        </p:nvSpPr>
        <p:spPr bwMode="auto">
          <a:xfrm>
            <a:off x="3050657" y="1711568"/>
            <a:ext cx="6093337" cy="1799491"/>
          </a:xfrm>
          <a:prstGeom prst="ellipse">
            <a:avLst/>
          </a:prstGeom>
          <a:solidFill>
            <a:schemeClr val="bg2"/>
          </a:solidFill>
          <a:ln w="12700">
            <a:solidFill>
              <a:srgbClr val="000000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wrap="none" anchor="ctr"/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The Poisson distribution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provides an appropriate description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of the number of occurrences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per interval</a:t>
            </a:r>
          </a:p>
        </p:txBody>
      </p:sp>
      <p:sp>
        <p:nvSpPr>
          <p:cNvPr id="74757" name="Oval 5"/>
          <p:cNvSpPr>
            <a:spLocks noChangeArrowheads="1"/>
          </p:cNvSpPr>
          <p:nvPr/>
        </p:nvSpPr>
        <p:spPr bwMode="auto">
          <a:xfrm>
            <a:off x="3050657" y="4089887"/>
            <a:ext cx="6093337" cy="1947496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wrap="none" anchor="ctr"/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The exponential distribution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provides an appropriate description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of the length of the interval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between occurrences</a:t>
            </a:r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>
            <a:off x="5774762" y="3511060"/>
            <a:ext cx="0" cy="5905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 flipV="1">
            <a:off x="6408191" y="3511060"/>
            <a:ext cx="0" cy="5905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2138" y="363830"/>
            <a:ext cx="10337562" cy="673100"/>
          </a:xfrm>
          <a:noFill/>
          <a:ln/>
        </p:spPr>
        <p:txBody>
          <a:bodyPr>
            <a:normAutofit/>
          </a:bodyPr>
          <a:lstStyle/>
          <a:p>
            <a:r>
              <a:rPr lang="en-US" sz="3600" dirty="0"/>
              <a:t>Uniform Probability Distribution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692907" y="3413619"/>
            <a:ext cx="6849670" cy="1123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SzPct val="75000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where: 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= smallest value the variable can assume</a:t>
            </a:r>
          </a:p>
          <a:p>
            <a:pPr algn="l">
              <a:spcBef>
                <a:spcPct val="20000"/>
              </a:spcBef>
              <a:buSzPct val="75000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	 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= largest value the variable can assume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3642491" y="2456355"/>
            <a:ext cx="5751536" cy="10477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f 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(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) = 1/(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–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)   for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lang="en-US" sz="2400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&lt;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lang="en-US" sz="2400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&lt;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b</a:t>
            </a:r>
          </a:p>
          <a:p>
            <a:pPr algn="l"/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        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= 0                elsewhere</a:t>
            </a:r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935693" y="1118962"/>
            <a:ext cx="10337562" cy="90829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A random variable is </a:t>
            </a:r>
            <a:r>
              <a:rPr lang="en-US" sz="2400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uniformly distributed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whenever the probability is proportional to the interval’s length. </a:t>
            </a:r>
          </a:p>
        </p:txBody>
      </p:sp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935693" y="1924298"/>
            <a:ext cx="10337562" cy="531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The </a:t>
            </a:r>
            <a:r>
              <a:rPr lang="en-US" sz="2400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uniform probability density function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is:</a:t>
            </a:r>
          </a:p>
        </p:txBody>
      </p:sp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4194027" y="2736236"/>
            <a:ext cx="3880809" cy="6953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2400" dirty="0" err="1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(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) = (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-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)</a:t>
            </a:r>
            <a:r>
              <a:rPr lang="en-US" sz="2400" baseline="300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/12</a:t>
            </a:r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4175023" y="1582609"/>
            <a:ext cx="3880809" cy="6953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E(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) = (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+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)/2</a:t>
            </a:r>
          </a:p>
        </p:txBody>
      </p:sp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931141" y="1115460"/>
            <a:ext cx="7981206" cy="5095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Expected Value of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x</a:t>
            </a:r>
            <a:endParaRPr lang="en-US" sz="1600" dirty="0">
              <a:solidFill>
                <a:srgbClr val="000000"/>
              </a:solidFill>
              <a:effectLst/>
              <a:latin typeface="+mn-lt"/>
              <a:cs typeface="Arial" panose="020B0604020202020204" pitchFamily="34" charset="0"/>
            </a:endParaRPr>
          </a:p>
        </p:txBody>
      </p:sp>
      <p:sp>
        <p:nvSpPr>
          <p:cNvPr id="77834" name="Rectangle 10"/>
          <p:cNvSpPr>
            <a:spLocks noChangeArrowheads="1"/>
          </p:cNvSpPr>
          <p:nvPr/>
        </p:nvSpPr>
        <p:spPr bwMode="auto">
          <a:xfrm>
            <a:off x="931141" y="2283374"/>
            <a:ext cx="7322440" cy="490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Variance of </a:t>
            </a:r>
            <a:r>
              <a:rPr lang="en-US" sz="2400" i="1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x</a:t>
            </a:r>
            <a:endParaRPr lang="en-US" sz="2400">
              <a:solidFill>
                <a:srgbClr val="000000"/>
              </a:solidFill>
              <a:effectLst/>
              <a:latin typeface="+mn-lt"/>
              <a:cs typeface="Arial" panose="020B0604020202020204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912138" y="407377"/>
            <a:ext cx="10337562" cy="67310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>
                <a:effectLst/>
              </a:rPr>
              <a:t>Uniform Probability Distribution</a:t>
            </a:r>
          </a:p>
        </p:txBody>
      </p: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12138" y="405703"/>
            <a:ext cx="10337562" cy="673100"/>
          </a:xfrm>
          <a:noFill/>
          <a:ln/>
        </p:spPr>
        <p:txBody>
          <a:bodyPr>
            <a:normAutofit/>
          </a:bodyPr>
          <a:lstStyle/>
          <a:p>
            <a:r>
              <a:rPr lang="en-US" sz="3600" dirty="0"/>
              <a:t>Uniform Probability Distribution</a:t>
            </a:r>
          </a:p>
        </p:txBody>
      </p:sp>
      <p:sp>
        <p:nvSpPr>
          <p:cNvPr id="8378" name="Rectangle 186"/>
          <p:cNvSpPr>
            <a:spLocks noChangeArrowheads="1"/>
          </p:cNvSpPr>
          <p:nvPr/>
        </p:nvSpPr>
        <p:spPr bwMode="auto">
          <a:xfrm>
            <a:off x="932451" y="1052660"/>
            <a:ext cx="6663674" cy="4714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39725" indent="-339725" algn="l"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Example:  Slater's Buffet</a:t>
            </a:r>
          </a:p>
        </p:txBody>
      </p:sp>
      <p:sp>
        <p:nvSpPr>
          <p:cNvPr id="8379" name="Rectangle 187"/>
          <p:cNvSpPr>
            <a:spLocks noChangeArrowheads="1"/>
          </p:cNvSpPr>
          <p:nvPr/>
        </p:nvSpPr>
        <p:spPr bwMode="auto">
          <a:xfrm>
            <a:off x="1374542" y="1619250"/>
            <a:ext cx="9797036" cy="121773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indent="339725" algn="l">
              <a:lnSpc>
                <a:spcPct val="90000"/>
              </a:lnSpc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Slater customers are charged for the amount of salad they take.  Sampling suggests that the amount of salad taken is uniformly distributed between 5 ounces and 15 ounces.</a:t>
            </a:r>
          </a:p>
        </p:txBody>
      </p: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7081" y="1651376"/>
            <a:ext cx="10337562" cy="5147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39725" indent="-339725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Uniform Probability Density Function</a:t>
            </a:r>
          </a:p>
          <a:p>
            <a:pPr algn="l">
              <a:spcBef>
                <a:spcPct val="20000"/>
              </a:spcBef>
              <a:buSzPct val="100000"/>
            </a:pPr>
            <a:r>
              <a:rPr lang="en-US" sz="28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		</a:t>
            </a:r>
          </a:p>
        </p:txBody>
      </p:sp>
      <p:sp>
        <p:nvSpPr>
          <p:cNvPr id="5" name="Rectangle 104"/>
          <p:cNvSpPr>
            <a:spLocks noChangeArrowheads="1"/>
          </p:cNvSpPr>
          <p:nvPr/>
        </p:nvSpPr>
        <p:spPr bwMode="auto">
          <a:xfrm>
            <a:off x="3853378" y="2257063"/>
            <a:ext cx="5194118" cy="10858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f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(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) = 1/10   for 5 </a:t>
            </a:r>
            <a:r>
              <a:rPr lang="en-US" sz="2400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&lt;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lang="en-US" sz="2400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&lt;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15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       = 0         elsewhere</a:t>
            </a:r>
          </a:p>
        </p:txBody>
      </p:sp>
      <p:sp>
        <p:nvSpPr>
          <p:cNvPr id="6" name="Rectangle 105"/>
          <p:cNvSpPr>
            <a:spLocks noChangeArrowheads="1"/>
          </p:cNvSpPr>
          <p:nvPr/>
        </p:nvSpPr>
        <p:spPr bwMode="auto">
          <a:xfrm>
            <a:off x="3485795" y="3328261"/>
            <a:ext cx="6207605" cy="1028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where: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      x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= salad plate filling weight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727081" y="491193"/>
            <a:ext cx="10337562" cy="535593"/>
          </a:xfrm>
          <a:prstGeom prst="rect">
            <a:avLst/>
          </a:prstGeom>
          <a:noFill/>
          <a:ln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>
                <a:effectLst/>
              </a:rPr>
              <a:t>Uniform Probability Distribution</a:t>
            </a:r>
          </a:p>
        </p:txBody>
      </p:sp>
    </p:spTree>
    <p:extLst>
      <p:ext uri="{BB962C8B-B14F-4D97-AF65-F5344CB8AC3E}">
        <p14:creationId xmlns:p14="http://schemas.microsoft.com/office/powerpoint/2010/main" val="217567814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31142" y="1553404"/>
            <a:ext cx="5675524" cy="547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Expected Value of 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x</a:t>
            </a:r>
            <a:endParaRPr lang="en-US" sz="2400" dirty="0">
              <a:solidFill>
                <a:srgbClr val="000000"/>
              </a:solidFill>
              <a:effectLst/>
              <a:latin typeface="+mn-lt"/>
              <a:cs typeface="Arial" panose="020B0604020202020204" pitchFamily="34" charset="0"/>
            </a:endParaRPr>
          </a:p>
        </p:txBody>
      </p:sp>
      <p:sp>
        <p:nvSpPr>
          <p:cNvPr id="5" name="Rectangle 54"/>
          <p:cNvSpPr>
            <a:spLocks noChangeArrowheads="1"/>
          </p:cNvSpPr>
          <p:nvPr/>
        </p:nvSpPr>
        <p:spPr bwMode="auto">
          <a:xfrm>
            <a:off x="4938340" y="1956246"/>
            <a:ext cx="4104620" cy="15811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E(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) = (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+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)/2</a:t>
            </a:r>
          </a:p>
          <a:p>
            <a:pPr algn="l"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       = (5 + 15)/2</a:t>
            </a:r>
          </a:p>
          <a:p>
            <a:pPr algn="l"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       =   10</a:t>
            </a:r>
          </a:p>
        </p:txBody>
      </p:sp>
      <p:sp>
        <p:nvSpPr>
          <p:cNvPr id="6" name="Rectangle 55"/>
          <p:cNvSpPr>
            <a:spLocks noChangeArrowheads="1"/>
          </p:cNvSpPr>
          <p:nvPr/>
        </p:nvSpPr>
        <p:spPr bwMode="auto">
          <a:xfrm>
            <a:off x="4692157" y="4199750"/>
            <a:ext cx="4129957" cy="15430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(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) = (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-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)</a:t>
            </a:r>
            <a:r>
              <a:rPr lang="en-US" sz="2400" baseline="300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/12</a:t>
            </a:r>
          </a:p>
          <a:p>
            <a:pPr algn="l"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	= (15 – 5)</a:t>
            </a:r>
            <a:r>
              <a:rPr lang="en-US" sz="2400" baseline="300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/12</a:t>
            </a:r>
          </a:p>
          <a:p>
            <a:pPr algn="l"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	=   8.33</a:t>
            </a:r>
          </a:p>
        </p:txBody>
      </p:sp>
      <p:sp>
        <p:nvSpPr>
          <p:cNvPr id="7" name="Oval 58"/>
          <p:cNvSpPr>
            <a:spLocks noChangeArrowheads="1"/>
          </p:cNvSpPr>
          <p:nvPr/>
        </p:nvSpPr>
        <p:spPr bwMode="auto">
          <a:xfrm>
            <a:off x="5779126" y="2953921"/>
            <a:ext cx="760115" cy="476250"/>
          </a:xfrm>
          <a:prstGeom prst="ellips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59"/>
          <p:cNvSpPr>
            <a:spLocks noChangeArrowheads="1"/>
          </p:cNvSpPr>
          <p:nvPr/>
        </p:nvSpPr>
        <p:spPr bwMode="auto">
          <a:xfrm>
            <a:off x="5835628" y="5171011"/>
            <a:ext cx="968399" cy="476250"/>
          </a:xfrm>
          <a:prstGeom prst="ellips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61"/>
          <p:cNvSpPr>
            <a:spLocks noChangeArrowheads="1"/>
          </p:cNvSpPr>
          <p:nvPr/>
        </p:nvSpPr>
        <p:spPr bwMode="auto">
          <a:xfrm>
            <a:off x="931141" y="3815818"/>
            <a:ext cx="5759982" cy="547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Variance of  </a:t>
            </a:r>
            <a:r>
              <a:rPr lang="en-US" sz="2400" i="1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x</a:t>
            </a:r>
            <a:endParaRPr lang="en-US" sz="2400">
              <a:solidFill>
                <a:srgbClr val="000000"/>
              </a:solidFill>
              <a:effectLst/>
              <a:latin typeface="+mn-lt"/>
              <a:cs typeface="Arial" panose="020B0604020202020204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990402" y="405266"/>
            <a:ext cx="10337562" cy="673100"/>
          </a:xfrm>
          <a:prstGeom prst="rect">
            <a:avLst/>
          </a:prstGeom>
          <a:noFill/>
          <a:ln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>
                <a:effectLst/>
              </a:rPr>
              <a:t>Uniform Probability Distribution</a:t>
            </a:r>
          </a:p>
        </p:txBody>
      </p:sp>
    </p:spTree>
    <p:extLst>
      <p:ext uri="{BB962C8B-B14F-4D97-AF65-F5344CB8AC3E}">
        <p14:creationId xmlns:p14="http://schemas.microsoft.com/office/powerpoint/2010/main" val="2706975629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kh">
  <a:themeElements>
    <a:clrScheme name="Custom 2">
      <a:dk1>
        <a:sysClr val="windowText" lastClr="000000"/>
      </a:dk1>
      <a:lt1>
        <a:srgbClr val="FFFFFF"/>
      </a:lt1>
      <a:dk2>
        <a:srgbClr val="44546A"/>
      </a:dk2>
      <a:lt2>
        <a:srgbClr val="E7E6E6"/>
      </a:lt2>
      <a:accent1>
        <a:srgbClr val="FFFFFF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h" id="{3170A195-150B-4651-9476-4FB9854BFDCB}" vid="{090F6CFB-4025-4650-89B2-BF17103627EA}"/>
    </a:ext>
  </a:extLst>
</a:theme>
</file>

<file path=ppt/theme/theme1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slide kh">
  <a:themeElements>
    <a:clrScheme name="Custom 2">
      <a:dk1>
        <a:sysClr val="windowText" lastClr="000000"/>
      </a:dk1>
      <a:lt1>
        <a:srgbClr val="FFFFFF"/>
      </a:lt1>
      <a:dk2>
        <a:srgbClr val="44546A"/>
      </a:dk2>
      <a:lt2>
        <a:srgbClr val="E7E6E6"/>
      </a:lt2>
      <a:accent1>
        <a:srgbClr val="FFFFFF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 kh" id="{2F3489CD-4B9A-40F0-B70A-ECCD3B15486C}" vid="{AFBCF2B5-D29F-4680-82C9-CFFCEF8C9452}"/>
    </a:ext>
  </a:extLst>
</a:theme>
</file>

<file path=ppt/theme/theme5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4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kh</Template>
  <TotalTime>0</TotalTime>
  <Pages>21</Pages>
  <Words>2319</Words>
  <Application>Microsoft Office PowerPoint</Application>
  <PresentationFormat>Custom</PresentationFormat>
  <Paragraphs>496</Paragraphs>
  <Slides>45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45</vt:i4>
      </vt:variant>
    </vt:vector>
  </HeadingPairs>
  <TitlesOfParts>
    <vt:vector size="62" baseType="lpstr">
      <vt:lpstr>Cambria</vt:lpstr>
      <vt:lpstr>Calibri Light</vt:lpstr>
      <vt:lpstr>Symbol</vt:lpstr>
      <vt:lpstr>Cambria Math</vt:lpstr>
      <vt:lpstr>Bell MT</vt:lpstr>
      <vt:lpstr>Arial</vt:lpstr>
      <vt:lpstr>Calibri</vt:lpstr>
      <vt:lpstr>Book Antiqua</vt:lpstr>
      <vt:lpstr>Monotype Sorts</vt:lpstr>
      <vt:lpstr>kh</vt:lpstr>
      <vt:lpstr>1_Office Theme</vt:lpstr>
      <vt:lpstr>Office Theme</vt:lpstr>
      <vt:lpstr>slide kh</vt:lpstr>
      <vt:lpstr>2_Office Theme</vt:lpstr>
      <vt:lpstr>3_Office Theme</vt:lpstr>
      <vt:lpstr>4_Office Theme</vt:lpstr>
      <vt:lpstr>5_Office Theme</vt:lpstr>
      <vt:lpstr>  SEM206 : Statistics for Business</vt:lpstr>
      <vt:lpstr>Continuous Probability Distributions</vt:lpstr>
      <vt:lpstr>Continuous Probability Distributions</vt:lpstr>
      <vt:lpstr>PowerPoint Presentation</vt:lpstr>
      <vt:lpstr>Uniform Probability Distribution</vt:lpstr>
      <vt:lpstr>PowerPoint Presentation</vt:lpstr>
      <vt:lpstr>Uniform Probability Distribution</vt:lpstr>
      <vt:lpstr>PowerPoint Presentation</vt:lpstr>
      <vt:lpstr>PowerPoint Presentation</vt:lpstr>
      <vt:lpstr>Uniform Probability Distribution</vt:lpstr>
      <vt:lpstr>PowerPoint Presentation</vt:lpstr>
      <vt:lpstr>PowerPoint Presentation</vt:lpstr>
      <vt:lpstr>Normal Probability Distribution</vt:lpstr>
      <vt:lpstr>Normal Probability Distribution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Standard Normal Probability Distribution</vt:lpstr>
      <vt:lpstr>PowerPoint Presentation</vt:lpstr>
      <vt:lpstr>PowerPoint Presentation</vt:lpstr>
      <vt:lpstr>Standard Normal Probability Distribution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Standard Normal Probability Distribution</vt:lpstr>
      <vt:lpstr>PowerPoint Presentation</vt:lpstr>
      <vt:lpstr>PowerPoint Presentation</vt:lpstr>
      <vt:lpstr>PowerPoint Presentation</vt:lpstr>
      <vt:lpstr>Normal Probability Distribution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Exponential Probability Distribution</vt:lpstr>
      <vt:lpstr>Relationship between the Poisson and Exponential Distributions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  CONTINUOUS PROBABILITY DISTRIBUTIONS</dc:title>
  <dc:creator>John IV</dc:creator>
  <cp:lastModifiedBy>Khondker Aktaruzzaman</cp:lastModifiedBy>
  <cp:revision>302</cp:revision>
  <cp:lastPrinted>1601-01-01T00:00:00Z</cp:lastPrinted>
  <dcterms:created xsi:type="dcterms:W3CDTF">1996-08-26T13:21:22Z</dcterms:created>
  <dcterms:modified xsi:type="dcterms:W3CDTF">2020-11-07T12:35:03Z</dcterms:modified>
</cp:coreProperties>
</file>