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  <p:sldMasterId id="2147483722" r:id="rId3"/>
  </p:sldMasterIdLst>
  <p:notesMasterIdLst>
    <p:notesMasterId r:id="rId25"/>
  </p:notesMasterIdLst>
  <p:sldIdLst>
    <p:sldId id="256" r:id="rId4"/>
    <p:sldId id="257" r:id="rId5"/>
    <p:sldId id="267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632"/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78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6483-D5C3-42D1-A13F-6441FA9CE4C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3C12-CE3E-4104-A4E4-4FEE53C45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5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73C12-CE3E-4104-A4E4-4FEE53C45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73C12-CE3E-4104-A4E4-4FEE53C45F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3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73C12-CE3E-4104-A4E4-4FEE53C45F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7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504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7036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0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4311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52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778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15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1370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0067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516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1373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43643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4106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1664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E3C6CC-D12E-44E3-8C47-28BD179DB0F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036A93C-25E7-4BE6-B187-39A7CA18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9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039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C6CC-D12E-44E3-8C47-28BD179DB0F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93C-25E7-4BE6-B187-39A7CA18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2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4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5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3845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3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62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83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65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76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88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3019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187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2189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812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4905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2719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2086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8C3A-9EEB-46FF-8B0A-0FF30493FB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6F4D-0056-465B-82A2-A6776134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r.vex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87140" y="2844225"/>
            <a:ext cx="5017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Coding </a:t>
            </a:r>
            <a:r>
              <a:rPr lang="en-US" sz="3200" dirty="0" smtClean="0">
                <a:solidFill>
                  <a:schemeClr val="tx1"/>
                </a:solidFill>
              </a:rPr>
              <a:t>With </a:t>
            </a:r>
            <a:r>
              <a:rPr lang="en-US" sz="3200" dirty="0" err="1" smtClean="0">
                <a:solidFill>
                  <a:schemeClr val="tx1"/>
                </a:solidFill>
              </a:rPr>
              <a:t>VEXCode</a:t>
            </a:r>
            <a:r>
              <a:rPr lang="en-US" sz="3200" dirty="0" smtClean="0">
                <a:solidFill>
                  <a:schemeClr val="tx1"/>
                </a:solidFill>
              </a:rPr>
              <a:t> VR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2" y="513023"/>
            <a:ext cx="3710690" cy="589411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5" name="TextBox 4"/>
          <p:cNvSpPr txBox="1"/>
          <p:nvPr/>
        </p:nvSpPr>
        <p:spPr>
          <a:xfrm>
            <a:off x="5687878" y="1438294"/>
            <a:ext cx="613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 smtClean="0">
                <a:cs typeface="2  Yagut" panose="00000400000000000000" pitchFamily="2" charset="-78"/>
              </a:rPr>
              <a:t>همان گونه که در بالا گفتیم میتوان از دستور </a:t>
            </a:r>
            <a:r>
              <a:rPr lang="en-US" sz="1800" b="1" dirty="0">
                <a:cs typeface="2  Yagut" panose="00000400000000000000" pitchFamily="2" charset="-78"/>
              </a:rPr>
              <a:t> </a:t>
            </a:r>
            <a:r>
              <a:rPr lang="en-US" sz="1800" b="1" dirty="0" smtClean="0">
                <a:cs typeface="2  Yagut" panose="00000400000000000000" pitchFamily="2" charset="-78"/>
              </a:rPr>
              <a:t>Drive </a:t>
            </a:r>
            <a:r>
              <a:rPr lang="fa-IR" sz="1800" b="1" dirty="0" smtClean="0">
                <a:cs typeface="2  Yagut" panose="00000400000000000000" pitchFamily="2" charset="-78"/>
              </a:rPr>
              <a:t>برای حرکت دادن ربات استفاده کنیم و اگر بخواهیم که ربات رو به اندازه ای که خودمون میخایم حرکت بدیم از دستور روبرو استفاده میکنیم</a:t>
            </a:r>
            <a:endParaRPr lang="en-US" sz="1800" b="1" dirty="0">
              <a:cs typeface="2  Yagut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7632" y="2603715"/>
            <a:ext cx="6452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2  Yagut" panose="00000400000000000000" pitchFamily="2" charset="-78"/>
              </a:rPr>
              <a:t>اندازه فاصله را میتوان </a:t>
            </a:r>
            <a:r>
              <a:rPr lang="fa-IR" sz="2000" b="1" dirty="0" smtClean="0">
                <a:cs typeface="2  Yagut" panose="00000400000000000000" pitchFamily="2" charset="-78"/>
              </a:rPr>
              <a:t>بر</a:t>
            </a:r>
            <a:r>
              <a:rPr lang="fa-IR" sz="2000" dirty="0" smtClean="0">
                <a:cs typeface="2  Yagut" panose="00000400000000000000" pitchFamily="2" charset="-78"/>
              </a:rPr>
              <a:t> حسب اینچ یا متر داد که دیفالت ان بر متر است </a:t>
            </a:r>
            <a:endParaRPr lang="en-US" sz="2000" dirty="0">
              <a:cs typeface="2  Yagu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0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23" y="1081166"/>
            <a:ext cx="5306313" cy="503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0340" y="1738860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b="1" dirty="0" smtClean="0"/>
              <a:t>برای تعقیر دادن جهت رباط از دستور </a:t>
            </a:r>
            <a:r>
              <a:rPr lang="en-US" sz="1800" b="1" dirty="0"/>
              <a:t> </a:t>
            </a:r>
            <a:r>
              <a:rPr lang="en-US" sz="1800" b="1" dirty="0" smtClean="0"/>
              <a:t>Turn </a:t>
            </a:r>
            <a:r>
              <a:rPr lang="fa-IR" sz="1800" b="1" dirty="0" smtClean="0"/>
              <a:t>استفاده میکنیم </a:t>
            </a:r>
            <a:endParaRPr 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71705" y="2108192"/>
            <a:ext cx="4556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b="1" dirty="0" smtClean="0">
                <a:cs typeface="2  Yagut" panose="00000400000000000000" pitchFamily="2" charset="-78"/>
              </a:rPr>
              <a:t>و با تعقیر </a:t>
            </a:r>
            <a:r>
              <a:rPr lang="en-US" sz="1600" b="1" dirty="0">
                <a:cs typeface="2  Yagut" panose="00000400000000000000" pitchFamily="2" charset="-78"/>
              </a:rPr>
              <a:t> </a:t>
            </a:r>
            <a:r>
              <a:rPr lang="en-US" sz="1600" b="1" dirty="0" smtClean="0">
                <a:cs typeface="2  Yagut" panose="00000400000000000000" pitchFamily="2" charset="-78"/>
              </a:rPr>
              <a:t>direction </a:t>
            </a:r>
            <a:r>
              <a:rPr lang="fa-IR" sz="1600" b="1" dirty="0" smtClean="0">
                <a:cs typeface="2  Yagut" panose="00000400000000000000" pitchFamily="2" charset="-78"/>
              </a:rPr>
              <a:t>میشه جهت مورد نظر را انتخاب کرد </a:t>
            </a:r>
            <a:endParaRPr lang="en-US" sz="1600" b="1" dirty="0">
              <a:cs typeface="2  Yagu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79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83" y="192918"/>
            <a:ext cx="3915789" cy="6478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0429" y="1731999"/>
            <a:ext cx="501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b="1" dirty="0" smtClean="0">
                <a:cs typeface="2  Yagut" panose="00000400000000000000" pitchFamily="2" charset="-78"/>
              </a:rPr>
              <a:t>در این شبیح ساز میتوان با استفاده از درجه به ربات </a:t>
            </a:r>
          </a:p>
          <a:p>
            <a:pPr algn="r" rtl="1"/>
            <a:r>
              <a:rPr lang="fa-IR" sz="2000" b="1" dirty="0" smtClean="0">
                <a:cs typeface="2  Yagut" panose="00000400000000000000" pitchFamily="2" charset="-78"/>
              </a:rPr>
              <a:t>دستور تعقیر جهت بدین </a:t>
            </a:r>
            <a:endParaRPr lang="en-US" sz="2000" b="1" dirty="0">
              <a:cs typeface="2  Yagut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445" y="3238903"/>
            <a:ext cx="3195292" cy="18135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02836" y="2838793"/>
            <a:ext cx="898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b="1" dirty="0" smtClean="0">
                <a:cs typeface="2  Yagut" panose="00000400000000000000" pitchFamily="2" charset="-78"/>
              </a:rPr>
              <a:t>مثال </a:t>
            </a:r>
            <a:endParaRPr lang="en-US" sz="2000" b="1" dirty="0">
              <a:cs typeface="2  Yagut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5429" y="10555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cs typeface="2  Yagut" panose="00000400000000000000" pitchFamily="2" charset="-78"/>
              </a:rPr>
              <a:t>تعقیر جهت بر حسب درجه </a:t>
            </a:r>
            <a:endParaRPr lang="en-US" sz="2400" b="1" dirty="0">
              <a:cs typeface="2  Yagu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90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74" y="929388"/>
            <a:ext cx="4726525" cy="5005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407" y="1663160"/>
            <a:ext cx="4287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2  Yagut" panose="00000400000000000000" pitchFamily="2" charset="-78"/>
              </a:rPr>
              <a:t>برای ایستادن ربات از دستور روبرو استفاده میکنیم </a:t>
            </a:r>
            <a:endParaRPr lang="en-US" sz="2000" dirty="0">
              <a:cs typeface="2  Yagu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64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" y="890787"/>
            <a:ext cx="5030528" cy="5386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5006" y="1349368"/>
            <a:ext cx="5341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b="1" dirty="0" smtClean="0">
                <a:cs typeface="2  Yagut" panose="00000400000000000000" pitchFamily="2" charset="-78"/>
              </a:rPr>
              <a:t>با استفاده از دستور روبرو میتوان سرعت چرخش</a:t>
            </a:r>
          </a:p>
          <a:p>
            <a:pPr algn="r" rtl="1"/>
            <a:r>
              <a:rPr lang="fa-IR" sz="2000" b="1" dirty="0" smtClean="0">
                <a:cs typeface="2  Yagut" panose="00000400000000000000" pitchFamily="2" charset="-78"/>
              </a:rPr>
              <a:t> ربات را تنظیم کرد</a:t>
            </a:r>
          </a:p>
          <a:p>
            <a:pPr algn="r" rtl="1"/>
            <a:r>
              <a:rPr lang="fa-IR" sz="2000" b="1" dirty="0" smtClean="0">
                <a:cs typeface="2  Yagut" panose="00000400000000000000" pitchFamily="2" charset="-78"/>
              </a:rPr>
              <a:t>برای استفاده باید از اعداد اعشار از 0 تا 100 استفاده کرد </a:t>
            </a:r>
            <a:endParaRPr lang="en-US" sz="2000" b="1" dirty="0">
              <a:cs typeface="2  Yagu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2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6" y="391774"/>
            <a:ext cx="4794042" cy="620915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62586" y="1362073"/>
            <a:ext cx="5472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/>
              <a:t>برای تنظیم زاویه چرخش ربات از دستور روبرو استفاد میشود.</a:t>
            </a:r>
          </a:p>
          <a:p>
            <a:r>
              <a:rPr lang="fa-IR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47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13" y="442287"/>
            <a:ext cx="3774710" cy="6128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773" y="1491647"/>
            <a:ext cx="5844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 smtClean="0">
                <a:cs typeface="2  Yagut" panose="00000400000000000000" pitchFamily="2" charset="-78"/>
              </a:rPr>
              <a:t>وقتی بخواهیم دستور بدهیم که رباط متنی را نمایش دهد از دستور پرینت</a:t>
            </a:r>
          </a:p>
          <a:p>
            <a:pPr algn="r" rtl="1"/>
            <a:r>
              <a:rPr lang="fa-IR" sz="1800" dirty="0" smtClean="0">
                <a:cs typeface="2  Yagut" panose="00000400000000000000" pitchFamily="2" charset="-78"/>
              </a:rPr>
              <a:t> استفاده میکنیم </a:t>
            </a:r>
            <a:endParaRPr lang="en-US" sz="1800" dirty="0">
              <a:cs typeface="2  Yagut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348" t="33106" r="84973" b="59948"/>
          <a:stretch/>
        </p:blipFill>
        <p:spPr>
          <a:xfrm>
            <a:off x="10414862" y="2293748"/>
            <a:ext cx="1053884" cy="1017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0113" y="3525673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800" b="1" dirty="0" smtClean="0"/>
              <a:t>برای دیدن متن روی گزینه بالا کلیک میکنیم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329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944" y="671762"/>
            <a:ext cx="10798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/>
              <a:t>مثال ) کدی بنویسید که ربات را 200 متر به جلو و سپس با تعقیر جهت به زاویه 90 درجه از راست یکه</a:t>
            </a:r>
            <a:br>
              <a:rPr lang="fa-IR" sz="2400" b="1" dirty="0" smtClean="0"/>
            </a:br>
            <a:r>
              <a:rPr lang="fa-IR" sz="2400" b="1" dirty="0" smtClean="0"/>
              <a:t> شکل </a:t>
            </a:r>
            <a:r>
              <a:rPr lang="en-US" sz="2400" b="1" dirty="0" smtClean="0"/>
              <a:t>L </a:t>
            </a:r>
            <a:r>
              <a:rPr lang="fa-IR" sz="2400" b="1" dirty="0" smtClean="0"/>
              <a:t> درست کند 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53" y="1659447"/>
            <a:ext cx="5463210" cy="45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4253" y="671762"/>
            <a:ext cx="65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/>
              <a:t>مثال ) به ربات دستوری بدهید که مسیر یک مربع را ایجاد کند .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2" y="902594"/>
            <a:ext cx="4055308" cy="55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5553" y="671762"/>
            <a:ext cx="9084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/>
              <a:t>مثال ) رباتی بسازید که یک مسیر 200 متری را حرکت کند سپس کلمه </a:t>
            </a:r>
            <a:r>
              <a:rPr lang="en-US" sz="2400" b="1" dirty="0" smtClean="0"/>
              <a:t>hi </a:t>
            </a:r>
            <a:r>
              <a:rPr lang="fa-IR" sz="2400" b="1" dirty="0" smtClean="0"/>
              <a:t>را پرینت کند 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69" y="2310122"/>
            <a:ext cx="4597607" cy="3563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711" y="2310121"/>
            <a:ext cx="5670381" cy="35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3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9831" y="3296584"/>
            <a:ext cx="574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fa-IR" sz="2400" dirty="0" smtClean="0">
                <a:cs typeface="Yagut" panose="00000400000000000000" pitchFamily="2" charset="-78"/>
              </a:rPr>
              <a:t>راه اندازی یک ربات با استفاده از سایت </a:t>
            </a:r>
            <a:r>
              <a:rPr lang="en-US" sz="2400" dirty="0" err="1" smtClean="0">
                <a:cs typeface="Yagut" panose="00000400000000000000" pitchFamily="2" charset="-78"/>
              </a:rPr>
              <a:t>VEXCode</a:t>
            </a:r>
            <a:endParaRPr lang="en-US" sz="2400" dirty="0">
              <a:cs typeface="Yagut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78" y="2473578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cs typeface="Yagut" panose="00000400000000000000" pitchFamily="2" charset="-78"/>
              </a:rPr>
              <a:t>پروژه های اصلی </a:t>
            </a:r>
            <a:endParaRPr lang="en-US" sz="2400" b="1" dirty="0">
              <a:cs typeface="Yagut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015" y="1065797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 smtClean="0">
                <a:cs typeface="Yagut" panose="00000400000000000000" pitchFamily="2" charset="-78"/>
              </a:rPr>
              <a:t>پروژه هایی که قراره یاد بگیریم </a:t>
            </a:r>
            <a:endParaRPr lang="en-US" sz="3200" dirty="0">
              <a:cs typeface="Yagu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80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6302" y="671762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/>
              <a:t>نحوه دریافت فایل خروجی از سایت 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722480" y="151544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r" rtl="1">
              <a:buAutoNum type="arabicPeriod"/>
            </a:pPr>
            <a:r>
              <a:rPr lang="fa-IR" sz="2400" dirty="0"/>
              <a:t>انتخاب منوی فایل </a:t>
            </a:r>
          </a:p>
          <a:p>
            <a:pPr marL="342900" indent="-342900" algn="r" rtl="1">
              <a:buAutoNum type="arabicPeriod"/>
            </a:pPr>
            <a:r>
              <a:rPr lang="fa-IR" sz="2400" dirty="0"/>
              <a:t>انتخاب گزینه </a:t>
            </a:r>
            <a:r>
              <a:rPr lang="en-US" sz="2400" dirty="0" smtClean="0"/>
              <a:t>Save to </a:t>
            </a:r>
            <a:r>
              <a:rPr lang="en-US" sz="2400" dirty="0"/>
              <a:t>your device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292" t="13718" r="84702" b="47510"/>
          <a:stretch/>
        </p:blipFill>
        <p:spPr>
          <a:xfrm>
            <a:off x="1425844" y="356459"/>
            <a:ext cx="2774197" cy="60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1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53" y="6265889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end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88513" y="4665451"/>
            <a:ext cx="163705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منابع :</a:t>
            </a:r>
          </a:p>
          <a:p>
            <a:pPr algn="r" rt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://vr.vex.com</a:t>
            </a:r>
            <a:r>
              <a:rPr lang="en-US" dirty="0" smtClean="0">
                <a:hlinkClick r:id="rId3"/>
              </a:rPr>
              <a:t>/</a:t>
            </a:r>
            <a:endParaRPr lang="fa-IR" dirty="0" smtClean="0"/>
          </a:p>
          <a:p>
            <a:pPr algn="r" rtl="1"/>
            <a:r>
              <a:rPr lang="fa-IR" dirty="0" smtClean="0"/>
              <a:t>سازندگان :</a:t>
            </a:r>
          </a:p>
          <a:p>
            <a:pPr algn="r" rtl="1"/>
            <a:r>
              <a:rPr lang="fa-IR" dirty="0" smtClean="0"/>
              <a:t>علی اسپنانی </a:t>
            </a:r>
          </a:p>
          <a:p>
            <a:pPr algn="r" rtl="1"/>
            <a:r>
              <a:rPr lang="fa-IR" dirty="0" smtClean="0"/>
              <a:t>عباس خلج</a:t>
            </a:r>
          </a:p>
          <a:p>
            <a:pPr algn="r" rtl="1"/>
            <a:r>
              <a:rPr lang="fa-IR" dirty="0" smtClean="0"/>
              <a:t>علی نصیری </a:t>
            </a:r>
          </a:p>
          <a:p>
            <a:pPr algn="r" rtl="1"/>
            <a:r>
              <a:rPr lang="fa-IR" dirty="0" smtClean="0"/>
              <a:t>ابولفضل مقیمی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Yagut" panose="00000400000000000000" pitchFamily="2" charset="-78"/>
              </a:rPr>
              <a:t>سایت</a:t>
            </a:r>
            <a:r>
              <a:rPr lang="en-US" dirty="0" err="1" smtClean="0">
                <a:cs typeface="Yagut" panose="00000400000000000000" pitchFamily="2" charset="-78"/>
              </a:rPr>
              <a:t>VEXCode</a:t>
            </a:r>
            <a:r>
              <a:rPr lang="fa-IR" dirty="0" smtClean="0">
                <a:cs typeface="Yagut" panose="00000400000000000000" pitchFamily="2" charset="-78"/>
              </a:rPr>
              <a:t> چیست 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smtClean="0"/>
              <a:t>این سایت شبیح سازی برای آموزش برنامه نویسی ربات است در این سایت با کمک محیط شبیح ساز و چیدن کد ها به صورت پازل و یا استفاده از محیط کد زنی میتوان ربات</a:t>
            </a:r>
            <a:r>
              <a:rPr lang="en-US" dirty="0" smtClean="0"/>
              <a:t>  VEX</a:t>
            </a:r>
            <a:r>
              <a:rPr lang="fa-IR" dirty="0" smtClean="0"/>
              <a:t> داخل سایت را کنترل کرد.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9426"/>
            <a:ext cx="5005851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96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cs typeface="Yagut" panose="00000400000000000000" pitchFamily="2" charset="-78"/>
              </a:rPr>
              <a:t>اشنایی با سایت </a:t>
            </a:r>
            <a:r>
              <a:rPr lang="en-US" sz="3200" dirty="0" err="1" smtClean="0">
                <a:cs typeface="Yagut" panose="00000400000000000000" pitchFamily="2" charset="-78"/>
              </a:rPr>
              <a:t>VEXCode</a:t>
            </a:r>
            <a:endParaRPr lang="en-US" sz="3200" dirty="0">
              <a:cs typeface="Yagut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8" y="1439056"/>
            <a:ext cx="10812749" cy="48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96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cs typeface="Yagut" panose="00000400000000000000" pitchFamily="2" charset="-78"/>
              </a:rPr>
              <a:t>اشنایی با سایت </a:t>
            </a:r>
            <a:r>
              <a:rPr lang="en-US" sz="3200" dirty="0" err="1" smtClean="0">
                <a:cs typeface="Yagut" panose="00000400000000000000" pitchFamily="2" charset="-78"/>
              </a:rPr>
              <a:t>VEXCode</a:t>
            </a:r>
            <a:endParaRPr lang="en-US" sz="3200" dirty="0">
              <a:cs typeface="Yagut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49" y="1099990"/>
            <a:ext cx="623913" cy="5070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30377" y="1731447"/>
            <a:ext cx="77156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>
                <a:cs typeface="2  Mehr" panose="00000700000000000000" pitchFamily="2" charset="-78"/>
              </a:rPr>
              <a:t>در بخش سمت چپ صفحه میتوان دسرسی های برای کنترل ربات داشت که عبارت است از :</a:t>
            </a: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1.</a:t>
            </a:r>
            <a:r>
              <a:rPr lang="en-US" dirty="0" err="1" smtClean="0">
                <a:cs typeface="2  Mehr" panose="00000700000000000000" pitchFamily="2" charset="-78"/>
              </a:rPr>
              <a:t>Drivetrin</a:t>
            </a:r>
            <a:endParaRPr lang="en-US" dirty="0" smtClean="0">
              <a:cs typeface="2  Mehr" panose="00000700000000000000" pitchFamily="2" charset="-78"/>
            </a:endParaRP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2.</a:t>
            </a:r>
            <a:r>
              <a:rPr lang="en-US" dirty="0" err="1" smtClean="0">
                <a:cs typeface="2  Mehr" panose="00000700000000000000" pitchFamily="2" charset="-78"/>
              </a:rPr>
              <a:t>Megnet</a:t>
            </a:r>
            <a:endParaRPr lang="en-US" dirty="0" smtClean="0">
              <a:cs typeface="2  Mehr" panose="00000700000000000000" pitchFamily="2" charset="-78"/>
            </a:endParaRP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3.</a:t>
            </a:r>
            <a:r>
              <a:rPr lang="en-US" dirty="0" smtClean="0">
                <a:cs typeface="2  Mehr" panose="00000700000000000000" pitchFamily="2" charset="-78"/>
              </a:rPr>
              <a:t>Looks</a:t>
            </a: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4.</a:t>
            </a:r>
            <a:r>
              <a:rPr lang="en-US" dirty="0" smtClean="0">
                <a:cs typeface="2  Mehr" panose="00000700000000000000" pitchFamily="2" charset="-78"/>
              </a:rPr>
              <a:t>Events</a:t>
            </a: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5.</a:t>
            </a:r>
            <a:r>
              <a:rPr lang="en-US" dirty="0" smtClean="0">
                <a:cs typeface="2  Mehr" panose="00000700000000000000" pitchFamily="2" charset="-78"/>
              </a:rPr>
              <a:t>Control</a:t>
            </a: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6.</a:t>
            </a:r>
            <a:r>
              <a:rPr lang="en-US" dirty="0" err="1" smtClean="0">
                <a:cs typeface="2  Mehr" panose="00000700000000000000" pitchFamily="2" charset="-78"/>
              </a:rPr>
              <a:t>Sinsing</a:t>
            </a:r>
            <a:endParaRPr lang="en-US" dirty="0" smtClean="0">
              <a:cs typeface="2  Mehr" panose="00000700000000000000" pitchFamily="2" charset="-78"/>
            </a:endParaRP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7.</a:t>
            </a:r>
            <a:r>
              <a:rPr lang="en-US" dirty="0" err="1" smtClean="0">
                <a:cs typeface="2  Mehr" panose="00000700000000000000" pitchFamily="2" charset="-78"/>
              </a:rPr>
              <a:t>Oprator</a:t>
            </a:r>
            <a:r>
              <a:rPr lang="en-US" dirty="0" err="1">
                <a:cs typeface="2  Mehr" panose="00000700000000000000" pitchFamily="2" charset="-78"/>
              </a:rPr>
              <a:t>s</a:t>
            </a:r>
            <a:endParaRPr lang="en-US" dirty="0" smtClean="0">
              <a:cs typeface="2  Mehr" panose="00000700000000000000" pitchFamily="2" charset="-78"/>
            </a:endParaRP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8.</a:t>
            </a:r>
            <a:r>
              <a:rPr lang="en-US" dirty="0" smtClean="0">
                <a:cs typeface="2  Mehr" panose="00000700000000000000" pitchFamily="2" charset="-78"/>
              </a:rPr>
              <a:t>Variables</a:t>
            </a: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9.</a:t>
            </a:r>
            <a:r>
              <a:rPr lang="en-US" dirty="0" smtClean="0">
                <a:cs typeface="2  Mehr" panose="00000700000000000000" pitchFamily="2" charset="-78"/>
              </a:rPr>
              <a:t>My Blocks</a:t>
            </a:r>
            <a:endParaRPr lang="fa-IR" dirty="0" smtClean="0">
              <a:cs typeface="2  Mehr" panose="00000700000000000000" pitchFamily="2" charset="-78"/>
            </a:endParaRPr>
          </a:p>
          <a:p>
            <a:pPr algn="r" rtl="1"/>
            <a:r>
              <a:rPr lang="fa-IR" dirty="0" smtClean="0">
                <a:cs typeface="2  Mehr" panose="00000700000000000000" pitchFamily="2" charset="-78"/>
              </a:rPr>
              <a:t>10.</a:t>
            </a:r>
            <a:r>
              <a:rPr lang="en-US" dirty="0" smtClean="0">
                <a:cs typeface="2  Mehr" panose="00000700000000000000" pitchFamily="2" charset="-78"/>
              </a:rPr>
              <a:t>Comments</a:t>
            </a:r>
            <a:endParaRPr lang="en-US" dirty="0"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65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1192972"/>
            <a:ext cx="11572875" cy="465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8028" t="14236" r="77428" b="28125"/>
          <a:stretch/>
        </p:blipFill>
        <p:spPr>
          <a:xfrm>
            <a:off x="1179619" y="1192972"/>
            <a:ext cx="1892300" cy="4216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922457" y="1794329"/>
            <a:ext cx="1" cy="3937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2457" y="5702300"/>
            <a:ext cx="4505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428343" y="2794000"/>
            <a:ext cx="0" cy="290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4" idx="1"/>
          </p:cNvCxnSpPr>
          <p:nvPr/>
        </p:nvCxnSpPr>
        <p:spPr>
          <a:xfrm flipV="1">
            <a:off x="5428343" y="2786744"/>
            <a:ext cx="3983372" cy="7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21182" y="1625601"/>
            <a:ext cx="1484218" cy="41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 smtClean="0">
                <a:solidFill>
                  <a:schemeClr val="tx1"/>
                </a:solidFill>
              </a:rPr>
              <a:t>ساخت پروژه جدید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752938" y="1866900"/>
            <a:ext cx="86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52938" y="2235200"/>
            <a:ext cx="86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13928" y="2641600"/>
            <a:ext cx="529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752938" y="2997200"/>
            <a:ext cx="86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41198" y="3390900"/>
            <a:ext cx="7023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75257" y="3746500"/>
            <a:ext cx="86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37797" y="4521200"/>
            <a:ext cx="86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7797" y="4838700"/>
            <a:ext cx="86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91654" y="5245100"/>
            <a:ext cx="86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11715" y="2520044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انتخاب زبان سایت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21182" y="2058230"/>
            <a:ext cx="1484218" cy="41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chemeClr val="tx1"/>
                </a:solidFill>
              </a:rPr>
              <a:t>ساخت پروژه متنی جدید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21182" y="2490859"/>
            <a:ext cx="1484218" cy="41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انتخاب فایل از روی یوایس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21182" y="2910783"/>
            <a:ext cx="1484218" cy="41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باز کردن مثال های خود سایت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1182" y="3348209"/>
            <a:ext cx="1484218" cy="26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ذخیره فایل روی سیستم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21182" y="3637044"/>
            <a:ext cx="1484218" cy="26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اخبار سایت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21182" y="4391360"/>
            <a:ext cx="1484218" cy="26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 smtClean="0">
                <a:solidFill>
                  <a:schemeClr val="tx1"/>
                </a:solidFill>
              </a:rPr>
              <a:t>وارد شدن با کد کلاس یا تیم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21182" y="4704399"/>
            <a:ext cx="1484218" cy="26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 smtClean="0">
                <a:solidFill>
                  <a:schemeClr val="tx1"/>
                </a:solidFill>
              </a:rPr>
              <a:t>خرید اکانت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21182" y="5110799"/>
            <a:ext cx="1484218" cy="26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 smtClean="0">
                <a:solidFill>
                  <a:schemeClr val="tx1"/>
                </a:solidFill>
              </a:rPr>
              <a:t>مدیریت مجوز ها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854515" y="1712120"/>
            <a:ext cx="0" cy="1678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411715" y="3118158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انتخاب زمین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endCxn id="60" idx="1"/>
          </p:cNvCxnSpPr>
          <p:nvPr/>
        </p:nvCxnSpPr>
        <p:spPr>
          <a:xfrm>
            <a:off x="8854515" y="3384858"/>
            <a:ext cx="5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411715" y="3716272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اجرای شبیح ساز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11715" y="4314386"/>
            <a:ext cx="1905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ارسال برای دیگران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9587486" y="1706078"/>
            <a:ext cx="0" cy="35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48914" y="2058230"/>
            <a:ext cx="1038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548914" y="2041182"/>
            <a:ext cx="0" cy="194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68" idx="1"/>
          </p:cNvCxnSpPr>
          <p:nvPr/>
        </p:nvCxnSpPr>
        <p:spPr>
          <a:xfrm>
            <a:off x="8559800" y="3982972"/>
            <a:ext cx="851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0189829" y="1703544"/>
            <a:ext cx="0" cy="35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731508" y="2055696"/>
            <a:ext cx="916642" cy="4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11266715" y="1686364"/>
            <a:ext cx="25037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1517085" y="2026305"/>
            <a:ext cx="0" cy="255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1340700" y="4581085"/>
            <a:ext cx="176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71674" y="576883"/>
            <a:ext cx="4448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3200" b="1" dirty="0">
                <a:cs typeface="Yagut" panose="00000400000000000000" pitchFamily="2" charset="-78"/>
              </a:rPr>
              <a:t>اشنایی با سایت </a:t>
            </a:r>
            <a:r>
              <a:rPr lang="en-US" sz="3200" b="1" dirty="0" err="1">
                <a:cs typeface="Yagut" panose="00000400000000000000" pitchFamily="2" charset="-78"/>
              </a:rPr>
              <a:t>VEXCode</a:t>
            </a:r>
            <a:endParaRPr lang="en-US" sz="3200" b="1" dirty="0">
              <a:cs typeface="Yagut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2" y="1161658"/>
            <a:ext cx="4762500" cy="5429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3824" y="2015539"/>
            <a:ext cx="5594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cs typeface="2  Yagut" panose="00000400000000000000" pitchFamily="2" charset="-78"/>
              </a:rPr>
              <a:t>بخش کد زنی در سمت راست بالای صفحه قرار دارد که با کلیک بر روی آن میتوان دستورات دلخواه خود را به صورت کد قرار داد . وسپس ان ها را اجرا کرد.</a:t>
            </a:r>
            <a:endParaRPr lang="en-US" sz="2000" b="1" dirty="0">
              <a:cs typeface="2  Yagu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3" y="1243966"/>
            <a:ext cx="5877787" cy="2354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3654" y="1658648"/>
            <a:ext cx="3948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i="1" dirty="0" smtClean="0">
                <a:cs typeface="2  Yagut" panose="00000400000000000000" pitchFamily="2" charset="-78"/>
              </a:rPr>
              <a:t>وقتی برای اولین بار سایت را باز کنید در صفحه ای که کد هارو به صورت پازل به هم وصل میکنیم علامت </a:t>
            </a:r>
            <a:r>
              <a:rPr lang="en-US" sz="2000" b="1" i="1" dirty="0" smtClean="0">
                <a:cs typeface="2  Yagut" panose="00000400000000000000" pitchFamily="2" charset="-78"/>
              </a:rPr>
              <a:t>When started</a:t>
            </a:r>
            <a:r>
              <a:rPr lang="fa-IR" sz="2000" b="1" i="1" dirty="0" smtClean="0">
                <a:cs typeface="2  Yagut" panose="00000400000000000000" pitchFamily="2" charset="-78"/>
              </a:rPr>
              <a:t> </a:t>
            </a:r>
            <a:r>
              <a:rPr lang="en-US" sz="2000" b="1" i="1" dirty="0" smtClean="0">
                <a:cs typeface="2  Yagut" panose="00000400000000000000" pitchFamily="2" charset="-78"/>
              </a:rPr>
              <a:t> </a:t>
            </a:r>
            <a:r>
              <a:rPr lang="fa-IR" sz="2000" b="1" i="1" dirty="0" smtClean="0">
                <a:cs typeface="2  Yagut" panose="00000400000000000000" pitchFamily="2" charset="-78"/>
              </a:rPr>
              <a:t>قرار دارد که با درگ ان دراپ میتوانیم دستورات را به هم بچسبونیم </a:t>
            </a:r>
            <a:endParaRPr lang="en-US" sz="2000" b="1" i="1" dirty="0">
              <a:cs typeface="2  Yagut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12235" y="3843861"/>
            <a:ext cx="668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b="1" dirty="0">
                <a:cs typeface="2  Yagut" panose="00000400000000000000" pitchFamily="2" charset="-78"/>
              </a:rPr>
              <a:t>وقتی پروژه را استارت کردین از </a:t>
            </a:r>
            <a:r>
              <a:rPr lang="en-US" sz="1800" b="1" dirty="0">
                <a:cs typeface="2  Yagut" panose="00000400000000000000" pitchFamily="2" charset="-78"/>
              </a:rPr>
              <a:t> When Stated </a:t>
            </a:r>
            <a:r>
              <a:rPr lang="fa-IR" sz="1800" b="1" dirty="0">
                <a:cs typeface="2  Yagut" panose="00000400000000000000" pitchFamily="2" charset="-78"/>
              </a:rPr>
              <a:t>شروع به اجرای کد ها میکند </a:t>
            </a:r>
            <a:endParaRPr lang="en-US" sz="1800" b="1" dirty="0">
              <a:cs typeface="2  Yagu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95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96" y="917256"/>
            <a:ext cx="5630809" cy="527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3206" y="1363851"/>
            <a:ext cx="430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ربات را برای همیشه به حرکت در میاره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098537" y="226017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/>
              <a:t>نحوه استفاده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35748" y="2740990"/>
            <a:ext cx="46202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/>
              <a:t>میتونیم با استفاده از متود های این دستور دو </a:t>
            </a:r>
          </a:p>
          <a:p>
            <a:pPr algn="r" rtl="1"/>
            <a:r>
              <a:rPr lang="fa-IR" sz="2400" dirty="0" smtClean="0"/>
              <a:t>حالت را در نظر بگیریم.</a:t>
            </a:r>
          </a:p>
          <a:p>
            <a:pPr algn="r" rtl="1"/>
            <a:r>
              <a:rPr lang="fa-IR" sz="2400" dirty="0" smtClean="0"/>
              <a:t>1.روبه جلو (</a:t>
            </a:r>
            <a:r>
              <a:rPr lang="en-US" sz="2400" dirty="0" smtClean="0"/>
              <a:t>Forward</a:t>
            </a:r>
            <a:r>
              <a:rPr lang="fa-IR" sz="2400" dirty="0" smtClean="0"/>
              <a:t>)</a:t>
            </a:r>
            <a:endParaRPr lang="en-US" sz="2400" dirty="0" smtClean="0"/>
          </a:p>
          <a:p>
            <a:pPr algn="r" rtl="1"/>
            <a:r>
              <a:rPr lang="fa-IR" sz="2400" dirty="0" smtClean="0"/>
              <a:t>2.معکوس (</a:t>
            </a:r>
            <a:r>
              <a:rPr lang="en-US" sz="2400" dirty="0" smtClean="0"/>
              <a:t>Reverse</a:t>
            </a:r>
            <a:r>
              <a:rPr lang="fa-IR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8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23t32</Template>
  <TotalTime>434</TotalTime>
  <Words>538</Words>
  <Application>Microsoft Office PowerPoint</Application>
  <PresentationFormat>Widescreen</PresentationFormat>
  <Paragraphs>77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9" baseType="lpstr">
      <vt:lpstr>2  Mehr</vt:lpstr>
      <vt:lpstr>2  Yagut</vt:lpstr>
      <vt:lpstr>Anaheim</vt:lpstr>
      <vt:lpstr>Arial</vt:lpstr>
      <vt:lpstr>Barlow</vt:lpstr>
      <vt:lpstr>Barlow Condensed ExtraBold</vt:lpstr>
      <vt:lpstr>Calibri</vt:lpstr>
      <vt:lpstr>Calibri Light</vt:lpstr>
      <vt:lpstr>Nunito Light</vt:lpstr>
      <vt:lpstr>Overpass Mono</vt:lpstr>
      <vt:lpstr>Proxima Nova</vt:lpstr>
      <vt:lpstr>Proxima Nova Semibold</vt:lpstr>
      <vt:lpstr>Raleway Thin</vt:lpstr>
      <vt:lpstr>Wingdings</vt:lpstr>
      <vt:lpstr>Yagut</vt:lpstr>
      <vt:lpstr>Programming Lesson by Slidesgo</vt:lpstr>
      <vt:lpstr>Slidesgo Final Pages</vt:lpstr>
      <vt:lpstr>Office Theme</vt:lpstr>
      <vt:lpstr>PowerPoint Presentation</vt:lpstr>
      <vt:lpstr>PowerPoint Presentation</vt:lpstr>
      <vt:lpstr>سایتVEXCode چیست 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lixsu</dc:creator>
  <cp:lastModifiedBy>lixsu</cp:lastModifiedBy>
  <cp:revision>46</cp:revision>
  <dcterms:created xsi:type="dcterms:W3CDTF">2023-10-17T11:02:21Z</dcterms:created>
  <dcterms:modified xsi:type="dcterms:W3CDTF">2023-10-28T18:29:37Z</dcterms:modified>
</cp:coreProperties>
</file>