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60" r:id="rId2"/>
    <p:sldId id="263" r:id="rId3"/>
    <p:sldId id="264" r:id="rId4"/>
    <p:sldId id="265" r:id="rId5"/>
    <p:sldId id="267" r:id="rId6"/>
    <p:sldId id="268" r:id="rId7"/>
    <p:sldId id="270" r:id="rId8"/>
    <p:sldId id="271" r:id="rId9"/>
    <p:sldId id="272" r:id="rId10"/>
    <p:sldId id="266" r:id="rId11"/>
    <p:sldId id="273" r:id="rId12"/>
    <p:sldId id="276" r:id="rId13"/>
    <p:sldId id="274" r:id="rId14"/>
    <p:sldId id="277" r:id="rId15"/>
    <p:sldId id="275" r:id="rId16"/>
    <p:sldId id="269" r:id="rId17"/>
    <p:sldId id="25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460C-BB25-4977-9327-C6DB78CCBCFD}" v="1" dt="2023-10-25T22:50:08.312"/>
    <p1510:client id="{1837ACD6-2986-4EBB-A2B7-324CF9F9DDE0}" v="844" dt="2023-08-06T05:06:42.970"/>
    <p1510:client id="{B2D36E32-69D5-E946-BD9A-4D91846CD711}" v="88" dt="2023-08-07T02:14:05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/>
    <p:restoredTop sz="67182"/>
  </p:normalViewPr>
  <p:slideViewPr>
    <p:cSldViewPr snapToGrid="0">
      <p:cViewPr varScale="1">
        <p:scale>
          <a:sx n="101" d="100"/>
          <a:sy n="101" d="100"/>
        </p:scale>
        <p:origin x="176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Resin Identification Code (RIC) is a system introduced in 1988 in the US as an indicator of the type of material a plastic product is made of. The dataset consisted of 3200 training, 400 testing, and 400 validation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6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CA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flipping: encourage generalization &amp; avoid overfitting by including diversity in the data through random noise</a:t>
            </a:r>
            <a:r>
              <a:rPr lang="en-US" dirty="0">
                <a:effectLst/>
              </a:rPr>
              <a:t> </a:t>
            </a:r>
          </a:p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dataset had some class imbalances with clothing and shoes taking up more than a third of the dataset. To minimize the effect of this, </a:t>
            </a:r>
            <a:r>
              <a:rPr lang="en-C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ImbalancedDatasetSampler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used when loading the data into batches. </a:t>
            </a:r>
          </a:p>
          <a:p>
            <a:endParaRPr lang="en-CA" sz="18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8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trained on the same dataset</a:t>
            </a:r>
          </a:p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models were pre-trained on the ImageNet dataset containing over 14 million images across 1000 object classes.  To fine-tune them, the last layer for each model was removed and retrained to fit the waste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3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/method/mobilenetv2</a:t>
            </a:r>
          </a:p>
          <a:p>
            <a:endParaRPr lang="en-US" dirty="0"/>
          </a:p>
          <a:p>
            <a:r>
              <a:rPr lang="en-US" dirty="0"/>
              <a:t>….. Trainable parameters in the last layers</a:t>
            </a:r>
          </a:p>
        </p:txBody>
      </p:sp>
    </p:spTree>
    <p:extLst>
      <p:ext uri="{BB962C8B-B14F-4D97-AF65-F5344CB8AC3E}">
        <p14:creationId xmlns:p14="http://schemas.microsoft.com/office/powerpoint/2010/main" val="41489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/method/mobilenetv2</a:t>
            </a:r>
          </a:p>
          <a:p>
            <a:endParaRPr lang="en-US" dirty="0"/>
          </a:p>
          <a:p>
            <a:r>
              <a:rPr lang="en-US" dirty="0"/>
              <a:t>….. Trainable parameters in the last layers</a:t>
            </a:r>
          </a:p>
        </p:txBody>
      </p:sp>
    </p:spTree>
    <p:extLst>
      <p:ext uri="{BB962C8B-B14F-4D97-AF65-F5344CB8AC3E}">
        <p14:creationId xmlns:p14="http://schemas.microsoft.com/office/powerpoint/2010/main" val="343215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/method/mobilenetv2</a:t>
            </a:r>
          </a:p>
          <a:p>
            <a:endParaRPr lang="en-US" dirty="0"/>
          </a:p>
          <a:p>
            <a:r>
              <a:rPr lang="en-US" dirty="0"/>
              <a:t>….. Trainable parameters in the last layers</a:t>
            </a:r>
          </a:p>
        </p:txBody>
      </p:sp>
    </p:spTree>
    <p:extLst>
      <p:ext uri="{BB962C8B-B14F-4D97-AF65-F5344CB8AC3E}">
        <p14:creationId xmlns:p14="http://schemas.microsoft.com/office/powerpoint/2010/main" val="34176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/method/mobilenetv2</a:t>
            </a:r>
          </a:p>
          <a:p>
            <a:endParaRPr lang="en-US" dirty="0"/>
          </a:p>
          <a:p>
            <a:r>
              <a:rPr lang="en-US" dirty="0"/>
              <a:t>….. Trainable parameters in the last layers</a:t>
            </a:r>
          </a:p>
        </p:txBody>
      </p:sp>
    </p:spTree>
    <p:extLst>
      <p:ext uri="{BB962C8B-B14F-4D97-AF65-F5344CB8AC3E}">
        <p14:creationId xmlns:p14="http://schemas.microsoft.com/office/powerpoint/2010/main" val="21962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/method/mobilenetv2</a:t>
            </a:r>
          </a:p>
          <a:p>
            <a:endParaRPr lang="en-US" dirty="0"/>
          </a:p>
          <a:p>
            <a:r>
              <a:rPr lang="en-US" dirty="0"/>
              <a:t>….. Trainable parameters in the last layers</a:t>
            </a:r>
          </a:p>
        </p:txBody>
      </p:sp>
    </p:spTree>
    <p:extLst>
      <p:ext uri="{BB962C8B-B14F-4D97-AF65-F5344CB8AC3E}">
        <p14:creationId xmlns:p14="http://schemas.microsoft.com/office/powerpoint/2010/main" val="288623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</a:t>
            </a:r>
            <a:r>
              <a:rPr lang="en-US" dirty="0" err="1"/>
              <a:t>resnet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/method/mobilenetv2</a:t>
            </a:r>
          </a:p>
          <a:p>
            <a:endParaRPr lang="en-US" dirty="0"/>
          </a:p>
          <a:p>
            <a:r>
              <a:rPr lang="en-US" dirty="0"/>
              <a:t>….. Trainable parameters in the last layers</a:t>
            </a:r>
          </a:p>
        </p:txBody>
      </p:sp>
    </p:spTree>
    <p:extLst>
      <p:ext uri="{BB962C8B-B14F-4D97-AF65-F5344CB8AC3E}">
        <p14:creationId xmlns:p14="http://schemas.microsoft.com/office/powerpoint/2010/main" val="103942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E45-A16D-F9B6-6D94-1292BFFEF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b="1" dirty="0"/>
              <a:t>Automatic Waste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7C84-E279-CC93-ACCE-21EC5B02D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algn="ctr" rtl="0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N01601584: Terry Lay</a:t>
            </a:r>
          </a:p>
          <a:p>
            <a:pPr marL="0" lvl="0" indent="0" algn="ctr" rtl="0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N01613230: Ruoyu Zhu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we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83245-EB56-C42E-1D29-F512235F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389600"/>
            <a:ext cx="3146742" cy="3179400"/>
          </a:xfrm>
        </p:spPr>
        <p:txBody>
          <a:bodyPr/>
          <a:lstStyle/>
          <a:p>
            <a:pPr marL="152400" indent="0">
              <a:buNone/>
            </a:pPr>
            <a:r>
              <a:rPr lang="en-CA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VGGNet-16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layers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 filters</a:t>
            </a:r>
          </a:p>
          <a:p>
            <a:pPr>
              <a:lnSpc>
                <a:spcPct val="20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138 million parameters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5*10e4 trainable parameters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A84270-3DF1-7E41-1E9A-41A9075376A4}"/>
              </a:ext>
            </a:extLst>
          </p:cNvPr>
          <p:cNvSpPr txBox="1">
            <a:spLocks/>
          </p:cNvSpPr>
          <p:nvPr/>
        </p:nvSpPr>
        <p:spPr>
          <a:xfrm>
            <a:off x="2927971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2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ResNet-50 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layers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skip-connections</a:t>
            </a:r>
            <a:endParaRPr lang="en-C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24.6 million parameters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2941E3B-4817-9D90-CB2F-67910E78C16C}"/>
              </a:ext>
            </a:extLst>
          </p:cNvPr>
          <p:cNvSpPr txBox="1">
            <a:spLocks/>
          </p:cNvSpPr>
          <p:nvPr/>
        </p:nvSpPr>
        <p:spPr>
          <a:xfrm>
            <a:off x="5735971" y="1389600"/>
            <a:ext cx="3146742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000" b="1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CA" sz="20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layers 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bottleneck layers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mobile applications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.5 million parameters</a:t>
            </a:r>
            <a:endParaRPr lang="en-CA" sz="16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9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we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83245-EB56-C42E-1D29-F512235F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389600"/>
            <a:ext cx="3146742" cy="3179400"/>
          </a:xfrm>
        </p:spPr>
        <p:txBody>
          <a:bodyPr/>
          <a:lstStyle/>
          <a:p>
            <a:pPr marL="152400" indent="0">
              <a:buNone/>
            </a:pPr>
            <a:r>
              <a:rPr lang="en-CA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VGGNet-16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layers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 filters</a:t>
            </a:r>
          </a:p>
          <a:p>
            <a:pPr>
              <a:lnSpc>
                <a:spcPct val="20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138 million parameters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5*10e4 trainable parameters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77DF73D-4BBD-08D1-96B7-14E939F1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02" y="1062990"/>
            <a:ext cx="683689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9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we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83245-EB56-C42E-1D29-F512235F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389600"/>
            <a:ext cx="3146742" cy="3179400"/>
          </a:xfrm>
        </p:spPr>
        <p:txBody>
          <a:bodyPr/>
          <a:lstStyle/>
          <a:p>
            <a:pPr marL="152400" indent="0">
              <a:buNone/>
            </a:pPr>
            <a:r>
              <a:rPr lang="en-CA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VGGNet-16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layers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 filters</a:t>
            </a:r>
          </a:p>
          <a:p>
            <a:pPr>
              <a:lnSpc>
                <a:spcPct val="20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138 million parameters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5*10e4 trainable parameters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A84270-3DF1-7E41-1E9A-41A9075376A4}"/>
              </a:ext>
            </a:extLst>
          </p:cNvPr>
          <p:cNvSpPr txBox="1">
            <a:spLocks/>
          </p:cNvSpPr>
          <p:nvPr/>
        </p:nvSpPr>
        <p:spPr>
          <a:xfrm>
            <a:off x="2927971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2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ResNet-50 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layers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skip-connections</a:t>
            </a:r>
            <a:endParaRPr lang="en-C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24.6 million parameters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2941E3B-4817-9D90-CB2F-67910E78C16C}"/>
              </a:ext>
            </a:extLst>
          </p:cNvPr>
          <p:cNvSpPr txBox="1">
            <a:spLocks/>
          </p:cNvSpPr>
          <p:nvPr/>
        </p:nvSpPr>
        <p:spPr>
          <a:xfrm>
            <a:off x="5735971" y="1389600"/>
            <a:ext cx="3146742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000" b="1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CA" sz="20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layers 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bottleneck layers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mobile applications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.5 million parameters</a:t>
            </a:r>
            <a:endParaRPr lang="en-CA" sz="16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2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we used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A84270-3DF1-7E41-1E9A-41A9075376A4}"/>
              </a:ext>
            </a:extLst>
          </p:cNvPr>
          <p:cNvSpPr txBox="1">
            <a:spLocks/>
          </p:cNvSpPr>
          <p:nvPr/>
        </p:nvSpPr>
        <p:spPr>
          <a:xfrm>
            <a:off x="2927971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2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ResNet-50 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layers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  <a:endParaRPr lang="en-C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skip-connections</a:t>
            </a:r>
            <a:endParaRPr lang="en-C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24.6 million parameters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BF4A7-E101-8D73-D132-AF3981BAB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02" y="206153"/>
            <a:ext cx="2747010" cy="4316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31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we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83245-EB56-C42E-1D29-F512235F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389600"/>
            <a:ext cx="3146742" cy="3179400"/>
          </a:xfrm>
        </p:spPr>
        <p:txBody>
          <a:bodyPr/>
          <a:lstStyle/>
          <a:p>
            <a:pPr marL="152400" indent="0">
              <a:buNone/>
            </a:pPr>
            <a:r>
              <a:rPr lang="en-CA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VGGNet-16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layers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 filters</a:t>
            </a:r>
          </a:p>
          <a:p>
            <a:pPr>
              <a:lnSpc>
                <a:spcPct val="20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138 million parameters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5*10e4 trainable parameters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A84270-3DF1-7E41-1E9A-41A9075376A4}"/>
              </a:ext>
            </a:extLst>
          </p:cNvPr>
          <p:cNvSpPr txBox="1">
            <a:spLocks/>
          </p:cNvSpPr>
          <p:nvPr/>
        </p:nvSpPr>
        <p:spPr>
          <a:xfrm>
            <a:off x="2927971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2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ResNet-50 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layers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skip-connections</a:t>
            </a:r>
            <a:endParaRPr lang="en-C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24.6 million parameters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2941E3B-4817-9D90-CB2F-67910E78C16C}"/>
              </a:ext>
            </a:extLst>
          </p:cNvPr>
          <p:cNvSpPr txBox="1">
            <a:spLocks/>
          </p:cNvSpPr>
          <p:nvPr/>
        </p:nvSpPr>
        <p:spPr>
          <a:xfrm>
            <a:off x="5735971" y="1389600"/>
            <a:ext cx="3146742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000" b="1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CA" sz="20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layers 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bottleneck layers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mobile applications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.5 million parameters</a:t>
            </a:r>
            <a:endParaRPr lang="en-CA" sz="16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1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we used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2941E3B-4817-9D90-CB2F-67910E78C16C}"/>
              </a:ext>
            </a:extLst>
          </p:cNvPr>
          <p:cNvSpPr txBox="1">
            <a:spLocks/>
          </p:cNvSpPr>
          <p:nvPr/>
        </p:nvSpPr>
        <p:spPr>
          <a:xfrm>
            <a:off x="5735971" y="1389600"/>
            <a:ext cx="3146742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2000" b="1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CA" sz="20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layers 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bottleneck layers</a:t>
            </a:r>
          </a:p>
          <a:p>
            <a:pPr>
              <a:lnSpc>
                <a:spcPct val="170000"/>
              </a:lnSpc>
            </a:pPr>
            <a:r>
              <a:rPr lang="en-CA" sz="16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mobile applications</a:t>
            </a:r>
          </a:p>
          <a:p>
            <a:pPr>
              <a:lnSpc>
                <a:spcPct val="170000"/>
              </a:lnSpc>
            </a:pPr>
            <a:r>
              <a:rPr lang="en-C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.5 million parameters</a:t>
            </a:r>
            <a:endParaRPr lang="en-CA" sz="16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10e6 trainable parameters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FEF68-9C1D-C8B1-CC7A-FF8C8DE1D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18" y="0"/>
            <a:ext cx="4317023" cy="474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14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1053"/>
            <a:ext cx="2808000" cy="755700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83245-EB56-C42E-1D29-F512235F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92261"/>
            <a:ext cx="2900332" cy="3179400"/>
          </a:xfrm>
          <a:ln w="28575">
            <a:solidFill>
              <a:srgbClr val="FFC000"/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en-CA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VGGNet-16 </a:t>
            </a:r>
          </a:p>
          <a:p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95.31% accuracy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400" indent="0">
              <a:buNone/>
            </a:pPr>
            <a:endParaRPr lang="en-CA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3A84270-3DF1-7E41-1E9A-41A9075376A4}"/>
              </a:ext>
            </a:extLst>
          </p:cNvPr>
          <p:cNvSpPr txBox="1">
            <a:spLocks/>
          </p:cNvSpPr>
          <p:nvPr/>
        </p:nvSpPr>
        <p:spPr>
          <a:xfrm>
            <a:off x="3225534" y="1296895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18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ResNet-50 </a:t>
            </a:r>
          </a:p>
          <a:p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91.86% accuracy</a:t>
            </a:r>
            <a:endParaRPr lang="en-CA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2800" dirty="0">
                <a:effectLst/>
              </a:rPr>
              <a:t> 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2941E3B-4817-9D90-CB2F-67910E78C16C}"/>
              </a:ext>
            </a:extLst>
          </p:cNvPr>
          <p:cNvSpPr txBox="1">
            <a:spLocks/>
          </p:cNvSpPr>
          <p:nvPr/>
        </p:nvSpPr>
        <p:spPr>
          <a:xfrm>
            <a:off x="5841989" y="1274261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buNone/>
            </a:pPr>
            <a:r>
              <a:rPr lang="en-CA" sz="1800" b="1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CA" sz="1800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  <a:p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91.37% accuracy</a:t>
            </a:r>
            <a:endParaRPr lang="en-C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400" indent="0">
              <a:buNone/>
            </a:pPr>
            <a:endParaRPr lang="en-CA" sz="1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CA" sz="18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CA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2" name="Picture 1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EE34ED69-B2BF-68F6-C85E-4D51BF05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2" y="2275294"/>
            <a:ext cx="2747010" cy="2145665"/>
          </a:xfrm>
          <a:prstGeom prst="rect">
            <a:avLst/>
          </a:prstGeom>
        </p:spPr>
      </p:pic>
      <p:pic>
        <p:nvPicPr>
          <p:cNvPr id="3" name="Picture 2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48D09998-D6ED-5EB4-BC76-A9231932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44" y="2242591"/>
            <a:ext cx="2747010" cy="2211070"/>
          </a:xfrm>
          <a:prstGeom prst="rect">
            <a:avLst/>
          </a:prstGeom>
        </p:spPr>
      </p:pic>
      <p:pic>
        <p:nvPicPr>
          <p:cNvPr id="4" name="Picture 3" descr="A graph of a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7F849510-337F-11F4-A95C-EB67E1E5F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156" y="2280056"/>
            <a:ext cx="2705681" cy="2140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A06900-A0CC-DD9C-2305-1C998C594B8B}"/>
              </a:ext>
            </a:extLst>
          </p:cNvPr>
          <p:cNvSpPr txBox="1"/>
          <p:nvPr/>
        </p:nvSpPr>
        <p:spPr>
          <a:xfrm>
            <a:off x="759449" y="898734"/>
            <a:ext cx="795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 size of 64, 5 epochs, Adam optimizer, learning rate of 0.001, cross entropy loss function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C92BC-9AFC-CCBC-EAE6-052558135649}"/>
              </a:ext>
            </a:extLst>
          </p:cNvPr>
          <p:cNvSpPr txBox="1"/>
          <p:nvPr/>
        </p:nvSpPr>
        <p:spPr>
          <a:xfrm>
            <a:off x="2457450" y="1600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5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86FC36-ED70-2BE2-38F6-B7CF8EAD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66DC46-16D9-4E9E-9F3E-793C035BD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best model has comparable results with previous findings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CA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endParaRPr lang="en-CA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work: </a:t>
            </a:r>
            <a:r>
              <a:rPr lang="en-CA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more types of recycling, e-waste and organic materials</a:t>
            </a: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C563FB-465E-5455-BBD0-9EC0B7393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35883"/>
              </p:ext>
            </p:extLst>
          </p:nvPr>
        </p:nvGraphicFramePr>
        <p:xfrm>
          <a:off x="4832402" y="1510512"/>
          <a:ext cx="3733185" cy="23718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74815">
                  <a:extLst>
                    <a:ext uri="{9D8B030D-6E8A-4147-A177-3AD203B41FA5}">
                      <a16:colId xmlns:a16="http://schemas.microsoft.com/office/drawing/2014/main" val="1130639849"/>
                    </a:ext>
                  </a:extLst>
                </a:gridCol>
                <a:gridCol w="999990">
                  <a:extLst>
                    <a:ext uri="{9D8B030D-6E8A-4147-A177-3AD203B41FA5}">
                      <a16:colId xmlns:a16="http://schemas.microsoft.com/office/drawing/2014/main" val="2236890337"/>
                    </a:ext>
                  </a:extLst>
                </a:gridCol>
                <a:gridCol w="958380">
                  <a:extLst>
                    <a:ext uri="{9D8B030D-6E8A-4147-A177-3AD203B41FA5}">
                      <a16:colId xmlns:a16="http://schemas.microsoft.com/office/drawing/2014/main" val="3520679612"/>
                    </a:ext>
                  </a:extLst>
                </a:gridCol>
              </a:tblGrid>
              <a:tr h="45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>
                          <a:effectLst/>
                        </a:rPr>
                        <a:t>Model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Categories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5444272"/>
                  </a:ext>
                </a:extLst>
              </a:tr>
              <a:tr h="45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kern="100" dirty="0" err="1">
                          <a:effectLst/>
                        </a:rPr>
                        <a:t>ConvoWaste</a:t>
                      </a:r>
                      <a:endParaRPr lang="en-US" sz="11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98%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195598"/>
                  </a:ext>
                </a:extLst>
              </a:tr>
              <a:tr h="45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kern="100" dirty="0">
                          <a:effectLst/>
                        </a:rPr>
                        <a:t>Resin Code Identifier</a:t>
                      </a:r>
                      <a:endParaRPr lang="en-US" sz="11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99.7%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9622062"/>
                  </a:ext>
                </a:extLst>
              </a:tr>
              <a:tr h="455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kern="100" dirty="0">
                          <a:effectLst/>
                        </a:rPr>
                        <a:t>Organic Waste Classifier</a:t>
                      </a:r>
                      <a:endParaRPr lang="en-US" sz="11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96.6%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958266"/>
                  </a:ext>
                </a:extLst>
              </a:tr>
              <a:tr h="548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>
                          <a:effectLst/>
                        </a:rPr>
                        <a:t>Household Waste Classifier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 dirty="0">
                          <a:effectLst/>
                        </a:rPr>
                        <a:t>12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 dirty="0">
                          <a:effectLst/>
                        </a:rPr>
                        <a:t>95.31%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22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8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2A5B-9F31-43D4-B701-8836067E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/>
              <a:t>Waste Management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AE1AB5-767B-0F27-F55B-39BBA1D8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Processes and actions needed to properly dispose of waste</a:t>
            </a:r>
          </a:p>
          <a:p>
            <a:r>
              <a:rPr lang="en-US">
                <a:solidFill>
                  <a:schemeClr val="tx1"/>
                </a:solidFill>
              </a:rPr>
              <a:t>Challenges: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Ineffective recycling and composting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Not all waste can be disposed of in the same manner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Different materials need to be separated before recycling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3885F9-C53C-DB0C-CEBC-4EE2EB024B4F}"/>
              </a:ext>
            </a:extLst>
          </p:cNvPr>
          <p:cNvGrpSpPr/>
          <p:nvPr/>
        </p:nvGrpSpPr>
        <p:grpSpPr>
          <a:xfrm>
            <a:off x="2952806" y="3387837"/>
            <a:ext cx="3238390" cy="1083310"/>
            <a:chOff x="0" y="0"/>
            <a:chExt cx="2617694" cy="680720"/>
          </a:xfrm>
        </p:grpSpPr>
        <p:pic>
          <p:nvPicPr>
            <p:cNvPr id="4" name="Picture 3" descr="A slice of bread with mold on it&#10;&#10;Description automatically generated">
              <a:extLst>
                <a:ext uri="{FF2B5EF4-FFF2-40B4-BE49-F238E27FC236}">
                  <a16:creationId xmlns:a16="http://schemas.microsoft.com/office/drawing/2014/main" id="{FB8995CA-4195-E70A-D903-566647C7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65" y="53789"/>
              <a:ext cx="860425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A green battery with wires&#10;&#10;Description automatically generated">
              <a:extLst>
                <a:ext uri="{FF2B5EF4-FFF2-40B4-BE49-F238E27FC236}">
                  <a16:creationId xmlns:a16="http://schemas.microsoft.com/office/drawing/2014/main" id="{6A282361-7BA1-4F8F-1CA3-9652BB28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0720" cy="680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cardboard box with purple and white objects&#10;&#10;Description automatically generated">
              <a:extLst>
                <a:ext uri="{FF2B5EF4-FFF2-40B4-BE49-F238E27FC236}">
                  <a16:creationId xmlns:a16="http://schemas.microsoft.com/office/drawing/2014/main" id="{7BFD24BB-327B-9531-0005-D22CA95A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094" y="125506"/>
              <a:ext cx="725805" cy="544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A close-up of a container&#10;&#10;Description automatically generated">
              <a:extLst>
                <a:ext uri="{FF2B5EF4-FFF2-40B4-BE49-F238E27FC236}">
                  <a16:creationId xmlns:a16="http://schemas.microsoft.com/office/drawing/2014/main" id="{BCA4200F-58F3-65B3-D264-EB0E1C055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650" y="8964"/>
              <a:ext cx="583044" cy="6288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87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A903F7-4122-1705-9B84-E6093997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830475"/>
            <a:ext cx="4045200" cy="1482300"/>
          </a:xfrm>
        </p:spPr>
        <p:txBody>
          <a:bodyPr/>
          <a:lstStyle/>
          <a:p>
            <a:r>
              <a:rPr lang="en-US"/>
              <a:t>Waste Segregation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845B8-74A9-F83A-4955-9749C730E0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CA" sz="1500"/>
              <a:t>Canadians dispose of over 3 million tonnes of plastic waste annually and only 9% is properly recycled – the rest is thrown into landfills, waste-to-energy facilities or to the environment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CA" sz="1500"/>
              <a:t>It is important to segregate waste appropriately</a:t>
            </a:r>
          </a:p>
          <a:p>
            <a:pPr lvl="1">
              <a:lnSpc>
                <a:spcPct val="105000"/>
              </a:lnSpc>
              <a:spcAft>
                <a:spcPts val="600"/>
              </a:spcAft>
            </a:pPr>
            <a:r>
              <a:rPr lang="en-CA" sz="1100"/>
              <a:t>Improper disposal of wastes and toxins poses health and environmental hazards</a:t>
            </a:r>
            <a:endParaRPr lang="en-CA" sz="1500"/>
          </a:p>
          <a:p>
            <a:pPr lvl="1">
              <a:lnSpc>
                <a:spcPct val="105000"/>
              </a:lnSpc>
              <a:spcAft>
                <a:spcPts val="600"/>
              </a:spcAft>
            </a:pPr>
            <a:r>
              <a:rPr lang="en-US" sz="1100"/>
              <a:t>Waste segregation improves the quality of recycling, minimizes material that ends up in land fills</a:t>
            </a:r>
          </a:p>
        </p:txBody>
      </p:sp>
    </p:spTree>
    <p:extLst>
      <p:ext uri="{BB962C8B-B14F-4D97-AF65-F5344CB8AC3E}">
        <p14:creationId xmlns:p14="http://schemas.microsoft.com/office/powerpoint/2010/main" val="6419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B6EB-0B52-28D6-1806-D5C399E9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Previous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132E-54DF-B41E-9299-04FC9BC0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ConvoWaste</a:t>
            </a:r>
            <a:r>
              <a:rPr lang="en-CA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classify general types of waste 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 categories of waste</a:t>
            </a:r>
          </a:p>
          <a:p>
            <a:pPr lvl="1"/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Inception-Resnet V2 model with several extra layers.</a:t>
            </a:r>
          </a:p>
          <a:p>
            <a:pPr lvl="1"/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98% accuracy</a:t>
            </a:r>
          </a:p>
          <a:p>
            <a:r>
              <a:rPr lang="en-CA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esin codes from images of plastic waste </a:t>
            </a:r>
          </a:p>
          <a:p>
            <a:pPr lvl="1"/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categories of resin codes from images of plastic waste. </a:t>
            </a:r>
          </a:p>
          <a:p>
            <a:pPr lvl="1"/>
            <a:r>
              <a:rPr lang="en-CA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xtracted embeddings of the images, and  fit a </a:t>
            </a:r>
            <a:r>
              <a:rPr lang="en-CA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</a:p>
          <a:p>
            <a:pPr lvl="1"/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computation costs</a:t>
            </a:r>
            <a:endParaRPr lang="en-CA" dirty="0"/>
          </a:p>
          <a:p>
            <a:pPr lvl="1"/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99.7%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endParaRPr lang="en-CA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CA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rganic waste </a:t>
            </a:r>
            <a:r>
              <a:rPr lang="en-CA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CA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Residual waste </a:t>
            </a:r>
          </a:p>
          <a:p>
            <a:pPr lvl="1"/>
            <a:r>
              <a:rPr lang="en-US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classes classification problem</a:t>
            </a:r>
            <a:endParaRPr lang="en-US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Fine-tuned on VGGNet-16 and ResNet-50 </a:t>
            </a:r>
          </a:p>
          <a:p>
            <a:pPr lvl="1"/>
            <a:r>
              <a:rPr lang="en-CA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96.6% accuracies with ResNet-50 </a:t>
            </a:r>
          </a:p>
          <a:p>
            <a:pPr lvl="1"/>
            <a:r>
              <a:rPr lang="en-CA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95.6% accuracies with VGGNet-16</a:t>
            </a:r>
          </a:p>
          <a:p>
            <a:endParaRPr lang="en-CA" dirty="0"/>
          </a:p>
        </p:txBody>
      </p:sp>
      <p:pic>
        <p:nvPicPr>
          <p:cNvPr id="3074" name="Picture 2" descr="Plastics – Resin Codes. What do they mean? - 2EA">
            <a:extLst>
              <a:ext uri="{FF2B5EF4-FFF2-40B4-BE49-F238E27FC236}">
                <a16:creationId xmlns:a16="http://schemas.microsoft.com/office/drawing/2014/main" id="{5218BC6C-C0FB-E2A7-DA13-A40752F7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52" y="3413607"/>
            <a:ext cx="2823548" cy="141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fferent types of waste&#10;&#10;Description automatically generated">
            <a:extLst>
              <a:ext uri="{FF2B5EF4-FFF2-40B4-BE49-F238E27FC236}">
                <a16:creationId xmlns:a16="http://schemas.microsoft.com/office/drawing/2014/main" id="{302A8FC1-63AA-6C69-C577-2F128E37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752" y="895969"/>
            <a:ext cx="2823548" cy="20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6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B4235C-2BCF-2396-BAA7-DBA67AFD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782750-85B1-B6C7-F181-022380B7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06809" cy="1985361"/>
          </a:xfrm>
        </p:spPr>
        <p:txBody>
          <a:bodyPr>
            <a:normAutofit fontScale="85000" lnSpcReduction="10000"/>
          </a:bodyPr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is the Household Garbage Classification dataset from Kaggle. </a:t>
            </a:r>
          </a:p>
          <a:p>
            <a:r>
              <a:rPr lang="en-CA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dataset is extended to 12 classes of waste categories.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 classes: paper, cardboard, biological, metal, plastic, green-glass, brown-glass, white-glass, clothes, shoes, batteries, and trash.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6294A6-7725-EBEC-0D34-8A0DABA0D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64493"/>
              </p:ext>
            </p:extLst>
          </p:nvPr>
        </p:nvGraphicFramePr>
        <p:xfrm>
          <a:off x="5709623" y="1017725"/>
          <a:ext cx="2652888" cy="351879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26444">
                  <a:extLst>
                    <a:ext uri="{9D8B030D-6E8A-4147-A177-3AD203B41FA5}">
                      <a16:colId xmlns:a16="http://schemas.microsoft.com/office/drawing/2014/main" val="4238279055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val="289238727"/>
                    </a:ext>
                  </a:extLst>
                </a:gridCol>
              </a:tblGrid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>
                          <a:effectLst/>
                        </a:rPr>
                        <a:t>Category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Number of Images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1287483557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Brown glass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607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1040190412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Green glass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629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4145928922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Trash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697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550139429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Metal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769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901079114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White glass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775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171005679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Plastic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865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3756279546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Cardboard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891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2123801752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Batteries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945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3580401797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Biological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985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3510671666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Paper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1050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2539852594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>
                          <a:effectLst/>
                        </a:rPr>
                        <a:t>Shoes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>
                          <a:effectLst/>
                        </a:rPr>
                        <a:t>1977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4284102822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kern="100" dirty="0">
                          <a:effectLst/>
                        </a:rPr>
                        <a:t>Clothes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kern="100" dirty="0">
                          <a:effectLst/>
                        </a:rPr>
                        <a:t>5325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708100977"/>
                  </a:ext>
                </a:extLst>
              </a:tr>
              <a:tr h="244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Total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1" kern="100" dirty="0">
                          <a:effectLst/>
                        </a:rPr>
                        <a:t>15515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84" marR="66384" marT="0" marB="0" anchor="ctr"/>
                </a:tc>
                <a:extLst>
                  <a:ext uri="{0D108BD9-81ED-4DB2-BD59-A6C34878D82A}">
                    <a16:rowId xmlns:a16="http://schemas.microsoft.com/office/drawing/2014/main" val="4193567409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ACCC089-AD11-52D6-314E-9FD3D021B157}"/>
              </a:ext>
            </a:extLst>
          </p:cNvPr>
          <p:cNvGrpSpPr/>
          <p:nvPr/>
        </p:nvGrpSpPr>
        <p:grpSpPr>
          <a:xfrm>
            <a:off x="1104756" y="3453208"/>
            <a:ext cx="3238390" cy="1083310"/>
            <a:chOff x="0" y="0"/>
            <a:chExt cx="2617694" cy="680720"/>
          </a:xfrm>
        </p:grpSpPr>
        <p:pic>
          <p:nvPicPr>
            <p:cNvPr id="10" name="Picture 9" descr="A slice of bread with mold on it&#10;&#10;Description automatically generated">
              <a:extLst>
                <a:ext uri="{FF2B5EF4-FFF2-40B4-BE49-F238E27FC236}">
                  <a16:creationId xmlns:a16="http://schemas.microsoft.com/office/drawing/2014/main" id="{F1BC8583-F8E4-BE6B-57B5-E3B0F2335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65" y="53789"/>
              <a:ext cx="860425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 descr="A green battery with wires&#10;&#10;Description automatically generated">
              <a:extLst>
                <a:ext uri="{FF2B5EF4-FFF2-40B4-BE49-F238E27FC236}">
                  <a16:creationId xmlns:a16="http://schemas.microsoft.com/office/drawing/2014/main" id="{F4423510-6C54-D109-2D31-75901B48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0720" cy="680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A cardboard box with purple and white objects&#10;&#10;Description automatically generated">
              <a:extLst>
                <a:ext uri="{FF2B5EF4-FFF2-40B4-BE49-F238E27FC236}">
                  <a16:creationId xmlns:a16="http://schemas.microsoft.com/office/drawing/2014/main" id="{44E4241C-FD0D-E9D5-F48D-FAF768E50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094" y="125506"/>
              <a:ext cx="725805" cy="5441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 descr="A close-up of a container&#10;&#10;Description automatically generated">
              <a:extLst>
                <a:ext uri="{FF2B5EF4-FFF2-40B4-BE49-F238E27FC236}">
                  <a16:creationId xmlns:a16="http://schemas.microsoft.com/office/drawing/2014/main" id="{4A692336-E4BF-A2DB-6137-2366DB2E1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650" y="8964"/>
              <a:ext cx="583044" cy="6288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79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8DAF-5DC3-B334-4E15-9BA548C2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Preparation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3E95-788F-B417-023F-730E4AE6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812398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</a:rPr>
              <a:t>resized to be 224x224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en-CA" dirty="0">
                <a:latin typeface="Times New Roman" panose="02020603050405020304" pitchFamily="18" charset="0"/>
              </a:rPr>
              <a:t>normalization </a:t>
            </a:r>
          </a:p>
          <a:p>
            <a:r>
              <a:rPr lang="en-CA" dirty="0">
                <a:latin typeface="Times New Roman" panose="02020603050405020304" pitchFamily="18" charset="0"/>
              </a:rPr>
              <a:t>randomly flip or rotate</a:t>
            </a:r>
          </a:p>
          <a:p>
            <a:r>
              <a:rPr lang="en-CA" dirty="0">
                <a:latin typeface="Times New Roman" panose="02020603050405020304" pitchFamily="18" charset="0"/>
              </a:rPr>
              <a:t>rebalance class distribution when sampling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61DCF-79EA-E851-46CD-97F2865CA4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00" y="1234245"/>
            <a:ext cx="3128230" cy="20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D6F24-E667-34FA-6586-EEA9C481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we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83245-EB56-C42E-1D29-F512235F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  <a:endParaRPr lang="en-CA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CNN models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CA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VGGNet-16, </a:t>
            </a:r>
            <a:r>
              <a:rPr lang="en-CA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ResNet-50</a:t>
            </a:r>
            <a:r>
              <a:rPr lang="en-CA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CA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pre-trained on the ImageNet dataset (1000 object classes)</a:t>
            </a:r>
          </a:p>
          <a:p>
            <a:r>
              <a:rPr lang="en-CA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nfreeze the parameters of the last layer for fine tuning</a:t>
            </a:r>
          </a:p>
          <a:p>
            <a:r>
              <a:rPr lang="en-CA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ine-tuned on </a:t>
            </a:r>
            <a:r>
              <a:rPr lang="en-CA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our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Household Garbage dataset with 12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912A9562-CBE8-A659-AB45-12D124D1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683689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9AE4C6E-E163-8792-3010-A9600208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8" y="2697057"/>
            <a:ext cx="6705600" cy="216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F1D32F-6473-860E-6404-3B0D277705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97" y="1541292"/>
            <a:ext cx="2743200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68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72C7-2C8D-0DA0-AB33-C6F6AF2A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A1E13-3DFB-124A-9EB6-D6D60EAD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240"/>
            <a:ext cx="2484755" cy="471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E63BB3-13F7-2B0A-8B57-87D353157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67" y="331821"/>
            <a:ext cx="4072597" cy="447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36FFF-9F4B-3543-5AC0-050DEC1536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76" y="126081"/>
            <a:ext cx="2747010" cy="4316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3854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905</Words>
  <Application>Microsoft Office PowerPoint</Application>
  <PresentationFormat>On-screen Show (16:9)</PresentationFormat>
  <Paragraphs>219</Paragraphs>
  <Slides>17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Light</vt:lpstr>
      <vt:lpstr>Automatic Waste Classification</vt:lpstr>
      <vt:lpstr>Waste Management</vt:lpstr>
      <vt:lpstr>Waste Segregation</vt:lpstr>
      <vt:lpstr>Previous Study</vt:lpstr>
      <vt:lpstr>Datasets</vt:lpstr>
      <vt:lpstr>Image Preparation </vt:lpstr>
      <vt:lpstr>Model we used</vt:lpstr>
      <vt:lpstr>PowerPoint Presentation</vt:lpstr>
      <vt:lpstr>PowerPoint Presentation</vt:lpstr>
      <vt:lpstr>Model we used</vt:lpstr>
      <vt:lpstr>Model we used</vt:lpstr>
      <vt:lpstr>Model we used</vt:lpstr>
      <vt:lpstr>Model we used</vt:lpstr>
      <vt:lpstr>Model we used</vt:lpstr>
      <vt:lpstr>Model we used</vt:lpstr>
      <vt:lpstr>Result</vt:lpstr>
      <vt:lpstr>Conclusion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Waste Classification</dc:title>
  <dc:creator>Terry Lay</dc:creator>
  <cp:lastModifiedBy>Terry Lay</cp:lastModifiedBy>
  <cp:revision>2</cp:revision>
  <dcterms:modified xsi:type="dcterms:W3CDTF">2023-10-25T22:50:08Z</dcterms:modified>
</cp:coreProperties>
</file>