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7" r:id="rId1"/>
  </p:sldMasterIdLst>
  <p:notesMasterIdLst>
    <p:notesMasterId r:id="rId13"/>
  </p:notesMasterIdLst>
  <p:handoutMasterIdLst>
    <p:handoutMasterId r:id="rId14"/>
  </p:handoutMasterIdLst>
  <p:sldIdLst>
    <p:sldId id="256" r:id="rId2"/>
    <p:sldId id="257" r:id="rId3"/>
    <p:sldId id="264" r:id="rId4"/>
    <p:sldId id="263" r:id="rId5"/>
    <p:sldId id="265" r:id="rId6"/>
    <p:sldId id="266" r:id="rId7"/>
    <p:sldId id="258" r:id="rId8"/>
    <p:sldId id="261" r:id="rId9"/>
    <p:sldId id="267" r:id="rId10"/>
    <p:sldId id="259"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ry Lay" userId="18d6cebe-c63f-44a5-9622-6da0b2fb189f" providerId="ADAL" clId="{887AC063-C4D2-4383-A330-50BAD99F1CB4}"/>
    <pc:docChg chg="modSld">
      <pc:chgData name="Terry Lay" userId="18d6cebe-c63f-44a5-9622-6da0b2fb189f" providerId="ADAL" clId="{887AC063-C4D2-4383-A330-50BAD99F1CB4}" dt="2023-10-25T22:30:06.872" v="2" actId="20577"/>
      <pc:docMkLst>
        <pc:docMk/>
      </pc:docMkLst>
      <pc:sldChg chg="modSp mod">
        <pc:chgData name="Terry Lay" userId="18d6cebe-c63f-44a5-9622-6da0b2fb189f" providerId="ADAL" clId="{887AC063-C4D2-4383-A330-50BAD99F1CB4}" dt="2023-10-25T22:30:06.872" v="2" actId="20577"/>
        <pc:sldMkLst>
          <pc:docMk/>
          <pc:sldMk cId="0" sldId="256"/>
        </pc:sldMkLst>
        <pc:spChg chg="mod">
          <ac:chgData name="Terry Lay" userId="18d6cebe-c63f-44a5-9622-6da0b2fb189f" providerId="ADAL" clId="{887AC063-C4D2-4383-A330-50BAD99F1CB4}" dt="2023-10-25T22:30:06.872" v="2" actId="20577"/>
          <ac:spMkLst>
            <pc:docMk/>
            <pc:sldMk cId="0" sldId="256"/>
            <ac:spMk id="4099" creationId="{E00D513F-587F-EE4F-3F30-32C70B20F4C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1BAE9-2EC0-E1FE-62BB-F57C7B8D42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B574E220-B147-C951-F92F-F6727EA12A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233D389-0096-4E7F-AB19-A95D65F22448}" type="datetimeFigureOut">
              <a:rPr lang="en-US"/>
              <a:pPr>
                <a:defRPr/>
              </a:pPr>
              <a:t>10/25/2023</a:t>
            </a:fld>
            <a:endParaRPr lang="en-US"/>
          </a:p>
        </p:txBody>
      </p:sp>
      <p:sp>
        <p:nvSpPr>
          <p:cNvPr id="4" name="Footer Placeholder 3">
            <a:extLst>
              <a:ext uri="{FF2B5EF4-FFF2-40B4-BE49-F238E27FC236}">
                <a16:creationId xmlns:a16="http://schemas.microsoft.com/office/drawing/2014/main" id="{1AE19D29-45A7-53A1-91B6-B157C63886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55C7A348-E373-5005-4E4F-BD44313328E8}"/>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1A3B5AFD-55AD-4AA2-A3C8-B1353926830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7538CF-D856-45E2-D25D-94228565DF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D94D4817-8AB6-8E50-7C6F-B3D833EDEC0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70A4D64-0390-43E4-BF00-6D655337DF84}" type="datetimeFigureOut">
              <a:rPr lang="en-US"/>
              <a:pPr>
                <a:defRPr/>
              </a:pPr>
              <a:t>10/25/2023</a:t>
            </a:fld>
            <a:endParaRPr lang="en-US"/>
          </a:p>
        </p:txBody>
      </p:sp>
      <p:sp>
        <p:nvSpPr>
          <p:cNvPr id="4" name="Slide Image Placeholder 3">
            <a:extLst>
              <a:ext uri="{FF2B5EF4-FFF2-40B4-BE49-F238E27FC236}">
                <a16:creationId xmlns:a16="http://schemas.microsoft.com/office/drawing/2014/main" id="{4F6E64D8-3830-DCF2-111F-7C91FF86F7FD}"/>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4DF546C-EEF8-210B-6774-B398F81CCE8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98B6A1A-9685-E566-B377-1DDFD58CF1F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D2EB3809-E2A1-BA29-CFB2-D452230054F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279300B2-2D64-43BC-9C6A-C51C11C53BC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did we choose this dataset:</a:t>
            </a:r>
          </a:p>
          <a:p>
            <a:endParaRPr lang="en-US"/>
          </a:p>
          <a:p>
            <a:r>
              <a:rPr lang="en-US"/>
              <a:t>Many of us will graduate from this program to become data scientists or big data analysts.</a:t>
            </a:r>
          </a:p>
          <a:p>
            <a:endParaRPr lang="en-US"/>
          </a:p>
          <a:p>
            <a:r>
              <a:rPr lang="en-US"/>
              <a:t>We felt it would be interesting to see from an HR perspective the type of candidates who are interested in these types of positions</a:t>
            </a:r>
          </a:p>
          <a:p>
            <a:endParaRPr lang="en-US"/>
          </a:p>
          <a:p>
            <a:r>
              <a:rPr lang="en-US"/>
              <a:t>We also wanted to get an understanding of the types of factors a real HR department might look at when analyzing the job market</a:t>
            </a:r>
            <a:endParaRPr lang="en-CA"/>
          </a:p>
        </p:txBody>
      </p:sp>
      <p:sp>
        <p:nvSpPr>
          <p:cNvPr id="4" name="Slide Number Placeholder 3"/>
          <p:cNvSpPr>
            <a:spLocks noGrp="1"/>
          </p:cNvSpPr>
          <p:nvPr>
            <p:ph type="sldNum" sz="quarter" idx="5"/>
          </p:nvPr>
        </p:nvSpPr>
        <p:spPr/>
        <p:txBody>
          <a:bodyPr/>
          <a:lstStyle/>
          <a:p>
            <a:pPr>
              <a:defRPr/>
            </a:pPr>
            <a:fld id="{279300B2-2D64-43BC-9C6A-C51C11C53BC5}" type="slidenum">
              <a:rPr lang="en-US" altLang="en-US" smtClean="0"/>
              <a:pPr>
                <a:defRPr/>
              </a:pPr>
              <a:t>1</a:t>
            </a:fld>
            <a:endParaRPr lang="en-US" altLang="en-US"/>
          </a:p>
        </p:txBody>
      </p:sp>
    </p:spTree>
    <p:extLst>
      <p:ext uri="{BB962C8B-B14F-4D97-AF65-F5344CB8AC3E}">
        <p14:creationId xmlns:p14="http://schemas.microsoft.com/office/powerpoint/2010/main" val="837483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1845284E-F8AA-4636-D638-1092D9FA86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52F7DAC5-5292-5BD8-86BC-024CCA3B2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a:effectLst/>
                <a:latin typeface="Calibri" panose="020F0502020204030204" pitchFamily="34" charset="0"/>
                <a:ea typeface="Times New Roman" panose="02020603050405020304" pitchFamily="18" charset="0"/>
                <a:cs typeface="Times New Roman" panose="02020603050405020304" pitchFamily="18" charset="0"/>
              </a:rPr>
              <a:t>The Random Forest Classifier was better across all metrics, but the ROC curve shows both models performed similarly. </a:t>
            </a:r>
            <a:endParaRPr lang="en-US" altLang="en-US"/>
          </a:p>
        </p:txBody>
      </p:sp>
      <p:sp>
        <p:nvSpPr>
          <p:cNvPr id="10244" name="Slide Number Placeholder 3">
            <a:extLst>
              <a:ext uri="{FF2B5EF4-FFF2-40B4-BE49-F238E27FC236}">
                <a16:creationId xmlns:a16="http://schemas.microsoft.com/office/drawing/2014/main" id="{A2D184EE-EEBC-31F7-2C4A-C61D43223A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0EE2C95-B6C9-45DF-9964-DD9D6DD23184}" type="slidenum">
              <a:rPr lang="en-US" altLang="en-US" smtClean="0"/>
              <a:pPr fontAlgn="base">
                <a:spcBef>
                  <a:spcPct val="0"/>
                </a:spcBef>
                <a:spcAft>
                  <a:spcPct val="0"/>
                </a:spcAft>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33E9453F-45FF-3A5A-0D02-B18B1B1E58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34DDDB16-E83A-BD9A-3CDA-17DC5FB9FE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sz="180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a:effectLst/>
                <a:latin typeface="Calibri" panose="020F0502020204030204" pitchFamily="34" charset="0"/>
                <a:ea typeface="Times New Roman" panose="02020603050405020304" pitchFamily="18" charset="0"/>
                <a:cs typeface="Times New Roman" panose="02020603050405020304" pitchFamily="18" charset="0"/>
              </a:rPr>
              <a:t>When fitting our model, we included weights to avoid too many false negatives, but our primary objective is not to maximize recall. </a:t>
            </a:r>
          </a:p>
          <a:p>
            <a:pPr eaLnBrk="1" hangingPunct="1">
              <a:spcBef>
                <a:spcPct val="0"/>
              </a:spcBef>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eaLnBrk="1" hangingPunct="1">
              <a:spcBef>
                <a:spcPct val="0"/>
              </a:spcBef>
            </a:pPr>
            <a:r>
              <a:rPr lang="en-US" sz="1800">
                <a:effectLst/>
                <a:latin typeface="Calibri" panose="020F0502020204030204" pitchFamily="34" charset="0"/>
                <a:ea typeface="Times New Roman" panose="02020603050405020304" pitchFamily="18" charset="0"/>
                <a:cs typeface="Times New Roman" panose="02020603050405020304" pitchFamily="18" charset="0"/>
              </a:rPr>
              <a:t>We need to keep in mind that the company does not want to waste resources on people who will not move forward with the job process, so eliminating candidates at this step of their HR analysis is not detrimental to their objective. </a:t>
            </a:r>
          </a:p>
          <a:p>
            <a:pPr eaLnBrk="1" hangingPunct="1">
              <a:spcBef>
                <a:spcPct val="0"/>
              </a:spcBef>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eaLnBrk="1" hangingPunct="1">
              <a:spcBef>
                <a:spcPct val="0"/>
              </a:spcBef>
            </a:pPr>
            <a:r>
              <a:rPr lang="en-US" sz="1800">
                <a:effectLst/>
                <a:latin typeface="Calibri" panose="020F0502020204030204" pitchFamily="34" charset="0"/>
                <a:ea typeface="Times New Roman" panose="02020603050405020304" pitchFamily="18" charset="0"/>
                <a:cs typeface="Times New Roman" panose="02020603050405020304" pitchFamily="18" charset="0"/>
              </a:rPr>
              <a:t>The training results from those that are interested in employment opportunities would be further analyzed to understand how the company can allocate resources to cater their courses to attract those specific groups of people</a:t>
            </a:r>
          </a:p>
          <a:p>
            <a:pPr eaLnBrk="1" hangingPunct="1">
              <a:spcBef>
                <a:spcPct val="0"/>
              </a:spcBef>
            </a:pPr>
            <a:endParaRPr lang="en-US" altLang="en-US" sz="1800">
              <a:effectLst/>
              <a:latin typeface="Calibri" panose="020F0502020204030204" pitchFamily="34" charset="0"/>
              <a:cs typeface="Times New Roman" panose="02020603050405020304" pitchFamily="18" charset="0"/>
            </a:endParaRPr>
          </a:p>
          <a:p>
            <a:pPr eaLnBrk="1" hangingPunct="1">
              <a:spcBef>
                <a:spcPct val="0"/>
              </a:spcBef>
            </a:pPr>
            <a:r>
              <a:rPr lang="en-US" altLang="en-US" sz="1800">
                <a:effectLst/>
                <a:latin typeface="Calibri" panose="020F0502020204030204" pitchFamily="34" charset="0"/>
                <a:cs typeface="Times New Roman" panose="02020603050405020304" pitchFamily="18" charset="0"/>
              </a:rPr>
              <a:t>Next steps:</a:t>
            </a:r>
          </a:p>
          <a:p>
            <a:pPr eaLnBrk="1" hangingPunct="1">
              <a:spcBef>
                <a:spcPct val="0"/>
              </a:spcBef>
            </a:pPr>
            <a:endParaRPr lang="en-US" altLang="en-US" sz="1800">
              <a:effectLst/>
              <a:latin typeface="Calibri" panose="020F0502020204030204" pitchFamily="34" charset="0"/>
              <a:cs typeface="Times New Roman" panose="02020603050405020304" pitchFamily="18" charset="0"/>
            </a:endParaRPr>
          </a:p>
          <a:p>
            <a:pPr marL="285750" indent="-285750" eaLnBrk="1" hangingPunct="1">
              <a:spcBef>
                <a:spcPct val="0"/>
              </a:spcBef>
              <a:buFont typeface="Arial" panose="020B0604020202020204" pitchFamily="34" charset="0"/>
              <a:buChar char="•"/>
            </a:pPr>
            <a:r>
              <a:rPr lang="en-US" altLang="en-US" sz="1800">
                <a:effectLst/>
                <a:latin typeface="Calibri" panose="020F0502020204030204" pitchFamily="34" charset="0"/>
                <a:cs typeface="Times New Roman" panose="02020603050405020304" pitchFamily="18" charset="0"/>
              </a:rPr>
              <a:t>We could predict probabilities - </a:t>
            </a:r>
            <a:r>
              <a:rPr lang="en-US" sz="1800">
                <a:effectLst/>
                <a:latin typeface="Calibri" panose="020F0502020204030204" pitchFamily="34" charset="0"/>
                <a:ea typeface="Times New Roman" panose="02020603050405020304" pitchFamily="18" charset="0"/>
                <a:cs typeface="Times New Roman" panose="02020603050405020304" pitchFamily="18" charset="0"/>
              </a:rPr>
              <a:t>Candidates with a higher probability of being interested should be prioritized overall.</a:t>
            </a:r>
          </a:p>
          <a:p>
            <a:pPr marL="285750" indent="-285750" eaLnBrk="1" hangingPunct="1">
              <a:spcBef>
                <a:spcPct val="0"/>
              </a:spcBef>
              <a:buFont typeface="Arial" panose="020B0604020202020204" pitchFamily="34" charset="0"/>
              <a:buChar char="•"/>
            </a:pPr>
            <a:r>
              <a:rPr lang="en-US" altLang="en-US" sz="1800">
                <a:effectLst/>
                <a:latin typeface="Calibri" panose="020F0502020204030204" pitchFamily="34" charset="0"/>
                <a:cs typeface="Times New Roman" panose="02020603050405020304" pitchFamily="18" charset="0"/>
              </a:rPr>
              <a:t>In real life situations, a threshold could be discussed with hiring team to ensure the model only accepts a limited number of candidates</a:t>
            </a:r>
          </a:p>
          <a:p>
            <a:pPr marL="285750" indent="-285750" eaLnBrk="1" hangingPunct="1">
              <a:spcBef>
                <a:spcPct val="0"/>
              </a:spcBef>
              <a:buFont typeface="Arial" panose="020B0604020202020204" pitchFamily="34" charset="0"/>
              <a:buChar char="•"/>
            </a:pPr>
            <a:r>
              <a:rPr lang="en-US" altLang="en-US" sz="1800">
                <a:effectLst/>
                <a:latin typeface="Calibri" panose="020F0502020204030204" pitchFamily="34" charset="0"/>
                <a:cs typeface="Times New Roman" panose="02020603050405020304" pitchFamily="18" charset="0"/>
              </a:rPr>
              <a:t>For HR screening purposes, more exploratory analysis would be useful</a:t>
            </a:r>
          </a:p>
          <a:p>
            <a:pPr marL="742950" lvl="1" indent="-285750" eaLnBrk="1" hangingPunct="1">
              <a:spcBef>
                <a:spcPct val="0"/>
              </a:spcBef>
              <a:buFont typeface="Arial" panose="020B0604020202020204" pitchFamily="34" charset="0"/>
              <a:buChar char="•"/>
            </a:pPr>
            <a:r>
              <a:rPr lang="en-US" altLang="en-US" sz="1800">
                <a:effectLst/>
                <a:latin typeface="Calibri" panose="020F0502020204030204" pitchFamily="34" charset="0"/>
                <a:cs typeface="Times New Roman" panose="02020603050405020304" pitchFamily="18" charset="0"/>
              </a:rPr>
              <a:t>For example, if they are focused on specific groups of people who possess certain credentials, they would be interested in studying those candidates</a:t>
            </a:r>
          </a:p>
          <a:p>
            <a:pPr marL="742950" lvl="1" indent="-285750" eaLnBrk="1" hangingPunct="1">
              <a:spcBef>
                <a:spcPct val="0"/>
              </a:spcBef>
              <a:buFont typeface="Arial" panose="020B0604020202020204" pitchFamily="34" charset="0"/>
              <a:buChar char="•"/>
            </a:pPr>
            <a:r>
              <a:rPr lang="en-US" altLang="en-US" sz="1800">
                <a:effectLst/>
                <a:latin typeface="Calibri" panose="020F0502020204030204" pitchFamily="34" charset="0"/>
                <a:cs typeface="Times New Roman" panose="02020603050405020304" pitchFamily="18" charset="0"/>
              </a:rPr>
              <a:t>They would also be interested in knowing how candidates of different educational backgrounds or disciplines compare with each other</a:t>
            </a:r>
          </a:p>
        </p:txBody>
      </p:sp>
      <p:sp>
        <p:nvSpPr>
          <p:cNvPr id="12292" name="Slide Number Placeholder 3">
            <a:extLst>
              <a:ext uri="{FF2B5EF4-FFF2-40B4-BE49-F238E27FC236}">
                <a16:creationId xmlns:a16="http://schemas.microsoft.com/office/drawing/2014/main" id="{02150F34-42C3-D914-F496-F9D25A1487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075B975-72F5-47D7-90AA-FEF759B1BD49}" type="slidenum">
              <a:rPr lang="en-US" altLang="en-US" smtClean="0"/>
              <a:pPr fontAlgn="base">
                <a:spcBef>
                  <a:spcPct val="0"/>
                </a:spcBef>
                <a:spcAft>
                  <a:spcPct val="0"/>
                </a:spcAft>
              </a:pPr>
              <a:t>11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A company wants to hire data scientists among people who successfully pass the courses they conduct.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There is a large number of people who sign up for their training and they want to know which of these candidates want to work for the company or are seeking new employment opportunities.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Their objective is to reduce the cost and time spent on the recruitment process by predicting whether the candidate is looking for a job change.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This is a binary classification problem, and we are interested in classifying: 1 – if the candidate is looking for a job change or 0 – if the candidate is not looking for a job change</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endParaRPr lang="en-CA"/>
          </a:p>
        </p:txBody>
      </p:sp>
      <p:sp>
        <p:nvSpPr>
          <p:cNvPr id="4" name="Slide Number Placeholder 3"/>
          <p:cNvSpPr>
            <a:spLocks noGrp="1"/>
          </p:cNvSpPr>
          <p:nvPr>
            <p:ph type="sldNum" sz="quarter" idx="5"/>
          </p:nvPr>
        </p:nvSpPr>
        <p:spPr/>
        <p:txBody>
          <a:bodyPr/>
          <a:lstStyle/>
          <a:p>
            <a:pPr>
              <a:defRPr/>
            </a:pPr>
            <a:fld id="{279300B2-2D64-43BC-9C6A-C51C11C53BC5}" type="slidenum">
              <a:rPr lang="en-US" altLang="en-US" smtClean="0"/>
              <a:pPr>
                <a:defRPr/>
              </a:pPr>
              <a:t>2</a:t>
            </a:fld>
            <a:endParaRPr lang="en-US" altLang="en-US"/>
          </a:p>
        </p:txBody>
      </p:sp>
    </p:spTree>
    <p:extLst>
      <p:ext uri="{BB962C8B-B14F-4D97-AF65-F5344CB8AC3E}">
        <p14:creationId xmlns:p14="http://schemas.microsoft.com/office/powerpoint/2010/main" val="295347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Calibri" panose="020F0502020204030204" pitchFamily="34" charset="0"/>
                <a:ea typeface="Times New Roman" panose="02020603050405020304" pitchFamily="18" charset="0"/>
                <a:cs typeface="Times New Roman" panose="02020603050405020304" pitchFamily="18" charset="0"/>
              </a:rPr>
              <a:t>This analysis will focus on several factors that could influence a person to seek new employment opportunities in data science</a:t>
            </a:r>
          </a:p>
          <a:p>
            <a:endParaRPr lang="en-US" sz="1800">
              <a:effectLst/>
              <a:latin typeface="Calibri" panose="020F0502020204030204" pitchFamily="34" charset="0"/>
              <a:cs typeface="Times New Roman" panose="02020603050405020304" pitchFamily="18" charset="0"/>
            </a:endParaRPr>
          </a:p>
          <a:p>
            <a:r>
              <a:rPr lang="en-US" sz="1800">
                <a:effectLst/>
                <a:latin typeface="Calibri" panose="020F0502020204030204" pitchFamily="34" charset="0"/>
                <a:cs typeface="Times New Roman" panose="02020603050405020304" pitchFamily="18" charset="0"/>
              </a:rPr>
              <a:t>What can we learn from our dataset? </a:t>
            </a:r>
          </a:p>
          <a:p>
            <a:endParaRPr lang="en-US" sz="1800">
              <a:effectLst/>
              <a:latin typeface="Calibri" panose="020F0502020204030204" pitchFamily="34" charset="0"/>
              <a:cs typeface="Times New Roman" panose="02020603050405020304" pitchFamily="18" charset="0"/>
            </a:endParaRPr>
          </a:p>
          <a:p>
            <a:r>
              <a:rPr lang="en-US" sz="1800">
                <a:effectLst/>
                <a:latin typeface="Calibri" panose="020F0502020204030204" pitchFamily="34" charset="0"/>
                <a:cs typeface="Times New Roman" panose="02020603050405020304" pitchFamily="18" charset="0"/>
              </a:rPr>
              <a:t>Prospects of candidates with different credentials, experience and demographics</a:t>
            </a:r>
          </a:p>
          <a:p>
            <a:endParaRPr lang="en-US" sz="1800">
              <a:effectLst/>
              <a:latin typeface="Calibri" panose="020F0502020204030204" pitchFamily="34" charset="0"/>
              <a:cs typeface="Times New Roman" panose="02020603050405020304" pitchFamily="18" charset="0"/>
            </a:endParaRPr>
          </a:p>
          <a:p>
            <a:r>
              <a:rPr lang="en-US" sz="1800">
                <a:effectLst/>
                <a:latin typeface="Calibri" panose="020F0502020204030204" pitchFamily="34" charset="0"/>
                <a:cs typeface="Times New Roman" panose="02020603050405020304" pitchFamily="18" charset="0"/>
              </a:rPr>
              <a:t>How to compare and interpret different factors that affect an employee</a:t>
            </a:r>
            <a:r>
              <a:rPr lang="en-CA" sz="1800">
                <a:effectLst/>
                <a:latin typeface="Calibri" panose="020F0502020204030204" pitchFamily="34" charset="0"/>
                <a:cs typeface="Times New Roman" panose="02020603050405020304" pitchFamily="18" charset="0"/>
              </a:rPr>
              <a:t>’s decision to leave their current position</a:t>
            </a:r>
          </a:p>
          <a:p>
            <a:endParaRPr lang="en-CA" sz="1800">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HR department is also interested in understanding: of the candidates interested in a job change, how can they invest into the courses they offer to attract similar enrollees in the future?</a:t>
            </a:r>
          </a:p>
        </p:txBody>
      </p:sp>
      <p:sp>
        <p:nvSpPr>
          <p:cNvPr id="4" name="Slide Number Placeholder 3"/>
          <p:cNvSpPr>
            <a:spLocks noGrp="1"/>
          </p:cNvSpPr>
          <p:nvPr>
            <p:ph type="sldNum" sz="quarter" idx="5"/>
          </p:nvPr>
        </p:nvSpPr>
        <p:spPr/>
        <p:txBody>
          <a:bodyPr/>
          <a:lstStyle/>
          <a:p>
            <a:pPr>
              <a:defRPr/>
            </a:pPr>
            <a:fld id="{279300B2-2D64-43BC-9C6A-C51C11C53BC5}" type="slidenum">
              <a:rPr lang="en-US" altLang="en-US" smtClean="0"/>
              <a:pPr>
                <a:defRPr/>
              </a:pPr>
              <a:t>3</a:t>
            </a:fld>
            <a:endParaRPr lang="en-US" altLang="en-US"/>
          </a:p>
        </p:txBody>
      </p:sp>
    </p:spTree>
    <p:extLst>
      <p:ext uri="{BB962C8B-B14F-4D97-AF65-F5344CB8AC3E}">
        <p14:creationId xmlns:p14="http://schemas.microsoft.com/office/powerpoint/2010/main" val="459445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60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Our model and observations will depend on the following variables:</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l">
              <a:buFont typeface="Symbol" panose="05050102010706020507" pitchFamily="18" charset="2"/>
              <a:buChar char=""/>
            </a:pPr>
            <a:r>
              <a:rPr lang="en-US" sz="1800" b="1">
                <a:effectLst/>
                <a:latin typeface="Calibri" panose="020F0502020204030204" pitchFamily="34" charset="0"/>
                <a:ea typeface="Times New Roman" panose="02020603050405020304" pitchFamily="18" charset="0"/>
                <a:cs typeface="Times New Roman" panose="02020603050405020304" pitchFamily="18" charset="0"/>
              </a:rPr>
              <a:t>city</a:t>
            </a:r>
            <a:r>
              <a:rPr lang="en-US" sz="1800">
                <a:effectLst/>
                <a:latin typeface="Calibri" panose="020F0502020204030204" pitchFamily="34" charset="0"/>
                <a:ea typeface="Times New Roman" panose="02020603050405020304" pitchFamily="18" charset="0"/>
                <a:cs typeface="Times New Roman" panose="02020603050405020304" pitchFamily="18" charset="0"/>
              </a:rPr>
              <a:t>: The city code of where the candidate is from</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l">
              <a:buFont typeface="Symbol" panose="05050102010706020507" pitchFamily="18" charset="2"/>
              <a:buChar char=""/>
            </a:pPr>
            <a:r>
              <a:rPr lang="en-US" sz="1800" b="1" err="1">
                <a:effectLst/>
                <a:latin typeface="Calibri" panose="020F0502020204030204" pitchFamily="34" charset="0"/>
                <a:ea typeface="Times New Roman" panose="02020603050405020304" pitchFamily="18" charset="0"/>
                <a:cs typeface="Times New Roman" panose="02020603050405020304" pitchFamily="18" charset="0"/>
              </a:rPr>
              <a:t>city_development_index</a:t>
            </a:r>
            <a:r>
              <a:rPr lang="en-US" sz="1800">
                <a:effectLst/>
                <a:latin typeface="Calibri" panose="020F0502020204030204" pitchFamily="34" charset="0"/>
                <a:ea typeface="Times New Roman" panose="02020603050405020304" pitchFamily="18" charset="0"/>
                <a:cs typeface="Times New Roman" panose="02020603050405020304" pitchFamily="18" charset="0"/>
              </a:rPr>
              <a:t>: Development index of the city (scaled)</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l">
              <a:buFont typeface="Symbol" panose="05050102010706020507" pitchFamily="18" charset="2"/>
              <a:buChar char=""/>
            </a:pPr>
            <a:r>
              <a:rPr lang="en-US" sz="1800" b="1" err="1">
                <a:effectLst/>
                <a:latin typeface="Calibri" panose="020F0502020204030204" pitchFamily="34" charset="0"/>
                <a:ea typeface="Times New Roman" panose="02020603050405020304" pitchFamily="18" charset="0"/>
                <a:cs typeface="Times New Roman" panose="02020603050405020304" pitchFamily="18" charset="0"/>
              </a:rPr>
              <a:t>relevant_experience</a:t>
            </a:r>
            <a:r>
              <a:rPr lang="en-US" sz="1800">
                <a:effectLst/>
                <a:latin typeface="Calibri" panose="020F0502020204030204" pitchFamily="34" charset="0"/>
                <a:ea typeface="Times New Roman" panose="02020603050405020304" pitchFamily="18" charset="0"/>
                <a:cs typeface="Times New Roman" panose="02020603050405020304" pitchFamily="18" charset="0"/>
              </a:rPr>
              <a:t>: If the person has or does not have relevant experience</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l">
              <a:buFont typeface="Symbol" panose="05050102010706020507" pitchFamily="18" charset="2"/>
              <a:buChar char=""/>
            </a:pPr>
            <a:r>
              <a:rPr lang="en-US" sz="1800" b="1" err="1">
                <a:effectLst/>
                <a:latin typeface="Calibri" panose="020F0502020204030204" pitchFamily="34" charset="0"/>
                <a:ea typeface="Times New Roman" panose="02020603050405020304" pitchFamily="18" charset="0"/>
                <a:cs typeface="Times New Roman" panose="02020603050405020304" pitchFamily="18" charset="0"/>
              </a:rPr>
              <a:t>enrolled_university</a:t>
            </a:r>
            <a:r>
              <a:rPr lang="en-US" sz="1800">
                <a:effectLst/>
                <a:latin typeface="Calibri" panose="020F0502020204030204" pitchFamily="34" charset="0"/>
                <a:ea typeface="Times New Roman" panose="02020603050405020304" pitchFamily="18" charset="0"/>
                <a:cs typeface="Times New Roman" panose="02020603050405020304" pitchFamily="18" charset="0"/>
              </a:rPr>
              <a:t>: Is the person studying part time, full time or not enrolled in any courses</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l">
              <a:buFont typeface="Symbol" panose="05050102010706020507" pitchFamily="18" charset="2"/>
              <a:buChar char=""/>
            </a:pPr>
            <a:r>
              <a:rPr lang="en-US" sz="1800" b="1" err="1">
                <a:effectLst/>
                <a:latin typeface="Calibri" panose="020F0502020204030204" pitchFamily="34" charset="0"/>
                <a:ea typeface="Times New Roman" panose="02020603050405020304" pitchFamily="18" charset="0"/>
                <a:cs typeface="Times New Roman" panose="02020603050405020304" pitchFamily="18" charset="0"/>
              </a:rPr>
              <a:t>education_level</a:t>
            </a:r>
            <a:r>
              <a:rPr lang="en-US" sz="1800">
                <a:effectLst/>
                <a:latin typeface="Calibri" panose="020F0502020204030204" pitchFamily="34" charset="0"/>
                <a:ea typeface="Times New Roman" panose="02020603050405020304" pitchFamily="18" charset="0"/>
                <a:cs typeface="Times New Roman" panose="02020603050405020304" pitchFamily="18" charset="0"/>
              </a:rPr>
              <a:t>: The level of education the person has achieved</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l">
              <a:buFont typeface="Symbol" panose="05050102010706020507" pitchFamily="18" charset="2"/>
              <a:buChar char=""/>
            </a:pPr>
            <a:r>
              <a:rPr lang="en-US" sz="1800" b="1" err="1">
                <a:effectLst/>
                <a:latin typeface="Calibri" panose="020F0502020204030204" pitchFamily="34" charset="0"/>
                <a:ea typeface="Times New Roman" panose="02020603050405020304" pitchFamily="18" charset="0"/>
                <a:cs typeface="Times New Roman" panose="02020603050405020304" pitchFamily="18" charset="0"/>
              </a:rPr>
              <a:t>major_discipline</a:t>
            </a:r>
            <a:r>
              <a:rPr lang="en-US" sz="1800">
                <a:effectLst/>
                <a:latin typeface="Calibri" panose="020F0502020204030204" pitchFamily="34" charset="0"/>
                <a:ea typeface="Times New Roman" panose="02020603050405020304" pitchFamily="18" charset="0"/>
                <a:cs typeface="Times New Roman" panose="02020603050405020304" pitchFamily="18" charset="0"/>
              </a:rPr>
              <a:t>: Education discipline of the candidate</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l">
              <a:buFont typeface="Symbol" panose="05050102010706020507" pitchFamily="18" charset="2"/>
              <a:buChar char=""/>
            </a:pPr>
            <a:r>
              <a:rPr lang="en-US" sz="1800" b="1">
                <a:effectLst/>
                <a:latin typeface="Calibri" panose="020F0502020204030204" pitchFamily="34" charset="0"/>
                <a:ea typeface="Times New Roman" panose="02020603050405020304" pitchFamily="18" charset="0"/>
                <a:cs typeface="Times New Roman" panose="02020603050405020304" pitchFamily="18" charset="0"/>
              </a:rPr>
              <a:t>experience</a:t>
            </a:r>
            <a:r>
              <a:rPr lang="en-US" sz="1800">
                <a:effectLst/>
                <a:latin typeface="Calibri" panose="020F0502020204030204" pitchFamily="34" charset="0"/>
                <a:ea typeface="Times New Roman" panose="02020603050405020304" pitchFamily="18" charset="0"/>
                <a:cs typeface="Times New Roman" panose="02020603050405020304" pitchFamily="18" charset="0"/>
              </a:rPr>
              <a:t>: The candidate’s total experience in years from ‘&lt;1’ to ‘&gt;20’</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l">
              <a:buFont typeface="Symbol" panose="05050102010706020507" pitchFamily="18" charset="2"/>
              <a:buChar char=""/>
            </a:pPr>
            <a:r>
              <a:rPr lang="en-US" sz="1800" b="1" err="1">
                <a:effectLst/>
                <a:latin typeface="Calibri" panose="020F0502020204030204" pitchFamily="34" charset="0"/>
                <a:ea typeface="Times New Roman" panose="02020603050405020304" pitchFamily="18" charset="0"/>
                <a:cs typeface="Times New Roman" panose="02020603050405020304" pitchFamily="18" charset="0"/>
              </a:rPr>
              <a:t>last_new_job</a:t>
            </a:r>
            <a:r>
              <a:rPr lang="en-US" sz="1800">
                <a:effectLst/>
                <a:latin typeface="Calibri" panose="020F0502020204030204" pitchFamily="34" charset="0"/>
                <a:ea typeface="Times New Roman" panose="02020603050405020304" pitchFamily="18" charset="0"/>
                <a:cs typeface="Times New Roman" panose="02020603050405020304" pitchFamily="18" charset="0"/>
              </a:rPr>
              <a:t>: Difference in years between their previous job and current job from ‘never’ to ‘&gt;4’</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l">
              <a:spcAft>
                <a:spcPts val="600"/>
              </a:spcAft>
              <a:buFont typeface="Symbol" panose="05050102010706020507" pitchFamily="18" charset="2"/>
              <a:buChar char=""/>
            </a:pPr>
            <a:r>
              <a:rPr lang="en-US" sz="1800" b="1" err="1">
                <a:effectLst/>
                <a:latin typeface="Calibri" panose="020F0502020204030204" pitchFamily="34" charset="0"/>
                <a:ea typeface="Times New Roman" panose="02020603050405020304" pitchFamily="18" charset="0"/>
                <a:cs typeface="Times New Roman" panose="02020603050405020304" pitchFamily="18" charset="0"/>
              </a:rPr>
              <a:t>training_hours</a:t>
            </a:r>
            <a:r>
              <a:rPr lang="en-US" sz="1800">
                <a:effectLst/>
                <a:latin typeface="Calibri" panose="020F0502020204030204" pitchFamily="34" charset="0"/>
                <a:ea typeface="Times New Roman" panose="02020603050405020304" pitchFamily="18" charset="0"/>
                <a:cs typeface="Times New Roman" panose="02020603050405020304" pitchFamily="18" charset="0"/>
              </a:rPr>
              <a:t>: The number of training hours they completed</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endParaRPr lang="en-CA"/>
          </a:p>
        </p:txBody>
      </p:sp>
      <p:sp>
        <p:nvSpPr>
          <p:cNvPr id="4" name="Slide Number Placeholder 3"/>
          <p:cNvSpPr>
            <a:spLocks noGrp="1"/>
          </p:cNvSpPr>
          <p:nvPr>
            <p:ph type="sldNum" sz="quarter" idx="5"/>
          </p:nvPr>
        </p:nvSpPr>
        <p:spPr/>
        <p:txBody>
          <a:bodyPr/>
          <a:lstStyle/>
          <a:p>
            <a:pPr>
              <a:defRPr/>
            </a:pPr>
            <a:fld id="{279300B2-2D64-43BC-9C6A-C51C11C53BC5}" type="slidenum">
              <a:rPr lang="en-US" altLang="en-US" smtClean="0"/>
              <a:pPr>
                <a:defRPr/>
              </a:pPr>
              <a:t>4</a:t>
            </a:fld>
            <a:endParaRPr lang="en-US" altLang="en-US"/>
          </a:p>
        </p:txBody>
      </p:sp>
    </p:spTree>
    <p:extLst>
      <p:ext uri="{BB962C8B-B14F-4D97-AF65-F5344CB8AC3E}">
        <p14:creationId xmlns:p14="http://schemas.microsoft.com/office/powerpoint/2010/main" val="175513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did not include all the features in our analysis.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The original dataset also included variables such as </a:t>
            </a:r>
            <a:r>
              <a:rPr lang="en-US" sz="1800" err="1">
                <a:effectLst/>
                <a:latin typeface="Calibri" panose="020F0502020204030204" pitchFamily="34" charset="0"/>
                <a:ea typeface="Times New Roman" panose="02020603050405020304" pitchFamily="18" charset="0"/>
                <a:cs typeface="Times New Roman" panose="02020603050405020304" pitchFamily="18" charset="0"/>
              </a:rPr>
              <a:t>enrollee_id</a:t>
            </a:r>
            <a:r>
              <a:rPr lang="en-US" sz="1800">
                <a:effectLst/>
                <a:latin typeface="Calibri" panose="020F0502020204030204" pitchFamily="34" charset="0"/>
                <a:ea typeface="Times New Roman" panose="02020603050405020304" pitchFamily="18" charset="0"/>
                <a:cs typeface="Times New Roman" panose="02020603050405020304" pitchFamily="18" charset="0"/>
              </a:rPr>
              <a:t>, gender, </a:t>
            </a:r>
            <a:r>
              <a:rPr lang="en-US" sz="1800" err="1">
                <a:effectLst/>
                <a:latin typeface="Calibri" panose="020F0502020204030204" pitchFamily="34" charset="0"/>
                <a:ea typeface="Times New Roman" panose="02020603050405020304" pitchFamily="18" charset="0"/>
                <a:cs typeface="Times New Roman" panose="02020603050405020304" pitchFamily="18" charset="0"/>
              </a:rPr>
              <a:t>company_size</a:t>
            </a:r>
            <a:r>
              <a:rPr lang="en-US" sz="180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800" err="1">
                <a:effectLst/>
                <a:latin typeface="Calibri" panose="020F0502020204030204" pitchFamily="34" charset="0"/>
                <a:ea typeface="Times New Roman" panose="02020603050405020304" pitchFamily="18" charset="0"/>
                <a:cs typeface="Times New Roman" panose="02020603050405020304" pitchFamily="18" charset="0"/>
              </a:rPr>
              <a:t>company_type</a:t>
            </a:r>
            <a:r>
              <a:rPr lang="en-US" sz="1800">
                <a:effectLst/>
                <a:latin typeface="Calibri" panose="020F0502020204030204" pitchFamily="34"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We dropped </a:t>
            </a:r>
            <a:r>
              <a:rPr lang="en-US" sz="1800" err="1">
                <a:effectLst/>
                <a:latin typeface="Calibri" panose="020F0502020204030204" pitchFamily="34" charset="0"/>
                <a:ea typeface="Times New Roman" panose="02020603050405020304" pitchFamily="18" charset="0"/>
                <a:cs typeface="Times New Roman" panose="02020603050405020304" pitchFamily="18" charset="0"/>
              </a:rPr>
              <a:t>enrollee_id</a:t>
            </a:r>
            <a:r>
              <a:rPr lang="en-US" sz="1800">
                <a:effectLst/>
                <a:latin typeface="Calibri" panose="020F0502020204030204" pitchFamily="34" charset="0"/>
                <a:ea typeface="Times New Roman" panose="02020603050405020304" pitchFamily="18" charset="0"/>
                <a:cs typeface="Times New Roman" panose="02020603050405020304" pitchFamily="18" charset="0"/>
              </a:rPr>
              <a:t> from our dataset because it does not provide any predictive power in classifying the target variable.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Gender was not considered in our analysis because we did not want to introduce potential gender bias since there is an imbalance between male and female candidates.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Finally, </a:t>
            </a:r>
            <a:r>
              <a:rPr lang="en-US" sz="1800" err="1">
                <a:effectLst/>
                <a:latin typeface="Calibri" panose="020F0502020204030204" pitchFamily="34" charset="0"/>
                <a:ea typeface="Times New Roman" panose="02020603050405020304" pitchFamily="18" charset="0"/>
                <a:cs typeface="Times New Roman" panose="02020603050405020304" pitchFamily="18" charset="0"/>
              </a:rPr>
              <a:t>company_size</a:t>
            </a:r>
            <a:r>
              <a:rPr lang="en-US" sz="180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800" err="1">
                <a:effectLst/>
                <a:latin typeface="Calibri" panose="020F0502020204030204" pitchFamily="34" charset="0"/>
                <a:ea typeface="Times New Roman" panose="02020603050405020304" pitchFamily="18" charset="0"/>
                <a:cs typeface="Times New Roman" panose="02020603050405020304" pitchFamily="18" charset="0"/>
              </a:rPr>
              <a:t>company_type</a:t>
            </a:r>
            <a:r>
              <a:rPr lang="en-US" sz="1800">
                <a:effectLst/>
                <a:latin typeface="Calibri" panose="020F0502020204030204" pitchFamily="34" charset="0"/>
                <a:ea typeface="Times New Roman" panose="02020603050405020304" pitchFamily="18" charset="0"/>
                <a:cs typeface="Times New Roman" panose="02020603050405020304" pitchFamily="18" charset="0"/>
              </a:rPr>
              <a:t> were included in the dataset but had over 30% missing values so we disregarded them from our analysis.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After preprocessing and handling missing values, we were left with 18,643 observations from 19,158.</a:t>
            </a:r>
          </a:p>
          <a:p>
            <a:pPr lvl="1"/>
            <a:r>
              <a:rPr lang="en-CA" sz="1800"/>
              <a:t>Missing values in university enrollment status filled with ‘no enrollment’</a:t>
            </a:r>
          </a:p>
          <a:p>
            <a:pPr lvl="1"/>
            <a:r>
              <a:rPr lang="en-CA" sz="1800"/>
              <a:t>Anyone without a university level education has no major discipline</a:t>
            </a:r>
          </a:p>
          <a:p>
            <a:pPr lvl="1"/>
            <a:r>
              <a:rPr lang="en-CA" sz="1800"/>
              <a:t>Anyone missing data regarding previous work experiences had never had a job before (‘N/A’ or ‘Never’ was filled accordingly)</a:t>
            </a:r>
          </a:p>
          <a:p>
            <a:pPr lvl="1"/>
            <a:r>
              <a:rPr lang="en-CA" sz="1800"/>
              <a:t>Observations with missing values in level of education were removed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endParaRPr lang="en-CA"/>
          </a:p>
        </p:txBody>
      </p:sp>
      <p:sp>
        <p:nvSpPr>
          <p:cNvPr id="4" name="Slide Number Placeholder 3"/>
          <p:cNvSpPr>
            <a:spLocks noGrp="1"/>
          </p:cNvSpPr>
          <p:nvPr>
            <p:ph type="sldNum" sz="quarter" idx="5"/>
          </p:nvPr>
        </p:nvSpPr>
        <p:spPr/>
        <p:txBody>
          <a:bodyPr/>
          <a:lstStyle/>
          <a:p>
            <a:pPr>
              <a:defRPr/>
            </a:pPr>
            <a:fld id="{279300B2-2D64-43BC-9C6A-C51C11C53BC5}" type="slidenum">
              <a:rPr lang="en-US" altLang="en-US" smtClean="0"/>
              <a:pPr>
                <a:defRPr/>
              </a:pPr>
              <a:t>5</a:t>
            </a:fld>
            <a:endParaRPr lang="en-US" altLang="en-US"/>
          </a:p>
        </p:txBody>
      </p:sp>
    </p:spTree>
    <p:extLst>
      <p:ext uri="{BB962C8B-B14F-4D97-AF65-F5344CB8AC3E}">
        <p14:creationId xmlns:p14="http://schemas.microsoft.com/office/powerpoint/2010/main" val="695733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lgn="l">
              <a:spcAft>
                <a:spcPts val="60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To analyze the dataset, it is important to understand the distribution of our target variable.</a:t>
            </a:r>
          </a:p>
          <a:p>
            <a:pPr indent="457200" algn="l">
              <a:spcAft>
                <a:spcPts val="600"/>
              </a:spcAft>
            </a:pP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r>
              <a:rPr lang="en-US" sz="1800">
                <a:effectLst/>
                <a:latin typeface="Calibri" panose="020F0502020204030204" pitchFamily="34" charset="0"/>
                <a:ea typeface="Times New Roman" panose="02020603050405020304" pitchFamily="18" charset="0"/>
                <a:cs typeface="Times New Roman" panose="02020603050405020304" pitchFamily="18" charset="0"/>
              </a:rPr>
              <a:t> We can see that approximately </a:t>
            </a:r>
            <a:r>
              <a:rPr lang="en-US" sz="1800" b="1">
                <a:effectLst/>
                <a:latin typeface="Calibri" panose="020F0502020204030204" pitchFamily="34" charset="0"/>
                <a:ea typeface="Times New Roman" panose="02020603050405020304" pitchFamily="18" charset="0"/>
                <a:cs typeface="Times New Roman" panose="02020603050405020304" pitchFamily="18" charset="0"/>
              </a:rPr>
              <a:t>75%</a:t>
            </a:r>
            <a:r>
              <a:rPr lang="en-US" sz="1800">
                <a:effectLst/>
                <a:latin typeface="Calibri" panose="020F0502020204030204" pitchFamily="34" charset="0"/>
                <a:ea typeface="Times New Roman" panose="02020603050405020304" pitchFamily="18" charset="0"/>
                <a:cs typeface="Times New Roman" panose="02020603050405020304" pitchFamily="18" charset="0"/>
              </a:rPr>
              <a:t> of the candidates are not looking for a job change. </a:t>
            </a:r>
          </a:p>
          <a:p>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a:effectLst/>
                <a:latin typeface="Calibri" panose="020F0502020204030204" pitchFamily="34" charset="0"/>
                <a:ea typeface="Times New Roman" panose="02020603050405020304" pitchFamily="18" charset="0"/>
                <a:cs typeface="Times New Roman" panose="02020603050405020304" pitchFamily="18" charset="0"/>
              </a:rPr>
              <a:t>We will need to be mindful when building our model of this imbalance, because we do not want a model that is biased towards the majority class and deny potential candidates an opportunity at the company</a:t>
            </a:r>
          </a:p>
          <a:p>
            <a:r>
              <a:rPr lang="en-CA" sz="1800">
                <a:effectLst/>
                <a:latin typeface="Calibri" panose="020F0502020204030204" pitchFamily="34" charset="0"/>
                <a:cs typeface="Times New Roman" panose="02020603050405020304" pitchFamily="18" charset="0"/>
              </a:rPr>
              <a:t>-----------</a:t>
            </a:r>
          </a:p>
          <a:p>
            <a:endParaRPr lang="en-CA" sz="1800">
              <a:effectLst/>
              <a:latin typeface="Calibri" panose="020F0502020204030204" pitchFamily="34" charset="0"/>
              <a:cs typeface="Times New Roman" panose="02020603050405020304" pitchFamily="18" charset="0"/>
            </a:endParaRPr>
          </a:p>
          <a:p>
            <a:r>
              <a:rPr lang="en-US" sz="1800">
                <a:effectLst/>
                <a:latin typeface="Calibri" panose="020F0502020204030204" pitchFamily="34" charset="0"/>
                <a:ea typeface="Times New Roman" panose="02020603050405020304" pitchFamily="18" charset="0"/>
                <a:cs typeface="Times New Roman" panose="02020603050405020304" pitchFamily="18" charset="0"/>
              </a:rPr>
              <a:t>The boxplot on the right shows the distribution of </a:t>
            </a:r>
            <a:r>
              <a:rPr lang="en-US" sz="1800" b="1" err="1">
                <a:effectLst/>
                <a:latin typeface="Calibri" panose="020F0502020204030204" pitchFamily="34" charset="0"/>
                <a:ea typeface="Times New Roman" panose="02020603050405020304" pitchFamily="18" charset="0"/>
                <a:cs typeface="Times New Roman" panose="02020603050405020304" pitchFamily="18" charset="0"/>
              </a:rPr>
              <a:t>city_development_index</a:t>
            </a:r>
            <a:r>
              <a:rPr lang="en-US" sz="1800">
                <a:effectLst/>
                <a:latin typeface="Calibri" panose="020F0502020204030204" pitchFamily="34" charset="0"/>
                <a:ea typeface="Times New Roman" panose="02020603050405020304" pitchFamily="18" charset="0"/>
                <a:cs typeface="Times New Roman" panose="02020603050405020304" pitchFamily="18" charset="0"/>
              </a:rPr>
              <a:t> grouped by the target variable. </a:t>
            </a:r>
          </a:p>
          <a:p>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a:effectLst/>
                <a:latin typeface="Calibri" panose="020F0502020204030204" pitchFamily="34" charset="0"/>
                <a:ea typeface="Times New Roman" panose="02020603050405020304" pitchFamily="18" charset="0"/>
                <a:cs typeface="Times New Roman" panose="02020603050405020304" pitchFamily="18" charset="0"/>
              </a:rPr>
              <a:t>Among those who are not interested in a new job, the distribution is heavily skewed and most of them seem to be from cities that are more developed. </a:t>
            </a:r>
          </a:p>
          <a:p>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a:effectLst/>
                <a:latin typeface="Calibri" panose="020F0502020204030204" pitchFamily="34" charset="0"/>
                <a:ea typeface="Times New Roman" panose="02020603050405020304" pitchFamily="18" charset="0"/>
                <a:cs typeface="Times New Roman" panose="02020603050405020304" pitchFamily="18" charset="0"/>
              </a:rPr>
              <a:t>This may be due to more available opportunities other than the ones offered at the company of interest in comparison to those from lesser developed cities</a:t>
            </a:r>
            <a:endParaRPr lang="en-US" sz="1800">
              <a:effectLst/>
              <a:latin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a:defRPr/>
            </a:pPr>
            <a:fld id="{279300B2-2D64-43BC-9C6A-C51C11C53BC5}" type="slidenum">
              <a:rPr lang="en-US" altLang="en-US" smtClean="0"/>
              <a:pPr>
                <a:defRPr/>
              </a:pPr>
              <a:t>6</a:t>
            </a:fld>
            <a:endParaRPr lang="en-US" altLang="en-US"/>
          </a:p>
        </p:txBody>
      </p:sp>
    </p:spTree>
    <p:extLst>
      <p:ext uri="{BB962C8B-B14F-4D97-AF65-F5344CB8AC3E}">
        <p14:creationId xmlns:p14="http://schemas.microsoft.com/office/powerpoint/2010/main" val="3922821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The proportion of candidates seeking new job opportunities is similar among people with high school, graduate, and masters level education.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There are almost no candidates with a PhD or primary school level education who are interested in the job.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This may be because those who only have primary school education feel underqualified for the opportunity, whereas those with a PhD feel they are overqualified. </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endParaRPr lang="en-CA"/>
          </a:p>
          <a:p>
            <a:r>
              <a:rPr lang="en-CA"/>
              <a:t>------------------------------</a:t>
            </a:r>
          </a:p>
          <a:p>
            <a:endParaRPr lang="en-CA"/>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Finally, the figure on the right displays the distribution of the target variable grouped by whether or not a candidate has relevant experience.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It appears that there is a noticeably greater proportion of people who are interested in the job that do not have relevant experience compared to those who are not interested.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This may be an indication that the opportunities available for this company are targeted to those at an entry or associate level.</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endParaRPr lang="en-CA"/>
          </a:p>
        </p:txBody>
      </p:sp>
      <p:sp>
        <p:nvSpPr>
          <p:cNvPr id="4" name="Slide Number Placeholder 3"/>
          <p:cNvSpPr>
            <a:spLocks noGrp="1"/>
          </p:cNvSpPr>
          <p:nvPr>
            <p:ph type="sldNum" sz="quarter" idx="5"/>
          </p:nvPr>
        </p:nvSpPr>
        <p:spPr/>
        <p:txBody>
          <a:bodyPr/>
          <a:lstStyle/>
          <a:p>
            <a:pPr>
              <a:defRPr/>
            </a:pPr>
            <a:fld id="{279300B2-2D64-43BC-9C6A-C51C11C53BC5}" type="slidenum">
              <a:rPr lang="en-US" altLang="en-US" smtClean="0"/>
              <a:pPr>
                <a:defRPr/>
              </a:pPr>
              <a:t>7</a:t>
            </a:fld>
            <a:endParaRPr lang="en-US" altLang="en-US"/>
          </a:p>
        </p:txBody>
      </p:sp>
    </p:spTree>
    <p:extLst>
      <p:ext uri="{BB962C8B-B14F-4D97-AF65-F5344CB8AC3E}">
        <p14:creationId xmlns:p14="http://schemas.microsoft.com/office/powerpoint/2010/main" val="1123910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The majority of our features are categorical.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Only </a:t>
            </a:r>
            <a:r>
              <a:rPr lang="en-US" sz="1800" err="1">
                <a:effectLst/>
                <a:latin typeface="Calibri" panose="020F0502020204030204" pitchFamily="34" charset="0"/>
                <a:ea typeface="Times New Roman" panose="02020603050405020304" pitchFamily="18" charset="0"/>
                <a:cs typeface="Times New Roman" panose="02020603050405020304" pitchFamily="18" charset="0"/>
              </a:rPr>
              <a:t>city_development_index</a:t>
            </a:r>
            <a:r>
              <a:rPr lang="en-US" sz="180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800" err="1">
                <a:effectLst/>
                <a:latin typeface="Calibri" panose="020F0502020204030204" pitchFamily="34" charset="0"/>
                <a:ea typeface="Times New Roman" panose="02020603050405020304" pitchFamily="18" charset="0"/>
                <a:cs typeface="Times New Roman" panose="02020603050405020304" pitchFamily="18" charset="0"/>
              </a:rPr>
              <a:t>training_hours</a:t>
            </a:r>
            <a:r>
              <a:rPr lang="en-US" sz="1800">
                <a:effectLst/>
                <a:latin typeface="Calibri" panose="020F0502020204030204" pitchFamily="34" charset="0"/>
                <a:ea typeface="Times New Roman" panose="02020603050405020304" pitchFamily="18" charset="0"/>
                <a:cs typeface="Times New Roman" panose="02020603050405020304" pitchFamily="18" charset="0"/>
              </a:rPr>
              <a:t> are continuous variables.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From our categorical features, </a:t>
            </a:r>
            <a:r>
              <a:rPr lang="en-US" sz="1800" err="1">
                <a:effectLst/>
                <a:latin typeface="Calibri" panose="020F0502020204030204" pitchFamily="34" charset="0"/>
                <a:ea typeface="Times New Roman" panose="02020603050405020304" pitchFamily="18" charset="0"/>
                <a:cs typeface="Times New Roman" panose="02020603050405020304" pitchFamily="18" charset="0"/>
              </a:rPr>
              <a:t>education_level</a:t>
            </a:r>
            <a:r>
              <a:rPr lang="en-US" sz="1800">
                <a:effectLst/>
                <a:latin typeface="Calibri" panose="020F0502020204030204" pitchFamily="34" charset="0"/>
                <a:ea typeface="Times New Roman" panose="02020603050405020304" pitchFamily="18" charset="0"/>
                <a:cs typeface="Times New Roman" panose="02020603050405020304" pitchFamily="18" charset="0"/>
              </a:rPr>
              <a:t>, experience, and </a:t>
            </a:r>
            <a:r>
              <a:rPr lang="en-US" sz="1800" err="1">
                <a:effectLst/>
                <a:latin typeface="Calibri" panose="020F0502020204030204" pitchFamily="34" charset="0"/>
                <a:ea typeface="Times New Roman" panose="02020603050405020304" pitchFamily="18" charset="0"/>
                <a:cs typeface="Times New Roman" panose="02020603050405020304" pitchFamily="18" charset="0"/>
              </a:rPr>
              <a:t>last_new_job</a:t>
            </a:r>
            <a:r>
              <a:rPr lang="en-US" sz="1800">
                <a:effectLst/>
                <a:latin typeface="Calibri" panose="020F0502020204030204" pitchFamily="34" charset="0"/>
                <a:ea typeface="Times New Roman" panose="02020603050405020304" pitchFamily="18" charset="0"/>
                <a:cs typeface="Times New Roman" panose="02020603050405020304" pitchFamily="18" charset="0"/>
              </a:rPr>
              <a:t> are ordinal.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For this binary classification problem, we will train a Random Forest Classifier and Logistic Regression model. Random Search Cross Validation will be used for hyperparameter tuning.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Since the target variable is imbalanced, prediction accuracy is a misleading metric to evaluate model performances.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Our results will be compared using precision, recall, F1 score and AUC/ROC.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Calibri" panose="020F0502020204030204" pitchFamily="34" charset="0"/>
                <a:ea typeface="Times New Roman" panose="02020603050405020304" pitchFamily="18" charset="0"/>
                <a:cs typeface="Times New Roman" panose="02020603050405020304" pitchFamily="18" charset="0"/>
              </a:rPr>
              <a:t>We will use weights to discourage our model from being biased towards the majority class. </a:t>
            </a:r>
            <a:endParaRPr lang="en-CA" sz="1800">
              <a:effectLst/>
              <a:latin typeface="Arial" panose="020B0604020202020204" pitchFamily="34" charset="0"/>
              <a:ea typeface="Times New Roman" panose="02020603050405020304" pitchFamily="18" charset="0"/>
              <a:cs typeface="Times New Roman" panose="02020603050405020304" pitchFamily="18" charset="0"/>
            </a:endParaRPr>
          </a:p>
          <a:p>
            <a:endParaRPr lang="en-CA"/>
          </a:p>
        </p:txBody>
      </p:sp>
      <p:sp>
        <p:nvSpPr>
          <p:cNvPr id="4" name="Slide Number Placeholder 3"/>
          <p:cNvSpPr>
            <a:spLocks noGrp="1"/>
          </p:cNvSpPr>
          <p:nvPr>
            <p:ph type="sldNum" sz="quarter" idx="5"/>
          </p:nvPr>
        </p:nvSpPr>
        <p:spPr/>
        <p:txBody>
          <a:bodyPr/>
          <a:lstStyle/>
          <a:p>
            <a:pPr>
              <a:defRPr/>
            </a:pPr>
            <a:fld id="{279300B2-2D64-43BC-9C6A-C51C11C53BC5}" type="slidenum">
              <a:rPr lang="en-US" altLang="en-US" smtClean="0"/>
              <a:pPr>
                <a:defRPr/>
              </a:pPr>
              <a:t>8</a:t>
            </a:fld>
            <a:endParaRPr lang="en-US" altLang="en-US"/>
          </a:p>
        </p:txBody>
      </p:sp>
    </p:spTree>
    <p:extLst>
      <p:ext uri="{BB962C8B-B14F-4D97-AF65-F5344CB8AC3E}">
        <p14:creationId xmlns:p14="http://schemas.microsoft.com/office/powerpoint/2010/main" val="249791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City development index and number of training hours a candidate completed is the best indicator of whether they are interested in an opportunity at the company</a:t>
            </a:r>
          </a:p>
          <a:p>
            <a:endParaRPr lang="en-US"/>
          </a:p>
          <a:p>
            <a:r>
              <a:rPr lang="en-US"/>
              <a:t>We can infer that people who put in more time to complete their courses are interested in a job, whereas those who are there for their own self-learning are not as dedicated</a:t>
            </a:r>
          </a:p>
          <a:p>
            <a:endParaRPr lang="en-US"/>
          </a:p>
          <a:p>
            <a:r>
              <a:rPr lang="en-US"/>
              <a:t>Major discipline is least important. We can infer that everyone enrolled in the course is interested in data science and already has the required background knowledge to be able to do the training</a:t>
            </a:r>
          </a:p>
        </p:txBody>
      </p:sp>
      <p:sp>
        <p:nvSpPr>
          <p:cNvPr id="4" name="Slide Number Placeholder 3"/>
          <p:cNvSpPr>
            <a:spLocks noGrp="1"/>
          </p:cNvSpPr>
          <p:nvPr>
            <p:ph type="sldNum" sz="quarter" idx="5"/>
          </p:nvPr>
        </p:nvSpPr>
        <p:spPr/>
        <p:txBody>
          <a:bodyPr/>
          <a:lstStyle/>
          <a:p>
            <a:pPr>
              <a:defRPr/>
            </a:pPr>
            <a:fld id="{279300B2-2D64-43BC-9C6A-C51C11C53BC5}" type="slidenum">
              <a:rPr lang="en-US" altLang="en-US" smtClean="0"/>
              <a:pPr>
                <a:defRPr/>
              </a:pPr>
              <a:t>9</a:t>
            </a:fld>
            <a:endParaRPr lang="en-US" altLang="en-US"/>
          </a:p>
        </p:txBody>
      </p:sp>
    </p:spTree>
    <p:extLst>
      <p:ext uri="{BB962C8B-B14F-4D97-AF65-F5344CB8AC3E}">
        <p14:creationId xmlns:p14="http://schemas.microsoft.com/office/powerpoint/2010/main" val="2476589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pPr>
              <a:defRPr/>
            </a:pPr>
            <a:fld id="{7341EEBB-8A66-4AA7-AA08-6B67FA0F77DE}" type="datetime1">
              <a:rPr lang="en-CA" smtClean="0"/>
              <a:t>2023-10-25</a:t>
            </a:fld>
            <a:endParaRPr lang="en-US"/>
          </a:p>
        </p:txBody>
      </p:sp>
      <p:sp>
        <p:nvSpPr>
          <p:cNvPr id="5" name="Footer Placeholder 4"/>
          <p:cNvSpPr>
            <a:spLocks noGrp="1"/>
          </p:cNvSpPr>
          <p:nvPr>
            <p:ph type="ftr" sz="quarter" idx="11"/>
          </p:nvPr>
        </p:nvSpPr>
        <p:spPr>
          <a:xfrm>
            <a:off x="1876424" y="5410201"/>
            <a:ext cx="5124886" cy="365125"/>
          </a:xfrm>
        </p:spPr>
        <p:txBody>
          <a:bodyPr/>
          <a:lstStyle/>
          <a:p>
            <a:pPr>
              <a:defRPr/>
            </a:pPr>
            <a:endParaRPr lang="en-US"/>
          </a:p>
        </p:txBody>
      </p:sp>
      <p:sp>
        <p:nvSpPr>
          <p:cNvPr id="6" name="Slide Number Placeholder 5"/>
          <p:cNvSpPr>
            <a:spLocks noGrp="1"/>
          </p:cNvSpPr>
          <p:nvPr>
            <p:ph type="sldNum" sz="quarter" idx="12"/>
          </p:nvPr>
        </p:nvSpPr>
        <p:spPr>
          <a:xfrm>
            <a:off x="9896911" y="5410199"/>
            <a:ext cx="771089" cy="365125"/>
          </a:xfrm>
        </p:spPr>
        <p:txBody>
          <a:bodyPr/>
          <a:lstStyle/>
          <a:p>
            <a:pPr>
              <a:defRPr/>
            </a:pPr>
            <a:fld id="{41B6A83F-450F-4E69-8F58-0D2696FFE118}" type="slidenum">
              <a:rPr lang="en-US" altLang="en-US" smtClean="0"/>
              <a:pPr>
                <a:defRPr/>
              </a:pPr>
              <a:t>‹#›</a:t>
            </a:fld>
            <a:endParaRPr lang="en-US" altLang="en-US"/>
          </a:p>
        </p:txBody>
      </p:sp>
    </p:spTree>
    <p:extLst>
      <p:ext uri="{BB962C8B-B14F-4D97-AF65-F5344CB8AC3E}">
        <p14:creationId xmlns:p14="http://schemas.microsoft.com/office/powerpoint/2010/main" val="211694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B8109A1-FB97-4FBE-AE73-C050A869BD8F}" type="datetime1">
              <a:rPr lang="en-CA" smtClean="0"/>
              <a:t>2023-10-25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4938C72-9B64-4E81-9D6F-2D689ACEE233}" type="slidenum">
              <a:rPr lang="en-US" altLang="en-US" smtClean="0"/>
              <a:pPr>
                <a:defRPr/>
              </a:pPr>
              <a:t>‹#›</a:t>
            </a:fld>
            <a:endParaRPr lang="en-US" altLang="en-US"/>
          </a:p>
        </p:txBody>
      </p:sp>
    </p:spTree>
    <p:extLst>
      <p:ext uri="{BB962C8B-B14F-4D97-AF65-F5344CB8AC3E}">
        <p14:creationId xmlns:p14="http://schemas.microsoft.com/office/powerpoint/2010/main" val="405895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F2D8BBC-448C-4D7D-9EC0-7A86AC32AAAD}" type="datetime1">
              <a:rPr lang="en-CA" smtClean="0"/>
              <a:t>2023-10-25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4938C72-9B64-4E81-9D6F-2D689ACEE233}" type="slidenum">
              <a:rPr lang="en-US" altLang="en-US" smtClean="0"/>
              <a:pPr>
                <a:defRPr/>
              </a:pPr>
              <a:t>‹#›</a:t>
            </a:fld>
            <a:endParaRPr lang="en-US" altLang="en-US"/>
          </a:p>
        </p:txBody>
      </p:sp>
    </p:spTree>
    <p:extLst>
      <p:ext uri="{BB962C8B-B14F-4D97-AF65-F5344CB8AC3E}">
        <p14:creationId xmlns:p14="http://schemas.microsoft.com/office/powerpoint/2010/main" val="3576360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FBA42DB-928A-43A3-B928-37AE2A43E06C}" type="datetime1">
              <a:rPr lang="en-CA" smtClean="0"/>
              <a:t>2023-10-25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4938C72-9B64-4E81-9D6F-2D689ACEE233}" type="slidenum">
              <a:rPr lang="en-US" altLang="en-US" smtClean="0"/>
              <a:pPr>
                <a:defRPr/>
              </a:pPr>
              <a:t>‹#›</a:t>
            </a:fld>
            <a:endParaRPr lang="en-US"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885826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B1F92E6-04A0-482D-ADC4-1B6D39997B22}" type="datetime1">
              <a:rPr lang="en-CA" smtClean="0"/>
              <a:t>2023-10-25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4938C72-9B64-4E81-9D6F-2D689ACEE233}" type="slidenum">
              <a:rPr lang="en-US" altLang="en-US" smtClean="0"/>
              <a:pPr>
                <a:defRPr/>
              </a:pPr>
              <a:t>‹#›</a:t>
            </a:fld>
            <a:endParaRPr lang="en-US" altLang="en-US"/>
          </a:p>
        </p:txBody>
      </p:sp>
    </p:spTree>
    <p:extLst>
      <p:ext uri="{BB962C8B-B14F-4D97-AF65-F5344CB8AC3E}">
        <p14:creationId xmlns:p14="http://schemas.microsoft.com/office/powerpoint/2010/main" val="2883002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3899B9DC-FDD0-4405-8AA2-71021715CB02}" type="datetime1">
              <a:rPr lang="en-CA" smtClean="0"/>
              <a:t>2023-10-25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4938C72-9B64-4E81-9D6F-2D689ACEE233}" type="slidenum">
              <a:rPr lang="en-US" altLang="en-US" smtClean="0"/>
              <a:pPr>
                <a:defRPr/>
              </a:pPr>
              <a:t>‹#›</a:t>
            </a:fld>
            <a:endParaRPr lang="en-US" altLang="en-US"/>
          </a:p>
        </p:txBody>
      </p:sp>
    </p:spTree>
    <p:extLst>
      <p:ext uri="{BB962C8B-B14F-4D97-AF65-F5344CB8AC3E}">
        <p14:creationId xmlns:p14="http://schemas.microsoft.com/office/powerpoint/2010/main" val="113936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B571DBFE-3C2E-44B8-A315-1E9CB972D0B7}" type="datetime1">
              <a:rPr lang="en-CA" smtClean="0"/>
              <a:t>2023-10-25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4938C72-9B64-4E81-9D6F-2D689ACEE233}" type="slidenum">
              <a:rPr lang="en-US" altLang="en-US" smtClean="0"/>
              <a:pPr>
                <a:defRPr/>
              </a:pPr>
              <a:t>‹#›</a:t>
            </a:fld>
            <a:endParaRPr lang="en-US" altLang="en-US"/>
          </a:p>
        </p:txBody>
      </p:sp>
    </p:spTree>
    <p:extLst>
      <p:ext uri="{BB962C8B-B14F-4D97-AF65-F5344CB8AC3E}">
        <p14:creationId xmlns:p14="http://schemas.microsoft.com/office/powerpoint/2010/main" val="4013695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65BDB6B-3B14-4156-87C2-A84197D7BA2C}" type="datetime1">
              <a:rPr lang="en-CA" smtClean="0"/>
              <a:t>2023-10-25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5304E21-5485-4C8A-BB31-8D21E4A19E7E}" type="slidenum">
              <a:rPr lang="en-US" altLang="en-US" smtClean="0"/>
              <a:pPr>
                <a:defRPr/>
              </a:pPr>
              <a:t>‹#›</a:t>
            </a:fld>
            <a:endParaRPr lang="en-US" altLang="en-US"/>
          </a:p>
        </p:txBody>
      </p:sp>
    </p:spTree>
    <p:extLst>
      <p:ext uri="{BB962C8B-B14F-4D97-AF65-F5344CB8AC3E}">
        <p14:creationId xmlns:p14="http://schemas.microsoft.com/office/powerpoint/2010/main" val="3719898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B7BBE49-C5A9-4AC5-9562-129B3DAD421D}" type="datetime1">
              <a:rPr lang="en-CA" smtClean="0"/>
              <a:t>2023-10-25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5CB8AD9-C318-438E-8F97-19B6F152DD7F}" type="slidenum">
              <a:rPr lang="en-US" altLang="en-US" smtClean="0"/>
              <a:pPr>
                <a:defRPr/>
              </a:pPr>
              <a:t>‹#›</a:t>
            </a:fld>
            <a:endParaRPr lang="en-US" altLang="en-US"/>
          </a:p>
        </p:txBody>
      </p:sp>
    </p:spTree>
    <p:extLst>
      <p:ext uri="{BB962C8B-B14F-4D97-AF65-F5344CB8AC3E}">
        <p14:creationId xmlns:p14="http://schemas.microsoft.com/office/powerpoint/2010/main" val="159134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37DC074-DA97-4A6C-A271-0EA105AE0ED7}" type="datetime1">
              <a:rPr lang="en-CA" smtClean="0"/>
              <a:t>2023-10-25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97C7D5-A18C-44AF-AD3B-32748723C096}" type="slidenum">
              <a:rPr lang="en-US" altLang="en-US" smtClean="0"/>
              <a:pPr>
                <a:defRPr/>
              </a:pPr>
              <a:t>‹#›</a:t>
            </a:fld>
            <a:endParaRPr lang="en-US" altLang="en-US"/>
          </a:p>
        </p:txBody>
      </p:sp>
    </p:spTree>
    <p:extLst>
      <p:ext uri="{BB962C8B-B14F-4D97-AF65-F5344CB8AC3E}">
        <p14:creationId xmlns:p14="http://schemas.microsoft.com/office/powerpoint/2010/main" val="334160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CF123F6-6962-41E9-A3D8-2BEC9B3AEDB9}" type="datetime1">
              <a:rPr lang="en-CA" smtClean="0"/>
              <a:t>2023-10-25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518BAAA-0DFB-4C2F-A046-859B37D3ED85}" type="slidenum">
              <a:rPr lang="en-US" altLang="en-US" smtClean="0"/>
              <a:pPr>
                <a:defRPr/>
              </a:pPr>
              <a:t>‹#›</a:t>
            </a:fld>
            <a:endParaRPr lang="en-US" altLang="en-US"/>
          </a:p>
        </p:txBody>
      </p:sp>
    </p:spTree>
    <p:extLst>
      <p:ext uri="{BB962C8B-B14F-4D97-AF65-F5344CB8AC3E}">
        <p14:creationId xmlns:p14="http://schemas.microsoft.com/office/powerpoint/2010/main" val="377843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2392DF9-E308-4960-996B-CBEA5FF27EF4}" type="datetime1">
              <a:rPr lang="en-CA" smtClean="0"/>
              <a:t>2023-10-25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1339160-2026-4764-B926-8A039B5D8947}" type="slidenum">
              <a:rPr lang="en-US" altLang="en-US" smtClean="0"/>
              <a:pPr>
                <a:defRPr/>
              </a:pPr>
              <a:t>‹#›</a:t>
            </a:fld>
            <a:endParaRPr lang="en-US" altLang="en-US"/>
          </a:p>
        </p:txBody>
      </p:sp>
    </p:spTree>
    <p:extLst>
      <p:ext uri="{BB962C8B-B14F-4D97-AF65-F5344CB8AC3E}">
        <p14:creationId xmlns:p14="http://schemas.microsoft.com/office/powerpoint/2010/main" val="21929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855183D4-128F-493A-972C-E5C11C8650AA}" type="datetime1">
              <a:rPr lang="en-CA" smtClean="0"/>
              <a:t>2023-10-25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4938C72-9B64-4E81-9D6F-2D689ACEE233}" type="slidenum">
              <a:rPr lang="en-US" altLang="en-US" smtClean="0"/>
              <a:pPr>
                <a:defRPr/>
              </a:pPr>
              <a:t>‹#›</a:t>
            </a:fld>
            <a:endParaRPr lang="en-US" altLang="en-US"/>
          </a:p>
        </p:txBody>
      </p:sp>
    </p:spTree>
    <p:extLst>
      <p:ext uri="{BB962C8B-B14F-4D97-AF65-F5344CB8AC3E}">
        <p14:creationId xmlns:p14="http://schemas.microsoft.com/office/powerpoint/2010/main" val="194326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35A11F9A-F1F3-4122-85B7-542FC106CDB8}" type="datetime1">
              <a:rPr lang="en-CA" smtClean="0"/>
              <a:t>2023-10-25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3877E51-CAE9-41A8-835C-99FB692A0A9B}" type="slidenum">
              <a:rPr lang="en-US" altLang="en-US" smtClean="0"/>
              <a:pPr>
                <a:defRPr/>
              </a:pPr>
              <a:t>‹#›</a:t>
            </a:fld>
            <a:endParaRPr lang="en-US" altLang="en-US"/>
          </a:p>
        </p:txBody>
      </p:sp>
    </p:spTree>
    <p:extLst>
      <p:ext uri="{BB962C8B-B14F-4D97-AF65-F5344CB8AC3E}">
        <p14:creationId xmlns:p14="http://schemas.microsoft.com/office/powerpoint/2010/main" val="285436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B4F3A8C-9341-4FBA-9BD1-4FCC5791892F}" type="datetime1">
              <a:rPr lang="en-CA" smtClean="0"/>
              <a:t>2023-10-25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CF9776A-4A62-4863-BEF0-AB1BEE0204A6}" type="slidenum">
              <a:rPr lang="en-US" altLang="en-US" smtClean="0"/>
              <a:pPr>
                <a:defRPr/>
              </a:pPr>
              <a:t>‹#›</a:t>
            </a:fld>
            <a:endParaRPr lang="en-US" altLang="en-US"/>
          </a:p>
        </p:txBody>
      </p:sp>
    </p:spTree>
    <p:extLst>
      <p:ext uri="{BB962C8B-B14F-4D97-AF65-F5344CB8AC3E}">
        <p14:creationId xmlns:p14="http://schemas.microsoft.com/office/powerpoint/2010/main" val="107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E24A004-DBBD-4424-983B-2752C283C139}" type="datetime1">
              <a:rPr lang="en-CA" smtClean="0"/>
              <a:t>2023-10-25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ECC8769-D00A-4A02-BDAB-B2400662C291}" type="slidenum">
              <a:rPr lang="en-US" altLang="en-US" smtClean="0"/>
              <a:pPr>
                <a:defRPr/>
              </a:pPr>
              <a:t>‹#›</a:t>
            </a:fld>
            <a:endParaRPr lang="en-US" altLang="en-US"/>
          </a:p>
        </p:txBody>
      </p:sp>
    </p:spTree>
    <p:extLst>
      <p:ext uri="{BB962C8B-B14F-4D97-AF65-F5344CB8AC3E}">
        <p14:creationId xmlns:p14="http://schemas.microsoft.com/office/powerpoint/2010/main" val="92560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775B515-CBC8-49D4-AA0F-7FF9D73DE8B2}" type="datetime1">
              <a:rPr lang="en-CA" smtClean="0"/>
              <a:t>2023-10-25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95D8739-5C88-499B-B56A-6C9BBBCC2335}" type="slidenum">
              <a:rPr lang="en-US" altLang="en-US" smtClean="0"/>
              <a:pPr>
                <a:defRPr/>
              </a:pPr>
              <a:t>‹#›</a:t>
            </a:fld>
            <a:endParaRPr lang="en-US" altLang="en-US"/>
          </a:p>
        </p:txBody>
      </p:sp>
    </p:spTree>
    <p:extLst>
      <p:ext uri="{BB962C8B-B14F-4D97-AF65-F5344CB8AC3E}">
        <p14:creationId xmlns:p14="http://schemas.microsoft.com/office/powerpoint/2010/main" val="82075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6B8762A9-F03E-4467-884E-7ADC0532A70D}" type="datetime1">
              <a:rPr lang="en-CA" smtClean="0"/>
              <a:t>2023-10-25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54938C72-9B64-4E81-9D6F-2D689ACEE233}" type="slidenum">
              <a:rPr lang="en-US" altLang="en-US" smtClean="0"/>
              <a:pPr>
                <a:defRPr/>
              </a:pPr>
              <a:t>‹#›</a:t>
            </a:fld>
            <a:endParaRPr lang="en-US" altLang="en-US"/>
          </a:p>
        </p:txBody>
      </p:sp>
    </p:spTree>
    <p:extLst>
      <p:ext uri="{BB962C8B-B14F-4D97-AF65-F5344CB8AC3E}">
        <p14:creationId xmlns:p14="http://schemas.microsoft.com/office/powerpoint/2010/main" val="503067227"/>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103"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4104" name="Group 4106">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4108" name="Group 4107">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120"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4121"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22"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23"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24"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25"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26"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27"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28"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29"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30"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31"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4132"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33"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34"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35"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36"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4137"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38"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39"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40"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41"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42"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43"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44"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45"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46"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grpSp>
        <p:grpSp>
          <p:nvGrpSpPr>
            <p:cNvPr id="4109" name="Group 4108">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110"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11"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12"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13"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14"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15"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16"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17"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18"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4119"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grpSp>
      </p:grpSp>
      <p:pic>
        <p:nvPicPr>
          <p:cNvPr id="4106" name="Picture 2">
            <a:extLst>
              <a:ext uri="{FF2B5EF4-FFF2-40B4-BE49-F238E27FC236}">
                <a16:creationId xmlns:a16="http://schemas.microsoft.com/office/drawing/2014/main" id="{43BCD4D4-0FCB-418E-9D58-033B2DB415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4147" name="Rectangle 4149">
            <a:extLst>
              <a:ext uri="{FF2B5EF4-FFF2-40B4-BE49-F238E27FC236}">
                <a16:creationId xmlns:a16="http://schemas.microsoft.com/office/drawing/2014/main" id="{BC3E363D-4793-4E9B-88F5-58007346C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49" name="Picture 2">
            <a:extLst>
              <a:ext uri="{FF2B5EF4-FFF2-40B4-BE49-F238E27FC236}">
                <a16:creationId xmlns:a16="http://schemas.microsoft.com/office/drawing/2014/main" id="{AA3F2319-3466-4D84-ABE4-77BC773F35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098" name="Title 1">
            <a:extLst>
              <a:ext uri="{FF2B5EF4-FFF2-40B4-BE49-F238E27FC236}">
                <a16:creationId xmlns:a16="http://schemas.microsoft.com/office/drawing/2014/main" id="{18DCF039-75C1-A756-5429-339E2FC2AD8A}"/>
              </a:ext>
            </a:extLst>
          </p:cNvPr>
          <p:cNvSpPr>
            <a:spLocks noGrp="1" noChangeArrowheads="1"/>
          </p:cNvSpPr>
          <p:nvPr>
            <p:ph type="ctrTitle"/>
          </p:nvPr>
        </p:nvSpPr>
        <p:spPr>
          <a:xfrm>
            <a:off x="2086332" y="996073"/>
            <a:ext cx="8236823" cy="2051234"/>
          </a:xfrm>
        </p:spPr>
        <p:txBody>
          <a:bodyPr>
            <a:normAutofit/>
          </a:bodyPr>
          <a:lstStyle/>
          <a:p>
            <a:pPr algn="ctr" defTabSz="777240"/>
            <a:r>
              <a:rPr lang="en-US" altLang="en-US" sz="4080" kern="1200" cap="all" baseline="0">
                <a:solidFill>
                  <a:schemeClr val="tx1"/>
                </a:solidFill>
                <a:latin typeface="+mj-lt"/>
                <a:ea typeface="+mj-ea"/>
                <a:cs typeface="+mj-cs"/>
              </a:rPr>
              <a:t>HR Analytics</a:t>
            </a:r>
            <a:br>
              <a:rPr lang="en-US" altLang="en-US" sz="4080" kern="1200" cap="all" baseline="0">
                <a:solidFill>
                  <a:schemeClr val="tx1"/>
                </a:solidFill>
                <a:latin typeface="+mj-lt"/>
                <a:ea typeface="+mj-ea"/>
                <a:cs typeface="+mj-cs"/>
              </a:rPr>
            </a:br>
            <a:r>
              <a:rPr lang="en-US" altLang="en-US" sz="4080" kern="1200" cap="all" baseline="0">
                <a:solidFill>
                  <a:schemeClr val="tx1"/>
                </a:solidFill>
                <a:latin typeface="+mj-lt"/>
                <a:ea typeface="+mj-ea"/>
                <a:cs typeface="+mj-cs"/>
              </a:rPr>
              <a:t>Job Changes in Data Scientists</a:t>
            </a:r>
            <a:endParaRPr lang="en-US" altLang="en-US"/>
          </a:p>
        </p:txBody>
      </p:sp>
      <p:sp>
        <p:nvSpPr>
          <p:cNvPr id="4099" name="Subtitle 2">
            <a:extLst>
              <a:ext uri="{FF2B5EF4-FFF2-40B4-BE49-F238E27FC236}">
                <a16:creationId xmlns:a16="http://schemas.microsoft.com/office/drawing/2014/main" id="{E00D513F-587F-EE4F-3F30-32C70B20F4C2}"/>
              </a:ext>
            </a:extLst>
          </p:cNvPr>
          <p:cNvSpPr>
            <a:spLocks noGrp="1" noChangeArrowheads="1"/>
          </p:cNvSpPr>
          <p:nvPr>
            <p:ph type="subTitle" idx="1"/>
          </p:nvPr>
        </p:nvSpPr>
        <p:spPr>
          <a:xfrm>
            <a:off x="2424827" y="3095539"/>
            <a:ext cx="7553016" cy="1422498"/>
          </a:xfrm>
        </p:spPr>
        <p:txBody>
          <a:bodyPr/>
          <a:lstStyle/>
          <a:p>
            <a:pPr algn="ctr" defTabSz="777240">
              <a:spcBef>
                <a:spcPts val="850"/>
              </a:spcBef>
            </a:pPr>
            <a:r>
              <a:rPr lang="en-US" altLang="en-US" sz="1700" kern="1200" cap="all" baseline="0" dirty="0">
                <a:solidFill>
                  <a:schemeClr val="tx2"/>
                </a:solidFill>
                <a:latin typeface="+mn-lt"/>
                <a:ea typeface="+mn-ea"/>
                <a:cs typeface="+mn-cs"/>
              </a:rPr>
              <a:t>Terry Lay</a:t>
            </a:r>
            <a:endParaRPr lang="en-US" altLang="en-US" dirty="0"/>
          </a:p>
        </p:txBody>
      </p:sp>
      <p:sp>
        <p:nvSpPr>
          <p:cNvPr id="4100" name="Subtitle 2">
            <a:extLst>
              <a:ext uri="{FF2B5EF4-FFF2-40B4-BE49-F238E27FC236}">
                <a16:creationId xmlns:a16="http://schemas.microsoft.com/office/drawing/2014/main" id="{30DC8255-5C6F-EC2F-461B-4762C178A6C3}"/>
              </a:ext>
            </a:extLst>
          </p:cNvPr>
          <p:cNvSpPr txBox="1">
            <a:spLocks/>
          </p:cNvSpPr>
          <p:nvPr/>
        </p:nvSpPr>
        <p:spPr bwMode="auto">
          <a:xfrm>
            <a:off x="1365558" y="6086138"/>
            <a:ext cx="9671554" cy="48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388620">
              <a:spcBef>
                <a:spcPts val="850"/>
              </a:spcBef>
              <a:buNone/>
            </a:pPr>
            <a:r>
              <a:rPr lang="en-US" altLang="en-US" sz="2040" kern="1200">
                <a:solidFill>
                  <a:schemeClr val="tx1">
                    <a:lumMod val="95000"/>
                  </a:schemeClr>
                </a:solidFill>
                <a:latin typeface="+mn-lt"/>
                <a:ea typeface="+mn-ea"/>
                <a:cs typeface="+mn-cs"/>
              </a:rPr>
              <a:t>AIGC5000																		Humber College</a:t>
            </a:r>
            <a:endParaRPr lang="en-US" altLang="en-US" sz="2400">
              <a:solidFill>
                <a:schemeClr val="tx1">
                  <a:lumMod val="95000"/>
                </a:schemeClr>
              </a:solidFill>
              <a:latin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5" name="Rectangle 9224">
            <a:extLst>
              <a:ext uri="{FF2B5EF4-FFF2-40B4-BE49-F238E27FC236}">
                <a16:creationId xmlns:a16="http://schemas.microsoft.com/office/drawing/2014/main" id="{8A0A9431-2A3C-49F3-B6F6-720209A22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227" name="Picture 2">
            <a:extLst>
              <a:ext uri="{FF2B5EF4-FFF2-40B4-BE49-F238E27FC236}">
                <a16:creationId xmlns:a16="http://schemas.microsoft.com/office/drawing/2014/main" id="{A85921EA-3A0D-43BC-8CB2-166ABD8BCC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a16="http://schemas.microsoft.com/office/drawing/2014/main" xmlns:p14="http://schemas.microsoft.com/office/powerpoint/2010/main" xmlns:dgm="http://schemas.openxmlformats.org/drawingml/2006/diagram" xmlns:a14="http://schemas.microsoft.com/office/drawing/2010/main" xmlns="">
                <a:solidFill>
                  <a:srgbClr val="FFFFFF"/>
                </a:solidFill>
              </a14:hiddenFill>
            </a:ext>
          </a:extLst>
        </p:spPr>
      </p:pic>
      <p:grpSp>
        <p:nvGrpSpPr>
          <p:cNvPr id="9229" name="Group 9228">
            <a:extLst>
              <a:ext uri="{FF2B5EF4-FFF2-40B4-BE49-F238E27FC236}">
                <a16:creationId xmlns:a16="http://schemas.microsoft.com/office/drawing/2014/main" id="{BC3AB4E7-FF55-4CA6-B4C7-4E0E25F283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230" name="Rectangle 5">
              <a:extLst>
                <a:ext uri="{FF2B5EF4-FFF2-40B4-BE49-F238E27FC236}">
                  <a16:creationId xmlns:a16="http://schemas.microsoft.com/office/drawing/2014/main" id="{8E19F2B2-052E-42E1-92F1-452D58D525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miter lim="800000"/>
                  <a:headEnd/>
                  <a:tailEnd/>
                </a14:hiddenLine>
              </a:ext>
            </a:extLst>
          </p:spPr>
          <p:txBody>
            <a:bodyPr/>
            <a:lstStyle/>
            <a:p>
              <a:endParaRPr lang="en-CA"/>
            </a:p>
          </p:txBody>
        </p:sp>
        <p:sp>
          <p:nvSpPr>
            <p:cNvPr id="9231" name="Freeform 6">
              <a:extLst>
                <a:ext uri="{FF2B5EF4-FFF2-40B4-BE49-F238E27FC236}">
                  <a16:creationId xmlns:a16="http://schemas.microsoft.com/office/drawing/2014/main" id="{0CD59E4B-B4D7-4454-851A-2EF95FAA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32" name="Freeform 7">
              <a:extLst>
                <a:ext uri="{FF2B5EF4-FFF2-40B4-BE49-F238E27FC236}">
                  <a16:creationId xmlns:a16="http://schemas.microsoft.com/office/drawing/2014/main" id="{651F93B7-9C2C-4712-862E-1FEA73B0FB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33" name="Freeform 8">
              <a:extLst>
                <a:ext uri="{FF2B5EF4-FFF2-40B4-BE49-F238E27FC236}">
                  <a16:creationId xmlns:a16="http://schemas.microsoft.com/office/drawing/2014/main" id="{1F336EB0-99F1-46D0-95A4-864EF85FF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34" name="Freeform 9">
              <a:extLst>
                <a:ext uri="{FF2B5EF4-FFF2-40B4-BE49-F238E27FC236}">
                  <a16:creationId xmlns:a16="http://schemas.microsoft.com/office/drawing/2014/main" id="{14BF28E7-6AD9-4869-A526-0153EE78CA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35" name="Freeform 10">
              <a:extLst>
                <a:ext uri="{FF2B5EF4-FFF2-40B4-BE49-F238E27FC236}">
                  <a16:creationId xmlns:a16="http://schemas.microsoft.com/office/drawing/2014/main" id="{D43F9047-D784-4EE9-9C73-5716D07C9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36" name="Freeform 11">
              <a:extLst>
                <a:ext uri="{FF2B5EF4-FFF2-40B4-BE49-F238E27FC236}">
                  <a16:creationId xmlns:a16="http://schemas.microsoft.com/office/drawing/2014/main" id="{1569AAB0-021C-4FCD-8C93-5029994F6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37" name="Freeform 12">
              <a:extLst>
                <a:ext uri="{FF2B5EF4-FFF2-40B4-BE49-F238E27FC236}">
                  <a16:creationId xmlns:a16="http://schemas.microsoft.com/office/drawing/2014/main" id="{101BBC97-FDFD-4022-984F-75162F7D7D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38" name="Freeform 13">
              <a:extLst>
                <a:ext uri="{FF2B5EF4-FFF2-40B4-BE49-F238E27FC236}">
                  <a16:creationId xmlns:a16="http://schemas.microsoft.com/office/drawing/2014/main" id="{F5CA96A6-85D5-4527-ACD9-E7566BC6AF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39" name="Freeform 14">
              <a:extLst>
                <a:ext uri="{FF2B5EF4-FFF2-40B4-BE49-F238E27FC236}">
                  <a16:creationId xmlns:a16="http://schemas.microsoft.com/office/drawing/2014/main" id="{6E4BDB9D-AB41-4CE3-A5CE-882AD1D420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40" name="Freeform 15">
              <a:extLst>
                <a:ext uri="{FF2B5EF4-FFF2-40B4-BE49-F238E27FC236}">
                  <a16:creationId xmlns:a16="http://schemas.microsoft.com/office/drawing/2014/main" id="{CCD85932-8245-46BE-A5E1-7A5346D05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41" name="Line 16">
              <a:extLst>
                <a:ext uri="{FF2B5EF4-FFF2-40B4-BE49-F238E27FC236}">
                  <a16:creationId xmlns:a16="http://schemas.microsoft.com/office/drawing/2014/main" id="{F02BA4F4-3851-4972-85AE-1BC617D8138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9242" name="Freeform 17">
              <a:extLst>
                <a:ext uri="{FF2B5EF4-FFF2-40B4-BE49-F238E27FC236}">
                  <a16:creationId xmlns:a16="http://schemas.microsoft.com/office/drawing/2014/main" id="{C40EAB8E-F0CC-4F0A-A0DF-4FC56A83E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43" name="Freeform 18">
              <a:extLst>
                <a:ext uri="{FF2B5EF4-FFF2-40B4-BE49-F238E27FC236}">
                  <a16:creationId xmlns:a16="http://schemas.microsoft.com/office/drawing/2014/main" id="{4812FAD9-F428-48E3-8349-EFBBA460E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44" name="Freeform 19">
              <a:extLst>
                <a:ext uri="{FF2B5EF4-FFF2-40B4-BE49-F238E27FC236}">
                  <a16:creationId xmlns:a16="http://schemas.microsoft.com/office/drawing/2014/main" id="{176DA8C8-14AA-423D-A1D4-1A4842B10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45" name="Freeform 20">
              <a:extLst>
                <a:ext uri="{FF2B5EF4-FFF2-40B4-BE49-F238E27FC236}">
                  <a16:creationId xmlns:a16="http://schemas.microsoft.com/office/drawing/2014/main" id="{CA97088D-B3D7-4F8B-8B91-223AF025CD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46" name="Rectangle 21">
              <a:extLst>
                <a:ext uri="{FF2B5EF4-FFF2-40B4-BE49-F238E27FC236}">
                  <a16:creationId xmlns:a16="http://schemas.microsoft.com/office/drawing/2014/main" id="{54DD1546-D2E2-49C1-815B-752B18D4D61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miter lim="800000"/>
                  <a:headEnd/>
                  <a:tailEnd/>
                </a14:hiddenLine>
              </a:ext>
            </a:extLst>
          </p:spPr>
          <p:txBody>
            <a:bodyPr/>
            <a:lstStyle/>
            <a:p>
              <a:endParaRPr lang="en-CA"/>
            </a:p>
          </p:txBody>
        </p:sp>
        <p:sp>
          <p:nvSpPr>
            <p:cNvPr id="9247" name="Freeform 22">
              <a:extLst>
                <a:ext uri="{FF2B5EF4-FFF2-40B4-BE49-F238E27FC236}">
                  <a16:creationId xmlns:a16="http://schemas.microsoft.com/office/drawing/2014/main" id="{1A6141C7-9F66-449A-B13E-0E013A7EC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48" name="Freeform 23">
              <a:extLst>
                <a:ext uri="{FF2B5EF4-FFF2-40B4-BE49-F238E27FC236}">
                  <a16:creationId xmlns:a16="http://schemas.microsoft.com/office/drawing/2014/main" id="{203A04E0-35CB-4926-9C9B-1EE5716041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49" name="Freeform 24">
              <a:extLst>
                <a:ext uri="{FF2B5EF4-FFF2-40B4-BE49-F238E27FC236}">
                  <a16:creationId xmlns:a16="http://schemas.microsoft.com/office/drawing/2014/main" id="{02915CD8-F740-457D-849A-CD5381AF17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50" name="Freeform 25">
              <a:extLst>
                <a:ext uri="{FF2B5EF4-FFF2-40B4-BE49-F238E27FC236}">
                  <a16:creationId xmlns:a16="http://schemas.microsoft.com/office/drawing/2014/main" id="{09B91BDA-2064-4EF0-82A8-7142D969D9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51" name="Freeform 26">
              <a:extLst>
                <a:ext uri="{FF2B5EF4-FFF2-40B4-BE49-F238E27FC236}">
                  <a16:creationId xmlns:a16="http://schemas.microsoft.com/office/drawing/2014/main" id="{73FDDF3E-F2CB-43EF-9145-5924C7B11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52" name="Freeform 27">
              <a:extLst>
                <a:ext uri="{FF2B5EF4-FFF2-40B4-BE49-F238E27FC236}">
                  <a16:creationId xmlns:a16="http://schemas.microsoft.com/office/drawing/2014/main" id="{5F962AA3-5CCE-425D-993A-22BD458E7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53" name="Freeform 28">
              <a:extLst>
                <a:ext uri="{FF2B5EF4-FFF2-40B4-BE49-F238E27FC236}">
                  <a16:creationId xmlns:a16="http://schemas.microsoft.com/office/drawing/2014/main" id="{16D05019-D39C-42E4-96F7-0771B26CB0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54" name="Freeform 29">
              <a:extLst>
                <a:ext uri="{FF2B5EF4-FFF2-40B4-BE49-F238E27FC236}">
                  <a16:creationId xmlns:a16="http://schemas.microsoft.com/office/drawing/2014/main" id="{A5D4D99E-50F5-4CE9-93FA-670BA363D3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55" name="Freeform 30">
              <a:extLst>
                <a:ext uri="{FF2B5EF4-FFF2-40B4-BE49-F238E27FC236}">
                  <a16:creationId xmlns:a16="http://schemas.microsoft.com/office/drawing/2014/main" id="{9FB0AEBB-E344-4B87-9A59-032F0B4E1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56" name="Freeform 31">
              <a:extLst>
                <a:ext uri="{FF2B5EF4-FFF2-40B4-BE49-F238E27FC236}">
                  <a16:creationId xmlns:a16="http://schemas.microsoft.com/office/drawing/2014/main" id="{5FB8F7A1-CF5E-4BFF-9A1E-B71C037243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grpSp>
      <p:sp>
        <p:nvSpPr>
          <p:cNvPr id="9218" name="Title 1">
            <a:extLst>
              <a:ext uri="{FF2B5EF4-FFF2-40B4-BE49-F238E27FC236}">
                <a16:creationId xmlns:a16="http://schemas.microsoft.com/office/drawing/2014/main" id="{AAE5D390-3395-C324-860E-433A7E852703}"/>
              </a:ext>
            </a:extLst>
          </p:cNvPr>
          <p:cNvSpPr>
            <a:spLocks noGrp="1" noChangeArrowheads="1"/>
          </p:cNvSpPr>
          <p:nvPr>
            <p:ph type="title"/>
          </p:nvPr>
        </p:nvSpPr>
        <p:spPr>
          <a:xfrm>
            <a:off x="915874" y="4313182"/>
            <a:ext cx="10360253" cy="1297098"/>
          </a:xfrm>
        </p:spPr>
        <p:txBody>
          <a:bodyPr>
            <a:normAutofit/>
          </a:bodyPr>
          <a:lstStyle/>
          <a:p>
            <a:pPr algn="ctr"/>
            <a:r>
              <a:rPr lang="en-US" altLang="en-US" sz="4000">
                <a:solidFill>
                  <a:srgbClr val="FFFFFF"/>
                </a:solidFill>
              </a:rPr>
              <a:t>Results</a:t>
            </a:r>
          </a:p>
        </p:txBody>
      </p:sp>
      <p:grpSp>
        <p:nvGrpSpPr>
          <p:cNvPr id="9258" name="Group 9257">
            <a:extLst>
              <a:ext uri="{FF2B5EF4-FFF2-40B4-BE49-F238E27FC236}">
                <a16:creationId xmlns:a16="http://schemas.microsoft.com/office/drawing/2014/main" id="{80D8DF97-0106-4A43-B42C-B28CB96576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9259" name="Freeform 32">
              <a:extLst>
                <a:ext uri="{FF2B5EF4-FFF2-40B4-BE49-F238E27FC236}">
                  <a16:creationId xmlns:a16="http://schemas.microsoft.com/office/drawing/2014/main" id="{F503B456-FD8B-4CD9-8E8C-691962652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60" name="Freeform 33">
              <a:extLst>
                <a:ext uri="{FF2B5EF4-FFF2-40B4-BE49-F238E27FC236}">
                  <a16:creationId xmlns:a16="http://schemas.microsoft.com/office/drawing/2014/main" id="{38BB01B1-37C4-42A0-AC9B-E0F0A1E085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61" name="Freeform 34">
              <a:extLst>
                <a:ext uri="{FF2B5EF4-FFF2-40B4-BE49-F238E27FC236}">
                  <a16:creationId xmlns:a16="http://schemas.microsoft.com/office/drawing/2014/main" id="{501AEC8E-C461-48EC-AE38-1334589F0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62" name="Freeform 35">
              <a:extLst>
                <a:ext uri="{FF2B5EF4-FFF2-40B4-BE49-F238E27FC236}">
                  <a16:creationId xmlns:a16="http://schemas.microsoft.com/office/drawing/2014/main" id="{14A6E6C3-198B-4ED4-9771-77E83D9B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63" name="Freeform 36">
              <a:extLst>
                <a:ext uri="{FF2B5EF4-FFF2-40B4-BE49-F238E27FC236}">
                  <a16:creationId xmlns:a16="http://schemas.microsoft.com/office/drawing/2014/main" id="{497B9426-CA99-4B93-AEC5-C0CFE00D4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64" name="Freeform 37">
              <a:extLst>
                <a:ext uri="{FF2B5EF4-FFF2-40B4-BE49-F238E27FC236}">
                  <a16:creationId xmlns:a16="http://schemas.microsoft.com/office/drawing/2014/main" id="{F7523F0A-09DF-42BD-8066-F4E2F285D0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65" name="Freeform 38">
              <a:extLst>
                <a:ext uri="{FF2B5EF4-FFF2-40B4-BE49-F238E27FC236}">
                  <a16:creationId xmlns:a16="http://schemas.microsoft.com/office/drawing/2014/main" id="{54F61401-F00B-4061-9B91-B8E3EC95FB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66" name="Freeform 39">
              <a:extLst>
                <a:ext uri="{FF2B5EF4-FFF2-40B4-BE49-F238E27FC236}">
                  <a16:creationId xmlns:a16="http://schemas.microsoft.com/office/drawing/2014/main" id="{4DDCC2DA-4B8C-4A37-A61C-F608D1CA3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67" name="Freeform 40">
              <a:extLst>
                <a:ext uri="{FF2B5EF4-FFF2-40B4-BE49-F238E27FC236}">
                  <a16:creationId xmlns:a16="http://schemas.microsoft.com/office/drawing/2014/main" id="{78E4F178-4DD6-4406-8C16-AC8E6BFA84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9268" name="Rectangle 41">
              <a:extLst>
                <a:ext uri="{FF2B5EF4-FFF2-40B4-BE49-F238E27FC236}">
                  <a16:creationId xmlns:a16="http://schemas.microsoft.com/office/drawing/2014/main" id="{F35196FC-9A3B-4E94-8132-CDB3576E009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miter lim="800000"/>
                  <a:headEnd/>
                  <a:tailEnd/>
                </a14:hiddenLine>
              </a:ext>
            </a:extLst>
          </p:spPr>
          <p:txBody>
            <a:bodyPr/>
            <a:lstStyle/>
            <a:p>
              <a:endParaRPr lang="en-CA"/>
            </a:p>
          </p:txBody>
        </p:sp>
      </p:grpSp>
      <p:sp useBgFill="1">
        <p:nvSpPr>
          <p:cNvPr id="9270" name="Round Diagonal Corner Rectangle 6">
            <a:extLst>
              <a:ext uri="{FF2B5EF4-FFF2-40B4-BE49-F238E27FC236}">
                <a16:creationId xmlns:a16="http://schemas.microsoft.com/office/drawing/2014/main" id="{C0170EB2-D797-4D4E-9C08-A165F6A14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005"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ontent Placeholder 2">
            <a:extLst>
              <a:ext uri="{FF2B5EF4-FFF2-40B4-BE49-F238E27FC236}">
                <a16:creationId xmlns:a16="http://schemas.microsoft.com/office/drawing/2014/main" id="{056F0CE2-61E0-8FC6-EBE8-A8DEACF7DBB4}"/>
              </a:ext>
            </a:extLst>
          </p:cNvPr>
          <p:cNvGraphicFramePr>
            <a:graphicFrameLocks noGrp="1"/>
          </p:cNvGraphicFramePr>
          <p:nvPr>
            <p:ph idx="1"/>
            <p:extLst>
              <p:ext uri="{D42A27DB-BD31-4B8C-83A1-F6EECF244321}">
                <p14:modId xmlns:p14="http://schemas.microsoft.com/office/powerpoint/2010/main" val="1106121182"/>
              </p:ext>
            </p:extLst>
          </p:nvPr>
        </p:nvGraphicFramePr>
        <p:xfrm>
          <a:off x="7123137" y="793411"/>
          <a:ext cx="4152990" cy="3206634"/>
        </p:xfrm>
        <a:graphic>
          <a:graphicData uri="http://schemas.openxmlformats.org/drawingml/2006/table">
            <a:tbl>
              <a:tblPr firstRow="1" firstCol="1" bandRow="1">
                <a:tableStyleId>{C4B1156A-380E-4F78-BDF5-A606A8083BF9}</a:tableStyleId>
              </a:tblPr>
              <a:tblGrid>
                <a:gridCol w="2076495">
                  <a:extLst>
                    <a:ext uri="{9D8B030D-6E8A-4147-A177-3AD203B41FA5}">
                      <a16:colId xmlns:a16="http://schemas.microsoft.com/office/drawing/2014/main" val="3093337649"/>
                    </a:ext>
                  </a:extLst>
                </a:gridCol>
                <a:gridCol w="2076495">
                  <a:extLst>
                    <a:ext uri="{9D8B030D-6E8A-4147-A177-3AD203B41FA5}">
                      <a16:colId xmlns:a16="http://schemas.microsoft.com/office/drawing/2014/main" val="1204140597"/>
                    </a:ext>
                  </a:extLst>
                </a:gridCol>
              </a:tblGrid>
              <a:tr h="545863">
                <a:tc gridSpan="2">
                  <a:txBody>
                    <a:bodyPr/>
                    <a:lstStyle/>
                    <a:p>
                      <a:pPr algn="ctr">
                        <a:spcAft>
                          <a:spcPts val="600"/>
                        </a:spcAft>
                      </a:pPr>
                      <a:r>
                        <a:rPr lang="en-US" sz="1600">
                          <a:solidFill>
                            <a:schemeClr val="bg1"/>
                          </a:solidFill>
                          <a:effectLst/>
                        </a:rPr>
                        <a:t>Metrics (Weighted Average)</a:t>
                      </a:r>
                      <a:endParaRPr lang="en-CA" sz="16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4">
                        <a:lumMod val="75000"/>
                      </a:schemeClr>
                    </a:solidFill>
                  </a:tcPr>
                </a:tc>
                <a:tc hMerge="1">
                  <a:txBody>
                    <a:bodyPr/>
                    <a:lstStyle/>
                    <a:p>
                      <a:endParaRPr lang="en-CA"/>
                    </a:p>
                  </a:txBody>
                  <a:tcPr/>
                </a:tc>
                <a:extLst>
                  <a:ext uri="{0D108BD9-81ED-4DB2-BD59-A6C34878D82A}">
                    <a16:rowId xmlns:a16="http://schemas.microsoft.com/office/drawing/2014/main" val="4022915085"/>
                  </a:ext>
                </a:extLst>
              </a:tr>
              <a:tr h="545863">
                <a:tc>
                  <a:txBody>
                    <a:bodyPr/>
                    <a:lstStyle/>
                    <a:p>
                      <a:pPr algn="ctr">
                        <a:spcAft>
                          <a:spcPts val="600"/>
                        </a:spcAft>
                      </a:pPr>
                      <a:r>
                        <a:rPr lang="en-US" sz="1600">
                          <a:effectLst/>
                        </a:rPr>
                        <a:t>Random Forest</a:t>
                      </a:r>
                      <a:endParaRPr lang="en-CA"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US" sz="1600" b="1">
                          <a:effectLst/>
                        </a:rPr>
                        <a:t>Logistic Regression</a:t>
                      </a:r>
                      <a:endParaRPr lang="en-CA" sz="16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3203454"/>
                  </a:ext>
                </a:extLst>
              </a:tr>
              <a:tr h="545863">
                <a:tc>
                  <a:txBody>
                    <a:bodyPr/>
                    <a:lstStyle/>
                    <a:p>
                      <a:pPr algn="ctr">
                        <a:spcAft>
                          <a:spcPts val="600"/>
                        </a:spcAft>
                      </a:pPr>
                      <a:r>
                        <a:rPr lang="en-US" sz="1600" b="0">
                          <a:effectLst/>
                        </a:rPr>
                        <a:t>Accuracy: 0.75</a:t>
                      </a:r>
                      <a:endParaRPr lang="en-CA" sz="1600" b="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US" sz="1600">
                          <a:effectLst/>
                        </a:rPr>
                        <a:t>Accuracy: 0.72</a:t>
                      </a:r>
                      <a:endParaRPr lang="en-CA"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91254524"/>
                  </a:ext>
                </a:extLst>
              </a:tr>
              <a:tr h="477319">
                <a:tc>
                  <a:txBody>
                    <a:bodyPr/>
                    <a:lstStyle/>
                    <a:p>
                      <a:pPr algn="ctr">
                        <a:spcAft>
                          <a:spcPts val="600"/>
                        </a:spcAft>
                      </a:pPr>
                      <a:r>
                        <a:rPr lang="en-US" sz="1600" b="0">
                          <a:effectLst/>
                        </a:rPr>
                        <a:t>Precision: 0.75</a:t>
                      </a:r>
                      <a:endParaRPr lang="en-CA" sz="1600" b="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US" sz="1600">
                          <a:effectLst/>
                        </a:rPr>
                        <a:t>Precision: 0.71</a:t>
                      </a:r>
                      <a:endParaRPr lang="en-CA"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09721945"/>
                  </a:ext>
                </a:extLst>
              </a:tr>
              <a:tr h="545863">
                <a:tc>
                  <a:txBody>
                    <a:bodyPr/>
                    <a:lstStyle/>
                    <a:p>
                      <a:pPr algn="ctr">
                        <a:spcAft>
                          <a:spcPts val="600"/>
                        </a:spcAft>
                      </a:pPr>
                      <a:r>
                        <a:rPr lang="en-US" sz="1600" b="0">
                          <a:effectLst/>
                        </a:rPr>
                        <a:t>Recall: 0.75</a:t>
                      </a:r>
                      <a:endParaRPr lang="en-CA" sz="1600" b="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US" sz="1600">
                          <a:effectLst/>
                        </a:rPr>
                        <a:t>Recall: 0.72</a:t>
                      </a:r>
                      <a:endParaRPr lang="en-CA"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4630710"/>
                  </a:ext>
                </a:extLst>
              </a:tr>
              <a:tr h="545863">
                <a:tc>
                  <a:txBody>
                    <a:bodyPr/>
                    <a:lstStyle/>
                    <a:p>
                      <a:pPr algn="ctr">
                        <a:spcAft>
                          <a:spcPts val="600"/>
                        </a:spcAft>
                      </a:pPr>
                      <a:r>
                        <a:rPr lang="en-US" sz="1600" b="0">
                          <a:effectLst/>
                        </a:rPr>
                        <a:t>F1 Score: 0.75</a:t>
                      </a:r>
                      <a:endParaRPr lang="en-CA" sz="1600" b="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US" sz="1600">
                          <a:effectLst/>
                        </a:rPr>
                        <a:t>F1 Score: 0.71</a:t>
                      </a:r>
                      <a:endParaRPr lang="en-CA"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6920457"/>
                  </a:ext>
                </a:extLst>
              </a:tr>
            </a:tbl>
          </a:graphicData>
        </a:graphic>
      </p:graphicFrame>
      <p:sp>
        <p:nvSpPr>
          <p:cNvPr id="9220" name="Slide Number Placeholder 4">
            <a:extLst>
              <a:ext uri="{FF2B5EF4-FFF2-40B4-BE49-F238E27FC236}">
                <a16:creationId xmlns:a16="http://schemas.microsoft.com/office/drawing/2014/main" id="{EBE9582E-B605-3E4E-AF32-AFD73BEA754D}"/>
              </a:ext>
            </a:extLst>
          </p:cNvPr>
          <p:cNvSpPr>
            <a:spLocks noGrp="1" noChangeArrowheads="1"/>
          </p:cNvSpPr>
          <p:nvPr>
            <p:ph type="sldNum" sz="quarter" idx="12"/>
          </p:nvPr>
        </p:nvSpPr>
        <p:spPr bwMode="auto">
          <a:xfrm>
            <a:off x="8375017" y="3549990"/>
            <a:ext cx="420381" cy="1990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246888" fontAlgn="base">
              <a:lnSpc>
                <a:spcPct val="100000"/>
              </a:lnSpc>
              <a:spcBef>
                <a:spcPct val="0"/>
              </a:spcBef>
              <a:spcAft>
                <a:spcPts val="600"/>
              </a:spcAft>
              <a:buNone/>
            </a:pPr>
            <a:fld id="{2BB185B6-6840-411B-9712-60657092DBBC}" type="slidenum">
              <a:rPr lang="en-US" altLang="en-US" sz="648" kern="1200">
                <a:solidFill>
                  <a:srgbClr val="898989"/>
                </a:solidFill>
                <a:latin typeface="Calibri" panose="020F0502020204030204" pitchFamily="34" charset="0"/>
                <a:ea typeface="+mn-ea"/>
                <a:cs typeface="+mn-cs"/>
              </a:rPr>
              <a:pPr defTabSz="246888" fontAlgn="base">
                <a:lnSpc>
                  <a:spcPct val="100000"/>
                </a:lnSpc>
                <a:spcBef>
                  <a:spcPct val="0"/>
                </a:spcBef>
                <a:spcAft>
                  <a:spcPts val="600"/>
                </a:spcAft>
                <a:buNone/>
              </a:pPr>
              <a:t>10</a:t>
            </a:fld>
            <a:endParaRPr lang="en-US" altLang="en-US" sz="1200">
              <a:solidFill>
                <a:srgbClr val="898989"/>
              </a:solidFill>
            </a:endParaRPr>
          </a:p>
        </p:txBody>
      </p:sp>
      <p:pic>
        <p:nvPicPr>
          <p:cNvPr id="2050" name="Picture 2">
            <a:extLst>
              <a:ext uri="{FF2B5EF4-FFF2-40B4-BE49-F238E27FC236}">
                <a16:creationId xmlns:a16="http://schemas.microsoft.com/office/drawing/2014/main" id="{695B4245-BC06-6F22-788A-A8F237EE7F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800" y="746125"/>
            <a:ext cx="5932399" cy="33012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D1ECE0-07C5-612D-4F9F-1E58C0149F01}"/>
              </a:ext>
            </a:extLst>
          </p:cNvPr>
          <p:cNvSpPr txBox="1"/>
          <p:nvPr/>
        </p:nvSpPr>
        <p:spPr>
          <a:xfrm>
            <a:off x="2252314" y="5246688"/>
            <a:ext cx="7678757" cy="1077218"/>
          </a:xfrm>
          <a:prstGeom prst="rect">
            <a:avLst/>
          </a:prstGeom>
          <a:noFill/>
        </p:spPr>
        <p:txBody>
          <a:bodyPr wrap="square" rtlCol="0">
            <a:spAutoFit/>
          </a:bodyPr>
          <a:lstStyle/>
          <a:p>
            <a:pPr marL="285750" indent="-285750">
              <a:buFont typeface="Arial" panose="020B0604020202020204" pitchFamily="34" charset="0"/>
              <a:buChar char="•"/>
            </a:pPr>
            <a:r>
              <a:rPr lang="en-US" sz="2400">
                <a:solidFill>
                  <a:schemeClr val="bg1"/>
                </a:solidFill>
              </a:rPr>
              <a:t>Best model: Random Forest</a:t>
            </a:r>
            <a:endParaRPr lang="en-CA" sz="2400">
              <a:solidFill>
                <a:schemeClr val="bg1"/>
              </a:solidFill>
            </a:endParaRPr>
          </a:p>
          <a:p>
            <a:pPr marL="742950" lvl="1" indent="-285750">
              <a:buFont typeface="Arial" panose="020B0604020202020204" pitchFamily="34" charset="0"/>
              <a:buChar char="•"/>
            </a:pPr>
            <a:r>
              <a:rPr lang="en-CA" sz="2000">
                <a:solidFill>
                  <a:schemeClr val="bg1"/>
                </a:solidFill>
              </a:rPr>
              <a:t>ROC curve shows similar model performances, Random forest had slightly better metrics</a:t>
            </a:r>
            <a:endParaRPr lang="en-US" sz="2000">
              <a:solidFill>
                <a:schemeClr val="bg1"/>
              </a:solidFill>
            </a:endParaRPr>
          </a:p>
        </p:txBody>
      </p:sp>
      <p:sp>
        <p:nvSpPr>
          <p:cNvPr id="5" name="Slide Number Placeholder 9">
            <a:extLst>
              <a:ext uri="{FF2B5EF4-FFF2-40B4-BE49-F238E27FC236}">
                <a16:creationId xmlns:a16="http://schemas.microsoft.com/office/drawing/2014/main" id="{4A070FD8-CF80-DB1B-3C98-FDA67FEF09F3}"/>
              </a:ext>
            </a:extLst>
          </p:cNvPr>
          <p:cNvSpPr txBox="1">
            <a:spLocks/>
          </p:cNvSpPr>
          <p:nvPr/>
        </p:nvSpPr>
        <p:spPr>
          <a:xfrm>
            <a:off x="10276321" y="5883274"/>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4C97C7D5-A18C-44AF-AD3B-32748723C096}" type="slidenum">
              <a:rPr lang="en-US" altLang="en-US" smtClean="0"/>
              <a:pPr>
                <a:defRPr/>
              </a:pPr>
              <a:t>10</a:t>
            </a:fld>
            <a:r>
              <a:rPr lang="en-US" altLang="en-US"/>
              <a:t>/11</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75" name="Group 1127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27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CA"/>
            </a:p>
          </p:txBody>
        </p:sp>
        <p:sp>
          <p:nvSpPr>
            <p:cNvPr id="1127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7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7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8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8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8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8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8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8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8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8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1128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8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9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9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9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CA"/>
            </a:p>
          </p:txBody>
        </p:sp>
        <p:sp>
          <p:nvSpPr>
            <p:cNvPr id="1129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9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9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9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9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9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29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30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30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30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grpSp>
      <p:sp>
        <p:nvSpPr>
          <p:cNvPr id="11266" name="Title 1">
            <a:extLst>
              <a:ext uri="{FF2B5EF4-FFF2-40B4-BE49-F238E27FC236}">
                <a16:creationId xmlns:a16="http://schemas.microsoft.com/office/drawing/2014/main" id="{790D2F85-C45F-71A0-7FF5-3E0A7CB57B11}"/>
              </a:ext>
            </a:extLst>
          </p:cNvPr>
          <p:cNvSpPr>
            <a:spLocks noGrp="1" noChangeArrowheads="1"/>
          </p:cNvSpPr>
          <p:nvPr>
            <p:ph type="title"/>
          </p:nvPr>
        </p:nvSpPr>
        <p:spPr>
          <a:xfrm>
            <a:off x="1141413" y="618518"/>
            <a:ext cx="9905998" cy="1478570"/>
          </a:xfrm>
        </p:spPr>
        <p:txBody>
          <a:bodyPr>
            <a:normAutofit/>
          </a:bodyPr>
          <a:lstStyle/>
          <a:p>
            <a:pPr algn="ctr"/>
            <a:r>
              <a:rPr lang="en-US" altLang="en-US"/>
              <a:t>Discussion</a:t>
            </a:r>
          </a:p>
        </p:txBody>
      </p:sp>
      <p:sp>
        <p:nvSpPr>
          <p:cNvPr id="11267" name="Content Placeholder 2">
            <a:extLst>
              <a:ext uri="{FF2B5EF4-FFF2-40B4-BE49-F238E27FC236}">
                <a16:creationId xmlns:a16="http://schemas.microsoft.com/office/drawing/2014/main" id="{796363B9-C6A2-B744-8DC7-F341162CF9E1}"/>
              </a:ext>
            </a:extLst>
          </p:cNvPr>
          <p:cNvSpPr>
            <a:spLocks noGrp="1" noChangeArrowheads="1"/>
          </p:cNvSpPr>
          <p:nvPr>
            <p:ph idx="1"/>
          </p:nvPr>
        </p:nvSpPr>
        <p:spPr>
          <a:xfrm>
            <a:off x="1144589" y="1849438"/>
            <a:ext cx="9905999" cy="4249983"/>
          </a:xfrm>
        </p:spPr>
        <p:txBody>
          <a:bodyPr>
            <a:noAutofit/>
          </a:bodyPr>
          <a:lstStyle/>
          <a:p>
            <a:pPr>
              <a:lnSpc>
                <a:spcPct val="110000"/>
              </a:lnSpc>
            </a:pPr>
            <a:r>
              <a:rPr lang="en-US" altLang="en-US" sz="1800"/>
              <a:t>Weights were added to avoid too many false negatives</a:t>
            </a:r>
          </a:p>
          <a:p>
            <a:pPr>
              <a:lnSpc>
                <a:spcPct val="110000"/>
              </a:lnSpc>
            </a:pPr>
            <a:r>
              <a:rPr lang="en-US" altLang="en-US" sz="1800"/>
              <a:t>HOWEVER: maximizing recall is not the primary objective</a:t>
            </a:r>
          </a:p>
          <a:p>
            <a:pPr lvl="1">
              <a:lnSpc>
                <a:spcPct val="110000"/>
              </a:lnSpc>
            </a:pPr>
            <a:r>
              <a:rPr lang="en-US" altLang="en-US" sz="1800"/>
              <a:t>The company wants to allocate resources based on the number of true positives (precision)</a:t>
            </a:r>
          </a:p>
          <a:p>
            <a:pPr lvl="1">
              <a:lnSpc>
                <a:spcPct val="110000"/>
              </a:lnSpc>
            </a:pPr>
            <a:r>
              <a:rPr lang="en-US" altLang="en-US" sz="1800"/>
              <a:t>How can their courses be targeted towards those who are interested in new opportunities?</a:t>
            </a:r>
          </a:p>
          <a:p>
            <a:pPr lvl="1">
              <a:lnSpc>
                <a:spcPct val="110000"/>
              </a:lnSpc>
            </a:pPr>
            <a:r>
              <a:rPr lang="en-US" altLang="en-US" sz="1800"/>
              <a:t>Eliminating many candidates at this step is not detrimental to their objective</a:t>
            </a:r>
          </a:p>
          <a:p>
            <a:pPr lvl="2">
              <a:lnSpc>
                <a:spcPct val="110000"/>
              </a:lnSpc>
            </a:pPr>
            <a:r>
              <a:rPr lang="en-US" altLang="en-US" sz="1600"/>
              <a:t>There are costs associated with screening more candidates</a:t>
            </a:r>
          </a:p>
          <a:p>
            <a:pPr>
              <a:lnSpc>
                <a:spcPct val="110000"/>
              </a:lnSpc>
            </a:pPr>
            <a:r>
              <a:rPr lang="en-US" altLang="en-US" sz="1800"/>
              <a:t>Next steps:</a:t>
            </a:r>
          </a:p>
          <a:p>
            <a:pPr lvl="1">
              <a:lnSpc>
                <a:spcPct val="110000"/>
              </a:lnSpc>
            </a:pPr>
            <a:r>
              <a:rPr lang="en-US" altLang="en-US" sz="1800"/>
              <a:t>Predict probabilities – candidates with higher probability of being interested should be prioritized</a:t>
            </a:r>
          </a:p>
          <a:p>
            <a:pPr lvl="1">
              <a:lnSpc>
                <a:spcPct val="110000"/>
              </a:lnSpc>
            </a:pPr>
            <a:r>
              <a:rPr lang="en-US" altLang="en-US" sz="1800"/>
              <a:t>In a real-life situation, a threshold can be set to consider a limited number of candidates only</a:t>
            </a:r>
          </a:p>
          <a:p>
            <a:pPr lvl="1">
              <a:lnSpc>
                <a:spcPct val="110000"/>
              </a:lnSpc>
            </a:pPr>
            <a:r>
              <a:rPr lang="en-US" altLang="en-US" sz="1800"/>
              <a:t>If used for screening candidates, more exploratory analysis would be useful for HR</a:t>
            </a:r>
          </a:p>
          <a:p>
            <a:pPr lvl="2">
              <a:lnSpc>
                <a:spcPct val="110000"/>
              </a:lnSpc>
            </a:pPr>
            <a:r>
              <a:rPr lang="en-US" altLang="en-US"/>
              <a:t>Are their minimum educational requirements they are seeking?</a:t>
            </a:r>
          </a:p>
          <a:p>
            <a:pPr lvl="2">
              <a:lnSpc>
                <a:spcPct val="110000"/>
              </a:lnSpc>
            </a:pPr>
            <a:r>
              <a:rPr lang="en-US" altLang="en-US"/>
              <a:t>How do candidates of different disciplines compare with each other?</a:t>
            </a:r>
          </a:p>
          <a:p>
            <a:pPr lvl="2">
              <a:lnSpc>
                <a:spcPct val="110000"/>
              </a:lnSpc>
            </a:pPr>
            <a:endParaRPr lang="en-US" altLang="en-US"/>
          </a:p>
          <a:p>
            <a:pPr lvl="1">
              <a:lnSpc>
                <a:spcPct val="110000"/>
              </a:lnSpc>
            </a:pPr>
            <a:endParaRPr lang="en-US" altLang="en-US" sz="1800"/>
          </a:p>
        </p:txBody>
      </p:sp>
      <p:grpSp>
        <p:nvGrpSpPr>
          <p:cNvPr id="11304" name="Group 11303">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11305"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306"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307"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308"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309"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310"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311"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312"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313"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11314"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CA"/>
            </a:p>
          </p:txBody>
        </p:sp>
      </p:grpSp>
      <p:sp>
        <p:nvSpPr>
          <p:cNvPr id="3" name="Slide Number Placeholder 9">
            <a:extLst>
              <a:ext uri="{FF2B5EF4-FFF2-40B4-BE49-F238E27FC236}">
                <a16:creationId xmlns:a16="http://schemas.microsoft.com/office/drawing/2014/main" id="{74541678-464D-5220-DC85-7D5AD743C8BA}"/>
              </a:ext>
            </a:extLst>
          </p:cNvPr>
          <p:cNvSpPr txBox="1">
            <a:spLocks/>
          </p:cNvSpPr>
          <p:nvPr/>
        </p:nvSpPr>
        <p:spPr>
          <a:xfrm>
            <a:off x="10428721" y="6035674"/>
            <a:ext cx="77108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4C97C7D5-A18C-44AF-AD3B-32748723C096}" type="slidenum">
              <a:rPr lang="en-US" altLang="en-US" smtClean="0"/>
              <a:pPr>
                <a:defRPr/>
              </a:pPr>
              <a:t>11</a:t>
            </a:fld>
            <a:r>
              <a:rPr lang="en-US" altLang="en-US"/>
              <a:t>/11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127" name="Rectangle 5129">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28" name="Group 5131">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133"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CA"/>
            </a:p>
          </p:txBody>
        </p:sp>
        <p:sp>
          <p:nvSpPr>
            <p:cNvPr id="5129"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CA"/>
            </a:p>
          </p:txBody>
        </p:sp>
        <p:sp>
          <p:nvSpPr>
            <p:cNvPr id="5135"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CA"/>
            </a:p>
          </p:txBody>
        </p:sp>
        <p:sp>
          <p:nvSpPr>
            <p:cNvPr id="5136"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CA"/>
            </a:p>
          </p:txBody>
        </p:sp>
        <p:sp>
          <p:nvSpPr>
            <p:cNvPr id="5137"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CA"/>
            </a:p>
          </p:txBody>
        </p:sp>
        <p:sp>
          <p:nvSpPr>
            <p:cNvPr id="5138"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CA"/>
            </a:p>
          </p:txBody>
        </p:sp>
      </p:grpSp>
      <p:grpSp>
        <p:nvGrpSpPr>
          <p:cNvPr id="5140" name="Group 5139">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5141"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CA"/>
            </a:p>
          </p:txBody>
        </p:sp>
        <p:sp>
          <p:nvSpPr>
            <p:cNvPr id="5142"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CA"/>
            </a:p>
          </p:txBody>
        </p:sp>
        <p:sp>
          <p:nvSpPr>
            <p:cNvPr id="5143"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CA"/>
            </a:p>
          </p:txBody>
        </p:sp>
        <p:sp>
          <p:nvSpPr>
            <p:cNvPr id="5144"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CA"/>
            </a:p>
          </p:txBody>
        </p:sp>
      </p:grpSp>
      <p:grpSp>
        <p:nvGrpSpPr>
          <p:cNvPr id="5146" name="Group 5145">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5147"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CA"/>
            </a:p>
          </p:txBody>
        </p:sp>
        <p:sp>
          <p:nvSpPr>
            <p:cNvPr id="5148"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CA"/>
            </a:p>
          </p:txBody>
        </p:sp>
        <p:sp>
          <p:nvSpPr>
            <p:cNvPr id="5149"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CA"/>
            </a:p>
          </p:txBody>
        </p:sp>
        <p:sp>
          <p:nvSpPr>
            <p:cNvPr id="5150"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CA"/>
            </a:p>
          </p:txBody>
        </p:sp>
      </p:grpSp>
      <p:grpSp>
        <p:nvGrpSpPr>
          <p:cNvPr id="5152" name="Group 5151">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5153"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CA"/>
            </a:p>
          </p:txBody>
        </p:sp>
        <p:sp>
          <p:nvSpPr>
            <p:cNvPr id="5154"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CA"/>
            </a:p>
          </p:txBody>
        </p:sp>
        <p:sp>
          <p:nvSpPr>
            <p:cNvPr id="5155"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CA"/>
            </a:p>
          </p:txBody>
        </p:sp>
        <p:sp>
          <p:nvSpPr>
            <p:cNvPr id="5156"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CA"/>
            </a:p>
          </p:txBody>
        </p:sp>
        <p:sp>
          <p:nvSpPr>
            <p:cNvPr id="5157"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CA"/>
            </a:p>
          </p:txBody>
        </p:sp>
        <p:sp>
          <p:nvSpPr>
            <p:cNvPr id="5158"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CA"/>
            </a:p>
          </p:txBody>
        </p:sp>
      </p:grpSp>
      <p:sp>
        <p:nvSpPr>
          <p:cNvPr id="5160" name="Rectangle 5159">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2"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22" name="Title 1">
            <a:extLst>
              <a:ext uri="{FF2B5EF4-FFF2-40B4-BE49-F238E27FC236}">
                <a16:creationId xmlns:a16="http://schemas.microsoft.com/office/drawing/2014/main" id="{FA509D6A-7859-893F-098A-66B6F17E32D9}"/>
              </a:ext>
            </a:extLst>
          </p:cNvPr>
          <p:cNvSpPr>
            <a:spLocks noGrp="1" noChangeArrowheads="1"/>
          </p:cNvSpPr>
          <p:nvPr>
            <p:ph type="title"/>
          </p:nvPr>
        </p:nvSpPr>
        <p:spPr>
          <a:xfrm>
            <a:off x="1577445" y="1168078"/>
            <a:ext cx="9048219" cy="1092200"/>
          </a:xfrm>
        </p:spPr>
        <p:txBody>
          <a:bodyPr anchor="ctr">
            <a:normAutofit/>
          </a:bodyPr>
          <a:lstStyle/>
          <a:p>
            <a:pPr algn="ctr"/>
            <a:r>
              <a:rPr lang="en-US" altLang="en-US">
                <a:solidFill>
                  <a:srgbClr val="FFFFFF"/>
                </a:solidFill>
              </a:rPr>
              <a:t>Problem Statement</a:t>
            </a:r>
          </a:p>
        </p:txBody>
      </p:sp>
      <p:sp>
        <p:nvSpPr>
          <p:cNvPr id="5123" name="Content Placeholder 2">
            <a:extLst>
              <a:ext uri="{FF2B5EF4-FFF2-40B4-BE49-F238E27FC236}">
                <a16:creationId xmlns:a16="http://schemas.microsoft.com/office/drawing/2014/main" id="{8E7D6ECE-18FD-AF20-5A55-EEEBB1E4BD92}"/>
              </a:ext>
            </a:extLst>
          </p:cNvPr>
          <p:cNvSpPr>
            <a:spLocks noGrp="1" noChangeArrowheads="1"/>
          </p:cNvSpPr>
          <p:nvPr>
            <p:ph idx="1"/>
          </p:nvPr>
        </p:nvSpPr>
        <p:spPr>
          <a:xfrm>
            <a:off x="1577446" y="2413001"/>
            <a:ext cx="9048218" cy="3033180"/>
          </a:xfrm>
        </p:spPr>
        <p:txBody>
          <a:bodyPr anchor="ctr">
            <a:normAutofit/>
          </a:bodyPr>
          <a:lstStyle/>
          <a:p>
            <a:r>
              <a:rPr lang="en-US" altLang="en-US" sz="2000">
                <a:solidFill>
                  <a:srgbClr val="FFFFFF"/>
                </a:solidFill>
              </a:rPr>
              <a:t>Company wants to hire data scientists among people who successfully pass the courses they conduct</a:t>
            </a:r>
          </a:p>
          <a:p>
            <a:r>
              <a:rPr lang="en-US" altLang="en-US" sz="2000">
                <a:solidFill>
                  <a:srgbClr val="FFFFFF"/>
                </a:solidFill>
              </a:rPr>
              <a:t>Which candidates are seeking new employment opportunities?</a:t>
            </a:r>
          </a:p>
          <a:p>
            <a:r>
              <a:rPr lang="en-US" altLang="en-US" sz="2000" b="1" u="sng">
                <a:solidFill>
                  <a:srgbClr val="FFFFFF"/>
                </a:solidFill>
              </a:rPr>
              <a:t>Objective:</a:t>
            </a:r>
            <a:r>
              <a:rPr lang="en-US" altLang="en-US" sz="2000" b="1">
                <a:solidFill>
                  <a:srgbClr val="FFFFFF"/>
                </a:solidFill>
              </a:rPr>
              <a:t> </a:t>
            </a:r>
            <a:r>
              <a:rPr lang="en-US" altLang="en-US" sz="2000">
                <a:solidFill>
                  <a:srgbClr val="FFFFFF"/>
                </a:solidFill>
              </a:rPr>
              <a:t>Reduce cost and time spent on the recruitment process</a:t>
            </a:r>
          </a:p>
          <a:p>
            <a:pPr lvl="1"/>
            <a:r>
              <a:rPr lang="en-US" altLang="en-US" sz="1600">
                <a:solidFill>
                  <a:srgbClr val="FFFFFF"/>
                </a:solidFill>
              </a:rPr>
              <a:t>Binary classification problem: 1 – candidate is looking for a job change or 0 – candidate is not looking for a job change</a:t>
            </a:r>
          </a:p>
        </p:txBody>
      </p:sp>
      <p:sp>
        <p:nvSpPr>
          <p:cNvPr id="2" name="Slide Number Placeholder 1">
            <a:extLst>
              <a:ext uri="{FF2B5EF4-FFF2-40B4-BE49-F238E27FC236}">
                <a16:creationId xmlns:a16="http://schemas.microsoft.com/office/drawing/2014/main" id="{2E1DB66C-58DD-0568-F9FE-7F360113762A}"/>
              </a:ext>
            </a:extLst>
          </p:cNvPr>
          <p:cNvSpPr>
            <a:spLocks noGrp="1"/>
          </p:cNvSpPr>
          <p:nvPr>
            <p:ph type="sldNum" sz="quarter" idx="12"/>
          </p:nvPr>
        </p:nvSpPr>
        <p:spPr>
          <a:xfrm>
            <a:off x="10270455" y="6074578"/>
            <a:ext cx="771089" cy="365125"/>
          </a:xfrm>
        </p:spPr>
        <p:txBody>
          <a:bodyPr/>
          <a:lstStyle/>
          <a:p>
            <a:pPr>
              <a:defRPr/>
            </a:pPr>
            <a:fld id="{4C97C7D5-A18C-44AF-AD3B-32748723C096}" type="slidenum">
              <a:rPr lang="en-US" altLang="en-US" smtClean="0"/>
              <a:pPr>
                <a:defRPr/>
              </a:pPr>
              <a:t>2</a:t>
            </a:fld>
            <a:r>
              <a:rPr lang="en-US" altLang="en-US"/>
              <a:t>/11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266" name="Rectangle 522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22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122" name="Title 1">
            <a:extLst>
              <a:ext uri="{FF2B5EF4-FFF2-40B4-BE49-F238E27FC236}">
                <a16:creationId xmlns:a16="http://schemas.microsoft.com/office/drawing/2014/main" id="{FA509D6A-7859-893F-098A-66B6F17E32D9}"/>
              </a:ext>
            </a:extLst>
          </p:cNvPr>
          <p:cNvSpPr>
            <a:spLocks noGrp="1" noChangeArrowheads="1"/>
          </p:cNvSpPr>
          <p:nvPr>
            <p:ph type="title"/>
          </p:nvPr>
        </p:nvSpPr>
        <p:spPr>
          <a:xfrm>
            <a:off x="1141413" y="618518"/>
            <a:ext cx="4459286" cy="1478570"/>
          </a:xfrm>
        </p:spPr>
        <p:txBody>
          <a:bodyPr>
            <a:normAutofit/>
          </a:bodyPr>
          <a:lstStyle/>
          <a:p>
            <a:pPr algn="ctr"/>
            <a:r>
              <a:rPr lang="en-US" altLang="en-US" sz="4800"/>
              <a:t>HR Analysis</a:t>
            </a:r>
          </a:p>
        </p:txBody>
      </p:sp>
      <p:sp>
        <p:nvSpPr>
          <p:cNvPr id="5267" name="Content Placeholder 2">
            <a:extLst>
              <a:ext uri="{FF2B5EF4-FFF2-40B4-BE49-F238E27FC236}">
                <a16:creationId xmlns:a16="http://schemas.microsoft.com/office/drawing/2014/main" id="{8E7D6ECE-18FD-AF20-5A55-EEEBB1E4BD92}"/>
              </a:ext>
            </a:extLst>
          </p:cNvPr>
          <p:cNvSpPr>
            <a:spLocks noGrp="1" noChangeArrowheads="1"/>
          </p:cNvSpPr>
          <p:nvPr>
            <p:ph idx="1"/>
          </p:nvPr>
        </p:nvSpPr>
        <p:spPr>
          <a:xfrm>
            <a:off x="1141412" y="2249487"/>
            <a:ext cx="4459287" cy="3965046"/>
          </a:xfrm>
        </p:spPr>
        <p:txBody>
          <a:bodyPr>
            <a:normAutofit/>
          </a:bodyPr>
          <a:lstStyle/>
          <a:p>
            <a:r>
              <a:rPr lang="en-US" altLang="en-US" sz="2000"/>
              <a:t>HR is interested in understanding factors leading a person to switch jobs</a:t>
            </a:r>
          </a:p>
          <a:p>
            <a:r>
              <a:rPr lang="en-US" altLang="en-US" sz="2000"/>
              <a:t>What are the prospects of candidates with different credentials, experience and demographics?</a:t>
            </a:r>
          </a:p>
          <a:p>
            <a:r>
              <a:rPr lang="en-US" altLang="en-US" sz="2000"/>
              <a:t>How can we compare and interpret these factors to understand employee decisions?</a:t>
            </a:r>
          </a:p>
        </p:txBody>
      </p:sp>
      <p:pic>
        <p:nvPicPr>
          <p:cNvPr id="5268" name="Graphic 5217" descr="Connections">
            <a:extLst>
              <a:ext uri="{FF2B5EF4-FFF2-40B4-BE49-F238E27FC236}">
                <a16:creationId xmlns:a16="http://schemas.microsoft.com/office/drawing/2014/main" id="{80DB4F82-FE30-921A-A730-B35EF704A3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225" name="Group 522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22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522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2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2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3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3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3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3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3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3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3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3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523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3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4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4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4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524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4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4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4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4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4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6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7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5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527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grpSp>
      <p:sp>
        <p:nvSpPr>
          <p:cNvPr id="2" name="Slide Number Placeholder 1">
            <a:extLst>
              <a:ext uri="{FF2B5EF4-FFF2-40B4-BE49-F238E27FC236}">
                <a16:creationId xmlns:a16="http://schemas.microsoft.com/office/drawing/2014/main" id="{73487032-5C85-5325-9D1B-D4ADD812A554}"/>
              </a:ext>
            </a:extLst>
          </p:cNvPr>
          <p:cNvSpPr>
            <a:spLocks noGrp="1"/>
          </p:cNvSpPr>
          <p:nvPr>
            <p:ph type="sldNum" sz="quarter" idx="12"/>
          </p:nvPr>
        </p:nvSpPr>
        <p:spPr>
          <a:xfrm>
            <a:off x="10357286" y="6169614"/>
            <a:ext cx="771089" cy="365125"/>
          </a:xfrm>
        </p:spPr>
        <p:txBody>
          <a:bodyPr/>
          <a:lstStyle/>
          <a:p>
            <a:pPr>
              <a:defRPr/>
            </a:pPr>
            <a:fld id="{4C97C7D5-A18C-44AF-AD3B-32748723C096}" type="slidenum">
              <a:rPr lang="en-US" altLang="en-US" smtClean="0"/>
              <a:pPr>
                <a:defRPr/>
              </a:pPr>
              <a:t>3</a:t>
            </a:fld>
            <a:r>
              <a:rPr lang="en-US" altLang="en-US"/>
              <a:t>/11</a:t>
            </a:r>
          </a:p>
        </p:txBody>
      </p:sp>
    </p:spTree>
    <p:extLst>
      <p:ext uri="{BB962C8B-B14F-4D97-AF65-F5344CB8AC3E}">
        <p14:creationId xmlns:p14="http://schemas.microsoft.com/office/powerpoint/2010/main" val="1977664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127" name="Rectangle 5129">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28" name="Group 5131">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133"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CA"/>
            </a:p>
          </p:txBody>
        </p:sp>
        <p:sp>
          <p:nvSpPr>
            <p:cNvPr id="5129"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CA"/>
            </a:p>
          </p:txBody>
        </p:sp>
        <p:sp>
          <p:nvSpPr>
            <p:cNvPr id="5135"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CA"/>
            </a:p>
          </p:txBody>
        </p:sp>
        <p:sp>
          <p:nvSpPr>
            <p:cNvPr id="5136"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CA"/>
            </a:p>
          </p:txBody>
        </p:sp>
        <p:sp>
          <p:nvSpPr>
            <p:cNvPr id="5137"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CA"/>
            </a:p>
          </p:txBody>
        </p:sp>
        <p:sp>
          <p:nvSpPr>
            <p:cNvPr id="5138"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CA"/>
            </a:p>
          </p:txBody>
        </p:sp>
      </p:grpSp>
      <p:grpSp>
        <p:nvGrpSpPr>
          <p:cNvPr id="5140" name="Group 5139">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5141"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CA"/>
            </a:p>
          </p:txBody>
        </p:sp>
        <p:sp>
          <p:nvSpPr>
            <p:cNvPr id="5142"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CA"/>
            </a:p>
          </p:txBody>
        </p:sp>
        <p:sp>
          <p:nvSpPr>
            <p:cNvPr id="5143"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CA"/>
            </a:p>
          </p:txBody>
        </p:sp>
        <p:sp>
          <p:nvSpPr>
            <p:cNvPr id="5144"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CA"/>
            </a:p>
          </p:txBody>
        </p:sp>
      </p:grpSp>
      <p:grpSp>
        <p:nvGrpSpPr>
          <p:cNvPr id="5146" name="Group 5145">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5147"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CA"/>
            </a:p>
          </p:txBody>
        </p:sp>
        <p:sp>
          <p:nvSpPr>
            <p:cNvPr id="5148"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CA"/>
            </a:p>
          </p:txBody>
        </p:sp>
        <p:sp>
          <p:nvSpPr>
            <p:cNvPr id="5149"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CA"/>
            </a:p>
          </p:txBody>
        </p:sp>
        <p:sp>
          <p:nvSpPr>
            <p:cNvPr id="5150"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CA"/>
            </a:p>
          </p:txBody>
        </p:sp>
      </p:grpSp>
      <p:grpSp>
        <p:nvGrpSpPr>
          <p:cNvPr id="5152" name="Group 5151">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5153"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CA"/>
            </a:p>
          </p:txBody>
        </p:sp>
        <p:sp>
          <p:nvSpPr>
            <p:cNvPr id="5154"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CA"/>
            </a:p>
          </p:txBody>
        </p:sp>
        <p:sp>
          <p:nvSpPr>
            <p:cNvPr id="5155"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CA"/>
            </a:p>
          </p:txBody>
        </p:sp>
        <p:sp>
          <p:nvSpPr>
            <p:cNvPr id="5156"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CA"/>
            </a:p>
          </p:txBody>
        </p:sp>
        <p:sp>
          <p:nvSpPr>
            <p:cNvPr id="5157"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CA"/>
            </a:p>
          </p:txBody>
        </p:sp>
        <p:sp>
          <p:nvSpPr>
            <p:cNvPr id="5158"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CA"/>
            </a:p>
          </p:txBody>
        </p:sp>
      </p:grpSp>
      <p:sp>
        <p:nvSpPr>
          <p:cNvPr id="5160" name="Rectangle 5159">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2"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22" name="Title 1">
            <a:extLst>
              <a:ext uri="{FF2B5EF4-FFF2-40B4-BE49-F238E27FC236}">
                <a16:creationId xmlns:a16="http://schemas.microsoft.com/office/drawing/2014/main" id="{FA509D6A-7859-893F-098A-66B6F17E32D9}"/>
              </a:ext>
            </a:extLst>
          </p:cNvPr>
          <p:cNvSpPr>
            <a:spLocks noGrp="1" noChangeArrowheads="1"/>
          </p:cNvSpPr>
          <p:nvPr>
            <p:ph type="title"/>
          </p:nvPr>
        </p:nvSpPr>
        <p:spPr>
          <a:xfrm>
            <a:off x="1577445" y="789662"/>
            <a:ext cx="9048219" cy="1092200"/>
          </a:xfrm>
        </p:spPr>
        <p:txBody>
          <a:bodyPr anchor="ctr">
            <a:normAutofit/>
          </a:bodyPr>
          <a:lstStyle/>
          <a:p>
            <a:pPr algn="ctr"/>
            <a:r>
              <a:rPr lang="en-US" altLang="en-US">
                <a:solidFill>
                  <a:srgbClr val="FFFFFF"/>
                </a:solidFill>
              </a:rPr>
              <a:t>Dataset Discussion</a:t>
            </a:r>
          </a:p>
        </p:txBody>
      </p:sp>
      <p:sp>
        <p:nvSpPr>
          <p:cNvPr id="5123" name="Content Placeholder 2">
            <a:extLst>
              <a:ext uri="{FF2B5EF4-FFF2-40B4-BE49-F238E27FC236}">
                <a16:creationId xmlns:a16="http://schemas.microsoft.com/office/drawing/2014/main" id="{8E7D6ECE-18FD-AF20-5A55-EEEBB1E4BD92}"/>
              </a:ext>
            </a:extLst>
          </p:cNvPr>
          <p:cNvSpPr>
            <a:spLocks noGrp="1" noChangeArrowheads="1"/>
          </p:cNvSpPr>
          <p:nvPr>
            <p:ph idx="1"/>
          </p:nvPr>
        </p:nvSpPr>
        <p:spPr>
          <a:xfrm>
            <a:off x="1577446" y="1801813"/>
            <a:ext cx="9048218" cy="4190614"/>
          </a:xfrm>
        </p:spPr>
        <p:txBody>
          <a:bodyPr anchor="ctr">
            <a:normAutofit fontScale="92500" lnSpcReduction="10000"/>
          </a:bodyPr>
          <a:lstStyle/>
          <a:p>
            <a:r>
              <a:rPr lang="en-US" altLang="en-US" sz="2000">
                <a:solidFill>
                  <a:srgbClr val="FFFFFF"/>
                </a:solidFill>
              </a:rPr>
              <a:t>19,158 Observations</a:t>
            </a:r>
          </a:p>
          <a:p>
            <a:r>
              <a:rPr lang="en-US" altLang="en-US" sz="2000">
                <a:solidFill>
                  <a:srgbClr val="FFFFFF"/>
                </a:solidFill>
              </a:rPr>
              <a:t>Categorical features we will examine:</a:t>
            </a:r>
          </a:p>
          <a:p>
            <a:pPr lvl="1"/>
            <a:r>
              <a:rPr lang="en-US" altLang="en-US" sz="1600">
                <a:solidFill>
                  <a:srgbClr val="FFFFFF"/>
                </a:solidFill>
              </a:rPr>
              <a:t>The city where the candidate is from</a:t>
            </a:r>
          </a:p>
          <a:p>
            <a:pPr lvl="1"/>
            <a:r>
              <a:rPr lang="en-US" altLang="en-US" sz="1600">
                <a:solidFill>
                  <a:srgbClr val="FFFFFF"/>
                </a:solidFill>
              </a:rPr>
              <a:t>Does the person have relevant experience (Yes or No)</a:t>
            </a:r>
          </a:p>
          <a:p>
            <a:pPr lvl="1"/>
            <a:r>
              <a:rPr lang="en-US" altLang="en-US" sz="1600">
                <a:solidFill>
                  <a:srgbClr val="FFFFFF"/>
                </a:solidFill>
              </a:rPr>
              <a:t>Is the person not enrolled in any courses? (Part time, Full time, or No)</a:t>
            </a:r>
          </a:p>
          <a:p>
            <a:pPr lvl="1"/>
            <a:r>
              <a:rPr lang="en-US" altLang="en-US" sz="1600">
                <a:solidFill>
                  <a:srgbClr val="FFFFFF"/>
                </a:solidFill>
              </a:rPr>
              <a:t>The level of education the person has attained</a:t>
            </a:r>
          </a:p>
          <a:p>
            <a:pPr lvl="1"/>
            <a:r>
              <a:rPr lang="en-US" altLang="en-US" sz="1600">
                <a:solidFill>
                  <a:srgbClr val="FFFFFF"/>
                </a:solidFill>
              </a:rPr>
              <a:t>The education discipline of the candidate (</a:t>
            </a:r>
            <a:r>
              <a:rPr lang="en-US" altLang="en-US" sz="1600" err="1">
                <a:solidFill>
                  <a:srgbClr val="FFFFFF"/>
                </a:solidFill>
              </a:rPr>
              <a:t>I.e</a:t>
            </a:r>
            <a:r>
              <a:rPr lang="en-US" altLang="en-US" sz="1600">
                <a:solidFill>
                  <a:srgbClr val="FFFFFF"/>
                </a:solidFill>
              </a:rPr>
              <a:t> STEM, Humanities, Other)</a:t>
            </a:r>
          </a:p>
          <a:p>
            <a:pPr lvl="1"/>
            <a:r>
              <a:rPr lang="en-US" altLang="en-US" sz="1600">
                <a:solidFill>
                  <a:srgbClr val="FFFFFF"/>
                </a:solidFill>
              </a:rPr>
              <a:t>The total experience in years the candidate possesses (from ‘&lt;1’ to ‘&gt; 20’)</a:t>
            </a:r>
          </a:p>
          <a:p>
            <a:pPr lvl="1"/>
            <a:r>
              <a:rPr lang="en-US" altLang="en-US" sz="1600">
                <a:solidFill>
                  <a:srgbClr val="FFFFFF"/>
                </a:solidFill>
              </a:rPr>
              <a:t>The difference in years between their previous job and current job (from ‘never’ to ‘&gt;20’</a:t>
            </a:r>
          </a:p>
          <a:p>
            <a:r>
              <a:rPr lang="en-US" altLang="en-US" sz="2000">
                <a:solidFill>
                  <a:srgbClr val="FFFFFF"/>
                </a:solidFill>
              </a:rPr>
              <a:t>Numerical features we will examine:</a:t>
            </a:r>
          </a:p>
          <a:p>
            <a:pPr lvl="1"/>
            <a:r>
              <a:rPr lang="en-US" altLang="en-US" sz="1600">
                <a:solidFill>
                  <a:srgbClr val="FFFFFF"/>
                </a:solidFill>
              </a:rPr>
              <a:t>The development index of the city</a:t>
            </a:r>
          </a:p>
          <a:p>
            <a:pPr lvl="1"/>
            <a:r>
              <a:rPr lang="en-US" altLang="en-US" sz="1600">
                <a:solidFill>
                  <a:srgbClr val="FFFFFF"/>
                </a:solidFill>
              </a:rPr>
              <a:t>The number of training hours they completed from the courses</a:t>
            </a:r>
          </a:p>
        </p:txBody>
      </p:sp>
      <p:sp>
        <p:nvSpPr>
          <p:cNvPr id="2" name="Slide Number Placeholder 1">
            <a:extLst>
              <a:ext uri="{FF2B5EF4-FFF2-40B4-BE49-F238E27FC236}">
                <a16:creationId xmlns:a16="http://schemas.microsoft.com/office/drawing/2014/main" id="{2D0DF48B-B953-43C6-B3E4-505618DDE98C}"/>
              </a:ext>
            </a:extLst>
          </p:cNvPr>
          <p:cNvSpPr>
            <a:spLocks noGrp="1"/>
          </p:cNvSpPr>
          <p:nvPr>
            <p:ph type="sldNum" sz="quarter" idx="12"/>
          </p:nvPr>
        </p:nvSpPr>
        <p:spPr>
          <a:xfrm>
            <a:off x="10276321" y="6014728"/>
            <a:ext cx="771089" cy="365125"/>
          </a:xfrm>
        </p:spPr>
        <p:txBody>
          <a:bodyPr/>
          <a:lstStyle/>
          <a:p>
            <a:pPr>
              <a:defRPr/>
            </a:pPr>
            <a:fld id="{4C97C7D5-A18C-44AF-AD3B-32748723C096}" type="slidenum">
              <a:rPr lang="en-US" altLang="en-US" smtClean="0"/>
              <a:pPr>
                <a:defRPr/>
              </a:pPr>
              <a:t>4</a:t>
            </a:fld>
            <a:r>
              <a:rPr lang="en-US" altLang="en-US"/>
              <a:t>/11</a:t>
            </a:r>
          </a:p>
        </p:txBody>
      </p:sp>
    </p:spTree>
    <p:extLst>
      <p:ext uri="{BB962C8B-B14F-4D97-AF65-F5344CB8AC3E}">
        <p14:creationId xmlns:p14="http://schemas.microsoft.com/office/powerpoint/2010/main" val="55646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1" name="Rectangle 47">
            <a:extLst>
              <a:ext uri="{FF2B5EF4-FFF2-40B4-BE49-F238E27FC236}">
                <a16:creationId xmlns:a16="http://schemas.microsoft.com/office/drawing/2014/main" id="{EAC88772-6DB3-49EC-9C8A-A0B46ACE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6EB57-35FD-99D5-ECAB-0146F7D35BE6}"/>
              </a:ext>
            </a:extLst>
          </p:cNvPr>
          <p:cNvSpPr>
            <a:spLocks noGrp="1"/>
          </p:cNvSpPr>
          <p:nvPr>
            <p:ph type="title"/>
          </p:nvPr>
        </p:nvSpPr>
        <p:spPr>
          <a:xfrm>
            <a:off x="8194878" y="1065955"/>
            <a:ext cx="2851413" cy="4817318"/>
          </a:xfrm>
        </p:spPr>
        <p:txBody>
          <a:bodyPr anchor="ctr">
            <a:normAutofit/>
          </a:bodyPr>
          <a:lstStyle/>
          <a:p>
            <a:r>
              <a:rPr lang="en-US"/>
              <a:t>Preparing the Data</a:t>
            </a:r>
            <a:endParaRPr lang="en-CA"/>
          </a:p>
        </p:txBody>
      </p:sp>
      <p:sp>
        <p:nvSpPr>
          <p:cNvPr id="92" name="Round Diagonal Corner Rectangle 6">
            <a:extLst>
              <a:ext uri="{FF2B5EF4-FFF2-40B4-BE49-F238E27FC236}">
                <a16:creationId xmlns:a16="http://schemas.microsoft.com/office/drawing/2014/main" id="{17A3DD84-FAA5-438A-8462-D1E01EA0D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1410"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17E1C1-452E-4BDC-3C1A-1C2794641A06}"/>
              </a:ext>
            </a:extLst>
          </p:cNvPr>
          <p:cNvSpPr>
            <a:spLocks noGrp="1"/>
          </p:cNvSpPr>
          <p:nvPr>
            <p:ph idx="1"/>
          </p:nvPr>
        </p:nvSpPr>
        <p:spPr>
          <a:xfrm>
            <a:off x="453554" y="1225370"/>
            <a:ext cx="6644303" cy="4540802"/>
          </a:xfrm>
        </p:spPr>
        <p:txBody>
          <a:bodyPr anchor="t">
            <a:normAutofit/>
          </a:bodyPr>
          <a:lstStyle/>
          <a:p>
            <a:r>
              <a:rPr lang="en-US" sz="1800"/>
              <a:t>Features we did not include:</a:t>
            </a:r>
          </a:p>
          <a:p>
            <a:pPr lvl="1"/>
            <a:r>
              <a:rPr lang="en-CA" sz="1400"/>
              <a:t>Enrollee ID: The training ID of the enrollee has no predictive power in determining the class</a:t>
            </a:r>
          </a:p>
          <a:p>
            <a:pPr lvl="1"/>
            <a:r>
              <a:rPr lang="en-CA" sz="1400"/>
              <a:t>Gender: This was dropped to avoid potential gender bias in our algorithm and analysis</a:t>
            </a:r>
          </a:p>
          <a:p>
            <a:pPr lvl="1"/>
            <a:r>
              <a:rPr lang="en-CA" sz="1400"/>
              <a:t>Company size and company type of the candidate’s current job contained over 30% missing values that could not be appropriately filled</a:t>
            </a:r>
          </a:p>
          <a:p>
            <a:pPr marL="457200" lvl="1" indent="0">
              <a:buNone/>
            </a:pPr>
            <a:endParaRPr lang="en-CA" sz="1400"/>
          </a:p>
          <a:p>
            <a:r>
              <a:rPr lang="en-CA" sz="1800"/>
              <a:t> Handling missing values: 18,643 of 19,158 remaining observations</a:t>
            </a:r>
          </a:p>
          <a:p>
            <a:pPr lvl="1"/>
            <a:r>
              <a:rPr lang="en-CA" sz="1400"/>
              <a:t>Missing values in university enrollment status filled with ‘no enrollment’</a:t>
            </a:r>
          </a:p>
          <a:p>
            <a:pPr lvl="1"/>
            <a:r>
              <a:rPr lang="en-CA" sz="1400"/>
              <a:t>Anyone without a university level education has no major discipline</a:t>
            </a:r>
          </a:p>
          <a:p>
            <a:pPr lvl="1"/>
            <a:r>
              <a:rPr lang="en-CA" sz="1400"/>
              <a:t>Anyone missing data regarding previous work experiences had never had a job before (‘N/A’ or ‘Never’ was filled accordingly)</a:t>
            </a:r>
          </a:p>
          <a:p>
            <a:pPr lvl="1"/>
            <a:r>
              <a:rPr lang="en-CA" sz="1400"/>
              <a:t>Observations with missing values in level of education were removed</a:t>
            </a:r>
          </a:p>
        </p:txBody>
      </p:sp>
      <p:cxnSp>
        <p:nvCxnSpPr>
          <p:cNvPr id="52" name="Straight Connector 51">
            <a:extLst>
              <a:ext uri="{FF2B5EF4-FFF2-40B4-BE49-F238E27FC236}">
                <a16:creationId xmlns:a16="http://schemas.microsoft.com/office/drawing/2014/main" id="{46640D31-0CFD-4B3F-AE95-530AA5174F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2562"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B3E40180-483D-3C60-2F18-F77B17242612}"/>
              </a:ext>
            </a:extLst>
          </p:cNvPr>
          <p:cNvSpPr>
            <a:spLocks noGrp="1"/>
          </p:cNvSpPr>
          <p:nvPr>
            <p:ph type="sldNum" sz="quarter" idx="12"/>
          </p:nvPr>
        </p:nvSpPr>
        <p:spPr/>
        <p:txBody>
          <a:bodyPr/>
          <a:lstStyle/>
          <a:p>
            <a:pPr>
              <a:defRPr/>
            </a:pPr>
            <a:fld id="{4C97C7D5-A18C-44AF-AD3B-32748723C096}" type="slidenum">
              <a:rPr lang="en-US" altLang="en-US" smtClean="0"/>
              <a:pPr>
                <a:defRPr/>
              </a:pPr>
              <a:t>5</a:t>
            </a:fld>
            <a:r>
              <a:rPr lang="en-US" altLang="en-US"/>
              <a:t>/11</a:t>
            </a:r>
          </a:p>
        </p:txBody>
      </p:sp>
    </p:spTree>
    <p:extLst>
      <p:ext uri="{BB962C8B-B14F-4D97-AF65-F5344CB8AC3E}">
        <p14:creationId xmlns:p14="http://schemas.microsoft.com/office/powerpoint/2010/main" val="1403398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C259-5FFF-6A96-65BE-A12616405D89}"/>
              </a:ext>
            </a:extLst>
          </p:cNvPr>
          <p:cNvSpPr>
            <a:spLocks noGrp="1"/>
          </p:cNvSpPr>
          <p:nvPr>
            <p:ph type="title"/>
          </p:nvPr>
        </p:nvSpPr>
        <p:spPr>
          <a:xfrm>
            <a:off x="1141412" y="618518"/>
            <a:ext cx="5894387" cy="1478570"/>
          </a:xfrm>
        </p:spPr>
        <p:txBody>
          <a:bodyPr anchor="b">
            <a:normAutofit/>
          </a:bodyPr>
          <a:lstStyle/>
          <a:p>
            <a:r>
              <a:rPr lang="en-US"/>
              <a:t>Data Analysis and Visualizations </a:t>
            </a:r>
            <a:endParaRPr lang="en-CA"/>
          </a:p>
        </p:txBody>
      </p:sp>
      <p:sp>
        <p:nvSpPr>
          <p:cNvPr id="3" name="Content Placeholder 2">
            <a:extLst>
              <a:ext uri="{FF2B5EF4-FFF2-40B4-BE49-F238E27FC236}">
                <a16:creationId xmlns:a16="http://schemas.microsoft.com/office/drawing/2014/main" id="{0A15E6F7-3DE6-6C76-A6D7-C255ADB82D0B}"/>
              </a:ext>
            </a:extLst>
          </p:cNvPr>
          <p:cNvSpPr>
            <a:spLocks noGrp="1"/>
          </p:cNvSpPr>
          <p:nvPr>
            <p:ph idx="1"/>
          </p:nvPr>
        </p:nvSpPr>
        <p:spPr>
          <a:xfrm>
            <a:off x="1130933" y="2249487"/>
            <a:ext cx="6332409" cy="3541714"/>
          </a:xfrm>
        </p:spPr>
        <p:txBody>
          <a:bodyPr>
            <a:normAutofit fontScale="92500"/>
          </a:bodyPr>
          <a:lstStyle/>
          <a:p>
            <a:r>
              <a:rPr lang="en-US"/>
              <a:t>Class distribution</a:t>
            </a:r>
          </a:p>
          <a:p>
            <a:pPr lvl="1"/>
            <a:r>
              <a:rPr lang="en-US"/>
              <a:t>Imbalanced</a:t>
            </a:r>
          </a:p>
          <a:p>
            <a:pPr lvl="1"/>
            <a:r>
              <a:rPr lang="en-US"/>
              <a:t>75% of candidates are not looking for a job change</a:t>
            </a:r>
          </a:p>
          <a:p>
            <a:r>
              <a:rPr lang="en-CA"/>
              <a:t>City development index:</a:t>
            </a:r>
          </a:p>
          <a:p>
            <a:pPr lvl="1"/>
            <a:r>
              <a:rPr lang="en-CA"/>
              <a:t>Candidates not interested in a position at the company are from cities with higher development index</a:t>
            </a:r>
          </a:p>
          <a:p>
            <a:pPr lvl="1"/>
            <a:r>
              <a:rPr lang="en-CA"/>
              <a:t>More opportunities may be available for those who come from highly developed cities</a:t>
            </a:r>
          </a:p>
          <a:p>
            <a:pPr lvl="1"/>
            <a:endParaRPr lang="en-CA"/>
          </a:p>
        </p:txBody>
      </p:sp>
      <p:sp>
        <p:nvSpPr>
          <p:cNvPr id="11" name="Round Diagonal Corner Rectangle 8">
            <a:extLst>
              <a:ext uri="{FF2B5EF4-FFF2-40B4-BE49-F238E27FC236}">
                <a16:creationId xmlns:a16="http://schemas.microsoft.com/office/drawing/2014/main" id="{A0F3E2DF-E827-4D2A-A6D3-15B8451C8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7" y="618518"/>
            <a:ext cx="3425200" cy="5172683"/>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diagram, line, parallel&#10;&#10;Description automatically generated">
            <a:extLst>
              <a:ext uri="{FF2B5EF4-FFF2-40B4-BE49-F238E27FC236}">
                <a16:creationId xmlns:a16="http://schemas.microsoft.com/office/drawing/2014/main" id="{DB456ACE-0E70-1AB8-A716-BE2CB0D9D56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14" r="-2" b="554"/>
          <a:stretch/>
        </p:blipFill>
        <p:spPr bwMode="auto">
          <a:xfrm>
            <a:off x="7933307" y="3354356"/>
            <a:ext cx="2798580" cy="2272003"/>
          </a:xfrm>
          <a:prstGeom prst="rect">
            <a:avLst/>
          </a:prstGeom>
          <a:noFill/>
        </p:spPr>
      </p:pic>
      <p:pic>
        <p:nvPicPr>
          <p:cNvPr id="5" name="Picture 4" descr="A pie chart of class distribution&#10;&#10;Description automatically generated with medium confidence">
            <a:extLst>
              <a:ext uri="{FF2B5EF4-FFF2-40B4-BE49-F238E27FC236}">
                <a16:creationId xmlns:a16="http://schemas.microsoft.com/office/drawing/2014/main" id="{EEE7E364-3C14-CBC2-A50C-42CD7F4DB573}"/>
              </a:ext>
            </a:extLst>
          </p:cNvPr>
          <p:cNvPicPr>
            <a:picLocks noChangeAspect="1"/>
          </p:cNvPicPr>
          <p:nvPr/>
        </p:nvPicPr>
        <p:blipFill rotWithShape="1">
          <a:blip r:embed="rId5">
            <a:extLst>
              <a:ext uri="{28A0092B-C50C-407E-A947-70E740481C1C}">
                <a14:useLocalDpi xmlns:a14="http://schemas.microsoft.com/office/drawing/2010/main" val="0"/>
              </a:ext>
            </a:extLst>
          </a:blip>
          <a:srcRect l="-6" t="648" r="9" b="5104"/>
          <a:stretch/>
        </p:blipFill>
        <p:spPr bwMode="auto">
          <a:xfrm>
            <a:off x="7933307" y="618518"/>
            <a:ext cx="2798580" cy="2631232"/>
          </a:xfrm>
          <a:prstGeom prst="rect">
            <a:avLst/>
          </a:prstGeom>
          <a:noFill/>
          <a:extLst>
            <a:ext uri="{53640926-AAD7-44D8-BBD7-CCE9431645EC}">
              <a14:shadowObscured xmlns:a14="http://schemas.microsoft.com/office/drawing/2010/main"/>
            </a:ext>
          </a:extLst>
        </p:spPr>
      </p:pic>
      <p:sp>
        <p:nvSpPr>
          <p:cNvPr id="7" name="Slide Number Placeholder 6">
            <a:extLst>
              <a:ext uri="{FF2B5EF4-FFF2-40B4-BE49-F238E27FC236}">
                <a16:creationId xmlns:a16="http://schemas.microsoft.com/office/drawing/2014/main" id="{E82C13EF-15C4-22D2-4D26-8D498679A0B3}"/>
              </a:ext>
            </a:extLst>
          </p:cNvPr>
          <p:cNvSpPr>
            <a:spLocks noGrp="1"/>
          </p:cNvSpPr>
          <p:nvPr>
            <p:ph type="sldNum" sz="quarter" idx="12"/>
          </p:nvPr>
        </p:nvSpPr>
        <p:spPr/>
        <p:txBody>
          <a:bodyPr/>
          <a:lstStyle/>
          <a:p>
            <a:pPr>
              <a:defRPr/>
            </a:pPr>
            <a:fld id="{4C97C7D5-A18C-44AF-AD3B-32748723C096}" type="slidenum">
              <a:rPr lang="en-US" altLang="en-US" smtClean="0"/>
              <a:pPr>
                <a:defRPr/>
              </a:pPr>
              <a:t>6</a:t>
            </a:fld>
            <a:r>
              <a:rPr lang="en-US" altLang="en-US"/>
              <a:t>/11</a:t>
            </a:r>
          </a:p>
        </p:txBody>
      </p:sp>
    </p:spTree>
    <p:extLst>
      <p:ext uri="{BB962C8B-B14F-4D97-AF65-F5344CB8AC3E}">
        <p14:creationId xmlns:p14="http://schemas.microsoft.com/office/powerpoint/2010/main" val="2549312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75E5-5853-75D8-EF4C-3C05B5E9B0A0}"/>
              </a:ext>
            </a:extLst>
          </p:cNvPr>
          <p:cNvSpPr txBox="1">
            <a:spLocks/>
          </p:cNvSpPr>
          <p:nvPr/>
        </p:nvSpPr>
        <p:spPr>
          <a:xfrm>
            <a:off x="1141413" y="5675"/>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n-US"/>
              <a:t>Data Analysis and Visualizations </a:t>
            </a:r>
          </a:p>
        </p:txBody>
      </p:sp>
      <p:pic>
        <p:nvPicPr>
          <p:cNvPr id="7" name="Picture 6">
            <a:extLst>
              <a:ext uri="{FF2B5EF4-FFF2-40B4-BE49-F238E27FC236}">
                <a16:creationId xmlns:a16="http://schemas.microsoft.com/office/drawing/2014/main" id="{CA9E3E9E-B505-C8F2-F350-5DA4EB539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130070" y="1058864"/>
            <a:ext cx="3517275" cy="274347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Picture 5" descr="A picture containing text, screenshot, diagram, plot&#10;&#10;Description automatically generated">
            <a:extLst>
              <a:ext uri="{FF2B5EF4-FFF2-40B4-BE49-F238E27FC236}">
                <a16:creationId xmlns:a16="http://schemas.microsoft.com/office/drawing/2014/main" id="{1C6CAA42-6119-A52C-9E49-2940435B478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580"/>
          <a:stretch/>
        </p:blipFill>
        <p:spPr bwMode="auto">
          <a:xfrm>
            <a:off x="526124" y="4011006"/>
            <a:ext cx="4713842" cy="264787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0" name="Content Placeholder 9">
            <a:extLst>
              <a:ext uri="{FF2B5EF4-FFF2-40B4-BE49-F238E27FC236}">
                <a16:creationId xmlns:a16="http://schemas.microsoft.com/office/drawing/2014/main" id="{EE5F1A4B-DF88-F942-A447-4DBC541A515D}"/>
              </a:ext>
            </a:extLst>
          </p:cNvPr>
          <p:cNvSpPr>
            <a:spLocks noGrp="1"/>
          </p:cNvSpPr>
          <p:nvPr>
            <p:ph idx="1"/>
          </p:nvPr>
        </p:nvSpPr>
        <p:spPr>
          <a:xfrm>
            <a:off x="5856051" y="1616436"/>
            <a:ext cx="5663910" cy="4371807"/>
          </a:xfrm>
        </p:spPr>
        <p:txBody>
          <a:bodyPr vert="horz" lIns="91440" tIns="45720" rIns="91440" bIns="45720" rtlCol="0">
            <a:normAutofit fontScale="92500"/>
          </a:bodyPr>
          <a:lstStyle/>
          <a:p>
            <a:r>
              <a:rPr lang="en-US"/>
              <a:t>Based on education level:</a:t>
            </a:r>
          </a:p>
          <a:p>
            <a:pPr lvl="1"/>
            <a:r>
              <a:rPr lang="en-US"/>
              <a:t>Proportion of candidates with high school, graduate, or masters level education are similar</a:t>
            </a:r>
          </a:p>
          <a:p>
            <a:pPr lvl="1"/>
            <a:r>
              <a:rPr lang="en-US"/>
              <a:t>Almost no candidates with PhD or primary education are interested in a job position</a:t>
            </a:r>
          </a:p>
          <a:p>
            <a:r>
              <a:rPr lang="en-US"/>
              <a:t>Based on relevant experience:</a:t>
            </a:r>
          </a:p>
          <a:p>
            <a:pPr lvl="1"/>
            <a:r>
              <a:rPr lang="en-US"/>
              <a:t>Greater proportion of candidates interested in the job do not have relevant experience</a:t>
            </a:r>
          </a:p>
          <a:p>
            <a:pPr lvl="1"/>
            <a:r>
              <a:rPr lang="en-US"/>
              <a:t>May indicate that the opportunities available at the company are primarily entry or mid level </a:t>
            </a:r>
          </a:p>
        </p:txBody>
      </p:sp>
      <p:sp>
        <p:nvSpPr>
          <p:cNvPr id="8" name="Slide Number Placeholder 7">
            <a:extLst>
              <a:ext uri="{FF2B5EF4-FFF2-40B4-BE49-F238E27FC236}">
                <a16:creationId xmlns:a16="http://schemas.microsoft.com/office/drawing/2014/main" id="{977A9640-D72C-F7B1-5E9C-E55D793ADCBA}"/>
              </a:ext>
            </a:extLst>
          </p:cNvPr>
          <p:cNvSpPr>
            <a:spLocks noGrp="1"/>
          </p:cNvSpPr>
          <p:nvPr>
            <p:ph type="sldNum" sz="quarter" idx="12"/>
          </p:nvPr>
        </p:nvSpPr>
        <p:spPr/>
        <p:txBody>
          <a:bodyPr/>
          <a:lstStyle/>
          <a:p>
            <a:pPr>
              <a:defRPr/>
            </a:pPr>
            <a:fld id="{4C97C7D5-A18C-44AF-AD3B-32748723C096}" type="slidenum">
              <a:rPr lang="en-US" altLang="en-US" smtClean="0"/>
              <a:pPr>
                <a:defRPr/>
              </a:pPr>
              <a:t>7</a:t>
            </a:fld>
            <a:r>
              <a:rPr lang="en-US" altLang="en-US"/>
              <a:t>/11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249" name="Rectangle 8248">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51" name="Group 8250">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8252"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CA"/>
            </a:p>
          </p:txBody>
        </p:sp>
        <p:sp>
          <p:nvSpPr>
            <p:cNvPr id="8253"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54"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55"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56"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57"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58"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59"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60"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61"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62"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63"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8264"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65"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66"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67"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68"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CA"/>
            </a:p>
          </p:txBody>
        </p:sp>
        <p:sp>
          <p:nvSpPr>
            <p:cNvPr id="8269"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70"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71"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72"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73"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74"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75"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76"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77"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78"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grpSp>
      <p:sp>
        <p:nvSpPr>
          <p:cNvPr id="8194" name="Title 1">
            <a:extLst>
              <a:ext uri="{FF2B5EF4-FFF2-40B4-BE49-F238E27FC236}">
                <a16:creationId xmlns:a16="http://schemas.microsoft.com/office/drawing/2014/main" id="{06179580-36B6-875F-ADB6-CF6CC90ABF37}"/>
              </a:ext>
            </a:extLst>
          </p:cNvPr>
          <p:cNvSpPr>
            <a:spLocks noGrp="1" noChangeArrowheads="1"/>
          </p:cNvSpPr>
          <p:nvPr>
            <p:ph type="title"/>
          </p:nvPr>
        </p:nvSpPr>
        <p:spPr>
          <a:xfrm>
            <a:off x="1141413" y="1082673"/>
            <a:ext cx="2869416" cy="4708528"/>
          </a:xfrm>
        </p:spPr>
        <p:txBody>
          <a:bodyPr>
            <a:normAutofit/>
          </a:bodyPr>
          <a:lstStyle/>
          <a:p>
            <a:pPr algn="r"/>
            <a:r>
              <a:rPr lang="en-US" altLang="en-US" sz="4000"/>
              <a:t>Proposed Analytical and Predictive Model</a:t>
            </a:r>
          </a:p>
        </p:txBody>
      </p:sp>
      <p:cxnSp>
        <p:nvCxnSpPr>
          <p:cNvPr id="8280" name="Straight Connector 8279">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8195" name="Content Placeholder 2">
            <a:extLst>
              <a:ext uri="{FF2B5EF4-FFF2-40B4-BE49-F238E27FC236}">
                <a16:creationId xmlns:a16="http://schemas.microsoft.com/office/drawing/2014/main" id="{41ADD2F7-1A09-9E52-BEF6-E73863EAAA1E}"/>
              </a:ext>
            </a:extLst>
          </p:cNvPr>
          <p:cNvSpPr>
            <a:spLocks noGrp="1" noChangeArrowheads="1"/>
          </p:cNvSpPr>
          <p:nvPr>
            <p:ph idx="1"/>
          </p:nvPr>
        </p:nvSpPr>
        <p:spPr>
          <a:xfrm>
            <a:off x="5297763" y="1082673"/>
            <a:ext cx="5751237" cy="4708528"/>
          </a:xfrm>
        </p:spPr>
        <p:txBody>
          <a:bodyPr anchor="ctr">
            <a:normAutofit/>
          </a:bodyPr>
          <a:lstStyle/>
          <a:p>
            <a:pPr>
              <a:lnSpc>
                <a:spcPct val="110000"/>
              </a:lnSpc>
            </a:pPr>
            <a:r>
              <a:rPr lang="en-US" altLang="en-US" sz="1500"/>
              <a:t>Majority of features are categorical</a:t>
            </a:r>
          </a:p>
          <a:p>
            <a:pPr lvl="1">
              <a:lnSpc>
                <a:spcPct val="110000"/>
              </a:lnSpc>
            </a:pPr>
            <a:r>
              <a:rPr lang="en-US" altLang="en-US" sz="1500"/>
              <a:t>Education level, experience, last new job are ordinal</a:t>
            </a:r>
          </a:p>
          <a:p>
            <a:pPr>
              <a:lnSpc>
                <a:spcPct val="110000"/>
              </a:lnSpc>
            </a:pPr>
            <a:r>
              <a:rPr lang="en-US" altLang="en-US" sz="1500"/>
              <a:t>City development index and number of training hours are continuous variables</a:t>
            </a:r>
          </a:p>
          <a:p>
            <a:pPr>
              <a:lnSpc>
                <a:spcPct val="110000"/>
              </a:lnSpc>
            </a:pPr>
            <a:r>
              <a:rPr lang="en-US" altLang="en-US" sz="1500"/>
              <a:t>Random Forest Classifier vs Logistic Regression</a:t>
            </a:r>
          </a:p>
          <a:p>
            <a:pPr lvl="1">
              <a:lnSpc>
                <a:spcPct val="110000"/>
              </a:lnSpc>
            </a:pPr>
            <a:r>
              <a:rPr lang="en-US" altLang="en-US" sz="1500"/>
              <a:t>Hyperparameter tuning: Random Search Cross Validation</a:t>
            </a:r>
          </a:p>
          <a:p>
            <a:pPr lvl="1">
              <a:lnSpc>
                <a:spcPct val="110000"/>
              </a:lnSpc>
            </a:pPr>
            <a:r>
              <a:rPr lang="en-US" altLang="en-US" sz="1500"/>
              <a:t>Imbalanced class means prediction accuracy is misleading when evaluating model performance</a:t>
            </a:r>
          </a:p>
          <a:p>
            <a:pPr lvl="1">
              <a:lnSpc>
                <a:spcPct val="110000"/>
              </a:lnSpc>
            </a:pPr>
            <a:r>
              <a:rPr lang="en-US" altLang="en-US" sz="1500"/>
              <a:t>Class weights to penalize/discourage bias in model</a:t>
            </a:r>
          </a:p>
          <a:p>
            <a:pPr lvl="1">
              <a:lnSpc>
                <a:spcPct val="110000"/>
              </a:lnSpc>
            </a:pPr>
            <a:r>
              <a:rPr lang="en-US" altLang="en-US" sz="1500"/>
              <a:t>Precision, recall, F1 score</a:t>
            </a:r>
          </a:p>
          <a:p>
            <a:pPr lvl="1">
              <a:lnSpc>
                <a:spcPct val="110000"/>
              </a:lnSpc>
            </a:pPr>
            <a:r>
              <a:rPr lang="en-US" altLang="en-US" sz="1500"/>
              <a:t>AUC (Area Under Curve)</a:t>
            </a:r>
          </a:p>
          <a:p>
            <a:pPr lvl="1">
              <a:lnSpc>
                <a:spcPct val="110000"/>
              </a:lnSpc>
            </a:pPr>
            <a:r>
              <a:rPr lang="en-US" altLang="en-US" sz="1500"/>
              <a:t>ROC (Receiver Operating Characteristic Curve) – True positive rate to false positive rate</a:t>
            </a:r>
          </a:p>
        </p:txBody>
      </p:sp>
      <p:grpSp>
        <p:nvGrpSpPr>
          <p:cNvPr id="8282" name="Group 8281">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283"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84"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85"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86"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87"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88"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89"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90"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91"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CA"/>
            </a:p>
          </p:txBody>
        </p:sp>
        <p:sp>
          <p:nvSpPr>
            <p:cNvPr id="8292"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CA"/>
            </a:p>
          </p:txBody>
        </p:sp>
      </p:grpSp>
      <p:sp>
        <p:nvSpPr>
          <p:cNvPr id="2" name="Slide Number Placeholder 1">
            <a:extLst>
              <a:ext uri="{FF2B5EF4-FFF2-40B4-BE49-F238E27FC236}">
                <a16:creationId xmlns:a16="http://schemas.microsoft.com/office/drawing/2014/main" id="{87A02D11-4D1A-696F-BDC2-E33914DA58EF}"/>
              </a:ext>
            </a:extLst>
          </p:cNvPr>
          <p:cNvSpPr>
            <a:spLocks noGrp="1"/>
          </p:cNvSpPr>
          <p:nvPr>
            <p:ph type="sldNum" sz="quarter" idx="12"/>
          </p:nvPr>
        </p:nvSpPr>
        <p:spPr/>
        <p:txBody>
          <a:bodyPr/>
          <a:lstStyle/>
          <a:p>
            <a:pPr>
              <a:defRPr/>
            </a:pPr>
            <a:fld id="{4C97C7D5-A18C-44AF-AD3B-32748723C096}" type="slidenum">
              <a:rPr lang="en-US" altLang="en-US" smtClean="0"/>
              <a:pPr>
                <a:defRPr/>
              </a:pPr>
              <a:t>8</a:t>
            </a:fld>
            <a:r>
              <a:rPr lang="en-US" altLang="en-US"/>
              <a:t>/11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13">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a16="http://schemas.microsoft.com/office/drawing/2014/main" xmlns:p14="http://schemas.microsoft.com/office/powerpoint/2010/main" xmlns:dgm="http://schemas.openxmlformats.org/drawingml/2006/diagram" xmlns:a14="http://schemas.microsoft.com/office/drawing/2010/main" xmlns="">
                <a:solidFill>
                  <a:srgbClr val="FFFFFF"/>
                </a:solidFill>
              </a14:hiddenFill>
            </a:ext>
          </a:extLst>
        </p:spPr>
      </p:pic>
      <p:grpSp>
        <p:nvGrpSpPr>
          <p:cNvPr id="69" name="Group 17">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9"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miter lim="800000"/>
                  <a:headEnd/>
                  <a:tailEnd/>
                </a14:hiddenLine>
              </a:ext>
            </a:extLst>
          </p:spPr>
          <p:txBody>
            <a:bodyPr/>
            <a:lstStyle/>
            <a:p>
              <a:endParaRPr lang="en-CA"/>
            </a:p>
          </p:txBody>
        </p:sp>
        <p:sp>
          <p:nvSpPr>
            <p:cNvPr id="20"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21"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22"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23"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24"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25"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26"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27"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28"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29"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30"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31"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32"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33"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34"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35"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miter lim="800000"/>
                  <a:headEnd/>
                  <a:tailEnd/>
                </a14:hiddenLine>
              </a:ext>
            </a:extLst>
          </p:spPr>
          <p:txBody>
            <a:bodyPr/>
            <a:lstStyle/>
            <a:p>
              <a:endParaRPr lang="en-CA"/>
            </a:p>
          </p:txBody>
        </p:sp>
        <p:sp>
          <p:nvSpPr>
            <p:cNvPr id="36"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37"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38"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39"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40"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41"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42"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43"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44"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45"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grpSp>
      <p:sp>
        <p:nvSpPr>
          <p:cNvPr id="2" name="Title 1">
            <a:extLst>
              <a:ext uri="{FF2B5EF4-FFF2-40B4-BE49-F238E27FC236}">
                <a16:creationId xmlns:a16="http://schemas.microsoft.com/office/drawing/2014/main" id="{7A9A768C-1229-0389-23AD-DE4817218736}"/>
              </a:ext>
            </a:extLst>
          </p:cNvPr>
          <p:cNvSpPr>
            <a:spLocks noGrp="1"/>
          </p:cNvSpPr>
          <p:nvPr>
            <p:ph type="title"/>
          </p:nvPr>
        </p:nvSpPr>
        <p:spPr>
          <a:xfrm>
            <a:off x="853330" y="1254035"/>
            <a:ext cx="2926190" cy="4002222"/>
          </a:xfrm>
        </p:spPr>
        <p:txBody>
          <a:bodyPr>
            <a:normAutofit/>
          </a:bodyPr>
          <a:lstStyle/>
          <a:p>
            <a:r>
              <a:rPr lang="en-US">
                <a:solidFill>
                  <a:srgbClr val="FFFFFF"/>
                </a:solidFill>
              </a:rPr>
              <a:t>Feature Importance According to Random Forest</a:t>
            </a:r>
            <a:endParaRPr lang="en-CA">
              <a:solidFill>
                <a:srgbClr val="FFFFFF"/>
              </a:solidFill>
            </a:endParaRPr>
          </a:p>
        </p:txBody>
      </p:sp>
      <p:sp useBgFill="1">
        <p:nvSpPr>
          <p:cNvPr id="70"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48">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50"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51"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52"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53"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54"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55"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56"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57"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58"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txBody>
            <a:bodyPr/>
            <a:lstStyle/>
            <a:p>
              <a:endParaRPr lang="en-CA"/>
            </a:p>
          </p:txBody>
        </p:sp>
        <p:sp>
          <p:nvSpPr>
            <p:cNvPr id="59"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miter lim="800000"/>
                  <a:headEnd/>
                  <a:tailEnd/>
                </a14:hiddenLine>
              </a:ext>
            </a:extLst>
          </p:spPr>
          <p:txBody>
            <a:bodyPr/>
            <a:lstStyle/>
            <a:p>
              <a:endParaRPr lang="en-CA"/>
            </a:p>
          </p:txBody>
        </p:sp>
      </p:grpSp>
      <p:graphicFrame>
        <p:nvGraphicFramePr>
          <p:cNvPr id="9" name="Content Placeholder 8">
            <a:extLst>
              <a:ext uri="{FF2B5EF4-FFF2-40B4-BE49-F238E27FC236}">
                <a16:creationId xmlns:a16="http://schemas.microsoft.com/office/drawing/2014/main" id="{469FCD98-CF0D-5599-79B6-7E97217FBF75}"/>
              </a:ext>
            </a:extLst>
          </p:cNvPr>
          <p:cNvGraphicFramePr>
            <a:graphicFrameLocks noGrp="1"/>
          </p:cNvGraphicFramePr>
          <p:nvPr>
            <p:ph idx="1"/>
            <p:extLst>
              <p:ext uri="{D42A27DB-BD31-4B8C-83A1-F6EECF244321}">
                <p14:modId xmlns:p14="http://schemas.microsoft.com/office/powerpoint/2010/main" val="651374197"/>
              </p:ext>
            </p:extLst>
          </p:nvPr>
        </p:nvGraphicFramePr>
        <p:xfrm>
          <a:off x="4423954" y="1281448"/>
          <a:ext cx="6296298" cy="3982375"/>
        </p:xfrm>
        <a:graphic>
          <a:graphicData uri="http://schemas.openxmlformats.org/drawingml/2006/table">
            <a:tbl>
              <a:tblPr firstRow="1" bandRow="1">
                <a:tableStyleId>{17292A2E-F333-43FB-9621-5CBBE7FDCDCB}</a:tableStyleId>
              </a:tblPr>
              <a:tblGrid>
                <a:gridCol w="3823272">
                  <a:extLst>
                    <a:ext uri="{9D8B030D-6E8A-4147-A177-3AD203B41FA5}">
                      <a16:colId xmlns:a16="http://schemas.microsoft.com/office/drawing/2014/main" val="2528865608"/>
                    </a:ext>
                  </a:extLst>
                </a:gridCol>
                <a:gridCol w="2473026">
                  <a:extLst>
                    <a:ext uri="{9D8B030D-6E8A-4147-A177-3AD203B41FA5}">
                      <a16:colId xmlns:a16="http://schemas.microsoft.com/office/drawing/2014/main" val="584016985"/>
                    </a:ext>
                  </a:extLst>
                </a:gridCol>
              </a:tblGrid>
              <a:tr h="382927">
                <a:tc>
                  <a:txBody>
                    <a:bodyPr/>
                    <a:lstStyle/>
                    <a:p>
                      <a:pPr algn="l" fontAlgn="ctr"/>
                      <a:r>
                        <a:rPr lang="en-CA" sz="1600" b="1" cap="all" spc="60">
                          <a:solidFill>
                            <a:schemeClr val="tx1"/>
                          </a:solidFill>
                          <a:effectLst/>
                        </a:rPr>
                        <a:t>feature</a:t>
                      </a:r>
                    </a:p>
                  </a:txBody>
                  <a:tcPr marL="84271" marR="84271" marT="87029" marB="87029" anchor="b"/>
                </a:tc>
                <a:tc>
                  <a:txBody>
                    <a:bodyPr/>
                    <a:lstStyle/>
                    <a:p>
                      <a:pPr algn="l" fontAlgn="ctr"/>
                      <a:r>
                        <a:rPr lang="en-CA" sz="1600" b="1" cap="all" spc="60">
                          <a:solidFill>
                            <a:schemeClr val="tx1"/>
                          </a:solidFill>
                          <a:effectLst/>
                        </a:rPr>
                        <a:t>importance</a:t>
                      </a:r>
                    </a:p>
                  </a:txBody>
                  <a:tcPr marL="84271" marR="84271" marT="87029" marB="87029" anchor="b"/>
                </a:tc>
                <a:extLst>
                  <a:ext uri="{0D108BD9-81ED-4DB2-BD59-A6C34878D82A}">
                    <a16:rowId xmlns:a16="http://schemas.microsoft.com/office/drawing/2014/main" val="411526058"/>
                  </a:ext>
                </a:extLst>
              </a:tr>
              <a:tr h="396053">
                <a:tc>
                  <a:txBody>
                    <a:bodyPr/>
                    <a:lstStyle/>
                    <a:p>
                      <a:pPr algn="l" fontAlgn="ctr"/>
                      <a:r>
                        <a:rPr lang="en-CA" sz="1500" cap="none" spc="0" err="1">
                          <a:solidFill>
                            <a:schemeClr val="tx1"/>
                          </a:solidFill>
                          <a:effectLst/>
                        </a:rPr>
                        <a:t>city_development_index</a:t>
                      </a:r>
                      <a:endParaRPr lang="en-CA" sz="1500" cap="none" spc="0">
                        <a:solidFill>
                          <a:schemeClr val="tx1"/>
                        </a:solidFill>
                        <a:effectLst/>
                      </a:endParaRPr>
                    </a:p>
                  </a:txBody>
                  <a:tcPr marL="84271" marR="84271" marT="42135" marB="87029" anchor="ctr"/>
                </a:tc>
                <a:tc>
                  <a:txBody>
                    <a:bodyPr/>
                    <a:lstStyle/>
                    <a:p>
                      <a:pPr algn="l" fontAlgn="ctr"/>
                      <a:r>
                        <a:rPr lang="en-CA" sz="1500" cap="none" spc="0">
                          <a:solidFill>
                            <a:schemeClr val="tx1"/>
                          </a:solidFill>
                          <a:effectLst/>
                        </a:rPr>
                        <a:t>0.244905</a:t>
                      </a:r>
                    </a:p>
                  </a:txBody>
                  <a:tcPr marL="84271" marR="84271" marT="42135" marB="87029" anchor="ctr"/>
                </a:tc>
                <a:extLst>
                  <a:ext uri="{0D108BD9-81ED-4DB2-BD59-A6C34878D82A}">
                    <a16:rowId xmlns:a16="http://schemas.microsoft.com/office/drawing/2014/main" val="2881731937"/>
                  </a:ext>
                </a:extLst>
              </a:tr>
              <a:tr h="396053">
                <a:tc>
                  <a:txBody>
                    <a:bodyPr/>
                    <a:lstStyle/>
                    <a:p>
                      <a:pPr algn="l" fontAlgn="ctr"/>
                      <a:r>
                        <a:rPr lang="en-CA" sz="1500" cap="none" spc="0" err="1">
                          <a:solidFill>
                            <a:schemeClr val="tx1"/>
                          </a:solidFill>
                          <a:effectLst/>
                        </a:rPr>
                        <a:t>training_hours</a:t>
                      </a:r>
                      <a:endParaRPr lang="en-CA" sz="1500" cap="none" spc="0">
                        <a:solidFill>
                          <a:schemeClr val="tx1"/>
                        </a:solidFill>
                        <a:effectLst/>
                      </a:endParaRPr>
                    </a:p>
                  </a:txBody>
                  <a:tcPr marL="84271" marR="84271" marT="42135" marB="87029" anchor="ctr"/>
                </a:tc>
                <a:tc>
                  <a:txBody>
                    <a:bodyPr/>
                    <a:lstStyle/>
                    <a:p>
                      <a:pPr algn="l" fontAlgn="ctr"/>
                      <a:r>
                        <a:rPr lang="en-CA" sz="1500" cap="none" spc="0">
                          <a:solidFill>
                            <a:schemeClr val="tx1"/>
                          </a:solidFill>
                          <a:effectLst/>
                        </a:rPr>
                        <a:t>0.241105</a:t>
                      </a:r>
                    </a:p>
                  </a:txBody>
                  <a:tcPr marL="84271" marR="84271" marT="42135" marB="87029" anchor="ctr"/>
                </a:tc>
                <a:extLst>
                  <a:ext uri="{0D108BD9-81ED-4DB2-BD59-A6C34878D82A}">
                    <a16:rowId xmlns:a16="http://schemas.microsoft.com/office/drawing/2014/main" val="1314052326"/>
                  </a:ext>
                </a:extLst>
              </a:tr>
              <a:tr h="396053">
                <a:tc>
                  <a:txBody>
                    <a:bodyPr/>
                    <a:lstStyle/>
                    <a:p>
                      <a:pPr algn="l" fontAlgn="ctr"/>
                      <a:r>
                        <a:rPr lang="en-CA" sz="1500" cap="none" spc="0">
                          <a:solidFill>
                            <a:schemeClr val="tx1"/>
                          </a:solidFill>
                          <a:effectLst/>
                        </a:rPr>
                        <a:t>experience</a:t>
                      </a:r>
                    </a:p>
                  </a:txBody>
                  <a:tcPr marL="84271" marR="84271" marT="42135" marB="87029" anchor="ctr"/>
                </a:tc>
                <a:tc>
                  <a:txBody>
                    <a:bodyPr/>
                    <a:lstStyle/>
                    <a:p>
                      <a:pPr algn="l" fontAlgn="ctr"/>
                      <a:r>
                        <a:rPr lang="en-CA" sz="1500" cap="none" spc="0">
                          <a:solidFill>
                            <a:schemeClr val="tx1"/>
                          </a:solidFill>
                          <a:effectLst/>
                        </a:rPr>
                        <a:t>0.149932</a:t>
                      </a:r>
                    </a:p>
                  </a:txBody>
                  <a:tcPr marL="84271" marR="84271" marT="42135" marB="87029" anchor="ctr"/>
                </a:tc>
                <a:extLst>
                  <a:ext uri="{0D108BD9-81ED-4DB2-BD59-A6C34878D82A}">
                    <a16:rowId xmlns:a16="http://schemas.microsoft.com/office/drawing/2014/main" val="2803661915"/>
                  </a:ext>
                </a:extLst>
              </a:tr>
              <a:tr h="396053">
                <a:tc>
                  <a:txBody>
                    <a:bodyPr/>
                    <a:lstStyle/>
                    <a:p>
                      <a:pPr algn="l" fontAlgn="ctr"/>
                      <a:r>
                        <a:rPr lang="en-CA" sz="1500" cap="none" spc="0" err="1">
                          <a:solidFill>
                            <a:schemeClr val="tx1"/>
                          </a:solidFill>
                          <a:effectLst/>
                        </a:rPr>
                        <a:t>enrolled_university</a:t>
                      </a:r>
                      <a:endParaRPr lang="en-CA" sz="1500" cap="none" spc="0">
                        <a:solidFill>
                          <a:schemeClr val="tx1"/>
                        </a:solidFill>
                        <a:effectLst/>
                      </a:endParaRPr>
                    </a:p>
                  </a:txBody>
                  <a:tcPr marL="84271" marR="84271" marT="42135" marB="87029" anchor="ctr"/>
                </a:tc>
                <a:tc>
                  <a:txBody>
                    <a:bodyPr/>
                    <a:lstStyle/>
                    <a:p>
                      <a:pPr algn="l" fontAlgn="ctr"/>
                      <a:r>
                        <a:rPr lang="en-CA" sz="1500" cap="none" spc="0">
                          <a:solidFill>
                            <a:schemeClr val="tx1"/>
                          </a:solidFill>
                          <a:effectLst/>
                        </a:rPr>
                        <a:t>0.086031</a:t>
                      </a:r>
                    </a:p>
                  </a:txBody>
                  <a:tcPr marL="84271" marR="84271" marT="42135" marB="87029" anchor="ctr"/>
                </a:tc>
                <a:extLst>
                  <a:ext uri="{0D108BD9-81ED-4DB2-BD59-A6C34878D82A}">
                    <a16:rowId xmlns:a16="http://schemas.microsoft.com/office/drawing/2014/main" val="2198246999"/>
                  </a:ext>
                </a:extLst>
              </a:tr>
              <a:tr h="396053">
                <a:tc>
                  <a:txBody>
                    <a:bodyPr/>
                    <a:lstStyle/>
                    <a:p>
                      <a:pPr algn="l" fontAlgn="ctr"/>
                      <a:r>
                        <a:rPr lang="en-CA" sz="1500" cap="none" spc="0">
                          <a:solidFill>
                            <a:schemeClr val="tx1"/>
                          </a:solidFill>
                          <a:effectLst/>
                        </a:rPr>
                        <a:t>city</a:t>
                      </a:r>
                    </a:p>
                  </a:txBody>
                  <a:tcPr marL="84271" marR="84271" marT="42135" marB="87029" anchor="ctr"/>
                </a:tc>
                <a:tc>
                  <a:txBody>
                    <a:bodyPr/>
                    <a:lstStyle/>
                    <a:p>
                      <a:pPr algn="l" fontAlgn="ctr"/>
                      <a:r>
                        <a:rPr lang="en-CA" sz="1500" cap="none" spc="0">
                          <a:solidFill>
                            <a:schemeClr val="tx1"/>
                          </a:solidFill>
                          <a:effectLst/>
                        </a:rPr>
                        <a:t>0.083493</a:t>
                      </a:r>
                    </a:p>
                  </a:txBody>
                  <a:tcPr marL="84271" marR="84271" marT="42135" marB="87029" anchor="ctr"/>
                </a:tc>
                <a:extLst>
                  <a:ext uri="{0D108BD9-81ED-4DB2-BD59-A6C34878D82A}">
                    <a16:rowId xmlns:a16="http://schemas.microsoft.com/office/drawing/2014/main" val="844420145"/>
                  </a:ext>
                </a:extLst>
              </a:tr>
              <a:tr h="396053">
                <a:tc>
                  <a:txBody>
                    <a:bodyPr/>
                    <a:lstStyle/>
                    <a:p>
                      <a:pPr algn="l" fontAlgn="ctr"/>
                      <a:r>
                        <a:rPr lang="en-CA" sz="1500" cap="none" spc="0">
                          <a:solidFill>
                            <a:schemeClr val="tx1"/>
                          </a:solidFill>
                          <a:effectLst/>
                        </a:rPr>
                        <a:t>last_new_job</a:t>
                      </a:r>
                    </a:p>
                  </a:txBody>
                  <a:tcPr marL="84271" marR="84271" marT="42135" marB="87029" anchor="ctr"/>
                </a:tc>
                <a:tc>
                  <a:txBody>
                    <a:bodyPr/>
                    <a:lstStyle/>
                    <a:p>
                      <a:pPr algn="l" fontAlgn="ctr"/>
                      <a:r>
                        <a:rPr lang="en-CA" sz="1500" cap="none" spc="0">
                          <a:solidFill>
                            <a:schemeClr val="tx1"/>
                          </a:solidFill>
                          <a:effectLst/>
                        </a:rPr>
                        <a:t>0.069297</a:t>
                      </a:r>
                    </a:p>
                  </a:txBody>
                  <a:tcPr marL="84271" marR="84271" marT="42135" marB="87029" anchor="ctr"/>
                </a:tc>
                <a:extLst>
                  <a:ext uri="{0D108BD9-81ED-4DB2-BD59-A6C34878D82A}">
                    <a16:rowId xmlns:a16="http://schemas.microsoft.com/office/drawing/2014/main" val="2004267965"/>
                  </a:ext>
                </a:extLst>
              </a:tr>
              <a:tr h="396053">
                <a:tc>
                  <a:txBody>
                    <a:bodyPr/>
                    <a:lstStyle/>
                    <a:p>
                      <a:pPr algn="l" fontAlgn="ctr"/>
                      <a:r>
                        <a:rPr lang="en-CA" sz="1500" cap="none" spc="0" err="1">
                          <a:solidFill>
                            <a:schemeClr val="tx1"/>
                          </a:solidFill>
                          <a:effectLst/>
                        </a:rPr>
                        <a:t>relevent_experience</a:t>
                      </a:r>
                      <a:endParaRPr lang="en-CA" sz="1500" cap="none" spc="0">
                        <a:solidFill>
                          <a:schemeClr val="tx1"/>
                        </a:solidFill>
                        <a:effectLst/>
                      </a:endParaRPr>
                    </a:p>
                  </a:txBody>
                  <a:tcPr marL="84271" marR="84271" marT="42135" marB="87029" anchor="ctr"/>
                </a:tc>
                <a:tc>
                  <a:txBody>
                    <a:bodyPr/>
                    <a:lstStyle/>
                    <a:p>
                      <a:pPr algn="l" fontAlgn="ctr"/>
                      <a:r>
                        <a:rPr lang="en-CA" sz="1500" cap="none" spc="0">
                          <a:solidFill>
                            <a:schemeClr val="tx1"/>
                          </a:solidFill>
                          <a:effectLst/>
                        </a:rPr>
                        <a:t>0.049779</a:t>
                      </a:r>
                    </a:p>
                  </a:txBody>
                  <a:tcPr marL="84271" marR="84271" marT="42135" marB="87029" anchor="ctr"/>
                </a:tc>
                <a:extLst>
                  <a:ext uri="{0D108BD9-81ED-4DB2-BD59-A6C34878D82A}">
                    <a16:rowId xmlns:a16="http://schemas.microsoft.com/office/drawing/2014/main" val="1137277799"/>
                  </a:ext>
                </a:extLst>
              </a:tr>
              <a:tr h="396053">
                <a:tc>
                  <a:txBody>
                    <a:bodyPr/>
                    <a:lstStyle/>
                    <a:p>
                      <a:pPr algn="l" fontAlgn="ctr"/>
                      <a:r>
                        <a:rPr lang="en-CA" sz="1500" cap="none" spc="0">
                          <a:solidFill>
                            <a:schemeClr val="tx1"/>
                          </a:solidFill>
                          <a:effectLst/>
                        </a:rPr>
                        <a:t>education_level</a:t>
                      </a:r>
                    </a:p>
                  </a:txBody>
                  <a:tcPr marL="84271" marR="84271" marT="42135" marB="87029" anchor="ctr"/>
                </a:tc>
                <a:tc>
                  <a:txBody>
                    <a:bodyPr/>
                    <a:lstStyle/>
                    <a:p>
                      <a:pPr algn="l" fontAlgn="ctr"/>
                      <a:r>
                        <a:rPr lang="en-CA" sz="1500" cap="none" spc="0">
                          <a:solidFill>
                            <a:schemeClr val="tx1"/>
                          </a:solidFill>
                          <a:effectLst/>
                        </a:rPr>
                        <a:t>0.042413</a:t>
                      </a:r>
                    </a:p>
                  </a:txBody>
                  <a:tcPr marL="84271" marR="84271" marT="42135" marB="87029" anchor="ctr"/>
                </a:tc>
                <a:extLst>
                  <a:ext uri="{0D108BD9-81ED-4DB2-BD59-A6C34878D82A}">
                    <a16:rowId xmlns:a16="http://schemas.microsoft.com/office/drawing/2014/main" val="2905371791"/>
                  </a:ext>
                </a:extLst>
              </a:tr>
              <a:tr h="396053">
                <a:tc>
                  <a:txBody>
                    <a:bodyPr/>
                    <a:lstStyle/>
                    <a:p>
                      <a:pPr algn="l" fontAlgn="ctr"/>
                      <a:r>
                        <a:rPr lang="en-CA" sz="1500" cap="none" spc="0" err="1">
                          <a:solidFill>
                            <a:schemeClr val="tx1"/>
                          </a:solidFill>
                          <a:effectLst/>
                        </a:rPr>
                        <a:t>major_discipline</a:t>
                      </a:r>
                      <a:endParaRPr lang="en-CA" sz="1500" cap="none" spc="0">
                        <a:solidFill>
                          <a:schemeClr val="tx1"/>
                        </a:solidFill>
                        <a:effectLst/>
                      </a:endParaRPr>
                    </a:p>
                  </a:txBody>
                  <a:tcPr marL="84271" marR="84271" marT="42135" marB="87029" anchor="ctr"/>
                </a:tc>
                <a:tc>
                  <a:txBody>
                    <a:bodyPr/>
                    <a:lstStyle/>
                    <a:p>
                      <a:pPr algn="l" fontAlgn="ctr"/>
                      <a:r>
                        <a:rPr lang="en-CA" sz="1500" cap="none" spc="0">
                          <a:solidFill>
                            <a:schemeClr val="tx1"/>
                          </a:solidFill>
                          <a:effectLst/>
                        </a:rPr>
                        <a:t>0.033044</a:t>
                      </a:r>
                    </a:p>
                  </a:txBody>
                  <a:tcPr marL="84271" marR="84271" marT="42135" marB="87029" anchor="ctr"/>
                </a:tc>
                <a:extLst>
                  <a:ext uri="{0D108BD9-81ED-4DB2-BD59-A6C34878D82A}">
                    <a16:rowId xmlns:a16="http://schemas.microsoft.com/office/drawing/2014/main" val="840671832"/>
                  </a:ext>
                </a:extLst>
              </a:tr>
            </a:tbl>
          </a:graphicData>
        </a:graphic>
      </p:graphicFrame>
      <p:sp>
        <p:nvSpPr>
          <p:cNvPr id="10" name="Slide Number Placeholder 9">
            <a:extLst>
              <a:ext uri="{FF2B5EF4-FFF2-40B4-BE49-F238E27FC236}">
                <a16:creationId xmlns:a16="http://schemas.microsoft.com/office/drawing/2014/main" id="{522CD67F-4E83-9ABB-AB38-AF6249B913C5}"/>
              </a:ext>
            </a:extLst>
          </p:cNvPr>
          <p:cNvSpPr>
            <a:spLocks noGrp="1"/>
          </p:cNvSpPr>
          <p:nvPr>
            <p:ph type="sldNum" sz="quarter" idx="12"/>
          </p:nvPr>
        </p:nvSpPr>
        <p:spPr/>
        <p:txBody>
          <a:bodyPr/>
          <a:lstStyle/>
          <a:p>
            <a:pPr>
              <a:defRPr/>
            </a:pPr>
            <a:fld id="{4C97C7D5-A18C-44AF-AD3B-32748723C096}" type="slidenum">
              <a:rPr lang="en-US" altLang="en-US" smtClean="0"/>
              <a:pPr>
                <a:defRPr/>
              </a:pPr>
              <a:t>9</a:t>
            </a:fld>
            <a:r>
              <a:rPr lang="en-US" altLang="en-US"/>
              <a:t>/11</a:t>
            </a:r>
          </a:p>
        </p:txBody>
      </p:sp>
    </p:spTree>
    <p:extLst>
      <p:ext uri="{BB962C8B-B14F-4D97-AF65-F5344CB8AC3E}">
        <p14:creationId xmlns:p14="http://schemas.microsoft.com/office/powerpoint/2010/main" val="15996713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2209</Words>
  <Application>Microsoft Office PowerPoint</Application>
  <PresentationFormat>Widescreen</PresentationFormat>
  <Paragraphs>236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Symbol</vt:lpstr>
      <vt:lpstr>Tw Cen MT</vt:lpstr>
      <vt:lpstr>Circuit</vt:lpstr>
      <vt:lpstr>HR Analytics Job Changes in Data Scientists</vt:lpstr>
      <vt:lpstr>Problem Statement</vt:lpstr>
      <vt:lpstr>HR Analysis</vt:lpstr>
      <vt:lpstr>Dataset Discussion</vt:lpstr>
      <vt:lpstr>Preparing the Data</vt:lpstr>
      <vt:lpstr>Data Analysis and Visualizations </vt:lpstr>
      <vt:lpstr>PowerPoint Presentation</vt:lpstr>
      <vt:lpstr>Proposed Analytical and Predictive Model</vt:lpstr>
      <vt:lpstr>Feature Importance According to Random Forest</vt:lpstr>
      <vt:lpstr>Results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Hojjat</dc:creator>
  <cp:lastModifiedBy>Terry Lay</cp:lastModifiedBy>
  <cp:revision>1</cp:revision>
  <dcterms:created xsi:type="dcterms:W3CDTF">2021-11-08T17:25:37Z</dcterms:created>
  <dcterms:modified xsi:type="dcterms:W3CDTF">2023-10-25T22:30:11Z</dcterms:modified>
</cp:coreProperties>
</file>