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gjnbEJYDHZgirQZov/101LHgQD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more than 15 minutes presentation + 8 minutes of questions from audience</a:t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10220e6_4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f010220e6_4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5f010220e6_4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f010220e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(e) In 30 seconds: How did you randomize and did it work?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 package “cobalt” for covariate balance check</a:t>
            </a:r>
            <a:endParaRPr/>
          </a:p>
        </p:txBody>
      </p:sp>
      <p:sp>
        <p:nvSpPr>
          <p:cNvPr id="117" name="Google Shape;117;g5f010220e6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f010220e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AWS survey ...</a:t>
            </a:r>
            <a:endParaRPr sz="11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717   original</a:t>
            </a:r>
            <a:endParaRPr sz="11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83     BL_b7ALVqd7xfUPSC1</a:t>
            </a:r>
            <a:endParaRPr sz="11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34     blank randomization assignment</a:t>
            </a:r>
            <a:endParaRPr sz="11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257  Treatment (301 originally, 43 failed attn chk, 1 unfinished)</a:t>
            </a:r>
            <a:endParaRPr sz="11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242  Control (299 originally, 55 failed attn chk, 2 unfinished)</a:t>
            </a:r>
            <a:endParaRPr sz="11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499 total usable</a:t>
            </a:r>
            <a:r>
              <a:rPr lang="en-US" sz="1000">
                <a:solidFill>
                  <a:srgbClr val="86868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86868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6868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48    original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1      blank randomization assignment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21   Treatment (23 originally, 2 unfinished)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20    Control (24 originally, 3 failed attn chk, 1 unfinished)</a:t>
            </a:r>
            <a:endParaRPr sz="1000">
              <a:solidFill>
                <a:srgbClr val="86868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5f010220e6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f04ff609a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(g) In 60 seconds: Draw out using the ROXO grammar your experiment design, describe the comparisons that you’re going to make that tell you something casual. Call this a RDD, or a D-n-D or a within subjects or a between subjects comparison.</a:t>
            </a:r>
            <a:endParaRPr/>
          </a:p>
        </p:txBody>
      </p:sp>
      <p:sp>
        <p:nvSpPr>
          <p:cNvPr id="148" name="Google Shape;148;g5f04ff609a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(b) In 30 seconds: What is the specific hypothesis that you’re testing that is implied by theory or your question? What direction do you expect your outcomes to move as a consequence of treatment?</a:t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e760a61e8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(i) In 180 seconds: Describe your analysis, results</a:t>
            </a:r>
            <a:endParaRPr/>
          </a:p>
        </p:txBody>
      </p:sp>
      <p:sp>
        <p:nvSpPr>
          <p:cNvPr id="175" name="Google Shape;175;g5e760a61e8_1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e760a61e8_7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(i) In 180 seconds: Describe your analysis, results</a:t>
            </a:r>
            <a:endParaRPr/>
          </a:p>
        </p:txBody>
      </p:sp>
      <p:sp>
        <p:nvSpPr>
          <p:cNvPr id="183" name="Google Shape;183;g5e760a61e8_7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f010220e6_6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(i) In 180 seconds: Describe your analysis, results</a:t>
            </a:r>
            <a:endParaRPr/>
          </a:p>
        </p:txBody>
      </p:sp>
      <p:sp>
        <p:nvSpPr>
          <p:cNvPr id="192" name="Google Shape;192;g5f010220e6_6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f010220e6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(i) In 180 seconds: Describe your analysis, results</a:t>
            </a:r>
            <a:endParaRPr/>
          </a:p>
        </p:txBody>
      </p:sp>
      <p:sp>
        <p:nvSpPr>
          <p:cNvPr id="200" name="Google Shape;200;g5f010220e6_0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f010220e6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(j) In 30 seconds: List the questions and concerns that you want your peers to help you puzzle through.</a:t>
            </a:r>
            <a:endParaRPr/>
          </a:p>
        </p:txBody>
      </p:sp>
      <p:sp>
        <p:nvSpPr>
          <p:cNvPr id="210" name="Google Shape;210;g5f010220e6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e30ce981a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5e30ce981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-US"/>
              <a:t>In 30 seconds: What is your research question? Why is an experiment necessary?</a:t>
            </a:r>
            <a:endParaRPr/>
          </a:p>
        </p:txBody>
      </p:sp>
      <p:sp>
        <p:nvSpPr>
          <p:cNvPr id="38" name="Google Shape;38;g5e30ce981a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f010220e6_0_6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f010220e6_0_6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5f010220e6_0_6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f010220e6_8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f010220e6_8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interesting … age have similar perception regarding “warmth” and “competence” but varies a bit more regarding “professionalism”</a:t>
            </a:r>
            <a:endParaRPr/>
          </a:p>
        </p:txBody>
      </p:sp>
      <p:sp>
        <p:nvSpPr>
          <p:cNvPr id="232" name="Google Shape;232;g5f010220e6_8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f010220e6_8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f010220e6_8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Him and hers have very similar perception regarding “warmth”</a:t>
            </a:r>
            <a:endParaRPr/>
          </a:p>
        </p:txBody>
      </p:sp>
      <p:sp>
        <p:nvSpPr>
          <p:cNvPr id="240" name="Google Shape;240;g5f010220e6_8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f010220e6_8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f010220e6_8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f010220e6_8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f010220e6_8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f010220e6_8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5f010220e6_8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e29dbfb73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e29dbfb7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Gender:  ≅300 Males, ≅200 Females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Age: Majority of our subjects are btwn 22 - 30</a:t>
            </a:r>
            <a:endParaRPr/>
          </a:p>
        </p:txBody>
      </p:sp>
      <p:sp>
        <p:nvSpPr>
          <p:cNvPr id="271" name="Google Shape;271;g5e29dbfb73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e29dbfb73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e29dbfb73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Majority are full time </a:t>
            </a:r>
            <a:endParaRPr/>
          </a:p>
        </p:txBody>
      </p:sp>
      <p:sp>
        <p:nvSpPr>
          <p:cNvPr id="280" name="Google Shape;280;g5e29dbfb73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e29dbfb73_0_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5e29dbfb73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In 60 seconds: What is your treatment? Be specific. Show pictures of it, show the language that you used,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Covariates used in regression analysis reduces variability in outcomes by eliminating difference between treatment and control groups resulting in improved precision of the treatment effect estimation</a:t>
            </a:r>
            <a:endParaRPr/>
          </a:p>
        </p:txBody>
      </p:sp>
      <p:sp>
        <p:nvSpPr>
          <p:cNvPr id="46" name="Google Shape;46;g5e29dbfb73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f010220e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(d) In 30 seconds: explain who/what your measurement units are. People? From where? Robots? What type?</a:t>
            </a:r>
            <a:endParaRPr/>
          </a:p>
        </p:txBody>
      </p:sp>
      <p:sp>
        <p:nvSpPr>
          <p:cNvPr id="53" name="Google Shape;53;g5f010220e6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f010220e6_6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f010220e6_6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© In 60 seconds: What is your treatment? Be specific. Show pictures of it, show the language that you used, etc.</a:t>
            </a:r>
            <a:endParaRPr/>
          </a:p>
        </p:txBody>
      </p:sp>
      <p:sp>
        <p:nvSpPr>
          <p:cNvPr id="61" name="Google Shape;61;g5f010220e6_6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30ce981a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e30ce981a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© In 60 seconds: What is your treatment? Be specific. Show pictures of it, show the language that you used, etc.</a:t>
            </a:r>
            <a:endParaRPr/>
          </a:p>
        </p:txBody>
      </p:sp>
      <p:sp>
        <p:nvSpPr>
          <p:cNvPr id="70" name="Google Shape;70;g5e30ce981a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f010220e6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(h) In 60 seconds: Describe your outcome measures. What are they? How are they related to the concept that motivated this experiment? What are they distributed like?</a:t>
            </a:r>
            <a:endParaRPr/>
          </a:p>
        </p:txBody>
      </p:sp>
      <p:sp>
        <p:nvSpPr>
          <p:cNvPr id="79" name="Google Shape;79;g5f010220e6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f010220e6_4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f010220e6_4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5f010220e6_4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f010220e6_4_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f010220e6_4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5f010220e6_4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6113" y="-9"/>
            <a:ext cx="622790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/>
          <p:nvPr/>
        </p:nvSpPr>
        <p:spPr>
          <a:xfrm>
            <a:off x="0" y="0"/>
            <a:ext cx="3186113" cy="68579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6"/>
          <p:cNvSpPr/>
          <p:nvPr/>
        </p:nvSpPr>
        <p:spPr>
          <a:xfrm>
            <a:off x="0" y="5029200"/>
            <a:ext cx="4243388" cy="671513"/>
          </a:xfrm>
          <a:prstGeom prst="homePlate">
            <a:avLst>
              <a:gd fmla="val 50000" name="adj"/>
            </a:avLst>
          </a:prstGeom>
          <a:solidFill>
            <a:srgbClr val="99391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6"/>
          <p:cNvSpPr txBox="1"/>
          <p:nvPr>
            <p:ph type="ctrTitle"/>
          </p:nvPr>
        </p:nvSpPr>
        <p:spPr>
          <a:xfrm>
            <a:off x="232258" y="1495811"/>
            <a:ext cx="3778871" cy="3114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subTitle"/>
          </p:nvPr>
        </p:nvSpPr>
        <p:spPr>
          <a:xfrm>
            <a:off x="232257" y="5090059"/>
            <a:ext cx="3778871" cy="544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1628774" y="144462"/>
            <a:ext cx="72151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628649" y="1825625"/>
            <a:ext cx="821531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1439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214693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64369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1628774" y="144462"/>
            <a:ext cx="72151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28649" y="1825625"/>
            <a:ext cx="821531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1439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214693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64369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0" y="0"/>
            <a:ext cx="285750" cy="6858000"/>
          </a:xfrm>
          <a:prstGeom prst="rect">
            <a:avLst/>
          </a:prstGeom>
          <a:solidFill>
            <a:srgbClr val="756F5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-1" y="500063"/>
            <a:ext cx="1628775" cy="471488"/>
          </a:xfrm>
          <a:prstGeom prst="homePlate">
            <a:avLst>
              <a:gd fmla="val 50000" name="adj"/>
            </a:avLst>
          </a:prstGeom>
          <a:solidFill>
            <a:srgbClr val="99391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idx="1" type="subTitle"/>
          </p:nvPr>
        </p:nvSpPr>
        <p:spPr>
          <a:xfrm>
            <a:off x="211670" y="5075103"/>
            <a:ext cx="3778871" cy="544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600"/>
              <a:buNone/>
            </a:pPr>
            <a:r>
              <a:rPr lang="en-US" sz="1600">
                <a:solidFill>
                  <a:srgbClr val="FEFFFF"/>
                </a:solidFill>
              </a:rPr>
              <a:t>Jimmy Dunn, Thanh Le, Sarah Reed</a:t>
            </a:r>
            <a:endParaRPr/>
          </a:p>
        </p:txBody>
      </p:sp>
      <p:sp>
        <p:nvSpPr>
          <p:cNvPr id="34" name="Google Shape;34;p1"/>
          <p:cNvSpPr txBox="1"/>
          <p:nvPr>
            <p:ph type="ctrTitle"/>
          </p:nvPr>
        </p:nvSpPr>
        <p:spPr>
          <a:xfrm>
            <a:off x="211670" y="1165812"/>
            <a:ext cx="3778871" cy="3114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4000"/>
              <a:buFont typeface="Century Gothic"/>
              <a:buNone/>
            </a:pPr>
            <a:r>
              <a:rPr lang="en-US" sz="3600">
                <a:solidFill>
                  <a:srgbClr val="FEFFFF"/>
                </a:solidFill>
              </a:rPr>
              <a:t>Email</a:t>
            </a:r>
            <a:endParaRPr sz="3600">
              <a:solidFill>
                <a:srgbClr val="FE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4000"/>
              <a:buFont typeface="Century Gothic"/>
              <a:buNone/>
            </a:pPr>
            <a:r>
              <a:rPr lang="en-US" sz="3600">
                <a:solidFill>
                  <a:srgbClr val="FEFFFF"/>
                </a:solidFill>
              </a:rPr>
              <a:t>Etiquette</a:t>
            </a:r>
            <a:endParaRPr sz="3600">
              <a:solidFill>
                <a:srgbClr val="FE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4000"/>
              <a:buFont typeface="Century Gothic"/>
              <a:buNone/>
            </a:pPr>
            <a:r>
              <a:rPr lang="en-US" sz="3600">
                <a:solidFill>
                  <a:srgbClr val="FEFFFF"/>
                </a:solidFill>
              </a:rPr>
              <a:t>and</a:t>
            </a:r>
            <a:endParaRPr sz="3600">
              <a:solidFill>
                <a:srgbClr val="FE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4000"/>
              <a:buFont typeface="Century Gothic"/>
              <a:buNone/>
            </a:pPr>
            <a:r>
              <a:rPr lang="en-US" sz="3600">
                <a:solidFill>
                  <a:srgbClr val="FEFFFF"/>
                </a:solidFill>
              </a:rPr>
              <a:t>Professional</a:t>
            </a:r>
            <a:endParaRPr sz="3600">
              <a:solidFill>
                <a:srgbClr val="FE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4000"/>
              <a:buFont typeface="Century Gothic"/>
              <a:buNone/>
            </a:pPr>
            <a:r>
              <a:rPr lang="en-US" sz="3600">
                <a:solidFill>
                  <a:srgbClr val="FEFFFF"/>
                </a:solidFill>
              </a:rPr>
              <a:t>Reputation</a:t>
            </a:r>
            <a:br>
              <a:rPr lang="en-US" sz="4000">
                <a:solidFill>
                  <a:srgbClr val="FEFFFF"/>
                </a:solidFill>
              </a:rPr>
            </a:br>
            <a:br>
              <a:rPr lang="en-US" sz="4000">
                <a:solidFill>
                  <a:srgbClr val="FEFFFF"/>
                </a:solidFill>
              </a:rPr>
            </a:br>
            <a:r>
              <a:rPr lang="en-US" sz="1600">
                <a:solidFill>
                  <a:srgbClr val="FEFFFF"/>
                </a:solidFill>
              </a:rPr>
              <a:t>W241 – Section 2</a:t>
            </a:r>
            <a:br>
              <a:rPr lang="en-US" sz="1600">
                <a:solidFill>
                  <a:srgbClr val="FEFFFF"/>
                </a:solidFill>
              </a:rPr>
            </a:br>
            <a:r>
              <a:rPr lang="en-US" sz="1600">
                <a:solidFill>
                  <a:srgbClr val="FEFFFF"/>
                </a:solidFill>
              </a:rPr>
              <a:t>Summer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10220e6_4_19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Professionalism Dimension</a:t>
            </a:r>
            <a:endParaRPr/>
          </a:p>
        </p:txBody>
      </p:sp>
      <p:sp>
        <p:nvSpPr>
          <p:cNvPr id="111" name="Google Shape;111;g5f010220e6_4_19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g5f010220e6_4_19"/>
          <p:cNvSpPr txBox="1"/>
          <p:nvPr/>
        </p:nvSpPr>
        <p:spPr>
          <a:xfrm>
            <a:off x="0" y="1427525"/>
            <a:ext cx="9144000" cy="26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Professionalism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email is appropriate for the situation.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email is acceptable to send to Jordan’s peers at the same organizational level.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email is acceptable to send to individuals higher in the organizational hierarchy than Jordan.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email is acceptable to send externally (to a client)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" name="Google Shape;113;g5f010220e6_4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50" y="3949838"/>
            <a:ext cx="3394850" cy="20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5f010220e6_4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400" y="3583600"/>
            <a:ext cx="4320674" cy="277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f010220e6_0_6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 sz="4000"/>
              <a:t>Covariates Balance Check</a:t>
            </a:r>
            <a:endParaRPr sz="4000"/>
          </a:p>
        </p:txBody>
      </p:sp>
      <p:sp>
        <p:nvSpPr>
          <p:cNvPr id="120" name="Google Shape;120;g5f010220e6_0_6"/>
          <p:cNvSpPr txBox="1"/>
          <p:nvPr>
            <p:ph idx="1" type="body"/>
          </p:nvPr>
        </p:nvSpPr>
        <p:spPr>
          <a:xfrm>
            <a:off x="628875" y="1329600"/>
            <a:ext cx="82152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Qualtric’s randomization feature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21" name="Google Shape;121;g5f010220e6_0_6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g5f010220e6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975" y="1818300"/>
            <a:ext cx="5730047" cy="49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f010220e6_0_12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/>
              <a:t>Flow Document</a:t>
            </a:r>
            <a:endParaRPr/>
          </a:p>
        </p:txBody>
      </p:sp>
      <p:sp>
        <p:nvSpPr>
          <p:cNvPr id="128" name="Google Shape;128;g5f010220e6_0_12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9" name="Google Shape;129;g5f010220e6_0_12"/>
          <p:cNvCxnSpPr/>
          <p:nvPr/>
        </p:nvCxnSpPr>
        <p:spPr>
          <a:xfrm flipH="1" rot="5400000">
            <a:off x="4672750" y="5483075"/>
            <a:ext cx="678900" cy="624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0" name="Google Shape;130;g5f010220e6_0_12"/>
          <p:cNvCxnSpPr>
            <a:stCxn id="131" idx="2"/>
            <a:endCxn id="132" idx="0"/>
          </p:cNvCxnSpPr>
          <p:nvPr/>
        </p:nvCxnSpPr>
        <p:spPr>
          <a:xfrm flipH="1" rot="-5400000">
            <a:off x="3383100" y="3772950"/>
            <a:ext cx="584700" cy="2049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3" name="Google Shape;133;g5f010220e6_0_12"/>
          <p:cNvSpPr txBox="1"/>
          <p:nvPr/>
        </p:nvSpPr>
        <p:spPr>
          <a:xfrm>
            <a:off x="1437000" y="2635225"/>
            <a:ext cx="2458500" cy="7329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mTurk Treatment Assignment</a:t>
            </a:r>
            <a:endParaRPr b="1"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 = 600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Control = 299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Treatment = 301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g5f010220e6_0_12"/>
          <p:cNvSpPr txBox="1"/>
          <p:nvPr/>
        </p:nvSpPr>
        <p:spPr>
          <a:xfrm>
            <a:off x="1634100" y="3920400"/>
            <a:ext cx="2033700" cy="5847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b="1"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 b="1"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Incomplete Surveys = 3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Failed Attention Check = 98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g5f010220e6_0_12"/>
          <p:cNvSpPr txBox="1"/>
          <p:nvPr/>
        </p:nvSpPr>
        <p:spPr>
          <a:xfrm>
            <a:off x="5650325" y="3920413"/>
            <a:ext cx="2057400" cy="5847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Data Validation</a:t>
            </a:r>
            <a:endParaRPr b="1"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Incomplete Surveys = 3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Failed Attention Check = 3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g5f010220e6_0_12"/>
          <p:cNvSpPr txBox="1"/>
          <p:nvPr/>
        </p:nvSpPr>
        <p:spPr>
          <a:xfrm>
            <a:off x="4026225" y="5089800"/>
            <a:ext cx="13473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Combined Dataset</a:t>
            </a:r>
            <a:endParaRPr b="1"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 = 540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5f010220e6_0_12"/>
          <p:cNvSpPr txBox="1"/>
          <p:nvPr/>
        </p:nvSpPr>
        <p:spPr>
          <a:xfrm>
            <a:off x="3622200" y="6134975"/>
            <a:ext cx="9672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Control</a:t>
            </a:r>
            <a:endParaRPr b="1"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 = 262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5f010220e6_0_12"/>
          <p:cNvSpPr txBox="1"/>
          <p:nvPr/>
        </p:nvSpPr>
        <p:spPr>
          <a:xfrm>
            <a:off x="5348525" y="2657175"/>
            <a:ext cx="2661000" cy="7329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Personal Network </a:t>
            </a:r>
            <a:r>
              <a:rPr b="1"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Treatment Assignment</a:t>
            </a:r>
            <a:endParaRPr b="1"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 = 47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Control = 24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Treatment = 23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" name="Google Shape;137;g5f010220e6_0_12"/>
          <p:cNvCxnSpPr/>
          <p:nvPr/>
        </p:nvCxnSpPr>
        <p:spPr>
          <a:xfrm rot="-5400000">
            <a:off x="4073825" y="5508875"/>
            <a:ext cx="678900" cy="573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8" name="Google Shape;138;g5f010220e6_0_12"/>
          <p:cNvSpPr txBox="1"/>
          <p:nvPr/>
        </p:nvSpPr>
        <p:spPr>
          <a:xfrm>
            <a:off x="4887725" y="6134975"/>
            <a:ext cx="9672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Treatment</a:t>
            </a:r>
            <a:endParaRPr b="1"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 = 278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g5f010220e6_0_12"/>
          <p:cNvSpPr txBox="1"/>
          <p:nvPr/>
        </p:nvSpPr>
        <p:spPr>
          <a:xfrm>
            <a:off x="1421700" y="1393950"/>
            <a:ext cx="2458500" cy="7329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mTurk Survey Participants</a:t>
            </a:r>
            <a:endParaRPr b="1"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Surveys = N = 717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No Treatment Assignment = 117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" name="Google Shape;140;g5f010220e6_0_12"/>
          <p:cNvCxnSpPr>
            <a:stCxn id="139" idx="2"/>
          </p:cNvCxnSpPr>
          <p:nvPr/>
        </p:nvCxnSpPr>
        <p:spPr>
          <a:xfrm flipH="1">
            <a:off x="2643150" y="2126850"/>
            <a:ext cx="7800" cy="508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g5f010220e6_0_12"/>
          <p:cNvSpPr txBox="1"/>
          <p:nvPr/>
        </p:nvSpPr>
        <p:spPr>
          <a:xfrm>
            <a:off x="5449775" y="1393950"/>
            <a:ext cx="2458500" cy="7329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Personal Network Survey Participants</a:t>
            </a:r>
            <a:endParaRPr b="1"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Surveys = N = 48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No Treatment Assignment = 1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" name="Google Shape;142;g5f010220e6_0_12"/>
          <p:cNvCxnSpPr>
            <a:endCxn id="136" idx="0"/>
          </p:cNvCxnSpPr>
          <p:nvPr/>
        </p:nvCxnSpPr>
        <p:spPr>
          <a:xfrm>
            <a:off x="6679025" y="2148675"/>
            <a:ext cx="0" cy="508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g5f010220e6_0_12"/>
          <p:cNvCxnSpPr/>
          <p:nvPr/>
        </p:nvCxnSpPr>
        <p:spPr>
          <a:xfrm>
            <a:off x="6679025" y="3390025"/>
            <a:ext cx="0" cy="508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g5f010220e6_0_12"/>
          <p:cNvCxnSpPr>
            <a:stCxn id="134" idx="2"/>
          </p:cNvCxnSpPr>
          <p:nvPr/>
        </p:nvCxnSpPr>
        <p:spPr>
          <a:xfrm rot="5400000">
            <a:off x="5544275" y="3663763"/>
            <a:ext cx="293400" cy="1976100"/>
          </a:xfrm>
          <a:prstGeom prst="bentConnector2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g5f010220e6_0_12"/>
          <p:cNvCxnSpPr/>
          <p:nvPr/>
        </p:nvCxnSpPr>
        <p:spPr>
          <a:xfrm flipH="1">
            <a:off x="2635350" y="3390013"/>
            <a:ext cx="7800" cy="508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f04ff609a_0_2"/>
          <p:cNvSpPr txBox="1"/>
          <p:nvPr>
            <p:ph type="title"/>
          </p:nvPr>
        </p:nvSpPr>
        <p:spPr>
          <a:xfrm>
            <a:off x="1719399" y="117137"/>
            <a:ext cx="721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/>
              <a:t>Treatment Design</a:t>
            </a:r>
            <a:endParaRPr/>
          </a:p>
        </p:txBody>
      </p:sp>
      <p:sp>
        <p:nvSpPr>
          <p:cNvPr id="151" name="Google Shape;151;g5f04ff609a_0_2"/>
          <p:cNvSpPr txBox="1"/>
          <p:nvPr>
            <p:ph idx="1" type="body"/>
          </p:nvPr>
        </p:nvSpPr>
        <p:spPr>
          <a:xfrm>
            <a:off x="619000" y="4350525"/>
            <a:ext cx="8215200" cy="22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Randomize assignment of email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Expose the treatment subjects to informal email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Take observations of perceptions of sender </a:t>
            </a:r>
            <a:r>
              <a:rPr lang="en-US" sz="1800"/>
              <a:t>(evaluation questions)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Between subjects comparison</a:t>
            </a:r>
            <a:endParaRPr/>
          </a:p>
        </p:txBody>
      </p:sp>
      <p:sp>
        <p:nvSpPr>
          <p:cNvPr id="152" name="Google Shape;152;g5f04ff609a_0_2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g5f04ff609a_0_2"/>
          <p:cNvSpPr/>
          <p:nvPr/>
        </p:nvSpPr>
        <p:spPr>
          <a:xfrm>
            <a:off x="518500" y="2739125"/>
            <a:ext cx="1200900" cy="54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Survey Participants</a:t>
            </a:r>
            <a:endParaRPr/>
          </a:p>
        </p:txBody>
      </p:sp>
      <p:sp>
        <p:nvSpPr>
          <p:cNvPr id="154" name="Google Shape;154;g5f04ff609a_0_2"/>
          <p:cNvSpPr/>
          <p:nvPr/>
        </p:nvSpPr>
        <p:spPr>
          <a:xfrm>
            <a:off x="2325250" y="2583725"/>
            <a:ext cx="1265700" cy="85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Qualtrics Randomize Assignment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(Email)</a:t>
            </a:r>
            <a:endParaRPr/>
          </a:p>
        </p:txBody>
      </p:sp>
      <p:sp>
        <p:nvSpPr>
          <p:cNvPr id="155" name="Google Shape;155;g5f04ff609a_0_2"/>
          <p:cNvSpPr/>
          <p:nvPr/>
        </p:nvSpPr>
        <p:spPr>
          <a:xfrm>
            <a:off x="4623775" y="1935725"/>
            <a:ext cx="1614900" cy="7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Group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_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(Normal Email)</a:t>
            </a:r>
            <a:endParaRPr/>
          </a:p>
        </p:txBody>
      </p:sp>
      <p:sp>
        <p:nvSpPr>
          <p:cNvPr id="156" name="Google Shape;156;g5f04ff609a_0_2"/>
          <p:cNvSpPr/>
          <p:nvPr/>
        </p:nvSpPr>
        <p:spPr>
          <a:xfrm>
            <a:off x="4623775" y="3353825"/>
            <a:ext cx="1614900" cy="7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Treatment </a:t>
            </a:r>
            <a:r>
              <a:rPr lang="en-US"/>
              <a:t>Group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X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(Informal Email)</a:t>
            </a:r>
            <a:endParaRPr/>
          </a:p>
        </p:txBody>
      </p:sp>
      <p:cxnSp>
        <p:nvCxnSpPr>
          <p:cNvPr id="157" name="Google Shape;157;g5f04ff609a_0_2"/>
          <p:cNvCxnSpPr>
            <a:stCxn id="154" idx="3"/>
            <a:endCxn id="155" idx="1"/>
          </p:cNvCxnSpPr>
          <p:nvPr/>
        </p:nvCxnSpPr>
        <p:spPr>
          <a:xfrm flipH="1" rot="10800000">
            <a:off x="3590950" y="2301575"/>
            <a:ext cx="1032900" cy="7083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g5f04ff609a_0_2"/>
          <p:cNvCxnSpPr>
            <a:stCxn id="154" idx="3"/>
            <a:endCxn id="156" idx="1"/>
          </p:cNvCxnSpPr>
          <p:nvPr/>
        </p:nvCxnSpPr>
        <p:spPr>
          <a:xfrm>
            <a:off x="3590950" y="3009875"/>
            <a:ext cx="1032900" cy="709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g5f04ff609a_0_2"/>
          <p:cNvSpPr/>
          <p:nvPr/>
        </p:nvSpPr>
        <p:spPr>
          <a:xfrm>
            <a:off x="7181650" y="2501525"/>
            <a:ext cx="1614900" cy="101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Observations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(Questions on perception of email sender)</a:t>
            </a:r>
            <a:endParaRPr/>
          </a:p>
        </p:txBody>
      </p:sp>
      <p:cxnSp>
        <p:nvCxnSpPr>
          <p:cNvPr id="160" name="Google Shape;160;g5f04ff609a_0_2"/>
          <p:cNvCxnSpPr>
            <a:stCxn id="155" idx="3"/>
            <a:endCxn id="159" idx="1"/>
          </p:cNvCxnSpPr>
          <p:nvPr/>
        </p:nvCxnSpPr>
        <p:spPr>
          <a:xfrm>
            <a:off x="6238675" y="2301425"/>
            <a:ext cx="942900" cy="709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g5f04ff609a_0_2"/>
          <p:cNvCxnSpPr/>
          <p:nvPr/>
        </p:nvCxnSpPr>
        <p:spPr>
          <a:xfrm flipH="1" rot="10800000">
            <a:off x="6244225" y="3010025"/>
            <a:ext cx="942900" cy="61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g5f04ff609a_0_2"/>
          <p:cNvSpPr txBox="1"/>
          <p:nvPr/>
        </p:nvSpPr>
        <p:spPr>
          <a:xfrm>
            <a:off x="2664250" y="1193975"/>
            <a:ext cx="7401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endParaRPr b="1" sz="3600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5f04ff609a_0_2"/>
          <p:cNvSpPr txBox="1"/>
          <p:nvPr/>
        </p:nvSpPr>
        <p:spPr>
          <a:xfrm>
            <a:off x="4864225" y="1193975"/>
            <a:ext cx="11340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b="1" sz="3600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5f04ff609a_0_2"/>
          <p:cNvSpPr txBox="1"/>
          <p:nvPr/>
        </p:nvSpPr>
        <p:spPr>
          <a:xfrm>
            <a:off x="7619050" y="1193975"/>
            <a:ext cx="7401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</a:t>
            </a:r>
            <a:endParaRPr b="1" sz="3600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5" name="Google Shape;165;g5f04ff609a_0_2"/>
          <p:cNvCxnSpPr>
            <a:stCxn id="153" idx="3"/>
            <a:endCxn id="154" idx="1"/>
          </p:cNvCxnSpPr>
          <p:nvPr/>
        </p:nvCxnSpPr>
        <p:spPr>
          <a:xfrm flipH="1" rot="10800000">
            <a:off x="1719400" y="3009875"/>
            <a:ext cx="6060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1628774" y="144462"/>
            <a:ext cx="72151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/>
              <a:t>Evaluating the Sharp Null</a:t>
            </a:r>
            <a:endParaRPr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628650" y="1337876"/>
            <a:ext cx="8215200" cy="48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Sharp Null Hypothesis: the treatment effect at the individual level will be zero.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Between control and treatment group evaluations of an email sender.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Predictions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general, the treatment will score higher in the “warmth” dimension at the cost of lower scoring in the “professionalism” and “competency” dimensions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Younger age groups will have smaller treatment effects in the “professionalism” and “competency” dimensions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2" name="Google Shape;172;p2"/>
          <p:cNvSpPr txBox="1"/>
          <p:nvPr>
            <p:ph idx="12" type="sldNum"/>
          </p:nvPr>
        </p:nvSpPr>
        <p:spPr>
          <a:xfrm>
            <a:off x="664369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e760a61e8_1_2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Analysis</a:t>
            </a:r>
            <a:r>
              <a:rPr lang="en-US"/>
              <a:t> &amp; Results</a:t>
            </a:r>
            <a:endParaRPr/>
          </a:p>
        </p:txBody>
      </p:sp>
      <p:sp>
        <p:nvSpPr>
          <p:cNvPr id="178" name="Google Shape;178;g5e760a61e8_1_2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5e760a61e8_1_2"/>
          <p:cNvSpPr txBox="1"/>
          <p:nvPr/>
        </p:nvSpPr>
        <p:spPr>
          <a:xfrm>
            <a:off x="1247250" y="1225525"/>
            <a:ext cx="649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entury Gothic"/>
                <a:ea typeface="Century Gothic"/>
                <a:cs typeface="Century Gothic"/>
                <a:sym typeface="Century Gothic"/>
              </a:rPr>
              <a:t>Simplest</a:t>
            </a:r>
            <a:r>
              <a:rPr b="1" lang="en-US" sz="2400">
                <a:latin typeface="Century Gothic"/>
                <a:ea typeface="Century Gothic"/>
                <a:cs typeface="Century Gothic"/>
                <a:sym typeface="Century Gothic"/>
              </a:rPr>
              <a:t> Model Results</a:t>
            </a:r>
            <a:endParaRPr b="1"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Google Shape;180;g5e760a61e8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000" y="1729175"/>
            <a:ext cx="5448925" cy="46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e760a61e8_7_7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Analysis</a:t>
            </a:r>
            <a:r>
              <a:rPr lang="en-US"/>
              <a:t> &amp; Results</a:t>
            </a:r>
            <a:endParaRPr/>
          </a:p>
        </p:txBody>
      </p:sp>
      <p:sp>
        <p:nvSpPr>
          <p:cNvPr id="186" name="Google Shape;186;g5e760a61e8_7_7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g5e760a61e8_7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475" y="2155938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5e760a61e8_7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075" y="2155950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5e760a61e8_7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2155962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5f010220e6_6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31650"/>
            <a:ext cx="9144000" cy="397713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5f010220e6_6_23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Analysis</a:t>
            </a:r>
            <a:r>
              <a:rPr lang="en-US"/>
              <a:t> &amp; Results</a:t>
            </a:r>
            <a:endParaRPr/>
          </a:p>
        </p:txBody>
      </p:sp>
      <p:sp>
        <p:nvSpPr>
          <p:cNvPr id="196" name="Google Shape;196;g5f010220e6_6_23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g5f010220e6_6_23"/>
          <p:cNvSpPr txBox="1"/>
          <p:nvPr/>
        </p:nvSpPr>
        <p:spPr>
          <a:xfrm>
            <a:off x="1323450" y="1606525"/>
            <a:ext cx="649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entury Gothic"/>
                <a:ea typeface="Century Gothic"/>
                <a:cs typeface="Century Gothic"/>
                <a:sym typeface="Century Gothic"/>
              </a:rPr>
              <a:t>Full Model Results</a:t>
            </a:r>
            <a:endParaRPr b="1"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f010220e6_0_36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Conclusions</a:t>
            </a:r>
            <a:endParaRPr/>
          </a:p>
        </p:txBody>
      </p:sp>
      <p:sp>
        <p:nvSpPr>
          <p:cNvPr id="203" name="Google Shape;203;g5f010220e6_0_36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g5f010220e6_0_36"/>
          <p:cNvSpPr txBox="1"/>
          <p:nvPr>
            <p:ph idx="1" type="body"/>
          </p:nvPr>
        </p:nvSpPr>
        <p:spPr>
          <a:xfrm>
            <a:off x="628874" y="2157550"/>
            <a:ext cx="821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treatment email was scored more harshly than the control email in all dimensions, including the “warmth” dimension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“professionalism” dimension was impacted most negatively with the treatment email scoring -0.88 compared to the control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“warmth” dimension was impacted least negatively with the treatment email scoring -0.18 compared to the control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participants over 60 most heavily penalized the treatment email, confirming our intuition that older office workers may be less accustomed to digital expression</a:t>
            </a:r>
            <a:endParaRPr sz="2000"/>
          </a:p>
        </p:txBody>
      </p:sp>
      <p:grpSp>
        <p:nvGrpSpPr>
          <p:cNvPr id="205" name="Google Shape;205;g5f010220e6_0_36"/>
          <p:cNvGrpSpPr/>
          <p:nvPr/>
        </p:nvGrpSpPr>
        <p:grpSpPr>
          <a:xfrm>
            <a:off x="414450" y="1250475"/>
            <a:ext cx="8545200" cy="651300"/>
            <a:chOff x="414450" y="1174275"/>
            <a:chExt cx="8545200" cy="651300"/>
          </a:xfrm>
        </p:grpSpPr>
        <p:sp>
          <p:nvSpPr>
            <p:cNvPr id="206" name="Google Shape;206;g5f010220e6_0_36"/>
            <p:cNvSpPr/>
            <p:nvPr/>
          </p:nvSpPr>
          <p:spPr>
            <a:xfrm>
              <a:off x="414450" y="1174275"/>
              <a:ext cx="8545200" cy="651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/>
                <a:t>Informal work email         </a:t>
              </a:r>
              <a:r>
                <a:rPr lang="en-US" sz="1600">
                  <a:solidFill>
                    <a:srgbClr val="1D1C1D"/>
                  </a:solidFill>
                  <a:highlight>
                    <a:srgbClr val="F8F8F8"/>
                  </a:highlight>
                </a:rPr>
                <a:t>negative perception of warmth, professionalism, and competence</a:t>
              </a:r>
              <a:endParaRPr sz="1600"/>
            </a:p>
          </p:txBody>
        </p:sp>
        <p:sp>
          <p:nvSpPr>
            <p:cNvPr id="207" name="Google Shape;207;g5f010220e6_0_36"/>
            <p:cNvSpPr/>
            <p:nvPr/>
          </p:nvSpPr>
          <p:spPr>
            <a:xfrm>
              <a:off x="2390700" y="1425975"/>
              <a:ext cx="365100" cy="1479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f010220e6_0_42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/>
              <a:t>Questions/Concerns</a:t>
            </a:r>
            <a:endParaRPr/>
          </a:p>
        </p:txBody>
      </p:sp>
      <p:sp>
        <p:nvSpPr>
          <p:cNvPr id="213" name="Google Shape;213;g5f010220e6_0_42"/>
          <p:cNvSpPr txBox="1"/>
          <p:nvPr>
            <p:ph idx="1" type="body"/>
          </p:nvPr>
        </p:nvSpPr>
        <p:spPr>
          <a:xfrm>
            <a:off x="628874" y="1470150"/>
            <a:ext cx="821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Validity of survey responses that have the same choice selected for all questions?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How can we test how “good” our questions fit in our selected dimensions?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Future work would involve using randomization inference in addition to the t-tests for testing the sharp null hypothesis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Combining low volume categories</a:t>
            </a:r>
            <a:endParaRPr/>
          </a:p>
        </p:txBody>
      </p:sp>
      <p:sp>
        <p:nvSpPr>
          <p:cNvPr id="214" name="Google Shape;214;g5f010220e6_0_42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5e30ce981a_0_6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Research Question</a:t>
            </a:r>
            <a:endParaRPr/>
          </a:p>
        </p:txBody>
      </p:sp>
      <p:sp>
        <p:nvSpPr>
          <p:cNvPr id="41" name="Google Shape;41;g5e30ce981a_0_6"/>
          <p:cNvSpPr txBox="1"/>
          <p:nvPr>
            <p:ph idx="1" type="body"/>
          </p:nvPr>
        </p:nvSpPr>
        <p:spPr>
          <a:xfrm>
            <a:off x="628650" y="1825625"/>
            <a:ext cx="8215200" cy="124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Does workplace email composition, tone, and formality cause changes in the recipient’s perception of the sender</a:t>
            </a:r>
            <a:r>
              <a:rPr lang="en-US" sz="3600"/>
              <a:t>?</a:t>
            </a:r>
            <a:endParaRPr sz="3600"/>
          </a:p>
        </p:txBody>
      </p:sp>
      <p:sp>
        <p:nvSpPr>
          <p:cNvPr id="42" name="Google Shape;42;g5e30ce981a_0_6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f010220e6_0_662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221" name="Google Shape;221;g5f010220e6_0_662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"/>
          <p:cNvSpPr txBox="1"/>
          <p:nvPr>
            <p:ph type="title"/>
          </p:nvPr>
        </p:nvSpPr>
        <p:spPr>
          <a:xfrm>
            <a:off x="1628774" y="144462"/>
            <a:ext cx="72151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227" name="Google Shape;227;p3"/>
          <p:cNvSpPr txBox="1"/>
          <p:nvPr>
            <p:ph idx="1" type="body"/>
          </p:nvPr>
        </p:nvSpPr>
        <p:spPr>
          <a:xfrm>
            <a:off x="628649" y="1825625"/>
            <a:ext cx="821531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General clean-u</a:t>
            </a:r>
            <a:r>
              <a:rPr lang="en-US"/>
              <a:t>p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 treatment assignment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incomplete surveys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built-in attention-check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540 observations 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started with 765 responses</a:t>
            </a:r>
            <a:endParaRPr/>
          </a:p>
        </p:txBody>
      </p:sp>
      <p:sp>
        <p:nvSpPr>
          <p:cNvPr id="228" name="Google Shape;228;p3"/>
          <p:cNvSpPr txBox="1"/>
          <p:nvPr>
            <p:ph idx="12" type="sldNum"/>
          </p:nvPr>
        </p:nvSpPr>
        <p:spPr>
          <a:xfrm>
            <a:off x="664369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f010220e6_8_23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5" name="Google Shape;235;g5f010220e6_8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50" y="1419349"/>
            <a:ext cx="7908292" cy="4886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5f010220e6_8_23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Age on “professionalism”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f010220e6_8_2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Gender on “warmth”</a:t>
            </a:r>
            <a:endParaRPr sz="3600"/>
          </a:p>
        </p:txBody>
      </p:sp>
      <p:sp>
        <p:nvSpPr>
          <p:cNvPr id="243" name="Google Shape;243;g5f010220e6_8_2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4" name="Google Shape;244;g5f010220e6_8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75" y="1470150"/>
            <a:ext cx="7908257" cy="48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f010220e6_8_9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1" name="Google Shape;251;g5f010220e6_8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00" y="1470151"/>
            <a:ext cx="7934801" cy="4902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5f010220e6_8_9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Gender on “professionalism”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f010220e6_8_16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9" name="Google Shape;259;g5f010220e6_8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72" y="1470150"/>
            <a:ext cx="7743855" cy="4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5f010220e6_8_16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Gender on “competency”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"/>
          <p:cNvSpPr txBox="1"/>
          <p:nvPr>
            <p:ph type="title"/>
          </p:nvPr>
        </p:nvSpPr>
        <p:spPr>
          <a:xfrm>
            <a:off x="1628774" y="144462"/>
            <a:ext cx="72151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/>
              <a:t>EDA continue ...</a:t>
            </a:r>
            <a:endParaRPr/>
          </a:p>
        </p:txBody>
      </p:sp>
      <p:sp>
        <p:nvSpPr>
          <p:cNvPr id="266" name="Google Shape;266;p4"/>
          <p:cNvSpPr txBox="1"/>
          <p:nvPr>
            <p:ph idx="12" type="sldNum"/>
          </p:nvPr>
        </p:nvSpPr>
        <p:spPr>
          <a:xfrm>
            <a:off x="664369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7" name="Google Shape;26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613" y="1059750"/>
            <a:ext cx="5912768" cy="57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e29dbfb73_0_1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274" name="Google Shape;274;g5e29dbfb73_0_1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5" name="Google Shape;275;g5e29dbfb7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75" y="1231400"/>
            <a:ext cx="4467850" cy="44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5e29dbfb73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800" y="1052325"/>
            <a:ext cx="4521201" cy="452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e29dbfb73_0_10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283" name="Google Shape;283;g5e29dbfb73_0_10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4" name="Google Shape;284;g5e29dbfb73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150" y="1138300"/>
            <a:ext cx="5719699" cy="571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e29dbfb73_0_61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Design</a:t>
            </a:r>
            <a:endParaRPr/>
          </a:p>
        </p:txBody>
      </p:sp>
      <p:sp>
        <p:nvSpPr>
          <p:cNvPr id="49" name="Google Shape;49;g5e29dbfb73_0_61"/>
          <p:cNvSpPr txBox="1"/>
          <p:nvPr>
            <p:ph idx="1" type="body"/>
          </p:nvPr>
        </p:nvSpPr>
        <p:spPr>
          <a:xfrm>
            <a:off x="628875" y="1148900"/>
            <a:ext cx="8215200" cy="533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Qualtrics survey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Treatment - email with emoticons and with less formal tone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Single-blind experiment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Covariates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Gender identity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Sexual orientation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Race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Age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Highest education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Current employment status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Current location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Survey Questions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15 questions where the participant indicates how strongly they agree or disagree with a statement about the sender or the email itself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5e29dbfb73_0_61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f010220e6_0_0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/>
              <a:t>Measurement Units</a:t>
            </a:r>
            <a:endParaRPr/>
          </a:p>
        </p:txBody>
      </p:sp>
      <p:sp>
        <p:nvSpPr>
          <p:cNvPr id="56" name="Google Shape;56;g5f010220e6_0_0"/>
          <p:cNvSpPr txBox="1"/>
          <p:nvPr>
            <p:ph idx="1" type="body"/>
          </p:nvPr>
        </p:nvSpPr>
        <p:spPr>
          <a:xfrm>
            <a:off x="628874" y="1470150"/>
            <a:ext cx="821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Power calculation on variety of effect sizes and baselines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Effect sizes = [1, 0.5, 0.25]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Baseline = [1, 2, 3, 4, 5, 6, 7]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Conservative estimate based on power calculation was N&gt;200 samples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Collected N&gt;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500 usable samples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Participants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Personal Networks (N = 48)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AWS Mechanical Turk (N = 717)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Attention Check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7" name="Google Shape;57;g5f010220e6_0_0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010220e6_6_5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Scenario</a:t>
            </a:r>
            <a:endParaRPr/>
          </a:p>
        </p:txBody>
      </p:sp>
      <p:sp>
        <p:nvSpPr>
          <p:cNvPr id="64" name="Google Shape;64;g5f010220e6_6_5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g5f010220e6_6_5"/>
          <p:cNvSpPr txBox="1"/>
          <p:nvPr>
            <p:ph idx="1" type="body"/>
          </p:nvPr>
        </p:nvSpPr>
        <p:spPr>
          <a:xfrm>
            <a:off x="616813" y="1717388"/>
            <a:ext cx="82152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Provided to both Control &amp; Treatment groups</a:t>
            </a:r>
            <a:endParaRPr/>
          </a:p>
        </p:txBody>
      </p:sp>
      <p:pic>
        <p:nvPicPr>
          <p:cNvPr id="66" name="Google Shape;66;g5f010220e6_6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88" y="2727825"/>
            <a:ext cx="7998826" cy="9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e30ce981a_0_13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Email versions</a:t>
            </a:r>
            <a:endParaRPr/>
          </a:p>
        </p:txBody>
      </p:sp>
      <p:sp>
        <p:nvSpPr>
          <p:cNvPr id="73" name="Google Shape;73;g5e30ce981a_0_13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g5e30ce981a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972950"/>
            <a:ext cx="8839200" cy="149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5e30ce981a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4641202"/>
            <a:ext cx="8839200" cy="130777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5e30ce981a_0_13"/>
          <p:cNvSpPr txBox="1"/>
          <p:nvPr>
            <p:ph idx="1" type="body"/>
          </p:nvPr>
        </p:nvSpPr>
        <p:spPr>
          <a:xfrm>
            <a:off x="616799" y="1404000"/>
            <a:ext cx="821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Email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Treatment Email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f010220e6_0_24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/>
              <a:t>Outcome Measures</a:t>
            </a:r>
            <a:endParaRPr/>
          </a:p>
        </p:txBody>
      </p:sp>
      <p:sp>
        <p:nvSpPr>
          <p:cNvPr id="82" name="Google Shape;82;g5f010220e6_0_24"/>
          <p:cNvSpPr txBox="1"/>
          <p:nvPr>
            <p:ph idx="1" type="body"/>
          </p:nvPr>
        </p:nvSpPr>
        <p:spPr>
          <a:xfrm>
            <a:off x="628874" y="1382150"/>
            <a:ext cx="821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Warmth, Professionalism, Competence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Survey consists 5 questions for each area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5f010220e6_0_24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g5f010220e6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050" y="2352625"/>
            <a:ext cx="6491299" cy="413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010220e6_4_11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Warmth Dimension</a:t>
            </a:r>
            <a:endParaRPr/>
          </a:p>
        </p:txBody>
      </p:sp>
      <p:sp>
        <p:nvSpPr>
          <p:cNvPr id="91" name="Google Shape;91;g5f010220e6_4_11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g5f010220e6_4_11"/>
          <p:cNvSpPr txBox="1"/>
          <p:nvPr/>
        </p:nvSpPr>
        <p:spPr>
          <a:xfrm>
            <a:off x="833275" y="1470150"/>
            <a:ext cx="708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Warmth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Jordan is friendly.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Jordan has a positive attitude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Jordan is sincere.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 would feel comfortable approaching Jordan with problems or challenges.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 would like to work with Jordan.</a:t>
            </a:r>
            <a:endParaRPr/>
          </a:p>
        </p:txBody>
      </p:sp>
      <p:pic>
        <p:nvPicPr>
          <p:cNvPr id="93" name="Google Shape;93;g5f010220e6_4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00" y="4032000"/>
            <a:ext cx="3514015" cy="20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5f010220e6_4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000" y="3726250"/>
            <a:ext cx="4265099" cy="27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010220e6_4_26"/>
          <p:cNvSpPr txBox="1"/>
          <p:nvPr>
            <p:ph type="title"/>
          </p:nvPr>
        </p:nvSpPr>
        <p:spPr>
          <a:xfrm>
            <a:off x="1628774" y="144462"/>
            <a:ext cx="72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Competence Dimension</a:t>
            </a:r>
            <a:endParaRPr/>
          </a:p>
        </p:txBody>
      </p:sp>
      <p:sp>
        <p:nvSpPr>
          <p:cNvPr id="101" name="Google Shape;101;g5f010220e6_4_26"/>
          <p:cNvSpPr txBox="1"/>
          <p:nvPr>
            <p:ph idx="12" type="sldNum"/>
          </p:nvPr>
        </p:nvSpPr>
        <p:spPr>
          <a:xfrm>
            <a:off x="6643693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g5f010220e6_4_26"/>
          <p:cNvSpPr txBox="1"/>
          <p:nvPr/>
        </p:nvSpPr>
        <p:spPr>
          <a:xfrm>
            <a:off x="509175" y="1234525"/>
            <a:ext cx="708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Competence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Jordan is hardworking.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■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Jordan is knowledgeable about his work.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■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Jordan is highly motivated and committed to his work.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■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Jordan has leadership qualities.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■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 would like to work on a project led by Jordan.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" name="Google Shape;103;g5f010220e6_4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00" y="4037675"/>
            <a:ext cx="3344049" cy="19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5f010220e6_4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775" y="3667400"/>
            <a:ext cx="4146325" cy="25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2019-07-31T05:34:57Z</dcterms:created>
  <dc:creator>Thanh Le</dc:creator>
</cp:coreProperties>
</file>