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a3f7ff0b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a3f7ff0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3f7ff0b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3f7ff0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4330f4f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4330f4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Indication that poorer neighborhoods have a tendency for more crimes.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a4330f4f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a4330f4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Indication that poorer neighborhoods have a tendency for more crimes.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a5133cc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a5133cc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TL’s 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Filtered for high crimes and low income level neighborhood.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a5133cc56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a5133cc5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9da4d93a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9da4d9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TL’s 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Filtered for high crimes and low income level neighborhood.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9da4d93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9da4d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a3f7ff0b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a3f7ff0b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a3f7ff0b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a3f7ff0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7c5df6b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7c5df6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a3f7ff0b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a3f7ff0b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a3f7ff0bd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a3f7ff0b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7c7a1f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7c7a1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7c7a1f6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7c7a1f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7c7a1f6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7c7a1f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a3f7ff0b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a3f7ff0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a3f7ff0b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a3f7ff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a3f7ff0b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a3f7ff0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a3f7ff0b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a3f7ff0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787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510242" y="2733709"/>
            <a:ext cx="6069268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10241" y="4394040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55655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33401" y="5936189"/>
            <a:ext cx="4021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010399" y="2750337"/>
            <a:ext cx="1370293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12" name="Google Shape;112;p11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13" name="Google Shape;113;p11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1"/>
          <p:cNvSpPr txBox="1"/>
          <p:nvPr>
            <p:ph type="title"/>
          </p:nvPr>
        </p:nvSpPr>
        <p:spPr>
          <a:xfrm>
            <a:off x="533403" y="4711617"/>
            <a:ext cx="6894770" cy="5444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/>
          <p:nvPr>
            <p:ph idx="2" type="pic"/>
          </p:nvPr>
        </p:nvSpPr>
        <p:spPr>
          <a:xfrm>
            <a:off x="531639" y="609598"/>
            <a:ext cx="6896534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533401" y="5256098"/>
            <a:ext cx="6894772" cy="547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1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7856438" y="4711310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2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24" name="Google Shape;124;p12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25" name="Google Shape;125;p12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2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2"/>
          <p:cNvSpPr txBox="1"/>
          <p:nvPr>
            <p:ph type="title"/>
          </p:nvPr>
        </p:nvSpPr>
        <p:spPr>
          <a:xfrm>
            <a:off x="524255" y="609597"/>
            <a:ext cx="6896534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531638" y="4710340"/>
            <a:ext cx="6889151" cy="110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12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7856438" y="471161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3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35" name="Google Shape;135;p13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36" name="Google Shape;136;p13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3"/>
          <p:cNvSpPr txBox="1"/>
          <p:nvPr>
            <p:ph type="title"/>
          </p:nvPr>
        </p:nvSpPr>
        <p:spPr>
          <a:xfrm>
            <a:off x="767921" y="616983"/>
            <a:ext cx="642514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989438" y="3660763"/>
            <a:ext cx="5987731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2" type="body"/>
          </p:nvPr>
        </p:nvSpPr>
        <p:spPr>
          <a:xfrm>
            <a:off x="531638" y="4710340"/>
            <a:ext cx="6903919" cy="110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7856438" y="470992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49" name="Google Shape;149;p14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50" name="Google Shape;150;p14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type="title"/>
          </p:nvPr>
        </p:nvSpPr>
        <p:spPr>
          <a:xfrm>
            <a:off x="531638" y="4710340"/>
            <a:ext cx="6896534" cy="58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531639" y="5300150"/>
            <a:ext cx="6896534" cy="511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7856438" y="470992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60" name="Google Shape;160;p15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61" name="Google Shape;161;p15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532629" y="2329489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15"/>
          <p:cNvSpPr txBox="1"/>
          <p:nvPr>
            <p:ph idx="2" type="body"/>
          </p:nvPr>
        </p:nvSpPr>
        <p:spPr>
          <a:xfrm>
            <a:off x="539777" y="3015290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7" name="Google Shape;167;p15"/>
          <p:cNvSpPr txBox="1"/>
          <p:nvPr>
            <p:ph idx="3" type="body"/>
          </p:nvPr>
        </p:nvSpPr>
        <p:spPr>
          <a:xfrm>
            <a:off x="2878413" y="2336873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15"/>
          <p:cNvSpPr txBox="1"/>
          <p:nvPr>
            <p:ph idx="4" type="body"/>
          </p:nvPr>
        </p:nvSpPr>
        <p:spPr>
          <a:xfrm>
            <a:off x="2879710" y="3007906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9" name="Google Shape;169;p15"/>
          <p:cNvSpPr txBox="1"/>
          <p:nvPr>
            <p:ph idx="5" type="body"/>
          </p:nvPr>
        </p:nvSpPr>
        <p:spPr>
          <a:xfrm>
            <a:off x="5226136" y="2336873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15"/>
          <p:cNvSpPr txBox="1"/>
          <p:nvPr>
            <p:ph idx="6" type="body"/>
          </p:nvPr>
        </p:nvSpPr>
        <p:spPr>
          <a:xfrm>
            <a:off x="5233520" y="3007905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5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76" name="Google Shape;176;p16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77" name="Google Shape;177;p16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6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532391" y="4297503"/>
            <a:ext cx="21922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16"/>
          <p:cNvSpPr/>
          <p:nvPr>
            <p:ph idx="2" type="pic"/>
          </p:nvPr>
        </p:nvSpPr>
        <p:spPr>
          <a:xfrm>
            <a:off x="532391" y="2336873"/>
            <a:ext cx="2192257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3" type="body"/>
          </p:nvPr>
        </p:nvSpPr>
        <p:spPr>
          <a:xfrm>
            <a:off x="532391" y="4873765"/>
            <a:ext cx="219225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16"/>
          <p:cNvSpPr txBox="1"/>
          <p:nvPr>
            <p:ph idx="4" type="body"/>
          </p:nvPr>
        </p:nvSpPr>
        <p:spPr>
          <a:xfrm>
            <a:off x="2870497" y="4297503"/>
            <a:ext cx="221507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16"/>
          <p:cNvSpPr/>
          <p:nvPr>
            <p:ph idx="5" type="pic"/>
          </p:nvPr>
        </p:nvSpPr>
        <p:spPr>
          <a:xfrm>
            <a:off x="2870497" y="2336873"/>
            <a:ext cx="221507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6" type="body"/>
          </p:nvPr>
        </p:nvSpPr>
        <p:spPr>
          <a:xfrm>
            <a:off x="2869483" y="4873764"/>
            <a:ext cx="2218004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7" name="Google Shape;187;p16"/>
          <p:cNvSpPr txBox="1"/>
          <p:nvPr>
            <p:ph idx="7" type="body"/>
          </p:nvPr>
        </p:nvSpPr>
        <p:spPr>
          <a:xfrm>
            <a:off x="5231028" y="4297503"/>
            <a:ext cx="21943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6"/>
          <p:cNvSpPr/>
          <p:nvPr>
            <p:ph idx="8" type="pic"/>
          </p:nvPr>
        </p:nvSpPr>
        <p:spPr>
          <a:xfrm>
            <a:off x="5231027" y="2336873"/>
            <a:ext cx="2194333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9" type="body"/>
          </p:nvPr>
        </p:nvSpPr>
        <p:spPr>
          <a:xfrm>
            <a:off x="5230934" y="4873762"/>
            <a:ext cx="2197239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0" name="Google Shape;190;p16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95" name="Google Shape;195;p17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96" name="Google Shape;196;p17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7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 rot="5400000">
            <a:off x="2177436" y="692836"/>
            <a:ext cx="3599316" cy="6887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8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206" name="Google Shape;206;p18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8"/>
          <p:cNvSpPr txBox="1"/>
          <p:nvPr>
            <p:ph type="title"/>
          </p:nvPr>
        </p:nvSpPr>
        <p:spPr>
          <a:xfrm rot="5400000">
            <a:off x="5768631" y="2305764"/>
            <a:ext cx="4461936" cy="106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 rot="5400000">
            <a:off x="1135126" y="-15287"/>
            <a:ext cx="5326589" cy="657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0" type="dt"/>
          </p:nvPr>
        </p:nvSpPr>
        <p:spPr>
          <a:xfrm>
            <a:off x="5029144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11" type="ftr"/>
          </p:nvPr>
        </p:nvSpPr>
        <p:spPr>
          <a:xfrm>
            <a:off x="510241" y="5936189"/>
            <a:ext cx="45189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7431152" y="5432500"/>
            <a:ext cx="1149636" cy="1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24" name="Google Shape;24;p3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25" name="Google Shape;25;p3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descr="HD-ShadowLong.png" id="35" name="Google Shape;35;p4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36" name="Google Shape;36;p4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531639" y="2869895"/>
            <a:ext cx="6889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531639" y="4232172"/>
            <a:ext cx="688915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5365810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7856438" y="286989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46" name="Google Shape;46;p5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47" name="Google Shape;47;p5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 txBox="1"/>
          <p:nvPr>
            <p:ph type="title"/>
          </p:nvPr>
        </p:nvSpPr>
        <p:spPr>
          <a:xfrm>
            <a:off x="533400" y="753228"/>
            <a:ext cx="688739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533400" y="2336873"/>
            <a:ext cx="335789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4061128" y="2336873"/>
            <a:ext cx="33596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58" name="Google Shape;58;p6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59" name="Google Shape;59;p6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531639" y="753230"/>
            <a:ext cx="6896534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60988" y="2336874"/>
            <a:ext cx="3145080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531638" y="3030009"/>
            <a:ext cx="336704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4282646" y="2336873"/>
            <a:ext cx="3145527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4" type="body"/>
          </p:nvPr>
        </p:nvSpPr>
        <p:spPr>
          <a:xfrm>
            <a:off x="4061129" y="3030009"/>
            <a:ext cx="3367044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72" name="Google Shape;72;p7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73" name="Google Shape;73;p7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1" name="Google Shape;81;p8"/>
          <p:cNvPicPr preferRelativeResize="0"/>
          <p:nvPr/>
        </p:nvPicPr>
        <p:blipFill rotWithShape="1">
          <a:blip r:embed="rId2">
            <a:alphaModFix/>
          </a:blip>
          <a:srcRect b="0" l="0" r="9870" t="0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88" name="Google Shape;88;p9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89" name="Google Shape;89;p9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9"/>
          <p:cNvSpPr txBox="1"/>
          <p:nvPr>
            <p:ph type="title"/>
          </p:nvPr>
        </p:nvSpPr>
        <p:spPr>
          <a:xfrm>
            <a:off x="531639" y="753227"/>
            <a:ext cx="6896534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3514385" y="2336874"/>
            <a:ext cx="3913788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533401" y="2336873"/>
            <a:ext cx="2796240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00" name="Google Shape;100;p10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01" name="Google Shape;101;p10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/>
          <p:nvPr>
            <p:ph idx="2" type="pic"/>
          </p:nvPr>
        </p:nvSpPr>
        <p:spPr>
          <a:xfrm>
            <a:off x="3510956" y="2336874"/>
            <a:ext cx="3917217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531638" y="2336874"/>
            <a:ext cx="2798487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0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ames\Desktop\msft\Berlin\build Assets\hashOverlaySD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orage.googleapis.com/w200-berkeley.appspot.com/map_crime_violation_demo.html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storage.googleapis.com/w200-berkeley.appspot.com/map_crime_violation_demo.html" TargetMode="External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talog.data.gov/dataset?publisher=data.cityofchicago.org" TargetMode="External"/><Relationship Id="rId4" Type="http://schemas.openxmlformats.org/officeDocument/2006/relationships/hyperlink" Target="https://drive.google.com/file/d/1BuCw_SsQmJGE0sJdIYnaWtGenaWo4zmH/view?usp=sharing" TargetMode="External"/><Relationship Id="rId5" Type="http://schemas.openxmlformats.org/officeDocument/2006/relationships/hyperlink" Target="https://www.propublica.org/datastore/dataset/chicago-parking-ticket-data" TargetMode="External"/><Relationship Id="rId6" Type="http://schemas.openxmlformats.org/officeDocument/2006/relationships/hyperlink" Target="https://drive.google.com/file/d/1iKgjaFVpmUwcSgrMke0kNB4aoLT26zzj/view?ts=5bfa1c50" TargetMode="External"/><Relationship Id="rId7" Type="http://schemas.openxmlformats.org/officeDocument/2006/relationships/hyperlink" Target="http://www.city-data.com/zipmaps/Chicago-Illinois.html" TargetMode="External"/><Relationship Id="rId8" Type="http://schemas.openxmlformats.org/officeDocument/2006/relationships/hyperlink" Target="https://drive.google.com/file/d/1ixxCrhJ1z-wbGo3DJWODnEuch9r8nqFR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ctrTitle"/>
          </p:nvPr>
        </p:nvSpPr>
        <p:spPr>
          <a:xfrm>
            <a:off x="107526" y="2742475"/>
            <a:ext cx="6485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3400"/>
              <a:t>Data Driven Approach to Crime and Traffic Safety Analysis</a:t>
            </a:r>
            <a:endParaRPr sz="3400"/>
          </a:p>
        </p:txBody>
      </p:sp>
      <p:sp>
        <p:nvSpPr>
          <p:cNvPr id="218" name="Google Shape;218;p19"/>
          <p:cNvSpPr txBox="1"/>
          <p:nvPr>
            <p:ph idx="1" type="subTitle"/>
          </p:nvPr>
        </p:nvSpPr>
        <p:spPr>
          <a:xfrm>
            <a:off x="510241" y="4394040"/>
            <a:ext cx="6186394" cy="238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Presentation By: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Eddie Zhu,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Jonathan Hilton,Thanh Le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W200 Fall 18 | Thurs 6:30 PM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December 13, 2018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elationship of Tax Rates to Crime or Ticket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533400" y="2336874"/>
            <a:ext cx="6887400" cy="178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ax rates in chicago ranged from 1.1% to 1.8%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cleaning for all data sets to prepare for the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475" y="3303300"/>
            <a:ext cx="6083250" cy="34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House Value to Crime or Ticket</a:t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50" y="2622875"/>
            <a:ext cx="3719125" cy="322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875" y="2854375"/>
            <a:ext cx="3809200" cy="26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925"/>
            <a:ext cx="9143999" cy="39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Income to Crimes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602825" y="265176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3602825" y="55227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5135575" y="313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5135575" y="53874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772600" y="32344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6772600" y="545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2989875" y="292608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2989875" y="5269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2344725" y="3892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2344725" y="48671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7428050" y="3892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7428050" y="47432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1097750" y="26132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097750" y="512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398525" y="42621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6398525" y="55704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8313575" y="3709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8313575" y="5269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4480500" y="4233672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4480500" y="552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3450"/>
            <a:ext cx="9143999" cy="398584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Rent to Crimes</a:t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3556475" y="26133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3556475" y="53258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884100" y="26133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884100" y="537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1271775" y="313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1271775" y="54391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2943550" y="285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2943550" y="53629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5092050" y="313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5092050" y="53258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115100" y="34458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6115100" y="53167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6757650" y="32079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6757650" y="537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377050" y="33375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7377050" y="47327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4611975" y="44796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4615325" y="534924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1916375" y="35526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1916375" y="50575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Crime Types in Low Income Neighborhoods</a:t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692450" y="6533425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* Top crime within the Top 5 crime types highlighted in blue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531650" y="1938200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tables shows top 5 crime types in neighborhoods with median income level &lt;= $60,000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01" y="2331200"/>
            <a:ext cx="5007601" cy="41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Crimes Types in Low Income Neighborhoods</a:t>
            </a:r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5128"/>
            <a:ext cx="8839199" cy="398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Crime Types in High Income Neighborhoods</a:t>
            </a:r>
            <a:endParaRPr/>
          </a:p>
        </p:txBody>
      </p:sp>
      <p:pic>
        <p:nvPicPr>
          <p:cNvPr id="357" name="Google Shape;3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790203"/>
            <a:ext cx="74104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/>
        </p:nvSpPr>
        <p:spPr>
          <a:xfrm>
            <a:off x="692450" y="6381025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* Top crime within the Top 5 crime types highlighted in blue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531650" y="2166800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tables shows top 5 crime types in neighborhoods with median income level &gt;= $100,000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Crimes Types in High Income Neighborhoods</a:t>
            </a:r>
            <a:endParaRPr/>
          </a:p>
        </p:txBody>
      </p:sp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7528"/>
            <a:ext cx="8839197" cy="399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Analysis:</a:t>
            </a:r>
            <a:endParaRPr/>
          </a:p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533400" y="2184475"/>
            <a:ext cx="68874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Geo Mapping provided a visual proof of the correlation between traffic violation and non-traffic crime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areas with higher traffic violation occurrence tend to have higher crime rate, and vice versa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Regression analysis further proves the hypothesis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50" y="3992574"/>
            <a:ext cx="2873511" cy="27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875" y="4241125"/>
            <a:ext cx="3374175" cy="22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Interesting Findings</a:t>
            </a:r>
            <a:endParaRPr/>
          </a:p>
        </p:txBody>
      </p:sp>
      <p:sp>
        <p:nvSpPr>
          <p:cNvPr id="379" name="Google Shape;379;p37"/>
          <p:cNvSpPr txBox="1"/>
          <p:nvPr>
            <p:ph idx="1" type="body"/>
          </p:nvPr>
        </p:nvSpPr>
        <p:spPr>
          <a:xfrm>
            <a:off x="533400" y="2336874"/>
            <a:ext cx="6887400" cy="20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Areas with high population density might have less people driving, therefore, less traffic violation, but higher crime occurrence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Urban areas with lower average income and higher unemployment rate might present higher crime occurrence with lower traffic violations. (</a:t>
            </a:r>
            <a:r>
              <a:rPr lang="en-US" sz="1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Click image below to open dynamic crime map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175" y="4287950"/>
            <a:ext cx="2396900" cy="2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7775" y="4287950"/>
            <a:ext cx="2396900" cy="2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Objective: 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533400" y="2108276"/>
            <a:ext cx="6887400" cy="45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analyze the correlations and potential relationships between these datasets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crimes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traffic violations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demographic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are the various types of crimes in Chicago and what correlation it has to the other variables (traffic violations, demographics)?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there any correlation between Chicago crime and the level of income in the various neighborhood?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there any correlation between Chicago crime and tickets and property tax?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Actionables</a:t>
            </a:r>
            <a:endParaRPr/>
          </a:p>
        </p:txBody>
      </p:sp>
      <p:sp>
        <p:nvSpPr>
          <p:cNvPr id="387" name="Google Shape;387;p38"/>
          <p:cNvSpPr txBox="1"/>
          <p:nvPr>
            <p:ph idx="1" type="body"/>
          </p:nvPr>
        </p:nvSpPr>
        <p:spPr>
          <a:xfrm>
            <a:off x="533400" y="2336873"/>
            <a:ext cx="68874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Findings help law enforcement to better manage the allocation of the police force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Technologies to monitor and deter traffic violations in rural areas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Police force to prevent hard crimes in urban areas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Help Government and city planning to better neighborhoods that needs a little more TLC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...</a:t>
            </a:r>
            <a:endParaRPr/>
          </a:p>
        </p:txBody>
      </p:sp>
      <p:pic>
        <p:nvPicPr>
          <p:cNvPr id="393" name="Google Shape;3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00" y="2225924"/>
            <a:ext cx="7990400" cy="41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 (raw): 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533400" y="2336873"/>
            <a:ext cx="68874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crimes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Data.gov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CSV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6,749,651 rows and 22 columns, 1.59 GB.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traffic violation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Propublica.org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CSV file (zip file)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28,272,580 rows and 23 columns, 7.67 GB.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demographic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City-data.com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Excel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55 rows and 24 columns, 13 KB.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Investigations/ Clean-up: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533400" y="2336875"/>
            <a:ext cx="7389900" cy="41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Sanity check on the data and its variables to ensure its quality and integrity.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Reasonableness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describe()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len()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Chicago crime dataset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≅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1% of the total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Lack of common fields between data sets to perform regression analysis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convert the latitude and longitude to zip code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choose subset of data that is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representative to analyze the data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</a:t>
            </a:r>
            <a:r>
              <a:rPr lang="en-US"/>
              <a:t>leansing</a:t>
            </a:r>
            <a:r>
              <a:rPr lang="en-US"/>
              <a:t> Results	</a:t>
            </a:r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50" y="3837449"/>
            <a:ext cx="7926876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/>
        </p:nvSpPr>
        <p:spPr>
          <a:xfrm>
            <a:off x="608550" y="2403100"/>
            <a:ext cx="79269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Completed data sets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clean data with columns we need to perform further analysis.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Preliminary Findings: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533400" y="2336875"/>
            <a:ext cx="6887400" cy="118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Crimes in Chicago has been decreasing over the years; and coincidentally, traffic violations is also trending in that general direction over the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71275"/>
            <a:ext cx="4306724" cy="23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324" y="3671275"/>
            <a:ext cx="4380077" cy="233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 sz="3000"/>
              <a:t>rime Type Composition by Zip Code</a:t>
            </a:r>
            <a:endParaRPr sz="3000"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533400" y="2336876"/>
            <a:ext cx="6887400" cy="24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result is very informative, indicating some areas have more concentrated crime types like theft while others are more spread across different types.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information can be helpful for police dept to design reinforcement allocation in different areas.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00" y="4389400"/>
            <a:ext cx="6896400" cy="214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 Map</a:t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00" y="2138925"/>
            <a:ext cx="7770800" cy="47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Inconsistent</a:t>
            </a:r>
            <a:r>
              <a:rPr lang="en-US" sz="3000"/>
              <a:t> Traffic Violation Types</a:t>
            </a:r>
            <a:endParaRPr sz="3000"/>
          </a:p>
        </p:txBody>
      </p:sp>
      <p:sp>
        <p:nvSpPr>
          <p:cNvPr id="270" name="Google Shape;270;p27"/>
          <p:cNvSpPr txBox="1"/>
          <p:nvPr/>
        </p:nvSpPr>
        <p:spPr>
          <a:xfrm>
            <a:off x="610400" y="2142375"/>
            <a:ext cx="7336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114+ different types recorded for year 2017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 violation types will provide significant improvement on data analysis and workforce optimization.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50" y="3287975"/>
            <a:ext cx="7061476" cy="34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