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54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73" r:id="rId12"/>
    <p:sldId id="568" r:id="rId13"/>
    <p:sldId id="569" r:id="rId14"/>
    <p:sldId id="570" r:id="rId15"/>
    <p:sldId id="571" r:id="rId16"/>
    <p:sldId id="572" r:id="rId17"/>
    <p:sldId id="555" r:id="rId18"/>
    <p:sldId id="556" r:id="rId19"/>
    <p:sldId id="574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9900"/>
    <a:srgbClr val="FFFF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3" autoAdjust="0"/>
    <p:restoredTop sz="95337" autoAdjust="0"/>
  </p:normalViewPr>
  <p:slideViewPr>
    <p:cSldViewPr>
      <p:cViewPr varScale="1">
        <p:scale>
          <a:sx n="79" d="100"/>
          <a:sy n="79" d="100"/>
        </p:scale>
        <p:origin x="15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3F81EB0-1180-4D05-9AA8-CF38EE05106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322E34A-97D1-4694-B976-8803FB7374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26DF4-C0A8-4D45-9098-C80F055A8EB6}" type="slidenum">
              <a:rPr lang="zh-TW" altLang="en-US" smtClean="0">
                <a:latin typeface="Arial" pitchFamily="34" charset="0"/>
              </a:rPr>
              <a:pPr/>
              <a:t>0</a:t>
            </a:fld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56317-EB4E-454E-B1E4-7E3B978B25C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10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56317-EB4E-454E-B1E4-7E3B978B25C2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11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3F83A-AADA-4EA7-8AD5-DF0F43B9A52C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FC195-1F01-4F37-8925-0E7495D24DB6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13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B72A11-E579-498A-88F1-3B2B2F847A74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14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1023F-F3EB-4360-A220-3969B8803027}" type="slidenum">
              <a:rPr lang="en-US" altLang="zh-TW" smtClean="0">
                <a:latin typeface="Times New Roman" pitchFamily="18" charset="0"/>
                <a:ea typeface="ＭＳ Ｐゴシック" pitchFamily="34" charset="-128"/>
              </a:rPr>
              <a:pPr/>
              <a:t>18</a:t>
            </a:fld>
            <a:endParaRPr lang="en-US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00846"/>
            <a:fld id="{BAB47355-F5CF-411B-B86F-A450866CAB88}" type="slidenum">
              <a:rPr lang="en-US" altLang="zh-TW" sz="1800">
                <a:latin typeface="Times" pitchFamily="2" charset="0"/>
              </a:rPr>
              <a:pPr defTabSz="900846"/>
              <a:t>19</a:t>
            </a:fld>
            <a:endParaRPr lang="en-US" altLang="zh-TW" sz="1800" dirty="0">
              <a:latin typeface="Times" pitchFamily="2" charset="0"/>
            </a:endParaRPr>
          </a:p>
        </p:txBody>
      </p:sp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charset="0"/>
                <a:ea typeface="MS PGothic" charset="0"/>
              </a:rPr>
              <a:t>M = T R 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in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24250"/>
            <a:ext cx="813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UN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781675"/>
            <a:ext cx="235743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268413"/>
            <a:ext cx="7772400" cy="1944687"/>
          </a:xfrm>
        </p:spPr>
        <p:txBody>
          <a:bodyPr anchorCtr="1"/>
          <a:lstStyle>
            <a:lvl1pPr>
              <a:lnSpc>
                <a:spcPct val="120000"/>
              </a:lnSpc>
              <a:spcBef>
                <a:spcPct val="20000"/>
              </a:spcBef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89363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Name and affiliation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40F3A-8E38-43D5-B131-B7B99D6CD8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91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5991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4A757-1B7E-44F2-A2C0-9DD64073C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A412-4888-4079-9A69-534A91EA20D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19456-2BD2-4619-8368-5E705F112B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71431-D01D-4CD5-9928-1631BD62B1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B9554-A3CA-4529-A3A1-564D8EF8CA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6F1E-7B40-4268-B18F-74E109ADF0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0015-30A4-4DDD-B0BB-92B7804C4B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5CEC3-63A0-4796-A935-34D0B04F7B1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BC87-0A96-461B-82D2-189BFE1449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404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D169D03E-D4CD-4461-B25E-D3FEEC59E2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5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1052513"/>
            <a:ext cx="8137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圖片 7" descr="UNlogo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2875" y="6169025"/>
            <a:ext cx="16430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u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‒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071563"/>
            <a:ext cx="7772400" cy="2141537"/>
          </a:xfrm>
        </p:spPr>
        <p:txBody>
          <a:bodyPr/>
          <a:lstStyle/>
          <a:p>
            <a:pPr eaLnBrk="1" hangingPunct="1"/>
            <a:r>
              <a:rPr lang="en-GB" altLang="zh-TW"/>
              <a:t>COMP 3069</a:t>
            </a:r>
            <a:br>
              <a:rPr lang="en-GB" altLang="zh-TW"/>
            </a:br>
            <a:r>
              <a:rPr lang="en-US" altLang="zh-TW"/>
              <a:t>Computer Graphics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>
                <a:latin typeface="+mj-lt"/>
                <a:ea typeface="新細明體" pitchFamily="18" charset="-120"/>
              </a:rPr>
              <a:t>Lecture 3: </a:t>
            </a: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Transformation</a:t>
            </a:r>
          </a:p>
          <a:p>
            <a:pPr eaLnBrk="1" hangingPunct="1">
              <a:defRPr/>
            </a:pP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>
                <a:latin typeface="+mj-lt"/>
                <a:ea typeface="新細明體" pitchFamily="18" charset="-120"/>
              </a:rPr>
              <a:t>Autumn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/>
              <a:t>3D Rotation About Coordinate Axes</a:t>
            </a: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about X axis</a:t>
            </a:r>
          </a:p>
          <a:p>
            <a:pPr eaLnBrk="1" hangingPunct="1"/>
            <a:endParaRPr lang="en-IE" dirty="0"/>
          </a:p>
          <a:p>
            <a:pPr eaLnBrk="1" hangingPunct="1"/>
            <a:endParaRPr lang="en-IE" dirty="0"/>
          </a:p>
          <a:p>
            <a:pPr eaLnBrk="1" hangingPunct="1">
              <a:buNone/>
            </a:pPr>
            <a:endParaRPr lang="en-IE" dirty="0"/>
          </a:p>
          <a:p>
            <a:pPr eaLnBrk="1" hangingPunct="1"/>
            <a:r>
              <a:rPr lang="en-IE" dirty="0"/>
              <a:t>about Y axis</a:t>
            </a:r>
          </a:p>
          <a:p>
            <a:pPr eaLnBrk="1" hangingPunct="1"/>
            <a:endParaRPr lang="en-IE" dirty="0"/>
          </a:p>
          <a:p>
            <a:pPr eaLnBrk="1" hangingPunct="1"/>
            <a:endParaRPr lang="en-IE" dirty="0"/>
          </a:p>
          <a:p>
            <a:pPr eaLnBrk="1" hangingPunct="1"/>
            <a:endParaRPr lang="en-IE" dirty="0"/>
          </a:p>
          <a:p>
            <a:pPr eaLnBrk="1" hangingPunct="1"/>
            <a:r>
              <a:rPr lang="en-IE" dirty="0"/>
              <a:t>about Z axis</a:t>
            </a:r>
          </a:p>
          <a:p>
            <a:pPr eaLnBrk="1" hangingPunct="1"/>
            <a:endParaRPr lang="en-GB" dirty="0"/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3505200" y="1447800"/>
          <a:ext cx="2705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3" imgW="2705100" imgH="1333500" progId="Equation.3">
                  <p:embed/>
                </p:oleObj>
              </mc:Choice>
              <mc:Fallback>
                <p:oleObj name="Equation" r:id="rId3" imgW="2705100" imgH="133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27051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3352800" y="4927600"/>
          <a:ext cx="3009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5" imgW="3009900" imgH="1473200" progId="Equation.3">
                  <p:embed/>
                </p:oleObj>
              </mc:Choice>
              <mc:Fallback>
                <p:oleObj name="Equation" r:id="rId5" imgW="3009900" imgH="147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27600"/>
                        <a:ext cx="30099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3352800" y="3124200"/>
          <a:ext cx="3035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7" imgW="3035300" imgH="1473200" progId="Equation.3">
                  <p:embed/>
                </p:oleObj>
              </mc:Choice>
              <mc:Fallback>
                <p:oleObj name="Equation" r:id="rId7" imgW="3035300" imgH="147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30353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0" y="1295400"/>
            <a:ext cx="1571625" cy="1905000"/>
            <a:chOff x="710" y="3063"/>
            <a:chExt cx="991" cy="1200"/>
          </a:xfrm>
        </p:grpSpPr>
        <p:sp>
          <p:nvSpPr>
            <p:cNvPr id="12313" name="Line 8"/>
            <p:cNvSpPr>
              <a:spLocks noChangeShapeType="1"/>
            </p:cNvSpPr>
            <p:nvPr/>
          </p:nvSpPr>
          <p:spPr bwMode="auto">
            <a:xfrm>
              <a:off x="1056" y="331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4" name="Line 9"/>
            <p:cNvSpPr>
              <a:spLocks noChangeShapeType="1"/>
            </p:cNvSpPr>
            <p:nvPr/>
          </p:nvSpPr>
          <p:spPr bwMode="auto">
            <a:xfrm>
              <a:off x="1056" y="3745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5" name="Line 10"/>
            <p:cNvSpPr>
              <a:spLocks noChangeShapeType="1"/>
            </p:cNvSpPr>
            <p:nvPr/>
          </p:nvSpPr>
          <p:spPr bwMode="auto">
            <a:xfrm flipH="1">
              <a:off x="864" y="3745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6" name="Rectangle 11"/>
            <p:cNvSpPr>
              <a:spLocks noChangeArrowheads="1"/>
            </p:cNvSpPr>
            <p:nvPr/>
          </p:nvSpPr>
          <p:spPr bwMode="auto">
            <a:xfrm>
              <a:off x="1478" y="35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317" name="Rectangle 12"/>
            <p:cNvSpPr>
              <a:spLocks noChangeArrowheads="1"/>
            </p:cNvSpPr>
            <p:nvPr/>
          </p:nvSpPr>
          <p:spPr bwMode="auto">
            <a:xfrm>
              <a:off x="950" y="306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318" name="Rectangle 13"/>
            <p:cNvSpPr>
              <a:spLocks noChangeArrowheads="1"/>
            </p:cNvSpPr>
            <p:nvPr/>
          </p:nvSpPr>
          <p:spPr bwMode="auto">
            <a:xfrm>
              <a:off x="710" y="39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</p:grpSp>
      <p:sp>
        <p:nvSpPr>
          <p:cNvPr id="12295" name="Arc 14"/>
          <p:cNvSpPr>
            <a:spLocks/>
          </p:cNvSpPr>
          <p:nvPr/>
        </p:nvSpPr>
        <p:spPr bwMode="auto">
          <a:xfrm>
            <a:off x="7467600" y="1981200"/>
            <a:ext cx="304800" cy="609600"/>
          </a:xfrm>
          <a:custGeom>
            <a:avLst/>
            <a:gdLst>
              <a:gd name="T0" fmla="*/ 2147483647 w 43200"/>
              <a:gd name="T1" fmla="*/ 2147483647 h 43199"/>
              <a:gd name="T2" fmla="*/ 2147483647 w 43200"/>
              <a:gd name="T3" fmla="*/ 0 h 43199"/>
              <a:gd name="T4" fmla="*/ 2147483647 w 43200"/>
              <a:gd name="T5" fmla="*/ 2147483647 h 4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199" fill="none" extrusionOk="0">
                <a:moveTo>
                  <a:pt x="42472" y="16041"/>
                </a:moveTo>
                <a:cubicBezTo>
                  <a:pt x="42955" y="17854"/>
                  <a:pt x="43200" y="19722"/>
                  <a:pt x="43200" y="21599"/>
                </a:cubicBezTo>
                <a:cubicBezTo>
                  <a:pt x="43200" y="33528"/>
                  <a:pt x="33529" y="43199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57"/>
                  <a:pt x="9534" y="123"/>
                  <a:pt x="21375" y="0"/>
                </a:cubicBezTo>
              </a:path>
              <a:path w="43200" h="43199" stroke="0" extrusionOk="0">
                <a:moveTo>
                  <a:pt x="42472" y="16041"/>
                </a:moveTo>
                <a:cubicBezTo>
                  <a:pt x="42955" y="17854"/>
                  <a:pt x="43200" y="19722"/>
                  <a:pt x="43200" y="21599"/>
                </a:cubicBezTo>
                <a:cubicBezTo>
                  <a:pt x="43200" y="33528"/>
                  <a:pt x="33529" y="43199"/>
                  <a:pt x="21600" y="43199"/>
                </a:cubicBezTo>
                <a:cubicBezTo>
                  <a:pt x="9670" y="43199"/>
                  <a:pt x="0" y="33528"/>
                  <a:pt x="0" y="21599"/>
                </a:cubicBezTo>
                <a:cubicBezTo>
                  <a:pt x="-1" y="9757"/>
                  <a:pt x="9534" y="123"/>
                  <a:pt x="21375" y="0"/>
                </a:cubicBezTo>
                <a:lnTo>
                  <a:pt x="21600" y="21599"/>
                </a:lnTo>
                <a:lnTo>
                  <a:pt x="42472" y="1604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4200" y="2895600"/>
            <a:ext cx="1573213" cy="2020888"/>
            <a:chOff x="4368" y="2016"/>
            <a:chExt cx="991" cy="1273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368" y="2016"/>
              <a:ext cx="991" cy="1273"/>
              <a:chOff x="2390" y="3112"/>
              <a:chExt cx="991" cy="1179"/>
            </a:xfrm>
          </p:grpSpPr>
          <p:sp>
            <p:nvSpPr>
              <p:cNvPr id="12307" name="Line 17"/>
              <p:cNvSpPr>
                <a:spLocks noChangeShapeType="1"/>
              </p:cNvSpPr>
              <p:nvPr/>
            </p:nvSpPr>
            <p:spPr bwMode="auto">
              <a:xfrm>
                <a:off x="2736" y="336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8" name="Line 18"/>
              <p:cNvSpPr>
                <a:spLocks noChangeShapeType="1"/>
              </p:cNvSpPr>
              <p:nvPr/>
            </p:nvSpPr>
            <p:spPr bwMode="auto">
              <a:xfrm>
                <a:off x="2736" y="379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09" name="Line 19"/>
              <p:cNvSpPr>
                <a:spLocks noChangeShapeType="1"/>
              </p:cNvSpPr>
              <p:nvPr/>
            </p:nvSpPr>
            <p:spPr bwMode="auto">
              <a:xfrm flipH="1">
                <a:off x="2544" y="3794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0" name="Rectangle 20"/>
              <p:cNvSpPr>
                <a:spLocks noChangeArrowheads="1"/>
              </p:cNvSpPr>
              <p:nvPr/>
            </p:nvSpPr>
            <p:spPr bwMode="auto">
              <a:xfrm>
                <a:off x="3158" y="3640"/>
                <a:ext cx="22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12311" name="Rectangle 21"/>
              <p:cNvSpPr>
                <a:spLocks noChangeArrowheads="1"/>
              </p:cNvSpPr>
              <p:nvPr/>
            </p:nvSpPr>
            <p:spPr bwMode="auto">
              <a:xfrm>
                <a:off x="2630" y="3112"/>
                <a:ext cx="22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y</a:t>
                </a:r>
              </a:p>
            </p:txBody>
          </p:sp>
          <p:sp>
            <p:nvSpPr>
              <p:cNvPr id="12312" name="Rectangle 22"/>
              <p:cNvSpPr>
                <a:spLocks noChangeArrowheads="1"/>
              </p:cNvSpPr>
              <p:nvPr/>
            </p:nvSpPr>
            <p:spPr bwMode="auto">
              <a:xfrm>
                <a:off x="2390" y="4024"/>
                <a:ext cx="212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b="1">
                    <a:latin typeface="Arial" pitchFamily="34" charset="0"/>
                    <a:cs typeface="Arial" pitchFamily="34" charset="0"/>
                  </a:rPr>
                  <a:t>z</a:t>
                </a:r>
              </a:p>
            </p:txBody>
          </p:sp>
        </p:grpSp>
        <p:sp>
          <p:nvSpPr>
            <p:cNvPr id="12306" name="Arc 23"/>
            <p:cNvSpPr>
              <a:spLocks/>
            </p:cNvSpPr>
            <p:nvPr/>
          </p:nvSpPr>
          <p:spPr bwMode="auto">
            <a:xfrm>
              <a:off x="4590" y="2592"/>
              <a:ext cx="384" cy="19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7051" y="42500"/>
                  </a:moveTo>
                  <a:cubicBezTo>
                    <a:pt x="25271" y="42964"/>
                    <a:pt x="2343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7051" y="42500"/>
                  </a:moveTo>
                  <a:cubicBezTo>
                    <a:pt x="25271" y="42964"/>
                    <a:pt x="2343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7051" y="425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0" y="4481513"/>
            <a:ext cx="1730375" cy="2147887"/>
            <a:chOff x="4176" y="2679"/>
            <a:chExt cx="1181" cy="1353"/>
          </a:xfrm>
        </p:grpSpPr>
        <p:sp>
          <p:nvSpPr>
            <p:cNvPr id="12298" name="Line 25"/>
            <p:cNvSpPr>
              <a:spLocks noChangeShapeType="1"/>
            </p:cNvSpPr>
            <p:nvPr/>
          </p:nvSpPr>
          <p:spPr bwMode="auto">
            <a:xfrm>
              <a:off x="4659" y="292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26"/>
            <p:cNvSpPr>
              <a:spLocks noChangeShapeType="1"/>
            </p:cNvSpPr>
            <p:nvPr/>
          </p:nvSpPr>
          <p:spPr bwMode="auto">
            <a:xfrm>
              <a:off x="4659" y="3361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27"/>
            <p:cNvSpPr>
              <a:spLocks noChangeShapeType="1"/>
            </p:cNvSpPr>
            <p:nvPr/>
          </p:nvSpPr>
          <p:spPr bwMode="auto">
            <a:xfrm flipH="1">
              <a:off x="4347" y="3361"/>
              <a:ext cx="312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Rectangle 28"/>
            <p:cNvSpPr>
              <a:spLocks noChangeArrowheads="1"/>
            </p:cNvSpPr>
            <p:nvPr/>
          </p:nvSpPr>
          <p:spPr bwMode="auto">
            <a:xfrm>
              <a:off x="5116" y="3207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12302" name="Rectangle 29"/>
            <p:cNvSpPr>
              <a:spLocks noChangeArrowheads="1"/>
            </p:cNvSpPr>
            <p:nvPr/>
          </p:nvSpPr>
          <p:spPr bwMode="auto">
            <a:xfrm>
              <a:off x="4545" y="2679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2303" name="Rectangle 30"/>
            <p:cNvSpPr>
              <a:spLocks noChangeArrowheads="1"/>
            </p:cNvSpPr>
            <p:nvPr/>
          </p:nvSpPr>
          <p:spPr bwMode="auto">
            <a:xfrm>
              <a:off x="4176" y="374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b="1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12304" name="Arc 31"/>
            <p:cNvSpPr>
              <a:spLocks/>
            </p:cNvSpPr>
            <p:nvPr/>
          </p:nvSpPr>
          <p:spPr bwMode="auto">
            <a:xfrm>
              <a:off x="4296" y="3312"/>
              <a:ext cx="364" cy="304"/>
            </a:xfrm>
            <a:custGeom>
              <a:avLst/>
              <a:gdLst>
                <a:gd name="T0" fmla="*/ 0 w 43200"/>
                <a:gd name="T1" fmla="*/ 0 h 38457"/>
                <a:gd name="T2" fmla="*/ 0 w 43200"/>
                <a:gd name="T3" fmla="*/ 0 h 38457"/>
                <a:gd name="T4" fmla="*/ 0 w 43200"/>
                <a:gd name="T5" fmla="*/ 0 h 384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8457" fill="none" extrusionOk="0">
                  <a:moveTo>
                    <a:pt x="8094" y="38456"/>
                  </a:moveTo>
                  <a:cubicBezTo>
                    <a:pt x="2977" y="34357"/>
                    <a:pt x="0" y="2815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927"/>
                    <a:pt x="41231" y="32066"/>
                    <a:pt x="37671" y="36030"/>
                  </a:cubicBezTo>
                </a:path>
                <a:path w="43200" h="38457" stroke="0" extrusionOk="0">
                  <a:moveTo>
                    <a:pt x="8094" y="38456"/>
                  </a:moveTo>
                  <a:cubicBezTo>
                    <a:pt x="2977" y="34357"/>
                    <a:pt x="0" y="2815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927"/>
                    <a:pt x="41231" y="32066"/>
                    <a:pt x="37671" y="36030"/>
                  </a:cubicBezTo>
                  <a:lnTo>
                    <a:pt x="21600" y="21600"/>
                  </a:lnTo>
                  <a:lnTo>
                    <a:pt x="8094" y="38456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500034" y="4572008"/>
            <a:ext cx="8429684" cy="2214578"/>
          </a:xfrm>
          <a:prstGeom prst="rect">
            <a:avLst/>
          </a:prstGeom>
          <a:noFill/>
          <a:ln w="635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C430D2B4-FDEF-4345-90B6-81732F42AF59}" type="slidenum">
              <a:rPr lang="es-ES" altLang="zh-TW" sz="1000">
                <a:ea typeface="ＭＳ Ｐゴシック" pitchFamily="34" charset="-128"/>
              </a:rPr>
              <a:pPr lvl="1"/>
              <a:t>10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Rotation (2D)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- Ignoring Z-axis</a:t>
            </a: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700" dirty="0">
                <a:ea typeface="ＭＳ Ｐゴシック" pitchFamily="34" charset="-128"/>
              </a:rPr>
              <a:t>Consider rotation about the origin by </a:t>
            </a:r>
            <a:r>
              <a:rPr lang="en-US" altLang="zh-TW" sz="2700" dirty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 dirty="0">
                <a:ea typeface="ＭＳ Ｐゴシック" pitchFamily="34" charset="-128"/>
              </a:rPr>
              <a:t> degrees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radius stays the same, angle increases by </a:t>
            </a:r>
            <a:r>
              <a:rPr lang="en-US" altLang="zh-TW" i="1" dirty="0"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pic>
        <p:nvPicPr>
          <p:cNvPr id="2765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759325" y="3729038"/>
            <a:ext cx="1479550" cy="822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 = r cos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 = r sin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3886200" y="4149725"/>
            <a:ext cx="873125" cy="803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3143240" y="3071810"/>
            <a:ext cx="642942" cy="58896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86182" y="278605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???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C430D2B4-FDEF-4345-90B6-81732F42AF59}" type="slidenum">
              <a:rPr lang="es-ES" altLang="zh-TW" sz="1000">
                <a:ea typeface="ＭＳ Ｐゴシック" pitchFamily="34" charset="-128"/>
              </a:rPr>
              <a:pPr lvl="1"/>
              <a:t>11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Rotation (2D)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- Ignoring Z-axis</a:t>
            </a: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700" dirty="0">
                <a:ea typeface="ＭＳ Ｐゴシック" pitchFamily="34" charset="-128"/>
              </a:rPr>
              <a:t>Consider rotation about the origin by </a:t>
            </a:r>
            <a:r>
              <a:rPr lang="en-US" altLang="zh-TW" sz="2700" dirty="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 dirty="0">
                <a:ea typeface="ＭＳ Ｐゴシック" pitchFamily="34" charset="-128"/>
              </a:rPr>
              <a:t> degrees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radius stays the same, angle increases by </a:t>
            </a:r>
            <a:r>
              <a:rPr lang="en-US" altLang="zh-TW" i="1" dirty="0"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pic>
        <p:nvPicPr>
          <p:cNvPr id="2765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197475" y="4999038"/>
            <a:ext cx="2787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x’ = x cos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– y sin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y’ = x sin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+ y cos </a:t>
            </a:r>
            <a:r>
              <a:rPr lang="en-US" altLang="zh-TW" sz="240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4759325" y="3729038"/>
            <a:ext cx="1479550" cy="8223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 = r cos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 = r sin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f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 flipH="1">
            <a:off x="3886200" y="4149725"/>
            <a:ext cx="873125" cy="803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3284538" y="2576513"/>
            <a:ext cx="5680075" cy="8302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x’ = r </a:t>
            </a:r>
            <a:r>
              <a:rPr lang="en-US" altLang="zh-TW" sz="24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24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 + q)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=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 r (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 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)-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q)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) </a:t>
            </a:r>
          </a:p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y’ = r </a:t>
            </a:r>
            <a:r>
              <a:rPr lang="en-US" altLang="zh-TW" sz="24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sin (</a:t>
            </a:r>
            <a:r>
              <a:rPr lang="en-US" altLang="zh-TW" sz="24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 + q) 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= 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r (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 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)+ sin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f)</a:t>
            </a:r>
            <a:r>
              <a:rPr lang="en-US" altLang="zh-TW" sz="180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cos (</a:t>
            </a:r>
            <a:r>
              <a:rPr lang="en-US" altLang="zh-TW" sz="1800">
                <a:solidFill>
                  <a:srgbClr val="C00000"/>
                </a:solidFill>
                <a:latin typeface="Symbol" pitchFamily="18" charset="2"/>
                <a:ea typeface="ＭＳ Ｐゴシック" pitchFamily="34" charset="-128"/>
              </a:rPr>
              <a:t>q)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400"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 flipH="1">
            <a:off x="2843213" y="2997200"/>
            <a:ext cx="441325" cy="6429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7659" name="文字方塊 1"/>
          <p:cNvSpPr txBox="1">
            <a:spLocks noChangeArrowheads="1"/>
          </p:cNvSpPr>
          <p:nvPr/>
        </p:nvSpPr>
        <p:spPr bwMode="auto">
          <a:xfrm>
            <a:off x="4094163" y="5224463"/>
            <a:ext cx="11112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Hence,</a:t>
            </a:r>
            <a:r>
              <a:rPr lang="en-US" altLang="zh-TW"/>
              <a:t> </a:t>
            </a:r>
            <a:endParaRPr lang="zh-TW" altLang="en-US"/>
          </a:p>
        </p:txBody>
      </p:sp>
      <p:cxnSp>
        <p:nvCxnSpPr>
          <p:cNvPr id="13" name="弧形接點 12"/>
          <p:cNvCxnSpPr/>
          <p:nvPr/>
        </p:nvCxnSpPr>
        <p:spPr bwMode="auto">
          <a:xfrm rot="5400000">
            <a:off x="7250925" y="3893347"/>
            <a:ext cx="1500198" cy="5715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Rotation about the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>
                <a:ea typeface="ＭＳ Ｐゴシック" pitchFamily="34" charset="-128"/>
              </a:rPr>
              <a:t>-axis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 dirty="0">
                <a:solidFill>
                  <a:srgbClr val="C00000"/>
                </a:solidFill>
                <a:ea typeface="ＭＳ Ｐゴシック" pitchFamily="34" charset="-128"/>
              </a:rPr>
              <a:t>Rotation about </a:t>
            </a:r>
            <a:r>
              <a:rPr lang="en-US" altLang="zh-TW" sz="2700" dirty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sz="2700" dirty="0">
                <a:solidFill>
                  <a:srgbClr val="C00000"/>
                </a:solidFill>
                <a:ea typeface="ＭＳ Ｐゴシック" pitchFamily="34" charset="-128"/>
              </a:rPr>
              <a:t> axis </a:t>
            </a:r>
            <a:r>
              <a:rPr lang="en-US" altLang="zh-TW" sz="2700" dirty="0">
                <a:ea typeface="ＭＳ Ｐゴシック" pitchFamily="34" charset="-128"/>
              </a:rPr>
              <a:t>in three dimensions leaves all points with the same </a:t>
            </a:r>
            <a:r>
              <a:rPr lang="en-US" altLang="zh-TW" sz="2700" dirty="0">
                <a:latin typeface="Times New Roman" pitchFamily="18" charset="0"/>
                <a:ea typeface="ＭＳ Ｐゴシック" pitchFamily="34" charset="-128"/>
              </a:rPr>
              <a:t>z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Equivalent to rotation in two dimensions in planes of constant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z</a:t>
            </a:r>
          </a:p>
          <a:p>
            <a:pPr lvl="1"/>
            <a:endParaRPr lang="en-US" altLang="zh-TW" dirty="0">
              <a:ea typeface="ＭＳ Ｐゴシック" pitchFamily="34" charset="-128"/>
            </a:endParaRPr>
          </a:p>
          <a:p>
            <a:pPr lvl="1"/>
            <a:endParaRPr lang="en-US" altLang="zh-TW" dirty="0">
              <a:ea typeface="ＭＳ Ｐゴシック" pitchFamily="34" charset="-128"/>
            </a:endParaRPr>
          </a:p>
          <a:p>
            <a:pPr lvl="1"/>
            <a:endParaRPr lang="en-US" altLang="zh-TW" dirty="0">
              <a:ea typeface="ＭＳ Ｐゴシック" pitchFamily="34" charset="-128"/>
            </a:endParaRPr>
          </a:p>
          <a:p>
            <a:pPr lvl="1"/>
            <a:endParaRPr lang="en-US" altLang="zh-TW" sz="1600" dirty="0">
              <a:ea typeface="ＭＳ Ｐゴシック" pitchFamily="34" charset="-128"/>
            </a:endParaRPr>
          </a:p>
          <a:p>
            <a:pPr lvl="1"/>
            <a:r>
              <a:rPr lang="en-US" altLang="zh-TW" dirty="0">
                <a:ea typeface="ＭＳ Ｐゴシック" pitchFamily="34" charset="-128"/>
              </a:rPr>
              <a:t>or in homogeneous coordinates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Times New Roman" pitchFamily="18" charset="0"/>
                <a:ea typeface="ＭＳ Ｐゴシック" pitchFamily="34" charset="-128"/>
              </a:rPr>
              <a:t>       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Times New Roman" pitchFamily="18" charset="0"/>
                <a:ea typeface="ＭＳ Ｐゴシック" pitchFamily="34" charset="-128"/>
              </a:rPr>
              <a:t>    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Times New Roman" pitchFamily="18" charset="0"/>
                <a:ea typeface="ＭＳ Ｐゴシック" pitchFamily="34" charset="-128"/>
              </a:rPr>
              <a:t>     p</a:t>
            </a:r>
            <a:r>
              <a:rPr lang="en-US" altLang="zh-TW" dirty="0">
                <a:ea typeface="ＭＳ Ｐゴシック" pitchFamily="34" charset="-128"/>
              </a:rPr>
              <a:t>’ = </a:t>
            </a:r>
            <a:r>
              <a:rPr lang="en-US" altLang="zh-TW" b="1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600" b="1" baseline="-25000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b="1" dirty="0">
                <a:latin typeface="Times New Roman" pitchFamily="18" charset="0"/>
                <a:ea typeface="ＭＳ Ｐゴシック" pitchFamily="34" charset="-128"/>
              </a:rPr>
              <a:t>p =                                        p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124075" y="2781300"/>
            <a:ext cx="277812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x’ = x cos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 –y sin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y’ = x sin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 + y cos </a:t>
            </a:r>
            <a:r>
              <a:rPr lang="en-US" altLang="zh-TW" sz="2400">
                <a:solidFill>
                  <a:srgbClr val="7030A0"/>
                </a:solidFill>
                <a:latin typeface="Symbol" pitchFamily="18" charset="2"/>
                <a:ea typeface="ＭＳ Ｐゴシック" pitchFamily="34" charset="-128"/>
              </a:rPr>
              <a:t>q</a:t>
            </a:r>
          </a:p>
          <a:p>
            <a:r>
              <a:rPr lang="en-US" altLang="zh-TW" sz="2400">
                <a:solidFill>
                  <a:srgbClr val="7030A0"/>
                </a:solidFill>
                <a:latin typeface="Times New Roman" pitchFamily="18" charset="0"/>
                <a:ea typeface="ＭＳ Ｐゴシック" pitchFamily="34" charset="-128"/>
              </a:rPr>
              <a:t>z’ = z</a:t>
            </a:r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3500430" y="4643446"/>
          <a:ext cx="2857520" cy="178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4" imgW="1460500" imgH="914400" progId="Equation.3">
                  <p:embed/>
                </p:oleObj>
              </mc:Choice>
              <mc:Fallback>
                <p:oleObj name="Equation" r:id="rId4" imgW="1460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643446"/>
                        <a:ext cx="2857520" cy="1789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672BF887-FB43-4BEB-9FFF-78F749F1BF1C}" type="slidenum">
              <a:rPr lang="es-ES" altLang="zh-TW" sz="1000">
                <a:ea typeface="ＭＳ Ｐゴシック" pitchFamily="34" charset="-128"/>
              </a:rPr>
              <a:pPr lvl="1"/>
              <a:t>13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Matrix for Rotation about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dirty="0">
                <a:ea typeface="ＭＳ Ｐゴシック" pitchFamily="34" charset="-128"/>
              </a:rPr>
              <a:t>-axis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76600" y="2349500"/>
          <a:ext cx="34480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4" imgW="1460500" imgH="914400" progId="Equation.3">
                  <p:embed/>
                </p:oleObj>
              </mc:Choice>
              <mc:Fallback>
                <p:oleObj name="Equation" r:id="rId4" imgW="1460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344805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2071670" y="3214686"/>
            <a:ext cx="1143008" cy="571504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z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92AA4F97-08B4-4637-A7C7-4D081D3736AC}" type="slidenum">
              <a:rPr lang="es-ES" altLang="zh-TW" sz="1000">
                <a:ea typeface="ＭＳ Ｐゴシック" pitchFamily="34" charset="-128"/>
              </a:rPr>
              <a:pPr lvl="1"/>
              <a:t>14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Rotation about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dirty="0">
                <a:ea typeface="ＭＳ Ｐゴシック" pitchFamily="34" charset="-128"/>
              </a:rPr>
              <a:t> axes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>
                <a:ea typeface="ＭＳ Ｐゴシック" pitchFamily="34" charset="-128"/>
              </a:rPr>
              <a:t>Same argument as for rotation about </a:t>
            </a:r>
            <a:r>
              <a:rPr lang="en-US" altLang="zh-TW" sz="2700" i="1">
                <a:ea typeface="ＭＳ Ｐゴシック" pitchFamily="34" charset="-128"/>
              </a:rPr>
              <a:t>z</a:t>
            </a:r>
            <a:r>
              <a:rPr lang="en-US" altLang="zh-TW" sz="2700">
                <a:ea typeface="ＭＳ Ｐゴシック" pitchFamily="34" charset="-128"/>
              </a:rPr>
              <a:t> axis</a:t>
            </a:r>
          </a:p>
          <a:p>
            <a:pPr lvl="1"/>
            <a:r>
              <a:rPr lang="en-US" altLang="zh-TW" sz="2200">
                <a:ea typeface="ＭＳ Ｐゴシック" pitchFamily="34" charset="-128"/>
              </a:rPr>
              <a:t>For rotation about </a:t>
            </a:r>
            <a:r>
              <a:rPr lang="en-US" altLang="zh-TW" sz="2200" i="1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200">
                <a:ea typeface="ＭＳ Ｐゴシック" pitchFamily="34" charset="-128"/>
              </a:rPr>
              <a:t> axis, </a:t>
            </a:r>
            <a:r>
              <a:rPr lang="en-US" altLang="zh-TW" sz="2200" i="1"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200">
                <a:ea typeface="ＭＳ Ｐゴシック" pitchFamily="34" charset="-128"/>
              </a:rPr>
              <a:t> is unchanged</a:t>
            </a:r>
          </a:p>
          <a:p>
            <a:pPr lvl="1"/>
            <a:r>
              <a:rPr lang="en-US" altLang="zh-TW" sz="2200">
                <a:ea typeface="ＭＳ Ｐゴシック" pitchFamily="34" charset="-128"/>
              </a:rPr>
              <a:t>For rotation about </a:t>
            </a:r>
            <a:r>
              <a:rPr lang="en-US" altLang="zh-TW" sz="2200" i="1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200">
                <a:ea typeface="ＭＳ Ｐゴシック" pitchFamily="34" charset="-128"/>
              </a:rPr>
              <a:t> axis, </a:t>
            </a:r>
            <a:r>
              <a:rPr lang="en-US" altLang="zh-TW" sz="2200" i="1"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200">
                <a:ea typeface="ＭＳ Ｐゴシック" pitchFamily="34" charset="-128"/>
              </a:rPr>
              <a:t> is unchanged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122489" y="3176588"/>
            <a:ext cx="1235065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altLang="zh-TW" sz="2400" b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x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2122489" y="5056188"/>
            <a:ext cx="1163627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altLang="zh-TW" sz="2400" b="1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3200" baseline="-25000" dirty="0" err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y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 dirty="0">
                <a:solidFill>
                  <a:srgbClr val="0000FF"/>
                </a:solidFill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)</a:t>
            </a:r>
            <a:r>
              <a:rPr lang="en-US" altLang="zh-TW" sz="2400" dirty="0">
                <a:latin typeface="Times New Roman" pitchFamily="18" charset="0"/>
                <a:ea typeface="ＭＳ Ｐゴシック" pitchFamily="34" charset="-128"/>
              </a:rPr>
              <a:t> =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57554" y="2652713"/>
          <a:ext cx="26193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4" imgW="1409700" imgH="914400" progId="Equation.3">
                  <p:embed/>
                </p:oleObj>
              </mc:Choice>
              <mc:Fallback>
                <p:oleObj name="Equation" r:id="rId4" imgW="14097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652713"/>
                        <a:ext cx="2619375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367079" y="4545013"/>
          <a:ext cx="2620963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6" imgW="1409700" imgH="914400" progId="Equation.3">
                  <p:embed/>
                </p:oleObj>
              </mc:Choice>
              <mc:Fallback>
                <p:oleObj name="Equation" r:id="rId6" imgW="14097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79" y="4545013"/>
                        <a:ext cx="2620963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8600"/>
            <a:ext cx="8429684" cy="82391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An Example Rotation About Y-Axis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Rotate by 45°around y axis</a:t>
            </a:r>
          </a:p>
          <a:p>
            <a:endParaRPr lang="en-US" altLang="zh-TW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381250"/>
            <a:ext cx="2438400" cy="1981200"/>
            <a:chOff x="838200" y="1828800"/>
            <a:chExt cx="2438400" cy="1981200"/>
          </a:xfrm>
        </p:grpSpPr>
        <p:cxnSp>
          <p:nvCxnSpPr>
            <p:cNvPr id="5" name="Straight Connector 4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Isosceles Triangle 7"/>
          <p:cNvSpPr/>
          <p:nvPr/>
        </p:nvSpPr>
        <p:spPr>
          <a:xfrm>
            <a:off x="1828800" y="29146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24574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(-1, -1,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34480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(1, -1, 0)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2209800"/>
            <a:ext cx="2438400" cy="1981200"/>
            <a:chOff x="838200" y="1828800"/>
            <a:chExt cx="2438400" cy="1981200"/>
          </a:xfrm>
        </p:grpSpPr>
        <p:cxnSp>
          <p:nvCxnSpPr>
            <p:cNvPr id="13" name="Straight Connector 12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Isosceles Triangle 15"/>
          <p:cNvSpPr/>
          <p:nvPr/>
        </p:nvSpPr>
        <p:spPr>
          <a:xfrm>
            <a:off x="6042891" y="2702791"/>
            <a:ext cx="712136" cy="716755"/>
          </a:xfrm>
          <a:prstGeom prst="triangle">
            <a:avLst/>
          </a:prstGeom>
          <a:effectLst/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8800" y="22860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32004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(-0.7, -1, 0.7)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32766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(0.7, -1, -0.7)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64188" y="3200400"/>
            <a:ext cx="836612" cy="68262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00800" y="3200400"/>
            <a:ext cx="1216025" cy="158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3327" name="Object 2"/>
          <p:cNvGraphicFramePr>
            <a:graphicFrameLocks noChangeAspect="1"/>
          </p:cNvGraphicFramePr>
          <p:nvPr/>
        </p:nvGraphicFramePr>
        <p:xfrm>
          <a:off x="4360863" y="4572000"/>
          <a:ext cx="39449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3" imgW="2175840" imgH="914040" progId="Equation.3">
                  <p:embed/>
                </p:oleObj>
              </mc:Choice>
              <mc:Fallback>
                <p:oleObj name="Equation" r:id="rId3" imgW="2175840" imgH="914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4572000"/>
                        <a:ext cx="3944937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6"/>
          <p:cNvGraphicFramePr>
            <a:graphicFrameLocks noChangeAspect="1"/>
          </p:cNvGraphicFramePr>
          <p:nvPr/>
        </p:nvGraphicFramePr>
        <p:xfrm>
          <a:off x="457200" y="4581525"/>
          <a:ext cx="3429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5" imgW="2273300" imgH="1054100" progId="Equation.3">
                  <p:embed/>
                </p:oleObj>
              </mc:Choice>
              <mc:Fallback>
                <p:oleObj name="Equation" r:id="rId5" imgW="2273300" imgH="105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81525"/>
                        <a:ext cx="3429000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Box 24"/>
          <p:cNvSpPr txBox="1">
            <a:spLocks noChangeArrowheads="1"/>
          </p:cNvSpPr>
          <p:nvPr/>
        </p:nvSpPr>
        <p:spPr bwMode="auto">
          <a:xfrm>
            <a:off x="3429000" y="30670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3330" name="TextBox 25"/>
          <p:cNvSpPr txBox="1">
            <a:spLocks noChangeArrowheads="1"/>
          </p:cNvSpPr>
          <p:nvPr/>
        </p:nvSpPr>
        <p:spPr bwMode="auto">
          <a:xfrm>
            <a:off x="2189163" y="19812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3331" name="TextBox 26"/>
          <p:cNvSpPr txBox="1">
            <a:spLocks noChangeArrowheads="1"/>
          </p:cNvSpPr>
          <p:nvPr/>
        </p:nvSpPr>
        <p:spPr bwMode="auto">
          <a:xfrm>
            <a:off x="7543800" y="2876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3332" name="TextBox 27"/>
          <p:cNvSpPr txBox="1">
            <a:spLocks noChangeArrowheads="1"/>
          </p:cNvSpPr>
          <p:nvPr/>
        </p:nvSpPr>
        <p:spPr bwMode="auto">
          <a:xfrm>
            <a:off x="6215074" y="1785926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dirty="0"/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9324" y="152400"/>
            <a:ext cx="1676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Rotation about Arbitrary Axis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Often we need rotation about a vector U </a:t>
            </a:r>
            <a:br>
              <a:rPr lang="en-GB" dirty="0"/>
            </a:br>
            <a:r>
              <a:rPr lang="en-GB" dirty="0"/>
              <a:t>that is not a coordinate axis (not X, nor Y, nor Z) and may not pass through the coordinate origin</a:t>
            </a:r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dirty="0"/>
              <a:t>In this situation we will align U with either X, or Y, or Z, then rotate about this coordinate axis - </a:t>
            </a:r>
            <a:r>
              <a:rPr lang="en-GB" b="1" dirty="0"/>
              <a:t>any transformation to align U will be applied to all objects in the scene</a:t>
            </a:r>
          </a:p>
          <a:p>
            <a:pPr eaLnBrk="1" hangingPunct="1"/>
            <a:endParaRPr lang="en-GB" sz="1800" dirty="0"/>
          </a:p>
          <a:p>
            <a:pPr eaLnBrk="1" hangingPunct="1"/>
            <a:r>
              <a:rPr lang="en-GB" dirty="0"/>
              <a:t>The translation or the rotations done to align U with the coordinate axis need to be reversed to move U back to its initial position - </a:t>
            </a:r>
            <a:r>
              <a:rPr lang="en-GB" b="1" dirty="0"/>
              <a:t>any transformation to move U back will be applied to all objects in the scene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28600"/>
            <a:ext cx="8215370" cy="823913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Rotation </a:t>
            </a:r>
            <a:r>
              <a:rPr lang="el-GR" i="1" dirty="0">
                <a:ea typeface="ＭＳ Ｐゴシック" charset="0"/>
              </a:rPr>
              <a:t>θ</a:t>
            </a:r>
            <a:r>
              <a:rPr lang="en-GB" dirty="0">
                <a:ea typeface="ＭＳ Ｐゴシック" charset="0"/>
                <a:cs typeface="+mj-cs"/>
              </a:rPr>
              <a:t> about an Arbitrary Axis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1285860"/>
            <a:ext cx="7813703" cy="4951412"/>
          </a:xfrm>
        </p:spPr>
        <p:txBody>
          <a:bodyPr/>
          <a:lstStyle/>
          <a:p>
            <a:pPr eaLnBrk="1" hangingPunct="1"/>
            <a:r>
              <a:rPr lang="en-GB" altLang="en-US" dirty="0"/>
              <a:t>First, translate the vector to be incident the origin: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Rotate about X to bring it to </a:t>
            </a:r>
            <a:r>
              <a:rPr lang="en-GB" altLang="en-US" dirty="0" err="1"/>
              <a:t>XoZ</a:t>
            </a:r>
            <a:r>
              <a:rPr lang="en-GB" altLang="en-US" dirty="0"/>
              <a:t> plane</a:t>
            </a:r>
          </a:p>
          <a:p>
            <a:pPr eaLnBrk="1" hangingPunct="1"/>
            <a:r>
              <a:rPr lang="en-GB" altLang="en-US" dirty="0"/>
              <a:t>Clockwise rotate about Y to </a:t>
            </a:r>
            <a:r>
              <a:rPr lang="en-GB" altLang="en-US" dirty="0">
                <a:solidFill>
                  <a:srgbClr val="FF0000"/>
                </a:solidFill>
              </a:rPr>
              <a:t>align it with Z axis</a:t>
            </a:r>
            <a:endParaRPr lang="en-GB" altLang="en-US" dirty="0"/>
          </a:p>
          <a:p>
            <a:pPr eaLnBrk="1" hangingPunct="1"/>
            <a:r>
              <a:rPr lang="en-GB" altLang="en-US" dirty="0"/>
              <a:t>Rotate about Z is equivalent to rotation about U</a:t>
            </a:r>
          </a:p>
          <a:p>
            <a:pPr eaLnBrk="1" hangingPunct="1"/>
            <a:r>
              <a:rPr lang="en-GB" altLang="en-US" dirty="0"/>
              <a:t>Undo rotations about Y and X</a:t>
            </a:r>
          </a:p>
          <a:p>
            <a:pPr eaLnBrk="1" hangingPunct="1"/>
            <a:r>
              <a:rPr lang="en-GB" altLang="en-US" dirty="0"/>
              <a:t>Undo the beginning translation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95452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01675" y="5886450"/>
          <a:ext cx="7772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點陣圖影像" r:id="rId4" imgW="7478169" imgH="771429" progId="Paint.Picture">
                  <p:embed/>
                </p:oleObj>
              </mc:Choice>
              <mc:Fallback>
                <p:oleObj name="點陣圖影像" r:id="rId4" imgW="7478169" imgH="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886450"/>
                        <a:ext cx="7772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lvl="1"/>
            <a:fld id="{9965D3EB-483C-4947-BCEA-31ECE2D37BF7}" type="slidenum">
              <a:rPr lang="es-ES" altLang="zh-TW" sz="1000">
                <a:ea typeface="ＭＳ Ｐゴシック" pitchFamily="34" charset="-128"/>
              </a:rPr>
              <a:pPr lvl="1"/>
              <a:t>18</a:t>
            </a:fld>
            <a:endParaRPr lang="es-ES" altLang="zh-TW" sz="1000"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Rotation About a Fixed Point other than the Origin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>
                <a:ea typeface="ＭＳ Ｐゴシック" pitchFamily="34" charset="-128"/>
              </a:rPr>
              <a:t>Move fixed point 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p</a:t>
            </a:r>
            <a:r>
              <a:rPr lang="en-US" altLang="zh-TW" sz="2700" baseline="-25000">
                <a:latin typeface="Times New Roman" pitchFamily="18" charset="0"/>
                <a:ea typeface="ＭＳ Ｐゴシック" pitchFamily="34" charset="-128"/>
              </a:rPr>
              <a:t>f  </a:t>
            </a:r>
            <a:r>
              <a:rPr lang="en-US" altLang="zh-TW" sz="2700">
                <a:ea typeface="ＭＳ Ｐゴシック" pitchFamily="34" charset="-128"/>
              </a:rPr>
              <a:t>to origin </a:t>
            </a:r>
            <a:r>
              <a:rPr lang="en-US" altLang="zh-TW" sz="270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zh-TW" sz="27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(-p</a:t>
            </a:r>
            <a:r>
              <a:rPr lang="en-US" altLang="zh-TW" sz="27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>
              <a:ea typeface="ＭＳ Ｐゴシック" pitchFamily="34" charset="-128"/>
            </a:endParaRPr>
          </a:p>
          <a:p>
            <a:r>
              <a:rPr lang="en-US" altLang="zh-TW" sz="2700">
                <a:ea typeface="ＭＳ Ｐゴシック" pitchFamily="34" charset="-128"/>
              </a:rPr>
              <a:t>Rotate </a:t>
            </a:r>
            <a:r>
              <a:rPr lang="en-US" altLang="zh-TW" sz="2700"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altLang="zh-TW" sz="27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R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70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>
              <a:ea typeface="ＭＳ Ｐゴシック" pitchFamily="34" charset="-128"/>
            </a:endParaRPr>
          </a:p>
          <a:p>
            <a:r>
              <a:rPr lang="en-US" altLang="zh-TW" sz="2700">
                <a:ea typeface="ＭＳ Ｐゴシック" pitchFamily="34" charset="-128"/>
              </a:rPr>
              <a:t>Move fixed point back </a:t>
            </a:r>
            <a:r>
              <a:rPr lang="en-US" altLang="zh-TW" sz="270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altLang="zh-TW" sz="27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(p</a:t>
            </a:r>
            <a:r>
              <a:rPr lang="en-US" altLang="zh-TW" sz="27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700">
                <a:latin typeface="Times New Roman" pitchFamily="18" charset="0"/>
                <a:ea typeface="ＭＳ Ｐゴシック" pitchFamily="34" charset="-128"/>
              </a:rPr>
              <a:t>)</a:t>
            </a:r>
            <a:endParaRPr lang="en-US" altLang="zh-TW" sz="270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zh-TW" sz="2700" b="1">
              <a:solidFill>
                <a:srgbClr val="0000FF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700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      </a:t>
            </a:r>
            <a:endParaRPr lang="en-US" altLang="zh-TW" sz="2700"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36869" name="Picture 5" descr="\\Angel\BOOK\OpenGL\Paul Final\Art\jpeg\AN04F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7745413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文字方塊 1"/>
          <p:cNvSpPr txBox="1">
            <a:spLocks noChangeArrowheads="1"/>
          </p:cNvSpPr>
          <p:nvPr/>
        </p:nvSpPr>
        <p:spPr bwMode="auto">
          <a:xfrm>
            <a:off x="2195513" y="2924175"/>
            <a:ext cx="3960812" cy="46196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Hence,  </a:t>
            </a:r>
            <a:r>
              <a:rPr lang="en-US" altLang="zh-TW" sz="2400" b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</a:rPr>
              <a:t>M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 =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(p</a:t>
            </a:r>
            <a:r>
              <a:rPr lang="en-US" altLang="zh-TW" sz="24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R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</a:t>
            </a:r>
            <a:r>
              <a:rPr lang="en-US" altLang="zh-TW" sz="2400">
                <a:latin typeface="Symbol" pitchFamily="18" charset="2"/>
                <a:ea typeface="ＭＳ Ｐゴシック" pitchFamily="34" charset="-128"/>
              </a:rPr>
              <a:t>q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en-US" altLang="zh-TW" sz="2400" b="1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T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(-p</a:t>
            </a:r>
            <a:r>
              <a:rPr lang="en-US" altLang="zh-TW" sz="2400" baseline="-25000">
                <a:latin typeface="Times New Roman" pitchFamily="18" charset="0"/>
                <a:ea typeface="ＭＳ Ｐゴシック" pitchFamily="34" charset="-128"/>
              </a:rPr>
              <a:t>f</a:t>
            </a:r>
            <a:r>
              <a:rPr lang="en-US" altLang="zh-TW" sz="2400">
                <a:latin typeface="Times New Roman" pitchFamily="18" charset="0"/>
                <a:ea typeface="ＭＳ Ｐゴシック" pitchFamily="34" charset="-128"/>
              </a:rPr>
              <a:t>)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 (we use)</a:t>
            </a:r>
          </a:p>
        </p:txBody>
      </p:sp>
      <p:sp>
        <p:nvSpPr>
          <p:cNvPr id="4098" name="Content Placeholder 5"/>
          <p:cNvSpPr>
            <a:spLocks noGrp="1"/>
          </p:cNvSpPr>
          <p:nvPr>
            <p:ph idx="1"/>
          </p:nvPr>
        </p:nvSpPr>
        <p:spPr>
          <a:xfrm>
            <a:off x="642910" y="1357298"/>
            <a:ext cx="7772400" cy="4951412"/>
          </a:xfrm>
        </p:spPr>
        <p:txBody>
          <a:bodyPr/>
          <a:lstStyle/>
          <a:p>
            <a:pPr>
              <a:buNone/>
            </a:pPr>
            <a:r>
              <a:rPr lang="en-GB" dirty="0"/>
              <a:t> 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4660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/>
          <p:cNvSpPr/>
          <p:nvPr/>
        </p:nvSpPr>
        <p:spPr bwMode="auto">
          <a:xfrm>
            <a:off x="428596" y="1500174"/>
            <a:ext cx="4429156" cy="4786346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 rot="16200000" flipH="1">
            <a:off x="4786314" y="2428868"/>
            <a:ext cx="3857652" cy="314327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群組 31"/>
          <p:cNvGrpSpPr/>
          <p:nvPr/>
        </p:nvGrpSpPr>
        <p:grpSpPr>
          <a:xfrm>
            <a:off x="5286380" y="2214554"/>
            <a:ext cx="2214578" cy="2857520"/>
            <a:chOff x="5286380" y="2214554"/>
            <a:chExt cx="2214578" cy="2857520"/>
          </a:xfrm>
        </p:grpSpPr>
        <p:cxnSp>
          <p:nvCxnSpPr>
            <p:cNvPr id="12" name="直線接點 11"/>
            <p:cNvCxnSpPr/>
            <p:nvPr/>
          </p:nvCxnSpPr>
          <p:spPr bwMode="auto">
            <a:xfrm rot="5400000" flipH="1" flipV="1">
              <a:off x="5000628" y="2500306"/>
              <a:ext cx="2786082" cy="2214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線接點 17"/>
            <p:cNvCxnSpPr/>
            <p:nvPr/>
          </p:nvCxnSpPr>
          <p:spPr bwMode="auto">
            <a:xfrm rot="16200000" flipH="1">
              <a:off x="5000628" y="2571744"/>
              <a:ext cx="2786082" cy="2214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Composite Transformations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GB" altLang="ja-JP" dirty="0"/>
              <a:t>To transform an object like this:</a:t>
            </a:r>
          </a:p>
          <a:p>
            <a:pPr eaLnBrk="1" hangingPunct="1"/>
            <a:endParaRPr lang="en-GB" altLang="ja-JP" dirty="0"/>
          </a:p>
          <a:p>
            <a:pPr eaLnBrk="1" hangingPunct="1"/>
            <a:endParaRPr lang="en-GB" altLang="ja-JP" dirty="0"/>
          </a:p>
          <a:p>
            <a:pPr eaLnBrk="1" hangingPunct="1"/>
            <a:endParaRPr lang="en-GB" altLang="ja-JP" dirty="0"/>
          </a:p>
          <a:p>
            <a:pPr eaLnBrk="1" hangingPunct="1"/>
            <a:endParaRPr lang="en-GB" altLang="ja-JP" dirty="0"/>
          </a:p>
          <a:p>
            <a:pPr eaLnBrk="1" hangingPunct="1"/>
            <a:r>
              <a:rPr lang="en-GB" altLang="ja-JP" dirty="0"/>
              <a:t>It will take several transformations, each represented as a matrix</a:t>
            </a:r>
            <a:r>
              <a:rPr lang="en-US" altLang="ja-JP" dirty="0"/>
              <a:t>: </a:t>
            </a:r>
          </a:p>
          <a:p>
            <a:pPr eaLnBrk="1" hangingPunct="1"/>
            <a:endParaRPr lang="en-US" altLang="zh-TW" b="1" dirty="0"/>
          </a:p>
          <a:p>
            <a:pPr eaLnBrk="1" hangingPunct="1"/>
            <a:endParaRPr lang="en-US" altLang="zh-TW" b="1" dirty="0"/>
          </a:p>
          <a:p>
            <a:pPr eaLnBrk="1" hangingPunct="1"/>
            <a:endParaRPr lang="en-US" altLang="zh-TW" b="1" dirty="0"/>
          </a:p>
        </p:txBody>
      </p:sp>
      <p:pic>
        <p:nvPicPr>
          <p:cNvPr id="16387" name="Picture 4" descr="instancetransform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887413" y="4490364"/>
            <a:ext cx="7251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40744" y="1932220"/>
            <a:ext cx="2960016" cy="1282466"/>
            <a:chOff x="380" y="0"/>
            <a:chExt cx="1486" cy="674"/>
          </a:xfrm>
        </p:grpSpPr>
        <p:pic>
          <p:nvPicPr>
            <p:cNvPr id="16389" name="Picture 5" descr="instancetransform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/>
            <a:srcRect l="78017"/>
            <a:stretch>
              <a:fillRect/>
            </a:stretch>
          </p:blipFill>
          <p:spPr bwMode="auto">
            <a:xfrm>
              <a:off x="1059" y="0"/>
              <a:ext cx="80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0" name="Picture 6" descr="instancetransform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/>
            <a:srcRect r="80931"/>
            <a:stretch>
              <a:fillRect/>
            </a:stretch>
          </p:blipFill>
          <p:spPr bwMode="auto">
            <a:xfrm>
              <a:off x="380" y="0"/>
              <a:ext cx="70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Composite Transformations</a:t>
            </a:r>
            <a:endParaRPr lang="en-US" altLang="zh-TW" u="sng"/>
          </a:p>
        </p:txBody>
      </p:sp>
      <p:sp>
        <p:nvSpPr>
          <p:cNvPr id="1638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  <p:custDataLst>
              <p:tags r:id="rId2"/>
            </p:custDataLst>
          </p:nvPr>
        </p:nvSpPr>
        <p:spPr>
          <a:blipFill rotWithShape="1">
            <a:blip r:embed="rId4"/>
            <a:stretch>
              <a:fillRect l="-1132" t="-983" r="-2264" b="-12921"/>
            </a:stretch>
          </a:blip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GB">
                <a:noFill/>
                <a:ea typeface="MS PGothic" pitchFamily="34" charset="-128"/>
                <a:cs typeface="ＭＳ Ｐゴシック" charset="0"/>
              </a:rPr>
              <a:t> 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072330" y="5857892"/>
            <a:ext cx="1428760" cy="4286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Transformation in OpenGL</a:t>
            </a:r>
            <a:endParaRPr lang="en-GB"/>
          </a:p>
        </p:txBody>
      </p:sp>
      <p:sp>
        <p:nvSpPr>
          <p:cNvPr id="19458" name="Content Placeholder 2"/>
          <p:cNvSpPr>
            <a:spLocks noGrp="1"/>
          </p:cNvSpPr>
          <p:nvPr>
            <p:ph sz="half" idx="1"/>
          </p:nvPr>
        </p:nvSpPr>
        <p:spPr>
          <a:xfrm>
            <a:off x="602572" y="1268413"/>
            <a:ext cx="3959225" cy="4951412"/>
          </a:xfrm>
        </p:spPr>
        <p:txBody>
          <a:bodyPr/>
          <a:lstStyle/>
          <a:p>
            <a:r>
              <a:rPr lang="en-GB" sz="2400" dirty="0"/>
              <a:t>FRONT - </a:t>
            </a:r>
            <a:r>
              <a:rPr lang="en-GB" sz="2400" dirty="0" err="1"/>
              <a:t>Multicolored</a:t>
            </a:r>
            <a:endParaRPr lang="en-GB" sz="2400" dirty="0"/>
          </a:p>
          <a:p>
            <a:r>
              <a:rPr lang="en-GB" sz="2400" dirty="0"/>
              <a:t>BACK - White</a:t>
            </a:r>
          </a:p>
          <a:p>
            <a:r>
              <a:rPr lang="en-GB" sz="2400" dirty="0"/>
              <a:t>TOP - Blue </a:t>
            </a:r>
          </a:p>
          <a:p>
            <a:r>
              <a:rPr lang="en-GB" sz="2400" dirty="0"/>
              <a:t>BOTTOM - Red </a:t>
            </a:r>
          </a:p>
          <a:p>
            <a:r>
              <a:rPr lang="en-GB" sz="2400" dirty="0"/>
              <a:t>RIGHT - Purple </a:t>
            </a:r>
          </a:p>
          <a:p>
            <a:r>
              <a:rPr lang="en-GB" sz="2400" dirty="0"/>
              <a:t>LEFT – Green</a:t>
            </a:r>
          </a:p>
          <a:p>
            <a:endParaRPr lang="en-GB" sz="2400" dirty="0"/>
          </a:p>
          <a:p>
            <a:r>
              <a:rPr lang="en-GB" sz="2400" dirty="0" err="1"/>
              <a:t>glTranslatef</a:t>
            </a:r>
            <a:r>
              <a:rPr lang="en-GB" sz="2400" dirty="0"/>
              <a:t>(0, 0, -500.0);</a:t>
            </a:r>
          </a:p>
          <a:p>
            <a:r>
              <a:rPr lang="en-GB" sz="2400" dirty="0" err="1"/>
              <a:t>glScalef</a:t>
            </a:r>
            <a:r>
              <a:rPr lang="en-GB" sz="2400" dirty="0"/>
              <a:t>(100, 100, 100);</a:t>
            </a:r>
          </a:p>
          <a:p>
            <a:endParaRPr lang="en-GB" sz="2000" dirty="0"/>
          </a:p>
        </p:txBody>
      </p:sp>
      <p:sp>
        <p:nvSpPr>
          <p:cNvPr id="19459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4572000"/>
          </a:xfrm>
        </p:spPr>
        <p:txBody>
          <a:bodyPr/>
          <a:lstStyle/>
          <a:p>
            <a:r>
              <a:rPr lang="en-GB" sz="2000" dirty="0"/>
              <a:t> </a:t>
            </a:r>
            <a:r>
              <a:rPr lang="en-GB" sz="2400" dirty="0" err="1"/>
              <a:t>glRotated</a:t>
            </a:r>
            <a:r>
              <a:rPr lang="en-GB" sz="2400" dirty="0"/>
              <a:t>(30, 0.0, 0.0, </a:t>
            </a:r>
            <a:r>
              <a:rPr lang="en-GB" sz="2400" b="1" dirty="0"/>
              <a:t>1.0</a:t>
            </a:r>
            <a:r>
              <a:rPr lang="en-GB" sz="2400" dirty="0"/>
              <a:t>);</a:t>
            </a:r>
          </a:p>
          <a:p>
            <a:r>
              <a:rPr lang="en-GB" sz="2400" dirty="0"/>
              <a:t> </a:t>
            </a:r>
            <a:r>
              <a:rPr lang="en-GB" sz="2400" dirty="0" err="1"/>
              <a:t>glRotated</a:t>
            </a:r>
            <a:r>
              <a:rPr lang="en-GB" sz="2400" dirty="0"/>
              <a:t>(30, 0.0, </a:t>
            </a:r>
            <a:r>
              <a:rPr lang="en-GB" sz="2400" b="1" dirty="0"/>
              <a:t>1.0</a:t>
            </a:r>
            <a:r>
              <a:rPr lang="en-GB" sz="2400" dirty="0"/>
              <a:t>, 0.0);</a:t>
            </a:r>
          </a:p>
          <a:p>
            <a:r>
              <a:rPr lang="en-GB" sz="2400" dirty="0"/>
              <a:t> </a:t>
            </a:r>
            <a:r>
              <a:rPr lang="en-GB" sz="2400" dirty="0" err="1"/>
              <a:t>glRotated</a:t>
            </a:r>
            <a:r>
              <a:rPr lang="en-GB" sz="2400" dirty="0"/>
              <a:t>(30, </a:t>
            </a:r>
            <a:r>
              <a:rPr lang="en-GB" sz="2400" b="1" dirty="0"/>
              <a:t>1.0</a:t>
            </a:r>
            <a:r>
              <a:rPr lang="en-GB" sz="2400" dirty="0"/>
              <a:t>, 0.0, 0.0);</a:t>
            </a:r>
          </a:p>
          <a:p>
            <a:endParaRPr lang="en-GB" sz="2000" dirty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933700"/>
            <a:ext cx="3524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Transformation in OpenGL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34442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i-FI" dirty="0"/>
              <a:t>	       glTranslatef(2.0, 0.0, 0.0);</a:t>
            </a:r>
          </a:p>
          <a:p>
            <a:pPr marL="0" indent="0">
              <a:buFontTx/>
              <a:buNone/>
            </a:pPr>
            <a:r>
              <a:rPr lang="it-IT" dirty="0"/>
              <a:t>	       glRotatef( 60.0, 0, 0, 1 );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pl-PL" dirty="0"/>
              <a:t>Original </a:t>
            </a:r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r>
              <a:rPr lang="fi-FI" dirty="0"/>
              <a:t>	         glRotatef( 60.0, 0, 0, 1 );</a:t>
            </a:r>
          </a:p>
          <a:p>
            <a:pPr marL="0" indent="0">
              <a:buFontTx/>
              <a:buNone/>
            </a:pPr>
            <a:r>
              <a:rPr lang="pl-PL" dirty="0"/>
              <a:t>	       glTranslatef(2.0, 0.0, 0.0);</a:t>
            </a:r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it-IT" dirty="0"/>
          </a:p>
          <a:p>
            <a:pPr marL="0" indent="0">
              <a:buFontTx/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7725" y="1295400"/>
            <a:ext cx="3063875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7725" y="4038600"/>
            <a:ext cx="30559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667000"/>
            <a:ext cx="30480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1981200" y="6477000"/>
            <a:ext cx="3657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905000" y="2359484"/>
            <a:ext cx="3962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28600" y="3995072"/>
            <a:ext cx="12192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OpenGL Matrix Stacks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67249" y="1193982"/>
            <a:ext cx="7888315" cy="53995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There are 3 </a:t>
            </a:r>
            <a:r>
              <a:rPr lang="en-US" altLang="zh-TW" b="1" dirty="0"/>
              <a:t>transformation</a:t>
            </a:r>
            <a:r>
              <a:rPr lang="en-GB" dirty="0"/>
              <a:t> </a:t>
            </a:r>
            <a:r>
              <a:rPr lang="en-GB" b="1" dirty="0"/>
              <a:t>matrix stacks: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 lvl="1">
              <a:lnSpc>
                <a:spcPct val="80000"/>
              </a:lnSpc>
            </a:pPr>
            <a:r>
              <a:rPr lang="en-GB" sz="2800" dirty="0"/>
              <a:t>Model-View - </a:t>
            </a:r>
            <a:r>
              <a:rPr lang="en-GB" sz="2800" dirty="0" err="1"/>
              <a:t>glMatrixMode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FF0000"/>
                </a:solidFill>
              </a:rPr>
              <a:t>GL_MODELVIEW</a:t>
            </a:r>
            <a:r>
              <a:rPr lang="en-GB" sz="2800" dirty="0"/>
              <a:t>);</a:t>
            </a:r>
          </a:p>
          <a:p>
            <a:pPr lvl="1">
              <a:lnSpc>
                <a:spcPct val="80000"/>
              </a:lnSpc>
            </a:pPr>
            <a:r>
              <a:rPr lang="en-GB" sz="2800" dirty="0"/>
              <a:t>Projection - </a:t>
            </a:r>
            <a:r>
              <a:rPr lang="en-GB" sz="2800" dirty="0" err="1"/>
              <a:t>glMatrixMode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00B050"/>
                </a:solidFill>
              </a:rPr>
              <a:t>GL_PROJECTION</a:t>
            </a:r>
            <a:r>
              <a:rPr lang="en-GB" sz="2800" dirty="0"/>
              <a:t>);</a:t>
            </a:r>
          </a:p>
          <a:p>
            <a:pPr lvl="1">
              <a:lnSpc>
                <a:spcPct val="80000"/>
              </a:lnSpc>
            </a:pPr>
            <a:r>
              <a:rPr lang="en-GB" sz="2800" dirty="0"/>
              <a:t>Texture - </a:t>
            </a:r>
            <a:r>
              <a:rPr lang="en-GB" sz="2800" dirty="0" err="1"/>
              <a:t>glMatrixMode</a:t>
            </a:r>
            <a:r>
              <a:rPr lang="en-GB" sz="2800" dirty="0"/>
              <a:t>(</a:t>
            </a:r>
            <a:r>
              <a:rPr lang="en-GB" sz="2800" b="1" dirty="0">
                <a:solidFill>
                  <a:srgbClr val="0000D6"/>
                </a:solidFill>
              </a:rPr>
              <a:t>GL_TEXTURE</a:t>
            </a:r>
            <a:r>
              <a:rPr lang="en-GB" sz="2800" dirty="0"/>
              <a:t>)</a:t>
            </a:r>
            <a:r>
              <a:rPr lang="en-GB" dirty="0"/>
              <a:t>;</a:t>
            </a:r>
          </a:p>
          <a:p>
            <a:pPr lvl="1"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US" altLang="zh-TW" sz="2400" dirty="0"/>
              <a:t>When Model-View mode starts, usually an </a:t>
            </a:r>
            <a:r>
              <a:rPr lang="en-US" altLang="zh-TW" sz="2400" b="1" dirty="0"/>
              <a:t>identity</a:t>
            </a:r>
            <a:r>
              <a:rPr lang="en-US" altLang="zh-TW" sz="2400" dirty="0"/>
              <a:t> matrix is created, which becomes the </a:t>
            </a:r>
            <a:r>
              <a:rPr lang="en-US" altLang="en-GB" sz="2400" dirty="0"/>
              <a:t>‘</a:t>
            </a:r>
            <a:r>
              <a:rPr lang="en-US" altLang="zh-TW" sz="2400" dirty="0"/>
              <a:t>current matrix</a:t>
            </a:r>
            <a:r>
              <a:rPr lang="en-US" altLang="en-GB" sz="2400" dirty="0"/>
              <a:t>’</a:t>
            </a:r>
            <a:r>
              <a:rPr lang="en-US" altLang="zh-TW" sz="2400" dirty="0"/>
              <a:t> and sits on top of the matrix stack.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/>
          </a:p>
          <a:p>
            <a:pPr>
              <a:lnSpc>
                <a:spcPct val="80000"/>
              </a:lnSpc>
            </a:pPr>
            <a:r>
              <a:rPr lang="en-US" altLang="zh-TW" sz="2400" dirty="0"/>
              <a:t>When other transformations are called later in the program, the current matrix is updated, e.g., right multiplied by new matrices corresponding to the transformations called.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OpenGL Matrix Stacks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24918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300" dirty="0"/>
              <a:t>Say you call </a:t>
            </a:r>
            <a:r>
              <a:rPr lang="en-GB" sz="2300" dirty="0" err="1"/>
              <a:t>glMatrixMode</a:t>
            </a:r>
            <a:r>
              <a:rPr lang="en-GB" sz="2300" dirty="0"/>
              <a:t>(GL_MODELVIEW), and </a:t>
            </a:r>
            <a:r>
              <a:rPr lang="en-GB" sz="2300" dirty="0" err="1"/>
              <a:t>glLoadIdentity</a:t>
            </a:r>
            <a:r>
              <a:rPr lang="en-GB" sz="2300" dirty="0"/>
              <a:t>(), OpenGL will create an </a:t>
            </a:r>
            <a:r>
              <a:rPr lang="en-GB" sz="2300" b="1" dirty="0"/>
              <a:t>identity matrix </a:t>
            </a:r>
            <a:br>
              <a:rPr lang="en-GB" sz="2300" b="1" dirty="0"/>
            </a:br>
            <a:r>
              <a:rPr lang="en-GB" sz="2300" dirty="0"/>
              <a:t>(1s on diagonal line 0s on others)</a:t>
            </a:r>
          </a:p>
          <a:p>
            <a:pPr>
              <a:lnSpc>
                <a:spcPct val="80000"/>
              </a:lnSpc>
            </a:pPr>
            <a:r>
              <a:rPr lang="en-GB" sz="2300" dirty="0"/>
              <a:t>If you then call </a:t>
            </a:r>
            <a:r>
              <a:rPr lang="en-GB" sz="2300" dirty="0" err="1"/>
              <a:t>glTranslatef</a:t>
            </a:r>
            <a:r>
              <a:rPr lang="en-GB" sz="2300" dirty="0"/>
              <a:t>(0,0,-250), the current matrix will be</a:t>
            </a:r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r>
              <a:rPr lang="en-GB" sz="2300" dirty="0"/>
              <a:t>If you call </a:t>
            </a:r>
            <a:r>
              <a:rPr lang="en-GB" sz="2300" dirty="0" err="1"/>
              <a:t>glTranslatef</a:t>
            </a:r>
            <a:r>
              <a:rPr lang="en-GB" sz="2300" dirty="0"/>
              <a:t>(0,0,-250) again, current matrix will be:</a:t>
            </a:r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endParaRPr lang="en-GB" sz="2300" dirty="0"/>
          </a:p>
          <a:p>
            <a:pPr>
              <a:lnSpc>
                <a:spcPct val="80000"/>
              </a:lnSpc>
            </a:pPr>
            <a:r>
              <a:rPr lang="en-GB" sz="2300" dirty="0"/>
              <a:t>If you then call </a:t>
            </a:r>
            <a:r>
              <a:rPr lang="en-GB" sz="2300" dirty="0" err="1"/>
              <a:t>DrawCube</a:t>
            </a:r>
            <a:r>
              <a:rPr lang="en-GB" sz="2300" dirty="0"/>
              <a:t>() – the cube will be drawn at a distance of 500 from the origin, in the -Z direction  </a:t>
            </a:r>
          </a:p>
          <a:p>
            <a:pPr>
              <a:lnSpc>
                <a:spcPct val="80000"/>
              </a:lnSpc>
            </a:pPr>
            <a:endParaRPr lang="en-GB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905000" y="2312573"/>
          <a:ext cx="5334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3" imgW="2781300" imgH="774700" progId="Equation.3">
                  <p:embed/>
                </p:oleObj>
              </mc:Choice>
              <mc:Fallback>
                <p:oleObj name="Equation" r:id="rId3" imgW="2781300" imgH="77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12573"/>
                        <a:ext cx="53340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"/>
          <p:cNvGraphicFramePr>
            <a:graphicFrameLocks noChangeAspect="1"/>
          </p:cNvGraphicFramePr>
          <p:nvPr/>
        </p:nvGraphicFramePr>
        <p:xfrm>
          <a:off x="1855788" y="4211107"/>
          <a:ext cx="538321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5" imgW="2997200" imgH="774700" progId="Equation.3">
                  <p:embed/>
                </p:oleObj>
              </mc:Choice>
              <mc:Fallback>
                <p:oleObj name="Equation" r:id="rId5" imgW="2997200" imgH="774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4211107"/>
                        <a:ext cx="5383212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Transformation in OpenGL</a:t>
            </a: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/>
              <a:t>Snowman 1</a:t>
            </a:r>
            <a:r>
              <a:rPr lang="en-US" altLang="zh-TW"/>
              <a:t> is at the coordinate origin, looking along the </a:t>
            </a:r>
            <a:r>
              <a:rPr lang="en-US" altLang="zh-TW" b="1"/>
              <a:t>z-axis</a:t>
            </a:r>
            <a:r>
              <a:rPr lang="en-US" altLang="zh-TW"/>
              <a:t>. Now draw </a:t>
            </a:r>
            <a:r>
              <a:rPr lang="en-US" altLang="zh-TW" b="1"/>
              <a:t>Snowman 2</a:t>
            </a:r>
            <a:r>
              <a:rPr lang="en-US" altLang="zh-TW"/>
              <a:t>, positioned 8 units along the negative x-axis, 6 units along the positive z-axis, half the size of Snowman 1, and looks down the x-axis.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GB" sz="1200"/>
          </a:p>
          <a:p>
            <a:pPr>
              <a:buFontTx/>
              <a:buNone/>
            </a:pPr>
            <a:endParaRPr lang="en-GB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36195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4081463"/>
            <a:ext cx="51054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GB" altLang="en-US" sz="2400">
                <a:latin typeface="Arial" pitchFamily="34" charset="0"/>
              </a:rPr>
              <a:t>glMatrixMode(GL_MODELVIEW)</a:t>
            </a:r>
            <a:endParaRPr lang="en-US" altLang="zh-TW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glTranslatef(-8.0, 0.0, 6.0);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glRotatef(90.0, 0.0, 1.0, 0.0);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glScalef(0.5, 0.5, 0.5);</a:t>
            </a:r>
            <a:endParaRPr lang="en-GB" sz="2400">
              <a:latin typeface="Arial" pitchFamily="34" charset="0"/>
            </a:endParaRPr>
          </a:p>
          <a:p>
            <a:pPr marL="342900" indent="-342900" eaLnBrk="1" hangingPunct="1">
              <a:buFont typeface="Courier New" pitchFamily="49" charset="0"/>
              <a:buChar char="o"/>
            </a:pPr>
            <a:r>
              <a:rPr lang="en-US" altLang="zh-TW" sz="2400">
                <a:latin typeface="Arial" pitchFamily="34" charset="0"/>
              </a:rPr>
              <a:t>drawSnowman();</a:t>
            </a:r>
            <a:endParaRPr lang="en-GB" sz="2400"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>
            <a:off x="5791200" y="5072063"/>
            <a:ext cx="3276600" cy="79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6705600" y="3357563"/>
            <a:ext cx="0" cy="3429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H="1">
            <a:off x="5562600" y="4043363"/>
            <a:ext cx="1981200" cy="2362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>
            <a:off x="4933950" y="5072063"/>
            <a:ext cx="495300" cy="79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86868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x</a:t>
            </a:r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6824663" y="319563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y</a:t>
            </a:r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5715000" y="6024563"/>
            <a:ext cx="320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40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7"/>
          <p:cNvSpPr txBox="1">
            <a:spLocks noChangeArrowheads="1"/>
          </p:cNvSpPr>
          <p:nvPr/>
        </p:nvSpPr>
        <p:spPr bwMode="auto">
          <a:xfrm>
            <a:off x="2819400" y="5459413"/>
            <a:ext cx="484188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78" name="Text Box 17"/>
          <p:cNvSpPr txBox="1">
            <a:spLocks noChangeArrowheads="1"/>
          </p:cNvSpPr>
          <p:nvPr/>
        </p:nvSpPr>
        <p:spPr bwMode="auto">
          <a:xfrm>
            <a:off x="1497013" y="50784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79" name="Text Box 17"/>
          <p:cNvSpPr txBox="1">
            <a:spLocks noChangeArrowheads="1"/>
          </p:cNvSpPr>
          <p:nvPr/>
        </p:nvSpPr>
        <p:spPr bwMode="auto">
          <a:xfrm>
            <a:off x="1344613" y="31734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Transformation in OpenGL</a:t>
            </a:r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57425" y="5475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Rectangle 58"/>
          <p:cNvSpPr>
            <a:spLocks noChangeArrowheads="1"/>
          </p:cNvSpPr>
          <p:nvPr/>
        </p:nvSpPr>
        <p:spPr bwMode="auto">
          <a:xfrm>
            <a:off x="4800600" y="1905000"/>
            <a:ext cx="4191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glTranslatef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(5.0, 0.0, 5.0);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glRotatef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(90.0, 0.0, 1.0, 0.0);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Or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glRotatef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(90.0,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0.0, 1.0, 0.0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/>
            <a:r>
              <a:rPr lang="en-US" altLang="zh-TW" sz="2400" dirty="0" err="1">
                <a:latin typeface="Arial" pitchFamily="34" charset="0"/>
                <a:cs typeface="Arial" pitchFamily="34" charset="0"/>
              </a:rPr>
              <a:t>glTranslatef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(5.0, 0.0, 5.0);</a:t>
            </a:r>
          </a:p>
          <a:p>
            <a:pPr eaLnBrk="1" hangingPunct="1"/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	  T * R  * point</a:t>
            </a:r>
          </a:p>
          <a:p>
            <a:pPr eaLnBrk="1" hangingPunct="1"/>
            <a:r>
              <a:rPr lang="en-US" altLang="zh-TW" sz="2400" dirty="0">
                <a:latin typeface="Arial" pitchFamily="34" charset="0"/>
                <a:cs typeface="Arial" pitchFamily="34" charset="0"/>
              </a:rPr>
              <a:t>     Or	  R * T  * point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763" y="3405188"/>
            <a:ext cx="3278187" cy="3071812"/>
            <a:chOff x="741363" y="3404393"/>
            <a:chExt cx="3278458" cy="3072606"/>
          </a:xfrm>
        </p:grpSpPr>
        <p:sp>
          <p:nvSpPr>
            <p:cNvPr id="24606" name="Text Box 17"/>
            <p:cNvSpPr txBox="1">
              <a:spLocks noChangeArrowheads="1"/>
            </p:cNvSpPr>
            <p:nvPr/>
          </p:nvSpPr>
          <p:spPr bwMode="auto">
            <a:xfrm>
              <a:off x="1803521" y="3404393"/>
              <a:ext cx="484188" cy="407987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7" name="Text Box 18"/>
            <p:cNvSpPr txBox="1">
              <a:spLocks noChangeArrowheads="1"/>
            </p:cNvSpPr>
            <p:nvPr/>
          </p:nvSpPr>
          <p:spPr bwMode="auto">
            <a:xfrm>
              <a:off x="3538809" y="4800599"/>
              <a:ext cx="481012" cy="4064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8" name="Text Box 19"/>
            <p:cNvSpPr txBox="1">
              <a:spLocks noChangeArrowheads="1"/>
            </p:cNvSpPr>
            <p:nvPr/>
          </p:nvSpPr>
          <p:spPr bwMode="auto">
            <a:xfrm>
              <a:off x="838200" y="6069012"/>
              <a:ext cx="481013" cy="4079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GB" sz="16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GB" sz="16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41363" y="5157446"/>
              <a:ext cx="1073239" cy="10750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824128" y="5154270"/>
              <a:ext cx="18416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1814602" y="3607646"/>
              <a:ext cx="9526" cy="1546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557928" y="4036684"/>
              <a:ext cx="503238" cy="1059189"/>
              <a:chOff x="2255838" y="4357362"/>
              <a:chExt cx="503237" cy="105918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493459" y="4784206"/>
                <a:ext cx="0" cy="631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255315" y="4357059"/>
                <a:ext cx="435010" cy="4731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en-GB">
                  <a:solidFill>
                    <a:srgbClr val="FFFFFF"/>
                  </a:solidFill>
                  <a:ea typeface="ＭＳ Ｐゴシック" pitchFamily="34" charset="-128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9030534">
                <a:off x="2471233" y="4547608"/>
                <a:ext cx="287360" cy="163554"/>
              </a:xfrm>
              <a:prstGeom prst="arc">
                <a:avLst>
                  <a:gd name="adj1" fmla="val 16684409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>
                  <a:cs typeface="Arial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556965" y="4509498"/>
                <a:ext cx="46041" cy="555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en-GB">
                  <a:solidFill>
                    <a:srgbClr val="FFFFFF"/>
                  </a:solidFill>
                  <a:ea typeface="ＭＳ Ｐゴシック" pitchFamily="34" charset="-128"/>
                  <a:cs typeface="Arial" pitchFamily="34" charset="0"/>
                </a:endParaRPr>
              </a:p>
            </p:txBody>
          </p:sp>
        </p:grpSp>
      </p:grpSp>
      <p:sp>
        <p:nvSpPr>
          <p:cNvPr id="24584" name="Text Box 18"/>
          <p:cNvSpPr txBox="1">
            <a:spLocks noChangeArrowheads="1"/>
          </p:cNvSpPr>
          <p:nvPr/>
        </p:nvSpPr>
        <p:spPr bwMode="auto">
          <a:xfrm>
            <a:off x="511175" y="4132263"/>
            <a:ext cx="481013" cy="406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5" name="Text Box 19"/>
          <p:cNvSpPr txBox="1">
            <a:spLocks noChangeArrowheads="1"/>
          </p:cNvSpPr>
          <p:nvPr/>
        </p:nvSpPr>
        <p:spPr bwMode="auto">
          <a:xfrm>
            <a:off x="1281113" y="1371600"/>
            <a:ext cx="481012" cy="407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63675" y="2620963"/>
            <a:ext cx="0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/>
          <p:cNvSpPr/>
          <p:nvPr/>
        </p:nvSpPr>
        <p:spPr>
          <a:xfrm>
            <a:off x="1238250" y="2236788"/>
            <a:ext cx="423863" cy="4413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038" y="3570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0363" y="3252788"/>
            <a:ext cx="1073150" cy="107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43038" y="3249613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433513" y="1703388"/>
            <a:ext cx="9525" cy="154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3325813" y="3048000"/>
            <a:ext cx="484187" cy="407988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773613" y="5243513"/>
            <a:ext cx="484187" cy="407987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981200" y="6375400"/>
            <a:ext cx="481013" cy="406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Connector 49"/>
          <p:cNvCxnSpPr>
            <a:stCxn id="54" idx="6"/>
            <a:endCxn id="54" idx="6"/>
          </p:cNvCxnSpPr>
          <p:nvPr/>
        </p:nvCxnSpPr>
        <p:spPr>
          <a:xfrm>
            <a:off x="3970338" y="5295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535363" y="5059363"/>
            <a:ext cx="503237" cy="1036637"/>
            <a:chOff x="2255838" y="4379913"/>
            <a:chExt cx="503237" cy="103663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493963" y="4784725"/>
              <a:ext cx="0" cy="631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255838" y="4379913"/>
              <a:ext cx="434975" cy="4730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9030534">
              <a:off x="2471738" y="4548188"/>
              <a:ext cx="287337" cy="163512"/>
            </a:xfrm>
            <a:prstGeom prst="arc">
              <a:avLst>
                <a:gd name="adj1" fmla="val 16684409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>
                <a:cs typeface="Arial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557463" y="4510088"/>
              <a:ext cx="46037" cy="55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H="1">
            <a:off x="1849438" y="5511800"/>
            <a:ext cx="1073150" cy="107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32113" y="5508625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962275" y="3962400"/>
            <a:ext cx="9525" cy="154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1113" y="39243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1" name="Text Box 17"/>
          <p:cNvSpPr txBox="1">
            <a:spLocks noChangeArrowheads="1"/>
          </p:cNvSpPr>
          <p:nvPr/>
        </p:nvSpPr>
        <p:spPr bwMode="auto">
          <a:xfrm>
            <a:off x="3021013" y="3733800"/>
            <a:ext cx="484187" cy="407988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sz="16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GB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橢圓 44"/>
          <p:cNvSpPr/>
          <p:nvPr/>
        </p:nvSpPr>
        <p:spPr bwMode="auto">
          <a:xfrm>
            <a:off x="4143372" y="1571612"/>
            <a:ext cx="4857784" cy="157163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5429256" y="5032888"/>
            <a:ext cx="2643206" cy="642942"/>
          </a:xfrm>
          <a:prstGeom prst="ellipse">
            <a:avLst/>
          </a:prstGeom>
          <a:solidFill>
            <a:schemeClr val="accent1">
              <a:alpha val="53000"/>
            </a:scheme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37160" rIns="91440" bIns="13716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- (Question)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495800" cy="4343400"/>
          </a:xfrm>
        </p:spPr>
        <p:txBody>
          <a:bodyPr/>
          <a:lstStyle/>
          <a:p>
            <a:pPr eaLnBrk="1" hangingPunct="1"/>
            <a:r>
              <a:rPr lang="en-US" altLang="zh-TW" dirty="0"/>
              <a:t>Write down the transformation that rotates an object by </a:t>
            </a:r>
            <a:r>
              <a:rPr lang="en-US" altLang="zh-TW" b="1" dirty="0"/>
              <a:t>45 degrees</a:t>
            </a:r>
            <a:r>
              <a:rPr lang="en-US" altLang="zh-TW" dirty="0"/>
              <a:t> about vector U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Vector U originates from P1(0,1,0) on the </a:t>
            </a:r>
            <a:r>
              <a:rPr lang="en-US" altLang="zh-TW" dirty="0" err="1"/>
              <a:t>XoY</a:t>
            </a:r>
            <a:r>
              <a:rPr lang="en-US" altLang="zh-TW" dirty="0"/>
              <a:t> plane and passes point P2(1,0,0) on the X axis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00200"/>
            <a:ext cx="4038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b="1"/>
              <a:t>Question:</a:t>
            </a:r>
            <a:r>
              <a:rPr lang="en-GB"/>
              <a:t> What</a:t>
            </a:r>
            <a:r>
              <a:rPr lang="en-GB" altLang="en-GB"/>
              <a:t>’</a:t>
            </a:r>
            <a:r>
              <a:rPr lang="en-GB"/>
              <a:t>s    , and rotation should be about which axis?</a:t>
            </a:r>
          </a:p>
          <a:p>
            <a:pPr marL="0" indent="0" eaLnBrk="1" hangingPunct="1"/>
            <a:endParaRPr lang="en-GB"/>
          </a:p>
        </p:txBody>
      </p:sp>
      <p:graphicFrame>
        <p:nvGraphicFramePr>
          <p:cNvPr id="25604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740650" y="16764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3" imgW="139639" imgH="190417" progId="Equation.3">
                  <p:embed/>
                </p:oleObj>
              </mc:Choice>
              <mc:Fallback>
                <p:oleObj name="Equation" r:id="rId3" imgW="139639" imgH="190417" progId="Equation.3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676400"/>
                        <a:ext cx="336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724400" y="3124200"/>
            <a:ext cx="3962400" cy="3581400"/>
            <a:chOff x="4953000" y="2895600"/>
            <a:chExt cx="3384550" cy="2971800"/>
          </a:xfrm>
        </p:grpSpPr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5791002" y="3124808"/>
              <a:ext cx="0" cy="1447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9" name="Line 6"/>
            <p:cNvSpPr>
              <a:spLocks noChangeShapeType="1"/>
            </p:cNvSpPr>
            <p:nvPr/>
          </p:nvSpPr>
          <p:spPr bwMode="auto">
            <a:xfrm>
              <a:off x="5791002" y="4572507"/>
              <a:ext cx="221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Line 7"/>
            <p:cNvSpPr>
              <a:spLocks noChangeShapeType="1"/>
            </p:cNvSpPr>
            <p:nvPr/>
          </p:nvSpPr>
          <p:spPr bwMode="auto">
            <a:xfrm flipH="1">
              <a:off x="4953000" y="4572507"/>
              <a:ext cx="838002" cy="837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8001265" y="4343299"/>
              <a:ext cx="336285" cy="45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25612" name="Text Box 9"/>
            <p:cNvSpPr txBox="1">
              <a:spLocks noChangeArrowheads="1"/>
            </p:cNvSpPr>
            <p:nvPr/>
          </p:nvSpPr>
          <p:spPr bwMode="auto">
            <a:xfrm>
              <a:off x="5791002" y="2895600"/>
              <a:ext cx="336285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5028935" y="5106008"/>
              <a:ext cx="336285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5866937" y="3581907"/>
              <a:ext cx="1227171" cy="396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P1(0,1,0)</a:t>
              </a: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5639131" y="4418384"/>
              <a:ext cx="353914" cy="457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6477132" y="4239233"/>
              <a:ext cx="1227171" cy="39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P2(1,0,0)</a:t>
              </a:r>
            </a:p>
          </p:txBody>
        </p:sp>
        <p:sp>
          <p:nvSpPr>
            <p:cNvPr id="25617" name="Line 14"/>
            <p:cNvSpPr>
              <a:spLocks noChangeShapeType="1"/>
            </p:cNvSpPr>
            <p:nvPr/>
          </p:nvSpPr>
          <p:spPr bwMode="auto">
            <a:xfrm>
              <a:off x="5715066" y="3733395"/>
              <a:ext cx="151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6629003" y="4496104"/>
              <a:ext cx="0" cy="15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>
              <a:off x="5791002" y="3733395"/>
              <a:ext cx="1219035" cy="1296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17"/>
            <p:cNvSpPr>
              <a:spLocks noChangeShapeType="1"/>
            </p:cNvSpPr>
            <p:nvPr/>
          </p:nvSpPr>
          <p:spPr bwMode="auto">
            <a:xfrm>
              <a:off x="5791002" y="4572507"/>
              <a:ext cx="1219035" cy="12948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Arc 18"/>
            <p:cNvSpPr>
              <a:spLocks/>
            </p:cNvSpPr>
            <p:nvPr/>
          </p:nvSpPr>
          <p:spPr bwMode="auto">
            <a:xfrm flipV="1">
              <a:off x="6073775" y="4572000"/>
              <a:ext cx="98425" cy="228600"/>
            </a:xfrm>
            <a:custGeom>
              <a:avLst/>
              <a:gdLst>
                <a:gd name="T0" fmla="*/ 0 w 27931"/>
                <a:gd name="T1" fmla="*/ 2147483647 h 21600"/>
                <a:gd name="T2" fmla="*/ 2147483647 w 27931"/>
                <a:gd name="T3" fmla="*/ 2147483647 h 21600"/>
                <a:gd name="T4" fmla="*/ 2147483647 w 27931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931" h="21600" fill="none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</a:path>
                <a:path w="27931" h="21600" stroke="0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  <a:lnTo>
                    <a:pt x="6331" y="21600"/>
                  </a:lnTo>
                  <a:lnTo>
                    <a:pt x="-1" y="948"/>
                  </a:lnTo>
                  <a:close/>
                </a:path>
              </a:pathLst>
            </a:cu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25606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47483647" y="2147483647"/>
          <a:ext cx="400705638" cy="54435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400705638" cy="54435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9"/>
          <p:cNvGraphicFramePr>
            <a:graphicFrameLocks noChangeAspect="1"/>
          </p:cNvGraphicFramePr>
          <p:nvPr/>
        </p:nvGraphicFramePr>
        <p:xfrm>
          <a:off x="6096000" y="51816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7" imgW="139639" imgH="190417" progId="Equation.3">
                  <p:embed/>
                </p:oleObj>
              </mc:Choice>
              <mc:Fallback>
                <p:oleObj name="Equation" r:id="rId7" imgW="139639" imgH="19041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81600"/>
                        <a:ext cx="33655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– (Solution)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" y="4419600"/>
          <a:ext cx="89916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3" imgW="9928800" imgH="1215720" progId="Equation.3">
                  <p:embed/>
                </p:oleObj>
              </mc:Choice>
              <mc:Fallback>
                <p:oleObj name="Equation" r:id="rId3" imgW="9928800" imgH="1215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19600"/>
                        <a:ext cx="89916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-391561638" y="2147483647"/>
          <a:ext cx="400705638" cy="54435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1561638" y="2147483647"/>
                        <a:ext cx="400705638" cy="54435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228600" y="1219200"/>
            <a:ext cx="5257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P1 and P2 are on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plane, so vector P1P2 is on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</a:t>
            </a:r>
          </a:p>
          <a:p>
            <a:pPr eaLnBrk="1" hangingPunct="1">
              <a:buFontTx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After translation to the origin vector P1</a:t>
            </a:r>
            <a:r>
              <a:rPr lang="en-GB" altLang="en-GB" sz="2400" dirty="0">
                <a:latin typeface="Arial" pitchFamily="34" charset="0"/>
                <a:cs typeface="Arial" pitchFamily="34" charset="0"/>
              </a:rPr>
              <a:t>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P2</a:t>
            </a:r>
            <a:r>
              <a:rPr lang="en-GB" altLang="en-GB" sz="2400" dirty="0">
                <a:latin typeface="Arial" pitchFamily="34" charset="0"/>
                <a:cs typeface="Arial" pitchFamily="34" charset="0"/>
              </a:rPr>
              <a:t>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is still on the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plane, and can be rotated by 45 around Z-axis to align with X-axis </a:t>
            </a:r>
          </a:p>
          <a:p>
            <a:pPr eaLnBrk="1" hangingPunct="1">
              <a:buFontTx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The composite matrix for rotation around P1P2 is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80063" y="1219200"/>
            <a:ext cx="3240087" cy="2376488"/>
            <a:chOff x="4953000" y="2895600"/>
            <a:chExt cx="3384550" cy="2971800"/>
          </a:xfrm>
        </p:grpSpPr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5790431" y="3123894"/>
              <a:ext cx="0" cy="1447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>
              <a:off x="5790431" y="4571084"/>
              <a:ext cx="2210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H="1">
              <a:off x="4953000" y="4571084"/>
              <a:ext cx="837431" cy="839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Text Box 8"/>
            <p:cNvSpPr txBox="1">
              <a:spLocks noChangeArrowheads="1"/>
            </p:cNvSpPr>
            <p:nvPr/>
          </p:nvSpPr>
          <p:spPr bwMode="auto">
            <a:xfrm>
              <a:off x="8000920" y="4342789"/>
              <a:ext cx="336630" cy="45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26635" name="Text Box 9"/>
            <p:cNvSpPr txBox="1">
              <a:spLocks noChangeArrowheads="1"/>
            </p:cNvSpPr>
            <p:nvPr/>
          </p:nvSpPr>
          <p:spPr bwMode="auto">
            <a:xfrm>
              <a:off x="5790431" y="2895600"/>
              <a:ext cx="336631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5029281" y="5105094"/>
              <a:ext cx="336630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26637" name="Text Box 11"/>
            <p:cNvSpPr txBox="1">
              <a:spLocks noChangeArrowheads="1"/>
            </p:cNvSpPr>
            <p:nvPr/>
          </p:nvSpPr>
          <p:spPr bwMode="auto">
            <a:xfrm>
              <a:off x="5866712" y="3580483"/>
              <a:ext cx="1227128" cy="397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P1(0,1,0)</a:t>
              </a:r>
            </a:p>
          </p:txBody>
        </p:sp>
        <p:sp>
          <p:nvSpPr>
            <p:cNvPr id="26638" name="Text Box 12"/>
            <p:cNvSpPr txBox="1">
              <a:spLocks noChangeArrowheads="1"/>
            </p:cNvSpPr>
            <p:nvPr/>
          </p:nvSpPr>
          <p:spPr bwMode="auto">
            <a:xfrm>
              <a:off x="5639528" y="4418225"/>
              <a:ext cx="353213" cy="456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400"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6476959" y="4239560"/>
              <a:ext cx="1227128" cy="39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P2(1,0,0)</a:t>
              </a:r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5715809" y="3733342"/>
              <a:ext cx="150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6629521" y="4495648"/>
              <a:ext cx="0" cy="152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5790431" y="3733342"/>
              <a:ext cx="1220494" cy="12963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5790431" y="4571084"/>
              <a:ext cx="1220494" cy="1296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Arc 18"/>
            <p:cNvSpPr>
              <a:spLocks/>
            </p:cNvSpPr>
            <p:nvPr/>
          </p:nvSpPr>
          <p:spPr bwMode="auto">
            <a:xfrm flipV="1">
              <a:off x="6073775" y="4572000"/>
              <a:ext cx="98425" cy="228600"/>
            </a:xfrm>
            <a:custGeom>
              <a:avLst/>
              <a:gdLst>
                <a:gd name="T0" fmla="*/ 0 w 27931"/>
                <a:gd name="T1" fmla="*/ 2147483647 h 21600"/>
                <a:gd name="T2" fmla="*/ 2147483647 w 27931"/>
                <a:gd name="T3" fmla="*/ 2147483647 h 21600"/>
                <a:gd name="T4" fmla="*/ 2147483647 w 27931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931" h="21600" fill="none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</a:path>
                <a:path w="27931" h="21600" stroke="0" extrusionOk="0">
                  <a:moveTo>
                    <a:pt x="-1" y="948"/>
                  </a:moveTo>
                  <a:cubicBezTo>
                    <a:pt x="2051" y="319"/>
                    <a:pt x="4185" y="-1"/>
                    <a:pt x="6331" y="0"/>
                  </a:cubicBezTo>
                  <a:cubicBezTo>
                    <a:pt x="18260" y="0"/>
                    <a:pt x="27931" y="9670"/>
                    <a:pt x="27931" y="21600"/>
                  </a:cubicBezTo>
                  <a:lnTo>
                    <a:pt x="6331" y="21600"/>
                  </a:lnTo>
                  <a:lnTo>
                    <a:pt x="-1" y="948"/>
                  </a:lnTo>
                  <a:close/>
                </a:path>
              </a:pathLst>
            </a:cu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630" name="TextBox 2"/>
          <p:cNvSpPr txBox="1">
            <a:spLocks noChangeArrowheads="1"/>
          </p:cNvSpPr>
          <p:nvPr/>
        </p:nvSpPr>
        <p:spPr bwMode="auto">
          <a:xfrm>
            <a:off x="1665786" y="5642669"/>
            <a:ext cx="754968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translate to move the end of the vector to origin,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rotate about z to align the vector with x, then rotate about x,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undo rotation about z-axis and undo the translation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In the modeling lecture we saw how to define an object in terms of its polygons/edges/vertices in object space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We will now see how to use transformations to move objects around</a:t>
            </a:r>
          </a:p>
          <a:p>
            <a:pPr>
              <a:defRPr/>
            </a:pPr>
            <a:r>
              <a:rPr lang="en-GB" dirty="0">
                <a:ea typeface="ＭＳ Ｐゴシック" charset="0"/>
                <a:cs typeface="ＭＳ Ｐゴシック" charset="0"/>
              </a:rPr>
              <a:t>In computer graphics a transformation is represented by a matrix - to transform an object is to multiply the vertices (represented as vectors) of the object with the matrix</a:t>
            </a:r>
          </a:p>
          <a:p>
            <a:pPr>
              <a:defRPr/>
            </a:pPr>
            <a:r>
              <a:rPr lang="en-GB" dirty="0">
                <a:ea typeface="ＭＳ Ｐゴシック" charset="0"/>
                <a:cs typeface="ＭＳ Ｐゴシック" charset="0"/>
              </a:rPr>
              <a:t>The vertices of objects are usually represented using </a:t>
            </a:r>
            <a:r>
              <a:rPr lang="en-GB" b="1" dirty="0">
                <a:ea typeface="ＭＳ Ｐゴシック" charset="0"/>
                <a:cs typeface="ＭＳ Ｐゴシック" charset="0"/>
              </a:rPr>
              <a:t>homogeneous</a:t>
            </a:r>
            <a:r>
              <a:rPr lang="en-GB" dirty="0">
                <a:ea typeface="ＭＳ Ｐゴシック" charset="0"/>
                <a:cs typeface="ＭＳ Ｐゴシック" charset="0"/>
              </a:rPr>
              <a:t> coordinates, which adds an extra component to the vertex vector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3D Transformations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/>
              <a:t>3 commonly used transformations are:</a:t>
            </a:r>
          </a:p>
          <a:p>
            <a:pPr marL="0" indent="0"/>
            <a:r>
              <a:rPr lang="en-US" altLang="zh-TW" sz="2000"/>
              <a:t> </a:t>
            </a:r>
            <a:r>
              <a:rPr lang="en-US" altLang="zh-TW" sz="2400"/>
              <a:t>Scaling – making objects bigger/smaller</a:t>
            </a:r>
          </a:p>
          <a:p>
            <a:pPr marL="0" indent="0"/>
            <a:endParaRPr lang="en-US" altLang="zh-TW" sz="2400"/>
          </a:p>
          <a:p>
            <a:pPr marL="0" indent="0"/>
            <a:endParaRPr lang="en-US" altLang="zh-TW" sz="2400"/>
          </a:p>
          <a:p>
            <a:pPr marL="0" indent="0"/>
            <a:endParaRPr lang="en-US" altLang="zh-TW" sz="2400"/>
          </a:p>
          <a:p>
            <a:pPr marL="0" indent="0"/>
            <a:r>
              <a:rPr lang="en-US" altLang="zh-TW" sz="2400"/>
              <a:t> Translating – moving object around</a:t>
            </a:r>
          </a:p>
          <a:p>
            <a:pPr marL="0" indent="0"/>
            <a:endParaRPr lang="en-US" altLang="zh-TW" sz="2400"/>
          </a:p>
          <a:p>
            <a:pPr marL="0" indent="0"/>
            <a:endParaRPr lang="en-US" altLang="zh-TW" sz="2400"/>
          </a:p>
          <a:p>
            <a:pPr marL="0" indent="0"/>
            <a:endParaRPr lang="en-US" altLang="zh-TW" sz="2400"/>
          </a:p>
          <a:p>
            <a:pPr marL="0" indent="0"/>
            <a:r>
              <a:rPr lang="en-US" altLang="zh-TW" sz="2400"/>
              <a:t> Rotating – rotating objects in space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762125" y="2054692"/>
            <a:ext cx="1219200" cy="1066800"/>
            <a:chOff x="1981200" y="2514600"/>
            <a:chExt cx="914400" cy="914400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172200" y="5331292"/>
            <a:ext cx="1219200" cy="1066800"/>
            <a:chOff x="1981200" y="2514600"/>
            <a:chExt cx="914400" cy="914400"/>
          </a:xfrm>
        </p:grpSpPr>
        <p:cxnSp>
          <p:nvCxnSpPr>
            <p:cNvPr id="29" name="Straight Connector 28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172200" y="3654892"/>
            <a:ext cx="1219200" cy="1066800"/>
            <a:chOff x="1981200" y="2449286"/>
            <a:chExt cx="914400" cy="914400"/>
          </a:xfrm>
        </p:grpSpPr>
        <p:cxnSp>
          <p:nvCxnSpPr>
            <p:cNvPr id="32" name="Straight Connector 31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2438400" y="2449286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172200" y="2065805"/>
            <a:ext cx="1219200" cy="1066800"/>
            <a:chOff x="1981200" y="2514600"/>
            <a:chExt cx="914400" cy="914400"/>
          </a:xfrm>
        </p:grpSpPr>
        <p:cxnSp>
          <p:nvCxnSpPr>
            <p:cNvPr id="35" name="Straight Connector 34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752600" y="5331292"/>
            <a:ext cx="1219200" cy="1066800"/>
            <a:chOff x="1981200" y="2514600"/>
            <a:chExt cx="914400" cy="914400"/>
          </a:xfrm>
        </p:grpSpPr>
        <p:cxnSp>
          <p:nvCxnSpPr>
            <p:cNvPr id="38" name="Straight Connector 37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1752600" y="3731092"/>
            <a:ext cx="1219200" cy="1066800"/>
            <a:chOff x="1981200" y="2514600"/>
            <a:chExt cx="914400" cy="914400"/>
          </a:xfrm>
        </p:grpSpPr>
        <p:cxnSp>
          <p:nvCxnSpPr>
            <p:cNvPr id="41" name="Straight Connector 40"/>
            <p:cNvCxnSpPr/>
            <p:nvPr/>
          </p:nvCxnSpPr>
          <p:spPr>
            <a:xfrm rot="162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2438400" y="2514600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>
            <a:off x="2192338" y="2370605"/>
            <a:ext cx="360362" cy="360362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6419850" y="2218205"/>
            <a:ext cx="720725" cy="720725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55" name="TextBox 42"/>
          <p:cNvSpPr txBox="1">
            <a:spLocks noChangeArrowheads="1"/>
          </p:cNvSpPr>
          <p:nvPr/>
        </p:nvSpPr>
        <p:spPr bwMode="auto">
          <a:xfrm>
            <a:off x="3276600" y="2311867"/>
            <a:ext cx="1676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Scale by 2</a:t>
            </a:r>
          </a:p>
        </p:txBody>
      </p:sp>
      <p:sp>
        <p:nvSpPr>
          <p:cNvPr id="44" name="Isosceles Triangle 43"/>
          <p:cNvSpPr/>
          <p:nvPr/>
        </p:nvSpPr>
        <p:spPr>
          <a:xfrm>
            <a:off x="2182813" y="4039067"/>
            <a:ext cx="360362" cy="3603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7010400" y="3600917"/>
            <a:ext cx="358775" cy="358775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58" name="TextBox 45"/>
          <p:cNvSpPr txBox="1">
            <a:spLocks noChangeArrowheads="1"/>
          </p:cNvSpPr>
          <p:nvPr/>
        </p:nvSpPr>
        <p:spPr bwMode="auto">
          <a:xfrm>
            <a:off x="3276600" y="4035892"/>
            <a:ext cx="228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Translate by (1, 1)</a:t>
            </a:r>
          </a:p>
        </p:txBody>
      </p:sp>
      <p:sp>
        <p:nvSpPr>
          <p:cNvPr id="6159" name="TextBox 46"/>
          <p:cNvSpPr txBox="1">
            <a:spLocks noChangeArrowheads="1"/>
          </p:cNvSpPr>
          <p:nvPr/>
        </p:nvSpPr>
        <p:spPr bwMode="auto">
          <a:xfrm>
            <a:off x="3200400" y="5712292"/>
            <a:ext cx="198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600">
                <a:latin typeface="Arial" pitchFamily="34" charset="0"/>
                <a:cs typeface="Arial" pitchFamily="34" charset="0"/>
              </a:rPr>
              <a:t>e.g., Rotate 90°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2168525" y="5644030"/>
            <a:ext cx="360363" cy="360362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49" name="Isosceles Triangle 48"/>
          <p:cNvSpPr/>
          <p:nvPr/>
        </p:nvSpPr>
        <p:spPr>
          <a:xfrm rot="16200000">
            <a:off x="6566694" y="5687686"/>
            <a:ext cx="358775" cy="3603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67513" y="3834280"/>
            <a:ext cx="444500" cy="430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3D Scaling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multiplying a point (x,y,z,1) by a scaling matrix we turn it to 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x</a:t>
            </a:r>
            <a:r>
              <a:rPr lang="en-US" altLang="zh-TW" dirty="0" err="1"/>
              <a:t>x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y</a:t>
            </a:r>
            <a:r>
              <a:rPr lang="en-US" altLang="zh-TW" dirty="0" err="1"/>
              <a:t>y</a:t>
            </a:r>
            <a:r>
              <a:rPr lang="en-US" altLang="zh-TW" dirty="0"/>
              <a:t>, S</a:t>
            </a:r>
            <a:r>
              <a:rPr lang="en-US" altLang="zh-TW" baseline="-25000" dirty="0"/>
              <a:t>z</a:t>
            </a:r>
            <a:r>
              <a:rPr lang="en-US" altLang="zh-TW" dirty="0"/>
              <a:t>z,1), all coordinates are scaled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 use </a:t>
            </a:r>
            <a:r>
              <a:rPr lang="en-GB" dirty="0"/>
              <a:t>homogeneous</a:t>
            </a:r>
            <a:r>
              <a:rPr lang="en-US" altLang="zh-TW" dirty="0"/>
              <a:t> coordinates. This allows us to represent all transformations (e.g., scale, rotate, translate) using matrices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524000" y="2585360"/>
          <a:ext cx="424338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3" imgW="1728000" imgH="941400" progId="Equation.3">
                  <p:embed/>
                </p:oleObj>
              </mc:Choice>
              <mc:Fallback>
                <p:oleObj name="Equation" r:id="rId3" imgW="1728000" imgH="9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85360"/>
                        <a:ext cx="4243388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3124200" y="281396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3733800" y="334736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4419600" y="395696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6600" y="2585360"/>
            <a:ext cx="1719263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Scaling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coefficients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in x, y, z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directions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Scaling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Make the triangle twice as tall but half as wide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413000"/>
            <a:ext cx="2438400" cy="1981200"/>
            <a:chOff x="838200" y="1828800"/>
            <a:chExt cx="2438400" cy="1981200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Isosceles Triangle 8"/>
          <p:cNvSpPr/>
          <p:nvPr/>
        </p:nvSpPr>
        <p:spPr>
          <a:xfrm>
            <a:off x="1981200" y="294640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197" name="TextBox 9"/>
          <p:cNvSpPr txBox="1">
            <a:spLocks noChangeArrowheads="1"/>
          </p:cNvSpPr>
          <p:nvPr/>
        </p:nvSpPr>
        <p:spPr bwMode="auto">
          <a:xfrm>
            <a:off x="1524000" y="264795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(0, 1, 0)</a:t>
            </a:r>
          </a:p>
        </p:txBody>
      </p:sp>
      <p:sp>
        <p:nvSpPr>
          <p:cNvPr id="8198" name="TextBox 10"/>
          <p:cNvSpPr txBox="1">
            <a:spLocks noChangeArrowheads="1"/>
          </p:cNvSpPr>
          <p:nvPr/>
        </p:nvSpPr>
        <p:spPr bwMode="auto">
          <a:xfrm>
            <a:off x="533400" y="3403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(-1, -1, 0)</a:t>
            </a:r>
          </a:p>
        </p:txBody>
      </p:sp>
      <p:sp>
        <p:nvSpPr>
          <p:cNvPr id="8199" name="TextBox 11"/>
          <p:cNvSpPr txBox="1">
            <a:spLocks noChangeArrowheads="1"/>
          </p:cNvSpPr>
          <p:nvPr/>
        </p:nvSpPr>
        <p:spPr bwMode="auto">
          <a:xfrm>
            <a:off x="2362200" y="340995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(1, -1, 0)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>
            <a:off x="6324600" y="2260600"/>
            <a:ext cx="0" cy="24384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6324600" y="2057400"/>
            <a:ext cx="0" cy="22860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flipH="1">
            <a:off x="5257800" y="2767013"/>
            <a:ext cx="1941513" cy="15763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6118225" y="2514600"/>
            <a:ext cx="358775" cy="1436688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204" name="TextBox 17"/>
          <p:cNvSpPr txBox="1">
            <a:spLocks noChangeArrowheads="1"/>
          </p:cNvSpPr>
          <p:nvPr/>
        </p:nvSpPr>
        <p:spPr bwMode="auto">
          <a:xfrm>
            <a:off x="5486400" y="22098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(0, 2, 0)</a:t>
            </a:r>
          </a:p>
        </p:txBody>
      </p:sp>
      <p:sp>
        <p:nvSpPr>
          <p:cNvPr id="8205" name="TextBox 18"/>
          <p:cNvSpPr txBox="1">
            <a:spLocks noChangeArrowheads="1"/>
          </p:cNvSpPr>
          <p:nvPr/>
        </p:nvSpPr>
        <p:spPr bwMode="auto">
          <a:xfrm>
            <a:off x="4648200" y="3657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(-0.5, -2, 0)</a:t>
            </a:r>
          </a:p>
        </p:txBody>
      </p:sp>
      <p:sp>
        <p:nvSpPr>
          <p:cNvPr id="8206" name="TextBox 19"/>
          <p:cNvSpPr txBox="1">
            <a:spLocks noChangeArrowheads="1"/>
          </p:cNvSpPr>
          <p:nvPr/>
        </p:nvSpPr>
        <p:spPr bwMode="auto">
          <a:xfrm>
            <a:off x="6221413" y="3657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pitchFamily="34" charset="0"/>
                <a:cs typeface="Arial" pitchFamily="34" charset="0"/>
              </a:rPr>
              <a:t>(0.5, -2, 0)</a:t>
            </a:r>
          </a:p>
        </p:txBody>
      </p:sp>
      <p:graphicFrame>
        <p:nvGraphicFramePr>
          <p:cNvPr id="8207" name="Object 2"/>
          <p:cNvGraphicFramePr>
            <a:graphicFrameLocks noChangeAspect="1"/>
          </p:cNvGraphicFramePr>
          <p:nvPr/>
        </p:nvGraphicFramePr>
        <p:xfrm>
          <a:off x="2057400" y="4635500"/>
          <a:ext cx="3429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3" imgW="1526760" imgH="914040" progId="Equation.3">
                  <p:embed/>
                </p:oleObj>
              </mc:Choice>
              <mc:Fallback>
                <p:oleObj name="Equation" r:id="rId3" imgW="1526760" imgH="914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35500"/>
                        <a:ext cx="34290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Box 3"/>
          <p:cNvSpPr txBox="1">
            <a:spLocks noChangeArrowheads="1"/>
          </p:cNvSpPr>
          <p:nvPr/>
        </p:nvSpPr>
        <p:spPr bwMode="auto">
          <a:xfrm>
            <a:off x="3581400" y="309880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209" name="TextBox 4"/>
          <p:cNvSpPr txBox="1">
            <a:spLocks noChangeArrowheads="1"/>
          </p:cNvSpPr>
          <p:nvPr/>
        </p:nvSpPr>
        <p:spPr bwMode="auto">
          <a:xfrm>
            <a:off x="2362200" y="210820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8210" name="TextBox 23"/>
          <p:cNvSpPr txBox="1">
            <a:spLocks noChangeArrowheads="1"/>
          </p:cNvSpPr>
          <p:nvPr/>
        </p:nvSpPr>
        <p:spPr bwMode="auto">
          <a:xfrm>
            <a:off x="7391400" y="30797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8211" name="TextBox 24"/>
          <p:cNvSpPr txBox="1">
            <a:spLocks noChangeArrowheads="1"/>
          </p:cNvSpPr>
          <p:nvPr/>
        </p:nvSpPr>
        <p:spPr bwMode="auto">
          <a:xfrm>
            <a:off x="6303963" y="16764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3D Translation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multiplying a point (x,y,z,1) by the translation matrix we turn it to (</a:t>
            </a:r>
            <a:r>
              <a:rPr lang="en-US" altLang="zh-TW" dirty="0" err="1"/>
              <a:t>x+T</a:t>
            </a:r>
            <a:r>
              <a:rPr lang="en-US" altLang="zh-TW" baseline="-25000" dirty="0" err="1"/>
              <a:t>x</a:t>
            </a:r>
            <a:r>
              <a:rPr lang="en-US" altLang="zh-TW" dirty="0"/>
              <a:t>, </a:t>
            </a:r>
            <a:r>
              <a:rPr lang="en-US" altLang="zh-TW" dirty="0" err="1"/>
              <a:t>y+T</a:t>
            </a:r>
            <a:r>
              <a:rPr lang="en-US" altLang="zh-TW" baseline="-25000" dirty="0" err="1"/>
              <a:t>y</a:t>
            </a:r>
            <a:r>
              <a:rPr lang="en-US" altLang="zh-TW" dirty="0"/>
              <a:t>, </a:t>
            </a:r>
            <a:r>
              <a:rPr lang="en-US" altLang="zh-TW" dirty="0" err="1"/>
              <a:t>z+T</a:t>
            </a:r>
            <a:r>
              <a:rPr lang="en-US" altLang="zh-TW" baseline="-25000" dirty="0" err="1"/>
              <a:t>z</a:t>
            </a:r>
            <a:r>
              <a:rPr lang="en-US" altLang="zh-TW" dirty="0"/>
              <a:t>, 1):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Note: It won’t be possible to use a 3x3 matrix to represent the translation of a vertex; that’s why we use a 4x4 homogenous matrix instead!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015092" y="2443846"/>
          <a:ext cx="44958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3" imgW="1819080" imgH="941400" progId="Equation.3">
                  <p:embed/>
                </p:oleObj>
              </mc:Choice>
              <mc:Fallback>
                <p:oleObj name="Equation" r:id="rId3" imgW="1819080" imgH="9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092" y="2443846"/>
                        <a:ext cx="449580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4475842" y="2729596"/>
            <a:ext cx="263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4475842" y="3262996"/>
            <a:ext cx="263525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4475842" y="3872596"/>
            <a:ext cx="263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5367" y="2805796"/>
            <a:ext cx="17621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Translation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in x, y, z</a:t>
            </a:r>
          </a:p>
          <a:p>
            <a:pPr eaLnBrk="1" hangingPunct="1">
              <a:defRPr/>
            </a:pPr>
            <a:r>
              <a:rPr lang="en-GB" sz="2400" dirty="0">
                <a:latin typeface="+mn-lt"/>
                <a:ea typeface="MS PGothic" panose="020B0600070205080204" pitchFamily="34" charset="-128"/>
              </a:rPr>
              <a:t>directions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Move the triangle back by 5 and right by 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381250"/>
            <a:ext cx="2438400" cy="1981200"/>
            <a:chOff x="838200" y="1828800"/>
            <a:chExt cx="2438400" cy="1981200"/>
          </a:xfrm>
        </p:grpSpPr>
        <p:cxnSp>
          <p:nvCxnSpPr>
            <p:cNvPr id="6" name="Straight Connector 5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" name="Isosceles Triangle 8"/>
          <p:cNvSpPr/>
          <p:nvPr/>
        </p:nvSpPr>
        <p:spPr>
          <a:xfrm>
            <a:off x="1981200" y="29146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25908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(0, 1, 0)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(-1, -1,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3718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(1, -1, 0)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724400" y="2457450"/>
            <a:ext cx="2438400" cy="1981200"/>
            <a:chOff x="838200" y="1828800"/>
            <a:chExt cx="2438400" cy="1981200"/>
          </a:xfrm>
        </p:grpSpPr>
        <p:cxnSp>
          <p:nvCxnSpPr>
            <p:cNvPr id="14" name="Straight Connector 13"/>
            <p:cNvCxnSpPr/>
            <p:nvPr/>
          </p:nvCxnSpPr>
          <p:spPr>
            <a:xfrm rot="16200000">
              <a:off x="2057400" y="1600200"/>
              <a:ext cx="0" cy="24384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2057400" y="1828800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219200" y="2106613"/>
              <a:ext cx="1712913" cy="139858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324600" y="190500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(3, 1, -5)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9146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(2, -1, -5)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2914650"/>
            <a:ext cx="1752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(4, -1, -5)</a:t>
            </a:r>
          </a:p>
        </p:txBody>
      </p:sp>
      <p:graphicFrame>
        <p:nvGraphicFramePr>
          <p:cNvPr id="10252" name="Object 2"/>
          <p:cNvGraphicFramePr>
            <a:graphicFrameLocks noChangeAspect="1"/>
          </p:cNvGraphicFramePr>
          <p:nvPr/>
        </p:nvGraphicFramePr>
        <p:xfrm>
          <a:off x="2362200" y="4648200"/>
          <a:ext cx="350361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3" imgW="1407960" imgH="758520" progId="Equation.3">
                  <p:embed/>
                </p:oleObj>
              </mc:Choice>
              <mc:Fallback>
                <p:oleObj name="Equation" r:id="rId3" imgW="1407960" imgH="75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3503613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Isosceles Triangle 22"/>
          <p:cNvSpPr/>
          <p:nvPr/>
        </p:nvSpPr>
        <p:spPr>
          <a:xfrm>
            <a:off x="6858000" y="2228850"/>
            <a:ext cx="712788" cy="715963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TW" altLang="zh-TW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0254" name="TextBox 21"/>
          <p:cNvSpPr txBox="1">
            <a:spLocks noChangeArrowheads="1"/>
          </p:cNvSpPr>
          <p:nvPr/>
        </p:nvSpPr>
        <p:spPr bwMode="auto">
          <a:xfrm>
            <a:off x="3581400" y="30670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0255" name="TextBox 23"/>
          <p:cNvSpPr txBox="1">
            <a:spLocks noChangeArrowheads="1"/>
          </p:cNvSpPr>
          <p:nvPr/>
        </p:nvSpPr>
        <p:spPr bwMode="auto">
          <a:xfrm>
            <a:off x="2362200" y="2000250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0256" name="TextBox 24"/>
          <p:cNvSpPr txBox="1">
            <a:spLocks noChangeArrowheads="1"/>
          </p:cNvSpPr>
          <p:nvPr/>
        </p:nvSpPr>
        <p:spPr bwMode="auto">
          <a:xfrm>
            <a:off x="7154863" y="3200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x</a:t>
            </a:r>
          </a:p>
        </p:txBody>
      </p:sp>
      <p:sp>
        <p:nvSpPr>
          <p:cNvPr id="10257" name="TextBox 25"/>
          <p:cNvSpPr txBox="1">
            <a:spLocks noChangeArrowheads="1"/>
          </p:cNvSpPr>
          <p:nvPr/>
        </p:nvSpPr>
        <p:spPr bwMode="auto">
          <a:xfrm>
            <a:off x="5935663" y="2057400"/>
            <a:ext cx="325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y</a:t>
            </a:r>
          </a:p>
        </p:txBody>
      </p:sp>
      <p:sp>
        <p:nvSpPr>
          <p:cNvPr id="10258" name="TextBox 23"/>
          <p:cNvSpPr txBox="1">
            <a:spLocks noChangeArrowheads="1"/>
          </p:cNvSpPr>
          <p:nvPr/>
        </p:nvSpPr>
        <p:spPr bwMode="auto">
          <a:xfrm>
            <a:off x="1758950" y="37338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z</a:t>
            </a:r>
          </a:p>
        </p:txBody>
      </p:sp>
      <p:sp>
        <p:nvSpPr>
          <p:cNvPr id="10259" name="TextBox 23"/>
          <p:cNvSpPr txBox="1">
            <a:spLocks noChangeArrowheads="1"/>
          </p:cNvSpPr>
          <p:nvPr/>
        </p:nvSpPr>
        <p:spPr bwMode="auto">
          <a:xfrm>
            <a:off x="5340350" y="37909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/>
              <a:t>z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Rotation in Space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658" b="2658"/>
          <a:stretch>
            <a:fillRect/>
          </a:stretch>
        </p:blipFill>
        <p:spPr>
          <a:xfrm>
            <a:off x="762000" y="1524000"/>
            <a:ext cx="7315200" cy="43434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0</TotalTime>
  <Words>1437</Words>
  <Application>Microsoft Office PowerPoint</Application>
  <PresentationFormat>全屏显示(4:3)</PresentationFormat>
  <Paragraphs>320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標楷體</vt:lpstr>
      <vt:lpstr>ＭＳ Ｐゴシック</vt:lpstr>
      <vt:lpstr>ＭＳ Ｐゴシック</vt:lpstr>
      <vt:lpstr>新細明體</vt:lpstr>
      <vt:lpstr>Arial</vt:lpstr>
      <vt:lpstr>Comic Sans MS</vt:lpstr>
      <vt:lpstr>Courier New</vt:lpstr>
      <vt:lpstr>Symbol</vt:lpstr>
      <vt:lpstr>Times</vt:lpstr>
      <vt:lpstr>Times New Roman</vt:lpstr>
      <vt:lpstr>Wingdings</vt:lpstr>
      <vt:lpstr>Soaring</vt:lpstr>
      <vt:lpstr>Equation</vt:lpstr>
      <vt:lpstr>點陣圖影像</vt:lpstr>
      <vt:lpstr>COMP 3069 Computer Graphics</vt:lpstr>
      <vt:lpstr>Coordinate System (we use)</vt:lpstr>
      <vt:lpstr>3D Transformation</vt:lpstr>
      <vt:lpstr>3D Transformations</vt:lpstr>
      <vt:lpstr>3D Scaling Matrix</vt:lpstr>
      <vt:lpstr>Scaling Example</vt:lpstr>
      <vt:lpstr>3D Translation Matrix</vt:lpstr>
      <vt:lpstr>Translation Example</vt:lpstr>
      <vt:lpstr>Rotation in Space</vt:lpstr>
      <vt:lpstr>3D Rotation About Coordinate Axes</vt:lpstr>
      <vt:lpstr>Rotation (2D) - Ignoring Z-axis</vt:lpstr>
      <vt:lpstr>Rotation (2D) - Ignoring Z-axis</vt:lpstr>
      <vt:lpstr>Rotation about the Z-axis</vt:lpstr>
      <vt:lpstr>Matrix for Rotation about Z-axis</vt:lpstr>
      <vt:lpstr>Rotation about X and Y axes</vt:lpstr>
      <vt:lpstr>An Example Rotation About Y-Axis</vt:lpstr>
      <vt:lpstr>Rotation about Arbitrary Axis</vt:lpstr>
      <vt:lpstr>Rotation θ about an Arbitrary Axis</vt:lpstr>
      <vt:lpstr>Rotation About a Fixed Point other than the Origin</vt:lpstr>
      <vt:lpstr>Composite Transformations</vt:lpstr>
      <vt:lpstr>Composite Transformations</vt:lpstr>
      <vt:lpstr>Transformation in OpenGL</vt:lpstr>
      <vt:lpstr>Transformation in OpenGL</vt:lpstr>
      <vt:lpstr>OpenGL Matrix Stacks</vt:lpstr>
      <vt:lpstr>OpenGL Matrix Stacks</vt:lpstr>
      <vt:lpstr>Transformation in OpenGL</vt:lpstr>
      <vt:lpstr>Transformation in OpenGL</vt:lpstr>
      <vt:lpstr>Exercise - (Question)</vt:lpstr>
      <vt:lpstr>Exercise – (Solution)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Mingyu MA (16518718)</cp:lastModifiedBy>
  <cp:revision>1158</cp:revision>
  <cp:lastPrinted>1601-01-01T00:00:00Z</cp:lastPrinted>
  <dcterms:created xsi:type="dcterms:W3CDTF">2002-05-30T02:31:33Z</dcterms:created>
  <dcterms:modified xsi:type="dcterms:W3CDTF">2018-10-15T09:59:19Z</dcterms:modified>
</cp:coreProperties>
</file>