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50"/>
  </p:notesMasterIdLst>
  <p:handoutMasterIdLst>
    <p:handoutMasterId r:id="rId51"/>
  </p:handoutMasterIdLst>
  <p:sldIdLst>
    <p:sldId id="454" r:id="rId2"/>
    <p:sldId id="545" r:id="rId3"/>
    <p:sldId id="547" r:id="rId4"/>
    <p:sldId id="548" r:id="rId5"/>
    <p:sldId id="549" r:id="rId6"/>
    <p:sldId id="550" r:id="rId7"/>
    <p:sldId id="551" r:id="rId8"/>
    <p:sldId id="552" r:id="rId9"/>
    <p:sldId id="553" r:id="rId10"/>
    <p:sldId id="554" r:id="rId11"/>
    <p:sldId id="593" r:id="rId12"/>
    <p:sldId id="555" r:id="rId13"/>
    <p:sldId id="556" r:id="rId14"/>
    <p:sldId id="557" r:id="rId15"/>
    <p:sldId id="558" r:id="rId16"/>
    <p:sldId id="559" r:id="rId17"/>
    <p:sldId id="592" r:id="rId18"/>
    <p:sldId id="560" r:id="rId19"/>
    <p:sldId id="561" r:id="rId20"/>
    <p:sldId id="562" r:id="rId21"/>
    <p:sldId id="563" r:id="rId22"/>
    <p:sldId id="564" r:id="rId23"/>
    <p:sldId id="590" r:id="rId24"/>
    <p:sldId id="589" r:id="rId25"/>
    <p:sldId id="591" r:id="rId26"/>
    <p:sldId id="566" r:id="rId27"/>
    <p:sldId id="567" r:id="rId28"/>
    <p:sldId id="568" r:id="rId29"/>
    <p:sldId id="569" r:id="rId30"/>
    <p:sldId id="570" r:id="rId31"/>
    <p:sldId id="571" r:id="rId32"/>
    <p:sldId id="572" r:id="rId33"/>
    <p:sldId id="573" r:id="rId34"/>
    <p:sldId id="574" r:id="rId35"/>
    <p:sldId id="575" r:id="rId36"/>
    <p:sldId id="576" r:id="rId37"/>
    <p:sldId id="577" r:id="rId38"/>
    <p:sldId id="578" r:id="rId39"/>
    <p:sldId id="579" r:id="rId40"/>
    <p:sldId id="580" r:id="rId41"/>
    <p:sldId id="581" r:id="rId42"/>
    <p:sldId id="582" r:id="rId43"/>
    <p:sldId id="583" r:id="rId44"/>
    <p:sldId id="584" r:id="rId45"/>
    <p:sldId id="585" r:id="rId46"/>
    <p:sldId id="586" r:id="rId47"/>
    <p:sldId id="587" r:id="rId48"/>
    <p:sldId id="588" r:id="rId49"/>
  </p:sldIdLst>
  <p:sldSz cx="9144000" cy="6858000" type="screen4x3"/>
  <p:notesSz cx="6797675" cy="9874250"/>
  <p:defaultTextStyle>
    <a:defPPr>
      <a:defRPr lang="en-US"/>
    </a:defPPr>
    <a:lvl1pPr algn="l" rtl="0" eaLnBrk="0" fontAlgn="base" hangingPunct="0">
      <a:spcBef>
        <a:spcPct val="0"/>
      </a:spcBef>
      <a:spcAft>
        <a:spcPct val="0"/>
      </a:spcAft>
      <a:defRPr sz="2100" kern="1200">
        <a:solidFill>
          <a:schemeClr val="tx1"/>
        </a:solidFill>
        <a:latin typeface="Arial" pitchFamily="34" charset="0"/>
        <a:ea typeface="標楷體" pitchFamily="65" charset="-120"/>
        <a:cs typeface="+mn-cs"/>
      </a:defRPr>
    </a:lvl1pPr>
    <a:lvl2pPr marL="457200" algn="l" rtl="0" eaLnBrk="0" fontAlgn="base" hangingPunct="0">
      <a:spcBef>
        <a:spcPct val="0"/>
      </a:spcBef>
      <a:spcAft>
        <a:spcPct val="0"/>
      </a:spcAft>
      <a:defRPr sz="2100" kern="1200">
        <a:solidFill>
          <a:schemeClr val="tx1"/>
        </a:solidFill>
        <a:latin typeface="Arial" pitchFamily="34" charset="0"/>
        <a:ea typeface="標楷體" pitchFamily="65" charset="-120"/>
        <a:cs typeface="+mn-cs"/>
      </a:defRPr>
    </a:lvl2pPr>
    <a:lvl3pPr marL="914400" algn="l" rtl="0" eaLnBrk="0" fontAlgn="base" hangingPunct="0">
      <a:spcBef>
        <a:spcPct val="0"/>
      </a:spcBef>
      <a:spcAft>
        <a:spcPct val="0"/>
      </a:spcAft>
      <a:defRPr sz="2100" kern="1200">
        <a:solidFill>
          <a:schemeClr val="tx1"/>
        </a:solidFill>
        <a:latin typeface="Arial" pitchFamily="34" charset="0"/>
        <a:ea typeface="標楷體" pitchFamily="65" charset="-120"/>
        <a:cs typeface="+mn-cs"/>
      </a:defRPr>
    </a:lvl3pPr>
    <a:lvl4pPr marL="1371600" algn="l" rtl="0" eaLnBrk="0" fontAlgn="base" hangingPunct="0">
      <a:spcBef>
        <a:spcPct val="0"/>
      </a:spcBef>
      <a:spcAft>
        <a:spcPct val="0"/>
      </a:spcAft>
      <a:defRPr sz="2100" kern="1200">
        <a:solidFill>
          <a:schemeClr val="tx1"/>
        </a:solidFill>
        <a:latin typeface="Arial" pitchFamily="34" charset="0"/>
        <a:ea typeface="標楷體" pitchFamily="65" charset="-120"/>
        <a:cs typeface="+mn-cs"/>
      </a:defRPr>
    </a:lvl4pPr>
    <a:lvl5pPr marL="1828800" algn="l" rtl="0" eaLnBrk="0" fontAlgn="base" hangingPunct="0">
      <a:spcBef>
        <a:spcPct val="0"/>
      </a:spcBef>
      <a:spcAft>
        <a:spcPct val="0"/>
      </a:spcAft>
      <a:defRPr sz="2100" kern="1200">
        <a:solidFill>
          <a:schemeClr val="tx1"/>
        </a:solidFill>
        <a:latin typeface="Arial" pitchFamily="34" charset="0"/>
        <a:ea typeface="標楷體" pitchFamily="65" charset="-120"/>
        <a:cs typeface="+mn-cs"/>
      </a:defRPr>
    </a:lvl5pPr>
    <a:lvl6pPr marL="2286000" algn="l" defTabSz="914400" rtl="0" eaLnBrk="1" latinLnBrk="0" hangingPunct="1">
      <a:defRPr sz="2100" kern="1200">
        <a:solidFill>
          <a:schemeClr val="tx1"/>
        </a:solidFill>
        <a:latin typeface="Arial" pitchFamily="34" charset="0"/>
        <a:ea typeface="標楷體" pitchFamily="65" charset="-120"/>
        <a:cs typeface="+mn-cs"/>
      </a:defRPr>
    </a:lvl6pPr>
    <a:lvl7pPr marL="2743200" algn="l" defTabSz="914400" rtl="0" eaLnBrk="1" latinLnBrk="0" hangingPunct="1">
      <a:defRPr sz="2100" kern="1200">
        <a:solidFill>
          <a:schemeClr val="tx1"/>
        </a:solidFill>
        <a:latin typeface="Arial" pitchFamily="34" charset="0"/>
        <a:ea typeface="標楷體" pitchFamily="65" charset="-120"/>
        <a:cs typeface="+mn-cs"/>
      </a:defRPr>
    </a:lvl7pPr>
    <a:lvl8pPr marL="3200400" algn="l" defTabSz="914400" rtl="0" eaLnBrk="1" latinLnBrk="0" hangingPunct="1">
      <a:defRPr sz="2100" kern="1200">
        <a:solidFill>
          <a:schemeClr val="tx1"/>
        </a:solidFill>
        <a:latin typeface="Arial" pitchFamily="34" charset="0"/>
        <a:ea typeface="標楷體" pitchFamily="65" charset="-120"/>
        <a:cs typeface="+mn-cs"/>
      </a:defRPr>
    </a:lvl8pPr>
    <a:lvl9pPr marL="3657600" algn="l" defTabSz="914400" rtl="0" eaLnBrk="1" latinLnBrk="0" hangingPunct="1">
      <a:defRPr sz="2100" kern="1200">
        <a:solidFill>
          <a:schemeClr val="tx1"/>
        </a:solidFill>
        <a:latin typeface="Arial" pitchFamily="34" charset="0"/>
        <a:ea typeface="標楷體" pitchFamily="65"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00FF"/>
    <a:srgbClr val="800000"/>
    <a:srgbClr val="FF9900"/>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3" autoAdjust="0"/>
    <p:restoredTop sz="95337" autoAdjust="0"/>
  </p:normalViewPr>
  <p:slideViewPr>
    <p:cSldViewPr>
      <p:cViewPr varScale="1">
        <p:scale>
          <a:sx n="79" d="100"/>
          <a:sy n="79" d="100"/>
        </p:scale>
        <p:origin x="1565"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wmf"/><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7988" cy="493713"/>
          </a:xfrm>
          <a:prstGeom prst="rect">
            <a:avLst/>
          </a:prstGeom>
          <a:noFill/>
          <a:ln w="9525">
            <a:noFill/>
            <a:miter lim="800000"/>
            <a:headEnd/>
            <a:tailEnd/>
          </a:ln>
          <a:effectLst/>
        </p:spPr>
        <p:txBody>
          <a:bodyPr vert="horz" wrap="square" lIns="91025" tIns="45511" rIns="91025" bIns="45511" numCol="1" anchor="t" anchorCtr="0" compatLnSpc="1">
            <a:prstTxWarp prst="textNoShape">
              <a:avLst/>
            </a:prstTxWarp>
          </a:bodyPr>
          <a:lstStyle>
            <a:lvl1pPr defTabSz="910378" eaLnBrk="1" hangingPunct="1">
              <a:defRPr sz="1300">
                <a:latin typeface="Times New Roman" pitchFamily="18" charset="0"/>
                <a:ea typeface="+mn-ea"/>
              </a:defRPr>
            </a:lvl1pPr>
          </a:lstStyle>
          <a:p>
            <a:pPr>
              <a:defRPr/>
            </a:pPr>
            <a:endParaRPr lang="en-US" altLang="zh-TW"/>
          </a:p>
        </p:txBody>
      </p:sp>
      <p:sp>
        <p:nvSpPr>
          <p:cNvPr id="32771" name="Rectangle 3"/>
          <p:cNvSpPr>
            <a:spLocks noGrp="1" noChangeArrowheads="1"/>
          </p:cNvSpPr>
          <p:nvPr>
            <p:ph type="dt" sz="quarter" idx="1"/>
          </p:nvPr>
        </p:nvSpPr>
        <p:spPr bwMode="auto">
          <a:xfrm>
            <a:off x="3849688" y="0"/>
            <a:ext cx="2947987" cy="493713"/>
          </a:xfrm>
          <a:prstGeom prst="rect">
            <a:avLst/>
          </a:prstGeom>
          <a:noFill/>
          <a:ln w="9525">
            <a:noFill/>
            <a:miter lim="800000"/>
            <a:headEnd/>
            <a:tailEnd/>
          </a:ln>
          <a:effectLst/>
        </p:spPr>
        <p:txBody>
          <a:bodyPr vert="horz" wrap="square" lIns="91025" tIns="45511" rIns="91025" bIns="45511" numCol="1" anchor="t" anchorCtr="0" compatLnSpc="1">
            <a:prstTxWarp prst="textNoShape">
              <a:avLst/>
            </a:prstTxWarp>
          </a:bodyPr>
          <a:lstStyle>
            <a:lvl1pPr algn="r" defTabSz="910378" eaLnBrk="1" hangingPunct="1">
              <a:defRPr sz="1300">
                <a:latin typeface="Times New Roman" pitchFamily="18" charset="0"/>
                <a:ea typeface="+mn-ea"/>
              </a:defRPr>
            </a:lvl1pPr>
          </a:lstStyle>
          <a:p>
            <a:pPr>
              <a:defRPr/>
            </a:pPr>
            <a:endParaRPr lang="en-US" altLang="zh-TW"/>
          </a:p>
        </p:txBody>
      </p:sp>
      <p:sp>
        <p:nvSpPr>
          <p:cNvPr id="32772" name="Rectangle 4"/>
          <p:cNvSpPr>
            <a:spLocks noGrp="1" noChangeArrowheads="1"/>
          </p:cNvSpPr>
          <p:nvPr>
            <p:ph type="ftr" sz="quarter" idx="2"/>
          </p:nvPr>
        </p:nvSpPr>
        <p:spPr bwMode="auto">
          <a:xfrm>
            <a:off x="0" y="9380538"/>
            <a:ext cx="2947988" cy="493712"/>
          </a:xfrm>
          <a:prstGeom prst="rect">
            <a:avLst/>
          </a:prstGeom>
          <a:noFill/>
          <a:ln w="9525">
            <a:noFill/>
            <a:miter lim="800000"/>
            <a:headEnd/>
            <a:tailEnd/>
          </a:ln>
          <a:effectLst/>
        </p:spPr>
        <p:txBody>
          <a:bodyPr vert="horz" wrap="square" lIns="91025" tIns="45511" rIns="91025" bIns="45511" numCol="1" anchor="b" anchorCtr="0" compatLnSpc="1">
            <a:prstTxWarp prst="textNoShape">
              <a:avLst/>
            </a:prstTxWarp>
          </a:bodyPr>
          <a:lstStyle>
            <a:lvl1pPr defTabSz="910378" eaLnBrk="1" hangingPunct="1">
              <a:defRPr sz="1300">
                <a:latin typeface="Times New Roman" pitchFamily="18" charset="0"/>
                <a:ea typeface="+mn-ea"/>
              </a:defRPr>
            </a:lvl1pPr>
          </a:lstStyle>
          <a:p>
            <a:pPr>
              <a:defRPr/>
            </a:pPr>
            <a:endParaRPr lang="en-US" altLang="zh-TW"/>
          </a:p>
        </p:txBody>
      </p:sp>
      <p:sp>
        <p:nvSpPr>
          <p:cNvPr id="32773" name="Rectangle 5"/>
          <p:cNvSpPr>
            <a:spLocks noGrp="1" noChangeArrowheads="1"/>
          </p:cNvSpPr>
          <p:nvPr>
            <p:ph type="sldNum" sz="quarter" idx="3"/>
          </p:nvPr>
        </p:nvSpPr>
        <p:spPr bwMode="auto">
          <a:xfrm>
            <a:off x="3849688" y="9380538"/>
            <a:ext cx="2947987" cy="493712"/>
          </a:xfrm>
          <a:prstGeom prst="rect">
            <a:avLst/>
          </a:prstGeom>
          <a:noFill/>
          <a:ln w="9525">
            <a:noFill/>
            <a:miter lim="800000"/>
            <a:headEnd/>
            <a:tailEnd/>
          </a:ln>
          <a:effectLst/>
        </p:spPr>
        <p:txBody>
          <a:bodyPr vert="horz" wrap="square" lIns="91025" tIns="45511" rIns="91025" bIns="45511" numCol="1" anchor="b" anchorCtr="0" compatLnSpc="1">
            <a:prstTxWarp prst="textNoShape">
              <a:avLst/>
            </a:prstTxWarp>
          </a:bodyPr>
          <a:lstStyle>
            <a:lvl1pPr algn="r" defTabSz="909638" eaLnBrk="1" hangingPunct="1">
              <a:defRPr sz="1300">
                <a:latin typeface="Times New Roman" pitchFamily="18" charset="0"/>
                <a:ea typeface="新細明體" pitchFamily="18" charset="-120"/>
              </a:defRPr>
            </a:lvl1pPr>
          </a:lstStyle>
          <a:p>
            <a:pPr>
              <a:defRPr/>
            </a:pPr>
            <a:fld id="{A43EB9C9-AF6B-4D5F-811A-9B3CB7DA59A2}"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47988" cy="493713"/>
          </a:xfrm>
          <a:prstGeom prst="rect">
            <a:avLst/>
          </a:prstGeom>
          <a:noFill/>
          <a:ln w="9525">
            <a:noFill/>
            <a:miter lim="800000"/>
            <a:headEnd/>
            <a:tailEnd/>
          </a:ln>
          <a:effectLst/>
        </p:spPr>
        <p:txBody>
          <a:bodyPr vert="horz" wrap="square" lIns="91025" tIns="45511" rIns="91025" bIns="45511" numCol="1" anchor="t" anchorCtr="0" compatLnSpc="1">
            <a:prstTxWarp prst="textNoShape">
              <a:avLst/>
            </a:prstTxWarp>
          </a:bodyPr>
          <a:lstStyle>
            <a:lvl1pPr defTabSz="910378" eaLnBrk="1" hangingPunct="1">
              <a:defRPr sz="1300">
                <a:latin typeface="Arial" charset="0"/>
                <a:ea typeface="+mn-ea"/>
              </a:defRPr>
            </a:lvl1pPr>
          </a:lstStyle>
          <a:p>
            <a:pPr>
              <a:defRPr/>
            </a:pPr>
            <a:endParaRPr lang="en-US" altLang="zh-TW"/>
          </a:p>
        </p:txBody>
      </p:sp>
      <p:sp>
        <p:nvSpPr>
          <p:cNvPr id="35843" name="Rectangle 3"/>
          <p:cNvSpPr>
            <a:spLocks noGrp="1" noChangeArrowheads="1"/>
          </p:cNvSpPr>
          <p:nvPr>
            <p:ph type="dt" idx="1"/>
          </p:nvPr>
        </p:nvSpPr>
        <p:spPr bwMode="auto">
          <a:xfrm>
            <a:off x="3849688" y="0"/>
            <a:ext cx="2947987" cy="493713"/>
          </a:xfrm>
          <a:prstGeom prst="rect">
            <a:avLst/>
          </a:prstGeom>
          <a:noFill/>
          <a:ln w="9525">
            <a:noFill/>
            <a:miter lim="800000"/>
            <a:headEnd/>
            <a:tailEnd/>
          </a:ln>
          <a:effectLst/>
        </p:spPr>
        <p:txBody>
          <a:bodyPr vert="horz" wrap="square" lIns="91025" tIns="45511" rIns="91025" bIns="45511" numCol="1" anchor="t" anchorCtr="0" compatLnSpc="1">
            <a:prstTxWarp prst="textNoShape">
              <a:avLst/>
            </a:prstTxWarp>
          </a:bodyPr>
          <a:lstStyle>
            <a:lvl1pPr algn="r" defTabSz="910378" eaLnBrk="1" hangingPunct="1">
              <a:defRPr sz="1300">
                <a:latin typeface="Arial" charset="0"/>
                <a:ea typeface="+mn-ea"/>
              </a:defRPr>
            </a:lvl1pPr>
          </a:lstStyle>
          <a:p>
            <a:pPr>
              <a:defRPr/>
            </a:pPr>
            <a:endParaRPr lang="en-US" altLang="zh-TW"/>
          </a:p>
        </p:txBody>
      </p:sp>
      <p:sp>
        <p:nvSpPr>
          <p:cNvPr id="39940" name="Rectangle 4"/>
          <p:cNvSpPr>
            <a:spLocks noGrp="1" noRot="1" noChangeAspect="1" noChangeArrowheads="1" noTextEdit="1"/>
          </p:cNvSpPr>
          <p:nvPr>
            <p:ph type="sldImg" idx="2"/>
          </p:nvPr>
        </p:nvSpPr>
        <p:spPr bwMode="auto">
          <a:xfrm>
            <a:off x="933450" y="741363"/>
            <a:ext cx="4933950" cy="37020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908050" y="4689475"/>
            <a:ext cx="4981575" cy="4443413"/>
          </a:xfrm>
          <a:prstGeom prst="rect">
            <a:avLst/>
          </a:prstGeom>
          <a:noFill/>
          <a:ln w="9525">
            <a:noFill/>
            <a:miter lim="800000"/>
            <a:headEnd/>
            <a:tailEnd/>
          </a:ln>
          <a:effectLst/>
        </p:spPr>
        <p:txBody>
          <a:bodyPr vert="horz" wrap="square" lIns="91025" tIns="45511" rIns="91025" bIns="45511"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35846" name="Rectangle 6"/>
          <p:cNvSpPr>
            <a:spLocks noGrp="1" noChangeArrowheads="1"/>
          </p:cNvSpPr>
          <p:nvPr>
            <p:ph type="ftr" sz="quarter" idx="4"/>
          </p:nvPr>
        </p:nvSpPr>
        <p:spPr bwMode="auto">
          <a:xfrm>
            <a:off x="0" y="9380538"/>
            <a:ext cx="2947988" cy="493712"/>
          </a:xfrm>
          <a:prstGeom prst="rect">
            <a:avLst/>
          </a:prstGeom>
          <a:noFill/>
          <a:ln w="9525">
            <a:noFill/>
            <a:miter lim="800000"/>
            <a:headEnd/>
            <a:tailEnd/>
          </a:ln>
          <a:effectLst/>
        </p:spPr>
        <p:txBody>
          <a:bodyPr vert="horz" wrap="square" lIns="91025" tIns="45511" rIns="91025" bIns="45511" numCol="1" anchor="b" anchorCtr="0" compatLnSpc="1">
            <a:prstTxWarp prst="textNoShape">
              <a:avLst/>
            </a:prstTxWarp>
          </a:bodyPr>
          <a:lstStyle>
            <a:lvl1pPr defTabSz="910378" eaLnBrk="1" hangingPunct="1">
              <a:defRPr sz="1300">
                <a:latin typeface="Arial" charset="0"/>
                <a:ea typeface="+mn-ea"/>
              </a:defRPr>
            </a:lvl1pPr>
          </a:lstStyle>
          <a:p>
            <a:pPr>
              <a:defRPr/>
            </a:pPr>
            <a:endParaRPr lang="en-US" altLang="zh-TW"/>
          </a:p>
        </p:txBody>
      </p:sp>
      <p:sp>
        <p:nvSpPr>
          <p:cNvPr id="35847" name="Rectangle 7"/>
          <p:cNvSpPr>
            <a:spLocks noGrp="1" noChangeArrowheads="1"/>
          </p:cNvSpPr>
          <p:nvPr>
            <p:ph type="sldNum" sz="quarter" idx="5"/>
          </p:nvPr>
        </p:nvSpPr>
        <p:spPr bwMode="auto">
          <a:xfrm>
            <a:off x="3849688" y="9380538"/>
            <a:ext cx="2947987" cy="493712"/>
          </a:xfrm>
          <a:prstGeom prst="rect">
            <a:avLst/>
          </a:prstGeom>
          <a:noFill/>
          <a:ln w="9525">
            <a:noFill/>
            <a:miter lim="800000"/>
            <a:headEnd/>
            <a:tailEnd/>
          </a:ln>
          <a:effectLst/>
        </p:spPr>
        <p:txBody>
          <a:bodyPr vert="horz" wrap="square" lIns="91025" tIns="45511" rIns="91025" bIns="45511" numCol="1" anchor="b" anchorCtr="0" compatLnSpc="1">
            <a:prstTxWarp prst="textNoShape">
              <a:avLst/>
            </a:prstTxWarp>
          </a:bodyPr>
          <a:lstStyle>
            <a:lvl1pPr algn="r" defTabSz="909638" eaLnBrk="1" hangingPunct="1">
              <a:defRPr sz="1300">
                <a:latin typeface="Arial" charset="0"/>
                <a:ea typeface="新細明體" pitchFamily="18" charset="-120"/>
              </a:defRPr>
            </a:lvl1pPr>
          </a:lstStyle>
          <a:p>
            <a:pPr>
              <a:defRPr/>
            </a:pPr>
            <a:fld id="{2FA0B103-F9A0-49F1-8054-0A3F73C4502F}"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p:cNvSpPr>
            <a:spLocks noGrp="1" noRot="1" noChangeAspect="1" noTextEdit="1"/>
          </p:cNvSpPr>
          <p:nvPr>
            <p:ph type="sldImg"/>
          </p:nvPr>
        </p:nvSpPr>
        <p:spPr>
          <a:ln/>
        </p:spPr>
      </p:sp>
      <p:sp>
        <p:nvSpPr>
          <p:cNvPr id="40963" name="備忘稿版面配置區 2"/>
          <p:cNvSpPr>
            <a:spLocks noGrp="1"/>
          </p:cNvSpPr>
          <p:nvPr>
            <p:ph type="body" idx="1"/>
          </p:nvPr>
        </p:nvSpPr>
        <p:spPr>
          <a:noFill/>
          <a:ln/>
        </p:spPr>
        <p:txBody>
          <a:bodyPr/>
          <a:lstStyle/>
          <a:p>
            <a:endParaRPr lang="zh-TW" altLang="en-US"/>
          </a:p>
        </p:txBody>
      </p:sp>
      <p:sp>
        <p:nvSpPr>
          <p:cNvPr id="40964" name="投影片編號版面配置區 3"/>
          <p:cNvSpPr>
            <a:spLocks noGrp="1"/>
          </p:cNvSpPr>
          <p:nvPr>
            <p:ph type="sldNum" sz="quarter" idx="5"/>
          </p:nvPr>
        </p:nvSpPr>
        <p:spPr>
          <a:noFill/>
        </p:spPr>
        <p:txBody>
          <a:bodyPr/>
          <a:lstStyle/>
          <a:p>
            <a:fld id="{F257E78A-7E06-4C14-8810-B405FBA35521}" type="slidenum">
              <a:rPr lang="zh-TW" altLang="en-US" smtClean="0">
                <a:latin typeface="Arial" pitchFamily="34" charset="0"/>
              </a:rPr>
              <a:pPr/>
              <a:t>0</a:t>
            </a:fld>
            <a:endParaRPr lang="en-US" altLang="zh-TW">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p:txBody>
          <a:bodyPr/>
          <a:lstStyle/>
          <a:p>
            <a:endParaRPr lang="en-GB"/>
          </a:p>
        </p:txBody>
      </p:sp>
      <p:sp>
        <p:nvSpPr>
          <p:cNvPr id="5124" name="Slide Number Placeholder 3"/>
          <p:cNvSpPr>
            <a:spLocks noGrp="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fld id="{EE861C39-6116-456E-9C7E-D4FBD815F73F}" type="slidenum">
              <a:rPr lang="en-US" altLang="zh-TW"/>
              <a:pPr/>
              <a:t>1</a:t>
            </a:fld>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p:txBody>
          <a:bodyPr/>
          <a:lstStyle/>
          <a:p>
            <a:pPr>
              <a:defRPr/>
            </a:pPr>
            <a:r>
              <a:rPr lang="en-US">
                <a:latin typeface="Times New Roman" charset="0"/>
                <a:ea typeface="MS PGothic" charset="0"/>
              </a:rPr>
              <a:t>You </a:t>
            </a: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fld id="{A8EF7B3F-1A53-4CFC-BAF7-8D13B0945DD9}" type="slidenum">
              <a:rPr lang="en-US" altLang="zh-TW"/>
              <a:pPr/>
              <a:t>15</a:t>
            </a:fld>
            <a:endParaRPr lang="en-US"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p:cNvSpPr>
            <a:spLocks noGrp="1" noRot="1" noChangeAspect="1" noTextEdit="1"/>
          </p:cNvSpPr>
          <p:nvPr>
            <p:ph type="sldImg"/>
          </p:nvPr>
        </p:nvSpPr>
        <p:spPr>
          <a:ln/>
        </p:spPr>
      </p:sp>
      <p:sp>
        <p:nvSpPr>
          <p:cNvPr id="40963" name="備忘稿版面配置區 2"/>
          <p:cNvSpPr>
            <a:spLocks noGrp="1"/>
          </p:cNvSpPr>
          <p:nvPr>
            <p:ph type="body" idx="1"/>
          </p:nvPr>
        </p:nvSpPr>
        <p:spPr>
          <a:noFill/>
          <a:ln/>
        </p:spPr>
        <p:txBody>
          <a:bodyPr/>
          <a:lstStyle/>
          <a:p>
            <a:endParaRPr lang="zh-TW" altLang="en-US"/>
          </a:p>
        </p:txBody>
      </p:sp>
      <p:sp>
        <p:nvSpPr>
          <p:cNvPr id="40964" name="投影片編號版面配置區 3"/>
          <p:cNvSpPr>
            <a:spLocks noGrp="1"/>
          </p:cNvSpPr>
          <p:nvPr>
            <p:ph type="sldNum" sz="quarter" idx="5"/>
          </p:nvPr>
        </p:nvSpPr>
        <p:spPr>
          <a:noFill/>
        </p:spPr>
        <p:txBody>
          <a:bodyPr/>
          <a:lstStyle/>
          <a:p>
            <a:fld id="{F257E78A-7E06-4C14-8810-B405FBA35521}" type="slidenum">
              <a:rPr lang="zh-TW" altLang="en-US" smtClean="0">
                <a:latin typeface="Arial" pitchFamily="34" charset="0"/>
              </a:rPr>
              <a:pPr/>
              <a:t>24</a:t>
            </a:fld>
            <a:endParaRPr lang="en-US" altLang="zh-TW">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ln/>
        </p:spPr>
        <p:txBody>
          <a:bodyPr/>
          <a:lstStyle/>
          <a:p>
            <a:pPr>
              <a:spcBef>
                <a:spcPct val="0"/>
              </a:spcBef>
            </a:pPr>
            <a:endParaRPr lang="en-GB">
              <a:latin typeface="Calibri"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defTabSz="912966"/>
            <a:fld id="{945B34E9-7189-47D4-A1C5-E97CF2E6FD13}" type="slidenum">
              <a:rPr lang="en-US" altLang="zh-TW"/>
              <a:pPr defTabSz="912966"/>
              <a:t>33</a:t>
            </a:fld>
            <a:endParaRPr lang="en-US" altLang="zh-TW"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p:txBody>
          <a:bodyPr/>
          <a:lstStyle/>
          <a:p>
            <a:endParaRPr lang="en-GB"/>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defTabSz="912966"/>
            <a:fld id="{9C380D8D-132C-4FB5-B7D2-094922AAD522}" type="slidenum">
              <a:rPr lang="en-US" altLang="zh-TW"/>
              <a:pPr defTabSz="912966"/>
              <a:t>42</a:t>
            </a:fld>
            <a:endParaRPr lang="en-US" altLang="zh-TW"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p:txBody>
          <a:bodyPr/>
          <a:lstStyle/>
          <a:p>
            <a:endParaRPr lang="en-GB"/>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fld id="{C6D524D6-3EA3-4E6D-9FCD-4800FAE2B7A9}" type="slidenum">
              <a:rPr lang="en-US" altLang="zh-TW"/>
              <a:pPr/>
              <a:t>46</a:t>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12" descr="paint"/>
          <p:cNvPicPr>
            <a:picLocks noChangeAspect="1" noChangeArrowheads="1"/>
          </p:cNvPicPr>
          <p:nvPr userDrawn="1"/>
        </p:nvPicPr>
        <p:blipFill>
          <a:blip r:embed="rId2">
            <a:clrChange>
              <a:clrFrom>
                <a:srgbClr val="C0C0C0"/>
              </a:clrFrom>
              <a:clrTo>
                <a:srgbClr val="C0C0C0">
                  <a:alpha val="0"/>
                </a:srgbClr>
              </a:clrTo>
            </a:clrChange>
          </a:blip>
          <a:srcRect/>
          <a:stretch>
            <a:fillRect/>
          </a:stretch>
        </p:blipFill>
        <p:spPr bwMode="auto">
          <a:xfrm>
            <a:off x="539750" y="3524250"/>
            <a:ext cx="8137525" cy="336550"/>
          </a:xfrm>
          <a:prstGeom prst="rect">
            <a:avLst/>
          </a:prstGeom>
          <a:noFill/>
          <a:ln w="9525">
            <a:noFill/>
            <a:miter lim="800000"/>
            <a:headEnd/>
            <a:tailEnd/>
          </a:ln>
        </p:spPr>
      </p:pic>
      <p:pic>
        <p:nvPicPr>
          <p:cNvPr id="5" name="圖片 9" descr="UNlogo.jpg"/>
          <p:cNvPicPr>
            <a:picLocks noChangeAspect="1"/>
          </p:cNvPicPr>
          <p:nvPr userDrawn="1"/>
        </p:nvPicPr>
        <p:blipFill>
          <a:blip r:embed="rId3"/>
          <a:srcRect/>
          <a:stretch>
            <a:fillRect/>
          </a:stretch>
        </p:blipFill>
        <p:spPr bwMode="auto">
          <a:xfrm>
            <a:off x="214313" y="5781675"/>
            <a:ext cx="2357437" cy="989013"/>
          </a:xfrm>
          <a:prstGeom prst="rect">
            <a:avLst/>
          </a:prstGeom>
          <a:noFill/>
          <a:ln w="9525">
            <a:noFill/>
            <a:miter lim="800000"/>
            <a:headEnd/>
            <a:tailEnd/>
          </a:ln>
        </p:spPr>
      </p:pic>
      <p:sp>
        <p:nvSpPr>
          <p:cNvPr id="3077" name="Rectangle 5"/>
          <p:cNvSpPr>
            <a:spLocks noGrp="1" noChangeArrowheads="1"/>
          </p:cNvSpPr>
          <p:nvPr>
            <p:ph type="ctrTitle" sz="quarter"/>
          </p:nvPr>
        </p:nvSpPr>
        <p:spPr>
          <a:xfrm>
            <a:off x="684213" y="1268413"/>
            <a:ext cx="7772400" cy="1944687"/>
          </a:xfrm>
        </p:spPr>
        <p:txBody>
          <a:bodyPr anchorCtr="1"/>
          <a:lstStyle>
            <a:lvl1pPr>
              <a:lnSpc>
                <a:spcPct val="120000"/>
              </a:lnSpc>
              <a:spcBef>
                <a:spcPct val="20000"/>
              </a:spcBef>
              <a:defRPr sz="4400"/>
            </a:lvl1pPr>
          </a:lstStyle>
          <a:p>
            <a:r>
              <a:rPr lang="en-US" altLang="zh-TW"/>
              <a:t>Click to edit Master title style</a:t>
            </a:r>
          </a:p>
        </p:txBody>
      </p:sp>
      <p:sp>
        <p:nvSpPr>
          <p:cNvPr id="3078" name="Rectangle 6"/>
          <p:cNvSpPr>
            <a:spLocks noGrp="1" noChangeArrowheads="1"/>
          </p:cNvSpPr>
          <p:nvPr>
            <p:ph type="subTitle" sz="quarter" idx="1"/>
          </p:nvPr>
        </p:nvSpPr>
        <p:spPr>
          <a:xfrm>
            <a:off x="1403350" y="3789363"/>
            <a:ext cx="6400800" cy="1752600"/>
          </a:xfrm>
        </p:spPr>
        <p:txBody>
          <a:bodyPr lIns="92075" tIns="46038" rIns="92075" bIns="46038" anchor="ctr"/>
          <a:lstStyle>
            <a:lvl1pPr marL="0" indent="0" algn="ctr">
              <a:buFont typeface="Wingdings" pitchFamily="2" charset="2"/>
              <a:buNone/>
              <a:defRPr sz="3200"/>
            </a:lvl1pPr>
          </a:lstStyle>
          <a:p>
            <a:r>
              <a:rPr lang="en-US" altLang="zh-TW"/>
              <a:t>Name and affiliation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8"/>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9"/>
          <p:cNvSpPr>
            <a:spLocks noGrp="1" noChangeArrowheads="1"/>
          </p:cNvSpPr>
          <p:nvPr>
            <p:ph type="sldNum" sz="quarter" idx="11"/>
          </p:nvPr>
        </p:nvSpPr>
        <p:spPr>
          <a:ln/>
        </p:spPr>
        <p:txBody>
          <a:bodyPr/>
          <a:lstStyle>
            <a:lvl1pPr>
              <a:defRPr/>
            </a:lvl1pPr>
          </a:lstStyle>
          <a:p>
            <a:pPr>
              <a:defRPr/>
            </a:pPr>
            <a:fld id="{DA27C6D8-DDCF-4733-BBA7-31F128BFCAF9}" type="slidenum">
              <a:rPr lang="zh-TW" altLang="en-US"/>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228600"/>
            <a:ext cx="1943100" cy="59912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84213" y="228600"/>
            <a:ext cx="5678487" cy="59912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8"/>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9"/>
          <p:cNvSpPr>
            <a:spLocks noGrp="1" noChangeArrowheads="1"/>
          </p:cNvSpPr>
          <p:nvPr>
            <p:ph type="sldNum" sz="quarter" idx="11"/>
          </p:nvPr>
        </p:nvSpPr>
        <p:spPr>
          <a:ln/>
        </p:spPr>
        <p:txBody>
          <a:bodyPr/>
          <a:lstStyle>
            <a:lvl1pPr>
              <a:defRPr/>
            </a:lvl1pPr>
          </a:lstStyle>
          <a:p>
            <a:pPr>
              <a:defRPr/>
            </a:pPr>
            <a:fld id="{A045E7B4-E54F-4AC2-9853-B96D8E0CB553}" type="slidenum">
              <a:rPr lang="zh-TW" altLang="en-US"/>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8"/>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9"/>
          <p:cNvSpPr>
            <a:spLocks noGrp="1" noChangeArrowheads="1"/>
          </p:cNvSpPr>
          <p:nvPr>
            <p:ph type="sldNum" sz="quarter" idx="11"/>
          </p:nvPr>
        </p:nvSpPr>
        <p:spPr>
          <a:ln/>
        </p:spPr>
        <p:txBody>
          <a:bodyPr/>
          <a:lstStyle>
            <a:lvl1pPr>
              <a:defRPr/>
            </a:lvl1pPr>
          </a:lstStyle>
          <a:p>
            <a:pPr>
              <a:defRPr/>
            </a:pPr>
            <a:fld id="{7AE0F126-506D-4683-BB18-F43D4B579F29}" type="slidenum">
              <a:rPr lang="zh-TW" altLang="en-US"/>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8"/>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9"/>
          <p:cNvSpPr>
            <a:spLocks noGrp="1" noChangeArrowheads="1"/>
          </p:cNvSpPr>
          <p:nvPr>
            <p:ph type="sldNum" sz="quarter" idx="11"/>
          </p:nvPr>
        </p:nvSpPr>
        <p:spPr>
          <a:ln/>
        </p:spPr>
        <p:txBody>
          <a:bodyPr/>
          <a:lstStyle>
            <a:lvl1pPr>
              <a:defRPr/>
            </a:lvl1pPr>
          </a:lstStyle>
          <a:p>
            <a:pPr>
              <a:defRPr/>
            </a:pPr>
            <a:fld id="{F88A1F4A-17AD-4AD9-B02F-32ADAB3A1ACC}" type="slidenum">
              <a:rPr lang="zh-TW" altLang="en-US"/>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4213" y="1268413"/>
            <a:ext cx="3810000" cy="4951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6613" y="1268413"/>
            <a:ext cx="3810000" cy="4951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8"/>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9"/>
          <p:cNvSpPr>
            <a:spLocks noGrp="1" noChangeArrowheads="1"/>
          </p:cNvSpPr>
          <p:nvPr>
            <p:ph type="sldNum" sz="quarter" idx="11"/>
          </p:nvPr>
        </p:nvSpPr>
        <p:spPr>
          <a:ln/>
        </p:spPr>
        <p:txBody>
          <a:bodyPr/>
          <a:lstStyle>
            <a:lvl1pPr>
              <a:defRPr/>
            </a:lvl1pPr>
          </a:lstStyle>
          <a:p>
            <a:pPr>
              <a:defRPr/>
            </a:pPr>
            <a:fld id="{1713286F-E441-4E9A-88C5-94F70F977A17}" type="slidenum">
              <a:rPr lang="zh-TW" altLang="en-US"/>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8"/>
          <p:cNvSpPr>
            <a:spLocks noGrp="1" noChangeArrowheads="1"/>
          </p:cNvSpPr>
          <p:nvPr>
            <p:ph type="ftr" sz="quarter" idx="10"/>
          </p:nvPr>
        </p:nvSpPr>
        <p:spPr>
          <a:ln/>
        </p:spPr>
        <p:txBody>
          <a:bodyPr/>
          <a:lstStyle>
            <a:lvl1pPr>
              <a:defRPr/>
            </a:lvl1pPr>
          </a:lstStyle>
          <a:p>
            <a:pPr>
              <a:defRPr/>
            </a:pPr>
            <a:endParaRPr lang="en-US" altLang="zh-TW"/>
          </a:p>
        </p:txBody>
      </p:sp>
      <p:sp>
        <p:nvSpPr>
          <p:cNvPr id="8" name="Rectangle 9"/>
          <p:cNvSpPr>
            <a:spLocks noGrp="1" noChangeArrowheads="1"/>
          </p:cNvSpPr>
          <p:nvPr>
            <p:ph type="sldNum" sz="quarter" idx="11"/>
          </p:nvPr>
        </p:nvSpPr>
        <p:spPr>
          <a:ln/>
        </p:spPr>
        <p:txBody>
          <a:bodyPr/>
          <a:lstStyle>
            <a:lvl1pPr>
              <a:defRPr/>
            </a:lvl1pPr>
          </a:lstStyle>
          <a:p>
            <a:pPr>
              <a:defRPr/>
            </a:pPr>
            <a:fld id="{5905C018-A747-4807-BB79-F19C9CA39A40}" type="slidenum">
              <a:rPr lang="zh-TW" altLang="en-US"/>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8"/>
          <p:cNvSpPr>
            <a:spLocks noGrp="1" noChangeArrowheads="1"/>
          </p:cNvSpPr>
          <p:nvPr>
            <p:ph type="ftr" sz="quarter" idx="10"/>
          </p:nvPr>
        </p:nvSpPr>
        <p:spPr>
          <a:ln/>
        </p:spPr>
        <p:txBody>
          <a:bodyPr/>
          <a:lstStyle>
            <a:lvl1pPr>
              <a:defRPr/>
            </a:lvl1pPr>
          </a:lstStyle>
          <a:p>
            <a:pPr>
              <a:defRPr/>
            </a:pPr>
            <a:endParaRPr lang="en-US" altLang="zh-TW"/>
          </a:p>
        </p:txBody>
      </p:sp>
      <p:sp>
        <p:nvSpPr>
          <p:cNvPr id="4" name="Rectangle 9"/>
          <p:cNvSpPr>
            <a:spLocks noGrp="1" noChangeArrowheads="1"/>
          </p:cNvSpPr>
          <p:nvPr>
            <p:ph type="sldNum" sz="quarter" idx="11"/>
          </p:nvPr>
        </p:nvSpPr>
        <p:spPr>
          <a:ln/>
        </p:spPr>
        <p:txBody>
          <a:bodyPr/>
          <a:lstStyle>
            <a:lvl1pPr>
              <a:defRPr/>
            </a:lvl1pPr>
          </a:lstStyle>
          <a:p>
            <a:pPr>
              <a:defRPr/>
            </a:pPr>
            <a:fld id="{7F629941-9013-4258-BB2B-92CBB0638C55}" type="slidenum">
              <a:rPr lang="zh-TW" altLang="en-US"/>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endParaRPr lang="en-US" altLang="zh-TW"/>
          </a:p>
        </p:txBody>
      </p:sp>
      <p:sp>
        <p:nvSpPr>
          <p:cNvPr id="3" name="Rectangle 9"/>
          <p:cNvSpPr>
            <a:spLocks noGrp="1" noChangeArrowheads="1"/>
          </p:cNvSpPr>
          <p:nvPr>
            <p:ph type="sldNum" sz="quarter" idx="11"/>
          </p:nvPr>
        </p:nvSpPr>
        <p:spPr>
          <a:ln/>
        </p:spPr>
        <p:txBody>
          <a:bodyPr/>
          <a:lstStyle>
            <a:lvl1pPr>
              <a:defRPr/>
            </a:lvl1pPr>
          </a:lstStyle>
          <a:p>
            <a:pPr>
              <a:defRPr/>
            </a:pPr>
            <a:fld id="{A228990B-8D18-462D-A417-FABC4A506DFA}" type="slidenum">
              <a:rPr lang="zh-TW" altLang="en-US"/>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8"/>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9"/>
          <p:cNvSpPr>
            <a:spLocks noGrp="1" noChangeArrowheads="1"/>
          </p:cNvSpPr>
          <p:nvPr>
            <p:ph type="sldNum" sz="quarter" idx="11"/>
          </p:nvPr>
        </p:nvSpPr>
        <p:spPr>
          <a:ln/>
        </p:spPr>
        <p:txBody>
          <a:bodyPr/>
          <a:lstStyle>
            <a:lvl1pPr>
              <a:defRPr/>
            </a:lvl1pPr>
          </a:lstStyle>
          <a:p>
            <a:pPr>
              <a:defRPr/>
            </a:pPr>
            <a:fld id="{E2A4F1E5-C529-48E3-AC93-D61AB4BDAFA7}" type="slidenum">
              <a:rPr lang="zh-TW" altLang="en-US"/>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8"/>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9"/>
          <p:cNvSpPr>
            <a:spLocks noGrp="1" noChangeArrowheads="1"/>
          </p:cNvSpPr>
          <p:nvPr>
            <p:ph type="sldNum" sz="quarter" idx="11"/>
          </p:nvPr>
        </p:nvSpPr>
        <p:spPr>
          <a:ln/>
        </p:spPr>
        <p:txBody>
          <a:bodyPr/>
          <a:lstStyle>
            <a:lvl1pPr>
              <a:defRPr/>
            </a:lvl1pPr>
          </a:lstStyle>
          <a:p>
            <a:pPr>
              <a:defRPr/>
            </a:pPr>
            <a:fld id="{88D7AF77-7EAD-42A1-A511-5077B0834600}" type="slidenum">
              <a:rPr lang="zh-TW" altLang="en-US"/>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5"/>
          <p:cNvSpPr>
            <a:spLocks noGrp="1" noChangeArrowheads="1"/>
          </p:cNvSpPr>
          <p:nvPr>
            <p:ph type="title"/>
          </p:nvPr>
        </p:nvSpPr>
        <p:spPr bwMode="auto">
          <a:xfrm>
            <a:off x="685800" y="228600"/>
            <a:ext cx="7772400" cy="823913"/>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ltLang="zh-TW"/>
              <a:t>Click to edit Master title style</a:t>
            </a:r>
          </a:p>
        </p:txBody>
      </p:sp>
      <p:sp>
        <p:nvSpPr>
          <p:cNvPr id="2056" name="Rectangle 8"/>
          <p:cNvSpPr>
            <a:spLocks noGrp="1" noChangeArrowheads="1"/>
          </p:cNvSpPr>
          <p:nvPr>
            <p:ph type="ftr" sz="quarter" idx="3"/>
          </p:nvPr>
        </p:nvSpPr>
        <p:spPr bwMode="auto">
          <a:xfrm>
            <a:off x="685800" y="6340475"/>
            <a:ext cx="4038600" cy="3048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eaLnBrk="1" hangingPunct="1">
              <a:defRPr sz="1000">
                <a:latin typeface="Arial" charset="0"/>
                <a:ea typeface="新細明體" pitchFamily="18" charset="-120"/>
              </a:defRPr>
            </a:lvl1pPr>
          </a:lstStyle>
          <a:p>
            <a:pPr>
              <a:defRPr/>
            </a:pPr>
            <a:endParaRPr lang="en-US" altLang="zh-TW"/>
          </a:p>
        </p:txBody>
      </p:sp>
      <p:sp>
        <p:nvSpPr>
          <p:cNvPr id="2052" name="Rectangle 11"/>
          <p:cNvSpPr>
            <a:spLocks noGrp="1" noChangeArrowheads="1"/>
          </p:cNvSpPr>
          <p:nvPr>
            <p:ph type="body" idx="1"/>
          </p:nvPr>
        </p:nvSpPr>
        <p:spPr bwMode="auto">
          <a:xfrm>
            <a:off x="684213" y="1268413"/>
            <a:ext cx="7772400" cy="4951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eaLnBrk="1" hangingPunct="1">
              <a:defRPr sz="1600">
                <a:latin typeface="Times New Roman" pitchFamily="18" charset="0"/>
                <a:ea typeface="新細明體" pitchFamily="18" charset="-120"/>
              </a:defRPr>
            </a:lvl1pPr>
          </a:lstStyle>
          <a:p>
            <a:pPr>
              <a:defRPr/>
            </a:pPr>
            <a:fld id="{C46E7E20-9B83-45A0-A51A-5DB15D188C23}" type="slidenum">
              <a:rPr lang="zh-TW" altLang="en-US"/>
              <a:pPr>
                <a:defRPr/>
              </a:pPr>
              <a:t>‹#›</a:t>
            </a:fld>
            <a:endParaRPr lang="en-US" altLang="zh-TW"/>
          </a:p>
        </p:txBody>
      </p:sp>
      <p:pic>
        <p:nvPicPr>
          <p:cNvPr id="2054" name="Picture 15" descr="paint"/>
          <p:cNvPicPr>
            <a:picLocks noChangeAspect="1" noChangeArrowheads="1"/>
          </p:cNvPicPr>
          <p:nvPr userDrawn="1"/>
        </p:nvPicPr>
        <p:blipFill>
          <a:blip r:embed="rId13">
            <a:clrChange>
              <a:clrFrom>
                <a:srgbClr val="C0C0C0"/>
              </a:clrFrom>
              <a:clrTo>
                <a:srgbClr val="C0C0C0">
                  <a:alpha val="0"/>
                </a:srgbClr>
              </a:clrTo>
            </a:clrChange>
          </a:blip>
          <a:srcRect/>
          <a:stretch>
            <a:fillRect/>
          </a:stretch>
        </p:blipFill>
        <p:spPr bwMode="auto">
          <a:xfrm>
            <a:off x="395288" y="1052513"/>
            <a:ext cx="8137525" cy="263525"/>
          </a:xfrm>
          <a:prstGeom prst="rect">
            <a:avLst/>
          </a:prstGeom>
          <a:noFill/>
          <a:ln w="9525">
            <a:noFill/>
            <a:miter lim="800000"/>
            <a:headEnd/>
            <a:tailEnd/>
          </a:ln>
        </p:spPr>
      </p:pic>
      <p:pic>
        <p:nvPicPr>
          <p:cNvPr id="2055" name="圖片 7" descr="UNlogo.jpg"/>
          <p:cNvPicPr>
            <a:picLocks noChangeAspect="1"/>
          </p:cNvPicPr>
          <p:nvPr userDrawn="1"/>
        </p:nvPicPr>
        <p:blipFill>
          <a:blip r:embed="rId14"/>
          <a:srcRect/>
          <a:stretch>
            <a:fillRect/>
          </a:stretch>
        </p:blipFill>
        <p:spPr bwMode="auto">
          <a:xfrm>
            <a:off x="142875" y="6169025"/>
            <a:ext cx="1643063" cy="6889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60"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hdr="0" ftr="0" dt="0"/>
  <p:txStyles>
    <p:titleStyle>
      <a:lvl1pPr algn="ctr" rtl="0" eaLnBrk="0" fontAlgn="base" hangingPunct="0">
        <a:spcBef>
          <a:spcPct val="0"/>
        </a:spcBef>
        <a:spcAft>
          <a:spcPct val="0"/>
        </a:spcAft>
        <a:defRPr sz="3600" b="1">
          <a:solidFill>
            <a:srgbClr val="990000"/>
          </a:solidFill>
          <a:latin typeface="+mj-lt"/>
          <a:ea typeface="+mj-ea"/>
          <a:cs typeface="+mj-cs"/>
        </a:defRPr>
      </a:lvl1pPr>
      <a:lvl2pPr algn="ctr" rtl="0" eaLnBrk="0" fontAlgn="base" hangingPunct="0">
        <a:spcBef>
          <a:spcPct val="0"/>
        </a:spcBef>
        <a:spcAft>
          <a:spcPct val="0"/>
        </a:spcAft>
        <a:defRPr sz="3600" b="1">
          <a:solidFill>
            <a:srgbClr val="990000"/>
          </a:solidFill>
          <a:latin typeface="Comic Sans MS" pitchFamily="66" charset="0"/>
          <a:ea typeface="標楷體" pitchFamily="65" charset="-120"/>
        </a:defRPr>
      </a:lvl2pPr>
      <a:lvl3pPr algn="ctr" rtl="0" eaLnBrk="0" fontAlgn="base" hangingPunct="0">
        <a:spcBef>
          <a:spcPct val="0"/>
        </a:spcBef>
        <a:spcAft>
          <a:spcPct val="0"/>
        </a:spcAft>
        <a:defRPr sz="3600" b="1">
          <a:solidFill>
            <a:srgbClr val="990000"/>
          </a:solidFill>
          <a:latin typeface="Comic Sans MS" pitchFamily="66" charset="0"/>
          <a:ea typeface="標楷體" pitchFamily="65" charset="-120"/>
        </a:defRPr>
      </a:lvl3pPr>
      <a:lvl4pPr algn="ctr" rtl="0" eaLnBrk="0" fontAlgn="base" hangingPunct="0">
        <a:spcBef>
          <a:spcPct val="0"/>
        </a:spcBef>
        <a:spcAft>
          <a:spcPct val="0"/>
        </a:spcAft>
        <a:defRPr sz="3600" b="1">
          <a:solidFill>
            <a:srgbClr val="990000"/>
          </a:solidFill>
          <a:latin typeface="Comic Sans MS" pitchFamily="66" charset="0"/>
          <a:ea typeface="標楷體" pitchFamily="65" charset="-120"/>
        </a:defRPr>
      </a:lvl4pPr>
      <a:lvl5pPr algn="ctr" rtl="0" eaLnBrk="0" fontAlgn="base" hangingPunct="0">
        <a:spcBef>
          <a:spcPct val="0"/>
        </a:spcBef>
        <a:spcAft>
          <a:spcPct val="0"/>
        </a:spcAft>
        <a:defRPr sz="3600" b="1">
          <a:solidFill>
            <a:srgbClr val="990000"/>
          </a:solidFill>
          <a:latin typeface="Comic Sans MS" pitchFamily="66" charset="0"/>
          <a:ea typeface="標楷體" pitchFamily="65" charset="-120"/>
        </a:defRPr>
      </a:lvl5pPr>
      <a:lvl6pPr marL="457200" algn="ctr" rtl="0" fontAlgn="base">
        <a:spcBef>
          <a:spcPct val="0"/>
        </a:spcBef>
        <a:spcAft>
          <a:spcPct val="0"/>
        </a:spcAft>
        <a:defRPr sz="3600" b="1">
          <a:solidFill>
            <a:srgbClr val="990000"/>
          </a:solidFill>
          <a:latin typeface="Comic Sans MS" pitchFamily="66" charset="0"/>
          <a:ea typeface="標楷體" pitchFamily="65" charset="-120"/>
        </a:defRPr>
      </a:lvl6pPr>
      <a:lvl7pPr marL="914400" algn="ctr" rtl="0" fontAlgn="base">
        <a:spcBef>
          <a:spcPct val="0"/>
        </a:spcBef>
        <a:spcAft>
          <a:spcPct val="0"/>
        </a:spcAft>
        <a:defRPr sz="3600" b="1">
          <a:solidFill>
            <a:srgbClr val="990000"/>
          </a:solidFill>
          <a:latin typeface="Comic Sans MS" pitchFamily="66" charset="0"/>
          <a:ea typeface="標楷體" pitchFamily="65" charset="-120"/>
        </a:defRPr>
      </a:lvl7pPr>
      <a:lvl8pPr marL="1371600" algn="ctr" rtl="0" fontAlgn="base">
        <a:spcBef>
          <a:spcPct val="0"/>
        </a:spcBef>
        <a:spcAft>
          <a:spcPct val="0"/>
        </a:spcAft>
        <a:defRPr sz="3600" b="1">
          <a:solidFill>
            <a:srgbClr val="990000"/>
          </a:solidFill>
          <a:latin typeface="Comic Sans MS" pitchFamily="66" charset="0"/>
          <a:ea typeface="標楷體" pitchFamily="65" charset="-120"/>
        </a:defRPr>
      </a:lvl8pPr>
      <a:lvl9pPr marL="1828800" algn="ctr" rtl="0" fontAlgn="base">
        <a:spcBef>
          <a:spcPct val="0"/>
        </a:spcBef>
        <a:spcAft>
          <a:spcPct val="0"/>
        </a:spcAft>
        <a:defRPr sz="3600" b="1">
          <a:solidFill>
            <a:srgbClr val="990000"/>
          </a:solidFill>
          <a:latin typeface="Comic Sans MS" pitchFamily="66" charset="0"/>
          <a:ea typeface="標楷體" pitchFamily="65" charset="-120"/>
        </a:defRPr>
      </a:lvl9pPr>
    </p:titleStyle>
    <p:bodyStyle>
      <a:lvl1pPr marL="342900" indent="-342900" algn="l" rtl="0" eaLnBrk="0" fontAlgn="base" hangingPunct="0">
        <a:lnSpc>
          <a:spcPct val="90000"/>
        </a:lnSpc>
        <a:spcBef>
          <a:spcPct val="15000"/>
        </a:spcBef>
        <a:spcAft>
          <a:spcPct val="0"/>
        </a:spcAft>
        <a:buClr>
          <a:srgbClr val="0000FF"/>
        </a:buClr>
        <a:buSzPct val="60000"/>
        <a:buFont typeface="Wingdings" pitchFamily="2" charset="2"/>
        <a:buChar char="u"/>
        <a:defRPr sz="2600">
          <a:solidFill>
            <a:schemeClr val="tx1"/>
          </a:solidFill>
          <a:latin typeface="+mn-lt"/>
          <a:ea typeface="+mn-ea"/>
          <a:cs typeface="+mn-cs"/>
        </a:defRPr>
      </a:lvl1pPr>
      <a:lvl2pPr marL="742950" indent="-285750" algn="l" rtl="0" eaLnBrk="0" fontAlgn="base" hangingPunct="0">
        <a:lnSpc>
          <a:spcPct val="90000"/>
        </a:lnSpc>
        <a:spcBef>
          <a:spcPct val="15000"/>
        </a:spcBef>
        <a:spcAft>
          <a:spcPct val="0"/>
        </a:spcAft>
        <a:buClr>
          <a:srgbClr val="FF9900"/>
        </a:buClr>
        <a:buSzPct val="70000"/>
        <a:buFont typeface="Wingdings" pitchFamily="2" charset="2"/>
        <a:buChar char="l"/>
        <a:defRPr sz="2400">
          <a:solidFill>
            <a:schemeClr val="tx1"/>
          </a:solidFill>
          <a:latin typeface="+mn-lt"/>
          <a:ea typeface="+mn-ea"/>
        </a:defRPr>
      </a:lvl2pPr>
      <a:lvl3pPr marL="1143000" indent="-228600" algn="l" rtl="0" eaLnBrk="0" fontAlgn="base" hangingPunct="0">
        <a:lnSpc>
          <a:spcPct val="90000"/>
        </a:lnSpc>
        <a:spcBef>
          <a:spcPct val="15000"/>
        </a:spcBef>
        <a:spcAft>
          <a:spcPct val="0"/>
        </a:spcAft>
        <a:buClr>
          <a:schemeClr val="tx1"/>
        </a:buClr>
        <a:buFont typeface="Arial" pitchFamily="34" charset="0"/>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ea typeface="+mn-ea"/>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ea typeface="+mn-ea"/>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ea typeface="+mn-ea"/>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ea typeface="+mn-ea"/>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png"/><Relationship Id="rId5" Type="http://schemas.openxmlformats.org/officeDocument/2006/relationships/oleObject" Target="../embeddings/oleObject6.bin"/><Relationship Id="rId4" Type="http://schemas.openxmlformats.org/officeDocument/2006/relationships/image" Target="../media/image1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youtube.com/watch?v=MiQWcD25K0w&amp;feature=youtu.be"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a:xfrm>
            <a:off x="684213" y="1071563"/>
            <a:ext cx="7772400" cy="2141537"/>
          </a:xfrm>
        </p:spPr>
        <p:txBody>
          <a:bodyPr/>
          <a:lstStyle/>
          <a:p>
            <a:pPr eaLnBrk="1" hangingPunct="1"/>
            <a:r>
              <a:rPr lang="en-GB" altLang="zh-TW"/>
              <a:t>COMP 3069</a:t>
            </a:r>
            <a:br>
              <a:rPr lang="en-GB" altLang="zh-TW"/>
            </a:br>
            <a:r>
              <a:rPr lang="en-US" altLang="zh-TW"/>
              <a:t>Computer Graphics</a:t>
            </a:r>
          </a:p>
        </p:txBody>
      </p:sp>
      <p:sp>
        <p:nvSpPr>
          <p:cNvPr id="7171" name="Rectangle 5"/>
          <p:cNvSpPr>
            <a:spLocks noGrp="1" noChangeArrowheads="1"/>
          </p:cNvSpPr>
          <p:nvPr>
            <p:ph type="subTitle" idx="1"/>
          </p:nvPr>
        </p:nvSpPr>
        <p:spPr>
          <a:xfrm>
            <a:off x="1403350" y="3789363"/>
            <a:ext cx="6400800" cy="2497137"/>
          </a:xfrm>
        </p:spPr>
        <p:txBody>
          <a:bodyPr/>
          <a:lstStyle/>
          <a:p>
            <a:pPr eaLnBrk="1" hangingPunct="1">
              <a:defRPr/>
            </a:pPr>
            <a:r>
              <a:rPr lang="en-US" altLang="zh-TW" dirty="0">
                <a:latin typeface="+mj-lt"/>
                <a:ea typeface="新細明體" pitchFamily="18" charset="-120"/>
              </a:rPr>
              <a:t>Lecture 7: </a:t>
            </a:r>
          </a:p>
          <a:p>
            <a:pPr eaLnBrk="1" hangingPunct="1">
              <a:defRPr/>
            </a:pPr>
            <a:r>
              <a:rPr lang="en-US" altLang="zh-TW" dirty="0">
                <a:latin typeface="+mj-lt"/>
                <a:ea typeface="新細明體" pitchFamily="18" charset="-120"/>
              </a:rPr>
              <a:t>Light &amp; Texture I</a:t>
            </a:r>
          </a:p>
          <a:p>
            <a:pPr eaLnBrk="1" hangingPunct="1">
              <a:defRPr/>
            </a:pPr>
            <a:endParaRPr lang="en-US" altLang="zh-TW" dirty="0">
              <a:latin typeface="+mj-lt"/>
              <a:ea typeface="新細明體" pitchFamily="18" charset="-120"/>
            </a:endParaRPr>
          </a:p>
          <a:p>
            <a:pPr eaLnBrk="1" hangingPunct="1">
              <a:defRPr/>
            </a:pPr>
            <a:r>
              <a:rPr lang="en-US" altLang="zh-TW" dirty="0">
                <a:latin typeface="+mj-lt"/>
                <a:ea typeface="新細明體" pitchFamily="18" charset="-120"/>
              </a:rPr>
              <a:t>Autumn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title"/>
          </p:nvPr>
        </p:nvSpPr>
        <p:spPr>
          <a:effectLst>
            <a:outerShdw dist="17961" dir="13500000" algn="ctr" rotWithShape="0">
              <a:schemeClr val="bg2"/>
            </a:outerShdw>
          </a:effectLst>
        </p:spPr>
        <p:txBody>
          <a:bodyPr lIns="90488" tIns="44450" rIns="90488" bIns="44450"/>
          <a:lstStyle/>
          <a:p>
            <a:pPr eaLnBrk="1" hangingPunct="1"/>
            <a:r>
              <a:rPr lang="en-US" altLang="zh-TW" sz="3200" dirty="0" err="1"/>
              <a:t>Phong</a:t>
            </a:r>
            <a:r>
              <a:rPr lang="en-IE" sz="3200" dirty="0"/>
              <a:t> Reflection Model -</a:t>
            </a:r>
            <a:br>
              <a:rPr lang="en-IE" sz="3200" dirty="0"/>
            </a:br>
            <a:r>
              <a:rPr lang="en-IE" sz="3200" dirty="0"/>
              <a:t>Calculating Light Intensity at Point</a:t>
            </a:r>
            <a:endParaRPr lang="en-GB" sz="3200" dirty="0">
              <a:solidFill>
                <a:srgbClr val="FF0000"/>
              </a:solidFill>
              <a:latin typeface="Arial" pitchFamily="34" charset="0"/>
            </a:endParaRPr>
          </a:p>
        </p:txBody>
      </p:sp>
      <p:sp>
        <p:nvSpPr>
          <p:cNvPr id="4" name="Content Placeholder 3"/>
          <p:cNvSpPr>
            <a:spLocks noGrp="1"/>
          </p:cNvSpPr>
          <p:nvPr>
            <p:ph idx="1"/>
          </p:nvPr>
        </p:nvSpPr>
        <p:spPr>
          <a:xfrm>
            <a:off x="677682" y="1333723"/>
            <a:ext cx="7772400" cy="4951412"/>
          </a:xfrm>
        </p:spPr>
        <p:txBody>
          <a:bodyPr/>
          <a:lstStyle/>
          <a:p>
            <a:pPr marL="0" indent="0" eaLnBrk="1" hangingPunct="1">
              <a:spcBef>
                <a:spcPct val="0"/>
              </a:spcBef>
              <a:buFontTx/>
              <a:buNone/>
            </a:pPr>
            <a:r>
              <a:rPr lang="en-IE" altLang="en-US" b="1" dirty="0" err="1">
                <a:solidFill>
                  <a:srgbClr val="FF8000"/>
                </a:solidFill>
              </a:rPr>
              <a:t>Specular</a:t>
            </a:r>
            <a:r>
              <a:rPr lang="en-IE" altLang="en-US" b="1" dirty="0">
                <a:solidFill>
                  <a:srgbClr val="FF8000"/>
                </a:solidFill>
              </a:rPr>
              <a:t>: </a:t>
            </a:r>
            <a:r>
              <a:rPr lang="en-IE" altLang="en-US" dirty="0"/>
              <a:t>light intensity depends on the angle </a:t>
            </a:r>
            <a:r>
              <a:rPr lang="en-IE" altLang="en-US" dirty="0">
                <a:sym typeface="Symbol" pitchFamily="18" charset="2"/>
              </a:rPr>
              <a:t>between R and V (strongest when   = 0):</a:t>
            </a:r>
          </a:p>
          <a:p>
            <a:pPr marL="0" indent="0" eaLnBrk="1" hangingPunct="1">
              <a:spcBef>
                <a:spcPct val="0"/>
              </a:spcBef>
              <a:buFontTx/>
              <a:buNone/>
            </a:pPr>
            <a:endParaRPr lang="en-IE" altLang="en-US" dirty="0">
              <a:sym typeface="Symbol" pitchFamily="18" charset="2"/>
            </a:endParaRPr>
          </a:p>
          <a:p>
            <a:pPr marL="0" indent="0" eaLnBrk="1" hangingPunct="1">
              <a:spcBef>
                <a:spcPct val="0"/>
              </a:spcBef>
              <a:buFontTx/>
              <a:buNone/>
            </a:pPr>
            <a:r>
              <a:rPr lang="en-GB" altLang="en-US" b="1" dirty="0">
                <a:solidFill>
                  <a:srgbClr val="FF0000"/>
                </a:solidFill>
              </a:rPr>
              <a:t>I</a:t>
            </a:r>
            <a:r>
              <a:rPr lang="en-GB" altLang="en-US" b="1" baseline="-25000" dirty="0">
                <a:solidFill>
                  <a:srgbClr val="FF0000"/>
                </a:solidFill>
              </a:rPr>
              <a:t>s</a:t>
            </a:r>
            <a:r>
              <a:rPr lang="en-GB" altLang="en-US" b="1" dirty="0">
                <a:solidFill>
                  <a:srgbClr val="FF0000"/>
                </a:solidFill>
              </a:rPr>
              <a:t> = K</a:t>
            </a:r>
            <a:r>
              <a:rPr lang="en-GB" altLang="en-US" b="1" baseline="-25000" dirty="0">
                <a:solidFill>
                  <a:srgbClr val="FF0000"/>
                </a:solidFill>
              </a:rPr>
              <a:t>s </a:t>
            </a:r>
            <a:r>
              <a:rPr lang="en-GB" altLang="en-US" b="1" dirty="0">
                <a:solidFill>
                  <a:srgbClr val="FF0000"/>
                </a:solidFill>
              </a:rPr>
              <a:t>* L</a:t>
            </a:r>
            <a:r>
              <a:rPr lang="en-GB" altLang="en-US" b="1" baseline="-25000" dirty="0">
                <a:solidFill>
                  <a:srgbClr val="FF0000"/>
                </a:solidFill>
              </a:rPr>
              <a:t>s </a:t>
            </a:r>
            <a:r>
              <a:rPr lang="en-GB" altLang="en-US" b="1" dirty="0">
                <a:solidFill>
                  <a:srgbClr val="FF0000"/>
                </a:solidFill>
              </a:rPr>
              <a:t>* ( R dot V)</a:t>
            </a:r>
            <a:r>
              <a:rPr lang="en-GB" altLang="en-US" b="1" baseline="30000" dirty="0">
                <a:solidFill>
                  <a:srgbClr val="FF0000"/>
                </a:solidFill>
              </a:rPr>
              <a:t>n</a:t>
            </a:r>
          </a:p>
          <a:p>
            <a:pPr marL="0" indent="0" eaLnBrk="1" hangingPunct="1">
              <a:spcBef>
                <a:spcPct val="0"/>
              </a:spcBef>
              <a:buFontTx/>
              <a:buNone/>
            </a:pPr>
            <a:r>
              <a:rPr lang="en-GB" altLang="en-US" b="1" dirty="0">
                <a:solidFill>
                  <a:srgbClr val="FF0000"/>
                </a:solidFill>
              </a:rPr>
              <a:t>    = K</a:t>
            </a:r>
            <a:r>
              <a:rPr lang="en-GB" altLang="en-US" b="1" baseline="-25000" dirty="0">
                <a:solidFill>
                  <a:srgbClr val="FF0000"/>
                </a:solidFill>
              </a:rPr>
              <a:t>s </a:t>
            </a:r>
            <a:r>
              <a:rPr lang="en-GB" altLang="en-US" b="1" dirty="0">
                <a:solidFill>
                  <a:srgbClr val="FF0000"/>
                </a:solidFill>
              </a:rPr>
              <a:t>*</a:t>
            </a:r>
            <a:r>
              <a:rPr lang="en-GB" altLang="en-US" b="1" baseline="-25000" dirty="0">
                <a:solidFill>
                  <a:srgbClr val="FF0000"/>
                </a:solidFill>
              </a:rPr>
              <a:t> </a:t>
            </a:r>
            <a:r>
              <a:rPr lang="en-GB" altLang="en-US" b="1" dirty="0">
                <a:solidFill>
                  <a:srgbClr val="FF0000"/>
                </a:solidFill>
              </a:rPr>
              <a:t>L</a:t>
            </a:r>
            <a:r>
              <a:rPr lang="en-GB" altLang="en-US" b="1" baseline="-25000" dirty="0">
                <a:solidFill>
                  <a:srgbClr val="FF0000"/>
                </a:solidFill>
              </a:rPr>
              <a:t>s </a:t>
            </a:r>
            <a:r>
              <a:rPr lang="en-GB" altLang="en-US" b="1" dirty="0">
                <a:solidFill>
                  <a:srgbClr val="FF0000"/>
                </a:solidFill>
              </a:rPr>
              <a:t>* ( |R| * |V| * </a:t>
            </a:r>
            <a:r>
              <a:rPr lang="en-GB" altLang="en-US" b="1" dirty="0" err="1">
                <a:solidFill>
                  <a:srgbClr val="FF0000"/>
                </a:solidFill>
              </a:rPr>
              <a:t>cos</a:t>
            </a:r>
            <a:r>
              <a:rPr lang="en-GB" altLang="en-US" b="1" dirty="0">
                <a:solidFill>
                  <a:srgbClr val="FF0000"/>
                </a:solidFill>
              </a:rPr>
              <a:t>(  ) )</a:t>
            </a:r>
            <a:r>
              <a:rPr lang="en-GB" altLang="en-US" b="1" baseline="30000" dirty="0">
                <a:solidFill>
                  <a:srgbClr val="FF0000"/>
                </a:solidFill>
              </a:rPr>
              <a:t> n</a:t>
            </a:r>
            <a:endParaRPr lang="en-GB" altLang="en-US" b="1" dirty="0">
              <a:solidFill>
                <a:srgbClr val="FF0000"/>
              </a:solidFill>
            </a:endParaRPr>
          </a:p>
          <a:p>
            <a:pPr marL="0" indent="0">
              <a:buFontTx/>
              <a:buNone/>
            </a:pPr>
            <a:endParaRPr lang="en-GB" altLang="en-US" sz="2000" dirty="0"/>
          </a:p>
          <a:p>
            <a:pPr marL="0" indent="0">
              <a:buFontTx/>
              <a:buNone/>
            </a:pPr>
            <a:endParaRPr lang="en-GB" altLang="en-US" sz="2000" dirty="0">
              <a:solidFill>
                <a:srgbClr val="000000"/>
              </a:solidFill>
            </a:endParaRPr>
          </a:p>
          <a:p>
            <a:pPr marL="0" indent="0">
              <a:buNone/>
            </a:pPr>
            <a:endParaRPr lang="en-US" altLang="zh-TW" sz="2000" dirty="0"/>
          </a:p>
        </p:txBody>
      </p:sp>
      <p:sp>
        <p:nvSpPr>
          <p:cNvPr id="13315" name="Rectangle 46"/>
          <p:cNvSpPr>
            <a:spLocks noChangeArrowheads="1"/>
          </p:cNvSpPr>
          <p:nvPr/>
        </p:nvSpPr>
        <p:spPr bwMode="auto">
          <a:xfrm>
            <a:off x="4878972" y="2673546"/>
            <a:ext cx="376238" cy="523875"/>
          </a:xfrm>
          <a:prstGeom prst="rect">
            <a:avLst/>
          </a:prstGeom>
          <a:noFill/>
          <a:ln w="9525">
            <a:noFill/>
            <a:miter lim="800000"/>
            <a:headEnd/>
            <a:tailEnd/>
          </a:ln>
        </p:spPr>
        <p:txBody>
          <a:bodyPr wrap="none">
            <a:spAutoFit/>
          </a:bodyPr>
          <a:lstStyle/>
          <a:p>
            <a:pPr eaLnBrk="1" hangingPunct="1"/>
            <a:r>
              <a:rPr lang="en-GB" sz="2800" dirty="0">
                <a:solidFill>
                  <a:srgbClr val="000000"/>
                </a:solidFill>
                <a:latin typeface="Symbol" pitchFamily="18" charset="2"/>
              </a:rPr>
              <a:t></a:t>
            </a:r>
            <a:endParaRPr lang="en-US" altLang="zh-TW" sz="2800" dirty="0">
              <a:solidFill>
                <a:srgbClr val="000000"/>
              </a:solidFill>
              <a:latin typeface="Symbol" pitchFamily="18" charset="2"/>
            </a:endParaRPr>
          </a:p>
        </p:txBody>
      </p:sp>
      <p:pic>
        <p:nvPicPr>
          <p:cNvPr id="30" name="Picture 29" descr="Screen Shot 2016-02-05 at 3.05.45 AM.png"/>
          <p:cNvPicPr>
            <a:picLocks noChangeAspect="1"/>
          </p:cNvPicPr>
          <p:nvPr/>
        </p:nvPicPr>
        <p:blipFill>
          <a:blip r:embed="rId2"/>
          <a:srcRect/>
          <a:stretch>
            <a:fillRect/>
          </a:stretch>
        </p:blipFill>
        <p:spPr bwMode="auto">
          <a:xfrm>
            <a:off x="5715000" y="4114800"/>
            <a:ext cx="3327400" cy="2209800"/>
          </a:xfrm>
          <a:prstGeom prst="rect">
            <a:avLst/>
          </a:prstGeom>
          <a:noFill/>
          <a:ln w="9525">
            <a:noFill/>
            <a:miter lim="800000"/>
            <a:headEnd/>
            <a:tailEnd/>
          </a:ln>
        </p:spPr>
      </p:pic>
      <p:sp>
        <p:nvSpPr>
          <p:cNvPr id="13319" name="Line 61"/>
          <p:cNvSpPr>
            <a:spLocks noChangeShapeType="1"/>
          </p:cNvSpPr>
          <p:nvPr/>
        </p:nvSpPr>
        <p:spPr bwMode="auto">
          <a:xfrm>
            <a:off x="4652131" y="4129798"/>
            <a:ext cx="0" cy="355844"/>
          </a:xfrm>
          <a:prstGeom prst="line">
            <a:avLst/>
          </a:prstGeom>
          <a:noFill/>
          <a:ln w="12700">
            <a:solidFill>
              <a:schemeClr val="hlink"/>
            </a:solidFill>
            <a:round/>
            <a:headEnd/>
            <a:tailEnd/>
          </a:ln>
        </p:spPr>
        <p:txBody>
          <a:bodyPr wrap="none" anchor="ctr"/>
          <a:lstStyle/>
          <a:p>
            <a:endParaRPr lang="zh-TW" altLang="en-US"/>
          </a:p>
        </p:txBody>
      </p:sp>
      <p:sp>
        <p:nvSpPr>
          <p:cNvPr id="13320" name="Rectangle 62"/>
          <p:cNvSpPr>
            <a:spLocks noChangeArrowheads="1"/>
          </p:cNvSpPr>
          <p:nvPr/>
        </p:nvSpPr>
        <p:spPr bwMode="auto">
          <a:xfrm>
            <a:off x="967079" y="5053204"/>
            <a:ext cx="365713" cy="397545"/>
          </a:xfrm>
          <a:prstGeom prst="rect">
            <a:avLst/>
          </a:prstGeom>
          <a:noFill/>
          <a:ln w="9525">
            <a:noFill/>
            <a:miter lim="800000"/>
            <a:headEnd/>
            <a:tailEnd/>
          </a:ln>
        </p:spPr>
        <p:txBody>
          <a:bodyPr wrap="square" lIns="90488" tIns="44450" rIns="90488" bIns="44450">
            <a:spAutoFit/>
          </a:bodyPr>
          <a:lstStyle/>
          <a:p>
            <a:r>
              <a:rPr lang="en-GB" sz="2000" dirty="0">
                <a:solidFill>
                  <a:srgbClr val="000000"/>
                </a:solidFill>
                <a:latin typeface="Arial" pitchFamily="34" charset="0"/>
              </a:rPr>
              <a:t>V</a:t>
            </a:r>
          </a:p>
        </p:txBody>
      </p:sp>
      <p:sp>
        <p:nvSpPr>
          <p:cNvPr id="13321" name="Line 63"/>
          <p:cNvSpPr>
            <a:spLocks noChangeShapeType="1"/>
          </p:cNvSpPr>
          <p:nvPr/>
        </p:nvSpPr>
        <p:spPr bwMode="auto">
          <a:xfrm>
            <a:off x="1439274" y="6063646"/>
            <a:ext cx="3632405" cy="0"/>
          </a:xfrm>
          <a:prstGeom prst="line">
            <a:avLst/>
          </a:prstGeom>
          <a:noFill/>
          <a:ln w="12700">
            <a:solidFill>
              <a:srgbClr val="000000"/>
            </a:solidFill>
            <a:round/>
            <a:headEnd/>
            <a:tailEnd/>
          </a:ln>
        </p:spPr>
        <p:txBody>
          <a:bodyPr wrap="none" anchor="ctr"/>
          <a:lstStyle/>
          <a:p>
            <a:endParaRPr lang="zh-TW" altLang="en-US"/>
          </a:p>
        </p:txBody>
      </p:sp>
      <p:sp>
        <p:nvSpPr>
          <p:cNvPr id="13322" name="Line 64"/>
          <p:cNvSpPr>
            <a:spLocks noChangeShapeType="1"/>
          </p:cNvSpPr>
          <p:nvPr/>
        </p:nvSpPr>
        <p:spPr bwMode="auto">
          <a:xfrm>
            <a:off x="3184808" y="4651626"/>
            <a:ext cx="0" cy="1402556"/>
          </a:xfrm>
          <a:prstGeom prst="line">
            <a:avLst/>
          </a:prstGeom>
          <a:noFill/>
          <a:ln w="12700">
            <a:solidFill>
              <a:srgbClr val="000000"/>
            </a:solidFill>
            <a:round/>
            <a:headEnd type="triangle" w="med" len="med"/>
            <a:tailEnd/>
          </a:ln>
        </p:spPr>
        <p:txBody>
          <a:bodyPr wrap="none" anchor="ctr"/>
          <a:lstStyle/>
          <a:p>
            <a:endParaRPr lang="zh-TW" altLang="en-US"/>
          </a:p>
        </p:txBody>
      </p:sp>
      <p:sp>
        <p:nvSpPr>
          <p:cNvPr id="13323" name="Line 65"/>
          <p:cNvSpPr>
            <a:spLocks noChangeShapeType="1"/>
          </p:cNvSpPr>
          <p:nvPr/>
        </p:nvSpPr>
        <p:spPr bwMode="auto">
          <a:xfrm>
            <a:off x="4448957" y="4309612"/>
            <a:ext cx="408116" cy="0"/>
          </a:xfrm>
          <a:prstGeom prst="line">
            <a:avLst/>
          </a:prstGeom>
          <a:noFill/>
          <a:ln w="12700">
            <a:solidFill>
              <a:schemeClr val="hlink"/>
            </a:solidFill>
            <a:round/>
            <a:headEnd/>
            <a:tailEnd/>
          </a:ln>
        </p:spPr>
        <p:txBody>
          <a:bodyPr wrap="none" anchor="ctr"/>
          <a:lstStyle/>
          <a:p>
            <a:endParaRPr lang="zh-TW" altLang="en-US"/>
          </a:p>
        </p:txBody>
      </p:sp>
      <p:sp>
        <p:nvSpPr>
          <p:cNvPr id="13324" name="Line 66"/>
          <p:cNvSpPr>
            <a:spLocks noChangeShapeType="1"/>
          </p:cNvSpPr>
          <p:nvPr/>
        </p:nvSpPr>
        <p:spPr bwMode="auto">
          <a:xfrm flipH="1">
            <a:off x="4436590" y="4129798"/>
            <a:ext cx="434616" cy="355844"/>
          </a:xfrm>
          <a:prstGeom prst="line">
            <a:avLst/>
          </a:prstGeom>
          <a:noFill/>
          <a:ln w="12700">
            <a:solidFill>
              <a:schemeClr val="hlink"/>
            </a:solidFill>
            <a:round/>
            <a:headEnd/>
            <a:tailEnd/>
          </a:ln>
        </p:spPr>
        <p:txBody>
          <a:bodyPr wrap="none" anchor="ctr"/>
          <a:lstStyle/>
          <a:p>
            <a:endParaRPr lang="zh-TW" altLang="en-US"/>
          </a:p>
        </p:txBody>
      </p:sp>
      <p:sp>
        <p:nvSpPr>
          <p:cNvPr id="13325" name="Line 67"/>
          <p:cNvSpPr>
            <a:spLocks noChangeShapeType="1"/>
          </p:cNvSpPr>
          <p:nvPr/>
        </p:nvSpPr>
        <p:spPr bwMode="auto">
          <a:xfrm flipH="1" flipV="1">
            <a:off x="4436590" y="4116547"/>
            <a:ext cx="434616" cy="391807"/>
          </a:xfrm>
          <a:prstGeom prst="line">
            <a:avLst/>
          </a:prstGeom>
          <a:noFill/>
          <a:ln w="12700">
            <a:solidFill>
              <a:schemeClr val="hlink"/>
            </a:solidFill>
            <a:round/>
            <a:headEnd/>
            <a:tailEnd/>
          </a:ln>
        </p:spPr>
        <p:txBody>
          <a:bodyPr wrap="none" anchor="ctr"/>
          <a:lstStyle/>
          <a:p>
            <a:endParaRPr lang="zh-TW" altLang="en-US"/>
          </a:p>
        </p:txBody>
      </p:sp>
      <p:sp>
        <p:nvSpPr>
          <p:cNvPr id="13326" name="Line 68"/>
          <p:cNvSpPr>
            <a:spLocks noChangeShapeType="1"/>
          </p:cNvSpPr>
          <p:nvPr/>
        </p:nvSpPr>
        <p:spPr bwMode="auto">
          <a:xfrm flipV="1">
            <a:off x="3191874" y="4731124"/>
            <a:ext cx="1109509" cy="1340094"/>
          </a:xfrm>
          <a:prstGeom prst="line">
            <a:avLst/>
          </a:prstGeom>
          <a:noFill/>
          <a:ln w="12700">
            <a:solidFill>
              <a:srgbClr val="000000"/>
            </a:solidFill>
            <a:round/>
            <a:headEnd/>
            <a:tailEnd type="triangle" w="med" len="med"/>
          </a:ln>
        </p:spPr>
        <p:txBody>
          <a:bodyPr wrap="none" anchor="ctr"/>
          <a:lstStyle/>
          <a:p>
            <a:endParaRPr lang="zh-TW" altLang="en-US"/>
          </a:p>
        </p:txBody>
      </p:sp>
      <p:sp>
        <p:nvSpPr>
          <p:cNvPr id="13327" name="Rectangle 69"/>
          <p:cNvSpPr>
            <a:spLocks noChangeArrowheads="1"/>
          </p:cNvSpPr>
          <p:nvPr/>
        </p:nvSpPr>
        <p:spPr bwMode="auto">
          <a:xfrm>
            <a:off x="4725520" y="3513500"/>
            <a:ext cx="1057744" cy="705321"/>
          </a:xfrm>
          <a:prstGeom prst="rect">
            <a:avLst/>
          </a:prstGeom>
          <a:noFill/>
          <a:ln w="9525">
            <a:noFill/>
            <a:miter lim="800000"/>
            <a:headEnd/>
            <a:tailEnd/>
          </a:ln>
        </p:spPr>
        <p:txBody>
          <a:bodyPr wrap="square" lIns="90488" tIns="44450" rIns="90488" bIns="44450">
            <a:spAutoFit/>
          </a:bodyPr>
          <a:lstStyle/>
          <a:p>
            <a:r>
              <a:rPr lang="en-GB" sz="2000" dirty="0">
                <a:solidFill>
                  <a:srgbClr val="000000"/>
                </a:solidFill>
                <a:latin typeface="Arial" pitchFamily="34" charset="0"/>
              </a:rPr>
              <a:t>light</a:t>
            </a:r>
          </a:p>
          <a:p>
            <a:r>
              <a:rPr lang="en-GB" sz="2000" dirty="0">
                <a:solidFill>
                  <a:srgbClr val="000000"/>
                </a:solidFill>
                <a:latin typeface="Arial" pitchFamily="34" charset="0"/>
              </a:rPr>
              <a:t>source</a:t>
            </a:r>
          </a:p>
        </p:txBody>
      </p:sp>
      <p:sp>
        <p:nvSpPr>
          <p:cNvPr id="13328" name="Rectangle 70"/>
          <p:cNvSpPr>
            <a:spLocks noChangeArrowheads="1"/>
          </p:cNvSpPr>
          <p:nvPr/>
        </p:nvSpPr>
        <p:spPr bwMode="auto">
          <a:xfrm>
            <a:off x="3013426" y="4184977"/>
            <a:ext cx="378081" cy="562159"/>
          </a:xfrm>
          <a:prstGeom prst="rect">
            <a:avLst/>
          </a:prstGeom>
          <a:noFill/>
          <a:ln w="9525">
            <a:noFill/>
            <a:miter lim="800000"/>
            <a:headEnd/>
            <a:tailEnd/>
          </a:ln>
        </p:spPr>
        <p:txBody>
          <a:bodyPr wrap="none" lIns="90488" tIns="44450" rIns="90488" bIns="44450">
            <a:spAutoFit/>
          </a:bodyPr>
          <a:lstStyle/>
          <a:p>
            <a:r>
              <a:rPr lang="en-GB" sz="2000" dirty="0">
                <a:solidFill>
                  <a:srgbClr val="000000"/>
                </a:solidFill>
                <a:latin typeface="Arial" pitchFamily="34" charset="0"/>
              </a:rPr>
              <a:t>N</a:t>
            </a:r>
          </a:p>
        </p:txBody>
      </p:sp>
      <p:sp>
        <p:nvSpPr>
          <p:cNvPr id="13329" name="Rectangle 71"/>
          <p:cNvSpPr>
            <a:spLocks noChangeArrowheads="1"/>
          </p:cNvSpPr>
          <p:nvPr/>
        </p:nvSpPr>
        <p:spPr bwMode="auto">
          <a:xfrm>
            <a:off x="4273551" y="4470294"/>
            <a:ext cx="348046" cy="564051"/>
          </a:xfrm>
          <a:prstGeom prst="rect">
            <a:avLst/>
          </a:prstGeom>
          <a:noFill/>
          <a:ln w="9525">
            <a:noFill/>
            <a:miter lim="800000"/>
            <a:headEnd/>
            <a:tailEnd/>
          </a:ln>
        </p:spPr>
        <p:txBody>
          <a:bodyPr wrap="none" lIns="90488" tIns="44450" rIns="90488" bIns="44450">
            <a:spAutoFit/>
          </a:bodyPr>
          <a:lstStyle/>
          <a:p>
            <a:r>
              <a:rPr lang="en-GB" sz="2000" dirty="0">
                <a:solidFill>
                  <a:srgbClr val="000000"/>
                </a:solidFill>
                <a:latin typeface="Arial" pitchFamily="34" charset="0"/>
              </a:rPr>
              <a:t>L</a:t>
            </a:r>
          </a:p>
        </p:txBody>
      </p:sp>
      <p:sp>
        <p:nvSpPr>
          <p:cNvPr id="13330" name="Line 72"/>
          <p:cNvSpPr>
            <a:spLocks noChangeShapeType="1"/>
          </p:cNvSpPr>
          <p:nvPr/>
        </p:nvSpPr>
        <p:spPr bwMode="auto">
          <a:xfrm flipH="1" flipV="1">
            <a:off x="1778487" y="4731124"/>
            <a:ext cx="1409854" cy="1340094"/>
          </a:xfrm>
          <a:prstGeom prst="line">
            <a:avLst/>
          </a:prstGeom>
          <a:noFill/>
          <a:ln w="12700">
            <a:solidFill>
              <a:srgbClr val="000000"/>
            </a:solidFill>
            <a:round/>
            <a:headEnd/>
            <a:tailEnd type="triangle" w="med" len="med"/>
          </a:ln>
        </p:spPr>
        <p:txBody>
          <a:bodyPr wrap="none" anchor="ctr"/>
          <a:lstStyle/>
          <a:p>
            <a:endParaRPr lang="zh-TW" altLang="en-US"/>
          </a:p>
        </p:txBody>
      </p:sp>
      <p:sp>
        <p:nvSpPr>
          <p:cNvPr id="13331" name="Rectangle 73"/>
          <p:cNvSpPr>
            <a:spLocks noChangeArrowheads="1"/>
          </p:cNvSpPr>
          <p:nvPr/>
        </p:nvSpPr>
        <p:spPr bwMode="auto">
          <a:xfrm>
            <a:off x="1428728" y="4438479"/>
            <a:ext cx="379849" cy="562157"/>
          </a:xfrm>
          <a:prstGeom prst="rect">
            <a:avLst/>
          </a:prstGeom>
          <a:noFill/>
          <a:ln w="9525">
            <a:noFill/>
            <a:miter lim="800000"/>
            <a:headEnd/>
            <a:tailEnd/>
          </a:ln>
        </p:spPr>
        <p:txBody>
          <a:bodyPr wrap="none" lIns="90488" tIns="44450" rIns="90488" bIns="44450">
            <a:spAutoFit/>
          </a:bodyPr>
          <a:lstStyle/>
          <a:p>
            <a:r>
              <a:rPr lang="en-GB" sz="2000" dirty="0">
                <a:solidFill>
                  <a:srgbClr val="000000"/>
                </a:solidFill>
                <a:latin typeface="Arial" pitchFamily="34" charset="0"/>
              </a:rPr>
              <a:t>R</a:t>
            </a:r>
          </a:p>
        </p:txBody>
      </p:sp>
      <p:sp>
        <p:nvSpPr>
          <p:cNvPr id="13332" name="Line 74"/>
          <p:cNvSpPr>
            <a:spLocks noChangeShapeType="1"/>
          </p:cNvSpPr>
          <p:nvPr/>
        </p:nvSpPr>
        <p:spPr bwMode="auto">
          <a:xfrm flipH="1" flipV="1">
            <a:off x="1303235" y="5325459"/>
            <a:ext cx="1888639" cy="745759"/>
          </a:xfrm>
          <a:prstGeom prst="line">
            <a:avLst/>
          </a:prstGeom>
          <a:noFill/>
          <a:ln w="12700">
            <a:solidFill>
              <a:srgbClr val="000000"/>
            </a:solidFill>
            <a:round/>
            <a:headEnd/>
            <a:tailEnd type="triangle" w="med" len="med"/>
          </a:ln>
        </p:spPr>
        <p:txBody>
          <a:bodyPr wrap="none" anchor="ctr"/>
          <a:lstStyle/>
          <a:p>
            <a:endParaRPr lang="zh-TW" altLang="en-US"/>
          </a:p>
        </p:txBody>
      </p:sp>
      <p:sp>
        <p:nvSpPr>
          <p:cNvPr id="13333" name="Rectangle 78"/>
          <p:cNvSpPr>
            <a:spLocks noChangeArrowheads="1"/>
          </p:cNvSpPr>
          <p:nvPr/>
        </p:nvSpPr>
        <p:spPr bwMode="auto">
          <a:xfrm>
            <a:off x="413655" y="4906983"/>
            <a:ext cx="593379" cy="397545"/>
          </a:xfrm>
          <a:prstGeom prst="rect">
            <a:avLst/>
          </a:prstGeom>
          <a:noFill/>
          <a:ln w="9525">
            <a:noFill/>
            <a:miter lim="800000"/>
            <a:headEnd/>
            <a:tailEnd/>
          </a:ln>
        </p:spPr>
        <p:txBody>
          <a:bodyPr wrap="square" lIns="90488" tIns="44450" rIns="90488" bIns="44450">
            <a:spAutoFit/>
          </a:bodyPr>
          <a:lstStyle/>
          <a:p>
            <a:r>
              <a:rPr lang="en-GB" sz="2000" dirty="0">
                <a:solidFill>
                  <a:srgbClr val="000000"/>
                </a:solidFill>
                <a:latin typeface="Arial" pitchFamily="34" charset="0"/>
              </a:rPr>
              <a:t>eye</a:t>
            </a:r>
          </a:p>
        </p:txBody>
      </p:sp>
      <p:sp>
        <p:nvSpPr>
          <p:cNvPr id="13334" name="Rectangle 79"/>
          <p:cNvSpPr>
            <a:spLocks noChangeArrowheads="1"/>
          </p:cNvSpPr>
          <p:nvPr/>
        </p:nvSpPr>
        <p:spPr bwMode="auto">
          <a:xfrm>
            <a:off x="4029882" y="5699583"/>
            <a:ext cx="1125411" cy="564051"/>
          </a:xfrm>
          <a:prstGeom prst="rect">
            <a:avLst/>
          </a:prstGeom>
          <a:noFill/>
          <a:ln w="9525">
            <a:noFill/>
            <a:miter lim="800000"/>
            <a:headEnd/>
            <a:tailEnd/>
          </a:ln>
        </p:spPr>
        <p:txBody>
          <a:bodyPr wrap="none" lIns="90488" tIns="44450" rIns="90488" bIns="44450">
            <a:spAutoFit/>
          </a:bodyPr>
          <a:lstStyle/>
          <a:p>
            <a:r>
              <a:rPr lang="en-GB" sz="2000" dirty="0">
                <a:solidFill>
                  <a:srgbClr val="000000"/>
                </a:solidFill>
                <a:latin typeface="Arial" pitchFamily="34" charset="0"/>
              </a:rPr>
              <a:t>surface</a:t>
            </a:r>
          </a:p>
        </p:txBody>
      </p:sp>
      <p:sp>
        <p:nvSpPr>
          <p:cNvPr id="13335" name="Rectangle 80"/>
          <p:cNvSpPr>
            <a:spLocks noChangeArrowheads="1"/>
          </p:cNvSpPr>
          <p:nvPr/>
        </p:nvSpPr>
        <p:spPr bwMode="auto">
          <a:xfrm>
            <a:off x="2250900" y="5333150"/>
            <a:ext cx="356880" cy="654904"/>
          </a:xfrm>
          <a:prstGeom prst="rect">
            <a:avLst/>
          </a:prstGeom>
          <a:noFill/>
          <a:ln w="9525">
            <a:noFill/>
            <a:miter lim="800000"/>
            <a:headEnd/>
            <a:tailEnd/>
          </a:ln>
        </p:spPr>
        <p:txBody>
          <a:bodyPr wrap="none">
            <a:spAutoFit/>
          </a:bodyPr>
          <a:lstStyle/>
          <a:p>
            <a:pPr eaLnBrk="1" hangingPunct="1"/>
            <a:r>
              <a:rPr lang="en-GB" dirty="0">
                <a:solidFill>
                  <a:srgbClr val="000000"/>
                </a:solidFill>
                <a:latin typeface="Symbol" pitchFamily="18" charset="2"/>
              </a:rPr>
              <a:t></a:t>
            </a:r>
            <a:endParaRPr lang="en-US" altLang="zh-TW" dirty="0">
              <a:solidFill>
                <a:srgbClr val="000000"/>
              </a:solidFill>
              <a:latin typeface="Symbol" pitchFamily="18" charset="2"/>
            </a:endParaRPr>
          </a:p>
        </p:txBody>
      </p:sp>
      <p:sp>
        <p:nvSpPr>
          <p:cNvPr id="13336" name="Arc 81"/>
          <p:cNvSpPr>
            <a:spLocks/>
          </p:cNvSpPr>
          <p:nvPr/>
        </p:nvSpPr>
        <p:spPr bwMode="auto">
          <a:xfrm>
            <a:off x="3187795" y="5319023"/>
            <a:ext cx="309670" cy="436099"/>
          </a:xfrm>
          <a:custGeom>
            <a:avLst/>
            <a:gdLst>
              <a:gd name="T0" fmla="*/ 0 w 21181"/>
              <a:gd name="T1" fmla="*/ 0 h 21600"/>
              <a:gd name="T2" fmla="*/ 0 w 21181"/>
              <a:gd name="T3" fmla="*/ 0 h 21600"/>
              <a:gd name="T4" fmla="*/ 0 w 21181"/>
              <a:gd name="T5" fmla="*/ 0 h 21600"/>
              <a:gd name="T6" fmla="*/ 0 60000 65536"/>
              <a:gd name="T7" fmla="*/ 0 60000 65536"/>
              <a:gd name="T8" fmla="*/ 0 60000 65536"/>
            </a:gdLst>
            <a:ahLst/>
            <a:cxnLst>
              <a:cxn ang="T6">
                <a:pos x="T0" y="T1"/>
              </a:cxn>
              <a:cxn ang="T7">
                <a:pos x="T2" y="T3"/>
              </a:cxn>
              <a:cxn ang="T8">
                <a:pos x="T4" y="T5"/>
              </a:cxn>
            </a:cxnLst>
            <a:rect l="0" t="0" r="r" b="b"/>
            <a:pathLst>
              <a:path w="21181" h="21600" fill="none" extrusionOk="0">
                <a:moveTo>
                  <a:pt x="-1" y="0"/>
                </a:moveTo>
                <a:cubicBezTo>
                  <a:pt x="10296" y="0"/>
                  <a:pt x="19161" y="7267"/>
                  <a:pt x="21180" y="17364"/>
                </a:cubicBezTo>
              </a:path>
              <a:path w="21181" h="21600" stroke="0" extrusionOk="0">
                <a:moveTo>
                  <a:pt x="-1" y="0"/>
                </a:moveTo>
                <a:cubicBezTo>
                  <a:pt x="10296" y="0"/>
                  <a:pt x="19161" y="7267"/>
                  <a:pt x="21180" y="17364"/>
                </a:cubicBezTo>
                <a:lnTo>
                  <a:pt x="0" y="21600"/>
                </a:lnTo>
                <a:lnTo>
                  <a:pt x="-1" y="0"/>
                </a:lnTo>
                <a:close/>
              </a:path>
            </a:pathLst>
          </a:custGeom>
          <a:noFill/>
          <a:ln w="9525">
            <a:solidFill>
              <a:schemeClr val="tx1"/>
            </a:solidFill>
            <a:round/>
            <a:headEnd/>
            <a:tailEnd/>
          </a:ln>
          <a:effectLst/>
        </p:spPr>
        <p:txBody>
          <a:bodyPr wrap="none" anchor="ctr"/>
          <a:lstStyle/>
          <a:p>
            <a:endParaRPr lang="zh-TW" altLang="en-US"/>
          </a:p>
        </p:txBody>
      </p:sp>
      <p:sp>
        <p:nvSpPr>
          <p:cNvPr id="13337" name="Rectangle 83"/>
          <p:cNvSpPr>
            <a:spLocks noChangeArrowheads="1"/>
          </p:cNvSpPr>
          <p:nvPr/>
        </p:nvSpPr>
        <p:spPr bwMode="auto">
          <a:xfrm>
            <a:off x="3311793" y="5030490"/>
            <a:ext cx="325080" cy="567836"/>
          </a:xfrm>
          <a:prstGeom prst="rect">
            <a:avLst/>
          </a:prstGeom>
          <a:noFill/>
          <a:ln w="9525">
            <a:noFill/>
            <a:miter lim="800000"/>
            <a:headEnd/>
            <a:tailEnd/>
          </a:ln>
        </p:spPr>
        <p:txBody>
          <a:bodyPr wrap="none">
            <a:spAutoFit/>
          </a:bodyPr>
          <a:lstStyle/>
          <a:p>
            <a:pPr eaLnBrk="1" hangingPunct="1"/>
            <a:r>
              <a:rPr lang="en-GB" sz="2000" dirty="0">
                <a:solidFill>
                  <a:srgbClr val="000000"/>
                </a:solidFill>
                <a:latin typeface="Symbol" pitchFamily="18" charset="2"/>
              </a:rPr>
              <a:t></a:t>
            </a:r>
            <a:endParaRPr lang="en-US" altLang="zh-TW" sz="2000" dirty="0">
              <a:solidFill>
                <a:srgbClr val="000000"/>
              </a:solidFill>
              <a:latin typeface="Symbol" pitchFamily="18" charset="2"/>
            </a:endParaRPr>
          </a:p>
        </p:txBody>
      </p:sp>
      <p:sp>
        <p:nvSpPr>
          <p:cNvPr id="13339" name="Oval 57"/>
          <p:cNvSpPr>
            <a:spLocks noChangeArrowheads="1"/>
          </p:cNvSpPr>
          <p:nvPr/>
        </p:nvSpPr>
        <p:spPr bwMode="auto">
          <a:xfrm>
            <a:off x="3101655" y="5916069"/>
            <a:ext cx="185737" cy="236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endParaRPr lang="en-GB"/>
          </a:p>
        </p:txBody>
      </p:sp>
      <p:sp>
        <p:nvSpPr>
          <p:cNvPr id="2" name="Arc 81"/>
          <p:cNvSpPr>
            <a:spLocks/>
          </p:cNvSpPr>
          <p:nvPr/>
        </p:nvSpPr>
        <p:spPr bwMode="auto">
          <a:xfrm flipH="1">
            <a:off x="2594811" y="5562057"/>
            <a:ext cx="92242" cy="354330"/>
          </a:xfrm>
          <a:custGeom>
            <a:avLst/>
            <a:gdLst>
              <a:gd name="T0" fmla="*/ 0 w 21181"/>
              <a:gd name="T1" fmla="*/ 0 h 21600"/>
              <a:gd name="T2" fmla="*/ 0 w 21181"/>
              <a:gd name="T3" fmla="*/ 0 h 21600"/>
              <a:gd name="T4" fmla="*/ 0 w 21181"/>
              <a:gd name="T5" fmla="*/ 0 h 21600"/>
              <a:gd name="T6" fmla="*/ 0 60000 65536"/>
              <a:gd name="T7" fmla="*/ 0 60000 65536"/>
              <a:gd name="T8" fmla="*/ 0 60000 65536"/>
            </a:gdLst>
            <a:ahLst/>
            <a:cxnLst>
              <a:cxn ang="T6">
                <a:pos x="T0" y="T1"/>
              </a:cxn>
              <a:cxn ang="T7">
                <a:pos x="T2" y="T3"/>
              </a:cxn>
              <a:cxn ang="T8">
                <a:pos x="T4" y="T5"/>
              </a:cxn>
            </a:cxnLst>
            <a:rect l="0" t="0" r="r" b="b"/>
            <a:pathLst>
              <a:path w="21181" h="21600" fill="none" extrusionOk="0">
                <a:moveTo>
                  <a:pt x="-1" y="0"/>
                </a:moveTo>
                <a:cubicBezTo>
                  <a:pt x="10296" y="0"/>
                  <a:pt x="19161" y="7267"/>
                  <a:pt x="21180" y="17364"/>
                </a:cubicBezTo>
              </a:path>
              <a:path w="21181" h="21600" stroke="0" extrusionOk="0">
                <a:moveTo>
                  <a:pt x="-1" y="0"/>
                </a:moveTo>
                <a:cubicBezTo>
                  <a:pt x="10296" y="0"/>
                  <a:pt x="19161" y="7267"/>
                  <a:pt x="21180" y="17364"/>
                </a:cubicBezTo>
                <a:lnTo>
                  <a:pt x="0" y="21600"/>
                </a:lnTo>
                <a:lnTo>
                  <a:pt x="-1" y="0"/>
                </a:lnTo>
                <a:close/>
              </a:path>
            </a:pathLst>
          </a:custGeom>
          <a:noFill/>
          <a:ln w="9525">
            <a:solidFill>
              <a:schemeClr val="tx1"/>
            </a:solidFill>
            <a:round/>
            <a:headEnd/>
            <a:tailEnd/>
          </a:ln>
          <a:effectLst/>
        </p:spPr>
        <p:txBody>
          <a:bodyPr wrap="none" anchor="ctr"/>
          <a:lstStyle/>
          <a:p>
            <a:endParaRPr lang="zh-TW" altLang="en-US"/>
          </a:p>
        </p:txBody>
      </p:sp>
      <p:sp>
        <p:nvSpPr>
          <p:cNvPr id="13318" name="Rectangle 46"/>
          <p:cNvSpPr>
            <a:spLocks noChangeArrowheads="1"/>
          </p:cNvSpPr>
          <p:nvPr/>
        </p:nvSpPr>
        <p:spPr bwMode="auto">
          <a:xfrm>
            <a:off x="5715000" y="1609725"/>
            <a:ext cx="376238" cy="523875"/>
          </a:xfrm>
          <a:prstGeom prst="rect">
            <a:avLst/>
          </a:prstGeom>
          <a:noFill/>
          <a:ln w="9525">
            <a:noFill/>
            <a:miter lim="800000"/>
            <a:headEnd/>
            <a:tailEnd/>
          </a:ln>
        </p:spPr>
        <p:txBody>
          <a:bodyPr wrap="none">
            <a:spAutoFit/>
          </a:bodyPr>
          <a:lstStyle/>
          <a:p>
            <a:pPr eaLnBrk="1" hangingPunct="1"/>
            <a:r>
              <a:rPr lang="en-GB" sz="2800">
                <a:solidFill>
                  <a:srgbClr val="000000"/>
                </a:solidFill>
                <a:latin typeface="Symbol" pitchFamily="18" charset="2"/>
              </a:rPr>
              <a:t></a:t>
            </a:r>
            <a:endParaRPr lang="en-US" altLang="zh-TW" sz="2800">
              <a:solidFill>
                <a:srgbClr val="000000"/>
              </a:solidFill>
              <a:latin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title"/>
          </p:nvPr>
        </p:nvSpPr>
        <p:spPr>
          <a:effectLst>
            <a:outerShdw dist="17961" dir="13500000" algn="ctr" rotWithShape="0">
              <a:schemeClr val="bg2"/>
            </a:outerShdw>
          </a:effectLst>
        </p:spPr>
        <p:txBody>
          <a:bodyPr lIns="90488" tIns="44450" rIns="90488" bIns="44450"/>
          <a:lstStyle/>
          <a:p>
            <a:pPr eaLnBrk="1" hangingPunct="1"/>
            <a:r>
              <a:rPr lang="en-US" altLang="zh-TW" sz="3200" dirty="0"/>
              <a:t>Examples of </a:t>
            </a:r>
            <a:r>
              <a:rPr lang="en-US" altLang="zh-TW" sz="3200" dirty="0" err="1"/>
              <a:t>Specular</a:t>
            </a:r>
            <a:r>
              <a:rPr lang="en-US" altLang="zh-TW" sz="3200" dirty="0"/>
              <a:t> Lights</a:t>
            </a:r>
            <a:endParaRPr lang="en-GB" sz="3200" dirty="0">
              <a:solidFill>
                <a:srgbClr val="FF0000"/>
              </a:solidFill>
              <a:latin typeface="Arial" pitchFamily="34" charset="0"/>
            </a:endParaRPr>
          </a:p>
        </p:txBody>
      </p:sp>
      <p:sp>
        <p:nvSpPr>
          <p:cNvPr id="4" name="Content Placeholder 3"/>
          <p:cNvSpPr>
            <a:spLocks noGrp="1"/>
          </p:cNvSpPr>
          <p:nvPr>
            <p:ph idx="1"/>
          </p:nvPr>
        </p:nvSpPr>
        <p:spPr>
          <a:xfrm>
            <a:off x="677682" y="1333723"/>
            <a:ext cx="7772400" cy="4951412"/>
          </a:xfrm>
        </p:spPr>
        <p:txBody>
          <a:bodyPr/>
          <a:lstStyle/>
          <a:p>
            <a:pPr marL="0" indent="0" eaLnBrk="1" hangingPunct="1">
              <a:spcBef>
                <a:spcPct val="0"/>
              </a:spcBef>
            </a:pPr>
            <a:r>
              <a:rPr lang="en-IE" altLang="en-US" dirty="0"/>
              <a:t> With different exponent n, n increases, light decrease much more quickly =&gt; smaller spot</a:t>
            </a:r>
            <a:endParaRPr lang="en-IE" altLang="en-US" dirty="0">
              <a:sym typeface="Symbol" pitchFamily="18" charset="2"/>
            </a:endParaRPr>
          </a:p>
          <a:p>
            <a:pPr marL="0" indent="0" eaLnBrk="1" hangingPunct="1">
              <a:spcBef>
                <a:spcPct val="0"/>
              </a:spcBef>
              <a:buFontTx/>
              <a:buNone/>
            </a:pPr>
            <a:r>
              <a:rPr lang="en-GB" altLang="en-US" b="1" dirty="0">
                <a:solidFill>
                  <a:srgbClr val="FF0000"/>
                </a:solidFill>
              </a:rPr>
              <a:t>I</a:t>
            </a:r>
            <a:r>
              <a:rPr lang="en-GB" altLang="en-US" b="1" baseline="-25000" dirty="0">
                <a:solidFill>
                  <a:srgbClr val="FF0000"/>
                </a:solidFill>
              </a:rPr>
              <a:t>s</a:t>
            </a:r>
            <a:r>
              <a:rPr lang="en-GB" altLang="en-US" b="1" dirty="0">
                <a:solidFill>
                  <a:srgbClr val="FF0000"/>
                </a:solidFill>
              </a:rPr>
              <a:t> = K</a:t>
            </a:r>
            <a:r>
              <a:rPr lang="en-GB" altLang="en-US" b="1" baseline="-25000" dirty="0">
                <a:solidFill>
                  <a:srgbClr val="FF0000"/>
                </a:solidFill>
              </a:rPr>
              <a:t>s </a:t>
            </a:r>
            <a:r>
              <a:rPr lang="en-GB" altLang="en-US" b="1" dirty="0">
                <a:solidFill>
                  <a:srgbClr val="FF0000"/>
                </a:solidFill>
              </a:rPr>
              <a:t>* L</a:t>
            </a:r>
            <a:r>
              <a:rPr lang="en-GB" altLang="en-US" b="1" baseline="-25000" dirty="0">
                <a:solidFill>
                  <a:srgbClr val="FF0000"/>
                </a:solidFill>
              </a:rPr>
              <a:t>s </a:t>
            </a:r>
            <a:r>
              <a:rPr lang="en-GB" altLang="en-US" b="1" dirty="0">
                <a:solidFill>
                  <a:srgbClr val="FF0000"/>
                </a:solidFill>
              </a:rPr>
              <a:t>* ( R dot V)</a:t>
            </a:r>
            <a:r>
              <a:rPr lang="en-GB" altLang="en-US" b="1" baseline="30000" dirty="0">
                <a:solidFill>
                  <a:srgbClr val="FF0000"/>
                </a:solidFill>
              </a:rPr>
              <a:t>n</a:t>
            </a:r>
          </a:p>
          <a:p>
            <a:pPr marL="0" indent="0" eaLnBrk="1" hangingPunct="1">
              <a:spcBef>
                <a:spcPct val="0"/>
              </a:spcBef>
              <a:buFontTx/>
              <a:buNone/>
            </a:pPr>
            <a:r>
              <a:rPr lang="en-GB" altLang="en-US" b="1" dirty="0">
                <a:solidFill>
                  <a:srgbClr val="FF0000"/>
                </a:solidFill>
              </a:rPr>
              <a:t>    = K</a:t>
            </a:r>
            <a:r>
              <a:rPr lang="en-GB" altLang="en-US" b="1" baseline="-25000" dirty="0">
                <a:solidFill>
                  <a:srgbClr val="FF0000"/>
                </a:solidFill>
              </a:rPr>
              <a:t>s </a:t>
            </a:r>
            <a:r>
              <a:rPr lang="en-GB" altLang="en-US" b="1" dirty="0">
                <a:solidFill>
                  <a:srgbClr val="FF0000"/>
                </a:solidFill>
              </a:rPr>
              <a:t>*</a:t>
            </a:r>
            <a:r>
              <a:rPr lang="en-GB" altLang="en-US" b="1" baseline="-25000" dirty="0">
                <a:solidFill>
                  <a:srgbClr val="FF0000"/>
                </a:solidFill>
              </a:rPr>
              <a:t> </a:t>
            </a:r>
            <a:r>
              <a:rPr lang="en-GB" altLang="en-US" b="1" dirty="0">
                <a:solidFill>
                  <a:srgbClr val="FF0000"/>
                </a:solidFill>
              </a:rPr>
              <a:t>L</a:t>
            </a:r>
            <a:r>
              <a:rPr lang="en-GB" altLang="en-US" b="1" baseline="-25000" dirty="0">
                <a:solidFill>
                  <a:srgbClr val="FF0000"/>
                </a:solidFill>
              </a:rPr>
              <a:t>s </a:t>
            </a:r>
            <a:r>
              <a:rPr lang="en-GB" altLang="en-US" b="1" dirty="0">
                <a:solidFill>
                  <a:srgbClr val="FF0000"/>
                </a:solidFill>
              </a:rPr>
              <a:t>* ( |R| * |V| * </a:t>
            </a:r>
            <a:r>
              <a:rPr lang="en-GB" altLang="en-US" b="1" dirty="0" err="1">
                <a:solidFill>
                  <a:srgbClr val="FF0000"/>
                </a:solidFill>
              </a:rPr>
              <a:t>cos</a:t>
            </a:r>
            <a:r>
              <a:rPr lang="en-GB" altLang="en-US" b="1" dirty="0">
                <a:solidFill>
                  <a:srgbClr val="FF0000"/>
                </a:solidFill>
              </a:rPr>
              <a:t>(  ) )</a:t>
            </a:r>
            <a:r>
              <a:rPr lang="en-GB" altLang="en-US" b="1" baseline="30000" dirty="0">
                <a:solidFill>
                  <a:srgbClr val="FF0000"/>
                </a:solidFill>
              </a:rPr>
              <a:t> n</a:t>
            </a:r>
            <a:endParaRPr lang="en-GB" altLang="en-US" b="1" dirty="0">
              <a:solidFill>
                <a:srgbClr val="FF0000"/>
              </a:solidFill>
            </a:endParaRPr>
          </a:p>
          <a:p>
            <a:pPr marL="0" indent="0">
              <a:buFontTx/>
              <a:buNone/>
            </a:pPr>
            <a:endParaRPr lang="en-GB" altLang="en-US" sz="2000" dirty="0"/>
          </a:p>
          <a:p>
            <a:pPr marL="0" indent="0">
              <a:buFontTx/>
              <a:buNone/>
            </a:pPr>
            <a:endParaRPr lang="en-GB" altLang="en-US" sz="2000" dirty="0">
              <a:solidFill>
                <a:srgbClr val="000000"/>
              </a:solidFill>
            </a:endParaRPr>
          </a:p>
          <a:p>
            <a:pPr marL="0" indent="0">
              <a:buNone/>
            </a:pPr>
            <a:endParaRPr lang="en-US" altLang="zh-TW" sz="2000" dirty="0"/>
          </a:p>
        </p:txBody>
      </p:sp>
      <p:sp>
        <p:nvSpPr>
          <p:cNvPr id="13315" name="Rectangle 46"/>
          <p:cNvSpPr>
            <a:spLocks noChangeArrowheads="1"/>
          </p:cNvSpPr>
          <p:nvPr/>
        </p:nvSpPr>
        <p:spPr bwMode="auto">
          <a:xfrm>
            <a:off x="4878972" y="2673546"/>
            <a:ext cx="376238" cy="523875"/>
          </a:xfrm>
          <a:prstGeom prst="rect">
            <a:avLst/>
          </a:prstGeom>
          <a:noFill/>
          <a:ln w="9525">
            <a:noFill/>
            <a:miter lim="800000"/>
            <a:headEnd/>
            <a:tailEnd/>
          </a:ln>
        </p:spPr>
        <p:txBody>
          <a:bodyPr wrap="none">
            <a:spAutoFit/>
          </a:bodyPr>
          <a:lstStyle/>
          <a:p>
            <a:pPr eaLnBrk="1" hangingPunct="1"/>
            <a:r>
              <a:rPr lang="en-GB" sz="2800" dirty="0">
                <a:solidFill>
                  <a:srgbClr val="000000"/>
                </a:solidFill>
                <a:latin typeface="Symbol" pitchFamily="18" charset="2"/>
              </a:rPr>
              <a:t></a:t>
            </a:r>
            <a:endParaRPr lang="en-US" altLang="zh-TW" sz="2800" dirty="0">
              <a:solidFill>
                <a:srgbClr val="000000"/>
              </a:solidFill>
              <a:latin typeface="Symbol" pitchFamily="18" charset="2"/>
            </a:endParaRPr>
          </a:p>
        </p:txBody>
      </p:sp>
      <p:sp>
        <p:nvSpPr>
          <p:cNvPr id="13319" name="Line 61"/>
          <p:cNvSpPr>
            <a:spLocks noChangeShapeType="1"/>
          </p:cNvSpPr>
          <p:nvPr/>
        </p:nvSpPr>
        <p:spPr bwMode="auto">
          <a:xfrm>
            <a:off x="4652131" y="4129798"/>
            <a:ext cx="0" cy="355844"/>
          </a:xfrm>
          <a:prstGeom prst="line">
            <a:avLst/>
          </a:prstGeom>
          <a:noFill/>
          <a:ln w="12700">
            <a:solidFill>
              <a:schemeClr val="hlink"/>
            </a:solidFill>
            <a:round/>
            <a:headEnd/>
            <a:tailEnd/>
          </a:ln>
        </p:spPr>
        <p:txBody>
          <a:bodyPr wrap="none" anchor="ctr"/>
          <a:lstStyle/>
          <a:p>
            <a:endParaRPr lang="zh-TW" altLang="en-US"/>
          </a:p>
        </p:txBody>
      </p:sp>
      <p:sp>
        <p:nvSpPr>
          <p:cNvPr id="13323" name="Line 65"/>
          <p:cNvSpPr>
            <a:spLocks noChangeShapeType="1"/>
          </p:cNvSpPr>
          <p:nvPr/>
        </p:nvSpPr>
        <p:spPr bwMode="auto">
          <a:xfrm>
            <a:off x="4448957" y="4309612"/>
            <a:ext cx="408116" cy="0"/>
          </a:xfrm>
          <a:prstGeom prst="line">
            <a:avLst/>
          </a:prstGeom>
          <a:noFill/>
          <a:ln w="12700">
            <a:solidFill>
              <a:schemeClr val="hlink"/>
            </a:solidFill>
            <a:round/>
            <a:headEnd/>
            <a:tailEnd/>
          </a:ln>
        </p:spPr>
        <p:txBody>
          <a:bodyPr wrap="none" anchor="ctr"/>
          <a:lstStyle/>
          <a:p>
            <a:endParaRPr lang="zh-TW" altLang="en-US"/>
          </a:p>
        </p:txBody>
      </p:sp>
      <p:sp>
        <p:nvSpPr>
          <p:cNvPr id="13324" name="Line 66"/>
          <p:cNvSpPr>
            <a:spLocks noChangeShapeType="1"/>
          </p:cNvSpPr>
          <p:nvPr/>
        </p:nvSpPr>
        <p:spPr bwMode="auto">
          <a:xfrm flipH="1">
            <a:off x="4436590" y="4129798"/>
            <a:ext cx="434616" cy="355844"/>
          </a:xfrm>
          <a:prstGeom prst="line">
            <a:avLst/>
          </a:prstGeom>
          <a:noFill/>
          <a:ln w="12700">
            <a:solidFill>
              <a:schemeClr val="hlink"/>
            </a:solidFill>
            <a:round/>
            <a:headEnd/>
            <a:tailEnd/>
          </a:ln>
        </p:spPr>
        <p:txBody>
          <a:bodyPr wrap="none" anchor="ctr"/>
          <a:lstStyle/>
          <a:p>
            <a:endParaRPr lang="zh-TW" altLang="en-US"/>
          </a:p>
        </p:txBody>
      </p:sp>
      <p:sp>
        <p:nvSpPr>
          <p:cNvPr id="13325" name="Line 67"/>
          <p:cNvSpPr>
            <a:spLocks noChangeShapeType="1"/>
          </p:cNvSpPr>
          <p:nvPr/>
        </p:nvSpPr>
        <p:spPr bwMode="auto">
          <a:xfrm flipH="1" flipV="1">
            <a:off x="4436590" y="4116547"/>
            <a:ext cx="434616" cy="391807"/>
          </a:xfrm>
          <a:prstGeom prst="line">
            <a:avLst/>
          </a:prstGeom>
          <a:noFill/>
          <a:ln w="12700">
            <a:solidFill>
              <a:schemeClr val="hlink"/>
            </a:solidFill>
            <a:round/>
            <a:headEnd/>
            <a:tailEnd/>
          </a:ln>
        </p:spPr>
        <p:txBody>
          <a:bodyPr wrap="none" anchor="ctr"/>
          <a:lstStyle/>
          <a:p>
            <a:endParaRPr lang="zh-TW" altLang="en-US"/>
          </a:p>
        </p:txBody>
      </p:sp>
      <p:sp>
        <p:nvSpPr>
          <p:cNvPr id="13326" name="Line 68"/>
          <p:cNvSpPr>
            <a:spLocks noChangeShapeType="1"/>
          </p:cNvSpPr>
          <p:nvPr/>
        </p:nvSpPr>
        <p:spPr bwMode="auto">
          <a:xfrm flipV="1">
            <a:off x="3191874" y="4731124"/>
            <a:ext cx="1109509" cy="1340094"/>
          </a:xfrm>
          <a:prstGeom prst="line">
            <a:avLst/>
          </a:prstGeom>
          <a:noFill/>
          <a:ln w="12700">
            <a:solidFill>
              <a:srgbClr val="000000"/>
            </a:solidFill>
            <a:round/>
            <a:headEnd/>
            <a:tailEnd type="triangle" w="med" len="med"/>
          </a:ln>
        </p:spPr>
        <p:txBody>
          <a:bodyPr wrap="none" anchor="ctr"/>
          <a:lstStyle/>
          <a:p>
            <a:endParaRPr lang="zh-TW" altLang="en-US"/>
          </a:p>
        </p:txBody>
      </p:sp>
      <p:sp>
        <p:nvSpPr>
          <p:cNvPr id="13327" name="Rectangle 69"/>
          <p:cNvSpPr>
            <a:spLocks noChangeArrowheads="1"/>
          </p:cNvSpPr>
          <p:nvPr/>
        </p:nvSpPr>
        <p:spPr bwMode="auto">
          <a:xfrm>
            <a:off x="4725520" y="3513500"/>
            <a:ext cx="1057744" cy="705321"/>
          </a:xfrm>
          <a:prstGeom prst="rect">
            <a:avLst/>
          </a:prstGeom>
          <a:noFill/>
          <a:ln w="9525">
            <a:noFill/>
            <a:miter lim="800000"/>
            <a:headEnd/>
            <a:tailEnd/>
          </a:ln>
        </p:spPr>
        <p:txBody>
          <a:bodyPr wrap="square" lIns="90488" tIns="44450" rIns="90488" bIns="44450">
            <a:spAutoFit/>
          </a:bodyPr>
          <a:lstStyle/>
          <a:p>
            <a:r>
              <a:rPr lang="en-GB" sz="2000" dirty="0">
                <a:solidFill>
                  <a:srgbClr val="000000"/>
                </a:solidFill>
                <a:latin typeface="Arial" pitchFamily="34" charset="0"/>
              </a:rPr>
              <a:t>light</a:t>
            </a:r>
          </a:p>
          <a:p>
            <a:r>
              <a:rPr lang="en-GB" sz="2000" dirty="0">
                <a:solidFill>
                  <a:srgbClr val="000000"/>
                </a:solidFill>
                <a:latin typeface="Arial" pitchFamily="34" charset="0"/>
              </a:rPr>
              <a:t>source</a:t>
            </a:r>
          </a:p>
        </p:txBody>
      </p:sp>
      <p:sp>
        <p:nvSpPr>
          <p:cNvPr id="13329" name="Rectangle 71"/>
          <p:cNvSpPr>
            <a:spLocks noChangeArrowheads="1"/>
          </p:cNvSpPr>
          <p:nvPr/>
        </p:nvSpPr>
        <p:spPr bwMode="auto">
          <a:xfrm>
            <a:off x="4273551" y="4470294"/>
            <a:ext cx="348046" cy="564051"/>
          </a:xfrm>
          <a:prstGeom prst="rect">
            <a:avLst/>
          </a:prstGeom>
          <a:noFill/>
          <a:ln w="9525">
            <a:noFill/>
            <a:miter lim="800000"/>
            <a:headEnd/>
            <a:tailEnd/>
          </a:ln>
        </p:spPr>
        <p:txBody>
          <a:bodyPr wrap="none" lIns="90488" tIns="44450" rIns="90488" bIns="44450">
            <a:spAutoFit/>
          </a:bodyPr>
          <a:lstStyle/>
          <a:p>
            <a:r>
              <a:rPr lang="en-GB" sz="2000" dirty="0">
                <a:solidFill>
                  <a:srgbClr val="000000"/>
                </a:solidFill>
                <a:latin typeface="Arial" pitchFamily="34" charset="0"/>
              </a:rPr>
              <a:t>L</a:t>
            </a:r>
          </a:p>
        </p:txBody>
      </p:sp>
      <p:sp>
        <p:nvSpPr>
          <p:cNvPr id="13334" name="Rectangle 79"/>
          <p:cNvSpPr>
            <a:spLocks noChangeArrowheads="1"/>
          </p:cNvSpPr>
          <p:nvPr/>
        </p:nvSpPr>
        <p:spPr bwMode="auto">
          <a:xfrm>
            <a:off x="4029882" y="5699583"/>
            <a:ext cx="1125411" cy="564051"/>
          </a:xfrm>
          <a:prstGeom prst="rect">
            <a:avLst/>
          </a:prstGeom>
          <a:noFill/>
          <a:ln w="9525">
            <a:noFill/>
            <a:miter lim="800000"/>
            <a:headEnd/>
            <a:tailEnd/>
          </a:ln>
        </p:spPr>
        <p:txBody>
          <a:bodyPr wrap="none" lIns="90488" tIns="44450" rIns="90488" bIns="44450">
            <a:spAutoFit/>
          </a:bodyPr>
          <a:lstStyle/>
          <a:p>
            <a:r>
              <a:rPr lang="en-GB" sz="2000" dirty="0">
                <a:solidFill>
                  <a:srgbClr val="000000"/>
                </a:solidFill>
                <a:latin typeface="Arial" pitchFamily="34" charset="0"/>
              </a:rPr>
              <a:t>surface</a:t>
            </a:r>
          </a:p>
        </p:txBody>
      </p:sp>
      <p:sp>
        <p:nvSpPr>
          <p:cNvPr id="13318" name="Rectangle 46"/>
          <p:cNvSpPr>
            <a:spLocks noChangeArrowheads="1"/>
          </p:cNvSpPr>
          <p:nvPr/>
        </p:nvSpPr>
        <p:spPr bwMode="auto">
          <a:xfrm>
            <a:off x="4873654" y="1984217"/>
            <a:ext cx="376238" cy="523875"/>
          </a:xfrm>
          <a:prstGeom prst="rect">
            <a:avLst/>
          </a:prstGeom>
          <a:noFill/>
          <a:ln w="9525">
            <a:noFill/>
            <a:miter lim="800000"/>
            <a:headEnd/>
            <a:tailEnd/>
          </a:ln>
        </p:spPr>
        <p:txBody>
          <a:bodyPr wrap="none">
            <a:spAutoFit/>
          </a:bodyPr>
          <a:lstStyle/>
          <a:p>
            <a:pPr eaLnBrk="1" hangingPunct="1"/>
            <a:r>
              <a:rPr lang="en-GB" sz="2800" dirty="0">
                <a:solidFill>
                  <a:srgbClr val="000000"/>
                </a:solidFill>
                <a:latin typeface="Symbol" pitchFamily="18" charset="2"/>
              </a:rPr>
              <a:t></a:t>
            </a:r>
            <a:endParaRPr lang="en-US" altLang="zh-TW" sz="2800" dirty="0">
              <a:solidFill>
                <a:srgbClr val="000000"/>
              </a:solidFill>
              <a:latin typeface="Symbol" pitchFamily="18" charset="2"/>
            </a:endParaRPr>
          </a:p>
        </p:txBody>
      </p:sp>
      <p:pic>
        <p:nvPicPr>
          <p:cNvPr id="29" name="Picture 5" descr="specular"/>
          <p:cNvPicPr>
            <a:picLocks noChangeAspect="1" noChangeArrowheads="1"/>
          </p:cNvPicPr>
          <p:nvPr/>
        </p:nvPicPr>
        <p:blipFill>
          <a:blip r:embed="rId2"/>
          <a:srcRect/>
          <a:stretch>
            <a:fillRect/>
          </a:stretch>
        </p:blipFill>
        <p:spPr bwMode="auto">
          <a:xfrm>
            <a:off x="2571736" y="3357562"/>
            <a:ext cx="4283075" cy="3211512"/>
          </a:xfrm>
          <a:prstGeom prst="rect">
            <a:avLst/>
          </a:prstGeom>
          <a:noFill/>
          <a:ln w="9525">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3"/>
          <p:cNvPicPr>
            <a:picLocks noChangeAspect="1" noChangeArrowheads="1"/>
          </p:cNvPicPr>
          <p:nvPr/>
        </p:nvPicPr>
        <p:blipFill>
          <a:blip r:embed="rId2"/>
          <a:srcRect/>
          <a:stretch>
            <a:fillRect/>
          </a:stretch>
        </p:blipFill>
        <p:spPr bwMode="auto">
          <a:xfrm>
            <a:off x="1265238" y="2819400"/>
            <a:ext cx="6430962" cy="3657600"/>
          </a:xfrm>
          <a:prstGeom prst="rect">
            <a:avLst/>
          </a:prstGeom>
          <a:noFill/>
          <a:ln w="9525">
            <a:noFill/>
            <a:miter lim="800000"/>
            <a:headEnd/>
            <a:tailEnd/>
          </a:ln>
        </p:spPr>
      </p:pic>
      <p:sp>
        <p:nvSpPr>
          <p:cNvPr id="14338" name="Title 4"/>
          <p:cNvSpPr>
            <a:spLocks noGrp="1"/>
          </p:cNvSpPr>
          <p:nvPr>
            <p:ph type="title"/>
          </p:nvPr>
        </p:nvSpPr>
        <p:spPr/>
        <p:txBody>
          <a:bodyPr/>
          <a:lstStyle/>
          <a:p>
            <a:r>
              <a:rPr lang="en-US" altLang="zh-TW" dirty="0"/>
              <a:t>Example</a:t>
            </a:r>
          </a:p>
        </p:txBody>
      </p:sp>
      <p:sp>
        <p:nvSpPr>
          <p:cNvPr id="14339" name="Content Placeholder 5"/>
          <p:cNvSpPr>
            <a:spLocks noGrp="1"/>
          </p:cNvSpPr>
          <p:nvPr>
            <p:ph idx="1"/>
          </p:nvPr>
        </p:nvSpPr>
        <p:spPr/>
        <p:txBody>
          <a:bodyPr/>
          <a:lstStyle/>
          <a:p>
            <a:r>
              <a:rPr lang="en-US" altLang="zh-TW" dirty="0"/>
              <a:t>In the scene below, given the eye position </a:t>
            </a:r>
            <a:r>
              <a:rPr lang="en-US" altLang="zh-TW" sz="2400" dirty="0"/>
              <a:t>(-15,7)</a:t>
            </a:r>
            <a:r>
              <a:rPr lang="en-US" altLang="zh-TW" dirty="0"/>
              <a:t> and the light source position </a:t>
            </a:r>
            <a:r>
              <a:rPr lang="en-US" altLang="zh-TW" sz="2400" dirty="0"/>
              <a:t>(16,15)</a:t>
            </a:r>
            <a:r>
              <a:rPr lang="en-US" altLang="zh-TW" dirty="0"/>
              <a:t>, calculate the </a:t>
            </a:r>
            <a:r>
              <a:rPr lang="en-US" altLang="zh-TW" dirty="0">
                <a:solidFill>
                  <a:srgbClr val="FF0000"/>
                </a:solidFill>
              </a:rPr>
              <a:t>L, V, N </a:t>
            </a:r>
            <a:r>
              <a:rPr lang="en-US" altLang="zh-TW" dirty="0"/>
              <a:t>vectors </a:t>
            </a:r>
            <a:r>
              <a:rPr lang="en-US" altLang="zh-TW" dirty="0">
                <a:solidFill>
                  <a:srgbClr val="FF0000"/>
                </a:solidFill>
              </a:rPr>
              <a:t>at point P </a:t>
            </a:r>
            <a:r>
              <a:rPr lang="en-US" altLang="zh-TW" sz="2400" dirty="0">
                <a:solidFill>
                  <a:srgbClr val="FF0000"/>
                </a:solidFill>
              </a:rPr>
              <a:t>(6,5)</a:t>
            </a:r>
            <a:r>
              <a:rPr lang="en-US" altLang="zh-TW" sz="2400" dirty="0">
                <a:solidFill>
                  <a:srgbClr val="000000"/>
                </a:solidFill>
              </a:rPr>
              <a:t> </a:t>
            </a:r>
            <a:r>
              <a:rPr lang="en-US" altLang="zh-TW" dirty="0"/>
              <a:t>on the surface. You may assume that P is in the centre of v</a:t>
            </a:r>
            <a:r>
              <a:rPr lang="en-US" altLang="zh-TW" baseline="-25000" dirty="0"/>
              <a:t>1</a:t>
            </a:r>
            <a:r>
              <a:rPr lang="en-US" altLang="zh-TW" dirty="0"/>
              <a:t>v</a:t>
            </a:r>
            <a:r>
              <a:rPr lang="en-US" altLang="zh-TW" baseline="-25000" dirty="0"/>
              <a:t>2</a:t>
            </a:r>
            <a:r>
              <a:rPr lang="en-US" altLang="zh-TW" dirty="0"/>
              <a:t>.</a:t>
            </a:r>
            <a:endParaRPr lang="en-GB" dirty="0"/>
          </a:p>
          <a:p>
            <a:pPr>
              <a:buFontTx/>
              <a:buNone/>
            </a:pPr>
            <a:endParaRPr lang="en-US" altLang="zh-TW"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altLang="zh-TW" dirty="0"/>
              <a:t>Example</a:t>
            </a:r>
          </a:p>
        </p:txBody>
      </p:sp>
      <p:sp>
        <p:nvSpPr>
          <p:cNvPr id="15362" name="Content Placeholder 2"/>
          <p:cNvSpPr>
            <a:spLocks noGrp="1"/>
          </p:cNvSpPr>
          <p:nvPr>
            <p:ph idx="1"/>
          </p:nvPr>
        </p:nvSpPr>
        <p:spPr/>
        <p:txBody>
          <a:bodyPr/>
          <a:lstStyle/>
          <a:p>
            <a:pPr>
              <a:spcBef>
                <a:spcPct val="0"/>
              </a:spcBef>
            </a:pPr>
            <a:r>
              <a:rPr lang="en-US" altLang="zh-TW" dirty="0"/>
              <a:t>The light direction L is:</a:t>
            </a:r>
            <a:endParaRPr lang="en-GB" dirty="0"/>
          </a:p>
          <a:p>
            <a:pPr>
              <a:spcBef>
                <a:spcPct val="0"/>
              </a:spcBef>
              <a:buFontTx/>
              <a:buNone/>
            </a:pPr>
            <a:r>
              <a:rPr lang="en-US" altLang="zh-TW" i="1" dirty="0">
                <a:solidFill>
                  <a:srgbClr val="FF0000"/>
                </a:solidFill>
              </a:rPr>
              <a:t>L= light – P = (16, 15) - (6, 5) =(10, 10) </a:t>
            </a:r>
          </a:p>
          <a:p>
            <a:pPr>
              <a:spcBef>
                <a:spcPct val="0"/>
              </a:spcBef>
              <a:buFontTx/>
              <a:buNone/>
            </a:pPr>
            <a:endParaRPr lang="en-GB" dirty="0">
              <a:solidFill>
                <a:srgbClr val="FF0000"/>
              </a:solidFill>
            </a:endParaRPr>
          </a:p>
          <a:p>
            <a:pPr>
              <a:spcBef>
                <a:spcPct val="0"/>
              </a:spcBef>
            </a:pPr>
            <a:r>
              <a:rPr lang="en-US" altLang="zh-TW" dirty="0"/>
              <a:t> The view direction V is:</a:t>
            </a:r>
            <a:endParaRPr lang="en-GB" dirty="0"/>
          </a:p>
          <a:p>
            <a:pPr>
              <a:spcBef>
                <a:spcPct val="0"/>
              </a:spcBef>
              <a:buFontTx/>
              <a:buNone/>
            </a:pPr>
            <a:r>
              <a:rPr lang="en-US" altLang="zh-TW" i="1" dirty="0">
                <a:solidFill>
                  <a:srgbClr val="FF0000"/>
                </a:solidFill>
              </a:rPr>
              <a:t>V = Eye – P = (-15, 7) – (6, 5) = (-21, 2) </a:t>
            </a:r>
            <a:endParaRPr lang="en-GB" dirty="0">
              <a:solidFill>
                <a:srgbClr val="FF0000"/>
              </a:solidFill>
            </a:endParaRPr>
          </a:p>
          <a:p>
            <a:pPr>
              <a:spcBef>
                <a:spcPct val="0"/>
              </a:spcBef>
            </a:pPr>
            <a:endParaRPr lang="en-US" altLang="zh-TW" dirty="0"/>
          </a:p>
          <a:p>
            <a:pPr>
              <a:spcBef>
                <a:spcPct val="0"/>
              </a:spcBef>
            </a:pPr>
            <a:r>
              <a:rPr lang="en-US" altLang="zh-TW" dirty="0"/>
              <a:t>The normal direction N can be interpolated between the two </a:t>
            </a:r>
            <a:r>
              <a:rPr lang="en-US" altLang="zh-TW" dirty="0" err="1"/>
              <a:t>normals</a:t>
            </a:r>
            <a:r>
              <a:rPr lang="en-US" altLang="zh-TW" dirty="0"/>
              <a:t> </a:t>
            </a:r>
            <a:r>
              <a:rPr lang="en-US" altLang="zh-TW" dirty="0">
                <a:solidFill>
                  <a:srgbClr val="FF0000"/>
                </a:solidFill>
              </a:rPr>
              <a:t>n</a:t>
            </a:r>
            <a:r>
              <a:rPr lang="en-US" altLang="zh-TW" baseline="-25000" dirty="0">
                <a:solidFill>
                  <a:srgbClr val="FF0000"/>
                </a:solidFill>
              </a:rPr>
              <a:t>2</a:t>
            </a:r>
            <a:r>
              <a:rPr lang="en-US" altLang="zh-TW" dirty="0">
                <a:solidFill>
                  <a:srgbClr val="FF0000"/>
                </a:solidFill>
              </a:rPr>
              <a:t> (-6, 6</a:t>
            </a:r>
            <a:r>
              <a:rPr lang="en-US" altLang="zh-TW" dirty="0"/>
              <a:t>)  and </a:t>
            </a:r>
            <a:r>
              <a:rPr lang="en-US" altLang="zh-TW" dirty="0">
                <a:solidFill>
                  <a:srgbClr val="FF0000"/>
                </a:solidFill>
              </a:rPr>
              <a:t>n</a:t>
            </a:r>
            <a:r>
              <a:rPr lang="en-US" altLang="zh-TW" baseline="-25000" dirty="0">
                <a:solidFill>
                  <a:srgbClr val="FF0000"/>
                </a:solidFill>
              </a:rPr>
              <a:t>1</a:t>
            </a:r>
            <a:r>
              <a:rPr lang="en-US" altLang="zh-TW" dirty="0">
                <a:solidFill>
                  <a:srgbClr val="FF0000"/>
                </a:solidFill>
              </a:rPr>
              <a:t> (6, 9)</a:t>
            </a:r>
            <a:r>
              <a:rPr lang="en-US" altLang="zh-TW" dirty="0"/>
              <a:t>. As the point </a:t>
            </a:r>
            <a:r>
              <a:rPr lang="en-US" altLang="zh-TW" i="1" dirty="0"/>
              <a:t>P</a:t>
            </a:r>
            <a:r>
              <a:rPr lang="en-US" altLang="zh-TW" dirty="0"/>
              <a:t> is half way between the two </a:t>
            </a:r>
            <a:r>
              <a:rPr lang="en-US" altLang="zh-TW" dirty="0" err="1"/>
              <a:t>normals</a:t>
            </a:r>
            <a:r>
              <a:rPr lang="en-US" altLang="zh-TW" dirty="0"/>
              <a:t>, we can calculate N:</a:t>
            </a:r>
          </a:p>
          <a:p>
            <a:pPr>
              <a:buFontTx/>
              <a:buNone/>
            </a:pPr>
            <a:endParaRPr lang="en-US" altLang="zh-TW" sz="1800" i="1" dirty="0">
              <a:solidFill>
                <a:srgbClr val="FF0000"/>
              </a:solidFill>
            </a:endParaRPr>
          </a:p>
          <a:p>
            <a:pPr>
              <a:buFontTx/>
              <a:buNone/>
            </a:pPr>
            <a:r>
              <a:rPr lang="en-US" altLang="zh-TW" i="1" dirty="0">
                <a:solidFill>
                  <a:srgbClr val="FF0000"/>
                </a:solidFill>
              </a:rPr>
              <a:t>N = 0.5 × n1  +</a:t>
            </a:r>
            <a:r>
              <a:rPr lang="zh-TW" altLang="en-US" i="1" dirty="0">
                <a:solidFill>
                  <a:srgbClr val="FF0000"/>
                </a:solidFill>
              </a:rPr>
              <a:t>  </a:t>
            </a:r>
            <a:r>
              <a:rPr lang="en-US" altLang="zh-TW" i="1" dirty="0">
                <a:solidFill>
                  <a:srgbClr val="FF0000"/>
                </a:solidFill>
              </a:rPr>
              <a:t>0.5 × n2</a:t>
            </a:r>
            <a:endParaRPr lang="en-GB" dirty="0">
              <a:solidFill>
                <a:srgbClr val="FF0000"/>
              </a:solidFill>
            </a:endParaRPr>
          </a:p>
          <a:p>
            <a:pPr>
              <a:buFontTx/>
              <a:buNone/>
            </a:pPr>
            <a:r>
              <a:rPr lang="en-US" altLang="zh-TW" i="1" dirty="0">
                <a:solidFill>
                  <a:srgbClr val="FF0000"/>
                </a:solidFill>
              </a:rPr>
              <a:t>    = 0.5 × (6 ,9) + 0.5 × (-6, 6 )</a:t>
            </a:r>
            <a:r>
              <a:rPr lang="en-US" altLang="zh-TW" dirty="0">
                <a:solidFill>
                  <a:srgbClr val="FF0000"/>
                </a:solidFill>
              </a:rPr>
              <a:t> </a:t>
            </a:r>
            <a:r>
              <a:rPr lang="en-US" altLang="zh-TW" i="1" dirty="0">
                <a:solidFill>
                  <a:srgbClr val="FF0000"/>
                </a:solidFill>
              </a:rPr>
              <a:t>= (0, 7.5)</a:t>
            </a:r>
            <a:endParaRPr lang="en-GB"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Isosceles Triangle 20"/>
          <p:cNvSpPr>
            <a:spLocks noChangeArrowheads="1"/>
          </p:cNvSpPr>
          <p:nvPr/>
        </p:nvSpPr>
        <p:spPr bwMode="auto">
          <a:xfrm>
            <a:off x="6474078" y="1992313"/>
            <a:ext cx="1995487" cy="2484437"/>
          </a:xfrm>
          <a:prstGeom prst="triangle">
            <a:avLst>
              <a:gd name="adj" fmla="val 100000"/>
            </a:avLst>
          </a:prstGeom>
          <a:solidFill>
            <a:srgbClr val="FF0000">
              <a:alpha val="32156"/>
            </a:srgbClr>
          </a:solidFill>
          <a:ln w="9525">
            <a:solidFill>
              <a:schemeClr val="tx1"/>
            </a:solidFill>
            <a:round/>
            <a:headEnd/>
            <a:tailEnd/>
          </a:ln>
        </p:spPr>
        <p:txBody>
          <a:bodyPr/>
          <a:lstStyle/>
          <a:p>
            <a:pPr eaLnBrk="1" hangingPunct="1"/>
            <a:endParaRPr lang="en-GB"/>
          </a:p>
        </p:txBody>
      </p:sp>
      <p:sp>
        <p:nvSpPr>
          <p:cNvPr id="16386" name="Rectangle 2"/>
          <p:cNvSpPr>
            <a:spLocks noGrp="1" noChangeArrowheads="1"/>
          </p:cNvSpPr>
          <p:nvPr>
            <p:ph type="title"/>
          </p:nvPr>
        </p:nvSpPr>
        <p:spPr/>
        <p:txBody>
          <a:bodyPr/>
          <a:lstStyle/>
          <a:p>
            <a:pPr eaLnBrk="1" hangingPunct="1"/>
            <a:r>
              <a:rPr lang="en-GB"/>
              <a:t>Linear Interpolation</a:t>
            </a:r>
          </a:p>
        </p:txBody>
      </p:sp>
      <p:sp>
        <p:nvSpPr>
          <p:cNvPr id="16388" name="Text Box 7"/>
          <p:cNvSpPr txBox="1">
            <a:spLocks noChangeArrowheads="1"/>
          </p:cNvSpPr>
          <p:nvPr/>
        </p:nvSpPr>
        <p:spPr bwMode="auto">
          <a:xfrm>
            <a:off x="7083678" y="2887663"/>
            <a:ext cx="787400"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charset="0"/>
                <a:ea typeface="MS PGothic" charset="0"/>
                <a:cs typeface="MS PGothic" charset="0"/>
              </a:defRPr>
            </a:lvl1pPr>
            <a:lvl2pPr>
              <a:defRPr sz="2000">
                <a:solidFill>
                  <a:schemeClr val="tx1"/>
                </a:solidFill>
                <a:latin typeface="Arial" charset="0"/>
                <a:ea typeface="MS PGothic" charset="0"/>
                <a:cs typeface="MS PGothic" charset="0"/>
              </a:defRPr>
            </a:lvl2pPr>
            <a:lvl3pPr>
              <a:defRPr>
                <a:solidFill>
                  <a:schemeClr val="tx1"/>
                </a:solidFill>
                <a:latin typeface="Arial" charset="0"/>
                <a:ea typeface="MS PGothic" charset="0"/>
                <a:cs typeface="MS PGothic" charset="0"/>
              </a:defRPr>
            </a:lvl3pPr>
            <a:lvl4pPr>
              <a:defRPr>
                <a:solidFill>
                  <a:schemeClr val="tx1"/>
                </a:solidFill>
                <a:latin typeface="Arial" charset="0"/>
                <a:ea typeface="MS PGothic" charset="0"/>
                <a:cs typeface="MS PGothic" charset="0"/>
              </a:defRPr>
            </a:lvl4pPr>
            <a:lvl5pPr>
              <a:defRPr>
                <a:solidFill>
                  <a:schemeClr val="tx1"/>
                </a:solidFill>
                <a:latin typeface="Arial" charset="0"/>
                <a:ea typeface="MS PGothic" charset="0"/>
                <a:cs typeface="MS PGothic" charset="0"/>
              </a:defRPr>
            </a:lvl5pPr>
            <a:lvl6pPr eaLnBrk="0" hangingPunct="0">
              <a:defRPr>
                <a:solidFill>
                  <a:schemeClr val="tx1"/>
                </a:solidFill>
                <a:latin typeface="Arial" charset="0"/>
                <a:ea typeface="MS PGothic" charset="0"/>
                <a:cs typeface="MS PGothic" charset="0"/>
              </a:defRPr>
            </a:lvl6pPr>
            <a:lvl7pPr eaLnBrk="0" hangingPunct="0">
              <a:defRPr>
                <a:solidFill>
                  <a:schemeClr val="tx1"/>
                </a:solidFill>
                <a:latin typeface="Arial" charset="0"/>
                <a:ea typeface="MS PGothic" charset="0"/>
                <a:cs typeface="MS PGothic" charset="0"/>
              </a:defRPr>
            </a:lvl7pPr>
            <a:lvl8pPr eaLnBrk="0" hangingPunct="0">
              <a:defRPr>
                <a:solidFill>
                  <a:schemeClr val="tx1"/>
                </a:solidFill>
                <a:latin typeface="Arial" charset="0"/>
                <a:ea typeface="MS PGothic" charset="0"/>
                <a:cs typeface="MS PGothic" charset="0"/>
              </a:defRPr>
            </a:lvl8pPr>
            <a:lvl9pPr eaLnBrk="0" hangingPunct="0">
              <a:defRPr>
                <a:solidFill>
                  <a:schemeClr val="tx1"/>
                </a:solidFill>
                <a:latin typeface="Arial" charset="0"/>
                <a:ea typeface="MS PGothic" charset="0"/>
                <a:cs typeface="MS PGothic" charset="0"/>
              </a:defRPr>
            </a:lvl9pPr>
          </a:lstStyle>
          <a:p>
            <a:pPr eaLnBrk="1" hangingPunct="1">
              <a:defRPr/>
            </a:pPr>
            <a:r>
              <a:rPr lang="en-GB" sz="1800" b="0"/>
              <a:t>P(x,y)</a:t>
            </a:r>
          </a:p>
        </p:txBody>
      </p:sp>
      <p:sp>
        <p:nvSpPr>
          <p:cNvPr id="16389" name="Text Box 8"/>
          <p:cNvSpPr txBox="1">
            <a:spLocks noChangeArrowheads="1"/>
          </p:cNvSpPr>
          <p:nvPr/>
        </p:nvSpPr>
        <p:spPr bwMode="auto">
          <a:xfrm>
            <a:off x="6069265" y="4486275"/>
            <a:ext cx="1128713"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GB" sz="1800" b="0">
                <a:latin typeface="Arial" pitchFamily="34" charset="0"/>
              </a:rPr>
              <a:t>P</a:t>
            </a:r>
            <a:r>
              <a:rPr lang="en-GB" sz="1800" b="0" baseline="-25000">
                <a:latin typeface="Arial" pitchFamily="34" charset="0"/>
              </a:rPr>
              <a:t>1</a:t>
            </a:r>
            <a:r>
              <a:rPr lang="en-GB" sz="1800" b="0">
                <a:latin typeface="Arial" pitchFamily="34" charset="0"/>
              </a:rPr>
              <a:t>(x1,y1)</a:t>
            </a:r>
            <a:endParaRPr lang="en-GB" sz="1800" b="0" baseline="-25000">
              <a:latin typeface="Arial" pitchFamily="34" charset="0"/>
            </a:endParaRPr>
          </a:p>
        </p:txBody>
      </p:sp>
      <p:sp>
        <p:nvSpPr>
          <p:cNvPr id="16390" name="Text Box 9"/>
          <p:cNvSpPr txBox="1">
            <a:spLocks noChangeArrowheads="1"/>
          </p:cNvSpPr>
          <p:nvPr/>
        </p:nvSpPr>
        <p:spPr bwMode="auto">
          <a:xfrm>
            <a:off x="7845678" y="1600200"/>
            <a:ext cx="1128712"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GB" sz="1800" b="0">
                <a:latin typeface="Arial" pitchFamily="34" charset="0"/>
              </a:rPr>
              <a:t>P</a:t>
            </a:r>
            <a:r>
              <a:rPr lang="en-GB" sz="1800" b="0" baseline="-25000">
                <a:latin typeface="Arial" pitchFamily="34" charset="0"/>
              </a:rPr>
              <a:t>2</a:t>
            </a:r>
            <a:r>
              <a:rPr lang="en-GB" sz="1800" b="0">
                <a:latin typeface="Arial" pitchFamily="34" charset="0"/>
              </a:rPr>
              <a:t>(x2,y2)</a:t>
            </a:r>
            <a:endParaRPr lang="en-GB" sz="1800" b="0" baseline="-25000">
              <a:latin typeface="Arial" pitchFamily="34" charset="0"/>
            </a:endParaRPr>
          </a:p>
        </p:txBody>
      </p:sp>
      <p:sp>
        <p:nvSpPr>
          <p:cNvPr id="2" name="Rectangle 1"/>
          <p:cNvSpPr>
            <a:spLocks noChangeArrowheads="1"/>
          </p:cNvSpPr>
          <p:nvPr/>
        </p:nvSpPr>
        <p:spPr bwMode="auto">
          <a:xfrm>
            <a:off x="6778878" y="3405188"/>
            <a:ext cx="379412" cy="461962"/>
          </a:xfrm>
          <a:prstGeom prst="rect">
            <a:avLst/>
          </a:prstGeom>
          <a:noFill/>
          <a:ln w="9525">
            <a:noFill/>
            <a:miter lim="800000"/>
            <a:headEnd/>
            <a:tailEnd/>
          </a:ln>
        </p:spPr>
        <p:txBody>
          <a:bodyPr wrap="none">
            <a:spAutoFit/>
          </a:bodyPr>
          <a:lstStyle/>
          <a:p>
            <a:pPr eaLnBrk="1" hangingPunct="1"/>
            <a:r>
              <a:rPr lang="en-GB">
                <a:latin typeface="Symbol" pitchFamily="18" charset="2"/>
              </a:rPr>
              <a:t></a:t>
            </a:r>
            <a:endParaRPr lang="en-GB"/>
          </a:p>
        </p:txBody>
      </p:sp>
      <p:sp>
        <p:nvSpPr>
          <p:cNvPr id="16391" name="Rectangle 2"/>
          <p:cNvSpPr>
            <a:spLocks noChangeArrowheads="1"/>
          </p:cNvSpPr>
          <p:nvPr/>
        </p:nvSpPr>
        <p:spPr bwMode="auto">
          <a:xfrm>
            <a:off x="7302753" y="2266950"/>
            <a:ext cx="847725" cy="461963"/>
          </a:xfrm>
          <a:prstGeom prst="rect">
            <a:avLst/>
          </a:prstGeom>
          <a:noFill/>
          <a:ln w="9525">
            <a:noFill/>
            <a:miter lim="800000"/>
            <a:headEnd/>
            <a:tailEnd/>
          </a:ln>
        </p:spPr>
        <p:txBody>
          <a:bodyPr>
            <a:spAutoFit/>
          </a:bodyPr>
          <a:lstStyle/>
          <a:p>
            <a:pPr eaLnBrk="1" hangingPunct="1"/>
            <a:r>
              <a:rPr lang="en-GB">
                <a:latin typeface="Symbol" pitchFamily="18" charset="2"/>
              </a:rPr>
              <a:t> 1-</a:t>
            </a:r>
            <a:endParaRPr lang="en-GB"/>
          </a:p>
        </p:txBody>
      </p:sp>
      <p:cxnSp>
        <p:nvCxnSpPr>
          <p:cNvPr id="16393" name="Straight Connector 4"/>
          <p:cNvCxnSpPr>
            <a:cxnSpLocks noChangeShapeType="1"/>
          </p:cNvCxnSpPr>
          <p:nvPr/>
        </p:nvCxnSpPr>
        <p:spPr bwMode="auto">
          <a:xfrm flipH="1">
            <a:off x="6474078" y="1992313"/>
            <a:ext cx="1995487" cy="24844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394" name="Straight Connector 6"/>
          <p:cNvCxnSpPr>
            <a:cxnSpLocks noChangeShapeType="1"/>
          </p:cNvCxnSpPr>
          <p:nvPr/>
        </p:nvCxnSpPr>
        <p:spPr bwMode="auto">
          <a:xfrm>
            <a:off x="6016878" y="2817813"/>
            <a:ext cx="0" cy="24765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395" name="Straight Connector 8"/>
          <p:cNvCxnSpPr>
            <a:cxnSpLocks noChangeShapeType="1"/>
          </p:cNvCxnSpPr>
          <p:nvPr/>
        </p:nvCxnSpPr>
        <p:spPr bwMode="auto">
          <a:xfrm>
            <a:off x="5483478" y="5010150"/>
            <a:ext cx="3581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396" name="Straight Connector 10"/>
          <p:cNvCxnSpPr>
            <a:cxnSpLocks noChangeShapeType="1"/>
          </p:cNvCxnSpPr>
          <p:nvPr/>
        </p:nvCxnSpPr>
        <p:spPr bwMode="auto">
          <a:xfrm>
            <a:off x="8469565" y="1992313"/>
            <a:ext cx="0" cy="3017837"/>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397" name="Straight Connector 23"/>
          <p:cNvCxnSpPr>
            <a:cxnSpLocks noChangeShapeType="1"/>
          </p:cNvCxnSpPr>
          <p:nvPr/>
        </p:nvCxnSpPr>
        <p:spPr bwMode="auto">
          <a:xfrm flipH="1">
            <a:off x="7526590" y="3151188"/>
            <a:ext cx="14288" cy="1858962"/>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398" name="Straight Connector 34"/>
          <p:cNvCxnSpPr>
            <a:cxnSpLocks noChangeShapeType="1"/>
          </p:cNvCxnSpPr>
          <p:nvPr/>
        </p:nvCxnSpPr>
        <p:spPr bwMode="auto">
          <a:xfrm flipV="1">
            <a:off x="6093078" y="4492625"/>
            <a:ext cx="2701925" cy="3175"/>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 name="Isosceles Triangle 4"/>
          <p:cNvSpPr>
            <a:spLocks noChangeArrowheads="1"/>
          </p:cNvSpPr>
          <p:nvPr/>
        </p:nvSpPr>
        <p:spPr bwMode="auto">
          <a:xfrm>
            <a:off x="6474078" y="3228975"/>
            <a:ext cx="1066800" cy="1247775"/>
          </a:xfrm>
          <a:prstGeom prst="triangle">
            <a:avLst>
              <a:gd name="adj" fmla="val 96500"/>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endParaRPr lang="en-GB"/>
          </a:p>
        </p:txBody>
      </p:sp>
      <p:sp>
        <p:nvSpPr>
          <p:cNvPr id="16399" name="TextBox 3"/>
          <p:cNvSpPr txBox="1">
            <a:spLocks noChangeArrowheads="1"/>
          </p:cNvSpPr>
          <p:nvPr/>
        </p:nvSpPr>
        <p:spPr bwMode="auto">
          <a:xfrm>
            <a:off x="5948615" y="5162550"/>
            <a:ext cx="3123979" cy="707886"/>
          </a:xfrm>
          <a:prstGeom prst="rect">
            <a:avLst/>
          </a:prstGeom>
          <a:noFill/>
          <a:ln w="9525">
            <a:noFill/>
            <a:miter lim="800000"/>
            <a:headEnd/>
            <a:tailEnd/>
          </a:ln>
        </p:spPr>
        <p:txBody>
          <a:bodyPr wrap="square">
            <a:spAutoFit/>
          </a:bodyPr>
          <a:lstStyle/>
          <a:p>
            <a:pPr eaLnBrk="1" hangingPunct="1"/>
            <a:r>
              <a:rPr lang="en-GB" sz="2000" b="0" dirty="0">
                <a:latin typeface="Arial" pitchFamily="34" charset="0"/>
                <a:cs typeface="Arial" pitchFamily="34" charset="0"/>
              </a:rPr>
              <a:t>Say P divides P</a:t>
            </a:r>
            <a:r>
              <a:rPr lang="en-GB" sz="2000" b="0" baseline="-25000" dirty="0">
                <a:latin typeface="Arial" pitchFamily="34" charset="0"/>
                <a:cs typeface="Arial" pitchFamily="34" charset="0"/>
              </a:rPr>
              <a:t>1</a:t>
            </a:r>
            <a:r>
              <a:rPr lang="en-GB" sz="2000" b="0" dirty="0">
                <a:latin typeface="Arial" pitchFamily="34" charset="0"/>
                <a:cs typeface="Arial" pitchFamily="34" charset="0"/>
              </a:rPr>
              <a:t> P</a:t>
            </a:r>
            <a:r>
              <a:rPr lang="en-GB" sz="2000" b="0" baseline="-25000" dirty="0">
                <a:latin typeface="Arial" pitchFamily="34" charset="0"/>
                <a:cs typeface="Arial" pitchFamily="34" charset="0"/>
              </a:rPr>
              <a:t>2</a:t>
            </a:r>
            <a:r>
              <a:rPr lang="en-GB" sz="2000" b="0" dirty="0">
                <a:latin typeface="Arial" pitchFamily="34" charset="0"/>
                <a:cs typeface="Arial" pitchFamily="34" charset="0"/>
              </a:rPr>
              <a:t> at the </a:t>
            </a:r>
          </a:p>
          <a:p>
            <a:pPr eaLnBrk="1" hangingPunct="1"/>
            <a:r>
              <a:rPr lang="en-GB" sz="2000" b="0" dirty="0">
                <a:latin typeface="Arial" pitchFamily="34" charset="0"/>
                <a:cs typeface="Arial" pitchFamily="34" charset="0"/>
              </a:rPr>
              <a:t>ratio of </a:t>
            </a:r>
            <a:r>
              <a:rPr lang="en-GB" sz="2000" dirty="0">
                <a:latin typeface="Symbol" pitchFamily="18" charset="2"/>
              </a:rPr>
              <a:t> </a:t>
            </a:r>
            <a:r>
              <a:rPr lang="en-GB" sz="2000" b="0" dirty="0">
                <a:latin typeface="Arial" pitchFamily="34" charset="0"/>
                <a:cs typeface="Arial" pitchFamily="34" charset="0"/>
              </a:rPr>
              <a:t>: 1-</a:t>
            </a:r>
            <a:r>
              <a:rPr lang="en-GB" sz="2000" dirty="0">
                <a:latin typeface="Symbol" pitchFamily="18" charset="2"/>
              </a:rPr>
              <a:t>  .</a:t>
            </a:r>
            <a:endParaRPr lang="en-GB" sz="2000" b="0" dirty="0">
              <a:latin typeface="Arial" pitchFamily="34" charset="0"/>
              <a:cs typeface="Arial" pitchFamily="34" charset="0"/>
            </a:endParaRPr>
          </a:p>
        </p:txBody>
      </p:sp>
      <p:graphicFrame>
        <p:nvGraphicFramePr>
          <p:cNvPr id="16400" name="Object 4"/>
          <p:cNvGraphicFramePr>
            <a:graphicFrameLocks noGrp="1" noChangeAspect="1"/>
          </p:cNvGraphicFramePr>
          <p:nvPr>
            <p:ph sz="half" idx="4294967295"/>
          </p:nvPr>
        </p:nvGraphicFramePr>
        <p:xfrm>
          <a:off x="209550" y="2743200"/>
          <a:ext cx="5734050" cy="2362200"/>
        </p:xfrm>
        <a:graphic>
          <a:graphicData uri="http://schemas.openxmlformats.org/presentationml/2006/ole">
            <mc:AlternateContent xmlns:mc="http://schemas.openxmlformats.org/markup-compatibility/2006">
              <mc:Choice xmlns:v="urn:schemas-microsoft-com:vml" Requires="v">
                <p:oleObj spid="_x0000_s65544" name="Equation" r:id="rId3" imgW="4827240" imgH="1983960" progId="Equation.3">
                  <p:embed/>
                </p:oleObj>
              </mc:Choice>
              <mc:Fallback>
                <p:oleObj name="Equation" r:id="rId3" imgW="4827240" imgH="198396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 y="2743200"/>
                        <a:ext cx="5734050"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2" name="Rectangle 5"/>
          <p:cNvSpPr>
            <a:spLocks noChangeArrowheads="1"/>
          </p:cNvSpPr>
          <p:nvPr/>
        </p:nvSpPr>
        <p:spPr bwMode="auto">
          <a:xfrm>
            <a:off x="228600" y="5220801"/>
            <a:ext cx="5486400" cy="10906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marL="342900" indent="-342900" eaLnBrk="1" hangingPunct="1">
              <a:spcBef>
                <a:spcPct val="20000"/>
              </a:spcBef>
            </a:pPr>
            <a:r>
              <a:rPr lang="en-GB" sz="2400" b="0" dirty="0">
                <a:latin typeface="Arial" pitchFamily="34" charset="0"/>
              </a:rPr>
              <a:t>So (any)thing at P is</a:t>
            </a:r>
          </a:p>
          <a:p>
            <a:pPr marL="342900" indent="-342900" eaLnBrk="1" hangingPunct="1">
              <a:spcBef>
                <a:spcPct val="20000"/>
              </a:spcBef>
            </a:pPr>
            <a:r>
              <a:rPr lang="en-GB" sz="2800" b="0" dirty="0" err="1">
                <a:latin typeface="Arial" pitchFamily="34" charset="0"/>
              </a:rPr>
              <a:t>thing</a:t>
            </a:r>
            <a:r>
              <a:rPr lang="en-GB" sz="2800" b="0" baseline="-25000" dirty="0" err="1">
                <a:latin typeface="Arial" pitchFamily="34" charset="0"/>
              </a:rPr>
              <a:t>P</a:t>
            </a:r>
            <a:r>
              <a:rPr lang="en-GB" sz="2800" b="0" dirty="0">
                <a:latin typeface="Arial" pitchFamily="34" charset="0"/>
              </a:rPr>
              <a:t> = (1-</a:t>
            </a:r>
            <a:r>
              <a:rPr lang="en-GB" sz="2800" b="0" dirty="0">
                <a:latin typeface="Symbol" pitchFamily="18" charset="2"/>
              </a:rPr>
              <a:t>) </a:t>
            </a:r>
            <a:r>
              <a:rPr lang="en-GB" sz="2800" b="0" dirty="0">
                <a:latin typeface="Arial" pitchFamily="34" charset="0"/>
              </a:rPr>
              <a:t>thing</a:t>
            </a:r>
            <a:r>
              <a:rPr lang="en-GB" sz="2800" b="0" baseline="-25000" dirty="0">
                <a:latin typeface="Arial" pitchFamily="34" charset="0"/>
              </a:rPr>
              <a:t>P1</a:t>
            </a:r>
            <a:r>
              <a:rPr lang="en-GB" sz="2800" b="0" dirty="0">
                <a:latin typeface="Arial" pitchFamily="34" charset="0"/>
              </a:rPr>
              <a:t> + </a:t>
            </a:r>
            <a:r>
              <a:rPr lang="en-GB" sz="2800" b="0" dirty="0">
                <a:latin typeface="Symbol" pitchFamily="18" charset="2"/>
              </a:rPr>
              <a:t> </a:t>
            </a:r>
            <a:r>
              <a:rPr lang="en-GB" sz="2800" b="0" dirty="0">
                <a:latin typeface="Arial" pitchFamily="34" charset="0"/>
              </a:rPr>
              <a:t>thing</a:t>
            </a:r>
            <a:r>
              <a:rPr lang="en-GB" sz="2800" b="0" baseline="-25000" dirty="0">
                <a:latin typeface="Arial" pitchFamily="34" charset="0"/>
              </a:rPr>
              <a:t>P2</a:t>
            </a:r>
            <a:endParaRPr lang="en-GB" b="0" dirty="0">
              <a:latin typeface="Arial" pitchFamily="34" charset="0"/>
            </a:endParaRPr>
          </a:p>
        </p:txBody>
      </p:sp>
      <p:graphicFrame>
        <p:nvGraphicFramePr>
          <p:cNvPr id="3" name="Object 1"/>
          <p:cNvGraphicFramePr>
            <a:graphicFrameLocks noChangeAspect="1"/>
          </p:cNvGraphicFramePr>
          <p:nvPr/>
        </p:nvGraphicFramePr>
        <p:xfrm>
          <a:off x="136525" y="1514475"/>
          <a:ext cx="2368550" cy="1163638"/>
        </p:xfrm>
        <a:graphic>
          <a:graphicData uri="http://schemas.openxmlformats.org/presentationml/2006/ole">
            <mc:AlternateContent xmlns:mc="http://schemas.openxmlformats.org/markup-compatibility/2006">
              <mc:Choice xmlns:v="urn:schemas-microsoft-com:vml" Requires="v">
                <p:oleObj spid="_x0000_s65545" name="Equation" r:id="rId5" imgW="596880" imgH="279360" progId="Equation.3">
                  <p:embed/>
                </p:oleObj>
              </mc:Choice>
              <mc:Fallback>
                <p:oleObj name="Equation" r:id="rId5" imgW="596880" imgH="27936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525" y="1514475"/>
                        <a:ext cx="2368550" cy="116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03" name="Object 2"/>
          <p:cNvGraphicFramePr>
            <a:graphicFrameLocks noChangeAspect="1"/>
          </p:cNvGraphicFramePr>
          <p:nvPr/>
        </p:nvGraphicFramePr>
        <p:xfrm>
          <a:off x="2438400" y="1600200"/>
          <a:ext cx="1981200" cy="990600"/>
        </p:xfrm>
        <a:graphic>
          <a:graphicData uri="http://schemas.openxmlformats.org/presentationml/2006/ole">
            <mc:AlternateContent xmlns:mc="http://schemas.openxmlformats.org/markup-compatibility/2006">
              <mc:Choice xmlns:v="urn:schemas-microsoft-com:vml" Requires="v">
                <p:oleObj spid="_x0000_s65546" name="Equation" r:id="rId7" imgW="493560" imgH="237600" progId="Equation.3">
                  <p:embed/>
                </p:oleObj>
              </mc:Choice>
              <mc:Fallback>
                <p:oleObj name="Equation" r:id="rId7" imgW="493560" imgH="2376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1600200"/>
                        <a:ext cx="19812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4" name="TextBox 2"/>
          <p:cNvSpPr txBox="1">
            <a:spLocks noChangeArrowheads="1"/>
          </p:cNvSpPr>
          <p:nvPr/>
        </p:nvSpPr>
        <p:spPr bwMode="auto">
          <a:xfrm>
            <a:off x="265614" y="1260558"/>
            <a:ext cx="5829300" cy="461963"/>
          </a:xfrm>
          <a:prstGeom prst="rect">
            <a:avLst/>
          </a:prstGeom>
          <a:noFill/>
          <a:ln w="9525">
            <a:noFill/>
            <a:miter lim="800000"/>
            <a:headEnd/>
            <a:tailEnd/>
          </a:ln>
        </p:spPr>
        <p:txBody>
          <a:bodyPr wrap="none">
            <a:spAutoFit/>
          </a:bodyPr>
          <a:lstStyle/>
          <a:p>
            <a:pPr eaLnBrk="1" hangingPunct="1"/>
            <a:r>
              <a:rPr lang="en-GB" b="0" dirty="0">
                <a:latin typeface="Arial" pitchFamily="34" charset="0"/>
                <a:cs typeface="Arial" pitchFamily="34" charset="0"/>
              </a:rPr>
              <a:t>From the two similarity triangles we have: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3"/>
          <p:cNvSpPr>
            <a:spLocks noGrp="1"/>
          </p:cNvSpPr>
          <p:nvPr>
            <p:ph type="title"/>
          </p:nvPr>
        </p:nvSpPr>
        <p:spPr/>
        <p:txBody>
          <a:bodyPr/>
          <a:lstStyle/>
          <a:p>
            <a:r>
              <a:rPr lang="en-US" altLang="zh-TW"/>
              <a:t>OpenGL Light</a:t>
            </a:r>
          </a:p>
        </p:txBody>
      </p:sp>
      <p:sp>
        <p:nvSpPr>
          <p:cNvPr id="17410" name="Content Placeholder 2"/>
          <p:cNvSpPr>
            <a:spLocks noGrp="1"/>
          </p:cNvSpPr>
          <p:nvPr>
            <p:ph idx="1"/>
          </p:nvPr>
        </p:nvSpPr>
        <p:spPr>
          <a:xfrm>
            <a:off x="455628" y="1314130"/>
            <a:ext cx="4887919" cy="4951412"/>
          </a:xfrm>
        </p:spPr>
        <p:txBody>
          <a:bodyPr/>
          <a:lstStyle/>
          <a:p>
            <a:pPr marL="0" indent="0">
              <a:buFontTx/>
              <a:buNone/>
            </a:pPr>
            <a:r>
              <a:rPr lang="en-US" altLang="zh-TW" sz="2200" b="1" dirty="0"/>
              <a:t>// Set position of light</a:t>
            </a:r>
          </a:p>
          <a:p>
            <a:pPr marL="0" indent="0">
              <a:buFontTx/>
              <a:buNone/>
            </a:pPr>
            <a:r>
              <a:rPr lang="en-US" altLang="zh-TW" sz="2200" dirty="0"/>
              <a:t>position[0] = 0.0;  // x coordinate</a:t>
            </a:r>
          </a:p>
          <a:p>
            <a:pPr marL="0" indent="0">
              <a:buFontTx/>
              <a:buNone/>
            </a:pPr>
            <a:r>
              <a:rPr lang="en-US" altLang="zh-TW" sz="2200" dirty="0"/>
              <a:t>position[1] = 0.0;  // y coordinate</a:t>
            </a:r>
          </a:p>
          <a:p>
            <a:pPr marL="0" indent="0">
              <a:buFontTx/>
              <a:buNone/>
            </a:pPr>
            <a:r>
              <a:rPr lang="en-US" altLang="zh-TW" sz="2200" dirty="0"/>
              <a:t>position[2] = 1.0;  // z coordinate</a:t>
            </a:r>
          </a:p>
          <a:p>
            <a:pPr marL="0" indent="0">
              <a:buFontTx/>
              <a:buNone/>
            </a:pPr>
            <a:r>
              <a:rPr lang="en-US" altLang="zh-TW" sz="2200" dirty="0"/>
              <a:t>position[3] = </a:t>
            </a:r>
            <a:r>
              <a:rPr lang="en-US" altLang="zh-TW" sz="2200" dirty="0">
                <a:solidFill>
                  <a:srgbClr val="FF0000"/>
                </a:solidFill>
              </a:rPr>
              <a:t>1.0;  // positional light</a:t>
            </a:r>
          </a:p>
          <a:p>
            <a:pPr marL="0" indent="0">
              <a:buFontTx/>
              <a:buNone/>
            </a:pPr>
            <a:r>
              <a:rPr lang="en-US" altLang="zh-TW" sz="2200" b="1" dirty="0"/>
              <a:t>// Set ambient </a:t>
            </a:r>
            <a:r>
              <a:rPr lang="en-US" altLang="zh-TW" sz="2200" b="1" dirty="0" err="1"/>
              <a:t>colour</a:t>
            </a:r>
            <a:r>
              <a:rPr lang="en-US" altLang="zh-TW" sz="2200" b="1" dirty="0"/>
              <a:t> of light</a:t>
            </a:r>
          </a:p>
          <a:p>
            <a:pPr marL="0" indent="0">
              <a:buFontTx/>
              <a:buNone/>
            </a:pPr>
            <a:r>
              <a:rPr lang="en-US" altLang="zh-TW" sz="2200" dirty="0"/>
              <a:t>ambient[0] = 0.15; </a:t>
            </a:r>
          </a:p>
          <a:p>
            <a:pPr marL="0" indent="0">
              <a:buFontTx/>
              <a:buNone/>
            </a:pPr>
            <a:r>
              <a:rPr lang="es-ES_tradnl" sz="2200" dirty="0"/>
              <a:t>ambient[1] = 0.15;</a:t>
            </a:r>
          </a:p>
          <a:p>
            <a:pPr marL="0" indent="0">
              <a:buFontTx/>
              <a:buNone/>
            </a:pPr>
            <a:r>
              <a:rPr lang="es-ES_tradnl" sz="2200" dirty="0"/>
              <a:t>ambient[2] = 0.1;</a:t>
            </a:r>
          </a:p>
          <a:p>
            <a:pPr marL="0" indent="0">
              <a:buFontTx/>
              <a:buNone/>
            </a:pPr>
            <a:r>
              <a:rPr lang="es-ES_tradnl" sz="2200" dirty="0"/>
              <a:t>ambient[3] = 1.0;</a:t>
            </a:r>
          </a:p>
        </p:txBody>
      </p:sp>
      <p:sp>
        <p:nvSpPr>
          <p:cNvPr id="17411" name="Content Placeholder 4"/>
          <p:cNvSpPr>
            <a:spLocks noGrp="1"/>
          </p:cNvSpPr>
          <p:nvPr>
            <p:ph sz="half" idx="4294967295"/>
          </p:nvPr>
        </p:nvSpPr>
        <p:spPr>
          <a:xfrm>
            <a:off x="4800600" y="1264917"/>
            <a:ext cx="4129118" cy="4343400"/>
          </a:xfrm>
        </p:spPr>
        <p:txBody>
          <a:bodyPr/>
          <a:lstStyle/>
          <a:p>
            <a:pPr marL="0" indent="0">
              <a:buFontTx/>
              <a:buNone/>
            </a:pPr>
            <a:r>
              <a:rPr lang="en-US" altLang="zh-TW" sz="2200" b="1" dirty="0"/>
              <a:t>// Set diffuse </a:t>
            </a:r>
            <a:r>
              <a:rPr lang="en-US" altLang="zh-TW" sz="2200" b="1" dirty="0" err="1"/>
              <a:t>colour</a:t>
            </a:r>
            <a:r>
              <a:rPr lang="en-US" altLang="zh-TW" sz="2200" b="1" dirty="0"/>
              <a:t> of light</a:t>
            </a:r>
          </a:p>
          <a:p>
            <a:pPr marL="0" indent="0">
              <a:buFontTx/>
              <a:buNone/>
            </a:pPr>
            <a:r>
              <a:rPr lang="en-US" altLang="zh-TW" sz="2200" dirty="0"/>
              <a:t>diffuse[0] = 0.8; </a:t>
            </a:r>
          </a:p>
          <a:p>
            <a:pPr marL="0" indent="0">
              <a:buFontTx/>
              <a:buNone/>
            </a:pPr>
            <a:r>
              <a:rPr lang="it-IT" sz="2200" dirty="0"/>
              <a:t>diffuse[1] = 0.0;</a:t>
            </a:r>
          </a:p>
          <a:p>
            <a:pPr marL="0" indent="0">
              <a:buFontTx/>
              <a:buNone/>
            </a:pPr>
            <a:r>
              <a:rPr lang="it-IT" sz="2200" dirty="0"/>
              <a:t>diffuse[2] = 0.0;</a:t>
            </a:r>
          </a:p>
          <a:p>
            <a:pPr marL="0" indent="0">
              <a:buFontTx/>
              <a:buNone/>
            </a:pPr>
            <a:r>
              <a:rPr lang="it-IT" sz="2200" dirty="0"/>
              <a:t>diffuse[3] = 1.0;</a:t>
            </a:r>
            <a:endParaRPr lang="en-US" altLang="zh-TW" sz="2200" dirty="0"/>
          </a:p>
          <a:p>
            <a:pPr marL="0" indent="0">
              <a:buFontTx/>
              <a:buNone/>
            </a:pPr>
            <a:r>
              <a:rPr lang="en-US" altLang="zh-TW" sz="2200" b="1" dirty="0"/>
              <a:t>// Set </a:t>
            </a:r>
            <a:r>
              <a:rPr lang="en-US" altLang="zh-TW" sz="2200" b="1" dirty="0" err="1"/>
              <a:t>specular</a:t>
            </a:r>
            <a:r>
              <a:rPr lang="en-US" altLang="zh-TW" sz="2200" b="1" dirty="0"/>
              <a:t> </a:t>
            </a:r>
            <a:r>
              <a:rPr lang="en-US" altLang="zh-TW" sz="2200" b="1" dirty="0" err="1"/>
              <a:t>colour</a:t>
            </a:r>
            <a:r>
              <a:rPr lang="en-US" altLang="zh-TW" sz="2200" b="1" dirty="0"/>
              <a:t> of light</a:t>
            </a:r>
          </a:p>
          <a:p>
            <a:pPr marL="0" indent="0">
              <a:buFontTx/>
              <a:buNone/>
            </a:pPr>
            <a:r>
              <a:rPr lang="en-US" altLang="zh-TW" sz="2200" dirty="0" err="1"/>
              <a:t>specular</a:t>
            </a:r>
            <a:r>
              <a:rPr lang="en-US" altLang="zh-TW" sz="2200" dirty="0"/>
              <a:t>[0] = 1.0; </a:t>
            </a:r>
          </a:p>
          <a:p>
            <a:pPr marL="0" indent="0">
              <a:buFontTx/>
              <a:buNone/>
            </a:pPr>
            <a:r>
              <a:rPr lang="tr-TR" sz="2200" dirty="0"/>
              <a:t>specular[1] = 1.0;</a:t>
            </a:r>
          </a:p>
          <a:p>
            <a:pPr marL="0" indent="0">
              <a:buFontTx/>
              <a:buNone/>
            </a:pPr>
            <a:r>
              <a:rPr lang="tr-TR" sz="2200" dirty="0"/>
              <a:t>specular[2] = 1.0;</a:t>
            </a:r>
          </a:p>
          <a:p>
            <a:pPr marL="0" indent="0">
              <a:buFontTx/>
              <a:buNone/>
            </a:pPr>
            <a:r>
              <a:rPr lang="tr-TR" sz="2200" dirty="0"/>
              <a:t>specular[3] = 1.0;</a:t>
            </a:r>
            <a:endParaRPr lang="en-US" altLang="zh-TW" sz="2200" dirty="0"/>
          </a:p>
        </p:txBody>
      </p:sp>
      <p:sp>
        <p:nvSpPr>
          <p:cNvPr id="17412" name="TextBox 5"/>
          <p:cNvSpPr txBox="1">
            <a:spLocks noChangeArrowheads="1"/>
          </p:cNvSpPr>
          <p:nvPr/>
        </p:nvSpPr>
        <p:spPr bwMode="auto">
          <a:xfrm>
            <a:off x="381000" y="5050995"/>
            <a:ext cx="8191528" cy="1061829"/>
          </a:xfrm>
          <a:prstGeom prst="rect">
            <a:avLst/>
          </a:prstGeom>
          <a:noFill/>
          <a:ln w="9525">
            <a:noFill/>
            <a:miter lim="800000"/>
            <a:headEnd/>
            <a:tailEnd/>
          </a:ln>
        </p:spPr>
        <p:txBody>
          <a:bodyPr wrap="square">
            <a:spAutoFit/>
          </a:bodyPr>
          <a:lstStyle/>
          <a:p>
            <a:pPr eaLnBrk="1" hangingPunct="1"/>
            <a:r>
              <a:rPr lang="en-US" altLang="zh-TW" b="0" dirty="0">
                <a:latin typeface="Arial" pitchFamily="34" charset="0"/>
                <a:cs typeface="Arial" pitchFamily="34" charset="0"/>
              </a:rPr>
              <a:t>OpenGL approximates light as if light can be broken into </a:t>
            </a:r>
          </a:p>
          <a:p>
            <a:pPr eaLnBrk="1" hangingPunct="1"/>
            <a:r>
              <a:rPr lang="en-US" altLang="zh-TW" b="0" dirty="0">
                <a:solidFill>
                  <a:srgbClr val="FF0000"/>
                </a:solidFill>
                <a:latin typeface="Arial" pitchFamily="34" charset="0"/>
                <a:cs typeface="Arial" pitchFamily="34" charset="0"/>
              </a:rPr>
              <a:t>red</a:t>
            </a:r>
            <a:r>
              <a:rPr lang="en-US" altLang="zh-TW" b="0" dirty="0">
                <a:latin typeface="Arial" pitchFamily="34" charset="0"/>
                <a:cs typeface="Arial" pitchFamily="34" charset="0"/>
              </a:rPr>
              <a:t>, </a:t>
            </a:r>
            <a:r>
              <a:rPr lang="en-US" altLang="zh-TW" b="0" dirty="0">
                <a:solidFill>
                  <a:srgbClr val="33CC33"/>
                </a:solidFill>
                <a:latin typeface="Arial" pitchFamily="34" charset="0"/>
                <a:cs typeface="Arial" pitchFamily="34" charset="0"/>
              </a:rPr>
              <a:t>green</a:t>
            </a:r>
            <a:r>
              <a:rPr lang="en-US" altLang="zh-TW" b="0" dirty="0">
                <a:latin typeface="Arial" pitchFamily="34" charset="0"/>
                <a:cs typeface="Arial" pitchFamily="34" charset="0"/>
              </a:rPr>
              <a:t>, </a:t>
            </a:r>
            <a:r>
              <a:rPr lang="en-US" altLang="zh-TW" b="0" dirty="0">
                <a:solidFill>
                  <a:srgbClr val="0000EA"/>
                </a:solidFill>
                <a:latin typeface="Arial" pitchFamily="34" charset="0"/>
                <a:cs typeface="Arial" pitchFamily="34" charset="0"/>
              </a:rPr>
              <a:t>blue </a:t>
            </a:r>
            <a:r>
              <a:rPr lang="en-US" altLang="zh-TW" b="0" dirty="0" err="1">
                <a:solidFill>
                  <a:srgbClr val="0000EA"/>
                </a:solidFill>
                <a:latin typeface="Arial" pitchFamily="34" charset="0"/>
                <a:cs typeface="Arial" pitchFamily="34" charset="0"/>
              </a:rPr>
              <a:t>colour</a:t>
            </a:r>
            <a:r>
              <a:rPr lang="en-US" altLang="zh-TW" b="0" dirty="0">
                <a:solidFill>
                  <a:srgbClr val="0000EA"/>
                </a:solidFill>
                <a:latin typeface="Arial" pitchFamily="34" charset="0"/>
                <a:cs typeface="Arial" pitchFamily="34" charset="0"/>
              </a:rPr>
              <a:t>, and </a:t>
            </a:r>
            <a:r>
              <a:rPr lang="en-US" altLang="zh-TW" b="0" dirty="0">
                <a:solidFill>
                  <a:srgbClr val="7030A0"/>
                </a:solidFill>
                <a:latin typeface="Arial" pitchFamily="34" charset="0"/>
                <a:cs typeface="Arial" pitchFamily="34" charset="0"/>
              </a:rPr>
              <a:t>alpha</a:t>
            </a:r>
            <a:r>
              <a:rPr lang="en-US" altLang="zh-TW" b="0" dirty="0">
                <a:solidFill>
                  <a:srgbClr val="0000EA"/>
                </a:solidFill>
                <a:latin typeface="Arial" pitchFamily="34" charset="0"/>
                <a:cs typeface="Arial" pitchFamily="34" charset="0"/>
              </a:rPr>
              <a:t> </a:t>
            </a:r>
            <a:r>
              <a:rPr lang="en-US" altLang="zh-TW" b="0" dirty="0">
                <a:latin typeface="Arial" pitchFamily="34" charset="0"/>
                <a:cs typeface="Arial" pitchFamily="34" charset="0"/>
              </a:rPr>
              <a:t>components (so the 4D vectors for each type of light), where </a:t>
            </a:r>
            <a:r>
              <a:rPr lang="en-US" altLang="zh-TW" sz="2000" dirty="0">
                <a:solidFill>
                  <a:srgbClr val="7030A0"/>
                </a:solidFill>
                <a:cs typeface="Arial" pitchFamily="34" charset="0"/>
              </a:rPr>
              <a:t>alpha</a:t>
            </a:r>
            <a:r>
              <a:rPr lang="en-US" altLang="zh-TW" sz="2000" dirty="0">
                <a:solidFill>
                  <a:srgbClr val="0000EA"/>
                </a:solidFill>
                <a:cs typeface="Arial" pitchFamily="34" charset="0"/>
              </a:rPr>
              <a:t> </a:t>
            </a:r>
            <a:r>
              <a:rPr lang="en-US" altLang="zh-TW" sz="2000" dirty="0">
                <a:cs typeface="Arial" pitchFamily="34" charset="0"/>
              </a:rPr>
              <a:t>is the </a:t>
            </a:r>
            <a:r>
              <a:rPr lang="en-US" altLang="zh-TW" sz="2000" dirty="0">
                <a:solidFill>
                  <a:srgbClr val="7030A0"/>
                </a:solidFill>
                <a:cs typeface="Arial" pitchFamily="34" charset="0"/>
              </a:rPr>
              <a:t>opacity (transparency)</a:t>
            </a:r>
            <a:r>
              <a:rPr lang="en-US" altLang="zh-TW" sz="2000" dirty="0">
                <a:solidFill>
                  <a:srgbClr val="0000EA"/>
                </a:solidFill>
                <a:cs typeface="Arial" pitchFamily="34" charset="0"/>
              </a:rPr>
              <a:t> </a:t>
            </a:r>
            <a:r>
              <a:rPr lang="en-US" altLang="zh-TW" sz="2000" dirty="0">
                <a:cs typeface="Arial" pitchFamily="34" charset="0"/>
              </a:rPr>
              <a:t>value.</a:t>
            </a:r>
            <a:endParaRPr lang="en-US" altLang="zh-TW" sz="2000" b="0" dirty="0">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GB"/>
              <a:t>OpenGL Light</a:t>
            </a:r>
          </a:p>
        </p:txBody>
      </p:sp>
      <p:sp>
        <p:nvSpPr>
          <p:cNvPr id="18434" name="Content Placeholder 2"/>
          <p:cNvSpPr>
            <a:spLocks noGrp="1"/>
          </p:cNvSpPr>
          <p:nvPr>
            <p:ph idx="1"/>
          </p:nvPr>
        </p:nvSpPr>
        <p:spPr>
          <a:xfrm>
            <a:off x="596797" y="1322670"/>
            <a:ext cx="7772400" cy="4874828"/>
          </a:xfrm>
        </p:spPr>
        <p:txBody>
          <a:bodyPr/>
          <a:lstStyle/>
          <a:p>
            <a:pPr>
              <a:spcBef>
                <a:spcPts val="600"/>
              </a:spcBef>
            </a:pPr>
            <a:r>
              <a:rPr lang="en-GB" sz="2200" dirty="0" err="1">
                <a:cs typeface="Arial" pitchFamily="34" charset="0"/>
              </a:rPr>
              <a:t>glEnable</a:t>
            </a:r>
            <a:r>
              <a:rPr lang="en-GB" sz="2200" dirty="0">
                <a:cs typeface="Arial" pitchFamily="34" charset="0"/>
              </a:rPr>
              <a:t>(GL_LIGHTING);   </a:t>
            </a:r>
          </a:p>
          <a:p>
            <a:pPr>
              <a:spcBef>
                <a:spcPts val="600"/>
              </a:spcBef>
            </a:pPr>
            <a:r>
              <a:rPr lang="en-GB" dirty="0" err="1"/>
              <a:t>glLightfv</a:t>
            </a:r>
            <a:r>
              <a:rPr lang="en-GB" dirty="0"/>
              <a:t>(</a:t>
            </a:r>
            <a:r>
              <a:rPr lang="en-GB" sz="2200" dirty="0">
                <a:solidFill>
                  <a:srgbClr val="FF0000"/>
                </a:solidFill>
                <a:cs typeface="Arial" pitchFamily="34" charset="0"/>
              </a:rPr>
              <a:t>light, </a:t>
            </a:r>
            <a:r>
              <a:rPr lang="en-GB" sz="2200" dirty="0" err="1">
                <a:solidFill>
                  <a:srgbClr val="FF0000"/>
                </a:solidFill>
                <a:cs typeface="Arial" pitchFamily="34" charset="0"/>
              </a:rPr>
              <a:t>pname</a:t>
            </a:r>
            <a:r>
              <a:rPr lang="en-GB" sz="2200" dirty="0">
                <a:solidFill>
                  <a:srgbClr val="FF0000"/>
                </a:solidFill>
                <a:cs typeface="Arial" pitchFamily="34" charset="0"/>
              </a:rPr>
              <a:t>, </a:t>
            </a:r>
            <a:r>
              <a:rPr lang="en-GB" sz="2200" dirty="0" err="1">
                <a:solidFill>
                  <a:srgbClr val="FF0000"/>
                </a:solidFill>
                <a:cs typeface="Arial" pitchFamily="34" charset="0"/>
              </a:rPr>
              <a:t>params</a:t>
            </a:r>
            <a:r>
              <a:rPr lang="en-GB" sz="2200" dirty="0">
                <a:cs typeface="Arial" pitchFamily="34" charset="0"/>
              </a:rPr>
              <a:t>);   </a:t>
            </a:r>
          </a:p>
          <a:p>
            <a:pPr lvl="1">
              <a:spcBef>
                <a:spcPts val="600"/>
              </a:spcBef>
            </a:pPr>
            <a:r>
              <a:rPr lang="en-GB" sz="2200" dirty="0">
                <a:solidFill>
                  <a:srgbClr val="FF0000"/>
                </a:solidFill>
              </a:rPr>
              <a:t>light</a:t>
            </a:r>
            <a:r>
              <a:rPr lang="en-GB" sz="2200" dirty="0"/>
              <a:t> - specifies a light, identified by symbolic names of the form </a:t>
            </a:r>
            <a:r>
              <a:rPr lang="en-GB" sz="2200" dirty="0">
                <a:solidFill>
                  <a:srgbClr val="33CC33"/>
                </a:solidFill>
              </a:rPr>
              <a:t>GL_LIGHT0, GL_LIGHT1, .. GL_LIGHT8</a:t>
            </a:r>
          </a:p>
          <a:p>
            <a:pPr lvl="1">
              <a:spcBef>
                <a:spcPts val="600"/>
              </a:spcBef>
            </a:pPr>
            <a:r>
              <a:rPr lang="en-GB" sz="2200" dirty="0" err="1">
                <a:solidFill>
                  <a:srgbClr val="FF0000"/>
                </a:solidFill>
              </a:rPr>
              <a:t>pname</a:t>
            </a:r>
            <a:r>
              <a:rPr lang="en-GB" sz="2200" dirty="0"/>
              <a:t> - specifies a light parameter, which can be</a:t>
            </a:r>
          </a:p>
          <a:p>
            <a:pPr marL="914400" lvl="2" indent="0">
              <a:spcBef>
                <a:spcPts val="600"/>
              </a:spcBef>
              <a:buFontTx/>
              <a:buNone/>
            </a:pPr>
            <a:r>
              <a:rPr lang="en-GB" sz="2200" dirty="0"/>
              <a:t>GL_AMBIENT, GL_DIFFUSE, GL_SPECULAR, </a:t>
            </a:r>
            <a:r>
              <a:rPr lang="en-GB" sz="2200" dirty="0">
                <a:solidFill>
                  <a:srgbClr val="33CC33"/>
                </a:solidFill>
              </a:rPr>
              <a:t>GL_POSITION</a:t>
            </a:r>
            <a:r>
              <a:rPr lang="en-GB" sz="2200" dirty="0"/>
              <a:t>, GL_SPOT_CUTOFF, GL_SPOT_DIRECTION, GL_SPOT_EXPONENT, GL_CONSTANT_ATTENUATION, </a:t>
            </a:r>
            <a:r>
              <a:rPr lang="en-GB" dirty="0"/>
              <a:t>GL_LINEAR_ATTENUATION, </a:t>
            </a:r>
            <a:r>
              <a:rPr lang="en-GB" i="1" dirty="0"/>
              <a:t>and</a:t>
            </a:r>
            <a:r>
              <a:rPr lang="en-GB" dirty="0"/>
              <a:t> GL_QUADRATIC_ATTENUATION.</a:t>
            </a:r>
            <a:endParaRPr lang="en-GB" sz="2200" dirty="0"/>
          </a:p>
          <a:p>
            <a:pPr lvl="1">
              <a:spcBef>
                <a:spcPts val="600"/>
              </a:spcBef>
            </a:pPr>
            <a:r>
              <a:rPr lang="en-GB" sz="2200" dirty="0" err="1">
                <a:solidFill>
                  <a:srgbClr val="FF0000"/>
                </a:solidFill>
              </a:rPr>
              <a:t>params</a:t>
            </a:r>
            <a:r>
              <a:rPr lang="en-GB" sz="2200" dirty="0"/>
              <a:t> - specifies a pointer to the value of </a:t>
            </a:r>
            <a:r>
              <a:rPr lang="en-GB" sz="2200" dirty="0" err="1">
                <a:solidFill>
                  <a:srgbClr val="FF0000"/>
                </a:solidFill>
              </a:rPr>
              <a:t>pname</a:t>
            </a:r>
            <a:r>
              <a:rPr lang="en-GB" sz="2200" dirty="0"/>
              <a:t> </a:t>
            </a:r>
            <a:r>
              <a:rPr lang="en-US" altLang="zh-TW" sz="2200" dirty="0"/>
              <a:t>e</a:t>
            </a:r>
            <a:r>
              <a:rPr lang="en-GB" sz="2200" dirty="0"/>
              <a:t>.g., </a:t>
            </a:r>
          </a:p>
          <a:p>
            <a:pPr lvl="1">
              <a:spcBef>
                <a:spcPts val="600"/>
              </a:spcBef>
              <a:buFontTx/>
              <a:buNone/>
            </a:pPr>
            <a:r>
              <a:rPr lang="en-US" altLang="zh-TW" sz="2200" dirty="0" err="1"/>
              <a:t>light_position</a:t>
            </a:r>
            <a:r>
              <a:rPr lang="en-US" altLang="zh-TW" sz="2200" dirty="0"/>
              <a:t>[] = { 1.0, 1.0, 1.0, 1.0 }; </a:t>
            </a:r>
            <a:endParaRPr lang="en-GB" sz="2200" dirty="0"/>
          </a:p>
          <a:p>
            <a:pPr lvl="1">
              <a:spcBef>
                <a:spcPts val="600"/>
              </a:spcBef>
              <a:buFontTx/>
              <a:buNone/>
            </a:pPr>
            <a:r>
              <a:rPr lang="en-US" altLang="zh-TW" sz="2200" dirty="0" err="1"/>
              <a:t>glLightfv</a:t>
            </a:r>
            <a:r>
              <a:rPr lang="en-US" altLang="zh-TW" sz="2200" dirty="0"/>
              <a:t>(</a:t>
            </a:r>
            <a:r>
              <a:rPr lang="en-US" altLang="zh-TW" sz="2200" dirty="0">
                <a:solidFill>
                  <a:srgbClr val="33CC33"/>
                </a:solidFill>
              </a:rPr>
              <a:t>GL_LIGHT0</a:t>
            </a:r>
            <a:r>
              <a:rPr lang="en-US" altLang="zh-TW" sz="2200" dirty="0"/>
              <a:t>, </a:t>
            </a:r>
            <a:r>
              <a:rPr lang="en-US" altLang="zh-TW" sz="2200" dirty="0">
                <a:solidFill>
                  <a:srgbClr val="33CC33"/>
                </a:solidFill>
              </a:rPr>
              <a:t>GL_POSITION</a:t>
            </a:r>
            <a:r>
              <a:rPr lang="en-US" altLang="zh-TW" sz="2200" dirty="0"/>
              <a:t>, </a:t>
            </a:r>
            <a:r>
              <a:rPr lang="en-US" altLang="zh-TW" sz="2200" dirty="0" err="1"/>
              <a:t>light_position</a:t>
            </a:r>
            <a:r>
              <a:rPr lang="en-US" altLang="zh-TW" sz="2200" dirty="0"/>
              <a:t>); </a:t>
            </a:r>
            <a:endParaRPr lang="en-GB"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4282" y="228600"/>
            <a:ext cx="8643998" cy="823913"/>
          </a:xfrm>
        </p:spPr>
        <p:txBody>
          <a:bodyPr/>
          <a:lstStyle/>
          <a:p>
            <a:pPr eaLnBrk="1" hangingPunct="1"/>
            <a:r>
              <a:rPr lang="en-GB" sz="3200" dirty="0"/>
              <a:t>Example OpenGL Code -</a:t>
            </a:r>
            <a:br>
              <a:rPr lang="en-GB" sz="3200" dirty="0"/>
            </a:br>
            <a:r>
              <a:rPr lang="en-GB" sz="3200" dirty="0"/>
              <a:t>Setting Ambient, Diffuse, </a:t>
            </a:r>
            <a:r>
              <a:rPr lang="en-GB" sz="3200" dirty="0" err="1"/>
              <a:t>Specular</a:t>
            </a:r>
            <a:r>
              <a:rPr lang="en-GB" sz="3200" dirty="0"/>
              <a:t> Lights</a:t>
            </a:r>
            <a:endParaRPr lang="en-US" altLang="zh-TW" sz="3200" dirty="0"/>
          </a:p>
        </p:txBody>
      </p:sp>
      <p:sp>
        <p:nvSpPr>
          <p:cNvPr id="21506" name="Rectangle 3"/>
          <p:cNvSpPr>
            <a:spLocks noGrp="1" noChangeArrowheads="1"/>
          </p:cNvSpPr>
          <p:nvPr>
            <p:ph idx="1"/>
          </p:nvPr>
        </p:nvSpPr>
        <p:spPr>
          <a:xfrm>
            <a:off x="560123" y="1411289"/>
            <a:ext cx="8031192" cy="2303463"/>
          </a:xfrm>
        </p:spPr>
        <p:txBody>
          <a:bodyPr/>
          <a:lstStyle/>
          <a:p>
            <a:pPr eaLnBrk="1" hangingPunct="1"/>
            <a:r>
              <a:rPr lang="en-GB" dirty="0" err="1"/>
              <a:t>glLightfv</a:t>
            </a:r>
            <a:r>
              <a:rPr lang="en-GB" dirty="0"/>
              <a:t>(GL_LIGHT0, GL_AMBIENT, </a:t>
            </a:r>
            <a:r>
              <a:rPr lang="en-US" altLang="zh-TW" sz="2800" dirty="0"/>
              <a:t>ambient);</a:t>
            </a:r>
          </a:p>
          <a:p>
            <a:pPr eaLnBrk="1" hangingPunct="1"/>
            <a:r>
              <a:rPr lang="en-GB" dirty="0" err="1"/>
              <a:t>glLightfv</a:t>
            </a:r>
            <a:r>
              <a:rPr lang="en-GB" dirty="0"/>
              <a:t>(GL_LIGHT0, GL_DIFFUSE, </a:t>
            </a:r>
            <a:r>
              <a:rPr lang="en-US" altLang="zh-TW" sz="2800" dirty="0"/>
              <a:t>diffuse);</a:t>
            </a:r>
          </a:p>
          <a:p>
            <a:pPr eaLnBrk="1" hangingPunct="1"/>
            <a:r>
              <a:rPr lang="en-GB" dirty="0" err="1"/>
              <a:t>glLightfv</a:t>
            </a:r>
            <a:r>
              <a:rPr lang="en-GB" dirty="0"/>
              <a:t>(GL_LIGHT0, GL_SPECULAR, </a:t>
            </a:r>
            <a:r>
              <a:rPr lang="en-US" altLang="zh-TW" sz="2800" dirty="0" err="1"/>
              <a:t>specular</a:t>
            </a:r>
            <a:r>
              <a:rPr lang="en-US" altLang="zh-TW" sz="2800" dirty="0"/>
              <a:t>);</a:t>
            </a:r>
          </a:p>
          <a:p>
            <a:pPr eaLnBrk="1" hangingPunct="1">
              <a:buNone/>
            </a:pPr>
            <a:br>
              <a:rPr lang="en-US" altLang="zh-TW" dirty="0"/>
            </a:br>
            <a:endParaRPr lang="en-US" altLang="zh-TW"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
          <p:cNvPicPr>
            <a:picLocks noChangeAspect="1"/>
          </p:cNvPicPr>
          <p:nvPr/>
        </p:nvPicPr>
        <p:blipFill>
          <a:blip r:embed="rId2"/>
          <a:srcRect/>
          <a:stretch>
            <a:fillRect/>
          </a:stretch>
        </p:blipFill>
        <p:spPr bwMode="auto">
          <a:xfrm>
            <a:off x="5334000" y="717550"/>
            <a:ext cx="3505200" cy="3321050"/>
          </a:xfrm>
          <a:prstGeom prst="rect">
            <a:avLst/>
          </a:prstGeom>
          <a:noFill/>
          <a:ln w="9525">
            <a:noFill/>
            <a:miter lim="800000"/>
            <a:headEnd/>
            <a:tailEnd/>
          </a:ln>
        </p:spPr>
      </p:pic>
      <p:sp>
        <p:nvSpPr>
          <p:cNvPr id="20482" name="Title 1"/>
          <p:cNvSpPr>
            <a:spLocks noGrp="1"/>
          </p:cNvSpPr>
          <p:nvPr>
            <p:ph type="title"/>
          </p:nvPr>
        </p:nvSpPr>
        <p:spPr>
          <a:xfrm>
            <a:off x="375711" y="188845"/>
            <a:ext cx="7772400" cy="823913"/>
          </a:xfrm>
        </p:spPr>
        <p:txBody>
          <a:bodyPr/>
          <a:lstStyle/>
          <a:p>
            <a:r>
              <a:rPr lang="en-GB" dirty="0"/>
              <a:t>Example OpenGL Code:-</a:t>
            </a:r>
            <a:br>
              <a:rPr lang="en-GB" dirty="0"/>
            </a:br>
            <a:r>
              <a:rPr lang="en-GB" dirty="0"/>
              <a:t> Setting up </a:t>
            </a:r>
            <a:r>
              <a:rPr lang="en-US" altLang="zh-TW" dirty="0"/>
              <a:t>Spotlight</a:t>
            </a:r>
          </a:p>
        </p:txBody>
      </p:sp>
      <p:sp>
        <p:nvSpPr>
          <p:cNvPr id="20483" name="Content Placeholder 2"/>
          <p:cNvSpPr>
            <a:spLocks noGrp="1"/>
          </p:cNvSpPr>
          <p:nvPr>
            <p:ph idx="1"/>
          </p:nvPr>
        </p:nvSpPr>
        <p:spPr>
          <a:xfrm>
            <a:off x="263752" y="1330922"/>
            <a:ext cx="7772400" cy="4951412"/>
          </a:xfrm>
        </p:spPr>
        <p:txBody>
          <a:bodyPr/>
          <a:lstStyle/>
          <a:p>
            <a:pPr>
              <a:spcBef>
                <a:spcPct val="0"/>
              </a:spcBef>
            </a:pPr>
            <a:r>
              <a:rPr lang="en-US" altLang="zh-TW" dirty="0"/>
              <a:t>Spotlight emits a cone shaped light</a:t>
            </a:r>
          </a:p>
          <a:p>
            <a:pPr>
              <a:spcBef>
                <a:spcPct val="0"/>
              </a:spcBef>
            </a:pPr>
            <a:r>
              <a:rPr lang="en-US" altLang="zh-TW" dirty="0"/>
              <a:t>Its parameters also include </a:t>
            </a:r>
          </a:p>
          <a:p>
            <a:pPr marL="857250" lvl="2" indent="-457200">
              <a:spcBef>
                <a:spcPct val="0"/>
              </a:spcBef>
              <a:buFont typeface="Arial" pitchFamily="34" charset="0"/>
              <a:buChar char="•"/>
            </a:pPr>
            <a:r>
              <a:rPr lang="en-US" altLang="zh-TW" sz="2800" dirty="0">
                <a:solidFill>
                  <a:srgbClr val="FF0000"/>
                </a:solidFill>
              </a:rPr>
              <a:t>light direction</a:t>
            </a:r>
          </a:p>
          <a:p>
            <a:pPr marL="857250" lvl="2" indent="-457200">
              <a:spcBef>
                <a:spcPct val="0"/>
              </a:spcBef>
              <a:buFont typeface="Arial" pitchFamily="34" charset="0"/>
              <a:buChar char="•"/>
            </a:pPr>
            <a:r>
              <a:rPr lang="en-US" altLang="zh-TW" sz="2800" dirty="0">
                <a:solidFill>
                  <a:srgbClr val="FF0000"/>
                </a:solidFill>
              </a:rPr>
              <a:t>spread of the cone</a:t>
            </a:r>
            <a:endParaRPr lang="en-US" altLang="zh-TW" sz="2800" dirty="0"/>
          </a:p>
        </p:txBody>
      </p:sp>
      <p:sp>
        <p:nvSpPr>
          <p:cNvPr id="20484" name="TextBox 7"/>
          <p:cNvSpPr txBox="1">
            <a:spLocks noChangeArrowheads="1"/>
          </p:cNvSpPr>
          <p:nvPr/>
        </p:nvSpPr>
        <p:spPr bwMode="auto">
          <a:xfrm>
            <a:off x="346158" y="3608486"/>
            <a:ext cx="8512122" cy="2585323"/>
          </a:xfrm>
          <a:prstGeom prst="rect">
            <a:avLst/>
          </a:prstGeom>
          <a:noFill/>
          <a:ln w="9525">
            <a:noFill/>
            <a:miter lim="800000"/>
            <a:headEnd/>
            <a:tailEnd/>
          </a:ln>
        </p:spPr>
        <p:txBody>
          <a:bodyPr wrap="square">
            <a:spAutoFit/>
          </a:bodyPr>
          <a:lstStyle/>
          <a:p>
            <a:pPr eaLnBrk="1" hangingPunct="1">
              <a:spcBef>
                <a:spcPts val="600"/>
              </a:spcBef>
            </a:pPr>
            <a:r>
              <a:rPr lang="en-US" altLang="zh-TW" b="0" dirty="0" err="1">
                <a:latin typeface="Arial" pitchFamily="34" charset="0"/>
                <a:cs typeface="Arial" pitchFamily="34" charset="0"/>
              </a:rPr>
              <a:t>spot_direction</a:t>
            </a:r>
            <a:r>
              <a:rPr lang="en-US" altLang="zh-TW" b="0" dirty="0">
                <a:latin typeface="Arial" pitchFamily="34" charset="0"/>
                <a:cs typeface="Arial" pitchFamily="34" charset="0"/>
              </a:rPr>
              <a:t>[] = { -1.0, -1.0, 0.0 }; </a:t>
            </a:r>
          </a:p>
          <a:p>
            <a:pPr eaLnBrk="1" hangingPunct="1">
              <a:spcBef>
                <a:spcPts val="600"/>
              </a:spcBef>
            </a:pPr>
            <a:r>
              <a:rPr lang="en-US" altLang="zh-TW" b="0" dirty="0" err="1">
                <a:latin typeface="Arial" pitchFamily="34" charset="0"/>
                <a:cs typeface="Arial" pitchFamily="34" charset="0"/>
              </a:rPr>
              <a:t>glLightfv</a:t>
            </a:r>
            <a:r>
              <a:rPr lang="en-US" altLang="zh-TW" b="0" dirty="0">
                <a:latin typeface="Arial" pitchFamily="34" charset="0"/>
                <a:cs typeface="Arial" pitchFamily="34" charset="0"/>
              </a:rPr>
              <a:t>(GL_LIGHT0, GL_SPOT_DIRECTION, </a:t>
            </a:r>
            <a:r>
              <a:rPr lang="en-US" altLang="zh-TW" b="0" dirty="0" err="1">
                <a:latin typeface="Arial" pitchFamily="34" charset="0"/>
                <a:cs typeface="Arial" pitchFamily="34" charset="0"/>
              </a:rPr>
              <a:t>spot_direction</a:t>
            </a:r>
            <a:r>
              <a:rPr lang="en-US" altLang="zh-TW" b="0" dirty="0">
                <a:latin typeface="Arial" pitchFamily="34" charset="0"/>
                <a:cs typeface="Arial" pitchFamily="34" charset="0"/>
              </a:rPr>
              <a:t>);</a:t>
            </a:r>
          </a:p>
          <a:p>
            <a:pPr eaLnBrk="1" hangingPunct="1">
              <a:spcBef>
                <a:spcPts val="600"/>
              </a:spcBef>
            </a:pPr>
            <a:r>
              <a:rPr lang="en-US" altLang="zh-TW" b="0" dirty="0" err="1">
                <a:latin typeface="Arial" pitchFamily="34" charset="0"/>
                <a:cs typeface="Arial" pitchFamily="34" charset="0"/>
              </a:rPr>
              <a:t>glLightf</a:t>
            </a:r>
            <a:r>
              <a:rPr lang="en-US" altLang="zh-TW" b="0" dirty="0">
                <a:latin typeface="Arial" pitchFamily="34" charset="0"/>
                <a:cs typeface="Arial" pitchFamily="34" charset="0"/>
              </a:rPr>
              <a:t>(GL_LIGHT0, GL_SPOT_CUTOFF, 45.0);</a:t>
            </a:r>
          </a:p>
          <a:p>
            <a:pPr eaLnBrk="1" hangingPunct="1"/>
            <a:endParaRPr lang="en-US" altLang="zh-TW" b="0" dirty="0">
              <a:latin typeface="Arial" pitchFamily="34" charset="0"/>
              <a:cs typeface="Arial" pitchFamily="34" charset="0"/>
            </a:endParaRPr>
          </a:p>
          <a:p>
            <a:pPr eaLnBrk="1" hangingPunct="1">
              <a:spcBef>
                <a:spcPts val="600"/>
              </a:spcBef>
            </a:pPr>
            <a:r>
              <a:rPr lang="en-US" altLang="zh-TW" b="0" dirty="0" err="1">
                <a:latin typeface="Arial" pitchFamily="34" charset="0"/>
                <a:cs typeface="Arial" pitchFamily="34" charset="0"/>
              </a:rPr>
              <a:t>glLightf</a:t>
            </a:r>
            <a:r>
              <a:rPr lang="en-US" altLang="zh-TW" b="0" dirty="0">
                <a:latin typeface="Arial" pitchFamily="34" charset="0"/>
                <a:cs typeface="Arial" pitchFamily="34" charset="0"/>
              </a:rPr>
              <a:t>(GL_LIGHT0, GL_CONSTANT_ATTENUATION, 2.0); </a:t>
            </a:r>
            <a:r>
              <a:rPr lang="en-US" altLang="zh-TW" b="0" dirty="0" err="1">
                <a:latin typeface="Arial" pitchFamily="34" charset="0"/>
                <a:cs typeface="Arial" pitchFamily="34" charset="0"/>
              </a:rPr>
              <a:t>glLightf</a:t>
            </a:r>
            <a:r>
              <a:rPr lang="en-US" altLang="zh-TW" b="0" dirty="0">
                <a:latin typeface="Arial" pitchFamily="34" charset="0"/>
                <a:cs typeface="Arial" pitchFamily="34" charset="0"/>
              </a:rPr>
              <a:t>(GL_LIGHT0, GL_LINEAR_ATTENUATION, 1.0); </a:t>
            </a:r>
            <a:r>
              <a:rPr lang="en-US" altLang="zh-TW" b="0" dirty="0" err="1">
                <a:latin typeface="Arial" pitchFamily="34" charset="0"/>
                <a:cs typeface="Arial" pitchFamily="34" charset="0"/>
              </a:rPr>
              <a:t>glLightf</a:t>
            </a:r>
            <a:r>
              <a:rPr lang="en-US" altLang="zh-TW" b="0" dirty="0">
                <a:latin typeface="Arial" pitchFamily="34" charset="0"/>
                <a:cs typeface="Arial" pitchFamily="34" charset="0"/>
              </a:rPr>
              <a:t>(GL_LIGHT0, GL_QUADRATIC_ATTENUATION, 0.5);</a:t>
            </a:r>
            <a:endParaRPr lang="en-US" altLang="zh-TW" sz="2000" b="0" dirty="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500034" y="228600"/>
            <a:ext cx="8215370" cy="823913"/>
          </a:xfrm>
        </p:spPr>
        <p:txBody>
          <a:bodyPr/>
          <a:lstStyle/>
          <a:p>
            <a:pPr eaLnBrk="1" hangingPunct="1"/>
            <a:r>
              <a:rPr lang="en-GB" sz="3200" dirty="0">
                <a:solidFill>
                  <a:srgbClr val="0000FF"/>
                </a:solidFill>
              </a:rPr>
              <a:t>Flat Shading </a:t>
            </a:r>
            <a:r>
              <a:rPr lang="en-GB" sz="3200" dirty="0"/>
              <a:t>Model </a:t>
            </a:r>
            <a:r>
              <a:rPr lang="en-US" altLang="zh-TW" sz="3200" dirty="0"/>
              <a:t>–</a:t>
            </a:r>
            <a:r>
              <a:rPr lang="en-GB" sz="3200" dirty="0"/>
              <a:t> </a:t>
            </a:r>
            <a:br>
              <a:rPr lang="en-GB" sz="3200" dirty="0"/>
            </a:br>
            <a:r>
              <a:rPr lang="en-GB" sz="3200" dirty="0"/>
              <a:t>Calculating Light Intensity for Surface</a:t>
            </a:r>
            <a:endParaRPr lang="en-US" altLang="zh-TW" sz="3200" dirty="0"/>
          </a:p>
        </p:txBody>
      </p:sp>
      <p:sp>
        <p:nvSpPr>
          <p:cNvPr id="21506" name="Rectangle 3"/>
          <p:cNvSpPr>
            <a:spLocks noGrp="1" noChangeArrowheads="1"/>
          </p:cNvSpPr>
          <p:nvPr>
            <p:ph idx="1"/>
          </p:nvPr>
        </p:nvSpPr>
        <p:spPr>
          <a:xfrm>
            <a:off x="560123" y="1411289"/>
            <a:ext cx="8031192" cy="2303463"/>
          </a:xfrm>
        </p:spPr>
        <p:txBody>
          <a:bodyPr/>
          <a:lstStyle/>
          <a:p>
            <a:pPr eaLnBrk="1" hangingPunct="1"/>
            <a:r>
              <a:rPr lang="en-US" altLang="zh-TW" dirty="0"/>
              <a:t>Shading assigns brightness </a:t>
            </a:r>
            <a:r>
              <a:rPr lang="en-US" altLang="zh-TW" sz="2400" dirty="0"/>
              <a:t>and</a:t>
            </a:r>
            <a:r>
              <a:rPr lang="en-US" altLang="zh-TW" dirty="0"/>
              <a:t> </a:t>
            </a:r>
            <a:r>
              <a:rPr lang="en-US" altLang="zh-TW" dirty="0" err="1"/>
              <a:t>colour</a:t>
            </a:r>
            <a:r>
              <a:rPr lang="en-US" altLang="zh-TW" dirty="0"/>
              <a:t> </a:t>
            </a:r>
            <a:r>
              <a:rPr lang="en-US" altLang="zh-TW" sz="2400" dirty="0"/>
              <a:t>to a </a:t>
            </a:r>
            <a:r>
              <a:rPr lang="en-US" altLang="zh-TW" dirty="0"/>
              <a:t>polygon</a:t>
            </a:r>
            <a:br>
              <a:rPr lang="en-US" altLang="zh-TW" dirty="0"/>
            </a:br>
            <a:endParaRPr lang="en-US" altLang="zh-TW" dirty="0"/>
          </a:p>
          <a:p>
            <a:pPr eaLnBrk="1" hangingPunct="1"/>
            <a:r>
              <a:rPr lang="en-US" altLang="zh-TW" b="1" dirty="0">
                <a:solidFill>
                  <a:srgbClr val="0000FF"/>
                </a:solidFill>
              </a:rPr>
              <a:t>In flat shading</a:t>
            </a:r>
            <a:r>
              <a:rPr lang="en-US" altLang="zh-TW" dirty="0"/>
              <a:t>, the normal of the polygon is used to shade the entire polygon uniformly. A </a:t>
            </a:r>
            <a:r>
              <a:rPr lang="ja-JP" altLang="en-US" dirty="0"/>
              <a:t>‘</a:t>
            </a:r>
            <a:r>
              <a:rPr lang="en-US" altLang="ja-JP" dirty="0"/>
              <a:t>s</a:t>
            </a:r>
            <a:r>
              <a:rPr lang="en-GB" altLang="ja-JP" dirty="0"/>
              <a:t>can line</a:t>
            </a:r>
            <a:r>
              <a:rPr lang="en-GB" altLang="en-GB" dirty="0"/>
              <a:t>’</a:t>
            </a:r>
            <a:r>
              <a:rPr lang="en-GB" altLang="ja-JP" dirty="0"/>
              <a:t> is used to fill a polygon with a constant colour</a:t>
            </a:r>
            <a:endParaRPr lang="en-US" altLang="ja-JP" dirty="0"/>
          </a:p>
          <a:p>
            <a:pPr eaLnBrk="1" hangingPunct="1">
              <a:buFontTx/>
              <a:buNone/>
            </a:pPr>
            <a:endParaRPr lang="en-US" altLang="zh-TW" sz="2000" dirty="0"/>
          </a:p>
        </p:txBody>
      </p:sp>
      <p:sp>
        <p:nvSpPr>
          <p:cNvPr id="21507" name="Freeform 18"/>
          <p:cNvSpPr>
            <a:spLocks/>
          </p:cNvSpPr>
          <p:nvPr/>
        </p:nvSpPr>
        <p:spPr bwMode="auto">
          <a:xfrm>
            <a:off x="1828800" y="4370388"/>
            <a:ext cx="1766888" cy="1408112"/>
          </a:xfrm>
          <a:custGeom>
            <a:avLst/>
            <a:gdLst>
              <a:gd name="T0" fmla="*/ 0 w 2065"/>
              <a:gd name="T1" fmla="*/ 2147483647 h 1393"/>
              <a:gd name="T2" fmla="*/ 2147483647 w 2065"/>
              <a:gd name="T3" fmla="*/ 2147483647 h 1393"/>
              <a:gd name="T4" fmla="*/ 2147483647 w 2065"/>
              <a:gd name="T5" fmla="*/ 0 h 1393"/>
              <a:gd name="T6" fmla="*/ 2147483647 w 2065"/>
              <a:gd name="T7" fmla="*/ 2147483647 h 1393"/>
              <a:gd name="T8" fmla="*/ 0 w 2065"/>
              <a:gd name="T9" fmla="*/ 2147483647 h 13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5" h="1393">
                <a:moveTo>
                  <a:pt x="0" y="1104"/>
                </a:moveTo>
                <a:lnTo>
                  <a:pt x="384" y="192"/>
                </a:lnTo>
                <a:lnTo>
                  <a:pt x="1632" y="0"/>
                </a:lnTo>
                <a:lnTo>
                  <a:pt x="2064" y="1392"/>
                </a:lnTo>
                <a:lnTo>
                  <a:pt x="0" y="1104"/>
                </a:lnTo>
              </a:path>
            </a:pathLst>
          </a:custGeom>
          <a:noFill/>
          <a:ln w="12700" cap="rnd" cmpd="sng">
            <a:solidFill>
              <a:srgbClr val="6E0043"/>
            </a:solidFill>
            <a:prstDash val="solid"/>
            <a:round/>
            <a:headEnd type="none" w="med" len="med"/>
            <a:tailEnd type="none" w="med" len="med"/>
          </a:ln>
          <a:effectLst/>
        </p:spPr>
        <p:txBody>
          <a:bodyPr/>
          <a:lstStyle/>
          <a:p>
            <a:endParaRPr lang="zh-TW" altLang="en-US"/>
          </a:p>
        </p:txBody>
      </p:sp>
      <p:sp>
        <p:nvSpPr>
          <p:cNvPr id="21508" name="Line 19"/>
          <p:cNvSpPr>
            <a:spLocks noChangeShapeType="1"/>
          </p:cNvSpPr>
          <p:nvPr/>
        </p:nvSpPr>
        <p:spPr bwMode="auto">
          <a:xfrm flipV="1">
            <a:off x="2738438" y="4191000"/>
            <a:ext cx="0" cy="885825"/>
          </a:xfrm>
          <a:prstGeom prst="line">
            <a:avLst/>
          </a:prstGeom>
          <a:noFill/>
          <a:ln w="12700">
            <a:solidFill>
              <a:srgbClr val="6E0043"/>
            </a:solidFill>
            <a:round/>
            <a:headEnd/>
            <a:tailEnd type="triangle" w="med" len="med"/>
          </a:ln>
        </p:spPr>
        <p:txBody>
          <a:bodyPr wrap="none" anchor="ctr"/>
          <a:lstStyle/>
          <a:p>
            <a:endParaRPr lang="zh-TW" altLang="en-US"/>
          </a:p>
        </p:txBody>
      </p:sp>
      <p:sp>
        <p:nvSpPr>
          <p:cNvPr id="21509" name="Rectangle 20"/>
          <p:cNvSpPr>
            <a:spLocks noChangeArrowheads="1"/>
          </p:cNvSpPr>
          <p:nvPr/>
        </p:nvSpPr>
        <p:spPr bwMode="auto">
          <a:xfrm>
            <a:off x="2633663" y="3810000"/>
            <a:ext cx="401637" cy="454025"/>
          </a:xfrm>
          <a:prstGeom prst="rect">
            <a:avLst/>
          </a:prstGeom>
          <a:noFill/>
          <a:ln w="9525">
            <a:noFill/>
            <a:miter lim="800000"/>
            <a:headEnd/>
            <a:tailEnd/>
          </a:ln>
        </p:spPr>
        <p:txBody>
          <a:bodyPr wrap="none" lIns="90488" tIns="44450" rIns="90488" bIns="44450">
            <a:spAutoFit/>
          </a:bodyPr>
          <a:lstStyle/>
          <a:p>
            <a:r>
              <a:rPr lang="en-GB">
                <a:solidFill>
                  <a:srgbClr val="000000"/>
                </a:solidFill>
                <a:latin typeface="Arial" pitchFamily="34" charset="0"/>
              </a:rPr>
              <a:t>N</a:t>
            </a:r>
          </a:p>
        </p:txBody>
      </p:sp>
      <p:grpSp>
        <p:nvGrpSpPr>
          <p:cNvPr id="2" name="Group 30"/>
          <p:cNvGrpSpPr>
            <a:grpSpLocks/>
          </p:cNvGrpSpPr>
          <p:nvPr/>
        </p:nvGrpSpPr>
        <p:grpSpPr bwMode="auto">
          <a:xfrm>
            <a:off x="4724400" y="3962400"/>
            <a:ext cx="2286000" cy="1828800"/>
            <a:chOff x="3408" y="1728"/>
            <a:chExt cx="1684" cy="1344"/>
          </a:xfrm>
        </p:grpSpPr>
        <p:sp>
          <p:nvSpPr>
            <p:cNvPr id="21511" name="Freeform 31"/>
            <p:cNvSpPr>
              <a:spLocks/>
            </p:cNvSpPr>
            <p:nvPr/>
          </p:nvSpPr>
          <p:spPr bwMode="auto">
            <a:xfrm>
              <a:off x="3408" y="1728"/>
              <a:ext cx="1684" cy="1344"/>
            </a:xfrm>
            <a:custGeom>
              <a:avLst/>
              <a:gdLst>
                <a:gd name="T0" fmla="*/ 0 w 2065"/>
                <a:gd name="T1" fmla="*/ 36 h 1393"/>
                <a:gd name="T2" fmla="*/ 2 w 2065"/>
                <a:gd name="T3" fmla="*/ 14 h 1393"/>
                <a:gd name="T4" fmla="*/ 2 w 2065"/>
                <a:gd name="T5" fmla="*/ 0 h 1393"/>
                <a:gd name="T6" fmla="*/ 2 w 2065"/>
                <a:gd name="T7" fmla="*/ 45 h 1393"/>
                <a:gd name="T8" fmla="*/ 0 w 2065"/>
                <a:gd name="T9" fmla="*/ 36 h 13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5" h="1393">
                  <a:moveTo>
                    <a:pt x="0" y="1104"/>
                  </a:moveTo>
                  <a:lnTo>
                    <a:pt x="384" y="192"/>
                  </a:lnTo>
                  <a:lnTo>
                    <a:pt x="1632" y="0"/>
                  </a:lnTo>
                  <a:lnTo>
                    <a:pt x="2064" y="1392"/>
                  </a:lnTo>
                  <a:lnTo>
                    <a:pt x="0" y="1104"/>
                  </a:lnTo>
                </a:path>
              </a:pathLst>
            </a:custGeom>
            <a:noFill/>
            <a:ln w="12700" cap="rnd" cmpd="sng">
              <a:solidFill>
                <a:srgbClr val="6E0043"/>
              </a:solidFill>
              <a:prstDash val="solid"/>
              <a:round/>
              <a:headEnd type="none" w="med" len="med"/>
              <a:tailEnd type="none" w="med" len="med"/>
            </a:ln>
            <a:effectLst/>
          </p:spPr>
          <p:txBody>
            <a:bodyPr/>
            <a:lstStyle/>
            <a:p>
              <a:endParaRPr lang="zh-TW" altLang="en-US"/>
            </a:p>
          </p:txBody>
        </p:sp>
        <p:sp>
          <p:nvSpPr>
            <p:cNvPr id="21512" name="Oval 32"/>
            <p:cNvSpPr>
              <a:spLocks noChangeArrowheads="1"/>
            </p:cNvSpPr>
            <p:nvPr/>
          </p:nvSpPr>
          <p:spPr bwMode="auto">
            <a:xfrm>
              <a:off x="3509" y="2453"/>
              <a:ext cx="71" cy="84"/>
            </a:xfrm>
            <a:prstGeom prst="ellipse">
              <a:avLst/>
            </a:prstGeom>
            <a:solidFill>
              <a:srgbClr val="6E0043"/>
            </a:solidFill>
            <a:ln w="12700">
              <a:solidFill>
                <a:srgbClr val="6E0043"/>
              </a:solidFill>
              <a:round/>
              <a:headEnd/>
              <a:tailEnd/>
            </a:ln>
          </p:spPr>
          <p:txBody>
            <a:bodyPr wrap="none" anchor="ctr"/>
            <a:lstStyle/>
            <a:p>
              <a:pPr eaLnBrk="1" hangingPunct="1"/>
              <a:endParaRPr lang="en-GB"/>
            </a:p>
          </p:txBody>
        </p:sp>
        <p:sp>
          <p:nvSpPr>
            <p:cNvPr id="21513" name="Line 33"/>
            <p:cNvSpPr>
              <a:spLocks noChangeShapeType="1"/>
            </p:cNvSpPr>
            <p:nvPr/>
          </p:nvSpPr>
          <p:spPr bwMode="auto">
            <a:xfrm>
              <a:off x="3509" y="2496"/>
              <a:ext cx="1483" cy="1"/>
            </a:xfrm>
            <a:prstGeom prst="line">
              <a:avLst/>
            </a:prstGeom>
            <a:noFill/>
            <a:ln w="12700">
              <a:solidFill>
                <a:srgbClr val="6E0043"/>
              </a:solidFill>
              <a:round/>
              <a:headEnd/>
              <a:tailEnd/>
            </a:ln>
          </p:spPr>
          <p:txBody>
            <a:bodyPr wrap="none" anchor="ctr"/>
            <a:lstStyle/>
            <a:p>
              <a:endParaRPr lang="zh-TW" altLang="en-US"/>
            </a:p>
          </p:txBody>
        </p:sp>
        <p:sp>
          <p:nvSpPr>
            <p:cNvPr id="21514" name="Oval 34"/>
            <p:cNvSpPr>
              <a:spLocks noChangeArrowheads="1"/>
            </p:cNvSpPr>
            <p:nvPr/>
          </p:nvSpPr>
          <p:spPr bwMode="auto">
            <a:xfrm>
              <a:off x="4896" y="2448"/>
              <a:ext cx="76" cy="85"/>
            </a:xfrm>
            <a:prstGeom prst="ellipse">
              <a:avLst/>
            </a:prstGeom>
            <a:noFill/>
            <a:ln w="12700">
              <a:solidFill>
                <a:srgbClr val="6E0043"/>
              </a:solidFill>
              <a:round/>
              <a:headEnd/>
              <a:tailEnd/>
            </a:ln>
          </p:spPr>
          <p:txBody>
            <a:bodyPr wrap="none" anchor="ctr"/>
            <a:lstStyle/>
            <a:p>
              <a:pPr eaLnBrk="1" hangingPunct="1"/>
              <a:endParaRPr lang="en-GB"/>
            </a:p>
          </p:txBody>
        </p:sp>
        <p:sp>
          <p:nvSpPr>
            <p:cNvPr id="21515" name="Oval 35"/>
            <p:cNvSpPr>
              <a:spLocks noChangeArrowheads="1"/>
            </p:cNvSpPr>
            <p:nvPr/>
          </p:nvSpPr>
          <p:spPr bwMode="auto">
            <a:xfrm>
              <a:off x="3652" y="2453"/>
              <a:ext cx="70" cy="84"/>
            </a:xfrm>
            <a:prstGeom prst="ellipse">
              <a:avLst/>
            </a:prstGeom>
            <a:solidFill>
              <a:srgbClr val="6E0043"/>
            </a:solidFill>
            <a:ln w="12700">
              <a:solidFill>
                <a:srgbClr val="6E0043"/>
              </a:solidFill>
              <a:round/>
              <a:headEnd/>
              <a:tailEnd/>
            </a:ln>
          </p:spPr>
          <p:txBody>
            <a:bodyPr wrap="none" anchor="ctr"/>
            <a:lstStyle/>
            <a:p>
              <a:pPr eaLnBrk="1" hangingPunct="1"/>
              <a:endParaRPr lang="en-GB"/>
            </a:p>
          </p:txBody>
        </p:sp>
        <p:sp>
          <p:nvSpPr>
            <p:cNvPr id="21516" name="Oval 36"/>
            <p:cNvSpPr>
              <a:spLocks noChangeArrowheads="1"/>
            </p:cNvSpPr>
            <p:nvPr/>
          </p:nvSpPr>
          <p:spPr bwMode="auto">
            <a:xfrm>
              <a:off x="3796" y="2453"/>
              <a:ext cx="70" cy="84"/>
            </a:xfrm>
            <a:prstGeom prst="ellipse">
              <a:avLst/>
            </a:prstGeom>
            <a:solidFill>
              <a:srgbClr val="6E0043"/>
            </a:solidFill>
            <a:ln w="12700">
              <a:solidFill>
                <a:srgbClr val="6E0043"/>
              </a:solidFill>
              <a:round/>
              <a:headEnd/>
              <a:tailEnd/>
            </a:ln>
          </p:spPr>
          <p:txBody>
            <a:bodyPr wrap="none" anchor="ctr"/>
            <a:lstStyle/>
            <a:p>
              <a:pPr eaLnBrk="1" hangingPunct="1"/>
              <a:endParaRPr lang="en-GB"/>
            </a:p>
          </p:txBody>
        </p:sp>
        <p:sp>
          <p:nvSpPr>
            <p:cNvPr id="21517" name="Oval 37"/>
            <p:cNvSpPr>
              <a:spLocks noChangeArrowheads="1"/>
            </p:cNvSpPr>
            <p:nvPr/>
          </p:nvSpPr>
          <p:spPr bwMode="auto">
            <a:xfrm>
              <a:off x="3940" y="2453"/>
              <a:ext cx="71" cy="84"/>
            </a:xfrm>
            <a:prstGeom prst="ellipse">
              <a:avLst/>
            </a:prstGeom>
            <a:solidFill>
              <a:srgbClr val="6E0043"/>
            </a:solidFill>
            <a:ln w="12700">
              <a:solidFill>
                <a:srgbClr val="6E0043"/>
              </a:solidFill>
              <a:round/>
              <a:headEnd/>
              <a:tailEnd/>
            </a:ln>
          </p:spPr>
          <p:txBody>
            <a:bodyPr wrap="none" anchor="ctr"/>
            <a:lstStyle/>
            <a:p>
              <a:pPr eaLnBrk="1" hangingPunct="1"/>
              <a:endParaRPr lang="en-GB"/>
            </a:p>
          </p:txBody>
        </p:sp>
        <p:sp>
          <p:nvSpPr>
            <p:cNvPr id="21518" name="Oval 38"/>
            <p:cNvSpPr>
              <a:spLocks noChangeArrowheads="1"/>
            </p:cNvSpPr>
            <p:nvPr/>
          </p:nvSpPr>
          <p:spPr bwMode="auto">
            <a:xfrm>
              <a:off x="4084" y="2453"/>
              <a:ext cx="73" cy="84"/>
            </a:xfrm>
            <a:prstGeom prst="ellipse">
              <a:avLst/>
            </a:prstGeom>
            <a:solidFill>
              <a:srgbClr val="6E0043"/>
            </a:solidFill>
            <a:ln w="12700">
              <a:solidFill>
                <a:srgbClr val="6E0043"/>
              </a:solidFill>
              <a:round/>
              <a:headEnd/>
              <a:tailEnd/>
            </a:ln>
          </p:spPr>
          <p:txBody>
            <a:bodyPr wrap="none" anchor="ctr"/>
            <a:lstStyle/>
            <a:p>
              <a:pPr eaLnBrk="1" hangingPunct="1"/>
              <a:endParaRPr lang="en-GB"/>
            </a:p>
          </p:txBody>
        </p:sp>
        <p:sp>
          <p:nvSpPr>
            <p:cNvPr id="21519" name="Oval 39"/>
            <p:cNvSpPr>
              <a:spLocks noChangeArrowheads="1"/>
            </p:cNvSpPr>
            <p:nvPr/>
          </p:nvSpPr>
          <p:spPr bwMode="auto">
            <a:xfrm>
              <a:off x="4228" y="2453"/>
              <a:ext cx="74" cy="84"/>
            </a:xfrm>
            <a:prstGeom prst="ellipse">
              <a:avLst/>
            </a:prstGeom>
            <a:solidFill>
              <a:srgbClr val="6E0043"/>
            </a:solidFill>
            <a:ln w="12700">
              <a:solidFill>
                <a:srgbClr val="6E0043"/>
              </a:solidFill>
              <a:round/>
              <a:headEnd/>
              <a:tailEnd/>
            </a:ln>
          </p:spPr>
          <p:txBody>
            <a:bodyPr wrap="none" anchor="ctr"/>
            <a:lstStyle/>
            <a:p>
              <a:pPr eaLnBrk="1" hangingPunct="1"/>
              <a:endParaRPr lang="en-GB"/>
            </a:p>
          </p:txBody>
        </p:sp>
        <p:sp>
          <p:nvSpPr>
            <p:cNvPr id="21520" name="Oval 40"/>
            <p:cNvSpPr>
              <a:spLocks noChangeArrowheads="1"/>
            </p:cNvSpPr>
            <p:nvPr/>
          </p:nvSpPr>
          <p:spPr bwMode="auto">
            <a:xfrm>
              <a:off x="4372" y="2453"/>
              <a:ext cx="75" cy="84"/>
            </a:xfrm>
            <a:prstGeom prst="ellipse">
              <a:avLst/>
            </a:prstGeom>
            <a:solidFill>
              <a:srgbClr val="6E0043"/>
            </a:solidFill>
            <a:ln w="12700">
              <a:solidFill>
                <a:srgbClr val="6E0043"/>
              </a:solidFill>
              <a:round/>
              <a:headEnd/>
              <a:tailEnd/>
            </a:ln>
          </p:spPr>
          <p:txBody>
            <a:bodyPr wrap="none" anchor="ctr"/>
            <a:lstStyle/>
            <a:p>
              <a:pPr eaLnBrk="1" hangingPunct="1"/>
              <a:endParaRPr lang="en-GB"/>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1"/>
          <p:cNvSpPr>
            <a:spLocks noGrp="1"/>
          </p:cNvSpPr>
          <p:nvPr>
            <p:ph idx="1"/>
          </p:nvPr>
        </p:nvSpPr>
        <p:spPr>
          <a:xfrm>
            <a:off x="684213" y="1254345"/>
            <a:ext cx="7772400" cy="4951412"/>
          </a:xfrm>
        </p:spPr>
        <p:txBody>
          <a:bodyPr/>
          <a:lstStyle/>
          <a:p>
            <a:r>
              <a:rPr lang="en-GB" sz="2400" dirty="0"/>
              <a:t>Light models</a:t>
            </a:r>
          </a:p>
          <a:p>
            <a:pPr lvl="1"/>
            <a:r>
              <a:rPr lang="en-GB" dirty="0"/>
              <a:t>Ambient, Diffuse, </a:t>
            </a:r>
            <a:r>
              <a:rPr lang="en-GB" dirty="0" err="1"/>
              <a:t>Specular</a:t>
            </a:r>
            <a:endParaRPr lang="en-GB" dirty="0"/>
          </a:p>
          <a:p>
            <a:pPr lvl="1"/>
            <a:r>
              <a:rPr lang="en-GB" dirty="0"/>
              <a:t>Phone Reflection Model </a:t>
            </a:r>
          </a:p>
          <a:p>
            <a:endParaRPr lang="en-GB" sz="2000" dirty="0"/>
          </a:p>
          <a:p>
            <a:r>
              <a:rPr lang="en-GB" sz="2400" dirty="0"/>
              <a:t>Shading models </a:t>
            </a:r>
          </a:p>
          <a:p>
            <a:pPr lvl="1"/>
            <a:r>
              <a:rPr lang="en-GB" dirty="0" err="1"/>
              <a:t>Gouraud</a:t>
            </a:r>
            <a:r>
              <a:rPr lang="en-GB" dirty="0"/>
              <a:t> shading</a:t>
            </a:r>
          </a:p>
          <a:p>
            <a:pPr lvl="1"/>
            <a:r>
              <a:rPr lang="en-GB" dirty="0" err="1"/>
              <a:t>Phong</a:t>
            </a:r>
            <a:r>
              <a:rPr lang="en-GB" dirty="0"/>
              <a:t> shading</a:t>
            </a:r>
          </a:p>
          <a:p>
            <a:endParaRPr lang="en-GB" sz="2000" dirty="0"/>
          </a:p>
        </p:txBody>
      </p:sp>
      <p:pic>
        <p:nvPicPr>
          <p:cNvPr id="4099" name="Picture 5"/>
          <p:cNvPicPr>
            <a:picLocks noChangeAspect="1" noChangeArrowheads="1"/>
          </p:cNvPicPr>
          <p:nvPr/>
        </p:nvPicPr>
        <p:blipFill>
          <a:blip r:embed="rId3"/>
          <a:srcRect/>
          <a:stretch>
            <a:fillRect/>
          </a:stretch>
        </p:blipFill>
        <p:spPr bwMode="auto">
          <a:xfrm>
            <a:off x="4857752" y="2357430"/>
            <a:ext cx="4000500" cy="4000500"/>
          </a:xfrm>
          <a:prstGeom prst="rect">
            <a:avLst/>
          </a:prstGeom>
          <a:noFill/>
          <a:ln w="9525">
            <a:noFill/>
            <a:miter lim="800000"/>
            <a:headEnd/>
            <a:tailEnd/>
          </a:ln>
        </p:spPr>
      </p:pic>
      <p:sp>
        <p:nvSpPr>
          <p:cNvPr id="5" name="標題 4"/>
          <p:cNvSpPr>
            <a:spLocks noGrp="1"/>
          </p:cNvSpPr>
          <p:nvPr>
            <p:ph type="title"/>
          </p:nvPr>
        </p:nvSpPr>
        <p:spPr/>
        <p:txBody>
          <a:bodyPr/>
          <a:lstStyle/>
          <a:p>
            <a:r>
              <a:rPr lang="en-IE" dirty="0"/>
              <a:t>Coming Topics: Rendering</a:t>
            </a:r>
            <a:endParaRPr lang="zh-TW"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altLang="zh-TW" sz="3200" dirty="0" err="1">
                <a:solidFill>
                  <a:srgbClr val="0000FF"/>
                </a:solidFill>
              </a:rPr>
              <a:t>Gouraud</a:t>
            </a:r>
            <a:r>
              <a:rPr lang="en-US" altLang="zh-TW" sz="3200" dirty="0">
                <a:solidFill>
                  <a:srgbClr val="0000FF"/>
                </a:solidFill>
              </a:rPr>
              <a:t> Shading </a:t>
            </a:r>
            <a:r>
              <a:rPr lang="en-US" altLang="zh-TW" sz="3200" dirty="0"/>
              <a:t>Model – </a:t>
            </a:r>
            <a:br>
              <a:rPr lang="en-US" altLang="zh-TW" sz="3200" dirty="0"/>
            </a:br>
            <a:r>
              <a:rPr lang="en-US" altLang="zh-TW" sz="3200" dirty="0"/>
              <a:t>C</a:t>
            </a:r>
            <a:r>
              <a:rPr lang="en-GB" sz="3200" dirty="0" err="1"/>
              <a:t>alculating</a:t>
            </a:r>
            <a:r>
              <a:rPr lang="en-GB" sz="3200" dirty="0"/>
              <a:t> Intensity on Surface</a:t>
            </a:r>
            <a:endParaRPr lang="en-US" altLang="zh-TW" sz="3200" dirty="0"/>
          </a:p>
        </p:txBody>
      </p:sp>
      <p:sp>
        <p:nvSpPr>
          <p:cNvPr id="1149955" name="Rectangle 3"/>
          <p:cNvSpPr>
            <a:spLocks noGrp="1" noChangeArrowheads="1"/>
          </p:cNvSpPr>
          <p:nvPr>
            <p:ph idx="1"/>
          </p:nvPr>
        </p:nvSpPr>
        <p:spPr>
          <a:xfrm>
            <a:off x="304800" y="1310634"/>
            <a:ext cx="5486400" cy="4404382"/>
          </a:xfrm>
        </p:spPr>
        <p:txBody>
          <a:bodyPr/>
          <a:lstStyle/>
          <a:p>
            <a:pPr eaLnBrk="1" hangingPunct="1">
              <a:spcBef>
                <a:spcPct val="0"/>
              </a:spcBef>
            </a:pPr>
            <a:r>
              <a:rPr lang="en-GB" b="1" dirty="0" err="1">
                <a:solidFill>
                  <a:srgbClr val="0000FF"/>
                </a:solidFill>
              </a:rPr>
              <a:t>Gouraud</a:t>
            </a:r>
            <a:r>
              <a:rPr lang="en-GB" b="1" dirty="0">
                <a:solidFill>
                  <a:srgbClr val="0000FF"/>
                </a:solidFill>
              </a:rPr>
              <a:t> shading </a:t>
            </a:r>
            <a:r>
              <a:rPr lang="en-GB" dirty="0"/>
              <a:t>begins by calculating the </a:t>
            </a:r>
            <a:r>
              <a:rPr lang="en-GB" dirty="0">
                <a:solidFill>
                  <a:srgbClr val="FF0000"/>
                </a:solidFill>
              </a:rPr>
              <a:t>normal</a:t>
            </a:r>
            <a:r>
              <a:rPr lang="en-GB" dirty="0"/>
              <a:t> at each </a:t>
            </a:r>
            <a:r>
              <a:rPr lang="en-GB" b="1" dirty="0"/>
              <a:t>vertex</a:t>
            </a:r>
            <a:r>
              <a:rPr lang="en-GB" dirty="0"/>
              <a:t>, which is the average of </a:t>
            </a:r>
            <a:r>
              <a:rPr lang="en-GB" dirty="0" err="1"/>
              <a:t>normals</a:t>
            </a:r>
            <a:r>
              <a:rPr lang="en-GB" dirty="0"/>
              <a:t> of its neighbouring polygons</a:t>
            </a:r>
          </a:p>
          <a:p>
            <a:pPr eaLnBrk="1" hangingPunct="1">
              <a:spcBef>
                <a:spcPct val="0"/>
              </a:spcBef>
            </a:pPr>
            <a:endParaRPr lang="en-GB" dirty="0"/>
          </a:p>
          <a:p>
            <a:pPr eaLnBrk="1" hangingPunct="1">
              <a:spcBef>
                <a:spcPct val="0"/>
              </a:spcBef>
            </a:pPr>
            <a:r>
              <a:rPr lang="en-GB" dirty="0"/>
              <a:t>It then uses the </a:t>
            </a:r>
            <a:r>
              <a:rPr lang="en-GB" b="1" dirty="0"/>
              <a:t>reflection</a:t>
            </a:r>
            <a:r>
              <a:rPr lang="en-GB" dirty="0"/>
              <a:t> model to calculate </a:t>
            </a:r>
            <a:r>
              <a:rPr lang="en-GB" dirty="0">
                <a:effectLst>
                  <a:outerShdw blurRad="38100" dist="38100" dir="2700000" algn="tl">
                    <a:srgbClr val="C0C0C0"/>
                  </a:outerShdw>
                </a:effectLst>
              </a:rPr>
              <a:t>intensity</a:t>
            </a:r>
            <a:r>
              <a:rPr lang="en-GB" dirty="0"/>
              <a:t> at each vertex, then interpolates the intensities across the surface</a:t>
            </a:r>
            <a:endParaRPr lang="en-US" altLang="zh-TW" sz="2000" dirty="0"/>
          </a:p>
        </p:txBody>
      </p:sp>
      <p:graphicFrame>
        <p:nvGraphicFramePr>
          <p:cNvPr id="22531" name="Object 4"/>
          <p:cNvGraphicFramePr>
            <a:graphicFrameLocks noChangeAspect="1"/>
          </p:cNvGraphicFramePr>
          <p:nvPr/>
        </p:nvGraphicFramePr>
        <p:xfrm>
          <a:off x="5175250" y="4827588"/>
          <a:ext cx="3816350" cy="1268412"/>
        </p:xfrm>
        <a:graphic>
          <a:graphicData uri="http://schemas.openxmlformats.org/presentationml/2006/ole">
            <mc:AlternateContent xmlns:mc="http://schemas.openxmlformats.org/markup-compatibility/2006">
              <mc:Choice xmlns:v="urn:schemas-microsoft-com:vml" Requires="v">
                <p:oleObj spid="_x0000_s66566" name="Equation" r:id="rId3" imgW="1333500" imgH="444500" progId="Equation.3">
                  <p:embed/>
                </p:oleObj>
              </mc:Choice>
              <mc:Fallback>
                <p:oleObj name="Equation" r:id="rId3" imgW="13335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5250" y="4827588"/>
                        <a:ext cx="3816350" cy="1268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 name="Object 5"/>
          <p:cNvGraphicFramePr>
            <a:graphicFrameLocks noChangeAspect="1"/>
          </p:cNvGraphicFramePr>
          <p:nvPr/>
        </p:nvGraphicFramePr>
        <p:xfrm>
          <a:off x="5840413" y="1143000"/>
          <a:ext cx="2998787" cy="2938463"/>
        </p:xfrm>
        <a:graphic>
          <a:graphicData uri="http://schemas.openxmlformats.org/presentationml/2006/ole">
            <mc:AlternateContent xmlns:mc="http://schemas.openxmlformats.org/markup-compatibility/2006">
              <mc:Choice xmlns:v="urn:schemas-microsoft-com:vml" Requires="v">
                <p:oleObj spid="_x0000_s66567" name="Image" r:id="rId5" imgW="4485704" imgH="4396753" progId="">
                  <p:embed/>
                </p:oleObj>
              </mc:Choice>
              <mc:Fallback>
                <p:oleObj name="Image" r:id="rId5" imgW="4485704" imgH="4396753"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0413" y="1143000"/>
                        <a:ext cx="2998787" cy="293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357158" y="293910"/>
            <a:ext cx="8429684" cy="823913"/>
          </a:xfrm>
          <a:effectLst>
            <a:outerShdw dist="17961" dir="13500000" algn="ctr" rotWithShape="0">
              <a:schemeClr val="bg2"/>
            </a:outerShdw>
          </a:effectLst>
        </p:spPr>
        <p:txBody>
          <a:bodyPr lIns="90488" tIns="44450" rIns="90488" bIns="44450" anchor="b"/>
          <a:lstStyle/>
          <a:p>
            <a:pPr eaLnBrk="1" hangingPunct="1"/>
            <a:r>
              <a:rPr lang="en-GB" sz="3200" dirty="0" err="1"/>
              <a:t>Gouraud</a:t>
            </a:r>
            <a:r>
              <a:rPr lang="en-GB" sz="3200" dirty="0"/>
              <a:t> Shading Model </a:t>
            </a:r>
            <a:r>
              <a:rPr lang="en-US" altLang="zh-TW" sz="3200" dirty="0"/>
              <a:t>–</a:t>
            </a:r>
            <a:br>
              <a:rPr lang="en-GB" sz="3200" dirty="0"/>
            </a:br>
            <a:r>
              <a:rPr lang="en-GB" sz="3200" dirty="0"/>
              <a:t> Calculating Intensity on Surface (Cont’d)</a:t>
            </a:r>
          </a:p>
        </p:txBody>
      </p:sp>
      <p:sp>
        <p:nvSpPr>
          <p:cNvPr id="863235" name="Rectangle 3"/>
          <p:cNvSpPr>
            <a:spLocks noGrp="1" noChangeArrowheads="1"/>
          </p:cNvSpPr>
          <p:nvPr>
            <p:ph idx="1"/>
          </p:nvPr>
        </p:nvSpPr>
        <p:spPr>
          <a:xfrm>
            <a:off x="332936" y="1312143"/>
            <a:ext cx="5715000" cy="4724400"/>
          </a:xfrm>
          <a:extLst/>
        </p:spPr>
        <p:txBody>
          <a:bodyPr lIns="90488" tIns="44450" rIns="90488" bIns="44450"/>
          <a:lstStyle/>
          <a:p>
            <a:pPr eaLnBrk="1" hangingPunct="1"/>
            <a:r>
              <a:rPr lang="en-GB" dirty="0"/>
              <a:t>We can use </a:t>
            </a:r>
            <a:r>
              <a:rPr lang="en-GB" dirty="0">
                <a:effectLst>
                  <a:outerShdw blurRad="38100" dist="38100" dir="2700000" algn="tl">
                    <a:srgbClr val="C0C0C0"/>
                  </a:outerShdw>
                </a:effectLst>
              </a:rPr>
              <a:t>linear interpolation </a:t>
            </a:r>
            <a:r>
              <a:rPr lang="en-GB" dirty="0"/>
              <a:t>to calculate light intensity at any point P on the edge</a:t>
            </a:r>
          </a:p>
          <a:p>
            <a:pPr eaLnBrk="1" hangingPunct="1">
              <a:buFontTx/>
              <a:buNone/>
            </a:pPr>
            <a:r>
              <a:rPr lang="en-GB" b="1" dirty="0"/>
              <a:t>	I</a:t>
            </a:r>
            <a:r>
              <a:rPr lang="en-GB" baseline="-25000" dirty="0"/>
              <a:t>P</a:t>
            </a:r>
            <a:r>
              <a:rPr lang="en-GB" dirty="0"/>
              <a:t> = (1-</a:t>
            </a:r>
            <a:r>
              <a:rPr lang="en-GB" dirty="0">
                <a:latin typeface="Symbol" pitchFamily="18" charset="2"/>
              </a:rPr>
              <a:t>) </a:t>
            </a:r>
            <a:r>
              <a:rPr lang="en-GB" b="1" dirty="0"/>
              <a:t>I</a:t>
            </a:r>
            <a:r>
              <a:rPr lang="en-GB" baseline="-25000" dirty="0"/>
              <a:t>P1</a:t>
            </a:r>
            <a:r>
              <a:rPr lang="en-GB" dirty="0"/>
              <a:t> + </a:t>
            </a:r>
            <a:r>
              <a:rPr lang="en-GB" dirty="0">
                <a:latin typeface="Symbol" pitchFamily="18" charset="2"/>
              </a:rPr>
              <a:t> </a:t>
            </a:r>
            <a:r>
              <a:rPr lang="en-GB" b="1" dirty="0"/>
              <a:t>I</a:t>
            </a:r>
            <a:r>
              <a:rPr lang="en-GB" baseline="-25000" dirty="0"/>
              <a:t>P2</a:t>
            </a:r>
            <a:endParaRPr lang="en-GB" baseline="30000" dirty="0"/>
          </a:p>
          <a:p>
            <a:pPr eaLnBrk="1" hangingPunct="1">
              <a:buFontTx/>
              <a:buNone/>
            </a:pPr>
            <a:endParaRPr lang="en-GB" baseline="30000" dirty="0"/>
          </a:p>
          <a:p>
            <a:pPr algn="just" eaLnBrk="1" hangingPunct="1">
              <a:buFontTx/>
              <a:buNone/>
            </a:pPr>
            <a:r>
              <a:rPr lang="en-GB" dirty="0"/>
              <a:t>  where P divides P1 P2 in the ratio </a:t>
            </a:r>
            <a:r>
              <a:rPr lang="en-GB" dirty="0">
                <a:latin typeface="Symbol" pitchFamily="18" charset="2"/>
              </a:rPr>
              <a:t>1-</a:t>
            </a:r>
          </a:p>
          <a:p>
            <a:pPr eaLnBrk="1" hangingPunct="1">
              <a:buNone/>
            </a:pPr>
            <a:endParaRPr lang="en-GB" sz="1600" dirty="0"/>
          </a:p>
          <a:p>
            <a:pPr eaLnBrk="1" hangingPunct="1"/>
            <a:r>
              <a:rPr lang="en-GB" dirty="0"/>
              <a:t>Similarly to get light intensity at Q using P3 and P4</a:t>
            </a:r>
            <a:br>
              <a:rPr lang="en-GB" dirty="0"/>
            </a:br>
            <a:endParaRPr lang="en-GB" sz="1600" dirty="0"/>
          </a:p>
          <a:p>
            <a:pPr eaLnBrk="1" hangingPunct="1"/>
            <a:r>
              <a:rPr lang="en-GB" dirty="0"/>
              <a:t>Then linear interpolation to calculate light for points on PQ</a:t>
            </a:r>
          </a:p>
        </p:txBody>
      </p:sp>
      <p:grpSp>
        <p:nvGrpSpPr>
          <p:cNvPr id="2" name="Group 24"/>
          <p:cNvGrpSpPr>
            <a:grpSpLocks/>
          </p:cNvGrpSpPr>
          <p:nvPr/>
        </p:nvGrpSpPr>
        <p:grpSpPr bwMode="auto">
          <a:xfrm>
            <a:off x="6165850" y="1228264"/>
            <a:ext cx="2673350" cy="2522301"/>
            <a:chOff x="3025" y="1324"/>
            <a:chExt cx="2531" cy="2109"/>
          </a:xfrm>
        </p:grpSpPr>
        <p:grpSp>
          <p:nvGrpSpPr>
            <p:cNvPr id="3" name="Group 4"/>
            <p:cNvGrpSpPr>
              <a:grpSpLocks/>
            </p:cNvGrpSpPr>
            <p:nvPr/>
          </p:nvGrpSpPr>
          <p:grpSpPr bwMode="auto">
            <a:xfrm>
              <a:off x="3025" y="1324"/>
              <a:ext cx="2531" cy="2109"/>
              <a:chOff x="3255" y="1408"/>
              <a:chExt cx="2531" cy="2109"/>
            </a:xfrm>
          </p:grpSpPr>
          <p:sp>
            <p:nvSpPr>
              <p:cNvPr id="23577" name="Rectangle 5"/>
              <p:cNvSpPr>
                <a:spLocks noChangeArrowheads="1"/>
              </p:cNvSpPr>
              <p:nvPr/>
            </p:nvSpPr>
            <p:spPr bwMode="auto">
              <a:xfrm>
                <a:off x="5320" y="3188"/>
                <a:ext cx="466" cy="329"/>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P4</a:t>
                </a:r>
              </a:p>
            </p:txBody>
          </p:sp>
          <p:grpSp>
            <p:nvGrpSpPr>
              <p:cNvPr id="4" name="Group 6"/>
              <p:cNvGrpSpPr>
                <a:grpSpLocks/>
              </p:cNvGrpSpPr>
              <p:nvPr/>
            </p:nvGrpSpPr>
            <p:grpSpPr bwMode="auto">
              <a:xfrm>
                <a:off x="3255" y="1408"/>
                <a:ext cx="2358" cy="1773"/>
                <a:chOff x="3255" y="1408"/>
                <a:chExt cx="2358" cy="1773"/>
              </a:xfrm>
            </p:grpSpPr>
            <p:sp>
              <p:nvSpPr>
                <p:cNvPr id="23579" name="Line 7"/>
                <p:cNvSpPr>
                  <a:spLocks noChangeShapeType="1"/>
                </p:cNvSpPr>
                <p:nvPr/>
              </p:nvSpPr>
              <p:spPr bwMode="auto">
                <a:xfrm>
                  <a:off x="3604" y="2496"/>
                  <a:ext cx="1817" cy="0"/>
                </a:xfrm>
                <a:prstGeom prst="line">
                  <a:avLst/>
                </a:prstGeom>
                <a:noFill/>
                <a:ln w="12700">
                  <a:solidFill>
                    <a:srgbClr val="6E0043"/>
                  </a:solidFill>
                  <a:round/>
                  <a:headEnd/>
                  <a:tailEnd/>
                </a:ln>
              </p:spPr>
              <p:txBody>
                <a:bodyPr wrap="none" anchor="ctr"/>
                <a:lstStyle/>
                <a:p>
                  <a:endParaRPr lang="zh-TW" altLang="en-US"/>
                </a:p>
              </p:txBody>
            </p:sp>
            <p:grpSp>
              <p:nvGrpSpPr>
                <p:cNvPr id="5" name="Group 8"/>
                <p:cNvGrpSpPr>
                  <a:grpSpLocks/>
                </p:cNvGrpSpPr>
                <p:nvPr/>
              </p:nvGrpSpPr>
              <p:grpSpPr bwMode="auto">
                <a:xfrm>
                  <a:off x="3255" y="1408"/>
                  <a:ext cx="2358" cy="1773"/>
                  <a:chOff x="3255" y="1408"/>
                  <a:chExt cx="2358" cy="1773"/>
                </a:xfrm>
              </p:grpSpPr>
              <p:sp>
                <p:nvSpPr>
                  <p:cNvPr id="23581" name="Oval 9"/>
                  <p:cNvSpPr>
                    <a:spLocks noChangeArrowheads="1"/>
                  </p:cNvSpPr>
                  <p:nvPr/>
                </p:nvSpPr>
                <p:spPr bwMode="auto">
                  <a:xfrm>
                    <a:off x="3844" y="1876"/>
                    <a:ext cx="87" cy="88"/>
                  </a:xfrm>
                  <a:prstGeom prst="ellipse">
                    <a:avLst/>
                  </a:prstGeom>
                  <a:solidFill>
                    <a:schemeClr val="hlink"/>
                  </a:solidFill>
                  <a:ln w="12700">
                    <a:solidFill>
                      <a:schemeClr val="hlink"/>
                    </a:solidFill>
                    <a:round/>
                    <a:headEnd/>
                    <a:tailEnd/>
                  </a:ln>
                </p:spPr>
                <p:txBody>
                  <a:bodyPr wrap="none" anchor="ctr"/>
                  <a:lstStyle/>
                  <a:p>
                    <a:pPr eaLnBrk="1" hangingPunct="1"/>
                    <a:endParaRPr lang="en-GB"/>
                  </a:p>
                </p:txBody>
              </p:sp>
              <p:sp>
                <p:nvSpPr>
                  <p:cNvPr id="23582" name="Oval 10"/>
                  <p:cNvSpPr>
                    <a:spLocks noChangeArrowheads="1"/>
                  </p:cNvSpPr>
                  <p:nvPr/>
                </p:nvSpPr>
                <p:spPr bwMode="auto">
                  <a:xfrm>
                    <a:off x="3459" y="2788"/>
                    <a:ext cx="89" cy="88"/>
                  </a:xfrm>
                  <a:prstGeom prst="ellipse">
                    <a:avLst/>
                  </a:prstGeom>
                  <a:solidFill>
                    <a:schemeClr val="folHlink"/>
                  </a:solidFill>
                  <a:ln w="12700">
                    <a:solidFill>
                      <a:schemeClr val="hlink"/>
                    </a:solidFill>
                    <a:round/>
                    <a:headEnd/>
                    <a:tailEnd/>
                  </a:ln>
                </p:spPr>
                <p:txBody>
                  <a:bodyPr wrap="none" anchor="ctr"/>
                  <a:lstStyle/>
                  <a:p>
                    <a:pPr eaLnBrk="1" hangingPunct="1"/>
                    <a:endParaRPr lang="en-GB"/>
                  </a:p>
                </p:txBody>
              </p:sp>
              <p:sp>
                <p:nvSpPr>
                  <p:cNvPr id="23583" name="Oval 11"/>
                  <p:cNvSpPr>
                    <a:spLocks noChangeArrowheads="1"/>
                  </p:cNvSpPr>
                  <p:nvPr/>
                </p:nvSpPr>
                <p:spPr bwMode="auto">
                  <a:xfrm>
                    <a:off x="5092" y="1684"/>
                    <a:ext cx="90" cy="88"/>
                  </a:xfrm>
                  <a:prstGeom prst="ellipse">
                    <a:avLst/>
                  </a:prstGeom>
                  <a:noFill/>
                  <a:ln w="12700">
                    <a:solidFill>
                      <a:schemeClr val="hlink"/>
                    </a:solidFill>
                    <a:round/>
                    <a:headEnd/>
                    <a:tailEnd/>
                  </a:ln>
                </p:spPr>
                <p:txBody>
                  <a:bodyPr wrap="none" anchor="ctr"/>
                  <a:lstStyle/>
                  <a:p>
                    <a:pPr eaLnBrk="1" hangingPunct="1"/>
                    <a:endParaRPr lang="en-GB"/>
                  </a:p>
                </p:txBody>
              </p:sp>
              <p:sp>
                <p:nvSpPr>
                  <p:cNvPr id="23584" name="Oval 12"/>
                  <p:cNvSpPr>
                    <a:spLocks noChangeArrowheads="1"/>
                  </p:cNvSpPr>
                  <p:nvPr/>
                </p:nvSpPr>
                <p:spPr bwMode="auto">
                  <a:xfrm>
                    <a:off x="5524" y="3076"/>
                    <a:ext cx="87" cy="88"/>
                  </a:xfrm>
                  <a:prstGeom prst="ellipse">
                    <a:avLst/>
                  </a:prstGeom>
                  <a:noFill/>
                  <a:ln w="12700">
                    <a:solidFill>
                      <a:schemeClr val="hlink"/>
                    </a:solidFill>
                    <a:round/>
                    <a:headEnd/>
                    <a:tailEnd/>
                  </a:ln>
                </p:spPr>
                <p:txBody>
                  <a:bodyPr wrap="none" anchor="ctr"/>
                  <a:lstStyle/>
                  <a:p>
                    <a:pPr eaLnBrk="1" hangingPunct="1"/>
                    <a:endParaRPr lang="en-GB"/>
                  </a:p>
                </p:txBody>
              </p:sp>
              <p:sp>
                <p:nvSpPr>
                  <p:cNvPr id="23585" name="Oval 13"/>
                  <p:cNvSpPr>
                    <a:spLocks noChangeArrowheads="1"/>
                  </p:cNvSpPr>
                  <p:nvPr/>
                </p:nvSpPr>
                <p:spPr bwMode="auto">
                  <a:xfrm>
                    <a:off x="3604" y="2452"/>
                    <a:ext cx="89" cy="88"/>
                  </a:xfrm>
                  <a:prstGeom prst="ellipse">
                    <a:avLst/>
                  </a:prstGeom>
                  <a:solidFill>
                    <a:schemeClr val="folHlink"/>
                  </a:solidFill>
                  <a:ln w="12700">
                    <a:solidFill>
                      <a:schemeClr val="hlink"/>
                    </a:solidFill>
                    <a:round/>
                    <a:headEnd/>
                    <a:tailEnd/>
                  </a:ln>
                </p:spPr>
                <p:txBody>
                  <a:bodyPr wrap="none" anchor="ctr"/>
                  <a:lstStyle/>
                  <a:p>
                    <a:pPr eaLnBrk="1" hangingPunct="1"/>
                    <a:endParaRPr lang="en-GB"/>
                  </a:p>
                </p:txBody>
              </p:sp>
              <p:sp>
                <p:nvSpPr>
                  <p:cNvPr id="23586" name="Oval 14"/>
                  <p:cNvSpPr>
                    <a:spLocks noChangeArrowheads="1"/>
                  </p:cNvSpPr>
                  <p:nvPr/>
                </p:nvSpPr>
                <p:spPr bwMode="auto">
                  <a:xfrm>
                    <a:off x="5332" y="2452"/>
                    <a:ext cx="89" cy="88"/>
                  </a:xfrm>
                  <a:prstGeom prst="ellipse">
                    <a:avLst/>
                  </a:prstGeom>
                  <a:noFill/>
                  <a:ln w="12700">
                    <a:solidFill>
                      <a:schemeClr val="hlink"/>
                    </a:solidFill>
                    <a:round/>
                    <a:headEnd/>
                    <a:tailEnd/>
                  </a:ln>
                </p:spPr>
                <p:txBody>
                  <a:bodyPr wrap="none" anchor="ctr"/>
                  <a:lstStyle/>
                  <a:p>
                    <a:pPr eaLnBrk="1" hangingPunct="1"/>
                    <a:endParaRPr lang="en-GB"/>
                  </a:p>
                </p:txBody>
              </p:sp>
              <p:grpSp>
                <p:nvGrpSpPr>
                  <p:cNvPr id="6" name="Group 15"/>
                  <p:cNvGrpSpPr>
                    <a:grpSpLocks/>
                  </p:cNvGrpSpPr>
                  <p:nvPr/>
                </p:nvGrpSpPr>
                <p:grpSpPr bwMode="auto">
                  <a:xfrm>
                    <a:off x="3255" y="1408"/>
                    <a:ext cx="2358" cy="1773"/>
                    <a:chOff x="3255" y="1408"/>
                    <a:chExt cx="2358" cy="1773"/>
                  </a:xfrm>
                </p:grpSpPr>
                <p:sp>
                  <p:nvSpPr>
                    <p:cNvPr id="23588" name="Freeform 16"/>
                    <p:cNvSpPr>
                      <a:spLocks/>
                    </p:cNvSpPr>
                    <p:nvPr/>
                  </p:nvSpPr>
                  <p:spPr bwMode="auto">
                    <a:xfrm>
                      <a:off x="3504" y="1728"/>
                      <a:ext cx="2065" cy="1393"/>
                    </a:xfrm>
                    <a:custGeom>
                      <a:avLst/>
                      <a:gdLst>
                        <a:gd name="T0" fmla="*/ 0 w 2065"/>
                        <a:gd name="T1" fmla="*/ 1104 h 1393"/>
                        <a:gd name="T2" fmla="*/ 384 w 2065"/>
                        <a:gd name="T3" fmla="*/ 192 h 1393"/>
                        <a:gd name="T4" fmla="*/ 1632 w 2065"/>
                        <a:gd name="T5" fmla="*/ 0 h 1393"/>
                        <a:gd name="T6" fmla="*/ 2064 w 2065"/>
                        <a:gd name="T7" fmla="*/ 1392 h 1393"/>
                        <a:gd name="T8" fmla="*/ 0 w 2065"/>
                        <a:gd name="T9" fmla="*/ 1104 h 13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5" h="1393">
                          <a:moveTo>
                            <a:pt x="0" y="1104"/>
                          </a:moveTo>
                          <a:lnTo>
                            <a:pt x="384" y="192"/>
                          </a:lnTo>
                          <a:lnTo>
                            <a:pt x="1632" y="0"/>
                          </a:lnTo>
                          <a:lnTo>
                            <a:pt x="2064" y="1392"/>
                          </a:lnTo>
                          <a:lnTo>
                            <a:pt x="0" y="1104"/>
                          </a:lnTo>
                        </a:path>
                      </a:pathLst>
                    </a:custGeom>
                    <a:noFill/>
                    <a:ln w="12700" cap="rnd" cmpd="sng">
                      <a:solidFill>
                        <a:srgbClr val="6E0043"/>
                      </a:solidFill>
                      <a:prstDash val="solid"/>
                      <a:round/>
                      <a:headEnd type="none" w="med" len="med"/>
                      <a:tailEnd type="none" w="med" len="med"/>
                    </a:ln>
                    <a:effectLst/>
                  </p:spPr>
                  <p:txBody>
                    <a:bodyPr/>
                    <a:lstStyle/>
                    <a:p>
                      <a:endParaRPr lang="zh-TW" altLang="en-US"/>
                    </a:p>
                  </p:txBody>
                </p:sp>
                <p:sp>
                  <p:nvSpPr>
                    <p:cNvPr id="23589" name="Rectangle 17"/>
                    <p:cNvSpPr>
                      <a:spLocks noChangeArrowheads="1"/>
                    </p:cNvSpPr>
                    <p:nvPr/>
                  </p:nvSpPr>
                  <p:spPr bwMode="auto">
                    <a:xfrm>
                      <a:off x="3640" y="1604"/>
                      <a:ext cx="466" cy="329"/>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P2</a:t>
                      </a:r>
                    </a:p>
                  </p:txBody>
                </p:sp>
                <p:sp>
                  <p:nvSpPr>
                    <p:cNvPr id="23590" name="Rectangle 18"/>
                    <p:cNvSpPr>
                      <a:spLocks noChangeArrowheads="1"/>
                    </p:cNvSpPr>
                    <p:nvPr/>
                  </p:nvSpPr>
                  <p:spPr bwMode="auto">
                    <a:xfrm>
                      <a:off x="3255" y="2852"/>
                      <a:ext cx="466" cy="329"/>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P1</a:t>
                      </a:r>
                    </a:p>
                  </p:txBody>
                </p:sp>
                <p:sp>
                  <p:nvSpPr>
                    <p:cNvPr id="23591" name="Rectangle 19"/>
                    <p:cNvSpPr>
                      <a:spLocks noChangeArrowheads="1"/>
                    </p:cNvSpPr>
                    <p:nvPr/>
                  </p:nvSpPr>
                  <p:spPr bwMode="auto">
                    <a:xfrm>
                      <a:off x="5027" y="1408"/>
                      <a:ext cx="466" cy="329"/>
                    </a:xfrm>
                    <a:prstGeom prst="rect">
                      <a:avLst/>
                    </a:prstGeom>
                    <a:noFill/>
                    <a:ln w="9525">
                      <a:noFill/>
                      <a:miter lim="800000"/>
                      <a:headEnd/>
                      <a:tailEnd/>
                    </a:ln>
                  </p:spPr>
                  <p:txBody>
                    <a:bodyPr wrap="none" lIns="90488" tIns="44450" rIns="90488" bIns="44450">
                      <a:spAutoFit/>
                    </a:bodyPr>
                    <a:lstStyle/>
                    <a:p>
                      <a:r>
                        <a:rPr lang="en-GB" sz="2000" dirty="0">
                          <a:solidFill>
                            <a:srgbClr val="000000"/>
                          </a:solidFill>
                          <a:latin typeface="Century Gothic" pitchFamily="34" charset="0"/>
                        </a:rPr>
                        <a:t>P3</a:t>
                      </a:r>
                    </a:p>
                  </p:txBody>
                </p:sp>
                <p:sp>
                  <p:nvSpPr>
                    <p:cNvPr id="23592" name="Rectangle 20"/>
                    <p:cNvSpPr>
                      <a:spLocks noChangeArrowheads="1"/>
                    </p:cNvSpPr>
                    <p:nvPr/>
                  </p:nvSpPr>
                  <p:spPr bwMode="auto">
                    <a:xfrm>
                      <a:off x="3421" y="2228"/>
                      <a:ext cx="332" cy="329"/>
                    </a:xfrm>
                    <a:prstGeom prst="rect">
                      <a:avLst/>
                    </a:prstGeom>
                    <a:noFill/>
                    <a:ln w="9525">
                      <a:noFill/>
                      <a:miter lim="800000"/>
                      <a:headEnd/>
                      <a:tailEnd/>
                    </a:ln>
                  </p:spPr>
                  <p:txBody>
                    <a:bodyPr wrap="none" lIns="90488" tIns="44450" rIns="90488" bIns="44450">
                      <a:spAutoFit/>
                    </a:bodyPr>
                    <a:lstStyle/>
                    <a:p>
                      <a:r>
                        <a:rPr lang="en-GB" sz="2000" dirty="0">
                          <a:solidFill>
                            <a:srgbClr val="000000"/>
                          </a:solidFill>
                          <a:latin typeface="Century Gothic" pitchFamily="34" charset="0"/>
                        </a:rPr>
                        <a:t>P</a:t>
                      </a:r>
                    </a:p>
                  </p:txBody>
                </p:sp>
                <p:sp>
                  <p:nvSpPr>
                    <p:cNvPr id="23593" name="Rectangle 21"/>
                    <p:cNvSpPr>
                      <a:spLocks noChangeArrowheads="1"/>
                    </p:cNvSpPr>
                    <p:nvPr/>
                  </p:nvSpPr>
                  <p:spPr bwMode="auto">
                    <a:xfrm>
                      <a:off x="5361" y="2213"/>
                      <a:ext cx="252" cy="329"/>
                    </a:xfrm>
                    <a:prstGeom prst="rect">
                      <a:avLst/>
                    </a:prstGeom>
                    <a:noFill/>
                    <a:ln w="9525">
                      <a:noFill/>
                      <a:miter lim="800000"/>
                      <a:headEnd/>
                      <a:tailEnd/>
                    </a:ln>
                  </p:spPr>
                  <p:txBody>
                    <a:bodyPr lIns="90488" tIns="44450" rIns="90488" bIns="44450">
                      <a:spAutoFit/>
                    </a:bodyPr>
                    <a:lstStyle/>
                    <a:p>
                      <a:r>
                        <a:rPr lang="en-GB" sz="2000" dirty="0">
                          <a:solidFill>
                            <a:srgbClr val="000000"/>
                          </a:solidFill>
                          <a:latin typeface="Century Gothic" pitchFamily="34" charset="0"/>
                        </a:rPr>
                        <a:t>Q</a:t>
                      </a:r>
                    </a:p>
                  </p:txBody>
                </p:sp>
              </p:grpSp>
            </p:grpSp>
          </p:grpSp>
        </p:grpSp>
        <p:sp>
          <p:nvSpPr>
            <p:cNvPr id="23575" name="Text Box 22"/>
            <p:cNvSpPr txBox="1">
              <a:spLocks noChangeArrowheads="1"/>
            </p:cNvSpPr>
            <p:nvPr/>
          </p:nvSpPr>
          <p:spPr bwMode="auto">
            <a:xfrm>
              <a:off x="3359" y="2496"/>
              <a:ext cx="296" cy="281"/>
            </a:xfrm>
            <a:prstGeom prst="rect">
              <a:avLst/>
            </a:prstGeom>
            <a:noFill/>
            <a:ln w="9525">
              <a:noFill/>
              <a:miter lim="800000"/>
              <a:headEnd/>
              <a:tailEnd/>
            </a:ln>
          </p:spPr>
          <p:txBody>
            <a:bodyPr wrap="none">
              <a:spAutoFit/>
            </a:bodyPr>
            <a:lstStyle/>
            <a:p>
              <a:r>
                <a:rPr lang="en-GB" sz="1600" b="0">
                  <a:solidFill>
                    <a:srgbClr val="000000"/>
                  </a:solidFill>
                  <a:latin typeface="Symbol" pitchFamily="18" charset="2"/>
                </a:rPr>
                <a:t></a:t>
              </a:r>
              <a:endParaRPr lang="en-GB" b="0">
                <a:latin typeface="Symbol" pitchFamily="18" charset="2"/>
              </a:endParaRPr>
            </a:p>
          </p:txBody>
        </p:sp>
        <p:sp>
          <p:nvSpPr>
            <p:cNvPr id="23576" name="Text Box 23"/>
            <p:cNvSpPr txBox="1">
              <a:spLocks noChangeArrowheads="1"/>
            </p:cNvSpPr>
            <p:nvPr/>
          </p:nvSpPr>
          <p:spPr bwMode="auto">
            <a:xfrm>
              <a:off x="3553" y="1968"/>
              <a:ext cx="467" cy="281"/>
            </a:xfrm>
            <a:prstGeom prst="rect">
              <a:avLst/>
            </a:prstGeom>
            <a:noFill/>
            <a:ln w="9525">
              <a:noFill/>
              <a:miter lim="800000"/>
              <a:headEnd/>
              <a:tailEnd/>
            </a:ln>
          </p:spPr>
          <p:txBody>
            <a:bodyPr wrap="none">
              <a:spAutoFit/>
            </a:bodyPr>
            <a:lstStyle/>
            <a:p>
              <a:r>
                <a:rPr lang="en-GB" sz="1600" b="0">
                  <a:solidFill>
                    <a:srgbClr val="000000"/>
                  </a:solidFill>
                  <a:latin typeface="Century Gothic" pitchFamily="34" charset="0"/>
                </a:rPr>
                <a:t>1-</a:t>
              </a:r>
              <a:r>
                <a:rPr lang="en-GB" sz="1600" b="0">
                  <a:solidFill>
                    <a:srgbClr val="000000"/>
                  </a:solidFill>
                  <a:latin typeface="Symbol" pitchFamily="18" charset="2"/>
                </a:rPr>
                <a:t></a:t>
              </a:r>
            </a:p>
          </p:txBody>
        </p:sp>
      </p:grpSp>
      <p:grpSp>
        <p:nvGrpSpPr>
          <p:cNvPr id="7" name="Group 32"/>
          <p:cNvGrpSpPr>
            <a:grpSpLocks/>
          </p:cNvGrpSpPr>
          <p:nvPr/>
        </p:nvGrpSpPr>
        <p:grpSpPr bwMode="auto">
          <a:xfrm>
            <a:off x="5861050" y="3842640"/>
            <a:ext cx="2961747" cy="2438400"/>
            <a:chOff x="2352" y="1824"/>
            <a:chExt cx="2357" cy="1800"/>
          </a:xfrm>
        </p:grpSpPr>
        <p:sp>
          <p:nvSpPr>
            <p:cNvPr id="23557" name="Line 33"/>
            <p:cNvSpPr>
              <a:spLocks noChangeShapeType="1"/>
            </p:cNvSpPr>
            <p:nvPr/>
          </p:nvSpPr>
          <p:spPr bwMode="auto">
            <a:xfrm>
              <a:off x="2701" y="2956"/>
              <a:ext cx="1817" cy="0"/>
            </a:xfrm>
            <a:prstGeom prst="line">
              <a:avLst/>
            </a:prstGeom>
            <a:noFill/>
            <a:ln w="12700">
              <a:solidFill>
                <a:srgbClr val="6E0043"/>
              </a:solidFill>
              <a:round/>
              <a:headEnd/>
              <a:tailEnd/>
            </a:ln>
          </p:spPr>
          <p:txBody>
            <a:bodyPr wrap="none" anchor="ctr"/>
            <a:lstStyle/>
            <a:p>
              <a:endParaRPr lang="zh-TW" altLang="en-US"/>
            </a:p>
          </p:txBody>
        </p:sp>
        <p:sp>
          <p:nvSpPr>
            <p:cNvPr id="23558" name="Oval 34"/>
            <p:cNvSpPr>
              <a:spLocks noChangeArrowheads="1"/>
            </p:cNvSpPr>
            <p:nvPr/>
          </p:nvSpPr>
          <p:spPr bwMode="auto">
            <a:xfrm>
              <a:off x="2941" y="2336"/>
              <a:ext cx="88" cy="88"/>
            </a:xfrm>
            <a:prstGeom prst="ellipse">
              <a:avLst/>
            </a:prstGeom>
            <a:noFill/>
            <a:ln w="12700">
              <a:solidFill>
                <a:schemeClr val="hlink"/>
              </a:solidFill>
              <a:round/>
              <a:headEnd/>
              <a:tailEnd/>
            </a:ln>
          </p:spPr>
          <p:txBody>
            <a:bodyPr wrap="none" anchor="ctr"/>
            <a:lstStyle/>
            <a:p>
              <a:pPr eaLnBrk="1" hangingPunct="1"/>
              <a:endParaRPr lang="en-GB"/>
            </a:p>
          </p:txBody>
        </p:sp>
        <p:sp>
          <p:nvSpPr>
            <p:cNvPr id="23559" name="Oval 35"/>
            <p:cNvSpPr>
              <a:spLocks noChangeArrowheads="1"/>
            </p:cNvSpPr>
            <p:nvPr/>
          </p:nvSpPr>
          <p:spPr bwMode="auto">
            <a:xfrm>
              <a:off x="2557" y="3248"/>
              <a:ext cx="88" cy="88"/>
            </a:xfrm>
            <a:prstGeom prst="ellipse">
              <a:avLst/>
            </a:prstGeom>
            <a:noFill/>
            <a:ln w="12700">
              <a:solidFill>
                <a:schemeClr val="hlink"/>
              </a:solidFill>
              <a:round/>
              <a:headEnd/>
              <a:tailEnd/>
            </a:ln>
          </p:spPr>
          <p:txBody>
            <a:bodyPr wrap="none" anchor="ctr"/>
            <a:lstStyle/>
            <a:p>
              <a:pPr eaLnBrk="1" hangingPunct="1"/>
              <a:endParaRPr lang="en-GB"/>
            </a:p>
          </p:txBody>
        </p:sp>
        <p:sp>
          <p:nvSpPr>
            <p:cNvPr id="23560" name="Oval 36"/>
            <p:cNvSpPr>
              <a:spLocks noChangeArrowheads="1"/>
            </p:cNvSpPr>
            <p:nvPr/>
          </p:nvSpPr>
          <p:spPr bwMode="auto">
            <a:xfrm>
              <a:off x="4189" y="2144"/>
              <a:ext cx="88" cy="88"/>
            </a:xfrm>
            <a:prstGeom prst="ellipse">
              <a:avLst/>
            </a:prstGeom>
            <a:noFill/>
            <a:ln w="12700">
              <a:solidFill>
                <a:schemeClr val="hlink"/>
              </a:solidFill>
              <a:round/>
              <a:headEnd/>
              <a:tailEnd/>
            </a:ln>
          </p:spPr>
          <p:txBody>
            <a:bodyPr wrap="none" anchor="ctr"/>
            <a:lstStyle/>
            <a:p>
              <a:pPr eaLnBrk="1" hangingPunct="1"/>
              <a:endParaRPr lang="en-GB"/>
            </a:p>
          </p:txBody>
        </p:sp>
        <p:sp>
          <p:nvSpPr>
            <p:cNvPr id="23561" name="Oval 37"/>
            <p:cNvSpPr>
              <a:spLocks noChangeArrowheads="1"/>
            </p:cNvSpPr>
            <p:nvPr/>
          </p:nvSpPr>
          <p:spPr bwMode="auto">
            <a:xfrm>
              <a:off x="4621" y="3536"/>
              <a:ext cx="88" cy="88"/>
            </a:xfrm>
            <a:prstGeom prst="ellipse">
              <a:avLst/>
            </a:prstGeom>
            <a:noFill/>
            <a:ln w="12700">
              <a:solidFill>
                <a:schemeClr val="hlink"/>
              </a:solidFill>
              <a:round/>
              <a:headEnd/>
              <a:tailEnd/>
            </a:ln>
          </p:spPr>
          <p:txBody>
            <a:bodyPr wrap="none" anchor="ctr"/>
            <a:lstStyle/>
            <a:p>
              <a:pPr eaLnBrk="1" hangingPunct="1"/>
              <a:endParaRPr lang="en-GB"/>
            </a:p>
          </p:txBody>
        </p:sp>
        <p:sp>
          <p:nvSpPr>
            <p:cNvPr id="23562" name="Oval 38"/>
            <p:cNvSpPr>
              <a:spLocks noChangeArrowheads="1"/>
            </p:cNvSpPr>
            <p:nvPr/>
          </p:nvSpPr>
          <p:spPr bwMode="auto">
            <a:xfrm>
              <a:off x="2701" y="2912"/>
              <a:ext cx="88" cy="89"/>
            </a:xfrm>
            <a:prstGeom prst="ellipse">
              <a:avLst/>
            </a:prstGeom>
            <a:solidFill>
              <a:schemeClr val="folHlink"/>
            </a:solidFill>
            <a:ln w="12700">
              <a:solidFill>
                <a:schemeClr val="hlink"/>
              </a:solidFill>
              <a:round/>
              <a:headEnd/>
              <a:tailEnd/>
            </a:ln>
          </p:spPr>
          <p:txBody>
            <a:bodyPr wrap="none" anchor="ctr"/>
            <a:lstStyle/>
            <a:p>
              <a:pPr eaLnBrk="1" hangingPunct="1"/>
              <a:endParaRPr lang="en-GB"/>
            </a:p>
          </p:txBody>
        </p:sp>
        <p:sp>
          <p:nvSpPr>
            <p:cNvPr id="23563" name="Oval 39"/>
            <p:cNvSpPr>
              <a:spLocks noChangeArrowheads="1"/>
            </p:cNvSpPr>
            <p:nvPr/>
          </p:nvSpPr>
          <p:spPr bwMode="auto">
            <a:xfrm>
              <a:off x="4429" y="2912"/>
              <a:ext cx="88" cy="89"/>
            </a:xfrm>
            <a:prstGeom prst="ellipse">
              <a:avLst/>
            </a:prstGeom>
            <a:solidFill>
              <a:schemeClr val="hlink"/>
            </a:solidFill>
            <a:ln w="12700">
              <a:solidFill>
                <a:schemeClr val="hlink"/>
              </a:solidFill>
              <a:round/>
              <a:headEnd/>
              <a:tailEnd/>
            </a:ln>
          </p:spPr>
          <p:txBody>
            <a:bodyPr wrap="none" anchor="ctr"/>
            <a:lstStyle/>
            <a:p>
              <a:pPr eaLnBrk="1" hangingPunct="1"/>
              <a:endParaRPr lang="en-GB"/>
            </a:p>
          </p:txBody>
        </p:sp>
        <p:sp>
          <p:nvSpPr>
            <p:cNvPr id="23564" name="Oval 40"/>
            <p:cNvSpPr>
              <a:spLocks noChangeArrowheads="1"/>
            </p:cNvSpPr>
            <p:nvPr/>
          </p:nvSpPr>
          <p:spPr bwMode="auto">
            <a:xfrm>
              <a:off x="2893" y="2912"/>
              <a:ext cx="88" cy="89"/>
            </a:xfrm>
            <a:prstGeom prst="ellipse">
              <a:avLst/>
            </a:prstGeom>
            <a:solidFill>
              <a:schemeClr val="folHlink"/>
            </a:solidFill>
            <a:ln w="12700">
              <a:solidFill>
                <a:schemeClr val="hlink"/>
              </a:solidFill>
              <a:round/>
              <a:headEnd/>
              <a:tailEnd/>
            </a:ln>
          </p:spPr>
          <p:txBody>
            <a:bodyPr wrap="none" anchor="ctr"/>
            <a:lstStyle/>
            <a:p>
              <a:pPr eaLnBrk="1" hangingPunct="1"/>
              <a:endParaRPr lang="en-GB"/>
            </a:p>
          </p:txBody>
        </p:sp>
        <p:sp>
          <p:nvSpPr>
            <p:cNvPr id="23565" name="Oval 41"/>
            <p:cNvSpPr>
              <a:spLocks noChangeArrowheads="1"/>
            </p:cNvSpPr>
            <p:nvPr/>
          </p:nvSpPr>
          <p:spPr bwMode="auto">
            <a:xfrm>
              <a:off x="3037" y="2912"/>
              <a:ext cx="88" cy="89"/>
            </a:xfrm>
            <a:prstGeom prst="ellipse">
              <a:avLst/>
            </a:prstGeom>
            <a:solidFill>
              <a:schemeClr val="folHlink"/>
            </a:solidFill>
            <a:ln w="12700">
              <a:solidFill>
                <a:schemeClr val="hlink"/>
              </a:solidFill>
              <a:round/>
              <a:headEnd/>
              <a:tailEnd/>
            </a:ln>
          </p:spPr>
          <p:txBody>
            <a:bodyPr wrap="none" anchor="ctr"/>
            <a:lstStyle/>
            <a:p>
              <a:pPr eaLnBrk="1" hangingPunct="1"/>
              <a:endParaRPr lang="en-GB"/>
            </a:p>
          </p:txBody>
        </p:sp>
        <p:sp>
          <p:nvSpPr>
            <p:cNvPr id="23566" name="Oval 42"/>
            <p:cNvSpPr>
              <a:spLocks noChangeArrowheads="1"/>
            </p:cNvSpPr>
            <p:nvPr/>
          </p:nvSpPr>
          <p:spPr bwMode="auto">
            <a:xfrm>
              <a:off x="3181" y="2912"/>
              <a:ext cx="88" cy="89"/>
            </a:xfrm>
            <a:prstGeom prst="ellipse">
              <a:avLst/>
            </a:prstGeom>
            <a:solidFill>
              <a:schemeClr val="folHlink"/>
            </a:solidFill>
            <a:ln w="12700">
              <a:solidFill>
                <a:schemeClr val="hlink"/>
              </a:solidFill>
              <a:round/>
              <a:headEnd/>
              <a:tailEnd/>
            </a:ln>
          </p:spPr>
          <p:txBody>
            <a:bodyPr wrap="none" anchor="ctr"/>
            <a:lstStyle/>
            <a:p>
              <a:pPr eaLnBrk="1" hangingPunct="1"/>
              <a:endParaRPr lang="en-GB"/>
            </a:p>
          </p:txBody>
        </p:sp>
        <p:grpSp>
          <p:nvGrpSpPr>
            <p:cNvPr id="8" name="Group 43"/>
            <p:cNvGrpSpPr>
              <a:grpSpLocks/>
            </p:cNvGrpSpPr>
            <p:nvPr/>
          </p:nvGrpSpPr>
          <p:grpSpPr bwMode="auto">
            <a:xfrm>
              <a:off x="2352" y="1824"/>
              <a:ext cx="2329" cy="1779"/>
              <a:chOff x="3255" y="1364"/>
              <a:chExt cx="2329" cy="1779"/>
            </a:xfrm>
          </p:grpSpPr>
          <p:sp>
            <p:nvSpPr>
              <p:cNvPr id="23568" name="Freeform 44"/>
              <p:cNvSpPr>
                <a:spLocks/>
              </p:cNvSpPr>
              <p:nvPr/>
            </p:nvSpPr>
            <p:spPr bwMode="auto">
              <a:xfrm>
                <a:off x="3504" y="1728"/>
                <a:ext cx="2065" cy="1393"/>
              </a:xfrm>
              <a:custGeom>
                <a:avLst/>
                <a:gdLst>
                  <a:gd name="T0" fmla="*/ 0 w 2065"/>
                  <a:gd name="T1" fmla="*/ 1104 h 1393"/>
                  <a:gd name="T2" fmla="*/ 384 w 2065"/>
                  <a:gd name="T3" fmla="*/ 192 h 1393"/>
                  <a:gd name="T4" fmla="*/ 1632 w 2065"/>
                  <a:gd name="T5" fmla="*/ 0 h 1393"/>
                  <a:gd name="T6" fmla="*/ 2064 w 2065"/>
                  <a:gd name="T7" fmla="*/ 1392 h 1393"/>
                  <a:gd name="T8" fmla="*/ 0 w 2065"/>
                  <a:gd name="T9" fmla="*/ 1104 h 13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5" h="1393">
                    <a:moveTo>
                      <a:pt x="0" y="1104"/>
                    </a:moveTo>
                    <a:lnTo>
                      <a:pt x="384" y="192"/>
                    </a:lnTo>
                    <a:lnTo>
                      <a:pt x="1632" y="0"/>
                    </a:lnTo>
                    <a:lnTo>
                      <a:pt x="2064" y="1392"/>
                    </a:lnTo>
                    <a:lnTo>
                      <a:pt x="0" y="1104"/>
                    </a:lnTo>
                  </a:path>
                </a:pathLst>
              </a:custGeom>
              <a:noFill/>
              <a:ln w="12700" cap="rnd" cmpd="sng">
                <a:solidFill>
                  <a:srgbClr val="6E0043"/>
                </a:solidFill>
                <a:prstDash val="solid"/>
                <a:round/>
                <a:headEnd type="none" w="med" len="med"/>
                <a:tailEnd type="none" w="med" len="med"/>
              </a:ln>
              <a:effectLst/>
            </p:spPr>
            <p:txBody>
              <a:bodyPr/>
              <a:lstStyle/>
              <a:p>
                <a:endParaRPr lang="zh-TW" altLang="en-US"/>
              </a:p>
            </p:txBody>
          </p:sp>
          <p:sp>
            <p:nvSpPr>
              <p:cNvPr id="23569" name="Rectangle 45"/>
              <p:cNvSpPr>
                <a:spLocks noChangeArrowheads="1"/>
              </p:cNvSpPr>
              <p:nvPr/>
            </p:nvSpPr>
            <p:spPr bwMode="auto">
              <a:xfrm>
                <a:off x="3639" y="1604"/>
                <a:ext cx="392" cy="291"/>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P2</a:t>
                </a:r>
              </a:p>
            </p:txBody>
          </p:sp>
          <p:sp>
            <p:nvSpPr>
              <p:cNvPr id="23570" name="Rectangle 46"/>
              <p:cNvSpPr>
                <a:spLocks noChangeArrowheads="1"/>
              </p:cNvSpPr>
              <p:nvPr/>
            </p:nvSpPr>
            <p:spPr bwMode="auto">
              <a:xfrm>
                <a:off x="3255" y="2852"/>
                <a:ext cx="392" cy="291"/>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P1</a:t>
                </a:r>
              </a:p>
            </p:txBody>
          </p:sp>
          <p:sp>
            <p:nvSpPr>
              <p:cNvPr id="23571" name="Rectangle 47"/>
              <p:cNvSpPr>
                <a:spLocks noChangeArrowheads="1"/>
              </p:cNvSpPr>
              <p:nvPr/>
            </p:nvSpPr>
            <p:spPr bwMode="auto">
              <a:xfrm>
                <a:off x="5127" y="1364"/>
                <a:ext cx="392" cy="291"/>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P3</a:t>
                </a:r>
              </a:p>
            </p:txBody>
          </p:sp>
          <p:sp>
            <p:nvSpPr>
              <p:cNvPr id="23572" name="Rectangle 48"/>
              <p:cNvSpPr>
                <a:spLocks noChangeArrowheads="1"/>
              </p:cNvSpPr>
              <p:nvPr/>
            </p:nvSpPr>
            <p:spPr bwMode="auto">
              <a:xfrm>
                <a:off x="3495" y="2228"/>
                <a:ext cx="279" cy="292"/>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P</a:t>
                </a:r>
              </a:p>
            </p:txBody>
          </p:sp>
          <p:sp>
            <p:nvSpPr>
              <p:cNvPr id="23573" name="Rectangle 49"/>
              <p:cNvSpPr>
                <a:spLocks noChangeArrowheads="1"/>
              </p:cNvSpPr>
              <p:nvPr/>
            </p:nvSpPr>
            <p:spPr bwMode="auto">
              <a:xfrm>
                <a:off x="5331" y="2233"/>
                <a:ext cx="253" cy="292"/>
              </a:xfrm>
              <a:prstGeom prst="rect">
                <a:avLst/>
              </a:prstGeom>
              <a:noFill/>
              <a:ln w="9525">
                <a:noFill/>
                <a:miter lim="800000"/>
                <a:headEnd/>
                <a:tailEnd/>
              </a:ln>
            </p:spPr>
            <p:txBody>
              <a:bodyPr lIns="90488" tIns="44450" rIns="90488" bIns="44450">
                <a:spAutoFit/>
              </a:bodyPr>
              <a:lstStyle/>
              <a:p>
                <a:r>
                  <a:rPr lang="en-GB" sz="2000" dirty="0">
                    <a:solidFill>
                      <a:srgbClr val="000000"/>
                    </a:solidFill>
                    <a:latin typeface="Century Gothic" pitchFamily="34" charset="0"/>
                  </a:rPr>
                  <a:t>Q</a:t>
                </a:r>
              </a:p>
            </p:txBody>
          </p:sp>
        </p:gr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52"/>
          <p:cNvGrpSpPr>
            <a:grpSpLocks/>
          </p:cNvGrpSpPr>
          <p:nvPr/>
        </p:nvGrpSpPr>
        <p:grpSpPr bwMode="auto">
          <a:xfrm>
            <a:off x="5583238" y="1270209"/>
            <a:ext cx="2951162" cy="2644775"/>
            <a:chOff x="3159" y="1364"/>
            <a:chExt cx="2592" cy="2143"/>
          </a:xfrm>
        </p:grpSpPr>
        <p:sp>
          <p:nvSpPr>
            <p:cNvPr id="24610" name="Line 2053"/>
            <p:cNvSpPr>
              <a:spLocks noChangeShapeType="1"/>
            </p:cNvSpPr>
            <p:nvPr/>
          </p:nvSpPr>
          <p:spPr bwMode="auto">
            <a:xfrm>
              <a:off x="3604" y="2496"/>
              <a:ext cx="1817" cy="0"/>
            </a:xfrm>
            <a:prstGeom prst="line">
              <a:avLst/>
            </a:prstGeom>
            <a:noFill/>
            <a:ln w="12700">
              <a:solidFill>
                <a:srgbClr val="6E0043"/>
              </a:solidFill>
              <a:round/>
              <a:headEnd/>
              <a:tailEnd/>
            </a:ln>
          </p:spPr>
          <p:txBody>
            <a:bodyPr wrap="none" anchor="ctr"/>
            <a:lstStyle/>
            <a:p>
              <a:endParaRPr lang="zh-TW" altLang="en-US"/>
            </a:p>
          </p:txBody>
        </p:sp>
        <p:sp>
          <p:nvSpPr>
            <p:cNvPr id="24611" name="Oval 2054"/>
            <p:cNvSpPr>
              <a:spLocks noChangeArrowheads="1"/>
            </p:cNvSpPr>
            <p:nvPr/>
          </p:nvSpPr>
          <p:spPr bwMode="auto">
            <a:xfrm>
              <a:off x="3604" y="2452"/>
              <a:ext cx="88" cy="86"/>
            </a:xfrm>
            <a:prstGeom prst="ellipse">
              <a:avLst/>
            </a:prstGeom>
            <a:noFill/>
            <a:ln w="12700">
              <a:solidFill>
                <a:schemeClr val="hlink"/>
              </a:solidFill>
              <a:round/>
              <a:headEnd/>
              <a:tailEnd/>
            </a:ln>
          </p:spPr>
          <p:txBody>
            <a:bodyPr wrap="none" anchor="ctr"/>
            <a:lstStyle/>
            <a:p>
              <a:pPr eaLnBrk="1" hangingPunct="1"/>
              <a:endParaRPr lang="en-GB"/>
            </a:p>
          </p:txBody>
        </p:sp>
        <p:sp>
          <p:nvSpPr>
            <p:cNvPr id="24612" name="Line 2055"/>
            <p:cNvSpPr>
              <a:spLocks noChangeShapeType="1"/>
            </p:cNvSpPr>
            <p:nvPr/>
          </p:nvSpPr>
          <p:spPr bwMode="auto">
            <a:xfrm>
              <a:off x="3556" y="1828"/>
              <a:ext cx="328" cy="86"/>
            </a:xfrm>
            <a:prstGeom prst="line">
              <a:avLst/>
            </a:prstGeom>
            <a:noFill/>
            <a:ln w="12700">
              <a:solidFill>
                <a:schemeClr val="hlink"/>
              </a:solidFill>
              <a:round/>
              <a:headEnd type="triangle" w="med" len="med"/>
              <a:tailEnd/>
            </a:ln>
          </p:spPr>
          <p:txBody>
            <a:bodyPr wrap="none" anchor="ctr"/>
            <a:lstStyle/>
            <a:p>
              <a:endParaRPr lang="zh-TW" altLang="en-US"/>
            </a:p>
          </p:txBody>
        </p:sp>
        <p:grpSp>
          <p:nvGrpSpPr>
            <p:cNvPr id="3" name="Group 2056"/>
            <p:cNvGrpSpPr>
              <a:grpSpLocks/>
            </p:cNvGrpSpPr>
            <p:nvPr/>
          </p:nvGrpSpPr>
          <p:grpSpPr bwMode="auto">
            <a:xfrm>
              <a:off x="3159" y="1364"/>
              <a:ext cx="2592" cy="2143"/>
              <a:chOff x="3159" y="1364"/>
              <a:chExt cx="2592" cy="2143"/>
            </a:xfrm>
          </p:grpSpPr>
          <p:sp>
            <p:nvSpPr>
              <p:cNvPr id="24614" name="Oval 2057"/>
              <p:cNvSpPr>
                <a:spLocks noChangeArrowheads="1"/>
              </p:cNvSpPr>
              <p:nvPr/>
            </p:nvSpPr>
            <p:spPr bwMode="auto">
              <a:xfrm>
                <a:off x="3844" y="1876"/>
                <a:ext cx="88" cy="87"/>
              </a:xfrm>
              <a:prstGeom prst="ellipse">
                <a:avLst/>
              </a:prstGeom>
              <a:noFill/>
              <a:ln w="12700">
                <a:solidFill>
                  <a:schemeClr val="hlink"/>
                </a:solidFill>
                <a:round/>
                <a:headEnd/>
                <a:tailEnd/>
              </a:ln>
            </p:spPr>
            <p:txBody>
              <a:bodyPr wrap="none" anchor="ctr"/>
              <a:lstStyle/>
              <a:p>
                <a:pPr eaLnBrk="1" hangingPunct="1"/>
                <a:endParaRPr lang="en-GB"/>
              </a:p>
            </p:txBody>
          </p:sp>
          <p:sp>
            <p:nvSpPr>
              <p:cNvPr id="24615" name="Oval 2058"/>
              <p:cNvSpPr>
                <a:spLocks noChangeArrowheads="1"/>
              </p:cNvSpPr>
              <p:nvPr/>
            </p:nvSpPr>
            <p:spPr bwMode="auto">
              <a:xfrm>
                <a:off x="3460" y="2788"/>
                <a:ext cx="88" cy="87"/>
              </a:xfrm>
              <a:prstGeom prst="ellipse">
                <a:avLst/>
              </a:prstGeom>
              <a:noFill/>
              <a:ln w="12700">
                <a:solidFill>
                  <a:schemeClr val="hlink"/>
                </a:solidFill>
                <a:round/>
                <a:headEnd/>
                <a:tailEnd/>
              </a:ln>
            </p:spPr>
            <p:txBody>
              <a:bodyPr wrap="none" anchor="ctr"/>
              <a:lstStyle/>
              <a:p>
                <a:pPr eaLnBrk="1" hangingPunct="1"/>
                <a:endParaRPr lang="en-GB"/>
              </a:p>
            </p:txBody>
          </p:sp>
          <p:sp>
            <p:nvSpPr>
              <p:cNvPr id="24616" name="Oval 2059"/>
              <p:cNvSpPr>
                <a:spLocks noChangeArrowheads="1"/>
              </p:cNvSpPr>
              <p:nvPr/>
            </p:nvSpPr>
            <p:spPr bwMode="auto">
              <a:xfrm>
                <a:off x="5091" y="1684"/>
                <a:ext cx="88" cy="86"/>
              </a:xfrm>
              <a:prstGeom prst="ellipse">
                <a:avLst/>
              </a:prstGeom>
              <a:noFill/>
              <a:ln w="12700">
                <a:solidFill>
                  <a:schemeClr val="hlink"/>
                </a:solidFill>
                <a:round/>
                <a:headEnd/>
                <a:tailEnd/>
              </a:ln>
            </p:spPr>
            <p:txBody>
              <a:bodyPr wrap="none" anchor="ctr"/>
              <a:lstStyle/>
              <a:p>
                <a:pPr eaLnBrk="1" hangingPunct="1"/>
                <a:endParaRPr lang="en-GB"/>
              </a:p>
            </p:txBody>
          </p:sp>
          <p:sp>
            <p:nvSpPr>
              <p:cNvPr id="24617" name="Oval 2060"/>
              <p:cNvSpPr>
                <a:spLocks noChangeArrowheads="1"/>
              </p:cNvSpPr>
              <p:nvPr/>
            </p:nvSpPr>
            <p:spPr bwMode="auto">
              <a:xfrm>
                <a:off x="5524" y="3076"/>
                <a:ext cx="88" cy="87"/>
              </a:xfrm>
              <a:prstGeom prst="ellipse">
                <a:avLst/>
              </a:prstGeom>
              <a:noFill/>
              <a:ln w="12700">
                <a:solidFill>
                  <a:schemeClr val="hlink"/>
                </a:solidFill>
                <a:round/>
                <a:headEnd/>
                <a:tailEnd/>
              </a:ln>
            </p:spPr>
            <p:txBody>
              <a:bodyPr wrap="none" anchor="ctr"/>
              <a:lstStyle/>
              <a:p>
                <a:pPr eaLnBrk="1" hangingPunct="1"/>
                <a:endParaRPr lang="en-GB"/>
              </a:p>
            </p:txBody>
          </p:sp>
          <p:sp>
            <p:nvSpPr>
              <p:cNvPr id="24618" name="Oval 2061"/>
              <p:cNvSpPr>
                <a:spLocks noChangeArrowheads="1"/>
              </p:cNvSpPr>
              <p:nvPr/>
            </p:nvSpPr>
            <p:spPr bwMode="auto">
              <a:xfrm>
                <a:off x="5331" y="2452"/>
                <a:ext cx="89" cy="86"/>
              </a:xfrm>
              <a:prstGeom prst="ellipse">
                <a:avLst/>
              </a:prstGeom>
              <a:noFill/>
              <a:ln w="12700">
                <a:solidFill>
                  <a:schemeClr val="hlink"/>
                </a:solidFill>
                <a:round/>
                <a:headEnd/>
                <a:tailEnd/>
              </a:ln>
            </p:spPr>
            <p:txBody>
              <a:bodyPr wrap="none" anchor="ctr"/>
              <a:lstStyle/>
              <a:p>
                <a:pPr eaLnBrk="1" hangingPunct="1"/>
                <a:endParaRPr lang="en-GB"/>
              </a:p>
            </p:txBody>
          </p:sp>
          <p:sp>
            <p:nvSpPr>
              <p:cNvPr id="24619" name="Line 2062"/>
              <p:cNvSpPr>
                <a:spLocks noChangeShapeType="1"/>
              </p:cNvSpPr>
              <p:nvPr/>
            </p:nvSpPr>
            <p:spPr bwMode="auto">
              <a:xfrm>
                <a:off x="3460" y="2308"/>
                <a:ext cx="184" cy="184"/>
              </a:xfrm>
              <a:prstGeom prst="line">
                <a:avLst/>
              </a:prstGeom>
              <a:noFill/>
              <a:ln w="12700">
                <a:solidFill>
                  <a:schemeClr val="hlink"/>
                </a:solidFill>
                <a:round/>
                <a:headEnd type="triangle" w="med" len="med"/>
                <a:tailEnd/>
              </a:ln>
            </p:spPr>
            <p:txBody>
              <a:bodyPr wrap="none" anchor="ctr"/>
              <a:lstStyle/>
              <a:p>
                <a:endParaRPr lang="zh-TW" altLang="en-US"/>
              </a:p>
            </p:txBody>
          </p:sp>
          <p:grpSp>
            <p:nvGrpSpPr>
              <p:cNvPr id="4" name="Group 2063"/>
              <p:cNvGrpSpPr>
                <a:grpSpLocks/>
              </p:cNvGrpSpPr>
              <p:nvPr/>
            </p:nvGrpSpPr>
            <p:grpSpPr bwMode="auto">
              <a:xfrm>
                <a:off x="3159" y="1364"/>
                <a:ext cx="2592" cy="2143"/>
                <a:chOff x="3159" y="1364"/>
                <a:chExt cx="2592" cy="2143"/>
              </a:xfrm>
            </p:grpSpPr>
            <p:sp>
              <p:nvSpPr>
                <p:cNvPr id="24621" name="Rectangle 2064"/>
                <p:cNvSpPr>
                  <a:spLocks noChangeArrowheads="1"/>
                </p:cNvSpPr>
                <p:nvPr/>
              </p:nvSpPr>
              <p:spPr bwMode="auto">
                <a:xfrm>
                  <a:off x="5319" y="3188"/>
                  <a:ext cx="432" cy="319"/>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P4</a:t>
                  </a:r>
                </a:p>
              </p:txBody>
            </p:sp>
            <p:sp>
              <p:nvSpPr>
                <p:cNvPr id="24622" name="Freeform 2065"/>
                <p:cNvSpPr>
                  <a:spLocks/>
                </p:cNvSpPr>
                <p:nvPr/>
              </p:nvSpPr>
              <p:spPr bwMode="auto">
                <a:xfrm>
                  <a:off x="3504" y="1728"/>
                  <a:ext cx="2065" cy="1393"/>
                </a:xfrm>
                <a:custGeom>
                  <a:avLst/>
                  <a:gdLst>
                    <a:gd name="T0" fmla="*/ 0 w 2065"/>
                    <a:gd name="T1" fmla="*/ 1104 h 1393"/>
                    <a:gd name="T2" fmla="*/ 384 w 2065"/>
                    <a:gd name="T3" fmla="*/ 192 h 1393"/>
                    <a:gd name="T4" fmla="*/ 1632 w 2065"/>
                    <a:gd name="T5" fmla="*/ 0 h 1393"/>
                    <a:gd name="T6" fmla="*/ 2064 w 2065"/>
                    <a:gd name="T7" fmla="*/ 1392 h 1393"/>
                    <a:gd name="T8" fmla="*/ 0 w 2065"/>
                    <a:gd name="T9" fmla="*/ 1104 h 13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5" h="1393">
                      <a:moveTo>
                        <a:pt x="0" y="1104"/>
                      </a:moveTo>
                      <a:lnTo>
                        <a:pt x="384" y="192"/>
                      </a:lnTo>
                      <a:lnTo>
                        <a:pt x="1632" y="0"/>
                      </a:lnTo>
                      <a:lnTo>
                        <a:pt x="2064" y="1392"/>
                      </a:lnTo>
                      <a:lnTo>
                        <a:pt x="0" y="1104"/>
                      </a:lnTo>
                    </a:path>
                  </a:pathLst>
                </a:custGeom>
                <a:noFill/>
                <a:ln w="12700" cap="rnd" cmpd="sng">
                  <a:solidFill>
                    <a:srgbClr val="6E0043"/>
                  </a:solidFill>
                  <a:prstDash val="solid"/>
                  <a:round/>
                  <a:headEnd type="none" w="med" len="med"/>
                  <a:tailEnd type="none" w="med" len="med"/>
                </a:ln>
                <a:effectLst/>
              </p:spPr>
              <p:txBody>
                <a:bodyPr/>
                <a:lstStyle/>
                <a:p>
                  <a:endParaRPr lang="zh-TW" altLang="en-US"/>
                </a:p>
              </p:txBody>
            </p:sp>
            <p:sp>
              <p:nvSpPr>
                <p:cNvPr id="24623" name="Rectangle 2066"/>
                <p:cNvSpPr>
                  <a:spLocks noChangeArrowheads="1"/>
                </p:cNvSpPr>
                <p:nvPr/>
              </p:nvSpPr>
              <p:spPr bwMode="auto">
                <a:xfrm>
                  <a:off x="3639" y="1605"/>
                  <a:ext cx="432" cy="319"/>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P2</a:t>
                  </a:r>
                </a:p>
              </p:txBody>
            </p:sp>
            <p:sp>
              <p:nvSpPr>
                <p:cNvPr id="24624" name="Rectangle 2067"/>
                <p:cNvSpPr>
                  <a:spLocks noChangeArrowheads="1"/>
                </p:cNvSpPr>
                <p:nvPr/>
              </p:nvSpPr>
              <p:spPr bwMode="auto">
                <a:xfrm>
                  <a:off x="3257" y="2852"/>
                  <a:ext cx="432" cy="319"/>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P1</a:t>
                  </a:r>
                </a:p>
              </p:txBody>
            </p:sp>
            <p:sp>
              <p:nvSpPr>
                <p:cNvPr id="24625" name="Rectangle 2068"/>
                <p:cNvSpPr>
                  <a:spLocks noChangeArrowheads="1"/>
                </p:cNvSpPr>
                <p:nvPr/>
              </p:nvSpPr>
              <p:spPr bwMode="auto">
                <a:xfrm>
                  <a:off x="5128" y="1364"/>
                  <a:ext cx="432" cy="319"/>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P3</a:t>
                  </a:r>
                </a:p>
              </p:txBody>
            </p:sp>
            <p:sp>
              <p:nvSpPr>
                <p:cNvPr id="24626" name="Rectangle 2069"/>
                <p:cNvSpPr>
                  <a:spLocks noChangeArrowheads="1"/>
                </p:cNvSpPr>
                <p:nvPr/>
              </p:nvSpPr>
              <p:spPr bwMode="auto">
                <a:xfrm>
                  <a:off x="3733" y="2180"/>
                  <a:ext cx="308" cy="319"/>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P</a:t>
                  </a:r>
                </a:p>
              </p:txBody>
            </p:sp>
            <p:sp>
              <p:nvSpPr>
                <p:cNvPr id="24627" name="Rectangle 2070"/>
                <p:cNvSpPr>
                  <a:spLocks noChangeArrowheads="1"/>
                </p:cNvSpPr>
                <p:nvPr/>
              </p:nvSpPr>
              <p:spPr bwMode="auto">
                <a:xfrm>
                  <a:off x="5368" y="2132"/>
                  <a:ext cx="252" cy="319"/>
                </a:xfrm>
                <a:prstGeom prst="rect">
                  <a:avLst/>
                </a:prstGeom>
                <a:noFill/>
                <a:ln w="9525">
                  <a:noFill/>
                  <a:miter lim="800000"/>
                  <a:headEnd/>
                  <a:tailEnd/>
                </a:ln>
              </p:spPr>
              <p:txBody>
                <a:bodyPr lIns="90488" tIns="44450" rIns="90488" bIns="44450">
                  <a:spAutoFit/>
                </a:bodyPr>
                <a:lstStyle/>
                <a:p>
                  <a:r>
                    <a:rPr lang="en-GB" sz="2000">
                      <a:solidFill>
                        <a:srgbClr val="000000"/>
                      </a:solidFill>
                      <a:latin typeface="Century Gothic" pitchFamily="34" charset="0"/>
                    </a:rPr>
                    <a:t>Q</a:t>
                  </a:r>
                </a:p>
              </p:txBody>
            </p:sp>
            <p:sp>
              <p:nvSpPr>
                <p:cNvPr id="24628" name="Line 2071"/>
                <p:cNvSpPr>
                  <a:spLocks noChangeShapeType="1"/>
                </p:cNvSpPr>
                <p:nvPr/>
              </p:nvSpPr>
              <p:spPr bwMode="auto">
                <a:xfrm>
                  <a:off x="3411" y="2596"/>
                  <a:ext cx="89" cy="232"/>
                </a:xfrm>
                <a:prstGeom prst="line">
                  <a:avLst/>
                </a:prstGeom>
                <a:noFill/>
                <a:ln w="12700">
                  <a:solidFill>
                    <a:schemeClr val="hlink"/>
                  </a:solidFill>
                  <a:round/>
                  <a:headEnd type="triangle" w="med" len="med"/>
                  <a:tailEnd/>
                </a:ln>
              </p:spPr>
              <p:txBody>
                <a:bodyPr wrap="none" anchor="ctr"/>
                <a:lstStyle/>
                <a:p>
                  <a:endParaRPr lang="zh-TW" altLang="en-US"/>
                </a:p>
              </p:txBody>
            </p:sp>
            <p:sp>
              <p:nvSpPr>
                <p:cNvPr id="24629" name="Line 2072"/>
                <p:cNvSpPr>
                  <a:spLocks noChangeShapeType="1"/>
                </p:cNvSpPr>
                <p:nvPr/>
              </p:nvSpPr>
              <p:spPr bwMode="auto">
                <a:xfrm flipV="1">
                  <a:off x="5140" y="1677"/>
                  <a:ext cx="230" cy="55"/>
                </a:xfrm>
                <a:prstGeom prst="line">
                  <a:avLst/>
                </a:prstGeom>
                <a:noFill/>
                <a:ln w="12700">
                  <a:solidFill>
                    <a:schemeClr val="hlink"/>
                  </a:solidFill>
                  <a:round/>
                  <a:headEnd/>
                  <a:tailEnd type="triangle" w="med" len="med"/>
                </a:ln>
              </p:spPr>
              <p:txBody>
                <a:bodyPr wrap="none" anchor="ctr"/>
                <a:lstStyle/>
                <a:p>
                  <a:endParaRPr lang="zh-TW" altLang="en-US"/>
                </a:p>
              </p:txBody>
            </p:sp>
            <p:sp>
              <p:nvSpPr>
                <p:cNvPr id="24630" name="Line 2073"/>
                <p:cNvSpPr>
                  <a:spLocks noChangeShapeType="1"/>
                </p:cNvSpPr>
                <p:nvPr/>
              </p:nvSpPr>
              <p:spPr bwMode="auto">
                <a:xfrm flipV="1">
                  <a:off x="5573" y="2828"/>
                  <a:ext cx="88" cy="296"/>
                </a:xfrm>
                <a:prstGeom prst="line">
                  <a:avLst/>
                </a:prstGeom>
                <a:noFill/>
                <a:ln w="12700">
                  <a:solidFill>
                    <a:schemeClr val="hlink"/>
                  </a:solidFill>
                  <a:round/>
                  <a:headEnd/>
                  <a:tailEnd type="triangle" w="med" len="med"/>
                </a:ln>
              </p:spPr>
              <p:txBody>
                <a:bodyPr wrap="none" anchor="ctr"/>
                <a:lstStyle/>
                <a:p>
                  <a:endParaRPr lang="zh-TW" altLang="en-US"/>
                </a:p>
              </p:txBody>
            </p:sp>
            <p:sp>
              <p:nvSpPr>
                <p:cNvPr id="24631" name="Rectangle 2074"/>
                <p:cNvSpPr>
                  <a:spLocks noChangeArrowheads="1"/>
                </p:cNvSpPr>
                <p:nvPr/>
              </p:nvSpPr>
              <p:spPr bwMode="auto">
                <a:xfrm>
                  <a:off x="3303" y="1796"/>
                  <a:ext cx="445" cy="319"/>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N2</a:t>
                  </a:r>
                </a:p>
              </p:txBody>
            </p:sp>
            <p:sp>
              <p:nvSpPr>
                <p:cNvPr id="24632" name="Rectangle 2075"/>
                <p:cNvSpPr>
                  <a:spLocks noChangeArrowheads="1"/>
                </p:cNvSpPr>
                <p:nvPr/>
              </p:nvSpPr>
              <p:spPr bwMode="auto">
                <a:xfrm>
                  <a:off x="3159" y="2468"/>
                  <a:ext cx="445" cy="319"/>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N1</a:t>
                  </a:r>
                </a:p>
              </p:txBody>
            </p:sp>
            <p:sp>
              <p:nvSpPr>
                <p:cNvPr id="24633" name="Rectangle 2076"/>
                <p:cNvSpPr>
                  <a:spLocks noChangeArrowheads="1"/>
                </p:cNvSpPr>
                <p:nvPr/>
              </p:nvSpPr>
              <p:spPr bwMode="auto">
                <a:xfrm>
                  <a:off x="3448" y="2086"/>
                  <a:ext cx="321" cy="319"/>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N</a:t>
                  </a:r>
                </a:p>
              </p:txBody>
            </p:sp>
          </p:grpSp>
        </p:grpSp>
      </p:grpSp>
      <p:grpSp>
        <p:nvGrpSpPr>
          <p:cNvPr id="5" name="Group 2092"/>
          <p:cNvGrpSpPr>
            <a:grpSpLocks/>
          </p:cNvGrpSpPr>
          <p:nvPr/>
        </p:nvGrpSpPr>
        <p:grpSpPr bwMode="auto">
          <a:xfrm>
            <a:off x="5545138" y="3670509"/>
            <a:ext cx="3065462" cy="3009900"/>
            <a:chOff x="2496" y="1584"/>
            <a:chExt cx="2573" cy="2099"/>
          </a:xfrm>
        </p:grpSpPr>
        <p:grpSp>
          <p:nvGrpSpPr>
            <p:cNvPr id="6" name="Group 2093"/>
            <p:cNvGrpSpPr>
              <a:grpSpLocks/>
            </p:cNvGrpSpPr>
            <p:nvPr/>
          </p:nvGrpSpPr>
          <p:grpSpPr bwMode="auto">
            <a:xfrm>
              <a:off x="2496" y="1584"/>
              <a:ext cx="2573" cy="2099"/>
              <a:chOff x="3159" y="1364"/>
              <a:chExt cx="2573" cy="2099"/>
            </a:xfrm>
          </p:grpSpPr>
          <p:sp>
            <p:nvSpPr>
              <p:cNvPr id="24590" name="Oval 2094"/>
              <p:cNvSpPr>
                <a:spLocks noChangeArrowheads="1"/>
              </p:cNvSpPr>
              <p:nvPr/>
            </p:nvSpPr>
            <p:spPr bwMode="auto">
              <a:xfrm>
                <a:off x="3844" y="1875"/>
                <a:ext cx="88" cy="89"/>
              </a:xfrm>
              <a:prstGeom prst="ellipse">
                <a:avLst/>
              </a:prstGeom>
              <a:noFill/>
              <a:ln w="12700">
                <a:solidFill>
                  <a:schemeClr val="hlink"/>
                </a:solidFill>
                <a:round/>
                <a:headEnd/>
                <a:tailEnd/>
              </a:ln>
            </p:spPr>
            <p:txBody>
              <a:bodyPr wrap="none" anchor="ctr"/>
              <a:lstStyle/>
              <a:p>
                <a:pPr eaLnBrk="1" hangingPunct="1"/>
                <a:endParaRPr lang="en-GB"/>
              </a:p>
            </p:txBody>
          </p:sp>
          <p:sp>
            <p:nvSpPr>
              <p:cNvPr id="24591" name="Oval 2095"/>
              <p:cNvSpPr>
                <a:spLocks noChangeArrowheads="1"/>
              </p:cNvSpPr>
              <p:nvPr/>
            </p:nvSpPr>
            <p:spPr bwMode="auto">
              <a:xfrm>
                <a:off x="3460" y="2788"/>
                <a:ext cx="88" cy="91"/>
              </a:xfrm>
              <a:prstGeom prst="ellipse">
                <a:avLst/>
              </a:prstGeom>
              <a:noFill/>
              <a:ln w="12700">
                <a:solidFill>
                  <a:schemeClr val="hlink"/>
                </a:solidFill>
                <a:round/>
                <a:headEnd/>
                <a:tailEnd/>
              </a:ln>
            </p:spPr>
            <p:txBody>
              <a:bodyPr wrap="none" anchor="ctr"/>
              <a:lstStyle/>
              <a:p>
                <a:pPr eaLnBrk="1" hangingPunct="1"/>
                <a:endParaRPr lang="en-GB"/>
              </a:p>
            </p:txBody>
          </p:sp>
          <p:sp>
            <p:nvSpPr>
              <p:cNvPr id="24592" name="Oval 2096"/>
              <p:cNvSpPr>
                <a:spLocks noChangeArrowheads="1"/>
              </p:cNvSpPr>
              <p:nvPr/>
            </p:nvSpPr>
            <p:spPr bwMode="auto">
              <a:xfrm>
                <a:off x="5092" y="1684"/>
                <a:ext cx="88" cy="89"/>
              </a:xfrm>
              <a:prstGeom prst="ellipse">
                <a:avLst/>
              </a:prstGeom>
              <a:noFill/>
              <a:ln w="12700">
                <a:solidFill>
                  <a:schemeClr val="hlink"/>
                </a:solidFill>
                <a:round/>
                <a:headEnd/>
                <a:tailEnd/>
              </a:ln>
            </p:spPr>
            <p:txBody>
              <a:bodyPr wrap="none" anchor="ctr"/>
              <a:lstStyle/>
              <a:p>
                <a:pPr eaLnBrk="1" hangingPunct="1"/>
                <a:endParaRPr lang="en-GB"/>
              </a:p>
            </p:txBody>
          </p:sp>
          <p:sp>
            <p:nvSpPr>
              <p:cNvPr id="24593" name="Oval 2097"/>
              <p:cNvSpPr>
                <a:spLocks noChangeArrowheads="1"/>
              </p:cNvSpPr>
              <p:nvPr/>
            </p:nvSpPr>
            <p:spPr bwMode="auto">
              <a:xfrm>
                <a:off x="5524" y="3076"/>
                <a:ext cx="88" cy="93"/>
              </a:xfrm>
              <a:prstGeom prst="ellipse">
                <a:avLst/>
              </a:prstGeom>
              <a:noFill/>
              <a:ln w="12700">
                <a:solidFill>
                  <a:schemeClr val="hlink"/>
                </a:solidFill>
                <a:round/>
                <a:headEnd/>
                <a:tailEnd/>
              </a:ln>
            </p:spPr>
            <p:txBody>
              <a:bodyPr wrap="none" anchor="ctr"/>
              <a:lstStyle/>
              <a:p>
                <a:pPr eaLnBrk="1" hangingPunct="1"/>
                <a:endParaRPr lang="en-GB"/>
              </a:p>
            </p:txBody>
          </p:sp>
          <p:sp>
            <p:nvSpPr>
              <p:cNvPr id="24594" name="Oval 2098"/>
              <p:cNvSpPr>
                <a:spLocks noChangeArrowheads="1"/>
              </p:cNvSpPr>
              <p:nvPr/>
            </p:nvSpPr>
            <p:spPr bwMode="auto">
              <a:xfrm>
                <a:off x="5332" y="2452"/>
                <a:ext cx="88" cy="85"/>
              </a:xfrm>
              <a:prstGeom prst="ellipse">
                <a:avLst/>
              </a:prstGeom>
              <a:noFill/>
              <a:ln w="12700">
                <a:solidFill>
                  <a:schemeClr val="hlink"/>
                </a:solidFill>
                <a:round/>
                <a:headEnd/>
                <a:tailEnd/>
              </a:ln>
            </p:spPr>
            <p:txBody>
              <a:bodyPr wrap="none" anchor="ctr"/>
              <a:lstStyle/>
              <a:p>
                <a:pPr eaLnBrk="1" hangingPunct="1"/>
                <a:endParaRPr lang="en-GB"/>
              </a:p>
            </p:txBody>
          </p:sp>
          <p:sp>
            <p:nvSpPr>
              <p:cNvPr id="24595" name="Line 2099"/>
              <p:cNvSpPr>
                <a:spLocks noChangeShapeType="1"/>
              </p:cNvSpPr>
              <p:nvPr/>
            </p:nvSpPr>
            <p:spPr bwMode="auto">
              <a:xfrm>
                <a:off x="3460" y="2308"/>
                <a:ext cx="184" cy="184"/>
              </a:xfrm>
              <a:prstGeom prst="line">
                <a:avLst/>
              </a:prstGeom>
              <a:noFill/>
              <a:ln w="12700">
                <a:solidFill>
                  <a:schemeClr val="hlink"/>
                </a:solidFill>
                <a:round/>
                <a:headEnd type="triangle" w="med" len="med"/>
                <a:tailEnd/>
              </a:ln>
            </p:spPr>
            <p:txBody>
              <a:bodyPr wrap="none" anchor="ctr"/>
              <a:lstStyle/>
              <a:p>
                <a:endParaRPr lang="zh-TW" altLang="en-US"/>
              </a:p>
            </p:txBody>
          </p:sp>
          <p:grpSp>
            <p:nvGrpSpPr>
              <p:cNvPr id="7" name="Group 2100"/>
              <p:cNvGrpSpPr>
                <a:grpSpLocks/>
              </p:cNvGrpSpPr>
              <p:nvPr/>
            </p:nvGrpSpPr>
            <p:grpSpPr bwMode="auto">
              <a:xfrm>
                <a:off x="3159" y="1364"/>
                <a:ext cx="2573" cy="2099"/>
                <a:chOff x="3159" y="1364"/>
                <a:chExt cx="2573" cy="2099"/>
              </a:xfrm>
            </p:grpSpPr>
            <p:sp>
              <p:nvSpPr>
                <p:cNvPr id="24597" name="Rectangle 2101"/>
                <p:cNvSpPr>
                  <a:spLocks noChangeArrowheads="1"/>
                </p:cNvSpPr>
                <p:nvPr/>
              </p:nvSpPr>
              <p:spPr bwMode="auto">
                <a:xfrm>
                  <a:off x="5319" y="3188"/>
                  <a:ext cx="413" cy="275"/>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P4</a:t>
                  </a:r>
                </a:p>
              </p:txBody>
            </p:sp>
            <p:sp>
              <p:nvSpPr>
                <p:cNvPr id="24598" name="Freeform 2102"/>
                <p:cNvSpPr>
                  <a:spLocks/>
                </p:cNvSpPr>
                <p:nvPr/>
              </p:nvSpPr>
              <p:spPr bwMode="auto">
                <a:xfrm>
                  <a:off x="3504" y="1728"/>
                  <a:ext cx="2065" cy="1393"/>
                </a:xfrm>
                <a:custGeom>
                  <a:avLst/>
                  <a:gdLst>
                    <a:gd name="T0" fmla="*/ 0 w 2065"/>
                    <a:gd name="T1" fmla="*/ 1104 h 1393"/>
                    <a:gd name="T2" fmla="*/ 384 w 2065"/>
                    <a:gd name="T3" fmla="*/ 192 h 1393"/>
                    <a:gd name="T4" fmla="*/ 1632 w 2065"/>
                    <a:gd name="T5" fmla="*/ 0 h 1393"/>
                    <a:gd name="T6" fmla="*/ 2064 w 2065"/>
                    <a:gd name="T7" fmla="*/ 1392 h 1393"/>
                    <a:gd name="T8" fmla="*/ 0 w 2065"/>
                    <a:gd name="T9" fmla="*/ 1104 h 13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5" h="1393">
                      <a:moveTo>
                        <a:pt x="0" y="1104"/>
                      </a:moveTo>
                      <a:lnTo>
                        <a:pt x="384" y="192"/>
                      </a:lnTo>
                      <a:lnTo>
                        <a:pt x="1632" y="0"/>
                      </a:lnTo>
                      <a:lnTo>
                        <a:pt x="2064" y="1392"/>
                      </a:lnTo>
                      <a:lnTo>
                        <a:pt x="0" y="1104"/>
                      </a:lnTo>
                    </a:path>
                  </a:pathLst>
                </a:custGeom>
                <a:noFill/>
                <a:ln w="12700" cap="rnd" cmpd="sng">
                  <a:solidFill>
                    <a:srgbClr val="6E0043"/>
                  </a:solidFill>
                  <a:prstDash val="solid"/>
                  <a:round/>
                  <a:headEnd type="none" w="med" len="med"/>
                  <a:tailEnd type="none" w="med" len="med"/>
                </a:ln>
                <a:effectLst/>
              </p:spPr>
              <p:txBody>
                <a:bodyPr/>
                <a:lstStyle/>
                <a:p>
                  <a:endParaRPr lang="zh-TW" altLang="en-US"/>
                </a:p>
              </p:txBody>
            </p:sp>
            <p:sp>
              <p:nvSpPr>
                <p:cNvPr id="24599" name="Rectangle 2103"/>
                <p:cNvSpPr>
                  <a:spLocks noChangeArrowheads="1"/>
                </p:cNvSpPr>
                <p:nvPr/>
              </p:nvSpPr>
              <p:spPr bwMode="auto">
                <a:xfrm>
                  <a:off x="3639" y="1604"/>
                  <a:ext cx="413" cy="275"/>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P2</a:t>
                  </a:r>
                </a:p>
              </p:txBody>
            </p:sp>
            <p:sp>
              <p:nvSpPr>
                <p:cNvPr id="24600" name="Rectangle 2104"/>
                <p:cNvSpPr>
                  <a:spLocks noChangeArrowheads="1"/>
                </p:cNvSpPr>
                <p:nvPr/>
              </p:nvSpPr>
              <p:spPr bwMode="auto">
                <a:xfrm>
                  <a:off x="3255" y="2852"/>
                  <a:ext cx="413" cy="275"/>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P1</a:t>
                  </a:r>
                </a:p>
              </p:txBody>
            </p:sp>
            <p:sp>
              <p:nvSpPr>
                <p:cNvPr id="24601" name="Rectangle 2105"/>
                <p:cNvSpPr>
                  <a:spLocks noChangeArrowheads="1"/>
                </p:cNvSpPr>
                <p:nvPr/>
              </p:nvSpPr>
              <p:spPr bwMode="auto">
                <a:xfrm>
                  <a:off x="5127" y="1364"/>
                  <a:ext cx="413" cy="275"/>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P3</a:t>
                  </a:r>
                </a:p>
              </p:txBody>
            </p:sp>
            <p:sp>
              <p:nvSpPr>
                <p:cNvPr id="24602" name="Rectangle 2106"/>
                <p:cNvSpPr>
                  <a:spLocks noChangeArrowheads="1"/>
                </p:cNvSpPr>
                <p:nvPr/>
              </p:nvSpPr>
              <p:spPr bwMode="auto">
                <a:xfrm>
                  <a:off x="3735" y="2180"/>
                  <a:ext cx="294" cy="275"/>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P</a:t>
                  </a:r>
                </a:p>
              </p:txBody>
            </p:sp>
            <p:sp>
              <p:nvSpPr>
                <p:cNvPr id="24603" name="Rectangle 2107"/>
                <p:cNvSpPr>
                  <a:spLocks noChangeArrowheads="1"/>
                </p:cNvSpPr>
                <p:nvPr/>
              </p:nvSpPr>
              <p:spPr bwMode="auto">
                <a:xfrm>
                  <a:off x="5367" y="2132"/>
                  <a:ext cx="253" cy="275"/>
                </a:xfrm>
                <a:prstGeom prst="rect">
                  <a:avLst/>
                </a:prstGeom>
                <a:noFill/>
                <a:ln w="9525">
                  <a:noFill/>
                  <a:miter lim="800000"/>
                  <a:headEnd/>
                  <a:tailEnd/>
                </a:ln>
              </p:spPr>
              <p:txBody>
                <a:bodyPr lIns="90488" tIns="44450" rIns="90488" bIns="44450">
                  <a:spAutoFit/>
                </a:bodyPr>
                <a:lstStyle/>
                <a:p>
                  <a:r>
                    <a:rPr lang="en-GB" sz="2000">
                      <a:solidFill>
                        <a:srgbClr val="000000"/>
                      </a:solidFill>
                      <a:latin typeface="Century Gothic" pitchFamily="34" charset="0"/>
                    </a:rPr>
                    <a:t>Q</a:t>
                  </a:r>
                </a:p>
              </p:txBody>
            </p:sp>
            <p:sp>
              <p:nvSpPr>
                <p:cNvPr id="24604" name="Line 2108"/>
                <p:cNvSpPr>
                  <a:spLocks noChangeShapeType="1"/>
                </p:cNvSpPr>
                <p:nvPr/>
              </p:nvSpPr>
              <p:spPr bwMode="auto">
                <a:xfrm>
                  <a:off x="3412" y="2596"/>
                  <a:ext cx="88" cy="231"/>
                </a:xfrm>
                <a:prstGeom prst="line">
                  <a:avLst/>
                </a:prstGeom>
                <a:noFill/>
                <a:ln w="12700">
                  <a:solidFill>
                    <a:schemeClr val="hlink"/>
                  </a:solidFill>
                  <a:round/>
                  <a:headEnd type="triangle" w="med" len="med"/>
                  <a:tailEnd/>
                </a:ln>
              </p:spPr>
              <p:txBody>
                <a:bodyPr wrap="none" anchor="ctr"/>
                <a:lstStyle/>
                <a:p>
                  <a:endParaRPr lang="zh-TW" altLang="en-US"/>
                </a:p>
              </p:txBody>
            </p:sp>
            <p:sp>
              <p:nvSpPr>
                <p:cNvPr id="24605" name="Line 2109"/>
                <p:cNvSpPr>
                  <a:spLocks noChangeShapeType="1"/>
                </p:cNvSpPr>
                <p:nvPr/>
              </p:nvSpPr>
              <p:spPr bwMode="auto">
                <a:xfrm flipV="1">
                  <a:off x="5140" y="1676"/>
                  <a:ext cx="232" cy="55"/>
                </a:xfrm>
                <a:prstGeom prst="line">
                  <a:avLst/>
                </a:prstGeom>
                <a:noFill/>
                <a:ln w="12700">
                  <a:solidFill>
                    <a:schemeClr val="hlink"/>
                  </a:solidFill>
                  <a:round/>
                  <a:headEnd/>
                  <a:tailEnd type="triangle" w="med" len="med"/>
                </a:ln>
              </p:spPr>
              <p:txBody>
                <a:bodyPr wrap="none" anchor="ctr"/>
                <a:lstStyle/>
                <a:p>
                  <a:endParaRPr lang="zh-TW" altLang="en-US"/>
                </a:p>
              </p:txBody>
            </p:sp>
            <p:sp>
              <p:nvSpPr>
                <p:cNvPr id="24606" name="Line 2110"/>
                <p:cNvSpPr>
                  <a:spLocks noChangeShapeType="1"/>
                </p:cNvSpPr>
                <p:nvPr/>
              </p:nvSpPr>
              <p:spPr bwMode="auto">
                <a:xfrm flipV="1">
                  <a:off x="5572" y="2828"/>
                  <a:ext cx="88" cy="299"/>
                </a:xfrm>
                <a:prstGeom prst="line">
                  <a:avLst/>
                </a:prstGeom>
                <a:noFill/>
                <a:ln w="12700">
                  <a:solidFill>
                    <a:schemeClr val="hlink"/>
                  </a:solidFill>
                  <a:round/>
                  <a:headEnd/>
                  <a:tailEnd type="triangle" w="med" len="med"/>
                </a:ln>
              </p:spPr>
              <p:txBody>
                <a:bodyPr wrap="none" anchor="ctr"/>
                <a:lstStyle/>
                <a:p>
                  <a:endParaRPr lang="zh-TW" altLang="en-US"/>
                </a:p>
              </p:txBody>
            </p:sp>
            <p:sp>
              <p:nvSpPr>
                <p:cNvPr id="24607" name="Rectangle 2111"/>
                <p:cNvSpPr>
                  <a:spLocks noChangeArrowheads="1"/>
                </p:cNvSpPr>
                <p:nvPr/>
              </p:nvSpPr>
              <p:spPr bwMode="auto">
                <a:xfrm>
                  <a:off x="3303" y="1796"/>
                  <a:ext cx="425" cy="277"/>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N2</a:t>
                  </a:r>
                </a:p>
              </p:txBody>
            </p:sp>
            <p:sp>
              <p:nvSpPr>
                <p:cNvPr id="24608" name="Rectangle 2112"/>
                <p:cNvSpPr>
                  <a:spLocks noChangeArrowheads="1"/>
                </p:cNvSpPr>
                <p:nvPr/>
              </p:nvSpPr>
              <p:spPr bwMode="auto">
                <a:xfrm>
                  <a:off x="3159" y="2468"/>
                  <a:ext cx="425" cy="277"/>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N1</a:t>
                  </a:r>
                </a:p>
              </p:txBody>
            </p:sp>
            <p:sp>
              <p:nvSpPr>
                <p:cNvPr id="24609" name="Rectangle 2113"/>
                <p:cNvSpPr>
                  <a:spLocks noChangeArrowheads="1"/>
                </p:cNvSpPr>
                <p:nvPr/>
              </p:nvSpPr>
              <p:spPr bwMode="auto">
                <a:xfrm>
                  <a:off x="3447" y="2085"/>
                  <a:ext cx="306" cy="277"/>
                </a:xfrm>
                <a:prstGeom prst="rect">
                  <a:avLst/>
                </a:prstGeom>
                <a:noFill/>
                <a:ln w="9525">
                  <a:noFill/>
                  <a:miter lim="800000"/>
                  <a:headEnd/>
                  <a:tailEnd/>
                </a:ln>
              </p:spPr>
              <p:txBody>
                <a:bodyPr wrap="none" lIns="90488" tIns="44450" rIns="90488" bIns="44450">
                  <a:spAutoFit/>
                </a:bodyPr>
                <a:lstStyle/>
                <a:p>
                  <a:r>
                    <a:rPr lang="en-GB" sz="2000">
                      <a:solidFill>
                        <a:srgbClr val="000000"/>
                      </a:solidFill>
                      <a:latin typeface="Century Gothic" pitchFamily="34" charset="0"/>
                    </a:rPr>
                    <a:t>N</a:t>
                  </a:r>
                </a:p>
              </p:txBody>
            </p:sp>
          </p:grpSp>
        </p:grpSp>
        <p:sp>
          <p:nvSpPr>
            <p:cNvPr id="24582" name="Line 2114"/>
            <p:cNvSpPr>
              <a:spLocks noChangeShapeType="1"/>
            </p:cNvSpPr>
            <p:nvPr/>
          </p:nvSpPr>
          <p:spPr bwMode="auto">
            <a:xfrm>
              <a:off x="2989" y="2717"/>
              <a:ext cx="1720" cy="0"/>
            </a:xfrm>
            <a:prstGeom prst="line">
              <a:avLst/>
            </a:prstGeom>
            <a:noFill/>
            <a:ln w="12700">
              <a:solidFill>
                <a:schemeClr val="hlink"/>
              </a:solidFill>
              <a:round/>
              <a:headEnd/>
              <a:tailEnd/>
            </a:ln>
          </p:spPr>
          <p:txBody>
            <a:bodyPr wrap="none" anchor="ctr"/>
            <a:lstStyle/>
            <a:p>
              <a:endParaRPr lang="zh-TW" altLang="en-US"/>
            </a:p>
          </p:txBody>
        </p:sp>
        <p:sp>
          <p:nvSpPr>
            <p:cNvPr id="24583" name="Oval 2115"/>
            <p:cNvSpPr>
              <a:spLocks noChangeArrowheads="1"/>
            </p:cNvSpPr>
            <p:nvPr/>
          </p:nvSpPr>
          <p:spPr bwMode="auto">
            <a:xfrm>
              <a:off x="2941" y="2672"/>
              <a:ext cx="88" cy="85"/>
            </a:xfrm>
            <a:prstGeom prst="ellipse">
              <a:avLst/>
            </a:prstGeom>
            <a:noFill/>
            <a:ln w="12700">
              <a:solidFill>
                <a:schemeClr val="hlink"/>
              </a:solidFill>
              <a:round/>
              <a:headEnd/>
              <a:tailEnd/>
            </a:ln>
          </p:spPr>
          <p:txBody>
            <a:bodyPr wrap="none" anchor="ctr"/>
            <a:lstStyle/>
            <a:p>
              <a:pPr eaLnBrk="1" hangingPunct="1"/>
              <a:endParaRPr lang="en-GB"/>
            </a:p>
          </p:txBody>
        </p:sp>
        <p:sp>
          <p:nvSpPr>
            <p:cNvPr id="24584" name="Line 2116"/>
            <p:cNvSpPr>
              <a:spLocks noChangeShapeType="1"/>
            </p:cNvSpPr>
            <p:nvPr/>
          </p:nvSpPr>
          <p:spPr bwMode="auto">
            <a:xfrm flipH="1" flipV="1">
              <a:off x="2933" y="2040"/>
              <a:ext cx="296" cy="104"/>
            </a:xfrm>
            <a:prstGeom prst="line">
              <a:avLst/>
            </a:prstGeom>
            <a:noFill/>
            <a:ln w="12700">
              <a:solidFill>
                <a:schemeClr val="hlink"/>
              </a:solidFill>
              <a:round/>
              <a:headEnd/>
              <a:tailEnd type="triangle" w="med" len="med"/>
            </a:ln>
          </p:spPr>
          <p:txBody>
            <a:bodyPr wrap="none" anchor="ctr"/>
            <a:lstStyle/>
            <a:p>
              <a:endParaRPr lang="zh-TW" altLang="en-US"/>
            </a:p>
          </p:txBody>
        </p:sp>
        <p:sp>
          <p:nvSpPr>
            <p:cNvPr id="24585" name="Oval 2117"/>
            <p:cNvSpPr>
              <a:spLocks noChangeArrowheads="1"/>
            </p:cNvSpPr>
            <p:nvPr/>
          </p:nvSpPr>
          <p:spPr bwMode="auto">
            <a:xfrm>
              <a:off x="3133" y="2672"/>
              <a:ext cx="88" cy="85"/>
            </a:xfrm>
            <a:prstGeom prst="ellipse">
              <a:avLst/>
            </a:prstGeom>
            <a:noFill/>
            <a:ln w="12700">
              <a:solidFill>
                <a:schemeClr val="hlink"/>
              </a:solidFill>
              <a:round/>
              <a:headEnd/>
              <a:tailEnd/>
            </a:ln>
          </p:spPr>
          <p:txBody>
            <a:bodyPr wrap="none" anchor="ctr"/>
            <a:lstStyle/>
            <a:p>
              <a:pPr eaLnBrk="1" hangingPunct="1"/>
              <a:endParaRPr lang="en-GB"/>
            </a:p>
          </p:txBody>
        </p:sp>
        <p:sp>
          <p:nvSpPr>
            <p:cNvPr id="24586" name="Oval 2118"/>
            <p:cNvSpPr>
              <a:spLocks noChangeArrowheads="1"/>
            </p:cNvSpPr>
            <p:nvPr/>
          </p:nvSpPr>
          <p:spPr bwMode="auto">
            <a:xfrm>
              <a:off x="3373" y="2672"/>
              <a:ext cx="88" cy="85"/>
            </a:xfrm>
            <a:prstGeom prst="ellipse">
              <a:avLst/>
            </a:prstGeom>
            <a:noFill/>
            <a:ln w="12700">
              <a:solidFill>
                <a:schemeClr val="hlink"/>
              </a:solidFill>
              <a:round/>
              <a:headEnd/>
              <a:tailEnd/>
            </a:ln>
          </p:spPr>
          <p:txBody>
            <a:bodyPr wrap="none" anchor="ctr"/>
            <a:lstStyle/>
            <a:p>
              <a:pPr eaLnBrk="1" hangingPunct="1"/>
              <a:endParaRPr lang="en-GB"/>
            </a:p>
          </p:txBody>
        </p:sp>
        <p:sp>
          <p:nvSpPr>
            <p:cNvPr id="24587" name="Line 2119"/>
            <p:cNvSpPr>
              <a:spLocks noChangeShapeType="1"/>
            </p:cNvSpPr>
            <p:nvPr/>
          </p:nvSpPr>
          <p:spPr bwMode="auto">
            <a:xfrm flipV="1">
              <a:off x="4717" y="2568"/>
              <a:ext cx="184" cy="152"/>
            </a:xfrm>
            <a:prstGeom prst="line">
              <a:avLst/>
            </a:prstGeom>
            <a:noFill/>
            <a:ln w="12700">
              <a:solidFill>
                <a:schemeClr val="hlink"/>
              </a:solidFill>
              <a:round/>
              <a:headEnd/>
              <a:tailEnd type="triangle" w="med" len="med"/>
            </a:ln>
          </p:spPr>
          <p:txBody>
            <a:bodyPr wrap="none" anchor="ctr"/>
            <a:lstStyle/>
            <a:p>
              <a:endParaRPr lang="zh-TW" altLang="en-US"/>
            </a:p>
          </p:txBody>
        </p:sp>
        <p:sp>
          <p:nvSpPr>
            <p:cNvPr id="24588" name="Line 2120"/>
            <p:cNvSpPr>
              <a:spLocks noChangeShapeType="1"/>
            </p:cNvSpPr>
            <p:nvPr/>
          </p:nvSpPr>
          <p:spPr bwMode="auto">
            <a:xfrm flipH="1" flipV="1">
              <a:off x="3029" y="2519"/>
              <a:ext cx="152" cy="197"/>
            </a:xfrm>
            <a:prstGeom prst="line">
              <a:avLst/>
            </a:prstGeom>
            <a:noFill/>
            <a:ln w="12700">
              <a:solidFill>
                <a:schemeClr val="hlink"/>
              </a:solidFill>
              <a:round/>
              <a:headEnd/>
              <a:tailEnd type="triangle" w="med" len="med"/>
            </a:ln>
          </p:spPr>
          <p:txBody>
            <a:bodyPr wrap="none" anchor="ctr"/>
            <a:lstStyle/>
            <a:p>
              <a:endParaRPr lang="zh-TW" altLang="en-US"/>
            </a:p>
          </p:txBody>
        </p:sp>
        <p:sp>
          <p:nvSpPr>
            <p:cNvPr id="24589" name="Line 2121"/>
            <p:cNvSpPr>
              <a:spLocks noChangeShapeType="1"/>
            </p:cNvSpPr>
            <p:nvPr/>
          </p:nvSpPr>
          <p:spPr bwMode="auto">
            <a:xfrm flipH="1" flipV="1">
              <a:off x="3317" y="2472"/>
              <a:ext cx="104" cy="248"/>
            </a:xfrm>
            <a:prstGeom prst="line">
              <a:avLst/>
            </a:prstGeom>
            <a:noFill/>
            <a:ln w="12700">
              <a:solidFill>
                <a:schemeClr val="hlink"/>
              </a:solidFill>
              <a:round/>
              <a:headEnd/>
              <a:tailEnd type="triangle" w="med" len="med"/>
            </a:ln>
          </p:spPr>
          <p:txBody>
            <a:bodyPr wrap="none" anchor="ctr"/>
            <a:lstStyle/>
            <a:p>
              <a:endParaRPr lang="zh-TW" altLang="en-US"/>
            </a:p>
          </p:txBody>
        </p:sp>
      </p:grpSp>
      <p:sp>
        <p:nvSpPr>
          <p:cNvPr id="24579" name="Rectangle 2122"/>
          <p:cNvSpPr>
            <a:spLocks noGrp="1" noChangeArrowheads="1"/>
          </p:cNvSpPr>
          <p:nvPr>
            <p:ph type="title"/>
          </p:nvPr>
        </p:nvSpPr>
        <p:spPr/>
        <p:txBody>
          <a:bodyPr/>
          <a:lstStyle/>
          <a:p>
            <a:pPr eaLnBrk="1" hangingPunct="1"/>
            <a:r>
              <a:rPr lang="en-GB" sz="3200" dirty="0" err="1">
                <a:solidFill>
                  <a:srgbClr val="0000FF"/>
                </a:solidFill>
              </a:rPr>
              <a:t>Phong</a:t>
            </a:r>
            <a:r>
              <a:rPr lang="en-GB" sz="3200" dirty="0">
                <a:solidFill>
                  <a:srgbClr val="0000FF"/>
                </a:solidFill>
              </a:rPr>
              <a:t> Shading </a:t>
            </a:r>
            <a:r>
              <a:rPr lang="en-GB" sz="3200" dirty="0"/>
              <a:t>Model – </a:t>
            </a:r>
            <a:br>
              <a:rPr lang="en-GB" sz="3200" dirty="0"/>
            </a:br>
            <a:r>
              <a:rPr lang="en-GB" sz="3200" dirty="0"/>
              <a:t>Calculating Intensity on Surface</a:t>
            </a:r>
          </a:p>
        </p:txBody>
      </p:sp>
      <p:sp>
        <p:nvSpPr>
          <p:cNvPr id="21509" name="Rectangle 2123"/>
          <p:cNvSpPr>
            <a:spLocks noGrp="1" noChangeArrowheads="1"/>
          </p:cNvSpPr>
          <p:nvPr>
            <p:ph idx="1"/>
          </p:nvPr>
        </p:nvSpPr>
        <p:spPr>
          <a:xfrm>
            <a:off x="428596" y="1357298"/>
            <a:ext cx="5105400" cy="4469289"/>
          </a:xfrm>
        </p:spPr>
        <p:txBody>
          <a:bodyPr/>
          <a:lstStyle/>
          <a:p>
            <a:pPr eaLnBrk="1" hangingPunct="1"/>
            <a:r>
              <a:rPr lang="en-GB" dirty="0"/>
              <a:t>In </a:t>
            </a:r>
            <a:r>
              <a:rPr lang="en-GB" dirty="0" err="1"/>
              <a:t>Phong</a:t>
            </a:r>
            <a:r>
              <a:rPr lang="en-GB" dirty="0"/>
              <a:t> shading, there are three values to interpolate, </a:t>
            </a:r>
            <a:r>
              <a:rPr lang="en-GB" dirty="0" err="1"/>
              <a:t>Nx</a:t>
            </a:r>
            <a:r>
              <a:rPr lang="en-GB" dirty="0"/>
              <a:t>, </a:t>
            </a:r>
            <a:r>
              <a:rPr lang="en-GB" dirty="0" err="1"/>
              <a:t>Ny</a:t>
            </a:r>
            <a:r>
              <a:rPr lang="en-GB" dirty="0"/>
              <a:t> and </a:t>
            </a:r>
            <a:r>
              <a:rPr lang="en-GB" dirty="0" err="1"/>
              <a:t>Nz</a:t>
            </a:r>
            <a:r>
              <a:rPr lang="en-GB" dirty="0"/>
              <a:t> (three components of the normal vector), in contrast to </a:t>
            </a:r>
            <a:r>
              <a:rPr lang="en-GB" dirty="0" err="1"/>
              <a:t>Gouraud</a:t>
            </a:r>
            <a:r>
              <a:rPr lang="en-GB" dirty="0"/>
              <a:t> shading, which has one value to interpolate</a:t>
            </a:r>
          </a:p>
          <a:p>
            <a:pPr eaLnBrk="1" hangingPunct="1">
              <a:spcBef>
                <a:spcPct val="0"/>
              </a:spcBef>
            </a:pPr>
            <a:endParaRPr lang="en-GB" dirty="0"/>
          </a:p>
          <a:p>
            <a:pPr eaLnBrk="1" hangingPunct="1"/>
            <a:r>
              <a:rPr lang="en-GB" dirty="0"/>
              <a:t>It then applies the </a:t>
            </a:r>
            <a:r>
              <a:rPr lang="en-GB" dirty="0" err="1"/>
              <a:t>Phong</a:t>
            </a:r>
            <a:r>
              <a:rPr lang="en-GB" dirty="0"/>
              <a:t> reflection model at each pixel to calculate the intensity</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p:txBody>
          <a:bodyPr/>
          <a:lstStyle/>
          <a:p>
            <a:pPr eaLnBrk="1" hangingPunct="1">
              <a:defRPr/>
            </a:pPr>
            <a:r>
              <a:rPr lang="en-GB" dirty="0">
                <a:ea typeface="ＭＳ Ｐゴシック" charset="0"/>
                <a:cs typeface="+mj-cs"/>
              </a:rPr>
              <a:t>Comparison of Shading Models</a:t>
            </a:r>
          </a:p>
        </p:txBody>
      </p:sp>
      <p:pic>
        <p:nvPicPr>
          <p:cNvPr id="25602" name="Picture 1"/>
          <p:cNvPicPr>
            <a:picLocks noChangeAspect="1"/>
          </p:cNvPicPr>
          <p:nvPr/>
        </p:nvPicPr>
        <p:blipFill>
          <a:blip r:embed="rId2"/>
          <a:srcRect b="17271"/>
          <a:stretch>
            <a:fillRect/>
          </a:stretch>
        </p:blipFill>
        <p:spPr bwMode="auto">
          <a:xfrm>
            <a:off x="25400" y="2438400"/>
            <a:ext cx="9144000" cy="2133600"/>
          </a:xfrm>
          <a:prstGeom prst="rect">
            <a:avLst/>
          </a:prstGeom>
          <a:noFill/>
          <a:ln w="9525">
            <a:noFill/>
            <a:miter lim="800000"/>
            <a:headEnd/>
            <a:tailEnd/>
          </a:ln>
        </p:spPr>
      </p:pic>
      <p:sp>
        <p:nvSpPr>
          <p:cNvPr id="3" name="TextBox 2"/>
          <p:cNvSpPr txBox="1"/>
          <p:nvPr/>
        </p:nvSpPr>
        <p:spPr>
          <a:xfrm>
            <a:off x="381000" y="4648200"/>
            <a:ext cx="1295400" cy="369888"/>
          </a:xfrm>
          <a:prstGeom prst="rect">
            <a:avLst/>
          </a:prstGeom>
          <a:noFill/>
        </p:spPr>
        <p:txBody>
          <a:bodyPr>
            <a:spAutoFit/>
          </a:bodyPr>
          <a:lstStyle/>
          <a:p>
            <a:pPr algn="ctr" eaLnBrk="1" hangingPunct="1">
              <a:defRPr/>
            </a:pPr>
            <a:r>
              <a:rPr lang="en-US" sz="1800" dirty="0">
                <a:latin typeface="+mn-lt"/>
                <a:ea typeface="ＭＳ Ｐゴシック" charset="0"/>
              </a:rPr>
              <a:t>Geometry</a:t>
            </a:r>
          </a:p>
        </p:txBody>
      </p:sp>
      <p:sp>
        <p:nvSpPr>
          <p:cNvPr id="8" name="TextBox 7"/>
          <p:cNvSpPr txBox="1"/>
          <p:nvPr/>
        </p:nvSpPr>
        <p:spPr>
          <a:xfrm>
            <a:off x="2438400" y="4648200"/>
            <a:ext cx="1828800" cy="369888"/>
          </a:xfrm>
          <a:prstGeom prst="rect">
            <a:avLst/>
          </a:prstGeom>
          <a:noFill/>
        </p:spPr>
        <p:txBody>
          <a:bodyPr>
            <a:spAutoFit/>
          </a:bodyPr>
          <a:lstStyle/>
          <a:p>
            <a:pPr algn="ctr" eaLnBrk="1" hangingPunct="1">
              <a:defRPr/>
            </a:pPr>
            <a:r>
              <a:rPr lang="en-US" sz="1800" dirty="0">
                <a:latin typeface="+mn-lt"/>
                <a:ea typeface="ＭＳ Ｐゴシック" charset="0"/>
              </a:rPr>
              <a:t>Flat Shading</a:t>
            </a:r>
          </a:p>
        </p:txBody>
      </p:sp>
      <p:sp>
        <p:nvSpPr>
          <p:cNvPr id="9" name="TextBox 8"/>
          <p:cNvSpPr txBox="1"/>
          <p:nvPr/>
        </p:nvSpPr>
        <p:spPr>
          <a:xfrm>
            <a:off x="4724400" y="4648200"/>
            <a:ext cx="2209800" cy="369888"/>
          </a:xfrm>
          <a:prstGeom prst="rect">
            <a:avLst/>
          </a:prstGeom>
          <a:noFill/>
        </p:spPr>
        <p:txBody>
          <a:bodyPr>
            <a:spAutoFit/>
          </a:bodyPr>
          <a:lstStyle/>
          <a:p>
            <a:pPr algn="ctr" eaLnBrk="1" hangingPunct="1">
              <a:defRPr/>
            </a:pPr>
            <a:r>
              <a:rPr lang="en-US" sz="1800" dirty="0" err="1">
                <a:latin typeface="+mn-lt"/>
                <a:ea typeface="ＭＳ Ｐゴシック" charset="0"/>
              </a:rPr>
              <a:t>Gouraud</a:t>
            </a:r>
            <a:r>
              <a:rPr lang="en-US" sz="1800" dirty="0">
                <a:latin typeface="+mn-lt"/>
                <a:ea typeface="ＭＳ Ｐゴシック" charset="0"/>
              </a:rPr>
              <a:t> Shading</a:t>
            </a:r>
          </a:p>
        </p:txBody>
      </p:sp>
      <p:sp>
        <p:nvSpPr>
          <p:cNvPr id="10" name="TextBox 9"/>
          <p:cNvSpPr txBox="1"/>
          <p:nvPr/>
        </p:nvSpPr>
        <p:spPr>
          <a:xfrm>
            <a:off x="7162800" y="4648200"/>
            <a:ext cx="1905000" cy="369888"/>
          </a:xfrm>
          <a:prstGeom prst="rect">
            <a:avLst/>
          </a:prstGeom>
          <a:noFill/>
        </p:spPr>
        <p:txBody>
          <a:bodyPr>
            <a:spAutoFit/>
          </a:bodyPr>
          <a:lstStyle/>
          <a:p>
            <a:pPr algn="ctr" eaLnBrk="1" hangingPunct="1">
              <a:defRPr/>
            </a:pPr>
            <a:r>
              <a:rPr lang="en-US" sz="1800" dirty="0" err="1">
                <a:latin typeface="+mn-lt"/>
                <a:ea typeface="ＭＳ Ｐゴシック" charset="0"/>
              </a:rPr>
              <a:t>Phong</a:t>
            </a:r>
            <a:r>
              <a:rPr lang="en-US" sz="1800" dirty="0">
                <a:latin typeface="+mn-lt"/>
                <a:ea typeface="ＭＳ Ｐゴシック" charset="0"/>
              </a:rPr>
              <a:t> Shading</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122"/>
          <p:cNvSpPr>
            <a:spLocks noGrp="1" noChangeArrowheads="1"/>
          </p:cNvSpPr>
          <p:nvPr>
            <p:ph type="title"/>
          </p:nvPr>
        </p:nvSpPr>
        <p:spPr/>
        <p:txBody>
          <a:bodyPr/>
          <a:lstStyle/>
          <a:p>
            <a:pPr eaLnBrk="1" hangingPunct="1"/>
            <a:r>
              <a:rPr lang="en-GB" sz="3200" dirty="0"/>
              <a:t>OpenGL Code for Shading Models</a:t>
            </a:r>
          </a:p>
        </p:txBody>
      </p:sp>
      <p:sp>
        <p:nvSpPr>
          <p:cNvPr id="21509" name="Rectangle 2123"/>
          <p:cNvSpPr>
            <a:spLocks noGrp="1" noChangeArrowheads="1"/>
          </p:cNvSpPr>
          <p:nvPr>
            <p:ph idx="1"/>
          </p:nvPr>
        </p:nvSpPr>
        <p:spPr>
          <a:xfrm>
            <a:off x="528472" y="1407377"/>
            <a:ext cx="8230234" cy="4347515"/>
          </a:xfrm>
        </p:spPr>
        <p:txBody>
          <a:bodyPr/>
          <a:lstStyle/>
          <a:p>
            <a:pPr eaLnBrk="1" hangingPunct="1"/>
            <a:r>
              <a:rPr lang="en-GB" dirty="0"/>
              <a:t>For </a:t>
            </a:r>
            <a:r>
              <a:rPr lang="en-GB" b="1" dirty="0">
                <a:solidFill>
                  <a:srgbClr val="0000FF"/>
                </a:solidFill>
              </a:rPr>
              <a:t>Flat shading </a:t>
            </a:r>
            <a:r>
              <a:rPr lang="en-GB" dirty="0"/>
              <a:t>model, command in OpenGL is</a:t>
            </a:r>
          </a:p>
          <a:p>
            <a:pPr lvl="1" eaLnBrk="1" hangingPunct="1"/>
            <a:r>
              <a:rPr lang="en-GB" dirty="0" err="1"/>
              <a:t>glShadeModel</a:t>
            </a:r>
            <a:r>
              <a:rPr lang="en-GB" dirty="0"/>
              <a:t>(</a:t>
            </a:r>
            <a:r>
              <a:rPr lang="en-GB" dirty="0">
                <a:solidFill>
                  <a:srgbClr val="0000FF"/>
                </a:solidFill>
              </a:rPr>
              <a:t>GL_FLAT</a:t>
            </a:r>
            <a:r>
              <a:rPr lang="en-GB" dirty="0"/>
              <a:t>);</a:t>
            </a:r>
          </a:p>
          <a:p>
            <a:pPr eaLnBrk="1" hangingPunct="1">
              <a:spcBef>
                <a:spcPct val="0"/>
              </a:spcBef>
            </a:pPr>
            <a:endParaRPr lang="en-GB" dirty="0"/>
          </a:p>
          <a:p>
            <a:pPr eaLnBrk="1" hangingPunct="1"/>
            <a:r>
              <a:rPr lang="en-GB" dirty="0"/>
              <a:t>For </a:t>
            </a:r>
            <a:r>
              <a:rPr lang="en-GB" b="1" dirty="0" err="1">
                <a:solidFill>
                  <a:srgbClr val="990000"/>
                </a:solidFill>
              </a:rPr>
              <a:t>Gouraud</a:t>
            </a:r>
            <a:r>
              <a:rPr lang="en-GB" b="1" dirty="0">
                <a:solidFill>
                  <a:srgbClr val="990000"/>
                </a:solidFill>
              </a:rPr>
              <a:t> shading </a:t>
            </a:r>
            <a:r>
              <a:rPr lang="en-GB" dirty="0"/>
              <a:t>model, command OpenGL is</a:t>
            </a:r>
          </a:p>
          <a:p>
            <a:pPr lvl="1" eaLnBrk="1" hangingPunct="1"/>
            <a:r>
              <a:rPr lang="en-GB" dirty="0" err="1"/>
              <a:t>glShadeModel</a:t>
            </a:r>
            <a:r>
              <a:rPr lang="en-GB" dirty="0"/>
              <a:t>(</a:t>
            </a:r>
            <a:r>
              <a:rPr lang="en-GB" dirty="0">
                <a:solidFill>
                  <a:srgbClr val="990000"/>
                </a:solidFill>
              </a:rPr>
              <a:t>GL_SMOOTH</a:t>
            </a:r>
            <a:r>
              <a:rPr lang="en-GB" dirty="0"/>
              <a:t>);</a:t>
            </a:r>
          </a:p>
          <a:p>
            <a:pPr eaLnBrk="1" hangingPunct="1">
              <a:spcBef>
                <a:spcPct val="0"/>
              </a:spcBef>
            </a:pPr>
            <a:endParaRPr lang="en-GB" dirty="0"/>
          </a:p>
          <a:p>
            <a:pPr eaLnBrk="1" hangingPunct="1"/>
            <a:r>
              <a:rPr lang="en-GB" dirty="0"/>
              <a:t>For </a:t>
            </a:r>
            <a:r>
              <a:rPr lang="en-GB" dirty="0" err="1">
                <a:solidFill>
                  <a:srgbClr val="7030A0"/>
                </a:solidFill>
              </a:rPr>
              <a:t>Phong</a:t>
            </a:r>
            <a:r>
              <a:rPr lang="en-GB" dirty="0">
                <a:solidFill>
                  <a:srgbClr val="7030A0"/>
                </a:solidFill>
              </a:rPr>
              <a:t> shading </a:t>
            </a:r>
            <a:r>
              <a:rPr lang="en-GB" dirty="0"/>
              <a:t>model,</a:t>
            </a:r>
          </a:p>
          <a:p>
            <a:pPr lvl="1" eaLnBrk="1" hangingPunct="1"/>
            <a:r>
              <a:rPr lang="en-GB" dirty="0">
                <a:solidFill>
                  <a:srgbClr val="7030A0"/>
                </a:solidFill>
              </a:rPr>
              <a:t>OpenGL</a:t>
            </a:r>
            <a:r>
              <a:rPr lang="en-GB" dirty="0"/>
              <a:t> is </a:t>
            </a:r>
            <a:r>
              <a:rPr lang="en-GB" dirty="0">
                <a:solidFill>
                  <a:srgbClr val="7030A0"/>
                </a:solidFill>
              </a:rPr>
              <a:t>not set up </a:t>
            </a:r>
            <a:r>
              <a:rPr lang="en-GB" dirty="0"/>
              <a:t>to do </a:t>
            </a:r>
            <a:r>
              <a:rPr lang="en-GB" dirty="0" err="1"/>
              <a:t>Phong</a:t>
            </a:r>
            <a:r>
              <a:rPr lang="en-GB" dirty="0"/>
              <a:t> shading,</a:t>
            </a:r>
          </a:p>
          <a:p>
            <a:pPr lvl="1" eaLnBrk="1" hangingPunct="1"/>
            <a:r>
              <a:rPr lang="en-GB" dirty="0"/>
              <a:t>You may write the code yourselves to do the task.</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subTitle" idx="1"/>
          </p:nvPr>
        </p:nvSpPr>
        <p:spPr>
          <a:xfrm>
            <a:off x="1357290" y="3714752"/>
            <a:ext cx="6400800" cy="2497137"/>
          </a:xfrm>
        </p:spPr>
        <p:txBody>
          <a:bodyPr/>
          <a:lstStyle/>
          <a:p>
            <a:pPr eaLnBrk="1" hangingPunct="1">
              <a:defRPr/>
            </a:pPr>
            <a:r>
              <a:rPr lang="en-US" altLang="zh-TW" dirty="0">
                <a:latin typeface="+mj-lt"/>
                <a:ea typeface="新細明體" pitchFamily="18" charset="-120"/>
              </a:rPr>
              <a:t> </a:t>
            </a:r>
          </a:p>
        </p:txBody>
      </p:sp>
      <p:sp>
        <p:nvSpPr>
          <p:cNvPr id="4" name="標題 3"/>
          <p:cNvSpPr>
            <a:spLocks noGrp="1"/>
          </p:cNvSpPr>
          <p:nvPr>
            <p:ph type="ctrTitle" sz="quarter"/>
          </p:nvPr>
        </p:nvSpPr>
        <p:spPr/>
        <p:txBody>
          <a:bodyPr/>
          <a:lstStyle/>
          <a:p>
            <a:r>
              <a:rPr lang="en-US" altLang="zh-TW" dirty="0"/>
              <a:t> Texture Mapping</a:t>
            </a:r>
            <a:endParaRPr lang="zh-TW"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4"/>
          <p:cNvSpPr>
            <a:spLocks noGrp="1"/>
          </p:cNvSpPr>
          <p:nvPr>
            <p:ph type="title"/>
          </p:nvPr>
        </p:nvSpPr>
        <p:spPr/>
        <p:txBody>
          <a:bodyPr/>
          <a:lstStyle/>
          <a:p>
            <a:r>
              <a:rPr lang="en-US" altLang="zh-TW"/>
              <a:t>Texture Mapping</a:t>
            </a:r>
            <a:endParaRPr lang="en-GB"/>
          </a:p>
        </p:txBody>
      </p:sp>
      <p:sp>
        <p:nvSpPr>
          <p:cNvPr id="26626" name="Content Placeholder 5"/>
          <p:cNvSpPr>
            <a:spLocks noGrp="1"/>
          </p:cNvSpPr>
          <p:nvPr>
            <p:ph sz="half" idx="1"/>
          </p:nvPr>
        </p:nvSpPr>
        <p:spPr>
          <a:xfrm>
            <a:off x="235634" y="1401390"/>
            <a:ext cx="4407804" cy="4742253"/>
          </a:xfrm>
        </p:spPr>
        <p:txBody>
          <a:bodyPr/>
          <a:lstStyle/>
          <a:p>
            <a:r>
              <a:rPr lang="en-US" altLang="zh-TW" dirty="0"/>
              <a:t>Modeling a complex surface is difficult because of the detail required and it would be difficult to render this fine detail accurately.</a:t>
            </a:r>
          </a:p>
          <a:p>
            <a:pPr>
              <a:buNone/>
            </a:pPr>
            <a:r>
              <a:rPr lang="en-US" altLang="zh-TW" sz="2000" dirty="0"/>
              <a:t> </a:t>
            </a:r>
          </a:p>
          <a:p>
            <a:r>
              <a:rPr lang="en-US" altLang="zh-TW" dirty="0"/>
              <a:t>Texture mapping allows a simple polygon to appear to have a complex surface texture. </a:t>
            </a:r>
          </a:p>
        </p:txBody>
      </p:sp>
      <p:sp>
        <p:nvSpPr>
          <p:cNvPr id="26627" name="Content Placeholder 1"/>
          <p:cNvSpPr>
            <a:spLocks noGrp="1"/>
          </p:cNvSpPr>
          <p:nvPr>
            <p:ph sz="half" idx="2"/>
          </p:nvPr>
        </p:nvSpPr>
        <p:spPr>
          <a:xfrm>
            <a:off x="4481732" y="1422493"/>
            <a:ext cx="4419600" cy="4343400"/>
          </a:xfrm>
        </p:spPr>
        <p:txBody>
          <a:bodyPr/>
          <a:lstStyle/>
          <a:p>
            <a:r>
              <a:rPr lang="en-US" altLang="zh-TW" dirty="0"/>
              <a:t>Texture mapping assigns pixel (or </a:t>
            </a:r>
            <a:r>
              <a:rPr lang="en-US" altLang="zh-TW" dirty="0" err="1"/>
              <a:t>texel</a:t>
            </a:r>
            <a:r>
              <a:rPr lang="en-US" altLang="zh-TW" dirty="0"/>
              <a:t>) values of a </a:t>
            </a:r>
            <a:r>
              <a:rPr lang="en-US" altLang="zh-TW" b="1" dirty="0">
                <a:solidFill>
                  <a:srgbClr val="FF6600"/>
                </a:solidFill>
              </a:rPr>
              <a:t>texture image </a:t>
            </a:r>
            <a:r>
              <a:rPr lang="en-US" altLang="zh-TW" dirty="0"/>
              <a:t>to vertices on the object</a:t>
            </a:r>
          </a:p>
          <a:p>
            <a:endParaRPr lang="en-GB" dirty="0"/>
          </a:p>
        </p:txBody>
      </p:sp>
      <p:pic>
        <p:nvPicPr>
          <p:cNvPr id="26628" name="Picture 12"/>
          <p:cNvPicPr>
            <a:picLocks noChangeAspect="1" noChangeArrowheads="1"/>
          </p:cNvPicPr>
          <p:nvPr/>
        </p:nvPicPr>
        <p:blipFill>
          <a:blip r:embed="rId2"/>
          <a:srcRect/>
          <a:stretch>
            <a:fillRect/>
          </a:stretch>
        </p:blipFill>
        <p:spPr bwMode="auto">
          <a:xfrm>
            <a:off x="4822800" y="3757731"/>
            <a:ext cx="4119562" cy="27432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Grp="1" noChangeArrowheads="1"/>
          </p:cNvSpPr>
          <p:nvPr>
            <p:ph type="title"/>
          </p:nvPr>
        </p:nvSpPr>
        <p:spPr/>
        <p:txBody>
          <a:bodyPr/>
          <a:lstStyle/>
          <a:p>
            <a:pPr eaLnBrk="1" hangingPunct="1">
              <a:defRPr/>
            </a:pPr>
            <a:r>
              <a:rPr lang="en-US" dirty="0">
                <a:ea typeface="ＭＳ Ｐゴシック" charset="0"/>
                <a:cs typeface="+mj-cs"/>
              </a:rPr>
              <a:t>Texture Mapping</a:t>
            </a:r>
          </a:p>
        </p:txBody>
      </p:sp>
      <p:sp>
        <p:nvSpPr>
          <p:cNvPr id="27650" name="Rectangle 5"/>
          <p:cNvSpPr>
            <a:spLocks noGrp="1" noChangeArrowheads="1"/>
          </p:cNvSpPr>
          <p:nvPr>
            <p:ph sz="half" idx="1"/>
          </p:nvPr>
        </p:nvSpPr>
        <p:spPr>
          <a:xfrm>
            <a:off x="152400" y="1276636"/>
            <a:ext cx="5105400" cy="5009884"/>
          </a:xfrm>
        </p:spPr>
        <p:txBody>
          <a:bodyPr/>
          <a:lstStyle/>
          <a:p>
            <a:pPr eaLnBrk="1" hangingPunct="1"/>
            <a:r>
              <a:rPr lang="en-US" altLang="zh-TW" dirty="0"/>
              <a:t>OpenGL supports several types of textures such as 1D, 2D, 3D, cube, etc that can be used for different techniques. </a:t>
            </a:r>
          </a:p>
          <a:p>
            <a:pPr eaLnBrk="1" hangingPunct="1"/>
            <a:endParaRPr lang="en-US" altLang="zh-TW" sz="1600" dirty="0"/>
          </a:p>
          <a:p>
            <a:pPr eaLnBrk="1" hangingPunct="1"/>
            <a:r>
              <a:rPr lang="en-US" altLang="zh-TW" dirty="0"/>
              <a:t>A texture is a 2D image (a 2D array of </a:t>
            </a:r>
            <a:r>
              <a:rPr lang="en-US" altLang="zh-TW" dirty="0" err="1"/>
              <a:t>colour</a:t>
            </a:r>
            <a:r>
              <a:rPr lang="en-US" altLang="zh-TW" dirty="0"/>
              <a:t> values). Each pixel is called a </a:t>
            </a:r>
            <a:r>
              <a:rPr lang="en-US" altLang="zh-TW" dirty="0" err="1">
                <a:solidFill>
                  <a:srgbClr val="FF6600"/>
                </a:solidFill>
              </a:rPr>
              <a:t>texel</a:t>
            </a:r>
            <a:endParaRPr lang="en-US" altLang="zh-TW" dirty="0">
              <a:solidFill>
                <a:srgbClr val="FF6600"/>
              </a:solidFill>
            </a:endParaRPr>
          </a:p>
          <a:p>
            <a:pPr eaLnBrk="1" hangingPunct="1"/>
            <a:endParaRPr lang="en-US" altLang="zh-TW" sz="1600" dirty="0">
              <a:cs typeface="Arial" pitchFamily="34" charset="0"/>
            </a:endParaRPr>
          </a:p>
          <a:p>
            <a:pPr eaLnBrk="1" hangingPunct="1"/>
            <a:r>
              <a:rPr lang="en-US" altLang="zh-TW" dirty="0">
                <a:cs typeface="Arial" pitchFamily="34" charset="0"/>
              </a:rPr>
              <a:t>In OpenGL, the height and/ or width of a texture image must be the power of 2</a:t>
            </a:r>
          </a:p>
          <a:p>
            <a:pPr eaLnBrk="1" hangingPunct="1"/>
            <a:endParaRPr lang="en-US" altLang="zh-TW" dirty="0"/>
          </a:p>
          <a:p>
            <a:pPr eaLnBrk="1" hangingPunct="1"/>
            <a:endParaRPr lang="en-GB" sz="2400" dirty="0"/>
          </a:p>
        </p:txBody>
      </p:sp>
      <p:grpSp>
        <p:nvGrpSpPr>
          <p:cNvPr id="2" name="Group 1"/>
          <p:cNvGrpSpPr>
            <a:grpSpLocks/>
          </p:cNvGrpSpPr>
          <p:nvPr/>
        </p:nvGrpSpPr>
        <p:grpSpPr bwMode="auto">
          <a:xfrm>
            <a:off x="5124154" y="2323508"/>
            <a:ext cx="3429000" cy="3124200"/>
            <a:chOff x="381000" y="3352800"/>
            <a:chExt cx="3429000" cy="3124200"/>
          </a:xfrm>
        </p:grpSpPr>
        <p:pic>
          <p:nvPicPr>
            <p:cNvPr id="27652" name="Picture 133" descr="buck"/>
            <p:cNvPicPr>
              <a:picLocks noChangeAspect="1" noChangeArrowheads="1"/>
            </p:cNvPicPr>
            <p:nvPr/>
          </p:nvPicPr>
          <p:blipFill>
            <a:blip r:embed="rId2"/>
            <a:srcRect/>
            <a:stretch>
              <a:fillRect/>
            </a:stretch>
          </p:blipFill>
          <p:spPr bwMode="auto">
            <a:xfrm>
              <a:off x="403249" y="3357226"/>
              <a:ext cx="3406751" cy="3119773"/>
            </a:xfrm>
            <a:prstGeom prst="rect">
              <a:avLst/>
            </a:prstGeom>
            <a:noFill/>
            <a:ln w="9525">
              <a:solidFill>
                <a:schemeClr val="bg1"/>
              </a:solidFill>
              <a:miter lim="800000"/>
              <a:headEnd/>
              <a:tailEnd/>
            </a:ln>
          </p:spPr>
        </p:pic>
        <p:sp>
          <p:nvSpPr>
            <p:cNvPr id="27653" name="Line 136"/>
            <p:cNvSpPr>
              <a:spLocks noChangeShapeType="1"/>
            </p:cNvSpPr>
            <p:nvPr/>
          </p:nvSpPr>
          <p:spPr bwMode="auto">
            <a:xfrm flipH="1">
              <a:off x="762000" y="3352800"/>
              <a:ext cx="19050" cy="3124200"/>
            </a:xfrm>
            <a:prstGeom prst="line">
              <a:avLst/>
            </a:prstGeom>
            <a:noFill/>
            <a:ln w="28575">
              <a:solidFill>
                <a:schemeClr val="bg1"/>
              </a:solidFill>
              <a:miter lim="800000"/>
              <a:headEnd/>
              <a:tailEnd/>
            </a:ln>
          </p:spPr>
          <p:txBody>
            <a:bodyPr wrap="none"/>
            <a:lstStyle/>
            <a:p>
              <a:endParaRPr lang="zh-TW" altLang="en-US"/>
            </a:p>
          </p:txBody>
        </p:sp>
        <p:sp>
          <p:nvSpPr>
            <p:cNvPr id="27654" name="Line 138"/>
            <p:cNvSpPr>
              <a:spLocks noChangeShapeType="1"/>
            </p:cNvSpPr>
            <p:nvPr/>
          </p:nvSpPr>
          <p:spPr bwMode="auto">
            <a:xfrm>
              <a:off x="1223963" y="3352800"/>
              <a:ext cx="0" cy="3124200"/>
            </a:xfrm>
            <a:prstGeom prst="line">
              <a:avLst/>
            </a:prstGeom>
            <a:noFill/>
            <a:ln w="28575">
              <a:solidFill>
                <a:schemeClr val="bg1"/>
              </a:solidFill>
              <a:miter lim="800000"/>
              <a:headEnd/>
              <a:tailEnd/>
            </a:ln>
          </p:spPr>
          <p:txBody>
            <a:bodyPr wrap="none"/>
            <a:lstStyle/>
            <a:p>
              <a:endParaRPr lang="zh-TW" altLang="en-US"/>
            </a:p>
          </p:txBody>
        </p:sp>
        <p:sp>
          <p:nvSpPr>
            <p:cNvPr id="27655" name="Line 140"/>
            <p:cNvSpPr>
              <a:spLocks noChangeShapeType="1"/>
            </p:cNvSpPr>
            <p:nvPr/>
          </p:nvSpPr>
          <p:spPr bwMode="auto">
            <a:xfrm flipH="1">
              <a:off x="1679575" y="3352800"/>
              <a:ext cx="0" cy="3124200"/>
            </a:xfrm>
            <a:prstGeom prst="line">
              <a:avLst/>
            </a:prstGeom>
            <a:noFill/>
            <a:ln w="28575">
              <a:solidFill>
                <a:schemeClr val="bg1"/>
              </a:solidFill>
              <a:miter lim="800000"/>
              <a:headEnd/>
              <a:tailEnd/>
            </a:ln>
          </p:spPr>
          <p:txBody>
            <a:bodyPr wrap="none"/>
            <a:lstStyle/>
            <a:p>
              <a:endParaRPr lang="zh-TW" altLang="en-US"/>
            </a:p>
          </p:txBody>
        </p:sp>
        <p:sp>
          <p:nvSpPr>
            <p:cNvPr id="27656" name="Line 142"/>
            <p:cNvSpPr>
              <a:spLocks noChangeShapeType="1"/>
            </p:cNvSpPr>
            <p:nvPr/>
          </p:nvSpPr>
          <p:spPr bwMode="auto">
            <a:xfrm flipH="1">
              <a:off x="2133600" y="3352800"/>
              <a:ext cx="3175" cy="3124200"/>
            </a:xfrm>
            <a:prstGeom prst="line">
              <a:avLst/>
            </a:prstGeom>
            <a:noFill/>
            <a:ln w="28575">
              <a:solidFill>
                <a:schemeClr val="bg1"/>
              </a:solidFill>
              <a:miter lim="800000"/>
              <a:headEnd/>
              <a:tailEnd/>
            </a:ln>
          </p:spPr>
          <p:txBody>
            <a:bodyPr wrap="none"/>
            <a:lstStyle/>
            <a:p>
              <a:endParaRPr lang="zh-TW" altLang="en-US"/>
            </a:p>
          </p:txBody>
        </p:sp>
        <p:sp>
          <p:nvSpPr>
            <p:cNvPr id="27657" name="Line 144"/>
            <p:cNvSpPr>
              <a:spLocks noChangeShapeType="1"/>
            </p:cNvSpPr>
            <p:nvPr/>
          </p:nvSpPr>
          <p:spPr bwMode="auto">
            <a:xfrm>
              <a:off x="2592388" y="3352800"/>
              <a:ext cx="0" cy="3124200"/>
            </a:xfrm>
            <a:prstGeom prst="line">
              <a:avLst/>
            </a:prstGeom>
            <a:noFill/>
            <a:ln w="28575">
              <a:solidFill>
                <a:schemeClr val="bg1"/>
              </a:solidFill>
              <a:miter lim="800000"/>
              <a:headEnd/>
              <a:tailEnd/>
            </a:ln>
          </p:spPr>
          <p:txBody>
            <a:bodyPr wrap="none"/>
            <a:lstStyle/>
            <a:p>
              <a:endParaRPr lang="zh-TW" altLang="en-US"/>
            </a:p>
          </p:txBody>
        </p:sp>
        <p:sp>
          <p:nvSpPr>
            <p:cNvPr id="27658" name="Line 145"/>
            <p:cNvSpPr>
              <a:spLocks noChangeShapeType="1"/>
            </p:cNvSpPr>
            <p:nvPr/>
          </p:nvSpPr>
          <p:spPr bwMode="auto">
            <a:xfrm>
              <a:off x="387350" y="5624513"/>
              <a:ext cx="3422650" cy="0"/>
            </a:xfrm>
            <a:prstGeom prst="line">
              <a:avLst/>
            </a:prstGeom>
            <a:noFill/>
            <a:ln w="28575">
              <a:solidFill>
                <a:schemeClr val="bg1"/>
              </a:solidFill>
              <a:miter lim="800000"/>
              <a:headEnd/>
              <a:tailEnd/>
            </a:ln>
          </p:spPr>
          <p:txBody>
            <a:bodyPr wrap="none"/>
            <a:lstStyle/>
            <a:p>
              <a:endParaRPr lang="zh-TW" altLang="en-US"/>
            </a:p>
          </p:txBody>
        </p:sp>
        <p:sp>
          <p:nvSpPr>
            <p:cNvPr id="27659" name="Line 146"/>
            <p:cNvSpPr>
              <a:spLocks noChangeShapeType="1"/>
            </p:cNvSpPr>
            <p:nvPr/>
          </p:nvSpPr>
          <p:spPr bwMode="auto">
            <a:xfrm>
              <a:off x="387350" y="5199063"/>
              <a:ext cx="3422650" cy="0"/>
            </a:xfrm>
            <a:prstGeom prst="line">
              <a:avLst/>
            </a:prstGeom>
            <a:noFill/>
            <a:ln w="28575">
              <a:solidFill>
                <a:schemeClr val="bg1"/>
              </a:solidFill>
              <a:miter lim="800000"/>
              <a:headEnd/>
              <a:tailEnd/>
            </a:ln>
          </p:spPr>
          <p:txBody>
            <a:bodyPr wrap="none"/>
            <a:lstStyle/>
            <a:p>
              <a:endParaRPr lang="zh-TW" altLang="en-US"/>
            </a:p>
          </p:txBody>
        </p:sp>
        <p:sp>
          <p:nvSpPr>
            <p:cNvPr id="27660" name="Line 148"/>
            <p:cNvSpPr>
              <a:spLocks noChangeShapeType="1"/>
            </p:cNvSpPr>
            <p:nvPr/>
          </p:nvSpPr>
          <p:spPr bwMode="auto">
            <a:xfrm>
              <a:off x="387350" y="4773613"/>
              <a:ext cx="3422650" cy="0"/>
            </a:xfrm>
            <a:prstGeom prst="line">
              <a:avLst/>
            </a:prstGeom>
            <a:noFill/>
            <a:ln w="28575">
              <a:solidFill>
                <a:schemeClr val="bg1"/>
              </a:solidFill>
              <a:miter lim="800000"/>
              <a:headEnd/>
              <a:tailEnd/>
            </a:ln>
          </p:spPr>
          <p:txBody>
            <a:bodyPr wrap="none"/>
            <a:lstStyle/>
            <a:p>
              <a:endParaRPr lang="zh-TW" altLang="en-US"/>
            </a:p>
          </p:txBody>
        </p:sp>
        <p:sp>
          <p:nvSpPr>
            <p:cNvPr id="27661" name="Line 150"/>
            <p:cNvSpPr>
              <a:spLocks noChangeShapeType="1"/>
            </p:cNvSpPr>
            <p:nvPr/>
          </p:nvSpPr>
          <p:spPr bwMode="auto">
            <a:xfrm>
              <a:off x="381000" y="4418013"/>
              <a:ext cx="3429000" cy="0"/>
            </a:xfrm>
            <a:prstGeom prst="line">
              <a:avLst/>
            </a:prstGeom>
            <a:noFill/>
            <a:ln w="28575">
              <a:solidFill>
                <a:schemeClr val="bg1"/>
              </a:solidFill>
              <a:miter lim="800000"/>
              <a:headEnd/>
              <a:tailEnd/>
            </a:ln>
          </p:spPr>
          <p:txBody>
            <a:bodyPr wrap="none"/>
            <a:lstStyle/>
            <a:p>
              <a:endParaRPr lang="zh-TW" altLang="en-US"/>
            </a:p>
          </p:txBody>
        </p:sp>
        <p:sp>
          <p:nvSpPr>
            <p:cNvPr id="27662" name="Line 152"/>
            <p:cNvSpPr>
              <a:spLocks noChangeShapeType="1"/>
            </p:cNvSpPr>
            <p:nvPr/>
          </p:nvSpPr>
          <p:spPr bwMode="auto">
            <a:xfrm>
              <a:off x="381000" y="4062413"/>
              <a:ext cx="3429000" cy="0"/>
            </a:xfrm>
            <a:prstGeom prst="line">
              <a:avLst/>
            </a:prstGeom>
            <a:noFill/>
            <a:ln w="28575">
              <a:solidFill>
                <a:schemeClr val="bg1"/>
              </a:solidFill>
              <a:miter lim="800000"/>
              <a:headEnd/>
              <a:tailEnd/>
            </a:ln>
          </p:spPr>
          <p:txBody>
            <a:bodyPr wrap="none"/>
            <a:lstStyle/>
            <a:p>
              <a:endParaRPr lang="zh-TW" altLang="en-US"/>
            </a:p>
          </p:txBody>
        </p:sp>
        <p:sp>
          <p:nvSpPr>
            <p:cNvPr id="27663" name="Line 153"/>
            <p:cNvSpPr>
              <a:spLocks noChangeShapeType="1"/>
            </p:cNvSpPr>
            <p:nvPr/>
          </p:nvSpPr>
          <p:spPr bwMode="auto">
            <a:xfrm>
              <a:off x="381000" y="3708400"/>
              <a:ext cx="3429000" cy="0"/>
            </a:xfrm>
            <a:prstGeom prst="line">
              <a:avLst/>
            </a:prstGeom>
            <a:noFill/>
            <a:ln w="28575">
              <a:solidFill>
                <a:schemeClr val="bg1"/>
              </a:solidFill>
              <a:miter lim="800000"/>
              <a:headEnd/>
              <a:tailEnd/>
            </a:ln>
          </p:spPr>
          <p:txBody>
            <a:bodyPr wrap="none"/>
            <a:lstStyle/>
            <a:p>
              <a:endParaRPr lang="zh-TW" altLang="en-US"/>
            </a:p>
          </p:txBody>
        </p:sp>
        <p:sp>
          <p:nvSpPr>
            <p:cNvPr id="27664" name="Line 155"/>
            <p:cNvSpPr>
              <a:spLocks noChangeShapeType="1"/>
            </p:cNvSpPr>
            <p:nvPr/>
          </p:nvSpPr>
          <p:spPr bwMode="auto">
            <a:xfrm>
              <a:off x="381000" y="3352800"/>
              <a:ext cx="2963863" cy="1588"/>
            </a:xfrm>
            <a:prstGeom prst="line">
              <a:avLst/>
            </a:prstGeom>
            <a:noFill/>
            <a:ln w="28575">
              <a:solidFill>
                <a:schemeClr val="bg1"/>
              </a:solidFill>
              <a:miter lim="800000"/>
              <a:headEnd/>
              <a:tailEnd/>
            </a:ln>
          </p:spPr>
          <p:txBody>
            <a:bodyPr wrap="none"/>
            <a:lstStyle/>
            <a:p>
              <a:endParaRPr lang="zh-TW" altLang="en-US"/>
            </a:p>
          </p:txBody>
        </p:sp>
        <p:sp>
          <p:nvSpPr>
            <p:cNvPr id="27665" name="Line 144"/>
            <p:cNvSpPr>
              <a:spLocks noChangeShapeType="1"/>
            </p:cNvSpPr>
            <p:nvPr/>
          </p:nvSpPr>
          <p:spPr bwMode="auto">
            <a:xfrm>
              <a:off x="3049588" y="3352800"/>
              <a:ext cx="0" cy="3124200"/>
            </a:xfrm>
            <a:prstGeom prst="line">
              <a:avLst/>
            </a:prstGeom>
            <a:noFill/>
            <a:ln w="28575">
              <a:solidFill>
                <a:schemeClr val="bg1"/>
              </a:solidFill>
              <a:miter lim="800000"/>
              <a:headEnd/>
              <a:tailEnd/>
            </a:ln>
          </p:spPr>
          <p:txBody>
            <a:bodyPr wrap="none"/>
            <a:lstStyle/>
            <a:p>
              <a:endParaRPr lang="zh-TW" altLang="en-US"/>
            </a:p>
          </p:txBody>
        </p:sp>
        <p:sp>
          <p:nvSpPr>
            <p:cNvPr id="27666" name="Line 144"/>
            <p:cNvSpPr>
              <a:spLocks noChangeShapeType="1"/>
            </p:cNvSpPr>
            <p:nvPr/>
          </p:nvSpPr>
          <p:spPr bwMode="auto">
            <a:xfrm>
              <a:off x="3429000" y="3352800"/>
              <a:ext cx="0" cy="3124200"/>
            </a:xfrm>
            <a:prstGeom prst="line">
              <a:avLst/>
            </a:prstGeom>
            <a:noFill/>
            <a:ln w="28575">
              <a:solidFill>
                <a:schemeClr val="bg1"/>
              </a:solidFill>
              <a:miter lim="800000"/>
              <a:headEnd/>
              <a:tailEnd/>
            </a:ln>
          </p:spPr>
          <p:txBody>
            <a:bodyPr wrap="none"/>
            <a:lstStyle/>
            <a:p>
              <a:endParaRPr lang="zh-TW" altLang="en-US"/>
            </a:p>
          </p:txBody>
        </p:sp>
        <p:sp>
          <p:nvSpPr>
            <p:cNvPr id="27667" name="Line 145"/>
            <p:cNvSpPr>
              <a:spLocks noChangeShapeType="1"/>
            </p:cNvSpPr>
            <p:nvPr/>
          </p:nvSpPr>
          <p:spPr bwMode="auto">
            <a:xfrm>
              <a:off x="387350" y="6051550"/>
              <a:ext cx="3422650" cy="0"/>
            </a:xfrm>
            <a:prstGeom prst="line">
              <a:avLst/>
            </a:prstGeom>
            <a:noFill/>
            <a:ln w="28575">
              <a:solidFill>
                <a:schemeClr val="bg1"/>
              </a:solidFill>
              <a:miter lim="800000"/>
              <a:headEnd/>
              <a:tailEnd/>
            </a:ln>
          </p:spPr>
          <p:txBody>
            <a:bodyPr wrap="none"/>
            <a:lstStyle/>
            <a:p>
              <a:endParaRPr lang="zh-TW" altLang="en-US"/>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4"/>
          <p:cNvSpPr>
            <a:spLocks noGrp="1"/>
          </p:cNvSpPr>
          <p:nvPr>
            <p:ph type="title"/>
          </p:nvPr>
        </p:nvSpPr>
        <p:spPr/>
        <p:txBody>
          <a:bodyPr/>
          <a:lstStyle/>
          <a:p>
            <a:r>
              <a:rPr lang="en-GB"/>
              <a:t>Texture Mapping</a:t>
            </a:r>
          </a:p>
        </p:txBody>
      </p:sp>
      <p:sp>
        <p:nvSpPr>
          <p:cNvPr id="28674" name="Content Placeholder 5"/>
          <p:cNvSpPr>
            <a:spLocks noGrp="1"/>
          </p:cNvSpPr>
          <p:nvPr>
            <p:ph idx="1"/>
          </p:nvPr>
        </p:nvSpPr>
        <p:spPr>
          <a:xfrm>
            <a:off x="623356" y="1324685"/>
            <a:ext cx="7772400" cy="4747521"/>
          </a:xfrm>
        </p:spPr>
        <p:txBody>
          <a:bodyPr/>
          <a:lstStyle/>
          <a:p>
            <a:r>
              <a:rPr lang="en-US" altLang="zh-TW" sz="2700" b="1" dirty="0">
                <a:solidFill>
                  <a:srgbClr val="FF6600"/>
                </a:solidFill>
                <a:cs typeface="Arial" pitchFamily="34" charset="0"/>
              </a:rPr>
              <a:t>Texture mapping </a:t>
            </a:r>
            <a:r>
              <a:rPr lang="en-GB" sz="2700" dirty="0">
                <a:solidFill>
                  <a:srgbClr val="FF6600"/>
                </a:solidFill>
                <a:cs typeface="Arial" pitchFamily="34" charset="0"/>
              </a:rPr>
              <a:t>finds colour/texture values for vertices </a:t>
            </a:r>
            <a:r>
              <a:rPr lang="en-GB" sz="2700" dirty="0">
                <a:cs typeface="Arial" pitchFamily="34" charset="0"/>
              </a:rPr>
              <a:t>by</a:t>
            </a:r>
            <a:r>
              <a:rPr lang="en-GB" sz="2700" dirty="0">
                <a:solidFill>
                  <a:srgbClr val="FF6600"/>
                </a:solidFill>
                <a:cs typeface="Arial" pitchFamily="34" charset="0"/>
              </a:rPr>
              <a:t> </a:t>
            </a:r>
            <a:r>
              <a:rPr lang="en-US" altLang="zh-TW" sz="2700" dirty="0">
                <a:cs typeface="Arial" pitchFamily="34" charset="0"/>
              </a:rPr>
              <a:t>associating a</a:t>
            </a:r>
            <a:r>
              <a:rPr lang="en-GB" sz="2700" dirty="0">
                <a:cs typeface="Arial" pitchFamily="34" charset="0"/>
              </a:rPr>
              <a:t> </a:t>
            </a:r>
            <a:r>
              <a:rPr lang="en-GB" sz="2700" dirty="0">
                <a:solidFill>
                  <a:srgbClr val="FF6600"/>
                </a:solidFill>
                <a:cs typeface="Arial" pitchFamily="34" charset="0"/>
              </a:rPr>
              <a:t>texture coordinate </a:t>
            </a:r>
            <a:r>
              <a:rPr lang="en-GB" sz="2700" dirty="0">
                <a:cs typeface="Arial" pitchFamily="34" charset="0"/>
              </a:rPr>
              <a:t>(s, t) with each vertex, then use this texture coordinate (s, t) to index into the texture image.</a:t>
            </a:r>
          </a:p>
          <a:p>
            <a:pPr>
              <a:spcBef>
                <a:spcPct val="0"/>
              </a:spcBef>
            </a:pPr>
            <a:endParaRPr lang="en-US" altLang="zh-TW" sz="2700" dirty="0">
              <a:solidFill>
                <a:srgbClr val="FF6600"/>
              </a:solidFill>
              <a:cs typeface="Arial" pitchFamily="34" charset="0"/>
            </a:endParaRPr>
          </a:p>
          <a:p>
            <a:r>
              <a:rPr lang="en-US" altLang="zh-TW" sz="2700" dirty="0">
                <a:cs typeface="Arial" pitchFamily="34" charset="0"/>
              </a:rPr>
              <a:t>The reason not to directly map a vertex to a </a:t>
            </a:r>
            <a:r>
              <a:rPr lang="en-US" altLang="zh-TW" sz="2700" dirty="0" err="1">
                <a:cs typeface="Arial" pitchFamily="34" charset="0"/>
              </a:rPr>
              <a:t>texel</a:t>
            </a:r>
            <a:r>
              <a:rPr lang="en-US" altLang="zh-TW" sz="2700" dirty="0">
                <a:cs typeface="Arial" pitchFamily="34" charset="0"/>
              </a:rPr>
              <a:t> in the image is because that would be too limiting, as replacing the texture image with one that has different width and/or height means that we will need to update the mapping.</a:t>
            </a:r>
            <a:endParaRPr lang="en-GB" sz="2700" dirty="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Grp="1" noChangeArrowheads="1"/>
          </p:cNvSpPr>
          <p:nvPr>
            <p:ph type="title"/>
          </p:nvPr>
        </p:nvSpPr>
        <p:spPr/>
        <p:txBody>
          <a:bodyPr/>
          <a:lstStyle/>
          <a:p>
            <a:pPr eaLnBrk="1" hangingPunct="1">
              <a:defRPr/>
            </a:pPr>
            <a:r>
              <a:rPr lang="en-US" dirty="0">
                <a:ea typeface="ＭＳ Ｐゴシック" charset="0"/>
                <a:cs typeface="+mj-cs"/>
              </a:rPr>
              <a:t>Texture Coordinate</a:t>
            </a:r>
          </a:p>
        </p:txBody>
      </p:sp>
      <p:grpSp>
        <p:nvGrpSpPr>
          <p:cNvPr id="2" name="Group 9"/>
          <p:cNvGrpSpPr>
            <a:grpSpLocks/>
          </p:cNvGrpSpPr>
          <p:nvPr/>
        </p:nvGrpSpPr>
        <p:grpSpPr bwMode="auto">
          <a:xfrm>
            <a:off x="492370" y="2880358"/>
            <a:ext cx="3817938" cy="3184525"/>
            <a:chOff x="5249556" y="3352800"/>
            <a:chExt cx="3818244" cy="3183969"/>
          </a:xfrm>
        </p:grpSpPr>
        <p:sp>
          <p:nvSpPr>
            <p:cNvPr id="29717" name="Text Box 130"/>
            <p:cNvSpPr txBox="1">
              <a:spLocks noChangeArrowheads="1"/>
            </p:cNvSpPr>
            <p:nvPr/>
          </p:nvSpPr>
          <p:spPr bwMode="auto">
            <a:xfrm>
              <a:off x="8755037" y="6160598"/>
              <a:ext cx="312763" cy="369822"/>
            </a:xfrm>
            <a:prstGeom prst="rect">
              <a:avLst/>
            </a:prstGeom>
            <a:noFill/>
            <a:ln w="9525">
              <a:noFill/>
              <a:miter lim="800000"/>
              <a:headEnd/>
              <a:tailEnd/>
            </a:ln>
          </p:spPr>
          <p:txBody>
            <a:bodyPr wrap="none">
              <a:spAutoFit/>
            </a:bodyPr>
            <a:lstStyle/>
            <a:p>
              <a:pPr eaLnBrk="1" hangingPunct="1"/>
              <a:r>
                <a:rPr lang="en-US" altLang="zh-TW" sz="1800">
                  <a:latin typeface="Arial" pitchFamily="34" charset="0"/>
                  <a:cs typeface="Arial" pitchFamily="34" charset="0"/>
                </a:rPr>
                <a:t>s</a:t>
              </a:r>
            </a:p>
          </p:txBody>
        </p:sp>
        <p:sp>
          <p:nvSpPr>
            <p:cNvPr id="29718" name="Text Box 132"/>
            <p:cNvSpPr txBox="1">
              <a:spLocks noChangeArrowheads="1"/>
            </p:cNvSpPr>
            <p:nvPr/>
          </p:nvSpPr>
          <p:spPr bwMode="auto">
            <a:xfrm>
              <a:off x="5554380" y="3352800"/>
              <a:ext cx="261959" cy="369823"/>
            </a:xfrm>
            <a:prstGeom prst="rect">
              <a:avLst/>
            </a:prstGeom>
            <a:noFill/>
            <a:ln w="9525">
              <a:noFill/>
              <a:miter lim="800000"/>
              <a:headEnd/>
              <a:tailEnd/>
            </a:ln>
          </p:spPr>
          <p:txBody>
            <a:bodyPr wrap="none">
              <a:spAutoFit/>
            </a:bodyPr>
            <a:lstStyle/>
            <a:p>
              <a:pPr eaLnBrk="1" hangingPunct="1"/>
              <a:r>
                <a:rPr lang="en-US" altLang="zh-TW" sz="1800">
                  <a:latin typeface="Arial" pitchFamily="34" charset="0"/>
                  <a:cs typeface="Arial" pitchFamily="34" charset="0"/>
                </a:rPr>
                <a:t>t</a:t>
              </a:r>
            </a:p>
          </p:txBody>
        </p:sp>
        <p:sp>
          <p:nvSpPr>
            <p:cNvPr id="29719" name="Line 134"/>
            <p:cNvSpPr>
              <a:spLocks noChangeShapeType="1"/>
            </p:cNvSpPr>
            <p:nvPr/>
          </p:nvSpPr>
          <p:spPr bwMode="auto">
            <a:xfrm flipV="1">
              <a:off x="5854442" y="3417877"/>
              <a:ext cx="4762" cy="2830018"/>
            </a:xfrm>
            <a:prstGeom prst="line">
              <a:avLst/>
            </a:prstGeom>
            <a:noFill/>
            <a:ln w="9525">
              <a:solidFill>
                <a:schemeClr val="tx1"/>
              </a:solidFill>
              <a:miter lim="800000"/>
              <a:headEnd/>
              <a:tailEnd type="triangle" w="med" len="med"/>
            </a:ln>
          </p:spPr>
          <p:txBody>
            <a:bodyPr wrap="none"/>
            <a:lstStyle/>
            <a:p>
              <a:endParaRPr lang="zh-TW" altLang="en-US"/>
            </a:p>
          </p:txBody>
        </p:sp>
        <p:sp>
          <p:nvSpPr>
            <p:cNvPr id="29720" name="Text Box 157"/>
            <p:cNvSpPr txBox="1">
              <a:spLocks noChangeArrowheads="1"/>
            </p:cNvSpPr>
            <p:nvPr/>
          </p:nvSpPr>
          <p:spPr bwMode="auto">
            <a:xfrm>
              <a:off x="5249556" y="6160598"/>
              <a:ext cx="685855" cy="376171"/>
            </a:xfrm>
            <a:prstGeom prst="rect">
              <a:avLst/>
            </a:prstGeom>
            <a:noFill/>
            <a:ln w="9525">
              <a:noFill/>
              <a:miter lim="800000"/>
              <a:headEnd/>
              <a:tailEnd/>
            </a:ln>
          </p:spPr>
          <p:txBody>
            <a:bodyPr>
              <a:spAutoFit/>
            </a:bodyPr>
            <a:lstStyle/>
            <a:p>
              <a:pPr eaLnBrk="1" hangingPunct="1"/>
              <a:r>
                <a:rPr lang="en-US" altLang="zh-TW" sz="1800">
                  <a:latin typeface="Arial" pitchFamily="34" charset="0"/>
                  <a:cs typeface="Arial" pitchFamily="34" charset="0"/>
                </a:rPr>
                <a:t>(0,0)</a:t>
              </a:r>
            </a:p>
          </p:txBody>
        </p:sp>
        <p:sp>
          <p:nvSpPr>
            <p:cNvPr id="29721" name="Line 131"/>
            <p:cNvSpPr>
              <a:spLocks noChangeShapeType="1"/>
            </p:cNvSpPr>
            <p:nvPr/>
          </p:nvSpPr>
          <p:spPr bwMode="auto">
            <a:xfrm flipV="1">
              <a:off x="5854442" y="6236784"/>
              <a:ext cx="3129213" cy="23808"/>
            </a:xfrm>
            <a:prstGeom prst="line">
              <a:avLst/>
            </a:prstGeom>
            <a:noFill/>
            <a:ln w="9525">
              <a:solidFill>
                <a:schemeClr val="tx1"/>
              </a:solidFill>
              <a:miter lim="800000"/>
              <a:headEnd/>
              <a:tailEnd type="triangle" w="med" len="med"/>
            </a:ln>
          </p:spPr>
          <p:txBody>
            <a:bodyPr wrap="none"/>
            <a:lstStyle/>
            <a:p>
              <a:endParaRPr lang="zh-TW" altLang="en-US"/>
            </a:p>
          </p:txBody>
        </p:sp>
        <p:sp>
          <p:nvSpPr>
            <p:cNvPr id="29722" name="Text Box 158"/>
            <p:cNvSpPr txBox="1">
              <a:spLocks noChangeArrowheads="1"/>
            </p:cNvSpPr>
            <p:nvPr/>
          </p:nvSpPr>
          <p:spPr bwMode="auto">
            <a:xfrm>
              <a:off x="7943760" y="3951184"/>
              <a:ext cx="658865" cy="368236"/>
            </a:xfrm>
            <a:prstGeom prst="rect">
              <a:avLst/>
            </a:prstGeom>
            <a:noFill/>
            <a:ln w="9525">
              <a:noFill/>
              <a:miter lim="800000"/>
              <a:headEnd/>
              <a:tailEnd/>
            </a:ln>
          </p:spPr>
          <p:txBody>
            <a:bodyPr wrap="none">
              <a:spAutoFit/>
            </a:bodyPr>
            <a:lstStyle/>
            <a:p>
              <a:pPr eaLnBrk="1" hangingPunct="1"/>
              <a:r>
                <a:rPr lang="en-US" altLang="zh-TW" sz="1800">
                  <a:latin typeface="Arial" pitchFamily="34" charset="0"/>
                  <a:cs typeface="Arial" pitchFamily="34" charset="0"/>
                </a:rPr>
                <a:t>(1,1)</a:t>
              </a:r>
            </a:p>
          </p:txBody>
        </p:sp>
        <p:sp>
          <p:nvSpPr>
            <p:cNvPr id="29723" name="Text Box 157"/>
            <p:cNvSpPr txBox="1">
              <a:spLocks noChangeArrowheads="1"/>
            </p:cNvSpPr>
            <p:nvPr/>
          </p:nvSpPr>
          <p:spPr bwMode="auto">
            <a:xfrm>
              <a:off x="7916770" y="6160598"/>
              <a:ext cx="685855" cy="376171"/>
            </a:xfrm>
            <a:prstGeom prst="rect">
              <a:avLst/>
            </a:prstGeom>
            <a:noFill/>
            <a:ln w="9525">
              <a:noFill/>
              <a:miter lim="800000"/>
              <a:headEnd/>
              <a:tailEnd/>
            </a:ln>
          </p:spPr>
          <p:txBody>
            <a:bodyPr>
              <a:spAutoFit/>
            </a:bodyPr>
            <a:lstStyle/>
            <a:p>
              <a:pPr eaLnBrk="1" hangingPunct="1"/>
              <a:r>
                <a:rPr lang="en-US" altLang="zh-TW" sz="1800">
                  <a:latin typeface="Arial" pitchFamily="34" charset="0"/>
                  <a:cs typeface="Arial" pitchFamily="34" charset="0"/>
                </a:rPr>
                <a:t>(1,0)</a:t>
              </a:r>
            </a:p>
          </p:txBody>
        </p:sp>
        <p:sp>
          <p:nvSpPr>
            <p:cNvPr id="29724" name="Text Box 157"/>
            <p:cNvSpPr txBox="1">
              <a:spLocks noChangeArrowheads="1"/>
            </p:cNvSpPr>
            <p:nvPr/>
          </p:nvSpPr>
          <p:spPr bwMode="auto">
            <a:xfrm>
              <a:off x="5249556" y="3955945"/>
              <a:ext cx="685855" cy="376172"/>
            </a:xfrm>
            <a:prstGeom prst="rect">
              <a:avLst/>
            </a:prstGeom>
            <a:noFill/>
            <a:ln w="9525">
              <a:noFill/>
              <a:miter lim="800000"/>
              <a:headEnd/>
              <a:tailEnd/>
            </a:ln>
          </p:spPr>
          <p:txBody>
            <a:bodyPr>
              <a:spAutoFit/>
            </a:bodyPr>
            <a:lstStyle/>
            <a:p>
              <a:pPr eaLnBrk="1" hangingPunct="1"/>
              <a:r>
                <a:rPr lang="en-US" altLang="zh-TW" sz="1800">
                  <a:latin typeface="Arial" pitchFamily="34" charset="0"/>
                  <a:cs typeface="Arial" pitchFamily="34" charset="0"/>
                </a:rPr>
                <a:t>(0,1)</a:t>
              </a:r>
            </a:p>
          </p:txBody>
        </p:sp>
        <p:sp>
          <p:nvSpPr>
            <p:cNvPr id="3" name="Rectangle 2"/>
            <p:cNvSpPr>
              <a:spLocks noChangeArrowheads="1"/>
            </p:cNvSpPr>
            <p:nvPr/>
          </p:nvSpPr>
          <p:spPr bwMode="auto">
            <a:xfrm>
              <a:off x="5859205" y="4103557"/>
              <a:ext cx="2133771" cy="2133227"/>
            </a:xfrm>
            <a:prstGeom prst="rect">
              <a:avLst/>
            </a:prstGeom>
            <a:gradFill rotWithShape="1">
              <a:gsLst>
                <a:gs pos="0">
                  <a:srgbClr val="00E9A6"/>
                </a:gs>
                <a:gs pos="20000">
                  <a:srgbClr val="00E3A3"/>
                </a:gs>
                <a:gs pos="100000">
                  <a:srgbClr val="00AD7B"/>
                </a:gs>
              </a:gsLst>
              <a:lin ang="5400000"/>
            </a:gradFill>
            <a:ln w="9525">
              <a:solidFill>
                <a:srgbClr val="00CC98"/>
              </a:solidFill>
              <a:miter lim="800000"/>
              <a:headEnd/>
              <a:tailEnd/>
            </a:ln>
            <a:effectLst>
              <a:outerShdw dist="23000" dir="5400000" rotWithShape="0">
                <a:srgbClr val="808080">
                  <a:alpha val="34998"/>
                </a:srgbClr>
              </a:outerShdw>
            </a:effectLst>
          </p:spPr>
          <p:txBody>
            <a:bodyPr anchor="ctr"/>
            <a:lstStyle/>
            <a:p>
              <a:pPr algn="ctr" eaLnBrk="1" hangingPunct="1"/>
              <a:endParaRPr lang="en-GB">
                <a:solidFill>
                  <a:srgbClr val="FFFFFF"/>
                </a:solidFill>
                <a:latin typeface="Arial" pitchFamily="34" charset="0"/>
              </a:endParaRPr>
            </a:p>
          </p:txBody>
        </p:sp>
      </p:grpSp>
      <p:sp>
        <p:nvSpPr>
          <p:cNvPr id="29699" name="Content Placeholder 1"/>
          <p:cNvSpPr>
            <a:spLocks noGrp="1"/>
          </p:cNvSpPr>
          <p:nvPr>
            <p:ph sz="half" idx="1"/>
          </p:nvPr>
        </p:nvSpPr>
        <p:spPr>
          <a:xfrm>
            <a:off x="445480" y="1487656"/>
            <a:ext cx="8127048" cy="4343400"/>
          </a:xfrm>
        </p:spPr>
        <p:txBody>
          <a:bodyPr/>
          <a:lstStyle/>
          <a:p>
            <a:pPr marL="0" indent="0">
              <a:buFontTx/>
              <a:buNone/>
            </a:pPr>
            <a:r>
              <a:rPr lang="en-US" altLang="zh-TW" dirty="0">
                <a:cs typeface="Arial" pitchFamily="34" charset="0"/>
              </a:rPr>
              <a:t>T</a:t>
            </a:r>
            <a:r>
              <a:rPr lang="en-GB" dirty="0" err="1">
                <a:cs typeface="Arial" pitchFamily="34" charset="0"/>
              </a:rPr>
              <a:t>exture</a:t>
            </a:r>
            <a:r>
              <a:rPr lang="en-GB" dirty="0">
                <a:cs typeface="Arial" pitchFamily="34" charset="0"/>
              </a:rPr>
              <a:t> coordinate (s, t) are specified in 'texture space' which is simply the normalized range [0,1].</a:t>
            </a:r>
          </a:p>
        </p:txBody>
      </p:sp>
      <p:grpSp>
        <p:nvGrpSpPr>
          <p:cNvPr id="4" name="Group 1"/>
          <p:cNvGrpSpPr>
            <a:grpSpLocks/>
          </p:cNvGrpSpPr>
          <p:nvPr/>
        </p:nvGrpSpPr>
        <p:grpSpPr bwMode="auto">
          <a:xfrm>
            <a:off x="4813494" y="2828772"/>
            <a:ext cx="3429000" cy="3124200"/>
            <a:chOff x="381000" y="3352800"/>
            <a:chExt cx="3429000" cy="3124200"/>
          </a:xfrm>
        </p:grpSpPr>
        <p:pic>
          <p:nvPicPr>
            <p:cNvPr id="29701" name="Picture 133" descr="buck"/>
            <p:cNvPicPr>
              <a:picLocks noChangeAspect="1" noChangeArrowheads="1"/>
            </p:cNvPicPr>
            <p:nvPr/>
          </p:nvPicPr>
          <p:blipFill>
            <a:blip r:embed="rId2"/>
            <a:srcRect/>
            <a:stretch>
              <a:fillRect/>
            </a:stretch>
          </p:blipFill>
          <p:spPr bwMode="auto">
            <a:xfrm>
              <a:off x="403249" y="3357226"/>
              <a:ext cx="3406751" cy="3119773"/>
            </a:xfrm>
            <a:prstGeom prst="rect">
              <a:avLst/>
            </a:prstGeom>
            <a:noFill/>
            <a:ln w="9525">
              <a:solidFill>
                <a:schemeClr val="bg1"/>
              </a:solidFill>
              <a:miter lim="800000"/>
              <a:headEnd/>
              <a:tailEnd/>
            </a:ln>
          </p:spPr>
        </p:pic>
        <p:sp>
          <p:nvSpPr>
            <p:cNvPr id="29702" name="Line 136"/>
            <p:cNvSpPr>
              <a:spLocks noChangeShapeType="1"/>
            </p:cNvSpPr>
            <p:nvPr/>
          </p:nvSpPr>
          <p:spPr bwMode="auto">
            <a:xfrm flipH="1">
              <a:off x="762000" y="3352800"/>
              <a:ext cx="19050" cy="3124200"/>
            </a:xfrm>
            <a:prstGeom prst="line">
              <a:avLst/>
            </a:prstGeom>
            <a:noFill/>
            <a:ln w="28575">
              <a:solidFill>
                <a:schemeClr val="bg1"/>
              </a:solidFill>
              <a:miter lim="800000"/>
              <a:headEnd/>
              <a:tailEnd/>
            </a:ln>
          </p:spPr>
          <p:txBody>
            <a:bodyPr wrap="none"/>
            <a:lstStyle/>
            <a:p>
              <a:endParaRPr lang="zh-TW" altLang="en-US"/>
            </a:p>
          </p:txBody>
        </p:sp>
        <p:sp>
          <p:nvSpPr>
            <p:cNvPr id="29703" name="Line 138"/>
            <p:cNvSpPr>
              <a:spLocks noChangeShapeType="1"/>
            </p:cNvSpPr>
            <p:nvPr/>
          </p:nvSpPr>
          <p:spPr bwMode="auto">
            <a:xfrm>
              <a:off x="1223963" y="3352800"/>
              <a:ext cx="0" cy="3124200"/>
            </a:xfrm>
            <a:prstGeom prst="line">
              <a:avLst/>
            </a:prstGeom>
            <a:noFill/>
            <a:ln w="28575">
              <a:solidFill>
                <a:schemeClr val="bg1"/>
              </a:solidFill>
              <a:miter lim="800000"/>
              <a:headEnd/>
              <a:tailEnd/>
            </a:ln>
          </p:spPr>
          <p:txBody>
            <a:bodyPr wrap="none"/>
            <a:lstStyle/>
            <a:p>
              <a:endParaRPr lang="zh-TW" altLang="en-US"/>
            </a:p>
          </p:txBody>
        </p:sp>
        <p:sp>
          <p:nvSpPr>
            <p:cNvPr id="29704" name="Line 140"/>
            <p:cNvSpPr>
              <a:spLocks noChangeShapeType="1"/>
            </p:cNvSpPr>
            <p:nvPr/>
          </p:nvSpPr>
          <p:spPr bwMode="auto">
            <a:xfrm flipH="1">
              <a:off x="1679575" y="3352800"/>
              <a:ext cx="0" cy="3124200"/>
            </a:xfrm>
            <a:prstGeom prst="line">
              <a:avLst/>
            </a:prstGeom>
            <a:noFill/>
            <a:ln w="28575">
              <a:solidFill>
                <a:schemeClr val="bg1"/>
              </a:solidFill>
              <a:miter lim="800000"/>
              <a:headEnd/>
              <a:tailEnd/>
            </a:ln>
          </p:spPr>
          <p:txBody>
            <a:bodyPr wrap="none"/>
            <a:lstStyle/>
            <a:p>
              <a:endParaRPr lang="zh-TW" altLang="en-US"/>
            </a:p>
          </p:txBody>
        </p:sp>
        <p:sp>
          <p:nvSpPr>
            <p:cNvPr id="29705" name="Line 142"/>
            <p:cNvSpPr>
              <a:spLocks noChangeShapeType="1"/>
            </p:cNvSpPr>
            <p:nvPr/>
          </p:nvSpPr>
          <p:spPr bwMode="auto">
            <a:xfrm flipH="1">
              <a:off x="2133600" y="3352800"/>
              <a:ext cx="3175" cy="3124200"/>
            </a:xfrm>
            <a:prstGeom prst="line">
              <a:avLst/>
            </a:prstGeom>
            <a:noFill/>
            <a:ln w="28575">
              <a:solidFill>
                <a:schemeClr val="bg1"/>
              </a:solidFill>
              <a:miter lim="800000"/>
              <a:headEnd/>
              <a:tailEnd/>
            </a:ln>
          </p:spPr>
          <p:txBody>
            <a:bodyPr wrap="none"/>
            <a:lstStyle/>
            <a:p>
              <a:endParaRPr lang="zh-TW" altLang="en-US"/>
            </a:p>
          </p:txBody>
        </p:sp>
        <p:sp>
          <p:nvSpPr>
            <p:cNvPr id="29706" name="Line 144"/>
            <p:cNvSpPr>
              <a:spLocks noChangeShapeType="1"/>
            </p:cNvSpPr>
            <p:nvPr/>
          </p:nvSpPr>
          <p:spPr bwMode="auto">
            <a:xfrm>
              <a:off x="2592388" y="3352800"/>
              <a:ext cx="0" cy="3124200"/>
            </a:xfrm>
            <a:prstGeom prst="line">
              <a:avLst/>
            </a:prstGeom>
            <a:noFill/>
            <a:ln w="28575">
              <a:solidFill>
                <a:schemeClr val="bg1"/>
              </a:solidFill>
              <a:miter lim="800000"/>
              <a:headEnd/>
              <a:tailEnd/>
            </a:ln>
          </p:spPr>
          <p:txBody>
            <a:bodyPr wrap="none"/>
            <a:lstStyle/>
            <a:p>
              <a:endParaRPr lang="zh-TW" altLang="en-US"/>
            </a:p>
          </p:txBody>
        </p:sp>
        <p:sp>
          <p:nvSpPr>
            <p:cNvPr id="29707" name="Line 145"/>
            <p:cNvSpPr>
              <a:spLocks noChangeShapeType="1"/>
            </p:cNvSpPr>
            <p:nvPr/>
          </p:nvSpPr>
          <p:spPr bwMode="auto">
            <a:xfrm>
              <a:off x="387350" y="5624513"/>
              <a:ext cx="3422650" cy="0"/>
            </a:xfrm>
            <a:prstGeom prst="line">
              <a:avLst/>
            </a:prstGeom>
            <a:noFill/>
            <a:ln w="28575">
              <a:solidFill>
                <a:schemeClr val="bg1"/>
              </a:solidFill>
              <a:miter lim="800000"/>
              <a:headEnd/>
              <a:tailEnd/>
            </a:ln>
          </p:spPr>
          <p:txBody>
            <a:bodyPr wrap="none"/>
            <a:lstStyle/>
            <a:p>
              <a:endParaRPr lang="zh-TW" altLang="en-US"/>
            </a:p>
          </p:txBody>
        </p:sp>
        <p:sp>
          <p:nvSpPr>
            <p:cNvPr id="29708" name="Line 146"/>
            <p:cNvSpPr>
              <a:spLocks noChangeShapeType="1"/>
            </p:cNvSpPr>
            <p:nvPr/>
          </p:nvSpPr>
          <p:spPr bwMode="auto">
            <a:xfrm>
              <a:off x="387350" y="5199063"/>
              <a:ext cx="3422650" cy="0"/>
            </a:xfrm>
            <a:prstGeom prst="line">
              <a:avLst/>
            </a:prstGeom>
            <a:noFill/>
            <a:ln w="28575">
              <a:solidFill>
                <a:schemeClr val="bg1"/>
              </a:solidFill>
              <a:miter lim="800000"/>
              <a:headEnd/>
              <a:tailEnd/>
            </a:ln>
          </p:spPr>
          <p:txBody>
            <a:bodyPr wrap="none"/>
            <a:lstStyle/>
            <a:p>
              <a:endParaRPr lang="zh-TW" altLang="en-US"/>
            </a:p>
          </p:txBody>
        </p:sp>
        <p:sp>
          <p:nvSpPr>
            <p:cNvPr id="29709" name="Line 148"/>
            <p:cNvSpPr>
              <a:spLocks noChangeShapeType="1"/>
            </p:cNvSpPr>
            <p:nvPr/>
          </p:nvSpPr>
          <p:spPr bwMode="auto">
            <a:xfrm>
              <a:off x="387350" y="4773613"/>
              <a:ext cx="3422650" cy="0"/>
            </a:xfrm>
            <a:prstGeom prst="line">
              <a:avLst/>
            </a:prstGeom>
            <a:noFill/>
            <a:ln w="28575">
              <a:solidFill>
                <a:schemeClr val="bg1"/>
              </a:solidFill>
              <a:miter lim="800000"/>
              <a:headEnd/>
              <a:tailEnd/>
            </a:ln>
          </p:spPr>
          <p:txBody>
            <a:bodyPr wrap="none"/>
            <a:lstStyle/>
            <a:p>
              <a:endParaRPr lang="zh-TW" altLang="en-US"/>
            </a:p>
          </p:txBody>
        </p:sp>
        <p:sp>
          <p:nvSpPr>
            <p:cNvPr id="29710" name="Line 150"/>
            <p:cNvSpPr>
              <a:spLocks noChangeShapeType="1"/>
            </p:cNvSpPr>
            <p:nvPr/>
          </p:nvSpPr>
          <p:spPr bwMode="auto">
            <a:xfrm>
              <a:off x="381000" y="4418013"/>
              <a:ext cx="3429000" cy="0"/>
            </a:xfrm>
            <a:prstGeom prst="line">
              <a:avLst/>
            </a:prstGeom>
            <a:noFill/>
            <a:ln w="28575">
              <a:solidFill>
                <a:schemeClr val="bg1"/>
              </a:solidFill>
              <a:miter lim="800000"/>
              <a:headEnd/>
              <a:tailEnd/>
            </a:ln>
          </p:spPr>
          <p:txBody>
            <a:bodyPr wrap="none"/>
            <a:lstStyle/>
            <a:p>
              <a:endParaRPr lang="zh-TW" altLang="en-US"/>
            </a:p>
          </p:txBody>
        </p:sp>
        <p:sp>
          <p:nvSpPr>
            <p:cNvPr id="29711" name="Line 152"/>
            <p:cNvSpPr>
              <a:spLocks noChangeShapeType="1"/>
            </p:cNvSpPr>
            <p:nvPr/>
          </p:nvSpPr>
          <p:spPr bwMode="auto">
            <a:xfrm>
              <a:off x="381000" y="4062413"/>
              <a:ext cx="3429000" cy="0"/>
            </a:xfrm>
            <a:prstGeom prst="line">
              <a:avLst/>
            </a:prstGeom>
            <a:noFill/>
            <a:ln w="28575">
              <a:solidFill>
                <a:schemeClr val="bg1"/>
              </a:solidFill>
              <a:miter lim="800000"/>
              <a:headEnd/>
              <a:tailEnd/>
            </a:ln>
          </p:spPr>
          <p:txBody>
            <a:bodyPr wrap="none"/>
            <a:lstStyle/>
            <a:p>
              <a:endParaRPr lang="zh-TW" altLang="en-US"/>
            </a:p>
          </p:txBody>
        </p:sp>
        <p:sp>
          <p:nvSpPr>
            <p:cNvPr id="29712" name="Line 153"/>
            <p:cNvSpPr>
              <a:spLocks noChangeShapeType="1"/>
            </p:cNvSpPr>
            <p:nvPr/>
          </p:nvSpPr>
          <p:spPr bwMode="auto">
            <a:xfrm>
              <a:off x="381000" y="3708400"/>
              <a:ext cx="3429000" cy="0"/>
            </a:xfrm>
            <a:prstGeom prst="line">
              <a:avLst/>
            </a:prstGeom>
            <a:noFill/>
            <a:ln w="28575">
              <a:solidFill>
                <a:schemeClr val="bg1"/>
              </a:solidFill>
              <a:miter lim="800000"/>
              <a:headEnd/>
              <a:tailEnd/>
            </a:ln>
          </p:spPr>
          <p:txBody>
            <a:bodyPr wrap="none"/>
            <a:lstStyle/>
            <a:p>
              <a:endParaRPr lang="zh-TW" altLang="en-US"/>
            </a:p>
          </p:txBody>
        </p:sp>
        <p:sp>
          <p:nvSpPr>
            <p:cNvPr id="29713" name="Line 155"/>
            <p:cNvSpPr>
              <a:spLocks noChangeShapeType="1"/>
            </p:cNvSpPr>
            <p:nvPr/>
          </p:nvSpPr>
          <p:spPr bwMode="auto">
            <a:xfrm>
              <a:off x="381000" y="3352800"/>
              <a:ext cx="2963863" cy="1588"/>
            </a:xfrm>
            <a:prstGeom prst="line">
              <a:avLst/>
            </a:prstGeom>
            <a:noFill/>
            <a:ln w="28575">
              <a:solidFill>
                <a:schemeClr val="bg1"/>
              </a:solidFill>
              <a:miter lim="800000"/>
              <a:headEnd/>
              <a:tailEnd/>
            </a:ln>
          </p:spPr>
          <p:txBody>
            <a:bodyPr wrap="none"/>
            <a:lstStyle/>
            <a:p>
              <a:endParaRPr lang="zh-TW" altLang="en-US"/>
            </a:p>
          </p:txBody>
        </p:sp>
        <p:sp>
          <p:nvSpPr>
            <p:cNvPr id="29714" name="Line 144"/>
            <p:cNvSpPr>
              <a:spLocks noChangeShapeType="1"/>
            </p:cNvSpPr>
            <p:nvPr/>
          </p:nvSpPr>
          <p:spPr bwMode="auto">
            <a:xfrm>
              <a:off x="3049588" y="3352800"/>
              <a:ext cx="0" cy="3124200"/>
            </a:xfrm>
            <a:prstGeom prst="line">
              <a:avLst/>
            </a:prstGeom>
            <a:noFill/>
            <a:ln w="28575">
              <a:solidFill>
                <a:schemeClr val="bg1"/>
              </a:solidFill>
              <a:miter lim="800000"/>
              <a:headEnd/>
              <a:tailEnd/>
            </a:ln>
          </p:spPr>
          <p:txBody>
            <a:bodyPr wrap="none"/>
            <a:lstStyle/>
            <a:p>
              <a:endParaRPr lang="zh-TW" altLang="en-US"/>
            </a:p>
          </p:txBody>
        </p:sp>
        <p:sp>
          <p:nvSpPr>
            <p:cNvPr id="29715" name="Line 144"/>
            <p:cNvSpPr>
              <a:spLocks noChangeShapeType="1"/>
            </p:cNvSpPr>
            <p:nvPr/>
          </p:nvSpPr>
          <p:spPr bwMode="auto">
            <a:xfrm>
              <a:off x="3429000" y="3352800"/>
              <a:ext cx="0" cy="3124200"/>
            </a:xfrm>
            <a:prstGeom prst="line">
              <a:avLst/>
            </a:prstGeom>
            <a:noFill/>
            <a:ln w="28575">
              <a:solidFill>
                <a:schemeClr val="bg1"/>
              </a:solidFill>
              <a:miter lim="800000"/>
              <a:headEnd/>
              <a:tailEnd/>
            </a:ln>
          </p:spPr>
          <p:txBody>
            <a:bodyPr wrap="none"/>
            <a:lstStyle/>
            <a:p>
              <a:endParaRPr lang="zh-TW" altLang="en-US"/>
            </a:p>
          </p:txBody>
        </p:sp>
        <p:sp>
          <p:nvSpPr>
            <p:cNvPr id="29716" name="Line 145"/>
            <p:cNvSpPr>
              <a:spLocks noChangeShapeType="1"/>
            </p:cNvSpPr>
            <p:nvPr/>
          </p:nvSpPr>
          <p:spPr bwMode="auto">
            <a:xfrm>
              <a:off x="387350" y="6051550"/>
              <a:ext cx="3422650" cy="0"/>
            </a:xfrm>
            <a:prstGeom prst="line">
              <a:avLst/>
            </a:prstGeom>
            <a:noFill/>
            <a:ln w="28575">
              <a:solidFill>
                <a:schemeClr val="bg1"/>
              </a:solidFill>
              <a:miter lim="800000"/>
              <a:headEnd/>
              <a:tailEnd/>
            </a:ln>
          </p:spPr>
          <p:txBody>
            <a:bodyPr wrap="none"/>
            <a:lstStyle/>
            <a:p>
              <a:endParaRPr lang="zh-TW" altLang="en-US"/>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IE"/>
              <a:t>Rendering</a:t>
            </a:r>
            <a:endParaRPr lang="en-GB"/>
          </a:p>
        </p:txBody>
      </p:sp>
      <p:sp>
        <p:nvSpPr>
          <p:cNvPr id="5123" name="Rectangle 3"/>
          <p:cNvSpPr>
            <a:spLocks noGrp="1" noChangeArrowheads="1"/>
          </p:cNvSpPr>
          <p:nvPr>
            <p:ph idx="1"/>
          </p:nvPr>
        </p:nvSpPr>
        <p:spPr>
          <a:xfrm>
            <a:off x="691246" y="1233243"/>
            <a:ext cx="7816878" cy="4951412"/>
          </a:xfrm>
        </p:spPr>
        <p:txBody>
          <a:bodyPr/>
          <a:lstStyle/>
          <a:p>
            <a:pPr marL="0" indent="0" eaLnBrk="1" hangingPunct="1">
              <a:spcBef>
                <a:spcPct val="0"/>
              </a:spcBef>
            </a:pPr>
            <a:r>
              <a:rPr lang="en-US" altLang="zh-TW" dirty="0">
                <a:latin typeface="+mj-lt"/>
                <a:cs typeface="Arial" pitchFamily="34" charset="0"/>
              </a:rPr>
              <a:t> Rendering determines the </a:t>
            </a:r>
            <a:r>
              <a:rPr lang="en-US" altLang="zh-TW" dirty="0">
                <a:solidFill>
                  <a:srgbClr val="0000FF"/>
                </a:solidFill>
                <a:latin typeface="+mj-lt"/>
                <a:cs typeface="Arial" pitchFamily="34" charset="0"/>
              </a:rPr>
              <a:t>most appropriate </a:t>
            </a:r>
            <a:r>
              <a:rPr lang="en-US" altLang="zh-TW" dirty="0" err="1">
                <a:solidFill>
                  <a:srgbClr val="0000FF"/>
                </a:solidFill>
                <a:latin typeface="+mj-lt"/>
                <a:cs typeface="Arial" pitchFamily="34" charset="0"/>
              </a:rPr>
              <a:t>colour</a:t>
            </a:r>
            <a:r>
              <a:rPr lang="en-US" altLang="zh-TW" dirty="0">
                <a:latin typeface="+mj-lt"/>
                <a:cs typeface="Arial" pitchFamily="34" charset="0"/>
              </a:rPr>
              <a:t> to assign </a:t>
            </a:r>
            <a:r>
              <a:rPr lang="en-US" altLang="zh-TW" dirty="0">
                <a:solidFill>
                  <a:srgbClr val="0000FF"/>
                </a:solidFill>
                <a:latin typeface="+mj-lt"/>
                <a:cs typeface="Arial" pitchFamily="34" charset="0"/>
              </a:rPr>
              <a:t>to a pixel </a:t>
            </a:r>
            <a:r>
              <a:rPr lang="en-US" altLang="zh-TW" dirty="0">
                <a:latin typeface="+mj-lt"/>
                <a:cs typeface="Arial" pitchFamily="34" charset="0"/>
              </a:rPr>
              <a:t>associated with an object in a scene, </a:t>
            </a:r>
            <a:r>
              <a:rPr lang="en-GB" dirty="0">
                <a:latin typeface="+mj-lt"/>
                <a:cs typeface="Arial" pitchFamily="34" charset="0"/>
              </a:rPr>
              <a:t>according to light intensity at the pixel</a:t>
            </a:r>
          </a:p>
          <a:p>
            <a:pPr marL="0" indent="0" eaLnBrk="1" hangingPunct="1">
              <a:spcBef>
                <a:spcPct val="0"/>
              </a:spcBef>
              <a:buFontTx/>
              <a:buNone/>
            </a:pPr>
            <a:endParaRPr lang="en-GB" sz="1000" dirty="0">
              <a:solidFill>
                <a:srgbClr val="FF0000"/>
              </a:solidFill>
              <a:latin typeface="+mj-lt"/>
              <a:cs typeface="Arial" pitchFamily="34" charset="0"/>
            </a:endParaRPr>
          </a:p>
          <a:p>
            <a:pPr marL="0" indent="0" eaLnBrk="1" hangingPunct="1">
              <a:spcBef>
                <a:spcPct val="0"/>
              </a:spcBef>
            </a:pPr>
            <a:r>
              <a:rPr lang="en-GB" dirty="0">
                <a:solidFill>
                  <a:srgbClr val="FF0000"/>
                </a:solidFill>
                <a:latin typeface="+mj-lt"/>
                <a:cs typeface="Arial" pitchFamily="34" charset="0"/>
              </a:rPr>
              <a:t> What we think light is ? </a:t>
            </a:r>
            <a:r>
              <a:rPr lang="en-GB" dirty="0">
                <a:solidFill>
                  <a:srgbClr val="000000"/>
                </a:solidFill>
                <a:latin typeface="+mj-lt"/>
                <a:cs typeface="Arial" pitchFamily="34" charset="0"/>
              </a:rPr>
              <a:t>- In computer graphics </a:t>
            </a:r>
            <a:br>
              <a:rPr lang="en-GB" dirty="0">
                <a:solidFill>
                  <a:srgbClr val="000000"/>
                </a:solidFill>
                <a:latin typeface="+mj-lt"/>
                <a:cs typeface="Arial" pitchFamily="34" charset="0"/>
              </a:rPr>
            </a:br>
            <a:r>
              <a:rPr lang="en-GB" dirty="0">
                <a:solidFill>
                  <a:srgbClr val="000000"/>
                </a:solidFill>
                <a:latin typeface="+mj-lt"/>
                <a:cs typeface="Arial" pitchFamily="34" charset="0"/>
              </a:rPr>
              <a:t>we consider the</a:t>
            </a:r>
            <a:r>
              <a:rPr lang="en-US" altLang="zh-TW" dirty="0">
                <a:solidFill>
                  <a:srgbClr val="000000"/>
                </a:solidFill>
                <a:latin typeface="+mj-lt"/>
                <a:cs typeface="Arial" pitchFamily="34" charset="0"/>
              </a:rPr>
              <a:t> light we see as the result of </a:t>
            </a:r>
            <a:r>
              <a:rPr lang="en-US" altLang="zh-TW" b="1" dirty="0">
                <a:solidFill>
                  <a:srgbClr val="0000FF"/>
                </a:solidFill>
                <a:latin typeface="+mj-lt"/>
                <a:cs typeface="Arial" pitchFamily="34" charset="0"/>
              </a:rPr>
              <a:t>interaction of light with a surface / polygon</a:t>
            </a:r>
            <a:r>
              <a:rPr lang="en-US" altLang="zh-TW" dirty="0">
                <a:solidFill>
                  <a:srgbClr val="000000"/>
                </a:solidFill>
                <a:latin typeface="+mj-lt"/>
                <a:cs typeface="Arial" pitchFamily="34" charset="0"/>
              </a:rPr>
              <a:t>, or light is reflected by the surface / polygon</a:t>
            </a:r>
          </a:p>
          <a:p>
            <a:pPr marL="0" indent="0" eaLnBrk="1" hangingPunct="1">
              <a:spcBef>
                <a:spcPct val="0"/>
              </a:spcBef>
            </a:pPr>
            <a:endParaRPr lang="en-US" altLang="zh-TW" sz="1000" b="1" dirty="0">
              <a:solidFill>
                <a:srgbClr val="000000"/>
              </a:solidFill>
              <a:latin typeface="+mj-lt"/>
              <a:cs typeface="Arial" pitchFamily="34" charset="0"/>
            </a:endParaRPr>
          </a:p>
          <a:p>
            <a:pPr marL="0" indent="0" eaLnBrk="1" hangingPunct="1">
              <a:spcBef>
                <a:spcPct val="0"/>
              </a:spcBef>
            </a:pPr>
            <a:r>
              <a:rPr lang="en-US" altLang="zh-TW" dirty="0">
                <a:solidFill>
                  <a:srgbClr val="FF0000"/>
                </a:solidFill>
                <a:latin typeface="+mj-lt"/>
                <a:cs typeface="Arial" pitchFamily="34" charset="0"/>
              </a:rPr>
              <a:t> How we calculate light ? </a:t>
            </a:r>
            <a:r>
              <a:rPr lang="en-US" altLang="zh-TW" dirty="0">
                <a:solidFill>
                  <a:srgbClr val="000000"/>
                </a:solidFill>
                <a:latin typeface="+mj-lt"/>
                <a:cs typeface="Arial" pitchFamily="34" charset="0"/>
              </a:rPr>
              <a:t>- We calculate light intensity at a particular </a:t>
            </a:r>
            <a:r>
              <a:rPr lang="en-US" altLang="zh-TW" b="1" dirty="0">
                <a:solidFill>
                  <a:srgbClr val="800000"/>
                </a:solidFill>
                <a:latin typeface="+mj-lt"/>
                <a:cs typeface="Arial" pitchFamily="34" charset="0"/>
              </a:rPr>
              <a:t>point</a:t>
            </a:r>
            <a:r>
              <a:rPr lang="en-US" altLang="zh-TW" dirty="0">
                <a:solidFill>
                  <a:srgbClr val="000000"/>
                </a:solidFill>
                <a:latin typeface="+mj-lt"/>
                <a:cs typeface="Arial" pitchFamily="34" charset="0"/>
              </a:rPr>
              <a:t> on the surface based on some </a:t>
            </a:r>
            <a:r>
              <a:rPr lang="en-US" altLang="zh-TW" b="1" dirty="0">
                <a:solidFill>
                  <a:srgbClr val="0000FF"/>
                </a:solidFill>
                <a:latin typeface="+mj-lt"/>
                <a:cs typeface="Arial" pitchFamily="34" charset="0"/>
              </a:rPr>
              <a:t>reflection models </a:t>
            </a:r>
            <a:r>
              <a:rPr lang="en-US" altLang="zh-TW" b="1" dirty="0">
                <a:solidFill>
                  <a:srgbClr val="000000"/>
                </a:solidFill>
                <a:latin typeface="+mj-lt"/>
                <a:cs typeface="Arial" pitchFamily="34" charset="0"/>
              </a:rPr>
              <a:t>/ </a:t>
            </a:r>
            <a:r>
              <a:rPr lang="en-US" altLang="zh-TW" dirty="0">
                <a:solidFill>
                  <a:srgbClr val="000000"/>
                </a:solidFill>
                <a:latin typeface="+mj-lt"/>
                <a:cs typeface="Arial" pitchFamily="34" charset="0"/>
              </a:rPr>
              <a:t>methods. We then use some </a:t>
            </a:r>
            <a:r>
              <a:rPr lang="en-US" altLang="zh-TW" b="1" dirty="0">
                <a:solidFill>
                  <a:srgbClr val="0000FF"/>
                </a:solidFill>
                <a:latin typeface="+mj-lt"/>
                <a:cs typeface="Arial" pitchFamily="34" charset="0"/>
              </a:rPr>
              <a:t>shading models </a:t>
            </a:r>
            <a:r>
              <a:rPr lang="en-US" altLang="zh-TW" dirty="0">
                <a:solidFill>
                  <a:srgbClr val="000000"/>
                </a:solidFill>
                <a:latin typeface="+mj-lt"/>
                <a:cs typeface="Arial" pitchFamily="34" charset="0"/>
              </a:rPr>
              <a:t>to calculate light for a surface from lights at points (interpolation)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GB"/>
              <a:t>Texture Coordinate</a:t>
            </a:r>
          </a:p>
        </p:txBody>
      </p:sp>
      <p:sp>
        <p:nvSpPr>
          <p:cNvPr id="3" name="Content Placeholder 2"/>
          <p:cNvSpPr>
            <a:spLocks noGrp="1"/>
          </p:cNvSpPr>
          <p:nvPr>
            <p:ph idx="1"/>
          </p:nvPr>
        </p:nvSpPr>
        <p:spPr>
          <a:xfrm>
            <a:off x="304800" y="1290362"/>
            <a:ext cx="8229600" cy="4781843"/>
          </a:xfrm>
        </p:spPr>
        <p:txBody>
          <a:bodyPr/>
          <a:lstStyle/>
          <a:p>
            <a:r>
              <a:rPr lang="en-US" altLang="zh-TW" dirty="0"/>
              <a:t>Multiplying the texture coordinate with the corresponding width and height of the texture image we get the location of the </a:t>
            </a:r>
            <a:r>
              <a:rPr lang="en-US" altLang="zh-TW" dirty="0" err="1"/>
              <a:t>texel</a:t>
            </a:r>
            <a:r>
              <a:rPr lang="en-US" altLang="zh-TW" dirty="0"/>
              <a:t> in the texture.</a:t>
            </a:r>
          </a:p>
          <a:p>
            <a:endParaRPr lang="en-US" altLang="zh-TW" dirty="0"/>
          </a:p>
          <a:p>
            <a:r>
              <a:rPr lang="en-US" altLang="zh-TW" dirty="0"/>
              <a:t>For example, if the texture coordinate is [0.5,0.1] and the texture image has a width of 300 and a height of 300, the </a:t>
            </a:r>
            <a:r>
              <a:rPr lang="en-US" altLang="zh-TW" dirty="0" err="1"/>
              <a:t>texel</a:t>
            </a:r>
            <a:r>
              <a:rPr lang="en-US" altLang="zh-TW" dirty="0"/>
              <a:t> location will be (150, 30):</a:t>
            </a:r>
          </a:p>
          <a:p>
            <a:pPr>
              <a:buFontTx/>
              <a:buNone/>
            </a:pPr>
            <a:r>
              <a:rPr lang="en-US" altLang="zh-TW" dirty="0"/>
              <a:t>	0.5 * 300 = 150 </a:t>
            </a:r>
          </a:p>
          <a:p>
            <a:pPr>
              <a:buFontTx/>
              <a:buNone/>
            </a:pPr>
            <a:r>
              <a:rPr lang="en-US" altLang="zh-TW" dirty="0"/>
              <a:t>	0.1 * 300 = 30</a:t>
            </a:r>
          </a:p>
          <a:p>
            <a:endParaRPr lang="en-US" altLang="zh-TW" b="1" dirty="0">
              <a:solidFill>
                <a:srgbClr val="FF6600"/>
              </a:solidFill>
              <a:cs typeface="Arial" pitchFamily="34" charset="0"/>
            </a:endParaRPr>
          </a:p>
          <a:p>
            <a:r>
              <a:rPr lang="en-US" altLang="zh-TW" b="1" dirty="0">
                <a:solidFill>
                  <a:srgbClr val="FF6600"/>
                </a:solidFill>
                <a:cs typeface="Arial" pitchFamily="34" charset="0"/>
              </a:rPr>
              <a:t>Texture coordinates </a:t>
            </a:r>
            <a:r>
              <a:rPr lang="en-US" altLang="zh-TW" dirty="0">
                <a:solidFill>
                  <a:srgbClr val="FF6600"/>
                </a:solidFill>
                <a:cs typeface="Arial" pitchFamily="34" charset="0"/>
              </a:rPr>
              <a:t>are the means by which texture image positions are assigned to vertices.</a:t>
            </a:r>
            <a:endParaRPr lang="en-GB" dirty="0">
              <a:solidFill>
                <a:srgbClr val="FF6600"/>
              </a:solidFill>
              <a:cs typeface="Arial" pitchFamily="34" charset="0"/>
            </a:endParaRPr>
          </a:p>
          <a:p>
            <a:endParaRPr lang="en-US" altLang="zh-TW" dirty="0"/>
          </a:p>
          <a:p>
            <a:pPr>
              <a:buFontTx/>
              <a:buNone/>
            </a:pPr>
            <a:r>
              <a:rPr lang="en-US" altLang="zh-TW" dirty="0"/>
              <a:t>	</a:t>
            </a:r>
            <a:endParaRPr lang="en-GB" dirty="0"/>
          </a:p>
          <a:p>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Grp="1" noChangeArrowheads="1"/>
          </p:cNvSpPr>
          <p:nvPr>
            <p:ph type="title"/>
          </p:nvPr>
        </p:nvSpPr>
        <p:spPr/>
        <p:txBody>
          <a:bodyPr/>
          <a:lstStyle/>
          <a:p>
            <a:pPr eaLnBrk="1" hangingPunct="1">
              <a:defRPr/>
            </a:pPr>
            <a:r>
              <a:rPr lang="en-US" dirty="0">
                <a:ea typeface="ＭＳ Ｐゴシック" charset="0"/>
                <a:cs typeface="+mj-cs"/>
              </a:rPr>
              <a:t>Locating Texel using Texture Coordinate</a:t>
            </a:r>
          </a:p>
        </p:txBody>
      </p:sp>
      <p:sp>
        <p:nvSpPr>
          <p:cNvPr id="31746" name="Text Box 157"/>
          <p:cNvSpPr txBox="1">
            <a:spLocks noChangeArrowheads="1"/>
          </p:cNvSpPr>
          <p:nvPr/>
        </p:nvSpPr>
        <p:spPr bwMode="auto">
          <a:xfrm>
            <a:off x="914400" y="5950936"/>
            <a:ext cx="1676400" cy="369887"/>
          </a:xfrm>
          <a:prstGeom prst="rect">
            <a:avLst/>
          </a:prstGeom>
          <a:noFill/>
          <a:ln w="9525">
            <a:noFill/>
            <a:miter lim="800000"/>
            <a:headEnd/>
            <a:tailEnd/>
          </a:ln>
        </p:spPr>
        <p:txBody>
          <a:bodyPr>
            <a:spAutoFit/>
          </a:bodyPr>
          <a:lstStyle/>
          <a:p>
            <a:pPr eaLnBrk="1" hangingPunct="1"/>
            <a:r>
              <a:rPr lang="en-US" altLang="zh-TW" sz="1800">
                <a:latin typeface="Arial" pitchFamily="34" charset="0"/>
                <a:cs typeface="Arial" pitchFamily="34" charset="0"/>
              </a:rPr>
              <a:t>(0,0) &lt;= (0,0)</a:t>
            </a:r>
          </a:p>
        </p:txBody>
      </p:sp>
      <p:sp>
        <p:nvSpPr>
          <p:cNvPr id="31747" name="Text Box 158"/>
          <p:cNvSpPr txBox="1">
            <a:spLocks noChangeArrowheads="1"/>
          </p:cNvSpPr>
          <p:nvPr/>
        </p:nvSpPr>
        <p:spPr bwMode="auto">
          <a:xfrm>
            <a:off x="5943600" y="2663223"/>
            <a:ext cx="2198688" cy="369888"/>
          </a:xfrm>
          <a:prstGeom prst="rect">
            <a:avLst/>
          </a:prstGeom>
          <a:noFill/>
          <a:ln w="9525">
            <a:noFill/>
            <a:miter lim="800000"/>
            <a:headEnd/>
            <a:tailEnd/>
          </a:ln>
        </p:spPr>
        <p:txBody>
          <a:bodyPr>
            <a:spAutoFit/>
          </a:bodyPr>
          <a:lstStyle/>
          <a:p>
            <a:pPr eaLnBrk="1" hangingPunct="1"/>
            <a:r>
              <a:rPr lang="en-US" altLang="zh-TW" sz="1800">
                <a:latin typeface="Arial" pitchFamily="34" charset="0"/>
                <a:cs typeface="Arial" pitchFamily="34" charset="0"/>
              </a:rPr>
              <a:t>(300, 300) &lt;= (1,1)</a:t>
            </a:r>
          </a:p>
        </p:txBody>
      </p:sp>
      <p:sp>
        <p:nvSpPr>
          <p:cNvPr id="31748" name="Text Box 157"/>
          <p:cNvSpPr txBox="1">
            <a:spLocks noChangeArrowheads="1"/>
          </p:cNvSpPr>
          <p:nvPr/>
        </p:nvSpPr>
        <p:spPr bwMode="auto">
          <a:xfrm>
            <a:off x="5791200" y="5950936"/>
            <a:ext cx="2057400" cy="369887"/>
          </a:xfrm>
          <a:prstGeom prst="rect">
            <a:avLst/>
          </a:prstGeom>
          <a:noFill/>
          <a:ln w="9525">
            <a:noFill/>
            <a:miter lim="800000"/>
            <a:headEnd/>
            <a:tailEnd/>
          </a:ln>
        </p:spPr>
        <p:txBody>
          <a:bodyPr>
            <a:spAutoFit/>
          </a:bodyPr>
          <a:lstStyle/>
          <a:p>
            <a:pPr eaLnBrk="1" hangingPunct="1"/>
            <a:r>
              <a:rPr lang="en-US" altLang="zh-TW" sz="1800">
                <a:latin typeface="Arial" pitchFamily="34" charset="0"/>
                <a:cs typeface="Arial" pitchFamily="34" charset="0"/>
              </a:rPr>
              <a:t>(300, 0) &lt;= (1,0)</a:t>
            </a:r>
          </a:p>
        </p:txBody>
      </p:sp>
      <p:sp>
        <p:nvSpPr>
          <p:cNvPr id="31749" name="Text Box 157"/>
          <p:cNvSpPr txBox="1">
            <a:spLocks noChangeArrowheads="1"/>
          </p:cNvSpPr>
          <p:nvPr/>
        </p:nvSpPr>
        <p:spPr bwMode="auto">
          <a:xfrm>
            <a:off x="762000" y="2663223"/>
            <a:ext cx="1828800" cy="369888"/>
          </a:xfrm>
          <a:prstGeom prst="rect">
            <a:avLst/>
          </a:prstGeom>
          <a:noFill/>
          <a:ln w="9525">
            <a:noFill/>
            <a:miter lim="800000"/>
            <a:headEnd/>
            <a:tailEnd/>
          </a:ln>
        </p:spPr>
        <p:txBody>
          <a:bodyPr>
            <a:spAutoFit/>
          </a:bodyPr>
          <a:lstStyle/>
          <a:p>
            <a:pPr eaLnBrk="1" hangingPunct="1"/>
            <a:r>
              <a:rPr lang="en-US" altLang="zh-TW" sz="1800">
                <a:latin typeface="Arial" pitchFamily="34" charset="0"/>
                <a:cs typeface="Arial" pitchFamily="34" charset="0"/>
              </a:rPr>
              <a:t>(0,300) &lt;= (0,1)</a:t>
            </a:r>
          </a:p>
        </p:txBody>
      </p:sp>
      <p:grpSp>
        <p:nvGrpSpPr>
          <p:cNvPr id="2" name="Group 1"/>
          <p:cNvGrpSpPr>
            <a:grpSpLocks/>
          </p:cNvGrpSpPr>
          <p:nvPr/>
        </p:nvGrpSpPr>
        <p:grpSpPr bwMode="auto">
          <a:xfrm>
            <a:off x="2514600" y="2804511"/>
            <a:ext cx="3429000" cy="3124200"/>
            <a:chOff x="381000" y="3352800"/>
            <a:chExt cx="3429000" cy="3124200"/>
          </a:xfrm>
        </p:grpSpPr>
        <p:pic>
          <p:nvPicPr>
            <p:cNvPr id="31754" name="Picture 133" descr="buck"/>
            <p:cNvPicPr>
              <a:picLocks noChangeAspect="1" noChangeArrowheads="1"/>
            </p:cNvPicPr>
            <p:nvPr/>
          </p:nvPicPr>
          <p:blipFill>
            <a:blip r:embed="rId2"/>
            <a:srcRect/>
            <a:stretch>
              <a:fillRect/>
            </a:stretch>
          </p:blipFill>
          <p:spPr bwMode="auto">
            <a:xfrm>
              <a:off x="403249" y="3357226"/>
              <a:ext cx="3406751" cy="3119773"/>
            </a:xfrm>
            <a:prstGeom prst="rect">
              <a:avLst/>
            </a:prstGeom>
            <a:noFill/>
            <a:ln w="9525">
              <a:solidFill>
                <a:schemeClr val="bg1"/>
              </a:solidFill>
              <a:miter lim="800000"/>
              <a:headEnd/>
              <a:tailEnd/>
            </a:ln>
          </p:spPr>
        </p:pic>
        <p:sp>
          <p:nvSpPr>
            <p:cNvPr id="31755" name="Line 136"/>
            <p:cNvSpPr>
              <a:spLocks noChangeShapeType="1"/>
            </p:cNvSpPr>
            <p:nvPr/>
          </p:nvSpPr>
          <p:spPr bwMode="auto">
            <a:xfrm flipH="1">
              <a:off x="762000" y="3352800"/>
              <a:ext cx="19050" cy="3124200"/>
            </a:xfrm>
            <a:prstGeom prst="line">
              <a:avLst/>
            </a:prstGeom>
            <a:noFill/>
            <a:ln w="28575">
              <a:solidFill>
                <a:schemeClr val="bg1"/>
              </a:solidFill>
              <a:miter lim="800000"/>
              <a:headEnd/>
              <a:tailEnd/>
            </a:ln>
          </p:spPr>
          <p:txBody>
            <a:bodyPr wrap="none"/>
            <a:lstStyle/>
            <a:p>
              <a:endParaRPr lang="zh-TW" altLang="en-US"/>
            </a:p>
          </p:txBody>
        </p:sp>
        <p:sp>
          <p:nvSpPr>
            <p:cNvPr id="31756" name="Line 138"/>
            <p:cNvSpPr>
              <a:spLocks noChangeShapeType="1"/>
            </p:cNvSpPr>
            <p:nvPr/>
          </p:nvSpPr>
          <p:spPr bwMode="auto">
            <a:xfrm>
              <a:off x="1223963" y="3352800"/>
              <a:ext cx="0" cy="3124200"/>
            </a:xfrm>
            <a:prstGeom prst="line">
              <a:avLst/>
            </a:prstGeom>
            <a:noFill/>
            <a:ln w="28575">
              <a:solidFill>
                <a:schemeClr val="bg1"/>
              </a:solidFill>
              <a:miter lim="800000"/>
              <a:headEnd/>
              <a:tailEnd/>
            </a:ln>
          </p:spPr>
          <p:txBody>
            <a:bodyPr wrap="none"/>
            <a:lstStyle/>
            <a:p>
              <a:endParaRPr lang="zh-TW" altLang="en-US"/>
            </a:p>
          </p:txBody>
        </p:sp>
        <p:sp>
          <p:nvSpPr>
            <p:cNvPr id="31757" name="Line 140"/>
            <p:cNvSpPr>
              <a:spLocks noChangeShapeType="1"/>
            </p:cNvSpPr>
            <p:nvPr/>
          </p:nvSpPr>
          <p:spPr bwMode="auto">
            <a:xfrm flipH="1">
              <a:off x="1679575" y="3352800"/>
              <a:ext cx="0" cy="3124200"/>
            </a:xfrm>
            <a:prstGeom prst="line">
              <a:avLst/>
            </a:prstGeom>
            <a:noFill/>
            <a:ln w="28575">
              <a:solidFill>
                <a:schemeClr val="bg1"/>
              </a:solidFill>
              <a:miter lim="800000"/>
              <a:headEnd/>
              <a:tailEnd/>
            </a:ln>
          </p:spPr>
          <p:txBody>
            <a:bodyPr wrap="none"/>
            <a:lstStyle/>
            <a:p>
              <a:endParaRPr lang="zh-TW" altLang="en-US"/>
            </a:p>
          </p:txBody>
        </p:sp>
        <p:sp>
          <p:nvSpPr>
            <p:cNvPr id="31758" name="Line 142"/>
            <p:cNvSpPr>
              <a:spLocks noChangeShapeType="1"/>
            </p:cNvSpPr>
            <p:nvPr/>
          </p:nvSpPr>
          <p:spPr bwMode="auto">
            <a:xfrm flipH="1">
              <a:off x="2133600" y="3352800"/>
              <a:ext cx="3175" cy="3124200"/>
            </a:xfrm>
            <a:prstGeom prst="line">
              <a:avLst/>
            </a:prstGeom>
            <a:noFill/>
            <a:ln w="28575">
              <a:solidFill>
                <a:schemeClr val="bg1"/>
              </a:solidFill>
              <a:miter lim="800000"/>
              <a:headEnd/>
              <a:tailEnd/>
            </a:ln>
          </p:spPr>
          <p:txBody>
            <a:bodyPr wrap="none"/>
            <a:lstStyle/>
            <a:p>
              <a:endParaRPr lang="zh-TW" altLang="en-US"/>
            </a:p>
          </p:txBody>
        </p:sp>
        <p:sp>
          <p:nvSpPr>
            <p:cNvPr id="31759" name="Line 144"/>
            <p:cNvSpPr>
              <a:spLocks noChangeShapeType="1"/>
            </p:cNvSpPr>
            <p:nvPr/>
          </p:nvSpPr>
          <p:spPr bwMode="auto">
            <a:xfrm>
              <a:off x="2592388" y="3352800"/>
              <a:ext cx="0" cy="3124200"/>
            </a:xfrm>
            <a:prstGeom prst="line">
              <a:avLst/>
            </a:prstGeom>
            <a:noFill/>
            <a:ln w="28575">
              <a:solidFill>
                <a:schemeClr val="bg1"/>
              </a:solidFill>
              <a:miter lim="800000"/>
              <a:headEnd/>
              <a:tailEnd/>
            </a:ln>
          </p:spPr>
          <p:txBody>
            <a:bodyPr wrap="none"/>
            <a:lstStyle/>
            <a:p>
              <a:endParaRPr lang="zh-TW" altLang="en-US"/>
            </a:p>
          </p:txBody>
        </p:sp>
        <p:sp>
          <p:nvSpPr>
            <p:cNvPr id="31760" name="Line 145"/>
            <p:cNvSpPr>
              <a:spLocks noChangeShapeType="1"/>
            </p:cNvSpPr>
            <p:nvPr/>
          </p:nvSpPr>
          <p:spPr bwMode="auto">
            <a:xfrm>
              <a:off x="387350" y="5624512"/>
              <a:ext cx="3422650" cy="0"/>
            </a:xfrm>
            <a:prstGeom prst="line">
              <a:avLst/>
            </a:prstGeom>
            <a:noFill/>
            <a:ln w="28575">
              <a:solidFill>
                <a:schemeClr val="bg1"/>
              </a:solidFill>
              <a:miter lim="800000"/>
              <a:headEnd/>
              <a:tailEnd/>
            </a:ln>
          </p:spPr>
          <p:txBody>
            <a:bodyPr wrap="none"/>
            <a:lstStyle/>
            <a:p>
              <a:endParaRPr lang="zh-TW" altLang="en-US"/>
            </a:p>
          </p:txBody>
        </p:sp>
        <p:sp>
          <p:nvSpPr>
            <p:cNvPr id="31761" name="Line 146"/>
            <p:cNvSpPr>
              <a:spLocks noChangeShapeType="1"/>
            </p:cNvSpPr>
            <p:nvPr/>
          </p:nvSpPr>
          <p:spPr bwMode="auto">
            <a:xfrm>
              <a:off x="387350" y="5199062"/>
              <a:ext cx="3422650" cy="0"/>
            </a:xfrm>
            <a:prstGeom prst="line">
              <a:avLst/>
            </a:prstGeom>
            <a:noFill/>
            <a:ln w="28575">
              <a:solidFill>
                <a:schemeClr val="bg1"/>
              </a:solidFill>
              <a:miter lim="800000"/>
              <a:headEnd/>
              <a:tailEnd/>
            </a:ln>
          </p:spPr>
          <p:txBody>
            <a:bodyPr wrap="none"/>
            <a:lstStyle/>
            <a:p>
              <a:endParaRPr lang="zh-TW" altLang="en-US"/>
            </a:p>
          </p:txBody>
        </p:sp>
        <p:sp>
          <p:nvSpPr>
            <p:cNvPr id="31762" name="Line 148"/>
            <p:cNvSpPr>
              <a:spLocks noChangeShapeType="1"/>
            </p:cNvSpPr>
            <p:nvPr/>
          </p:nvSpPr>
          <p:spPr bwMode="auto">
            <a:xfrm>
              <a:off x="387350" y="4773612"/>
              <a:ext cx="3422650" cy="0"/>
            </a:xfrm>
            <a:prstGeom prst="line">
              <a:avLst/>
            </a:prstGeom>
            <a:noFill/>
            <a:ln w="28575">
              <a:solidFill>
                <a:schemeClr val="bg1"/>
              </a:solidFill>
              <a:miter lim="800000"/>
              <a:headEnd/>
              <a:tailEnd/>
            </a:ln>
          </p:spPr>
          <p:txBody>
            <a:bodyPr wrap="none"/>
            <a:lstStyle/>
            <a:p>
              <a:endParaRPr lang="zh-TW" altLang="en-US"/>
            </a:p>
          </p:txBody>
        </p:sp>
        <p:sp>
          <p:nvSpPr>
            <p:cNvPr id="31763" name="Line 150"/>
            <p:cNvSpPr>
              <a:spLocks noChangeShapeType="1"/>
            </p:cNvSpPr>
            <p:nvPr/>
          </p:nvSpPr>
          <p:spPr bwMode="auto">
            <a:xfrm>
              <a:off x="381000" y="4418012"/>
              <a:ext cx="3429000" cy="0"/>
            </a:xfrm>
            <a:prstGeom prst="line">
              <a:avLst/>
            </a:prstGeom>
            <a:noFill/>
            <a:ln w="28575">
              <a:solidFill>
                <a:schemeClr val="bg1"/>
              </a:solidFill>
              <a:miter lim="800000"/>
              <a:headEnd/>
              <a:tailEnd/>
            </a:ln>
          </p:spPr>
          <p:txBody>
            <a:bodyPr wrap="none"/>
            <a:lstStyle/>
            <a:p>
              <a:endParaRPr lang="zh-TW" altLang="en-US"/>
            </a:p>
          </p:txBody>
        </p:sp>
        <p:sp>
          <p:nvSpPr>
            <p:cNvPr id="31764" name="Line 152"/>
            <p:cNvSpPr>
              <a:spLocks noChangeShapeType="1"/>
            </p:cNvSpPr>
            <p:nvPr/>
          </p:nvSpPr>
          <p:spPr bwMode="auto">
            <a:xfrm>
              <a:off x="381000" y="4062412"/>
              <a:ext cx="3429000" cy="0"/>
            </a:xfrm>
            <a:prstGeom prst="line">
              <a:avLst/>
            </a:prstGeom>
            <a:noFill/>
            <a:ln w="28575">
              <a:solidFill>
                <a:schemeClr val="bg1"/>
              </a:solidFill>
              <a:miter lim="800000"/>
              <a:headEnd/>
              <a:tailEnd/>
            </a:ln>
          </p:spPr>
          <p:txBody>
            <a:bodyPr wrap="none"/>
            <a:lstStyle/>
            <a:p>
              <a:endParaRPr lang="zh-TW" altLang="en-US"/>
            </a:p>
          </p:txBody>
        </p:sp>
        <p:sp>
          <p:nvSpPr>
            <p:cNvPr id="31765" name="Line 153"/>
            <p:cNvSpPr>
              <a:spLocks noChangeShapeType="1"/>
            </p:cNvSpPr>
            <p:nvPr/>
          </p:nvSpPr>
          <p:spPr bwMode="auto">
            <a:xfrm>
              <a:off x="381000" y="3708400"/>
              <a:ext cx="3429000" cy="0"/>
            </a:xfrm>
            <a:prstGeom prst="line">
              <a:avLst/>
            </a:prstGeom>
            <a:noFill/>
            <a:ln w="28575">
              <a:solidFill>
                <a:schemeClr val="bg1"/>
              </a:solidFill>
              <a:miter lim="800000"/>
              <a:headEnd/>
              <a:tailEnd/>
            </a:ln>
          </p:spPr>
          <p:txBody>
            <a:bodyPr wrap="none"/>
            <a:lstStyle/>
            <a:p>
              <a:endParaRPr lang="zh-TW" altLang="en-US"/>
            </a:p>
          </p:txBody>
        </p:sp>
        <p:sp>
          <p:nvSpPr>
            <p:cNvPr id="31766" name="Line 155"/>
            <p:cNvSpPr>
              <a:spLocks noChangeShapeType="1"/>
            </p:cNvSpPr>
            <p:nvPr/>
          </p:nvSpPr>
          <p:spPr bwMode="auto">
            <a:xfrm>
              <a:off x="381000" y="3352800"/>
              <a:ext cx="2963863" cy="1587"/>
            </a:xfrm>
            <a:prstGeom prst="line">
              <a:avLst/>
            </a:prstGeom>
            <a:noFill/>
            <a:ln w="28575">
              <a:solidFill>
                <a:schemeClr val="bg1"/>
              </a:solidFill>
              <a:miter lim="800000"/>
              <a:headEnd/>
              <a:tailEnd/>
            </a:ln>
          </p:spPr>
          <p:txBody>
            <a:bodyPr wrap="none"/>
            <a:lstStyle/>
            <a:p>
              <a:endParaRPr lang="zh-TW" altLang="en-US"/>
            </a:p>
          </p:txBody>
        </p:sp>
        <p:sp>
          <p:nvSpPr>
            <p:cNvPr id="31767" name="Line 144"/>
            <p:cNvSpPr>
              <a:spLocks noChangeShapeType="1"/>
            </p:cNvSpPr>
            <p:nvPr/>
          </p:nvSpPr>
          <p:spPr bwMode="auto">
            <a:xfrm>
              <a:off x="3049588" y="3352800"/>
              <a:ext cx="0" cy="3124200"/>
            </a:xfrm>
            <a:prstGeom prst="line">
              <a:avLst/>
            </a:prstGeom>
            <a:noFill/>
            <a:ln w="28575">
              <a:solidFill>
                <a:schemeClr val="bg1"/>
              </a:solidFill>
              <a:miter lim="800000"/>
              <a:headEnd/>
              <a:tailEnd/>
            </a:ln>
          </p:spPr>
          <p:txBody>
            <a:bodyPr wrap="none"/>
            <a:lstStyle/>
            <a:p>
              <a:endParaRPr lang="zh-TW" altLang="en-US"/>
            </a:p>
          </p:txBody>
        </p:sp>
        <p:sp>
          <p:nvSpPr>
            <p:cNvPr id="31768" name="Line 144"/>
            <p:cNvSpPr>
              <a:spLocks noChangeShapeType="1"/>
            </p:cNvSpPr>
            <p:nvPr/>
          </p:nvSpPr>
          <p:spPr bwMode="auto">
            <a:xfrm>
              <a:off x="3429000" y="3352800"/>
              <a:ext cx="0" cy="3124200"/>
            </a:xfrm>
            <a:prstGeom prst="line">
              <a:avLst/>
            </a:prstGeom>
            <a:noFill/>
            <a:ln w="28575">
              <a:solidFill>
                <a:schemeClr val="bg1"/>
              </a:solidFill>
              <a:miter lim="800000"/>
              <a:headEnd/>
              <a:tailEnd/>
            </a:ln>
          </p:spPr>
          <p:txBody>
            <a:bodyPr wrap="none"/>
            <a:lstStyle/>
            <a:p>
              <a:endParaRPr lang="zh-TW" altLang="en-US"/>
            </a:p>
          </p:txBody>
        </p:sp>
        <p:sp>
          <p:nvSpPr>
            <p:cNvPr id="31769" name="Line 145"/>
            <p:cNvSpPr>
              <a:spLocks noChangeShapeType="1"/>
            </p:cNvSpPr>
            <p:nvPr/>
          </p:nvSpPr>
          <p:spPr bwMode="auto">
            <a:xfrm>
              <a:off x="387350" y="6051550"/>
              <a:ext cx="3422650" cy="0"/>
            </a:xfrm>
            <a:prstGeom prst="line">
              <a:avLst/>
            </a:prstGeom>
            <a:noFill/>
            <a:ln w="28575">
              <a:solidFill>
                <a:schemeClr val="bg1"/>
              </a:solidFill>
              <a:miter lim="800000"/>
              <a:headEnd/>
              <a:tailEnd/>
            </a:ln>
          </p:spPr>
          <p:txBody>
            <a:bodyPr wrap="none"/>
            <a:lstStyle/>
            <a:p>
              <a:endParaRPr lang="zh-TW" altLang="en-US"/>
            </a:p>
          </p:txBody>
        </p:sp>
      </p:grpSp>
      <p:sp>
        <p:nvSpPr>
          <p:cNvPr id="31751" name="Rectangle 1"/>
          <p:cNvSpPr>
            <a:spLocks noChangeArrowheads="1"/>
          </p:cNvSpPr>
          <p:nvPr/>
        </p:nvSpPr>
        <p:spPr bwMode="auto">
          <a:xfrm>
            <a:off x="457200" y="1191492"/>
            <a:ext cx="8153400" cy="1570038"/>
          </a:xfrm>
          <a:prstGeom prst="rect">
            <a:avLst/>
          </a:prstGeom>
          <a:noFill/>
          <a:ln w="9525">
            <a:noFill/>
            <a:miter lim="800000"/>
            <a:headEnd/>
            <a:tailEnd/>
          </a:ln>
        </p:spPr>
        <p:txBody>
          <a:bodyPr>
            <a:spAutoFit/>
          </a:bodyPr>
          <a:lstStyle/>
          <a:p>
            <a:pPr eaLnBrk="1" hangingPunct="1"/>
            <a:r>
              <a:rPr lang="en-US" altLang="zh-TW" b="0">
                <a:latin typeface="Arial" pitchFamily="34" charset="0"/>
                <a:cs typeface="Arial" pitchFamily="34" charset="0"/>
              </a:rPr>
              <a:t>So we multiply texture coordinate </a:t>
            </a:r>
            <a:r>
              <a:rPr lang="en-US" altLang="zh-TW">
                <a:solidFill>
                  <a:srgbClr val="FF6600"/>
                </a:solidFill>
                <a:latin typeface="Arial" pitchFamily="34" charset="0"/>
                <a:cs typeface="Arial" pitchFamily="34" charset="0"/>
              </a:rPr>
              <a:t>(0.5, 0.1) </a:t>
            </a:r>
            <a:r>
              <a:rPr lang="en-US" altLang="zh-TW" b="0">
                <a:latin typeface="Arial" pitchFamily="34" charset="0"/>
                <a:cs typeface="Arial" pitchFamily="34" charset="0"/>
              </a:rPr>
              <a:t>with image width and height to locate a texel at </a:t>
            </a:r>
            <a:r>
              <a:rPr lang="en-US" altLang="zh-TW">
                <a:solidFill>
                  <a:srgbClr val="FF6600"/>
                </a:solidFill>
                <a:latin typeface="Arial" pitchFamily="34" charset="0"/>
                <a:cs typeface="Arial" pitchFamily="34" charset="0"/>
              </a:rPr>
              <a:t>(150, 30) </a:t>
            </a:r>
            <a:r>
              <a:rPr lang="en-US" altLang="zh-TW" b="0">
                <a:latin typeface="Arial" pitchFamily="34" charset="0"/>
                <a:cs typeface="Arial" pitchFamily="34" charset="0"/>
              </a:rPr>
              <a:t>in the texture image. The texture coordinate serves as an index into the texture image. Similarly we have:</a:t>
            </a:r>
            <a:endParaRPr lang="en-GB" b="0">
              <a:latin typeface="Arial" pitchFamily="34" charset="0"/>
              <a:cs typeface="Arial" pitchFamily="34" charset="0"/>
            </a:endParaRPr>
          </a:p>
        </p:txBody>
      </p:sp>
      <p:cxnSp>
        <p:nvCxnSpPr>
          <p:cNvPr id="32777" name="Straight Arrow Connector 4"/>
          <p:cNvCxnSpPr>
            <a:cxnSpLocks noChangeShapeType="1"/>
          </p:cNvCxnSpPr>
          <p:nvPr/>
        </p:nvCxnSpPr>
        <p:spPr bwMode="auto">
          <a:xfrm flipV="1">
            <a:off x="2514600" y="2510823"/>
            <a:ext cx="0" cy="3657600"/>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2778" name="Straight Arrow Connector 35"/>
          <p:cNvCxnSpPr>
            <a:cxnSpLocks noChangeShapeType="1"/>
          </p:cNvCxnSpPr>
          <p:nvPr/>
        </p:nvCxnSpPr>
        <p:spPr bwMode="auto">
          <a:xfrm>
            <a:off x="1600200" y="5939823"/>
            <a:ext cx="5257800" cy="0"/>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3"/>
          <p:cNvPicPr>
            <a:picLocks noChangeAspect="1"/>
          </p:cNvPicPr>
          <p:nvPr/>
        </p:nvPicPr>
        <p:blipFill>
          <a:blip r:embed="rId2"/>
          <a:srcRect/>
          <a:stretch>
            <a:fillRect/>
          </a:stretch>
        </p:blipFill>
        <p:spPr bwMode="auto">
          <a:xfrm>
            <a:off x="152400" y="1480548"/>
            <a:ext cx="4005263" cy="4495800"/>
          </a:xfrm>
          <a:prstGeom prst="rect">
            <a:avLst/>
          </a:prstGeom>
          <a:noFill/>
          <a:ln w="9525">
            <a:noFill/>
            <a:miter lim="800000"/>
            <a:headEnd/>
            <a:tailEnd/>
          </a:ln>
        </p:spPr>
      </p:pic>
      <p:sp>
        <p:nvSpPr>
          <p:cNvPr id="32770" name="Title 1"/>
          <p:cNvSpPr>
            <a:spLocks noGrp="1"/>
          </p:cNvSpPr>
          <p:nvPr>
            <p:ph type="title"/>
          </p:nvPr>
        </p:nvSpPr>
        <p:spPr/>
        <p:txBody>
          <a:bodyPr/>
          <a:lstStyle/>
          <a:p>
            <a:r>
              <a:rPr lang="en-GB"/>
              <a:t>Filtering</a:t>
            </a:r>
          </a:p>
        </p:txBody>
      </p:sp>
      <p:sp>
        <p:nvSpPr>
          <p:cNvPr id="6" name="Oval 5"/>
          <p:cNvSpPr>
            <a:spLocks noChangeArrowheads="1"/>
          </p:cNvSpPr>
          <p:nvPr/>
        </p:nvSpPr>
        <p:spPr bwMode="auto">
          <a:xfrm>
            <a:off x="1143000" y="2471148"/>
            <a:ext cx="228600" cy="228600"/>
          </a:xfrm>
          <a:prstGeom prst="ellipse">
            <a:avLst/>
          </a:prstGeom>
          <a:solidFill>
            <a:srgbClr val="FF0000"/>
          </a:solidFill>
          <a:ln w="9525">
            <a:solidFill>
              <a:srgbClr val="00CC98"/>
            </a:solidFill>
            <a:round/>
            <a:headEnd/>
            <a:tailEnd/>
          </a:ln>
          <a:effectLst>
            <a:outerShdw dist="23000" dir="5400000" rotWithShape="0">
              <a:srgbClr val="808080">
                <a:alpha val="34998"/>
              </a:srgbClr>
            </a:outerShdw>
          </a:effectLst>
        </p:spPr>
        <p:txBody>
          <a:bodyPr anchor="ctr"/>
          <a:lstStyle/>
          <a:p>
            <a:pPr algn="ctr" eaLnBrk="1" hangingPunct="1"/>
            <a:endParaRPr lang="en-GB">
              <a:solidFill>
                <a:srgbClr val="FFFFFF"/>
              </a:solidFill>
              <a:latin typeface="Arial" pitchFamily="34" charset="0"/>
            </a:endParaRPr>
          </a:p>
        </p:txBody>
      </p:sp>
      <p:sp>
        <p:nvSpPr>
          <p:cNvPr id="7" name="Oval 6"/>
          <p:cNvSpPr>
            <a:spLocks noChangeArrowheads="1"/>
          </p:cNvSpPr>
          <p:nvPr/>
        </p:nvSpPr>
        <p:spPr bwMode="auto">
          <a:xfrm>
            <a:off x="3200400" y="2471148"/>
            <a:ext cx="228600" cy="228600"/>
          </a:xfrm>
          <a:prstGeom prst="ellipse">
            <a:avLst/>
          </a:prstGeom>
          <a:solidFill>
            <a:srgbClr val="FF0000"/>
          </a:solidFill>
          <a:ln w="9525">
            <a:solidFill>
              <a:srgbClr val="00CC98"/>
            </a:solidFill>
            <a:round/>
            <a:headEnd/>
            <a:tailEnd/>
          </a:ln>
          <a:effectLst>
            <a:outerShdw dist="23000" dir="5400000" rotWithShape="0">
              <a:srgbClr val="808080">
                <a:alpha val="34998"/>
              </a:srgbClr>
            </a:outerShdw>
          </a:effectLst>
        </p:spPr>
        <p:txBody>
          <a:bodyPr anchor="ctr"/>
          <a:lstStyle/>
          <a:p>
            <a:pPr algn="ctr" eaLnBrk="1" hangingPunct="1"/>
            <a:endParaRPr lang="en-GB">
              <a:solidFill>
                <a:srgbClr val="FFFFFF"/>
              </a:solidFill>
              <a:latin typeface="Arial" pitchFamily="34" charset="0"/>
            </a:endParaRPr>
          </a:p>
        </p:txBody>
      </p:sp>
      <p:sp>
        <p:nvSpPr>
          <p:cNvPr id="8" name="Oval 7"/>
          <p:cNvSpPr>
            <a:spLocks noChangeArrowheads="1"/>
          </p:cNvSpPr>
          <p:nvPr/>
        </p:nvSpPr>
        <p:spPr bwMode="auto">
          <a:xfrm>
            <a:off x="3200400" y="4757148"/>
            <a:ext cx="228600" cy="228600"/>
          </a:xfrm>
          <a:prstGeom prst="ellipse">
            <a:avLst/>
          </a:prstGeom>
          <a:solidFill>
            <a:srgbClr val="FF0000"/>
          </a:solidFill>
          <a:ln w="9525">
            <a:solidFill>
              <a:srgbClr val="00CC98"/>
            </a:solidFill>
            <a:round/>
            <a:headEnd/>
            <a:tailEnd/>
          </a:ln>
          <a:effectLst>
            <a:outerShdw dist="23000" dir="5400000" rotWithShape="0">
              <a:srgbClr val="808080">
                <a:alpha val="34998"/>
              </a:srgbClr>
            </a:outerShdw>
          </a:effectLst>
        </p:spPr>
        <p:txBody>
          <a:bodyPr anchor="ctr"/>
          <a:lstStyle/>
          <a:p>
            <a:pPr algn="ctr" eaLnBrk="1" hangingPunct="1"/>
            <a:endParaRPr lang="en-GB">
              <a:solidFill>
                <a:srgbClr val="FFFFFF"/>
              </a:solidFill>
              <a:latin typeface="Arial" pitchFamily="34" charset="0"/>
            </a:endParaRPr>
          </a:p>
        </p:txBody>
      </p:sp>
      <p:sp>
        <p:nvSpPr>
          <p:cNvPr id="9" name="Oval 8"/>
          <p:cNvSpPr>
            <a:spLocks noChangeArrowheads="1"/>
          </p:cNvSpPr>
          <p:nvPr/>
        </p:nvSpPr>
        <p:spPr bwMode="auto">
          <a:xfrm>
            <a:off x="1143000" y="4757148"/>
            <a:ext cx="228600" cy="228600"/>
          </a:xfrm>
          <a:prstGeom prst="ellipse">
            <a:avLst/>
          </a:prstGeom>
          <a:solidFill>
            <a:srgbClr val="FF0000"/>
          </a:solidFill>
          <a:ln w="9525">
            <a:solidFill>
              <a:srgbClr val="00CC98"/>
            </a:solidFill>
            <a:round/>
            <a:headEnd/>
            <a:tailEnd/>
          </a:ln>
          <a:effectLst>
            <a:outerShdw dist="23000" dir="5400000" rotWithShape="0">
              <a:srgbClr val="808080">
                <a:alpha val="34998"/>
              </a:srgbClr>
            </a:outerShdw>
          </a:effectLst>
        </p:spPr>
        <p:txBody>
          <a:bodyPr anchor="ctr"/>
          <a:lstStyle/>
          <a:p>
            <a:pPr algn="ctr" eaLnBrk="1" hangingPunct="1"/>
            <a:endParaRPr lang="en-GB">
              <a:solidFill>
                <a:srgbClr val="FFFFFF"/>
              </a:solidFill>
              <a:latin typeface="Arial" pitchFamily="34" charset="0"/>
            </a:endParaRPr>
          </a:p>
        </p:txBody>
      </p:sp>
      <p:sp>
        <p:nvSpPr>
          <p:cNvPr id="10" name="Oval 9"/>
          <p:cNvSpPr>
            <a:spLocks noChangeArrowheads="1"/>
          </p:cNvSpPr>
          <p:nvPr/>
        </p:nvSpPr>
        <p:spPr bwMode="auto">
          <a:xfrm>
            <a:off x="2286000" y="3461748"/>
            <a:ext cx="228600" cy="228600"/>
          </a:xfrm>
          <a:prstGeom prst="ellipse">
            <a:avLst/>
          </a:prstGeom>
          <a:solidFill>
            <a:srgbClr val="EC49FF"/>
          </a:solidFill>
          <a:ln w="9525">
            <a:solidFill>
              <a:srgbClr val="FFFF00"/>
            </a:solidFill>
            <a:round/>
            <a:headEnd/>
            <a:tailEnd/>
          </a:ln>
          <a:effectLst>
            <a:outerShdw dist="23000" dir="5400000" rotWithShape="0">
              <a:srgbClr val="808080">
                <a:alpha val="34998"/>
              </a:srgbClr>
            </a:outerShdw>
          </a:effectLst>
        </p:spPr>
        <p:txBody>
          <a:bodyPr anchor="ctr"/>
          <a:lstStyle/>
          <a:p>
            <a:pPr algn="ctr" eaLnBrk="1" hangingPunct="1"/>
            <a:endParaRPr lang="en-GB">
              <a:solidFill>
                <a:srgbClr val="FFFFFF"/>
              </a:solidFill>
              <a:latin typeface="Arial" pitchFamily="34" charset="0"/>
            </a:endParaRPr>
          </a:p>
        </p:txBody>
      </p:sp>
      <p:sp>
        <p:nvSpPr>
          <p:cNvPr id="32776" name="TextBox 13"/>
          <p:cNvSpPr txBox="1">
            <a:spLocks noChangeArrowheads="1"/>
          </p:cNvSpPr>
          <p:nvPr/>
        </p:nvSpPr>
        <p:spPr bwMode="auto">
          <a:xfrm>
            <a:off x="4286248" y="1442428"/>
            <a:ext cx="4881594" cy="4201150"/>
          </a:xfrm>
          <a:prstGeom prst="rect">
            <a:avLst/>
          </a:prstGeom>
          <a:noFill/>
          <a:ln w="9525">
            <a:noFill/>
            <a:miter lim="800000"/>
            <a:headEnd/>
            <a:tailEnd/>
          </a:ln>
        </p:spPr>
        <p:txBody>
          <a:bodyPr wrap="square">
            <a:spAutoFit/>
          </a:bodyPr>
          <a:lstStyle/>
          <a:p>
            <a:pPr eaLnBrk="1" hangingPunct="1">
              <a:spcBef>
                <a:spcPts val="563"/>
              </a:spcBef>
            </a:pPr>
            <a:r>
              <a:rPr lang="en-US" altLang="zh-TW" b="0" dirty="0">
                <a:latin typeface="Arial" pitchFamily="34" charset="0"/>
                <a:cs typeface="Arial" pitchFamily="34" charset="0"/>
              </a:rPr>
              <a:t>However, texture coordinates may not exactly mapped to a </a:t>
            </a:r>
            <a:r>
              <a:rPr lang="en-US" altLang="zh-TW" b="0" dirty="0" err="1">
                <a:latin typeface="Arial" pitchFamily="34" charset="0"/>
                <a:cs typeface="Arial" pitchFamily="34" charset="0"/>
              </a:rPr>
              <a:t>texel</a:t>
            </a:r>
            <a:r>
              <a:rPr lang="en-US" altLang="zh-TW" b="0" dirty="0">
                <a:latin typeface="Arial" pitchFamily="34" charset="0"/>
                <a:cs typeface="Arial" pitchFamily="34" charset="0"/>
              </a:rPr>
              <a:t> in the texture image</a:t>
            </a:r>
          </a:p>
          <a:p>
            <a:pPr eaLnBrk="1" hangingPunct="1">
              <a:spcBef>
                <a:spcPts val="563"/>
              </a:spcBef>
            </a:pPr>
            <a:r>
              <a:rPr lang="en-US" altLang="zh-TW" b="0" dirty="0">
                <a:latin typeface="Arial" pitchFamily="34" charset="0"/>
                <a:cs typeface="Arial" pitchFamily="34" charset="0"/>
              </a:rPr>
              <a:t>Filtering interpolates a </a:t>
            </a:r>
            <a:r>
              <a:rPr lang="en-US" altLang="zh-TW" b="0" dirty="0" err="1">
                <a:latin typeface="Arial" pitchFamily="34" charset="0"/>
                <a:cs typeface="Arial" pitchFamily="34" charset="0"/>
              </a:rPr>
              <a:t>texel</a:t>
            </a:r>
            <a:r>
              <a:rPr lang="en-US" altLang="zh-TW" b="0" dirty="0">
                <a:latin typeface="Arial" pitchFamily="34" charset="0"/>
                <a:cs typeface="Arial" pitchFamily="34" charset="0"/>
              </a:rPr>
              <a:t> value from its neighbors or combine multiple </a:t>
            </a:r>
            <a:r>
              <a:rPr lang="en-US" altLang="zh-TW" b="0" dirty="0" err="1">
                <a:latin typeface="Arial" pitchFamily="34" charset="0"/>
                <a:cs typeface="Arial" pitchFamily="34" charset="0"/>
              </a:rPr>
              <a:t>texel</a:t>
            </a:r>
            <a:r>
              <a:rPr lang="en-US" altLang="zh-TW" b="0" dirty="0">
                <a:latin typeface="Arial" pitchFamily="34" charset="0"/>
                <a:cs typeface="Arial" pitchFamily="34" charset="0"/>
              </a:rPr>
              <a:t> values into one</a:t>
            </a:r>
          </a:p>
          <a:p>
            <a:pPr eaLnBrk="1" hangingPunct="1">
              <a:spcBef>
                <a:spcPts val="563"/>
              </a:spcBef>
              <a:buFont typeface="Courier New" pitchFamily="49" charset="0"/>
              <a:buChar char="o"/>
            </a:pPr>
            <a:r>
              <a:rPr lang="en-GB" b="0" dirty="0">
                <a:latin typeface="Arial" pitchFamily="34" charset="0"/>
                <a:cs typeface="Arial" pitchFamily="34" charset="0"/>
              </a:rPr>
              <a:t>Nearest neighbour - s</a:t>
            </a:r>
            <a:r>
              <a:rPr lang="en-US" altLang="zh-TW" b="0" dirty="0">
                <a:latin typeface="Arial" pitchFamily="34" charset="0"/>
                <a:cs typeface="Arial" pitchFamily="34" charset="0"/>
              </a:rPr>
              <a:t>nap to the nearest </a:t>
            </a:r>
            <a:r>
              <a:rPr lang="en-US" altLang="zh-TW" b="0" dirty="0" err="1">
                <a:latin typeface="Arial" pitchFamily="34" charset="0"/>
                <a:cs typeface="Arial" pitchFamily="34" charset="0"/>
              </a:rPr>
              <a:t>texel</a:t>
            </a:r>
            <a:endParaRPr lang="en-US" altLang="zh-TW" b="0" dirty="0">
              <a:latin typeface="Arial" pitchFamily="34" charset="0"/>
              <a:cs typeface="Arial" pitchFamily="34" charset="0"/>
            </a:endParaRPr>
          </a:p>
          <a:p>
            <a:pPr eaLnBrk="1" hangingPunct="1">
              <a:spcBef>
                <a:spcPts val="563"/>
              </a:spcBef>
              <a:buFont typeface="Courier New" pitchFamily="49" charset="0"/>
              <a:buChar char="o"/>
            </a:pPr>
            <a:r>
              <a:rPr lang="en-GB" b="0" dirty="0">
                <a:latin typeface="Arial" pitchFamily="34" charset="0"/>
                <a:cs typeface="Arial" pitchFamily="34" charset="0"/>
              </a:rPr>
              <a:t>Bilinear interpolation – </a:t>
            </a:r>
            <a:r>
              <a:rPr lang="en-US" altLang="zh-TW" b="0" dirty="0">
                <a:latin typeface="Arial" pitchFamily="34" charset="0"/>
                <a:cs typeface="Arial" pitchFamily="34" charset="0"/>
              </a:rPr>
              <a:t>use </a:t>
            </a:r>
            <a:r>
              <a:rPr lang="en-US" altLang="zh-TW" b="0" dirty="0" err="1">
                <a:latin typeface="Arial" pitchFamily="34" charset="0"/>
                <a:cs typeface="Arial" pitchFamily="34" charset="0"/>
              </a:rPr>
              <a:t>distance­weighted</a:t>
            </a:r>
            <a:r>
              <a:rPr lang="en-US" altLang="zh-TW" b="0" dirty="0">
                <a:latin typeface="Arial" pitchFamily="34" charset="0"/>
                <a:cs typeface="Arial" pitchFamily="34" charset="0"/>
              </a:rPr>
              <a:t> average of the four nearest </a:t>
            </a:r>
            <a:r>
              <a:rPr lang="en-US" altLang="zh-TW" b="0" dirty="0" err="1">
                <a:latin typeface="Arial" pitchFamily="34" charset="0"/>
                <a:cs typeface="Arial" pitchFamily="34" charset="0"/>
              </a:rPr>
              <a:t>texels</a:t>
            </a:r>
            <a:r>
              <a:rPr lang="en-US" altLang="zh-TW" b="0" dirty="0">
                <a:latin typeface="Arial" pitchFamily="34" charset="0"/>
                <a:cs typeface="Arial" pitchFamily="34" charset="0"/>
              </a:rPr>
              <a:t> to estimate a new </a:t>
            </a:r>
            <a:r>
              <a:rPr lang="en-US" altLang="zh-TW" b="0" dirty="0" err="1">
                <a:latin typeface="Arial" pitchFamily="34" charset="0"/>
                <a:cs typeface="Arial" pitchFamily="34" charset="0"/>
              </a:rPr>
              <a:t>texel</a:t>
            </a:r>
            <a:r>
              <a:rPr lang="en-US" altLang="zh-TW" b="0" dirty="0">
                <a:latin typeface="Arial" pitchFamily="34" charset="0"/>
                <a:cs typeface="Arial" pitchFamily="34" charset="0"/>
              </a:rPr>
              <a:t> for the </a:t>
            </a:r>
            <a:r>
              <a:rPr lang="en-GB" b="0" dirty="0">
                <a:latin typeface="Arial" pitchFamily="34" charset="0"/>
                <a:cs typeface="Arial" pitchFamily="34" charset="0"/>
              </a:rPr>
              <a:t>vertex</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a:t>Texture Aliasing</a:t>
            </a:r>
          </a:p>
        </p:txBody>
      </p:sp>
      <p:sp>
        <p:nvSpPr>
          <p:cNvPr id="33794" name="Content Placeholder 5"/>
          <p:cNvSpPr>
            <a:spLocks noGrp="1"/>
          </p:cNvSpPr>
          <p:nvPr>
            <p:ph sz="half" idx="1"/>
          </p:nvPr>
        </p:nvSpPr>
        <p:spPr>
          <a:xfrm>
            <a:off x="144213" y="1441502"/>
            <a:ext cx="4499225" cy="4773579"/>
          </a:xfrm>
        </p:spPr>
        <p:txBody>
          <a:bodyPr/>
          <a:lstStyle/>
          <a:p>
            <a:r>
              <a:rPr lang="en-GB" dirty="0"/>
              <a:t>Aliasing can happen that ruins the appearance of a textured object</a:t>
            </a:r>
          </a:p>
          <a:p>
            <a:endParaRPr lang="en-GB" dirty="0"/>
          </a:p>
          <a:p>
            <a:r>
              <a:rPr lang="en-GB" dirty="0"/>
              <a:t>Aliasing occurs when s</a:t>
            </a:r>
            <a:r>
              <a:rPr lang="en-US" altLang="zh-TW" dirty="0" err="1">
                <a:cs typeface="Arial" pitchFamily="34" charset="0"/>
              </a:rPr>
              <a:t>creen</a:t>
            </a:r>
            <a:r>
              <a:rPr lang="en-US" altLang="zh-TW" dirty="0">
                <a:cs typeface="Arial" pitchFamily="34" charset="0"/>
              </a:rPr>
              <a:t> resolution differs from texture resolution </a:t>
            </a:r>
            <a:r>
              <a:rPr lang="en-GB" dirty="0"/>
              <a:t>- two adjacent pixels on object may not be mapped to two adjacent </a:t>
            </a:r>
            <a:r>
              <a:rPr lang="en-GB" dirty="0" err="1"/>
              <a:t>texels</a:t>
            </a:r>
            <a:r>
              <a:rPr lang="en-GB" dirty="0"/>
              <a:t> in the texture image</a:t>
            </a:r>
          </a:p>
        </p:txBody>
      </p:sp>
      <p:pic>
        <p:nvPicPr>
          <p:cNvPr id="33795" name="Picture 13"/>
          <p:cNvPicPr>
            <a:picLocks noChangeAspect="1" noChangeArrowheads="1"/>
          </p:cNvPicPr>
          <p:nvPr/>
        </p:nvPicPr>
        <p:blipFill>
          <a:blip r:embed="rId2"/>
          <a:srcRect/>
          <a:stretch>
            <a:fillRect/>
          </a:stretch>
        </p:blipFill>
        <p:spPr bwMode="auto">
          <a:xfrm>
            <a:off x="4563813" y="1365303"/>
            <a:ext cx="4343400" cy="2593975"/>
          </a:xfrm>
          <a:prstGeom prst="rect">
            <a:avLst/>
          </a:prstGeom>
          <a:noFill/>
          <a:ln w="9525">
            <a:noFill/>
            <a:miter lim="800000"/>
            <a:headEnd/>
            <a:tailEnd/>
          </a:ln>
        </p:spPr>
      </p:pic>
      <p:pic>
        <p:nvPicPr>
          <p:cNvPr id="33796" name="Picture 1"/>
          <p:cNvPicPr>
            <a:picLocks noChangeAspect="1"/>
          </p:cNvPicPr>
          <p:nvPr/>
        </p:nvPicPr>
        <p:blipFill>
          <a:blip r:embed="rId3"/>
          <a:srcRect/>
          <a:stretch>
            <a:fillRect/>
          </a:stretch>
        </p:blipFill>
        <p:spPr bwMode="auto">
          <a:xfrm>
            <a:off x="7002213" y="3879903"/>
            <a:ext cx="2033588" cy="2209800"/>
          </a:xfrm>
          <a:prstGeom prst="rect">
            <a:avLst/>
          </a:prstGeom>
          <a:noFill/>
          <a:ln w="9525">
            <a:noFill/>
            <a:miter lim="800000"/>
            <a:headEnd/>
            <a:tailEnd/>
          </a:ln>
        </p:spPr>
      </p:pic>
      <p:pic>
        <p:nvPicPr>
          <p:cNvPr id="33797" name="Picture 2"/>
          <p:cNvPicPr>
            <a:picLocks noChangeAspect="1"/>
          </p:cNvPicPr>
          <p:nvPr/>
        </p:nvPicPr>
        <p:blipFill>
          <a:blip r:embed="rId4"/>
          <a:srcRect/>
          <a:stretch>
            <a:fillRect/>
          </a:stretch>
        </p:blipFill>
        <p:spPr bwMode="auto">
          <a:xfrm>
            <a:off x="4640013" y="3879903"/>
            <a:ext cx="2473325" cy="21971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4"/>
          <p:cNvSpPr>
            <a:spLocks noGrp="1" noChangeArrowheads="1"/>
          </p:cNvSpPr>
          <p:nvPr>
            <p:ph type="title"/>
          </p:nvPr>
        </p:nvSpPr>
        <p:spPr/>
        <p:txBody>
          <a:bodyPr/>
          <a:lstStyle/>
          <a:p>
            <a:r>
              <a:rPr lang="en-US" altLang="zh-TW"/>
              <a:t>Texture Aliasing</a:t>
            </a:r>
          </a:p>
        </p:txBody>
      </p:sp>
      <p:sp>
        <p:nvSpPr>
          <p:cNvPr id="34818" name="Rectangle 5"/>
          <p:cNvSpPr>
            <a:spLocks noGrp="1" noChangeArrowheads="1"/>
          </p:cNvSpPr>
          <p:nvPr>
            <p:ph type="body" idx="1"/>
          </p:nvPr>
        </p:nvSpPr>
        <p:spPr>
          <a:xfrm>
            <a:off x="304800" y="1396214"/>
            <a:ext cx="8458200" cy="3461546"/>
          </a:xfrm>
        </p:spPr>
        <p:txBody>
          <a:bodyPr/>
          <a:lstStyle/>
          <a:p>
            <a:r>
              <a:rPr lang="en-US" altLang="zh-TW" b="1" dirty="0">
                <a:cs typeface="Arial" pitchFamily="34" charset="0"/>
              </a:rPr>
              <a:t>Magnification</a:t>
            </a:r>
            <a:r>
              <a:rPr lang="en-US" altLang="zh-TW" dirty="0">
                <a:cs typeface="Arial" pitchFamily="34" charset="0"/>
              </a:rPr>
              <a:t> aliasing</a:t>
            </a:r>
          </a:p>
          <a:p>
            <a:pPr lvl="1"/>
            <a:r>
              <a:rPr lang="en-US" altLang="zh-TW" sz="2800" dirty="0"/>
              <a:t>One </a:t>
            </a:r>
            <a:r>
              <a:rPr lang="en-US" altLang="zh-TW" sz="2800" dirty="0" err="1"/>
              <a:t>texel</a:t>
            </a:r>
            <a:r>
              <a:rPr lang="en-US" altLang="zh-TW" sz="2800" dirty="0"/>
              <a:t> (in blue below) to cover multiple pixels, as if the </a:t>
            </a:r>
            <a:r>
              <a:rPr lang="en-US" altLang="zh-TW" sz="2800" dirty="0" err="1"/>
              <a:t>texel</a:t>
            </a:r>
            <a:r>
              <a:rPr lang="en-US" altLang="zh-TW" sz="2800" dirty="0"/>
              <a:t> is magnified</a:t>
            </a:r>
          </a:p>
          <a:p>
            <a:pPr lvl="1"/>
            <a:endParaRPr lang="en-US" altLang="zh-TW" sz="2800" dirty="0"/>
          </a:p>
          <a:p>
            <a:r>
              <a:rPr lang="en-US" altLang="zh-TW" b="1" dirty="0" err="1">
                <a:cs typeface="Arial" pitchFamily="34" charset="0"/>
              </a:rPr>
              <a:t>Minification</a:t>
            </a:r>
            <a:r>
              <a:rPr lang="en-US" altLang="zh-TW" dirty="0">
                <a:cs typeface="Arial" pitchFamily="34" charset="0"/>
              </a:rPr>
              <a:t> aliasing</a:t>
            </a:r>
          </a:p>
          <a:p>
            <a:pPr lvl="1"/>
            <a:r>
              <a:rPr lang="en-US" altLang="zh-TW" sz="2800" dirty="0"/>
              <a:t>Multiple </a:t>
            </a:r>
            <a:r>
              <a:rPr lang="en-US" altLang="zh-TW" sz="2800" dirty="0" err="1"/>
              <a:t>texels</a:t>
            </a:r>
            <a:r>
              <a:rPr lang="en-US" altLang="zh-TW" sz="2800" dirty="0"/>
              <a:t> (in blue below) to cover one pixel, as if the </a:t>
            </a:r>
            <a:r>
              <a:rPr lang="en-US" altLang="zh-TW" sz="2800" dirty="0" err="1"/>
              <a:t>textels</a:t>
            </a:r>
            <a:r>
              <a:rPr lang="en-US" altLang="zh-TW" sz="2800" dirty="0"/>
              <a:t> are minified</a:t>
            </a:r>
          </a:p>
          <a:p>
            <a:pPr lvl="1"/>
            <a:endParaRPr lang="en-US" altLang="zh-TW" sz="2800" dirty="0"/>
          </a:p>
          <a:p>
            <a:pPr lvl="1"/>
            <a:endParaRPr lang="en-US" altLang="zh-TW" sz="2800" dirty="0"/>
          </a:p>
          <a:p>
            <a:pPr lvl="1"/>
            <a:endParaRPr lang="en-US" altLang="zh-TW" sz="2800" dirty="0"/>
          </a:p>
        </p:txBody>
      </p:sp>
      <p:sp>
        <p:nvSpPr>
          <p:cNvPr id="34819" name="Rectangle 46"/>
          <p:cNvSpPr>
            <a:spLocks noChangeArrowheads="1"/>
          </p:cNvSpPr>
          <p:nvPr/>
        </p:nvSpPr>
        <p:spPr bwMode="auto">
          <a:xfrm>
            <a:off x="5528604" y="4997542"/>
            <a:ext cx="457200" cy="457200"/>
          </a:xfrm>
          <a:prstGeom prst="rect">
            <a:avLst/>
          </a:prstGeom>
          <a:solidFill>
            <a:schemeClr val="accent1"/>
          </a:solidFill>
          <a:ln w="9525">
            <a:solidFill>
              <a:schemeClr val="tx1"/>
            </a:solidFill>
            <a:miter lim="800000"/>
            <a:headEnd/>
            <a:tailEnd/>
          </a:ln>
        </p:spPr>
        <p:txBody>
          <a:bodyPr wrap="none" anchor="ctr"/>
          <a:lstStyle/>
          <a:p>
            <a:pPr eaLnBrk="1" hangingPunct="1"/>
            <a:endParaRPr lang="en-GB"/>
          </a:p>
        </p:txBody>
      </p:sp>
      <p:grpSp>
        <p:nvGrpSpPr>
          <p:cNvPr id="2" name="Group 8"/>
          <p:cNvGrpSpPr>
            <a:grpSpLocks/>
          </p:cNvGrpSpPr>
          <p:nvPr/>
        </p:nvGrpSpPr>
        <p:grpSpPr bwMode="auto">
          <a:xfrm>
            <a:off x="1035979" y="5226142"/>
            <a:ext cx="381000" cy="381000"/>
            <a:chOff x="432" y="2976"/>
            <a:chExt cx="288" cy="288"/>
          </a:xfrm>
        </p:grpSpPr>
        <p:sp>
          <p:nvSpPr>
            <p:cNvPr id="34857" name="Rectangle 4"/>
            <p:cNvSpPr>
              <a:spLocks noChangeArrowheads="1"/>
            </p:cNvSpPr>
            <p:nvPr/>
          </p:nvSpPr>
          <p:spPr bwMode="auto">
            <a:xfrm>
              <a:off x="432" y="2976"/>
              <a:ext cx="288" cy="288"/>
            </a:xfrm>
            <a:prstGeom prst="rect">
              <a:avLst/>
            </a:prstGeom>
            <a:noFill/>
            <a:ln w="9525">
              <a:solidFill>
                <a:schemeClr val="tx1"/>
              </a:solidFill>
              <a:miter lim="800000"/>
              <a:headEnd/>
              <a:tailEnd/>
            </a:ln>
          </p:spPr>
          <p:txBody>
            <a:bodyPr wrap="none" anchor="ctr"/>
            <a:lstStyle/>
            <a:p>
              <a:pPr eaLnBrk="1" hangingPunct="1"/>
              <a:endParaRPr lang="en-GB"/>
            </a:p>
          </p:txBody>
        </p:sp>
        <p:sp>
          <p:nvSpPr>
            <p:cNvPr id="34858" name="Line 5"/>
            <p:cNvSpPr>
              <a:spLocks noChangeShapeType="1"/>
            </p:cNvSpPr>
            <p:nvPr/>
          </p:nvSpPr>
          <p:spPr bwMode="auto">
            <a:xfrm>
              <a:off x="432" y="3120"/>
              <a:ext cx="288" cy="0"/>
            </a:xfrm>
            <a:prstGeom prst="line">
              <a:avLst/>
            </a:prstGeom>
            <a:noFill/>
            <a:ln w="9525">
              <a:solidFill>
                <a:schemeClr val="tx1"/>
              </a:solidFill>
              <a:miter lim="800000"/>
              <a:headEnd/>
              <a:tailEnd/>
            </a:ln>
          </p:spPr>
          <p:txBody>
            <a:bodyPr wrap="none"/>
            <a:lstStyle/>
            <a:p>
              <a:endParaRPr lang="zh-TW" altLang="en-US"/>
            </a:p>
          </p:txBody>
        </p:sp>
        <p:sp>
          <p:nvSpPr>
            <p:cNvPr id="34859" name="Line 6"/>
            <p:cNvSpPr>
              <a:spLocks noChangeShapeType="1"/>
            </p:cNvSpPr>
            <p:nvPr/>
          </p:nvSpPr>
          <p:spPr bwMode="auto">
            <a:xfrm>
              <a:off x="576" y="2976"/>
              <a:ext cx="0" cy="288"/>
            </a:xfrm>
            <a:prstGeom prst="line">
              <a:avLst/>
            </a:prstGeom>
            <a:noFill/>
            <a:ln w="9525">
              <a:solidFill>
                <a:schemeClr val="tx1"/>
              </a:solidFill>
              <a:miter lim="800000"/>
              <a:headEnd/>
              <a:tailEnd/>
            </a:ln>
          </p:spPr>
          <p:txBody>
            <a:bodyPr wrap="none"/>
            <a:lstStyle/>
            <a:p>
              <a:endParaRPr lang="zh-TW" altLang="en-US"/>
            </a:p>
          </p:txBody>
        </p:sp>
        <p:sp>
          <p:nvSpPr>
            <p:cNvPr id="34860" name="Rectangle 7"/>
            <p:cNvSpPr>
              <a:spLocks noChangeArrowheads="1"/>
            </p:cNvSpPr>
            <p:nvPr/>
          </p:nvSpPr>
          <p:spPr bwMode="auto">
            <a:xfrm>
              <a:off x="432" y="2976"/>
              <a:ext cx="144" cy="144"/>
            </a:xfrm>
            <a:prstGeom prst="rect">
              <a:avLst/>
            </a:prstGeom>
            <a:solidFill>
              <a:schemeClr val="accent1"/>
            </a:solidFill>
            <a:ln w="9525">
              <a:solidFill>
                <a:schemeClr val="tx1"/>
              </a:solidFill>
              <a:miter lim="800000"/>
              <a:headEnd/>
              <a:tailEnd/>
            </a:ln>
          </p:spPr>
          <p:txBody>
            <a:bodyPr wrap="none" anchor="ctr"/>
            <a:lstStyle/>
            <a:p>
              <a:pPr eaLnBrk="1" hangingPunct="1"/>
              <a:endParaRPr lang="en-GB"/>
            </a:p>
          </p:txBody>
        </p:sp>
      </p:grpSp>
      <p:grpSp>
        <p:nvGrpSpPr>
          <p:cNvPr id="3" name="Group 21"/>
          <p:cNvGrpSpPr>
            <a:grpSpLocks/>
          </p:cNvGrpSpPr>
          <p:nvPr/>
        </p:nvGrpSpPr>
        <p:grpSpPr bwMode="auto">
          <a:xfrm>
            <a:off x="2407579" y="4768942"/>
            <a:ext cx="1600200" cy="1143000"/>
            <a:chOff x="1056" y="2592"/>
            <a:chExt cx="1008" cy="720"/>
          </a:xfrm>
        </p:grpSpPr>
        <p:sp>
          <p:nvSpPr>
            <p:cNvPr id="34846" name="Rectangle 9"/>
            <p:cNvSpPr>
              <a:spLocks noChangeArrowheads="1"/>
            </p:cNvSpPr>
            <p:nvPr/>
          </p:nvSpPr>
          <p:spPr bwMode="auto">
            <a:xfrm>
              <a:off x="1056" y="2592"/>
              <a:ext cx="1008" cy="720"/>
            </a:xfrm>
            <a:prstGeom prst="rect">
              <a:avLst/>
            </a:prstGeom>
            <a:noFill/>
            <a:ln w="9525">
              <a:solidFill>
                <a:schemeClr val="tx1"/>
              </a:solidFill>
              <a:miter lim="800000"/>
              <a:headEnd/>
              <a:tailEnd/>
            </a:ln>
          </p:spPr>
          <p:txBody>
            <a:bodyPr wrap="none" anchor="ctr"/>
            <a:lstStyle/>
            <a:p>
              <a:pPr eaLnBrk="1" hangingPunct="1"/>
              <a:endParaRPr lang="en-GB"/>
            </a:p>
          </p:txBody>
        </p:sp>
        <p:sp>
          <p:nvSpPr>
            <p:cNvPr id="34847" name="Line 11"/>
            <p:cNvSpPr>
              <a:spLocks noChangeShapeType="1"/>
            </p:cNvSpPr>
            <p:nvPr/>
          </p:nvSpPr>
          <p:spPr bwMode="auto">
            <a:xfrm>
              <a:off x="1200" y="2592"/>
              <a:ext cx="0" cy="720"/>
            </a:xfrm>
            <a:prstGeom prst="line">
              <a:avLst/>
            </a:prstGeom>
            <a:noFill/>
            <a:ln w="9525">
              <a:solidFill>
                <a:schemeClr val="tx1"/>
              </a:solidFill>
              <a:miter lim="800000"/>
              <a:headEnd/>
              <a:tailEnd/>
            </a:ln>
          </p:spPr>
          <p:txBody>
            <a:bodyPr wrap="none"/>
            <a:lstStyle/>
            <a:p>
              <a:endParaRPr lang="zh-TW" altLang="en-US"/>
            </a:p>
          </p:txBody>
        </p:sp>
        <p:sp>
          <p:nvSpPr>
            <p:cNvPr id="34848" name="Line 12"/>
            <p:cNvSpPr>
              <a:spLocks noChangeShapeType="1"/>
            </p:cNvSpPr>
            <p:nvPr/>
          </p:nvSpPr>
          <p:spPr bwMode="auto">
            <a:xfrm>
              <a:off x="1344" y="2592"/>
              <a:ext cx="0" cy="720"/>
            </a:xfrm>
            <a:prstGeom prst="line">
              <a:avLst/>
            </a:prstGeom>
            <a:noFill/>
            <a:ln w="9525">
              <a:solidFill>
                <a:schemeClr val="tx1"/>
              </a:solidFill>
              <a:miter lim="800000"/>
              <a:headEnd/>
              <a:tailEnd/>
            </a:ln>
          </p:spPr>
          <p:txBody>
            <a:bodyPr wrap="none"/>
            <a:lstStyle/>
            <a:p>
              <a:endParaRPr lang="zh-TW" altLang="en-US"/>
            </a:p>
          </p:txBody>
        </p:sp>
        <p:sp>
          <p:nvSpPr>
            <p:cNvPr id="34849" name="Line 13"/>
            <p:cNvSpPr>
              <a:spLocks noChangeShapeType="1"/>
            </p:cNvSpPr>
            <p:nvPr/>
          </p:nvSpPr>
          <p:spPr bwMode="auto">
            <a:xfrm>
              <a:off x="1488" y="2592"/>
              <a:ext cx="0" cy="720"/>
            </a:xfrm>
            <a:prstGeom prst="line">
              <a:avLst/>
            </a:prstGeom>
            <a:noFill/>
            <a:ln w="9525">
              <a:solidFill>
                <a:schemeClr val="tx1"/>
              </a:solidFill>
              <a:miter lim="800000"/>
              <a:headEnd/>
              <a:tailEnd/>
            </a:ln>
          </p:spPr>
          <p:txBody>
            <a:bodyPr wrap="none"/>
            <a:lstStyle/>
            <a:p>
              <a:endParaRPr lang="zh-TW" altLang="en-US"/>
            </a:p>
          </p:txBody>
        </p:sp>
        <p:sp>
          <p:nvSpPr>
            <p:cNvPr id="34850" name="Line 14"/>
            <p:cNvSpPr>
              <a:spLocks noChangeShapeType="1"/>
            </p:cNvSpPr>
            <p:nvPr/>
          </p:nvSpPr>
          <p:spPr bwMode="auto">
            <a:xfrm>
              <a:off x="1632" y="2592"/>
              <a:ext cx="0" cy="720"/>
            </a:xfrm>
            <a:prstGeom prst="line">
              <a:avLst/>
            </a:prstGeom>
            <a:noFill/>
            <a:ln w="9525">
              <a:solidFill>
                <a:schemeClr val="tx1"/>
              </a:solidFill>
              <a:miter lim="800000"/>
              <a:headEnd/>
              <a:tailEnd/>
            </a:ln>
          </p:spPr>
          <p:txBody>
            <a:bodyPr wrap="none"/>
            <a:lstStyle/>
            <a:p>
              <a:endParaRPr lang="zh-TW" altLang="en-US"/>
            </a:p>
          </p:txBody>
        </p:sp>
        <p:sp>
          <p:nvSpPr>
            <p:cNvPr id="34851" name="Line 15"/>
            <p:cNvSpPr>
              <a:spLocks noChangeShapeType="1"/>
            </p:cNvSpPr>
            <p:nvPr/>
          </p:nvSpPr>
          <p:spPr bwMode="auto">
            <a:xfrm>
              <a:off x="1776" y="2592"/>
              <a:ext cx="0" cy="720"/>
            </a:xfrm>
            <a:prstGeom prst="line">
              <a:avLst/>
            </a:prstGeom>
            <a:noFill/>
            <a:ln w="9525">
              <a:solidFill>
                <a:schemeClr val="tx1"/>
              </a:solidFill>
              <a:miter lim="800000"/>
              <a:headEnd/>
              <a:tailEnd/>
            </a:ln>
          </p:spPr>
          <p:txBody>
            <a:bodyPr wrap="none"/>
            <a:lstStyle/>
            <a:p>
              <a:endParaRPr lang="zh-TW" altLang="en-US"/>
            </a:p>
          </p:txBody>
        </p:sp>
        <p:sp>
          <p:nvSpPr>
            <p:cNvPr id="34852" name="Line 16"/>
            <p:cNvSpPr>
              <a:spLocks noChangeShapeType="1"/>
            </p:cNvSpPr>
            <p:nvPr/>
          </p:nvSpPr>
          <p:spPr bwMode="auto">
            <a:xfrm>
              <a:off x="1920" y="2592"/>
              <a:ext cx="0" cy="720"/>
            </a:xfrm>
            <a:prstGeom prst="line">
              <a:avLst/>
            </a:prstGeom>
            <a:noFill/>
            <a:ln w="9525">
              <a:solidFill>
                <a:schemeClr val="tx1"/>
              </a:solidFill>
              <a:miter lim="800000"/>
              <a:headEnd/>
              <a:tailEnd/>
            </a:ln>
          </p:spPr>
          <p:txBody>
            <a:bodyPr wrap="none"/>
            <a:lstStyle/>
            <a:p>
              <a:endParaRPr lang="zh-TW" altLang="en-US"/>
            </a:p>
          </p:txBody>
        </p:sp>
        <p:sp>
          <p:nvSpPr>
            <p:cNvPr id="34853" name="Line 17"/>
            <p:cNvSpPr>
              <a:spLocks noChangeShapeType="1"/>
            </p:cNvSpPr>
            <p:nvPr/>
          </p:nvSpPr>
          <p:spPr bwMode="auto">
            <a:xfrm>
              <a:off x="1056" y="3168"/>
              <a:ext cx="1008" cy="0"/>
            </a:xfrm>
            <a:prstGeom prst="line">
              <a:avLst/>
            </a:prstGeom>
            <a:noFill/>
            <a:ln w="9525">
              <a:solidFill>
                <a:schemeClr val="tx1"/>
              </a:solidFill>
              <a:miter lim="800000"/>
              <a:headEnd/>
              <a:tailEnd/>
            </a:ln>
          </p:spPr>
          <p:txBody>
            <a:bodyPr wrap="none"/>
            <a:lstStyle/>
            <a:p>
              <a:endParaRPr lang="zh-TW" altLang="en-US"/>
            </a:p>
          </p:txBody>
        </p:sp>
        <p:sp>
          <p:nvSpPr>
            <p:cNvPr id="34854" name="Line 18"/>
            <p:cNvSpPr>
              <a:spLocks noChangeShapeType="1"/>
            </p:cNvSpPr>
            <p:nvPr/>
          </p:nvSpPr>
          <p:spPr bwMode="auto">
            <a:xfrm>
              <a:off x="1056" y="3024"/>
              <a:ext cx="1008" cy="0"/>
            </a:xfrm>
            <a:prstGeom prst="line">
              <a:avLst/>
            </a:prstGeom>
            <a:noFill/>
            <a:ln w="9525">
              <a:solidFill>
                <a:schemeClr val="tx1"/>
              </a:solidFill>
              <a:miter lim="800000"/>
              <a:headEnd/>
              <a:tailEnd/>
            </a:ln>
          </p:spPr>
          <p:txBody>
            <a:bodyPr wrap="none"/>
            <a:lstStyle/>
            <a:p>
              <a:endParaRPr lang="zh-TW" altLang="en-US"/>
            </a:p>
          </p:txBody>
        </p:sp>
        <p:sp>
          <p:nvSpPr>
            <p:cNvPr id="34855" name="Line 19"/>
            <p:cNvSpPr>
              <a:spLocks noChangeShapeType="1"/>
            </p:cNvSpPr>
            <p:nvPr/>
          </p:nvSpPr>
          <p:spPr bwMode="auto">
            <a:xfrm>
              <a:off x="1056" y="2880"/>
              <a:ext cx="1008" cy="0"/>
            </a:xfrm>
            <a:prstGeom prst="line">
              <a:avLst/>
            </a:prstGeom>
            <a:noFill/>
            <a:ln w="9525">
              <a:solidFill>
                <a:schemeClr val="tx1"/>
              </a:solidFill>
              <a:miter lim="800000"/>
              <a:headEnd/>
              <a:tailEnd/>
            </a:ln>
          </p:spPr>
          <p:txBody>
            <a:bodyPr wrap="none"/>
            <a:lstStyle/>
            <a:p>
              <a:endParaRPr lang="zh-TW" altLang="en-US"/>
            </a:p>
          </p:txBody>
        </p:sp>
        <p:sp>
          <p:nvSpPr>
            <p:cNvPr id="34856" name="Line 20"/>
            <p:cNvSpPr>
              <a:spLocks noChangeShapeType="1"/>
            </p:cNvSpPr>
            <p:nvPr/>
          </p:nvSpPr>
          <p:spPr bwMode="auto">
            <a:xfrm>
              <a:off x="1056" y="2736"/>
              <a:ext cx="1008" cy="0"/>
            </a:xfrm>
            <a:prstGeom prst="line">
              <a:avLst/>
            </a:prstGeom>
            <a:noFill/>
            <a:ln w="9525">
              <a:solidFill>
                <a:schemeClr val="tx1"/>
              </a:solidFill>
              <a:miter lim="800000"/>
              <a:headEnd/>
              <a:tailEnd/>
            </a:ln>
          </p:spPr>
          <p:txBody>
            <a:bodyPr wrap="none"/>
            <a:lstStyle/>
            <a:p>
              <a:endParaRPr lang="zh-TW" altLang="en-US"/>
            </a:p>
          </p:txBody>
        </p:sp>
      </p:grpSp>
      <p:sp>
        <p:nvSpPr>
          <p:cNvPr id="34822" name="Line 22"/>
          <p:cNvSpPr>
            <a:spLocks noChangeShapeType="1"/>
          </p:cNvSpPr>
          <p:nvPr/>
        </p:nvSpPr>
        <p:spPr bwMode="auto">
          <a:xfrm flipV="1">
            <a:off x="1035979" y="4768942"/>
            <a:ext cx="1371600" cy="457200"/>
          </a:xfrm>
          <a:prstGeom prst="line">
            <a:avLst/>
          </a:prstGeom>
          <a:noFill/>
          <a:ln w="9525">
            <a:solidFill>
              <a:schemeClr val="tx1"/>
            </a:solidFill>
            <a:miter lim="800000"/>
            <a:headEnd/>
            <a:tailEnd type="triangle" w="med" len="med"/>
          </a:ln>
        </p:spPr>
        <p:txBody>
          <a:bodyPr wrap="none"/>
          <a:lstStyle/>
          <a:p>
            <a:endParaRPr lang="zh-TW" altLang="en-US"/>
          </a:p>
        </p:txBody>
      </p:sp>
      <p:sp>
        <p:nvSpPr>
          <p:cNvPr id="34823" name="Line 23"/>
          <p:cNvSpPr>
            <a:spLocks noChangeShapeType="1"/>
          </p:cNvSpPr>
          <p:nvPr/>
        </p:nvSpPr>
        <p:spPr bwMode="auto">
          <a:xfrm flipV="1">
            <a:off x="1214414" y="4768942"/>
            <a:ext cx="1878965" cy="446008"/>
          </a:xfrm>
          <a:prstGeom prst="line">
            <a:avLst/>
          </a:prstGeom>
          <a:noFill/>
          <a:ln w="9525">
            <a:solidFill>
              <a:schemeClr val="tx1"/>
            </a:solidFill>
            <a:miter lim="800000"/>
            <a:headEnd/>
            <a:tailEnd type="triangle" w="med" len="med"/>
          </a:ln>
        </p:spPr>
        <p:txBody>
          <a:bodyPr wrap="none"/>
          <a:lstStyle/>
          <a:p>
            <a:endParaRPr lang="zh-TW" altLang="en-US"/>
          </a:p>
        </p:txBody>
      </p:sp>
      <p:sp>
        <p:nvSpPr>
          <p:cNvPr id="34824" name="Line 24"/>
          <p:cNvSpPr>
            <a:spLocks noChangeShapeType="1"/>
          </p:cNvSpPr>
          <p:nvPr/>
        </p:nvSpPr>
        <p:spPr bwMode="auto">
          <a:xfrm>
            <a:off x="1035979" y="5454742"/>
            <a:ext cx="1371600" cy="228600"/>
          </a:xfrm>
          <a:prstGeom prst="line">
            <a:avLst/>
          </a:prstGeom>
          <a:noFill/>
          <a:ln w="9525">
            <a:solidFill>
              <a:schemeClr val="tx1"/>
            </a:solidFill>
            <a:miter lim="800000"/>
            <a:headEnd/>
            <a:tailEnd type="triangle" w="med" len="med"/>
          </a:ln>
        </p:spPr>
        <p:txBody>
          <a:bodyPr wrap="none"/>
          <a:lstStyle/>
          <a:p>
            <a:endParaRPr lang="zh-TW" altLang="en-US"/>
          </a:p>
        </p:txBody>
      </p:sp>
      <p:sp>
        <p:nvSpPr>
          <p:cNvPr id="34825" name="Line 25"/>
          <p:cNvSpPr>
            <a:spLocks noChangeShapeType="1"/>
          </p:cNvSpPr>
          <p:nvPr/>
        </p:nvSpPr>
        <p:spPr bwMode="auto">
          <a:xfrm>
            <a:off x="1214414" y="5429264"/>
            <a:ext cx="1878964" cy="254078"/>
          </a:xfrm>
          <a:prstGeom prst="line">
            <a:avLst/>
          </a:prstGeom>
          <a:noFill/>
          <a:ln w="9525">
            <a:solidFill>
              <a:schemeClr val="tx1"/>
            </a:solidFill>
            <a:miter lim="800000"/>
            <a:headEnd/>
            <a:tailEnd type="triangle" w="med" len="med"/>
          </a:ln>
        </p:spPr>
        <p:txBody>
          <a:bodyPr wrap="none"/>
          <a:lstStyle/>
          <a:p>
            <a:endParaRPr lang="zh-TW" altLang="en-US"/>
          </a:p>
        </p:txBody>
      </p:sp>
      <p:grpSp>
        <p:nvGrpSpPr>
          <p:cNvPr id="4" name="Group 29"/>
          <p:cNvGrpSpPr>
            <a:grpSpLocks/>
          </p:cNvGrpSpPr>
          <p:nvPr/>
        </p:nvGrpSpPr>
        <p:grpSpPr bwMode="auto">
          <a:xfrm>
            <a:off x="5071404" y="4768942"/>
            <a:ext cx="1600200" cy="1143000"/>
            <a:chOff x="1056" y="2592"/>
            <a:chExt cx="1008" cy="720"/>
          </a:xfrm>
        </p:grpSpPr>
        <p:sp>
          <p:nvSpPr>
            <p:cNvPr id="34835" name="Rectangle 30"/>
            <p:cNvSpPr>
              <a:spLocks noChangeArrowheads="1"/>
            </p:cNvSpPr>
            <p:nvPr/>
          </p:nvSpPr>
          <p:spPr bwMode="auto">
            <a:xfrm>
              <a:off x="1056" y="2592"/>
              <a:ext cx="1008" cy="720"/>
            </a:xfrm>
            <a:prstGeom prst="rect">
              <a:avLst/>
            </a:prstGeom>
            <a:noFill/>
            <a:ln w="9525">
              <a:solidFill>
                <a:schemeClr val="tx1"/>
              </a:solidFill>
              <a:miter lim="800000"/>
              <a:headEnd/>
              <a:tailEnd/>
            </a:ln>
          </p:spPr>
          <p:txBody>
            <a:bodyPr wrap="none" anchor="ctr"/>
            <a:lstStyle/>
            <a:p>
              <a:pPr eaLnBrk="1" hangingPunct="1"/>
              <a:endParaRPr lang="en-GB"/>
            </a:p>
          </p:txBody>
        </p:sp>
        <p:sp>
          <p:nvSpPr>
            <p:cNvPr id="34836" name="Line 31"/>
            <p:cNvSpPr>
              <a:spLocks noChangeShapeType="1"/>
            </p:cNvSpPr>
            <p:nvPr/>
          </p:nvSpPr>
          <p:spPr bwMode="auto">
            <a:xfrm>
              <a:off x="1200" y="2592"/>
              <a:ext cx="0" cy="720"/>
            </a:xfrm>
            <a:prstGeom prst="line">
              <a:avLst/>
            </a:prstGeom>
            <a:noFill/>
            <a:ln w="9525">
              <a:solidFill>
                <a:schemeClr val="tx1"/>
              </a:solidFill>
              <a:miter lim="800000"/>
              <a:headEnd/>
              <a:tailEnd/>
            </a:ln>
          </p:spPr>
          <p:txBody>
            <a:bodyPr wrap="none"/>
            <a:lstStyle/>
            <a:p>
              <a:endParaRPr lang="zh-TW" altLang="en-US"/>
            </a:p>
          </p:txBody>
        </p:sp>
        <p:sp>
          <p:nvSpPr>
            <p:cNvPr id="34837" name="Line 32"/>
            <p:cNvSpPr>
              <a:spLocks noChangeShapeType="1"/>
            </p:cNvSpPr>
            <p:nvPr/>
          </p:nvSpPr>
          <p:spPr bwMode="auto">
            <a:xfrm>
              <a:off x="1344" y="2592"/>
              <a:ext cx="0" cy="720"/>
            </a:xfrm>
            <a:prstGeom prst="line">
              <a:avLst/>
            </a:prstGeom>
            <a:noFill/>
            <a:ln w="9525">
              <a:solidFill>
                <a:schemeClr val="tx1"/>
              </a:solidFill>
              <a:miter lim="800000"/>
              <a:headEnd/>
              <a:tailEnd/>
            </a:ln>
          </p:spPr>
          <p:txBody>
            <a:bodyPr wrap="none"/>
            <a:lstStyle/>
            <a:p>
              <a:endParaRPr lang="zh-TW" altLang="en-US"/>
            </a:p>
          </p:txBody>
        </p:sp>
        <p:sp>
          <p:nvSpPr>
            <p:cNvPr id="34838" name="Line 33"/>
            <p:cNvSpPr>
              <a:spLocks noChangeShapeType="1"/>
            </p:cNvSpPr>
            <p:nvPr/>
          </p:nvSpPr>
          <p:spPr bwMode="auto">
            <a:xfrm>
              <a:off x="1488" y="2592"/>
              <a:ext cx="0" cy="720"/>
            </a:xfrm>
            <a:prstGeom prst="line">
              <a:avLst/>
            </a:prstGeom>
            <a:noFill/>
            <a:ln w="9525">
              <a:solidFill>
                <a:schemeClr val="tx1"/>
              </a:solidFill>
              <a:miter lim="800000"/>
              <a:headEnd/>
              <a:tailEnd/>
            </a:ln>
          </p:spPr>
          <p:txBody>
            <a:bodyPr wrap="none"/>
            <a:lstStyle/>
            <a:p>
              <a:endParaRPr lang="zh-TW" altLang="en-US"/>
            </a:p>
          </p:txBody>
        </p:sp>
        <p:sp>
          <p:nvSpPr>
            <p:cNvPr id="34839" name="Line 34"/>
            <p:cNvSpPr>
              <a:spLocks noChangeShapeType="1"/>
            </p:cNvSpPr>
            <p:nvPr/>
          </p:nvSpPr>
          <p:spPr bwMode="auto">
            <a:xfrm>
              <a:off x="1632" y="2592"/>
              <a:ext cx="0" cy="720"/>
            </a:xfrm>
            <a:prstGeom prst="line">
              <a:avLst/>
            </a:prstGeom>
            <a:noFill/>
            <a:ln w="9525">
              <a:solidFill>
                <a:schemeClr val="tx1"/>
              </a:solidFill>
              <a:miter lim="800000"/>
              <a:headEnd/>
              <a:tailEnd/>
            </a:ln>
          </p:spPr>
          <p:txBody>
            <a:bodyPr wrap="none"/>
            <a:lstStyle/>
            <a:p>
              <a:endParaRPr lang="zh-TW" altLang="en-US"/>
            </a:p>
          </p:txBody>
        </p:sp>
        <p:sp>
          <p:nvSpPr>
            <p:cNvPr id="34840" name="Line 35"/>
            <p:cNvSpPr>
              <a:spLocks noChangeShapeType="1"/>
            </p:cNvSpPr>
            <p:nvPr/>
          </p:nvSpPr>
          <p:spPr bwMode="auto">
            <a:xfrm>
              <a:off x="1776" y="2592"/>
              <a:ext cx="0" cy="720"/>
            </a:xfrm>
            <a:prstGeom prst="line">
              <a:avLst/>
            </a:prstGeom>
            <a:noFill/>
            <a:ln w="9525">
              <a:solidFill>
                <a:schemeClr val="tx1"/>
              </a:solidFill>
              <a:miter lim="800000"/>
              <a:headEnd/>
              <a:tailEnd/>
            </a:ln>
          </p:spPr>
          <p:txBody>
            <a:bodyPr wrap="none"/>
            <a:lstStyle/>
            <a:p>
              <a:endParaRPr lang="zh-TW" altLang="en-US"/>
            </a:p>
          </p:txBody>
        </p:sp>
        <p:sp>
          <p:nvSpPr>
            <p:cNvPr id="34841" name="Line 36"/>
            <p:cNvSpPr>
              <a:spLocks noChangeShapeType="1"/>
            </p:cNvSpPr>
            <p:nvPr/>
          </p:nvSpPr>
          <p:spPr bwMode="auto">
            <a:xfrm>
              <a:off x="1920" y="2592"/>
              <a:ext cx="0" cy="720"/>
            </a:xfrm>
            <a:prstGeom prst="line">
              <a:avLst/>
            </a:prstGeom>
            <a:noFill/>
            <a:ln w="9525">
              <a:solidFill>
                <a:schemeClr val="tx1"/>
              </a:solidFill>
              <a:miter lim="800000"/>
              <a:headEnd/>
              <a:tailEnd/>
            </a:ln>
          </p:spPr>
          <p:txBody>
            <a:bodyPr wrap="none"/>
            <a:lstStyle/>
            <a:p>
              <a:endParaRPr lang="zh-TW" altLang="en-US"/>
            </a:p>
          </p:txBody>
        </p:sp>
        <p:sp>
          <p:nvSpPr>
            <p:cNvPr id="34842" name="Line 37"/>
            <p:cNvSpPr>
              <a:spLocks noChangeShapeType="1"/>
            </p:cNvSpPr>
            <p:nvPr/>
          </p:nvSpPr>
          <p:spPr bwMode="auto">
            <a:xfrm>
              <a:off x="1056" y="3168"/>
              <a:ext cx="1008" cy="0"/>
            </a:xfrm>
            <a:prstGeom prst="line">
              <a:avLst/>
            </a:prstGeom>
            <a:noFill/>
            <a:ln w="9525">
              <a:solidFill>
                <a:schemeClr val="tx1"/>
              </a:solidFill>
              <a:miter lim="800000"/>
              <a:headEnd/>
              <a:tailEnd/>
            </a:ln>
          </p:spPr>
          <p:txBody>
            <a:bodyPr wrap="none"/>
            <a:lstStyle/>
            <a:p>
              <a:endParaRPr lang="zh-TW" altLang="en-US"/>
            </a:p>
          </p:txBody>
        </p:sp>
        <p:sp>
          <p:nvSpPr>
            <p:cNvPr id="34843" name="Line 38"/>
            <p:cNvSpPr>
              <a:spLocks noChangeShapeType="1"/>
            </p:cNvSpPr>
            <p:nvPr/>
          </p:nvSpPr>
          <p:spPr bwMode="auto">
            <a:xfrm>
              <a:off x="1056" y="3024"/>
              <a:ext cx="1008" cy="0"/>
            </a:xfrm>
            <a:prstGeom prst="line">
              <a:avLst/>
            </a:prstGeom>
            <a:noFill/>
            <a:ln w="9525">
              <a:solidFill>
                <a:schemeClr val="tx1"/>
              </a:solidFill>
              <a:miter lim="800000"/>
              <a:headEnd/>
              <a:tailEnd/>
            </a:ln>
          </p:spPr>
          <p:txBody>
            <a:bodyPr wrap="none"/>
            <a:lstStyle/>
            <a:p>
              <a:endParaRPr lang="zh-TW" altLang="en-US"/>
            </a:p>
          </p:txBody>
        </p:sp>
        <p:sp>
          <p:nvSpPr>
            <p:cNvPr id="34844" name="Line 39"/>
            <p:cNvSpPr>
              <a:spLocks noChangeShapeType="1"/>
            </p:cNvSpPr>
            <p:nvPr/>
          </p:nvSpPr>
          <p:spPr bwMode="auto">
            <a:xfrm>
              <a:off x="1056" y="2880"/>
              <a:ext cx="1008" cy="0"/>
            </a:xfrm>
            <a:prstGeom prst="line">
              <a:avLst/>
            </a:prstGeom>
            <a:noFill/>
            <a:ln w="9525">
              <a:solidFill>
                <a:schemeClr val="tx1"/>
              </a:solidFill>
              <a:miter lim="800000"/>
              <a:headEnd/>
              <a:tailEnd/>
            </a:ln>
          </p:spPr>
          <p:txBody>
            <a:bodyPr wrap="none"/>
            <a:lstStyle/>
            <a:p>
              <a:endParaRPr lang="zh-TW" altLang="en-US"/>
            </a:p>
          </p:txBody>
        </p:sp>
        <p:sp>
          <p:nvSpPr>
            <p:cNvPr id="34845" name="Line 40"/>
            <p:cNvSpPr>
              <a:spLocks noChangeShapeType="1"/>
            </p:cNvSpPr>
            <p:nvPr/>
          </p:nvSpPr>
          <p:spPr bwMode="auto">
            <a:xfrm>
              <a:off x="1056" y="2736"/>
              <a:ext cx="1008" cy="0"/>
            </a:xfrm>
            <a:prstGeom prst="line">
              <a:avLst/>
            </a:prstGeom>
            <a:noFill/>
            <a:ln w="9525">
              <a:solidFill>
                <a:schemeClr val="tx1"/>
              </a:solidFill>
              <a:miter lim="800000"/>
              <a:headEnd/>
              <a:tailEnd/>
            </a:ln>
          </p:spPr>
          <p:txBody>
            <a:bodyPr wrap="none"/>
            <a:lstStyle/>
            <a:p>
              <a:endParaRPr lang="zh-TW" altLang="en-US"/>
            </a:p>
          </p:txBody>
        </p:sp>
      </p:grpSp>
      <p:grpSp>
        <p:nvGrpSpPr>
          <p:cNvPr id="5" name="Group 49"/>
          <p:cNvGrpSpPr>
            <a:grpSpLocks/>
          </p:cNvGrpSpPr>
          <p:nvPr/>
        </p:nvGrpSpPr>
        <p:grpSpPr bwMode="auto">
          <a:xfrm>
            <a:off x="7281204" y="5302342"/>
            <a:ext cx="381000" cy="381000"/>
            <a:chOff x="4464" y="2736"/>
            <a:chExt cx="240" cy="240"/>
          </a:xfrm>
        </p:grpSpPr>
        <p:sp>
          <p:nvSpPr>
            <p:cNvPr id="34832" name="Rectangle 42"/>
            <p:cNvSpPr>
              <a:spLocks noChangeArrowheads="1"/>
            </p:cNvSpPr>
            <p:nvPr/>
          </p:nvSpPr>
          <p:spPr bwMode="auto">
            <a:xfrm>
              <a:off x="4464" y="2736"/>
              <a:ext cx="240" cy="240"/>
            </a:xfrm>
            <a:prstGeom prst="rect">
              <a:avLst/>
            </a:prstGeom>
            <a:noFill/>
            <a:ln w="9525">
              <a:solidFill>
                <a:schemeClr val="tx1"/>
              </a:solidFill>
              <a:miter lim="800000"/>
              <a:headEnd/>
              <a:tailEnd/>
            </a:ln>
          </p:spPr>
          <p:txBody>
            <a:bodyPr wrap="none" anchor="ctr"/>
            <a:lstStyle/>
            <a:p>
              <a:pPr eaLnBrk="1" hangingPunct="1"/>
              <a:endParaRPr lang="en-GB"/>
            </a:p>
          </p:txBody>
        </p:sp>
        <p:sp>
          <p:nvSpPr>
            <p:cNvPr id="34833" name="Line 43"/>
            <p:cNvSpPr>
              <a:spLocks noChangeShapeType="1"/>
            </p:cNvSpPr>
            <p:nvPr/>
          </p:nvSpPr>
          <p:spPr bwMode="auto">
            <a:xfrm>
              <a:off x="4464" y="2832"/>
              <a:ext cx="240" cy="0"/>
            </a:xfrm>
            <a:prstGeom prst="line">
              <a:avLst/>
            </a:prstGeom>
            <a:noFill/>
            <a:ln w="9525">
              <a:solidFill>
                <a:schemeClr val="tx1"/>
              </a:solidFill>
              <a:miter lim="800000"/>
              <a:headEnd/>
              <a:tailEnd/>
            </a:ln>
          </p:spPr>
          <p:txBody>
            <a:bodyPr wrap="none"/>
            <a:lstStyle/>
            <a:p>
              <a:endParaRPr lang="zh-TW" altLang="en-US"/>
            </a:p>
          </p:txBody>
        </p:sp>
        <p:sp>
          <p:nvSpPr>
            <p:cNvPr id="34834" name="Line 44"/>
            <p:cNvSpPr>
              <a:spLocks noChangeShapeType="1"/>
            </p:cNvSpPr>
            <p:nvPr/>
          </p:nvSpPr>
          <p:spPr bwMode="auto">
            <a:xfrm>
              <a:off x="4584" y="2736"/>
              <a:ext cx="0" cy="240"/>
            </a:xfrm>
            <a:prstGeom prst="line">
              <a:avLst/>
            </a:prstGeom>
            <a:noFill/>
            <a:ln w="9525">
              <a:solidFill>
                <a:schemeClr val="tx1"/>
              </a:solidFill>
              <a:miter lim="800000"/>
              <a:headEnd/>
              <a:tailEnd/>
            </a:ln>
          </p:spPr>
          <p:txBody>
            <a:bodyPr wrap="none"/>
            <a:lstStyle/>
            <a:p>
              <a:endParaRPr lang="zh-TW" altLang="en-US"/>
            </a:p>
          </p:txBody>
        </p:sp>
      </p:grpSp>
      <p:sp>
        <p:nvSpPr>
          <p:cNvPr id="34828" name="Line 47"/>
          <p:cNvSpPr>
            <a:spLocks noChangeShapeType="1"/>
          </p:cNvSpPr>
          <p:nvPr/>
        </p:nvSpPr>
        <p:spPr bwMode="auto">
          <a:xfrm>
            <a:off x="6000760" y="5000636"/>
            <a:ext cx="1509044" cy="301706"/>
          </a:xfrm>
          <a:prstGeom prst="line">
            <a:avLst/>
          </a:prstGeom>
          <a:noFill/>
          <a:ln w="9525">
            <a:solidFill>
              <a:schemeClr val="tx1"/>
            </a:solidFill>
            <a:miter lim="800000"/>
            <a:headEnd/>
            <a:tailEnd type="triangle" w="med" len="med"/>
          </a:ln>
        </p:spPr>
        <p:txBody>
          <a:bodyPr wrap="none"/>
          <a:lstStyle/>
          <a:p>
            <a:endParaRPr lang="zh-TW" altLang="en-US"/>
          </a:p>
        </p:txBody>
      </p:sp>
      <p:sp>
        <p:nvSpPr>
          <p:cNvPr id="34829" name="Line 48"/>
          <p:cNvSpPr>
            <a:spLocks noChangeShapeType="1"/>
          </p:cNvSpPr>
          <p:nvPr/>
        </p:nvSpPr>
        <p:spPr bwMode="auto">
          <a:xfrm>
            <a:off x="5500694" y="5000636"/>
            <a:ext cx="1780510" cy="301706"/>
          </a:xfrm>
          <a:prstGeom prst="line">
            <a:avLst/>
          </a:prstGeom>
          <a:noFill/>
          <a:ln w="9525">
            <a:solidFill>
              <a:schemeClr val="tx1"/>
            </a:solidFill>
            <a:miter lim="800000"/>
            <a:headEnd/>
            <a:tailEnd type="triangle" w="med" len="med"/>
          </a:ln>
        </p:spPr>
        <p:txBody>
          <a:bodyPr wrap="none"/>
          <a:lstStyle/>
          <a:p>
            <a:endParaRPr lang="zh-TW" altLang="en-US"/>
          </a:p>
        </p:txBody>
      </p:sp>
      <p:sp>
        <p:nvSpPr>
          <p:cNvPr id="34830" name="Line 50"/>
          <p:cNvSpPr>
            <a:spLocks noChangeShapeType="1"/>
          </p:cNvSpPr>
          <p:nvPr/>
        </p:nvSpPr>
        <p:spPr bwMode="auto">
          <a:xfrm>
            <a:off x="5528604" y="5454742"/>
            <a:ext cx="1752600" cy="0"/>
          </a:xfrm>
          <a:prstGeom prst="line">
            <a:avLst/>
          </a:prstGeom>
          <a:noFill/>
          <a:ln w="9525">
            <a:solidFill>
              <a:schemeClr val="tx1"/>
            </a:solidFill>
            <a:miter lim="800000"/>
            <a:headEnd/>
            <a:tailEnd type="triangle" w="med" len="med"/>
          </a:ln>
        </p:spPr>
        <p:txBody>
          <a:bodyPr wrap="none"/>
          <a:lstStyle/>
          <a:p>
            <a:endParaRPr lang="zh-TW" altLang="en-US"/>
          </a:p>
        </p:txBody>
      </p:sp>
      <p:sp>
        <p:nvSpPr>
          <p:cNvPr id="34831" name="Line 52"/>
          <p:cNvSpPr>
            <a:spLocks noChangeShapeType="1"/>
          </p:cNvSpPr>
          <p:nvPr/>
        </p:nvSpPr>
        <p:spPr bwMode="auto">
          <a:xfrm>
            <a:off x="5877854" y="5454742"/>
            <a:ext cx="1600200" cy="0"/>
          </a:xfrm>
          <a:prstGeom prst="line">
            <a:avLst/>
          </a:prstGeom>
          <a:noFill/>
          <a:ln w="9525">
            <a:solidFill>
              <a:schemeClr val="tx1"/>
            </a:solidFill>
            <a:miter lim="800000"/>
            <a:headEnd/>
            <a:tailEnd type="triangle" w="med" len="med"/>
          </a:ln>
        </p:spPr>
        <p:txBody>
          <a:bodyPr wrap="none"/>
          <a:lstStyle/>
          <a:p>
            <a:endParaRPr lang="zh-TW"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6" descr="Mipmap"/>
          <p:cNvPicPr>
            <a:picLocks noChangeAspect="1" noChangeArrowheads="1"/>
          </p:cNvPicPr>
          <p:nvPr/>
        </p:nvPicPr>
        <p:blipFill>
          <a:blip r:embed="rId2"/>
          <a:srcRect/>
          <a:stretch>
            <a:fillRect/>
          </a:stretch>
        </p:blipFill>
        <p:spPr bwMode="auto">
          <a:xfrm>
            <a:off x="2305524" y="3935977"/>
            <a:ext cx="5411788" cy="2587625"/>
          </a:xfrm>
          <a:prstGeom prst="rect">
            <a:avLst/>
          </a:prstGeom>
          <a:noFill/>
          <a:ln w="9525">
            <a:noFill/>
            <a:miter lim="800000"/>
            <a:headEnd/>
            <a:tailEnd/>
          </a:ln>
        </p:spPr>
      </p:pic>
      <p:sp>
        <p:nvSpPr>
          <p:cNvPr id="36866" name="Rectangle 2"/>
          <p:cNvSpPr>
            <a:spLocks noGrp="1" noChangeArrowheads="1"/>
          </p:cNvSpPr>
          <p:nvPr>
            <p:ph type="title"/>
          </p:nvPr>
        </p:nvSpPr>
        <p:spPr/>
        <p:txBody>
          <a:bodyPr/>
          <a:lstStyle/>
          <a:p>
            <a:pPr eaLnBrk="1" hangingPunct="1"/>
            <a:r>
              <a:rPr lang="en-US" altLang="zh-TW"/>
              <a:t>Mipmapping</a:t>
            </a:r>
          </a:p>
        </p:txBody>
      </p:sp>
      <p:sp>
        <p:nvSpPr>
          <p:cNvPr id="36867" name="Rectangle 3" descr="Rectangle: Click to edit Master text styles&#10;Second level&#10;Third level&#10;Fourth level&#10;Fifth level"/>
          <p:cNvSpPr>
            <a:spLocks noGrp="1" noChangeArrowheads="1"/>
          </p:cNvSpPr>
          <p:nvPr>
            <p:ph idx="1"/>
          </p:nvPr>
        </p:nvSpPr>
        <p:spPr>
          <a:xfrm>
            <a:off x="304800" y="1358376"/>
            <a:ext cx="8534400" cy="4114800"/>
          </a:xfrm>
        </p:spPr>
        <p:txBody>
          <a:bodyPr/>
          <a:lstStyle/>
          <a:p>
            <a:pPr eaLnBrk="1" hangingPunct="1"/>
            <a:r>
              <a:rPr lang="en-GB" dirty="0" err="1"/>
              <a:t>Antialiasing</a:t>
            </a:r>
            <a:r>
              <a:rPr lang="en-GB" dirty="0"/>
              <a:t> methods may involve using a texture image that matches the resolution of the screen</a:t>
            </a:r>
          </a:p>
          <a:p>
            <a:pPr eaLnBrk="1" hangingPunct="1">
              <a:buNone/>
            </a:pPr>
            <a:r>
              <a:rPr lang="en-GB" dirty="0"/>
              <a:t> </a:t>
            </a:r>
          </a:p>
          <a:p>
            <a:pPr eaLnBrk="1" hangingPunct="1"/>
            <a:r>
              <a:rPr lang="en-US" altLang="ko-KR" dirty="0">
                <a:cs typeface="Arial" pitchFamily="34" charset="0"/>
              </a:rPr>
              <a:t>A </a:t>
            </a:r>
            <a:r>
              <a:rPr lang="en-US" altLang="ko-KR" dirty="0" err="1">
                <a:cs typeface="Arial" pitchFamily="34" charset="0"/>
              </a:rPr>
              <a:t>mipmap</a:t>
            </a:r>
            <a:r>
              <a:rPr lang="en-US" altLang="ko-KR" dirty="0">
                <a:cs typeface="Arial" pitchFamily="34" charset="0"/>
              </a:rPr>
              <a:t> is an ordered set of arrays representing the same texture image at progressively lower resolutions – ‘</a:t>
            </a:r>
            <a:r>
              <a:rPr lang="en-US" altLang="ko-KR" dirty="0" err="1">
                <a:cs typeface="Arial" pitchFamily="34" charset="0"/>
              </a:rPr>
              <a:t>mip</a:t>
            </a:r>
            <a:r>
              <a:rPr lang="en-US" altLang="ko-KR" dirty="0">
                <a:cs typeface="Arial" pitchFamily="34" charset="0"/>
              </a:rPr>
              <a:t>’ stands for “many things in a small place”</a:t>
            </a:r>
            <a:endParaRPr lang="en-US" altLang="zh-TW" sz="2200" dirty="0">
              <a:cs typeface="Arial" pitchFamily="34" charset="0"/>
            </a:endParaRPr>
          </a:p>
        </p:txBody>
      </p:sp>
      <p:sp>
        <p:nvSpPr>
          <p:cNvPr id="36868" name="Rectangle 4"/>
          <p:cNvSpPr>
            <a:spLocks noChangeArrowheads="1"/>
          </p:cNvSpPr>
          <p:nvPr/>
        </p:nvSpPr>
        <p:spPr bwMode="auto">
          <a:xfrm>
            <a:off x="1668463" y="2063750"/>
            <a:ext cx="9144000" cy="0"/>
          </a:xfrm>
          <a:prstGeom prst="rect">
            <a:avLst/>
          </a:prstGeom>
          <a:noFill/>
          <a:ln w="9525">
            <a:noFill/>
            <a:miter lim="800000"/>
            <a:headEnd/>
            <a:tailEnd/>
          </a:ln>
        </p:spPr>
        <p:txBody>
          <a:bodyPr>
            <a:spAutoFit/>
          </a:bodyPr>
          <a:lstStyle/>
          <a:p>
            <a:pPr eaLnBrk="1" hangingPunct="1"/>
            <a:endParaRPr lang="zh-TW"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2"/>
          <p:cNvSpPr>
            <a:spLocks noGrp="1"/>
          </p:cNvSpPr>
          <p:nvPr>
            <p:ph type="title"/>
          </p:nvPr>
        </p:nvSpPr>
        <p:spPr/>
        <p:txBody>
          <a:bodyPr/>
          <a:lstStyle/>
          <a:p>
            <a:r>
              <a:rPr lang="en-US" altLang="zh-TW"/>
              <a:t>Texture Mapping</a:t>
            </a:r>
            <a:endParaRPr lang="en-GB"/>
          </a:p>
        </p:txBody>
      </p:sp>
      <p:sp>
        <p:nvSpPr>
          <p:cNvPr id="4" name="Content Placeholder 3"/>
          <p:cNvSpPr>
            <a:spLocks noGrp="1"/>
          </p:cNvSpPr>
          <p:nvPr>
            <p:ph idx="1"/>
          </p:nvPr>
        </p:nvSpPr>
        <p:spPr/>
        <p:txBody>
          <a:bodyPr/>
          <a:lstStyle/>
          <a:p>
            <a:pPr marL="0" indent="0">
              <a:buFontTx/>
              <a:buNone/>
            </a:pPr>
            <a:r>
              <a:rPr lang="en-US" altLang="zh-TW"/>
              <a:t>For texture mapping you need to do the following: </a:t>
            </a:r>
          </a:p>
          <a:p>
            <a:pPr marL="0" indent="0">
              <a:buFont typeface="Impact" pitchFamily="34" charset="0"/>
              <a:buAutoNum type="arabicPeriod"/>
            </a:pPr>
            <a:r>
              <a:rPr lang="en-US" altLang="zh-TW">
                <a:cs typeface="Arial" pitchFamily="34" charset="0"/>
              </a:rPr>
              <a:t>Load a texture (into OpenGL) </a:t>
            </a:r>
          </a:p>
          <a:p>
            <a:pPr marL="0" indent="0">
              <a:buFont typeface="Impact" pitchFamily="34" charset="0"/>
              <a:buAutoNum type="arabicPeriod"/>
            </a:pPr>
            <a:r>
              <a:rPr lang="en-US" altLang="zh-TW">
                <a:cs typeface="Arial" pitchFamily="34" charset="0"/>
              </a:rPr>
              <a:t>Enable texture and bind the texture to the target</a:t>
            </a:r>
          </a:p>
          <a:p>
            <a:pPr marL="0" indent="0">
              <a:buFont typeface="Impact" pitchFamily="34" charset="0"/>
              <a:buAutoNum type="arabicPeriod"/>
            </a:pPr>
            <a:r>
              <a:rPr lang="en-US" altLang="zh-TW">
                <a:cs typeface="Arial" pitchFamily="34" charset="0"/>
              </a:rPr>
              <a:t>Provide </a:t>
            </a:r>
            <a:r>
              <a:rPr lang="en-US" altLang="zh-TW" b="1">
                <a:solidFill>
                  <a:srgbClr val="FF6600"/>
                </a:solidFill>
                <a:cs typeface="Arial" pitchFamily="34" charset="0"/>
              </a:rPr>
              <a:t>texture coordinates </a:t>
            </a:r>
            <a:r>
              <a:rPr lang="en-US" altLang="zh-TW">
                <a:cs typeface="Arial" pitchFamily="34" charset="0"/>
              </a:rPr>
              <a:t>for vertices, e.g., </a:t>
            </a:r>
          </a:p>
          <a:p>
            <a:pPr marL="457200" lvl="1" indent="0">
              <a:buFontTx/>
              <a:buNone/>
            </a:pPr>
            <a:r>
              <a:rPr lang="en-GB" sz="2800">
                <a:cs typeface="Arial" pitchFamily="34" charset="0"/>
              </a:rPr>
              <a:t>glTexCoord2f(0.0f, 1.0f);</a:t>
            </a:r>
          </a:p>
          <a:p>
            <a:pPr marL="457200" lvl="1" indent="0">
              <a:buFontTx/>
              <a:buNone/>
            </a:pPr>
            <a:r>
              <a:rPr lang="en-GB" sz="2800">
                <a:cs typeface="Arial" pitchFamily="34" charset="0"/>
              </a:rPr>
              <a:t>glVertex3f(-0.5f, 0.5f, 0.5f);</a:t>
            </a:r>
          </a:p>
          <a:p>
            <a:pPr marL="0" indent="0">
              <a:buFont typeface="Impact" pitchFamily="34" charset="0"/>
              <a:buAutoNum type="arabicPeriod"/>
            </a:pPr>
            <a:r>
              <a:rPr lang="en-US" altLang="zh-TW">
                <a:cs typeface="Arial" pitchFamily="34" charset="0"/>
              </a:rPr>
              <a:t>Perform a sampling operation from the texture image using the texture coordinates to get the colour </a:t>
            </a:r>
            <a:r>
              <a:rPr lang="en-US" altLang="zh-TW"/>
              <a:t>for the vertices</a:t>
            </a:r>
            <a:endParaRPr lang="en-GB"/>
          </a:p>
          <a:p>
            <a:pPr marL="0" indent="0"/>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a:ea typeface="MS PGothic" pitchFamily="34" charset="-128"/>
                <a:cs typeface="+mj-cs"/>
              </a:rPr>
              <a:t>OpenGL Texture</a:t>
            </a:r>
          </a:p>
        </p:txBody>
      </p:sp>
      <p:sp>
        <p:nvSpPr>
          <p:cNvPr id="38914" name="Content Placeholder 2"/>
          <p:cNvSpPr>
            <a:spLocks noGrp="1"/>
          </p:cNvSpPr>
          <p:nvPr>
            <p:ph idx="1"/>
          </p:nvPr>
        </p:nvSpPr>
        <p:spPr>
          <a:xfrm>
            <a:off x="684213" y="1207956"/>
            <a:ext cx="7772400" cy="5078563"/>
          </a:xfrm>
        </p:spPr>
        <p:txBody>
          <a:bodyPr/>
          <a:lstStyle/>
          <a:p>
            <a:pPr>
              <a:spcBef>
                <a:spcPts val="600"/>
              </a:spcBef>
            </a:pPr>
            <a:r>
              <a:rPr lang="en-GB" sz="2400" dirty="0" err="1"/>
              <a:t>glEnable</a:t>
            </a:r>
            <a:r>
              <a:rPr lang="en-GB" sz="2400" dirty="0"/>
              <a:t>(GL_TEXTURE_2D);</a:t>
            </a:r>
          </a:p>
          <a:p>
            <a:pPr>
              <a:spcBef>
                <a:spcPts val="600"/>
              </a:spcBef>
            </a:pPr>
            <a:r>
              <a:rPr lang="en-GB" sz="2400" dirty="0" err="1"/>
              <a:t>glEnable</a:t>
            </a:r>
            <a:r>
              <a:rPr lang="en-GB" sz="2400" dirty="0"/>
              <a:t>(GL_COLOR_MATERIAL);  </a:t>
            </a:r>
          </a:p>
          <a:p>
            <a:pPr>
              <a:spcBef>
                <a:spcPts val="600"/>
              </a:spcBef>
            </a:pPr>
            <a:r>
              <a:rPr lang="en-GB" sz="2400" dirty="0" err="1"/>
              <a:t>glBindTexture</a:t>
            </a:r>
            <a:r>
              <a:rPr lang="en-GB" sz="2400" dirty="0"/>
              <a:t>(target, texture), for example </a:t>
            </a:r>
            <a:r>
              <a:rPr lang="en-GB" sz="2400" dirty="0" err="1">
                <a:cs typeface="Arial" pitchFamily="34" charset="0"/>
              </a:rPr>
              <a:t>glBindTexture</a:t>
            </a:r>
            <a:r>
              <a:rPr lang="en-GB" sz="2400" dirty="0">
                <a:cs typeface="Arial" pitchFamily="34" charset="0"/>
              </a:rPr>
              <a:t>(</a:t>
            </a:r>
            <a:r>
              <a:rPr lang="en-GB" sz="2000" dirty="0">
                <a:solidFill>
                  <a:srgbClr val="FF0000"/>
                </a:solidFill>
                <a:cs typeface="Arial" pitchFamily="34" charset="0"/>
              </a:rPr>
              <a:t>GL_TEXTURE_2D, </a:t>
            </a:r>
            <a:r>
              <a:rPr lang="en-GB" sz="2400" dirty="0" err="1">
                <a:solidFill>
                  <a:srgbClr val="FF0000"/>
                </a:solidFill>
                <a:cs typeface="Arial" pitchFamily="34" charset="0"/>
              </a:rPr>
              <a:t>texId</a:t>
            </a:r>
            <a:r>
              <a:rPr lang="en-GB" sz="2400" dirty="0">
                <a:cs typeface="Arial" pitchFamily="34" charset="0"/>
              </a:rPr>
              <a:t>) (this says </a:t>
            </a:r>
            <a:r>
              <a:rPr lang="en-GB" sz="2400" dirty="0" err="1">
                <a:solidFill>
                  <a:srgbClr val="FF0000"/>
                </a:solidFill>
                <a:cs typeface="Arial" pitchFamily="34" charset="0"/>
              </a:rPr>
              <a:t>texId</a:t>
            </a:r>
            <a:r>
              <a:rPr lang="en-GB" sz="2400" dirty="0">
                <a:solidFill>
                  <a:srgbClr val="FF0000"/>
                </a:solidFill>
                <a:cs typeface="Arial" pitchFamily="34" charset="0"/>
              </a:rPr>
              <a:t> </a:t>
            </a:r>
            <a:r>
              <a:rPr lang="en-GB" sz="2400" dirty="0">
                <a:solidFill>
                  <a:srgbClr val="000000"/>
                </a:solidFill>
                <a:cs typeface="Arial" pitchFamily="34" charset="0"/>
              </a:rPr>
              <a:t>(the </a:t>
            </a:r>
            <a:r>
              <a:rPr lang="en-GB" sz="2400" dirty="0">
                <a:cs typeface="Arial" pitchFamily="34" charset="0"/>
              </a:rPr>
              <a:t>loaded texture</a:t>
            </a:r>
            <a:r>
              <a:rPr lang="en-GB" sz="2400" dirty="0">
                <a:solidFill>
                  <a:srgbClr val="FF0000"/>
                </a:solidFill>
                <a:cs typeface="Arial" pitchFamily="34" charset="0"/>
              </a:rPr>
              <a:t>) </a:t>
            </a:r>
            <a:r>
              <a:rPr lang="en-GB" sz="2400" dirty="0">
                <a:cs typeface="Arial" pitchFamily="34" charset="0"/>
              </a:rPr>
              <a:t>is a 2D texture and is bounded to c</a:t>
            </a:r>
            <a:r>
              <a:rPr lang="en-GB" sz="2400" dirty="0"/>
              <a:t>urrently active texture unit.</a:t>
            </a:r>
          </a:p>
          <a:p>
            <a:pPr>
              <a:spcBef>
                <a:spcPts val="600"/>
              </a:spcBef>
            </a:pPr>
            <a:r>
              <a:rPr lang="en-GB" sz="2400" dirty="0" err="1"/>
              <a:t>glTexParameteri</a:t>
            </a:r>
            <a:r>
              <a:rPr lang="en-GB" sz="2400" dirty="0"/>
              <a:t>(</a:t>
            </a:r>
            <a:r>
              <a:rPr lang="en-GB" sz="2400" b="1" dirty="0">
                <a:solidFill>
                  <a:srgbClr val="FF6600"/>
                </a:solidFill>
              </a:rPr>
              <a:t>target, </a:t>
            </a:r>
            <a:r>
              <a:rPr lang="en-GB" sz="2400" b="1" dirty="0" err="1">
                <a:solidFill>
                  <a:srgbClr val="FF6600"/>
                </a:solidFill>
              </a:rPr>
              <a:t>pname</a:t>
            </a:r>
            <a:r>
              <a:rPr lang="en-GB" sz="2400" b="1" dirty="0">
                <a:solidFill>
                  <a:srgbClr val="FF6600"/>
                </a:solidFill>
              </a:rPr>
              <a:t>, </a:t>
            </a:r>
            <a:r>
              <a:rPr lang="en-GB" sz="2400" b="1" dirty="0" err="1">
                <a:solidFill>
                  <a:srgbClr val="FF6600"/>
                </a:solidFill>
              </a:rPr>
              <a:t>param</a:t>
            </a:r>
            <a:r>
              <a:rPr lang="en-GB" sz="2400" dirty="0"/>
              <a:t>); </a:t>
            </a:r>
          </a:p>
          <a:p>
            <a:pPr>
              <a:spcBef>
                <a:spcPts val="600"/>
              </a:spcBef>
              <a:buFontTx/>
              <a:buNone/>
            </a:pPr>
            <a:r>
              <a:rPr lang="en-GB" sz="2400" dirty="0">
                <a:solidFill>
                  <a:srgbClr val="FF6600"/>
                </a:solidFill>
              </a:rPr>
              <a:t>target </a:t>
            </a:r>
            <a:r>
              <a:rPr lang="en-GB" sz="2400" dirty="0"/>
              <a:t>- Specifies the target texture of the active texture unit, which must be </a:t>
            </a:r>
            <a:r>
              <a:rPr lang="en-GB" sz="2000" dirty="0"/>
              <a:t>GL_TEXTURE_2D or GL_TEXTURE_CUBE_MAP.</a:t>
            </a:r>
          </a:p>
          <a:p>
            <a:pPr>
              <a:spcBef>
                <a:spcPts val="600"/>
              </a:spcBef>
              <a:buFontTx/>
              <a:buNone/>
            </a:pPr>
            <a:r>
              <a:rPr lang="en-GB" sz="2400" dirty="0" err="1">
                <a:solidFill>
                  <a:srgbClr val="FF6600"/>
                </a:solidFill>
              </a:rPr>
              <a:t>pname</a:t>
            </a:r>
            <a:r>
              <a:rPr lang="en-GB" sz="2400" dirty="0"/>
              <a:t> - specifies the symbolic name of a single-valued texture parameter, including:</a:t>
            </a:r>
          </a:p>
          <a:p>
            <a:pPr>
              <a:spcBef>
                <a:spcPts val="600"/>
              </a:spcBef>
              <a:buFont typeface="Arial" pitchFamily="34" charset="0"/>
              <a:buChar char="•"/>
            </a:pPr>
            <a:r>
              <a:rPr lang="en-GB" sz="2000" dirty="0"/>
              <a:t>GL_TEXTURE_MIN_FILTER,</a:t>
            </a:r>
          </a:p>
          <a:p>
            <a:pPr>
              <a:spcBef>
                <a:spcPts val="600"/>
              </a:spcBef>
              <a:buFont typeface="Arial" pitchFamily="34" charset="0"/>
              <a:buChar char="•"/>
            </a:pPr>
            <a:r>
              <a:rPr lang="en-GB" sz="2000" dirty="0"/>
              <a:t>GL_TEXTURE_MAG_FILTER,</a:t>
            </a:r>
          </a:p>
          <a:p>
            <a:pPr>
              <a:spcBef>
                <a:spcPts val="600"/>
              </a:spcBef>
              <a:buFont typeface="Arial" pitchFamily="34" charset="0"/>
              <a:buChar char="•"/>
            </a:pPr>
            <a:r>
              <a:rPr lang="en-GB" sz="2000" dirty="0"/>
              <a:t>..</a:t>
            </a:r>
            <a:r>
              <a:rPr lang="en-GB" sz="2000" dirty="0">
                <a:cs typeface="Arial" pitchFamily="34"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GB"/>
              <a:t>Setting Texturing Parameters</a:t>
            </a:r>
          </a:p>
        </p:txBody>
      </p:sp>
      <p:sp>
        <p:nvSpPr>
          <p:cNvPr id="3" name="Content Placeholder 2"/>
          <p:cNvSpPr>
            <a:spLocks noGrp="1"/>
          </p:cNvSpPr>
          <p:nvPr>
            <p:ph idx="1"/>
          </p:nvPr>
        </p:nvSpPr>
        <p:spPr/>
        <p:txBody>
          <a:bodyPr/>
          <a:lstStyle/>
          <a:p>
            <a:pPr marL="0" indent="0">
              <a:buFontTx/>
              <a:buNone/>
            </a:pPr>
            <a:r>
              <a:rPr lang="en-GB" sz="2400" dirty="0">
                <a:solidFill>
                  <a:srgbClr val="FF6600"/>
                </a:solidFill>
              </a:rPr>
              <a:t>param</a:t>
            </a:r>
            <a:r>
              <a:rPr lang="en-GB" sz="2400" dirty="0"/>
              <a:t> - Specifies the value of </a:t>
            </a:r>
            <a:r>
              <a:rPr lang="en-GB" sz="2400" dirty="0" err="1"/>
              <a:t>pname</a:t>
            </a:r>
            <a:r>
              <a:rPr lang="en-GB" sz="2400" dirty="0"/>
              <a:t>. </a:t>
            </a:r>
            <a:r>
              <a:rPr lang="en-US" altLang="zh-TW" sz="2400" dirty="0"/>
              <a:t>For example, </a:t>
            </a:r>
            <a:r>
              <a:rPr lang="en-US" altLang="zh-TW" sz="2400" dirty="0">
                <a:solidFill>
                  <a:srgbClr val="FF6600"/>
                </a:solidFill>
              </a:rPr>
              <a:t>params</a:t>
            </a:r>
            <a:r>
              <a:rPr lang="en-US" altLang="zh-TW" sz="2400" dirty="0"/>
              <a:t> supplies functions for minifying the texture:</a:t>
            </a:r>
          </a:p>
          <a:p>
            <a:pPr marL="0" indent="0">
              <a:spcBef>
                <a:spcPct val="0"/>
              </a:spcBef>
              <a:buFontTx/>
              <a:buNone/>
            </a:pPr>
            <a:endParaRPr lang="en-US" altLang="zh-TW" sz="2400" dirty="0"/>
          </a:p>
          <a:p>
            <a:pPr marL="0" indent="0"/>
            <a:r>
              <a:rPr lang="en-US" altLang="zh-TW" sz="2400" dirty="0"/>
              <a:t>GL_NEAREST - returns the value of the nearest </a:t>
            </a:r>
            <a:r>
              <a:rPr lang="en-US" altLang="zh-TW" sz="2400" dirty="0" err="1"/>
              <a:t>texel</a:t>
            </a:r>
            <a:endParaRPr lang="en-US" altLang="zh-TW" sz="2400" dirty="0"/>
          </a:p>
          <a:p>
            <a:pPr marL="0" indent="0"/>
            <a:r>
              <a:rPr lang="en-US" altLang="zh-TW" sz="2400" dirty="0"/>
              <a:t>GL_LINEAR - returns the weighted average of four </a:t>
            </a:r>
            <a:r>
              <a:rPr lang="en-US" altLang="zh-TW" sz="2400" dirty="0" err="1"/>
              <a:t>texels</a:t>
            </a:r>
            <a:endParaRPr lang="en-US" altLang="zh-TW" sz="2400" dirty="0"/>
          </a:p>
          <a:p>
            <a:pPr marL="0" indent="0">
              <a:spcBef>
                <a:spcPct val="0"/>
              </a:spcBef>
              <a:buFontTx/>
              <a:buNone/>
            </a:pPr>
            <a:endParaRPr lang="en-US" altLang="zh-TW" sz="2400" dirty="0"/>
          </a:p>
          <a:p>
            <a:pPr marL="0" indent="0"/>
            <a:r>
              <a:rPr lang="en-US" altLang="zh-TW" sz="2400" dirty="0"/>
              <a:t>GL_NEAREST_MIPMAP_NEAREST - chooses the </a:t>
            </a:r>
            <a:r>
              <a:rPr lang="en-US" altLang="zh-TW" sz="2400" dirty="0">
                <a:solidFill>
                  <a:srgbClr val="FF6600"/>
                </a:solidFill>
              </a:rPr>
              <a:t>mipmap</a:t>
            </a:r>
            <a:r>
              <a:rPr lang="en-US" altLang="zh-TW" sz="2400" dirty="0"/>
              <a:t> that most closely matches the size of the pixel being textured and uses the GL_NEAREST criterion</a:t>
            </a:r>
          </a:p>
          <a:p>
            <a:pPr marL="0" indent="0">
              <a:spcBef>
                <a:spcPct val="0"/>
              </a:spcBef>
            </a:pPr>
            <a:endParaRPr lang="en-US" altLang="zh-TW" sz="2400" dirty="0"/>
          </a:p>
          <a:p>
            <a:pPr marL="0" indent="0"/>
            <a:r>
              <a:rPr lang="en-US" altLang="zh-TW" sz="2400" dirty="0"/>
              <a:t>GL_LINEAR_MIPMAP_NEAREST - chooses the </a:t>
            </a:r>
            <a:r>
              <a:rPr lang="en-US" altLang="zh-TW" sz="2400" dirty="0">
                <a:solidFill>
                  <a:srgbClr val="FF6600"/>
                </a:solidFill>
              </a:rPr>
              <a:t>mipmap</a:t>
            </a:r>
            <a:r>
              <a:rPr lang="en-US" altLang="zh-TW" sz="2400" dirty="0"/>
              <a:t> that most closely matches the size of the pixel being textured and uses the GL_LINEAR criterion.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620946" y="228600"/>
            <a:ext cx="7958166" cy="823913"/>
          </a:xfrm>
        </p:spPr>
        <p:txBody>
          <a:bodyPr/>
          <a:lstStyle/>
          <a:p>
            <a:r>
              <a:rPr lang="en-GB" dirty="0"/>
              <a:t>Some Example Parameter Settings</a:t>
            </a:r>
          </a:p>
        </p:txBody>
      </p:sp>
      <p:sp>
        <p:nvSpPr>
          <p:cNvPr id="40962" name="Content Placeholder 2"/>
          <p:cNvSpPr>
            <a:spLocks noGrp="1"/>
          </p:cNvSpPr>
          <p:nvPr>
            <p:ph idx="1"/>
          </p:nvPr>
        </p:nvSpPr>
        <p:spPr>
          <a:xfrm>
            <a:off x="343693" y="1266267"/>
            <a:ext cx="8443149" cy="4951412"/>
          </a:xfrm>
        </p:spPr>
        <p:txBody>
          <a:bodyPr/>
          <a:lstStyle/>
          <a:p>
            <a:pPr marL="0" indent="0">
              <a:buFontTx/>
              <a:buNone/>
            </a:pPr>
            <a:r>
              <a:rPr lang="en-US" altLang="zh-TW" sz="1800" dirty="0" err="1">
                <a:solidFill>
                  <a:srgbClr val="FF0000"/>
                </a:solidFill>
              </a:rPr>
              <a:t>glTexParameteri</a:t>
            </a:r>
            <a:r>
              <a:rPr lang="en-US" altLang="zh-TW" sz="1800" dirty="0">
                <a:solidFill>
                  <a:srgbClr val="FF0000"/>
                </a:solidFill>
              </a:rPr>
              <a:t>(GL_TEXTURE_2D, GL_TEXTURE_WRAP_S, GL_REPEAT);</a:t>
            </a:r>
            <a:br>
              <a:rPr lang="en-US" altLang="zh-TW" sz="1800" dirty="0">
                <a:solidFill>
                  <a:srgbClr val="FF0000"/>
                </a:solidFill>
              </a:rPr>
            </a:br>
            <a:r>
              <a:rPr lang="en-US" altLang="zh-TW" sz="1800" dirty="0" err="1">
                <a:solidFill>
                  <a:srgbClr val="FF0000"/>
                </a:solidFill>
              </a:rPr>
              <a:t>glTexParameteri</a:t>
            </a:r>
            <a:r>
              <a:rPr lang="en-US" altLang="zh-TW" sz="1800" dirty="0">
                <a:solidFill>
                  <a:srgbClr val="FF0000"/>
                </a:solidFill>
              </a:rPr>
              <a:t>(GL_TEXTURE_2D, GL_TEXTURE_WRAP_T, GL_REPEAT);</a:t>
            </a:r>
          </a:p>
          <a:p>
            <a:pPr marL="0" indent="0">
              <a:buFontTx/>
              <a:buNone/>
            </a:pPr>
            <a:r>
              <a:rPr lang="en-US" altLang="zh-TW" sz="2000" dirty="0" err="1"/>
              <a:t>glTexParameter</a:t>
            </a:r>
            <a:r>
              <a:rPr lang="en-US" altLang="zh-TW" sz="2000" dirty="0"/>
              <a:t> calls tell OpenGL that we will "tile" the texture, e.g.,  the texture will repeat if we go beyond its bounds. </a:t>
            </a:r>
          </a:p>
          <a:p>
            <a:pPr marL="0" indent="0">
              <a:buFontTx/>
              <a:buNone/>
            </a:pPr>
            <a:endParaRPr lang="en-US" altLang="zh-TW" sz="1600" dirty="0"/>
          </a:p>
          <a:p>
            <a:pPr marL="0" indent="0">
              <a:buFontTx/>
              <a:buNone/>
            </a:pPr>
            <a:r>
              <a:rPr lang="en-US" altLang="zh-TW" sz="1800" dirty="0" err="1">
                <a:solidFill>
                  <a:srgbClr val="FF0000"/>
                </a:solidFill>
              </a:rPr>
              <a:t>glTexParameteri</a:t>
            </a:r>
            <a:r>
              <a:rPr lang="en-US" altLang="zh-TW" sz="1800" dirty="0">
                <a:solidFill>
                  <a:srgbClr val="FF0000"/>
                </a:solidFill>
              </a:rPr>
              <a:t>(GL_TEXTURE_2D, GL_TEXTURE_MAG_FILTER, GL_LINEAR);</a:t>
            </a:r>
            <a:br>
              <a:rPr lang="en-US" altLang="zh-TW" sz="1800" dirty="0">
                <a:solidFill>
                  <a:srgbClr val="FF0000"/>
                </a:solidFill>
              </a:rPr>
            </a:br>
            <a:r>
              <a:rPr lang="en-US" altLang="zh-TW" sz="1800" dirty="0" err="1">
                <a:solidFill>
                  <a:srgbClr val="FF0000"/>
                </a:solidFill>
              </a:rPr>
              <a:t>glTexParameteri</a:t>
            </a:r>
            <a:r>
              <a:rPr lang="en-US" altLang="zh-TW" sz="1800" dirty="0">
                <a:solidFill>
                  <a:srgbClr val="FF0000"/>
                </a:solidFill>
              </a:rPr>
              <a:t>(GL_TEXTURE_2D, GL_TEXTURE_MIN_FILTER, GL_LINEAR);</a:t>
            </a:r>
          </a:p>
          <a:p>
            <a:pPr marL="0" indent="0">
              <a:buFontTx/>
              <a:buNone/>
            </a:pPr>
            <a:r>
              <a:rPr lang="en-US" altLang="zh-TW" sz="2000" dirty="0" err="1"/>
              <a:t>glTexParameter</a:t>
            </a:r>
            <a:r>
              <a:rPr lang="en-US" altLang="zh-TW" sz="2000" dirty="0"/>
              <a:t> calls tell OpenGL that bilinear interpolation will be used to determine what the color is between pixels on a texture. The other option is GL_NEAREST, which is often faster, but not as good in quality.</a:t>
            </a:r>
            <a:r>
              <a:rPr lang="en-US" altLang="zh-TW" sz="1800" dirty="0"/>
              <a:t> </a:t>
            </a:r>
          </a:p>
          <a:p>
            <a:pPr marL="0" indent="0">
              <a:buFontTx/>
              <a:buNone/>
            </a:pPr>
            <a:br>
              <a:rPr lang="en-US" altLang="zh-TW" sz="1600" dirty="0"/>
            </a:br>
            <a:r>
              <a:rPr lang="en-US" altLang="zh-TW" sz="1800" dirty="0" err="1">
                <a:solidFill>
                  <a:srgbClr val="FF0000"/>
                </a:solidFill>
              </a:rPr>
              <a:t>glTexEnvf</a:t>
            </a:r>
            <a:r>
              <a:rPr lang="en-US" altLang="zh-TW" sz="1800" dirty="0">
                <a:solidFill>
                  <a:srgbClr val="FF0000"/>
                </a:solidFill>
              </a:rPr>
              <a:t>(GL_TEXTURE_ENV, GL_TEXTURE_ENV_MODE, GL_MODULATE);</a:t>
            </a:r>
            <a:br>
              <a:rPr lang="en-US" altLang="zh-TW" sz="1800" dirty="0"/>
            </a:br>
            <a:r>
              <a:rPr lang="en-US" altLang="zh-TW" sz="2000" dirty="0"/>
              <a:t>this sets the texture environment mode to</a:t>
            </a:r>
            <a:r>
              <a:rPr lang="en-US" altLang="zh-TW" sz="2000" dirty="0">
                <a:solidFill>
                  <a:srgbClr val="FF0000"/>
                </a:solidFill>
              </a:rPr>
              <a:t> GL_MODULATE</a:t>
            </a:r>
            <a:r>
              <a:rPr lang="en-US" altLang="zh-TW" sz="2000" dirty="0"/>
              <a:t>, which means the surface color is multiplied by the texture </a:t>
            </a:r>
            <a:r>
              <a:rPr lang="en-US" altLang="zh-TW" sz="2000" dirty="0" err="1"/>
              <a:t>colour</a:t>
            </a:r>
            <a:r>
              <a:rPr lang="en-US" altLang="zh-TW" sz="2000" dirty="0"/>
              <a:t> (e.g., we want the surface intensity to vary depending on the lighting on the surface). </a:t>
            </a:r>
            <a:r>
              <a:rPr lang="en-US" altLang="zh-TW" sz="2000" dirty="0">
                <a:solidFill>
                  <a:srgbClr val="FF0000"/>
                </a:solidFill>
              </a:rPr>
              <a:t>If set to GL_REPLACE </a:t>
            </a:r>
            <a:r>
              <a:rPr lang="en-US" altLang="zh-TW" sz="2000" dirty="0"/>
              <a:t>the surface will be drawn using the texture </a:t>
            </a:r>
            <a:r>
              <a:rPr lang="en-US" altLang="zh-TW" sz="2000" dirty="0" err="1"/>
              <a:t>colour</a:t>
            </a:r>
            <a:r>
              <a:rPr lang="en-US" altLang="zh-TW" sz="2000" dirty="0"/>
              <a:t> only</a:t>
            </a:r>
          </a:p>
          <a:p>
            <a:pPr marL="0" indent="0">
              <a:buFontTx/>
              <a:buNone/>
            </a:pPr>
            <a:endParaRPr lang="en-US" altLang="zh-TW" sz="1800" dirty="0"/>
          </a:p>
          <a:p>
            <a:pPr marL="0" indent="0">
              <a:buFontTx/>
              <a:buNone/>
            </a:pPr>
            <a:endParaRPr lang="en-US" altLang="zh-TW" sz="1800" dirty="0"/>
          </a:p>
          <a:p>
            <a:pPr marL="0" indent="0">
              <a:buFontTx/>
              <a:buNone/>
            </a:pPr>
            <a:r>
              <a:rPr lang="en-US" altLang="zh-TW" sz="1800" dirty="0"/>
              <a:t> </a:t>
            </a:r>
          </a:p>
          <a:p>
            <a:pPr marL="0" indent="0">
              <a:buFontTx/>
              <a:buNone/>
            </a:pPr>
            <a:endParaRPr lang="en-GB"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p:txBody>
          <a:bodyPr/>
          <a:lstStyle/>
          <a:p>
            <a:r>
              <a:rPr lang="en-IE"/>
              <a:t>Light Models</a:t>
            </a:r>
            <a:endParaRPr lang="en-GB"/>
          </a:p>
        </p:txBody>
      </p:sp>
      <p:sp>
        <p:nvSpPr>
          <p:cNvPr id="7170" name="Rectangle 3"/>
          <p:cNvSpPr>
            <a:spLocks noGrp="1" noChangeArrowheads="1"/>
          </p:cNvSpPr>
          <p:nvPr>
            <p:ph idx="1"/>
          </p:nvPr>
        </p:nvSpPr>
        <p:spPr/>
        <p:txBody>
          <a:bodyPr/>
          <a:lstStyle/>
          <a:p>
            <a:pPr>
              <a:lnSpc>
                <a:spcPct val="90000"/>
              </a:lnSpc>
            </a:pPr>
            <a:r>
              <a:rPr lang="en-GB" dirty="0"/>
              <a:t>Light models simulate the light </a:t>
            </a:r>
            <a:r>
              <a:rPr lang="en-GB" dirty="0">
                <a:solidFill>
                  <a:srgbClr val="FF0000"/>
                </a:solidFill>
              </a:rPr>
              <a:t>reflected from a surface </a:t>
            </a:r>
            <a:r>
              <a:rPr lang="en-GB" dirty="0"/>
              <a:t>and the effect it has on the object.</a:t>
            </a:r>
          </a:p>
          <a:p>
            <a:pPr>
              <a:lnSpc>
                <a:spcPct val="90000"/>
              </a:lnSpc>
            </a:pPr>
            <a:r>
              <a:rPr lang="en-GB" dirty="0"/>
              <a:t>The emphasis of light models is computational efficiency, rather than physical or optical correctness.</a:t>
            </a:r>
          </a:p>
        </p:txBody>
      </p:sp>
      <p:graphicFrame>
        <p:nvGraphicFramePr>
          <p:cNvPr id="7171" name="Object 5"/>
          <p:cNvGraphicFramePr>
            <a:graphicFrameLocks noChangeAspect="1"/>
          </p:cNvGraphicFramePr>
          <p:nvPr/>
        </p:nvGraphicFramePr>
        <p:xfrm>
          <a:off x="6078538" y="3352800"/>
          <a:ext cx="2760662" cy="3352800"/>
        </p:xfrm>
        <a:graphic>
          <a:graphicData uri="http://schemas.openxmlformats.org/presentationml/2006/ole">
            <mc:AlternateContent xmlns:mc="http://schemas.openxmlformats.org/markup-compatibility/2006">
              <mc:Choice xmlns:v="urn:schemas-microsoft-com:vml" Requires="v">
                <p:oleObj spid="_x0000_s64516" name="Image" r:id="rId3" imgW="5070244" imgH="5413343" progId="">
                  <p:embed/>
                </p:oleObj>
              </mc:Choice>
              <mc:Fallback>
                <p:oleObj name="Image" r:id="rId3" imgW="5070244" imgH="5413343"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8538" y="3352800"/>
                        <a:ext cx="2760662" cy="335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3"/>
          <p:cNvSpPr txBox="1">
            <a:spLocks noChangeArrowheads="1"/>
          </p:cNvSpPr>
          <p:nvPr/>
        </p:nvSpPr>
        <p:spPr bwMode="auto">
          <a:xfrm>
            <a:off x="357158" y="3286124"/>
            <a:ext cx="5791200" cy="2935489"/>
          </a:xfrm>
          <a:prstGeom prst="rect">
            <a:avLst/>
          </a:prstGeom>
          <a:noFill/>
          <a:ln>
            <a:noFill/>
          </a:ln>
          <a:effectLst/>
          <a:extLst/>
        </p:spPr>
        <p:txBody>
          <a:bodyPr/>
          <a:lstStyle/>
          <a:p>
            <a:pPr marL="342900" indent="-342900">
              <a:lnSpc>
                <a:spcPct val="90000"/>
              </a:lnSpc>
              <a:spcBef>
                <a:spcPct val="20000"/>
              </a:spcBef>
              <a:buFontTx/>
              <a:buChar char="o"/>
            </a:pPr>
            <a:r>
              <a:rPr lang="en-US" altLang="zh-TW" sz="2600" b="0" dirty="0">
                <a:latin typeface="Arial" pitchFamily="34" charset="0"/>
              </a:rPr>
              <a:t>For real-time speed we approximate it with </a:t>
            </a:r>
            <a:r>
              <a:rPr lang="en-US" altLang="zh-TW" sz="2600" b="0" dirty="0">
                <a:solidFill>
                  <a:srgbClr val="FF0000"/>
                </a:solidFill>
                <a:latin typeface="Arial" pitchFamily="34" charset="0"/>
              </a:rPr>
              <a:t>point light source </a:t>
            </a:r>
            <a:r>
              <a:rPr lang="en-US" altLang="zh-TW" sz="2600" b="0" dirty="0">
                <a:latin typeface="Arial" pitchFamily="34" charset="0"/>
              </a:rPr>
              <a:t>(or set of point sources). A point light has a position.</a:t>
            </a:r>
          </a:p>
          <a:p>
            <a:pPr marL="342900" indent="-342900">
              <a:lnSpc>
                <a:spcPct val="90000"/>
              </a:lnSpc>
              <a:spcBef>
                <a:spcPct val="20000"/>
              </a:spcBef>
              <a:buFontTx/>
              <a:buChar char="o"/>
            </a:pPr>
            <a:r>
              <a:rPr lang="en-US" altLang="zh-TW" sz="2600" b="0" dirty="0">
                <a:solidFill>
                  <a:srgbClr val="0000FF"/>
                </a:solidFill>
                <a:latin typeface="Arial" pitchFamily="34" charset="0"/>
              </a:rPr>
              <a:t>Directional light </a:t>
            </a:r>
            <a:r>
              <a:rPr lang="en-US" altLang="zh-TW" sz="2600" b="0" dirty="0">
                <a:latin typeface="Arial" pitchFamily="34" charset="0"/>
              </a:rPr>
              <a:t>has a direction but no specific position/origin. All light rays are assumed to be parallel to each other.</a:t>
            </a:r>
            <a:endParaRPr lang="en-GB" sz="2600" b="0" dirty="0">
              <a:latin typeface="Arial" pitchFamily="34" charset="0"/>
            </a:endParaRPr>
          </a:p>
          <a:p>
            <a:pPr marL="342900" indent="-342900">
              <a:lnSpc>
                <a:spcPct val="90000"/>
              </a:lnSpc>
              <a:spcBef>
                <a:spcPct val="20000"/>
              </a:spcBef>
            </a:pPr>
            <a:endParaRPr lang="en-GB" b="0" dirty="0">
              <a:latin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GB"/>
              <a:t>Filtering</a:t>
            </a:r>
          </a:p>
        </p:txBody>
      </p:sp>
      <p:sp>
        <p:nvSpPr>
          <p:cNvPr id="41986" name="Content Placeholder 2"/>
          <p:cNvSpPr>
            <a:spLocks noGrp="1"/>
          </p:cNvSpPr>
          <p:nvPr>
            <p:ph idx="1"/>
          </p:nvPr>
        </p:nvSpPr>
        <p:spPr/>
        <p:txBody>
          <a:bodyPr/>
          <a:lstStyle/>
          <a:p>
            <a:r>
              <a:rPr lang="en-US" altLang="zh-TW"/>
              <a:t>GL_NEAREST: Returns the pixel that is closest to the coordinates.</a:t>
            </a:r>
          </a:p>
          <a:p>
            <a:r>
              <a:rPr lang="en-US" altLang="zh-TW"/>
              <a:t>GL_LINEAR: Returns the weighted average of the 4 pixels surrounding the given coordinates.</a:t>
            </a:r>
          </a:p>
        </p:txBody>
      </p:sp>
      <p:pic>
        <p:nvPicPr>
          <p:cNvPr id="41987" name="Picture 5"/>
          <p:cNvPicPr>
            <a:picLocks noChangeAspect="1"/>
          </p:cNvPicPr>
          <p:nvPr/>
        </p:nvPicPr>
        <p:blipFill>
          <a:blip r:embed="rId2"/>
          <a:srcRect/>
          <a:stretch>
            <a:fillRect/>
          </a:stretch>
        </p:blipFill>
        <p:spPr bwMode="auto">
          <a:xfrm>
            <a:off x="685800" y="3343275"/>
            <a:ext cx="7543800" cy="313372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3"/>
          <p:cNvSpPr>
            <a:spLocks noGrp="1"/>
          </p:cNvSpPr>
          <p:nvPr>
            <p:ph type="title"/>
          </p:nvPr>
        </p:nvSpPr>
        <p:spPr/>
        <p:txBody>
          <a:bodyPr/>
          <a:lstStyle/>
          <a:p>
            <a:r>
              <a:rPr lang="en-US" altLang="zh-TW" b="1">
                <a:solidFill>
                  <a:schemeClr val="tx1"/>
                </a:solidFill>
              </a:rPr>
              <a:t>Demo 1: Texturing a Cube</a:t>
            </a:r>
            <a:endParaRPr lang="en-US" altLang="zh-TW">
              <a:solidFill>
                <a:schemeClr val="tx1"/>
              </a:solidFill>
            </a:endParaRPr>
          </a:p>
        </p:txBody>
      </p:sp>
      <p:sp>
        <p:nvSpPr>
          <p:cNvPr id="43010" name="Content Placeholder 5"/>
          <p:cNvSpPr>
            <a:spLocks noGrp="1"/>
          </p:cNvSpPr>
          <p:nvPr>
            <p:ph idx="1"/>
          </p:nvPr>
        </p:nvSpPr>
        <p:spPr>
          <a:xfrm>
            <a:off x="4114800" y="1287213"/>
            <a:ext cx="4724400" cy="4724400"/>
          </a:xfrm>
        </p:spPr>
        <p:txBody>
          <a:bodyPr/>
          <a:lstStyle/>
          <a:p>
            <a:pPr marL="0" indent="0">
              <a:buFontTx/>
              <a:buNone/>
            </a:pPr>
            <a:r>
              <a:rPr lang="en-US" altLang="zh-TW" sz="2200" b="1"/>
              <a:t>glEnable</a:t>
            </a:r>
            <a:r>
              <a:rPr lang="en-US" altLang="zh-TW" sz="2200"/>
              <a:t>(GL_TEXTURE_2D);</a:t>
            </a:r>
          </a:p>
          <a:p>
            <a:pPr marL="0" indent="0">
              <a:buFontTx/>
              <a:buNone/>
            </a:pPr>
            <a:r>
              <a:rPr lang="en-US" altLang="zh-TW" sz="2200"/>
              <a:t>glEnable(GL_COLOR_MATERIAL);</a:t>
            </a:r>
          </a:p>
          <a:p>
            <a:pPr marL="0" indent="0">
              <a:buFontTx/>
              <a:buNone/>
            </a:pPr>
            <a:r>
              <a:rPr lang="en-US" altLang="zh-TW" sz="2200" b="1"/>
              <a:t>glBindTexture</a:t>
            </a:r>
            <a:r>
              <a:rPr lang="en-US" altLang="zh-TW" sz="2200"/>
              <a:t>(GL_TEXTURE_2D, texId);</a:t>
            </a:r>
          </a:p>
          <a:p>
            <a:pPr marL="0" indent="0">
              <a:buFontTx/>
              <a:buNone/>
            </a:pPr>
            <a:r>
              <a:rPr lang="de-DE" sz="2200"/>
              <a:t>glBegin(GL_QUADS);</a:t>
            </a:r>
          </a:p>
          <a:p>
            <a:pPr marL="0" indent="0">
              <a:buFontTx/>
              <a:buNone/>
            </a:pPr>
            <a:r>
              <a:rPr lang="nl-NL" sz="2200">
                <a:solidFill>
                  <a:srgbClr val="FF0000"/>
                </a:solidFill>
              </a:rPr>
              <a:t>   glTexCoord2f(0.0f, 1.0f);</a:t>
            </a:r>
          </a:p>
          <a:p>
            <a:pPr marL="0" indent="0">
              <a:buFontTx/>
              <a:buNone/>
            </a:pPr>
            <a:r>
              <a:rPr lang="de-DE" sz="2200"/>
              <a:t>   glVertex3f(-0.5f, 0.5f, 0.5f);</a:t>
            </a:r>
          </a:p>
          <a:p>
            <a:pPr marL="0" indent="0">
              <a:buFontTx/>
              <a:buNone/>
            </a:pPr>
            <a:r>
              <a:rPr lang="nl-NL" sz="2200">
                <a:solidFill>
                  <a:srgbClr val="FF0000"/>
                </a:solidFill>
              </a:rPr>
              <a:t>   glTexCoord2f(0.0f, 0.0f);</a:t>
            </a:r>
          </a:p>
          <a:p>
            <a:pPr marL="0" indent="0">
              <a:buFontTx/>
              <a:buNone/>
            </a:pPr>
            <a:r>
              <a:rPr lang="de-DE" sz="2200"/>
              <a:t>   glVertex3f(-0.5f,-0.5f, 0.5f);</a:t>
            </a:r>
            <a:r>
              <a:rPr lang="nl-NL" sz="2200"/>
              <a:t>      </a:t>
            </a:r>
          </a:p>
          <a:p>
            <a:pPr marL="0" indent="0">
              <a:buFontTx/>
              <a:buNone/>
            </a:pPr>
            <a:r>
              <a:rPr lang="nl-NL" sz="2200">
                <a:solidFill>
                  <a:srgbClr val="FF0000"/>
                </a:solidFill>
              </a:rPr>
              <a:t>   glTexCoord2f(1.0f, 0.0f);</a:t>
            </a:r>
          </a:p>
          <a:p>
            <a:pPr marL="0" indent="0">
              <a:buFontTx/>
              <a:buNone/>
            </a:pPr>
            <a:r>
              <a:rPr lang="de-DE" sz="2200"/>
              <a:t>   glVertex3f( 0.5f,-0.5f, 0.5f);</a:t>
            </a:r>
          </a:p>
          <a:p>
            <a:pPr marL="0" indent="0">
              <a:buFontTx/>
              <a:buNone/>
            </a:pPr>
            <a:r>
              <a:rPr lang="nl-NL" sz="2200">
                <a:solidFill>
                  <a:srgbClr val="FF0000"/>
                </a:solidFill>
              </a:rPr>
              <a:t>   glTexCoord2f(1.0f, 1.0f);</a:t>
            </a:r>
          </a:p>
          <a:p>
            <a:pPr marL="0" indent="0">
              <a:buFontTx/>
              <a:buNone/>
            </a:pPr>
            <a:r>
              <a:rPr lang="de-DE" sz="2200"/>
              <a:t>   glVertex3f( 0.5f, 0.5f, 0.5f);</a:t>
            </a:r>
          </a:p>
          <a:p>
            <a:pPr marL="0" indent="0">
              <a:buFontTx/>
              <a:buNone/>
            </a:pPr>
            <a:r>
              <a:rPr lang="de-DE" sz="2200"/>
              <a:t>glEnd()</a:t>
            </a:r>
            <a:endParaRPr lang="en-US" altLang="zh-TW" sz="2200"/>
          </a:p>
        </p:txBody>
      </p:sp>
      <p:pic>
        <p:nvPicPr>
          <p:cNvPr id="43011" name="Picture 6"/>
          <p:cNvPicPr>
            <a:picLocks noChangeAspect="1"/>
          </p:cNvPicPr>
          <p:nvPr/>
        </p:nvPicPr>
        <p:blipFill>
          <a:blip r:embed="rId2"/>
          <a:srcRect/>
          <a:stretch>
            <a:fillRect/>
          </a:stretch>
        </p:blipFill>
        <p:spPr bwMode="auto">
          <a:xfrm>
            <a:off x="273050" y="2277813"/>
            <a:ext cx="3613150" cy="3581400"/>
          </a:xfrm>
          <a:prstGeom prst="rect">
            <a:avLst/>
          </a:prstGeom>
          <a:noFill/>
          <a:ln w="9525">
            <a:noFill/>
            <a:miter lim="800000"/>
            <a:headEnd/>
            <a:tailEnd/>
          </a:ln>
        </p:spPr>
      </p:pic>
      <p:sp>
        <p:nvSpPr>
          <p:cNvPr id="2" name="TextBox 1"/>
          <p:cNvSpPr txBox="1"/>
          <p:nvPr/>
        </p:nvSpPr>
        <p:spPr>
          <a:xfrm>
            <a:off x="8148935" y="2887413"/>
            <a:ext cx="461665" cy="3941393"/>
          </a:xfrm>
          <a:prstGeom prst="rect">
            <a:avLst/>
          </a:prstGeom>
          <a:noFill/>
        </p:spPr>
        <p:txBody>
          <a:bodyPr vert="vert270" wrap="none">
            <a:spAutoFit/>
          </a:bodyPr>
          <a:lstStyle/>
          <a:p>
            <a:pPr eaLnBrk="1" hangingPunct="1">
              <a:defRPr/>
            </a:pPr>
            <a:r>
              <a:rPr lang="en-GB" sz="1800" b="0" dirty="0">
                <a:latin typeface="Arial"/>
                <a:ea typeface="MS PGothic" charset="0"/>
                <a:cs typeface="Arial"/>
              </a:rPr>
              <a:t>Assign texture coordinates to vertices</a:t>
            </a:r>
          </a:p>
        </p:txBody>
      </p:sp>
      <p:sp>
        <p:nvSpPr>
          <p:cNvPr id="43013" name="Right Brace 2"/>
          <p:cNvSpPr>
            <a:spLocks/>
          </p:cNvSpPr>
          <p:nvPr/>
        </p:nvSpPr>
        <p:spPr bwMode="auto">
          <a:xfrm>
            <a:off x="7543800" y="3268413"/>
            <a:ext cx="533400" cy="3124200"/>
          </a:xfrm>
          <a:prstGeom prst="rightBrace">
            <a:avLst>
              <a:gd name="adj1" fmla="val 8325"/>
              <a:gd name="adj2" fmla="val 50000"/>
            </a:avLst>
          </a:prstGeom>
          <a:noFill/>
          <a:ln w="9525">
            <a:solidFill>
              <a:schemeClr val="tx1"/>
            </a:solidFill>
            <a:round/>
            <a:headEnd/>
            <a:tailEnd/>
          </a:ln>
        </p:spPr>
        <p:txBody>
          <a:bodyPr/>
          <a:lstStyle/>
          <a:p>
            <a:pPr eaLnBrk="1" hangingPunct="1"/>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676400" y="1371600"/>
            <a:ext cx="5486400" cy="4737100"/>
            <a:chOff x="304800" y="-12700"/>
            <a:chExt cx="8242300" cy="6743701"/>
          </a:xfrm>
        </p:grpSpPr>
        <p:pic>
          <p:nvPicPr>
            <p:cNvPr id="44035" name="Picture 6"/>
            <p:cNvPicPr>
              <a:picLocks noChangeAspect="1"/>
            </p:cNvPicPr>
            <p:nvPr/>
          </p:nvPicPr>
          <p:blipFill>
            <a:blip r:embed="rId2"/>
            <a:srcRect/>
            <a:stretch>
              <a:fillRect/>
            </a:stretch>
          </p:blipFill>
          <p:spPr bwMode="auto">
            <a:xfrm>
              <a:off x="304800" y="-12700"/>
              <a:ext cx="4038600" cy="3454400"/>
            </a:xfrm>
            <a:prstGeom prst="rect">
              <a:avLst/>
            </a:prstGeom>
            <a:noFill/>
            <a:ln w="9525">
              <a:noFill/>
              <a:miter lim="800000"/>
              <a:headEnd/>
              <a:tailEnd/>
            </a:ln>
          </p:spPr>
        </p:pic>
        <p:pic>
          <p:nvPicPr>
            <p:cNvPr id="44036" name="Picture 5"/>
            <p:cNvPicPr>
              <a:picLocks noChangeAspect="1"/>
            </p:cNvPicPr>
            <p:nvPr/>
          </p:nvPicPr>
          <p:blipFill>
            <a:blip r:embed="rId3"/>
            <a:srcRect/>
            <a:stretch>
              <a:fillRect/>
            </a:stretch>
          </p:blipFill>
          <p:spPr bwMode="auto">
            <a:xfrm>
              <a:off x="4495800" y="0"/>
              <a:ext cx="4051300" cy="3517900"/>
            </a:xfrm>
            <a:prstGeom prst="rect">
              <a:avLst/>
            </a:prstGeom>
            <a:noFill/>
            <a:ln w="9525">
              <a:noFill/>
              <a:miter lim="800000"/>
              <a:headEnd/>
              <a:tailEnd/>
            </a:ln>
          </p:spPr>
        </p:pic>
        <p:pic>
          <p:nvPicPr>
            <p:cNvPr id="44037" name="Picture 7"/>
            <p:cNvPicPr>
              <a:picLocks noChangeAspect="1"/>
            </p:cNvPicPr>
            <p:nvPr/>
          </p:nvPicPr>
          <p:blipFill>
            <a:blip r:embed="rId4"/>
            <a:srcRect/>
            <a:stretch>
              <a:fillRect/>
            </a:stretch>
          </p:blipFill>
          <p:spPr bwMode="auto">
            <a:xfrm>
              <a:off x="304800" y="3276600"/>
              <a:ext cx="4038600" cy="3429000"/>
            </a:xfrm>
            <a:prstGeom prst="rect">
              <a:avLst/>
            </a:prstGeom>
            <a:noFill/>
            <a:ln w="9525">
              <a:noFill/>
              <a:miter lim="800000"/>
              <a:headEnd/>
              <a:tailEnd/>
            </a:ln>
          </p:spPr>
        </p:pic>
        <p:pic>
          <p:nvPicPr>
            <p:cNvPr id="44038" name="Picture 8"/>
            <p:cNvPicPr>
              <a:picLocks noChangeAspect="1"/>
            </p:cNvPicPr>
            <p:nvPr/>
          </p:nvPicPr>
          <p:blipFill>
            <a:blip r:embed="rId5"/>
            <a:srcRect/>
            <a:stretch>
              <a:fillRect/>
            </a:stretch>
          </p:blipFill>
          <p:spPr bwMode="auto">
            <a:xfrm>
              <a:off x="4495800" y="3276601"/>
              <a:ext cx="4051300" cy="3454400"/>
            </a:xfrm>
            <a:prstGeom prst="rect">
              <a:avLst/>
            </a:prstGeom>
            <a:noFill/>
            <a:ln w="9525">
              <a:noFill/>
              <a:miter lim="800000"/>
              <a:headEnd/>
              <a:tailEnd/>
            </a:ln>
          </p:spPr>
        </p:pic>
        <p:pic>
          <p:nvPicPr>
            <p:cNvPr id="44039" name="Picture 9"/>
            <p:cNvPicPr>
              <a:picLocks noChangeAspect="1"/>
            </p:cNvPicPr>
            <p:nvPr/>
          </p:nvPicPr>
          <p:blipFill>
            <a:blip r:embed="rId6"/>
            <a:srcRect/>
            <a:stretch>
              <a:fillRect/>
            </a:stretch>
          </p:blipFill>
          <p:spPr bwMode="auto">
            <a:xfrm>
              <a:off x="2425700" y="1651000"/>
              <a:ext cx="4292600" cy="3543300"/>
            </a:xfrm>
            <a:prstGeom prst="rect">
              <a:avLst/>
            </a:prstGeom>
            <a:noFill/>
            <a:ln w="9525">
              <a:noFill/>
              <a:miter lim="800000"/>
              <a:headEnd/>
              <a:tailEnd/>
            </a:ln>
          </p:spPr>
        </p:pic>
      </p:grpSp>
      <p:sp>
        <p:nvSpPr>
          <p:cNvPr id="44034" name="Title 2"/>
          <p:cNvSpPr>
            <a:spLocks noGrp="1"/>
          </p:cNvSpPr>
          <p:nvPr>
            <p:ph type="title"/>
          </p:nvPr>
        </p:nvSpPr>
        <p:spPr/>
        <p:txBody>
          <a:bodyPr/>
          <a:lstStyle/>
          <a:p>
            <a:r>
              <a:rPr lang="en-GB"/>
              <a:t>Demo 2: Texturing a Sphere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a:t>Spherical Coordinates</a:t>
            </a:r>
            <a:endParaRPr lang="en-GB" dirty="0"/>
          </a:p>
        </p:txBody>
      </p:sp>
      <p:sp>
        <p:nvSpPr>
          <p:cNvPr id="45058" name="Content Placeholder 2"/>
          <p:cNvSpPr>
            <a:spLocks noGrp="1"/>
          </p:cNvSpPr>
          <p:nvPr>
            <p:ph idx="1"/>
          </p:nvPr>
        </p:nvSpPr>
        <p:spPr>
          <a:xfrm>
            <a:off x="304800" y="1310642"/>
            <a:ext cx="4572000" cy="3975746"/>
          </a:xfrm>
        </p:spPr>
        <p:txBody>
          <a:bodyPr/>
          <a:lstStyle/>
          <a:p>
            <a:r>
              <a:rPr lang="en-GB" dirty="0"/>
              <a:t>In a spherical coordinate system, a point on the sphere is represented by </a:t>
            </a:r>
          </a:p>
          <a:p>
            <a:pPr>
              <a:buFontTx/>
              <a:buNone/>
            </a:pPr>
            <a:r>
              <a:rPr lang="en-GB" dirty="0"/>
              <a:t>   (</a:t>
            </a:r>
            <a:r>
              <a:rPr lang="en-GB" i="1" dirty="0"/>
              <a:t>r, </a:t>
            </a:r>
            <a:r>
              <a:rPr lang="en-US" altLang="zh-TW" b="1" i="1" dirty="0">
                <a:sym typeface="Symbol" pitchFamily="18" charset="2"/>
              </a:rPr>
              <a:t></a:t>
            </a:r>
            <a:r>
              <a:rPr lang="en-US" altLang="zh-TW" dirty="0"/>
              <a:t> , </a:t>
            </a:r>
            <a:r>
              <a:rPr lang="en-GB" i="1" dirty="0"/>
              <a:t>φ</a:t>
            </a:r>
            <a:r>
              <a:rPr lang="en-GB" dirty="0"/>
              <a:t>), but </a:t>
            </a:r>
            <a:r>
              <a:rPr lang="en-GB" i="1" dirty="0"/>
              <a:t>r</a:t>
            </a:r>
            <a:r>
              <a:rPr lang="en-GB" dirty="0"/>
              <a:t> is constant, so we can ignore it.</a:t>
            </a:r>
          </a:p>
          <a:p>
            <a:pPr>
              <a:buFont typeface="Arial" pitchFamily="34" charset="0"/>
              <a:buChar char="•"/>
            </a:pPr>
            <a:endParaRPr lang="en-GB" dirty="0"/>
          </a:p>
          <a:p>
            <a:r>
              <a:rPr lang="en-GB" dirty="0"/>
              <a:t>Thus we can map a point on the sphere represented as (</a:t>
            </a:r>
            <a:r>
              <a:rPr lang="en-US" altLang="zh-TW" b="1" i="1" dirty="0">
                <a:sym typeface="Symbol" pitchFamily="18" charset="2"/>
              </a:rPr>
              <a:t></a:t>
            </a:r>
            <a:r>
              <a:rPr lang="en-US" altLang="zh-TW" dirty="0"/>
              <a:t>, </a:t>
            </a:r>
            <a:r>
              <a:rPr lang="en-GB" i="1" dirty="0"/>
              <a:t>φ</a:t>
            </a:r>
            <a:r>
              <a:rPr lang="en-US" altLang="zh-TW" dirty="0"/>
              <a:t>) to a texture coordinate (</a:t>
            </a:r>
            <a:r>
              <a:rPr lang="en-US" altLang="zh-TW" i="1" dirty="0"/>
              <a:t>s, t</a:t>
            </a:r>
            <a:r>
              <a:rPr lang="en-US" altLang="zh-TW" dirty="0"/>
              <a:t>).</a:t>
            </a:r>
          </a:p>
        </p:txBody>
      </p:sp>
      <p:pic>
        <p:nvPicPr>
          <p:cNvPr id="45059" name="Picture 2"/>
          <p:cNvPicPr>
            <a:picLocks noChangeAspect="1" noChangeArrowheads="1"/>
          </p:cNvPicPr>
          <p:nvPr/>
        </p:nvPicPr>
        <p:blipFill>
          <a:blip r:embed="rId3"/>
          <a:srcRect/>
          <a:stretch>
            <a:fillRect/>
          </a:stretch>
        </p:blipFill>
        <p:spPr bwMode="auto">
          <a:xfrm>
            <a:off x="4970580" y="1557996"/>
            <a:ext cx="3829050" cy="3459163"/>
          </a:xfrm>
          <a:prstGeom prst="rect">
            <a:avLst/>
          </a:prstGeom>
          <a:noFill/>
          <a:ln w="9525">
            <a:noFill/>
            <a:miter lim="800000"/>
            <a:headEnd/>
            <a:tailEnd/>
          </a:ln>
        </p:spPr>
      </p:pic>
      <p:sp>
        <p:nvSpPr>
          <p:cNvPr id="45060" name="TextBox 3"/>
          <p:cNvSpPr txBox="1">
            <a:spLocks noChangeArrowheads="1"/>
          </p:cNvSpPr>
          <p:nvPr/>
        </p:nvSpPr>
        <p:spPr bwMode="auto">
          <a:xfrm>
            <a:off x="5672138" y="5189538"/>
            <a:ext cx="2786062" cy="830262"/>
          </a:xfrm>
          <a:prstGeom prst="rect">
            <a:avLst/>
          </a:prstGeom>
          <a:noFill/>
          <a:ln w="9525">
            <a:noFill/>
            <a:miter lim="800000"/>
            <a:headEnd/>
            <a:tailEnd/>
          </a:ln>
        </p:spPr>
        <p:txBody>
          <a:bodyPr wrap="none">
            <a:spAutoFit/>
          </a:bodyPr>
          <a:lstStyle/>
          <a:p>
            <a:pPr eaLnBrk="1" hangingPunct="1"/>
            <a:r>
              <a:rPr lang="en-GB">
                <a:solidFill>
                  <a:srgbClr val="FF0000"/>
                </a:solidFill>
                <a:latin typeface="Arial" pitchFamily="34" charset="0"/>
                <a:cs typeface="Arial" pitchFamily="34" charset="0"/>
              </a:rPr>
              <a:t>-90</a:t>
            </a:r>
            <a:r>
              <a:rPr lang="en-GB" baseline="30000">
                <a:solidFill>
                  <a:srgbClr val="FF0000"/>
                </a:solidFill>
                <a:latin typeface="Arial" pitchFamily="34" charset="0"/>
                <a:cs typeface="Arial" pitchFamily="34" charset="0"/>
              </a:rPr>
              <a:t>o    </a:t>
            </a:r>
            <a:r>
              <a:rPr lang="en-GB">
                <a:solidFill>
                  <a:srgbClr val="FF0000"/>
                </a:solidFill>
                <a:latin typeface="Arial" pitchFamily="34" charset="0"/>
                <a:cs typeface="Arial" pitchFamily="34" charset="0"/>
              </a:rPr>
              <a:t>&lt;=    &lt;=90</a:t>
            </a:r>
            <a:r>
              <a:rPr lang="en-GB" baseline="30000">
                <a:solidFill>
                  <a:srgbClr val="FF0000"/>
                </a:solidFill>
                <a:latin typeface="Arial" pitchFamily="34" charset="0"/>
                <a:cs typeface="Arial" pitchFamily="34" charset="0"/>
              </a:rPr>
              <a:t>o</a:t>
            </a:r>
            <a:r>
              <a:rPr lang="en-GB">
                <a:solidFill>
                  <a:srgbClr val="FF0000"/>
                </a:solidFill>
                <a:latin typeface="Arial" pitchFamily="34" charset="0"/>
                <a:cs typeface="Arial" pitchFamily="34" charset="0"/>
              </a:rPr>
              <a:t>; </a:t>
            </a:r>
          </a:p>
          <a:p>
            <a:pPr eaLnBrk="1" hangingPunct="1"/>
            <a:r>
              <a:rPr lang="en-GB">
                <a:solidFill>
                  <a:srgbClr val="FF0000"/>
                </a:solidFill>
                <a:latin typeface="Arial" pitchFamily="34" charset="0"/>
                <a:cs typeface="Arial" pitchFamily="34" charset="0"/>
              </a:rPr>
              <a:t>-180</a:t>
            </a:r>
            <a:r>
              <a:rPr lang="en-GB" baseline="30000">
                <a:solidFill>
                  <a:srgbClr val="FF0000"/>
                </a:solidFill>
                <a:latin typeface="Arial" pitchFamily="34" charset="0"/>
                <a:cs typeface="Arial" pitchFamily="34" charset="0"/>
              </a:rPr>
              <a:t>o </a:t>
            </a:r>
            <a:r>
              <a:rPr lang="en-GB">
                <a:solidFill>
                  <a:srgbClr val="FF0000"/>
                </a:solidFill>
                <a:latin typeface="Arial" pitchFamily="34" charset="0"/>
                <a:cs typeface="Arial" pitchFamily="34" charset="0"/>
              </a:rPr>
              <a:t>&lt;=    &lt;=180</a:t>
            </a:r>
            <a:r>
              <a:rPr lang="en-GB" baseline="30000">
                <a:solidFill>
                  <a:srgbClr val="FF0000"/>
                </a:solidFill>
                <a:latin typeface="Arial" pitchFamily="34" charset="0"/>
                <a:cs typeface="Arial" pitchFamily="34" charset="0"/>
              </a:rPr>
              <a:t>o</a:t>
            </a:r>
            <a:r>
              <a:rPr lang="en-GB">
                <a:solidFill>
                  <a:srgbClr val="FF0000"/>
                </a:solidFill>
                <a:latin typeface="Arial" pitchFamily="34" charset="0"/>
                <a:cs typeface="Arial" pitchFamily="34" charset="0"/>
              </a:rPr>
              <a:t>: </a:t>
            </a:r>
            <a:endParaRPr lang="en-GB">
              <a:cs typeface="Arial" pitchFamily="34" charset="0"/>
            </a:endParaRPr>
          </a:p>
        </p:txBody>
      </p:sp>
      <p:sp>
        <p:nvSpPr>
          <p:cNvPr id="45061" name="Rectangle 7"/>
          <p:cNvSpPr>
            <a:spLocks noChangeArrowheads="1"/>
          </p:cNvSpPr>
          <p:nvPr/>
        </p:nvSpPr>
        <p:spPr bwMode="auto">
          <a:xfrm>
            <a:off x="6705615" y="5195902"/>
            <a:ext cx="415925" cy="461963"/>
          </a:xfrm>
          <a:prstGeom prst="rect">
            <a:avLst/>
          </a:prstGeom>
          <a:noFill/>
          <a:ln w="9525">
            <a:noFill/>
            <a:miter lim="800000"/>
            <a:headEnd/>
            <a:tailEnd/>
          </a:ln>
        </p:spPr>
        <p:txBody>
          <a:bodyPr wrap="none">
            <a:spAutoFit/>
          </a:bodyPr>
          <a:lstStyle/>
          <a:p>
            <a:pPr eaLnBrk="1" hangingPunct="1"/>
            <a:r>
              <a:rPr lang="en-US" altLang="zh-TW" i="1">
                <a:latin typeface="Arial" pitchFamily="34" charset="0"/>
                <a:sym typeface="Symbol" pitchFamily="18" charset="2"/>
              </a:rPr>
              <a:t></a:t>
            </a:r>
            <a:endParaRPr lang="en-US" altLang="zh-TW"/>
          </a:p>
        </p:txBody>
      </p:sp>
      <p:sp>
        <p:nvSpPr>
          <p:cNvPr id="45062" name="Rectangle 13"/>
          <p:cNvSpPr>
            <a:spLocks noChangeArrowheads="1"/>
          </p:cNvSpPr>
          <p:nvPr/>
        </p:nvSpPr>
        <p:spPr bwMode="auto">
          <a:xfrm>
            <a:off x="6715140" y="5500702"/>
            <a:ext cx="406400" cy="461963"/>
          </a:xfrm>
          <a:prstGeom prst="rect">
            <a:avLst/>
          </a:prstGeom>
          <a:noFill/>
          <a:ln w="9525">
            <a:noFill/>
            <a:miter lim="800000"/>
            <a:headEnd/>
            <a:tailEnd/>
          </a:ln>
        </p:spPr>
        <p:txBody>
          <a:bodyPr wrap="none">
            <a:spAutoFit/>
          </a:bodyPr>
          <a:lstStyle/>
          <a:p>
            <a:pPr eaLnBrk="1" hangingPunct="1"/>
            <a:r>
              <a:rPr lang="en-GB" b="0" i="1">
                <a:latin typeface="Arial" pitchFamily="34" charset="0"/>
              </a:rPr>
              <a:t>φ</a:t>
            </a:r>
            <a:endParaRPr lang="en-US" altLang="zh-TW" b="0"/>
          </a:p>
        </p:txBody>
      </p:sp>
      <p:sp>
        <p:nvSpPr>
          <p:cNvPr id="45063" name="TextBox 8">
            <a:hlinkClick r:id="rId4"/>
          </p:cNvPr>
          <p:cNvSpPr txBox="1">
            <a:spLocks noChangeArrowheads="1"/>
          </p:cNvSpPr>
          <p:nvPr/>
        </p:nvSpPr>
        <p:spPr bwMode="auto">
          <a:xfrm>
            <a:off x="500034" y="5357826"/>
            <a:ext cx="4800600" cy="708025"/>
          </a:xfrm>
          <a:prstGeom prst="rect">
            <a:avLst/>
          </a:prstGeom>
          <a:noFill/>
          <a:ln w="9525">
            <a:noFill/>
            <a:miter lim="800000"/>
            <a:headEnd/>
            <a:tailEnd/>
          </a:ln>
        </p:spPr>
        <p:txBody>
          <a:bodyPr>
            <a:spAutoFit/>
          </a:bodyPr>
          <a:lstStyle/>
          <a:p>
            <a:pPr eaLnBrk="1" hangingPunct="1"/>
            <a:r>
              <a:rPr lang="en-GB" sz="2000" b="0" dirty="0">
                <a:latin typeface="Arial" pitchFamily="34" charset="0"/>
                <a:cs typeface="Arial" pitchFamily="34" charset="0"/>
                <a:hlinkClick r:id="rId4"/>
              </a:rPr>
              <a:t>https://www.youtube.com/watch?v=MiQWcD25K0w&amp;feature=youtu.be</a:t>
            </a:r>
            <a:endParaRPr lang="en-GB" sz="2000" b="0" dirty="0">
              <a:latin typeface="Arial" pitchFamily="34" charset="0"/>
              <a:cs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r>
              <a:rPr lang="en-US" altLang="zh-TW" sz="3200"/>
              <a:t>Making a Sphere Through Surface Subdivision</a:t>
            </a:r>
          </a:p>
        </p:txBody>
      </p:sp>
      <p:sp>
        <p:nvSpPr>
          <p:cNvPr id="47106" name="Content Placeholder 1"/>
          <p:cNvSpPr>
            <a:spLocks noGrp="1"/>
          </p:cNvSpPr>
          <p:nvPr>
            <p:ph idx="1"/>
          </p:nvPr>
        </p:nvSpPr>
        <p:spPr/>
        <p:txBody>
          <a:bodyPr/>
          <a:lstStyle/>
          <a:p>
            <a:pPr eaLnBrk="1" hangingPunct="1">
              <a:spcBef>
                <a:spcPct val="0"/>
              </a:spcBef>
            </a:pPr>
            <a:r>
              <a:rPr lang="en-GB" dirty="0">
                <a:cs typeface="Arial" pitchFamily="34" charset="0"/>
              </a:rPr>
              <a:t>We can start with an o</a:t>
            </a:r>
            <a:r>
              <a:rPr lang="en-GB" dirty="0"/>
              <a:t>ctahedron</a:t>
            </a:r>
            <a:r>
              <a:rPr lang="en-GB" dirty="0">
                <a:cs typeface="Arial" pitchFamily="34" charset="0"/>
              </a:rPr>
              <a:t> then call the sub</a:t>
            </a:r>
            <a:r>
              <a:rPr lang="en-GB" dirty="0">
                <a:solidFill>
                  <a:srgbClr val="000000"/>
                </a:solidFill>
                <a:cs typeface="Arial" pitchFamily="34" charset="0"/>
              </a:rPr>
              <a:t>divide()</a:t>
            </a:r>
            <a:r>
              <a:rPr lang="en-GB" dirty="0">
                <a:solidFill>
                  <a:srgbClr val="FF6600"/>
                </a:solidFill>
                <a:cs typeface="Arial" pitchFamily="34" charset="0"/>
              </a:rPr>
              <a:t> </a:t>
            </a:r>
            <a:r>
              <a:rPr lang="en-GB" dirty="0">
                <a:cs typeface="Arial" pitchFamily="34" charset="0"/>
              </a:rPr>
              <a:t>function on each of its 8 triangles until the triangles are </a:t>
            </a:r>
            <a:r>
              <a:rPr lang="en-GB" b="1" dirty="0">
                <a:solidFill>
                  <a:srgbClr val="FF0000"/>
                </a:solidFill>
                <a:cs typeface="Arial" pitchFamily="34" charset="0"/>
              </a:rPr>
              <a:t>small enough</a:t>
            </a:r>
            <a:r>
              <a:rPr lang="en-GB" b="1" dirty="0">
                <a:solidFill>
                  <a:srgbClr val="FF6600"/>
                </a:solidFill>
                <a:cs typeface="Arial" pitchFamily="34" charset="0"/>
              </a:rPr>
              <a:t> </a:t>
            </a:r>
            <a:r>
              <a:rPr lang="en-GB" dirty="0">
                <a:cs typeface="Arial" pitchFamily="34" charset="0"/>
              </a:rPr>
              <a:t>to be considered as vertices and the sphere is round enough</a:t>
            </a:r>
          </a:p>
          <a:p>
            <a:pPr eaLnBrk="1" hangingPunct="1">
              <a:spcBef>
                <a:spcPct val="0"/>
              </a:spcBef>
            </a:pPr>
            <a:r>
              <a:rPr lang="en-GB" dirty="0">
                <a:cs typeface="Arial" pitchFamily="34" charset="0"/>
              </a:rPr>
              <a:t>Vertices in spherical coordinate (  ,   ) </a:t>
            </a:r>
          </a:p>
          <a:p>
            <a:pPr eaLnBrk="1" hangingPunct="1">
              <a:spcBef>
                <a:spcPct val="0"/>
              </a:spcBef>
            </a:pPr>
            <a:r>
              <a:rPr lang="en-GB" sz="2600" b="1" dirty="0">
                <a:solidFill>
                  <a:srgbClr val="FF0000"/>
                </a:solidFill>
                <a:cs typeface="Arial" pitchFamily="34" charset="0"/>
              </a:rPr>
              <a:t>Texture coordinates </a:t>
            </a:r>
            <a:r>
              <a:rPr lang="en-GB" sz="2600" dirty="0">
                <a:cs typeface="Arial" pitchFamily="34" charset="0"/>
              </a:rPr>
              <a:t>can then be assigned to vertices</a:t>
            </a:r>
          </a:p>
        </p:txBody>
      </p:sp>
      <p:grpSp>
        <p:nvGrpSpPr>
          <p:cNvPr id="3" name="Group 2"/>
          <p:cNvGrpSpPr>
            <a:grpSpLocks/>
          </p:cNvGrpSpPr>
          <p:nvPr/>
        </p:nvGrpSpPr>
        <p:grpSpPr bwMode="auto">
          <a:xfrm>
            <a:off x="6196042" y="4293320"/>
            <a:ext cx="2590800" cy="1600200"/>
            <a:chOff x="5334000" y="5181600"/>
            <a:chExt cx="2590800" cy="1600200"/>
          </a:xfrm>
        </p:grpSpPr>
        <p:sp>
          <p:nvSpPr>
            <p:cNvPr id="47142" name="Line 112"/>
            <p:cNvSpPr>
              <a:spLocks noChangeShapeType="1"/>
            </p:cNvSpPr>
            <p:nvPr/>
          </p:nvSpPr>
          <p:spPr bwMode="auto">
            <a:xfrm flipH="1">
              <a:off x="5334000" y="5181600"/>
              <a:ext cx="1295400" cy="1600200"/>
            </a:xfrm>
            <a:prstGeom prst="line">
              <a:avLst/>
            </a:prstGeom>
            <a:noFill/>
            <a:ln w="9525">
              <a:solidFill>
                <a:schemeClr val="tx1"/>
              </a:solidFill>
              <a:round/>
              <a:headEnd/>
              <a:tailEnd/>
            </a:ln>
          </p:spPr>
          <p:txBody>
            <a:bodyPr/>
            <a:lstStyle/>
            <a:p>
              <a:endParaRPr lang="zh-TW" altLang="en-US"/>
            </a:p>
          </p:txBody>
        </p:sp>
        <p:sp>
          <p:nvSpPr>
            <p:cNvPr id="47143" name="Line 113"/>
            <p:cNvSpPr>
              <a:spLocks noChangeShapeType="1"/>
            </p:cNvSpPr>
            <p:nvPr/>
          </p:nvSpPr>
          <p:spPr bwMode="auto">
            <a:xfrm>
              <a:off x="5334000" y="6781800"/>
              <a:ext cx="2590800" cy="0"/>
            </a:xfrm>
            <a:prstGeom prst="line">
              <a:avLst/>
            </a:prstGeom>
            <a:noFill/>
            <a:ln w="9525">
              <a:solidFill>
                <a:schemeClr val="tx1"/>
              </a:solidFill>
              <a:round/>
              <a:headEnd/>
              <a:tailEnd/>
            </a:ln>
          </p:spPr>
          <p:txBody>
            <a:bodyPr/>
            <a:lstStyle/>
            <a:p>
              <a:endParaRPr lang="zh-TW" altLang="en-US"/>
            </a:p>
          </p:txBody>
        </p:sp>
        <p:sp>
          <p:nvSpPr>
            <p:cNvPr id="47144" name="Line 114"/>
            <p:cNvSpPr>
              <a:spLocks noChangeShapeType="1"/>
            </p:cNvSpPr>
            <p:nvPr/>
          </p:nvSpPr>
          <p:spPr bwMode="auto">
            <a:xfrm flipH="1" flipV="1">
              <a:off x="6629400" y="5181600"/>
              <a:ext cx="1295400" cy="1600200"/>
            </a:xfrm>
            <a:prstGeom prst="line">
              <a:avLst/>
            </a:prstGeom>
            <a:noFill/>
            <a:ln w="9525">
              <a:solidFill>
                <a:schemeClr val="tx1"/>
              </a:solidFill>
              <a:round/>
              <a:headEnd/>
              <a:tailEnd/>
            </a:ln>
          </p:spPr>
          <p:txBody>
            <a:bodyPr/>
            <a:lstStyle/>
            <a:p>
              <a:endParaRPr lang="zh-TW" altLang="en-US"/>
            </a:p>
          </p:txBody>
        </p:sp>
        <p:sp>
          <p:nvSpPr>
            <p:cNvPr id="47145" name="Line 115"/>
            <p:cNvSpPr>
              <a:spLocks noChangeShapeType="1"/>
            </p:cNvSpPr>
            <p:nvPr/>
          </p:nvSpPr>
          <p:spPr bwMode="auto">
            <a:xfrm>
              <a:off x="6019800" y="5943600"/>
              <a:ext cx="1219200" cy="0"/>
            </a:xfrm>
            <a:prstGeom prst="line">
              <a:avLst/>
            </a:prstGeom>
            <a:noFill/>
            <a:ln w="9525">
              <a:solidFill>
                <a:schemeClr val="tx1"/>
              </a:solidFill>
              <a:round/>
              <a:headEnd/>
              <a:tailEnd/>
            </a:ln>
          </p:spPr>
          <p:txBody>
            <a:bodyPr/>
            <a:lstStyle/>
            <a:p>
              <a:endParaRPr lang="zh-TW" altLang="en-US"/>
            </a:p>
          </p:txBody>
        </p:sp>
        <p:sp>
          <p:nvSpPr>
            <p:cNvPr id="47146" name="Line 116"/>
            <p:cNvSpPr>
              <a:spLocks noChangeShapeType="1"/>
            </p:cNvSpPr>
            <p:nvPr/>
          </p:nvSpPr>
          <p:spPr bwMode="auto">
            <a:xfrm flipH="1">
              <a:off x="6629400" y="5943600"/>
              <a:ext cx="609600" cy="838200"/>
            </a:xfrm>
            <a:prstGeom prst="line">
              <a:avLst/>
            </a:prstGeom>
            <a:noFill/>
            <a:ln w="9525">
              <a:solidFill>
                <a:schemeClr val="tx1"/>
              </a:solidFill>
              <a:round/>
              <a:headEnd/>
              <a:tailEnd/>
            </a:ln>
          </p:spPr>
          <p:txBody>
            <a:bodyPr/>
            <a:lstStyle/>
            <a:p>
              <a:endParaRPr lang="zh-TW" altLang="en-US"/>
            </a:p>
          </p:txBody>
        </p:sp>
        <p:sp>
          <p:nvSpPr>
            <p:cNvPr id="47147" name="Line 117"/>
            <p:cNvSpPr>
              <a:spLocks noChangeShapeType="1"/>
            </p:cNvSpPr>
            <p:nvPr/>
          </p:nvSpPr>
          <p:spPr bwMode="auto">
            <a:xfrm flipH="1" flipV="1">
              <a:off x="6019800" y="5943600"/>
              <a:ext cx="609600" cy="838200"/>
            </a:xfrm>
            <a:prstGeom prst="line">
              <a:avLst/>
            </a:prstGeom>
            <a:noFill/>
            <a:ln w="9525">
              <a:solidFill>
                <a:schemeClr val="tx1"/>
              </a:solidFill>
              <a:round/>
              <a:headEnd/>
              <a:tailEnd/>
            </a:ln>
          </p:spPr>
          <p:txBody>
            <a:bodyPr/>
            <a:lstStyle/>
            <a:p>
              <a:endParaRPr lang="zh-TW" altLang="en-US"/>
            </a:p>
          </p:txBody>
        </p:sp>
      </p:grpSp>
      <p:sp>
        <p:nvSpPr>
          <p:cNvPr id="47108" name="Rectangle 7"/>
          <p:cNvSpPr>
            <a:spLocks noChangeArrowheads="1"/>
          </p:cNvSpPr>
          <p:nvPr/>
        </p:nvSpPr>
        <p:spPr bwMode="auto">
          <a:xfrm>
            <a:off x="5802894" y="2652892"/>
            <a:ext cx="441325" cy="523875"/>
          </a:xfrm>
          <a:prstGeom prst="rect">
            <a:avLst/>
          </a:prstGeom>
          <a:noFill/>
          <a:ln w="9525">
            <a:noFill/>
            <a:miter lim="800000"/>
            <a:headEnd/>
            <a:tailEnd/>
          </a:ln>
        </p:spPr>
        <p:txBody>
          <a:bodyPr wrap="none">
            <a:spAutoFit/>
          </a:bodyPr>
          <a:lstStyle/>
          <a:p>
            <a:pPr eaLnBrk="1" hangingPunct="1"/>
            <a:r>
              <a:rPr lang="en-US" altLang="zh-TW" sz="2800" i="1" dirty="0">
                <a:latin typeface="Arial" pitchFamily="34" charset="0"/>
                <a:sym typeface="Symbol" pitchFamily="18" charset="2"/>
              </a:rPr>
              <a:t></a:t>
            </a:r>
            <a:endParaRPr lang="en-US" altLang="zh-TW" sz="2800" dirty="0"/>
          </a:p>
        </p:txBody>
      </p:sp>
      <p:sp>
        <p:nvSpPr>
          <p:cNvPr id="47109" name="Rectangle 13"/>
          <p:cNvSpPr>
            <a:spLocks noChangeArrowheads="1"/>
          </p:cNvSpPr>
          <p:nvPr/>
        </p:nvSpPr>
        <p:spPr bwMode="auto">
          <a:xfrm>
            <a:off x="6152144" y="2610029"/>
            <a:ext cx="425450" cy="523875"/>
          </a:xfrm>
          <a:prstGeom prst="rect">
            <a:avLst/>
          </a:prstGeom>
          <a:noFill/>
          <a:ln w="9525">
            <a:noFill/>
            <a:miter lim="800000"/>
            <a:headEnd/>
            <a:tailEnd/>
          </a:ln>
        </p:spPr>
        <p:txBody>
          <a:bodyPr>
            <a:spAutoFit/>
          </a:bodyPr>
          <a:lstStyle/>
          <a:p>
            <a:pPr eaLnBrk="1" hangingPunct="1"/>
            <a:r>
              <a:rPr lang="en-GB" sz="2800" b="0" i="1" dirty="0">
                <a:latin typeface="Arial" pitchFamily="34" charset="0"/>
              </a:rPr>
              <a:t>φ</a:t>
            </a:r>
          </a:p>
        </p:txBody>
      </p:sp>
      <p:grpSp>
        <p:nvGrpSpPr>
          <p:cNvPr id="4" name="Group 6"/>
          <p:cNvGrpSpPr>
            <a:grpSpLocks/>
          </p:cNvGrpSpPr>
          <p:nvPr/>
        </p:nvGrpSpPr>
        <p:grpSpPr bwMode="auto">
          <a:xfrm>
            <a:off x="501680" y="3683720"/>
            <a:ext cx="3081337" cy="3200400"/>
            <a:chOff x="2785646" y="3733800"/>
            <a:chExt cx="3081754" cy="3200400"/>
          </a:xfrm>
        </p:grpSpPr>
        <p:grpSp>
          <p:nvGrpSpPr>
            <p:cNvPr id="5" name="Group 1"/>
            <p:cNvGrpSpPr>
              <a:grpSpLocks/>
            </p:cNvGrpSpPr>
            <p:nvPr/>
          </p:nvGrpSpPr>
          <p:grpSpPr bwMode="auto">
            <a:xfrm>
              <a:off x="3048000" y="4114800"/>
              <a:ext cx="2514600" cy="2438400"/>
              <a:chOff x="1752600" y="4267200"/>
              <a:chExt cx="2514600" cy="2438400"/>
            </a:xfrm>
          </p:grpSpPr>
          <p:sp>
            <p:nvSpPr>
              <p:cNvPr id="47119" name="Line 3"/>
              <p:cNvSpPr>
                <a:spLocks noChangeShapeType="1"/>
              </p:cNvSpPr>
              <p:nvPr/>
            </p:nvSpPr>
            <p:spPr bwMode="auto">
              <a:xfrm flipH="1">
                <a:off x="2695575" y="4267200"/>
                <a:ext cx="471488" cy="1435100"/>
              </a:xfrm>
              <a:prstGeom prst="line">
                <a:avLst/>
              </a:prstGeom>
              <a:noFill/>
              <a:ln w="9525">
                <a:solidFill>
                  <a:schemeClr val="tx1"/>
                </a:solidFill>
                <a:round/>
                <a:headEnd/>
                <a:tailEnd/>
              </a:ln>
            </p:spPr>
            <p:txBody>
              <a:bodyPr/>
              <a:lstStyle/>
              <a:p>
                <a:endParaRPr lang="zh-TW" altLang="en-US"/>
              </a:p>
            </p:txBody>
          </p:sp>
          <p:sp>
            <p:nvSpPr>
              <p:cNvPr id="47120" name="Line 4"/>
              <p:cNvSpPr>
                <a:spLocks noChangeShapeType="1"/>
              </p:cNvSpPr>
              <p:nvPr/>
            </p:nvSpPr>
            <p:spPr bwMode="auto">
              <a:xfrm flipH="1">
                <a:off x="1752600" y="4267200"/>
                <a:ext cx="1414463" cy="1290638"/>
              </a:xfrm>
              <a:prstGeom prst="line">
                <a:avLst/>
              </a:prstGeom>
              <a:noFill/>
              <a:ln w="9525">
                <a:solidFill>
                  <a:schemeClr val="tx1"/>
                </a:solidFill>
                <a:round/>
                <a:headEnd/>
                <a:tailEnd/>
              </a:ln>
            </p:spPr>
            <p:txBody>
              <a:bodyPr/>
              <a:lstStyle/>
              <a:p>
                <a:endParaRPr lang="zh-TW" altLang="en-US"/>
              </a:p>
            </p:txBody>
          </p:sp>
          <p:sp>
            <p:nvSpPr>
              <p:cNvPr id="47121" name="Line 5"/>
              <p:cNvSpPr>
                <a:spLocks noChangeShapeType="1"/>
              </p:cNvSpPr>
              <p:nvPr/>
            </p:nvSpPr>
            <p:spPr bwMode="auto">
              <a:xfrm>
                <a:off x="3167063" y="4267200"/>
                <a:ext cx="1100137" cy="1147763"/>
              </a:xfrm>
              <a:prstGeom prst="line">
                <a:avLst/>
              </a:prstGeom>
              <a:noFill/>
              <a:ln w="9525">
                <a:solidFill>
                  <a:schemeClr val="tx1"/>
                </a:solidFill>
                <a:round/>
                <a:headEnd/>
                <a:tailEnd/>
              </a:ln>
            </p:spPr>
            <p:txBody>
              <a:bodyPr/>
              <a:lstStyle/>
              <a:p>
                <a:endParaRPr lang="zh-TW" altLang="en-US"/>
              </a:p>
            </p:txBody>
          </p:sp>
          <p:sp>
            <p:nvSpPr>
              <p:cNvPr id="47122" name="Line 6"/>
              <p:cNvSpPr>
                <a:spLocks noChangeShapeType="1"/>
              </p:cNvSpPr>
              <p:nvPr/>
            </p:nvSpPr>
            <p:spPr bwMode="auto">
              <a:xfrm flipH="1">
                <a:off x="2695575" y="5414963"/>
                <a:ext cx="1571625" cy="287337"/>
              </a:xfrm>
              <a:prstGeom prst="line">
                <a:avLst/>
              </a:prstGeom>
              <a:noFill/>
              <a:ln w="9525">
                <a:solidFill>
                  <a:schemeClr val="tx1"/>
                </a:solidFill>
                <a:round/>
                <a:headEnd/>
                <a:tailEnd/>
              </a:ln>
            </p:spPr>
            <p:txBody>
              <a:bodyPr/>
              <a:lstStyle/>
              <a:p>
                <a:endParaRPr lang="zh-TW" altLang="en-US"/>
              </a:p>
            </p:txBody>
          </p:sp>
          <p:sp>
            <p:nvSpPr>
              <p:cNvPr id="47123" name="Line 7"/>
              <p:cNvSpPr>
                <a:spLocks noChangeShapeType="1"/>
              </p:cNvSpPr>
              <p:nvPr/>
            </p:nvSpPr>
            <p:spPr bwMode="auto">
              <a:xfrm flipH="1" flipV="1">
                <a:off x="1752600" y="5557838"/>
                <a:ext cx="942975" cy="144462"/>
              </a:xfrm>
              <a:prstGeom prst="line">
                <a:avLst/>
              </a:prstGeom>
              <a:noFill/>
              <a:ln w="9525">
                <a:solidFill>
                  <a:schemeClr val="tx1"/>
                </a:solidFill>
                <a:round/>
                <a:headEnd/>
                <a:tailEnd/>
              </a:ln>
            </p:spPr>
            <p:txBody>
              <a:bodyPr/>
              <a:lstStyle/>
              <a:p>
                <a:endParaRPr lang="zh-TW" altLang="en-US"/>
              </a:p>
            </p:txBody>
          </p:sp>
          <p:sp>
            <p:nvSpPr>
              <p:cNvPr id="47124" name="Line 8"/>
              <p:cNvSpPr>
                <a:spLocks noChangeShapeType="1"/>
              </p:cNvSpPr>
              <p:nvPr/>
            </p:nvSpPr>
            <p:spPr bwMode="auto">
              <a:xfrm flipV="1">
                <a:off x="3167063" y="5414963"/>
                <a:ext cx="1100137" cy="1290637"/>
              </a:xfrm>
              <a:prstGeom prst="line">
                <a:avLst/>
              </a:prstGeom>
              <a:noFill/>
              <a:ln w="9525">
                <a:solidFill>
                  <a:schemeClr val="tx1"/>
                </a:solidFill>
                <a:round/>
                <a:headEnd/>
                <a:tailEnd/>
              </a:ln>
            </p:spPr>
            <p:txBody>
              <a:bodyPr/>
              <a:lstStyle/>
              <a:p>
                <a:endParaRPr lang="zh-TW" altLang="en-US"/>
              </a:p>
            </p:txBody>
          </p:sp>
          <p:sp>
            <p:nvSpPr>
              <p:cNvPr id="47125" name="Line 9"/>
              <p:cNvSpPr>
                <a:spLocks noChangeShapeType="1"/>
              </p:cNvSpPr>
              <p:nvPr/>
            </p:nvSpPr>
            <p:spPr bwMode="auto">
              <a:xfrm flipH="1" flipV="1">
                <a:off x="2695575" y="5702300"/>
                <a:ext cx="471488" cy="1003300"/>
              </a:xfrm>
              <a:prstGeom prst="line">
                <a:avLst/>
              </a:prstGeom>
              <a:noFill/>
              <a:ln w="9525">
                <a:solidFill>
                  <a:schemeClr val="tx1"/>
                </a:solidFill>
                <a:round/>
                <a:headEnd/>
                <a:tailEnd/>
              </a:ln>
            </p:spPr>
            <p:txBody>
              <a:bodyPr/>
              <a:lstStyle/>
              <a:p>
                <a:endParaRPr lang="zh-TW" altLang="en-US"/>
              </a:p>
            </p:txBody>
          </p:sp>
          <p:sp>
            <p:nvSpPr>
              <p:cNvPr id="47126" name="Line 10"/>
              <p:cNvSpPr>
                <a:spLocks noChangeShapeType="1"/>
              </p:cNvSpPr>
              <p:nvPr/>
            </p:nvSpPr>
            <p:spPr bwMode="auto">
              <a:xfrm flipH="1" flipV="1">
                <a:off x="1752600" y="5557838"/>
                <a:ext cx="1414463" cy="1147762"/>
              </a:xfrm>
              <a:prstGeom prst="line">
                <a:avLst/>
              </a:prstGeom>
              <a:noFill/>
              <a:ln w="9525">
                <a:solidFill>
                  <a:schemeClr val="tx1"/>
                </a:solidFill>
                <a:round/>
                <a:headEnd/>
                <a:tailEnd/>
              </a:ln>
            </p:spPr>
            <p:txBody>
              <a:bodyPr/>
              <a:lstStyle/>
              <a:p>
                <a:endParaRPr lang="zh-TW" altLang="en-US"/>
              </a:p>
            </p:txBody>
          </p:sp>
          <p:sp>
            <p:nvSpPr>
              <p:cNvPr id="47127" name="Line 11"/>
              <p:cNvSpPr>
                <a:spLocks noChangeShapeType="1"/>
              </p:cNvSpPr>
              <p:nvPr/>
            </p:nvSpPr>
            <p:spPr bwMode="auto">
              <a:xfrm flipV="1">
                <a:off x="3167063" y="5270500"/>
                <a:ext cx="157162" cy="1435100"/>
              </a:xfrm>
              <a:prstGeom prst="line">
                <a:avLst/>
              </a:prstGeom>
              <a:noFill/>
              <a:ln w="9525">
                <a:solidFill>
                  <a:schemeClr val="tx1"/>
                </a:solidFill>
                <a:prstDash val="dash"/>
                <a:round/>
                <a:headEnd/>
                <a:tailEnd/>
              </a:ln>
            </p:spPr>
            <p:txBody>
              <a:bodyPr/>
              <a:lstStyle/>
              <a:p>
                <a:endParaRPr lang="zh-TW" altLang="en-US"/>
              </a:p>
            </p:txBody>
          </p:sp>
          <p:sp>
            <p:nvSpPr>
              <p:cNvPr id="47128" name="Line 12"/>
              <p:cNvSpPr>
                <a:spLocks noChangeShapeType="1"/>
              </p:cNvSpPr>
              <p:nvPr/>
            </p:nvSpPr>
            <p:spPr bwMode="auto">
              <a:xfrm flipH="1" flipV="1">
                <a:off x="3167063" y="4267200"/>
                <a:ext cx="157162" cy="1003300"/>
              </a:xfrm>
              <a:prstGeom prst="line">
                <a:avLst/>
              </a:prstGeom>
              <a:noFill/>
              <a:ln w="9525">
                <a:solidFill>
                  <a:schemeClr val="tx1"/>
                </a:solidFill>
                <a:prstDash val="dash"/>
                <a:round/>
                <a:headEnd/>
                <a:tailEnd/>
              </a:ln>
            </p:spPr>
            <p:txBody>
              <a:bodyPr/>
              <a:lstStyle/>
              <a:p>
                <a:endParaRPr lang="zh-TW" altLang="en-US"/>
              </a:p>
            </p:txBody>
          </p:sp>
          <p:sp>
            <p:nvSpPr>
              <p:cNvPr id="47129" name="Line 13"/>
              <p:cNvSpPr>
                <a:spLocks noChangeShapeType="1"/>
              </p:cNvSpPr>
              <p:nvPr/>
            </p:nvSpPr>
            <p:spPr bwMode="auto">
              <a:xfrm>
                <a:off x="3324225" y="5270500"/>
                <a:ext cx="942975" cy="144463"/>
              </a:xfrm>
              <a:prstGeom prst="line">
                <a:avLst/>
              </a:prstGeom>
              <a:noFill/>
              <a:ln w="9525">
                <a:solidFill>
                  <a:schemeClr val="tx1"/>
                </a:solidFill>
                <a:prstDash val="dash"/>
                <a:round/>
                <a:headEnd/>
                <a:tailEnd/>
              </a:ln>
            </p:spPr>
            <p:txBody>
              <a:bodyPr/>
              <a:lstStyle/>
              <a:p>
                <a:endParaRPr lang="zh-TW" altLang="en-US"/>
              </a:p>
            </p:txBody>
          </p:sp>
          <p:sp>
            <p:nvSpPr>
              <p:cNvPr id="47130" name="Line 14"/>
              <p:cNvSpPr>
                <a:spLocks noChangeShapeType="1"/>
              </p:cNvSpPr>
              <p:nvPr/>
            </p:nvSpPr>
            <p:spPr bwMode="auto">
              <a:xfrm flipH="1">
                <a:off x="1752600" y="5270500"/>
                <a:ext cx="1571625" cy="287338"/>
              </a:xfrm>
              <a:prstGeom prst="line">
                <a:avLst/>
              </a:prstGeom>
              <a:noFill/>
              <a:ln w="9525">
                <a:solidFill>
                  <a:schemeClr val="tx1"/>
                </a:solidFill>
                <a:prstDash val="dash"/>
                <a:round/>
                <a:headEnd/>
                <a:tailEnd/>
              </a:ln>
            </p:spPr>
            <p:txBody>
              <a:bodyPr/>
              <a:lstStyle/>
              <a:p>
                <a:endParaRPr lang="zh-TW" altLang="en-US"/>
              </a:p>
            </p:txBody>
          </p:sp>
          <p:sp>
            <p:nvSpPr>
              <p:cNvPr id="47131" name="Oval 15"/>
              <p:cNvSpPr>
                <a:spLocks noChangeArrowheads="1"/>
              </p:cNvSpPr>
              <p:nvPr/>
            </p:nvSpPr>
            <p:spPr bwMode="auto">
              <a:xfrm>
                <a:off x="3657600" y="4800600"/>
                <a:ext cx="76200" cy="76200"/>
              </a:xfrm>
              <a:prstGeom prst="ellipse">
                <a:avLst/>
              </a:prstGeom>
              <a:solidFill>
                <a:srgbClr val="F80000"/>
              </a:solidFill>
              <a:ln w="9525">
                <a:solidFill>
                  <a:schemeClr val="tx1"/>
                </a:solidFill>
                <a:round/>
                <a:headEnd/>
                <a:tailEnd/>
              </a:ln>
            </p:spPr>
            <p:txBody>
              <a:bodyPr wrap="none" anchor="ctr"/>
              <a:lstStyle/>
              <a:p>
                <a:pPr eaLnBrk="1" hangingPunct="1"/>
                <a:endParaRPr lang="en-GB"/>
              </a:p>
            </p:txBody>
          </p:sp>
          <p:sp>
            <p:nvSpPr>
              <p:cNvPr id="47132" name="Oval 16"/>
              <p:cNvSpPr>
                <a:spLocks noChangeArrowheads="1"/>
              </p:cNvSpPr>
              <p:nvPr/>
            </p:nvSpPr>
            <p:spPr bwMode="auto">
              <a:xfrm>
                <a:off x="2895600" y="4953000"/>
                <a:ext cx="76200" cy="76200"/>
              </a:xfrm>
              <a:prstGeom prst="ellipse">
                <a:avLst/>
              </a:prstGeom>
              <a:solidFill>
                <a:srgbClr val="F80000"/>
              </a:solidFill>
              <a:ln w="9525">
                <a:solidFill>
                  <a:schemeClr val="tx1"/>
                </a:solidFill>
                <a:round/>
                <a:headEnd/>
                <a:tailEnd/>
              </a:ln>
            </p:spPr>
            <p:txBody>
              <a:bodyPr wrap="none" anchor="ctr"/>
              <a:lstStyle/>
              <a:p>
                <a:pPr eaLnBrk="1" hangingPunct="1"/>
                <a:endParaRPr lang="en-GB"/>
              </a:p>
            </p:txBody>
          </p:sp>
          <p:sp>
            <p:nvSpPr>
              <p:cNvPr id="47133" name="Oval 17"/>
              <p:cNvSpPr>
                <a:spLocks noChangeArrowheads="1"/>
              </p:cNvSpPr>
              <p:nvPr/>
            </p:nvSpPr>
            <p:spPr bwMode="auto">
              <a:xfrm>
                <a:off x="2438400" y="4876800"/>
                <a:ext cx="76200" cy="76200"/>
              </a:xfrm>
              <a:prstGeom prst="ellipse">
                <a:avLst/>
              </a:prstGeom>
              <a:solidFill>
                <a:srgbClr val="F80000"/>
              </a:solidFill>
              <a:ln w="9525">
                <a:solidFill>
                  <a:schemeClr val="tx1"/>
                </a:solidFill>
                <a:round/>
                <a:headEnd/>
                <a:tailEnd/>
              </a:ln>
            </p:spPr>
            <p:txBody>
              <a:bodyPr wrap="none" anchor="ctr"/>
              <a:lstStyle/>
              <a:p>
                <a:pPr eaLnBrk="1" hangingPunct="1"/>
                <a:endParaRPr lang="en-GB"/>
              </a:p>
            </p:txBody>
          </p:sp>
          <p:sp>
            <p:nvSpPr>
              <p:cNvPr id="47134" name="Oval 18"/>
              <p:cNvSpPr>
                <a:spLocks noChangeArrowheads="1"/>
              </p:cNvSpPr>
              <p:nvPr/>
            </p:nvSpPr>
            <p:spPr bwMode="auto">
              <a:xfrm>
                <a:off x="3200400" y="4800600"/>
                <a:ext cx="76200" cy="76200"/>
              </a:xfrm>
              <a:prstGeom prst="ellipse">
                <a:avLst/>
              </a:prstGeom>
              <a:solidFill>
                <a:srgbClr val="F80000"/>
              </a:solidFill>
              <a:ln w="9525">
                <a:solidFill>
                  <a:schemeClr val="tx1"/>
                </a:solidFill>
                <a:round/>
                <a:headEnd/>
                <a:tailEnd/>
              </a:ln>
            </p:spPr>
            <p:txBody>
              <a:bodyPr wrap="none" anchor="ctr"/>
              <a:lstStyle/>
              <a:p>
                <a:pPr eaLnBrk="1" hangingPunct="1"/>
                <a:endParaRPr lang="en-GB"/>
              </a:p>
            </p:txBody>
          </p:sp>
          <p:sp>
            <p:nvSpPr>
              <p:cNvPr id="47135" name="Oval 19"/>
              <p:cNvSpPr>
                <a:spLocks noChangeArrowheads="1"/>
              </p:cNvSpPr>
              <p:nvPr/>
            </p:nvSpPr>
            <p:spPr bwMode="auto">
              <a:xfrm>
                <a:off x="3717925" y="5299075"/>
                <a:ext cx="76200" cy="76200"/>
              </a:xfrm>
              <a:prstGeom prst="ellipse">
                <a:avLst/>
              </a:prstGeom>
              <a:solidFill>
                <a:srgbClr val="F80000"/>
              </a:solidFill>
              <a:ln w="9525">
                <a:solidFill>
                  <a:schemeClr val="tx1"/>
                </a:solidFill>
                <a:round/>
                <a:headEnd/>
                <a:tailEnd/>
              </a:ln>
            </p:spPr>
            <p:txBody>
              <a:bodyPr wrap="none" anchor="ctr"/>
              <a:lstStyle/>
              <a:p>
                <a:pPr eaLnBrk="1" hangingPunct="1"/>
                <a:endParaRPr lang="en-GB"/>
              </a:p>
            </p:txBody>
          </p:sp>
          <p:sp>
            <p:nvSpPr>
              <p:cNvPr id="47136" name="Oval 20"/>
              <p:cNvSpPr>
                <a:spLocks noChangeArrowheads="1"/>
              </p:cNvSpPr>
              <p:nvPr/>
            </p:nvSpPr>
            <p:spPr bwMode="auto">
              <a:xfrm>
                <a:off x="2597150" y="5356225"/>
                <a:ext cx="76200" cy="76200"/>
              </a:xfrm>
              <a:prstGeom prst="ellipse">
                <a:avLst/>
              </a:prstGeom>
              <a:solidFill>
                <a:srgbClr val="F80000"/>
              </a:solidFill>
              <a:ln w="9525">
                <a:solidFill>
                  <a:schemeClr val="tx1"/>
                </a:solidFill>
                <a:round/>
                <a:headEnd/>
                <a:tailEnd/>
              </a:ln>
            </p:spPr>
            <p:txBody>
              <a:bodyPr wrap="none" anchor="ctr"/>
              <a:lstStyle/>
              <a:p>
                <a:pPr eaLnBrk="1" hangingPunct="1"/>
                <a:endParaRPr lang="en-GB"/>
              </a:p>
            </p:txBody>
          </p:sp>
          <p:sp>
            <p:nvSpPr>
              <p:cNvPr id="47137" name="Oval 21"/>
              <p:cNvSpPr>
                <a:spLocks noChangeArrowheads="1"/>
              </p:cNvSpPr>
              <p:nvPr/>
            </p:nvSpPr>
            <p:spPr bwMode="auto">
              <a:xfrm>
                <a:off x="2228850" y="5602288"/>
                <a:ext cx="76200" cy="76200"/>
              </a:xfrm>
              <a:prstGeom prst="ellipse">
                <a:avLst/>
              </a:prstGeom>
              <a:solidFill>
                <a:srgbClr val="F80000"/>
              </a:solidFill>
              <a:ln w="9525">
                <a:solidFill>
                  <a:schemeClr val="tx1"/>
                </a:solidFill>
                <a:round/>
                <a:headEnd/>
                <a:tailEnd/>
              </a:ln>
            </p:spPr>
            <p:txBody>
              <a:bodyPr wrap="none" anchor="ctr"/>
              <a:lstStyle/>
              <a:p>
                <a:pPr eaLnBrk="1" hangingPunct="1"/>
                <a:endParaRPr lang="en-GB"/>
              </a:p>
            </p:txBody>
          </p:sp>
          <p:sp>
            <p:nvSpPr>
              <p:cNvPr id="47138" name="Oval 22"/>
              <p:cNvSpPr>
                <a:spLocks noChangeArrowheads="1"/>
              </p:cNvSpPr>
              <p:nvPr/>
            </p:nvSpPr>
            <p:spPr bwMode="auto">
              <a:xfrm>
                <a:off x="3379788" y="5535613"/>
                <a:ext cx="76200" cy="76200"/>
              </a:xfrm>
              <a:prstGeom prst="ellipse">
                <a:avLst/>
              </a:prstGeom>
              <a:solidFill>
                <a:srgbClr val="F80000"/>
              </a:solidFill>
              <a:ln w="9525">
                <a:solidFill>
                  <a:schemeClr val="tx1"/>
                </a:solidFill>
                <a:round/>
                <a:headEnd/>
                <a:tailEnd/>
              </a:ln>
            </p:spPr>
            <p:txBody>
              <a:bodyPr wrap="none" anchor="ctr"/>
              <a:lstStyle/>
              <a:p>
                <a:pPr eaLnBrk="1" hangingPunct="1"/>
                <a:endParaRPr lang="en-GB"/>
              </a:p>
            </p:txBody>
          </p:sp>
          <p:sp>
            <p:nvSpPr>
              <p:cNvPr id="47139" name="Oval 23"/>
              <p:cNvSpPr>
                <a:spLocks noChangeArrowheads="1"/>
              </p:cNvSpPr>
              <p:nvPr/>
            </p:nvSpPr>
            <p:spPr bwMode="auto">
              <a:xfrm>
                <a:off x="3200400" y="5911850"/>
                <a:ext cx="76200" cy="76200"/>
              </a:xfrm>
              <a:prstGeom prst="ellipse">
                <a:avLst/>
              </a:prstGeom>
              <a:solidFill>
                <a:srgbClr val="F80000"/>
              </a:solidFill>
              <a:ln w="9525">
                <a:solidFill>
                  <a:schemeClr val="tx1"/>
                </a:solidFill>
                <a:round/>
                <a:headEnd/>
                <a:tailEnd/>
              </a:ln>
            </p:spPr>
            <p:txBody>
              <a:bodyPr wrap="none" anchor="ctr"/>
              <a:lstStyle/>
              <a:p>
                <a:pPr eaLnBrk="1" hangingPunct="1"/>
                <a:endParaRPr lang="en-GB"/>
              </a:p>
            </p:txBody>
          </p:sp>
          <p:sp>
            <p:nvSpPr>
              <p:cNvPr id="47140" name="Oval 25"/>
              <p:cNvSpPr>
                <a:spLocks noChangeArrowheads="1"/>
              </p:cNvSpPr>
              <p:nvPr/>
            </p:nvSpPr>
            <p:spPr bwMode="auto">
              <a:xfrm>
                <a:off x="2889250" y="6157913"/>
                <a:ext cx="76200" cy="76200"/>
              </a:xfrm>
              <a:prstGeom prst="ellipse">
                <a:avLst/>
              </a:prstGeom>
              <a:solidFill>
                <a:srgbClr val="F80000"/>
              </a:solidFill>
              <a:ln w="9525">
                <a:solidFill>
                  <a:schemeClr val="tx1"/>
                </a:solidFill>
                <a:round/>
                <a:headEnd/>
                <a:tailEnd/>
              </a:ln>
            </p:spPr>
            <p:txBody>
              <a:bodyPr wrap="none" anchor="ctr"/>
              <a:lstStyle/>
              <a:p>
                <a:pPr eaLnBrk="1" hangingPunct="1"/>
                <a:endParaRPr lang="en-GB"/>
              </a:p>
            </p:txBody>
          </p:sp>
          <p:sp>
            <p:nvSpPr>
              <p:cNvPr id="47141" name="Oval 26"/>
              <p:cNvSpPr>
                <a:spLocks noChangeArrowheads="1"/>
              </p:cNvSpPr>
              <p:nvPr/>
            </p:nvSpPr>
            <p:spPr bwMode="auto">
              <a:xfrm>
                <a:off x="2427288" y="6100763"/>
                <a:ext cx="76200" cy="76200"/>
              </a:xfrm>
              <a:prstGeom prst="ellipse">
                <a:avLst/>
              </a:prstGeom>
              <a:solidFill>
                <a:srgbClr val="F80000"/>
              </a:solidFill>
              <a:ln w="9525">
                <a:solidFill>
                  <a:schemeClr val="tx1"/>
                </a:solidFill>
                <a:round/>
                <a:headEnd/>
                <a:tailEnd/>
              </a:ln>
            </p:spPr>
            <p:txBody>
              <a:bodyPr wrap="none" anchor="ctr"/>
              <a:lstStyle/>
              <a:p>
                <a:pPr eaLnBrk="1" hangingPunct="1"/>
                <a:endParaRPr lang="en-GB"/>
              </a:p>
            </p:txBody>
          </p:sp>
        </p:grpSp>
        <p:sp>
          <p:nvSpPr>
            <p:cNvPr id="47113" name="TextBox 1"/>
            <p:cNvSpPr txBox="1">
              <a:spLocks noChangeArrowheads="1"/>
            </p:cNvSpPr>
            <p:nvPr/>
          </p:nvSpPr>
          <p:spPr bwMode="auto">
            <a:xfrm>
              <a:off x="4326928" y="3733800"/>
              <a:ext cx="355837" cy="461665"/>
            </a:xfrm>
            <a:prstGeom prst="rect">
              <a:avLst/>
            </a:prstGeom>
            <a:noFill/>
            <a:ln w="9525">
              <a:noFill/>
              <a:miter lim="800000"/>
              <a:headEnd/>
              <a:tailEnd/>
            </a:ln>
          </p:spPr>
          <p:txBody>
            <a:bodyPr wrap="none">
              <a:spAutoFit/>
            </a:bodyPr>
            <a:lstStyle/>
            <a:p>
              <a:pPr eaLnBrk="1" hangingPunct="1"/>
              <a:r>
                <a:rPr lang="en-GB" b="0">
                  <a:latin typeface="Arial" pitchFamily="34" charset="0"/>
                  <a:cs typeface="Arial" pitchFamily="34" charset="0"/>
                </a:rPr>
                <a:t>e</a:t>
              </a:r>
            </a:p>
          </p:txBody>
        </p:sp>
        <p:sp>
          <p:nvSpPr>
            <p:cNvPr id="47114" name="Rectangle 2"/>
            <p:cNvSpPr>
              <a:spLocks noChangeArrowheads="1"/>
            </p:cNvSpPr>
            <p:nvPr/>
          </p:nvSpPr>
          <p:spPr bwMode="auto">
            <a:xfrm>
              <a:off x="5511563" y="5024735"/>
              <a:ext cx="355837" cy="461665"/>
            </a:xfrm>
            <a:prstGeom prst="rect">
              <a:avLst/>
            </a:prstGeom>
            <a:noFill/>
            <a:ln w="9525">
              <a:noFill/>
              <a:miter lim="800000"/>
              <a:headEnd/>
              <a:tailEnd/>
            </a:ln>
          </p:spPr>
          <p:txBody>
            <a:bodyPr wrap="none">
              <a:spAutoFit/>
            </a:bodyPr>
            <a:lstStyle/>
            <a:p>
              <a:pPr eaLnBrk="1" hangingPunct="1"/>
              <a:r>
                <a:rPr lang="en-GB" b="0">
                  <a:latin typeface="Arial" pitchFamily="34" charset="0"/>
                  <a:cs typeface="Arial" pitchFamily="34" charset="0"/>
                </a:rPr>
                <a:t>a</a:t>
              </a:r>
            </a:p>
          </p:txBody>
        </p:sp>
        <p:sp>
          <p:nvSpPr>
            <p:cNvPr id="47115" name="Rectangle 3"/>
            <p:cNvSpPr>
              <a:spLocks noChangeArrowheads="1"/>
            </p:cNvSpPr>
            <p:nvPr/>
          </p:nvSpPr>
          <p:spPr bwMode="auto">
            <a:xfrm>
              <a:off x="4292363" y="6472535"/>
              <a:ext cx="287258" cy="461665"/>
            </a:xfrm>
            <a:prstGeom prst="rect">
              <a:avLst/>
            </a:prstGeom>
            <a:noFill/>
            <a:ln w="9525">
              <a:noFill/>
              <a:miter lim="800000"/>
              <a:headEnd/>
              <a:tailEnd/>
            </a:ln>
          </p:spPr>
          <p:txBody>
            <a:bodyPr wrap="none">
              <a:spAutoFit/>
            </a:bodyPr>
            <a:lstStyle/>
            <a:p>
              <a:pPr eaLnBrk="1" hangingPunct="1"/>
              <a:r>
                <a:rPr lang="en-GB" b="0">
                  <a:latin typeface="Arial" pitchFamily="34" charset="0"/>
                  <a:cs typeface="Arial" pitchFamily="34" charset="0"/>
                </a:rPr>
                <a:t>f</a:t>
              </a:r>
            </a:p>
          </p:txBody>
        </p:sp>
        <p:sp>
          <p:nvSpPr>
            <p:cNvPr id="47116" name="Rectangle 4"/>
            <p:cNvSpPr>
              <a:spLocks noChangeArrowheads="1"/>
            </p:cNvSpPr>
            <p:nvPr/>
          </p:nvSpPr>
          <p:spPr bwMode="auto">
            <a:xfrm>
              <a:off x="2785646" y="5105400"/>
              <a:ext cx="338554" cy="461665"/>
            </a:xfrm>
            <a:prstGeom prst="rect">
              <a:avLst/>
            </a:prstGeom>
            <a:noFill/>
            <a:ln w="9525">
              <a:noFill/>
              <a:miter lim="800000"/>
              <a:headEnd/>
              <a:tailEnd/>
            </a:ln>
          </p:spPr>
          <p:txBody>
            <a:bodyPr wrap="none">
              <a:spAutoFit/>
            </a:bodyPr>
            <a:lstStyle/>
            <a:p>
              <a:pPr eaLnBrk="1" hangingPunct="1"/>
              <a:r>
                <a:rPr lang="en-GB" b="0">
                  <a:latin typeface="Arial" pitchFamily="34" charset="0"/>
                  <a:cs typeface="Arial" pitchFamily="34" charset="0"/>
                </a:rPr>
                <a:t>c</a:t>
              </a:r>
            </a:p>
          </p:txBody>
        </p:sp>
        <p:sp>
          <p:nvSpPr>
            <p:cNvPr id="47117" name="Rectangle 54"/>
            <p:cNvSpPr>
              <a:spLocks noChangeArrowheads="1"/>
            </p:cNvSpPr>
            <p:nvPr/>
          </p:nvSpPr>
          <p:spPr bwMode="auto">
            <a:xfrm>
              <a:off x="3733800" y="5481935"/>
              <a:ext cx="355837" cy="461665"/>
            </a:xfrm>
            <a:prstGeom prst="rect">
              <a:avLst/>
            </a:prstGeom>
            <a:noFill/>
            <a:ln w="9525">
              <a:noFill/>
              <a:miter lim="800000"/>
              <a:headEnd/>
              <a:tailEnd/>
            </a:ln>
          </p:spPr>
          <p:txBody>
            <a:bodyPr wrap="none">
              <a:spAutoFit/>
            </a:bodyPr>
            <a:lstStyle/>
            <a:p>
              <a:pPr eaLnBrk="1" hangingPunct="1"/>
              <a:r>
                <a:rPr lang="en-GB" b="0">
                  <a:latin typeface="Arial" pitchFamily="34" charset="0"/>
                  <a:cs typeface="Arial" pitchFamily="34" charset="0"/>
                </a:rPr>
                <a:t>d</a:t>
              </a:r>
            </a:p>
          </p:txBody>
        </p:sp>
        <p:sp>
          <p:nvSpPr>
            <p:cNvPr id="47118" name="Rectangle 55"/>
            <p:cNvSpPr>
              <a:spLocks noChangeArrowheads="1"/>
            </p:cNvSpPr>
            <p:nvPr/>
          </p:nvSpPr>
          <p:spPr bwMode="auto">
            <a:xfrm>
              <a:off x="4538246" y="4724400"/>
              <a:ext cx="355837" cy="461665"/>
            </a:xfrm>
            <a:prstGeom prst="rect">
              <a:avLst/>
            </a:prstGeom>
            <a:noFill/>
            <a:ln w="9525">
              <a:noFill/>
              <a:miter lim="800000"/>
              <a:headEnd/>
              <a:tailEnd/>
            </a:ln>
          </p:spPr>
          <p:txBody>
            <a:bodyPr wrap="none">
              <a:spAutoFit/>
            </a:bodyPr>
            <a:lstStyle/>
            <a:p>
              <a:pPr eaLnBrk="1" hangingPunct="1"/>
              <a:r>
                <a:rPr lang="en-GB" b="0">
                  <a:latin typeface="Arial" pitchFamily="34" charset="0"/>
                  <a:cs typeface="Arial" pitchFamily="34" charset="0"/>
                </a:rPr>
                <a:t>b</a:t>
              </a:r>
            </a:p>
          </p:txBody>
        </p:sp>
      </p:grpSp>
      <p:sp>
        <p:nvSpPr>
          <p:cNvPr id="2" name="TextBox 1"/>
          <p:cNvSpPr txBox="1"/>
          <p:nvPr/>
        </p:nvSpPr>
        <p:spPr>
          <a:xfrm>
            <a:off x="3583017" y="4107583"/>
            <a:ext cx="2841625" cy="1938337"/>
          </a:xfrm>
          <a:prstGeom prst="rect">
            <a:avLst/>
          </a:prstGeom>
          <a:noFill/>
        </p:spPr>
        <p:txBody>
          <a:bodyPr>
            <a:spAutoFit/>
          </a:bodyPr>
          <a:lstStyle/>
          <a:p>
            <a:pPr eaLnBrk="1" hangingPunct="1">
              <a:defRPr/>
            </a:pPr>
            <a:r>
              <a:rPr lang="en-GB" b="0" dirty="0">
                <a:latin typeface="+mn-lt"/>
                <a:ea typeface="MS PGothic" panose="020B0600070205080204" pitchFamily="34" charset="-128"/>
              </a:rPr>
              <a:t>Take each of the 8 triangles of the</a:t>
            </a:r>
          </a:p>
          <a:p>
            <a:pPr eaLnBrk="1" hangingPunct="1">
              <a:defRPr/>
            </a:pPr>
            <a:r>
              <a:rPr lang="en-GB" b="0" dirty="0">
                <a:latin typeface="+mn-lt"/>
                <a:ea typeface="MS PGothic" panose="020B0600070205080204" pitchFamily="34" charset="-128"/>
                <a:cs typeface="Arial" charset="0"/>
              </a:rPr>
              <a:t>o</a:t>
            </a:r>
            <a:r>
              <a:rPr lang="en-GB" b="0" dirty="0">
                <a:latin typeface="+mn-lt"/>
                <a:ea typeface="MS PGothic" panose="020B0600070205080204" pitchFamily="34" charset="-128"/>
              </a:rPr>
              <a:t>ctahedron and divide it into 4 triangles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5"/>
          <p:cNvSpPr>
            <a:spLocks noGrp="1"/>
          </p:cNvSpPr>
          <p:nvPr>
            <p:ph type="title"/>
          </p:nvPr>
        </p:nvSpPr>
        <p:spPr/>
        <p:txBody>
          <a:bodyPr/>
          <a:lstStyle/>
          <a:p>
            <a:r>
              <a:rPr lang="en-US" altLang="zh-TW"/>
              <a:t>Implementing Surface Subdivision</a:t>
            </a:r>
            <a:endParaRPr lang="en-GB"/>
          </a:p>
        </p:txBody>
      </p:sp>
      <p:sp>
        <p:nvSpPr>
          <p:cNvPr id="11" name="Content Placeholder 10"/>
          <p:cNvSpPr>
            <a:spLocks noGrp="1"/>
          </p:cNvSpPr>
          <p:nvPr>
            <p:ph idx="1"/>
          </p:nvPr>
        </p:nvSpPr>
        <p:spPr>
          <a:xfrm>
            <a:off x="4114800" y="1385454"/>
            <a:ext cx="4876800" cy="4724400"/>
          </a:xfrm>
        </p:spPr>
        <p:txBody>
          <a:bodyPr/>
          <a:lstStyle/>
          <a:p>
            <a:pPr marL="0" indent="0">
              <a:buFontTx/>
              <a:buNone/>
            </a:pPr>
            <a:r>
              <a:rPr lang="en-GB">
                <a:cs typeface="Arial" pitchFamily="34" charset="0"/>
              </a:rPr>
              <a:t>The </a:t>
            </a:r>
            <a:r>
              <a:rPr lang="en-GB" i="1">
                <a:solidFill>
                  <a:srgbClr val="FF0000"/>
                </a:solidFill>
                <a:cs typeface="Arial" pitchFamily="34" charset="0"/>
              </a:rPr>
              <a:t>Subdivide(</a:t>
            </a:r>
            <a:r>
              <a:rPr lang="en-GB" i="1">
                <a:cs typeface="Arial" pitchFamily="34" charset="0"/>
              </a:rPr>
              <a:t>recurse, a,b,c</a:t>
            </a:r>
            <a:r>
              <a:rPr lang="en-GB" i="1">
                <a:solidFill>
                  <a:srgbClr val="FF0000"/>
                </a:solidFill>
                <a:cs typeface="Arial" pitchFamily="34" charset="0"/>
              </a:rPr>
              <a:t>) </a:t>
            </a:r>
            <a:r>
              <a:rPr lang="en-GB">
                <a:cs typeface="Arial" pitchFamily="34" charset="0"/>
              </a:rPr>
              <a:t>function takes </a:t>
            </a:r>
            <a:r>
              <a:rPr lang="en-GB">
                <a:solidFill>
                  <a:srgbClr val="FF0000"/>
                </a:solidFill>
                <a:cs typeface="Arial" pitchFamily="34" charset="0"/>
              </a:rPr>
              <a:t>a triangle, say a,b,c,</a:t>
            </a:r>
            <a:r>
              <a:rPr lang="en-GB">
                <a:cs typeface="Arial" pitchFamily="34" charset="0"/>
              </a:rPr>
              <a:t> and s</a:t>
            </a:r>
            <a:r>
              <a:rPr lang="de-DE">
                <a:cs typeface="Arial" pitchFamily="34" charset="0"/>
              </a:rPr>
              <a:t>ubdivide it into 4 triangles: </a:t>
            </a:r>
            <a:r>
              <a:rPr lang="de-DE">
                <a:solidFill>
                  <a:srgbClr val="FF0000"/>
                </a:solidFill>
                <a:cs typeface="Arial" pitchFamily="34" charset="0"/>
              </a:rPr>
              <a:t>adf, dbe, fec, def</a:t>
            </a:r>
            <a:r>
              <a:rPr lang="de-DE">
                <a:cs typeface="Arial" pitchFamily="34" charset="0"/>
              </a:rPr>
              <a:t>, then calls itself on the 4 triangles (recursive program):</a:t>
            </a:r>
          </a:p>
          <a:p>
            <a:pPr marL="0" indent="0">
              <a:spcBef>
                <a:spcPts val="1175"/>
              </a:spcBef>
              <a:buFontTx/>
              <a:buNone/>
            </a:pPr>
            <a:endParaRPr lang="en-GB" sz="1200" i="1">
              <a:cs typeface="Arial" pitchFamily="34" charset="0"/>
            </a:endParaRPr>
          </a:p>
          <a:p>
            <a:pPr marL="0" indent="0">
              <a:spcBef>
                <a:spcPts val="1175"/>
              </a:spcBef>
              <a:buFontTx/>
              <a:buNone/>
            </a:pPr>
            <a:r>
              <a:rPr lang="en-GB" i="1">
                <a:cs typeface="Arial" pitchFamily="34" charset="0"/>
              </a:rPr>
              <a:t>Subdivide</a:t>
            </a:r>
            <a:r>
              <a:rPr lang="de-DE" i="1">
                <a:cs typeface="Arial" pitchFamily="34" charset="0"/>
              </a:rPr>
              <a:t>(recurse-1, </a:t>
            </a:r>
            <a:r>
              <a:rPr lang="de-DE" i="1">
                <a:solidFill>
                  <a:srgbClr val="FF0000"/>
                </a:solidFill>
                <a:cs typeface="Arial" pitchFamily="34" charset="0"/>
              </a:rPr>
              <a:t>a, d, f</a:t>
            </a:r>
            <a:r>
              <a:rPr lang="de-DE" i="1">
                <a:cs typeface="Arial" pitchFamily="34" charset="0"/>
              </a:rPr>
              <a:t>);</a:t>
            </a:r>
          </a:p>
          <a:p>
            <a:pPr marL="0" indent="0">
              <a:buFontTx/>
              <a:buNone/>
            </a:pPr>
            <a:r>
              <a:rPr lang="en-GB" i="1">
                <a:cs typeface="Arial" pitchFamily="34" charset="0"/>
              </a:rPr>
              <a:t>Subdivide</a:t>
            </a:r>
            <a:r>
              <a:rPr lang="de-DE" i="1">
                <a:cs typeface="Arial" pitchFamily="34" charset="0"/>
              </a:rPr>
              <a:t>(recurse-1, </a:t>
            </a:r>
            <a:r>
              <a:rPr lang="de-DE" i="1">
                <a:solidFill>
                  <a:srgbClr val="FF0000"/>
                </a:solidFill>
                <a:cs typeface="Arial" pitchFamily="34" charset="0"/>
              </a:rPr>
              <a:t>d, b, e</a:t>
            </a:r>
            <a:r>
              <a:rPr lang="de-DE" i="1">
                <a:cs typeface="Arial" pitchFamily="34" charset="0"/>
              </a:rPr>
              <a:t>);</a:t>
            </a:r>
          </a:p>
          <a:p>
            <a:pPr marL="0" indent="0">
              <a:buFontTx/>
              <a:buNone/>
            </a:pPr>
            <a:r>
              <a:rPr lang="en-GB" i="1">
                <a:cs typeface="Arial" pitchFamily="34" charset="0"/>
              </a:rPr>
              <a:t>Subdivide</a:t>
            </a:r>
            <a:r>
              <a:rPr lang="de-DE" i="1">
                <a:cs typeface="Arial" pitchFamily="34" charset="0"/>
              </a:rPr>
              <a:t>(recurse-1, </a:t>
            </a:r>
            <a:r>
              <a:rPr lang="de-DE" i="1">
                <a:solidFill>
                  <a:srgbClr val="FF0000"/>
                </a:solidFill>
                <a:cs typeface="Arial" pitchFamily="34" charset="0"/>
              </a:rPr>
              <a:t>f, e, c</a:t>
            </a:r>
            <a:r>
              <a:rPr lang="de-DE" i="1">
                <a:cs typeface="Arial" pitchFamily="34" charset="0"/>
              </a:rPr>
              <a:t>);</a:t>
            </a:r>
          </a:p>
          <a:p>
            <a:pPr marL="0" indent="0">
              <a:buFontTx/>
              <a:buNone/>
            </a:pPr>
            <a:r>
              <a:rPr lang="en-GB" i="1">
                <a:cs typeface="Arial" pitchFamily="34" charset="0"/>
              </a:rPr>
              <a:t>Subdivide</a:t>
            </a:r>
            <a:r>
              <a:rPr lang="de-DE" i="1">
                <a:cs typeface="Arial" pitchFamily="34" charset="0"/>
              </a:rPr>
              <a:t>(recurse-1, </a:t>
            </a:r>
            <a:r>
              <a:rPr lang="de-DE" i="1">
                <a:solidFill>
                  <a:srgbClr val="FF0000"/>
                </a:solidFill>
                <a:cs typeface="Arial" pitchFamily="34" charset="0"/>
              </a:rPr>
              <a:t>f, d, e</a:t>
            </a:r>
            <a:r>
              <a:rPr lang="de-DE" i="1">
                <a:cs typeface="Arial" pitchFamily="34" charset="0"/>
              </a:rPr>
              <a:t>);</a:t>
            </a:r>
          </a:p>
          <a:p>
            <a:pPr marL="0" indent="0"/>
            <a:endParaRPr lang="en-GB"/>
          </a:p>
        </p:txBody>
      </p:sp>
      <p:grpSp>
        <p:nvGrpSpPr>
          <p:cNvPr id="2" name="Group 27"/>
          <p:cNvGrpSpPr>
            <a:grpSpLocks/>
          </p:cNvGrpSpPr>
          <p:nvPr/>
        </p:nvGrpSpPr>
        <p:grpSpPr bwMode="auto">
          <a:xfrm>
            <a:off x="228600" y="1267881"/>
            <a:ext cx="3733800" cy="3546573"/>
            <a:chOff x="228600" y="1646587"/>
            <a:chExt cx="4630917" cy="3916013"/>
          </a:xfrm>
        </p:grpSpPr>
        <p:sp>
          <p:nvSpPr>
            <p:cNvPr id="50182" name="Isosceles Triangle 3"/>
            <p:cNvSpPr>
              <a:spLocks noChangeArrowheads="1"/>
            </p:cNvSpPr>
            <p:nvPr/>
          </p:nvSpPr>
          <p:spPr bwMode="auto">
            <a:xfrm>
              <a:off x="610572" y="1981498"/>
              <a:ext cx="3961482" cy="3200731"/>
            </a:xfrm>
            <a:prstGeom prst="triangle">
              <a:avLst>
                <a:gd name="adj" fmla="val 50000"/>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endParaRPr lang="en-GB"/>
            </a:p>
          </p:txBody>
        </p:sp>
        <p:sp>
          <p:nvSpPr>
            <p:cNvPr id="48134" name="TextBox 4"/>
            <p:cNvSpPr txBox="1">
              <a:spLocks noChangeArrowheads="1"/>
            </p:cNvSpPr>
            <p:nvPr/>
          </p:nvSpPr>
          <p:spPr bwMode="auto">
            <a:xfrm>
              <a:off x="2551803" y="1646587"/>
              <a:ext cx="355837" cy="461666"/>
            </a:xfrm>
            <a:prstGeom prst="rect">
              <a:avLst/>
            </a:prstGeom>
            <a:noFill/>
            <a:ln w="9525">
              <a:noFill/>
              <a:miter lim="800000"/>
              <a:headEnd/>
              <a:tailEnd/>
            </a:ln>
          </p:spPr>
          <p:txBody>
            <a:bodyPr wrap="none">
              <a:spAutoFit/>
            </a:bodyPr>
            <a:lstStyle/>
            <a:p>
              <a:pPr eaLnBrk="1" hangingPunct="1"/>
              <a:r>
                <a:rPr lang="en-GB" b="0" dirty="0">
                  <a:latin typeface="Arial" pitchFamily="34" charset="0"/>
                  <a:cs typeface="Arial" pitchFamily="34" charset="0"/>
                </a:rPr>
                <a:t>a</a:t>
              </a:r>
            </a:p>
          </p:txBody>
        </p:sp>
        <p:sp>
          <p:nvSpPr>
            <p:cNvPr id="48135" name="TextBox 5"/>
            <p:cNvSpPr txBox="1">
              <a:spLocks noChangeArrowheads="1"/>
            </p:cNvSpPr>
            <p:nvPr/>
          </p:nvSpPr>
          <p:spPr bwMode="auto">
            <a:xfrm>
              <a:off x="228600" y="4872335"/>
              <a:ext cx="355837" cy="461665"/>
            </a:xfrm>
            <a:prstGeom prst="rect">
              <a:avLst/>
            </a:prstGeom>
            <a:noFill/>
            <a:ln w="9525">
              <a:noFill/>
              <a:miter lim="800000"/>
              <a:headEnd/>
              <a:tailEnd/>
            </a:ln>
          </p:spPr>
          <p:txBody>
            <a:bodyPr wrap="none">
              <a:spAutoFit/>
            </a:bodyPr>
            <a:lstStyle/>
            <a:p>
              <a:pPr eaLnBrk="1" hangingPunct="1"/>
              <a:r>
                <a:rPr lang="en-GB" b="0">
                  <a:latin typeface="Arial" pitchFamily="34" charset="0"/>
                  <a:cs typeface="Arial" pitchFamily="34" charset="0"/>
                </a:rPr>
                <a:t>b</a:t>
              </a:r>
            </a:p>
          </p:txBody>
        </p:sp>
        <p:sp>
          <p:nvSpPr>
            <p:cNvPr id="48136" name="TextBox 6"/>
            <p:cNvSpPr txBox="1">
              <a:spLocks noChangeArrowheads="1"/>
            </p:cNvSpPr>
            <p:nvPr/>
          </p:nvSpPr>
          <p:spPr bwMode="auto">
            <a:xfrm>
              <a:off x="4520963" y="4796135"/>
              <a:ext cx="338554" cy="461665"/>
            </a:xfrm>
            <a:prstGeom prst="rect">
              <a:avLst/>
            </a:prstGeom>
            <a:noFill/>
            <a:ln w="9525">
              <a:noFill/>
              <a:miter lim="800000"/>
              <a:headEnd/>
              <a:tailEnd/>
            </a:ln>
          </p:spPr>
          <p:txBody>
            <a:bodyPr wrap="none">
              <a:spAutoFit/>
            </a:bodyPr>
            <a:lstStyle/>
            <a:p>
              <a:pPr eaLnBrk="1" hangingPunct="1"/>
              <a:r>
                <a:rPr lang="en-GB" b="0">
                  <a:latin typeface="Arial" pitchFamily="34" charset="0"/>
                  <a:cs typeface="Arial" pitchFamily="34" charset="0"/>
                </a:rPr>
                <a:t>c</a:t>
              </a:r>
            </a:p>
          </p:txBody>
        </p:sp>
        <p:sp>
          <p:nvSpPr>
            <p:cNvPr id="48137" name="TextBox 7"/>
            <p:cNvSpPr txBox="1">
              <a:spLocks noChangeArrowheads="1"/>
            </p:cNvSpPr>
            <p:nvPr/>
          </p:nvSpPr>
          <p:spPr bwMode="auto">
            <a:xfrm>
              <a:off x="1219200" y="3272135"/>
              <a:ext cx="441334" cy="461665"/>
            </a:xfrm>
            <a:prstGeom prst="rect">
              <a:avLst/>
            </a:prstGeom>
            <a:noFill/>
            <a:ln w="9525">
              <a:noFill/>
              <a:miter lim="800000"/>
              <a:headEnd/>
              <a:tailEnd/>
            </a:ln>
          </p:spPr>
          <p:txBody>
            <a:bodyPr wrap="none">
              <a:spAutoFit/>
            </a:bodyPr>
            <a:lstStyle/>
            <a:p>
              <a:pPr eaLnBrk="1" hangingPunct="1"/>
              <a:r>
                <a:rPr lang="en-GB" b="0">
                  <a:solidFill>
                    <a:srgbClr val="FF0000"/>
                  </a:solidFill>
                  <a:latin typeface="Arial" pitchFamily="34" charset="0"/>
                  <a:cs typeface="Arial" pitchFamily="34" charset="0"/>
                </a:rPr>
                <a:t>d</a:t>
              </a:r>
            </a:p>
          </p:txBody>
        </p:sp>
        <p:sp>
          <p:nvSpPr>
            <p:cNvPr id="48138" name="TextBox 8"/>
            <p:cNvSpPr txBox="1">
              <a:spLocks noChangeArrowheads="1"/>
            </p:cNvSpPr>
            <p:nvPr/>
          </p:nvSpPr>
          <p:spPr bwMode="auto">
            <a:xfrm>
              <a:off x="3598942" y="3272135"/>
              <a:ext cx="356277" cy="461665"/>
            </a:xfrm>
            <a:prstGeom prst="rect">
              <a:avLst/>
            </a:prstGeom>
            <a:noFill/>
            <a:ln w="9525">
              <a:noFill/>
              <a:miter lim="800000"/>
              <a:headEnd/>
              <a:tailEnd/>
            </a:ln>
          </p:spPr>
          <p:txBody>
            <a:bodyPr wrap="none">
              <a:spAutoFit/>
            </a:bodyPr>
            <a:lstStyle/>
            <a:p>
              <a:pPr eaLnBrk="1" hangingPunct="1"/>
              <a:r>
                <a:rPr lang="en-GB" b="0">
                  <a:solidFill>
                    <a:srgbClr val="FF0000"/>
                  </a:solidFill>
                  <a:latin typeface="Arial" pitchFamily="34" charset="0"/>
                  <a:cs typeface="Arial" pitchFamily="34" charset="0"/>
                </a:rPr>
                <a:t>f</a:t>
              </a:r>
            </a:p>
          </p:txBody>
        </p:sp>
        <p:sp>
          <p:nvSpPr>
            <p:cNvPr id="48139" name="TextBox 9"/>
            <p:cNvSpPr txBox="1">
              <a:spLocks noChangeArrowheads="1"/>
            </p:cNvSpPr>
            <p:nvPr/>
          </p:nvSpPr>
          <p:spPr bwMode="auto">
            <a:xfrm>
              <a:off x="2438400" y="5100935"/>
              <a:ext cx="441334" cy="461665"/>
            </a:xfrm>
            <a:prstGeom prst="rect">
              <a:avLst/>
            </a:prstGeom>
            <a:noFill/>
            <a:ln w="9525">
              <a:noFill/>
              <a:miter lim="800000"/>
              <a:headEnd/>
              <a:tailEnd/>
            </a:ln>
          </p:spPr>
          <p:txBody>
            <a:bodyPr wrap="none">
              <a:spAutoFit/>
            </a:bodyPr>
            <a:lstStyle/>
            <a:p>
              <a:pPr eaLnBrk="1" hangingPunct="1"/>
              <a:r>
                <a:rPr lang="en-GB" b="0">
                  <a:solidFill>
                    <a:srgbClr val="FF0000"/>
                  </a:solidFill>
                  <a:latin typeface="Arial" pitchFamily="34" charset="0"/>
                  <a:cs typeface="Arial" pitchFamily="34" charset="0"/>
                </a:rPr>
                <a:t>e</a:t>
              </a:r>
            </a:p>
          </p:txBody>
        </p:sp>
        <p:cxnSp>
          <p:nvCxnSpPr>
            <p:cNvPr id="50189" name="Straight Connector 12"/>
            <p:cNvCxnSpPr>
              <a:cxnSpLocks noChangeShapeType="1"/>
              <a:stCxn id="50182" idx="1"/>
              <a:endCxn id="48139" idx="0"/>
            </p:cNvCxnSpPr>
            <p:nvPr/>
          </p:nvCxnSpPr>
          <p:spPr bwMode="auto">
            <a:xfrm>
              <a:off x="1600943" y="3581863"/>
              <a:ext cx="1057313" cy="1519734"/>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190" name="Straight Connector 17"/>
            <p:cNvCxnSpPr>
              <a:cxnSpLocks noChangeShapeType="1"/>
            </p:cNvCxnSpPr>
            <p:nvPr/>
          </p:nvCxnSpPr>
          <p:spPr bwMode="auto">
            <a:xfrm flipH="1">
              <a:off x="2666132" y="3581863"/>
              <a:ext cx="915552" cy="1600366"/>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191" name="Straight Connector 21"/>
            <p:cNvCxnSpPr>
              <a:cxnSpLocks noChangeShapeType="1"/>
              <a:endCxn id="50182" idx="5"/>
            </p:cNvCxnSpPr>
            <p:nvPr/>
          </p:nvCxnSpPr>
          <p:spPr bwMode="auto">
            <a:xfrm>
              <a:off x="1675762" y="3581863"/>
              <a:ext cx="190592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48132" name="TextBox 2"/>
          <p:cNvSpPr txBox="1">
            <a:spLocks noChangeArrowheads="1"/>
          </p:cNvSpPr>
          <p:nvPr/>
        </p:nvSpPr>
        <p:spPr bwMode="auto">
          <a:xfrm>
            <a:off x="280848" y="4927668"/>
            <a:ext cx="3862524" cy="1061829"/>
          </a:xfrm>
          <a:prstGeom prst="rect">
            <a:avLst/>
          </a:prstGeom>
          <a:noFill/>
          <a:ln w="9525">
            <a:noFill/>
            <a:miter lim="800000"/>
            <a:headEnd/>
            <a:tailEnd/>
          </a:ln>
        </p:spPr>
        <p:txBody>
          <a:bodyPr wrap="square">
            <a:spAutoFit/>
          </a:bodyPr>
          <a:lstStyle/>
          <a:p>
            <a:pPr eaLnBrk="1" hangingPunct="1"/>
            <a:r>
              <a:rPr lang="en-GB" b="0" dirty="0">
                <a:latin typeface="Arial" pitchFamily="34" charset="0"/>
                <a:cs typeface="Arial" pitchFamily="34" charset="0"/>
              </a:rPr>
              <a:t>New vertices are then </a:t>
            </a:r>
          </a:p>
          <a:p>
            <a:pPr eaLnBrk="1" hangingPunct="1"/>
            <a:r>
              <a:rPr lang="en-GB" altLang="en-GB" b="0" dirty="0">
                <a:latin typeface="Arial" pitchFamily="34" charset="0"/>
                <a:cs typeface="Arial" pitchFamily="34" charset="0"/>
              </a:rPr>
              <a:t>‘</a:t>
            </a:r>
            <a:r>
              <a:rPr lang="en-GB" altLang="ja-JP" b="0" dirty="0" err="1">
                <a:latin typeface="Arial" pitchFamily="34" charset="0"/>
                <a:cs typeface="Arial" pitchFamily="34" charset="0"/>
              </a:rPr>
              <a:t>nomalised</a:t>
            </a:r>
            <a:r>
              <a:rPr lang="en-GB" altLang="en-GB" b="0" dirty="0">
                <a:latin typeface="Arial" pitchFamily="34" charset="0"/>
                <a:cs typeface="Arial" pitchFamily="34" charset="0"/>
              </a:rPr>
              <a:t>’</a:t>
            </a:r>
            <a:r>
              <a:rPr lang="en-GB" altLang="ja-JP" b="0" dirty="0">
                <a:latin typeface="Arial" pitchFamily="34" charset="0"/>
                <a:cs typeface="Arial" pitchFamily="34" charset="0"/>
              </a:rPr>
              <a:t> to make sure they are on the unit sphere</a:t>
            </a:r>
            <a:endParaRPr lang="en-GB" b="0" dirty="0">
              <a:latin typeface="Arial" pitchFamily="34" charset="0"/>
              <a:cs typeface="Arial"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r>
              <a:rPr lang="en-US" altLang="zh-TW" sz="3200"/>
              <a:t>Making a Sphere Through Surface Subdivision</a:t>
            </a:r>
          </a:p>
        </p:txBody>
      </p:sp>
      <p:sp>
        <p:nvSpPr>
          <p:cNvPr id="49154" name="TextBox 1"/>
          <p:cNvSpPr txBox="1">
            <a:spLocks noChangeArrowheads="1"/>
          </p:cNvSpPr>
          <p:nvPr/>
        </p:nvSpPr>
        <p:spPr bwMode="auto">
          <a:xfrm>
            <a:off x="4419600" y="1332399"/>
            <a:ext cx="4438680" cy="5032147"/>
          </a:xfrm>
          <a:prstGeom prst="rect">
            <a:avLst/>
          </a:prstGeom>
          <a:noFill/>
          <a:ln w="9525">
            <a:noFill/>
            <a:miter lim="800000"/>
            <a:headEnd/>
            <a:tailEnd/>
          </a:ln>
        </p:spPr>
        <p:txBody>
          <a:bodyPr wrap="square">
            <a:spAutoFit/>
          </a:bodyPr>
          <a:lstStyle/>
          <a:p>
            <a:pPr eaLnBrk="1" hangingPunct="1"/>
            <a:r>
              <a:rPr lang="pt-BR" b="0" dirty="0">
                <a:latin typeface="Arial" pitchFamily="34" charset="0"/>
                <a:cs typeface="Arial" pitchFamily="34" charset="0"/>
              </a:rPr>
              <a:t>Initial 6 vertices (form 8 triangles)</a:t>
            </a:r>
          </a:p>
          <a:p>
            <a:pPr eaLnBrk="1" hangingPunct="1"/>
            <a:endParaRPr lang="pt-BR" sz="2000" b="0" dirty="0">
              <a:latin typeface="Arial" pitchFamily="34" charset="0"/>
              <a:cs typeface="Arial" pitchFamily="34" charset="0"/>
            </a:endParaRPr>
          </a:p>
          <a:p>
            <a:pPr eaLnBrk="1" hangingPunct="1"/>
            <a:r>
              <a:rPr lang="pt-BR" b="0" dirty="0">
                <a:latin typeface="Arial" pitchFamily="34" charset="0"/>
                <a:cs typeface="Arial" pitchFamily="34" charset="0"/>
              </a:rPr>
              <a:t>a = (1,  0, 0);    </a:t>
            </a:r>
            <a:r>
              <a:rPr lang="pt-BR" b="0" dirty="0">
                <a:solidFill>
                  <a:srgbClr val="FF0000"/>
                </a:solidFill>
                <a:latin typeface="Arial" pitchFamily="34" charset="0"/>
                <a:cs typeface="Arial" pitchFamily="34" charset="0"/>
              </a:rPr>
              <a:t>b</a:t>
            </a:r>
            <a:r>
              <a:rPr lang="en-US" altLang="zh-TW" b="0" dirty="0">
                <a:solidFill>
                  <a:srgbClr val="FF0000"/>
                </a:solidFill>
                <a:latin typeface="Arial" pitchFamily="34" charset="0"/>
                <a:cs typeface="Arial" pitchFamily="34" charset="0"/>
              </a:rPr>
              <a:t> = (0, 0, -1);</a:t>
            </a:r>
          </a:p>
          <a:p>
            <a:pPr eaLnBrk="1" hangingPunct="1"/>
            <a:r>
              <a:rPr lang="en-US" altLang="zh-TW" b="0" dirty="0">
                <a:latin typeface="Arial" pitchFamily="34" charset="0"/>
                <a:cs typeface="Arial" pitchFamily="34" charset="0"/>
              </a:rPr>
              <a:t>c = (-1, 0, 0);    d = (0, 0,  1);</a:t>
            </a:r>
          </a:p>
          <a:p>
            <a:pPr eaLnBrk="1" hangingPunct="1"/>
            <a:r>
              <a:rPr lang="en-US" altLang="zh-TW" b="0" dirty="0">
                <a:latin typeface="Arial" pitchFamily="34" charset="0"/>
                <a:cs typeface="Arial" pitchFamily="34" charset="0"/>
              </a:rPr>
              <a:t>e = (0,  1, 0);    f  = (0, -1,  0);</a:t>
            </a:r>
          </a:p>
          <a:p>
            <a:pPr eaLnBrk="1" hangingPunct="1"/>
            <a:endParaRPr lang="en-US" altLang="zh-TW" sz="2000" b="0" dirty="0">
              <a:latin typeface="Arial" pitchFamily="34" charset="0"/>
              <a:cs typeface="Arial" pitchFamily="34" charset="0"/>
            </a:endParaRPr>
          </a:p>
          <a:p>
            <a:pPr eaLnBrk="1" hangingPunct="1"/>
            <a:r>
              <a:rPr lang="en-US" altLang="zh-TW" b="0" dirty="0">
                <a:latin typeface="Arial" pitchFamily="34" charset="0"/>
                <a:cs typeface="Arial" pitchFamily="34" charset="0"/>
              </a:rPr>
              <a:t>Subdivide each of the 8 triangles:</a:t>
            </a:r>
          </a:p>
          <a:p>
            <a:pPr eaLnBrk="1" hangingPunct="1"/>
            <a:r>
              <a:rPr lang="en-GB" sz="2200" b="0" i="1" dirty="0">
                <a:solidFill>
                  <a:srgbClr val="FF0000"/>
                </a:solidFill>
                <a:latin typeface="Arial" pitchFamily="34" charset="0"/>
                <a:cs typeface="Arial" pitchFamily="34" charset="0"/>
              </a:rPr>
              <a:t>Subdivide(</a:t>
            </a:r>
            <a:r>
              <a:rPr lang="en-GB" sz="2200" b="0" i="1" dirty="0" err="1">
                <a:solidFill>
                  <a:srgbClr val="FF0000"/>
                </a:solidFill>
                <a:latin typeface="Arial" pitchFamily="34" charset="0"/>
                <a:cs typeface="Arial" pitchFamily="34" charset="0"/>
              </a:rPr>
              <a:t>recurse</a:t>
            </a:r>
            <a:r>
              <a:rPr lang="en-GB" sz="2200" b="0" i="1" dirty="0">
                <a:solidFill>
                  <a:srgbClr val="FF0000"/>
                </a:solidFill>
                <a:latin typeface="Arial" pitchFamily="34" charset="0"/>
                <a:cs typeface="Arial" pitchFamily="34" charset="0"/>
              </a:rPr>
              <a:t>, d, a, e);</a:t>
            </a:r>
          </a:p>
          <a:p>
            <a:pPr eaLnBrk="1" hangingPunct="1"/>
            <a:r>
              <a:rPr lang="en-GB" sz="2200" b="0" i="1" dirty="0">
                <a:solidFill>
                  <a:srgbClr val="FF0000"/>
                </a:solidFill>
                <a:latin typeface="Arial" pitchFamily="34" charset="0"/>
                <a:cs typeface="Arial" pitchFamily="34" charset="0"/>
              </a:rPr>
              <a:t>Subdivide(</a:t>
            </a:r>
            <a:r>
              <a:rPr lang="en-GB" sz="2200" b="0" i="1" dirty="0" err="1">
                <a:solidFill>
                  <a:srgbClr val="FF0000"/>
                </a:solidFill>
                <a:latin typeface="Arial" pitchFamily="34" charset="0"/>
                <a:cs typeface="Arial" pitchFamily="34" charset="0"/>
              </a:rPr>
              <a:t>recurse</a:t>
            </a:r>
            <a:r>
              <a:rPr lang="en-GB" sz="2200" b="0" i="1" dirty="0">
                <a:solidFill>
                  <a:srgbClr val="FF0000"/>
                </a:solidFill>
                <a:latin typeface="Arial" pitchFamily="34" charset="0"/>
                <a:cs typeface="Arial" pitchFamily="34" charset="0"/>
              </a:rPr>
              <a:t>, a, b, e);</a:t>
            </a:r>
          </a:p>
          <a:p>
            <a:pPr eaLnBrk="1" hangingPunct="1"/>
            <a:r>
              <a:rPr lang="en-GB" sz="2200" b="0" i="1" dirty="0">
                <a:solidFill>
                  <a:srgbClr val="FF0000"/>
                </a:solidFill>
                <a:latin typeface="Arial" pitchFamily="34" charset="0"/>
                <a:cs typeface="Arial" pitchFamily="34" charset="0"/>
              </a:rPr>
              <a:t>Subdivide(</a:t>
            </a:r>
            <a:r>
              <a:rPr lang="en-GB" sz="2200" b="0" i="1" dirty="0" err="1">
                <a:solidFill>
                  <a:srgbClr val="FF0000"/>
                </a:solidFill>
                <a:latin typeface="Arial" pitchFamily="34" charset="0"/>
                <a:cs typeface="Arial" pitchFamily="34" charset="0"/>
              </a:rPr>
              <a:t>recurse</a:t>
            </a:r>
            <a:r>
              <a:rPr lang="en-GB" sz="2200" b="0" i="1" dirty="0">
                <a:solidFill>
                  <a:srgbClr val="FF0000"/>
                </a:solidFill>
                <a:latin typeface="Arial" pitchFamily="34" charset="0"/>
                <a:cs typeface="Arial" pitchFamily="34" charset="0"/>
              </a:rPr>
              <a:t>, b, c, e);</a:t>
            </a:r>
          </a:p>
          <a:p>
            <a:pPr eaLnBrk="1" hangingPunct="1"/>
            <a:r>
              <a:rPr lang="en-GB" sz="2200" b="0" i="1" dirty="0">
                <a:solidFill>
                  <a:srgbClr val="FF0000"/>
                </a:solidFill>
                <a:latin typeface="Arial" pitchFamily="34" charset="0"/>
                <a:cs typeface="Arial" pitchFamily="34" charset="0"/>
              </a:rPr>
              <a:t>Subdivide(</a:t>
            </a:r>
            <a:r>
              <a:rPr lang="en-GB" sz="2200" b="0" i="1" dirty="0" err="1">
                <a:solidFill>
                  <a:srgbClr val="FF0000"/>
                </a:solidFill>
                <a:latin typeface="Arial" pitchFamily="34" charset="0"/>
                <a:cs typeface="Arial" pitchFamily="34" charset="0"/>
              </a:rPr>
              <a:t>recurse</a:t>
            </a:r>
            <a:r>
              <a:rPr lang="en-GB" sz="2200" b="0" i="1" dirty="0">
                <a:solidFill>
                  <a:srgbClr val="FF0000"/>
                </a:solidFill>
                <a:latin typeface="Arial" pitchFamily="34" charset="0"/>
                <a:cs typeface="Arial" pitchFamily="34" charset="0"/>
              </a:rPr>
              <a:t>, c, d, e);</a:t>
            </a:r>
          </a:p>
          <a:p>
            <a:pPr eaLnBrk="1" hangingPunct="1"/>
            <a:r>
              <a:rPr lang="en-GB" sz="2200" b="0" i="1" dirty="0">
                <a:solidFill>
                  <a:srgbClr val="FF0000"/>
                </a:solidFill>
                <a:latin typeface="Arial" pitchFamily="34" charset="0"/>
                <a:cs typeface="Arial" pitchFamily="34" charset="0"/>
              </a:rPr>
              <a:t>Subdivide(</a:t>
            </a:r>
            <a:r>
              <a:rPr lang="en-GB" sz="2200" b="0" i="1" dirty="0" err="1">
                <a:solidFill>
                  <a:srgbClr val="FF0000"/>
                </a:solidFill>
                <a:latin typeface="Arial" pitchFamily="34" charset="0"/>
                <a:cs typeface="Arial" pitchFamily="34" charset="0"/>
              </a:rPr>
              <a:t>recurse</a:t>
            </a:r>
            <a:r>
              <a:rPr lang="en-GB" sz="2200" b="0" i="1" dirty="0">
                <a:solidFill>
                  <a:srgbClr val="FF0000"/>
                </a:solidFill>
                <a:latin typeface="Arial" pitchFamily="34" charset="0"/>
                <a:cs typeface="Arial" pitchFamily="34" charset="0"/>
              </a:rPr>
              <a:t>, a, d, f);</a:t>
            </a:r>
          </a:p>
          <a:p>
            <a:pPr eaLnBrk="1" hangingPunct="1"/>
            <a:r>
              <a:rPr lang="en-GB" sz="2200" b="0" i="1" dirty="0">
                <a:solidFill>
                  <a:srgbClr val="FF0000"/>
                </a:solidFill>
                <a:latin typeface="Arial" pitchFamily="34" charset="0"/>
                <a:cs typeface="Arial" pitchFamily="34" charset="0"/>
              </a:rPr>
              <a:t>Subdivide(</a:t>
            </a:r>
            <a:r>
              <a:rPr lang="en-GB" sz="2200" b="0" i="1" dirty="0" err="1">
                <a:solidFill>
                  <a:srgbClr val="FF0000"/>
                </a:solidFill>
                <a:latin typeface="Arial" pitchFamily="34" charset="0"/>
                <a:cs typeface="Arial" pitchFamily="34" charset="0"/>
              </a:rPr>
              <a:t>recurse</a:t>
            </a:r>
            <a:r>
              <a:rPr lang="en-GB" sz="2200" b="0" i="1" dirty="0">
                <a:solidFill>
                  <a:srgbClr val="FF0000"/>
                </a:solidFill>
                <a:latin typeface="Arial" pitchFamily="34" charset="0"/>
                <a:cs typeface="Arial" pitchFamily="34" charset="0"/>
              </a:rPr>
              <a:t>, b, a, f);</a:t>
            </a:r>
          </a:p>
          <a:p>
            <a:pPr eaLnBrk="1" hangingPunct="1"/>
            <a:r>
              <a:rPr lang="en-GB" sz="2200" b="0" i="1" dirty="0">
                <a:solidFill>
                  <a:srgbClr val="FF0000"/>
                </a:solidFill>
                <a:latin typeface="Arial" pitchFamily="34" charset="0"/>
                <a:cs typeface="Arial" pitchFamily="34" charset="0"/>
              </a:rPr>
              <a:t>Subdivide(</a:t>
            </a:r>
            <a:r>
              <a:rPr lang="en-GB" sz="2200" b="0" i="1" dirty="0" err="1">
                <a:solidFill>
                  <a:srgbClr val="FF0000"/>
                </a:solidFill>
                <a:latin typeface="Arial" pitchFamily="34" charset="0"/>
                <a:cs typeface="Arial" pitchFamily="34" charset="0"/>
              </a:rPr>
              <a:t>recurse</a:t>
            </a:r>
            <a:r>
              <a:rPr lang="en-GB" sz="2200" b="0" i="1" dirty="0">
                <a:solidFill>
                  <a:srgbClr val="FF0000"/>
                </a:solidFill>
                <a:latin typeface="Arial" pitchFamily="34" charset="0"/>
                <a:cs typeface="Arial" pitchFamily="34" charset="0"/>
              </a:rPr>
              <a:t>, c, b, f);</a:t>
            </a:r>
          </a:p>
          <a:p>
            <a:pPr eaLnBrk="1" hangingPunct="1"/>
            <a:r>
              <a:rPr lang="en-GB" sz="2200" b="0" i="1" dirty="0">
                <a:solidFill>
                  <a:srgbClr val="FF0000"/>
                </a:solidFill>
                <a:latin typeface="Arial" pitchFamily="34" charset="0"/>
                <a:cs typeface="Arial" pitchFamily="34" charset="0"/>
              </a:rPr>
              <a:t>Subdivide(</a:t>
            </a:r>
            <a:r>
              <a:rPr lang="en-GB" sz="2200" b="0" i="1" dirty="0" err="1">
                <a:solidFill>
                  <a:srgbClr val="FF0000"/>
                </a:solidFill>
                <a:latin typeface="Arial" pitchFamily="34" charset="0"/>
                <a:cs typeface="Arial" pitchFamily="34" charset="0"/>
              </a:rPr>
              <a:t>recurse</a:t>
            </a:r>
            <a:r>
              <a:rPr lang="en-GB" sz="2200" b="0" i="1" dirty="0">
                <a:solidFill>
                  <a:srgbClr val="FF0000"/>
                </a:solidFill>
                <a:latin typeface="Arial" pitchFamily="34" charset="0"/>
                <a:cs typeface="Arial" pitchFamily="34" charset="0"/>
              </a:rPr>
              <a:t>, d, c, f);</a:t>
            </a:r>
            <a:endParaRPr lang="en-US" altLang="zh-TW" sz="2200" b="0" i="1" dirty="0">
              <a:solidFill>
                <a:srgbClr val="FF0000"/>
              </a:solidFill>
              <a:latin typeface="Arial" pitchFamily="34" charset="0"/>
              <a:cs typeface="Arial" pitchFamily="34" charset="0"/>
            </a:endParaRPr>
          </a:p>
        </p:txBody>
      </p:sp>
      <p:grpSp>
        <p:nvGrpSpPr>
          <p:cNvPr id="2" name="Group 5"/>
          <p:cNvGrpSpPr>
            <a:grpSpLocks/>
          </p:cNvGrpSpPr>
          <p:nvPr/>
        </p:nvGrpSpPr>
        <p:grpSpPr bwMode="auto">
          <a:xfrm>
            <a:off x="152400" y="1600200"/>
            <a:ext cx="4132263" cy="4191000"/>
            <a:chOff x="457200" y="1828800"/>
            <a:chExt cx="4513083" cy="4191000"/>
          </a:xfrm>
        </p:grpSpPr>
        <p:pic>
          <p:nvPicPr>
            <p:cNvPr id="49156" name="Picture 2"/>
            <p:cNvPicPr>
              <a:picLocks noChangeAspect="1"/>
            </p:cNvPicPr>
            <p:nvPr/>
          </p:nvPicPr>
          <p:blipFill>
            <a:blip r:embed="rId2"/>
            <a:srcRect/>
            <a:stretch>
              <a:fillRect/>
            </a:stretch>
          </p:blipFill>
          <p:spPr bwMode="auto">
            <a:xfrm>
              <a:off x="533400" y="1981200"/>
              <a:ext cx="4316671" cy="3886200"/>
            </a:xfrm>
            <a:prstGeom prst="rect">
              <a:avLst/>
            </a:prstGeom>
            <a:noFill/>
            <a:ln w="9525">
              <a:noFill/>
              <a:miter lim="800000"/>
              <a:headEnd/>
              <a:tailEnd/>
            </a:ln>
          </p:spPr>
        </p:pic>
        <p:sp>
          <p:nvSpPr>
            <p:cNvPr id="49157" name="TextBox 4"/>
            <p:cNvSpPr txBox="1">
              <a:spLocks noChangeArrowheads="1"/>
            </p:cNvSpPr>
            <p:nvPr/>
          </p:nvSpPr>
          <p:spPr bwMode="auto">
            <a:xfrm>
              <a:off x="4614446" y="3657600"/>
              <a:ext cx="355837" cy="461665"/>
            </a:xfrm>
            <a:prstGeom prst="rect">
              <a:avLst/>
            </a:prstGeom>
            <a:noFill/>
            <a:ln w="9525">
              <a:noFill/>
              <a:miter lim="800000"/>
              <a:headEnd/>
              <a:tailEnd/>
            </a:ln>
          </p:spPr>
          <p:txBody>
            <a:bodyPr wrap="none">
              <a:spAutoFit/>
            </a:bodyPr>
            <a:lstStyle/>
            <a:p>
              <a:pPr eaLnBrk="1" hangingPunct="1"/>
              <a:r>
                <a:rPr lang="en-GB">
                  <a:solidFill>
                    <a:schemeClr val="bg1"/>
                  </a:solidFill>
                  <a:latin typeface="Arial" pitchFamily="34" charset="0"/>
                  <a:cs typeface="Arial" pitchFamily="34" charset="0"/>
                </a:rPr>
                <a:t>a</a:t>
              </a:r>
            </a:p>
          </p:txBody>
        </p:sp>
        <p:sp>
          <p:nvSpPr>
            <p:cNvPr id="49158" name="TextBox 40"/>
            <p:cNvSpPr txBox="1">
              <a:spLocks noChangeArrowheads="1"/>
            </p:cNvSpPr>
            <p:nvPr/>
          </p:nvSpPr>
          <p:spPr bwMode="auto">
            <a:xfrm>
              <a:off x="457200" y="3657600"/>
              <a:ext cx="355837" cy="461665"/>
            </a:xfrm>
            <a:prstGeom prst="rect">
              <a:avLst/>
            </a:prstGeom>
            <a:noFill/>
            <a:ln w="9525">
              <a:noFill/>
              <a:miter lim="800000"/>
              <a:headEnd/>
              <a:tailEnd/>
            </a:ln>
          </p:spPr>
          <p:txBody>
            <a:bodyPr wrap="none">
              <a:spAutoFit/>
            </a:bodyPr>
            <a:lstStyle/>
            <a:p>
              <a:pPr eaLnBrk="1" hangingPunct="1"/>
              <a:r>
                <a:rPr lang="en-GB">
                  <a:solidFill>
                    <a:schemeClr val="bg1"/>
                  </a:solidFill>
                  <a:latin typeface="Arial" pitchFamily="34" charset="0"/>
                  <a:cs typeface="Arial" pitchFamily="34" charset="0"/>
                </a:rPr>
                <a:t>c</a:t>
              </a:r>
            </a:p>
          </p:txBody>
        </p:sp>
        <p:sp>
          <p:nvSpPr>
            <p:cNvPr id="49159" name="TextBox 41"/>
            <p:cNvSpPr txBox="1">
              <a:spLocks noChangeArrowheads="1"/>
            </p:cNvSpPr>
            <p:nvPr/>
          </p:nvSpPr>
          <p:spPr bwMode="auto">
            <a:xfrm>
              <a:off x="2590800" y="5558135"/>
              <a:ext cx="287258" cy="461665"/>
            </a:xfrm>
            <a:prstGeom prst="rect">
              <a:avLst/>
            </a:prstGeom>
            <a:noFill/>
            <a:ln w="9525">
              <a:noFill/>
              <a:miter lim="800000"/>
              <a:headEnd/>
              <a:tailEnd/>
            </a:ln>
          </p:spPr>
          <p:txBody>
            <a:bodyPr wrap="none">
              <a:spAutoFit/>
            </a:bodyPr>
            <a:lstStyle/>
            <a:p>
              <a:pPr eaLnBrk="1" hangingPunct="1"/>
              <a:r>
                <a:rPr lang="en-GB">
                  <a:solidFill>
                    <a:schemeClr val="bg1"/>
                  </a:solidFill>
                  <a:latin typeface="Arial" pitchFamily="34" charset="0"/>
                  <a:cs typeface="Arial" pitchFamily="34" charset="0"/>
                </a:rPr>
                <a:t>f</a:t>
              </a:r>
            </a:p>
          </p:txBody>
        </p:sp>
        <p:sp>
          <p:nvSpPr>
            <p:cNvPr id="49160" name="TextBox 42"/>
            <p:cNvSpPr txBox="1">
              <a:spLocks noChangeArrowheads="1"/>
            </p:cNvSpPr>
            <p:nvPr/>
          </p:nvSpPr>
          <p:spPr bwMode="auto">
            <a:xfrm>
              <a:off x="2590800" y="1828800"/>
              <a:ext cx="355837" cy="461665"/>
            </a:xfrm>
            <a:prstGeom prst="rect">
              <a:avLst/>
            </a:prstGeom>
            <a:noFill/>
            <a:ln w="9525">
              <a:noFill/>
              <a:miter lim="800000"/>
              <a:headEnd/>
              <a:tailEnd/>
            </a:ln>
          </p:spPr>
          <p:txBody>
            <a:bodyPr wrap="none">
              <a:spAutoFit/>
            </a:bodyPr>
            <a:lstStyle/>
            <a:p>
              <a:pPr eaLnBrk="1" hangingPunct="1"/>
              <a:r>
                <a:rPr lang="en-GB">
                  <a:solidFill>
                    <a:schemeClr val="bg1"/>
                  </a:solidFill>
                  <a:latin typeface="Arial" pitchFamily="34" charset="0"/>
                  <a:cs typeface="Arial" pitchFamily="34" charset="0"/>
                </a:rPr>
                <a:t>e</a:t>
              </a:r>
            </a:p>
          </p:txBody>
        </p:sp>
        <p:sp>
          <p:nvSpPr>
            <p:cNvPr id="49161" name="TextBox 43"/>
            <p:cNvSpPr txBox="1">
              <a:spLocks noChangeArrowheads="1"/>
            </p:cNvSpPr>
            <p:nvPr/>
          </p:nvSpPr>
          <p:spPr bwMode="auto">
            <a:xfrm>
              <a:off x="2599132" y="3729335"/>
              <a:ext cx="372668" cy="461665"/>
            </a:xfrm>
            <a:prstGeom prst="rect">
              <a:avLst/>
            </a:prstGeom>
            <a:noFill/>
            <a:ln w="9525">
              <a:noFill/>
              <a:miter lim="800000"/>
              <a:headEnd/>
              <a:tailEnd/>
            </a:ln>
          </p:spPr>
          <p:txBody>
            <a:bodyPr wrap="none">
              <a:spAutoFit/>
            </a:bodyPr>
            <a:lstStyle/>
            <a:p>
              <a:pPr eaLnBrk="1" hangingPunct="1"/>
              <a:r>
                <a:rPr lang="en-GB">
                  <a:latin typeface="Arial" pitchFamily="34" charset="0"/>
                  <a:cs typeface="Arial" pitchFamily="34" charset="0"/>
                </a:rPr>
                <a:t>d</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502917" y="2466726"/>
            <a:ext cx="5486400" cy="3940175"/>
            <a:chOff x="3581400" y="3209866"/>
            <a:chExt cx="5486400" cy="3941415"/>
          </a:xfrm>
        </p:grpSpPr>
        <p:sp>
          <p:nvSpPr>
            <p:cNvPr id="50205" name="TextBox 5"/>
            <p:cNvSpPr txBox="1">
              <a:spLocks noChangeArrowheads="1"/>
            </p:cNvSpPr>
            <p:nvPr/>
          </p:nvSpPr>
          <p:spPr bwMode="auto">
            <a:xfrm>
              <a:off x="3581400" y="3209866"/>
              <a:ext cx="5486400" cy="3941415"/>
            </a:xfrm>
            <a:prstGeom prst="rect">
              <a:avLst/>
            </a:prstGeom>
            <a:noFill/>
            <a:ln w="9525">
              <a:noFill/>
              <a:miter lim="800000"/>
              <a:headEnd/>
              <a:tailEnd/>
            </a:ln>
          </p:spPr>
          <p:txBody>
            <a:bodyPr>
              <a:spAutoFit/>
            </a:bodyPr>
            <a:lstStyle/>
            <a:p>
              <a:pPr eaLnBrk="1" hangingPunct="1">
                <a:spcBef>
                  <a:spcPts val="600"/>
                </a:spcBef>
              </a:pPr>
              <a:r>
                <a:rPr lang="en-US" altLang="zh-TW" dirty="0">
                  <a:solidFill>
                    <a:srgbClr val="FF0000"/>
                  </a:solidFill>
                  <a:latin typeface="Arial" pitchFamily="34" charset="0"/>
                  <a:cs typeface="Arial" pitchFamily="34" charset="0"/>
                </a:rPr>
                <a:t>r = 1</a:t>
              </a:r>
            </a:p>
            <a:p>
              <a:pPr eaLnBrk="1" hangingPunct="1">
                <a:spcBef>
                  <a:spcPts val="600"/>
                </a:spcBef>
              </a:pPr>
              <a:r>
                <a:rPr lang="en-US" altLang="zh-TW" dirty="0">
                  <a:solidFill>
                    <a:srgbClr val="FF0000"/>
                  </a:solidFill>
                  <a:latin typeface="Arial" pitchFamily="34" charset="0"/>
                  <a:cs typeface="Arial" pitchFamily="34" charset="0"/>
                </a:rPr>
                <a:t>sin</a:t>
              </a:r>
              <a:r>
                <a:rPr lang="ro-RO" dirty="0">
                  <a:solidFill>
                    <a:srgbClr val="FF0000"/>
                  </a:solidFill>
                  <a:latin typeface="Arial" pitchFamily="34" charset="0"/>
                  <a:cs typeface="Arial" pitchFamily="34" charset="0"/>
                </a:rPr>
                <a:t>    = a[1] / r = a[1]</a:t>
              </a:r>
            </a:p>
            <a:p>
              <a:pPr eaLnBrk="1" hangingPunct="1">
                <a:spcBef>
                  <a:spcPts val="600"/>
                </a:spcBef>
              </a:pPr>
              <a:r>
                <a:rPr lang="en-US" altLang="zh-TW" dirty="0">
                  <a:solidFill>
                    <a:srgbClr val="FF0000"/>
                  </a:solidFill>
                  <a:latin typeface="Arial" pitchFamily="34" charset="0"/>
                  <a:cs typeface="Arial" pitchFamily="34" charset="0"/>
                </a:rPr>
                <a:t>tan</a:t>
              </a:r>
              <a:r>
                <a:rPr lang="ro-RO" dirty="0">
                  <a:solidFill>
                    <a:srgbClr val="FF0000"/>
                  </a:solidFill>
                  <a:latin typeface="Arial" pitchFamily="34" charset="0"/>
                  <a:cs typeface="Arial" pitchFamily="34" charset="0"/>
                </a:rPr>
                <a:t>    = a[0] / a[2]</a:t>
              </a:r>
            </a:p>
            <a:p>
              <a:pPr eaLnBrk="1" hangingPunct="1"/>
              <a:endParaRPr lang="pt-BR" dirty="0">
                <a:solidFill>
                  <a:srgbClr val="FF0000"/>
                </a:solidFill>
                <a:latin typeface="Arial" pitchFamily="34" charset="0"/>
                <a:cs typeface="Arial" pitchFamily="34" charset="0"/>
              </a:endParaRPr>
            </a:p>
            <a:p>
              <a:pPr eaLnBrk="1" hangingPunct="1"/>
              <a:r>
                <a:rPr lang="pt-BR" dirty="0">
                  <a:solidFill>
                    <a:srgbClr val="FF0000"/>
                  </a:solidFill>
                  <a:latin typeface="Arial" pitchFamily="34" charset="0"/>
                  <a:cs typeface="Arial" pitchFamily="34" charset="0"/>
                </a:rPr>
                <a:t>s</a:t>
              </a:r>
              <a:r>
                <a:rPr lang="pt-BR" baseline="-25000" dirty="0">
                  <a:solidFill>
                    <a:srgbClr val="FF0000"/>
                  </a:solidFill>
                  <a:latin typeface="Arial" pitchFamily="34" charset="0"/>
                  <a:cs typeface="Arial" pitchFamily="34" charset="0"/>
                </a:rPr>
                <a:t>a</a:t>
              </a:r>
              <a:r>
                <a:rPr lang="pt-BR" dirty="0">
                  <a:solidFill>
                    <a:srgbClr val="FF0000"/>
                  </a:solidFill>
                  <a:latin typeface="Arial" pitchFamily="34" charset="0"/>
                  <a:cs typeface="Arial" pitchFamily="34" charset="0"/>
                </a:rPr>
                <a:t> = atan2(a[0], a[2]) / (2 * 3.14) + 0.5;</a:t>
              </a:r>
            </a:p>
            <a:p>
              <a:pPr eaLnBrk="1" hangingPunct="1"/>
              <a:r>
                <a:rPr lang="ro-RO" dirty="0">
                  <a:solidFill>
                    <a:srgbClr val="FF0000"/>
                  </a:solidFill>
                  <a:latin typeface="Arial" pitchFamily="34" charset="0"/>
                  <a:cs typeface="Arial" pitchFamily="34" charset="0"/>
                </a:rPr>
                <a:t>t</a:t>
              </a:r>
              <a:r>
                <a:rPr lang="ro-RO" baseline="-25000" dirty="0">
                  <a:solidFill>
                    <a:srgbClr val="FF0000"/>
                  </a:solidFill>
                  <a:latin typeface="Arial" pitchFamily="34" charset="0"/>
                  <a:cs typeface="Arial" pitchFamily="34" charset="0"/>
                </a:rPr>
                <a:t>a</a:t>
              </a:r>
              <a:r>
                <a:rPr lang="ro-RO" dirty="0">
                  <a:solidFill>
                    <a:srgbClr val="FF0000"/>
                  </a:solidFill>
                  <a:latin typeface="Arial" pitchFamily="34" charset="0"/>
                  <a:cs typeface="Arial" pitchFamily="34" charset="0"/>
                </a:rPr>
                <a:t>  = asin(a[1]) / 3.14 + 0.5;</a:t>
              </a:r>
            </a:p>
            <a:p>
              <a:pPr eaLnBrk="1" hangingPunct="1"/>
              <a:endParaRPr lang="ro-RO" dirty="0">
                <a:latin typeface="Arial" pitchFamily="34" charset="0"/>
                <a:cs typeface="Arial" pitchFamily="34" charset="0"/>
              </a:endParaRPr>
            </a:p>
            <a:p>
              <a:pPr eaLnBrk="1" hangingPunct="1"/>
              <a:r>
                <a:rPr lang="en-GB" dirty="0">
                  <a:solidFill>
                    <a:srgbClr val="FF0000"/>
                  </a:solidFill>
                  <a:latin typeface="Arial" pitchFamily="34" charset="0"/>
                  <a:cs typeface="Arial" pitchFamily="34" charset="0"/>
                </a:rPr>
                <a:t>glTexCoord2f(</a:t>
              </a:r>
              <a:r>
                <a:rPr lang="en-GB" dirty="0" err="1">
                  <a:solidFill>
                    <a:srgbClr val="FF0000"/>
                  </a:solidFill>
                  <a:latin typeface="Arial" pitchFamily="34" charset="0"/>
                  <a:cs typeface="Arial" pitchFamily="34" charset="0"/>
                </a:rPr>
                <a:t>sa</a:t>
              </a:r>
              <a:r>
                <a:rPr lang="en-GB" dirty="0">
                  <a:solidFill>
                    <a:srgbClr val="FF0000"/>
                  </a:solidFill>
                  <a:latin typeface="Arial" pitchFamily="34" charset="0"/>
                  <a:cs typeface="Arial" pitchFamily="34" charset="0"/>
                </a:rPr>
                <a:t>, </a:t>
              </a:r>
              <a:r>
                <a:rPr lang="en-GB" dirty="0" err="1">
                  <a:solidFill>
                    <a:srgbClr val="FF0000"/>
                  </a:solidFill>
                  <a:latin typeface="Arial" pitchFamily="34" charset="0"/>
                  <a:cs typeface="Arial" pitchFamily="34" charset="0"/>
                </a:rPr>
                <a:t>ta</a:t>
              </a:r>
              <a:r>
                <a:rPr lang="en-GB" dirty="0">
                  <a:solidFill>
                    <a:srgbClr val="FF0000"/>
                  </a:solidFill>
                  <a:latin typeface="Arial" pitchFamily="34" charset="0"/>
                  <a:cs typeface="Arial" pitchFamily="34" charset="0"/>
                </a:rPr>
                <a:t>)</a:t>
              </a:r>
            </a:p>
            <a:p>
              <a:pPr eaLnBrk="1" hangingPunct="1"/>
              <a:endParaRPr lang="en-GB" dirty="0">
                <a:solidFill>
                  <a:srgbClr val="FF0000"/>
                </a:solidFill>
                <a:latin typeface="Arial" pitchFamily="34" charset="0"/>
                <a:cs typeface="Arial" pitchFamily="34" charset="0"/>
              </a:endParaRPr>
            </a:p>
            <a:p>
              <a:pPr eaLnBrk="1" hangingPunct="1"/>
              <a:r>
                <a:rPr lang="en-GB" dirty="0">
                  <a:solidFill>
                    <a:srgbClr val="FF0000"/>
                  </a:solidFill>
                  <a:latin typeface="Arial" pitchFamily="34" charset="0"/>
                  <a:cs typeface="Arial" pitchFamily="34" charset="0"/>
                </a:rPr>
                <a:t>Similarly for vertices b and c.</a:t>
              </a:r>
              <a:endParaRPr lang="tr-TR" dirty="0">
                <a:solidFill>
                  <a:srgbClr val="FF0000"/>
                </a:solidFill>
                <a:latin typeface="Arial" pitchFamily="34" charset="0"/>
                <a:cs typeface="Arial" pitchFamily="34" charset="0"/>
              </a:endParaRPr>
            </a:p>
          </p:txBody>
        </p:sp>
        <p:sp>
          <p:nvSpPr>
            <p:cNvPr id="50206" name="Rectangle 7"/>
            <p:cNvSpPr>
              <a:spLocks noChangeArrowheads="1"/>
            </p:cNvSpPr>
            <p:nvPr/>
          </p:nvSpPr>
          <p:spPr bwMode="auto">
            <a:xfrm>
              <a:off x="3991122" y="3616787"/>
              <a:ext cx="403225" cy="461962"/>
            </a:xfrm>
            <a:prstGeom prst="rect">
              <a:avLst/>
            </a:prstGeom>
            <a:noFill/>
            <a:ln w="9525">
              <a:noFill/>
              <a:miter lim="800000"/>
              <a:headEnd/>
              <a:tailEnd/>
            </a:ln>
          </p:spPr>
          <p:txBody>
            <a:bodyPr wrap="none">
              <a:spAutoFit/>
            </a:bodyPr>
            <a:lstStyle/>
            <a:p>
              <a:pPr eaLnBrk="1" hangingPunct="1"/>
              <a:r>
                <a:rPr lang="en-US" altLang="zh-TW" i="1" dirty="0">
                  <a:latin typeface="Arial" pitchFamily="34" charset="0"/>
                  <a:sym typeface="Symbol" pitchFamily="18" charset="2"/>
                </a:rPr>
                <a:t></a:t>
              </a:r>
              <a:endParaRPr lang="en-US" altLang="zh-TW" dirty="0"/>
            </a:p>
          </p:txBody>
        </p:sp>
        <p:sp>
          <p:nvSpPr>
            <p:cNvPr id="50207" name="Rectangle 13"/>
            <p:cNvSpPr>
              <a:spLocks noChangeArrowheads="1"/>
            </p:cNvSpPr>
            <p:nvPr/>
          </p:nvSpPr>
          <p:spPr bwMode="auto">
            <a:xfrm>
              <a:off x="4007145" y="3957940"/>
              <a:ext cx="425450" cy="461962"/>
            </a:xfrm>
            <a:prstGeom prst="rect">
              <a:avLst/>
            </a:prstGeom>
            <a:noFill/>
            <a:ln w="9525">
              <a:noFill/>
              <a:miter lim="800000"/>
              <a:headEnd/>
              <a:tailEnd/>
            </a:ln>
          </p:spPr>
          <p:txBody>
            <a:bodyPr>
              <a:spAutoFit/>
            </a:bodyPr>
            <a:lstStyle/>
            <a:p>
              <a:pPr eaLnBrk="1" hangingPunct="1"/>
              <a:r>
                <a:rPr lang="en-GB" b="0" i="1" dirty="0">
                  <a:latin typeface="Arial" pitchFamily="34" charset="0"/>
                </a:rPr>
                <a:t>φ</a:t>
              </a:r>
              <a:endParaRPr lang="en-US" altLang="zh-TW" b="0" dirty="0"/>
            </a:p>
          </p:txBody>
        </p:sp>
      </p:grpSp>
      <p:grpSp>
        <p:nvGrpSpPr>
          <p:cNvPr id="4" name="Group 2"/>
          <p:cNvGrpSpPr>
            <a:grpSpLocks/>
          </p:cNvGrpSpPr>
          <p:nvPr/>
        </p:nvGrpSpPr>
        <p:grpSpPr bwMode="auto">
          <a:xfrm>
            <a:off x="5419017" y="2750695"/>
            <a:ext cx="3657600" cy="3989387"/>
            <a:chOff x="352425" y="2868613"/>
            <a:chExt cx="3657600" cy="3989387"/>
          </a:xfrm>
        </p:grpSpPr>
        <p:cxnSp>
          <p:nvCxnSpPr>
            <p:cNvPr id="37" name="Straight Connector 36"/>
            <p:cNvCxnSpPr>
              <a:cxnSpLocks noChangeShapeType="1"/>
            </p:cNvCxnSpPr>
            <p:nvPr/>
          </p:nvCxnSpPr>
          <p:spPr bwMode="auto">
            <a:xfrm>
              <a:off x="1474788" y="3027363"/>
              <a:ext cx="0" cy="2135187"/>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38" name="Straight Connector 37"/>
            <p:cNvCxnSpPr>
              <a:cxnSpLocks noChangeShapeType="1"/>
            </p:cNvCxnSpPr>
            <p:nvPr/>
          </p:nvCxnSpPr>
          <p:spPr bwMode="auto">
            <a:xfrm flipH="1">
              <a:off x="1474788" y="5162550"/>
              <a:ext cx="2106612" cy="0"/>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39" name="Straight Connector 38"/>
            <p:cNvCxnSpPr>
              <a:cxnSpLocks noChangeShapeType="1"/>
              <a:endCxn id="50199" idx="1"/>
            </p:cNvCxnSpPr>
            <p:nvPr/>
          </p:nvCxnSpPr>
          <p:spPr bwMode="auto">
            <a:xfrm flipH="1">
              <a:off x="352425" y="5162550"/>
              <a:ext cx="1122363" cy="1455738"/>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40" name="Straight Connector 39"/>
            <p:cNvCxnSpPr>
              <a:cxnSpLocks noChangeShapeType="1"/>
            </p:cNvCxnSpPr>
            <p:nvPr/>
          </p:nvCxnSpPr>
          <p:spPr bwMode="auto">
            <a:xfrm flipH="1">
              <a:off x="1474788" y="3659188"/>
              <a:ext cx="1428750" cy="1503362"/>
            </a:xfrm>
            <a:prstGeom prst="line">
              <a:avLst/>
            </a:prstGeom>
            <a:noFill/>
            <a:ln w="25400">
              <a:solidFill>
                <a:srgbClr val="FF0000"/>
              </a:solidFill>
              <a:round/>
              <a:headEnd/>
              <a:tailEnd/>
            </a:ln>
            <a:effectLst>
              <a:outerShdw dist="20000" dir="5400000" rotWithShape="0">
                <a:srgbClr val="808080">
                  <a:alpha val="37999"/>
                </a:srgbClr>
              </a:outerShdw>
            </a:effectLst>
          </p:spPr>
        </p:cxnSp>
        <p:cxnSp>
          <p:nvCxnSpPr>
            <p:cNvPr id="41" name="Straight Connector 40"/>
            <p:cNvCxnSpPr>
              <a:cxnSpLocks noChangeShapeType="1"/>
            </p:cNvCxnSpPr>
            <p:nvPr/>
          </p:nvCxnSpPr>
          <p:spPr bwMode="auto">
            <a:xfrm flipH="1" flipV="1">
              <a:off x="1474788" y="5162550"/>
              <a:ext cx="1268412" cy="1139825"/>
            </a:xfrm>
            <a:prstGeom prst="line">
              <a:avLst/>
            </a:prstGeom>
            <a:noFill/>
            <a:ln w="25400">
              <a:solidFill>
                <a:srgbClr val="FFFF00"/>
              </a:solidFill>
              <a:prstDash val="lgDash"/>
              <a:round/>
              <a:headEnd/>
              <a:tailEnd/>
            </a:ln>
            <a:effectLst>
              <a:outerShdw dist="20000" dir="5400000" rotWithShape="0">
                <a:srgbClr val="808080">
                  <a:alpha val="37999"/>
                </a:srgbClr>
              </a:outerShdw>
            </a:effectLst>
          </p:spPr>
        </p:cxnSp>
        <p:cxnSp>
          <p:nvCxnSpPr>
            <p:cNvPr id="42" name="Straight Connector 41"/>
            <p:cNvCxnSpPr>
              <a:cxnSpLocks noChangeShapeType="1"/>
            </p:cNvCxnSpPr>
            <p:nvPr/>
          </p:nvCxnSpPr>
          <p:spPr bwMode="auto">
            <a:xfrm flipH="1" flipV="1">
              <a:off x="1447800" y="3711575"/>
              <a:ext cx="1455738" cy="26988"/>
            </a:xfrm>
            <a:prstGeom prst="line">
              <a:avLst/>
            </a:prstGeom>
            <a:noFill/>
            <a:ln w="25400">
              <a:solidFill>
                <a:srgbClr val="FFFF00"/>
              </a:solidFill>
              <a:prstDash val="lgDash"/>
              <a:round/>
              <a:headEnd/>
              <a:tailEnd/>
            </a:ln>
            <a:effectLst>
              <a:outerShdw dist="20000" dir="5400000" rotWithShape="0">
                <a:srgbClr val="808080">
                  <a:alpha val="37999"/>
                </a:srgbClr>
              </a:outerShdw>
            </a:effectLst>
          </p:spPr>
        </p:cxnSp>
        <p:sp>
          <p:nvSpPr>
            <p:cNvPr id="43" name="Arc 42"/>
            <p:cNvSpPr>
              <a:spLocks/>
            </p:cNvSpPr>
            <p:nvPr/>
          </p:nvSpPr>
          <p:spPr bwMode="auto">
            <a:xfrm rot="8881319">
              <a:off x="990600" y="4702175"/>
              <a:ext cx="914400" cy="838200"/>
            </a:xfrm>
            <a:custGeom>
              <a:avLst/>
              <a:gdLst>
                <a:gd name="T0" fmla="*/ 340385 w 914400"/>
                <a:gd name="T1" fmla="*/ 13910 h 838200"/>
                <a:gd name="T2" fmla="*/ 845471 w 914400"/>
                <a:gd name="T3" fmla="*/ 197810 h 838200"/>
                <a:gd name="T4" fmla="*/ 0 60000 65536"/>
                <a:gd name="T5" fmla="*/ 0 60000 65536"/>
              </a:gdLst>
              <a:ahLst/>
              <a:cxnLst>
                <a:cxn ang="T4">
                  <a:pos x="T0" y="T1"/>
                </a:cxn>
                <a:cxn ang="T5">
                  <a:pos x="T2" y="T3"/>
                </a:cxn>
              </a:cxnLst>
              <a:rect l="0" t="0" r="r" b="b"/>
              <a:pathLst>
                <a:path w="914400" h="838200" stroke="0">
                  <a:moveTo>
                    <a:pt x="340385" y="13910"/>
                  </a:moveTo>
                  <a:cubicBezTo>
                    <a:pt x="534535" y="-33123"/>
                    <a:pt x="739438" y="41482"/>
                    <a:pt x="845471" y="197810"/>
                  </a:cubicBezTo>
                  <a:lnTo>
                    <a:pt x="457200" y="419100"/>
                  </a:lnTo>
                  <a:lnTo>
                    <a:pt x="340385" y="13910"/>
                  </a:lnTo>
                  <a:close/>
                </a:path>
                <a:path w="914400" h="838200" fill="none">
                  <a:moveTo>
                    <a:pt x="340385" y="13910"/>
                  </a:moveTo>
                  <a:cubicBezTo>
                    <a:pt x="534535" y="-33123"/>
                    <a:pt x="739438" y="41482"/>
                    <a:pt x="845471" y="197810"/>
                  </a:cubicBezTo>
                </a:path>
              </a:pathLst>
            </a:custGeom>
            <a:noFill/>
            <a:ln w="25400" cap="flat" cmpd="sng">
              <a:solidFill>
                <a:schemeClr val="accent1"/>
              </a:solidFill>
              <a:prstDash val="solid"/>
              <a:round/>
              <a:headEnd/>
              <a:tailEnd/>
            </a:ln>
            <a:effectLst>
              <a:outerShdw dist="20000" dir="5400000" rotWithShape="0">
                <a:srgbClr val="000000">
                  <a:alpha val="37999"/>
                </a:srgbClr>
              </a:outerShdw>
            </a:effectLst>
          </p:spPr>
          <p:txBody>
            <a:bodyPr anchor="ctr"/>
            <a:lstStyle/>
            <a:p>
              <a:endParaRPr lang="zh-TW" altLang="en-US"/>
            </a:p>
          </p:txBody>
        </p:sp>
        <p:sp>
          <p:nvSpPr>
            <p:cNvPr id="44" name="Arc 43"/>
            <p:cNvSpPr>
              <a:spLocks/>
            </p:cNvSpPr>
            <p:nvPr/>
          </p:nvSpPr>
          <p:spPr bwMode="auto">
            <a:xfrm rot="948436">
              <a:off x="788988" y="4787900"/>
              <a:ext cx="998537" cy="550863"/>
            </a:xfrm>
            <a:custGeom>
              <a:avLst/>
              <a:gdLst>
                <a:gd name="T0" fmla="*/ 837516 w 998537"/>
                <a:gd name="T1" fmla="*/ 72842 h 550863"/>
                <a:gd name="T2" fmla="*/ 893523 w 998537"/>
                <a:gd name="T3" fmla="*/ 444420 h 550863"/>
                <a:gd name="T4" fmla="*/ 0 60000 65536"/>
                <a:gd name="T5" fmla="*/ 0 60000 65536"/>
              </a:gdLst>
              <a:ahLst/>
              <a:cxnLst>
                <a:cxn ang="T4">
                  <a:pos x="T0" y="T1"/>
                </a:cxn>
                <a:cxn ang="T5">
                  <a:pos x="T2" y="T3"/>
                </a:cxn>
              </a:cxnLst>
              <a:rect l="0" t="0" r="r" b="b"/>
              <a:pathLst>
                <a:path w="998537" h="550863" stroke="0">
                  <a:moveTo>
                    <a:pt x="837516" y="72842"/>
                  </a:moveTo>
                  <a:cubicBezTo>
                    <a:pt x="1028414" y="169844"/>
                    <a:pt x="1052759" y="331356"/>
                    <a:pt x="893523" y="444420"/>
                  </a:cubicBezTo>
                  <a:lnTo>
                    <a:pt x="499269" y="275432"/>
                  </a:lnTo>
                  <a:lnTo>
                    <a:pt x="837516" y="72842"/>
                  </a:lnTo>
                  <a:close/>
                </a:path>
                <a:path w="998537" h="550863" fill="none">
                  <a:moveTo>
                    <a:pt x="837516" y="72842"/>
                  </a:moveTo>
                  <a:cubicBezTo>
                    <a:pt x="1028414" y="169844"/>
                    <a:pt x="1052759" y="331356"/>
                    <a:pt x="893523" y="444420"/>
                  </a:cubicBezTo>
                </a:path>
              </a:pathLst>
            </a:custGeom>
            <a:noFill/>
            <a:ln w="25400" cap="flat" cmpd="sng">
              <a:solidFill>
                <a:srgbClr val="0000D6"/>
              </a:solidFill>
              <a:prstDash val="solid"/>
              <a:round/>
              <a:headEnd/>
              <a:tailEnd/>
            </a:ln>
            <a:effectLst>
              <a:outerShdw dist="20000" dir="5400000" rotWithShape="0">
                <a:srgbClr val="000000">
                  <a:alpha val="37999"/>
                </a:srgbClr>
              </a:outerShdw>
            </a:effectLst>
          </p:spPr>
          <p:txBody>
            <a:bodyPr anchor="ctr"/>
            <a:lstStyle/>
            <a:p>
              <a:endParaRPr lang="zh-TW" altLang="en-US"/>
            </a:p>
          </p:txBody>
        </p:sp>
        <p:cxnSp>
          <p:nvCxnSpPr>
            <p:cNvPr id="45" name="Straight Connector 44"/>
            <p:cNvCxnSpPr>
              <a:cxnSpLocks noChangeShapeType="1"/>
            </p:cNvCxnSpPr>
            <p:nvPr/>
          </p:nvCxnSpPr>
          <p:spPr bwMode="auto">
            <a:xfrm flipV="1">
              <a:off x="2743200" y="5168900"/>
              <a:ext cx="495300" cy="1057275"/>
            </a:xfrm>
            <a:prstGeom prst="line">
              <a:avLst/>
            </a:prstGeom>
            <a:noFill/>
            <a:ln w="25400">
              <a:solidFill>
                <a:srgbClr val="FFFF00"/>
              </a:solidFill>
              <a:prstDash val="lgDash"/>
              <a:round/>
              <a:headEnd/>
              <a:tailEnd/>
            </a:ln>
            <a:effectLst>
              <a:outerShdw dist="20000" dir="5400000" rotWithShape="0">
                <a:srgbClr val="808080">
                  <a:alpha val="37999"/>
                </a:srgbClr>
              </a:outerShdw>
            </a:effectLst>
          </p:spPr>
        </p:cxnSp>
        <p:sp>
          <p:nvSpPr>
            <p:cNvPr id="46" name="Oval 45"/>
            <p:cNvSpPr>
              <a:spLocks noChangeArrowheads="1"/>
            </p:cNvSpPr>
            <p:nvPr/>
          </p:nvSpPr>
          <p:spPr bwMode="auto">
            <a:xfrm>
              <a:off x="2754313" y="3581400"/>
              <a:ext cx="225425" cy="236538"/>
            </a:xfrm>
            <a:prstGeom prst="ellipse">
              <a:avLst/>
            </a:prstGeom>
            <a:gradFill rotWithShape="1">
              <a:gsLst>
                <a:gs pos="0">
                  <a:srgbClr val="00E9A6"/>
                </a:gs>
                <a:gs pos="20000">
                  <a:srgbClr val="00E3A3"/>
                </a:gs>
                <a:gs pos="100000">
                  <a:srgbClr val="00AD7B"/>
                </a:gs>
              </a:gsLst>
              <a:lin ang="5400000"/>
            </a:gradFill>
            <a:ln w="9525">
              <a:solidFill>
                <a:srgbClr val="00CC98"/>
              </a:solidFill>
              <a:round/>
              <a:headEnd/>
              <a:tailEnd/>
            </a:ln>
            <a:effectLst>
              <a:outerShdw dist="23000" dir="5400000" rotWithShape="0">
                <a:srgbClr val="808080">
                  <a:alpha val="34998"/>
                </a:srgbClr>
              </a:outerShdw>
            </a:effectLst>
          </p:spPr>
          <p:txBody>
            <a:bodyPr anchor="ctr"/>
            <a:lstStyle/>
            <a:p>
              <a:pPr algn="ctr" eaLnBrk="1" hangingPunct="1"/>
              <a:endParaRPr lang="en-GB">
                <a:solidFill>
                  <a:srgbClr val="FFFFFF"/>
                </a:solidFill>
                <a:latin typeface="Arial" pitchFamily="34" charset="0"/>
                <a:cs typeface="Arial" pitchFamily="34" charset="0"/>
              </a:endParaRPr>
            </a:p>
          </p:txBody>
        </p:sp>
        <p:sp>
          <p:nvSpPr>
            <p:cNvPr id="50195" name="TextBox 1"/>
            <p:cNvSpPr txBox="1">
              <a:spLocks noChangeArrowheads="1"/>
            </p:cNvSpPr>
            <p:nvPr/>
          </p:nvSpPr>
          <p:spPr bwMode="auto">
            <a:xfrm>
              <a:off x="1504950" y="2868613"/>
              <a:ext cx="346075" cy="479425"/>
            </a:xfrm>
            <a:prstGeom prst="rect">
              <a:avLst/>
            </a:prstGeom>
            <a:noFill/>
            <a:ln w="9525">
              <a:noFill/>
              <a:miter lim="800000"/>
              <a:headEnd/>
              <a:tailEnd/>
            </a:ln>
          </p:spPr>
          <p:txBody>
            <a:bodyPr wrap="none">
              <a:spAutoFit/>
            </a:bodyPr>
            <a:lstStyle/>
            <a:p>
              <a:pPr eaLnBrk="1" hangingPunct="1"/>
              <a:r>
                <a:rPr lang="en-GB">
                  <a:latin typeface="Arial" pitchFamily="34" charset="0"/>
                  <a:cs typeface="Arial" pitchFamily="34" charset="0"/>
                </a:rPr>
                <a:t>y</a:t>
              </a:r>
            </a:p>
          </p:txBody>
        </p:sp>
        <p:sp>
          <p:nvSpPr>
            <p:cNvPr id="50196" name="TextBox 4"/>
            <p:cNvSpPr txBox="1">
              <a:spLocks noChangeArrowheads="1"/>
            </p:cNvSpPr>
            <p:nvPr/>
          </p:nvSpPr>
          <p:spPr bwMode="auto">
            <a:xfrm>
              <a:off x="3162300" y="5084763"/>
              <a:ext cx="334963" cy="479425"/>
            </a:xfrm>
            <a:prstGeom prst="rect">
              <a:avLst/>
            </a:prstGeom>
            <a:noFill/>
            <a:ln w="9525">
              <a:noFill/>
              <a:miter lim="800000"/>
              <a:headEnd/>
              <a:tailEnd/>
            </a:ln>
          </p:spPr>
          <p:txBody>
            <a:bodyPr wrap="none">
              <a:spAutoFit/>
            </a:bodyPr>
            <a:lstStyle/>
            <a:p>
              <a:pPr eaLnBrk="1" hangingPunct="1"/>
              <a:r>
                <a:rPr lang="en-GB">
                  <a:latin typeface="Arial" pitchFamily="34" charset="0"/>
                  <a:cs typeface="Arial" pitchFamily="34" charset="0"/>
                </a:rPr>
                <a:t>x</a:t>
              </a:r>
            </a:p>
          </p:txBody>
        </p:sp>
        <p:sp>
          <p:nvSpPr>
            <p:cNvPr id="50197" name="Rectangle 7"/>
            <p:cNvSpPr>
              <a:spLocks noChangeArrowheads="1"/>
            </p:cNvSpPr>
            <p:nvPr/>
          </p:nvSpPr>
          <p:spPr bwMode="auto">
            <a:xfrm>
              <a:off x="1724025" y="4908550"/>
              <a:ext cx="409575" cy="479425"/>
            </a:xfrm>
            <a:prstGeom prst="rect">
              <a:avLst/>
            </a:prstGeom>
            <a:noFill/>
            <a:ln w="9525">
              <a:noFill/>
              <a:miter lim="800000"/>
              <a:headEnd/>
              <a:tailEnd/>
            </a:ln>
          </p:spPr>
          <p:txBody>
            <a:bodyPr wrap="none">
              <a:spAutoFit/>
            </a:bodyPr>
            <a:lstStyle/>
            <a:p>
              <a:pPr eaLnBrk="1" hangingPunct="1"/>
              <a:r>
                <a:rPr lang="en-US" altLang="zh-TW" i="1">
                  <a:latin typeface="Arial" pitchFamily="34" charset="0"/>
                  <a:cs typeface="Arial" pitchFamily="34" charset="0"/>
                  <a:sym typeface="Symbol" pitchFamily="18" charset="2"/>
                </a:rPr>
                <a:t></a:t>
              </a:r>
              <a:endParaRPr lang="en-US" altLang="zh-TW">
                <a:latin typeface="Arial" pitchFamily="34" charset="0"/>
                <a:cs typeface="Arial" pitchFamily="34" charset="0"/>
              </a:endParaRPr>
            </a:p>
          </p:txBody>
        </p:sp>
        <p:sp>
          <p:nvSpPr>
            <p:cNvPr id="50198" name="Rectangle 13"/>
            <p:cNvSpPr>
              <a:spLocks noChangeArrowheads="1"/>
            </p:cNvSpPr>
            <p:nvPr/>
          </p:nvSpPr>
          <p:spPr bwMode="auto">
            <a:xfrm>
              <a:off x="1295400" y="5387975"/>
              <a:ext cx="401638" cy="479425"/>
            </a:xfrm>
            <a:prstGeom prst="rect">
              <a:avLst/>
            </a:prstGeom>
            <a:noFill/>
            <a:ln w="9525">
              <a:noFill/>
              <a:miter lim="800000"/>
              <a:headEnd/>
              <a:tailEnd/>
            </a:ln>
          </p:spPr>
          <p:txBody>
            <a:bodyPr wrap="none">
              <a:spAutoFit/>
            </a:bodyPr>
            <a:lstStyle/>
            <a:p>
              <a:pPr eaLnBrk="1" hangingPunct="1"/>
              <a:r>
                <a:rPr lang="en-GB" i="1">
                  <a:latin typeface="Arial" pitchFamily="34" charset="0"/>
                  <a:cs typeface="Arial" pitchFamily="34" charset="0"/>
                </a:rPr>
                <a:t>φ</a:t>
              </a:r>
              <a:endParaRPr lang="en-US" altLang="zh-TW">
                <a:latin typeface="Arial" pitchFamily="34" charset="0"/>
                <a:cs typeface="Arial" pitchFamily="34" charset="0"/>
              </a:endParaRPr>
            </a:p>
          </p:txBody>
        </p:sp>
        <p:sp>
          <p:nvSpPr>
            <p:cNvPr id="50199" name="TextBox 17"/>
            <p:cNvSpPr txBox="1">
              <a:spLocks noChangeArrowheads="1"/>
            </p:cNvSpPr>
            <p:nvPr/>
          </p:nvSpPr>
          <p:spPr bwMode="auto">
            <a:xfrm>
              <a:off x="352425" y="6378575"/>
              <a:ext cx="333375" cy="479425"/>
            </a:xfrm>
            <a:prstGeom prst="rect">
              <a:avLst/>
            </a:prstGeom>
            <a:noFill/>
            <a:ln w="9525">
              <a:noFill/>
              <a:miter lim="800000"/>
              <a:headEnd/>
              <a:tailEnd/>
            </a:ln>
          </p:spPr>
          <p:txBody>
            <a:bodyPr wrap="none">
              <a:spAutoFit/>
            </a:bodyPr>
            <a:lstStyle/>
            <a:p>
              <a:pPr eaLnBrk="1" hangingPunct="1"/>
              <a:r>
                <a:rPr lang="en-GB">
                  <a:latin typeface="Arial" pitchFamily="34" charset="0"/>
                  <a:cs typeface="Arial" pitchFamily="34" charset="0"/>
                </a:rPr>
                <a:t>z</a:t>
              </a:r>
            </a:p>
          </p:txBody>
        </p:sp>
        <p:sp>
          <p:nvSpPr>
            <p:cNvPr id="50200" name="TextBox 21"/>
            <p:cNvSpPr txBox="1">
              <a:spLocks noChangeArrowheads="1"/>
            </p:cNvSpPr>
            <p:nvPr/>
          </p:nvSpPr>
          <p:spPr bwMode="auto">
            <a:xfrm>
              <a:off x="1876425" y="3184525"/>
              <a:ext cx="2133600" cy="400110"/>
            </a:xfrm>
            <a:prstGeom prst="rect">
              <a:avLst/>
            </a:prstGeom>
            <a:noFill/>
            <a:ln w="9525">
              <a:noFill/>
              <a:miter lim="800000"/>
              <a:headEnd/>
              <a:tailEnd/>
            </a:ln>
          </p:spPr>
          <p:txBody>
            <a:bodyPr>
              <a:spAutoFit/>
            </a:bodyPr>
            <a:lstStyle/>
            <a:p>
              <a:pPr eaLnBrk="1" hangingPunct="1"/>
              <a:r>
                <a:rPr lang="en-GB" sz="2000">
                  <a:latin typeface="Arial" pitchFamily="34" charset="0"/>
                  <a:cs typeface="Arial" pitchFamily="34" charset="0"/>
                </a:rPr>
                <a:t>(a[0], a[1], a[2])</a:t>
              </a:r>
            </a:p>
          </p:txBody>
        </p:sp>
        <p:sp>
          <p:nvSpPr>
            <p:cNvPr id="50201" name="TextBox 40"/>
            <p:cNvSpPr txBox="1">
              <a:spLocks noChangeArrowheads="1"/>
            </p:cNvSpPr>
            <p:nvPr/>
          </p:nvSpPr>
          <p:spPr bwMode="auto">
            <a:xfrm>
              <a:off x="2033588" y="3981450"/>
              <a:ext cx="400050" cy="479425"/>
            </a:xfrm>
            <a:prstGeom prst="rect">
              <a:avLst/>
            </a:prstGeom>
            <a:noFill/>
            <a:ln w="9525">
              <a:noFill/>
              <a:miter lim="800000"/>
              <a:headEnd/>
              <a:tailEnd/>
            </a:ln>
          </p:spPr>
          <p:txBody>
            <a:bodyPr wrap="none">
              <a:spAutoFit/>
            </a:bodyPr>
            <a:lstStyle/>
            <a:p>
              <a:pPr eaLnBrk="1" hangingPunct="1"/>
              <a:r>
                <a:rPr lang="en-GB" i="1"/>
                <a:t>r</a:t>
              </a:r>
            </a:p>
          </p:txBody>
        </p:sp>
        <p:sp>
          <p:nvSpPr>
            <p:cNvPr id="50202" name="TextBox 42"/>
            <p:cNvSpPr txBox="1">
              <a:spLocks noChangeArrowheads="1"/>
            </p:cNvSpPr>
            <p:nvPr/>
          </p:nvSpPr>
          <p:spPr bwMode="auto">
            <a:xfrm>
              <a:off x="1131888" y="4846638"/>
              <a:ext cx="350837" cy="479425"/>
            </a:xfrm>
            <a:prstGeom prst="rect">
              <a:avLst/>
            </a:prstGeom>
            <a:noFill/>
            <a:ln w="9525">
              <a:noFill/>
              <a:miter lim="800000"/>
              <a:headEnd/>
              <a:tailEnd/>
            </a:ln>
          </p:spPr>
          <p:txBody>
            <a:bodyPr wrap="none">
              <a:spAutoFit/>
            </a:bodyPr>
            <a:lstStyle/>
            <a:p>
              <a:pPr eaLnBrk="1" hangingPunct="1"/>
              <a:r>
                <a:rPr lang="en-GB">
                  <a:latin typeface="Arial" pitchFamily="34" charset="0"/>
                  <a:cs typeface="Arial" pitchFamily="34" charset="0"/>
                </a:rPr>
                <a:t>o</a:t>
              </a:r>
            </a:p>
          </p:txBody>
        </p:sp>
        <p:cxnSp>
          <p:nvCxnSpPr>
            <p:cNvPr id="47" name="Straight Connector 46"/>
            <p:cNvCxnSpPr>
              <a:cxnSpLocks noChangeShapeType="1"/>
              <a:endCxn id="46" idx="4"/>
            </p:cNvCxnSpPr>
            <p:nvPr/>
          </p:nvCxnSpPr>
          <p:spPr bwMode="auto">
            <a:xfrm flipV="1">
              <a:off x="2743200" y="3817938"/>
              <a:ext cx="123825" cy="2332037"/>
            </a:xfrm>
            <a:prstGeom prst="line">
              <a:avLst/>
            </a:prstGeom>
            <a:noFill/>
            <a:ln w="25400">
              <a:solidFill>
                <a:srgbClr val="FFFF00"/>
              </a:solidFill>
              <a:prstDash val="lgDash"/>
              <a:round/>
              <a:headEnd/>
              <a:tailEnd/>
            </a:ln>
            <a:effectLst>
              <a:outerShdw dist="20000" dir="5400000" rotWithShape="0">
                <a:srgbClr val="808080">
                  <a:alpha val="37999"/>
                </a:srgbClr>
              </a:outerShdw>
            </a:effectLst>
          </p:spPr>
        </p:cxnSp>
        <p:cxnSp>
          <p:nvCxnSpPr>
            <p:cNvPr id="48" name="Straight Connector 47"/>
            <p:cNvCxnSpPr>
              <a:cxnSpLocks noChangeShapeType="1"/>
            </p:cNvCxnSpPr>
            <p:nvPr/>
          </p:nvCxnSpPr>
          <p:spPr bwMode="auto">
            <a:xfrm flipH="1" flipV="1">
              <a:off x="685800" y="6226175"/>
              <a:ext cx="2057400" cy="76200"/>
            </a:xfrm>
            <a:prstGeom prst="line">
              <a:avLst/>
            </a:prstGeom>
            <a:noFill/>
            <a:ln w="25400">
              <a:solidFill>
                <a:srgbClr val="FFFF00"/>
              </a:solidFill>
              <a:prstDash val="lgDash"/>
              <a:round/>
              <a:headEnd/>
              <a:tailEnd/>
            </a:ln>
            <a:effectLst>
              <a:outerShdw dist="20000" dir="5400000" rotWithShape="0">
                <a:srgbClr val="808080">
                  <a:alpha val="37999"/>
                </a:srgbClr>
              </a:outerShdw>
            </a:effectLst>
          </p:spPr>
        </p:cxnSp>
      </p:grpSp>
      <p:cxnSp>
        <p:nvCxnSpPr>
          <p:cNvPr id="51206" name="Straight Connector 2"/>
          <p:cNvCxnSpPr>
            <a:cxnSpLocks noChangeShapeType="1"/>
          </p:cNvCxnSpPr>
          <p:nvPr/>
        </p:nvCxnSpPr>
        <p:spPr bwMode="auto">
          <a:xfrm>
            <a:off x="7620000" y="6019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207" name="Straight Connector 30"/>
          <p:cNvCxnSpPr>
            <a:cxnSpLocks noChangeShapeType="1"/>
          </p:cNvCxnSpPr>
          <p:nvPr/>
        </p:nvCxnSpPr>
        <p:spPr bwMode="auto">
          <a:xfrm>
            <a:off x="7620000" y="6019800"/>
            <a:ext cx="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 name="TextBox 2"/>
          <p:cNvSpPr txBox="1">
            <a:spLocks noChangeArrowheads="1"/>
          </p:cNvSpPr>
          <p:nvPr/>
        </p:nvSpPr>
        <p:spPr bwMode="auto">
          <a:xfrm>
            <a:off x="1071538" y="4572008"/>
            <a:ext cx="5257800" cy="369888"/>
          </a:xfrm>
          <a:prstGeom prst="rect">
            <a:avLst/>
          </a:prstGeom>
          <a:noFill/>
          <a:ln w="9525">
            <a:noFill/>
            <a:miter lim="800000"/>
            <a:headEnd/>
            <a:tailEnd/>
          </a:ln>
        </p:spPr>
        <p:txBody>
          <a:bodyPr>
            <a:spAutoFit/>
          </a:bodyPr>
          <a:lstStyle/>
          <a:p>
            <a:pPr eaLnBrk="1" hangingPunct="1"/>
            <a:r>
              <a:rPr lang="ro-RO" sz="1800" b="0" u="sng">
                <a:latin typeface="Arial" pitchFamily="34" charset="0"/>
                <a:cs typeface="Arial" pitchFamily="34" charset="0"/>
              </a:rPr>
              <a:t>(-PI, PI)                        =&gt;(-0.5, 0.5)    =&gt;(0,1)</a:t>
            </a:r>
          </a:p>
        </p:txBody>
      </p:sp>
      <p:sp>
        <p:nvSpPr>
          <p:cNvPr id="34" name="TextBox 33"/>
          <p:cNvSpPr txBox="1">
            <a:spLocks noChangeArrowheads="1"/>
          </p:cNvSpPr>
          <p:nvPr/>
        </p:nvSpPr>
        <p:spPr bwMode="auto">
          <a:xfrm>
            <a:off x="1066800" y="5192713"/>
            <a:ext cx="5257800" cy="369887"/>
          </a:xfrm>
          <a:prstGeom prst="rect">
            <a:avLst/>
          </a:prstGeom>
          <a:noFill/>
          <a:ln w="9525">
            <a:noFill/>
            <a:miter lim="800000"/>
            <a:headEnd/>
            <a:tailEnd/>
          </a:ln>
        </p:spPr>
        <p:txBody>
          <a:bodyPr>
            <a:spAutoFit/>
          </a:bodyPr>
          <a:lstStyle/>
          <a:p>
            <a:pPr eaLnBrk="1" hangingPunct="1"/>
            <a:r>
              <a:rPr lang="ro-RO" sz="1800" b="0" u="sng">
                <a:latin typeface="Arial" pitchFamily="34" charset="0"/>
                <a:cs typeface="Arial" pitchFamily="34" charset="0"/>
              </a:rPr>
              <a:t>(-PI/2, PI/2) =&gt;(-0.5, 0.5)=&gt;(0,1)</a:t>
            </a:r>
          </a:p>
        </p:txBody>
      </p:sp>
      <p:sp>
        <p:nvSpPr>
          <p:cNvPr id="50183" name="Title 6"/>
          <p:cNvSpPr>
            <a:spLocks noGrp="1"/>
          </p:cNvSpPr>
          <p:nvPr>
            <p:ph type="title"/>
          </p:nvPr>
        </p:nvSpPr>
        <p:spPr/>
        <p:txBody>
          <a:bodyPr/>
          <a:lstStyle/>
          <a:p>
            <a:r>
              <a:rPr lang="en-US" altLang="zh-TW"/>
              <a:t>Assigning Texture Coordinates to Vertices</a:t>
            </a:r>
            <a:endParaRPr lang="en-GB"/>
          </a:p>
        </p:txBody>
      </p:sp>
      <p:sp>
        <p:nvSpPr>
          <p:cNvPr id="6" name="Content Placeholder 5"/>
          <p:cNvSpPr>
            <a:spLocks noGrp="1"/>
          </p:cNvSpPr>
          <p:nvPr>
            <p:ph idx="1"/>
          </p:nvPr>
        </p:nvSpPr>
        <p:spPr>
          <a:xfrm>
            <a:off x="657252" y="1263670"/>
            <a:ext cx="7772400" cy="4951412"/>
          </a:xfrm>
        </p:spPr>
        <p:txBody>
          <a:bodyPr/>
          <a:lstStyle/>
          <a:p>
            <a:r>
              <a:rPr lang="en-GB" dirty="0">
                <a:cs typeface="Arial" pitchFamily="34" charset="0"/>
              </a:rPr>
              <a:t>In the texture sphere demo program, vertex </a:t>
            </a:r>
            <a:r>
              <a:rPr lang="en-GB" dirty="0">
                <a:solidFill>
                  <a:srgbClr val="FF0000"/>
                </a:solidFill>
                <a:cs typeface="Arial" pitchFamily="34" charset="0"/>
              </a:rPr>
              <a:t>a</a:t>
            </a:r>
            <a:r>
              <a:rPr lang="en-GB" dirty="0">
                <a:cs typeface="Arial" pitchFamily="34" charset="0"/>
              </a:rPr>
              <a:t> (represented by its normal as (</a:t>
            </a:r>
            <a:r>
              <a:rPr lang="en-GB" dirty="0">
                <a:solidFill>
                  <a:srgbClr val="FF0000"/>
                </a:solidFill>
                <a:cs typeface="Arial" pitchFamily="34" charset="0"/>
              </a:rPr>
              <a:t>a[0],a[1],a[2]</a:t>
            </a:r>
            <a:r>
              <a:rPr lang="en-GB" dirty="0">
                <a:cs typeface="Arial" pitchFamily="34" charset="0"/>
              </a:rPr>
              <a:t>) is given texture coordinates (</a:t>
            </a:r>
            <a:r>
              <a:rPr lang="en-GB" dirty="0" err="1">
                <a:solidFill>
                  <a:srgbClr val="FF0000"/>
                </a:solidFill>
                <a:cs typeface="Arial" pitchFamily="34" charset="0"/>
              </a:rPr>
              <a:t>s</a:t>
            </a:r>
            <a:r>
              <a:rPr lang="en-GB" baseline="-25000" dirty="0" err="1">
                <a:solidFill>
                  <a:srgbClr val="FF0000"/>
                </a:solidFill>
                <a:cs typeface="Arial" pitchFamily="34" charset="0"/>
              </a:rPr>
              <a:t>a</a:t>
            </a:r>
            <a:r>
              <a:rPr lang="en-GB" dirty="0">
                <a:solidFill>
                  <a:srgbClr val="FF0000"/>
                </a:solidFill>
                <a:cs typeface="Arial" pitchFamily="34" charset="0"/>
              </a:rPr>
              <a:t>, </a:t>
            </a:r>
            <a:r>
              <a:rPr lang="en-GB" dirty="0" err="1">
                <a:solidFill>
                  <a:srgbClr val="FF0000"/>
                </a:solidFill>
                <a:cs typeface="Arial" pitchFamily="34" charset="0"/>
              </a:rPr>
              <a:t>t</a:t>
            </a:r>
            <a:r>
              <a:rPr lang="en-GB" baseline="-25000" dirty="0" err="1">
                <a:solidFill>
                  <a:srgbClr val="FF0000"/>
                </a:solidFill>
                <a:cs typeface="Arial" pitchFamily="34" charset="0"/>
              </a:rPr>
              <a:t>a</a:t>
            </a:r>
            <a:r>
              <a:rPr lang="en-GB" dirty="0">
                <a:cs typeface="Arial" pitchFamily="34" charset="0"/>
              </a:rPr>
              <a:t>) as follows:</a:t>
            </a:r>
          </a:p>
          <a:p>
            <a:pPr>
              <a:buFontTx/>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4"/>
          <p:cNvSpPr>
            <a:spLocks noGrp="1"/>
          </p:cNvSpPr>
          <p:nvPr>
            <p:ph type="title"/>
          </p:nvPr>
        </p:nvSpPr>
        <p:spPr/>
        <p:txBody>
          <a:bodyPr/>
          <a:lstStyle/>
          <a:p>
            <a:r>
              <a:rPr lang="en-US" altLang="zh-TW"/>
              <a:t>Texturing a Sphere</a:t>
            </a:r>
          </a:p>
        </p:txBody>
      </p:sp>
      <p:sp>
        <p:nvSpPr>
          <p:cNvPr id="52226" name="Content Placeholder 2"/>
          <p:cNvSpPr>
            <a:spLocks noGrp="1"/>
          </p:cNvSpPr>
          <p:nvPr>
            <p:ph idx="1"/>
          </p:nvPr>
        </p:nvSpPr>
        <p:spPr>
          <a:xfrm>
            <a:off x="295191" y="1456269"/>
            <a:ext cx="4572000" cy="4346006"/>
          </a:xfrm>
        </p:spPr>
        <p:txBody>
          <a:bodyPr/>
          <a:lstStyle/>
          <a:p>
            <a:r>
              <a:rPr lang="en-US" altLang="zh-TW" dirty="0"/>
              <a:t>There is much higher texture resolution towards the pole</a:t>
            </a:r>
          </a:p>
          <a:p>
            <a:pPr>
              <a:buNone/>
            </a:pPr>
            <a:endParaRPr lang="en-US" altLang="zh-TW" dirty="0"/>
          </a:p>
          <a:p>
            <a:r>
              <a:rPr lang="en-US" altLang="zh-TW" dirty="0"/>
              <a:t>The (odd) colorful strip on the right side is due to the fact that on one side of the strip, (s, t) coordinates are 0.0, while the other is closer to 1.0. </a:t>
            </a:r>
          </a:p>
        </p:txBody>
      </p:sp>
      <p:pic>
        <p:nvPicPr>
          <p:cNvPr id="52227" name="Picture 3"/>
          <p:cNvPicPr>
            <a:picLocks noChangeAspect="1"/>
          </p:cNvPicPr>
          <p:nvPr/>
        </p:nvPicPr>
        <p:blipFill>
          <a:blip r:embed="rId2"/>
          <a:srcRect/>
          <a:stretch>
            <a:fillRect/>
          </a:stretch>
        </p:blipFill>
        <p:spPr bwMode="auto">
          <a:xfrm>
            <a:off x="4908053" y="1551399"/>
            <a:ext cx="3810000" cy="3810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dirty="0">
                <a:ea typeface="ＭＳ Ｐゴシック" charset="0"/>
                <a:cs typeface="+mj-cs"/>
              </a:rPr>
              <a:t>Types of Light Models</a:t>
            </a:r>
          </a:p>
        </p:txBody>
      </p:sp>
      <p:sp>
        <p:nvSpPr>
          <p:cNvPr id="8194" name="Rectangle 3"/>
          <p:cNvSpPr>
            <a:spLocks noGrp="1" noChangeArrowheads="1"/>
          </p:cNvSpPr>
          <p:nvPr>
            <p:ph idx="1"/>
          </p:nvPr>
        </p:nvSpPr>
        <p:spPr>
          <a:xfrm>
            <a:off x="304800" y="1219200"/>
            <a:ext cx="6053150" cy="4924444"/>
          </a:xfrm>
        </p:spPr>
        <p:txBody>
          <a:bodyPr/>
          <a:lstStyle/>
          <a:p>
            <a:pPr marL="0" indent="0" eaLnBrk="1" hangingPunct="1"/>
            <a:r>
              <a:rPr lang="en-US" altLang="zh-TW" sz="2400" b="1" dirty="0"/>
              <a:t> Ambient</a:t>
            </a:r>
            <a:r>
              <a:rPr lang="en-US" altLang="zh-TW" sz="2400" dirty="0"/>
              <a:t> light – light is reflected with the same intensity everywhere, and appears to have no direction, as if reflected from other surfaces. </a:t>
            </a:r>
            <a:r>
              <a:rPr lang="en-US" altLang="zh-TW" sz="2400" dirty="0">
                <a:solidFill>
                  <a:srgbClr val="FF0000"/>
                </a:solidFill>
              </a:rPr>
              <a:t>Position of light is irrelevant</a:t>
            </a:r>
          </a:p>
          <a:p>
            <a:pPr marL="0" indent="0" eaLnBrk="1" hangingPunct="1">
              <a:buNone/>
            </a:pPr>
            <a:r>
              <a:rPr lang="en-US" altLang="zh-TW" sz="1800" dirty="0">
                <a:solidFill>
                  <a:srgbClr val="FF0000"/>
                </a:solidFill>
              </a:rPr>
              <a:t> </a:t>
            </a:r>
          </a:p>
          <a:p>
            <a:pPr marL="0" indent="0" eaLnBrk="1" hangingPunct="1">
              <a:lnSpc>
                <a:spcPct val="80000"/>
              </a:lnSpc>
            </a:pPr>
            <a:r>
              <a:rPr lang="en-US" altLang="zh-TW" sz="2400" b="1" dirty="0"/>
              <a:t> Diffuse</a:t>
            </a:r>
            <a:r>
              <a:rPr lang="en-US" altLang="zh-TW" sz="2400" dirty="0"/>
              <a:t> light – light from a point source that radiates equally in all directions. The angle by which the light hits the surface affects the brightness by which the object is lit. </a:t>
            </a:r>
            <a:r>
              <a:rPr lang="en-US" altLang="zh-TW" sz="2400" dirty="0">
                <a:solidFill>
                  <a:srgbClr val="FF0000"/>
                </a:solidFill>
              </a:rPr>
              <a:t>Position of light is relevant</a:t>
            </a:r>
          </a:p>
          <a:p>
            <a:pPr marL="0" indent="0" eaLnBrk="1" hangingPunct="1">
              <a:lnSpc>
                <a:spcPct val="80000"/>
              </a:lnSpc>
              <a:buNone/>
            </a:pPr>
            <a:r>
              <a:rPr lang="en-US" altLang="zh-TW" sz="1800" dirty="0">
                <a:solidFill>
                  <a:srgbClr val="FF0000"/>
                </a:solidFill>
              </a:rPr>
              <a:t> </a:t>
            </a:r>
          </a:p>
          <a:p>
            <a:pPr marL="0" indent="0" eaLnBrk="1" hangingPunct="1">
              <a:lnSpc>
                <a:spcPct val="80000"/>
              </a:lnSpc>
            </a:pPr>
            <a:r>
              <a:rPr lang="en-US" altLang="zh-TW" sz="2400" b="1" dirty="0"/>
              <a:t> </a:t>
            </a:r>
            <a:r>
              <a:rPr lang="en-US" altLang="zh-TW" sz="2400" b="1" dirty="0" err="1"/>
              <a:t>Specular</a:t>
            </a:r>
            <a:r>
              <a:rPr lang="en-US" altLang="zh-TW" sz="2400" b="1" dirty="0"/>
              <a:t> light –</a:t>
            </a:r>
            <a:r>
              <a:rPr lang="en-US" altLang="zh-TW" sz="2400" dirty="0"/>
              <a:t> light from a point source reflected in a mirror-like fashion toward the viewer. </a:t>
            </a:r>
            <a:r>
              <a:rPr lang="en-US" altLang="zh-TW" sz="2400" dirty="0">
                <a:solidFill>
                  <a:srgbClr val="FF0000"/>
                </a:solidFill>
              </a:rPr>
              <a:t>Both position of light and position of the viewer</a:t>
            </a:r>
            <a:r>
              <a:rPr lang="en-US" altLang="zh-TW" sz="2400" dirty="0"/>
              <a:t> are used in calculating </a:t>
            </a:r>
            <a:r>
              <a:rPr lang="en-US" altLang="zh-TW" sz="2400" dirty="0" err="1"/>
              <a:t>specular</a:t>
            </a:r>
            <a:r>
              <a:rPr lang="en-US" altLang="zh-TW" sz="2400" dirty="0"/>
              <a:t> light</a:t>
            </a:r>
          </a:p>
        </p:txBody>
      </p:sp>
      <p:grpSp>
        <p:nvGrpSpPr>
          <p:cNvPr id="2" name="Group 2"/>
          <p:cNvGrpSpPr>
            <a:grpSpLocks/>
          </p:cNvGrpSpPr>
          <p:nvPr/>
        </p:nvGrpSpPr>
        <p:grpSpPr bwMode="auto">
          <a:xfrm>
            <a:off x="6357950" y="3143248"/>
            <a:ext cx="2643174" cy="1428760"/>
            <a:chOff x="6096000" y="2667000"/>
            <a:chExt cx="2286000" cy="1143000"/>
          </a:xfrm>
        </p:grpSpPr>
        <p:sp>
          <p:nvSpPr>
            <p:cNvPr id="8213" name="Line 4"/>
            <p:cNvSpPr>
              <a:spLocks noChangeShapeType="1"/>
            </p:cNvSpPr>
            <p:nvPr/>
          </p:nvSpPr>
          <p:spPr bwMode="auto">
            <a:xfrm>
              <a:off x="6096000" y="3810000"/>
              <a:ext cx="2286000" cy="0"/>
            </a:xfrm>
            <a:prstGeom prst="line">
              <a:avLst/>
            </a:prstGeom>
            <a:noFill/>
            <a:ln w="28575">
              <a:solidFill>
                <a:srgbClr val="FF0000"/>
              </a:solidFill>
              <a:round/>
              <a:headEnd/>
              <a:tailEnd/>
            </a:ln>
          </p:spPr>
          <p:txBody>
            <a:bodyPr/>
            <a:lstStyle/>
            <a:p>
              <a:endParaRPr lang="zh-TW" altLang="en-US"/>
            </a:p>
          </p:txBody>
        </p:sp>
        <p:sp>
          <p:nvSpPr>
            <p:cNvPr id="8214" name="Line 5"/>
            <p:cNvSpPr>
              <a:spLocks noChangeShapeType="1"/>
            </p:cNvSpPr>
            <p:nvPr/>
          </p:nvSpPr>
          <p:spPr bwMode="auto">
            <a:xfrm>
              <a:off x="6172200" y="2667000"/>
              <a:ext cx="1066800" cy="1143000"/>
            </a:xfrm>
            <a:prstGeom prst="line">
              <a:avLst/>
            </a:prstGeom>
            <a:noFill/>
            <a:ln w="28575">
              <a:solidFill>
                <a:srgbClr val="FF0000"/>
              </a:solidFill>
              <a:round/>
              <a:headEnd/>
              <a:tailEnd type="triangle" w="med" len="med"/>
            </a:ln>
          </p:spPr>
          <p:txBody>
            <a:bodyPr/>
            <a:lstStyle/>
            <a:p>
              <a:endParaRPr lang="zh-TW" altLang="en-US"/>
            </a:p>
          </p:txBody>
        </p:sp>
        <p:sp>
          <p:nvSpPr>
            <p:cNvPr id="8215" name="Line 6"/>
            <p:cNvSpPr>
              <a:spLocks noChangeShapeType="1"/>
            </p:cNvSpPr>
            <p:nvPr/>
          </p:nvSpPr>
          <p:spPr bwMode="auto">
            <a:xfrm flipV="1">
              <a:off x="7239000" y="3657099"/>
              <a:ext cx="609600" cy="152901"/>
            </a:xfrm>
            <a:prstGeom prst="line">
              <a:avLst/>
            </a:prstGeom>
            <a:noFill/>
            <a:ln w="28575">
              <a:solidFill>
                <a:srgbClr val="FF0000"/>
              </a:solidFill>
              <a:round/>
              <a:headEnd/>
              <a:tailEnd type="triangle" w="med" len="med"/>
            </a:ln>
          </p:spPr>
          <p:txBody>
            <a:bodyPr/>
            <a:lstStyle/>
            <a:p>
              <a:endParaRPr lang="zh-TW" altLang="en-US"/>
            </a:p>
          </p:txBody>
        </p:sp>
        <p:sp>
          <p:nvSpPr>
            <p:cNvPr id="8216" name="Line 7"/>
            <p:cNvSpPr>
              <a:spLocks noChangeShapeType="1"/>
            </p:cNvSpPr>
            <p:nvPr/>
          </p:nvSpPr>
          <p:spPr bwMode="auto">
            <a:xfrm flipV="1">
              <a:off x="7239000" y="3429000"/>
              <a:ext cx="533400" cy="381000"/>
            </a:xfrm>
            <a:prstGeom prst="line">
              <a:avLst/>
            </a:prstGeom>
            <a:noFill/>
            <a:ln w="28575">
              <a:solidFill>
                <a:srgbClr val="FF0000"/>
              </a:solidFill>
              <a:round/>
              <a:headEnd/>
              <a:tailEnd type="triangle" w="med" len="med"/>
            </a:ln>
          </p:spPr>
          <p:txBody>
            <a:bodyPr/>
            <a:lstStyle/>
            <a:p>
              <a:endParaRPr lang="zh-TW" altLang="en-US"/>
            </a:p>
          </p:txBody>
        </p:sp>
        <p:sp>
          <p:nvSpPr>
            <p:cNvPr id="8217" name="Line 8"/>
            <p:cNvSpPr>
              <a:spLocks noChangeShapeType="1"/>
            </p:cNvSpPr>
            <p:nvPr/>
          </p:nvSpPr>
          <p:spPr bwMode="auto">
            <a:xfrm flipV="1">
              <a:off x="7239000" y="3276099"/>
              <a:ext cx="304800" cy="533901"/>
            </a:xfrm>
            <a:prstGeom prst="line">
              <a:avLst/>
            </a:prstGeom>
            <a:noFill/>
            <a:ln w="28575">
              <a:solidFill>
                <a:srgbClr val="FF0000"/>
              </a:solidFill>
              <a:round/>
              <a:headEnd/>
              <a:tailEnd type="triangle" w="med" len="med"/>
            </a:ln>
          </p:spPr>
          <p:txBody>
            <a:bodyPr/>
            <a:lstStyle/>
            <a:p>
              <a:endParaRPr lang="zh-TW" altLang="en-US"/>
            </a:p>
          </p:txBody>
        </p:sp>
        <p:sp>
          <p:nvSpPr>
            <p:cNvPr id="8218" name="Line 9"/>
            <p:cNvSpPr>
              <a:spLocks noChangeShapeType="1"/>
            </p:cNvSpPr>
            <p:nvPr/>
          </p:nvSpPr>
          <p:spPr bwMode="auto">
            <a:xfrm flipV="1">
              <a:off x="7239000" y="3200901"/>
              <a:ext cx="0" cy="609099"/>
            </a:xfrm>
            <a:prstGeom prst="line">
              <a:avLst/>
            </a:prstGeom>
            <a:noFill/>
            <a:ln w="28575">
              <a:solidFill>
                <a:srgbClr val="FF0000"/>
              </a:solidFill>
              <a:round/>
              <a:headEnd/>
              <a:tailEnd type="triangle" w="med" len="med"/>
            </a:ln>
          </p:spPr>
          <p:txBody>
            <a:bodyPr/>
            <a:lstStyle/>
            <a:p>
              <a:endParaRPr lang="zh-TW" altLang="en-US"/>
            </a:p>
          </p:txBody>
        </p:sp>
        <p:sp>
          <p:nvSpPr>
            <p:cNvPr id="8219" name="Line 10"/>
            <p:cNvSpPr>
              <a:spLocks noChangeShapeType="1"/>
            </p:cNvSpPr>
            <p:nvPr/>
          </p:nvSpPr>
          <p:spPr bwMode="auto">
            <a:xfrm flipH="1" flipV="1">
              <a:off x="7010400" y="3276099"/>
              <a:ext cx="228600" cy="533901"/>
            </a:xfrm>
            <a:prstGeom prst="line">
              <a:avLst/>
            </a:prstGeom>
            <a:noFill/>
            <a:ln w="28575">
              <a:solidFill>
                <a:srgbClr val="FF0000"/>
              </a:solidFill>
              <a:round/>
              <a:headEnd/>
              <a:tailEnd type="triangle" w="med" len="med"/>
            </a:ln>
          </p:spPr>
          <p:txBody>
            <a:bodyPr/>
            <a:lstStyle/>
            <a:p>
              <a:endParaRPr lang="zh-TW" altLang="en-US"/>
            </a:p>
          </p:txBody>
        </p:sp>
        <p:sp>
          <p:nvSpPr>
            <p:cNvPr id="8220" name="Line 11"/>
            <p:cNvSpPr>
              <a:spLocks noChangeShapeType="1"/>
            </p:cNvSpPr>
            <p:nvPr/>
          </p:nvSpPr>
          <p:spPr bwMode="auto">
            <a:xfrm flipH="1" flipV="1">
              <a:off x="6781800" y="3429000"/>
              <a:ext cx="457200" cy="381000"/>
            </a:xfrm>
            <a:prstGeom prst="line">
              <a:avLst/>
            </a:prstGeom>
            <a:noFill/>
            <a:ln w="28575">
              <a:solidFill>
                <a:srgbClr val="FF0000"/>
              </a:solidFill>
              <a:round/>
              <a:headEnd/>
              <a:tailEnd type="triangle" w="med" len="med"/>
            </a:ln>
          </p:spPr>
          <p:txBody>
            <a:bodyPr/>
            <a:lstStyle/>
            <a:p>
              <a:endParaRPr lang="zh-TW" altLang="en-US"/>
            </a:p>
          </p:txBody>
        </p:sp>
        <p:sp>
          <p:nvSpPr>
            <p:cNvPr id="8221" name="Line 12"/>
            <p:cNvSpPr>
              <a:spLocks noChangeShapeType="1"/>
            </p:cNvSpPr>
            <p:nvPr/>
          </p:nvSpPr>
          <p:spPr bwMode="auto">
            <a:xfrm flipH="1" flipV="1">
              <a:off x="6705600" y="3657099"/>
              <a:ext cx="533400" cy="152901"/>
            </a:xfrm>
            <a:prstGeom prst="line">
              <a:avLst/>
            </a:prstGeom>
            <a:noFill/>
            <a:ln w="28575">
              <a:solidFill>
                <a:srgbClr val="FF0000"/>
              </a:solidFill>
              <a:round/>
              <a:headEnd/>
              <a:tailEnd type="triangle" w="med" len="med"/>
            </a:ln>
          </p:spPr>
          <p:txBody>
            <a:bodyPr/>
            <a:lstStyle/>
            <a:p>
              <a:endParaRPr lang="zh-TW" altLang="en-US"/>
            </a:p>
          </p:txBody>
        </p:sp>
      </p:grpSp>
      <p:grpSp>
        <p:nvGrpSpPr>
          <p:cNvPr id="3" name="Group 1"/>
          <p:cNvGrpSpPr>
            <a:grpSpLocks/>
          </p:cNvGrpSpPr>
          <p:nvPr/>
        </p:nvGrpSpPr>
        <p:grpSpPr bwMode="auto">
          <a:xfrm>
            <a:off x="6306105" y="5072074"/>
            <a:ext cx="2705088" cy="1395434"/>
            <a:chOff x="6019800" y="4267200"/>
            <a:chExt cx="2362200" cy="1143000"/>
          </a:xfrm>
        </p:grpSpPr>
        <p:sp>
          <p:nvSpPr>
            <p:cNvPr id="8206" name="Line 13"/>
            <p:cNvSpPr>
              <a:spLocks noChangeShapeType="1"/>
            </p:cNvSpPr>
            <p:nvPr/>
          </p:nvSpPr>
          <p:spPr bwMode="auto">
            <a:xfrm>
              <a:off x="6019800" y="5410200"/>
              <a:ext cx="2362200" cy="0"/>
            </a:xfrm>
            <a:prstGeom prst="line">
              <a:avLst/>
            </a:prstGeom>
            <a:noFill/>
            <a:ln w="28575">
              <a:solidFill>
                <a:srgbClr val="FF0000"/>
              </a:solidFill>
              <a:round/>
              <a:headEnd/>
              <a:tailEnd/>
            </a:ln>
          </p:spPr>
          <p:txBody>
            <a:bodyPr/>
            <a:lstStyle/>
            <a:p>
              <a:endParaRPr lang="zh-TW" altLang="en-US"/>
            </a:p>
          </p:txBody>
        </p:sp>
        <p:sp>
          <p:nvSpPr>
            <p:cNvPr id="8207" name="Line 14"/>
            <p:cNvSpPr>
              <a:spLocks noChangeShapeType="1"/>
            </p:cNvSpPr>
            <p:nvPr/>
          </p:nvSpPr>
          <p:spPr bwMode="auto">
            <a:xfrm>
              <a:off x="6248197" y="4267200"/>
              <a:ext cx="1067533" cy="1143000"/>
            </a:xfrm>
            <a:prstGeom prst="line">
              <a:avLst/>
            </a:prstGeom>
            <a:noFill/>
            <a:ln w="28575">
              <a:solidFill>
                <a:srgbClr val="FF0000"/>
              </a:solidFill>
              <a:round/>
              <a:headEnd/>
              <a:tailEnd type="triangle" w="med" len="med"/>
            </a:ln>
          </p:spPr>
          <p:txBody>
            <a:bodyPr/>
            <a:lstStyle/>
            <a:p>
              <a:endParaRPr lang="zh-TW" altLang="en-US"/>
            </a:p>
          </p:txBody>
        </p:sp>
        <p:sp>
          <p:nvSpPr>
            <p:cNvPr id="8208" name="Line 15"/>
            <p:cNvSpPr>
              <a:spLocks noChangeShapeType="1"/>
            </p:cNvSpPr>
            <p:nvPr/>
          </p:nvSpPr>
          <p:spPr bwMode="auto">
            <a:xfrm flipV="1">
              <a:off x="7315730" y="4800336"/>
              <a:ext cx="837874" cy="609864"/>
            </a:xfrm>
            <a:prstGeom prst="line">
              <a:avLst/>
            </a:prstGeom>
            <a:noFill/>
            <a:ln w="28575">
              <a:solidFill>
                <a:srgbClr val="FF0000"/>
              </a:solidFill>
              <a:round/>
              <a:headEnd/>
              <a:tailEnd type="triangle" w="med" len="med"/>
            </a:ln>
          </p:spPr>
          <p:txBody>
            <a:bodyPr/>
            <a:lstStyle/>
            <a:p>
              <a:endParaRPr lang="zh-TW" altLang="en-US"/>
            </a:p>
          </p:txBody>
        </p:sp>
        <p:sp>
          <p:nvSpPr>
            <p:cNvPr id="8209" name="Line 16"/>
            <p:cNvSpPr>
              <a:spLocks noChangeShapeType="1"/>
            </p:cNvSpPr>
            <p:nvPr/>
          </p:nvSpPr>
          <p:spPr bwMode="auto">
            <a:xfrm flipV="1">
              <a:off x="7315730" y="4877065"/>
              <a:ext cx="532504" cy="533135"/>
            </a:xfrm>
            <a:prstGeom prst="line">
              <a:avLst/>
            </a:prstGeom>
            <a:noFill/>
            <a:ln w="28575">
              <a:solidFill>
                <a:srgbClr val="FF0000"/>
              </a:solidFill>
              <a:round/>
              <a:headEnd/>
              <a:tailEnd type="triangle" w="med" len="med"/>
            </a:ln>
          </p:spPr>
          <p:txBody>
            <a:bodyPr/>
            <a:lstStyle/>
            <a:p>
              <a:endParaRPr lang="zh-TW" altLang="en-US"/>
            </a:p>
          </p:txBody>
        </p:sp>
        <p:sp>
          <p:nvSpPr>
            <p:cNvPr id="8210" name="Line 17"/>
            <p:cNvSpPr>
              <a:spLocks noChangeShapeType="1"/>
            </p:cNvSpPr>
            <p:nvPr/>
          </p:nvSpPr>
          <p:spPr bwMode="auto">
            <a:xfrm flipV="1">
              <a:off x="7315730" y="5105929"/>
              <a:ext cx="609477" cy="304271"/>
            </a:xfrm>
            <a:prstGeom prst="line">
              <a:avLst/>
            </a:prstGeom>
            <a:noFill/>
            <a:ln w="28575">
              <a:solidFill>
                <a:srgbClr val="FF0000"/>
              </a:solidFill>
              <a:round/>
              <a:headEnd/>
              <a:tailEnd type="triangle" w="med" len="med"/>
            </a:ln>
          </p:spPr>
          <p:txBody>
            <a:bodyPr/>
            <a:lstStyle/>
            <a:p>
              <a:endParaRPr lang="zh-TW" altLang="en-US"/>
            </a:p>
          </p:txBody>
        </p:sp>
        <p:sp>
          <p:nvSpPr>
            <p:cNvPr id="8211" name="Line 18"/>
            <p:cNvSpPr>
              <a:spLocks noChangeShapeType="1"/>
            </p:cNvSpPr>
            <p:nvPr/>
          </p:nvSpPr>
          <p:spPr bwMode="auto">
            <a:xfrm flipV="1">
              <a:off x="7315730" y="5029200"/>
              <a:ext cx="228396" cy="381000"/>
            </a:xfrm>
            <a:prstGeom prst="line">
              <a:avLst/>
            </a:prstGeom>
            <a:noFill/>
            <a:ln w="28575">
              <a:solidFill>
                <a:srgbClr val="FF0000"/>
              </a:solidFill>
              <a:round/>
              <a:headEnd/>
              <a:tailEnd type="triangle" w="med" len="med"/>
            </a:ln>
          </p:spPr>
          <p:txBody>
            <a:bodyPr/>
            <a:lstStyle/>
            <a:p>
              <a:endParaRPr lang="zh-TW" altLang="en-US"/>
            </a:p>
          </p:txBody>
        </p:sp>
        <p:sp>
          <p:nvSpPr>
            <p:cNvPr id="8212" name="Line 19"/>
            <p:cNvSpPr>
              <a:spLocks noChangeShapeType="1"/>
            </p:cNvSpPr>
            <p:nvPr/>
          </p:nvSpPr>
          <p:spPr bwMode="auto">
            <a:xfrm flipV="1">
              <a:off x="7315730" y="5333471"/>
              <a:ext cx="381081" cy="76729"/>
            </a:xfrm>
            <a:prstGeom prst="line">
              <a:avLst/>
            </a:prstGeom>
            <a:noFill/>
            <a:ln w="28575">
              <a:solidFill>
                <a:srgbClr val="FF0000"/>
              </a:solidFill>
              <a:round/>
              <a:headEnd/>
              <a:tailEnd type="triangle" w="med" len="med"/>
            </a:ln>
          </p:spPr>
          <p:txBody>
            <a:bodyPr/>
            <a:lstStyle/>
            <a:p>
              <a:endParaRPr lang="zh-TW" altLang="en-US"/>
            </a:p>
          </p:txBody>
        </p:sp>
      </p:grpSp>
      <p:grpSp>
        <p:nvGrpSpPr>
          <p:cNvPr id="4" name="Group 20"/>
          <p:cNvGrpSpPr>
            <a:grpSpLocks/>
          </p:cNvGrpSpPr>
          <p:nvPr/>
        </p:nvGrpSpPr>
        <p:grpSpPr bwMode="auto">
          <a:xfrm>
            <a:off x="6286512" y="1643050"/>
            <a:ext cx="2762280" cy="1038220"/>
            <a:chOff x="3264" y="3312"/>
            <a:chExt cx="1440" cy="384"/>
          </a:xfrm>
        </p:grpSpPr>
        <p:sp>
          <p:nvSpPr>
            <p:cNvPr id="8198" name="Line 21"/>
            <p:cNvSpPr>
              <a:spLocks noChangeShapeType="1"/>
            </p:cNvSpPr>
            <p:nvPr/>
          </p:nvSpPr>
          <p:spPr bwMode="auto">
            <a:xfrm>
              <a:off x="3264" y="3696"/>
              <a:ext cx="1440" cy="0"/>
            </a:xfrm>
            <a:prstGeom prst="line">
              <a:avLst/>
            </a:prstGeom>
            <a:noFill/>
            <a:ln w="28575">
              <a:solidFill>
                <a:srgbClr val="FF0000"/>
              </a:solidFill>
              <a:round/>
              <a:headEnd/>
              <a:tailEnd/>
            </a:ln>
          </p:spPr>
          <p:txBody>
            <a:bodyPr/>
            <a:lstStyle/>
            <a:p>
              <a:endParaRPr lang="zh-TW" altLang="en-US"/>
            </a:p>
          </p:txBody>
        </p:sp>
        <p:sp>
          <p:nvSpPr>
            <p:cNvPr id="8199" name="Line 22"/>
            <p:cNvSpPr>
              <a:spLocks noChangeShapeType="1"/>
            </p:cNvSpPr>
            <p:nvPr/>
          </p:nvSpPr>
          <p:spPr bwMode="auto">
            <a:xfrm flipV="1">
              <a:off x="3984" y="3600"/>
              <a:ext cx="384" cy="96"/>
            </a:xfrm>
            <a:prstGeom prst="line">
              <a:avLst/>
            </a:prstGeom>
            <a:noFill/>
            <a:ln w="28575">
              <a:solidFill>
                <a:srgbClr val="FF0000"/>
              </a:solidFill>
              <a:round/>
              <a:headEnd type="triangle" w="med" len="med"/>
              <a:tailEnd/>
            </a:ln>
          </p:spPr>
          <p:txBody>
            <a:bodyPr/>
            <a:lstStyle/>
            <a:p>
              <a:endParaRPr lang="zh-TW" altLang="en-US"/>
            </a:p>
          </p:txBody>
        </p:sp>
        <p:sp>
          <p:nvSpPr>
            <p:cNvPr id="8200" name="Line 23"/>
            <p:cNvSpPr>
              <a:spLocks noChangeShapeType="1"/>
            </p:cNvSpPr>
            <p:nvPr/>
          </p:nvSpPr>
          <p:spPr bwMode="auto">
            <a:xfrm flipV="1">
              <a:off x="3984" y="3456"/>
              <a:ext cx="336" cy="240"/>
            </a:xfrm>
            <a:prstGeom prst="line">
              <a:avLst/>
            </a:prstGeom>
            <a:noFill/>
            <a:ln w="28575">
              <a:solidFill>
                <a:srgbClr val="FF0000"/>
              </a:solidFill>
              <a:round/>
              <a:headEnd type="triangle" w="med" len="med"/>
              <a:tailEnd/>
            </a:ln>
          </p:spPr>
          <p:txBody>
            <a:bodyPr/>
            <a:lstStyle/>
            <a:p>
              <a:endParaRPr lang="zh-TW" altLang="en-US"/>
            </a:p>
          </p:txBody>
        </p:sp>
        <p:sp>
          <p:nvSpPr>
            <p:cNvPr id="8201" name="Line 24"/>
            <p:cNvSpPr>
              <a:spLocks noChangeShapeType="1"/>
            </p:cNvSpPr>
            <p:nvPr/>
          </p:nvSpPr>
          <p:spPr bwMode="auto">
            <a:xfrm flipV="1">
              <a:off x="3984" y="3360"/>
              <a:ext cx="192" cy="336"/>
            </a:xfrm>
            <a:prstGeom prst="line">
              <a:avLst/>
            </a:prstGeom>
            <a:noFill/>
            <a:ln w="28575">
              <a:solidFill>
                <a:srgbClr val="FF0000"/>
              </a:solidFill>
              <a:round/>
              <a:headEnd type="triangle" w="med" len="med"/>
              <a:tailEnd/>
            </a:ln>
          </p:spPr>
          <p:txBody>
            <a:bodyPr/>
            <a:lstStyle/>
            <a:p>
              <a:endParaRPr lang="zh-TW" altLang="en-US"/>
            </a:p>
          </p:txBody>
        </p:sp>
        <p:sp>
          <p:nvSpPr>
            <p:cNvPr id="8202" name="Line 25"/>
            <p:cNvSpPr>
              <a:spLocks noChangeShapeType="1"/>
            </p:cNvSpPr>
            <p:nvPr/>
          </p:nvSpPr>
          <p:spPr bwMode="auto">
            <a:xfrm flipV="1">
              <a:off x="3984" y="3312"/>
              <a:ext cx="0" cy="384"/>
            </a:xfrm>
            <a:prstGeom prst="line">
              <a:avLst/>
            </a:prstGeom>
            <a:noFill/>
            <a:ln w="28575">
              <a:solidFill>
                <a:srgbClr val="FF0000"/>
              </a:solidFill>
              <a:round/>
              <a:headEnd type="triangle" w="med" len="med"/>
              <a:tailEnd/>
            </a:ln>
          </p:spPr>
          <p:txBody>
            <a:bodyPr/>
            <a:lstStyle/>
            <a:p>
              <a:endParaRPr lang="zh-TW" altLang="en-US"/>
            </a:p>
          </p:txBody>
        </p:sp>
        <p:sp>
          <p:nvSpPr>
            <p:cNvPr id="8203" name="Line 26"/>
            <p:cNvSpPr>
              <a:spLocks noChangeShapeType="1"/>
            </p:cNvSpPr>
            <p:nvPr/>
          </p:nvSpPr>
          <p:spPr bwMode="auto">
            <a:xfrm flipH="1" flipV="1">
              <a:off x="3840" y="3360"/>
              <a:ext cx="144" cy="336"/>
            </a:xfrm>
            <a:prstGeom prst="line">
              <a:avLst/>
            </a:prstGeom>
            <a:noFill/>
            <a:ln w="28575">
              <a:solidFill>
                <a:srgbClr val="FF0000"/>
              </a:solidFill>
              <a:round/>
              <a:headEnd type="triangle" w="med" len="med"/>
              <a:tailEnd/>
            </a:ln>
          </p:spPr>
          <p:txBody>
            <a:bodyPr/>
            <a:lstStyle/>
            <a:p>
              <a:endParaRPr lang="zh-TW" altLang="en-US"/>
            </a:p>
          </p:txBody>
        </p:sp>
        <p:sp>
          <p:nvSpPr>
            <p:cNvPr id="8204" name="Line 27"/>
            <p:cNvSpPr>
              <a:spLocks noChangeShapeType="1"/>
            </p:cNvSpPr>
            <p:nvPr/>
          </p:nvSpPr>
          <p:spPr bwMode="auto">
            <a:xfrm flipH="1" flipV="1">
              <a:off x="3696" y="3456"/>
              <a:ext cx="288" cy="240"/>
            </a:xfrm>
            <a:prstGeom prst="line">
              <a:avLst/>
            </a:prstGeom>
            <a:noFill/>
            <a:ln w="28575">
              <a:solidFill>
                <a:srgbClr val="FF0000"/>
              </a:solidFill>
              <a:round/>
              <a:headEnd type="triangle" w="med" len="med"/>
              <a:tailEnd/>
            </a:ln>
          </p:spPr>
          <p:txBody>
            <a:bodyPr/>
            <a:lstStyle/>
            <a:p>
              <a:endParaRPr lang="zh-TW" altLang="en-US"/>
            </a:p>
          </p:txBody>
        </p:sp>
        <p:sp>
          <p:nvSpPr>
            <p:cNvPr id="8205" name="Line 28"/>
            <p:cNvSpPr>
              <a:spLocks noChangeShapeType="1"/>
            </p:cNvSpPr>
            <p:nvPr/>
          </p:nvSpPr>
          <p:spPr bwMode="auto">
            <a:xfrm flipH="1" flipV="1">
              <a:off x="3648" y="3600"/>
              <a:ext cx="336" cy="96"/>
            </a:xfrm>
            <a:prstGeom prst="line">
              <a:avLst/>
            </a:prstGeom>
            <a:noFill/>
            <a:ln w="28575">
              <a:solidFill>
                <a:srgbClr val="FF0000"/>
              </a:solidFill>
              <a:round/>
              <a:headEnd type="triangle" w="med" len="med"/>
              <a:tailEnd/>
            </a:ln>
          </p:spPr>
          <p:txBody>
            <a:bodyPr/>
            <a:lstStyle/>
            <a:p>
              <a:endParaRPr lang="zh-TW" altLang="en-US"/>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71472" y="71414"/>
            <a:ext cx="7886728" cy="954975"/>
          </a:xfrm>
        </p:spPr>
        <p:txBody>
          <a:bodyPr/>
          <a:lstStyle/>
          <a:p>
            <a:pPr eaLnBrk="1" hangingPunct="1">
              <a:defRPr/>
            </a:pPr>
            <a:r>
              <a:rPr lang="en-GB" dirty="0">
                <a:ea typeface="ＭＳ Ｐゴシック" charset="0"/>
                <a:cs typeface="+mj-cs"/>
              </a:rPr>
              <a:t>Ambient, Diffuse, </a:t>
            </a:r>
            <a:br>
              <a:rPr lang="en-GB" dirty="0">
                <a:ea typeface="ＭＳ Ｐゴシック" charset="0"/>
                <a:cs typeface="+mj-cs"/>
              </a:rPr>
            </a:br>
            <a:r>
              <a:rPr lang="en-GB" dirty="0" err="1">
                <a:ea typeface="ＭＳ Ｐゴシック" charset="0"/>
                <a:cs typeface="+mj-cs"/>
              </a:rPr>
              <a:t>Specular</a:t>
            </a:r>
            <a:r>
              <a:rPr lang="en-GB" dirty="0">
                <a:ea typeface="ＭＳ Ｐゴシック" charset="0"/>
                <a:cs typeface="+mj-cs"/>
              </a:rPr>
              <a:t> Lights</a:t>
            </a:r>
          </a:p>
        </p:txBody>
      </p:sp>
      <p:pic>
        <p:nvPicPr>
          <p:cNvPr id="9218" name="Picture 3" descr="ambient"/>
          <p:cNvPicPr>
            <a:picLocks noChangeAspect="1" noChangeArrowheads="1"/>
          </p:cNvPicPr>
          <p:nvPr/>
        </p:nvPicPr>
        <p:blipFill>
          <a:blip r:embed="rId2"/>
          <a:srcRect/>
          <a:stretch>
            <a:fillRect/>
          </a:stretch>
        </p:blipFill>
        <p:spPr bwMode="auto">
          <a:xfrm>
            <a:off x="228600" y="1066800"/>
            <a:ext cx="4232275" cy="3175000"/>
          </a:xfrm>
          <a:prstGeom prst="rect">
            <a:avLst/>
          </a:prstGeom>
          <a:noFill/>
          <a:ln w="9525">
            <a:noFill/>
            <a:miter lim="800000"/>
            <a:headEnd/>
            <a:tailEnd/>
          </a:ln>
        </p:spPr>
      </p:pic>
      <p:pic>
        <p:nvPicPr>
          <p:cNvPr id="9219" name="Picture 4" descr="diffuse"/>
          <p:cNvPicPr>
            <a:picLocks noChangeAspect="1" noChangeArrowheads="1"/>
          </p:cNvPicPr>
          <p:nvPr/>
        </p:nvPicPr>
        <p:blipFill>
          <a:blip r:embed="rId3"/>
          <a:srcRect/>
          <a:stretch>
            <a:fillRect/>
          </a:stretch>
        </p:blipFill>
        <p:spPr bwMode="auto">
          <a:xfrm>
            <a:off x="4495800" y="1066800"/>
            <a:ext cx="4283075" cy="3211513"/>
          </a:xfrm>
          <a:prstGeom prst="rect">
            <a:avLst/>
          </a:prstGeom>
          <a:noFill/>
          <a:ln w="9525">
            <a:noFill/>
            <a:miter lim="800000"/>
            <a:headEnd/>
            <a:tailEnd/>
          </a:ln>
        </p:spPr>
      </p:pic>
      <p:pic>
        <p:nvPicPr>
          <p:cNvPr id="9220" name="Picture 5" descr="specular"/>
          <p:cNvPicPr>
            <a:picLocks noChangeAspect="1" noChangeArrowheads="1"/>
          </p:cNvPicPr>
          <p:nvPr/>
        </p:nvPicPr>
        <p:blipFill>
          <a:blip r:embed="rId4"/>
          <a:srcRect/>
          <a:stretch>
            <a:fillRect/>
          </a:stretch>
        </p:blipFill>
        <p:spPr bwMode="auto">
          <a:xfrm>
            <a:off x="2209800" y="3646488"/>
            <a:ext cx="4283075" cy="3211512"/>
          </a:xfrm>
          <a:prstGeom prst="rect">
            <a:avLst/>
          </a:prstGeom>
          <a:noFill/>
          <a:ln w="9525">
            <a:noFill/>
            <a:miter lim="800000"/>
            <a:headEnd/>
            <a:tailEnd/>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GB" sz="3200" dirty="0" err="1"/>
              <a:t>Phong</a:t>
            </a:r>
            <a:r>
              <a:rPr lang="en-IE" sz="3200" dirty="0"/>
              <a:t> Reflection Model </a:t>
            </a:r>
            <a:r>
              <a:rPr lang="en-US" altLang="zh-TW" sz="3200" dirty="0"/>
              <a:t>for </a:t>
            </a:r>
            <a:r>
              <a:rPr lang="en-IE" sz="3200" dirty="0"/>
              <a:t>Calculating Light Intensity at a Point</a:t>
            </a:r>
            <a:endParaRPr lang="en-US" altLang="zh-TW" sz="3200" dirty="0"/>
          </a:p>
        </p:txBody>
      </p:sp>
      <p:sp>
        <p:nvSpPr>
          <p:cNvPr id="10242" name="Content Placeholder 2"/>
          <p:cNvSpPr>
            <a:spLocks noGrp="1"/>
          </p:cNvSpPr>
          <p:nvPr>
            <p:ph idx="1"/>
          </p:nvPr>
        </p:nvSpPr>
        <p:spPr/>
        <p:txBody>
          <a:bodyPr/>
          <a:lstStyle/>
          <a:p>
            <a:pPr eaLnBrk="1" hangingPunct="1"/>
            <a:r>
              <a:rPr lang="en-GB" dirty="0">
                <a:solidFill>
                  <a:srgbClr val="0000FF"/>
                </a:solidFill>
              </a:rPr>
              <a:t>The </a:t>
            </a:r>
            <a:r>
              <a:rPr lang="en-GB" dirty="0" err="1">
                <a:solidFill>
                  <a:srgbClr val="0000FF"/>
                </a:solidFill>
              </a:rPr>
              <a:t>Phong</a:t>
            </a:r>
            <a:r>
              <a:rPr lang="en-GB" dirty="0">
                <a:solidFill>
                  <a:srgbClr val="0000FF"/>
                </a:solidFill>
              </a:rPr>
              <a:t> model</a:t>
            </a:r>
            <a:r>
              <a:rPr lang="en-GB" b="1" dirty="0">
                <a:solidFill>
                  <a:srgbClr val="0000FF"/>
                </a:solidFill>
              </a:rPr>
              <a:t> </a:t>
            </a:r>
            <a:r>
              <a:rPr lang="en-GB" dirty="0"/>
              <a:t>was presented by </a:t>
            </a:r>
            <a:r>
              <a:rPr lang="en-GB" dirty="0" err="1">
                <a:solidFill>
                  <a:srgbClr val="C00000"/>
                </a:solidFill>
              </a:rPr>
              <a:t>Phong</a:t>
            </a:r>
            <a:r>
              <a:rPr lang="en-GB" dirty="0"/>
              <a:t> </a:t>
            </a:r>
          </a:p>
          <a:p>
            <a:pPr eaLnBrk="1" hangingPunct="1">
              <a:buNone/>
            </a:pPr>
            <a:r>
              <a:rPr lang="en-GB" dirty="0"/>
              <a:t>    in his PhD dissertation (1973, University of Utah) "</a:t>
            </a:r>
            <a:r>
              <a:rPr lang="en-GB" i="1" dirty="0"/>
              <a:t>Illumination for Computer Generated Pictures</a:t>
            </a:r>
            <a:r>
              <a:rPr lang="en-GB" altLang="en-GB" dirty="0"/>
              <a:t>”</a:t>
            </a:r>
            <a:r>
              <a:rPr lang="en-GB" dirty="0"/>
              <a:t>, a model based on observations.</a:t>
            </a:r>
          </a:p>
          <a:p>
            <a:pPr eaLnBrk="1" hangingPunct="1">
              <a:buNone/>
            </a:pPr>
            <a:endParaRPr lang="en-GB" sz="1600" dirty="0"/>
          </a:p>
          <a:p>
            <a:pPr eaLnBrk="1" hangingPunct="1"/>
            <a:r>
              <a:rPr lang="en-GB" dirty="0"/>
              <a:t>It is used to calculate light intensity at a vertex, which is then multiplied by the colour (R,G,B separately) of the vertex render the vertex.</a:t>
            </a:r>
            <a:endParaRPr lang="en-US" altLang="zh-TW" dirty="0"/>
          </a:p>
        </p:txBody>
      </p:sp>
      <p:pic>
        <p:nvPicPr>
          <p:cNvPr id="10243" name="Picture 3"/>
          <p:cNvPicPr>
            <a:picLocks noChangeAspect="1"/>
          </p:cNvPicPr>
          <p:nvPr/>
        </p:nvPicPr>
        <p:blipFill>
          <a:blip r:embed="rId2"/>
          <a:srcRect/>
          <a:stretch>
            <a:fillRect/>
          </a:stretch>
        </p:blipFill>
        <p:spPr bwMode="auto">
          <a:xfrm>
            <a:off x="0" y="4249794"/>
            <a:ext cx="9144000" cy="25495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eaLnBrk="1" hangingPunct="1"/>
            <a:r>
              <a:rPr lang="en-GB" sz="3200" dirty="0" err="1"/>
              <a:t>Phong</a:t>
            </a:r>
            <a:r>
              <a:rPr lang="en-IE" sz="3200" dirty="0"/>
              <a:t> Reflection Model –</a:t>
            </a:r>
            <a:r>
              <a:rPr lang="en-US" altLang="zh-TW" sz="3200" dirty="0"/>
              <a:t> </a:t>
            </a:r>
            <a:br>
              <a:rPr lang="en-US" altLang="zh-TW" sz="3200" dirty="0"/>
            </a:br>
            <a:r>
              <a:rPr lang="en-IE" sz="3200" dirty="0"/>
              <a:t>Calculating Light Intensity at Point</a:t>
            </a:r>
            <a:endParaRPr lang="en-GB" sz="3200" dirty="0"/>
          </a:p>
        </p:txBody>
      </p:sp>
      <p:sp>
        <p:nvSpPr>
          <p:cNvPr id="14339" name="Rectangle 3"/>
          <p:cNvSpPr>
            <a:spLocks noGrp="1" noChangeArrowheads="1"/>
          </p:cNvSpPr>
          <p:nvPr>
            <p:ph idx="1"/>
          </p:nvPr>
        </p:nvSpPr>
        <p:spPr/>
        <p:txBody>
          <a:bodyPr/>
          <a:lstStyle/>
          <a:p>
            <a:pPr marL="0" indent="0" eaLnBrk="1" hangingPunct="1">
              <a:buFontTx/>
              <a:buNone/>
            </a:pPr>
            <a:r>
              <a:rPr lang="en-US" altLang="zh-TW" dirty="0"/>
              <a:t>It uses four vectors to calculate light intensity at a point on a surface</a:t>
            </a:r>
          </a:p>
          <a:p>
            <a:pPr marL="0" indent="0">
              <a:spcBef>
                <a:spcPts val="1200"/>
              </a:spcBef>
              <a:buFontTx/>
              <a:buNone/>
            </a:pPr>
            <a:r>
              <a:rPr lang="en-GB" altLang="en-US" b="1" dirty="0">
                <a:solidFill>
                  <a:srgbClr val="000000"/>
                </a:solidFill>
              </a:rPr>
              <a:t>V</a:t>
            </a:r>
            <a:r>
              <a:rPr lang="en-GB" altLang="en-US" dirty="0">
                <a:solidFill>
                  <a:srgbClr val="000000"/>
                </a:solidFill>
              </a:rPr>
              <a:t> = Direction of the viewer (COP)</a:t>
            </a:r>
          </a:p>
          <a:p>
            <a:pPr marL="0" indent="0">
              <a:spcBef>
                <a:spcPct val="0"/>
              </a:spcBef>
              <a:buFontTx/>
              <a:buNone/>
            </a:pPr>
            <a:r>
              <a:rPr lang="en-GB" altLang="en-US" b="1" dirty="0">
                <a:solidFill>
                  <a:srgbClr val="000000"/>
                </a:solidFill>
              </a:rPr>
              <a:t>R</a:t>
            </a:r>
            <a:r>
              <a:rPr lang="en-GB" altLang="en-US" dirty="0">
                <a:solidFill>
                  <a:srgbClr val="000000"/>
                </a:solidFill>
              </a:rPr>
              <a:t> = Direction of perfect reflection</a:t>
            </a:r>
          </a:p>
          <a:p>
            <a:pPr marL="0" indent="0">
              <a:spcBef>
                <a:spcPct val="0"/>
              </a:spcBef>
              <a:buFontTx/>
              <a:buNone/>
            </a:pPr>
            <a:r>
              <a:rPr lang="en-GB" altLang="en-US" b="1" dirty="0">
                <a:solidFill>
                  <a:srgbClr val="000000"/>
                </a:solidFill>
              </a:rPr>
              <a:t>N</a:t>
            </a:r>
            <a:r>
              <a:rPr lang="en-GB" altLang="en-US" dirty="0">
                <a:solidFill>
                  <a:srgbClr val="000000"/>
                </a:solidFill>
              </a:rPr>
              <a:t> = Surface normal</a:t>
            </a:r>
          </a:p>
          <a:p>
            <a:pPr marL="0" indent="0">
              <a:spcBef>
                <a:spcPct val="0"/>
              </a:spcBef>
              <a:buFontTx/>
              <a:buNone/>
            </a:pPr>
            <a:r>
              <a:rPr lang="en-GB" altLang="en-US" b="1" dirty="0">
                <a:solidFill>
                  <a:srgbClr val="000000"/>
                </a:solidFill>
              </a:rPr>
              <a:t>L</a:t>
            </a:r>
            <a:r>
              <a:rPr lang="en-GB" altLang="en-US" dirty="0">
                <a:solidFill>
                  <a:srgbClr val="000000"/>
                </a:solidFill>
              </a:rPr>
              <a:t> = Direction of light source</a:t>
            </a:r>
          </a:p>
          <a:p>
            <a:pPr marL="0" indent="0" eaLnBrk="1" hangingPunct="1">
              <a:buNone/>
            </a:pPr>
            <a:endParaRPr lang="en-US" altLang="zh-TW" dirty="0"/>
          </a:p>
        </p:txBody>
      </p:sp>
      <p:grpSp>
        <p:nvGrpSpPr>
          <p:cNvPr id="27" name="群組 26"/>
          <p:cNvGrpSpPr/>
          <p:nvPr/>
        </p:nvGrpSpPr>
        <p:grpSpPr>
          <a:xfrm>
            <a:off x="1480976" y="4052349"/>
            <a:ext cx="6187774" cy="2500851"/>
            <a:chOff x="1480976" y="4052349"/>
            <a:chExt cx="6187774" cy="2500851"/>
          </a:xfrm>
        </p:grpSpPr>
        <p:sp>
          <p:nvSpPr>
            <p:cNvPr id="11268" name="Line 5"/>
            <p:cNvSpPr>
              <a:spLocks noChangeShapeType="1"/>
            </p:cNvSpPr>
            <p:nvPr/>
          </p:nvSpPr>
          <p:spPr bwMode="auto">
            <a:xfrm>
              <a:off x="6366809" y="4617322"/>
              <a:ext cx="0" cy="334818"/>
            </a:xfrm>
            <a:prstGeom prst="line">
              <a:avLst/>
            </a:prstGeom>
            <a:noFill/>
            <a:ln w="12700">
              <a:solidFill>
                <a:schemeClr val="hlink"/>
              </a:solidFill>
              <a:round/>
              <a:headEnd/>
              <a:tailEnd/>
            </a:ln>
          </p:spPr>
          <p:txBody>
            <a:bodyPr wrap="none" anchor="ctr"/>
            <a:lstStyle/>
            <a:p>
              <a:endParaRPr lang="zh-TW" altLang="en-US"/>
            </a:p>
          </p:txBody>
        </p:sp>
        <p:sp>
          <p:nvSpPr>
            <p:cNvPr id="11269" name="Rectangle 6"/>
            <p:cNvSpPr>
              <a:spLocks noChangeArrowheads="1"/>
            </p:cNvSpPr>
            <p:nvPr/>
          </p:nvSpPr>
          <p:spPr bwMode="auto">
            <a:xfrm>
              <a:off x="2469052" y="5343669"/>
              <a:ext cx="354265" cy="397545"/>
            </a:xfrm>
            <a:prstGeom prst="rect">
              <a:avLst/>
            </a:prstGeom>
            <a:noFill/>
            <a:ln w="9525">
              <a:noFill/>
              <a:miter lim="800000"/>
              <a:headEnd/>
              <a:tailEnd/>
            </a:ln>
          </p:spPr>
          <p:txBody>
            <a:bodyPr wrap="none" lIns="90488" tIns="44450" rIns="90488" bIns="44450">
              <a:spAutoFit/>
            </a:bodyPr>
            <a:lstStyle/>
            <a:p>
              <a:r>
                <a:rPr lang="en-GB" sz="2000" b="1" dirty="0">
                  <a:solidFill>
                    <a:srgbClr val="000000"/>
                  </a:solidFill>
                  <a:latin typeface="Arial" pitchFamily="34" charset="0"/>
                  <a:cs typeface="Arial" pitchFamily="34" charset="0"/>
                </a:rPr>
                <a:t>V</a:t>
              </a:r>
            </a:p>
          </p:txBody>
        </p:sp>
        <p:sp>
          <p:nvSpPr>
            <p:cNvPr id="11270" name="Line 7"/>
            <p:cNvSpPr>
              <a:spLocks noChangeShapeType="1"/>
            </p:cNvSpPr>
            <p:nvPr/>
          </p:nvSpPr>
          <p:spPr bwMode="auto">
            <a:xfrm>
              <a:off x="2635560" y="6438107"/>
              <a:ext cx="4081307" cy="0"/>
            </a:xfrm>
            <a:prstGeom prst="line">
              <a:avLst/>
            </a:prstGeom>
            <a:noFill/>
            <a:ln w="12700">
              <a:solidFill>
                <a:srgbClr val="000000"/>
              </a:solidFill>
              <a:round/>
              <a:headEnd/>
              <a:tailEnd/>
            </a:ln>
          </p:spPr>
          <p:txBody>
            <a:bodyPr wrap="none" anchor="ctr"/>
            <a:lstStyle/>
            <a:p>
              <a:endParaRPr lang="zh-TW" altLang="en-US"/>
            </a:p>
          </p:txBody>
        </p:sp>
        <p:sp>
          <p:nvSpPr>
            <p:cNvPr id="11271" name="Line 8"/>
            <p:cNvSpPr>
              <a:spLocks noChangeShapeType="1"/>
            </p:cNvSpPr>
            <p:nvPr/>
          </p:nvSpPr>
          <p:spPr bwMode="auto">
            <a:xfrm>
              <a:off x="4596660" y="4829544"/>
              <a:ext cx="0" cy="1293235"/>
            </a:xfrm>
            <a:prstGeom prst="line">
              <a:avLst/>
            </a:prstGeom>
            <a:noFill/>
            <a:ln w="12700">
              <a:solidFill>
                <a:srgbClr val="000000"/>
              </a:solidFill>
              <a:round/>
              <a:headEnd type="triangle" w="med" len="med"/>
              <a:tailEnd/>
            </a:ln>
          </p:spPr>
          <p:txBody>
            <a:bodyPr wrap="none" anchor="ctr"/>
            <a:lstStyle/>
            <a:p>
              <a:endParaRPr lang="zh-TW" altLang="en-US"/>
            </a:p>
          </p:txBody>
        </p:sp>
        <p:sp>
          <p:nvSpPr>
            <p:cNvPr id="11272" name="Line 9"/>
            <p:cNvSpPr>
              <a:spLocks noChangeShapeType="1"/>
            </p:cNvSpPr>
            <p:nvPr/>
          </p:nvSpPr>
          <p:spPr bwMode="auto">
            <a:xfrm>
              <a:off x="6137398" y="4784731"/>
              <a:ext cx="458823" cy="0"/>
            </a:xfrm>
            <a:prstGeom prst="line">
              <a:avLst/>
            </a:prstGeom>
            <a:noFill/>
            <a:ln w="12700">
              <a:solidFill>
                <a:schemeClr val="hlink"/>
              </a:solidFill>
              <a:round/>
              <a:headEnd/>
              <a:tailEnd/>
            </a:ln>
          </p:spPr>
          <p:txBody>
            <a:bodyPr wrap="none" anchor="ctr"/>
            <a:lstStyle/>
            <a:p>
              <a:endParaRPr lang="zh-TW" altLang="en-US"/>
            </a:p>
          </p:txBody>
        </p:sp>
        <p:sp>
          <p:nvSpPr>
            <p:cNvPr id="11273" name="Line 10"/>
            <p:cNvSpPr>
              <a:spLocks noChangeShapeType="1"/>
            </p:cNvSpPr>
            <p:nvPr/>
          </p:nvSpPr>
          <p:spPr bwMode="auto">
            <a:xfrm flipH="1">
              <a:off x="6124446" y="4617322"/>
              <a:ext cx="486575" cy="334818"/>
            </a:xfrm>
            <a:prstGeom prst="line">
              <a:avLst/>
            </a:prstGeom>
            <a:noFill/>
            <a:ln w="12700">
              <a:solidFill>
                <a:schemeClr val="hlink"/>
              </a:solidFill>
              <a:round/>
              <a:headEnd/>
              <a:tailEnd/>
            </a:ln>
          </p:spPr>
          <p:txBody>
            <a:bodyPr wrap="none" anchor="ctr"/>
            <a:lstStyle/>
            <a:p>
              <a:endParaRPr lang="zh-TW" altLang="en-US"/>
            </a:p>
          </p:txBody>
        </p:sp>
        <p:sp>
          <p:nvSpPr>
            <p:cNvPr id="11274" name="Line 11"/>
            <p:cNvSpPr>
              <a:spLocks noChangeShapeType="1"/>
            </p:cNvSpPr>
            <p:nvPr/>
          </p:nvSpPr>
          <p:spPr bwMode="auto">
            <a:xfrm flipH="1" flipV="1">
              <a:off x="6124446" y="4604766"/>
              <a:ext cx="486575" cy="362022"/>
            </a:xfrm>
            <a:prstGeom prst="line">
              <a:avLst/>
            </a:prstGeom>
            <a:noFill/>
            <a:ln w="12700">
              <a:solidFill>
                <a:schemeClr val="hlink"/>
              </a:solidFill>
              <a:round/>
              <a:headEnd/>
              <a:tailEnd/>
            </a:ln>
          </p:spPr>
          <p:txBody>
            <a:bodyPr wrap="none" anchor="ctr"/>
            <a:lstStyle/>
            <a:p>
              <a:endParaRPr lang="zh-TW" altLang="en-US"/>
            </a:p>
          </p:txBody>
        </p:sp>
        <p:sp>
          <p:nvSpPr>
            <p:cNvPr id="11275" name="Line 12"/>
            <p:cNvSpPr>
              <a:spLocks noChangeShapeType="1"/>
            </p:cNvSpPr>
            <p:nvPr/>
          </p:nvSpPr>
          <p:spPr bwMode="auto">
            <a:xfrm flipV="1">
              <a:off x="4604060" y="5209742"/>
              <a:ext cx="1246963" cy="1234642"/>
            </a:xfrm>
            <a:prstGeom prst="line">
              <a:avLst/>
            </a:prstGeom>
            <a:noFill/>
            <a:ln w="12700">
              <a:solidFill>
                <a:srgbClr val="000000"/>
              </a:solidFill>
              <a:round/>
              <a:headEnd/>
              <a:tailEnd type="arrow" w="med" len="med"/>
            </a:ln>
          </p:spPr>
          <p:txBody>
            <a:bodyPr wrap="none" anchor="ctr"/>
            <a:lstStyle/>
            <a:p>
              <a:endParaRPr lang="zh-TW" altLang="en-US"/>
            </a:p>
          </p:txBody>
        </p:sp>
        <p:sp>
          <p:nvSpPr>
            <p:cNvPr id="11276" name="Rectangle 13"/>
            <p:cNvSpPr>
              <a:spLocks noChangeArrowheads="1"/>
            </p:cNvSpPr>
            <p:nvPr/>
          </p:nvSpPr>
          <p:spPr bwMode="auto">
            <a:xfrm>
              <a:off x="6597180" y="4052349"/>
              <a:ext cx="1071570" cy="705321"/>
            </a:xfrm>
            <a:prstGeom prst="rect">
              <a:avLst/>
            </a:prstGeom>
            <a:noFill/>
            <a:ln w="9525">
              <a:noFill/>
              <a:miter lim="800000"/>
              <a:headEnd/>
              <a:tailEnd/>
            </a:ln>
          </p:spPr>
          <p:txBody>
            <a:bodyPr wrap="square" lIns="90488" tIns="44450" rIns="90488" bIns="44450">
              <a:spAutoFit/>
            </a:bodyPr>
            <a:lstStyle/>
            <a:p>
              <a:r>
                <a:rPr lang="en-GB" sz="2000" dirty="0">
                  <a:solidFill>
                    <a:srgbClr val="000000"/>
                  </a:solidFill>
                  <a:latin typeface="Arial" pitchFamily="34" charset="0"/>
                  <a:cs typeface="Arial" pitchFamily="34" charset="0"/>
                </a:rPr>
                <a:t>light</a:t>
              </a:r>
            </a:p>
            <a:p>
              <a:r>
                <a:rPr lang="en-GB" sz="2000" dirty="0">
                  <a:solidFill>
                    <a:srgbClr val="000000"/>
                  </a:solidFill>
                  <a:latin typeface="Arial" pitchFamily="34" charset="0"/>
                  <a:cs typeface="Arial" pitchFamily="34" charset="0"/>
                </a:rPr>
                <a:t>source</a:t>
              </a:r>
            </a:p>
          </p:txBody>
        </p:sp>
        <p:sp>
          <p:nvSpPr>
            <p:cNvPr id="11277" name="Rectangle 14"/>
            <p:cNvSpPr>
              <a:spLocks noChangeArrowheads="1"/>
            </p:cNvSpPr>
            <p:nvPr/>
          </p:nvSpPr>
          <p:spPr bwMode="auto">
            <a:xfrm>
              <a:off x="4428302" y="4500570"/>
              <a:ext cx="368692" cy="397545"/>
            </a:xfrm>
            <a:prstGeom prst="rect">
              <a:avLst/>
            </a:prstGeom>
            <a:noFill/>
            <a:ln w="9525">
              <a:noFill/>
              <a:miter lim="800000"/>
              <a:headEnd/>
              <a:tailEnd/>
            </a:ln>
          </p:spPr>
          <p:txBody>
            <a:bodyPr wrap="none" lIns="90488" tIns="44450" rIns="90488" bIns="44450">
              <a:spAutoFit/>
            </a:bodyPr>
            <a:lstStyle/>
            <a:p>
              <a:r>
                <a:rPr lang="en-GB" sz="2000" b="1" dirty="0">
                  <a:solidFill>
                    <a:srgbClr val="000000"/>
                  </a:solidFill>
                  <a:latin typeface="Arial" pitchFamily="34" charset="0"/>
                  <a:cs typeface="Arial" pitchFamily="34" charset="0"/>
                </a:rPr>
                <a:t>N</a:t>
              </a:r>
            </a:p>
          </p:txBody>
        </p:sp>
        <p:sp>
          <p:nvSpPr>
            <p:cNvPr id="11278" name="Rectangle 15"/>
            <p:cNvSpPr>
              <a:spLocks noChangeArrowheads="1"/>
            </p:cNvSpPr>
            <p:nvPr/>
          </p:nvSpPr>
          <p:spPr bwMode="auto">
            <a:xfrm>
              <a:off x="5823362" y="4955018"/>
              <a:ext cx="339838" cy="397545"/>
            </a:xfrm>
            <a:prstGeom prst="rect">
              <a:avLst/>
            </a:prstGeom>
            <a:noFill/>
            <a:ln w="9525">
              <a:noFill/>
              <a:miter lim="800000"/>
              <a:headEnd/>
              <a:tailEnd/>
            </a:ln>
          </p:spPr>
          <p:txBody>
            <a:bodyPr wrap="none" lIns="90488" tIns="44450" rIns="90488" bIns="44450">
              <a:spAutoFit/>
            </a:bodyPr>
            <a:lstStyle/>
            <a:p>
              <a:r>
                <a:rPr lang="en-GB" sz="2000" b="1" dirty="0">
                  <a:solidFill>
                    <a:srgbClr val="000000"/>
                  </a:solidFill>
                  <a:latin typeface="Arial" pitchFamily="34" charset="0"/>
                  <a:cs typeface="Arial" pitchFamily="34" charset="0"/>
                </a:rPr>
                <a:t>L</a:t>
              </a:r>
            </a:p>
          </p:txBody>
        </p:sp>
        <p:sp>
          <p:nvSpPr>
            <p:cNvPr id="11279" name="Line 16"/>
            <p:cNvSpPr>
              <a:spLocks noChangeShapeType="1"/>
            </p:cNvSpPr>
            <p:nvPr/>
          </p:nvSpPr>
          <p:spPr bwMode="auto">
            <a:xfrm flipH="1" flipV="1">
              <a:off x="3016680" y="5209742"/>
              <a:ext cx="1587381" cy="1234642"/>
            </a:xfrm>
            <a:prstGeom prst="line">
              <a:avLst/>
            </a:prstGeom>
            <a:noFill/>
            <a:ln w="12700">
              <a:solidFill>
                <a:srgbClr val="000000"/>
              </a:solidFill>
              <a:round/>
              <a:headEnd/>
              <a:tailEnd type="triangle" w="med" len="med"/>
            </a:ln>
          </p:spPr>
          <p:txBody>
            <a:bodyPr wrap="none" anchor="ctr"/>
            <a:lstStyle/>
            <a:p>
              <a:endParaRPr lang="zh-TW" altLang="en-US"/>
            </a:p>
          </p:txBody>
        </p:sp>
        <p:sp>
          <p:nvSpPr>
            <p:cNvPr id="11280" name="Rectangle 17"/>
            <p:cNvSpPr>
              <a:spLocks noChangeArrowheads="1"/>
            </p:cNvSpPr>
            <p:nvPr/>
          </p:nvSpPr>
          <p:spPr bwMode="auto">
            <a:xfrm>
              <a:off x="2688891" y="4884690"/>
              <a:ext cx="382911" cy="397545"/>
            </a:xfrm>
            <a:prstGeom prst="rect">
              <a:avLst/>
            </a:prstGeom>
            <a:noFill/>
            <a:ln w="9525">
              <a:noFill/>
              <a:miter lim="800000"/>
              <a:headEnd/>
              <a:tailEnd/>
            </a:ln>
          </p:spPr>
          <p:txBody>
            <a:bodyPr wrap="square" lIns="90488" tIns="44450" rIns="90488" bIns="44450">
              <a:spAutoFit/>
            </a:bodyPr>
            <a:lstStyle/>
            <a:p>
              <a:r>
                <a:rPr lang="en-GB" sz="2000" b="1" dirty="0">
                  <a:solidFill>
                    <a:srgbClr val="000000"/>
                  </a:solidFill>
                  <a:latin typeface="Arial" pitchFamily="34" charset="0"/>
                  <a:cs typeface="Arial" pitchFamily="34" charset="0"/>
                </a:rPr>
                <a:t>R</a:t>
              </a:r>
            </a:p>
          </p:txBody>
        </p:sp>
        <p:sp>
          <p:nvSpPr>
            <p:cNvPr id="11281" name="Line 18"/>
            <p:cNvSpPr>
              <a:spLocks noChangeShapeType="1"/>
            </p:cNvSpPr>
            <p:nvPr/>
          </p:nvSpPr>
          <p:spPr bwMode="auto">
            <a:xfrm flipH="1" flipV="1">
              <a:off x="2779868" y="5645006"/>
              <a:ext cx="1824193" cy="799378"/>
            </a:xfrm>
            <a:prstGeom prst="line">
              <a:avLst/>
            </a:prstGeom>
            <a:noFill/>
            <a:ln w="12700">
              <a:solidFill>
                <a:srgbClr val="000000"/>
              </a:solidFill>
              <a:round/>
              <a:headEnd/>
              <a:tailEnd type="triangle" w="med" len="med"/>
            </a:ln>
          </p:spPr>
          <p:txBody>
            <a:bodyPr wrap="none" anchor="ctr"/>
            <a:lstStyle/>
            <a:p>
              <a:endParaRPr lang="zh-TW" altLang="en-US"/>
            </a:p>
          </p:txBody>
        </p:sp>
        <p:sp>
          <p:nvSpPr>
            <p:cNvPr id="11282" name="Line 19"/>
            <p:cNvSpPr>
              <a:spLocks noChangeShapeType="1"/>
            </p:cNvSpPr>
            <p:nvPr/>
          </p:nvSpPr>
          <p:spPr bwMode="auto">
            <a:xfrm>
              <a:off x="2076261" y="5316620"/>
              <a:ext cx="223862" cy="246928"/>
            </a:xfrm>
            <a:prstGeom prst="line">
              <a:avLst/>
            </a:prstGeom>
            <a:noFill/>
            <a:ln w="12700">
              <a:solidFill>
                <a:srgbClr val="000000"/>
              </a:solidFill>
              <a:round/>
              <a:headEnd/>
              <a:tailEnd/>
            </a:ln>
          </p:spPr>
          <p:txBody>
            <a:bodyPr wrap="none" anchor="ctr"/>
            <a:lstStyle/>
            <a:p>
              <a:endParaRPr lang="zh-TW" altLang="en-US"/>
            </a:p>
          </p:txBody>
        </p:sp>
        <p:sp>
          <p:nvSpPr>
            <p:cNvPr id="11283" name="Line 20"/>
            <p:cNvSpPr>
              <a:spLocks noChangeShapeType="1"/>
            </p:cNvSpPr>
            <p:nvPr/>
          </p:nvSpPr>
          <p:spPr bwMode="auto">
            <a:xfrm>
              <a:off x="2076261" y="5308249"/>
              <a:ext cx="301566" cy="0"/>
            </a:xfrm>
            <a:prstGeom prst="line">
              <a:avLst/>
            </a:prstGeom>
            <a:noFill/>
            <a:ln w="12700">
              <a:solidFill>
                <a:srgbClr val="000000"/>
              </a:solidFill>
              <a:round/>
              <a:headEnd/>
              <a:tailEnd/>
            </a:ln>
          </p:spPr>
          <p:txBody>
            <a:bodyPr wrap="none" anchor="ctr"/>
            <a:lstStyle/>
            <a:p>
              <a:endParaRPr lang="zh-TW" altLang="en-US"/>
            </a:p>
          </p:txBody>
        </p:sp>
        <p:sp>
          <p:nvSpPr>
            <p:cNvPr id="11284" name="Arc 21"/>
            <p:cNvSpPr>
              <a:spLocks/>
            </p:cNvSpPr>
            <p:nvPr/>
          </p:nvSpPr>
          <p:spPr bwMode="auto">
            <a:xfrm>
              <a:off x="2235369" y="5318713"/>
              <a:ext cx="72154" cy="167409"/>
            </a:xfrm>
            <a:custGeom>
              <a:avLst/>
              <a:gdLst>
                <a:gd name="T0" fmla="*/ 0 w 21600"/>
                <a:gd name="T1" fmla="*/ 2147483647 h 21594"/>
                <a:gd name="T2" fmla="*/ 2147483647 w 21600"/>
                <a:gd name="T3" fmla="*/ 0 h 21594"/>
                <a:gd name="T4" fmla="*/ 2147483647 w 21600"/>
                <a:gd name="T5" fmla="*/ 2147483647 h 21594"/>
                <a:gd name="T6" fmla="*/ 0 60000 65536"/>
                <a:gd name="T7" fmla="*/ 0 60000 65536"/>
                <a:gd name="T8" fmla="*/ 0 60000 65536"/>
              </a:gdLst>
              <a:ahLst/>
              <a:cxnLst>
                <a:cxn ang="T6">
                  <a:pos x="T0" y="T1"/>
                </a:cxn>
                <a:cxn ang="T7">
                  <a:pos x="T2" y="T3"/>
                </a:cxn>
                <a:cxn ang="T8">
                  <a:pos x="T4" y="T5"/>
                </a:cxn>
              </a:cxnLst>
              <a:rect l="0" t="0" r="r" b="b"/>
              <a:pathLst>
                <a:path w="21600" h="21594" fill="none" extrusionOk="0">
                  <a:moveTo>
                    <a:pt x="0" y="21594"/>
                  </a:moveTo>
                  <a:cubicBezTo>
                    <a:pt x="0" y="9855"/>
                    <a:pt x="9373" y="266"/>
                    <a:pt x="21108" y="-1"/>
                  </a:cubicBezTo>
                </a:path>
                <a:path w="21600" h="21594" stroke="0" extrusionOk="0">
                  <a:moveTo>
                    <a:pt x="0" y="21594"/>
                  </a:moveTo>
                  <a:cubicBezTo>
                    <a:pt x="0" y="9855"/>
                    <a:pt x="9373" y="266"/>
                    <a:pt x="21108" y="-1"/>
                  </a:cubicBezTo>
                  <a:lnTo>
                    <a:pt x="21600" y="21594"/>
                  </a:lnTo>
                  <a:lnTo>
                    <a:pt x="0" y="21594"/>
                  </a:lnTo>
                  <a:close/>
                </a:path>
              </a:pathLst>
            </a:custGeom>
            <a:noFill/>
            <a:ln w="12700" cap="rnd">
              <a:solidFill>
                <a:srgbClr val="000000"/>
              </a:solidFill>
              <a:round/>
              <a:headEnd/>
              <a:tailEnd/>
            </a:ln>
            <a:effectLst/>
          </p:spPr>
          <p:txBody>
            <a:bodyPr wrap="none" anchor="ctr"/>
            <a:lstStyle/>
            <a:p>
              <a:endParaRPr lang="zh-TW" altLang="en-US"/>
            </a:p>
          </p:txBody>
        </p:sp>
        <p:sp>
          <p:nvSpPr>
            <p:cNvPr id="11285" name="Rectangle 22"/>
            <p:cNvSpPr>
              <a:spLocks noChangeArrowheads="1"/>
            </p:cNvSpPr>
            <p:nvPr/>
          </p:nvSpPr>
          <p:spPr bwMode="auto">
            <a:xfrm>
              <a:off x="1480976" y="5052884"/>
              <a:ext cx="704886" cy="518968"/>
            </a:xfrm>
            <a:prstGeom prst="rect">
              <a:avLst/>
            </a:prstGeom>
            <a:noFill/>
            <a:ln w="9525">
              <a:noFill/>
              <a:miter lim="800000"/>
              <a:headEnd/>
              <a:tailEnd/>
            </a:ln>
          </p:spPr>
          <p:txBody>
            <a:bodyPr wrap="none" lIns="90488" tIns="44450" rIns="90488" bIns="44450">
              <a:spAutoFit/>
            </a:bodyPr>
            <a:lstStyle/>
            <a:p>
              <a:r>
                <a:rPr lang="en-GB" sz="2000" dirty="0">
                  <a:solidFill>
                    <a:srgbClr val="000000"/>
                  </a:solidFill>
                  <a:latin typeface="Arial" pitchFamily="34" charset="0"/>
                  <a:cs typeface="Arial" pitchFamily="34" charset="0"/>
                </a:rPr>
                <a:t>eye</a:t>
              </a:r>
            </a:p>
          </p:txBody>
        </p:sp>
        <p:sp>
          <p:nvSpPr>
            <p:cNvPr id="11286" name="Rectangle 23"/>
            <p:cNvSpPr>
              <a:spLocks noChangeArrowheads="1"/>
            </p:cNvSpPr>
            <p:nvPr/>
          </p:nvSpPr>
          <p:spPr bwMode="auto">
            <a:xfrm>
              <a:off x="5572132" y="6072207"/>
              <a:ext cx="1285884" cy="397545"/>
            </a:xfrm>
            <a:prstGeom prst="rect">
              <a:avLst/>
            </a:prstGeom>
            <a:noFill/>
            <a:ln w="9525">
              <a:noFill/>
              <a:miter lim="800000"/>
              <a:headEnd/>
              <a:tailEnd/>
            </a:ln>
          </p:spPr>
          <p:txBody>
            <a:bodyPr wrap="square" lIns="90488" tIns="44450" rIns="90488" bIns="44450">
              <a:spAutoFit/>
            </a:bodyPr>
            <a:lstStyle/>
            <a:p>
              <a:r>
                <a:rPr lang="en-GB" sz="2000" dirty="0">
                  <a:solidFill>
                    <a:srgbClr val="000000"/>
                  </a:solidFill>
                  <a:latin typeface="Arial" pitchFamily="34" charset="0"/>
                  <a:cs typeface="Arial" pitchFamily="34" charset="0"/>
                </a:rPr>
                <a:t>surface</a:t>
              </a:r>
            </a:p>
          </p:txBody>
        </p:sp>
        <p:sp>
          <p:nvSpPr>
            <p:cNvPr id="11287" name="Oval 1"/>
            <p:cNvSpPr>
              <a:spLocks noChangeArrowheads="1"/>
            </p:cNvSpPr>
            <p:nvPr/>
          </p:nvSpPr>
          <p:spPr bwMode="auto">
            <a:xfrm>
              <a:off x="4511675" y="6351588"/>
              <a:ext cx="177800" cy="20161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endParaRPr lang="en-GB"/>
            </a:p>
          </p:txBody>
        </p:sp>
        <p:cxnSp>
          <p:nvCxnSpPr>
            <p:cNvPr id="26" name="直線接點 25"/>
            <p:cNvCxnSpPr/>
            <p:nvPr/>
          </p:nvCxnSpPr>
          <p:spPr bwMode="auto">
            <a:xfrm rot="5400000">
              <a:off x="4277447" y="6061414"/>
              <a:ext cx="642942"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title"/>
          </p:nvPr>
        </p:nvSpPr>
        <p:spPr>
          <a:effectLst>
            <a:outerShdw dist="17961" dir="13500000" algn="ctr" rotWithShape="0">
              <a:schemeClr val="bg2"/>
            </a:outerShdw>
          </a:effectLst>
        </p:spPr>
        <p:txBody>
          <a:bodyPr lIns="90488" tIns="44450" rIns="90488" bIns="44450"/>
          <a:lstStyle/>
          <a:p>
            <a:pPr eaLnBrk="1" hangingPunct="1"/>
            <a:r>
              <a:rPr lang="en-US" altLang="zh-TW" sz="3200" dirty="0" err="1"/>
              <a:t>Phong</a:t>
            </a:r>
            <a:r>
              <a:rPr lang="en-IE" sz="3200" dirty="0"/>
              <a:t> Reflection Model -</a:t>
            </a:r>
            <a:br>
              <a:rPr lang="en-IE" sz="3200" dirty="0"/>
            </a:br>
            <a:r>
              <a:rPr lang="en-IE" sz="3200" dirty="0"/>
              <a:t>Calculating Light Intensity at Point</a:t>
            </a:r>
            <a:endParaRPr lang="en-GB" sz="3200" dirty="0">
              <a:solidFill>
                <a:srgbClr val="FF0000"/>
              </a:solidFill>
              <a:latin typeface="Arial" pitchFamily="34" charset="0"/>
            </a:endParaRPr>
          </a:p>
        </p:txBody>
      </p:sp>
      <p:sp>
        <p:nvSpPr>
          <p:cNvPr id="12290" name="Content Placeholder 3"/>
          <p:cNvSpPr>
            <a:spLocks noGrp="1"/>
          </p:cNvSpPr>
          <p:nvPr>
            <p:ph sz="half" idx="2"/>
          </p:nvPr>
        </p:nvSpPr>
        <p:spPr>
          <a:xfrm>
            <a:off x="4762500" y="1457324"/>
            <a:ext cx="4381500" cy="3186122"/>
          </a:xfrm>
        </p:spPr>
        <p:txBody>
          <a:bodyPr/>
          <a:lstStyle/>
          <a:p>
            <a:pPr marL="0" indent="0">
              <a:spcBef>
                <a:spcPts val="600"/>
              </a:spcBef>
              <a:buFontTx/>
              <a:buNone/>
            </a:pPr>
            <a:r>
              <a:rPr lang="en-GB" sz="2400" b="1" dirty="0">
                <a:solidFill>
                  <a:srgbClr val="FF8000"/>
                </a:solidFill>
              </a:rPr>
              <a:t>Diffuse: </a:t>
            </a:r>
            <a:r>
              <a:rPr lang="en-IE" sz="2400" dirty="0"/>
              <a:t>light intensity </a:t>
            </a:r>
            <a:br>
              <a:rPr lang="en-IE" sz="2400" dirty="0"/>
            </a:br>
            <a:r>
              <a:rPr lang="en-IE" sz="2200" dirty="0"/>
              <a:t>depends on the angle     </a:t>
            </a:r>
            <a:r>
              <a:rPr lang="en-IE" sz="2200" dirty="0">
                <a:sym typeface="Symbol" pitchFamily="18" charset="2"/>
              </a:rPr>
              <a:t>between</a:t>
            </a:r>
            <a:r>
              <a:rPr lang="en-IE" sz="2400" dirty="0">
                <a:sym typeface="Symbol" pitchFamily="18" charset="2"/>
              </a:rPr>
              <a:t> L and N (strongest when   = 0):</a:t>
            </a:r>
          </a:p>
          <a:p>
            <a:pPr marL="0" indent="0">
              <a:spcBef>
                <a:spcPts val="600"/>
              </a:spcBef>
              <a:buFontTx/>
              <a:buNone/>
            </a:pPr>
            <a:r>
              <a:rPr lang="en-GB" sz="2400" b="1" dirty="0">
                <a:solidFill>
                  <a:srgbClr val="FF0000"/>
                </a:solidFill>
              </a:rPr>
              <a:t>I</a:t>
            </a:r>
            <a:r>
              <a:rPr lang="en-GB" sz="2400" b="1" baseline="-25000" dirty="0">
                <a:solidFill>
                  <a:srgbClr val="FF0000"/>
                </a:solidFill>
              </a:rPr>
              <a:t>d</a:t>
            </a:r>
            <a:r>
              <a:rPr lang="en-GB" sz="2400" b="1" dirty="0">
                <a:solidFill>
                  <a:srgbClr val="FF0000"/>
                </a:solidFill>
              </a:rPr>
              <a:t> = </a:t>
            </a:r>
            <a:r>
              <a:rPr lang="en-GB" sz="2400" b="1" dirty="0" err="1">
                <a:solidFill>
                  <a:srgbClr val="FF0000"/>
                </a:solidFill>
              </a:rPr>
              <a:t>K</a:t>
            </a:r>
            <a:r>
              <a:rPr lang="en-GB" sz="2400" b="1" baseline="-25000" dirty="0" err="1">
                <a:solidFill>
                  <a:srgbClr val="FF0000"/>
                </a:solidFill>
              </a:rPr>
              <a:t>d</a:t>
            </a:r>
            <a:r>
              <a:rPr lang="en-GB" sz="2400" b="1" dirty="0">
                <a:solidFill>
                  <a:srgbClr val="FF0000"/>
                </a:solidFill>
              </a:rPr>
              <a:t> * L</a:t>
            </a:r>
            <a:r>
              <a:rPr lang="en-GB" sz="2400" b="1" baseline="-25000" dirty="0">
                <a:solidFill>
                  <a:srgbClr val="FF0000"/>
                </a:solidFill>
              </a:rPr>
              <a:t>d </a:t>
            </a:r>
            <a:r>
              <a:rPr lang="en-GB" sz="2400" b="1" dirty="0">
                <a:solidFill>
                  <a:srgbClr val="FF0000"/>
                </a:solidFill>
              </a:rPr>
              <a:t>* (L dot N)</a:t>
            </a:r>
          </a:p>
          <a:p>
            <a:pPr marL="0" indent="0">
              <a:spcBef>
                <a:spcPts val="600"/>
              </a:spcBef>
              <a:buFontTx/>
              <a:buNone/>
            </a:pPr>
            <a:r>
              <a:rPr lang="en-GB" sz="2400" b="1" dirty="0">
                <a:solidFill>
                  <a:srgbClr val="FF0000"/>
                </a:solidFill>
              </a:rPr>
              <a:t>= </a:t>
            </a:r>
            <a:r>
              <a:rPr lang="en-GB" sz="2400" b="1" dirty="0" err="1">
                <a:solidFill>
                  <a:srgbClr val="FF0000"/>
                </a:solidFill>
              </a:rPr>
              <a:t>K</a:t>
            </a:r>
            <a:r>
              <a:rPr lang="en-GB" sz="2400" b="1" baseline="-25000" dirty="0" err="1">
                <a:solidFill>
                  <a:srgbClr val="FF0000"/>
                </a:solidFill>
              </a:rPr>
              <a:t>d</a:t>
            </a:r>
            <a:r>
              <a:rPr lang="en-GB" sz="2400" b="1" dirty="0">
                <a:solidFill>
                  <a:srgbClr val="FF0000"/>
                </a:solidFill>
              </a:rPr>
              <a:t>* L</a:t>
            </a:r>
            <a:r>
              <a:rPr lang="en-GB" sz="2400" b="1" baseline="-25000" dirty="0">
                <a:solidFill>
                  <a:srgbClr val="FF0000"/>
                </a:solidFill>
              </a:rPr>
              <a:t>d</a:t>
            </a:r>
            <a:r>
              <a:rPr lang="en-GB" sz="2400" b="1" dirty="0">
                <a:solidFill>
                  <a:srgbClr val="FF0000"/>
                </a:solidFill>
              </a:rPr>
              <a:t>*</a:t>
            </a:r>
            <a:r>
              <a:rPr lang="en-GB" sz="2400" b="1" baseline="-25000" dirty="0">
                <a:solidFill>
                  <a:srgbClr val="FF0000"/>
                </a:solidFill>
              </a:rPr>
              <a:t> </a:t>
            </a:r>
            <a:r>
              <a:rPr lang="en-GB" sz="2400" b="1" dirty="0">
                <a:solidFill>
                  <a:srgbClr val="FF0000"/>
                </a:solidFill>
              </a:rPr>
              <a:t>|L| * |N| * </a:t>
            </a:r>
            <a:r>
              <a:rPr lang="en-GB" sz="2400" b="1" dirty="0" err="1">
                <a:solidFill>
                  <a:srgbClr val="FF0000"/>
                </a:solidFill>
              </a:rPr>
              <a:t>cos</a:t>
            </a:r>
            <a:r>
              <a:rPr lang="en-GB" sz="2400" b="1" dirty="0">
                <a:solidFill>
                  <a:srgbClr val="FF0000"/>
                </a:solidFill>
              </a:rPr>
              <a:t>(  )</a:t>
            </a:r>
          </a:p>
          <a:p>
            <a:pPr marL="0" indent="0">
              <a:spcBef>
                <a:spcPts val="600"/>
              </a:spcBef>
              <a:buFontTx/>
              <a:buNone/>
            </a:pPr>
            <a:r>
              <a:rPr lang="en-GB" sz="2000" dirty="0">
                <a:solidFill>
                  <a:srgbClr val="000000"/>
                </a:solidFill>
              </a:rPr>
              <a:t>I</a:t>
            </a:r>
            <a:r>
              <a:rPr lang="en-GB" sz="2000" baseline="-25000" dirty="0">
                <a:solidFill>
                  <a:srgbClr val="000000"/>
                </a:solidFill>
              </a:rPr>
              <a:t>d</a:t>
            </a:r>
            <a:r>
              <a:rPr lang="en-GB" sz="2000" dirty="0">
                <a:solidFill>
                  <a:srgbClr val="000000"/>
                </a:solidFill>
              </a:rPr>
              <a:t> = Reflected intensity</a:t>
            </a:r>
          </a:p>
          <a:p>
            <a:pPr marL="0" indent="0">
              <a:spcBef>
                <a:spcPts val="600"/>
              </a:spcBef>
              <a:buFontTx/>
              <a:buNone/>
            </a:pPr>
            <a:r>
              <a:rPr lang="en-GB" sz="2000" dirty="0" err="1">
                <a:solidFill>
                  <a:srgbClr val="000000"/>
                </a:solidFill>
              </a:rPr>
              <a:t>K</a:t>
            </a:r>
            <a:r>
              <a:rPr lang="en-GB" sz="2000" baseline="-25000" dirty="0" err="1">
                <a:solidFill>
                  <a:srgbClr val="000000"/>
                </a:solidFill>
              </a:rPr>
              <a:t>d</a:t>
            </a:r>
            <a:r>
              <a:rPr lang="en-GB" sz="2000" dirty="0">
                <a:solidFill>
                  <a:srgbClr val="000000"/>
                </a:solidFill>
              </a:rPr>
              <a:t> = Diffuse reflection coefficient</a:t>
            </a:r>
          </a:p>
          <a:p>
            <a:pPr marL="0" indent="0">
              <a:spcBef>
                <a:spcPts val="600"/>
              </a:spcBef>
              <a:buFontTx/>
              <a:buNone/>
            </a:pPr>
            <a:r>
              <a:rPr lang="en-GB" sz="2000" dirty="0">
                <a:solidFill>
                  <a:srgbClr val="000000"/>
                </a:solidFill>
              </a:rPr>
              <a:t>L</a:t>
            </a:r>
            <a:r>
              <a:rPr lang="en-GB" sz="2000" baseline="-25000" dirty="0">
                <a:solidFill>
                  <a:srgbClr val="000000"/>
                </a:solidFill>
              </a:rPr>
              <a:t>d</a:t>
            </a:r>
            <a:r>
              <a:rPr lang="en-GB" sz="2000" dirty="0">
                <a:solidFill>
                  <a:srgbClr val="000000"/>
                </a:solidFill>
              </a:rPr>
              <a:t> = Intensity of light source</a:t>
            </a:r>
            <a:endParaRPr lang="en-GB" sz="2000" dirty="0">
              <a:latin typeface="Times New Roman" pitchFamily="18" charset="0"/>
            </a:endParaRPr>
          </a:p>
          <a:p>
            <a:pPr marL="0" indent="0">
              <a:buFontTx/>
              <a:buNone/>
            </a:pPr>
            <a:endParaRPr lang="en-GB" sz="2000" dirty="0"/>
          </a:p>
        </p:txBody>
      </p:sp>
      <p:sp>
        <p:nvSpPr>
          <p:cNvPr id="12291" name="Rectangle 10"/>
          <p:cNvSpPr>
            <a:spLocks noChangeArrowheads="1"/>
          </p:cNvSpPr>
          <p:nvPr/>
        </p:nvSpPr>
        <p:spPr bwMode="auto">
          <a:xfrm>
            <a:off x="381000" y="1533524"/>
            <a:ext cx="4343400" cy="2536592"/>
          </a:xfrm>
          <a:prstGeom prst="rect">
            <a:avLst/>
          </a:prstGeom>
          <a:noFill/>
          <a:ln w="9525">
            <a:noFill/>
            <a:miter lim="800000"/>
            <a:headEnd/>
            <a:tailEnd/>
          </a:ln>
        </p:spPr>
        <p:txBody>
          <a:bodyPr lIns="90488" tIns="44450" rIns="90488" bIns="44450">
            <a:spAutoFit/>
          </a:bodyPr>
          <a:lstStyle/>
          <a:p>
            <a:r>
              <a:rPr lang="en-GB" b="1" dirty="0">
                <a:solidFill>
                  <a:srgbClr val="FF8000"/>
                </a:solidFill>
                <a:latin typeface="Arial" pitchFamily="34" charset="0"/>
                <a:cs typeface="Arial" pitchFamily="34" charset="0"/>
              </a:rPr>
              <a:t>Ambient:</a:t>
            </a:r>
            <a:r>
              <a:rPr lang="en-GB" dirty="0">
                <a:solidFill>
                  <a:srgbClr val="FF8000"/>
                </a:solidFill>
                <a:latin typeface="Arial" pitchFamily="34" charset="0"/>
                <a:cs typeface="Arial" pitchFamily="34" charset="0"/>
              </a:rPr>
              <a:t> </a:t>
            </a:r>
            <a:r>
              <a:rPr lang="en-GB" b="0" dirty="0">
                <a:latin typeface="Arial" pitchFamily="34" charset="0"/>
                <a:cs typeface="Arial" pitchFamily="34" charset="0"/>
              </a:rPr>
              <a:t>light is the same everywhere and appears to have no direction: </a:t>
            </a:r>
          </a:p>
          <a:p>
            <a:r>
              <a:rPr lang="en-GB" dirty="0" err="1">
                <a:solidFill>
                  <a:srgbClr val="FF0000"/>
                </a:solidFill>
                <a:latin typeface="Century Gothic" pitchFamily="34" charset="0"/>
              </a:rPr>
              <a:t>I</a:t>
            </a:r>
            <a:r>
              <a:rPr lang="en-GB" baseline="-25000" dirty="0" err="1">
                <a:solidFill>
                  <a:srgbClr val="FF0000"/>
                </a:solidFill>
                <a:latin typeface="Century Gothic" pitchFamily="34" charset="0"/>
              </a:rPr>
              <a:t>a</a:t>
            </a:r>
            <a:r>
              <a:rPr lang="en-GB" dirty="0">
                <a:solidFill>
                  <a:srgbClr val="FF0000"/>
                </a:solidFill>
                <a:latin typeface="Century Gothic" pitchFamily="34" charset="0"/>
              </a:rPr>
              <a:t> = K</a:t>
            </a:r>
            <a:r>
              <a:rPr lang="en-GB" baseline="-25000" dirty="0">
                <a:solidFill>
                  <a:srgbClr val="FF0000"/>
                </a:solidFill>
                <a:latin typeface="Century Gothic" pitchFamily="34" charset="0"/>
              </a:rPr>
              <a:t>a </a:t>
            </a:r>
            <a:r>
              <a:rPr lang="en-GB" dirty="0">
                <a:solidFill>
                  <a:srgbClr val="FF0000"/>
                </a:solidFill>
                <a:latin typeface="Arial" pitchFamily="34" charset="0"/>
              </a:rPr>
              <a:t>* </a:t>
            </a:r>
            <a:r>
              <a:rPr lang="en-GB" dirty="0">
                <a:solidFill>
                  <a:srgbClr val="FF0000"/>
                </a:solidFill>
                <a:latin typeface="Century Gothic" pitchFamily="34" charset="0"/>
              </a:rPr>
              <a:t>L</a:t>
            </a:r>
            <a:r>
              <a:rPr lang="en-GB" baseline="-25000" dirty="0">
                <a:solidFill>
                  <a:srgbClr val="FF0000"/>
                </a:solidFill>
                <a:latin typeface="Century Gothic" pitchFamily="34" charset="0"/>
              </a:rPr>
              <a:t>a</a:t>
            </a:r>
            <a:endParaRPr lang="en-GB" sz="2000" dirty="0">
              <a:solidFill>
                <a:srgbClr val="000000"/>
              </a:solidFill>
              <a:latin typeface="Arial" pitchFamily="34" charset="0"/>
            </a:endParaRPr>
          </a:p>
          <a:p>
            <a:pPr>
              <a:spcBef>
                <a:spcPts val="600"/>
              </a:spcBef>
            </a:pPr>
            <a:r>
              <a:rPr lang="en-GB" sz="2000" b="0" dirty="0" err="1">
                <a:solidFill>
                  <a:srgbClr val="000000"/>
                </a:solidFill>
                <a:latin typeface="Arial" pitchFamily="34" charset="0"/>
              </a:rPr>
              <a:t>I</a:t>
            </a:r>
            <a:r>
              <a:rPr lang="en-GB" sz="2000" b="0" baseline="-25000" dirty="0" err="1">
                <a:solidFill>
                  <a:srgbClr val="000000"/>
                </a:solidFill>
                <a:latin typeface="Arial" pitchFamily="34" charset="0"/>
              </a:rPr>
              <a:t>a</a:t>
            </a:r>
            <a:r>
              <a:rPr lang="en-GB" sz="2000" b="0" dirty="0">
                <a:solidFill>
                  <a:srgbClr val="000000"/>
                </a:solidFill>
                <a:latin typeface="Arial" pitchFamily="34" charset="0"/>
              </a:rPr>
              <a:t> = Light intensity</a:t>
            </a:r>
          </a:p>
          <a:p>
            <a:pPr>
              <a:spcBef>
                <a:spcPts val="600"/>
              </a:spcBef>
            </a:pPr>
            <a:r>
              <a:rPr lang="en-GB" sz="2000" b="0" dirty="0">
                <a:solidFill>
                  <a:srgbClr val="000000"/>
                </a:solidFill>
                <a:latin typeface="Arial" pitchFamily="34" charset="0"/>
              </a:rPr>
              <a:t>K</a:t>
            </a:r>
            <a:r>
              <a:rPr lang="en-GB" sz="2000" b="0" baseline="-25000" dirty="0">
                <a:solidFill>
                  <a:srgbClr val="000000"/>
                </a:solidFill>
                <a:latin typeface="Arial" pitchFamily="34" charset="0"/>
              </a:rPr>
              <a:t>a</a:t>
            </a:r>
            <a:r>
              <a:rPr lang="en-GB" sz="2000" b="0" dirty="0">
                <a:solidFill>
                  <a:srgbClr val="000000"/>
                </a:solidFill>
                <a:latin typeface="Arial" pitchFamily="34" charset="0"/>
              </a:rPr>
              <a:t> = Reflection coefficient</a:t>
            </a:r>
          </a:p>
          <a:p>
            <a:pPr>
              <a:spcBef>
                <a:spcPts val="600"/>
              </a:spcBef>
            </a:pPr>
            <a:r>
              <a:rPr lang="en-GB" sz="2000" b="0" dirty="0">
                <a:solidFill>
                  <a:srgbClr val="000000"/>
                </a:solidFill>
                <a:latin typeface="Arial" pitchFamily="34" charset="0"/>
              </a:rPr>
              <a:t>L</a:t>
            </a:r>
            <a:r>
              <a:rPr lang="en-GB" sz="2000" b="0" baseline="-25000" dirty="0">
                <a:solidFill>
                  <a:srgbClr val="000000"/>
                </a:solidFill>
                <a:latin typeface="Century Gothic" pitchFamily="34" charset="0"/>
              </a:rPr>
              <a:t>a</a:t>
            </a:r>
            <a:r>
              <a:rPr lang="en-GB" sz="2000" b="0" dirty="0">
                <a:solidFill>
                  <a:srgbClr val="000000"/>
                </a:solidFill>
                <a:latin typeface="Arial" pitchFamily="34" charset="0"/>
              </a:rPr>
              <a:t> = Intensity of incoming light</a:t>
            </a:r>
          </a:p>
        </p:txBody>
      </p:sp>
      <p:sp>
        <p:nvSpPr>
          <p:cNvPr id="12292" name="Rectangle 48"/>
          <p:cNvSpPr>
            <a:spLocks noChangeArrowheads="1"/>
          </p:cNvSpPr>
          <p:nvPr/>
        </p:nvSpPr>
        <p:spPr bwMode="auto">
          <a:xfrm>
            <a:off x="8020593" y="2938757"/>
            <a:ext cx="344488" cy="461962"/>
          </a:xfrm>
          <a:prstGeom prst="rect">
            <a:avLst/>
          </a:prstGeom>
          <a:noFill/>
          <a:ln w="9525">
            <a:noFill/>
            <a:miter lim="800000"/>
            <a:headEnd/>
            <a:tailEnd/>
          </a:ln>
        </p:spPr>
        <p:txBody>
          <a:bodyPr wrap="none">
            <a:spAutoFit/>
          </a:bodyPr>
          <a:lstStyle/>
          <a:p>
            <a:pPr eaLnBrk="1" hangingPunct="1"/>
            <a:r>
              <a:rPr lang="en-GB" dirty="0">
                <a:solidFill>
                  <a:srgbClr val="000000"/>
                </a:solidFill>
                <a:latin typeface="Symbol" pitchFamily="18" charset="2"/>
              </a:rPr>
              <a:t></a:t>
            </a:r>
            <a:endParaRPr lang="en-US" altLang="zh-TW" dirty="0">
              <a:solidFill>
                <a:srgbClr val="000000"/>
              </a:solidFill>
              <a:latin typeface="Symbol" pitchFamily="18" charset="2"/>
            </a:endParaRPr>
          </a:p>
        </p:txBody>
      </p:sp>
      <p:pic>
        <p:nvPicPr>
          <p:cNvPr id="30" name="Picture 29" descr="Screen Shot 2016-02-05 at 3.05.45 AM.png"/>
          <p:cNvPicPr>
            <a:picLocks noChangeAspect="1"/>
          </p:cNvPicPr>
          <p:nvPr/>
        </p:nvPicPr>
        <p:blipFill>
          <a:blip r:embed="rId2"/>
          <a:srcRect/>
          <a:stretch>
            <a:fillRect/>
          </a:stretch>
        </p:blipFill>
        <p:spPr bwMode="auto">
          <a:xfrm>
            <a:off x="5486400" y="4618290"/>
            <a:ext cx="2438400" cy="1619250"/>
          </a:xfrm>
          <a:prstGeom prst="rect">
            <a:avLst/>
          </a:prstGeom>
          <a:noFill/>
          <a:ln w="9525">
            <a:noFill/>
            <a:miter lim="800000"/>
            <a:headEnd/>
            <a:tailEnd/>
          </a:ln>
        </p:spPr>
      </p:pic>
      <p:sp>
        <p:nvSpPr>
          <p:cNvPr id="12294" name="Rectangle 48"/>
          <p:cNvSpPr>
            <a:spLocks noChangeArrowheads="1"/>
          </p:cNvSpPr>
          <p:nvPr/>
        </p:nvSpPr>
        <p:spPr bwMode="auto">
          <a:xfrm>
            <a:off x="8126775" y="2109260"/>
            <a:ext cx="344487" cy="461962"/>
          </a:xfrm>
          <a:prstGeom prst="rect">
            <a:avLst/>
          </a:prstGeom>
          <a:noFill/>
          <a:ln w="9525">
            <a:noFill/>
            <a:miter lim="800000"/>
            <a:headEnd/>
            <a:tailEnd/>
          </a:ln>
        </p:spPr>
        <p:txBody>
          <a:bodyPr wrap="none">
            <a:spAutoFit/>
          </a:bodyPr>
          <a:lstStyle/>
          <a:p>
            <a:pPr eaLnBrk="1" hangingPunct="1"/>
            <a:r>
              <a:rPr lang="en-GB" dirty="0">
                <a:solidFill>
                  <a:srgbClr val="000000"/>
                </a:solidFill>
                <a:latin typeface="Symbol" pitchFamily="18" charset="2"/>
              </a:rPr>
              <a:t></a:t>
            </a:r>
            <a:endParaRPr lang="en-US" altLang="zh-TW" dirty="0">
              <a:solidFill>
                <a:srgbClr val="000000"/>
              </a:solidFill>
              <a:latin typeface="Symbol" pitchFamily="18" charset="2"/>
            </a:endParaRPr>
          </a:p>
        </p:txBody>
      </p:sp>
      <p:grpSp>
        <p:nvGrpSpPr>
          <p:cNvPr id="31" name="群組 30"/>
          <p:cNvGrpSpPr/>
          <p:nvPr/>
        </p:nvGrpSpPr>
        <p:grpSpPr>
          <a:xfrm>
            <a:off x="148569" y="4189097"/>
            <a:ext cx="4882980" cy="1967727"/>
            <a:chOff x="78372" y="4585473"/>
            <a:chExt cx="4882980" cy="1967727"/>
          </a:xfrm>
          <a:noFill/>
        </p:grpSpPr>
        <p:sp>
          <p:nvSpPr>
            <p:cNvPr id="12296" name="Line 61"/>
            <p:cNvSpPr>
              <a:spLocks noChangeShapeType="1"/>
            </p:cNvSpPr>
            <p:nvPr/>
          </p:nvSpPr>
          <p:spPr bwMode="auto">
            <a:xfrm>
              <a:off x="3836578" y="4985624"/>
              <a:ext cx="0" cy="276226"/>
            </a:xfrm>
            <a:prstGeom prst="line">
              <a:avLst/>
            </a:prstGeom>
            <a:grpFill/>
            <a:ln w="12700">
              <a:solidFill>
                <a:schemeClr val="hlink"/>
              </a:solidFill>
              <a:round/>
              <a:headEnd/>
              <a:tailEnd/>
            </a:ln>
          </p:spPr>
          <p:txBody>
            <a:bodyPr wrap="none" anchor="ctr"/>
            <a:lstStyle/>
            <a:p>
              <a:endParaRPr lang="zh-TW" altLang="en-US"/>
            </a:p>
          </p:txBody>
        </p:sp>
        <p:sp>
          <p:nvSpPr>
            <p:cNvPr id="12297" name="Rectangle 62"/>
            <p:cNvSpPr>
              <a:spLocks noChangeArrowheads="1"/>
            </p:cNvSpPr>
            <p:nvPr/>
          </p:nvSpPr>
          <p:spPr bwMode="auto">
            <a:xfrm>
              <a:off x="559845" y="5636029"/>
              <a:ext cx="328612" cy="436562"/>
            </a:xfrm>
            <a:prstGeom prst="rect">
              <a:avLst/>
            </a:prstGeom>
            <a:grpFill/>
            <a:ln w="9525">
              <a:noFill/>
              <a:miter lim="800000"/>
              <a:headEnd/>
              <a:tailEnd/>
            </a:ln>
          </p:spPr>
          <p:txBody>
            <a:bodyPr wrap="none" lIns="90488" tIns="44450" rIns="90488" bIns="44450">
              <a:spAutoFit/>
            </a:bodyPr>
            <a:lstStyle/>
            <a:p>
              <a:r>
                <a:rPr lang="en-GB" sz="2000" dirty="0">
                  <a:solidFill>
                    <a:srgbClr val="000000"/>
                  </a:solidFill>
                  <a:latin typeface="Arial" pitchFamily="34" charset="0"/>
                </a:rPr>
                <a:t>V</a:t>
              </a:r>
            </a:p>
          </p:txBody>
        </p:sp>
        <p:sp>
          <p:nvSpPr>
            <p:cNvPr id="12298" name="Line 63"/>
            <p:cNvSpPr>
              <a:spLocks noChangeShapeType="1"/>
            </p:cNvSpPr>
            <p:nvPr/>
          </p:nvSpPr>
          <p:spPr bwMode="auto">
            <a:xfrm>
              <a:off x="950912" y="6484938"/>
              <a:ext cx="3263900" cy="0"/>
            </a:xfrm>
            <a:prstGeom prst="line">
              <a:avLst/>
            </a:prstGeom>
            <a:grpFill/>
            <a:ln w="12700">
              <a:solidFill>
                <a:srgbClr val="000000"/>
              </a:solidFill>
              <a:round/>
              <a:headEnd/>
              <a:tailEnd/>
            </a:ln>
          </p:spPr>
          <p:txBody>
            <a:bodyPr wrap="none" anchor="ctr"/>
            <a:lstStyle/>
            <a:p>
              <a:endParaRPr lang="zh-TW" altLang="en-US"/>
            </a:p>
          </p:txBody>
        </p:sp>
        <p:sp>
          <p:nvSpPr>
            <p:cNvPr id="12299" name="Line 64"/>
            <p:cNvSpPr>
              <a:spLocks noChangeShapeType="1"/>
            </p:cNvSpPr>
            <p:nvPr/>
          </p:nvSpPr>
          <p:spPr bwMode="auto">
            <a:xfrm>
              <a:off x="2519363" y="5391150"/>
              <a:ext cx="0" cy="1085850"/>
            </a:xfrm>
            <a:prstGeom prst="line">
              <a:avLst/>
            </a:prstGeom>
            <a:grpFill/>
            <a:ln w="12700">
              <a:solidFill>
                <a:srgbClr val="000000"/>
              </a:solidFill>
              <a:round/>
              <a:headEnd type="triangle" w="med" len="med"/>
              <a:tailEnd/>
            </a:ln>
          </p:spPr>
          <p:txBody>
            <a:bodyPr wrap="none" anchor="ctr"/>
            <a:lstStyle/>
            <a:p>
              <a:endParaRPr lang="zh-TW" altLang="en-US"/>
            </a:p>
          </p:txBody>
        </p:sp>
        <p:sp>
          <p:nvSpPr>
            <p:cNvPr id="12300" name="Line 65"/>
            <p:cNvSpPr>
              <a:spLocks noChangeShapeType="1"/>
            </p:cNvSpPr>
            <p:nvPr/>
          </p:nvSpPr>
          <p:spPr bwMode="auto">
            <a:xfrm>
              <a:off x="3654015" y="5123736"/>
              <a:ext cx="366713" cy="0"/>
            </a:xfrm>
            <a:prstGeom prst="line">
              <a:avLst/>
            </a:prstGeom>
            <a:grpFill/>
            <a:ln w="12700">
              <a:solidFill>
                <a:schemeClr val="hlink"/>
              </a:solidFill>
              <a:round/>
              <a:headEnd/>
              <a:tailEnd/>
            </a:ln>
          </p:spPr>
          <p:txBody>
            <a:bodyPr wrap="none" anchor="ctr"/>
            <a:lstStyle/>
            <a:p>
              <a:endParaRPr lang="zh-TW" altLang="en-US"/>
            </a:p>
          </p:txBody>
        </p:sp>
        <p:sp>
          <p:nvSpPr>
            <p:cNvPr id="12301" name="Line 66"/>
            <p:cNvSpPr>
              <a:spLocks noChangeShapeType="1"/>
            </p:cNvSpPr>
            <p:nvPr/>
          </p:nvSpPr>
          <p:spPr bwMode="auto">
            <a:xfrm flipH="1">
              <a:off x="3642903" y="4985624"/>
              <a:ext cx="390525" cy="276226"/>
            </a:xfrm>
            <a:prstGeom prst="line">
              <a:avLst/>
            </a:prstGeom>
            <a:grpFill/>
            <a:ln w="12700">
              <a:solidFill>
                <a:schemeClr val="hlink"/>
              </a:solidFill>
              <a:round/>
              <a:headEnd/>
              <a:tailEnd/>
            </a:ln>
          </p:spPr>
          <p:txBody>
            <a:bodyPr wrap="none" anchor="ctr"/>
            <a:lstStyle/>
            <a:p>
              <a:endParaRPr lang="zh-TW" altLang="en-US"/>
            </a:p>
          </p:txBody>
        </p:sp>
        <p:sp>
          <p:nvSpPr>
            <p:cNvPr id="12302" name="Line 67"/>
            <p:cNvSpPr>
              <a:spLocks noChangeShapeType="1"/>
            </p:cNvSpPr>
            <p:nvPr/>
          </p:nvSpPr>
          <p:spPr bwMode="auto">
            <a:xfrm flipH="1" flipV="1">
              <a:off x="3642903" y="4974512"/>
              <a:ext cx="390525" cy="304800"/>
            </a:xfrm>
            <a:prstGeom prst="line">
              <a:avLst/>
            </a:prstGeom>
            <a:grpFill/>
            <a:ln w="12700">
              <a:solidFill>
                <a:schemeClr val="hlink"/>
              </a:solidFill>
              <a:round/>
              <a:headEnd/>
              <a:tailEnd/>
            </a:ln>
          </p:spPr>
          <p:txBody>
            <a:bodyPr wrap="none" anchor="ctr"/>
            <a:lstStyle/>
            <a:p>
              <a:endParaRPr lang="zh-TW" altLang="en-US"/>
            </a:p>
          </p:txBody>
        </p:sp>
        <p:sp>
          <p:nvSpPr>
            <p:cNvPr id="12303" name="Line 68"/>
            <p:cNvSpPr>
              <a:spLocks noChangeShapeType="1"/>
            </p:cNvSpPr>
            <p:nvPr/>
          </p:nvSpPr>
          <p:spPr bwMode="auto">
            <a:xfrm flipV="1">
              <a:off x="2525712" y="5453063"/>
              <a:ext cx="996950" cy="1036637"/>
            </a:xfrm>
            <a:prstGeom prst="line">
              <a:avLst/>
            </a:prstGeom>
            <a:grpFill/>
            <a:ln w="12700">
              <a:solidFill>
                <a:srgbClr val="000000"/>
              </a:solidFill>
              <a:round/>
              <a:headEnd/>
              <a:tailEnd type="triangle" w="med" len="med"/>
            </a:ln>
          </p:spPr>
          <p:txBody>
            <a:bodyPr wrap="none" anchor="ctr"/>
            <a:lstStyle/>
            <a:p>
              <a:endParaRPr lang="zh-TW" altLang="en-US"/>
            </a:p>
          </p:txBody>
        </p:sp>
        <p:sp>
          <p:nvSpPr>
            <p:cNvPr id="12304" name="Rectangle 69"/>
            <p:cNvSpPr>
              <a:spLocks noChangeArrowheads="1"/>
            </p:cNvSpPr>
            <p:nvPr/>
          </p:nvSpPr>
          <p:spPr bwMode="auto">
            <a:xfrm>
              <a:off x="4015202" y="4585473"/>
              <a:ext cx="946150" cy="773113"/>
            </a:xfrm>
            <a:prstGeom prst="rect">
              <a:avLst/>
            </a:prstGeom>
            <a:grpFill/>
            <a:ln w="9525">
              <a:noFill/>
              <a:miter lim="800000"/>
              <a:headEnd/>
              <a:tailEnd/>
            </a:ln>
          </p:spPr>
          <p:txBody>
            <a:bodyPr wrap="none" lIns="90488" tIns="44450" rIns="90488" bIns="44450">
              <a:spAutoFit/>
            </a:bodyPr>
            <a:lstStyle/>
            <a:p>
              <a:r>
                <a:rPr lang="en-GB" sz="2000" dirty="0">
                  <a:solidFill>
                    <a:srgbClr val="000000"/>
                  </a:solidFill>
                  <a:latin typeface="Arial" pitchFamily="34" charset="0"/>
                </a:rPr>
                <a:t>light</a:t>
              </a:r>
            </a:p>
            <a:p>
              <a:r>
                <a:rPr lang="en-GB" sz="2000" dirty="0">
                  <a:solidFill>
                    <a:srgbClr val="000000"/>
                  </a:solidFill>
                  <a:latin typeface="Arial" pitchFamily="34" charset="0"/>
                </a:rPr>
                <a:t>source</a:t>
              </a:r>
            </a:p>
          </p:txBody>
        </p:sp>
        <p:sp>
          <p:nvSpPr>
            <p:cNvPr id="12305" name="Rectangle 70"/>
            <p:cNvSpPr>
              <a:spLocks noChangeArrowheads="1"/>
            </p:cNvSpPr>
            <p:nvPr/>
          </p:nvSpPr>
          <p:spPr bwMode="auto">
            <a:xfrm>
              <a:off x="2345239" y="4990279"/>
              <a:ext cx="339725" cy="436564"/>
            </a:xfrm>
            <a:prstGeom prst="rect">
              <a:avLst/>
            </a:prstGeom>
            <a:grpFill/>
            <a:ln w="9525">
              <a:noFill/>
              <a:miter lim="800000"/>
              <a:headEnd/>
              <a:tailEnd/>
            </a:ln>
          </p:spPr>
          <p:txBody>
            <a:bodyPr wrap="none" lIns="90488" tIns="44450" rIns="90488" bIns="44450">
              <a:spAutoFit/>
            </a:bodyPr>
            <a:lstStyle/>
            <a:p>
              <a:r>
                <a:rPr lang="en-GB" sz="2000" dirty="0">
                  <a:solidFill>
                    <a:srgbClr val="000000"/>
                  </a:solidFill>
                  <a:latin typeface="Arial" pitchFamily="34" charset="0"/>
                </a:rPr>
                <a:t>N</a:t>
              </a:r>
            </a:p>
          </p:txBody>
        </p:sp>
        <p:sp>
          <p:nvSpPr>
            <p:cNvPr id="12306" name="Rectangle 71"/>
            <p:cNvSpPr>
              <a:spLocks noChangeArrowheads="1"/>
            </p:cNvSpPr>
            <p:nvPr/>
          </p:nvSpPr>
          <p:spPr bwMode="auto">
            <a:xfrm>
              <a:off x="3579813" y="5270500"/>
              <a:ext cx="312737" cy="436564"/>
            </a:xfrm>
            <a:prstGeom prst="rect">
              <a:avLst/>
            </a:prstGeom>
            <a:grpFill/>
            <a:ln w="9525">
              <a:noFill/>
              <a:miter lim="800000"/>
              <a:headEnd/>
              <a:tailEnd/>
            </a:ln>
          </p:spPr>
          <p:txBody>
            <a:bodyPr wrap="none" lIns="90488" tIns="44450" rIns="90488" bIns="44450">
              <a:spAutoFit/>
            </a:bodyPr>
            <a:lstStyle/>
            <a:p>
              <a:r>
                <a:rPr lang="en-GB" sz="2000">
                  <a:solidFill>
                    <a:srgbClr val="000000"/>
                  </a:solidFill>
                  <a:latin typeface="Arial" pitchFamily="34" charset="0"/>
                </a:rPr>
                <a:t>L</a:t>
              </a:r>
            </a:p>
          </p:txBody>
        </p:sp>
        <p:sp>
          <p:nvSpPr>
            <p:cNvPr id="12307" name="Line 72"/>
            <p:cNvSpPr>
              <a:spLocks noChangeShapeType="1"/>
            </p:cNvSpPr>
            <p:nvPr/>
          </p:nvSpPr>
          <p:spPr bwMode="auto">
            <a:xfrm flipH="1" flipV="1">
              <a:off x="1255713" y="5453063"/>
              <a:ext cx="1266825" cy="1036637"/>
            </a:xfrm>
            <a:prstGeom prst="line">
              <a:avLst/>
            </a:prstGeom>
            <a:grpFill/>
            <a:ln w="12700">
              <a:solidFill>
                <a:srgbClr val="000000"/>
              </a:solidFill>
              <a:round/>
              <a:headEnd/>
              <a:tailEnd type="triangle" w="med" len="med"/>
            </a:ln>
          </p:spPr>
          <p:txBody>
            <a:bodyPr wrap="none" anchor="ctr"/>
            <a:lstStyle/>
            <a:p>
              <a:endParaRPr lang="zh-TW" altLang="en-US"/>
            </a:p>
          </p:txBody>
        </p:sp>
        <p:sp>
          <p:nvSpPr>
            <p:cNvPr id="12308" name="Rectangle 73"/>
            <p:cNvSpPr>
              <a:spLocks noChangeArrowheads="1"/>
            </p:cNvSpPr>
            <p:nvPr/>
          </p:nvSpPr>
          <p:spPr bwMode="auto">
            <a:xfrm>
              <a:off x="1082954" y="5082896"/>
              <a:ext cx="341313" cy="434975"/>
            </a:xfrm>
            <a:prstGeom prst="rect">
              <a:avLst/>
            </a:prstGeom>
            <a:grpFill/>
            <a:ln w="9525">
              <a:noFill/>
              <a:miter lim="800000"/>
              <a:headEnd/>
              <a:tailEnd/>
            </a:ln>
          </p:spPr>
          <p:txBody>
            <a:bodyPr wrap="none" lIns="90488" tIns="44450" rIns="90488" bIns="44450">
              <a:spAutoFit/>
            </a:bodyPr>
            <a:lstStyle/>
            <a:p>
              <a:r>
                <a:rPr lang="en-GB" sz="2000" dirty="0">
                  <a:solidFill>
                    <a:srgbClr val="000000"/>
                  </a:solidFill>
                  <a:latin typeface="Arial" pitchFamily="34" charset="0"/>
                </a:rPr>
                <a:t>R</a:t>
              </a:r>
            </a:p>
          </p:txBody>
        </p:sp>
        <p:sp>
          <p:nvSpPr>
            <p:cNvPr id="12309" name="Line 74"/>
            <p:cNvSpPr>
              <a:spLocks noChangeShapeType="1"/>
            </p:cNvSpPr>
            <p:nvPr/>
          </p:nvSpPr>
          <p:spPr bwMode="auto">
            <a:xfrm flipH="1" flipV="1">
              <a:off x="828675" y="5913438"/>
              <a:ext cx="1697038" cy="576262"/>
            </a:xfrm>
            <a:prstGeom prst="line">
              <a:avLst/>
            </a:prstGeom>
            <a:grpFill/>
            <a:ln w="12700">
              <a:solidFill>
                <a:srgbClr val="000000"/>
              </a:solidFill>
              <a:round/>
              <a:headEnd/>
              <a:tailEnd type="triangle" w="med" len="med"/>
            </a:ln>
          </p:spPr>
          <p:txBody>
            <a:bodyPr wrap="none" anchor="ctr"/>
            <a:lstStyle/>
            <a:p>
              <a:endParaRPr lang="zh-TW" altLang="en-US"/>
            </a:p>
          </p:txBody>
        </p:sp>
        <p:sp>
          <p:nvSpPr>
            <p:cNvPr id="12310" name="Rectangle 78"/>
            <p:cNvSpPr>
              <a:spLocks noChangeArrowheads="1"/>
            </p:cNvSpPr>
            <p:nvPr/>
          </p:nvSpPr>
          <p:spPr bwMode="auto">
            <a:xfrm>
              <a:off x="78372" y="5522593"/>
              <a:ext cx="565150" cy="436564"/>
            </a:xfrm>
            <a:prstGeom prst="rect">
              <a:avLst/>
            </a:prstGeom>
            <a:grpFill/>
            <a:ln w="9525">
              <a:noFill/>
              <a:miter lim="800000"/>
              <a:headEnd/>
              <a:tailEnd/>
            </a:ln>
          </p:spPr>
          <p:txBody>
            <a:bodyPr wrap="none" lIns="90488" tIns="44450" rIns="90488" bIns="44450">
              <a:spAutoFit/>
            </a:bodyPr>
            <a:lstStyle/>
            <a:p>
              <a:r>
                <a:rPr lang="en-GB" sz="2000" dirty="0">
                  <a:solidFill>
                    <a:srgbClr val="000000"/>
                  </a:solidFill>
                  <a:latin typeface="Arial" pitchFamily="34" charset="0"/>
                </a:rPr>
                <a:t>eye</a:t>
              </a:r>
            </a:p>
          </p:txBody>
        </p:sp>
        <p:sp>
          <p:nvSpPr>
            <p:cNvPr id="12311" name="Rectangle 79"/>
            <p:cNvSpPr>
              <a:spLocks noChangeArrowheads="1"/>
            </p:cNvSpPr>
            <p:nvPr/>
          </p:nvSpPr>
          <p:spPr bwMode="auto">
            <a:xfrm>
              <a:off x="3149600" y="6116638"/>
              <a:ext cx="1011238" cy="436562"/>
            </a:xfrm>
            <a:prstGeom prst="rect">
              <a:avLst/>
            </a:prstGeom>
            <a:grpFill/>
            <a:ln w="9525">
              <a:noFill/>
              <a:miter lim="800000"/>
              <a:headEnd/>
              <a:tailEnd/>
            </a:ln>
          </p:spPr>
          <p:txBody>
            <a:bodyPr wrap="none" lIns="90488" tIns="44450" rIns="90488" bIns="44450">
              <a:spAutoFit/>
            </a:bodyPr>
            <a:lstStyle/>
            <a:p>
              <a:r>
                <a:rPr lang="en-GB" sz="2000">
                  <a:solidFill>
                    <a:srgbClr val="000000"/>
                  </a:solidFill>
                  <a:latin typeface="Arial" pitchFamily="34" charset="0"/>
                </a:rPr>
                <a:t>surface</a:t>
              </a:r>
            </a:p>
          </p:txBody>
        </p:sp>
        <p:sp>
          <p:nvSpPr>
            <p:cNvPr id="12312" name="Rectangle 80"/>
            <p:cNvSpPr>
              <a:spLocks noChangeArrowheads="1"/>
            </p:cNvSpPr>
            <p:nvPr/>
          </p:nvSpPr>
          <p:spPr bwMode="auto">
            <a:xfrm>
              <a:off x="1668464" y="5863584"/>
              <a:ext cx="320675" cy="506413"/>
            </a:xfrm>
            <a:prstGeom prst="rect">
              <a:avLst/>
            </a:prstGeom>
            <a:grpFill/>
            <a:ln w="9525">
              <a:noFill/>
              <a:miter lim="800000"/>
              <a:headEnd/>
              <a:tailEnd/>
            </a:ln>
          </p:spPr>
          <p:txBody>
            <a:bodyPr wrap="none">
              <a:spAutoFit/>
            </a:bodyPr>
            <a:lstStyle/>
            <a:p>
              <a:pPr eaLnBrk="1" hangingPunct="1"/>
              <a:r>
                <a:rPr lang="en-GB" dirty="0">
                  <a:solidFill>
                    <a:srgbClr val="000000"/>
                  </a:solidFill>
                  <a:latin typeface="Symbol" pitchFamily="18" charset="2"/>
                </a:rPr>
                <a:t></a:t>
              </a:r>
              <a:endParaRPr lang="en-US" altLang="zh-TW" dirty="0">
                <a:solidFill>
                  <a:srgbClr val="000000"/>
                </a:solidFill>
                <a:latin typeface="Symbol" pitchFamily="18" charset="2"/>
              </a:endParaRPr>
            </a:p>
          </p:txBody>
        </p:sp>
        <p:sp>
          <p:nvSpPr>
            <p:cNvPr id="12313" name="Arc 81"/>
            <p:cNvSpPr>
              <a:spLocks/>
            </p:cNvSpPr>
            <p:nvPr/>
          </p:nvSpPr>
          <p:spPr bwMode="auto">
            <a:xfrm>
              <a:off x="2522048" y="5907845"/>
              <a:ext cx="278254" cy="337625"/>
            </a:xfrm>
            <a:custGeom>
              <a:avLst/>
              <a:gdLst>
                <a:gd name="T0" fmla="*/ 0 w 21181"/>
                <a:gd name="T1" fmla="*/ 0 h 21600"/>
                <a:gd name="T2" fmla="*/ 0 w 21181"/>
                <a:gd name="T3" fmla="*/ 0 h 21600"/>
                <a:gd name="T4" fmla="*/ 0 w 21181"/>
                <a:gd name="T5" fmla="*/ 0 h 21600"/>
                <a:gd name="T6" fmla="*/ 0 60000 65536"/>
                <a:gd name="T7" fmla="*/ 0 60000 65536"/>
                <a:gd name="T8" fmla="*/ 0 60000 65536"/>
              </a:gdLst>
              <a:ahLst/>
              <a:cxnLst>
                <a:cxn ang="T6">
                  <a:pos x="T0" y="T1"/>
                </a:cxn>
                <a:cxn ang="T7">
                  <a:pos x="T2" y="T3"/>
                </a:cxn>
                <a:cxn ang="T8">
                  <a:pos x="T4" y="T5"/>
                </a:cxn>
              </a:cxnLst>
              <a:rect l="0" t="0" r="r" b="b"/>
              <a:pathLst>
                <a:path w="21181" h="21600" fill="none" extrusionOk="0">
                  <a:moveTo>
                    <a:pt x="-1" y="0"/>
                  </a:moveTo>
                  <a:cubicBezTo>
                    <a:pt x="10296" y="0"/>
                    <a:pt x="19161" y="7267"/>
                    <a:pt x="21180" y="17364"/>
                  </a:cubicBezTo>
                </a:path>
                <a:path w="21181" h="21600" stroke="0" extrusionOk="0">
                  <a:moveTo>
                    <a:pt x="-1" y="0"/>
                  </a:moveTo>
                  <a:cubicBezTo>
                    <a:pt x="10296" y="0"/>
                    <a:pt x="19161" y="7267"/>
                    <a:pt x="21180" y="17364"/>
                  </a:cubicBezTo>
                  <a:lnTo>
                    <a:pt x="0" y="21600"/>
                  </a:lnTo>
                  <a:lnTo>
                    <a:pt x="-1" y="0"/>
                  </a:lnTo>
                  <a:close/>
                </a:path>
              </a:pathLst>
            </a:custGeom>
            <a:grpFill/>
            <a:ln w="9525">
              <a:solidFill>
                <a:schemeClr val="tx1"/>
              </a:solidFill>
              <a:round/>
              <a:headEnd/>
              <a:tailEnd/>
            </a:ln>
            <a:effectLst/>
          </p:spPr>
          <p:txBody>
            <a:bodyPr wrap="none" anchor="ctr"/>
            <a:lstStyle/>
            <a:p>
              <a:endParaRPr lang="zh-TW" altLang="en-US"/>
            </a:p>
          </p:txBody>
        </p:sp>
        <p:sp>
          <p:nvSpPr>
            <p:cNvPr id="12314" name="Rectangle 83"/>
            <p:cNvSpPr>
              <a:spLocks noChangeArrowheads="1"/>
            </p:cNvSpPr>
            <p:nvPr/>
          </p:nvSpPr>
          <p:spPr bwMode="auto">
            <a:xfrm>
              <a:off x="2592388" y="5546725"/>
              <a:ext cx="292100" cy="439738"/>
            </a:xfrm>
            <a:prstGeom prst="rect">
              <a:avLst/>
            </a:prstGeom>
            <a:grpFill/>
            <a:ln w="9525">
              <a:noFill/>
              <a:miter lim="800000"/>
              <a:headEnd/>
              <a:tailEnd/>
            </a:ln>
          </p:spPr>
          <p:txBody>
            <a:bodyPr wrap="none">
              <a:spAutoFit/>
            </a:bodyPr>
            <a:lstStyle/>
            <a:p>
              <a:pPr eaLnBrk="1" hangingPunct="1"/>
              <a:r>
                <a:rPr lang="en-GB" sz="2000">
                  <a:solidFill>
                    <a:srgbClr val="000000"/>
                  </a:solidFill>
                  <a:latin typeface="Symbol" pitchFamily="18" charset="2"/>
                </a:rPr>
                <a:t></a:t>
              </a:r>
              <a:endParaRPr lang="en-US" altLang="zh-TW" sz="2000">
                <a:solidFill>
                  <a:srgbClr val="000000"/>
                </a:solidFill>
                <a:latin typeface="Symbol" pitchFamily="18" charset="2"/>
              </a:endParaRPr>
            </a:p>
          </p:txBody>
        </p:sp>
        <p:sp>
          <p:nvSpPr>
            <p:cNvPr id="12316" name="Oval 31"/>
            <p:cNvSpPr>
              <a:spLocks noChangeArrowheads="1"/>
            </p:cNvSpPr>
            <p:nvPr/>
          </p:nvSpPr>
          <p:spPr bwMode="auto">
            <a:xfrm>
              <a:off x="2403475" y="6370638"/>
              <a:ext cx="166688" cy="182562"/>
            </a:xfrm>
            <a:prstGeom prst="ellipse">
              <a:avLst/>
            </a:prstGeom>
            <a:grp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endParaRPr lang="en-GB"/>
            </a:p>
          </p:txBody>
        </p:sp>
        <p:sp>
          <p:nvSpPr>
            <p:cNvPr id="2" name="Arc 81"/>
            <p:cNvSpPr>
              <a:spLocks/>
            </p:cNvSpPr>
            <p:nvPr/>
          </p:nvSpPr>
          <p:spPr bwMode="auto">
            <a:xfrm flipH="1">
              <a:off x="1989221" y="6096000"/>
              <a:ext cx="82884" cy="274320"/>
            </a:xfrm>
            <a:custGeom>
              <a:avLst/>
              <a:gdLst>
                <a:gd name="T0" fmla="*/ 0 w 21181"/>
                <a:gd name="T1" fmla="*/ 0 h 21600"/>
                <a:gd name="T2" fmla="*/ 0 w 21181"/>
                <a:gd name="T3" fmla="*/ 0 h 21600"/>
                <a:gd name="T4" fmla="*/ 0 w 21181"/>
                <a:gd name="T5" fmla="*/ 0 h 21600"/>
                <a:gd name="T6" fmla="*/ 0 60000 65536"/>
                <a:gd name="T7" fmla="*/ 0 60000 65536"/>
                <a:gd name="T8" fmla="*/ 0 60000 65536"/>
              </a:gdLst>
              <a:ahLst/>
              <a:cxnLst>
                <a:cxn ang="T6">
                  <a:pos x="T0" y="T1"/>
                </a:cxn>
                <a:cxn ang="T7">
                  <a:pos x="T2" y="T3"/>
                </a:cxn>
                <a:cxn ang="T8">
                  <a:pos x="T4" y="T5"/>
                </a:cxn>
              </a:cxnLst>
              <a:rect l="0" t="0" r="r" b="b"/>
              <a:pathLst>
                <a:path w="21181" h="21600" fill="none" extrusionOk="0">
                  <a:moveTo>
                    <a:pt x="-1" y="0"/>
                  </a:moveTo>
                  <a:cubicBezTo>
                    <a:pt x="10296" y="0"/>
                    <a:pt x="19161" y="7267"/>
                    <a:pt x="21180" y="17364"/>
                  </a:cubicBezTo>
                </a:path>
                <a:path w="21181" h="21600" stroke="0" extrusionOk="0">
                  <a:moveTo>
                    <a:pt x="-1" y="0"/>
                  </a:moveTo>
                  <a:cubicBezTo>
                    <a:pt x="10296" y="0"/>
                    <a:pt x="19161" y="7267"/>
                    <a:pt x="21180" y="17364"/>
                  </a:cubicBezTo>
                  <a:lnTo>
                    <a:pt x="0" y="21600"/>
                  </a:lnTo>
                  <a:lnTo>
                    <a:pt x="-1" y="0"/>
                  </a:lnTo>
                  <a:close/>
                </a:path>
              </a:pathLst>
            </a:custGeom>
            <a:grpFill/>
            <a:ln w="9525">
              <a:solidFill>
                <a:schemeClr val="tx1"/>
              </a:solidFill>
              <a:round/>
              <a:headEnd/>
              <a:tailEnd/>
            </a:ln>
            <a:effectLst/>
          </p:spPr>
          <p:txBody>
            <a:bodyPr wrap="none" anchor="ctr"/>
            <a:lstStyle/>
            <a:p>
              <a:endParaRPr lang="zh-TW" altLang="en-US"/>
            </a:p>
          </p:txBody>
        </p:sp>
      </p:grpSp>
      <p:sp>
        <p:nvSpPr>
          <p:cNvPr id="32" name="Rectangle 48"/>
          <p:cNvSpPr>
            <a:spLocks noChangeArrowheads="1"/>
          </p:cNvSpPr>
          <p:nvPr/>
        </p:nvSpPr>
        <p:spPr bwMode="auto">
          <a:xfrm>
            <a:off x="7572396" y="1778589"/>
            <a:ext cx="344487" cy="461962"/>
          </a:xfrm>
          <a:prstGeom prst="rect">
            <a:avLst/>
          </a:prstGeom>
          <a:noFill/>
          <a:ln w="9525">
            <a:noFill/>
            <a:miter lim="800000"/>
            <a:headEnd/>
            <a:tailEnd/>
          </a:ln>
        </p:spPr>
        <p:txBody>
          <a:bodyPr wrap="none">
            <a:spAutoFit/>
          </a:bodyPr>
          <a:lstStyle/>
          <a:p>
            <a:pPr eaLnBrk="1" hangingPunct="1"/>
            <a:r>
              <a:rPr lang="en-GB" dirty="0">
                <a:solidFill>
                  <a:srgbClr val="000000"/>
                </a:solidFill>
                <a:latin typeface="Symbol" pitchFamily="18" charset="2"/>
              </a:rPr>
              <a:t></a:t>
            </a:r>
            <a:endParaRPr lang="en-US" altLang="zh-TW" dirty="0">
              <a:solidFill>
                <a:srgbClr val="000000"/>
              </a:solidFill>
              <a:latin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aring">
  <a:themeElements>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fontScheme name="Soaring">
      <a:majorFont>
        <a:latin typeface="Comic Sans MS"/>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0</TotalTime>
  <Words>2934</Words>
  <Application>Microsoft Office PowerPoint</Application>
  <PresentationFormat>全屏显示(4:3)</PresentationFormat>
  <Paragraphs>454</Paragraphs>
  <Slides>48</Slides>
  <Notes>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48</vt:i4>
      </vt:variant>
    </vt:vector>
  </HeadingPairs>
  <TitlesOfParts>
    <vt:vector size="64" baseType="lpstr">
      <vt:lpstr>標楷體</vt:lpstr>
      <vt:lpstr>MS PGothic</vt:lpstr>
      <vt:lpstr>MS PGothic</vt:lpstr>
      <vt:lpstr>新細明體</vt:lpstr>
      <vt:lpstr>Arial</vt:lpstr>
      <vt:lpstr>Calibri</vt:lpstr>
      <vt:lpstr>Century Gothic</vt:lpstr>
      <vt:lpstr>Comic Sans MS</vt:lpstr>
      <vt:lpstr>Courier New</vt:lpstr>
      <vt:lpstr>Impact</vt:lpstr>
      <vt:lpstr>Symbol</vt:lpstr>
      <vt:lpstr>Times New Roman</vt:lpstr>
      <vt:lpstr>Wingdings</vt:lpstr>
      <vt:lpstr>Soaring</vt:lpstr>
      <vt:lpstr>Image</vt:lpstr>
      <vt:lpstr>Equation</vt:lpstr>
      <vt:lpstr>COMP 3069 Computer Graphics</vt:lpstr>
      <vt:lpstr>Coming Topics: Rendering</vt:lpstr>
      <vt:lpstr>Rendering</vt:lpstr>
      <vt:lpstr>Light Models</vt:lpstr>
      <vt:lpstr>Types of Light Models</vt:lpstr>
      <vt:lpstr>Ambient, Diffuse,  Specular Lights</vt:lpstr>
      <vt:lpstr>Phong Reflection Model for Calculating Light Intensity at a Point</vt:lpstr>
      <vt:lpstr>Phong Reflection Model –  Calculating Light Intensity at Point</vt:lpstr>
      <vt:lpstr>Phong Reflection Model - Calculating Light Intensity at Point</vt:lpstr>
      <vt:lpstr>Phong Reflection Model - Calculating Light Intensity at Point</vt:lpstr>
      <vt:lpstr>Examples of Specular Lights</vt:lpstr>
      <vt:lpstr>Example</vt:lpstr>
      <vt:lpstr>Example</vt:lpstr>
      <vt:lpstr>Linear Interpolation</vt:lpstr>
      <vt:lpstr>OpenGL Light</vt:lpstr>
      <vt:lpstr>OpenGL Light</vt:lpstr>
      <vt:lpstr>Example OpenGL Code - Setting Ambient, Diffuse, Specular Lights</vt:lpstr>
      <vt:lpstr>Example OpenGL Code:-  Setting up Spotlight</vt:lpstr>
      <vt:lpstr>Flat Shading Model –  Calculating Light Intensity for Surface</vt:lpstr>
      <vt:lpstr>Gouraud Shading Model –  Calculating Intensity on Surface</vt:lpstr>
      <vt:lpstr>Gouraud Shading Model –  Calculating Intensity on Surface (Cont’d)</vt:lpstr>
      <vt:lpstr>Phong Shading Model –  Calculating Intensity on Surface</vt:lpstr>
      <vt:lpstr>Comparison of Shading Models</vt:lpstr>
      <vt:lpstr>OpenGL Code for Shading Models</vt:lpstr>
      <vt:lpstr> Texture Mapping</vt:lpstr>
      <vt:lpstr>Texture Mapping</vt:lpstr>
      <vt:lpstr>Texture Mapping</vt:lpstr>
      <vt:lpstr>Texture Mapping</vt:lpstr>
      <vt:lpstr>Texture Coordinate</vt:lpstr>
      <vt:lpstr>Texture Coordinate</vt:lpstr>
      <vt:lpstr>Locating Texel using Texture Coordinate</vt:lpstr>
      <vt:lpstr>Filtering</vt:lpstr>
      <vt:lpstr>Texture Aliasing</vt:lpstr>
      <vt:lpstr>Texture Aliasing</vt:lpstr>
      <vt:lpstr>Mipmapping</vt:lpstr>
      <vt:lpstr>Texture Mapping</vt:lpstr>
      <vt:lpstr>OpenGL Texture</vt:lpstr>
      <vt:lpstr>Setting Texturing Parameters</vt:lpstr>
      <vt:lpstr>Some Example Parameter Settings</vt:lpstr>
      <vt:lpstr>Filtering</vt:lpstr>
      <vt:lpstr>Demo 1: Texturing a Cube</vt:lpstr>
      <vt:lpstr>Demo 2: Texturing a Sphere</vt:lpstr>
      <vt:lpstr>Spherical Coordinates</vt:lpstr>
      <vt:lpstr>Making a Sphere Through Surface Subdivision</vt:lpstr>
      <vt:lpstr>Implementing Surface Subdivision</vt:lpstr>
      <vt:lpstr>Making a Sphere Through Surface Subdivision</vt:lpstr>
      <vt:lpstr>Assigning Texture Coordinates to Vertices</vt:lpstr>
      <vt:lpstr>Texturing a Sphere</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Basic Concepts</dc:subject>
  <dc:creator>Kip Irvine</dc:creator>
  <cp:lastModifiedBy>Mingyu MA (16518718)</cp:lastModifiedBy>
  <cp:revision>1338</cp:revision>
  <cp:lastPrinted>1601-01-01T00:00:00Z</cp:lastPrinted>
  <dcterms:created xsi:type="dcterms:W3CDTF">2002-05-30T02:31:33Z</dcterms:created>
  <dcterms:modified xsi:type="dcterms:W3CDTF">2018-11-20T08:04:08Z</dcterms:modified>
</cp:coreProperties>
</file>