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454" r:id="rId2"/>
    <p:sldId id="545" r:id="rId3"/>
    <p:sldId id="557" r:id="rId4"/>
    <p:sldId id="558" r:id="rId5"/>
    <p:sldId id="559" r:id="rId6"/>
    <p:sldId id="560" r:id="rId7"/>
    <p:sldId id="561" r:id="rId8"/>
    <p:sldId id="562" r:id="rId9"/>
    <p:sldId id="563" r:id="rId10"/>
    <p:sldId id="564" r:id="rId11"/>
    <p:sldId id="565" r:id="rId12"/>
    <p:sldId id="566" r:id="rId13"/>
    <p:sldId id="567" r:id="rId14"/>
    <p:sldId id="568" r:id="rId15"/>
    <p:sldId id="569" r:id="rId16"/>
    <p:sldId id="583" r:id="rId17"/>
    <p:sldId id="570" r:id="rId18"/>
    <p:sldId id="571" r:id="rId19"/>
    <p:sldId id="572" r:id="rId20"/>
    <p:sldId id="584" r:id="rId21"/>
    <p:sldId id="573" r:id="rId22"/>
    <p:sldId id="574" r:id="rId23"/>
    <p:sldId id="577" r:id="rId24"/>
    <p:sldId id="578" r:id="rId25"/>
    <p:sldId id="579" r:id="rId26"/>
    <p:sldId id="580" r:id="rId27"/>
    <p:sldId id="581" r:id="rId28"/>
    <p:sldId id="582" r:id="rId29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00"/>
    <a:srgbClr val="FF9900"/>
    <a:srgbClr val="FFFF00"/>
    <a:srgbClr val="8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3" autoAdjust="0"/>
    <p:restoredTop sz="95337" autoAdjust="0"/>
  </p:normalViewPr>
  <p:slideViewPr>
    <p:cSldViewPr>
      <p:cViewPr varScale="1">
        <p:scale>
          <a:sx n="75" d="100"/>
          <a:sy n="75" d="100"/>
        </p:scale>
        <p:origin x="1661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5" tIns="45511" rIns="91025" bIns="45511" numCol="1" anchor="t" anchorCtr="0" compatLnSpc="1">
            <a:prstTxWarp prst="textNoShape">
              <a:avLst/>
            </a:prstTxWarp>
          </a:bodyPr>
          <a:lstStyle>
            <a:lvl1pPr defTabSz="910378" eaLnBrk="1" hangingPunct="1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79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5" tIns="45511" rIns="91025" bIns="45511" numCol="1" anchor="t" anchorCtr="0" compatLnSpc="1">
            <a:prstTxWarp prst="textNoShape">
              <a:avLst/>
            </a:prstTxWarp>
          </a:bodyPr>
          <a:lstStyle>
            <a:lvl1pPr algn="r" defTabSz="910378" eaLnBrk="1" hangingPunct="1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79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5" tIns="45511" rIns="91025" bIns="45511" numCol="1" anchor="b" anchorCtr="0" compatLnSpc="1">
            <a:prstTxWarp prst="textNoShape">
              <a:avLst/>
            </a:prstTxWarp>
          </a:bodyPr>
          <a:lstStyle>
            <a:lvl1pPr defTabSz="910378" eaLnBrk="1" hangingPunct="1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80538"/>
            <a:ext cx="294798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5" tIns="45511" rIns="91025" bIns="45511" numCol="1" anchor="b" anchorCtr="0" compatLnSpc="1">
            <a:prstTxWarp prst="textNoShape">
              <a:avLst/>
            </a:prstTxWarp>
          </a:bodyPr>
          <a:lstStyle>
            <a:lvl1pPr algn="r" defTabSz="909638" eaLnBrk="1" hangingPunct="1">
              <a:defRPr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F399DB8E-F880-4923-8926-06A06ECD60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5" tIns="45511" rIns="91025" bIns="45511" numCol="1" anchor="t" anchorCtr="0" compatLnSpc="1">
            <a:prstTxWarp prst="textNoShape">
              <a:avLst/>
            </a:prstTxWarp>
          </a:bodyPr>
          <a:lstStyle>
            <a:lvl1pPr defTabSz="910378" eaLnBrk="1" hangingPunct="1"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79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5" tIns="45511" rIns="91025" bIns="45511" numCol="1" anchor="t" anchorCtr="0" compatLnSpc="1">
            <a:prstTxWarp prst="textNoShape">
              <a:avLst/>
            </a:prstTxWarp>
          </a:bodyPr>
          <a:lstStyle>
            <a:lvl1pPr algn="r" defTabSz="910378" eaLnBrk="1" hangingPunct="1"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3450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89475"/>
            <a:ext cx="4981575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5" tIns="45511" rIns="91025" bIns="45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79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5" tIns="45511" rIns="91025" bIns="45511" numCol="1" anchor="b" anchorCtr="0" compatLnSpc="1">
            <a:prstTxWarp prst="textNoShape">
              <a:avLst/>
            </a:prstTxWarp>
          </a:bodyPr>
          <a:lstStyle>
            <a:lvl1pPr defTabSz="910378" eaLnBrk="1" hangingPunct="1"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80538"/>
            <a:ext cx="294798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5" tIns="45511" rIns="91025" bIns="45511" numCol="1" anchor="b" anchorCtr="0" compatLnSpc="1">
            <a:prstTxWarp prst="textNoShape">
              <a:avLst/>
            </a:prstTxWarp>
          </a:bodyPr>
          <a:lstStyle>
            <a:lvl1pPr algn="r" defTabSz="909638" eaLnBrk="1" hangingPunct="1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14979A97-D9C5-40D6-AC2F-0E99396C5A2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409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4C946-16F2-4DF9-B4A8-C416F0E8B909}" type="slidenum">
              <a:rPr lang="zh-TW" altLang="en-US" smtClean="0">
                <a:latin typeface="Arial" pitchFamily="34" charset="0"/>
              </a:rPr>
              <a:pPr/>
              <a:t>0</a:t>
            </a:fld>
            <a:endParaRPr lang="en-US" altLang="zh-TW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65C9CB-B6B1-46B3-9126-9B6AEE981ED4}" type="slidenum">
              <a:rPr lang="en-US" altLang="zh-TW"/>
              <a:pPr/>
              <a:t>7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02212E24-5152-4F66-812D-859859189AAA}" type="slidenum">
              <a:rPr lang="en-US" altLang="zh-TW"/>
              <a:pPr/>
              <a:t>13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paint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750" y="3524250"/>
            <a:ext cx="8137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圖片 9" descr="UNlogo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14313" y="5781675"/>
            <a:ext cx="2357437" cy="98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84213" y="1268413"/>
            <a:ext cx="7772400" cy="1944687"/>
          </a:xfrm>
        </p:spPr>
        <p:txBody>
          <a:bodyPr anchorCtr="1"/>
          <a:lstStyle>
            <a:lvl1pPr>
              <a:lnSpc>
                <a:spcPct val="120000"/>
              </a:lnSpc>
              <a:spcBef>
                <a:spcPct val="20000"/>
              </a:spcBef>
              <a:defRPr sz="4400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03350" y="3789363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en-US" altLang="zh-TW"/>
              <a:t>Name and affiliation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D8E13-9A1C-408B-A19E-A286EECEFBA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9912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4213" y="228600"/>
            <a:ext cx="5678487" cy="59912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75DB1-3CEC-4A98-A892-4273A88368B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91D1E-8A7F-4C52-A80E-DF4F35C624A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F4A86-6F62-4643-9A30-3D365C1F63E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268413"/>
            <a:ext cx="3810000" cy="4951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268413"/>
            <a:ext cx="3810000" cy="4951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F37DE-6F2D-4F3A-A00C-ED63F23D565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4D55D-C0EA-417E-8C2F-EDB4FEB5E02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6E0AF-AACF-4ABF-983B-21EBD0F3FAA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7745F-1B4E-4941-BF7C-C9D3B8F6A43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20D7E-3EEE-43A6-B5F4-C6C64B04157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27803-3AD5-4BE9-8188-80ABE9AAE3F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340475"/>
            <a:ext cx="403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268413"/>
            <a:ext cx="7772400" cy="495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81AB09F5-E57C-493B-B2CE-64C8777F5C5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2054" name="Picture 15" descr="paint"/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288" y="1052513"/>
            <a:ext cx="8137525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圖片 7" descr="UNlogo.jp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42875" y="6169025"/>
            <a:ext cx="1643063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Comic Sans MS" pitchFamily="66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Comic Sans MS" pitchFamily="66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Comic Sans MS" pitchFamily="66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Comic Sans MS" pitchFamily="66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Comic Sans MS" pitchFamily="66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Comic Sans MS" pitchFamily="66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Comic Sans MS" pitchFamily="66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Comic Sans MS" pitchFamily="66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rgbClr val="0000FF"/>
        </a:buClr>
        <a:buSzPct val="60000"/>
        <a:buFont typeface="Wingdings" pitchFamily="2" charset="2"/>
        <a:buChar char="u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rgbClr val="FF9900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tx1"/>
        </a:buClr>
        <a:buFont typeface="Arial" pitchFamily="34" charset="0"/>
        <a:buChar char="‒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/http/::www.siggraph.org:education:materials:HyperGraph:mapping:r_wolfe:s97slides:slide22.jpg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4213" y="1071563"/>
            <a:ext cx="7772400" cy="2141537"/>
          </a:xfrm>
        </p:spPr>
        <p:txBody>
          <a:bodyPr/>
          <a:lstStyle/>
          <a:p>
            <a:pPr eaLnBrk="1" hangingPunct="1"/>
            <a:r>
              <a:rPr lang="en-GB" altLang="zh-TW"/>
              <a:t>COMP 3069</a:t>
            </a:r>
            <a:br>
              <a:rPr lang="en-GB" altLang="zh-TW"/>
            </a:br>
            <a:r>
              <a:rPr lang="en-US" altLang="zh-TW"/>
              <a:t>Computer Graphics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89363"/>
            <a:ext cx="6400800" cy="24971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>
                <a:latin typeface="+mj-lt"/>
                <a:ea typeface="新細明體" pitchFamily="18" charset="-120"/>
              </a:rPr>
              <a:t>Lecture 8: </a:t>
            </a:r>
          </a:p>
          <a:p>
            <a:pPr eaLnBrk="1" hangingPunct="1">
              <a:defRPr/>
            </a:pPr>
            <a:r>
              <a:rPr lang="en-US" altLang="zh-TW" dirty="0">
                <a:latin typeface="+mj-lt"/>
                <a:ea typeface="新細明體" pitchFamily="18" charset="-120"/>
              </a:rPr>
              <a:t>Texture II</a:t>
            </a:r>
          </a:p>
          <a:p>
            <a:pPr eaLnBrk="1" hangingPunct="1">
              <a:defRPr/>
            </a:pPr>
            <a:endParaRPr lang="en-US" altLang="zh-TW" dirty="0">
              <a:latin typeface="+mj-lt"/>
              <a:ea typeface="新細明體" pitchFamily="18" charset="-120"/>
            </a:endParaRPr>
          </a:p>
          <a:p>
            <a:pPr eaLnBrk="1" hangingPunct="1">
              <a:defRPr/>
            </a:pPr>
            <a:r>
              <a:rPr lang="en-US" altLang="zh-TW" dirty="0">
                <a:latin typeface="+mj-lt"/>
                <a:ea typeface="新細明體" pitchFamily="18" charset="-120"/>
              </a:rPr>
              <a:t>Autumn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3600" dirty="0">
                <a:ea typeface="ＭＳ Ｐゴシック" charset="0"/>
                <a:cs typeface="+mj-cs"/>
              </a:rPr>
              <a:t>Environment/Reflection Mapping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79160"/>
            <a:ext cx="4267200" cy="4724400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This is an efficient image-based lighting technique for approximating the appearance of a reflective surface by means of a pre-computed texture image</a:t>
            </a:r>
            <a:endParaRPr lang="en-GB" sz="2400" dirty="0"/>
          </a:p>
          <a:p>
            <a:pPr eaLnBrk="1" hangingPunct="1"/>
            <a:r>
              <a:rPr lang="en-GB" sz="2400" dirty="0"/>
              <a:t>6 texture images are needed for the 6 sides of the cube</a:t>
            </a:r>
          </a:p>
          <a:p>
            <a:pPr eaLnBrk="1" hangingPunct="1"/>
            <a:r>
              <a:rPr lang="en-GB" sz="2400" dirty="0"/>
              <a:t>For each vertex on the object, the vector from the viewing position to the vertex in the object is "reflected" about the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4294967295"/>
          </p:nvPr>
        </p:nvSpPr>
        <p:spPr>
          <a:xfrm>
            <a:off x="4724400" y="1667655"/>
            <a:ext cx="4062442" cy="4472006"/>
          </a:xfrm>
        </p:spPr>
        <p:txBody>
          <a:bodyPr/>
          <a:lstStyle/>
          <a:p>
            <a:pPr eaLnBrk="1" hangingPunct="1"/>
            <a:endParaRPr lang="en-GB" sz="2400" dirty="0"/>
          </a:p>
          <a:p>
            <a:pPr eaLnBrk="1" hangingPunct="1"/>
            <a:endParaRPr lang="en-GB" sz="2400" dirty="0"/>
          </a:p>
          <a:p>
            <a:pPr eaLnBrk="1" hangingPunct="1"/>
            <a:endParaRPr lang="en-GB" sz="2400" dirty="0"/>
          </a:p>
          <a:p>
            <a:pPr eaLnBrk="1" hangingPunct="1"/>
            <a:endParaRPr lang="en-GB" sz="2400" dirty="0"/>
          </a:p>
          <a:p>
            <a:pPr eaLnBrk="1" hangingPunct="1"/>
            <a:endParaRPr lang="en-GB" sz="2400" dirty="0"/>
          </a:p>
          <a:p>
            <a:pPr eaLnBrk="1" hangingPunct="1"/>
            <a:endParaRPr lang="en-GB" sz="2400" dirty="0"/>
          </a:p>
          <a:p>
            <a:pPr eaLnBrk="1" hangingPunct="1"/>
            <a:endParaRPr lang="en-GB" sz="2400" dirty="0"/>
          </a:p>
          <a:p>
            <a:pPr eaLnBrk="1" hangingPunct="1">
              <a:buFontTx/>
              <a:buNone/>
            </a:pPr>
            <a:endParaRPr lang="en-GB" sz="2400" dirty="0"/>
          </a:p>
          <a:p>
            <a:pPr eaLnBrk="1" hangingPunct="1">
              <a:buFontTx/>
              <a:buNone/>
            </a:pPr>
            <a:r>
              <a:rPr lang="en-GB" sz="2400" dirty="0"/>
              <a:t>the normal at the vertex,    giving a direction which is used to give the point a 2D texture coordinate</a:t>
            </a:r>
          </a:p>
        </p:txBody>
      </p:sp>
      <p:pic>
        <p:nvPicPr>
          <p:cNvPr id="2662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9500" y="1439055"/>
            <a:ext cx="36449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Calculating the Reflection Vector</a:t>
            </a:r>
            <a:endParaRPr lang="en-GB" altLang="en-US" sz="240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GB"/>
              <a:t>In perfect reflection R and L have the same length, so 	 </a:t>
            </a:r>
            <a:r>
              <a:rPr lang="en-GB" b="1"/>
              <a:t>R – (-L)  =  2 * ( </a:t>
            </a:r>
            <a:r>
              <a:rPr lang="en-GB" b="1">
                <a:solidFill>
                  <a:srgbClr val="FF0000"/>
                </a:solidFill>
              </a:rPr>
              <a:t>L . N </a:t>
            </a:r>
            <a:r>
              <a:rPr lang="en-GB" b="1"/>
              <a:t>) N  </a:t>
            </a:r>
          </a:p>
          <a:p>
            <a:pPr marL="0" indent="0" eaLnBrk="1" hangingPunct="1">
              <a:buFontTx/>
              <a:buNone/>
            </a:pPr>
            <a:r>
              <a:rPr lang="en-GB" b="1"/>
              <a:t>    =&gt;  R= -L + 2 * (</a:t>
            </a:r>
            <a:r>
              <a:rPr lang="en-GB" b="1">
                <a:solidFill>
                  <a:srgbClr val="FF0000"/>
                </a:solidFill>
              </a:rPr>
              <a:t>L . N</a:t>
            </a:r>
            <a:r>
              <a:rPr lang="en-GB" b="1"/>
              <a:t>) N    </a:t>
            </a:r>
          </a:p>
          <a:p>
            <a:pPr marL="0" indent="0" eaLnBrk="1" hangingPunct="1">
              <a:buFontTx/>
              <a:buNone/>
            </a:pPr>
            <a:r>
              <a:rPr lang="en-GB"/>
              <a:t>(dot product </a:t>
            </a:r>
            <a:r>
              <a:rPr lang="en-GB">
                <a:solidFill>
                  <a:srgbClr val="FF0000"/>
                </a:solidFill>
              </a:rPr>
              <a:t>L.N</a:t>
            </a:r>
            <a:r>
              <a:rPr lang="en-GB"/>
              <a:t> is the length of L projected onto N</a:t>
            </a:r>
          </a:p>
        </p:txBody>
      </p:sp>
      <p:sp>
        <p:nvSpPr>
          <p:cNvPr id="20484" name="Line 5"/>
          <p:cNvSpPr>
            <a:spLocks noChangeShapeType="1"/>
          </p:cNvSpPr>
          <p:nvPr/>
        </p:nvSpPr>
        <p:spPr bwMode="auto">
          <a:xfrm>
            <a:off x="3529013" y="4059238"/>
            <a:ext cx="0" cy="2540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Arial"/>
              <a:ea typeface="MS PGothic" charset="0"/>
              <a:cs typeface="Arial"/>
            </a:endParaRPr>
          </a:p>
        </p:txBody>
      </p:sp>
      <p:sp>
        <p:nvSpPr>
          <p:cNvPr id="20485" name="Line 7"/>
          <p:cNvSpPr>
            <a:spLocks noChangeShapeType="1"/>
          </p:cNvSpPr>
          <p:nvPr/>
        </p:nvSpPr>
        <p:spPr bwMode="auto">
          <a:xfrm>
            <a:off x="752475" y="5475288"/>
            <a:ext cx="35020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Arial"/>
              <a:ea typeface="MS PGothic" charset="0"/>
              <a:cs typeface="Arial"/>
            </a:endParaRPr>
          </a:p>
        </p:txBody>
      </p:sp>
      <p:sp>
        <p:nvSpPr>
          <p:cNvPr id="20486" name="Line 8"/>
          <p:cNvSpPr>
            <a:spLocks noChangeShapeType="1"/>
          </p:cNvSpPr>
          <p:nvPr/>
        </p:nvSpPr>
        <p:spPr bwMode="auto">
          <a:xfrm>
            <a:off x="2438400" y="4114800"/>
            <a:ext cx="3175" cy="2438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Arial"/>
              <a:ea typeface="MS PGothic" charset="0"/>
              <a:cs typeface="Arial"/>
            </a:endParaRPr>
          </a:p>
        </p:txBody>
      </p:sp>
      <p:sp>
        <p:nvSpPr>
          <p:cNvPr id="20487" name="Line 9"/>
          <p:cNvSpPr>
            <a:spLocks noChangeShapeType="1"/>
          </p:cNvSpPr>
          <p:nvPr/>
        </p:nvSpPr>
        <p:spPr bwMode="auto">
          <a:xfrm>
            <a:off x="3332163" y="4186238"/>
            <a:ext cx="3937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Arial"/>
              <a:ea typeface="MS PGothic" charset="0"/>
              <a:cs typeface="Arial"/>
            </a:endParaRPr>
          </a:p>
        </p:txBody>
      </p:sp>
      <p:sp>
        <p:nvSpPr>
          <p:cNvPr id="20488" name="Line 10"/>
          <p:cNvSpPr>
            <a:spLocks noChangeShapeType="1"/>
          </p:cNvSpPr>
          <p:nvPr/>
        </p:nvSpPr>
        <p:spPr bwMode="auto">
          <a:xfrm flipH="1">
            <a:off x="3321050" y="4059238"/>
            <a:ext cx="417513" cy="2540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Arial"/>
              <a:ea typeface="MS PGothic" charset="0"/>
              <a:cs typeface="Arial"/>
            </a:endParaRPr>
          </a:p>
        </p:txBody>
      </p:sp>
      <p:sp>
        <p:nvSpPr>
          <p:cNvPr id="20489" name="Line 11"/>
          <p:cNvSpPr>
            <a:spLocks noChangeShapeType="1"/>
          </p:cNvSpPr>
          <p:nvPr/>
        </p:nvSpPr>
        <p:spPr bwMode="auto">
          <a:xfrm flipH="1" flipV="1">
            <a:off x="3321050" y="4049713"/>
            <a:ext cx="417513" cy="27463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Arial"/>
              <a:ea typeface="MS PGothic" charset="0"/>
              <a:cs typeface="Arial"/>
            </a:endParaRPr>
          </a:p>
        </p:txBody>
      </p:sp>
      <p:sp>
        <p:nvSpPr>
          <p:cNvPr id="20490" name="Line 12"/>
          <p:cNvSpPr>
            <a:spLocks noChangeShapeType="1"/>
          </p:cNvSpPr>
          <p:nvPr/>
        </p:nvSpPr>
        <p:spPr bwMode="auto">
          <a:xfrm flipH="1">
            <a:off x="2435225" y="4543425"/>
            <a:ext cx="1217613" cy="9318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Arial"/>
              <a:ea typeface="MS PGothic" charset="0"/>
              <a:cs typeface="Arial"/>
            </a:endParaRPr>
          </a:p>
        </p:txBody>
      </p:sp>
      <p:sp>
        <p:nvSpPr>
          <p:cNvPr id="20491" name="Rectangle 13"/>
          <p:cNvSpPr>
            <a:spLocks noChangeArrowheads="1"/>
          </p:cNvSpPr>
          <p:nvPr/>
        </p:nvSpPr>
        <p:spPr bwMode="auto">
          <a:xfrm>
            <a:off x="3922713" y="3733800"/>
            <a:ext cx="1106487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000000"/>
                </a:solidFill>
                <a:latin typeface="Arial"/>
                <a:ea typeface="MS PGothic" charset="0"/>
                <a:cs typeface="Arial"/>
              </a:rPr>
              <a:t>light</a:t>
            </a:r>
          </a:p>
          <a:p>
            <a:pPr>
              <a:defRPr/>
            </a:pPr>
            <a:r>
              <a:rPr lang="en-GB" dirty="0">
                <a:solidFill>
                  <a:srgbClr val="000000"/>
                </a:solidFill>
                <a:latin typeface="Arial"/>
                <a:ea typeface="MS PGothic" charset="0"/>
                <a:cs typeface="Arial"/>
              </a:rPr>
              <a:t>source</a:t>
            </a:r>
          </a:p>
        </p:txBody>
      </p:sp>
      <p:sp>
        <p:nvSpPr>
          <p:cNvPr id="20492" name="Rectangle 14"/>
          <p:cNvSpPr>
            <a:spLocks noChangeArrowheads="1"/>
          </p:cNvSpPr>
          <p:nvPr/>
        </p:nvSpPr>
        <p:spPr bwMode="auto">
          <a:xfrm>
            <a:off x="2438400" y="3733800"/>
            <a:ext cx="40481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</a:p>
        </p:txBody>
      </p:sp>
      <p:sp>
        <p:nvSpPr>
          <p:cNvPr id="20493" name="Rectangle 15"/>
          <p:cNvSpPr>
            <a:spLocks noChangeArrowheads="1"/>
          </p:cNvSpPr>
          <p:nvPr/>
        </p:nvSpPr>
        <p:spPr bwMode="auto">
          <a:xfrm>
            <a:off x="3657600" y="4267200"/>
            <a:ext cx="3429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20494" name="Line 16"/>
          <p:cNvSpPr>
            <a:spLocks noChangeShapeType="1"/>
          </p:cNvSpPr>
          <p:nvPr/>
        </p:nvSpPr>
        <p:spPr bwMode="auto">
          <a:xfrm flipH="1" flipV="1">
            <a:off x="1189038" y="4584700"/>
            <a:ext cx="1252537" cy="895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Arial"/>
              <a:ea typeface="MS PGothic" charset="0"/>
              <a:cs typeface="Arial"/>
            </a:endParaRPr>
          </a:p>
        </p:txBody>
      </p:sp>
      <p:sp>
        <p:nvSpPr>
          <p:cNvPr id="20495" name="Rectangle 17"/>
          <p:cNvSpPr>
            <a:spLocks noChangeArrowheads="1"/>
          </p:cNvSpPr>
          <p:nvPr/>
        </p:nvSpPr>
        <p:spPr bwMode="auto">
          <a:xfrm>
            <a:off x="838200" y="4254500"/>
            <a:ext cx="40481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20496" name="Rectangle 23"/>
          <p:cNvSpPr>
            <a:spLocks noChangeArrowheads="1"/>
          </p:cNvSpPr>
          <p:nvPr/>
        </p:nvSpPr>
        <p:spPr bwMode="auto">
          <a:xfrm>
            <a:off x="3111500" y="5143500"/>
            <a:ext cx="119221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GB">
                <a:solidFill>
                  <a:srgbClr val="000000"/>
                </a:solidFill>
                <a:latin typeface="Arial"/>
                <a:ea typeface="MS PGothic" charset="0"/>
                <a:cs typeface="Arial"/>
              </a:rPr>
              <a:t>surface</a:t>
            </a:r>
          </a:p>
        </p:txBody>
      </p:sp>
      <p:sp>
        <p:nvSpPr>
          <p:cNvPr id="20500" name="Line 29"/>
          <p:cNvSpPr>
            <a:spLocks noChangeShapeType="1"/>
          </p:cNvSpPr>
          <p:nvPr/>
        </p:nvSpPr>
        <p:spPr bwMode="auto">
          <a:xfrm flipV="1">
            <a:off x="7239000" y="41910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Arial"/>
              <a:ea typeface="MS PGothic" charset="0"/>
              <a:cs typeface="Arial"/>
            </a:endParaRPr>
          </a:p>
        </p:txBody>
      </p:sp>
      <p:sp>
        <p:nvSpPr>
          <p:cNvPr id="20501" name="Line 30"/>
          <p:cNvSpPr>
            <a:spLocks noChangeShapeType="1"/>
          </p:cNvSpPr>
          <p:nvPr/>
        </p:nvSpPr>
        <p:spPr bwMode="auto">
          <a:xfrm flipH="1" flipV="1">
            <a:off x="6454775" y="4640263"/>
            <a:ext cx="782638" cy="785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Arial"/>
              <a:ea typeface="MS PGothic" charset="0"/>
              <a:cs typeface="Arial"/>
            </a:endParaRPr>
          </a:p>
        </p:txBody>
      </p:sp>
      <p:sp>
        <p:nvSpPr>
          <p:cNvPr id="20502" name="Line 31"/>
          <p:cNvSpPr>
            <a:spLocks noChangeShapeType="1"/>
          </p:cNvSpPr>
          <p:nvPr/>
        </p:nvSpPr>
        <p:spPr bwMode="auto">
          <a:xfrm flipH="1">
            <a:off x="6454775" y="5426075"/>
            <a:ext cx="782638" cy="809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Arial"/>
              <a:ea typeface="MS PGothic" charset="0"/>
              <a:cs typeface="Arial"/>
            </a:endParaRPr>
          </a:p>
        </p:txBody>
      </p:sp>
      <p:sp>
        <p:nvSpPr>
          <p:cNvPr id="20503" name="Text Box 32"/>
          <p:cNvSpPr txBox="1">
            <a:spLocks noChangeArrowheads="1"/>
          </p:cNvSpPr>
          <p:nvPr/>
        </p:nvSpPr>
        <p:spPr bwMode="auto">
          <a:xfrm>
            <a:off x="7213600" y="3962400"/>
            <a:ext cx="406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Arial" pitchFamily="34" charset="0"/>
                <a:cs typeface="Arial" pitchFamily="34" charset="0"/>
              </a:rPr>
              <a:t>N</a:t>
            </a:r>
          </a:p>
        </p:txBody>
      </p:sp>
      <p:sp>
        <p:nvSpPr>
          <p:cNvPr id="20504" name="Text Box 33"/>
          <p:cNvSpPr txBox="1">
            <a:spLocks noChangeArrowheads="1"/>
          </p:cNvSpPr>
          <p:nvPr/>
        </p:nvSpPr>
        <p:spPr bwMode="auto">
          <a:xfrm>
            <a:off x="6040438" y="4348163"/>
            <a:ext cx="406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20505" name="Text Box 34"/>
          <p:cNvSpPr txBox="1">
            <a:spLocks noChangeArrowheads="1"/>
          </p:cNvSpPr>
          <p:nvPr/>
        </p:nvSpPr>
        <p:spPr bwMode="auto">
          <a:xfrm>
            <a:off x="5959475" y="5888038"/>
            <a:ext cx="6699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dirty="0">
                <a:latin typeface="Arial"/>
                <a:cs typeface="Arial"/>
              </a:rPr>
              <a:t>-L</a:t>
            </a:r>
          </a:p>
        </p:txBody>
      </p:sp>
      <p:sp>
        <p:nvSpPr>
          <p:cNvPr id="20506" name="Line 36"/>
          <p:cNvSpPr>
            <a:spLocks noChangeShapeType="1"/>
          </p:cNvSpPr>
          <p:nvPr/>
        </p:nvSpPr>
        <p:spPr bwMode="auto">
          <a:xfrm>
            <a:off x="5561013" y="5440363"/>
            <a:ext cx="25161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Arial"/>
              <a:ea typeface="MS PGothic" charset="0"/>
              <a:cs typeface="Arial"/>
            </a:endParaRPr>
          </a:p>
        </p:txBody>
      </p:sp>
      <p:sp>
        <p:nvSpPr>
          <p:cNvPr id="27671" name="Arc 40"/>
          <p:cNvSpPr>
            <a:spLocks/>
          </p:cNvSpPr>
          <p:nvPr/>
        </p:nvSpPr>
        <p:spPr bwMode="auto">
          <a:xfrm flipH="1" flipV="1">
            <a:off x="6934200" y="5715000"/>
            <a:ext cx="306388" cy="46038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08" name="Line 36"/>
          <p:cNvSpPr>
            <a:spLocks noChangeShapeType="1"/>
          </p:cNvSpPr>
          <p:nvPr/>
        </p:nvSpPr>
        <p:spPr bwMode="auto">
          <a:xfrm flipV="1">
            <a:off x="6454775" y="6235700"/>
            <a:ext cx="7826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Arial"/>
              <a:ea typeface="MS PGothic" charset="0"/>
              <a:cs typeface="Arial"/>
            </a:endParaRPr>
          </a:p>
        </p:txBody>
      </p:sp>
      <p:sp>
        <p:nvSpPr>
          <p:cNvPr id="20509" name="Line 36"/>
          <p:cNvSpPr>
            <a:spLocks noChangeShapeType="1"/>
          </p:cNvSpPr>
          <p:nvPr/>
        </p:nvSpPr>
        <p:spPr bwMode="auto">
          <a:xfrm flipV="1">
            <a:off x="7013575" y="5988050"/>
            <a:ext cx="2397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Arial"/>
              <a:ea typeface="MS PGothic" charset="0"/>
              <a:cs typeface="Arial"/>
            </a:endParaRPr>
          </a:p>
        </p:txBody>
      </p:sp>
      <p:sp>
        <p:nvSpPr>
          <p:cNvPr id="20510" name="Line 36"/>
          <p:cNvSpPr>
            <a:spLocks noChangeShapeType="1"/>
          </p:cNvSpPr>
          <p:nvPr/>
        </p:nvSpPr>
        <p:spPr bwMode="auto">
          <a:xfrm>
            <a:off x="7013575" y="5988050"/>
            <a:ext cx="0" cy="193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Arial"/>
              <a:ea typeface="MS PGothic" charset="0"/>
              <a:cs typeface="Arial"/>
            </a:endParaRPr>
          </a:p>
        </p:txBody>
      </p:sp>
      <p:sp>
        <p:nvSpPr>
          <p:cNvPr id="2" name="Arc 1"/>
          <p:cNvSpPr/>
          <p:nvPr/>
        </p:nvSpPr>
        <p:spPr>
          <a:xfrm rot="1384074">
            <a:off x="2224088" y="5127625"/>
            <a:ext cx="455612" cy="16351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>
              <a:cs typeface="Arial"/>
            </a:endParaRPr>
          </a:p>
        </p:txBody>
      </p:sp>
      <p:sp>
        <p:nvSpPr>
          <p:cNvPr id="37" name="Arc 36"/>
          <p:cNvSpPr/>
          <p:nvPr/>
        </p:nvSpPr>
        <p:spPr>
          <a:xfrm rot="18693518">
            <a:off x="1984375" y="5232400"/>
            <a:ext cx="455613" cy="16351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>
              <a:cs typeface="Arial"/>
            </a:endParaRPr>
          </a:p>
        </p:txBody>
      </p:sp>
      <p:sp>
        <p:nvSpPr>
          <p:cNvPr id="31" name="Line 36"/>
          <p:cNvSpPr>
            <a:spLocks noChangeShapeType="1"/>
          </p:cNvSpPr>
          <p:nvPr/>
        </p:nvSpPr>
        <p:spPr bwMode="auto">
          <a:xfrm flipV="1">
            <a:off x="6477000" y="4648200"/>
            <a:ext cx="7826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Arial"/>
              <a:ea typeface="MS PGothic" charset="0"/>
              <a:cs typeface="Arial"/>
            </a:endParaRPr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 flipV="1">
            <a:off x="6477000" y="4724400"/>
            <a:ext cx="0" cy="152400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olid"/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Arial"/>
              <a:ea typeface="MS PGothic" charset="0"/>
              <a:cs typeface="Arial"/>
            </a:endParaRPr>
          </a:p>
        </p:txBody>
      </p:sp>
      <p:sp>
        <p:nvSpPr>
          <p:cNvPr id="33" name="Line 36"/>
          <p:cNvSpPr>
            <a:spLocks noChangeShapeType="1"/>
          </p:cNvSpPr>
          <p:nvPr/>
        </p:nvSpPr>
        <p:spPr bwMode="auto">
          <a:xfrm flipV="1">
            <a:off x="7239000" y="4648200"/>
            <a:ext cx="0" cy="68580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olid"/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Arial"/>
              <a:ea typeface="MS PGothic" charset="0"/>
              <a:cs typeface="Arial"/>
            </a:endParaRPr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H="1">
            <a:off x="7218363" y="4648200"/>
            <a:ext cx="782637" cy="809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Arial"/>
              <a:ea typeface="MS PGothic" charset="0"/>
              <a:cs typeface="Arial"/>
            </a:endParaRP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8016875" y="4343400"/>
            <a:ext cx="6699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 flipV="1">
            <a:off x="7218363" y="4648200"/>
            <a:ext cx="7826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Arial"/>
              <a:ea typeface="MS PGothic" charset="0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352399" y="228600"/>
            <a:ext cx="4091478" cy="823913"/>
          </a:xfrm>
        </p:spPr>
        <p:txBody>
          <a:bodyPr/>
          <a:lstStyle/>
          <a:p>
            <a:r>
              <a:rPr lang="en-GB" sz="3600" dirty="0"/>
              <a:t>Texture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285" y="1164803"/>
            <a:ext cx="4191000" cy="5076844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GB" dirty="0"/>
              <a:t>So we find a texture coordinate (</a:t>
            </a:r>
            <a:r>
              <a:rPr lang="en-GB" i="1" dirty="0"/>
              <a:t>s, t</a:t>
            </a:r>
            <a:r>
              <a:rPr lang="en-GB" dirty="0"/>
              <a:t>) for 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i="1" dirty="0" err="1">
                <a:solidFill>
                  <a:srgbClr val="FF0000"/>
                </a:solidFill>
              </a:rPr>
              <a:t>x,y,z</a:t>
            </a:r>
            <a:r>
              <a:rPr lang="en-GB" dirty="0">
                <a:solidFill>
                  <a:srgbClr val="FF0000"/>
                </a:solidFill>
              </a:rPr>
              <a:t>) </a:t>
            </a:r>
            <a:r>
              <a:rPr lang="en-GB" dirty="0"/>
              <a:t>associated with a point on the object. This 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i="1" dirty="0" err="1">
                <a:solidFill>
                  <a:srgbClr val="FF0000"/>
                </a:solidFill>
              </a:rPr>
              <a:t>x,y,z</a:t>
            </a:r>
            <a:r>
              <a:rPr lang="en-GB" dirty="0">
                <a:solidFill>
                  <a:srgbClr val="FF0000"/>
                </a:solidFill>
              </a:rPr>
              <a:t>) </a:t>
            </a:r>
            <a:r>
              <a:rPr lang="en-GB" dirty="0"/>
              <a:t>can be </a:t>
            </a:r>
          </a:p>
          <a:p>
            <a:pPr marL="0" indent="0"/>
            <a:r>
              <a:rPr lang="en-GB" sz="2400" dirty="0"/>
              <a:t> Position coordinate of the point on the object, or</a:t>
            </a:r>
          </a:p>
          <a:p>
            <a:pPr marL="0" indent="0"/>
            <a:r>
              <a:rPr lang="en-GB" sz="2400" dirty="0"/>
              <a:t> Surface normal at the point, or </a:t>
            </a:r>
          </a:p>
          <a:p>
            <a:pPr marL="0" indent="0"/>
            <a:r>
              <a:rPr lang="en-GB" sz="2400" dirty="0"/>
              <a:t> Reflection vector at the point, or</a:t>
            </a:r>
          </a:p>
          <a:p>
            <a:pPr marL="0" indent="0"/>
            <a:r>
              <a:rPr lang="en-GB" sz="2400" dirty="0"/>
              <a:t> Vector running from the object</a:t>
            </a:r>
            <a:r>
              <a:rPr lang="en-GB" altLang="en-GB" sz="2400" dirty="0"/>
              <a:t>’</a:t>
            </a:r>
            <a:r>
              <a:rPr lang="en-GB" sz="2400" dirty="0"/>
              <a:t>s </a:t>
            </a:r>
            <a:r>
              <a:rPr lang="en-GB" sz="2400" dirty="0" err="1"/>
              <a:t>centroid</a:t>
            </a:r>
            <a:r>
              <a:rPr lang="en-GB" sz="2400" dirty="0"/>
              <a:t> through the point.</a:t>
            </a: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pic>
        <p:nvPicPr>
          <p:cNvPr id="28676" name="Picture 4" descr="slide22.jpg (20741 bytes)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4521565" y="678305"/>
            <a:ext cx="45624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7" descr="slide23.jpg (21454 bytes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12040" y="3719955"/>
            <a:ext cx="4572000" cy="305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>
                <a:solidFill>
                  <a:srgbClr val="1ACC12"/>
                </a:solidFill>
              </a:rPr>
              <a:t>Texture Animation</a:t>
            </a:r>
          </a:p>
        </p:txBody>
      </p:sp>
      <p:pic>
        <p:nvPicPr>
          <p:cNvPr id="29698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7154" y="1952232"/>
            <a:ext cx="67849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Water Texture Animation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38101" y="1324998"/>
            <a:ext cx="4800600" cy="4724400"/>
          </a:xfrm>
        </p:spPr>
        <p:txBody>
          <a:bodyPr/>
          <a:lstStyle/>
          <a:p>
            <a:r>
              <a:rPr lang="en-US" altLang="zh-TW" dirty="0"/>
              <a:t>In the texture animation demo, the grid area for water animation is represented by a 2D array of size 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FF0000"/>
                </a:solidFill>
              </a:rPr>
              <a:t>   </a:t>
            </a:r>
            <a:r>
              <a:rPr lang="nl-NL" dirty="0">
                <a:solidFill>
                  <a:srgbClr val="FF0000"/>
                </a:solidFill>
              </a:rPr>
              <a:t>xGridDims  *  zGridDims</a:t>
            </a:r>
          </a:p>
          <a:p>
            <a:pPr>
              <a:buFontTx/>
              <a:buNone/>
            </a:pPr>
            <a:endParaRPr lang="nl-NL" sz="1600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(xGridDims+1) * j  </a:t>
            </a:r>
            <a:r>
              <a:rPr lang="en-US" altLang="zh-TW" dirty="0">
                <a:solidFill>
                  <a:srgbClr val="000000"/>
                </a:solidFill>
              </a:rPr>
              <a:t>takes us to </a:t>
            </a:r>
            <a:r>
              <a:rPr lang="en-US" altLang="zh-TW" i="1" dirty="0" err="1">
                <a:solidFill>
                  <a:srgbClr val="000000"/>
                </a:solidFill>
              </a:rPr>
              <a:t>j</a:t>
            </a:r>
            <a:r>
              <a:rPr lang="en-US" altLang="zh-TW" dirty="0" err="1">
                <a:solidFill>
                  <a:srgbClr val="000000"/>
                </a:solidFill>
              </a:rPr>
              <a:t>th</a:t>
            </a:r>
            <a:r>
              <a:rPr lang="en-US" altLang="zh-TW" dirty="0">
                <a:solidFill>
                  <a:srgbClr val="000000"/>
                </a:solidFill>
              </a:rPr>
              <a:t> row</a:t>
            </a:r>
          </a:p>
          <a:p>
            <a:pPr>
              <a:buFont typeface="Courier New" pitchFamily="49" charset="0"/>
              <a:buChar char="o"/>
            </a:pPr>
            <a:endParaRPr lang="en-US" altLang="zh-TW" sz="1600" dirty="0">
              <a:solidFill>
                <a:srgbClr val="FF0000"/>
              </a:solidFill>
            </a:endParaRPr>
          </a:p>
          <a:p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 + (xGridDims+1) * j  </a:t>
            </a:r>
            <a:r>
              <a:rPr lang="en-US" altLang="zh-TW" dirty="0">
                <a:solidFill>
                  <a:srgbClr val="000000"/>
                </a:solidFill>
              </a:rPr>
              <a:t>takes us to the </a:t>
            </a:r>
            <a:r>
              <a:rPr lang="en-US" altLang="zh-TW" i="1" dirty="0" err="1">
                <a:solidFill>
                  <a:srgbClr val="000000"/>
                </a:solidFill>
              </a:rPr>
              <a:t>i</a:t>
            </a:r>
            <a:r>
              <a:rPr lang="en-US" altLang="zh-TW" dirty="0" err="1">
                <a:solidFill>
                  <a:srgbClr val="000000"/>
                </a:solidFill>
              </a:rPr>
              <a:t>th</a:t>
            </a:r>
            <a:r>
              <a:rPr lang="en-US" altLang="zh-TW" dirty="0">
                <a:solidFill>
                  <a:srgbClr val="000000"/>
                </a:solidFill>
              </a:rPr>
              <a:t> element on </a:t>
            </a:r>
            <a:r>
              <a:rPr lang="en-US" altLang="zh-TW" i="1" dirty="0" err="1">
                <a:solidFill>
                  <a:srgbClr val="000000"/>
                </a:solidFill>
              </a:rPr>
              <a:t>j</a:t>
            </a:r>
            <a:r>
              <a:rPr lang="en-US" altLang="zh-TW" dirty="0" err="1">
                <a:solidFill>
                  <a:srgbClr val="000000"/>
                </a:solidFill>
              </a:rPr>
              <a:t>th</a:t>
            </a:r>
            <a:r>
              <a:rPr lang="en-US" altLang="zh-TW" dirty="0">
                <a:solidFill>
                  <a:srgbClr val="000000"/>
                </a:solidFill>
              </a:rPr>
              <a:t> row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85800" y="2209800"/>
          <a:ext cx="3124200" cy="3276600"/>
        </p:xfrm>
        <a:graphic>
          <a:graphicData uri="http://schemas.openxmlformats.org/drawingml/2006/table">
            <a:tbl>
              <a:tblPr/>
              <a:tblGrid>
                <a:gridCol w="39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>
            <a:off x="381000" y="5486400"/>
            <a:ext cx="36576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 flipV="1">
            <a:off x="609600" y="1524000"/>
            <a:ext cx="0" cy="4267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0808" name="TextBox 11"/>
          <p:cNvSpPr txBox="1">
            <a:spLocks noChangeArrowheads="1"/>
          </p:cNvSpPr>
          <p:nvPr/>
        </p:nvSpPr>
        <p:spPr bwMode="auto">
          <a:xfrm>
            <a:off x="3581400" y="5410200"/>
            <a:ext cx="457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>
                <a:latin typeface="Calibri" pitchFamily="34" charset="0"/>
              </a:rPr>
              <a:t>X</a:t>
            </a:r>
          </a:p>
        </p:txBody>
      </p:sp>
      <p:sp>
        <p:nvSpPr>
          <p:cNvPr id="30809" name="TextBox 13"/>
          <p:cNvSpPr txBox="1">
            <a:spLocks noChangeArrowheads="1"/>
          </p:cNvSpPr>
          <p:nvPr/>
        </p:nvSpPr>
        <p:spPr bwMode="auto">
          <a:xfrm>
            <a:off x="609600" y="1524000"/>
            <a:ext cx="457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>
                <a:latin typeface="Calibri" pitchFamily="34" charset="0"/>
              </a:rPr>
              <a:t>Z</a:t>
            </a:r>
          </a:p>
        </p:txBody>
      </p:sp>
      <p:sp>
        <p:nvSpPr>
          <p:cNvPr id="30810" name="TextBox 27"/>
          <p:cNvSpPr txBox="1">
            <a:spLocks noChangeArrowheads="1"/>
          </p:cNvSpPr>
          <p:nvPr/>
        </p:nvSpPr>
        <p:spPr bwMode="auto">
          <a:xfrm>
            <a:off x="1828800" y="38052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>
                <a:latin typeface="Calibri" pitchFamily="34" charset="0"/>
              </a:rPr>
              <a:t>j,i</a:t>
            </a:r>
          </a:p>
        </p:txBody>
      </p:sp>
      <p:sp>
        <p:nvSpPr>
          <p:cNvPr id="30811" name="TextBox 28"/>
          <p:cNvSpPr txBox="1">
            <a:spLocks noChangeArrowheads="1"/>
          </p:cNvSpPr>
          <p:nvPr/>
        </p:nvSpPr>
        <p:spPr bwMode="auto">
          <a:xfrm>
            <a:off x="685800" y="1809750"/>
            <a:ext cx="3124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000" dirty="0" err="1">
                <a:latin typeface="Calibri" pitchFamily="34" charset="0"/>
              </a:rPr>
              <a:t>xGridDims</a:t>
            </a:r>
            <a:endParaRPr lang="en-US" altLang="zh-TW" sz="2000" dirty="0">
              <a:latin typeface="Calibri" pitchFamily="34" charset="0"/>
            </a:endParaRPr>
          </a:p>
        </p:txBody>
      </p:sp>
      <p:sp>
        <p:nvSpPr>
          <p:cNvPr id="30812" name="TextBox 29"/>
          <p:cNvSpPr txBox="1">
            <a:spLocks noChangeArrowheads="1"/>
          </p:cNvSpPr>
          <p:nvPr/>
        </p:nvSpPr>
        <p:spPr bwMode="auto">
          <a:xfrm rot="-5400000">
            <a:off x="-1133475" y="3571875"/>
            <a:ext cx="3124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000" dirty="0" err="1">
                <a:latin typeface="Calibri" pitchFamily="34" charset="0"/>
              </a:rPr>
              <a:t>zGridDims</a:t>
            </a:r>
            <a:endParaRPr lang="en-US" altLang="zh-TW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133600"/>
            <a:ext cx="3124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0" y="1970088"/>
            <a:ext cx="4572000" cy="3897312"/>
            <a:chOff x="0" y="2274888"/>
            <a:chExt cx="4572000" cy="3897312"/>
          </a:xfrm>
        </p:grpSpPr>
        <p:sp>
          <p:nvSpPr>
            <p:cNvPr id="32779" name="Text Box 157"/>
            <p:cNvSpPr txBox="1">
              <a:spLocks noChangeArrowheads="1"/>
            </p:cNvSpPr>
            <p:nvPr/>
          </p:nvSpPr>
          <p:spPr bwMode="auto">
            <a:xfrm>
              <a:off x="3657600" y="5486400"/>
              <a:ext cx="685800" cy="376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cs typeface="Arial" pitchFamily="34" charset="0"/>
                </a:rPr>
                <a:t>(1,0)</a:t>
              </a:r>
            </a:p>
          </p:txBody>
        </p:sp>
        <p:sp>
          <p:nvSpPr>
            <p:cNvPr id="32780" name="Text Box 157"/>
            <p:cNvSpPr txBox="1">
              <a:spLocks noChangeArrowheads="1"/>
            </p:cNvSpPr>
            <p:nvPr/>
          </p:nvSpPr>
          <p:spPr bwMode="auto">
            <a:xfrm>
              <a:off x="0" y="5605188"/>
              <a:ext cx="935182" cy="567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cs typeface="Arial" pitchFamily="34" charset="0"/>
                </a:rPr>
                <a:t>(0,0)</a:t>
              </a:r>
            </a:p>
          </p:txBody>
        </p:sp>
        <p:sp>
          <p:nvSpPr>
            <p:cNvPr id="32781" name="Text Box 158"/>
            <p:cNvSpPr txBox="1">
              <a:spLocks noChangeArrowheads="1"/>
            </p:cNvSpPr>
            <p:nvPr/>
          </p:nvSpPr>
          <p:spPr bwMode="auto">
            <a:xfrm>
              <a:off x="3673620" y="2274888"/>
              <a:ext cx="898380" cy="555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cs typeface="Arial" pitchFamily="34" charset="0"/>
                </a:rPr>
                <a:t>(1,1)</a:t>
              </a:r>
            </a:p>
          </p:txBody>
        </p:sp>
        <p:sp>
          <p:nvSpPr>
            <p:cNvPr id="32782" name="Text Box 157"/>
            <p:cNvSpPr txBox="1">
              <a:spLocks noChangeArrowheads="1"/>
            </p:cNvSpPr>
            <p:nvPr/>
          </p:nvSpPr>
          <p:spPr bwMode="auto">
            <a:xfrm>
              <a:off x="0" y="2282065"/>
              <a:ext cx="935182" cy="56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cs typeface="Arial" pitchFamily="34" charset="0"/>
                </a:rPr>
                <a:t>(0,1)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609600" y="2438400"/>
              <a:ext cx="3130550" cy="3281363"/>
            </a:xfrm>
            <a:prstGeom prst="rect">
              <a:avLst/>
            </a:prstGeom>
            <a:solidFill>
              <a:srgbClr val="1ACC12">
                <a:alpha val="50195"/>
              </a:srgbClr>
            </a:solidFill>
            <a:ln w="9525">
              <a:solidFill>
                <a:srgbClr val="00CC98">
                  <a:alpha val="10196"/>
                </a:srgbClr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/>
              <a:endParaRPr lang="en-GB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32771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Binding Texture Image and Texture Unit</a:t>
            </a:r>
            <a:endParaRPr lang="en-GB"/>
          </a:p>
        </p:txBody>
      </p:sp>
      <p:sp>
        <p:nvSpPr>
          <p:cNvPr id="33796" name="Content Placeholder 16"/>
          <p:cNvSpPr>
            <a:spLocks noGrp="1"/>
          </p:cNvSpPr>
          <p:nvPr>
            <p:ph sz="half" idx="2"/>
          </p:nvPr>
        </p:nvSpPr>
        <p:spPr>
          <a:xfrm>
            <a:off x="4208316" y="1371600"/>
            <a:ext cx="5016246" cy="4572000"/>
          </a:xfrm>
        </p:spPr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</a:rPr>
              <a:t>Bind the texture image to texture unit. Each pair of </a:t>
            </a:r>
            <a:br>
              <a:rPr lang="en-US" altLang="zh-TW" dirty="0">
                <a:solidFill>
                  <a:srgbClr val="000000"/>
                </a:solidFill>
              </a:rPr>
            </a:br>
            <a:r>
              <a:rPr lang="en-US" altLang="zh-TW" i="1" dirty="0">
                <a:solidFill>
                  <a:srgbClr val="FF0000"/>
                </a:solidFill>
              </a:rPr>
              <a:t>s, t </a:t>
            </a:r>
            <a:r>
              <a:rPr lang="en-US" altLang="zh-TW" dirty="0">
                <a:solidFill>
                  <a:srgbClr val="000000"/>
                </a:solidFill>
              </a:rPr>
              <a:t>values</a:t>
            </a:r>
            <a:r>
              <a:rPr lang="en-US" altLang="zh-TW" i="1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(in [0, 1]) </a:t>
            </a:r>
            <a:r>
              <a:rPr lang="nl-NL" dirty="0">
                <a:cs typeface="Arial" pitchFamily="34" charset="0"/>
              </a:rPr>
              <a:t>in texCoords[] index into the water texture image</a:t>
            </a:r>
          </a:p>
          <a:p>
            <a:endParaRPr lang="nl-NL" dirty="0">
              <a:cs typeface="Arial" pitchFamily="34" charset="0"/>
            </a:endParaRPr>
          </a:p>
          <a:p>
            <a:pPr>
              <a:buFontTx/>
              <a:buNone/>
            </a:pPr>
            <a:r>
              <a:rPr lang="en-GB" sz="2500" dirty="0" err="1"/>
              <a:t>texId</a:t>
            </a:r>
            <a:r>
              <a:rPr lang="en-GB" sz="2500" dirty="0"/>
              <a:t> = Scene::</a:t>
            </a:r>
            <a:r>
              <a:rPr lang="en-GB" sz="2500" dirty="0" err="1"/>
              <a:t>GetTexture</a:t>
            </a:r>
            <a:r>
              <a:rPr lang="en-GB" sz="2500" dirty="0"/>
              <a:t>(</a:t>
            </a:r>
            <a:r>
              <a:rPr lang="en-GB" sz="2500" dirty="0" err="1"/>
              <a:t>filepath</a:t>
            </a:r>
            <a:r>
              <a:rPr lang="en-GB" sz="2500" dirty="0"/>
              <a:t>);</a:t>
            </a:r>
          </a:p>
          <a:p>
            <a:pPr>
              <a:buFontTx/>
              <a:buNone/>
            </a:pPr>
            <a:r>
              <a:rPr lang="en-GB" sz="2500" dirty="0" err="1"/>
              <a:t>glBindTexture</a:t>
            </a:r>
            <a:r>
              <a:rPr lang="en-GB" sz="2500" dirty="0"/>
              <a:t>(GL_TEXTURE_2D, </a:t>
            </a:r>
            <a:r>
              <a:rPr lang="en-GB" sz="2500" dirty="0" err="1"/>
              <a:t>texId</a:t>
            </a:r>
            <a:r>
              <a:rPr lang="en-GB" sz="2500" dirty="0"/>
              <a:t>);</a:t>
            </a:r>
          </a:p>
          <a:p>
            <a:pPr>
              <a:buFontTx/>
              <a:buNone/>
            </a:pPr>
            <a:endParaRPr lang="nl-NL" dirty="0">
              <a:cs typeface="Arial" pitchFamily="34" charset="0"/>
            </a:endParaRPr>
          </a:p>
        </p:txBody>
      </p: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>
            <a:off x="228600" y="5486400"/>
            <a:ext cx="36576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 flipV="1">
            <a:off x="457200" y="1524000"/>
            <a:ext cx="0" cy="4267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2775" name="TextBox 11"/>
          <p:cNvSpPr txBox="1">
            <a:spLocks noChangeArrowheads="1"/>
          </p:cNvSpPr>
          <p:nvPr/>
        </p:nvSpPr>
        <p:spPr bwMode="auto">
          <a:xfrm>
            <a:off x="3429000" y="5410200"/>
            <a:ext cx="457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>
                <a:latin typeface="Calibri" pitchFamily="34" charset="0"/>
              </a:rPr>
              <a:t>X</a:t>
            </a:r>
          </a:p>
        </p:txBody>
      </p:sp>
      <p:sp>
        <p:nvSpPr>
          <p:cNvPr id="32776" name="TextBox 13"/>
          <p:cNvSpPr txBox="1">
            <a:spLocks noChangeArrowheads="1"/>
          </p:cNvSpPr>
          <p:nvPr/>
        </p:nvSpPr>
        <p:spPr bwMode="auto">
          <a:xfrm>
            <a:off x="457200" y="1524000"/>
            <a:ext cx="457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>
                <a:latin typeface="Calibri" pitchFamily="34" charset="0"/>
              </a:rPr>
              <a:t>Z</a:t>
            </a:r>
          </a:p>
        </p:txBody>
      </p:sp>
      <p:sp>
        <p:nvSpPr>
          <p:cNvPr id="32777" name="TextBox 28"/>
          <p:cNvSpPr txBox="1">
            <a:spLocks noChangeArrowheads="1"/>
          </p:cNvSpPr>
          <p:nvPr/>
        </p:nvSpPr>
        <p:spPr bwMode="auto">
          <a:xfrm>
            <a:off x="533400" y="1809750"/>
            <a:ext cx="3124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000">
                <a:latin typeface="Calibri" pitchFamily="34" charset="0"/>
              </a:rPr>
              <a:t>xGridDims</a:t>
            </a:r>
          </a:p>
        </p:txBody>
      </p:sp>
      <p:sp>
        <p:nvSpPr>
          <p:cNvPr id="32778" name="TextBox 29"/>
          <p:cNvSpPr txBox="1">
            <a:spLocks noChangeArrowheads="1"/>
          </p:cNvSpPr>
          <p:nvPr/>
        </p:nvSpPr>
        <p:spPr bwMode="auto">
          <a:xfrm rot="-5400000">
            <a:off x="-1285875" y="3571875"/>
            <a:ext cx="3124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000" dirty="0" err="1">
                <a:latin typeface="Calibri" pitchFamily="34" charset="0"/>
              </a:rPr>
              <a:t>zGridDims</a:t>
            </a:r>
            <a:endParaRPr lang="en-US" altLang="zh-TW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396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2600" dirty="0">
                <a:ea typeface="ＭＳ Ｐゴシック" charset="0"/>
                <a:cs typeface="+mj-cs"/>
              </a:rPr>
              <a:t>Assigning Texture Coordinates to Polygon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800600" y="1893888"/>
            <a:ext cx="3276600" cy="2754312"/>
            <a:chOff x="381000" y="3352800"/>
            <a:chExt cx="3429000" cy="3124200"/>
          </a:xfrm>
        </p:grpSpPr>
        <p:pic>
          <p:nvPicPr>
            <p:cNvPr id="38975" name="Picture 133" descr="buck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03249" y="3357226"/>
              <a:ext cx="3406751" cy="311977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</p:pic>
        <p:sp>
          <p:nvSpPr>
            <p:cNvPr id="38976" name="Line 136"/>
            <p:cNvSpPr>
              <a:spLocks noChangeShapeType="1"/>
            </p:cNvSpPr>
            <p:nvPr/>
          </p:nvSpPr>
          <p:spPr bwMode="auto">
            <a:xfrm flipH="1">
              <a:off x="762000" y="3352800"/>
              <a:ext cx="19050" cy="31242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8977" name="Line 138"/>
            <p:cNvSpPr>
              <a:spLocks noChangeShapeType="1"/>
            </p:cNvSpPr>
            <p:nvPr/>
          </p:nvSpPr>
          <p:spPr bwMode="auto">
            <a:xfrm>
              <a:off x="1223963" y="3352800"/>
              <a:ext cx="0" cy="31242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8978" name="Line 140"/>
            <p:cNvSpPr>
              <a:spLocks noChangeShapeType="1"/>
            </p:cNvSpPr>
            <p:nvPr/>
          </p:nvSpPr>
          <p:spPr bwMode="auto">
            <a:xfrm flipH="1">
              <a:off x="1679575" y="3352800"/>
              <a:ext cx="0" cy="31242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8979" name="Line 142"/>
            <p:cNvSpPr>
              <a:spLocks noChangeShapeType="1"/>
            </p:cNvSpPr>
            <p:nvPr/>
          </p:nvSpPr>
          <p:spPr bwMode="auto">
            <a:xfrm flipH="1">
              <a:off x="2133600" y="3352800"/>
              <a:ext cx="3175" cy="31242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8980" name="Line 144"/>
            <p:cNvSpPr>
              <a:spLocks noChangeShapeType="1"/>
            </p:cNvSpPr>
            <p:nvPr/>
          </p:nvSpPr>
          <p:spPr bwMode="auto">
            <a:xfrm>
              <a:off x="2592388" y="3352800"/>
              <a:ext cx="0" cy="31242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8981" name="Line 145"/>
            <p:cNvSpPr>
              <a:spLocks noChangeShapeType="1"/>
            </p:cNvSpPr>
            <p:nvPr/>
          </p:nvSpPr>
          <p:spPr bwMode="auto">
            <a:xfrm>
              <a:off x="387350" y="5624512"/>
              <a:ext cx="342265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8982" name="Line 146"/>
            <p:cNvSpPr>
              <a:spLocks noChangeShapeType="1"/>
            </p:cNvSpPr>
            <p:nvPr/>
          </p:nvSpPr>
          <p:spPr bwMode="auto">
            <a:xfrm>
              <a:off x="387350" y="5199062"/>
              <a:ext cx="342265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8983" name="Line 148"/>
            <p:cNvSpPr>
              <a:spLocks noChangeShapeType="1"/>
            </p:cNvSpPr>
            <p:nvPr/>
          </p:nvSpPr>
          <p:spPr bwMode="auto">
            <a:xfrm>
              <a:off x="387350" y="4773612"/>
              <a:ext cx="342265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8984" name="Line 150"/>
            <p:cNvSpPr>
              <a:spLocks noChangeShapeType="1"/>
            </p:cNvSpPr>
            <p:nvPr/>
          </p:nvSpPr>
          <p:spPr bwMode="auto">
            <a:xfrm>
              <a:off x="381000" y="4418012"/>
              <a:ext cx="342900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8985" name="Line 152"/>
            <p:cNvSpPr>
              <a:spLocks noChangeShapeType="1"/>
            </p:cNvSpPr>
            <p:nvPr/>
          </p:nvSpPr>
          <p:spPr bwMode="auto">
            <a:xfrm>
              <a:off x="381000" y="4062412"/>
              <a:ext cx="342900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8986" name="Line 153"/>
            <p:cNvSpPr>
              <a:spLocks noChangeShapeType="1"/>
            </p:cNvSpPr>
            <p:nvPr/>
          </p:nvSpPr>
          <p:spPr bwMode="auto">
            <a:xfrm>
              <a:off x="381000" y="3708400"/>
              <a:ext cx="342900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8987" name="Line 155"/>
            <p:cNvSpPr>
              <a:spLocks noChangeShapeType="1"/>
            </p:cNvSpPr>
            <p:nvPr/>
          </p:nvSpPr>
          <p:spPr bwMode="auto">
            <a:xfrm>
              <a:off x="381000" y="3352800"/>
              <a:ext cx="2963863" cy="158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8988" name="Line 144"/>
            <p:cNvSpPr>
              <a:spLocks noChangeShapeType="1"/>
            </p:cNvSpPr>
            <p:nvPr/>
          </p:nvSpPr>
          <p:spPr bwMode="auto">
            <a:xfrm>
              <a:off x="3049588" y="3352800"/>
              <a:ext cx="0" cy="31242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8989" name="Line 144"/>
            <p:cNvSpPr>
              <a:spLocks noChangeShapeType="1"/>
            </p:cNvSpPr>
            <p:nvPr/>
          </p:nvSpPr>
          <p:spPr bwMode="auto">
            <a:xfrm>
              <a:off x="3429000" y="3352800"/>
              <a:ext cx="0" cy="31242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8990" name="Line 145"/>
            <p:cNvSpPr>
              <a:spLocks noChangeShapeType="1"/>
            </p:cNvSpPr>
            <p:nvPr/>
          </p:nvSpPr>
          <p:spPr bwMode="auto">
            <a:xfrm>
              <a:off x="387350" y="6051550"/>
              <a:ext cx="342265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</p:grpSp>
      <p:cxnSp>
        <p:nvCxnSpPr>
          <p:cNvPr id="32777" name="Straight Arrow Connector 4"/>
          <p:cNvCxnSpPr>
            <a:cxnSpLocks noChangeShapeType="1"/>
          </p:cNvCxnSpPr>
          <p:nvPr/>
        </p:nvCxnSpPr>
        <p:spPr bwMode="auto">
          <a:xfrm flipV="1">
            <a:off x="4800600" y="1295400"/>
            <a:ext cx="11113" cy="403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778" name="Straight Arrow Connector 35"/>
          <p:cNvCxnSpPr>
            <a:cxnSpLocks noChangeShapeType="1"/>
          </p:cNvCxnSpPr>
          <p:nvPr/>
        </p:nvCxnSpPr>
        <p:spPr bwMode="auto">
          <a:xfrm>
            <a:off x="3886200" y="4648200"/>
            <a:ext cx="5257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28600" y="1087438"/>
            <a:ext cx="3657600" cy="2787650"/>
            <a:chOff x="-12701" y="1878009"/>
            <a:chExt cx="3657649" cy="2854838"/>
          </a:xfrm>
        </p:grpSpPr>
        <p:sp>
          <p:nvSpPr>
            <p:cNvPr id="38965" name="Text Box 130"/>
            <p:cNvSpPr txBox="1">
              <a:spLocks noChangeArrowheads="1"/>
            </p:cNvSpPr>
            <p:nvPr/>
          </p:nvSpPr>
          <p:spPr bwMode="auto">
            <a:xfrm>
              <a:off x="3344862" y="4354513"/>
              <a:ext cx="300086" cy="378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  <p:sp>
          <p:nvSpPr>
            <p:cNvPr id="38966" name="Line 131"/>
            <p:cNvSpPr>
              <a:spLocks noChangeShapeType="1"/>
            </p:cNvSpPr>
            <p:nvPr/>
          </p:nvSpPr>
          <p:spPr bwMode="auto">
            <a:xfrm flipV="1">
              <a:off x="444500" y="4430713"/>
              <a:ext cx="3128962" cy="23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-12701" y="1878009"/>
              <a:ext cx="3391390" cy="2618163"/>
              <a:chOff x="-12701" y="2563809"/>
              <a:chExt cx="3391390" cy="2618163"/>
            </a:xfrm>
          </p:grpSpPr>
          <p:sp>
            <p:nvSpPr>
              <p:cNvPr id="38968" name="Text Box 132"/>
              <p:cNvSpPr txBox="1">
                <a:spLocks noChangeArrowheads="1"/>
              </p:cNvSpPr>
              <p:nvPr/>
            </p:nvSpPr>
            <p:spPr bwMode="auto">
              <a:xfrm>
                <a:off x="330200" y="2563809"/>
                <a:ext cx="248802" cy="378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cs typeface="Arial" pitchFamily="34" charset="0"/>
                  </a:rPr>
                  <a:t>t</a:t>
                </a:r>
              </a:p>
            </p:txBody>
          </p:sp>
          <p:sp>
            <p:nvSpPr>
              <p:cNvPr id="38969" name="Line 134"/>
              <p:cNvSpPr>
                <a:spLocks noChangeShapeType="1"/>
              </p:cNvSpPr>
              <p:nvPr/>
            </p:nvSpPr>
            <p:spPr bwMode="auto">
              <a:xfrm flipH="1" flipV="1">
                <a:off x="596944" y="2678069"/>
                <a:ext cx="33294" cy="24273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TW" altLang="en-US"/>
              </a:p>
            </p:txBody>
          </p:sp>
          <p:sp>
            <p:nvSpPr>
              <p:cNvPr id="38970" name="Text Box 157"/>
              <p:cNvSpPr txBox="1">
                <a:spLocks noChangeArrowheads="1"/>
              </p:cNvSpPr>
              <p:nvPr/>
            </p:nvSpPr>
            <p:spPr bwMode="auto">
              <a:xfrm>
                <a:off x="-12701" y="4805735"/>
                <a:ext cx="685800" cy="376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cs typeface="Arial" pitchFamily="34" charset="0"/>
                  </a:rPr>
                  <a:t>(0,0)</a:t>
                </a:r>
              </a:p>
            </p:txBody>
          </p:sp>
          <p:sp>
            <p:nvSpPr>
              <p:cNvPr id="38971" name="Text Box 158"/>
              <p:cNvSpPr txBox="1">
                <a:spLocks noChangeArrowheads="1"/>
              </p:cNvSpPr>
              <p:nvPr/>
            </p:nvSpPr>
            <p:spPr bwMode="auto">
              <a:xfrm>
                <a:off x="2719388" y="2808288"/>
                <a:ext cx="659301" cy="378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cs typeface="Arial" pitchFamily="34" charset="0"/>
                  </a:rPr>
                  <a:t>(1,1)</a:t>
                </a:r>
              </a:p>
            </p:txBody>
          </p:sp>
          <p:sp>
            <p:nvSpPr>
              <p:cNvPr id="38972" name="Text Box 157"/>
              <p:cNvSpPr txBox="1">
                <a:spLocks noChangeArrowheads="1"/>
              </p:cNvSpPr>
              <p:nvPr/>
            </p:nvSpPr>
            <p:spPr bwMode="auto">
              <a:xfrm>
                <a:off x="2692400" y="4727698"/>
                <a:ext cx="685800" cy="376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cs typeface="Arial" pitchFamily="34" charset="0"/>
                  </a:rPr>
                  <a:t>(1,0)</a:t>
                </a:r>
              </a:p>
            </p:txBody>
          </p:sp>
          <p:sp>
            <p:nvSpPr>
              <p:cNvPr id="38973" name="Text Box 157"/>
              <p:cNvSpPr txBox="1">
                <a:spLocks noChangeArrowheads="1"/>
              </p:cNvSpPr>
              <p:nvPr/>
            </p:nvSpPr>
            <p:spPr bwMode="auto">
              <a:xfrm>
                <a:off x="-12700" y="2813050"/>
                <a:ext cx="685800" cy="376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cs typeface="Arial" pitchFamily="34" charset="0"/>
                  </a:rPr>
                  <a:t>(0,1)</a:t>
                </a:r>
              </a:p>
            </p:txBody>
          </p:sp>
          <p:sp>
            <p:nvSpPr>
              <p:cNvPr id="37" name="Rectangle 36"/>
              <p:cNvSpPr>
                <a:spLocks noChangeArrowheads="1"/>
              </p:cNvSpPr>
              <p:nvPr/>
            </p:nvSpPr>
            <p:spPr bwMode="auto">
              <a:xfrm>
                <a:off x="635008" y="2960495"/>
                <a:ext cx="2133628" cy="2133000"/>
              </a:xfrm>
              <a:prstGeom prst="rect">
                <a:avLst/>
              </a:prstGeom>
              <a:gradFill rotWithShape="1">
                <a:gsLst>
                  <a:gs pos="0">
                    <a:srgbClr val="00E9A6"/>
                  </a:gs>
                  <a:gs pos="20000">
                    <a:srgbClr val="00E3A3"/>
                  </a:gs>
                  <a:gs pos="100000">
                    <a:srgbClr val="00AD7B"/>
                  </a:gs>
                </a:gsLst>
                <a:lin ang="5400000"/>
              </a:gradFill>
              <a:ln w="9525">
                <a:solidFill>
                  <a:srgbClr val="00CC98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GB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4102" name="TextBox 5"/>
          <p:cNvSpPr txBox="1">
            <a:spLocks noChangeArrowheads="1"/>
          </p:cNvSpPr>
          <p:nvPr/>
        </p:nvSpPr>
        <p:spPr bwMode="auto">
          <a:xfrm>
            <a:off x="4224338" y="5494338"/>
            <a:ext cx="491966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GB" dirty="0" err="1">
                <a:latin typeface="Arial" pitchFamily="34" charset="0"/>
                <a:cs typeface="Arial" pitchFamily="34" charset="0"/>
              </a:rPr>
              <a:t>Texcoord</a:t>
            </a:r>
            <a:r>
              <a:rPr lang="en-GB" dirty="0">
                <a:latin typeface="Arial" pitchFamily="34" charset="0"/>
                <a:cs typeface="Arial" pitchFamily="34" charset="0"/>
              </a:rPr>
              <a:t>[] is an 1D array of length </a:t>
            </a:r>
            <a:br>
              <a:rPr lang="en-GB" dirty="0">
                <a:latin typeface="Arial" pitchFamily="34" charset="0"/>
                <a:cs typeface="Arial" pitchFamily="34" charset="0"/>
              </a:rPr>
            </a:br>
            <a:r>
              <a:rPr lang="en-GB" dirty="0">
                <a:latin typeface="Arial" pitchFamily="34" charset="0"/>
                <a:cs typeface="Arial" pitchFamily="34" charset="0"/>
              </a:rPr>
              <a:t>2 *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xGridDim</a:t>
            </a:r>
            <a:r>
              <a:rPr lang="en-GB" dirty="0">
                <a:latin typeface="Arial" pitchFamily="34" charset="0"/>
                <a:cs typeface="Arial" pitchFamily="34" charset="0"/>
              </a:rPr>
              <a:t> *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zGridDim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8"/>
          <p:cNvSpPr txBox="1">
            <a:spLocks noChangeArrowheads="1"/>
          </p:cNvSpPr>
          <p:nvPr/>
        </p:nvSpPr>
        <p:spPr bwMode="auto">
          <a:xfrm>
            <a:off x="4267200" y="152400"/>
            <a:ext cx="396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Impact" charset="0"/>
                <a:ea typeface="MS PGothic" pitchFamily="34" charset="-128"/>
                <a:cs typeface="MS PGothic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Impact" charset="0"/>
                <a:ea typeface="MS PGothic" pitchFamily="34" charset="-128"/>
                <a:cs typeface="MS PGothic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Impact" charset="0"/>
                <a:ea typeface="MS PGothic" pitchFamily="34" charset="-128"/>
                <a:cs typeface="MS PGothic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Impact" charset="0"/>
                <a:ea typeface="MS PGothic" pitchFamily="34" charset="-128"/>
                <a:cs typeface="MS PGothic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Impact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Impact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Impact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Impact" charset="0"/>
              </a:defRPr>
            </a:lvl9pPr>
          </a:lstStyle>
          <a:p>
            <a:pPr algn="l" eaLnBrk="1" hangingPunct="1">
              <a:defRPr/>
            </a:pPr>
            <a:r>
              <a:rPr lang="en-US" sz="2600" dirty="0">
                <a:ea typeface="ＭＳ Ｐゴシック" charset="0"/>
                <a:cs typeface="+mj-cs"/>
              </a:rPr>
              <a:t>Locating Texel/Image Pixel using Texture Coordinate</a:t>
            </a: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1093788" y="4278313"/>
            <a:ext cx="1676400" cy="2209800"/>
          </a:xfrm>
          <a:prstGeom prst="rect">
            <a:avLst/>
          </a:prstGeom>
          <a:noFill/>
          <a:ln w="9525">
            <a:solidFill>
              <a:srgbClr val="00CC98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GB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484188" y="4278313"/>
            <a:ext cx="2944812" cy="2274887"/>
            <a:chOff x="483707" y="4507468"/>
            <a:chExt cx="2945401" cy="2274242"/>
          </a:xfrm>
        </p:grpSpPr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2617734" y="4507468"/>
              <a:ext cx="228646" cy="152357"/>
            </a:xfrm>
            <a:prstGeom prst="ellipse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GB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1017214" y="4507468"/>
              <a:ext cx="228646" cy="152357"/>
            </a:xfrm>
            <a:prstGeom prst="ellipse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GB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2617734" y="6564285"/>
              <a:ext cx="228646" cy="152357"/>
            </a:xfrm>
            <a:prstGeom prst="ellipse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GB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1017214" y="6564285"/>
              <a:ext cx="228646" cy="152357"/>
            </a:xfrm>
            <a:prstGeom prst="ellipse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GB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8961" name="Text Box 158"/>
            <p:cNvSpPr txBox="1">
              <a:spLocks noChangeArrowheads="1"/>
            </p:cNvSpPr>
            <p:nvPr/>
          </p:nvSpPr>
          <p:spPr bwMode="auto">
            <a:xfrm>
              <a:off x="2769707" y="6412468"/>
              <a:ext cx="659401" cy="369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cs typeface="Arial" pitchFamily="34" charset="0"/>
                </a:rPr>
                <a:t>(1,0)</a:t>
              </a:r>
            </a:p>
          </p:txBody>
        </p:sp>
        <p:sp>
          <p:nvSpPr>
            <p:cNvPr id="38962" name="Text Box 158"/>
            <p:cNvSpPr txBox="1">
              <a:spLocks noChangeArrowheads="1"/>
            </p:cNvSpPr>
            <p:nvPr/>
          </p:nvSpPr>
          <p:spPr bwMode="auto">
            <a:xfrm>
              <a:off x="2720495" y="4520168"/>
              <a:ext cx="659401" cy="369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cs typeface="Arial" pitchFamily="34" charset="0"/>
                </a:rPr>
                <a:t>(1,1)</a:t>
              </a:r>
            </a:p>
          </p:txBody>
        </p:sp>
        <p:sp>
          <p:nvSpPr>
            <p:cNvPr id="38963" name="Text Box 158"/>
            <p:cNvSpPr txBox="1">
              <a:spLocks noChangeArrowheads="1"/>
            </p:cNvSpPr>
            <p:nvPr/>
          </p:nvSpPr>
          <p:spPr bwMode="auto">
            <a:xfrm>
              <a:off x="483707" y="6336268"/>
              <a:ext cx="659401" cy="369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cs typeface="Arial" pitchFamily="34" charset="0"/>
                </a:rPr>
                <a:t>(0,0)</a:t>
              </a:r>
            </a:p>
          </p:txBody>
        </p:sp>
        <p:sp>
          <p:nvSpPr>
            <p:cNvPr id="38964" name="Text Box 158"/>
            <p:cNvSpPr txBox="1">
              <a:spLocks noChangeArrowheads="1"/>
            </p:cNvSpPr>
            <p:nvPr/>
          </p:nvSpPr>
          <p:spPr bwMode="auto">
            <a:xfrm>
              <a:off x="510695" y="4507468"/>
              <a:ext cx="659401" cy="369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cs typeface="Arial" pitchFamily="34" charset="0"/>
                </a:rPr>
                <a:t>(0,1)</a:t>
              </a:r>
            </a:p>
          </p:txBody>
        </p:sp>
      </p:grpSp>
      <p:cxnSp>
        <p:nvCxnSpPr>
          <p:cNvPr id="96" name="Straight Arrow Connector 95"/>
          <p:cNvCxnSpPr>
            <a:cxnSpLocks noChangeShapeType="1"/>
          </p:cNvCxnSpPr>
          <p:nvPr/>
        </p:nvCxnSpPr>
        <p:spPr bwMode="auto">
          <a:xfrm>
            <a:off x="1981200" y="3657600"/>
            <a:ext cx="0" cy="5334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3124200" y="1535113"/>
            <a:ext cx="6172200" cy="3511550"/>
            <a:chOff x="3124200" y="1535113"/>
            <a:chExt cx="6172198" cy="3511044"/>
          </a:xfrm>
        </p:grpSpPr>
        <p:grpSp>
          <p:nvGrpSpPr>
            <p:cNvPr id="8" name="Group 60"/>
            <p:cNvGrpSpPr>
              <a:grpSpLocks/>
            </p:cNvGrpSpPr>
            <p:nvPr/>
          </p:nvGrpSpPr>
          <p:grpSpPr bwMode="auto">
            <a:xfrm>
              <a:off x="4190999" y="1535113"/>
              <a:ext cx="5105399" cy="3511044"/>
              <a:chOff x="3882452" y="2087566"/>
              <a:chExt cx="5356487" cy="3805549"/>
            </a:xfrm>
          </p:grpSpPr>
          <p:sp>
            <p:nvSpPr>
              <p:cNvPr id="38952" name="Text Box 157"/>
              <p:cNvSpPr txBox="1">
                <a:spLocks noChangeArrowheads="1"/>
              </p:cNvSpPr>
              <p:nvPr/>
            </p:nvSpPr>
            <p:spPr bwMode="auto">
              <a:xfrm>
                <a:off x="3962400" y="5492804"/>
                <a:ext cx="1676400" cy="4003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TW" sz="1800" b="1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(0,0) &lt;= (0,0)</a:t>
                </a:r>
              </a:p>
            </p:txBody>
          </p:sp>
          <p:sp>
            <p:nvSpPr>
              <p:cNvPr id="38953" name="Text Box 158"/>
              <p:cNvSpPr txBox="1">
                <a:spLocks noChangeArrowheads="1"/>
              </p:cNvSpPr>
              <p:nvPr/>
            </p:nvSpPr>
            <p:spPr bwMode="auto">
              <a:xfrm>
                <a:off x="6920460" y="2118053"/>
                <a:ext cx="2198690" cy="4003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TW" sz="1800" b="1">
                    <a:solidFill>
                      <a:srgbClr val="FFAC67"/>
                    </a:solidFill>
                    <a:latin typeface="Arial" pitchFamily="34" charset="0"/>
                    <a:cs typeface="Arial" pitchFamily="34" charset="0"/>
                  </a:rPr>
                  <a:t>(300, 300) &lt;= (1,1)</a:t>
                </a:r>
              </a:p>
            </p:txBody>
          </p:sp>
          <p:sp>
            <p:nvSpPr>
              <p:cNvPr id="38954" name="Text Box 157"/>
              <p:cNvSpPr txBox="1">
                <a:spLocks noChangeArrowheads="1"/>
              </p:cNvSpPr>
              <p:nvPr/>
            </p:nvSpPr>
            <p:spPr bwMode="auto">
              <a:xfrm>
                <a:off x="7181539" y="5492804"/>
                <a:ext cx="2057400" cy="4003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TW" sz="1800" b="1">
                    <a:solidFill>
                      <a:srgbClr val="CC00CC"/>
                    </a:solidFill>
                    <a:latin typeface="Arial" pitchFamily="34" charset="0"/>
                    <a:cs typeface="Arial" pitchFamily="34" charset="0"/>
                  </a:rPr>
                  <a:t>(300, 0) &lt;= (1,0)</a:t>
                </a:r>
              </a:p>
            </p:txBody>
          </p:sp>
          <p:sp>
            <p:nvSpPr>
              <p:cNvPr id="38955" name="Text Box 157"/>
              <p:cNvSpPr txBox="1">
                <a:spLocks noChangeArrowheads="1"/>
              </p:cNvSpPr>
              <p:nvPr/>
            </p:nvSpPr>
            <p:spPr bwMode="auto">
              <a:xfrm>
                <a:off x="3882452" y="2087566"/>
                <a:ext cx="2078636" cy="400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TW" sz="1800" b="1"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en-US" altLang="zh-TW" sz="1800" b="1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0,300) &lt;= (0,1)</a:t>
                </a:r>
              </a:p>
            </p:txBody>
          </p:sp>
          <p:sp>
            <p:nvSpPr>
              <p:cNvPr id="66" name="Rectangle 65"/>
              <p:cNvSpPr>
                <a:spLocks noChangeArrowheads="1"/>
              </p:cNvSpPr>
              <p:nvPr/>
            </p:nvSpPr>
            <p:spPr bwMode="auto">
              <a:xfrm>
                <a:off x="4572001" y="2488421"/>
                <a:ext cx="3429417" cy="2972870"/>
              </a:xfrm>
              <a:prstGeom prst="rect">
                <a:avLst/>
              </a:prstGeom>
              <a:solidFill>
                <a:srgbClr val="47FFD1">
                  <a:alpha val="61960"/>
                </a:srgbClr>
              </a:solidFill>
              <a:ln w="9525">
                <a:solidFill>
                  <a:srgbClr val="00CC98">
                    <a:alpha val="21176"/>
                  </a:srgbClr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GB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</p:grpSp>
        <p:cxnSp>
          <p:nvCxnSpPr>
            <p:cNvPr id="11" name="Straight Arrow Connector 10"/>
            <p:cNvCxnSpPr>
              <a:cxnSpLocks noChangeShapeType="1"/>
            </p:cNvCxnSpPr>
            <p:nvPr/>
          </p:nvCxnSpPr>
          <p:spPr bwMode="auto">
            <a:xfrm>
              <a:off x="3124200" y="2819215"/>
              <a:ext cx="1371600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38951" name="TextBox 15"/>
            <p:cNvSpPr txBox="1">
              <a:spLocks noChangeArrowheads="1"/>
            </p:cNvSpPr>
            <p:nvPr/>
          </p:nvSpPr>
          <p:spPr bwMode="auto">
            <a:xfrm>
              <a:off x="3289300" y="2438400"/>
              <a:ext cx="128259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 sz="2000">
                  <a:latin typeface="Arial" pitchFamily="34" charset="0"/>
                  <a:cs typeface="Arial" pitchFamily="34" charset="0"/>
                </a:rPr>
                <a:t>index into</a:t>
              </a:r>
            </a:p>
          </p:txBody>
        </p:sp>
      </p:grpSp>
      <p:sp>
        <p:nvSpPr>
          <p:cNvPr id="38924" name="TextBox 99"/>
          <p:cNvSpPr txBox="1">
            <a:spLocks noChangeArrowheads="1"/>
          </p:cNvSpPr>
          <p:nvPr/>
        </p:nvSpPr>
        <p:spPr bwMode="auto">
          <a:xfrm>
            <a:off x="1322388" y="3657600"/>
            <a:ext cx="14970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GB" sz="2000">
                <a:latin typeface="Arial" pitchFamily="34" charset="0"/>
                <a:cs typeface="Arial" pitchFamily="34" charset="0"/>
              </a:rPr>
              <a:t>assigned to</a:t>
            </a:r>
          </a:p>
        </p:txBody>
      </p:sp>
      <p:grpSp>
        <p:nvGrpSpPr>
          <p:cNvPr id="9" name="Group 23"/>
          <p:cNvGrpSpPr>
            <a:grpSpLocks/>
          </p:cNvGrpSpPr>
          <p:nvPr/>
        </p:nvGrpSpPr>
        <p:grpSpPr bwMode="auto">
          <a:xfrm>
            <a:off x="762000" y="1447800"/>
            <a:ext cx="2438400" cy="2286000"/>
            <a:chOff x="762000" y="1366520"/>
            <a:chExt cx="2286000" cy="2438400"/>
          </a:xfrm>
        </p:grpSpPr>
        <p:cxnSp>
          <p:nvCxnSpPr>
            <p:cNvPr id="114" name="Straight Connector 113"/>
            <p:cNvCxnSpPr>
              <a:cxnSpLocks noChangeShapeType="1"/>
            </p:cNvCxnSpPr>
            <p:nvPr/>
          </p:nvCxnSpPr>
          <p:spPr bwMode="auto">
            <a:xfrm>
              <a:off x="1333500" y="1366520"/>
              <a:ext cx="0" cy="24384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15" name="Straight Connector 114"/>
            <p:cNvCxnSpPr>
              <a:cxnSpLocks noChangeShapeType="1"/>
            </p:cNvCxnSpPr>
            <p:nvPr/>
          </p:nvCxnSpPr>
          <p:spPr bwMode="auto">
            <a:xfrm>
              <a:off x="1905000" y="1366520"/>
              <a:ext cx="0" cy="24384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16" name="Straight Connector 115"/>
            <p:cNvCxnSpPr>
              <a:cxnSpLocks noChangeShapeType="1"/>
            </p:cNvCxnSpPr>
            <p:nvPr/>
          </p:nvCxnSpPr>
          <p:spPr bwMode="auto">
            <a:xfrm>
              <a:off x="2437805" y="1366520"/>
              <a:ext cx="0" cy="24384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17" name="Straight Connector 116"/>
            <p:cNvCxnSpPr>
              <a:cxnSpLocks noChangeShapeType="1"/>
            </p:cNvCxnSpPr>
            <p:nvPr/>
          </p:nvCxnSpPr>
          <p:spPr bwMode="auto">
            <a:xfrm>
              <a:off x="762000" y="1854200"/>
              <a:ext cx="228600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18" name="Straight Connector 117"/>
            <p:cNvCxnSpPr>
              <a:cxnSpLocks noChangeShapeType="1"/>
            </p:cNvCxnSpPr>
            <p:nvPr/>
          </p:nvCxnSpPr>
          <p:spPr bwMode="auto">
            <a:xfrm>
              <a:off x="762000" y="2286001"/>
              <a:ext cx="228600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19" name="Straight Connector 118"/>
            <p:cNvCxnSpPr>
              <a:cxnSpLocks noChangeShapeType="1"/>
            </p:cNvCxnSpPr>
            <p:nvPr/>
          </p:nvCxnSpPr>
          <p:spPr bwMode="auto">
            <a:xfrm>
              <a:off x="762000" y="2743201"/>
              <a:ext cx="228600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20" name="Straight Connector 119"/>
            <p:cNvCxnSpPr>
              <a:cxnSpLocks noChangeShapeType="1"/>
            </p:cNvCxnSpPr>
            <p:nvPr/>
          </p:nvCxnSpPr>
          <p:spPr bwMode="auto">
            <a:xfrm>
              <a:off x="762000" y="3200401"/>
              <a:ext cx="228600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</p:grpSp>
      <p:grpSp>
        <p:nvGrpSpPr>
          <p:cNvPr id="10" name="Group 127"/>
          <p:cNvGrpSpPr>
            <a:grpSpLocks/>
          </p:cNvGrpSpPr>
          <p:nvPr/>
        </p:nvGrpSpPr>
        <p:grpSpPr bwMode="auto">
          <a:xfrm>
            <a:off x="838200" y="4114800"/>
            <a:ext cx="2286000" cy="2438400"/>
            <a:chOff x="838200" y="4343400"/>
            <a:chExt cx="2286000" cy="2438400"/>
          </a:xfrm>
        </p:grpSpPr>
        <p:cxnSp>
          <p:nvCxnSpPr>
            <p:cNvPr id="132" name="Straight Connector 131"/>
            <p:cNvCxnSpPr>
              <a:cxnSpLocks noChangeShapeType="1"/>
            </p:cNvCxnSpPr>
            <p:nvPr/>
          </p:nvCxnSpPr>
          <p:spPr bwMode="auto">
            <a:xfrm>
              <a:off x="1447800" y="4343400"/>
              <a:ext cx="0" cy="24384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33" name="Straight Connector 132"/>
            <p:cNvCxnSpPr>
              <a:cxnSpLocks noChangeShapeType="1"/>
            </p:cNvCxnSpPr>
            <p:nvPr/>
          </p:nvCxnSpPr>
          <p:spPr bwMode="auto">
            <a:xfrm>
              <a:off x="1905000" y="4343400"/>
              <a:ext cx="0" cy="24384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34" name="Straight Connector 133"/>
            <p:cNvCxnSpPr>
              <a:cxnSpLocks noChangeShapeType="1"/>
            </p:cNvCxnSpPr>
            <p:nvPr/>
          </p:nvCxnSpPr>
          <p:spPr bwMode="auto">
            <a:xfrm>
              <a:off x="2286000" y="4343400"/>
              <a:ext cx="0" cy="24384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35" name="Straight Connector 134"/>
            <p:cNvCxnSpPr>
              <a:cxnSpLocks noChangeShapeType="1"/>
            </p:cNvCxnSpPr>
            <p:nvPr/>
          </p:nvCxnSpPr>
          <p:spPr bwMode="auto">
            <a:xfrm>
              <a:off x="838200" y="4953000"/>
              <a:ext cx="228600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36" name="Straight Connector 135"/>
            <p:cNvCxnSpPr>
              <a:cxnSpLocks noChangeShapeType="1"/>
            </p:cNvCxnSpPr>
            <p:nvPr/>
          </p:nvCxnSpPr>
          <p:spPr bwMode="auto">
            <a:xfrm>
              <a:off x="838200" y="5410200"/>
              <a:ext cx="228600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37" name="Straight Connector 136"/>
            <p:cNvCxnSpPr>
              <a:cxnSpLocks noChangeShapeType="1"/>
            </p:cNvCxnSpPr>
            <p:nvPr/>
          </p:nvCxnSpPr>
          <p:spPr bwMode="auto">
            <a:xfrm>
              <a:off x="838200" y="5867400"/>
              <a:ext cx="228600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38" name="Straight Connector 137"/>
            <p:cNvCxnSpPr>
              <a:cxnSpLocks noChangeShapeType="1"/>
            </p:cNvCxnSpPr>
            <p:nvPr/>
          </p:nvCxnSpPr>
          <p:spPr bwMode="auto">
            <a:xfrm>
              <a:off x="838200" y="6324600"/>
              <a:ext cx="228600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</p:grpSp>
      <p:sp>
        <p:nvSpPr>
          <p:cNvPr id="38927" name="Line 131"/>
          <p:cNvSpPr>
            <a:spLocks noChangeShapeType="1"/>
          </p:cNvSpPr>
          <p:nvPr/>
        </p:nvSpPr>
        <p:spPr bwMode="auto">
          <a:xfrm flipV="1">
            <a:off x="609600" y="6477000"/>
            <a:ext cx="3128963" cy="238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38928" name="TextBox 1"/>
          <p:cNvSpPr txBox="1">
            <a:spLocks noChangeArrowheads="1"/>
          </p:cNvSpPr>
          <p:nvPr/>
        </p:nvSpPr>
        <p:spPr bwMode="auto">
          <a:xfrm>
            <a:off x="3429000" y="6324600"/>
            <a:ext cx="338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GB"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38929" name="Line 131"/>
          <p:cNvSpPr>
            <a:spLocks noChangeShapeType="1"/>
          </p:cNvSpPr>
          <p:nvPr/>
        </p:nvSpPr>
        <p:spPr bwMode="auto">
          <a:xfrm flipV="1">
            <a:off x="1066800" y="37338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38930" name="Rectangle 2"/>
          <p:cNvSpPr>
            <a:spLocks noChangeArrowheads="1"/>
          </p:cNvSpPr>
          <p:nvPr/>
        </p:nvSpPr>
        <p:spPr bwMode="auto">
          <a:xfrm>
            <a:off x="762000" y="3729038"/>
            <a:ext cx="319318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>
                <a:cs typeface="Arial" pitchFamily="34" charset="0"/>
              </a:rPr>
              <a:t>z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931" name="TextBox 3"/>
          <p:cNvSpPr txBox="1">
            <a:spLocks noChangeArrowheads="1"/>
          </p:cNvSpPr>
          <p:nvPr/>
        </p:nvSpPr>
        <p:spPr bwMode="auto">
          <a:xfrm>
            <a:off x="1323975" y="6457950"/>
            <a:ext cx="13954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GB" sz="2000">
                <a:latin typeface="Arial" pitchFamily="34" charset="0"/>
                <a:cs typeface="Arial" pitchFamily="34" charset="0"/>
              </a:rPr>
              <a:t>xGridDims</a:t>
            </a:r>
          </a:p>
        </p:txBody>
      </p:sp>
      <p:sp>
        <p:nvSpPr>
          <p:cNvPr id="38932" name="TextBox 92"/>
          <p:cNvSpPr txBox="1">
            <a:spLocks noChangeArrowheads="1"/>
          </p:cNvSpPr>
          <p:nvPr/>
        </p:nvSpPr>
        <p:spPr bwMode="auto">
          <a:xfrm rot="-5400000">
            <a:off x="-262430" y="5112514"/>
            <a:ext cx="13821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GB" sz="2000" dirty="0" err="1">
                <a:cs typeface="Arial" pitchFamily="34" charset="0"/>
              </a:rPr>
              <a:t>z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GridDims</a:t>
            </a: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Arrow Connector 3"/>
          <p:cNvCxnSpPr>
            <a:cxnSpLocks noChangeShapeType="1"/>
          </p:cNvCxnSpPr>
          <p:nvPr/>
        </p:nvCxnSpPr>
        <p:spPr bwMode="auto">
          <a:xfrm>
            <a:off x="3276600" y="3962400"/>
            <a:ext cx="1066800" cy="1447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 type="arrow" w="med" len="med"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8934" name="Text Box 157"/>
          <p:cNvSpPr txBox="1">
            <a:spLocks noChangeArrowheads="1"/>
          </p:cNvSpPr>
          <p:nvPr/>
        </p:nvSpPr>
        <p:spPr bwMode="auto">
          <a:xfrm>
            <a:off x="2286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800">
                <a:latin typeface="Arial" pitchFamily="34" charset="0"/>
                <a:cs typeface="Arial" pitchFamily="34" charset="0"/>
              </a:rPr>
              <a:t>(s,t)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Assigning Texture Coordinates to Grid Cells </a:t>
            </a:r>
          </a:p>
        </p:txBody>
      </p:sp>
      <p:sp>
        <p:nvSpPr>
          <p:cNvPr id="34818" name="Content Placeholder 3"/>
          <p:cNvSpPr>
            <a:spLocks noGrp="1"/>
          </p:cNvSpPr>
          <p:nvPr>
            <p:ph idx="1"/>
          </p:nvPr>
        </p:nvSpPr>
        <p:spPr>
          <a:xfrm>
            <a:off x="3581400" y="1253838"/>
            <a:ext cx="5562600" cy="47244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TW" sz="2600" dirty="0">
                <a:cs typeface="Arial" pitchFamily="34" charset="0"/>
              </a:rPr>
              <a:t>Texture coordinates are stored in a 1D array </a:t>
            </a:r>
            <a:r>
              <a:rPr lang="nl-NL" sz="2600" dirty="0">
                <a:cs typeface="Arial" pitchFamily="34" charset="0"/>
              </a:rPr>
              <a:t>texCoords[] of length   </a:t>
            </a:r>
          </a:p>
          <a:p>
            <a:pPr>
              <a:buFontTx/>
              <a:buNone/>
            </a:pPr>
            <a:r>
              <a:rPr lang="nl-NL" sz="2600" dirty="0">
                <a:solidFill>
                  <a:srgbClr val="FF0000"/>
                </a:solidFill>
                <a:cs typeface="Arial" pitchFamily="34" charset="0"/>
              </a:rPr>
              <a:t>    </a:t>
            </a:r>
            <a:r>
              <a:rPr lang="en-US" altLang="zh-TW" sz="2600" dirty="0">
                <a:solidFill>
                  <a:srgbClr val="FF0000"/>
                </a:solidFill>
                <a:cs typeface="Arial" pitchFamily="34" charset="0"/>
              </a:rPr>
              <a:t>2 * </a:t>
            </a:r>
            <a:r>
              <a:rPr lang="nl-NL" sz="2600" dirty="0">
                <a:solidFill>
                  <a:srgbClr val="FF0000"/>
                </a:solidFill>
                <a:cs typeface="Arial" pitchFamily="34" charset="0"/>
              </a:rPr>
              <a:t>xGridDims  *  zGridDims</a:t>
            </a:r>
            <a:r>
              <a:rPr lang="nl-NL" sz="2600" dirty="0">
                <a:cs typeface="Arial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2600" dirty="0"/>
              <a:t>Each grid cell is assigned a texture coordinate (two </a:t>
            </a:r>
            <a:r>
              <a:rPr lang="en-US" altLang="zh-TW" sz="2600" dirty="0">
                <a:solidFill>
                  <a:srgbClr val="000000"/>
                </a:solidFill>
              </a:rPr>
              <a:t>values </a:t>
            </a:r>
            <a:r>
              <a:rPr lang="en-US" altLang="zh-TW" sz="2600" i="1" dirty="0">
                <a:solidFill>
                  <a:srgbClr val="FF0000"/>
                </a:solidFill>
              </a:rPr>
              <a:t>s, t </a:t>
            </a:r>
            <a:r>
              <a:rPr lang="en-US" altLang="zh-TW" sz="2600" dirty="0"/>
              <a:t>in array </a:t>
            </a:r>
            <a:r>
              <a:rPr lang="nl-NL" sz="2600" dirty="0"/>
              <a:t>texCoords[]: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2600" dirty="0">
                <a:solidFill>
                  <a:srgbClr val="0000D6"/>
                </a:solidFill>
              </a:rPr>
              <a:t>0</a:t>
            </a:r>
            <a:r>
              <a:rPr lang="en-US" altLang="zh-TW" sz="2600" baseline="30000" dirty="0">
                <a:solidFill>
                  <a:srgbClr val="0000D6"/>
                </a:solidFill>
              </a:rPr>
              <a:t>th</a:t>
            </a:r>
            <a:r>
              <a:rPr lang="en-US" altLang="zh-TW" sz="2600" dirty="0">
                <a:solidFill>
                  <a:srgbClr val="0000D6"/>
                </a:solidFill>
              </a:rPr>
              <a:t> grid cell is assigned to </a:t>
            </a:r>
            <a:r>
              <a:rPr lang="en-US" altLang="zh-TW" sz="2600" dirty="0" err="1">
                <a:solidFill>
                  <a:srgbClr val="0000D6"/>
                </a:solidFill>
              </a:rPr>
              <a:t>texCoords</a:t>
            </a:r>
            <a:r>
              <a:rPr lang="en-US" altLang="zh-TW" sz="2600" dirty="0">
                <a:solidFill>
                  <a:srgbClr val="0000D6"/>
                </a:solidFill>
              </a:rPr>
              <a:t>[0] and </a:t>
            </a:r>
            <a:r>
              <a:rPr lang="en-US" altLang="zh-TW" sz="2600" dirty="0" err="1">
                <a:solidFill>
                  <a:srgbClr val="0000D6"/>
                </a:solidFill>
              </a:rPr>
              <a:t>texCoords</a:t>
            </a:r>
            <a:r>
              <a:rPr lang="en-US" altLang="zh-TW" sz="2600" dirty="0">
                <a:solidFill>
                  <a:srgbClr val="0000D6"/>
                </a:solidFill>
              </a:rPr>
              <a:t>[1], 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2600" dirty="0">
                <a:solidFill>
                  <a:srgbClr val="0000D6"/>
                </a:solidFill>
              </a:rPr>
              <a:t>1</a:t>
            </a:r>
            <a:r>
              <a:rPr lang="en-US" altLang="zh-TW" sz="2600" baseline="30000" dirty="0">
                <a:solidFill>
                  <a:srgbClr val="0000D6"/>
                </a:solidFill>
              </a:rPr>
              <a:t>st </a:t>
            </a:r>
            <a:r>
              <a:rPr lang="en-US" altLang="zh-TW" sz="2600" dirty="0">
                <a:solidFill>
                  <a:srgbClr val="0000D6"/>
                </a:solidFill>
              </a:rPr>
              <a:t> grid cell to </a:t>
            </a:r>
            <a:r>
              <a:rPr lang="en-US" altLang="zh-TW" sz="2600" dirty="0" err="1">
                <a:solidFill>
                  <a:srgbClr val="0000D6"/>
                </a:solidFill>
              </a:rPr>
              <a:t>texCoords</a:t>
            </a:r>
            <a:r>
              <a:rPr lang="en-US" altLang="zh-TW" sz="2600" dirty="0">
                <a:solidFill>
                  <a:srgbClr val="0000D6"/>
                </a:solidFill>
              </a:rPr>
              <a:t>[2] and </a:t>
            </a:r>
            <a:r>
              <a:rPr lang="en-US" altLang="zh-TW" sz="2600" dirty="0" err="1">
                <a:solidFill>
                  <a:srgbClr val="0000D6"/>
                </a:solidFill>
              </a:rPr>
              <a:t>texCoords</a:t>
            </a:r>
            <a:r>
              <a:rPr lang="en-US" altLang="zh-TW" sz="2600" dirty="0">
                <a:solidFill>
                  <a:srgbClr val="0000D6"/>
                </a:solidFill>
              </a:rPr>
              <a:t>[3], </a:t>
            </a:r>
          </a:p>
          <a:p>
            <a:pPr>
              <a:buFont typeface="Arial" pitchFamily="34" charset="0"/>
              <a:buChar char="•"/>
            </a:pPr>
            <a:r>
              <a:rPr lang="is-IS" sz="2600" dirty="0">
                <a:solidFill>
                  <a:srgbClr val="0000D6"/>
                </a:solidFill>
              </a:rPr>
              <a:t>…</a:t>
            </a:r>
            <a:endParaRPr lang="en-US" altLang="zh-TW" sz="2600" dirty="0">
              <a:solidFill>
                <a:srgbClr val="0000D6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2600" dirty="0" err="1">
                <a:solidFill>
                  <a:srgbClr val="0000D6"/>
                </a:solidFill>
              </a:rPr>
              <a:t>i</a:t>
            </a:r>
            <a:r>
              <a:rPr lang="en-US" altLang="zh-TW" sz="2600" baseline="30000" dirty="0" err="1">
                <a:solidFill>
                  <a:srgbClr val="0000D6"/>
                </a:solidFill>
              </a:rPr>
              <a:t>th</a:t>
            </a:r>
            <a:r>
              <a:rPr lang="en-US" altLang="zh-TW" sz="2600" dirty="0">
                <a:solidFill>
                  <a:srgbClr val="0000D6"/>
                </a:solidFill>
              </a:rPr>
              <a:t> grid cell is assigned to </a:t>
            </a:r>
            <a:r>
              <a:rPr lang="en-US" altLang="zh-TW" sz="2600" dirty="0" err="1">
                <a:solidFill>
                  <a:srgbClr val="0000D6"/>
                </a:solidFill>
              </a:rPr>
              <a:t>texCoords</a:t>
            </a:r>
            <a:r>
              <a:rPr lang="en-US" altLang="zh-TW" sz="2600" dirty="0">
                <a:solidFill>
                  <a:srgbClr val="0000D6"/>
                </a:solidFill>
              </a:rPr>
              <a:t>[2i] and </a:t>
            </a:r>
            <a:r>
              <a:rPr lang="en-US" altLang="zh-TW" sz="2600" dirty="0" err="1">
                <a:solidFill>
                  <a:srgbClr val="0000D6"/>
                </a:solidFill>
              </a:rPr>
              <a:t>texCoords</a:t>
            </a:r>
            <a:r>
              <a:rPr lang="en-US" altLang="zh-TW" sz="2600" dirty="0">
                <a:solidFill>
                  <a:srgbClr val="0000D6"/>
                </a:solidFill>
              </a:rPr>
              <a:t>[2i+1]</a:t>
            </a:r>
            <a:endParaRPr lang="nl-NL" sz="2600" dirty="0"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362200"/>
          <a:ext cx="2895600" cy="3124200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152400" y="5486400"/>
            <a:ext cx="36576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flipV="1">
            <a:off x="381000" y="1524000"/>
            <a:ext cx="0" cy="4267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3880" name="TextBox 11"/>
          <p:cNvSpPr txBox="1">
            <a:spLocks noChangeArrowheads="1"/>
          </p:cNvSpPr>
          <p:nvPr/>
        </p:nvSpPr>
        <p:spPr bwMode="auto">
          <a:xfrm>
            <a:off x="3276600" y="5410200"/>
            <a:ext cx="457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>
                <a:latin typeface="Calibri" pitchFamily="34" charset="0"/>
              </a:rPr>
              <a:t>X</a:t>
            </a:r>
          </a:p>
        </p:txBody>
      </p:sp>
      <p:sp>
        <p:nvSpPr>
          <p:cNvPr id="33881" name="TextBox 13"/>
          <p:cNvSpPr txBox="1">
            <a:spLocks noChangeArrowheads="1"/>
          </p:cNvSpPr>
          <p:nvPr/>
        </p:nvSpPr>
        <p:spPr bwMode="auto">
          <a:xfrm>
            <a:off x="381000" y="1524000"/>
            <a:ext cx="457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>
                <a:latin typeface="Calibri" pitchFamily="34" charset="0"/>
              </a:rPr>
              <a:t>Z</a:t>
            </a:r>
          </a:p>
        </p:txBody>
      </p:sp>
      <p:sp>
        <p:nvSpPr>
          <p:cNvPr id="33882" name="TextBox 27"/>
          <p:cNvSpPr txBox="1">
            <a:spLocks noChangeArrowheads="1"/>
          </p:cNvSpPr>
          <p:nvPr/>
        </p:nvSpPr>
        <p:spPr bwMode="auto">
          <a:xfrm>
            <a:off x="1600200" y="38052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>
                <a:latin typeface="Calibri" pitchFamily="34" charset="0"/>
              </a:rPr>
              <a:t>j,i</a:t>
            </a:r>
          </a:p>
        </p:txBody>
      </p:sp>
      <p:sp>
        <p:nvSpPr>
          <p:cNvPr id="33883" name="TextBox 28"/>
          <p:cNvSpPr txBox="1">
            <a:spLocks noChangeArrowheads="1"/>
          </p:cNvSpPr>
          <p:nvPr/>
        </p:nvSpPr>
        <p:spPr bwMode="auto">
          <a:xfrm>
            <a:off x="457200" y="1809750"/>
            <a:ext cx="3124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000">
                <a:latin typeface="Calibri" pitchFamily="34" charset="0"/>
              </a:rPr>
              <a:t>xGridDims</a:t>
            </a:r>
          </a:p>
        </p:txBody>
      </p:sp>
      <p:sp>
        <p:nvSpPr>
          <p:cNvPr id="33884" name="TextBox 29"/>
          <p:cNvSpPr txBox="1">
            <a:spLocks noChangeArrowheads="1"/>
          </p:cNvSpPr>
          <p:nvPr/>
        </p:nvSpPr>
        <p:spPr bwMode="auto">
          <a:xfrm rot="-5400000">
            <a:off x="-1362075" y="3571875"/>
            <a:ext cx="3124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000" dirty="0" err="1">
                <a:latin typeface="Calibri" pitchFamily="34" charset="0"/>
              </a:rPr>
              <a:t>zGridDims</a:t>
            </a:r>
            <a:endParaRPr lang="en-US" altLang="zh-TW" sz="2000" dirty="0">
              <a:latin typeface="Calibri" pitchFamily="34" charset="0"/>
            </a:endParaRPr>
          </a:p>
        </p:txBody>
      </p:sp>
      <p:sp>
        <p:nvSpPr>
          <p:cNvPr id="33885" name="Text Box 157"/>
          <p:cNvSpPr txBox="1">
            <a:spLocks noChangeArrowheads="1"/>
          </p:cNvSpPr>
          <p:nvPr/>
        </p:nvSpPr>
        <p:spPr bwMode="auto">
          <a:xfrm>
            <a:off x="3048000" y="5186363"/>
            <a:ext cx="6858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800">
                <a:latin typeface="Arial" pitchFamily="34" charset="0"/>
                <a:cs typeface="Arial" pitchFamily="34" charset="0"/>
              </a:rPr>
              <a:t>(1,0)</a:t>
            </a:r>
          </a:p>
        </p:txBody>
      </p:sp>
      <p:sp>
        <p:nvSpPr>
          <p:cNvPr id="33886" name="Text Box 157"/>
          <p:cNvSpPr txBox="1">
            <a:spLocks noChangeArrowheads="1"/>
          </p:cNvSpPr>
          <p:nvPr/>
        </p:nvSpPr>
        <p:spPr bwMode="auto">
          <a:xfrm>
            <a:off x="360363" y="5148263"/>
            <a:ext cx="93503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800">
                <a:latin typeface="Arial" pitchFamily="34" charset="0"/>
                <a:cs typeface="Arial" pitchFamily="34" charset="0"/>
              </a:rPr>
              <a:t>(0,0)</a:t>
            </a:r>
          </a:p>
        </p:txBody>
      </p:sp>
      <p:sp>
        <p:nvSpPr>
          <p:cNvPr id="33887" name="Text Box 158"/>
          <p:cNvSpPr txBox="1">
            <a:spLocks noChangeArrowheads="1"/>
          </p:cNvSpPr>
          <p:nvPr/>
        </p:nvSpPr>
        <p:spPr bwMode="auto">
          <a:xfrm>
            <a:off x="3048000" y="2133600"/>
            <a:ext cx="8985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>
                <a:latin typeface="Arial" pitchFamily="34" charset="0"/>
                <a:cs typeface="Arial" pitchFamily="34" charset="0"/>
              </a:rPr>
              <a:t>(1,1)</a:t>
            </a:r>
          </a:p>
        </p:txBody>
      </p:sp>
      <p:sp>
        <p:nvSpPr>
          <p:cNvPr id="33888" name="Text Box 157"/>
          <p:cNvSpPr txBox="1">
            <a:spLocks noChangeArrowheads="1"/>
          </p:cNvSpPr>
          <p:nvPr/>
        </p:nvSpPr>
        <p:spPr bwMode="auto">
          <a:xfrm>
            <a:off x="360363" y="2100263"/>
            <a:ext cx="93503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800">
                <a:latin typeface="Arial" pitchFamily="34" charset="0"/>
                <a:cs typeface="Arial" pitchFamily="34" charset="0"/>
              </a:rPr>
              <a:t>(0,1)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200" y="2357438"/>
            <a:ext cx="2895600" cy="3128962"/>
          </a:xfrm>
          <a:prstGeom prst="rect">
            <a:avLst/>
          </a:prstGeom>
          <a:solidFill>
            <a:srgbClr val="1ACC12">
              <a:alpha val="50195"/>
            </a:srgbClr>
          </a:solidFill>
          <a:ln w="9525">
            <a:solidFill>
              <a:srgbClr val="00CC98">
                <a:alpha val="10196"/>
              </a:srgbClr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lang="en-GB">
              <a:solidFill>
                <a:srgbClr val="FFFFFF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Changing Texture Coordinates / Animation</a:t>
            </a:r>
            <a:endParaRPr lang="en-GB" sz="360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>
                <a:cs typeface="Arial" pitchFamily="34" charset="0"/>
              </a:rPr>
              <a:t>So the grid cells get the textures from the water texture image through the texture coordinates assigned to them (</a:t>
            </a:r>
            <a:r>
              <a:rPr lang="en-US" altLang="zh-TW" i="1">
                <a:solidFill>
                  <a:srgbClr val="FF0000"/>
                </a:solidFill>
              </a:rPr>
              <a:t>s, t </a:t>
            </a:r>
            <a:r>
              <a:rPr lang="en-US" altLang="zh-TW">
                <a:solidFill>
                  <a:srgbClr val="000000"/>
                </a:solidFill>
              </a:rPr>
              <a:t>values</a:t>
            </a:r>
            <a:r>
              <a:rPr lang="en-US" altLang="zh-TW" i="1">
                <a:solidFill>
                  <a:srgbClr val="FF0000"/>
                </a:solidFill>
              </a:rPr>
              <a:t> </a:t>
            </a:r>
            <a:r>
              <a:rPr lang="en-US" altLang="zh-TW"/>
              <a:t>in </a:t>
            </a:r>
            <a:r>
              <a:rPr lang="nl-NL">
                <a:cs typeface="Arial" pitchFamily="34" charset="0"/>
              </a:rPr>
              <a:t>texCoords[]). </a:t>
            </a:r>
          </a:p>
          <a:p>
            <a:endParaRPr lang="nl-NL">
              <a:cs typeface="Arial" pitchFamily="34" charset="0"/>
            </a:endParaRPr>
          </a:p>
          <a:p>
            <a:pPr>
              <a:buFontTx/>
              <a:buNone/>
            </a:pPr>
            <a:r>
              <a:rPr lang="nl-NL">
                <a:cs typeface="Arial" pitchFamily="34" charset="0"/>
              </a:rPr>
              <a:t>   Grid cell – texture coordinate – texel/image pixel</a:t>
            </a:r>
          </a:p>
          <a:p>
            <a:pPr>
              <a:buFontTx/>
              <a:buNone/>
            </a:pPr>
            <a:endParaRPr lang="en-US" altLang="zh-TW"/>
          </a:p>
          <a:p>
            <a:r>
              <a:rPr lang="en-US" altLang="zh-TW"/>
              <a:t>Changing the pairs of </a:t>
            </a:r>
            <a:r>
              <a:rPr lang="en-US" altLang="zh-TW" i="1">
                <a:solidFill>
                  <a:srgbClr val="FF0000"/>
                </a:solidFill>
              </a:rPr>
              <a:t>s, t </a:t>
            </a:r>
            <a:r>
              <a:rPr lang="en-US" altLang="zh-TW">
                <a:solidFill>
                  <a:srgbClr val="000000"/>
                </a:solidFill>
              </a:rPr>
              <a:t>values</a:t>
            </a:r>
            <a:r>
              <a:rPr lang="en-US" altLang="zh-TW" i="1">
                <a:solidFill>
                  <a:srgbClr val="FF0000"/>
                </a:solidFill>
              </a:rPr>
              <a:t> </a:t>
            </a:r>
            <a:r>
              <a:rPr lang="en-US" altLang="zh-TW"/>
              <a:t>in </a:t>
            </a:r>
            <a:r>
              <a:rPr lang="nl-NL">
                <a:cs typeface="Arial" pitchFamily="34" charset="0"/>
              </a:rPr>
              <a:t>texCoords[] </a:t>
            </a:r>
            <a:r>
              <a:rPr lang="en-US" altLang="zh-TW"/>
              <a:t>in a circular fashion (trigonometry) for them to index into different (</a:t>
            </a:r>
            <a:r>
              <a:rPr lang="en-GB"/>
              <a:t>neighbouring</a:t>
            </a:r>
            <a:r>
              <a:rPr lang="en-US" altLang="zh-TW"/>
              <a:t>) positions in the texture image, so the textures for the grid cells change, to give the illusion of water movement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>
                <a:solidFill>
                  <a:srgbClr val="0000FF"/>
                </a:solidFill>
              </a:rPr>
              <a:t>Original</a:t>
            </a:r>
            <a:r>
              <a:rPr lang="en-US" altLang="zh-TW" dirty="0"/>
              <a:t> Texture Coordinates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4343400"/>
          </a:xfrm>
        </p:spPr>
        <p:txBody>
          <a:bodyPr/>
          <a:lstStyle/>
          <a:p>
            <a:r>
              <a:rPr lang="en-US" altLang="zh-TW" i="1" dirty="0">
                <a:solidFill>
                  <a:srgbClr val="0000FF"/>
                </a:solidFill>
              </a:rPr>
              <a:t>Original</a:t>
            </a:r>
            <a:r>
              <a:rPr lang="nl-NL" dirty="0"/>
              <a:t> </a:t>
            </a:r>
            <a:r>
              <a:rPr lang="nl-NL" i="1" dirty="0">
                <a:solidFill>
                  <a:srgbClr val="FF0000"/>
                </a:solidFill>
              </a:rPr>
              <a:t>s</a:t>
            </a:r>
            <a:r>
              <a:rPr lang="nl-NL" dirty="0"/>
              <a:t> values in texCoords[]:</a:t>
            </a:r>
          </a:p>
          <a:p>
            <a:pPr>
              <a:buFontTx/>
              <a:buNone/>
            </a:pPr>
            <a:r>
              <a:rPr lang="nl-NL" dirty="0"/>
              <a:t>    </a:t>
            </a:r>
          </a:p>
          <a:p>
            <a:pPr>
              <a:buFontTx/>
              <a:buNone/>
            </a:pPr>
            <a:r>
              <a:rPr lang="nl-NL" dirty="0"/>
              <a:t>texCoords[</a:t>
            </a:r>
            <a:r>
              <a:rPr lang="nl-NL" dirty="0">
                <a:solidFill>
                  <a:srgbClr val="FF0000"/>
                </a:solidFill>
              </a:rPr>
              <a:t>(i + (xGridDims+1) * j</a:t>
            </a:r>
            <a:r>
              <a:rPr lang="nl-NL" dirty="0"/>
              <a:t>) * 2 + 0]  = </a:t>
            </a:r>
          </a:p>
          <a:p>
            <a:pPr>
              <a:buFontTx/>
              <a:buNone/>
            </a:pPr>
            <a:r>
              <a:rPr lang="nl-NL" dirty="0"/>
              <a:t>					i / xGridDims; </a:t>
            </a:r>
          </a:p>
          <a:p>
            <a:pPr>
              <a:buFont typeface="Courier New" pitchFamily="49" charset="0"/>
              <a:buChar char="o"/>
            </a:pPr>
            <a:endParaRPr lang="nl-NL" dirty="0"/>
          </a:p>
          <a:p>
            <a:r>
              <a:rPr lang="nl-NL" i="1" dirty="0">
                <a:solidFill>
                  <a:srgbClr val="0000FF"/>
                </a:solidFill>
              </a:rPr>
              <a:t>Original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i="1" dirty="0">
                <a:solidFill>
                  <a:srgbClr val="FF0000"/>
                </a:solidFill>
              </a:rPr>
              <a:t>t </a:t>
            </a:r>
            <a:r>
              <a:rPr lang="nl-NL" dirty="0"/>
              <a:t>values in texCoords[]:</a:t>
            </a:r>
          </a:p>
          <a:p>
            <a:pPr>
              <a:buFontTx/>
              <a:buNone/>
            </a:pPr>
            <a:r>
              <a:rPr lang="en-US" altLang="zh-TW" dirty="0"/>
              <a:t>    </a:t>
            </a:r>
          </a:p>
          <a:p>
            <a:pPr>
              <a:buFontTx/>
              <a:buNone/>
            </a:pPr>
            <a:r>
              <a:rPr lang="en-US" altLang="zh-TW" dirty="0" err="1"/>
              <a:t>texCoords</a:t>
            </a:r>
            <a:r>
              <a:rPr lang="en-US" altLang="zh-TW" dirty="0"/>
              <a:t>[(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 + (xGridDims+1) * j</a:t>
            </a:r>
            <a:r>
              <a:rPr lang="en-US" altLang="zh-TW" dirty="0"/>
              <a:t>) * 2 + 1]  =</a:t>
            </a:r>
          </a:p>
          <a:p>
            <a:pPr>
              <a:buFontTx/>
              <a:buNone/>
            </a:pPr>
            <a:r>
              <a:rPr lang="en-US" altLang="zh-TW" dirty="0"/>
              <a:t>					j / </a:t>
            </a:r>
            <a:r>
              <a:rPr lang="en-US" altLang="zh-TW" dirty="0" err="1"/>
              <a:t>zGridDims</a:t>
            </a:r>
            <a:r>
              <a:rPr lang="en-US" altLang="zh-TW" dirty="0"/>
              <a:t>;</a:t>
            </a:r>
          </a:p>
          <a:p>
            <a:pPr>
              <a:buFontTx/>
              <a:buNone/>
            </a:pPr>
            <a:endParaRPr lang="en-GB" dirty="0"/>
          </a:p>
        </p:txBody>
      </p:sp>
      <p:sp>
        <p:nvSpPr>
          <p:cNvPr id="4" name="橢圓 3"/>
          <p:cNvSpPr/>
          <p:nvPr/>
        </p:nvSpPr>
        <p:spPr bwMode="auto">
          <a:xfrm>
            <a:off x="1285852" y="2857496"/>
            <a:ext cx="2643206" cy="500066"/>
          </a:xfrm>
          <a:prstGeom prst="ellipse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37160" rIns="91440" bIns="13716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1357290" y="4957436"/>
            <a:ext cx="2643206" cy="500066"/>
          </a:xfrm>
          <a:prstGeom prst="ellipse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37160" rIns="91440" bIns="13716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Topics</a:t>
            </a:r>
          </a:p>
        </p:txBody>
      </p:sp>
      <p:sp>
        <p:nvSpPr>
          <p:cNvPr id="4098" name="Content Placeholder 4"/>
          <p:cNvSpPr>
            <a:spLocks noGrp="1"/>
          </p:cNvSpPr>
          <p:nvPr>
            <p:ph idx="1"/>
          </p:nvPr>
        </p:nvSpPr>
        <p:spPr>
          <a:xfrm>
            <a:off x="642910" y="1500174"/>
            <a:ext cx="7848600" cy="4343400"/>
          </a:xfrm>
        </p:spPr>
        <p:txBody>
          <a:bodyPr/>
          <a:lstStyle/>
          <a:p>
            <a:r>
              <a:rPr lang="en-GB" dirty="0"/>
              <a:t>Recap of last week</a:t>
            </a:r>
          </a:p>
          <a:p>
            <a:endParaRPr lang="en-GB" dirty="0"/>
          </a:p>
          <a:p>
            <a:r>
              <a:rPr lang="en-GB" dirty="0"/>
              <a:t>Texture mapping II</a:t>
            </a:r>
          </a:p>
          <a:p>
            <a:endParaRPr lang="en-GB" dirty="0"/>
          </a:p>
          <a:p>
            <a:r>
              <a:rPr lang="en-GB" dirty="0"/>
              <a:t>Texture animation </a:t>
            </a:r>
          </a:p>
          <a:p>
            <a:endParaRPr lang="en-GB" dirty="0"/>
          </a:p>
          <a:p>
            <a:r>
              <a:rPr lang="en-GB" dirty="0" err="1"/>
              <a:t>Spritesheet</a:t>
            </a:r>
            <a:r>
              <a:rPr lang="en-GB" dirty="0"/>
              <a:t> animation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Changing Texture Coordinates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4343400"/>
          </a:xfrm>
        </p:spPr>
        <p:txBody>
          <a:bodyPr/>
          <a:lstStyle/>
          <a:p>
            <a:r>
              <a:rPr lang="en-US" altLang="zh-TW" dirty="0"/>
              <a:t>C</a:t>
            </a:r>
            <a:r>
              <a:rPr lang="nl-NL" dirty="0"/>
              <a:t>hanging </a:t>
            </a:r>
            <a:r>
              <a:rPr lang="nl-NL" i="1" dirty="0">
                <a:solidFill>
                  <a:srgbClr val="FF0000"/>
                </a:solidFill>
              </a:rPr>
              <a:t>s</a:t>
            </a:r>
            <a:r>
              <a:rPr lang="nl-NL" dirty="0"/>
              <a:t> values in texCoords[]:</a:t>
            </a:r>
          </a:p>
          <a:p>
            <a:pPr>
              <a:buFontTx/>
              <a:buNone/>
            </a:pPr>
            <a:r>
              <a:rPr lang="nl-NL" dirty="0"/>
              <a:t>    </a:t>
            </a:r>
          </a:p>
          <a:p>
            <a:pPr>
              <a:buFontTx/>
              <a:buNone/>
            </a:pPr>
            <a:r>
              <a:rPr lang="nl-NL" dirty="0"/>
              <a:t>texCoords[</a:t>
            </a:r>
            <a:r>
              <a:rPr lang="nl-NL" dirty="0">
                <a:solidFill>
                  <a:srgbClr val="FF0000"/>
                </a:solidFill>
              </a:rPr>
              <a:t>(i + (xGridDims+1) * j</a:t>
            </a:r>
            <a:r>
              <a:rPr lang="nl-NL" dirty="0"/>
              <a:t>) * 2 + 0]  = </a:t>
            </a:r>
          </a:p>
          <a:p>
            <a:pPr>
              <a:buFontTx/>
              <a:buNone/>
            </a:pPr>
            <a:r>
              <a:rPr lang="nl-NL" dirty="0"/>
              <a:t>    sin(</a:t>
            </a:r>
            <a:r>
              <a:rPr lang="nl-NL" dirty="0">
                <a:solidFill>
                  <a:srgbClr val="FF0000"/>
                </a:solidFill>
              </a:rPr>
              <a:t>time + j</a:t>
            </a:r>
            <a:r>
              <a:rPr lang="nl-NL" dirty="0"/>
              <a:t>)) * radius + i / xGridDims; </a:t>
            </a:r>
          </a:p>
          <a:p>
            <a:pPr>
              <a:buFont typeface="Courier New" pitchFamily="49" charset="0"/>
              <a:buChar char="o"/>
            </a:pPr>
            <a:endParaRPr lang="nl-NL" dirty="0"/>
          </a:p>
          <a:p>
            <a:r>
              <a:rPr lang="nl-NL" dirty="0"/>
              <a:t>Change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i="1" dirty="0">
                <a:solidFill>
                  <a:srgbClr val="FF0000"/>
                </a:solidFill>
              </a:rPr>
              <a:t>t </a:t>
            </a:r>
            <a:r>
              <a:rPr lang="nl-NL" dirty="0"/>
              <a:t>values in texCoords[]:</a:t>
            </a:r>
          </a:p>
          <a:p>
            <a:pPr>
              <a:buFontTx/>
              <a:buNone/>
            </a:pPr>
            <a:r>
              <a:rPr lang="en-US" altLang="zh-TW" dirty="0"/>
              <a:t>    </a:t>
            </a:r>
          </a:p>
          <a:p>
            <a:pPr>
              <a:buFontTx/>
              <a:buNone/>
            </a:pPr>
            <a:r>
              <a:rPr lang="en-US" altLang="zh-TW" dirty="0" err="1"/>
              <a:t>texCoords</a:t>
            </a:r>
            <a:r>
              <a:rPr lang="en-US" altLang="zh-TW" dirty="0"/>
              <a:t>[(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 + (xGridDims+1) * j</a:t>
            </a:r>
            <a:r>
              <a:rPr lang="en-US" altLang="zh-TW" dirty="0"/>
              <a:t>) * 2 + 1]  =</a:t>
            </a:r>
          </a:p>
          <a:p>
            <a:pPr>
              <a:buFontTx/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cos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time +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/>
              <a:t>)) * radius + j / </a:t>
            </a:r>
            <a:r>
              <a:rPr lang="en-US" altLang="zh-TW" dirty="0" err="1"/>
              <a:t>zGridDims</a:t>
            </a:r>
            <a:r>
              <a:rPr lang="en-US" altLang="zh-TW" dirty="0"/>
              <a:t>;</a:t>
            </a:r>
          </a:p>
          <a:p>
            <a:pPr>
              <a:buFontTx/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Sprite Animation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571472" y="1214422"/>
            <a:ext cx="7772400" cy="4951412"/>
          </a:xfrm>
        </p:spPr>
        <p:txBody>
          <a:bodyPr/>
          <a:lstStyle/>
          <a:p>
            <a:r>
              <a:rPr lang="en-US" altLang="zh-TW" b="1" dirty="0"/>
              <a:t>Sprite based animation</a:t>
            </a:r>
            <a:r>
              <a:rPr lang="en-US" altLang="zh-TW" dirty="0"/>
              <a:t> changes images in quick succession to give the illusion of movement</a:t>
            </a:r>
          </a:p>
          <a:p>
            <a:pPr>
              <a:buNone/>
            </a:pPr>
            <a:r>
              <a:rPr lang="en-US" altLang="zh-TW" dirty="0"/>
              <a:t> </a:t>
            </a:r>
          </a:p>
          <a:p>
            <a:r>
              <a:rPr lang="en-US" altLang="zh-TW" b="1" dirty="0"/>
              <a:t>Sprites</a:t>
            </a:r>
            <a:r>
              <a:rPr lang="en-US" altLang="zh-TW" dirty="0"/>
              <a:t> are small graphic elements of </a:t>
            </a:r>
            <a:r>
              <a:rPr lang="en-US" altLang="zh-TW" dirty="0">
                <a:solidFill>
                  <a:srgbClr val="FF0000"/>
                </a:solidFill>
              </a:rPr>
              <a:t>fixed width and height </a:t>
            </a:r>
            <a:r>
              <a:rPr lang="en-US" altLang="zh-TW" dirty="0"/>
              <a:t>for implementing moving characters </a:t>
            </a:r>
          </a:p>
          <a:p>
            <a:endParaRPr lang="en-US" altLang="zh-TW" dirty="0"/>
          </a:p>
          <a:p>
            <a:r>
              <a:rPr lang="en-US" altLang="zh-TW" b="1" dirty="0"/>
              <a:t>A </a:t>
            </a:r>
            <a:r>
              <a:rPr lang="en-US" altLang="zh-TW" b="1" dirty="0" err="1"/>
              <a:t>spritesheet</a:t>
            </a:r>
            <a:r>
              <a:rPr lang="en-US" altLang="zh-TW" b="1" dirty="0"/>
              <a:t> </a:t>
            </a:r>
            <a:r>
              <a:rPr lang="en-US" altLang="zh-TW" dirty="0"/>
              <a:t>is a structured single image, consisting of a series of animation frames laid out in a grid of </a:t>
            </a:r>
            <a:r>
              <a:rPr lang="en-US" altLang="zh-TW" dirty="0">
                <a:solidFill>
                  <a:srgbClr val="FF0000"/>
                </a:solidFill>
              </a:rPr>
              <a:t>Rows and Columns</a:t>
            </a:r>
            <a:r>
              <a:rPr lang="en-US" altLang="zh-TW" dirty="0"/>
              <a:t>, but often with </a:t>
            </a:r>
            <a:r>
              <a:rPr lang="en-US" altLang="zh-TW" dirty="0">
                <a:solidFill>
                  <a:srgbClr val="FF0000"/>
                </a:solidFill>
              </a:rPr>
              <a:t>1 row and many columns</a:t>
            </a:r>
            <a:endParaRPr lang="en-US" altLang="zh-TW" dirty="0"/>
          </a:p>
        </p:txBody>
      </p:sp>
      <p:pic>
        <p:nvPicPr>
          <p:cNvPr id="36867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188" y="5181600"/>
            <a:ext cx="7643812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AutoShape 2" descr="An example of a shritesheet"/>
          <p:cNvSpPr>
            <a:spLocks noChangeAspect="1" noChangeArrowheads="1"/>
          </p:cNvSpPr>
          <p:nvPr/>
        </p:nvSpPr>
        <p:spPr bwMode="auto">
          <a:xfrm>
            <a:off x="155575" y="-2286000"/>
            <a:ext cx="47625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GB"/>
          </a:p>
        </p:txBody>
      </p:sp>
      <p:sp>
        <p:nvSpPr>
          <p:cNvPr id="37890" name="AutoShape 9" descr="spritesheet divided into frames and numbered"/>
          <p:cNvSpPr>
            <a:spLocks noChangeAspect="1" noChangeArrowheads="1"/>
          </p:cNvSpPr>
          <p:nvPr/>
        </p:nvSpPr>
        <p:spPr bwMode="auto">
          <a:xfrm>
            <a:off x="612775" y="-1828800"/>
            <a:ext cx="47625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GB"/>
          </a:p>
        </p:txBody>
      </p:sp>
      <p:pic>
        <p:nvPicPr>
          <p:cNvPr id="37891" name="Picture 10" descr="C:\Users\bai\Desktop\spriteshee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447800"/>
            <a:ext cx="403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/>
              <a:t>Spritesheet Animation</a:t>
            </a:r>
          </a:p>
        </p:txBody>
      </p:sp>
      <p:sp>
        <p:nvSpPr>
          <p:cNvPr id="37893" name="Content Placeholder 3"/>
          <p:cNvSpPr>
            <a:spLocks noGrp="1"/>
          </p:cNvSpPr>
          <p:nvPr>
            <p:ph idx="1"/>
          </p:nvPr>
        </p:nvSpPr>
        <p:spPr>
          <a:xfrm>
            <a:off x="304800" y="1219200"/>
            <a:ext cx="4572000" cy="4724400"/>
          </a:xfrm>
        </p:spPr>
        <p:txBody>
          <a:bodyPr/>
          <a:lstStyle/>
          <a:p>
            <a:r>
              <a:rPr lang="en-GB" dirty="0"/>
              <a:t>To animate </a:t>
            </a:r>
            <a:r>
              <a:rPr lang="en-GB" dirty="0" err="1"/>
              <a:t>spritesheet</a:t>
            </a:r>
            <a:r>
              <a:rPr lang="en-GB" dirty="0"/>
              <a:t> using texture mapping we consider each sprite image as a texture image</a:t>
            </a:r>
          </a:p>
          <a:p>
            <a:endParaRPr lang="en-GB" dirty="0"/>
          </a:p>
          <a:p>
            <a:r>
              <a:rPr lang="en-GB" dirty="0"/>
              <a:t>We have a polygon / quad that moves with time and we texture the polygon with a different texture / sprite image at a time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396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ea typeface="ＭＳ Ｐゴシック" charset="0"/>
                <a:cs typeface="+mj-cs"/>
              </a:rPr>
              <a:t>Assigning Texture Coordinates to Polygon</a:t>
            </a:r>
          </a:p>
        </p:txBody>
      </p:sp>
      <p:cxnSp>
        <p:nvCxnSpPr>
          <p:cNvPr id="32777" name="Straight Arrow Connector 4"/>
          <p:cNvCxnSpPr>
            <a:cxnSpLocks noChangeShapeType="1"/>
          </p:cNvCxnSpPr>
          <p:nvPr/>
        </p:nvCxnSpPr>
        <p:spPr bwMode="auto">
          <a:xfrm flipV="1">
            <a:off x="2209800" y="3810000"/>
            <a:ext cx="0" cy="289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963" name="Text Box 158"/>
          <p:cNvSpPr txBox="1">
            <a:spLocks noChangeArrowheads="1"/>
          </p:cNvSpPr>
          <p:nvPr/>
        </p:nvSpPr>
        <p:spPr bwMode="auto">
          <a:xfrm>
            <a:off x="7929563" y="1752600"/>
            <a:ext cx="2428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400" b="1">
                <a:solidFill>
                  <a:srgbClr val="FFAC67"/>
                </a:solidFill>
                <a:latin typeface="Arial" pitchFamily="34" charset="0"/>
                <a:cs typeface="Arial" pitchFamily="34" charset="0"/>
              </a:rPr>
              <a:t>(</a:t>
            </a:r>
          </a:p>
        </p:txBody>
      </p:sp>
      <p:sp>
        <p:nvSpPr>
          <p:cNvPr id="72" name="Rectangle 8"/>
          <p:cNvSpPr txBox="1">
            <a:spLocks noChangeArrowheads="1"/>
          </p:cNvSpPr>
          <p:nvPr/>
        </p:nvSpPr>
        <p:spPr bwMode="auto">
          <a:xfrm>
            <a:off x="4267200" y="304800"/>
            <a:ext cx="396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Impact" charset="0"/>
                <a:ea typeface="MS PGothic" pitchFamily="34" charset="-128"/>
                <a:cs typeface="MS PGothic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Impact" charset="0"/>
                <a:ea typeface="MS PGothic" pitchFamily="34" charset="-128"/>
                <a:cs typeface="MS PGothic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Impact" charset="0"/>
                <a:ea typeface="MS PGothic" pitchFamily="34" charset="-128"/>
                <a:cs typeface="MS PGothic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Impact" charset="0"/>
                <a:ea typeface="MS PGothic" pitchFamily="34" charset="-128"/>
                <a:cs typeface="MS PGothic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Impact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Impact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Impact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Impact" charset="0"/>
              </a:defRPr>
            </a:lvl9pPr>
          </a:lstStyle>
          <a:p>
            <a:pPr algn="l" eaLnBrk="1" hangingPunct="1">
              <a:defRPr/>
            </a:pPr>
            <a:r>
              <a:rPr lang="en-US" sz="2400" dirty="0">
                <a:ea typeface="ＭＳ Ｐゴシック" charset="0"/>
                <a:cs typeface="+mj-cs"/>
              </a:rPr>
              <a:t>Locating Texel/Image Pixel using Texture Coordinate</a:t>
            </a: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1371600" y="4114800"/>
            <a:ext cx="1687513" cy="2209800"/>
          </a:xfrm>
          <a:prstGeom prst="rect">
            <a:avLst/>
          </a:prstGeom>
          <a:noFill/>
          <a:ln w="9525">
            <a:solidFill>
              <a:srgbClr val="00CC98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GB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922713" y="2209800"/>
            <a:ext cx="1282700" cy="457200"/>
            <a:chOff x="3922712" y="2209800"/>
            <a:chExt cx="1282700" cy="457200"/>
          </a:xfrm>
        </p:grpSpPr>
        <p:cxnSp>
          <p:nvCxnSpPr>
            <p:cNvPr id="11" name="Straight Arrow Connector 10"/>
            <p:cNvCxnSpPr>
              <a:cxnSpLocks noChangeShapeType="1"/>
            </p:cNvCxnSpPr>
            <p:nvPr/>
          </p:nvCxnSpPr>
          <p:spPr bwMode="auto">
            <a:xfrm>
              <a:off x="4138612" y="2667000"/>
              <a:ext cx="914400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41013" name="TextBox 15"/>
            <p:cNvSpPr txBox="1">
              <a:spLocks noChangeArrowheads="1"/>
            </p:cNvSpPr>
            <p:nvPr/>
          </p:nvSpPr>
          <p:spPr bwMode="auto">
            <a:xfrm>
              <a:off x="3922712" y="2209800"/>
              <a:ext cx="12827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 sz="2000">
                  <a:latin typeface="Arial" pitchFamily="34" charset="0"/>
                  <a:cs typeface="Arial" pitchFamily="34" charset="0"/>
                </a:rPr>
                <a:t>index into</a:t>
              </a:r>
            </a:p>
          </p:txBody>
        </p:sp>
      </p:grpSp>
      <p:cxnSp>
        <p:nvCxnSpPr>
          <p:cNvPr id="58" name="Straight Arrow Connector 4"/>
          <p:cNvCxnSpPr>
            <a:cxnSpLocks noChangeShapeType="1"/>
          </p:cNvCxnSpPr>
          <p:nvPr/>
        </p:nvCxnSpPr>
        <p:spPr bwMode="auto">
          <a:xfrm>
            <a:off x="457200" y="6324600"/>
            <a:ext cx="3505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357813" y="1676400"/>
            <a:ext cx="17883187" cy="2590800"/>
            <a:chOff x="-2414239" y="1600200"/>
            <a:chExt cx="17882839" cy="2590800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-2414239" y="1600200"/>
              <a:ext cx="17882839" cy="2590800"/>
              <a:chOff x="-8434039" y="1905000"/>
              <a:chExt cx="17882839" cy="2590800"/>
            </a:xfrm>
          </p:grpSpPr>
          <p:grpSp>
            <p:nvGrpSpPr>
              <p:cNvPr id="5" name="Group 6"/>
              <p:cNvGrpSpPr>
                <a:grpSpLocks/>
              </p:cNvGrpSpPr>
              <p:nvPr/>
            </p:nvGrpSpPr>
            <p:grpSpPr bwMode="auto">
              <a:xfrm>
                <a:off x="-8434039" y="1905000"/>
                <a:ext cx="17882839" cy="2590800"/>
                <a:chOff x="-2871439" y="1752600"/>
                <a:chExt cx="17882839" cy="2590800"/>
              </a:xfrm>
            </p:grpSpPr>
            <p:grpSp>
              <p:nvGrpSpPr>
                <p:cNvPr id="6" name="Group 5"/>
                <p:cNvGrpSpPr>
                  <a:grpSpLocks/>
                </p:cNvGrpSpPr>
                <p:nvPr/>
              </p:nvGrpSpPr>
              <p:grpSpPr bwMode="auto">
                <a:xfrm>
                  <a:off x="-2871439" y="1752600"/>
                  <a:ext cx="17882839" cy="2590800"/>
                  <a:chOff x="4977161" y="1600200"/>
                  <a:chExt cx="17882839" cy="2590800"/>
                </a:xfrm>
              </p:grpSpPr>
              <p:pic>
                <p:nvPicPr>
                  <p:cNvPr id="41008" name="Picture 2"/>
                  <p:cNvPicPr>
                    <a:picLocks noChangeAspect="1"/>
                  </p:cNvPicPr>
                  <p:nvPr/>
                </p:nvPicPr>
                <p:blipFill>
                  <a:blip r:embed="rId2"/>
                  <a:srcRect/>
                  <a:stretch>
                    <a:fillRect/>
                  </a:stretch>
                </p:blipFill>
                <p:spPr bwMode="auto">
                  <a:xfrm>
                    <a:off x="4977161" y="1600200"/>
                    <a:ext cx="17882839" cy="25908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41009" name="Text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29911" y="1733490"/>
                    <a:ext cx="1547389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GB" sz="1600">
                        <a:latin typeface="Arial" pitchFamily="34" charset="0"/>
                        <a:cs typeface="Arial" pitchFamily="34" charset="0"/>
                      </a:rPr>
                      <a:t>SpriteFrame=0</a:t>
                    </a:r>
                  </a:p>
                </p:txBody>
              </p:sp>
              <p:sp>
                <p:nvSpPr>
                  <p:cNvPr id="41010" name="Text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934874" y="1752600"/>
                    <a:ext cx="1547389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GB" sz="1600">
                        <a:latin typeface="Arial" pitchFamily="34" charset="0"/>
                        <a:cs typeface="Arial" pitchFamily="34" charset="0"/>
                      </a:rPr>
                      <a:t>SpriteFrame=1</a:t>
                    </a:r>
                  </a:p>
                </p:txBody>
              </p:sp>
              <p:sp>
                <p:nvSpPr>
                  <p:cNvPr id="41011" name="Text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944020" y="1752600"/>
                    <a:ext cx="1547389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GB" sz="1600">
                        <a:latin typeface="Arial" pitchFamily="34" charset="0"/>
                        <a:cs typeface="Arial" pitchFamily="34" charset="0"/>
                      </a:rPr>
                      <a:t>SpriteFrame=2</a:t>
                    </a:r>
                  </a:p>
                </p:txBody>
              </p:sp>
            </p:grpSp>
            <p:sp>
              <p:nvSpPr>
                <p:cNvPr id="41004" name="TextBox 48"/>
                <p:cNvSpPr txBox="1">
                  <a:spLocks noChangeArrowheads="1"/>
                </p:cNvSpPr>
                <p:nvPr/>
              </p:nvSpPr>
              <p:spPr bwMode="auto">
                <a:xfrm>
                  <a:off x="3152820" y="1905000"/>
                  <a:ext cx="1547389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GB" sz="1600">
                      <a:latin typeface="Arial" pitchFamily="34" charset="0"/>
                      <a:cs typeface="Arial" pitchFamily="34" charset="0"/>
                    </a:rPr>
                    <a:t>SpriteFrame=3</a:t>
                  </a:r>
                </a:p>
              </p:txBody>
            </p:sp>
            <p:sp>
              <p:nvSpPr>
                <p:cNvPr id="41005" name="TextBox 49"/>
                <p:cNvSpPr txBox="1">
                  <a:spLocks noChangeArrowheads="1"/>
                </p:cNvSpPr>
                <p:nvPr/>
              </p:nvSpPr>
              <p:spPr bwMode="auto">
                <a:xfrm>
                  <a:off x="5134020" y="1905000"/>
                  <a:ext cx="1547389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GB" sz="1600">
                      <a:latin typeface="Arial" pitchFamily="34" charset="0"/>
                      <a:cs typeface="Arial" pitchFamily="34" charset="0"/>
                    </a:rPr>
                    <a:t>SpriteFrame=4</a:t>
                  </a:r>
                </a:p>
              </p:txBody>
            </p:sp>
            <p:sp>
              <p:nvSpPr>
                <p:cNvPr id="41006" name="TextBox 50"/>
                <p:cNvSpPr txBox="1">
                  <a:spLocks noChangeArrowheads="1"/>
                </p:cNvSpPr>
                <p:nvPr/>
              </p:nvSpPr>
              <p:spPr bwMode="auto">
                <a:xfrm>
                  <a:off x="7062439" y="1905000"/>
                  <a:ext cx="1547389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GB" sz="1600">
                      <a:latin typeface="Arial" pitchFamily="34" charset="0"/>
                      <a:cs typeface="Arial" pitchFamily="34" charset="0"/>
                    </a:rPr>
                    <a:t>SpriteFrame=5</a:t>
                  </a:r>
                </a:p>
              </p:txBody>
            </p:sp>
            <p:sp>
              <p:nvSpPr>
                <p:cNvPr id="41007" name="TextBox 51"/>
                <p:cNvSpPr txBox="1">
                  <a:spLocks noChangeArrowheads="1"/>
                </p:cNvSpPr>
                <p:nvPr/>
              </p:nvSpPr>
              <p:spPr bwMode="auto">
                <a:xfrm>
                  <a:off x="9272981" y="1905000"/>
                  <a:ext cx="1547389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GB" sz="1600">
                      <a:latin typeface="Arial" pitchFamily="34" charset="0"/>
                      <a:cs typeface="Arial" pitchFamily="34" charset="0"/>
                    </a:rPr>
                    <a:t>SpriteFrame=6</a:t>
                  </a:r>
                </a:p>
              </p:txBody>
            </p:sp>
          </p:grpSp>
          <p:sp>
            <p:nvSpPr>
              <p:cNvPr id="41001" name="TextBox 53"/>
              <p:cNvSpPr txBox="1">
                <a:spLocks noChangeArrowheads="1"/>
              </p:cNvSpPr>
              <p:nvPr/>
            </p:nvSpPr>
            <p:spPr bwMode="auto">
              <a:xfrm>
                <a:off x="5615381" y="2057400"/>
                <a:ext cx="154738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GB" sz="1600">
                    <a:latin typeface="Arial" pitchFamily="34" charset="0"/>
                    <a:cs typeface="Arial" pitchFamily="34" charset="0"/>
                  </a:rPr>
                  <a:t>SpriteFrame=7</a:t>
                </a:r>
              </a:p>
            </p:txBody>
          </p:sp>
          <p:sp>
            <p:nvSpPr>
              <p:cNvPr id="41002" name="TextBox 54"/>
              <p:cNvSpPr txBox="1">
                <a:spLocks noChangeArrowheads="1"/>
              </p:cNvSpPr>
              <p:nvPr/>
            </p:nvSpPr>
            <p:spPr bwMode="auto">
              <a:xfrm>
                <a:off x="7672781" y="2057400"/>
                <a:ext cx="154738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GB" sz="1600">
                    <a:latin typeface="Arial" pitchFamily="34" charset="0"/>
                    <a:cs typeface="Arial" pitchFamily="34" charset="0"/>
                  </a:rPr>
                  <a:t>SpriteFrame=8</a:t>
                </a:r>
              </a:p>
            </p:txBody>
          </p:sp>
        </p:grpSp>
        <p:cxnSp>
          <p:nvCxnSpPr>
            <p:cNvPr id="14" name="Straight Connector 13"/>
            <p:cNvCxnSpPr>
              <a:cxnSpLocks noChangeShapeType="1"/>
            </p:cNvCxnSpPr>
            <p:nvPr/>
          </p:nvCxnSpPr>
          <p:spPr bwMode="auto">
            <a:xfrm>
              <a:off x="-661673" y="1600200"/>
              <a:ext cx="0" cy="22860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64" name="Straight Connector 63"/>
            <p:cNvCxnSpPr>
              <a:cxnSpLocks noChangeShapeType="1"/>
            </p:cNvCxnSpPr>
            <p:nvPr/>
          </p:nvCxnSpPr>
          <p:spPr bwMode="auto">
            <a:xfrm>
              <a:off x="1395687" y="1600200"/>
              <a:ext cx="0" cy="22860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65" name="Straight Connector 64"/>
            <p:cNvCxnSpPr>
              <a:cxnSpLocks noChangeShapeType="1"/>
            </p:cNvCxnSpPr>
            <p:nvPr/>
          </p:nvCxnSpPr>
          <p:spPr bwMode="auto">
            <a:xfrm>
              <a:off x="3376848" y="1600200"/>
              <a:ext cx="0" cy="22860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66" name="Straight Connector 65"/>
            <p:cNvCxnSpPr>
              <a:cxnSpLocks noChangeShapeType="1"/>
            </p:cNvCxnSpPr>
            <p:nvPr/>
          </p:nvCxnSpPr>
          <p:spPr bwMode="auto">
            <a:xfrm>
              <a:off x="5410396" y="1600200"/>
              <a:ext cx="0" cy="22860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</p:grpSp>
      <p:cxnSp>
        <p:nvCxnSpPr>
          <p:cNvPr id="68" name="Straight Connector 67"/>
          <p:cNvCxnSpPr>
            <a:cxnSpLocks noChangeShapeType="1"/>
          </p:cNvCxnSpPr>
          <p:nvPr/>
        </p:nvCxnSpPr>
        <p:spPr bwMode="auto">
          <a:xfrm>
            <a:off x="15092254" y="1714488"/>
            <a:ext cx="0" cy="2286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69" name="Straight Connector 68"/>
          <p:cNvCxnSpPr>
            <a:cxnSpLocks noChangeShapeType="1"/>
          </p:cNvCxnSpPr>
          <p:nvPr/>
        </p:nvCxnSpPr>
        <p:spPr bwMode="auto">
          <a:xfrm>
            <a:off x="17149654" y="1714488"/>
            <a:ext cx="0" cy="2286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70" name="Straight Connector 69"/>
          <p:cNvCxnSpPr>
            <a:cxnSpLocks noChangeShapeType="1"/>
          </p:cNvCxnSpPr>
          <p:nvPr/>
        </p:nvCxnSpPr>
        <p:spPr bwMode="auto">
          <a:xfrm>
            <a:off x="19207054" y="1714488"/>
            <a:ext cx="0" cy="2286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71" name="Straight Connector 70"/>
          <p:cNvCxnSpPr>
            <a:cxnSpLocks noChangeShapeType="1"/>
          </p:cNvCxnSpPr>
          <p:nvPr/>
        </p:nvCxnSpPr>
        <p:spPr bwMode="auto">
          <a:xfrm>
            <a:off x="21217054" y="1714488"/>
            <a:ext cx="0" cy="2286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5100638" y="1600200"/>
            <a:ext cx="2085975" cy="2438400"/>
            <a:chOff x="4910666" y="1524000"/>
            <a:chExt cx="1854202" cy="2438400"/>
          </a:xfrm>
        </p:grpSpPr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5020733" y="1600200"/>
              <a:ext cx="1676402" cy="2362200"/>
            </a:xfrm>
            <a:prstGeom prst="rect">
              <a:avLst/>
            </a:prstGeom>
            <a:solidFill>
              <a:srgbClr val="47FFD1">
                <a:alpha val="61960"/>
              </a:srgbClr>
            </a:solidFill>
            <a:ln w="9525">
              <a:solidFill>
                <a:srgbClr val="00CC98">
                  <a:alpha val="21176"/>
                </a:srgbClr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GB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4910666" y="3810000"/>
              <a:ext cx="228600" cy="152400"/>
            </a:xfrm>
            <a:prstGeom prst="ellipse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GB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6536268" y="3810000"/>
              <a:ext cx="228600" cy="152400"/>
            </a:xfrm>
            <a:prstGeom prst="ellipse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GB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4936066" y="1524000"/>
              <a:ext cx="228600" cy="152400"/>
            </a:xfrm>
            <a:prstGeom prst="ellipse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GB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6536268" y="1524000"/>
              <a:ext cx="228600" cy="152400"/>
            </a:xfrm>
            <a:prstGeom prst="ellipse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GB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40974" name="TextBox 2"/>
          <p:cNvSpPr txBox="1">
            <a:spLocks noChangeArrowheads="1"/>
          </p:cNvSpPr>
          <p:nvPr/>
        </p:nvSpPr>
        <p:spPr bwMode="auto">
          <a:xfrm>
            <a:off x="3429000" y="5943600"/>
            <a:ext cx="338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GB"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40975" name="TextBox 73"/>
          <p:cNvSpPr txBox="1">
            <a:spLocks noChangeArrowheads="1"/>
          </p:cNvSpPr>
          <p:nvPr/>
        </p:nvSpPr>
        <p:spPr bwMode="auto">
          <a:xfrm>
            <a:off x="1905000" y="3657600"/>
            <a:ext cx="3508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GB">
                <a:latin typeface="Arial" pitchFamily="34" charset="0"/>
                <a:cs typeface="Arial" pitchFamily="34" charset="0"/>
              </a:rPr>
              <a:t>y</a:t>
            </a:r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228600" y="1676400"/>
            <a:ext cx="4038600" cy="2487613"/>
            <a:chOff x="228600" y="1676400"/>
            <a:chExt cx="4038600" cy="2487613"/>
          </a:xfrm>
        </p:grpSpPr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1295400" y="4011613"/>
              <a:ext cx="2286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CC98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GB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40989" name="Rectangle 4"/>
            <p:cNvSpPr>
              <a:spLocks noChangeArrowheads="1"/>
            </p:cNvSpPr>
            <p:nvPr/>
          </p:nvSpPr>
          <p:spPr bwMode="auto">
            <a:xfrm>
              <a:off x="228600" y="1676400"/>
              <a:ext cx="4038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texCoords[0], texCoords[1]</a:t>
              </a:r>
              <a:endParaRPr lang="en-GB">
                <a:solidFill>
                  <a:srgbClr val="0000D6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228600" y="2133600"/>
            <a:ext cx="3810000" cy="4191000"/>
            <a:chOff x="228600" y="2133600"/>
            <a:chExt cx="3810000" cy="4191000"/>
          </a:xfrm>
        </p:grpSpPr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1295400" y="6172200"/>
              <a:ext cx="228600" cy="152400"/>
            </a:xfrm>
            <a:prstGeom prst="ellipse">
              <a:avLst/>
            </a:prstGeom>
            <a:solidFill>
              <a:srgbClr val="0000D6"/>
            </a:solidFill>
            <a:ln w="9525">
              <a:solidFill>
                <a:srgbClr val="00CC98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GB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40987" name="Rectangle 5"/>
            <p:cNvSpPr>
              <a:spLocks noChangeArrowheads="1"/>
            </p:cNvSpPr>
            <p:nvPr/>
          </p:nvSpPr>
          <p:spPr bwMode="auto">
            <a:xfrm>
              <a:off x="228600" y="2133600"/>
              <a:ext cx="38100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>
                  <a:solidFill>
                    <a:srgbClr val="0000D6"/>
                  </a:solidFill>
                  <a:latin typeface="Arial" pitchFamily="34" charset="0"/>
                  <a:cs typeface="Arial" pitchFamily="34" charset="0"/>
                </a:rPr>
                <a:t>texCoords[2], texCoords[3]</a:t>
              </a:r>
            </a:p>
          </p:txBody>
        </p:sp>
      </p:grp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228600" y="2590800"/>
            <a:ext cx="3886200" cy="3733800"/>
            <a:chOff x="228600" y="2590800"/>
            <a:chExt cx="3886200" cy="3733800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2906713" y="6172200"/>
              <a:ext cx="228600" cy="152400"/>
            </a:xfrm>
            <a:prstGeom prst="ellipse">
              <a:avLst/>
            </a:prstGeom>
            <a:solidFill>
              <a:srgbClr val="CC00CC"/>
            </a:solidFill>
            <a:ln w="9525">
              <a:solidFill>
                <a:srgbClr val="00CC98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GB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40985" name="Rectangle 6"/>
            <p:cNvSpPr>
              <a:spLocks noChangeArrowheads="1"/>
            </p:cNvSpPr>
            <p:nvPr/>
          </p:nvSpPr>
          <p:spPr bwMode="auto">
            <a:xfrm>
              <a:off x="228600" y="2590800"/>
              <a:ext cx="38862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>
                  <a:solidFill>
                    <a:srgbClr val="CC00CC"/>
                  </a:solidFill>
                  <a:latin typeface="Arial" pitchFamily="34" charset="0"/>
                  <a:cs typeface="Arial" pitchFamily="34" charset="0"/>
                </a:rPr>
                <a:t>texCoords[4], texCoords[5]</a:t>
              </a:r>
            </a:p>
          </p:txBody>
        </p:sp>
      </p:grp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228600" y="3048000"/>
            <a:ext cx="3844925" cy="1116013"/>
            <a:chOff x="228600" y="3048000"/>
            <a:chExt cx="3845524" cy="1116013"/>
          </a:xfrm>
        </p:grpSpPr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2907130" y="4011613"/>
              <a:ext cx="228636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CC98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GB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40983" name="Rectangle 7"/>
            <p:cNvSpPr>
              <a:spLocks noChangeArrowheads="1"/>
            </p:cNvSpPr>
            <p:nvPr/>
          </p:nvSpPr>
          <p:spPr bwMode="auto">
            <a:xfrm>
              <a:off x="228600" y="3048000"/>
              <a:ext cx="384552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texCoords[6], texCoords[7]</a:t>
              </a:r>
            </a:p>
          </p:txBody>
        </p:sp>
      </p:grp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228600" y="1676400"/>
            <a:ext cx="1905000" cy="1905000"/>
          </a:xfrm>
          <a:prstGeom prst="rect">
            <a:avLst/>
          </a:prstGeom>
          <a:noFill/>
          <a:ln w="9525">
            <a:solidFill>
              <a:srgbClr val="00CC98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GB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40981" name="TextBox 16"/>
          <p:cNvSpPr txBox="1">
            <a:spLocks noChangeArrowheads="1"/>
          </p:cNvSpPr>
          <p:nvPr/>
        </p:nvSpPr>
        <p:spPr bwMode="auto">
          <a:xfrm>
            <a:off x="4343400" y="4343400"/>
            <a:ext cx="447992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nl-NL">
                <a:solidFill>
                  <a:srgbClr val="FF0000"/>
                </a:solidFill>
                <a:latin typeface="Arial" pitchFamily="34" charset="0"/>
              </a:rPr>
              <a:t>sCoord = float(spriteFrame) / </a:t>
            </a:r>
          </a:p>
          <a:p>
            <a:pPr eaLnBrk="1" hangingPunct="1"/>
            <a:r>
              <a:rPr lang="nl-NL">
                <a:solidFill>
                  <a:srgbClr val="FF0000"/>
                </a:solidFill>
                <a:latin typeface="Arial" pitchFamily="34" charset="0"/>
              </a:rPr>
              <a:t>	     float(spriteWidth);</a:t>
            </a:r>
          </a:p>
          <a:p>
            <a:pPr eaLnBrk="1" hangingPunct="1"/>
            <a:r>
              <a:rPr lang="nl-NL">
                <a:solidFill>
                  <a:srgbClr val="FF0000"/>
                </a:solidFill>
                <a:latin typeface="Arial" pitchFamily="34" charset="0"/>
              </a:rPr>
              <a:t>texCoords[0] = sCoord; </a:t>
            </a:r>
          </a:p>
          <a:p>
            <a:pPr eaLnBrk="1" hangingPunct="1"/>
            <a:r>
              <a:rPr lang="nl-NL">
                <a:solidFill>
                  <a:srgbClr val="CC00CC"/>
                </a:solidFill>
                <a:latin typeface="Arial" pitchFamily="34" charset="0"/>
              </a:rPr>
              <a:t>sCoord = float(spriteFrame+1) / </a:t>
            </a:r>
          </a:p>
          <a:p>
            <a:pPr eaLnBrk="1" hangingPunct="1"/>
            <a:r>
              <a:rPr lang="nl-NL">
                <a:solidFill>
                  <a:srgbClr val="CC00CC"/>
                </a:solidFill>
                <a:latin typeface="Arial" pitchFamily="34" charset="0"/>
              </a:rPr>
              <a:t>	     float(spriteWidth);</a:t>
            </a:r>
          </a:p>
          <a:p>
            <a:pPr eaLnBrk="1" hangingPunct="1"/>
            <a:r>
              <a:rPr lang="nl-NL">
                <a:solidFill>
                  <a:srgbClr val="CC00CC"/>
                </a:solidFill>
                <a:latin typeface="Arial" pitchFamily="34" charset="0"/>
              </a:rPr>
              <a:t>texCoords[4] = sCoord; </a:t>
            </a:r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1.73333 -1.11111E-6 " pathEditMode="relative" ptsTypes="AA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9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Content Placeholder 2"/>
          <p:cNvSpPr>
            <a:spLocks noGrp="1"/>
          </p:cNvSpPr>
          <p:nvPr>
            <p:ph idx="1"/>
          </p:nvPr>
        </p:nvSpPr>
        <p:spPr>
          <a:xfrm>
            <a:off x="332508" y="138540"/>
            <a:ext cx="8454334" cy="6138885"/>
          </a:xfrm>
          <a:solidFill>
            <a:schemeClr val="bg1"/>
          </a:solidFill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 dirty="0"/>
              <a:t>First we assign a texture coordinate to each of the 4 corner points of the polygon/quad. In the texture demo (link.cpp) program, texture coordinates in </a:t>
            </a:r>
            <a:r>
              <a:rPr lang="nl-NL" dirty="0">
                <a:solidFill>
                  <a:srgbClr val="FF0000"/>
                </a:solidFill>
              </a:rPr>
              <a:t>texCoords[]</a:t>
            </a:r>
            <a:r>
              <a:rPr lang="en-US" altLang="zh-TW" dirty="0"/>
              <a:t> are assigned to the polygon as follows:</a:t>
            </a:r>
          </a:p>
          <a:p>
            <a:pPr marL="0" indent="0">
              <a:buFontTx/>
              <a:buNone/>
            </a:pPr>
            <a:endParaRPr lang="en-US" altLang="zh-TW" sz="1200" dirty="0"/>
          </a:p>
          <a:p>
            <a:pPr marL="0" indent="0">
              <a:buFontTx/>
              <a:buNone/>
            </a:pPr>
            <a:r>
              <a:rPr lang="en-US" altLang="zh-TW" dirty="0"/>
              <a:t>/</a:t>
            </a:r>
            <a:r>
              <a:rPr lang="en-US" altLang="zh-TW" sz="2300" dirty="0"/>
              <a:t>/ Texture coordinate assigned to the </a:t>
            </a:r>
            <a:r>
              <a:rPr lang="en-US" altLang="zh-TW" sz="2300" b="1" dirty="0">
                <a:solidFill>
                  <a:srgbClr val="C00000"/>
                </a:solidFill>
              </a:rPr>
              <a:t>top left </a:t>
            </a:r>
            <a:r>
              <a:rPr lang="en-US" altLang="zh-TW" sz="2300" dirty="0"/>
              <a:t>of polygon </a:t>
            </a:r>
            <a:r>
              <a:rPr lang="nl-NL" sz="2300" dirty="0">
                <a:solidFill>
                  <a:srgbClr val="FF0000"/>
                </a:solidFill>
              </a:rPr>
              <a:t>glTexCoord2d(texCoords[0], texCoords[1]);</a:t>
            </a:r>
          </a:p>
          <a:p>
            <a:pPr marL="0" indent="0">
              <a:buFontTx/>
              <a:buNone/>
            </a:pPr>
            <a:r>
              <a:rPr lang="en-US" altLang="zh-TW" sz="2300" dirty="0">
                <a:solidFill>
                  <a:srgbClr val="FF0000"/>
                </a:solidFill>
              </a:rPr>
              <a:t>glVertex3f(-width/2.0, height, 0.0);</a:t>
            </a:r>
          </a:p>
          <a:p>
            <a:pPr marL="0" indent="0">
              <a:buFontTx/>
              <a:buNone/>
            </a:pPr>
            <a:r>
              <a:rPr lang="en-US" altLang="zh-TW" sz="2300" dirty="0"/>
              <a:t>// Texture coordinate assigned to the </a:t>
            </a:r>
            <a:r>
              <a:rPr lang="en-US" altLang="zh-TW" sz="2300" b="1" dirty="0">
                <a:solidFill>
                  <a:srgbClr val="C00000"/>
                </a:solidFill>
              </a:rPr>
              <a:t>bottom left </a:t>
            </a:r>
            <a:r>
              <a:rPr lang="en-US" altLang="zh-TW" sz="2300" dirty="0"/>
              <a:t>of polygon</a:t>
            </a:r>
            <a:endParaRPr lang="en-US" altLang="zh-TW" sz="2300" dirty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r>
              <a:rPr lang="nl-NL" sz="2300" dirty="0">
                <a:solidFill>
                  <a:srgbClr val="008000"/>
                </a:solidFill>
              </a:rPr>
              <a:t>glTexCoord2d(texCoords[2], texCoords[3]);</a:t>
            </a:r>
          </a:p>
          <a:p>
            <a:pPr marL="0" indent="0">
              <a:buFontTx/>
              <a:buNone/>
            </a:pPr>
            <a:r>
              <a:rPr lang="de-DE" sz="2300" dirty="0">
                <a:solidFill>
                  <a:srgbClr val="008000"/>
                </a:solidFill>
              </a:rPr>
              <a:t>glVertex3f(-width/2.0, 0.0, 0.0); </a:t>
            </a:r>
          </a:p>
          <a:p>
            <a:pPr marL="0" indent="0">
              <a:buFontTx/>
              <a:buNone/>
            </a:pPr>
            <a:r>
              <a:rPr lang="en-US" altLang="zh-TW" sz="2300" dirty="0"/>
              <a:t>// Texture coordinate assigned to the </a:t>
            </a:r>
            <a:r>
              <a:rPr lang="en-US" altLang="zh-TW" sz="2300" b="1" dirty="0">
                <a:solidFill>
                  <a:srgbClr val="1ACC12"/>
                </a:solidFill>
              </a:rPr>
              <a:t>bottom right </a:t>
            </a:r>
            <a:r>
              <a:rPr lang="en-US" altLang="zh-TW" sz="2300" dirty="0"/>
              <a:t>of polygon</a:t>
            </a:r>
          </a:p>
          <a:p>
            <a:pPr marL="0" indent="0">
              <a:buFontTx/>
              <a:buNone/>
            </a:pPr>
            <a:r>
              <a:rPr lang="nl-NL" sz="2300" dirty="0">
                <a:solidFill>
                  <a:srgbClr val="CC00CC"/>
                </a:solidFill>
              </a:rPr>
              <a:t>glTexCoord2d(texCoords[4], texCoords[5]);</a:t>
            </a:r>
          </a:p>
          <a:p>
            <a:pPr marL="0" indent="0">
              <a:buFontTx/>
              <a:buNone/>
            </a:pPr>
            <a:r>
              <a:rPr lang="de-DE" sz="2300" dirty="0">
                <a:solidFill>
                  <a:srgbClr val="CC00CC"/>
                </a:solidFill>
              </a:rPr>
              <a:t>glVertex3f( width/2.0, 0.0, 0.0);</a:t>
            </a:r>
          </a:p>
          <a:p>
            <a:pPr marL="0" indent="0">
              <a:buFontTx/>
              <a:buNone/>
            </a:pPr>
            <a:r>
              <a:rPr lang="en-US" altLang="zh-TW" sz="2300" dirty="0"/>
              <a:t>// Texture coordinate assigned to the </a:t>
            </a:r>
            <a:r>
              <a:rPr lang="en-US" altLang="zh-TW" sz="2300" b="1" dirty="0">
                <a:solidFill>
                  <a:srgbClr val="1ACC12"/>
                </a:solidFill>
              </a:rPr>
              <a:t>top right </a:t>
            </a:r>
            <a:r>
              <a:rPr lang="en-GB" sz="2300" dirty="0"/>
              <a:t>polygon</a:t>
            </a:r>
            <a:endParaRPr lang="de-DE" sz="2300" dirty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r>
              <a:rPr lang="nl-NL" sz="2300" dirty="0">
                <a:solidFill>
                  <a:srgbClr val="0000D6"/>
                </a:solidFill>
              </a:rPr>
              <a:t>glTexCoord2d(texCoords[6], texCoords[7]);</a:t>
            </a:r>
          </a:p>
          <a:p>
            <a:pPr marL="0" indent="0">
              <a:buFontTx/>
              <a:buNone/>
            </a:pPr>
            <a:r>
              <a:rPr lang="en-US" altLang="zh-TW" sz="2300" dirty="0">
                <a:solidFill>
                  <a:srgbClr val="0000D6"/>
                </a:solidFill>
              </a:rPr>
              <a:t>glVertex3f( width/2.0, height, 0.0);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Content Placeholder 2"/>
          <p:cNvSpPr>
            <a:spLocks noGrp="1"/>
          </p:cNvSpPr>
          <p:nvPr>
            <p:ph idx="1"/>
          </p:nvPr>
        </p:nvSpPr>
        <p:spPr>
          <a:xfrm>
            <a:off x="360213" y="114210"/>
            <a:ext cx="8610600" cy="5791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 sz="2400" dirty="0"/>
              <a:t>To produce forward (x direction) sprite movement we update the values in </a:t>
            </a:r>
            <a:r>
              <a:rPr lang="nl-NL" sz="2400" dirty="0">
                <a:solidFill>
                  <a:srgbClr val="FF0000"/>
                </a:solidFill>
              </a:rPr>
              <a:t>texCoords[]</a:t>
            </a:r>
            <a:r>
              <a:rPr lang="en-US" altLang="zh-TW" sz="2400" dirty="0"/>
              <a:t> to index into </a:t>
            </a:r>
            <a:r>
              <a:rPr lang="en-US" altLang="zh-TW" sz="2400" b="1" dirty="0"/>
              <a:t>the current sprite texture image</a:t>
            </a:r>
            <a:r>
              <a:rPr lang="en-US" altLang="zh-TW" sz="2400" dirty="0"/>
              <a:t>: </a:t>
            </a:r>
            <a:r>
              <a:rPr lang="en-GB" sz="2400" dirty="0" err="1"/>
              <a:t>spriteFrame</a:t>
            </a:r>
            <a:r>
              <a:rPr lang="en-GB" sz="2400" dirty="0"/>
              <a:t> = 0; </a:t>
            </a:r>
            <a:r>
              <a:rPr lang="en-US" altLang="zh-TW" sz="2400" dirty="0" err="1"/>
              <a:t>spriteWidth</a:t>
            </a:r>
            <a:r>
              <a:rPr lang="en-US" altLang="zh-TW" sz="2400" dirty="0"/>
              <a:t> = 16; </a:t>
            </a:r>
          </a:p>
          <a:p>
            <a:pPr marL="0" indent="0">
              <a:buFontTx/>
              <a:buNone/>
            </a:pPr>
            <a:endParaRPr lang="en-US" altLang="zh-TW" sz="2400" dirty="0"/>
          </a:p>
          <a:p>
            <a:pPr marL="0" indent="0">
              <a:buFontTx/>
              <a:buNone/>
            </a:pPr>
            <a:r>
              <a:rPr lang="en-US" altLang="zh-TW" sz="2200" dirty="0"/>
              <a:t>// texture </a:t>
            </a:r>
            <a:r>
              <a:rPr lang="en-US" altLang="zh-TW" sz="2200" dirty="0" err="1"/>
              <a:t>coord</a:t>
            </a:r>
            <a:r>
              <a:rPr lang="en-US" altLang="zh-TW" sz="2200" dirty="0"/>
              <a:t>. indexes into </a:t>
            </a:r>
            <a:r>
              <a:rPr lang="en-US" altLang="zh-TW" sz="2200" b="1" dirty="0">
                <a:solidFill>
                  <a:srgbClr val="FF0000"/>
                </a:solidFill>
              </a:rPr>
              <a:t>top left</a:t>
            </a:r>
            <a:r>
              <a:rPr lang="en-US" altLang="zh-TW" sz="2200" b="1" dirty="0"/>
              <a:t> </a:t>
            </a:r>
            <a:r>
              <a:rPr lang="en-US" altLang="zh-TW" sz="2200" dirty="0"/>
              <a:t>corner of sprite</a:t>
            </a:r>
          </a:p>
          <a:p>
            <a:pPr marL="0" indent="0">
              <a:buFontTx/>
              <a:buNone/>
            </a:pPr>
            <a:r>
              <a:rPr lang="nl-NL" sz="2600" dirty="0">
                <a:solidFill>
                  <a:srgbClr val="FF0000"/>
                </a:solidFill>
              </a:rPr>
              <a:t>sCoord = float(spriteFrame)/float(spriteWidth);</a:t>
            </a:r>
          </a:p>
          <a:p>
            <a:pPr marL="0" indent="0">
              <a:buFontTx/>
              <a:buNone/>
            </a:pPr>
            <a:r>
              <a:rPr lang="nl-NL" sz="2600" dirty="0">
                <a:solidFill>
                  <a:srgbClr val="FF0000"/>
                </a:solidFill>
              </a:rPr>
              <a:t>texCoords[0] = sCoord;    </a:t>
            </a:r>
            <a:r>
              <a:rPr lang="nl-NL" sz="2600" dirty="0"/>
              <a:t>texCoords[1] = 1.0;</a:t>
            </a:r>
            <a:r>
              <a:rPr lang="en-US" altLang="zh-TW" sz="2600" dirty="0"/>
              <a:t>        </a:t>
            </a:r>
          </a:p>
          <a:p>
            <a:pPr marL="0" indent="0">
              <a:spcBef>
                <a:spcPts val="1125"/>
              </a:spcBef>
              <a:buFontTx/>
              <a:buNone/>
            </a:pPr>
            <a:r>
              <a:rPr lang="en-US" altLang="zh-TW" sz="2200" dirty="0"/>
              <a:t>// texture </a:t>
            </a:r>
            <a:r>
              <a:rPr lang="en-US" altLang="zh-TW" sz="2200" dirty="0" err="1"/>
              <a:t>coord</a:t>
            </a:r>
            <a:r>
              <a:rPr lang="en-US" altLang="zh-TW" sz="2200" dirty="0"/>
              <a:t>. indexes into </a:t>
            </a:r>
            <a:r>
              <a:rPr lang="en-US" altLang="zh-TW" sz="2200" b="1" dirty="0">
                <a:solidFill>
                  <a:srgbClr val="008000"/>
                </a:solidFill>
              </a:rPr>
              <a:t>bottom left </a:t>
            </a:r>
            <a:r>
              <a:rPr lang="en-US" altLang="zh-TW" sz="2200" dirty="0"/>
              <a:t>corner of sprite</a:t>
            </a:r>
          </a:p>
          <a:p>
            <a:pPr marL="0" indent="0">
              <a:buFontTx/>
              <a:buNone/>
            </a:pPr>
            <a:r>
              <a:rPr lang="nl-NL" sz="2600" dirty="0">
                <a:solidFill>
                  <a:srgbClr val="008000"/>
                </a:solidFill>
              </a:rPr>
              <a:t>texCoords[2] = sCoord;    </a:t>
            </a:r>
            <a:r>
              <a:rPr lang="nl-NL" sz="2600" dirty="0"/>
              <a:t>texCoords[3] = 0.0;</a:t>
            </a:r>
          </a:p>
          <a:p>
            <a:pPr marL="0" indent="0">
              <a:spcBef>
                <a:spcPts val="1125"/>
              </a:spcBef>
              <a:buFontTx/>
              <a:buNone/>
            </a:pPr>
            <a:r>
              <a:rPr lang="en-US" altLang="zh-TW" sz="2200" dirty="0"/>
              <a:t>// texture </a:t>
            </a:r>
            <a:r>
              <a:rPr lang="en-US" altLang="zh-TW" sz="2200" dirty="0" err="1"/>
              <a:t>coord</a:t>
            </a:r>
            <a:r>
              <a:rPr lang="en-US" altLang="zh-TW" sz="2200" dirty="0"/>
              <a:t>. indexes into </a:t>
            </a:r>
            <a:r>
              <a:rPr lang="en-US" altLang="zh-TW" sz="2200" b="1" dirty="0">
                <a:solidFill>
                  <a:srgbClr val="CC00CC"/>
                </a:solidFill>
              </a:rPr>
              <a:t>bottom right </a:t>
            </a:r>
            <a:r>
              <a:rPr lang="en-US" altLang="zh-TW" sz="2200" dirty="0"/>
              <a:t>corner of sprite</a:t>
            </a:r>
          </a:p>
          <a:p>
            <a:pPr marL="0" indent="0">
              <a:buFontTx/>
              <a:buNone/>
            </a:pPr>
            <a:r>
              <a:rPr lang="nl-NL" sz="2600" dirty="0">
                <a:solidFill>
                  <a:srgbClr val="CC00CC"/>
                </a:solidFill>
              </a:rPr>
              <a:t>sCoord = float(spriteFrame+1)/float(spriteWidth);</a:t>
            </a:r>
          </a:p>
          <a:p>
            <a:pPr marL="0" indent="0">
              <a:buFontTx/>
              <a:buNone/>
            </a:pPr>
            <a:r>
              <a:rPr lang="nl-NL" sz="2600" dirty="0">
                <a:solidFill>
                  <a:srgbClr val="CC00CC"/>
                </a:solidFill>
              </a:rPr>
              <a:t>texCoords[4] = sCoord;    </a:t>
            </a:r>
            <a:r>
              <a:rPr lang="nl-NL" sz="2600" dirty="0"/>
              <a:t>texCoords[5] = 0.0;</a:t>
            </a:r>
          </a:p>
          <a:p>
            <a:pPr marL="0" indent="0">
              <a:spcBef>
                <a:spcPts val="1125"/>
              </a:spcBef>
              <a:buFontTx/>
              <a:buNone/>
            </a:pPr>
            <a:r>
              <a:rPr lang="en-US" altLang="zh-TW" sz="2200" dirty="0"/>
              <a:t>// texture </a:t>
            </a:r>
            <a:r>
              <a:rPr lang="en-US" altLang="zh-TW" sz="2200" dirty="0" err="1"/>
              <a:t>coord</a:t>
            </a:r>
            <a:r>
              <a:rPr lang="en-US" altLang="zh-TW" sz="2200" dirty="0"/>
              <a:t>. indexes into </a:t>
            </a:r>
            <a:r>
              <a:rPr lang="en-US" altLang="zh-TW" sz="2200" b="1" dirty="0">
                <a:solidFill>
                  <a:srgbClr val="0000D6"/>
                </a:solidFill>
              </a:rPr>
              <a:t>top right </a:t>
            </a:r>
            <a:r>
              <a:rPr lang="en-US" altLang="zh-TW" sz="2200" dirty="0"/>
              <a:t>corner of sprite</a:t>
            </a:r>
          </a:p>
          <a:p>
            <a:pPr marL="0" indent="0">
              <a:buFontTx/>
              <a:buNone/>
            </a:pPr>
            <a:r>
              <a:rPr lang="nl-NL" sz="2600" dirty="0">
                <a:solidFill>
                  <a:srgbClr val="0000D6"/>
                </a:solidFill>
              </a:rPr>
              <a:t>texCoords[6] = sCoord;    </a:t>
            </a:r>
            <a:r>
              <a:rPr lang="nl-NL" sz="2600" dirty="0"/>
              <a:t>texCoords[7] = 1.0;</a:t>
            </a:r>
            <a:endParaRPr lang="en-US" altLang="zh-TW" sz="2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7" y="96978"/>
            <a:ext cx="8458200" cy="621508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 sz="2400" dirty="0"/>
              <a:t>To produce backward (-x direction) sprite movement we update the values in </a:t>
            </a:r>
            <a:r>
              <a:rPr lang="nl-NL" sz="2400" dirty="0">
                <a:solidFill>
                  <a:srgbClr val="FF0000"/>
                </a:solidFill>
              </a:rPr>
              <a:t>texCoords[]</a:t>
            </a:r>
            <a:r>
              <a:rPr lang="en-US" altLang="zh-TW" sz="2400" dirty="0"/>
              <a:t> to index into </a:t>
            </a:r>
            <a:r>
              <a:rPr lang="en-US" altLang="zh-TW" sz="2400" b="1" dirty="0"/>
              <a:t>the current sprite image:</a:t>
            </a:r>
          </a:p>
          <a:p>
            <a:pPr marL="0" indent="0">
              <a:buFontTx/>
              <a:buNone/>
            </a:pPr>
            <a:endParaRPr lang="en-US" altLang="zh-TW" sz="900" b="1" dirty="0"/>
          </a:p>
          <a:p>
            <a:pPr marL="0" indent="0"/>
            <a:r>
              <a:rPr lang="de-DE" sz="2200" dirty="0"/>
              <a:t>// texture coordinate indexes into </a:t>
            </a:r>
            <a:r>
              <a:rPr lang="de-DE" sz="2200" b="1" dirty="0">
                <a:solidFill>
                  <a:srgbClr val="FF0000"/>
                </a:solidFill>
              </a:rPr>
              <a:t>top left </a:t>
            </a:r>
            <a:r>
              <a:rPr lang="de-DE" sz="2200" dirty="0"/>
              <a:t>of sprite</a:t>
            </a:r>
            <a:endParaRPr lang="en-GB" sz="2200" dirty="0"/>
          </a:p>
          <a:p>
            <a:pPr marL="0" indent="0"/>
            <a:r>
              <a:rPr lang="en-GB" sz="2200" dirty="0" err="1">
                <a:solidFill>
                  <a:srgbClr val="FF0000"/>
                </a:solidFill>
              </a:rPr>
              <a:t>sCoord</a:t>
            </a:r>
            <a:r>
              <a:rPr lang="en-GB" sz="2200" dirty="0">
                <a:solidFill>
                  <a:srgbClr val="FF0000"/>
                </a:solidFill>
              </a:rPr>
              <a:t> = float(spriteFrame+1)/float(</a:t>
            </a:r>
            <a:r>
              <a:rPr lang="en-GB" sz="2200" dirty="0" err="1">
                <a:solidFill>
                  <a:srgbClr val="FF0000"/>
                </a:solidFill>
              </a:rPr>
              <a:t>spriteWidth</a:t>
            </a:r>
            <a:r>
              <a:rPr lang="en-GB" sz="2200" dirty="0">
                <a:solidFill>
                  <a:srgbClr val="FF0000"/>
                </a:solidFill>
              </a:rPr>
              <a:t>);</a:t>
            </a:r>
          </a:p>
          <a:p>
            <a:pPr marL="0" indent="0"/>
            <a:r>
              <a:rPr lang="en-US" altLang="zh-TW" sz="2200" dirty="0" err="1">
                <a:solidFill>
                  <a:srgbClr val="FF0000"/>
                </a:solidFill>
              </a:rPr>
              <a:t>texCoords</a:t>
            </a:r>
            <a:r>
              <a:rPr lang="en-US" altLang="zh-TW" sz="2200" dirty="0">
                <a:solidFill>
                  <a:srgbClr val="FF0000"/>
                </a:solidFill>
              </a:rPr>
              <a:t>[0] = </a:t>
            </a:r>
            <a:r>
              <a:rPr lang="en-US" altLang="zh-TW" sz="2200" dirty="0" err="1">
                <a:solidFill>
                  <a:srgbClr val="FF0000"/>
                </a:solidFill>
              </a:rPr>
              <a:t>sCoord</a:t>
            </a:r>
            <a:r>
              <a:rPr lang="en-US" altLang="zh-TW" sz="2200" dirty="0">
                <a:solidFill>
                  <a:srgbClr val="FF0000"/>
                </a:solidFill>
              </a:rPr>
              <a:t>;</a:t>
            </a:r>
          </a:p>
          <a:p>
            <a:pPr marL="0" indent="0"/>
            <a:r>
              <a:rPr lang="en-US" altLang="zh-TW" sz="2200" dirty="0" err="1"/>
              <a:t>texCoords</a:t>
            </a:r>
            <a:r>
              <a:rPr lang="en-US" altLang="zh-TW" sz="2200" dirty="0"/>
              <a:t>[1] = 1.0;</a:t>
            </a:r>
            <a:endParaRPr lang="de-DE" sz="2200" dirty="0"/>
          </a:p>
          <a:p>
            <a:pPr marL="0" indent="0"/>
            <a:r>
              <a:rPr lang="de-DE" sz="2200" dirty="0"/>
              <a:t>// texture </a:t>
            </a:r>
            <a:r>
              <a:rPr lang="en-US" altLang="zh-TW" sz="2200" dirty="0"/>
              <a:t>coordinate</a:t>
            </a:r>
            <a:r>
              <a:rPr lang="de-DE" sz="2200" dirty="0"/>
              <a:t> indexes into </a:t>
            </a:r>
            <a:r>
              <a:rPr lang="de-DE" sz="2200" b="1" dirty="0">
                <a:solidFill>
                  <a:srgbClr val="FF0000"/>
                </a:solidFill>
              </a:rPr>
              <a:t>bottom left </a:t>
            </a:r>
            <a:r>
              <a:rPr lang="de-DE" sz="2200" dirty="0"/>
              <a:t>of sprite</a:t>
            </a:r>
          </a:p>
          <a:p>
            <a:pPr marL="0" indent="0"/>
            <a:r>
              <a:rPr lang="de-DE" sz="2200" dirty="0"/>
              <a:t>texCoords[2] = sCoord;</a:t>
            </a:r>
          </a:p>
          <a:p>
            <a:pPr marL="0" indent="0"/>
            <a:r>
              <a:rPr lang="de-DE" sz="2200" dirty="0"/>
              <a:t>texCoords[3] = 0.0;</a:t>
            </a:r>
          </a:p>
          <a:p>
            <a:pPr marL="0" indent="0"/>
            <a:r>
              <a:rPr lang="de-DE" sz="2200" dirty="0"/>
              <a:t>// texture </a:t>
            </a:r>
            <a:r>
              <a:rPr lang="en-US" altLang="zh-TW" sz="2200" dirty="0"/>
              <a:t>coordinate</a:t>
            </a:r>
            <a:r>
              <a:rPr lang="de-DE" sz="2200" dirty="0"/>
              <a:t> indexes into </a:t>
            </a:r>
            <a:r>
              <a:rPr lang="de-DE" sz="2200" b="1" dirty="0">
                <a:solidFill>
                  <a:srgbClr val="1ACC12"/>
                </a:solidFill>
              </a:rPr>
              <a:t>bottom right </a:t>
            </a:r>
            <a:r>
              <a:rPr lang="de-DE" sz="2200" dirty="0"/>
              <a:t>of sprite</a:t>
            </a:r>
          </a:p>
          <a:p>
            <a:pPr marL="0" indent="0"/>
            <a:r>
              <a:rPr lang="de-DE" sz="2200" dirty="0">
                <a:solidFill>
                  <a:srgbClr val="FF0000"/>
                </a:solidFill>
              </a:rPr>
              <a:t>sCoord = float(spriteFrame)/float(spriteWidth);</a:t>
            </a:r>
          </a:p>
          <a:p>
            <a:pPr marL="0" indent="0"/>
            <a:r>
              <a:rPr lang="en-US" altLang="zh-TW" sz="2200" dirty="0" err="1">
                <a:solidFill>
                  <a:srgbClr val="FF0000"/>
                </a:solidFill>
              </a:rPr>
              <a:t>texCoords</a:t>
            </a:r>
            <a:r>
              <a:rPr lang="en-US" altLang="zh-TW" sz="2200" dirty="0">
                <a:solidFill>
                  <a:srgbClr val="FF0000"/>
                </a:solidFill>
              </a:rPr>
              <a:t>[4] = </a:t>
            </a:r>
            <a:r>
              <a:rPr lang="en-US" altLang="zh-TW" sz="2200" dirty="0" err="1">
                <a:solidFill>
                  <a:srgbClr val="FF0000"/>
                </a:solidFill>
              </a:rPr>
              <a:t>sCoord</a:t>
            </a:r>
            <a:r>
              <a:rPr lang="en-US" altLang="zh-TW" sz="2200" dirty="0">
                <a:solidFill>
                  <a:srgbClr val="FF0000"/>
                </a:solidFill>
              </a:rPr>
              <a:t>;</a:t>
            </a:r>
          </a:p>
          <a:p>
            <a:pPr marL="0" indent="0"/>
            <a:r>
              <a:rPr lang="ro-RO" sz="2200" dirty="0"/>
              <a:t>texCoords[5] = 0.0;</a:t>
            </a:r>
          </a:p>
          <a:p>
            <a:pPr marL="0" indent="0"/>
            <a:r>
              <a:rPr lang="de-DE" sz="2200" dirty="0"/>
              <a:t>// texture </a:t>
            </a:r>
            <a:r>
              <a:rPr lang="en-US" altLang="zh-TW" sz="2200" dirty="0"/>
              <a:t>coordinate</a:t>
            </a:r>
            <a:r>
              <a:rPr lang="de-DE" sz="2200" dirty="0"/>
              <a:t> </a:t>
            </a:r>
            <a:r>
              <a:rPr lang="en-US" altLang="zh-TW" sz="2200" dirty="0"/>
              <a:t>indexes </a:t>
            </a:r>
            <a:r>
              <a:rPr lang="en-US" altLang="zh-TW" sz="2200" b="1" dirty="0">
                <a:solidFill>
                  <a:srgbClr val="1ACC12"/>
                </a:solidFill>
              </a:rPr>
              <a:t>into </a:t>
            </a:r>
            <a:r>
              <a:rPr lang="de-DE" sz="2200" b="1" dirty="0">
                <a:solidFill>
                  <a:srgbClr val="1ACC12"/>
                </a:solidFill>
              </a:rPr>
              <a:t>top right </a:t>
            </a:r>
            <a:r>
              <a:rPr lang="de-DE" sz="2200" dirty="0"/>
              <a:t>of sprite</a:t>
            </a:r>
          </a:p>
          <a:p>
            <a:pPr marL="0" indent="0"/>
            <a:r>
              <a:rPr lang="en-US" altLang="zh-TW" sz="2200" dirty="0" err="1"/>
              <a:t>texCoords</a:t>
            </a:r>
            <a:r>
              <a:rPr lang="en-US" altLang="zh-TW" sz="2200" dirty="0"/>
              <a:t>[6] = </a:t>
            </a:r>
            <a:r>
              <a:rPr lang="en-US" altLang="zh-TW" sz="2200" dirty="0" err="1"/>
              <a:t>sCoord</a:t>
            </a:r>
            <a:r>
              <a:rPr lang="en-US" altLang="zh-TW" sz="2200" dirty="0"/>
              <a:t>;</a:t>
            </a:r>
          </a:p>
          <a:p>
            <a:pPr marL="0" indent="0"/>
            <a:r>
              <a:rPr lang="en-US" altLang="zh-TW" sz="2200" dirty="0" err="1"/>
              <a:t>texCoords</a:t>
            </a:r>
            <a:r>
              <a:rPr lang="en-US" altLang="zh-TW" sz="2200" dirty="0"/>
              <a:t>[7] = 1.0;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ea typeface="MS PGothic" pitchFamily="34" charset="-128"/>
                <a:cs typeface="+mj-cs"/>
              </a:rPr>
              <a:t>Add a Texture Image to Project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With Windows: simply drop the file into your folder</a:t>
            </a:r>
          </a:p>
          <a:p>
            <a:r>
              <a:rPr lang="en-GB"/>
              <a:t>With Mac: </a:t>
            </a:r>
          </a:p>
          <a:p>
            <a:pPr lvl="1"/>
            <a:r>
              <a:rPr lang="en-GB" sz="2200"/>
              <a:t>Select you</a:t>
            </a:r>
            <a:r>
              <a:rPr lang="en-GB" altLang="en-GB" sz="2200"/>
              <a:t>’</a:t>
            </a:r>
            <a:r>
              <a:rPr lang="en-GB" sz="2200"/>
              <a:t>re a project folder and select Add files to ..</a:t>
            </a:r>
          </a:p>
          <a:p>
            <a:pPr lvl="1"/>
            <a:r>
              <a:rPr lang="en-GB" sz="2200"/>
              <a:t>In the file navigator locate the texture image you wish to use </a:t>
            </a:r>
          </a:p>
          <a:p>
            <a:pPr lvl="1"/>
            <a:r>
              <a:rPr lang="en-GB" sz="2200"/>
              <a:t>In the tab that opens click </a:t>
            </a:r>
            <a:r>
              <a:rPr lang="en-GB" altLang="en-GB" sz="2200"/>
              <a:t>‘</a:t>
            </a:r>
            <a:r>
              <a:rPr lang="en-GB" sz="2200"/>
              <a:t>Build Phases</a:t>
            </a:r>
            <a:r>
              <a:rPr lang="en-GB" altLang="en-GB" sz="2200"/>
              <a:t>’</a:t>
            </a:r>
            <a:endParaRPr lang="en-GB" sz="2200"/>
          </a:p>
          <a:p>
            <a:pPr lvl="1"/>
            <a:r>
              <a:rPr lang="en-GB" sz="2200"/>
              <a:t>Under Copy Files </a:t>
            </a:r>
          </a:p>
          <a:p>
            <a:pPr lvl="2"/>
            <a:r>
              <a:rPr lang="en-GB" sz="2200"/>
              <a:t>Change the Destination to, e.g., Resources</a:t>
            </a:r>
          </a:p>
          <a:p>
            <a:pPr lvl="2"/>
            <a:r>
              <a:rPr lang="en-GB" sz="2200"/>
              <a:t>Remove all the text in Subpath</a:t>
            </a:r>
          </a:p>
          <a:p>
            <a:pPr lvl="2"/>
            <a:r>
              <a:rPr lang="en-GB" sz="2200"/>
              <a:t>Untick the box titled </a:t>
            </a:r>
            <a:r>
              <a:rPr lang="en-GB" altLang="en-GB" sz="2200"/>
              <a:t>‘</a:t>
            </a:r>
            <a:r>
              <a:rPr lang="en-GB" sz="2200"/>
              <a:t>Copy only when installing</a:t>
            </a:r>
            <a:r>
              <a:rPr lang="en-GB" altLang="en-GB" sz="2200"/>
              <a:t>’</a:t>
            </a:r>
            <a:r>
              <a:rPr lang="en-GB" sz="2200"/>
              <a:t> </a:t>
            </a:r>
          </a:p>
          <a:p>
            <a:pPr lvl="1"/>
            <a:r>
              <a:rPr lang="en-GB"/>
              <a:t>Click the small '+' button in the Copy Files section, in the tab that opens find the image inside the project files, select it and click add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1" descr="cid:042C6EB7-5E53-4A32-AA75-25B6963D14A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713" y="1295400"/>
            <a:ext cx="8474075" cy="465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ea typeface="MS PGothic" pitchFamily="34" charset="-128"/>
                <a:cs typeface="+mj-cs"/>
              </a:rPr>
              <a:t>Add a Texture Image to Project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3"/>
          <p:cNvSpPr>
            <a:spLocks noGrp="1"/>
          </p:cNvSpPr>
          <p:nvPr>
            <p:ph type="title"/>
          </p:nvPr>
        </p:nvSpPr>
        <p:spPr>
          <a:xfrm>
            <a:off x="914400" y="304800"/>
            <a:ext cx="7086600" cy="990600"/>
          </a:xfrm>
        </p:spPr>
        <p:txBody>
          <a:bodyPr/>
          <a:lstStyle/>
          <a:p>
            <a:r>
              <a:rPr lang="en-US" altLang="zh-TW" b="1" dirty="0">
                <a:solidFill>
                  <a:schemeClr val="tx1"/>
                </a:solidFill>
              </a:rPr>
              <a:t>Recap: Texturing a Cube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18434" name="Content Placeholder 5"/>
          <p:cNvSpPr>
            <a:spLocks noGrp="1"/>
          </p:cNvSpPr>
          <p:nvPr>
            <p:ph sz="half" idx="2"/>
          </p:nvPr>
        </p:nvSpPr>
        <p:spPr>
          <a:xfrm>
            <a:off x="3733800" y="1524000"/>
            <a:ext cx="5638800" cy="4619644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 sz="2200" b="1" dirty="0" err="1"/>
              <a:t>glEnable</a:t>
            </a:r>
            <a:r>
              <a:rPr lang="en-US" altLang="zh-TW" sz="2200" dirty="0"/>
              <a:t>(GL_TEXTURE_2D);</a:t>
            </a:r>
          </a:p>
          <a:p>
            <a:pPr marL="0" indent="0">
              <a:buFontTx/>
              <a:buNone/>
            </a:pPr>
            <a:r>
              <a:rPr lang="en-US" altLang="zh-TW" sz="2200" dirty="0" err="1"/>
              <a:t>glEnable</a:t>
            </a:r>
            <a:r>
              <a:rPr lang="en-US" altLang="zh-TW" sz="2200" dirty="0"/>
              <a:t>(GL_COLOR_MATERIAL);</a:t>
            </a:r>
          </a:p>
          <a:p>
            <a:pPr marL="0" indent="0">
              <a:buFontTx/>
              <a:buNone/>
            </a:pPr>
            <a:r>
              <a:rPr lang="en-US" altLang="zh-TW" sz="2200" b="1" dirty="0" err="1"/>
              <a:t>glBindTexture</a:t>
            </a:r>
            <a:r>
              <a:rPr lang="en-US" altLang="zh-TW" sz="2200" dirty="0"/>
              <a:t>(GL_TEXTURE_2D, </a:t>
            </a:r>
            <a:r>
              <a:rPr lang="en-US" altLang="zh-TW" sz="2200" dirty="0" err="1"/>
              <a:t>texId</a:t>
            </a:r>
            <a:r>
              <a:rPr lang="en-US" altLang="zh-TW" sz="2200" dirty="0"/>
              <a:t>);</a:t>
            </a:r>
          </a:p>
          <a:p>
            <a:pPr marL="0" indent="0">
              <a:buFontTx/>
              <a:buNone/>
            </a:pPr>
            <a:r>
              <a:rPr lang="de-DE" sz="2200" dirty="0"/>
              <a:t>glBegin(GL_QUADS);</a:t>
            </a:r>
          </a:p>
          <a:p>
            <a:pPr marL="0" indent="0">
              <a:buFontTx/>
              <a:buNone/>
            </a:pPr>
            <a:r>
              <a:rPr lang="nl-NL" sz="2200" dirty="0">
                <a:solidFill>
                  <a:srgbClr val="FF0000"/>
                </a:solidFill>
              </a:rPr>
              <a:t>   glTexCoord2f(0.0f, 1.0f);</a:t>
            </a:r>
          </a:p>
          <a:p>
            <a:pPr marL="0" indent="0">
              <a:buFontTx/>
              <a:buNone/>
            </a:pPr>
            <a:r>
              <a:rPr lang="de-DE" sz="2200" dirty="0"/>
              <a:t>   glVertex3f(-0.5f, 0.5f, 0.5f);</a:t>
            </a:r>
          </a:p>
          <a:p>
            <a:pPr marL="0" indent="0">
              <a:buFontTx/>
              <a:buNone/>
            </a:pPr>
            <a:r>
              <a:rPr lang="nl-NL" sz="2200" dirty="0">
                <a:solidFill>
                  <a:srgbClr val="FF0000"/>
                </a:solidFill>
              </a:rPr>
              <a:t>   glTexCoord2f(0.0f, 0.0f);</a:t>
            </a:r>
          </a:p>
          <a:p>
            <a:pPr marL="0" indent="0">
              <a:buFontTx/>
              <a:buNone/>
            </a:pPr>
            <a:r>
              <a:rPr lang="de-DE" sz="2200" dirty="0"/>
              <a:t>   glVertex3f(-0.5f,-0.5f, 0.5f);</a:t>
            </a:r>
            <a:r>
              <a:rPr lang="nl-NL" sz="2200" dirty="0"/>
              <a:t>      </a:t>
            </a:r>
          </a:p>
          <a:p>
            <a:pPr marL="0" indent="0">
              <a:buFontTx/>
              <a:buNone/>
            </a:pPr>
            <a:r>
              <a:rPr lang="nl-NL" sz="2200" dirty="0">
                <a:solidFill>
                  <a:srgbClr val="FF0000"/>
                </a:solidFill>
              </a:rPr>
              <a:t>   glTexCoord2f(1.0f, 0.0f);</a:t>
            </a:r>
          </a:p>
          <a:p>
            <a:pPr marL="0" indent="0">
              <a:buFontTx/>
              <a:buNone/>
            </a:pPr>
            <a:r>
              <a:rPr lang="de-DE" sz="2200" dirty="0"/>
              <a:t>   glVertex3f( 0.5f,-0.5f, 0.5f);</a:t>
            </a:r>
          </a:p>
          <a:p>
            <a:pPr marL="0" indent="0">
              <a:buFontTx/>
              <a:buNone/>
            </a:pPr>
            <a:r>
              <a:rPr lang="nl-NL" sz="2200" dirty="0">
                <a:solidFill>
                  <a:srgbClr val="FF0000"/>
                </a:solidFill>
              </a:rPr>
              <a:t>   glTexCoord2f(1.0f, 1.0f);</a:t>
            </a:r>
          </a:p>
          <a:p>
            <a:pPr marL="0" indent="0">
              <a:buFontTx/>
              <a:buNone/>
            </a:pPr>
            <a:r>
              <a:rPr lang="de-DE" sz="2200" dirty="0"/>
              <a:t>   glVertex3f( 0.5f, 0.5f, 0.5f);</a:t>
            </a:r>
          </a:p>
          <a:p>
            <a:pPr marL="0" indent="0">
              <a:buFontTx/>
              <a:buNone/>
            </a:pPr>
            <a:r>
              <a:rPr lang="de-DE" sz="2200" dirty="0"/>
              <a:t>glEnd()</a:t>
            </a:r>
            <a:endParaRPr lang="en-US" altLang="zh-TW" sz="2200" dirty="0"/>
          </a:p>
        </p:txBody>
      </p:sp>
      <p:pic>
        <p:nvPicPr>
          <p:cNvPr id="18435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935" y="2149840"/>
            <a:ext cx="36131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8148935" y="2819400"/>
            <a:ext cx="461665" cy="3941393"/>
          </a:xfrm>
          <a:prstGeom prst="rect">
            <a:avLst/>
          </a:prstGeom>
          <a:noFill/>
        </p:spPr>
        <p:txBody>
          <a:bodyPr vert="vert270" wrap="none">
            <a:spAutoFit/>
          </a:bodyPr>
          <a:lstStyle/>
          <a:p>
            <a:pPr eaLnBrk="1" hangingPunct="1">
              <a:defRPr/>
            </a:pPr>
            <a:r>
              <a:rPr lang="en-GB" sz="1800" dirty="0">
                <a:latin typeface="Arial"/>
                <a:ea typeface="MS PGothic" charset="0"/>
                <a:cs typeface="Arial"/>
              </a:rPr>
              <a:t>Assign texture coordinates to vertices</a:t>
            </a:r>
          </a:p>
        </p:txBody>
      </p:sp>
      <p:sp>
        <p:nvSpPr>
          <p:cNvPr id="18437" name="Right Brace 2"/>
          <p:cNvSpPr>
            <a:spLocks/>
          </p:cNvSpPr>
          <p:nvPr/>
        </p:nvSpPr>
        <p:spPr bwMode="auto">
          <a:xfrm>
            <a:off x="7543800" y="3200400"/>
            <a:ext cx="533400" cy="3124200"/>
          </a:xfrm>
          <a:prstGeom prst="rightBrace">
            <a:avLst>
              <a:gd name="adj1" fmla="val 832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/>
              <a:t>SkyBox</a:t>
            </a:r>
            <a:endParaRPr lang="en-US" altLang="zh-TW" sz="3600"/>
          </a:p>
        </p:txBody>
      </p:sp>
      <p:pic>
        <p:nvPicPr>
          <p:cNvPr id="19458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5305"/>
            <a:ext cx="65659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TextBox 7"/>
          <p:cNvSpPr txBox="1">
            <a:spLocks noChangeArrowheads="1"/>
          </p:cNvSpPr>
          <p:nvPr/>
        </p:nvSpPr>
        <p:spPr bwMode="auto">
          <a:xfrm>
            <a:off x="3733800" y="1486840"/>
            <a:ext cx="5273675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2800">
                <a:latin typeface="Arial" pitchFamily="34" charset="0"/>
                <a:cs typeface="Arial" pitchFamily="34" charset="0"/>
              </a:rPr>
              <a:t>6 textures, often a combination </a:t>
            </a:r>
          </a:p>
          <a:p>
            <a:pPr eaLnBrk="1" hangingPunct="1"/>
            <a:r>
              <a:rPr lang="en-US" altLang="zh-TW" sz="2800">
                <a:latin typeface="Arial" pitchFamily="34" charset="0"/>
                <a:cs typeface="Arial" pitchFamily="34" charset="0"/>
              </a:rPr>
              <a:t>of the sky and terrains wrapping </a:t>
            </a:r>
          </a:p>
          <a:p>
            <a:pPr eaLnBrk="1" hangingPunct="1"/>
            <a:r>
              <a:rPr lang="en-US" altLang="zh-TW" sz="2800">
                <a:latin typeface="Arial" pitchFamily="34" charset="0"/>
                <a:cs typeface="Arial" pitchFamily="34" charset="0"/>
              </a:rPr>
              <a:t>the scene in it (lab tutorial)</a:t>
            </a:r>
          </a:p>
          <a:p>
            <a:pPr eaLnBrk="1" hangingPunct="1"/>
            <a:endParaRPr lang="en-US" altLang="zh-TW" sz="280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altLang="zh-TW" sz="280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altLang="zh-TW" sz="280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altLang="zh-TW" sz="280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altLang="zh-TW" sz="280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zh-TW" sz="2800">
                <a:latin typeface="Arial" pitchFamily="34" charset="0"/>
                <a:cs typeface="Arial" pitchFamily="34" charset="0"/>
              </a:rPr>
              <a:t>Invert normal vectors of each </a:t>
            </a:r>
          </a:p>
          <a:p>
            <a:pPr eaLnBrk="1" hangingPunct="1"/>
            <a:r>
              <a:rPr lang="en-US" altLang="zh-TW" sz="2800">
                <a:latin typeface="Arial" pitchFamily="34" charset="0"/>
                <a:cs typeface="Arial" pitchFamily="34" charset="0"/>
              </a:rPr>
              <a:t>face so that we can see the </a:t>
            </a:r>
          </a:p>
          <a:p>
            <a:pPr eaLnBrk="1" hangingPunct="1"/>
            <a:r>
              <a:rPr lang="en-US" altLang="zh-TW" sz="2800">
                <a:latin typeface="Arial" pitchFamily="34" charset="0"/>
                <a:cs typeface="Arial" pitchFamily="34" charset="0"/>
              </a:rPr>
              <a:t>Inside of the cube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166251" y="1108362"/>
            <a:ext cx="5410200" cy="5434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o"/>
            </a:pPr>
            <a:r>
              <a:rPr lang="en-GB" sz="2800" dirty="0">
                <a:latin typeface="Arial" pitchFamily="34" charset="0"/>
              </a:rPr>
              <a:t>In cylindrical coordinate system, a point on the cylinder is represented by (</a:t>
            </a:r>
            <a:r>
              <a:rPr lang="en-GB" sz="2800" i="1" dirty="0">
                <a:solidFill>
                  <a:srgbClr val="00B050"/>
                </a:solidFill>
                <a:latin typeface="Arial" pitchFamily="34" charset="0"/>
              </a:rPr>
              <a:t>r, </a:t>
            </a:r>
            <a:r>
              <a:rPr lang="en-US" altLang="en-US" sz="2800" i="1" dirty="0">
                <a:latin typeface="Arial" pitchFamily="34" charset="0"/>
                <a:sym typeface="Symbol" pitchFamily="18" charset="2"/>
              </a:rPr>
              <a:t></a:t>
            </a:r>
            <a:r>
              <a:rPr lang="en-GB" sz="2800" i="1" dirty="0">
                <a:solidFill>
                  <a:srgbClr val="FF0000"/>
                </a:solidFill>
                <a:latin typeface="Arial" pitchFamily="34" charset="0"/>
              </a:rPr>
              <a:t>, </a:t>
            </a:r>
            <a:r>
              <a:rPr lang="en-GB" sz="2800" i="1" dirty="0">
                <a:solidFill>
                  <a:srgbClr val="0000EA"/>
                </a:solidFill>
                <a:latin typeface="Arial" pitchFamily="34" charset="0"/>
              </a:rPr>
              <a:t>z</a:t>
            </a:r>
            <a:r>
              <a:rPr lang="en-GB" sz="2800" dirty="0">
                <a:solidFill>
                  <a:srgbClr val="0000EA"/>
                </a:solidFill>
                <a:latin typeface="Arial" pitchFamily="34" charset="0"/>
              </a:rPr>
              <a:t> )</a:t>
            </a:r>
            <a:r>
              <a:rPr lang="en-GB" sz="2800" dirty="0">
                <a:latin typeface="Arial" pitchFamily="34" charset="0"/>
              </a:rPr>
              <a:t>.</a:t>
            </a:r>
            <a:endParaRPr lang="en-US" altLang="en-US" sz="2800" dirty="0">
              <a:latin typeface="Arial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o"/>
            </a:pPr>
            <a:r>
              <a:rPr lang="en-US" altLang="en-US" sz="2800" dirty="0">
                <a:latin typeface="Arial" pitchFamily="34" charset="0"/>
              </a:rPr>
              <a:t>The radius </a:t>
            </a:r>
            <a:r>
              <a:rPr lang="en-US" altLang="en-US" sz="2800" i="1" dirty="0">
                <a:latin typeface="Arial" pitchFamily="34" charset="0"/>
              </a:rPr>
              <a:t>r</a:t>
            </a:r>
            <a:r>
              <a:rPr lang="en-US" altLang="en-US" sz="2800" dirty="0">
                <a:latin typeface="Arial" pitchFamily="34" charset="0"/>
              </a:rPr>
              <a:t> is constant on the cylinder, so can be ignored.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o"/>
            </a:pPr>
            <a:r>
              <a:rPr lang="en-US" altLang="en-US" sz="2800" dirty="0">
                <a:latin typeface="Arial" pitchFamily="34" charset="0"/>
              </a:rPr>
              <a:t>So each point on cylinder can be represented by (</a:t>
            </a:r>
            <a:r>
              <a:rPr lang="en-US" altLang="en-US" sz="2800" i="1" dirty="0">
                <a:latin typeface="Arial" pitchFamily="34" charset="0"/>
                <a:sym typeface="Symbol" pitchFamily="18" charset="2"/>
              </a:rPr>
              <a:t></a:t>
            </a:r>
            <a:r>
              <a:rPr lang="en-US" altLang="en-US" sz="2800" dirty="0">
                <a:latin typeface="Arial" pitchFamily="34" charset="0"/>
                <a:sym typeface="Symbol" pitchFamily="18" charset="2"/>
              </a:rPr>
              <a:t> , </a:t>
            </a:r>
            <a:r>
              <a:rPr lang="en-US" altLang="en-US" sz="2800" i="1" dirty="0">
                <a:latin typeface="Arial" pitchFamily="34" charset="0"/>
                <a:sym typeface="Symbol" pitchFamily="18" charset="2"/>
              </a:rPr>
              <a:t>z), </a:t>
            </a:r>
            <a:r>
              <a:rPr lang="en-US" altLang="en-US" sz="2800" dirty="0">
                <a:latin typeface="Arial" pitchFamily="34" charset="0"/>
                <a:sym typeface="Symbol" pitchFamily="18" charset="2"/>
              </a:rPr>
              <a:t>which</a:t>
            </a:r>
            <a:r>
              <a:rPr lang="en-US" altLang="en-US" sz="2800" i="1" dirty="0">
                <a:latin typeface="Arial" pitchFamily="34" charset="0"/>
                <a:sym typeface="Symbol" pitchFamily="18" charset="2"/>
              </a:rPr>
              <a:t> </a:t>
            </a:r>
            <a:r>
              <a:rPr lang="en-US" altLang="en-US" sz="2800" dirty="0">
                <a:latin typeface="Arial" pitchFamily="34" charset="0"/>
                <a:sym typeface="Symbol" pitchFamily="18" charset="2"/>
              </a:rPr>
              <a:t>can be given a texture coordinate (s, t) as, e.g.,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en-US" dirty="0">
                <a:latin typeface="Arial" pitchFamily="34" charset="0"/>
                <a:sym typeface="Symbol" pitchFamily="18" charset="2"/>
              </a:rPr>
              <a:t> 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o"/>
            </a:pPr>
            <a:endParaRPr lang="en-US" altLang="en-US" sz="2000" dirty="0">
              <a:latin typeface="Arial" pitchFamily="34" charset="0"/>
              <a:sym typeface="Symbol" pitchFamily="18" charset="2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o"/>
            </a:pPr>
            <a:endParaRPr lang="en-US" altLang="en-US" sz="2000" dirty="0">
              <a:latin typeface="Arial" pitchFamily="34" charset="0"/>
              <a:sym typeface="Symbol" pitchFamily="18" charset="2"/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en-US" altLang="en-US" sz="2000" dirty="0">
              <a:latin typeface="Arial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o"/>
            </a:pPr>
            <a:endParaRPr lang="en-US" altLang="en-US" sz="2000" dirty="0">
              <a:latin typeface="Arial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o"/>
            </a:pPr>
            <a:endParaRPr lang="en-US" altLang="en-US" sz="2000" dirty="0">
              <a:latin typeface="Arial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o"/>
            </a:pPr>
            <a:endParaRPr lang="en-US" altLang="en-US" sz="2000" dirty="0">
              <a:latin typeface="Arial" pitchFamily="34" charset="0"/>
            </a:endParaRPr>
          </a:p>
        </p:txBody>
      </p:sp>
      <p:sp>
        <p:nvSpPr>
          <p:cNvPr id="30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600" dirty="0">
                <a:ea typeface="MS PGothic" pitchFamily="34" charset="-128"/>
                <a:cs typeface="+mj-cs"/>
              </a:rPr>
              <a:t>Cylindrical Coordinates</a:t>
            </a:r>
          </a:p>
        </p:txBody>
      </p:sp>
      <p:graphicFrame>
        <p:nvGraphicFramePr>
          <p:cNvPr id="20483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381000" y="5257800"/>
          <a:ext cx="487680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5" name="Equation" r:id="rId3" imgW="2882900" imgH="673100" progId="Equation.3">
                  <p:embed/>
                </p:oleObj>
              </mc:Choice>
              <mc:Fallback>
                <p:oleObj name="Equation" r:id="rId3" imgW="2882900" imgH="673100" progId="Equation.3">
                  <p:embed/>
                  <p:pic>
                    <p:nvPicPr>
                      <p:cNvPr id="0" name="Object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257800"/>
                        <a:ext cx="4876800" cy="1138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4" name="Picture 11" descr="CylindricalCoordinate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6400" y="2057400"/>
            <a:ext cx="3733800" cy="461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3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0091" y="-277098"/>
            <a:ext cx="3108325" cy="297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>
                <a:solidFill>
                  <a:srgbClr val="1ACC12"/>
                </a:solidFill>
              </a:rPr>
              <a:t>Texture Mapping II</a:t>
            </a:r>
          </a:p>
        </p:txBody>
      </p:sp>
      <p:sp>
        <p:nvSpPr>
          <p:cNvPr id="21506" name="Content Placeholder 8"/>
          <p:cNvSpPr>
            <a:spLocks noGrp="1"/>
          </p:cNvSpPr>
          <p:nvPr>
            <p:ph sz="half" idx="1"/>
          </p:nvPr>
        </p:nvSpPr>
        <p:spPr>
          <a:xfrm>
            <a:off x="425970" y="1367855"/>
            <a:ext cx="4191000" cy="4343400"/>
          </a:xfrm>
        </p:spPr>
        <p:txBody>
          <a:bodyPr/>
          <a:lstStyle/>
          <a:p>
            <a:r>
              <a:rPr lang="en-GB" dirty="0"/>
              <a:t>Texture mapping using a map shape</a:t>
            </a:r>
          </a:p>
          <a:p>
            <a:endParaRPr lang="en-GB" dirty="0"/>
          </a:p>
          <a:p>
            <a:r>
              <a:rPr lang="en-GB" dirty="0"/>
              <a:t>Texture animation</a:t>
            </a:r>
          </a:p>
          <a:p>
            <a:endParaRPr lang="en-GB" dirty="0"/>
          </a:p>
          <a:p>
            <a:r>
              <a:rPr lang="en-GB" dirty="0" err="1"/>
              <a:t>Spritesheet</a:t>
            </a:r>
            <a:r>
              <a:rPr lang="en-GB" dirty="0"/>
              <a:t> animation</a:t>
            </a:r>
          </a:p>
        </p:txBody>
      </p:sp>
      <p:pic>
        <p:nvPicPr>
          <p:cNvPr id="2150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4900" y="1676400"/>
            <a:ext cx="35433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8620"/>
            <a:ext cx="7772400" cy="823913"/>
          </a:xfrm>
        </p:spPr>
        <p:txBody>
          <a:bodyPr/>
          <a:lstStyle/>
          <a:p>
            <a:pPr eaLnBrk="1" hangingPunct="1"/>
            <a:r>
              <a:rPr lang="en-US" altLang="zh-TW" dirty="0"/>
              <a:t>Texture Mapping of Complex Objects –</a:t>
            </a:r>
            <a:r>
              <a:rPr lang="en-US" altLang="zh-TW" b="1" dirty="0"/>
              <a:t> Using a Map Shape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09263" y="1275908"/>
            <a:ext cx="7772400" cy="49514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  <a:cs typeface="+mn-cs"/>
              </a:rPr>
              <a:t>We can use a </a:t>
            </a:r>
            <a:r>
              <a:rPr lang="en-US" b="1" dirty="0">
                <a:ea typeface="ＭＳ Ｐゴシック" charset="0"/>
                <a:cs typeface="+mn-cs"/>
              </a:rPr>
              <a:t>map shape </a:t>
            </a:r>
            <a:r>
              <a:rPr lang="en-US" dirty="0">
                <a:ea typeface="ＭＳ Ｐゴシック" charset="0"/>
                <a:cs typeface="+mn-cs"/>
              </a:rPr>
              <a:t>to first map the texture to an intermediate surface, e.g., a cylinder or a sphere, with the object sitting in it, then project the texture onto the object </a:t>
            </a:r>
          </a:p>
          <a:p>
            <a:pPr eaLnBrk="1" hangingPunct="1">
              <a:defRPr/>
            </a:pPr>
            <a:r>
              <a:rPr lang="en-US" dirty="0">
                <a:ea typeface="ＭＳ Ｐゴシック" charset="0"/>
                <a:cs typeface="+mn-cs"/>
              </a:rPr>
              <a:t>The map shape (box or cylinder, or sphere) can be represented by two parameters (like the texture)  </a:t>
            </a:r>
          </a:p>
        </p:txBody>
      </p:sp>
      <p:pic>
        <p:nvPicPr>
          <p:cNvPr id="22531" name="Picture 4" descr="AN07F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7675" y="4329113"/>
            <a:ext cx="3235325" cy="199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5" descr="slide04.jpg (14420 bytes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4700" y="4114800"/>
            <a:ext cx="3330575" cy="222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/>
              <a:t>Using a Sphere Map Shape</a:t>
            </a:r>
            <a:endParaRPr lang="en-GB" sz="3600"/>
          </a:p>
        </p:txBody>
      </p:sp>
      <p:sp>
        <p:nvSpPr>
          <p:cNvPr id="23554" name="Content Placeholder 3"/>
          <p:cNvSpPr>
            <a:spLocks noGrp="1"/>
          </p:cNvSpPr>
          <p:nvPr>
            <p:ph idx="1"/>
          </p:nvPr>
        </p:nvSpPr>
        <p:spPr>
          <a:xfrm>
            <a:off x="684213" y="1253423"/>
            <a:ext cx="7772400" cy="4951412"/>
          </a:xfrm>
        </p:spPr>
        <p:txBody>
          <a:bodyPr/>
          <a:lstStyle/>
          <a:p>
            <a:r>
              <a:rPr lang="en-US" altLang="zh-TW" dirty="0"/>
              <a:t>Shoot a ray from the centre of the sphere which intersects both the cattle and the sphere</a:t>
            </a:r>
          </a:p>
          <a:p>
            <a:endParaRPr lang="en-US" altLang="zh-TW" sz="1600" dirty="0"/>
          </a:p>
          <a:p>
            <a:r>
              <a:rPr lang="en-US" altLang="zh-TW" dirty="0"/>
              <a:t>The intersection point on the cattle will be assigned the same texture as that of the sphere</a:t>
            </a:r>
          </a:p>
        </p:txBody>
      </p:sp>
      <p:pic>
        <p:nvPicPr>
          <p:cNvPr id="23555" name="Picture 7" descr="slide14.jpg (12115 bytes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505200"/>
            <a:ext cx="3814763" cy="254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8" descr="slide15.jpg (20694 bytes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3505200"/>
            <a:ext cx="38068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b="1"/>
              <a:t>Using a Box Map Shape</a:t>
            </a:r>
            <a:endParaRPr lang="en-US" altLang="zh-TW" sz="3600" b="1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  <a:cs typeface="+mn-cs"/>
              </a:rPr>
              <a:t>This uses six texture maps - one each for the </a:t>
            </a:r>
            <a:r>
              <a:rPr lang="en-US" dirty="0">
                <a:solidFill>
                  <a:srgbClr val="990000"/>
                </a:solidFill>
                <a:ea typeface="ＭＳ Ｐゴシック" charset="0"/>
                <a:cs typeface="+mn-cs"/>
              </a:rPr>
              <a:t>left</a:t>
            </a:r>
            <a:r>
              <a:rPr lang="en-US" dirty="0">
                <a:ea typeface="ＭＳ Ｐゴシック" charset="0"/>
                <a:cs typeface="+mn-cs"/>
              </a:rPr>
              <a:t>, </a:t>
            </a:r>
            <a:r>
              <a:rPr lang="en-US" i="1" dirty="0">
                <a:solidFill>
                  <a:srgbClr val="0000FF"/>
                </a:solidFill>
                <a:ea typeface="ＭＳ Ｐゴシック" charset="0"/>
                <a:cs typeface="+mn-cs"/>
              </a:rPr>
              <a:t>right</a:t>
            </a:r>
            <a:r>
              <a:rPr lang="en-US" dirty="0">
                <a:ea typeface="ＭＳ Ｐゴシック" charset="0"/>
                <a:cs typeface="+mn-cs"/>
              </a:rPr>
              <a:t>, </a:t>
            </a:r>
            <a:r>
              <a:rPr lang="en-US" dirty="0">
                <a:solidFill>
                  <a:srgbClr val="990000"/>
                </a:solidFill>
                <a:ea typeface="ＭＳ Ｐゴシック" charset="0"/>
                <a:cs typeface="+mn-cs"/>
              </a:rPr>
              <a:t>front</a:t>
            </a:r>
            <a:r>
              <a:rPr lang="en-US" dirty="0">
                <a:ea typeface="ＭＳ Ｐゴシック" charset="0"/>
                <a:cs typeface="+mn-cs"/>
              </a:rPr>
              <a:t>, </a:t>
            </a:r>
            <a:r>
              <a:rPr lang="en-US" i="1" dirty="0">
                <a:solidFill>
                  <a:srgbClr val="0000FF"/>
                </a:solidFill>
                <a:ea typeface="ＭＳ Ｐゴシック" charset="0"/>
                <a:cs typeface="+mn-cs"/>
              </a:rPr>
              <a:t>back</a:t>
            </a:r>
            <a:r>
              <a:rPr lang="en-US" dirty="0">
                <a:ea typeface="ＭＳ Ｐゴシック" charset="0"/>
                <a:cs typeface="+mn-cs"/>
              </a:rPr>
              <a:t>, </a:t>
            </a:r>
            <a:r>
              <a:rPr lang="en-US" dirty="0">
                <a:solidFill>
                  <a:srgbClr val="990000"/>
                </a:solidFill>
                <a:ea typeface="ＭＳ Ｐゴシック" charset="0"/>
                <a:cs typeface="+mn-cs"/>
              </a:rPr>
              <a:t>top</a:t>
            </a:r>
            <a:r>
              <a:rPr lang="en-US" dirty="0">
                <a:ea typeface="ＭＳ Ｐゴシック" charset="0"/>
                <a:cs typeface="+mn-cs"/>
              </a:rPr>
              <a:t> and </a:t>
            </a:r>
            <a:r>
              <a:rPr lang="en-US" i="1" dirty="0">
                <a:solidFill>
                  <a:srgbClr val="0000FF"/>
                </a:solidFill>
                <a:ea typeface="ＭＳ Ｐゴシック" charset="0"/>
                <a:cs typeface="+mn-cs"/>
              </a:rPr>
              <a:t>bottom</a:t>
            </a:r>
            <a:r>
              <a:rPr lang="en-US" dirty="0">
                <a:ea typeface="ＭＳ Ｐゴシック" charset="0"/>
                <a:cs typeface="+mn-cs"/>
              </a:rPr>
              <a:t> sides of the object, e.g., to texture map the front side of the object, we eliminate </a:t>
            </a:r>
            <a:r>
              <a:rPr lang="en-US" i="1" dirty="0">
                <a:ea typeface="ＭＳ Ｐゴシック" charset="0"/>
                <a:cs typeface="+mn-cs"/>
              </a:rPr>
              <a:t>z </a:t>
            </a:r>
            <a:r>
              <a:rPr lang="en-US" dirty="0">
                <a:ea typeface="ＭＳ Ｐゴシック" charset="0"/>
                <a:cs typeface="+mn-cs"/>
              </a:rPr>
              <a:t>and use </a:t>
            </a:r>
            <a:r>
              <a:rPr lang="en-US" i="1" dirty="0">
                <a:ea typeface="ＭＳ Ｐゴシック" charset="0"/>
                <a:cs typeface="+mn-cs"/>
              </a:rPr>
              <a:t>x </a:t>
            </a:r>
            <a:r>
              <a:rPr lang="en-US" dirty="0">
                <a:ea typeface="ＭＳ Ｐゴシック" charset="0"/>
                <a:cs typeface="+mn-cs"/>
              </a:rPr>
              <a:t>and </a:t>
            </a:r>
            <a:r>
              <a:rPr lang="en-US" i="1" dirty="0">
                <a:ea typeface="ＭＳ Ｐゴシック" charset="0"/>
                <a:cs typeface="+mn-cs"/>
              </a:rPr>
              <a:t>y</a:t>
            </a:r>
            <a:r>
              <a:rPr lang="en-US" dirty="0">
                <a:ea typeface="ＭＳ Ｐゴシック" charset="0"/>
                <a:cs typeface="+mn-cs"/>
              </a:rPr>
              <a:t> to locate the color in the corresponding texture map</a:t>
            </a:r>
          </a:p>
        </p:txBody>
      </p:sp>
      <p:pic>
        <p:nvPicPr>
          <p:cNvPr id="25603" name="Picture 5" descr="slide17.jpg (13362 bytes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015" y="3374040"/>
            <a:ext cx="3814763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47015" y="3374040"/>
            <a:ext cx="38068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00"/>
      </a:dk2>
      <a:lt2>
        <a:srgbClr val="CCECFF"/>
      </a:lt2>
      <a:accent1>
        <a:srgbClr val="6699FF"/>
      </a:accent1>
      <a:accent2>
        <a:srgbClr val="66CCFF"/>
      </a:accent2>
      <a:accent3>
        <a:srgbClr val="FFFFFF"/>
      </a:accent3>
      <a:accent4>
        <a:srgbClr val="000000"/>
      </a:accent4>
      <a:accent5>
        <a:srgbClr val="B8CAFF"/>
      </a:accent5>
      <a:accent6>
        <a:srgbClr val="5CB9E7"/>
      </a:accent6>
      <a:hlink>
        <a:srgbClr val="CC99FF"/>
      </a:hlink>
      <a:folHlink>
        <a:srgbClr val="00CCCC"/>
      </a:folHlink>
    </a:clrScheme>
    <a:fontScheme name="Soaring">
      <a:majorFont>
        <a:latin typeface="Comic Sans MS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137160" rIns="91440" bIns="13716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137160" rIns="91440" bIns="13716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D:\ProgramFiles2000\Microsoft Office\Templates\Presentation Designs\Soaring.pot</Template>
  <TotalTime>0</TotalTime>
  <Words>1873</Words>
  <Application>Microsoft Office PowerPoint</Application>
  <PresentationFormat>全屏显示(4:3)</PresentationFormat>
  <Paragraphs>281</Paragraphs>
  <Slides>28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標楷體</vt:lpstr>
      <vt:lpstr>MS PGothic</vt:lpstr>
      <vt:lpstr>MS PGothic</vt:lpstr>
      <vt:lpstr>新細明體</vt:lpstr>
      <vt:lpstr>Arial</vt:lpstr>
      <vt:lpstr>Calibri</vt:lpstr>
      <vt:lpstr>Comic Sans MS</vt:lpstr>
      <vt:lpstr>Courier New</vt:lpstr>
      <vt:lpstr>Symbol</vt:lpstr>
      <vt:lpstr>Times New Roman</vt:lpstr>
      <vt:lpstr>Wingdings</vt:lpstr>
      <vt:lpstr>Soaring</vt:lpstr>
      <vt:lpstr>Equation</vt:lpstr>
      <vt:lpstr>COMP 3069 Computer Graphics</vt:lpstr>
      <vt:lpstr>Today’s Topics</vt:lpstr>
      <vt:lpstr>Recap: Texturing a Cube</vt:lpstr>
      <vt:lpstr>SkyBox</vt:lpstr>
      <vt:lpstr>Cylindrical Coordinates</vt:lpstr>
      <vt:lpstr>Texture Mapping II</vt:lpstr>
      <vt:lpstr>Texture Mapping of Complex Objects – Using a Map Shape</vt:lpstr>
      <vt:lpstr>Using a Sphere Map Shape</vt:lpstr>
      <vt:lpstr>Using a Box Map Shape</vt:lpstr>
      <vt:lpstr>Environment/Reflection Mapping</vt:lpstr>
      <vt:lpstr>Calculating the Reflection Vector</vt:lpstr>
      <vt:lpstr>Texture Mapping</vt:lpstr>
      <vt:lpstr>Texture Animation</vt:lpstr>
      <vt:lpstr>Water Texture Animation</vt:lpstr>
      <vt:lpstr>Binding Texture Image and Texture Unit</vt:lpstr>
      <vt:lpstr>Assigning Texture Coordinates to Polygon</vt:lpstr>
      <vt:lpstr>Assigning Texture Coordinates to Grid Cells </vt:lpstr>
      <vt:lpstr>Changing Texture Coordinates / Animation</vt:lpstr>
      <vt:lpstr>Original Texture Coordinates</vt:lpstr>
      <vt:lpstr>Changing Texture Coordinates</vt:lpstr>
      <vt:lpstr>Sprite Animation</vt:lpstr>
      <vt:lpstr>Spritesheet Animation</vt:lpstr>
      <vt:lpstr>Assigning Texture Coordinates to Polygon</vt:lpstr>
      <vt:lpstr>PowerPoint 演示文稿</vt:lpstr>
      <vt:lpstr>PowerPoint 演示文稿</vt:lpstr>
      <vt:lpstr>PowerPoint 演示文稿</vt:lpstr>
      <vt:lpstr>Add a Texture Image to Project</vt:lpstr>
      <vt:lpstr>Add a Texture Image to Project</vt:lpstr>
    </vt:vector>
  </TitlesOfParts>
  <Company>Prentice-Hall Publishing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Basic Concepts</dc:subject>
  <dc:creator>Kip Irvine</dc:creator>
  <cp:lastModifiedBy>Mingyu MA (16518718)</cp:lastModifiedBy>
  <cp:revision>1151</cp:revision>
  <cp:lastPrinted>1601-01-01T00:00:00Z</cp:lastPrinted>
  <dcterms:created xsi:type="dcterms:W3CDTF">2002-05-30T02:31:33Z</dcterms:created>
  <dcterms:modified xsi:type="dcterms:W3CDTF">2018-11-26T08:16:01Z</dcterms:modified>
</cp:coreProperties>
</file>