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61" r:id="rId8"/>
    <p:sldId id="266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9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5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3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18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7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08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7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82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18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9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4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7BBC-D7E5-40A7-BC95-4EA6465EA3CD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E88D-BC29-479E-82B3-A3093E3BC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2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309046"/>
            <a:ext cx="10515600" cy="2852737"/>
          </a:xfrm>
        </p:spPr>
        <p:txBody>
          <a:bodyPr>
            <a:normAutofit/>
          </a:bodyPr>
          <a:lstStyle/>
          <a:p>
            <a:r>
              <a:rPr lang="en-US" sz="7400" b="1" dirty="0">
                <a:solidFill>
                  <a:schemeClr val="bg1"/>
                </a:solidFill>
              </a:rPr>
              <a:t>KDD Cup 98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455899"/>
            <a:ext cx="10515600" cy="2114583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Student: Thao Le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Mentor: </a:t>
            </a:r>
            <a:r>
              <a:rPr lang="en-US" sz="4000" dirty="0" err="1">
                <a:solidFill>
                  <a:schemeClr val="bg1"/>
                </a:solidFill>
              </a:rPr>
              <a:t>Jamin</a:t>
            </a:r>
            <a:r>
              <a:rPr lang="en-US" sz="4000" dirty="0">
                <a:solidFill>
                  <a:schemeClr val="bg1"/>
                </a:solidFill>
              </a:rPr>
              <a:t> Atkins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xmlns="" val="25585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061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Concluding Remarks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0742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Feature </a:t>
            </a:r>
            <a:r>
              <a:rPr lang="en-US" b="1" dirty="0" smtClean="0">
                <a:solidFill>
                  <a:schemeClr val="bg1"/>
                </a:solidFill>
              </a:rPr>
              <a:t>Selection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most important part of this </a:t>
            </a:r>
            <a:r>
              <a:rPr lang="en-US" dirty="0" smtClean="0">
                <a:solidFill>
                  <a:schemeClr val="bg1"/>
                </a:solidFill>
              </a:rPr>
              <a:t>project…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… Even </a:t>
            </a:r>
            <a:r>
              <a:rPr lang="en-US" dirty="0" smtClean="0">
                <a:solidFill>
                  <a:schemeClr val="bg1"/>
                </a:solidFill>
              </a:rPr>
              <a:t>if I tried different methods for feature </a:t>
            </a:r>
            <a:r>
              <a:rPr lang="en-US" dirty="0" smtClean="0">
                <a:solidFill>
                  <a:schemeClr val="bg1"/>
                </a:solidFill>
              </a:rPr>
              <a:t>selection and reduction (Variance Threshold, RFE, Select </a:t>
            </a:r>
            <a:r>
              <a:rPr lang="en-US" dirty="0" err="1" smtClean="0">
                <a:solidFill>
                  <a:schemeClr val="bg1"/>
                </a:solidFill>
              </a:rPr>
              <a:t>Kbest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SelectPercentile</a:t>
            </a:r>
            <a:r>
              <a:rPr lang="en-US" dirty="0" smtClean="0">
                <a:solidFill>
                  <a:schemeClr val="bg1"/>
                </a:solidFill>
              </a:rPr>
              <a:t>, PCA), I </a:t>
            </a:r>
            <a:r>
              <a:rPr lang="en-US" dirty="0" smtClean="0">
                <a:solidFill>
                  <a:schemeClr val="bg1"/>
                </a:solidFill>
              </a:rPr>
              <a:t>couldn’t spot an optimal set of variables for both the classification and regression </a:t>
            </a:r>
            <a:r>
              <a:rPr lang="en-US" dirty="0" smtClean="0">
                <a:solidFill>
                  <a:schemeClr val="bg1"/>
                </a:solidFill>
              </a:rPr>
              <a:t>tasks.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Creating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balanced subset </a:t>
            </a:r>
            <a:r>
              <a:rPr lang="en-US" dirty="0" smtClean="0">
                <a:solidFill>
                  <a:schemeClr val="bg1"/>
                </a:solidFill>
              </a:rPr>
              <a:t>was very </a:t>
            </a:r>
            <a:r>
              <a:rPr lang="en-US" dirty="0" smtClean="0">
                <a:solidFill>
                  <a:schemeClr val="bg1"/>
                </a:solidFill>
              </a:rPr>
              <a:t>useful…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 … Otherwise </a:t>
            </a:r>
            <a:r>
              <a:rPr lang="en-US" dirty="0" smtClean="0">
                <a:solidFill>
                  <a:schemeClr val="bg1"/>
                </a:solidFill>
              </a:rPr>
              <a:t>all of my classifiers would not be able to predict any positive cases due to the overwhelming number of negative cases.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the regression task, </a:t>
            </a:r>
            <a:r>
              <a:rPr lang="en-US" dirty="0" smtClean="0">
                <a:solidFill>
                  <a:schemeClr val="bg1"/>
                </a:solidFill>
              </a:rPr>
              <a:t>all models have very low R-squared…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… However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R-squared would improve if I included more positive cases in </a:t>
            </a:r>
            <a:r>
              <a:rPr lang="en-US" dirty="0" smtClean="0">
                <a:solidFill>
                  <a:schemeClr val="bg1"/>
                </a:solidFill>
              </a:rPr>
              <a:t>the balanced </a:t>
            </a:r>
            <a:r>
              <a:rPr lang="en-US" dirty="0" smtClean="0">
                <a:solidFill>
                  <a:schemeClr val="bg1"/>
                </a:solidFill>
              </a:rPr>
              <a:t>subset (i.e., if </a:t>
            </a:r>
            <a:r>
              <a:rPr lang="en-US" dirty="0" smtClean="0">
                <a:solidFill>
                  <a:schemeClr val="bg1"/>
                </a:solidFill>
              </a:rPr>
              <a:t>the ratio of donors vs. non-donors is </a:t>
            </a:r>
            <a:r>
              <a:rPr lang="en-US" dirty="0" smtClean="0">
                <a:solidFill>
                  <a:schemeClr val="bg1"/>
                </a:solidFill>
              </a:rPr>
              <a:t>1:1).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… Again, this goes back to the issue of feature selection.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030310"/>
            <a:ext cx="10607211" cy="57569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Data set taken from The Second International Knowledge Discovery and Data Mining Tools Competition, held in conjunction with KDD-98 The Fourth International Conference on Knowledge Discovery and Data Mining.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Data set is the Training set used in the competition. It includes: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95412 rows, 481 columns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record has a unique identifier, personal attributes, and donation history.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record has two target/dependent variables: 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TARGET_B: binary variable indicating whether or not the record responded to the promotion of interest ("97NK" mailing)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TARGET_D: contains the donation amount (dollar) and is only observed for those that responded to the promotion.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Objectives:</a:t>
            </a:r>
          </a:p>
          <a:p>
            <a:pPr marL="914400" lvl="1" indent="-4572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Predict who are donors (classification problem)</a:t>
            </a:r>
          </a:p>
          <a:p>
            <a:pPr marL="914400" lvl="1" indent="-4572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Predict donation amounts for those who are predicted to donate (regression problem)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42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 With the Data Set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562600" cy="48371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</a:rPr>
              <a:t> Imbalanced data: response rate is only 5%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Created a balanced subset, including all records with positive labels and a subset of the records with negative labels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 25% of the features have &gt;30% missing values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Dropped all these features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Imputed missing values in the remaining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</a:rPr>
              <a:t> Too many features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 Applied variance threshold and recursive feature elimination for feature selection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2694" y="1019274"/>
            <a:ext cx="4133541" cy="2837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2694" y="3932034"/>
            <a:ext cx="4133541" cy="29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89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7" y="0"/>
            <a:ext cx="10515600" cy="12226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7" y="1325366"/>
            <a:ext cx="10515600" cy="8835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big differences in demographic attributes and donation history between donors and non-donors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6344" y="2208943"/>
            <a:ext cx="5252761" cy="3371506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162" y="2208943"/>
            <a:ext cx="5095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960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512206"/>
            <a:ext cx="5005633" cy="31352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</a:rPr>
              <a:t> Donors seem to have higher total donation amounts to date than non-donors across all income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</a:rPr>
              <a:t> No correlation between age and average donation amount to date for both donors and non-donors.</a:t>
            </a:r>
            <a:endParaRPr lang="en-US" sz="26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6084" y="1411710"/>
            <a:ext cx="6366966" cy="47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7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20" y="0"/>
            <a:ext cx="10515600" cy="110960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391" y="1403796"/>
            <a:ext cx="3726275" cy="40439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Feature </a:t>
            </a:r>
            <a:r>
              <a:rPr lang="en-US" dirty="0">
                <a:solidFill>
                  <a:schemeClr val="bg1"/>
                </a:solidFill>
              </a:rPr>
              <a:t>Selection </a:t>
            </a:r>
            <a:r>
              <a:rPr lang="en-US" dirty="0" smtClean="0">
                <a:solidFill>
                  <a:schemeClr val="bg1"/>
                </a:solidFill>
              </a:rPr>
              <a:t>(Variance Threshold and Recursive Feature Elimination) leads </a:t>
            </a:r>
            <a:r>
              <a:rPr lang="en-US" dirty="0">
                <a:solidFill>
                  <a:schemeClr val="bg1"/>
                </a:solidFill>
              </a:rPr>
              <a:t>to 26 features in final </a:t>
            </a:r>
            <a:r>
              <a:rPr lang="en-US" dirty="0" smtClean="0">
                <a:solidFill>
                  <a:schemeClr val="bg1"/>
                </a:solidFill>
              </a:rPr>
              <a:t>model.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Low correlation among these features.</a:t>
            </a:r>
            <a:endParaRPr lang="en-US" dirty="0"/>
          </a:p>
        </p:txBody>
      </p:sp>
      <p:sp>
        <p:nvSpPr>
          <p:cNvPr id="6146" name="AutoShape 2" descr="data:image/png;base64,iVBORw0KGgoAAAANSUhEUgAAAtQAAAL8CAYAAADA0iKrAAAABHNCSVQICAgIfAhkiAAAAAlwSFlzAAALEgAACxIB0t1+/AAAIABJREFUeJzs3Xl8Dvf6//FX7oQQYi+iYgmiSglViSLakFIqx1qCoDinLdqmliacSjVii30tVWk01B6Ulra2o6g4WlsXVGzBiVChEku2+f3h5/5KE9rmnkhS7+fjkUd7z3LNZ+ae+3blyjUzdoZhGIiIiIiISI5Y8noAIiIiIiIFmRJqEREREREbKKEWEREREbGBEmoRERERERsooRYRERERsYESahERERERGyihFnnIfvvtNyZNmkSrVq1o0KABbdq04cMPPyQ1NfWhjSEmJobatWuTlpb2p5bfvHkzly5dAmD27Nn4+/vnyrh8fHyoXbs23377bZZ5O3fupHbt2gwfPvxPxUpJSWH58uX3nX/u3Dlq167NmTNncjzejRs3Urt2bSIiInIcI68sXbqUl156iaeeegovLy+GDh1KXFzcn17fx8eHVatW2TyOuLg4duzYkeP1/f39mT17drbzZs+eTe3atbP9OXLkSI63eVdycjLR0dE2xxGRgk8JtchDdPXqVbp168ahQ4cICwtj48aNDB06lKioKEaOHJnXw8vW+fPneeutt7hx4wYA/fv354MPPsi17RUqVIjt27dnmb5lyxbs7Oz+dJzPP/+cefPm3Xe+i4sLu3btonLlyjkaJ9xJqKtWrcratWtzHCMvLF26lPnz5xMYGMimTZv48MMPSU5Opnfv3iQnJz/UsYwaNYoDBw7kWvz69euza9euLD916tSxOfbHH39syi8VIlLwKaEWeYimTJlCoUKF+Pjjj2natCmurq60adOGqVOnsmHDBg4dOpTXQ8zi989+KlasGKVKlcq17TVu3DhLQm0YBtu2bcPDw+NPx/mjZ1bZ29vz2GOPYW9vn6NxXr16lV27djFkyBCOHz/OTz/9lKM4eWHNmjX069eP1q1bU7lyZerXr8/06dO5evWqTdXi/MjBwYHHHnssy4+Dg4PNsfVcNBG5Swm1yEOSkpLC559/Tq9evXB0dMw0r0mTJixevBh3d3cArl27xujRo3n22Wdp1KgRw4YN4+rVq8Cddg1vb29CQ0N5+umnmT17NsHBwQQFBdGxY0c8PT05duwY169fJygoiKeffppmzZoxevRokpKSsh3bgQMH6NmzJw0aNMDDw4MBAwZw8eJFAFq1agXACy+8QHR0dJaWjwMHDuDv74+Hhwc+Pj4sXbrUOi84OJiwsDCGDh2Kh4cH3t7ef/gncm9vb/73v/9x4sQJ67RDhw5RsmRJqlWrlmnZNWvW8OKLL1KvXj08PT157733SEtLIyYmhpEjR3Lx4kVq167NuXPnCAgIIDQ0FF9fX1q0aMGRI0esLR/ffvttplaT3377jebNmzNnzpz7jvOrr76icOHCtGvXjmrVqmXZr4CAAD788ENeeeUV6tevT7du3Th79izvvvsuDRs2pE2bNuzfv9+6fGxsLAMGDKBRo0Y0b96c2bNnk5GRAdxpXXj77bet77mXlxcLFiywrpuRkcGUKVPw9PTE09OTefPm4evrS0xMzH3H/9///peUlBTraycnJ9avX0/Lli2t01asWEGrVq1o2LAh/v7+HD58ONtYhmEwb948WrRowdNPP82AAQM4ffq0dX5iYiLDhg3j6aefpmnTpowbN460tDSCg4PZt28f8+fPJyAgAID4+HgGDRqEh4cHzz33HFOmTMk0zq+//po2bdrg4eFBWFiYzUntL7/8Qp8+fahfvz6+vr5ERERkivnhhx/SqlUr6tWrR/PmzZk5cyYA0dHRzJkzh++//57atWsDWdtg7m2tuttiNHfuXJ555hnrX6S2bNlC+/btadCgAZ06dWLnzp3W9Y8dO0avXr3w8PCgWbNmTJw48U+3aYnIw6WEWuQhOXv2LDdu3OCpp57Kdr6XlxdFixYFYMiQIfz888/Mnz+fyMhITp06xTvvvGNd9uLFiyQlJbF27Vo6deoEwGeffcbgwYNZuHAhtWrVYtSoUSQmJrJ06VIWLFjAqVOnsm0rSUpK4tVXX+XZZ59l48aNLFq0iHPnzlnbOu4mCCtWrKBdu3aZ1o2NjaVv374888wzrF27ljfeeIPJkyezadMm6zLLly+nTp06bNiwgTZt2jBmzBjrLwfZcXZ2pkmTJmzbts06bevWrbRu3TrTcvv37+f999/n7bff5ssvv+T9998nOjqar776ioYNGzJq1Cgee+wxdu3ahYuLC3AnCZowYQLz5s2jdOnS1lhNmzalc+fOhIWFkZaWRnh4OGXLluXVV1+97zg3bNiAt7c3Dg4OtGrVio0bN2bpg//ggw/o1q0b0dHRXLt2jS5dulCxYkVWr15N1apVGT9+PABXrlyhZ8+elC9fnlWrVjFmzBiWLl2aqTf766+/xt7enujoaAYOHMi0adOsv3QsWLCAdevWMWXKFD7++GN27NjxwH7oPn36sH37dlq0aMGIESOIjo7m8uXLVKtWjeLFiwOwbds2Zs6cyciRI1m7di3e3t707duXhISELPGWLFnC+vXrCQ8PZ+XKlVStWpW+ffty8+ZN4M75fP78eRYvXszcuXPZsmULCxcu5N///jcNGzakb9++zJ49G8MwGDx4MCVLlmTNmjVMmTKFHTt2MG3aNABOnDhBYGAg/v7+rFmzhpSUFJvaRW7dusXAgQPx8PDgs88+491332Xx4sUsWbIEgPXr1xMREUFYWBibN29m8ODBzJs3j8OHD9OuXTv69+9vbSn5s/bv38+aNWv417/+xdGjRxkxYgT//Oc/2bBhAy+//LL1sw8wYsQI3Nzc2LBhAzNmzGD9+vWsXr06x/srIrnIEJGH4rvvvjPc3d2N06dPP3C5n3/+2XB3dzdOnDhhnXbixAnD3d3dOH78uLF3717D3d3dOHbsmHV+UFCQ0alTJ+vrM2fOGLVr1zYSExOt086dO2e4u7sbFy5csMZITU01EhISjI8++sjIyMiwLjtlyhSjV69ehmEYRlxcXKZxz5o1y+jRo4dhGIYxfvx4o2vXrpnGP3nyZKNz587Zjuv69euGu7u7sW/fvmz3/fnnnzdWrlxpLFmyxOjevbt1etu2bY3Dhw8bQUFBxrBhwwzDMIwjR44Yn332Wab1X375ZWPmzJmGYRjGmjVrjBYtWljn9e7d23jjjTesr3+/X4mJiUbTpk2NoUOHGnXr1jV++umnbMdoGIYRHx9vPPHEE8aGDRsMwzCMAwcOGO7u7sbXX3+daXtvvvmm9fWECROM5557zvr6q6++Mho0aGAYhmEsXrzY8Pb2NlJSUqzzP/30U8PT09MwjDvH3MvLy0hLS7POb9KkibF27VrDMAyjefPmxvLly63zYmNjDXd3d2Pv3r333Yddu3YZAwYMMOrVq2e4u7sbderUMcaPH2+kp6cbhmEY/v7+xscff5xpnd69extz5swxDOP/3ivDMAxvb2/jq6++si6XkZFh+Pj4GGvXrjWOHz+e5bzfsWOHsWrVKmvMadOmGYZhGHv27DGaNGmSaT9jYmKMunXrGqmpqcbEiRON3r17W+elpKQYzZo1M2bNmpXtPs6aNct44oknDA8Pj0w/ERERhmEYxsqVK40OHTpkWic6Otpo1aqVYRiG8e233xrbtm3LNL9Zs2bG6tWrrfHvfhZ+f0wMw8j0Obt7vt0bb/jw4cbYsWMzxQ8ODjZGjhxpGIZhNGrUyJg6dar1eBw5csSIi4vLdl9FJG/Z3kQmIn/K3YrotWvXHrjcyZMnKVasGDVq1LBOq1GjBiVLliQ2NtYa5/HHH8+03r0X18XGxmIYBs8//3yW+KdPn8Zi+b8/Tj322GN06tSJyMhIfv75Z06cOMGxY8eoX7/+H+5TbGwsDRo0yDStYcOGmdo+XF1drf9/t/r5R3+29vHxYdy4cVy5coVr165x8+bNLJX9evXqUaRIEWbNmmUd85kzZ/Dy8rpv3N8fs3uVKlWKoKAg3nnnHQYMGPDAi9a++OIL7O3tre0RDRo0oHz58qxbty5TJf3efXd0dKRSpUqZXt9tZYiNjaVOnToUKlTIOr9hw4YkJiZy5coV69jv7fcuVqwYqampXLlyhYSEhEzHx83NjZIlS953/ADNmjWjWbNm3Lx5k5iYGNauXUtkZCSVKlWib9++xMbGMm3aNGuLA9xpW6pYsWKmOMnJycTHxzN8+PBM59Xt27c5ffo0jo6OFC9enKpVq1rn3dtWcq/Y2Fh+++03GjdubJ1mGAapqalcuHCB2NhYa3sF3LmA9d7X2alTpw7Tp0/PNO3uZ+jkyZOcOHGChg0bWudlZGSQkpJCSkoKXl5eHDp0iKlTpxIbG8vPP//MpUuXrK04OXHvORgbG8vx48dZs2aNdVpqaqr1s/f6668zdepUVqxYgbe3N+3bt6devXo53raI5B4l1CIPSZUqVShVqhRHjhzJNlkNDAzkpZdeytJffVd6enqmf8h/v1zhwoUzLevk5MS6deuyxHnssccy3TLs4sWLdOnShTp16tC8eXNefvllduzYwXffffeH+1SkSJEs0zIyMkhPT7e+vjdJvMv4g75XFxcXnnjiCXbs2MGvv/6apd0D4JtvvmHQoEF07NiRFi1aMHjwYN5///0Hxr33GGXn6NGj2Nvbs3//fjIyMjIliPe6297h6elpnZaRkcGOHTtITEy0Jmy/v+DxfvHudxzv/W92xxGwXlz3+2N6v2P8v//9jwULFjBixAiKFStG0aJFee6553juued488032bNnD3379iU9PZ2goCCaN2+eaX0nJ6dMr+++19OmTaNmzZqZ5jk7O/P9999nO47spKWlUbVq1Uz94Xf9PpG/637H5S5HR8dMyfzvt9ekSZNszxsHBwdWrVrF+PHj6dq1Ky+88AJBQUH06dPnT+zJHfd+Du4dz73zBwwYQOfOnTMtc/c8HThwIO3atWPr1q3s2LGDQYMG8frrr/PGG2/86TGIyMOhHmqRh8Te3p727duzZMmSTBdZAezdu5dNmzZRunRpqlevTnJyMrGxsdb5J06cICkpierVq/+pbVWvXp0bN26Qnp5O1apVrQnFhAkTslyY+PXXX1OsWDEWLlxI3759ady4MXFxcdaE7EG3qnNzc8tyZ5IDBw786XE+iI+PD9u3b8+2fxru9HZ36tSJsWPH0q1bN2rUqMHZs2et8//KLfYAfvrpJz755BPmzJnDmTNniIqKyna506dP88MPPzBy5EjWrVtn/VmwYAGpqals3Ljxr+0od47jTz/9lKkH+8CBA5QqVYoyZco8cN0SJUpQvnx5fvzxR+u0uLg4fvvtt2yXL1y4MCtXrsz2bh7Ozs7W7VWvXp34+Hjr+VO1alUiIiLYt29flu2XLVuWS5cuWZerXLky06ZN49ixY1SrVo2kpKRMPd2rVq3KNjG9u81SpUpZY126dImpU6diGAa1atXK9Mtgeno6x44de+DxeZDq1atz+vRpHn/8cev2fv75ZxYuXIjFYmHZsmW89tpr/Pvf/6Zjx46ULl2aX3/99b6fjUKFCmW67eAf3de7evXqxMXFZTrG69ev5+uvv+b27duEhYVhZ2dHQEAAixYtYsiQIXzxxRc53l8RyT1KqEUeoiFDhnD79m1eeeUV9u7dy9mzZ1m7di2BgYF07tyZp59+Gjc3N55//nmCgoI4fPgwhw8ftt6t48/eO7dGjRq0aNGCd955h0OHDnH06FGCgoL49ddfKV++fKZlS5UqRUJCArt37yYuLo4PP/yQr776ypr0361IHj16NMs9inv27Mnx48eZNm0ap06dYt26dXz66af07t3b5mPVunVrdu3axZkzZ3jmmWeyzC9VqhQHDhzg6NGj/PLLLwQHB3Pp0qVM475+/TqnTp36wxaT9PR03n33Xfz8/PDx8WH48OHMmDGDCxcuZFl248aNlChRAn9/f9zd3a0/LVu2pGHDhjm6J/VLL71ERkYGISEhxMbGsnXrVmbPnk2PHj3uW9W+V0BAAHPmzGH37t0cPXrUevFpdr9UlC1bFn9/f0JCQoiKiuL06dMcPXqUiIgINm3aZL3bxiuvvEJUVBRr167l7NmzzJkzhzVr1uDm5pYlZr9+/Zg5cyZbtmzhzJkzvP/+++zZswc3Nzdq1qzJs88+y6hRozh69Cj79+/ngw8+sFa+ixUrxtmzZ/n1119p3rw5lStXZvjw4Rw9epQDBw7w7rvvYrFYcHR0pFu3bvz000/MmTOHkydPMmHCBOLj4//y8b7Lz8+PlJQU3n33XWJjY9m9ezehoaHWdpnSpUvz7bffcvLkSX744QfefvttUlNTM51jly5dsibOTz31FNHR0Rw/fpx9+/bx8ccfP3D7/fr1Y/PmzURGRnLmzBmWLVvG/PnzqVq1Ko6Ojnz//feMHTuW2NhYjh07xs6dO6lbt26O91dEco8SapGHqEyZMixbtowaNWoQFBTESy+9xMKFC/nXv/5FaGiodbmJEydStWpV+vXrx4ABA6hVq9ZffphKeHg4VatWpX///vTu3Zvy5ctn+6CTF198ET8/P2tSv3fvXkaOHMmpU6e4desWpUuXpnPnzgwbNizLQywqVqzIggUL2LVrFx06dGDevHkEBwfTrVu3nB2gezzxxBOULl2ali1bZnuv6CFDhlC+fHl69OjBK6+8QqFChejVq5f1ftBeXl64ubnh5+dnvWvC/SxevJi4uDhGjBgBQNeuXXF3d2fMmDFZlv3888/v25rj7+/Pjz/+yPHjx//SvhYrVoyPPvqIuLg4OnbsSGhoKH369OGtt976U+v379+fF154gbfeeou+ffvSsmVLHBwc7tsOMWrUKN544w1WrVpFx44d8ff35z//+Q8fffQRTz75JADt2rVj2LBhzJkzh/bt2/P1118zd+7cbH+pGzBgAD169OD999/Hz8+P48ePs2jRIipUqADcORdLlSpFjx49eOutt2jfvj0DBw4EoHv37uzevZuBAwdib2/PBx98gL29PT169OC1116jcePGhIWFAVCtWjXmz5/P5s2b6dixI4mJibRo0eIvHet7FS9enI8++ojz58/TqVMngoKC6NSpE2+//bb1ON26dYtOnToxZMgQ3N3dadOmjfUce+GFF7BYLLz00kv8+uuvBAYGUrJkSTp37szYsWMJDAx84PY9PDyYMmUKK1eupH379kRGRjJ+/Hhrj/n06dO5ffs2L7/8Mj179qRy5cqMHj06x/srIrnHzvijZkYREcnXdu7cSb169aztGleuXKFp06Zs3brVpidBiojIn6OEWkSkgBs8eDBpaWmMGDECOzs7Zs6cyYULF3TPYhGRh0QJtYhIAXfx4kXef/999u3bh2EYNG3alNGjR1tbLkREJHcpoRYRERERsYEuShQRERERsYEe7JLLilbxNz3mCxGDTI13/rKp4QBIy/o8A5vUdDH/DymWv3ab4j9l78GcP0EtO22z3i3OZntOZL1jhi2a13rwLely4kqKuWMEiNl929R4wzubf07+Jz7rA15sYRjmn+QJyebHvG3uW0NykrmfQ4CKFc09J0s7mvwlCRR3MP+cvHTL3P12cTL/+yLmpLljLFu2YNQad7RvltdDAHInz/krbp5dlqfbv6tgnDUiIiIiIvmUEmoRERERERuo5UNEREREcsTOTrVZUIVaRERERMQmSqhFRERERGyglg8RERERyRE71WYBVahFRERERGyiCrWIiIiI5IguSrxDR0FERERExAYFqkJ97tw5hg4dipubG0lJScyZM8c6r1mzZuzevRuA/fv3M3fuXNLS0rhx4wadO3emV69eAMTFxREeHs7Vq1dJTU3liSeeYPjw4RQvXpzZs2czb948duzYQYUKFQD49ddf8fb2ZuzYsTRp0gQ/Pz/q1q2baVyRkZHY25v/ZDcRERERyf8KVEJ9r++++45169bRsWPHTNPj4uIICwvjo48+oly5cty6dYs+ffrg6upKkyZNGDRoEGFhYTRo0ACAtWvXMmzYMBYsWABAtWrV2LRpE/369QPgiy++wMXFxRq/Zs2aREVFPZydFBEREcnH1PJxR4E9CkOHDmX27NnEx8dnmr5+/Xo6duxIuXLlAChSpAiLFi2iWbNm7Nixg2eeecaaTAN06tSJxMRE4uLiAGjXrh2bN2+2zt++fTvPP//8Q9gjERERESmICmyFukKFCrz11lv8+9//ZtGiRdbpCQkJPPHEE5mWdXZ2Bu5Ur6tUqZIlVuXKlblw4QIA5cqVo2jRosTFxZGRkUHFihVxdHS0LnvixAkCAgKsr+vWrUtwcLCp+yYiIiJSENjZ2eX1EPKFAptQA/j5+bFlyxY+/fRT67RKlSplqVofPXqUjIwMKlSowOHDh7PEOXPmDJUqVbK+bt++PZ9//jlpaWl06NDB2psNavkQERERkcwKbMvHXWPGjCEiIoLk5GQAXnrpJVatWsWVK1cASE5OJiQkhEuXLtGqVSv27NmTKaletWoVpUuXxtXV1TqtTZs2bN26lf379+Pp6flwd0hERERECpQCXaEGKFOmDMHBwQwePBi4074xYsQIhgwZgr29PcnJyXTt2pWWLVsCMH/+fMaPH8/Vq1dJT0+ndu3aTJs2LVNMZ2dnKlasiKurKxZL5t85ft/yATB+/PhMCbmIiIjIo6HA12ZNYWcYhpHXg/g7K1rF3/SYL0QMMjXe+cumhgMgLd3ceDVdzD9NLbnQ9rX3YIap8do+Y2o4APacMPcWj81rpZkaD+BKivm3oYzZfdvUeMM7m39O/ie+iKnxDMP8kzwh2fyYt819a0hOMvdzCFCxornnZGlHk78kgeIO5p+Tl26Zu98uTuZ/X8ScNHeMZcsWjARxR/tmeT0EAEq4DczT7f928qM83f5dBeOsERERERHJpwp8y4eIiIiI5A3dh/oOHQURERERERuoQi0iIiIiOaIK9R06CiIiIiIiNlBCLSIiIiJiA7V8iIiIiEiO2Kk2C6hCLSIiIiJiEz3YJZf9Y8s3psf8qv88U+M9u2CIqfHA/Ae7OJj/nA8cLOaf+mkZ5j70IiXV/DEWN/fZIVy/aW48ALtceOiOk6O58W6l5sIgTZYb3+6FcuHvmkXszR1oci68N/Yml58ycuG9yY2HVZmtIHzv5sZxvHnb/P3e9Y/mpsfMiTK1zM8h/oorv8zJ0+3fpQq1iIiIiIgNlFCLiIiIiNhAFyWKiIiISI7oPtR36CiIiIiIiNhAFWoRERERyRFVqO/QURARERERsYESahERERERG6jlQ0RERERyxI4CcAP0hyDfJ9RxcXFMnjyZ+Ph4ihQpQpEiRRgxYgSbN29m48aNlC9f3rrss88+y+uvv46Pjw99+/alb9++AMTGxjJmzBiioqIIDg7mxx9/pFSpUqSlpVG6dGlGjhyJq6srs2fPfmBMFxcXLBYL6enp3Lhxg7Fjx/LUU0899GMiIiIiIvlHvk6ob968yeuvv87YsWNp2LAhAIcPHyY0NJQmTZrQr18//P39s1138eLFtGjRAjc3tyzzRowYgbe3NwD79+8nMDCQNWvWADwwZkREBI6Odx639s033zBnzhwWLFhg836KiIiIFES6KPGOfH0Utm/fjpeXlzWZBqhfvz6ffPLJH64bHBzMyJEjSU9/8DOwGzduTKFChThz5sxfGtuFCxcoUaLEX1pHRERERP5+8nWF+ty5c1SpUsX6+vXXXycpKYmEhAQaN27Mxo0b+eKLL6zzX3vtNZo1awZAy5Yt2blzJwsXLsTX1/eB2ylbtiyJiYkAREZG3jdm//79uX37NgkJCbRo0YKgoCDT9lVERERECqZ8nVBXrFiRH374wfr6gw8+AODll18mPT39ge0ZcKdK3aVLl0xJeXYuXLhAxYoVgT/X8jFt2jTOnTtH2bJl/+ouiYiIiPxtqOXjjnx9FFq1asW3337LwYMHrdPOnDlDfHw8dnZ/fFVp8eLFCQ0NZdy4cfddZvfu3RQpUsSaUP8ZgYGBJCQk8Omnn/7pdURERETk7ylfV6iLFSvGBx98wNSpU5kyZQppaWnY29szcuRITpw4kaU9o3r16oSGhmaK4enpSfv27fn555+t0yZPnszChQuxWCwUK1aMGTNmWOf9mZgWi4WwsDB69+5N69atqVChgtm7LiIiIpLvqUJ9h51hGEZeD+Lv7B9bvjE95lf955ka79kFQ0yNB5D24GtB/zIHe3PjAThYzD/10zLMvR9nSqr5YyxexNx412+aGw/gT/wB6i9zcjQ33q3U/H/v1dz4di+UC2WYIvbmDjQ5F94be5NzhoxceG8s+f+ULBDfu7lxHG/eNn+/d/2juekxc6Lik3l7PVn8T5PydPt36dcKEREREREb5OuWDxERERHJz1SbBR0FERERERGbKKEWEREREbGBWj5EREREJEd0l487dBRERERERGygCrWIiIiI5Igq1HfoKIiIiIiI2EAV6lx2/rL5Mc1+EMueV+eYGg/g6dmDTY5o/p32SxU2/0b7l2+aO057e/P3O8Pkp33kxhgtufCr/rGd10yN934/8582FHGsuKnxcuMhLLnxQJIUkx/MkZFharhc4ehg/oF0yIUHkvx2y9x4JZzM3++r6SafP7nx0J2C8NQdsYkSahERERHJETs1OwBq+RARERERsYkq1CIiIiKSI7oo8Q4dBRERERERGyihFhERERGxgVo+RERERCRH7Ox0BxNQhVpERERExCaqUIuIiIhIjuiixDseekIdExNDYGAgNWvWxDAM0tLS6NOnD+3atQPgiy++YNSoUXz55ZdUqFABgL59+5KRkcHJkycpU6YMpUqV4tlnn+X1118HYMyYMRw8eJB169ZZt3PmzBnGjRtHWloaSUlJPPPMMwwbNowLFy7g5+dH3bp1Abh9+zZOTk7MnDmTkiVLcu3aNSZNmsTZs2dJS0vDxcWF0NBQnJ2d8fHxwcXFBcs9T50ICgqiXr16D+vwiYiIiEiNrSh4AAAgAElEQVQ+kycVai8vL6ZPnw5AcnIyAQEBVK9enTp16rBq1SoCAgJYuXIlb7zxBgCLFy8GIDg4mHbt2uHt7W2NdfPmTb777jvc3d2JiYnB09MTgGnTptG7d2+8vb0xDIMhQ4awdetW6tSpQ82aNYmKirLGmDp1KqtXr2bAgAEMHTqUHj164OvrC0BkZCQhISHW8UZERODo6Jj7B0lERERECoQ8r9MXK1aM7t27s3nzZuLi4rh27Rr//Oc/Wb9+PampqX+4/qZNm2jatCmdOnVi6dKl1unlypVj7dq1fPfdd6SlpTFjxgxat26dZX3DMPjf//5HiRIlOH/+PJcvX7Ym0wABAQGEhoaas7MiIiIifyN2WPL0J7/IFyMpW7YsiYmJrF69mi5dulCiRAk8PDz4+uuv/3DdVatW0a1bN5599ll++uknLl68CNxpxWjQoAHTpk3j2WefZeTIkVy/fh2AEydOEBAQQIcOHWjTpg1Vq1alU6dOJCQkULly5Uzx7e3tcXZ2tr7u378/AQEBBAQE0LdvXxOPgoiIiIiYKSMjg5CQELp3705AQABnzpzJNP+zzz6jU6dOdOnShU8//TTH28kXFyVeuHCB8uXLEx0dzeOPP862bdu4du0aS5YssfZWZyc2NpZffvmFiRMnAndu3bJs2TICAwPZu3cv/fr1o1+/fiQnJzNp0iTmzZtH7969rS0ft27d4rXXXqNs2bI4ODhQqVIl4uPjM20jNTWVTZs24efnB6jlQ0REROSu/H5R4pYtW0hJSWHFihUcPHiQiRMn8sEHH1jnh4eHs3HjRpycnGjfvj3t27enZMmSf3k7eX4UkpKSWLVqFc7OztSrV4+oqCgWLVrE6tWr+fXXXzl69Oh91121ahVvv/02ixYtYtGiRSxevJg1a9aQkpLC5MmT2bdvH3CnraR69eoULlw40/pFihRhypQpzJs3j6NHj1KhQgVKly7Nli1brMt88sknbN26NXd2XkRERERyzXfffUeLFi0A8PDw4Icffsg0v3bt2ly/fp2UlBQMw8jxfbXzpEK9d+9eAgICsFgspKen88YbbxAdHU23bt0yLde1a1eWLl3K2LFjs8RISUlh48aNfPbZZ9ZplSpV4oknnuDLL79kxowZhIWFMXHiRAoXLkzlypUZM2YMV69ezRSnXLlyvPPOO4SEhLB8+XLCw8MJDQ0lIiKC1NRUqlSpQlhYmHX5/v37Z7rLR58+fTL1XIuIiIhI/pCUlETx4sWtr+3t7UlLS8PB4U4KXKtWLbp06ULRokXx9fWlRIkSOdqOnWEYhikjlmw1Xv6N6TFLljT3Dwt7Xp1jajyAp2cPNjWevb35T2IqVzTD9JiXb5r73uTGA6gcHcz9yN9KNX+Qllz429mp3ddMjfd+P3tT4wFEHCv+xwv9BQ7mD5GMXPgXw8Hk9/v2H1/P/peZfU6a/TkEcMiF74vfbpkbr5yT+ft9NSXP/9j+h9LTzY+5s0Mz84PmQPWG4Xm6/VMH3nng/AkTJtCgQQNrC7G3tzc7d+4E4OjRowQGBrJq1SqcnJwYMWIEvr6+vPjii395HPn/LBQRERERyYFGjRpZE+iDBw/i7u5unefs7EyRIkVwdHTE3t6eMmXK8Ntvv+VoO/niokQREREREbP5+vqye/duevTogWEYjB8/ng0bNnDjxg26d+9O9+7d6dmzJ4UKFaJKlSp06tQpR9tRQi0iIiIiOZKf7gWdHYvFkuV5IjVq1LD+v7+/P/7+/rZvx+YIIiIiIiKPMFWoRURERCRn8vl9qB8WHQURERERERsooRYRERERsYFaPkREREQkR/L7o8cfFiXUuSwtF27mbnZMsx/CAvDdG3NNjbf7+96mxgOo5mz+m9NwRjFT41VwczQ1HkDZMuY+WOGKuc9LAaBcKfNjFq/lbGq8bxPSTI0HUMLR3IcNpRnmP+njRor5MW+lmXtOnt9y2dR4AEU8ypga74UnzT9/+rvfMD3mS1Hmfm7m97luajyAlyaaG29o38LmBgSmbMiFpyx1MD+k5JwSahERERHJEbvceKRvAaQ6vYiIiIiIDZRQi4iIiIjYQC0fIiIiIpIj+f1JiQ+LjoKIiIiIiA1UoRYRERGRHNFt8+7QURARERERsYESahERERERG6jlQ0RERERyRvehBvJpQh0TE0NgYCA1a9YE4Pbt23To0IGAgAA2bdrEkiVLsFgspKWl0b17dzp27AiAj48PLi4uWCwWDMOgVKlSTJw4kcKFCzNy5Eji4uIoXrw4ISEhVKtWjTNnzhAcHIydnR21atXivffew2KxcO3aNSZNmsTZs2dJS0vDxcWF0NBQnJ3vPDHq5s2bvPLKK4wbN44aNWrk2XESERERkbyXLxNqAC8vL6ZPnw5ASkoKbdu2pWzZsqxYsYL58+fj7OzMrVu3ePPNN3F0dOTFF18EICIiAkfHO49rnjx5MtHR0VgsFpycnFi5ciUnT55k7NixLFq0iAkTJhAYGIinpychISFs3boVX19fhg4dSo8ePfD19QUgMjKSkJAQpk+fzpEjR3jvvfe4ePFi3hwYERERkfxCzcNAATkMSUlJWCwWVq5cyfDhw62V4iJFihAUFMTSpUuzrGMYBtevX8fJyYkTJ07g7e0NgJubG7GxsQD8+OOPNGnSBABvb2/27NnD+fPnuXz5sjWZBggICCA0NBS4k9zPnTsXNze3XN1nERERESkY8m2Feu/evQQEBGBnZ0ehQoUYPXo0kyZNokqVKpmWc3V15cKFC9bX/fv3x2KxYGdnR/369enYsSPp6els376d1q1bc+jQIS5evEh6ejqGYVifQV+sWDGuX79OQkIClStXzrQNe3t7axL/9NNP5/Kei4iIiEhBkm8T6ntbPu6KjIzk/PnzlCxZ0jrt9OnTuLi4WF/f2/JxV5cuXYiNjaVnz540atSIunXrYm9vj8XyfwX65ORkSpQoQaVKlYiPj8+0fmpqKps2bcLPz8/MXRQREREp2HRRIlBAWj7uCggIIDw8nKSkJOBOEhweHk6vXr0euN6RI0do2rQpy5Yto23btri6ugLw5JNPEhMTA8DOnTtp3LgxFSpUoHTp0mzZssW6/ieffMLWrVtzaa9EREREpCDLtxXq7Pj4+JCUlMTAgQOxs7MjIyODrl270q5duweuV7VqVWbOnGm9mHHcuHEABAUFMXr0aKZNm4abmxtt2rQBIDw8nNDQUCIiIkhNTaVKlSqEhYXl+v6JiIiIFCiqUAP5NKH29PTE09Mz23l+fn73bb3Ytm1bttPLlClDZGRklunVq1dnyZIl2S4/Y8aMB44xKirqgfNFRERE5NFQoFo+RERERETym3xZoRYRERGRAkClWUCHQURERETEJkqoRURERERsoJYPEREREckRQ3f5AFShFhERERGxiSrUIiIiIpIzKlADSqhzXU0Xw/SYibfNjmj+p2H3971NjdesUdb7hdvKf+mrpsds38Lc9/vQRVPDAZCSYW68QrnwLXIjxfxzsrarue/NwfhCpsYDKGRySHt7849j4Vx4vx1M/ltpQL/i5gYETl039/zZfsL882fd14VNj9m8hbnx+m8tZW5AoFuXFFPjTY26aWo8gBdfMv/9lvxFLR8iIiIiIjZQhVpEREREcsaing9QhVpERERExCaqUIuIiIhIzui2eYAq1CIiIiIiNlFCLSIiIiJiA7V8iIiIiEjOqOMDUIVaRERERMQmqlCLiIiISM7otnlAPk2oY2JiCAwMpGbNmgDcvn2bDh06EBAQwKZNm1iyZAkWi4W0tDS6d+9Ox44dAfDx8cHFxQWLxYJhGJQqVYqJEydSuHBhRo4cSVxcHMWLFyckJIRq1apx5swZgoODsbOzo1atWrz33ntYLBauXbvGpEmTOHv2LGlpabi4uBAaGoqzszMbN25k8eLF2Nvb4+7uzpgxY7BYVOgXEREReVTly4QawMvLi+nTpwOQkpJC27ZtKVu2LCtWrGD+/Pk4Oztz69Yt3nzzTRwdHXnxxRcBiIiIwNHREYDJkycTHR2NxWLBycmJlStXcvLkScaOHcuiRYuYMGECgYGBeHp6EhISwtatW/H19WXo0KH06NEDX19fACIjIwkJCWHChAnMmDGDDRs2ULRoUYYOHcr27dtp1apV3hwkEREREclzBaK0mpSUhMViYeXKlQwfPhxnZ2cAihQpQlBQEEuXLs2yjmEYXL9+HScnJ06cOIG3tzcAbm5uxMbGAvDjjz/SpEkTALy9vdmzZw/nz5/n8uXL1mQaICAggNDQUAoXLszy5cspWrQoAGlpadbkXUREROSRY2eXtz/5RL6tUO/du5eAgADs7OwoVKgQo0ePZtKkSVSpUiXTcq6urly4cMH6un///lgsFuzs7Khfvz4dO3YkPT2d7du307p1aw4dOsTFixdJT0/HMAzs/v+bUaxYMa5fv05CQgKVK1fOtA17e3trEl+uXDkAoqKiuHHjBs2aNcvNwyAiIiIi+Vy+Tajvbfm4KzIykvPnz1OyZEnrtNOnT+Pi4mJ9fW/Lx11dunQhNjaWnj170qhRI+rWrYu9vX2m3ufk5GRKlChBpUqViI+Pz7R+amoqmzZtws/Pj4yMDCZPnsypU6eYPXu2NSEXEREReeQoDQIKSMvHXQEBAYSHh5OUlATcSYLDw8Pp1avXA9c7cuQITZs2ZdmyZbRt2xZXV1cAnnzySWJiYgDYuXMnjRs3pkKFCpQuXZotW7ZY1//kk0/YunUrACEhIdy+fZt58+ZZWz9ERERE5NGVbyvU2fHx8SEpKYmBAwdiZ2dHRkYGXbt2pV27dg9cr2rVqsycOdN6MeO4ceMACAoKYvTo0UybNg03NzfatGkDQHh4OKGhoURERJCamkqVKlUICwvjxx9/ZPXq1TRu3Ji+ffsC0KdPn0z91iIiIiLyaMmXCbWnpyeenp7ZzvPz88PPzy/bedu2bct2epkyZYiMjMwyvXr16ixZsiTb5WfMmJFlet26dTl69OgDRi4iIiLyCNF9qIEC1vIhIiIiIpLf5MsKtYiIiIgUACpQA6pQi4iIiIjYRAm1iIiIiIgN1PIhIiIiIjli6HkcgCrUIiIiIiI2UUItIiIiImIDtXzksty4PaODxTA1XqnC5sYDqOacbmo8/6WvmhoPYFmvBabHfHPNQFPjVS9j7nEEOHjK3N+jm9RIMzUeQOy1QqbHLO1o7rH85Ya9qfEASpc2973JyDA13B3m77bpKhQxf8d/+c3ceLnxV3K7yzdNj1m9uLlv+H/HnzA1HkCFqVVMjfdYw5KmxgMo63jb9Jj5hu5DDahCLSIiIiJiE1WoRURERCRnVKAGVKEWEREREbGJEmoRERERERuo5UNEREREckb3oQZUoRYRERERsYkq1CIiIiKSM7ptHqAKtYiIiIiITZRQi4iIiIjYIF+2fMTExBAYGEjNmjUBuH37Nh06dCAgIIBNmzaxZMkSLBYLaWlpdO/enY4dOwLg4+ODi4sLFosFwzAoVaoUEydOpHDhwowcOZK4uDiKFy9OSEgI1apV48yZMwQHB2NnZ0etWrV47733sFgsXLt2jUmTJnH27FnS0tJwcXEhNDQUZ2dnvvzySz788EPs7Ozo0KEDffv2zctDJSIiIpJ31PEB5NOEGsDLy4vp06cDkJKSQtu2bSlbtiwrVqxg/vz5ODs7c+vWLd58800cHR158cUXAYiIiMDR0RGAyZMnEx0djcViwcnJiZUrV3Ly5EnGjh3LokWLmDBhAoGBgXh6ehISEsLWrVvx9fVl6NCh9OjRA19fXwAiIyMJCQlhypQpTJ06lTVr1uDk5ES7du3o0KEDZcqUyZuDJCIiIiJ5rkC0fCQlJWGxWFi5ciXDhw/H2dkZgCJFihAUFMTSpUuzrGMYBtevX8fJyYkTJ07g7e0NgJubG7GxsQD8+OOPNGnSBABvb2/27NnD+fPnuXz5sjWZBggICCA0NBR7e3u++OILnJ2duXr1KhkZGRQuXDi3d19EREQkf7Kzy9uffCLfVqj37t1LQEAAdnZ2FCpUiNGjRzNp0iSqVKmSaTlXV1cuXLhgfd2/f38sFgt2dnbUr1+fjh07kp6ezvbt22ndujWHDh3i4sWLpKenYxgGdv//zShWrBjXr18nISGBypUrZ9qGvb29NYl3cHDgq6++IjQ0lJYtW1K0aNFcPhIiIiIikp/l24T63paPuyIjIzl//jwlS5a0Tjt9+jQuLi7W1/e2fNzVpUsXYmNj6dmzJ40aNaJu3brY29tjsfxfgT45OZkSJUpQqVIl4uPjM62fmprKpk2b8PPzA+CFF16gdevWBAcHs27dOrp06WLafouIiIhIwVIgWj7uCggIIDw8nKSkJOBOEhweHk6vXr0euN6RI0do2rQpy5Yto23btri6ugLw5JNPEhMTA8DOnTtp3LgxFSpUoHTp0mzZssW6/ieffMLWrVtJSkqid+/epKSkYLFYKFq0aKakXEREROSRopYPIB9XqLPj4+NDUlISAwcOxM7OjoyMDLp27Uq7du0euF7VqlWZOXOm9WLGcePGARAUFMTo0aOZNm0abm5utGnTBoDw8HBCQ0OJiIggNTWVKlWqEBYWRvHixenQoQO9evXCwcGB2rVrW6vWIiIiIvJoypcJtaenJ56entnO8/Pzu28Su23btmynlylThsjIyCzTq1evzpIlS7JdfsaMGdnG6t69O927d7/PyEVEREQeIfpDPaDDICIiIiJiEyXUIiIiIiI2yJctHyIiIiJSAOSjCwPzkirUIiIiIiI2UEItIiIiImIDtXyIiIiISM6o4wNQhVpERERExCZ2hmEYeT2Iv7Mq03eYHrPWE4VMjZeWbmo4AE7/eMvUeO1bmP+7n3OhDNNjzurykanxnpk7xNR4AGY/3DM3rkcpUdj89+bMRXPjebiaP8bElPxf47h22/wx3rhh7j9Dl/9zydR4AC/4lzI1niUXPje58Z3209XCpsarVzrF1HgA0QfN/Texqbv5adGOw6aH5PSQluYHzYEa/p/m6fZjl/XM0+3flf+/vUVERERE8jEl1CIiIiIiNtBFiSIiIiKSM7oPNaAKtYiIiIiITVShFhEREZGcUYEaUIVaRERERMQmSqhFRERERGyglg8RERERyZncuKl6AaQKtYiIiIiIDf72FeqYmBiWL1/O9OnTrdOmTJnC559/zuDBg+natat1emRkJImJiTg4OLBx40bKly8PQGpqKm+//Taenp4A3Lx5k1deeYVx48ZRo0aNh7tDIiIiIvmFbpsHPMIV6m7durF+/fpM09auXUu3bt0A6NevH1FRUURFRTFu3DgmTpwIwJEjR+jVqxdxcXEPfcwiIiIikv88sgl1xYoVuXLlCufPnwfg8OHDlCtXjsqVK2dZ9urVqzg5OQGQkpLC3LlzcXNze6jjFREREZH86W/f8gGwd+9eAgICrK/j4uJ488036dq1K5999hmvv/460dHR9OjRw7pMZGQkX3zxBRaLhRIlSjB27FgAnn766Yc+fhEREZF8SR0fwCOSUHt5eWXpoQb4xz/+Qb9+/ejfvz/79u3j3XfftS7Tr18//P39H/pYRURERKRgeSQS6vspU6YMNWrUYN68efj6+uLg8EgfDhEREZG/RrfNAx7xhBrg5Zdf5p///CebN2/O66GIiIiISAH0t0+oPT09rbe7u2v48OHW/2/atCk//PBDpvlvvPHGH8aNiooyZ4AiIiIiUqD97RNqEREREcklavkAHuHb5omIiIiImEEVahERERHJEUMFakAVahERERERmyihFhERERGxgVo+RERERCRndFEioAq1iIiIiIhNVKHOZW2fMT/mz1cMU+PZ25v/22UFN0dT4x26aGo4AKqXSTc95jNzh5ga77+D55gaDyAhdqCp8WrWN/+hSHWmdDQ9pmv5DFPjnUi0NzUegMXkSo8lF0om9rkQs2xJc+M5vvCYuQGBG2nmfl9cum3++XPxsrn/NgCULWPuG77rgrn/NgA8U8v873KzZaSa/95I/qKEWkRERERyxk4tH6CWDxERERERm6hCLSIiIiI5o4sSAVWoRURERERsooRaRERERMQGavkQERERkZxRaRbQYRARERERsYkq1CIiIiKSM7ptHqAKtYiIiIiITR7ZCnVMTAzLly9n+vTp1mlTpkzBzc2Npk2bMnHiRK5cucKtW7eoW7cuo0aNonDhwkRGRvL5558D0LJlS4YMMffJeCIiIiJSsKhC/Tvp6ekMGjSI/v37ExUVxapVq3BwcGDWrFnExcXx2WefsXz5clauXMmuXbs4evRoXg9ZREREJG9Y7PL2J594ZCvU93Px4kUqVqxIgwYNrNNGjBhBRkYGDg4OfPTRR9jb2wOQlpaGo6NjXg1VRERERPKBRzqh3rt3LwEBAdbXcXFx+Pv74+rqmmm5e5PmMmXKYBgG4eHhPPnkk1SvXv2hjVdEREQkPzF0USLwiCfUXl5eWXqoDcMgPj4+03KJiYkcOHAAHx8fbt++zahRoyhWrBjvvffewx6yiIiIiOQz6qH+nXLlynHu3DkOHz4MgGEYzJkzh/3792MYBoMGDaJ27dqEhoZaWz9ERERE5NH1SFeos2OxWJg5cyahoaHcvHmTGzdu4OHhQWBgIFu2bGHfvn2kpKTwzTffADB06FAaNmyYx6MWERERyQMqzQKPcELt6emJp6dnpmnDhw+3/v/ChQuzrOPr68uRI0dyfWwiIiIiYruMjAzGjBnDsWPHKFy4MGFhYVStWjXLcqNHj6ZkyZKZcsG/Qr9XiIiIiEjO5PPb5m3ZsoWUlBRWrFjBsGHDmDhxYpZlli9fzvHjx207DDatLSIiIiKST3333Xe0aNECAA8PD3744YdM87///nsOHTpE9+7dbdqOEmoRERER+VtKSkqiePHi1tf29vakpaUBkJCQwNy5cwkJCbF5O49sD7WIiIiI2Cif34e6ePHiJCcnW1/ffVAfwObNm0lMTORf//oXly5d4tatW7i5udG5c+e/vB0l1CIiIiLyt9SoUSO2b99Ou3btOHjwIO7u7tZ5ffr0oU+fPgBER0dz8uTJHCXToIRaRERERHLqT1wYmJd8fX3ZvXs3PXr0wDAMxo8fz4YNG7hx44bNfdP3UkItIiIiIn9LFouF0NDQTNNq1KiRZbmcVqbvUkKdy/acMP9piq6VzI2XYRjmBgTKljE3ZkqGqeEAOHjK/Gtyyz1mbryE2IHmBgTK1/jI1HjXTwebGg+g/dfXTY+ZeMPcKkppJ/M/N2kmh8wwf4jcTjO/GnUj3dyY5ZzM/8L4+aK53+VFi5p/HKtXMP8Nv3Lb3HiWXKhmHjP5vUk3+4MIDGl1y/SYkr8ooRYRERGRnMnfHR8PjW6bJyIiIiJiAyXUIiIiIiI2UMuHiIiIiOSIkc/v8vGwqEItIiIiImIDVahFREREJGdUoQZUoRYRERERsYkSahERERERG6jlQ0RERERyxk4tH/AIJ9QxMTEsX76c6dOnW6dNmTIFNzc3mjZtysSJE7ly5Qq3bt2ibt26jBo1itjYWMaPH29d/uDBg8ydOxdvb++82AURERERyQce2YT6ftLT0xk0aBBjxoyhQYMGAISFhTFr1iyGDx9OVFQUAJs2baJ8+fJKpkVEROTRpeZhQAl1FhcvXqRixYrWZBpgxIgRZGRkWF/fuHGD2bNns2TJkrwYooiIiIjkI490Qr13714CAgKsr+Pi4vD398fV1TXTco6Ojpler169mrZt21KmTJmHMk4RERERyb8e6YTay8srSw+1YRjEx8dnWi4xMZEDBw7g4+MDwIYNG5g1a9ZDHauIiIhIvqOLEgF1vmRRrlw5zp07x+HDhwEwDIM5c+awf/9+AK5fv05KSgouLi55OUwRERERySce6Qp1diwWCzNnziQ0NJSbN29y48YNPDw8CAwMBODUqVM8/vjjeTxKERERkXxAT0oEHuGE2tPTE09Pz0zThg8fbv3/hQsXZrte/fr1mTdvXq6OTUREREQKDrV8iIiIiIjY4JGtUIuIiIiIjdTyAahCLSIiIiJiE1WoRURERCRHDN02D1CFWkRERETEJkqoRURERERsoJYPEREREckZlWYBHQYREREREZuoQp3LmtdKMz3mD5cLmRrP3t78CwquXDM3XqFcOFOb1DD/vTl13dzfUWvW32xqPIDrp4NNjedcbaKp8QA8PxhieszSThmmxku8Yf7nxmLy7ady41qhwrnwWXSwGKbGu5Rs/o7XeMzk8yfF/HpW3BXz99u5uLnxLPbmxgOoVT7d1HgOufC5mfuV+Tv+Tn3TQ4oNlFCLiIiISM7oLh+AWj5ERERERGyiCrWIiIiI5IyelAioQi0iIiIiYhMl1CIiIiIiNlDLh4iIiIjkjFo+AFWoRURERERsogq1iIiIiOSMCtTAI5xQx8TEsHz5cqZPn26dNmXKFNzc3GjatCkTJ07kypUr3Lp1i7p16zJq1CgKFy5MREQEGzduxM7Ojtdeew1fX9883AsRERERyWtq+fid9PR0Bg0aRP/+/YmKimLVqlU4ODgwa9YsfvvtNz755BOWL19OREQE48ePz+vhioiIiEgee2Qr1Pdz8eJFKlasSIMGDazTRowYQUZGBg4ODlSqVImbN29y8+ZN7PR0IBEREXmEGbooEXjEE+q9e/cSEBBgfR0XF4e/vz+urq6ZlnN0dAQgNTUVFxcX2rdvT3p6Oq+++upDHa+IiIiI5D+PdELt5eWVpYfaMAzi4+MzLZeYmMiBAwcwDIOEhAS2bt0KwIABA2jUqBH169d/qOMWERERyRf013r4f+zde1hVZd7/8Td7cwyEUTyQpwblmXHEDJ1GSR/tVx4KO2tYUZsnLadMnR+TOppT1yCRpWikYoyj9TAhNILTUR2yEUedFMrKYXTSsp5hxBMRRsFwqAoAACAASURBVIEg7M3+/cHP/USAh71vhoOf13VxXbLW2t9132uvvfju2+9aN6qhbqJ79+6UlJRQVFQEgNPpJC0tjX379hESEoK/vz++vr74+fnRpUsXvvnmmzZusYiIiIi0pct6hLo5FouFlStXkpSURHV1NWfOnCEqKoqEhAR8fX3Zs2cPU6dOxWKxMHz4cEaPHt3WTRYRERGRNnTZJtQjR45k5MiRjZbNmzfP9e9169Y1+7pf/OIX/OIXv2jVtomIiIh0CLopEVDJh4iIiIiIRy7bEWoRERER8ZAGqAGNUIuIiIiIeEQJtYiIiIiIB1TyISIiIiJusWhoFtAItYiIiIiIRzRCLSIiIiJu0USJDTRCLSIiIiLiAY1Qt7LyWqvxmKa/DbZG/VP3H5iNd6bW/Ffgzyt8jMf8gX+90Xg/WX6n0XgAt7z7rdF4I9NnG40HUDgzzXjMsetmGY1ntZo/J0tyS4zGsw/pYTQewNLJtcZjvl/mazTeYczGAzhVbfZaXm/2UgFAQID5mHaH2Xit8ffmq7Nm35uaOvOf7cFDzecC0r4ooRYRERERt6jko4FKPkREREREPKCEWkRERETEAyr5EBERERG3eKnmA9AItYiIiIiIRzRCLSIiIiJu0QB1A41Qi4iIiIh4QAm1iIiIiIgHOmTJR2FhIQkJCURERABQVVVF3759Wb58OcOHD2fYsGGubQcOHEhiYiIARUVFxMXFkZ2dzdChQ8+7j7179/LCCy/g7e1NaGgoS5cuJSAggCFDhrQYX0RERORyopKPBh0yoQaIjo4mNTXV9fvcuXPJz88nJCSEzMzMZl+Tk5PDtGnTLiqhTkxMJCsri+7du7NixQpyc3OJj48/b3wRERERufx02IT6u2prayktLSUkJKTFbaqqqigoKGDLli3cdtttlJeX061btxa3z8zMpHv37gDY7Xb8/PyMt1tERESkI/NS8TDQgRPqgoICbDYbX331FRaLhalTp3LddddRUVGBzWZzbbdgwQKGDBnC1q1bmTBhAn5+fsTExLBp0yZ+/vOftxi/Z8+eAGzbts1VYgK0GF9ERERELk8dNqE+V/Jx+vRppk+fTt++fQFaLMnIzc3FarXy0EMPUVNTw8mTJ3n44YexWFr+apWRkUFeXh7r1693jVCr5ENEREREvqvDJtTndO3alZSUFOLj43njjTea3ebw4cM4HA5ycnJcy6ZNm8aOHTsYN25cs69JT0/n4MGDZGRk4O/v3yptFxEREenIdFNig05R+RIREYHNZiM5ObnZ9bm5udxxxx2NlsXGxpKVldXs9mVlZaxZs4bS0lJmzJiBzWYjOzvbeLtFREREpOPrkCPUI0eOZOTIkY2WzZw5s8Xtn3zyySbLJk2axKRJk5rdvnv37hw4cKDZde+9994ltFRERESk87JohBrooAm1KUVFRaSkpDRZHhMTQ1xcXBu0SEREREQ6mss6oR46dKhuMBQRERERj1zWCbWIiIiIuE83JTboFDclioiIiIi0FY1Qi4iIiIhbNELdQCPUIiIiIiIeUEItIiIiIuIBlXyIiIiIiFu8VPMBKKFudYXvnTUec9DPAozGO7yrwmg8gKD/6GI03o/7OY3GA+jq5zAec1+x1Wi8fj3rjcYDOH3G7MWv6xXm2zh23SzjMXfNWGM0XvW/FhuNBzDB8BXZ22L+c7P2sJ/xmA7DH8XKb82fkwFmL7t072L+vbkywG485oEyH6PxIrvVGY0HUFhs9oMTFmo0HAAV1eZjSvuihFpERERE3OKl4mFANdQiIiIiIh5RQi0iIiIi4gGVfIiIiIiIW3RPYgONUIuIiIiIeEAJtYiIiIiIB1TyISIiIiJuUclHA41Qi4iIiIh44IIJdWFhIb/85S8bLVu+fDmvvfYa5eXlLFiwAJvNRlxcHHPnzuXLL78E4LXXXuPHP/4x+/fvd72urq6OkSNHsnr1agCGDBmCzWZr9HPq1CkADh06xMMPP4zNZuPee+8lNTWV2tpaTpw4waRJk1wxN2/ezODBg/nqq68AKCkp4Y477qCkpITIyEgOHDjg2vbVV1917fvGG2/k/vvvd7X9zjvv5O9//3uLx6GkpISpU6c2WvbdeCIiIiKXGy+vtv1pL9wu+XA6ncyePZvp06czfvx4APbs2cMjjzxCbm4uAAMGDGDLli1ERUUBsHv3brp0+d8Z9EJCQsjMzGwSu6ysjMcff5w1a9YQHh6O0+lkzZo1PPvss/zmN7/B6XRSXl5Ot27d2LlzJxMnTmTXrl3cddddFBYWMmbMGACCgoJ44okn+OMf/4ivr2+T/bz88sv4+fm52paWlsbatWvdPSQiIiIichlyu+Tj66+/pkuXLq5kGmDUqFH079+fDz74AICxY8eyZ88e6usbpoHdsmULt9xyywVjv/nmm0yZMoXw8HCgYZ74WbNmsXPnTmpqahg1ahQfffQR9fX1fPrpp0yfPp2//OUvALz//vuuhPqqq65izJgxpKamXnCfx48fJzg4+JKOgYiIiIjIRY1QFxQUYLPZXL8fPXqU+++/n379+jXZtl+/fhw/fhwAHx8foqKieP/99xkyZAiVlZWEhYVRVlYGQEVFRaO4PXv2ZMWKFRw9epTRo0c3iuvl5UWPHj0oKytj1KhRfPDBB/Ts2ZPIyEiuvvpqDh06RH19Pf/4xz9ITk52lY4kJCRw9913s2/fviZtnT59OmfPnqW0tJQxY8awYMGC8x6HI0eONGpvaWkpt95664UOn4iIiEinZGlHZRdt6aIS6ujo6EajvMuXL8dut3Ps2LEm2xYXFzNq1ChOnDgBwK233sqWLVs4ceIEEyZMoK6uzrVtSyUfvXr1ahLb4XBQWlpKaGgoI0eOZN26dQQFBXH99dfj5eXFNddcw44dO+jXrx8+Pj6u1/n6+vLss88yd+7cJjXQ50o+nn/+eUpKSggNDT3vcYiIiGjU3ldffdX15UBERERELk9ul3z07NmTsrIy8vPzXct27dpFcXExI0aMcC0bOXIk+/fvJy8vj5tvvvmiYt91111s3LiRf/7zn0BDvXZaWhpjx44lICCAoKAgfH19ee+991wj2WPHjmX9+vWuco/vioyM5NZbb2XdunXN7i8hIYHS0lKys7MvtvsiIiIilz3dlNjA7ZsSvby8+O1vf8uSJUtcN/KFhYXxu9/9DqvV6trOYrEwevRoTpw4QVBQUKMY3y/5AHj88ccZNmwYy5YtY/HixVRXV2O32xkxYgS//vWvXduNGDGCwsJCV8zRo0czf/58UlJSmm3vo48+yo4dO5pdZ7FYSE5O5oEHHmD8+PH06tXr0g+IiIiIiFyWvJxOp7OtG9GZXZX8rvGYg34WYDTe4V3fGI0HEPQfXS680SX4cdNyfY919XMYj7mv2HrhjS5Bv55GwwFw+ozZr/RdrzB/CamtNz/ssGvGGqPxqv+12Gg8gAl5XxqN520x/97U2M2/Nw7DH8XKb+vNBgQCAsz2u3sX8+/NlQF24zEPlPlceKNLMLRH3YU3ukSFxWbnqAsLNX+OV1QbD8lf7/hP80Hd8NNXd7fp/j+8r2llQlvQTInfk5aWRmFhYZPlS5YsafYmTBEREZHLVXsqu2hLSqi/Z/bs2cyePbutmyEiIiIiHYQSahERERFxi5eemwd48JQPERERERFRQi0iIiIi4hGVfIiIiIiIW3RTYgONUIuIiIiIeEAj1CIiIiLiFo1QN1BC3crmTTb/8P5NX5g9exc/aHYyEoC9pWYnGNh/0uzkAgCfnTHf7+FXmZ1Q4shp8200PRGL6YliAKxW8zFNT8QS0P83RuMBjEw3+8jOs3Xmj6NPK/zV8Pcze07+MNj8xC4VdWb/Q7fsW/Pvzecl5t+c8D5m35udh81f04YNMPt+F1e0/+uutD8q+RARERER8YBGqEVERETELSr5aKARahERERERDyihFhERERHxgEo+RERERMQtmnm8gUaoRUREREQ8oBFqEREREXGLbkpsoBFqEREREREPXDChLiws5Je//GWjZcuXL+e1116jvLycBQsWYLPZiIuLY+7cuXz55ZcAvPbaa/z4xz9m//79rtfV1dUxcuRIVq9eDcCQIUOw2WyNfk6dOgXAoUOHePjhh7HZbNx7772kpqZSW1vLiRMnmDRpkivm5s2bGTx4MF999RUAJSUl3HHHHZSUlBAZGcmBAwdc27766quufd94443cf//9rrbfeeed/P3vf2/xOJSUlDB16tRGy74bT0REREQuT26XfDidTmbPns306dMZP348AHv27OGRRx4hNzcXgAEDBrBlyxaioqIA2L17N126dHHFCAkJITMzs0nssrIyHn/8cdasWUN4eDhOp5M1a9bw7LPP8pvf/Aan00l5eTndunVj586dTJw4kV27dnHXXXdRWFjImDFjAAgKCuKJJ57gj3/8I76+vk328/LLL+Pn5+dqW1paGmvXrnX3kIiIiIhcVrxU6wB4UPLx9ddf06VLF1cyDTBq1Cj69+/PBx98AMDYsWPZs2cP9fUN04Ju2bKFW2655YKx33zzTaZMmUJ4eDgAXl5ezJo1i507d1JTU8OoUaP46KOPqK+v59NPP2X69On85S9/AeD99993JdRXXXUVY8aMITU19YL7PH78OMHBwZd0DERERERELmqEuqCgAJvN5vr96NGj3H///fTr16/Jtv369eP48eMA+Pj4EBUVxfvvv8+QIUOorKwkLCyMsrIyACoqKhrF7dmzJytWrODo0aOMHj26UVwvLy969OhBWVkZo0aN4oMPPqBnz55ERkZy9dVXc+jQIerr6/nHP/5BcnKyq3QkISGBu+++m3379jVp6/Tp0zl79iylpaWMGTOGBQsWXMzhaNIuERERkcuR0qAGF5VQR0dHNxrlXb58OXa7nWPHjjXZtri4mFGjRnHixAkAbr31VrZs2cKJEyeYMGECdXV1rm1bKvno1atXk9gOh4PS0lJCQ0MZOXIk69atIygoiOuvvx4vLy+uueYaduzYQb9+/fDx8XG9ztfXl2effZa5c+c2qYE+V/Lx/PPPU1JSQmhoaIvHwN/fn9ra2kbLzpw54yoZEREREZHLk9slHz179qSsrIz8/HzXsl27dlFcXMyIESNcy0aOHMn+/fvJy8vj5ptvvqjYd911Fxs3buSf//wn0FCvnZaWxtixYwkICCAoKAhfX1/ee+8910j22LFjWb9+vavc47siIyO59dZbWbduXbP7S0hIoLS0lOzs7BbbFBoaSlVVFUeOHAEaEvw9e/Zw9dVXX1SfRERERKRzcvumRC8vL37729+yZMkS1418YWFh/O53v8Nqtbq2s1gsjB49mhMnThAUFNQoxvdLPgAef/xxhg0bxrJly1i8eDHV1dXY7XZGjBjBr3/9a9d2I0aMoLCw0BVz9OjRzJ8/n5SUlGbb++ijj7Jjx45m11ksFpKTk3nggQcYP348vXr1ara/zz77LIsWLcJisVBXV8e4ceOIjo6+iKMlIiIi0vmo9LWBl9PpdLZ1Izqz1f/YZjzmpi8Cjcab/uNKo/EA9pY2faqKJ/af9LnwRpfozBnzp/7wq+qNxjty2nrhjS5R1yvM9vv0GfMXU6vVfMydt/YwGi+g/2+MxgMYmT7baLx6s6cjAD6tMB2Yr9XsOdnDz2E0HkBFndlHGZR9a/4cr6gwf00L72M23hcl5ts4bIDZmMUV5q+7Pwgw3++3JzT9H/m2MPbt99p0/7tuG33hjf4NNFPi96SlpVFYWNhk+ZIlS5q9CVNERETkcqUB6gZKqL9n9uzZzJ5tdpRIRERERDovPY5bRERERMQDGqEWEREREbeo5KOBRqhFRERERDygEWoRERERcUt7H6Gur68nMTGRw4cP4+vrS3JyMldddZVrfX5+PmvWrMHb25spU6Y0mQTwYmmEWkREREQ6pT//+c/U1tayceNG5s6dy3PPPedaV1dXx7PPPsvLL79MZmYmGzdupKyszK39KKEWERERkU7pww8/dM2iHRUVxYEDB1zrPv/8c/r3709ISAi+vr789Kc/5YMPPnBrPyr5aGU7T/q3dRMu6OXDQRfe6BIF+5mdUcLH/LwudO1q/vvk6Vqz8SwW8/+XZjc8v0BrtLEkt8R4zAmGr3amJ2EBKJyZZjTeIzkzjMYDCO9iNx7zcIXZD/jRKvN/2mocZq8X3q1wTQsJMR+zss7s5zu0u9FwAHx11uxFrTWuabWtMMlSe9EKh8uoysrKRjN1W61W7HY73t7eVFZW0qVLF9e6wMBAKivdm+xOI9QiIiIi0ikFBQVRVVXl+r2+vh5vb+9m11VVVTVKsC+FEmoRERERcYvFq21/LmT48OHs2rULgP379/OjH/3ItW7gwIEUFxfz9ddfU1tby759+xg2bJhbx0ElHyIiIiLSKU2YMIH33nuPe++9F6fTyZIlS3j77bc5c+YM99xzDwsXLuShhx7C6XQyZcoUevXq5dZ+lFCLiIiISKdksVhISkpqtGzgwIGuf994443ceOONHu9HCbWIiIiIuMXiZfhO9w5KNdQiIiIiIh5QQi0iIiIi4gGVfIiIiIiIW9r7c6j/Xdo8oS4sLCQhIYGIiAig4RmAffv2Zfny5QwfPrzR40sGDhxIYmIiAEVFRcTFxZGdnc3QoUPPu4+9e/fywgsv4O3tTWhoKEuXLiUgIACArVu3smjRIt55550L3tl54403cuWVV2KxWDh79iyRkZEsXLgQPz8/D46AiIiIiHRkbZ5QA0RHR5Oamur6fe7cueTn5xMSEkJmZmazr8nJyWHatGkXlVAnJiaSlZVF9+7dWbFiBbm5ucTHxwOQm5uLzWYjJyeHOXPmXLCtL7/8siuBTk9PJzU1lYULF15sV0VEREQ6DdUON2h3x6G2tpbS0lJCzjOHalVVFQUFBcyePZuPPvqI8vLy88bMzMyke/eG+U7tdrsrIT569CgVFRXMmDGDN998k7q6uktq67Rp09i2bdslvUZEREREOpd2kVAXFBRgs9mYNGkSkydPZsKECVx33XVUVFRgs9lcPwcOHAAayjQmTJiAn58fMTExbNq06bzxe/bsCcC2bdsoLCzkzjvvBGDTpk1MmTKF4OBgoqKiePfddy+p3f7+/pw9e9aNHouIiIhIZ9GuSj5Onz7N9OnT6du3L0CLJR+5ublYrVYeeughampqOHnyJA8//DAWS8vfDzIyMsjLy2P9+vX4+fnhcDh4++236dOnD/n5+VRUVLBhwwYmTZp00e2urKwkMDDw0jssIiIi0gnoOdQN2kVCfU7Xrl1JSUkhPj6eN954o9ltDh8+jMPhICcnx7Vs2rRp7Nixg3HjxjX7mvT0dA4ePEhGRgb+/v4A7Ny5kyFDhrBq1SrXdjfddBOHDh1i0KBBF9XedevWERMTc7HdExEREZFOqF0l1AARERHYbDaSk5ObXZ+bm8sdd9zRaFlsbCxZWVnNJtRlZWWsWbOGwYMHM2PGDABiYmLYtWsXsbGxjba9++67ycrK4umnn26xfdOnT8disVBfX89PfvITfvWrX11qF0VEREQ6BT02r4GX0+nUWH0rujt/l/GYX56xGo9pWrBfvdF4X1eb/8RaWuEq8AN/s/0+XW3+NodAP7Mf+aqz5o/jsU0lxmMOuK+v0Xh1DqPhACicmWY03iM5M4zGAwjvYjce83CFj9F4R6vMjxXVOMx+FmvNH0bsdeb/nPv6mf18O1rhc2P6mnam1vw1zd/H/Hvzzk3/aTymO+748+423f+b48e06f7PaXcj1O4qKioiJSWlyfKYmBji4uIuOs727dvJyMhosjw+Pp4JEyZ40kQRERER6YQ6TUI9dOjQFp9ZfSnGjRvXYi22iIiIiPyvdvG4uHZAx0FERERExAOdZoRaRERERP69dFNiA41Qi4iIiIh4QAm1iIiIiIgHVPIhIiIiIm7x0kyJgEaoRUREREQ8ohHqVuZ0mq/WNz0Vj08rnAV2w/22Ws0fx3qzc7C0CksrfOWtN3z+eLXCDSn2IT2Mx/S2mO342TrzHTc9EcvaqeuMxgN476MHjMesMnws/6fS7EQxHYXVu/3fHdYRrmlyaXRTYgONUIuIiIiIeEAJtYiIiIiIB1TyISIiIiJu0chsAx0HEREREREPaIRaRERERNxi0WPzAI1Qi4iIiIh4RAm1iIiIiIgHVPIhIiIiIm7Rc6gbtHlCXVhYSEJCAhEREQBUVVXRt29fli9fzvDhwxk2bJhr24EDB5KYmAhAUVERcXFxZGdnM3To0PPuY+/evbzwwgt4e3sTGhrK0qVLCQgIAGDr1q0sWrSId955h169ep03zo033siVV16J5TtPpl+wYAFDhgxxp+siIiIi0gm0eUINEB0dTWpqquv3uXPnkp+fT0hICJmZmc2+Jicnh2nTpl1UQp2YmEhWVhbdu3dnxYoV5ObmEh8fD0Bubi42m42cnBzmzJlzwba+/PLL+Pn5XULvRERERKQza3c11LW1tZSWlhISEtLiNlVVVRQUFDB79mw++ugjysvLzxszMzOT7t27A2C3210J8dGjR6moqGDGjBm8+eab1NXVmeuIiIiISCdnaeOf9qJdjFAXFBRgs9n46quvsFgsTJ06leuuu46KigpsNptru3PlFVu3bmXChAn4+fkRExPDpk2b+PnPf95i/J49ewKwbds2V4kJwKZNm5gyZQrBwcFERUXx7rvvMmnSpPO2dfr06a6SD4vFwu9//3tPuy8iIiIiHVi7SKjPlXycPn2a6dOn07dvX4AWSz5yc3OxWq089NBD1NTUcPLkSR5++OFGtc3fl5GRQV5eHuvXr8fPzw+Hw8Hbb79Nnz59yM/Pp6Kigg0bNlwwoVbJh4iIiEgD3ZTYoF0k1Od07dqVlJQU4uPjeeONN5rd5vDhwzgcDnJyclzLpk2bxo4dOxg3blyzr0lPT+fgwYNkZGTg7+8PwM6dOxkyZAirVq1ybXfTTTdx6NAhBg0aZLBXIiIiItKZtauEGiAiIgKbzUZycnKz63Nzc7njjjsaLYuNjSUrK6vZhLqsrIw1a9YwePBgZsyYAUBMTAy7du0iNja20bZ33303WVlZPP300y2277slHwDx8fFMmDDhovsnIiIiIp2Ll9Pp1JyRrWjK9t3GY355xmwZvk8rfK3ytZo9rarrzP+fUn298ZB0DTAbtOKs+Vsu/LzNvjc1rfDe/POTs8ZjDr7G12i8qrPm+z28h9l+r526zmg8gPc+esB4zLwSs+/N7tIAo/EA7PVm3+9au9FwALTGX3Or1Wy81mhjR7im+fuY7/g7N/2n8ZjumL77L226/5fH/J823f857W6E2l1FRUWkpKQ0WR4TE0NcXNxFx9m+fTsZGRlNlmskWkRERESa02kS6qFDh7b4zOpLMW7cuBZrsUVERETkf+mmxAbt6RF+IiIiIiIdjhJqEREREREPdJqSDxERERH599LIbAMdBxERERERD2iEWkRERETcYvHS05dBI9QiIiIiIh7RCHUrK60y/zwZXx+z8epb4cvlmVqz/fZtjTPV8IQFYH4iFmsrfOU9a2//783SybXGY6497Gc0XmtMiBTexexsH60xCcvo4RuMx3x7r81ovG3HrjAaD8DL8KXcuxWuP6Yn1AKodZjtuOUyvaa1xmQx0r4ooRYRERERt+g51A1U8iEiIiIi4gGNUIuIiIiIWzRC3UAj1CIiIiIiHlBCLSIiIiLiAZV8iIiIiIhbNDLbQMdBRERERMQDGqEWEREREbdopsQGGqEWEREREfFAuxihLiwsJCEhgYiICACqqqro27cvy5cvZ/jw4QwbNsy17cCBA0lMTASgqKiIuLg4srOzGTp06Hn3sXfvXl544QW8vb0JDQ1l6dKlBAQEALB161YWLVrEO++8Q69evc4bx2azUV1d7XotwEsvvYSvr687XRcRERGRDq5dJNQA0dHRpKamun6fO3cu+fn5hISEkJmZ2exrcnJymDZt2kUl1ImJiWRlZdG9e3dWrFhBbm4u8fHxAOTm5mKz2cjJyWHOnDkXbOvSpUsZOHDgJfROREREpPPRc6gbtMuSj9raWkpLSwkJCWlxm6qqKgoKCpg9ezYfffQR5eXl542ZmZlJ9+7dAbDb7fj5+QFw9OhRKioqmDFjBm+++SZ1dXXmOiIiIiIinV67GaEuKCjAZrPx1VdfYbFYmDp1Ktdddx0VFRXYbDbXdgsWLGDIkCFs3bqVCRMm4OfnR0xMDJs2beLnP/95i/F79uwJwLZt21wlJgCbNm1iypQpBAcHExUVxbvvvsukSZPO29YFCxa4Sj5uv/12YmNjPe2+iIiIiHRQ7SahPlfycfr0aaZPn07fvn0BWiz5yM3NxWq18tBDD1FTU8PJkyd5+OGHsVhaHnTPyMggLy+P9evX4+fnh8Ph4O2336ZPnz7k5+dTUVHBhg0bLphQq+RDREREpJ2WOrSBdpNQn9O1a1dSUlKIj4/njTfeaHabw4cP43A4yMnJcS2bNm0aO3bsYNy4cc2+Jj09nYMHD5KRkYG/vz8AO3fuZMiQIaxatcq13U033cShQ4cYNGiQwV6JiIiISGfVLr9YREREYLPZSE5ObnZ9bm4ud9xxR6NlsbGxZGVlNbt9WVkZa9asobS0lBkzZmCz2cjOziYnJ6dJnLvvvrvFOCIiIiLyvyxebfvTXng5nU49kbsVjXnrr8Zj+vqYPYPqW+EMqK83G8+33f1fSvPqHGbjWVvhK6/D8HvjYzUbD+Ch//jWeMy1h7sYjdcaF/Lb+1cZjTeml/mbrEcP32A85tt7bRfe6BIk72/5hnZ3eRl+v1vj/PG1mr+Y1zrMNrQ1+m36utsa17Rau/mYO28dbT6oG371fn6b7n/ZiBvbdP/ndJA05eIUFRWRkpLSZHlMTAxxcXEXHWf79u1kZGQ0WR4fH8+ECRM8137xkgAAIABJREFUaaKIiIiIdDKdKqEeOnRoi8+svhTjxo1rsRZbRERERBp4aepxoJ3WUIuIiIiIdBSdaoRaRERERP592tONgW1JI9QiIiIiIh5QQi0iIiIi4gGVfIiIiIiIWzQy20AJdSs7e9Z8zGB/s3fU1tabL4CqsZtto3cH+cRWGH58cqj5x+lyxvBzZb0t5u/wfr/M13hMh+Fn1fr7me/34Qofo/Gq6sx/tk0/Mxrgtus8fzrTd/109Syj8QC8vc0eS3/vy/PJCJZWeCKE6c+2XytkRl6mH2Qu7Y4SahERERFxS2t8SeqIOsi4n4iIiIhI+6SEWkRERETEAyr5EBERERG36DnUDTRCLSIiIiLiAY1Qi4iIiIhbNELdQCPUIiIiIiIeUEItIiIiIuIBlXyIiIiIiFusbd2AdqJNE+rCwkISEhKIiIgAoKqqir59+7J8+XKGDx/OsGHDXNsOHDiQxMREAIqKioiLiyM7O5uhQ4eedx979+7lhRdewNvbm9DQUJYuXUpAQAAAW7duZdGiRbzzzjv06tXrvHHsdju//e1v2blzJ35+fgDcdttt3HPPPe52X0REREQ6gTYfoY6OjiY1NdX1+9y5c8nPzyckJITMzOano83JyWHatGkXlVAnJiaSlZVF9+7dWbFiBbm5ucTHxwOQm5uLzWYjJyeHOXPmnDdOamoq9fX1/OEPf8BqtVJVVcUjjzzCtddey8CBAy+x1yIiIiLSWbR5Qv1dtbW1lJaWEhIS0uI2VVVVFBQUsGXLFm677TbKy8vp1q1bi9tnZmbSvXt3oGGU+dzo8tGjR6moqGDGjBlMnjyZRx99FB8fn2Zj2O12/vSnP7Ft2zas1ob/3AgMDCQzMxMvL93eKiIiIpcnTT3eoM1vSiwoKMBmszFp0iQmT57MhAkTuO6666ioqMBms7l+Dhw4ADSUaUyYMAE/Pz9iYmLYtGnTeeP37NkTgG3btlFYWMidd94JwKZNm5gyZQrBwcFERUXx7rvvthjj9OnThISE4O3d8P0jOzsbm83GlClTyMjIMHAURERERKSjavMR6nMlH6dPn2b69On07dsXoMWSj9zcXKxWKw899BA1NTWcPHmShx9+GIul5e8GGRkZ5OXlsX79evz8/HA4HLz99tv06dOH/Px8Kioq2LBhA5MmTWr29T/4wQ/4+uuvcTgcWK1W4uLiiIuL49VXX6WsrMzMgRARERHpYPQc6gZtPkJ9TteuXUlJSeHJJ5+ktLS02W0OHz6Mw+Hg1Vdf5aWXXiIrK4v+/fuzY8eOFuOmp6ezb98+MjIyXKUhO3fuZMiQIWRmZvLSSy+xadMmvvrqKw4dOtRsDB8fHyZOnMgLL7xAfX09AGfPnuVvf/ubSj5ERERELnPtJqEGiIiIwGazkZyc3Oz63Nxc7rjjjkbLYmNjycrKanb7srIy1qxZQ2lpKTNmzMBms5GdnU1OTk6TOHfffXeLcQDmz59PYGAg999/PzabjXvvvZcePXrw4IMPXlonRURERKRT8XI6naomb0Ujcv9qPGaPlu/ZdEttvflR9ppas6dVkL/RcK3mqwqz8UINv9cAZ2rNvt9X+Jq/hPwkpNZ4zH2lfkbjBfqZ73d4UJ3ReH2vsBuNBzCih9k2Atx2XfNPdHLXT1fPMhoPwNvb7Ocm0Kdj/OmtcZjtt7fFfL/PnDUb7wqzlwoAztrN/539yy2jjcd0x7Kilu9B+3f41dAJbbr/c9q8htqEoqIiUlJSmiyPiYkhLi7uouNs37692ZsM4+PjmTChfbxhIiIiItK+dIqEeujQoS0+s/pSjBs3jnHjxhlokYiIiEjnZ9WtZEA7q6EWEREREelolFCLiIiIiHigU5R8iIiIiMi/n55D3UAj1CIiIiIiHtAItYiIiIi4xeLVMR4B2dqUULeyqsp64zGvuMJqNF69+SZy7M9mp2S3PRhkNB5AL3/zHV/+VpXReH4TexiNB9D9CrP9/rLK/P/3HcbXeMzKb832+4fB5s+fo1VmL8n/U+ljNB7AtmNXGI9p+rnRH85ZYzQewJ8/eMBovIOnzf/5bY2nLbzxL7Pv98Q+1UbjAazIN/vg6Nt/av6z/Vae4YdlA9xiPqS4TyUfIiIiIiIe0Ai1iIiIiLhFNyU20Ai1iIiIiIgHNEItIiIiIm4xe1dXx6URahERERERDyihFhERERHxgEo+RERERMQtuimxgUaoRUREREQ8oBFqEREREXGLZkps4HZCffToUVJSUjh58iT+/v74+/szf/588vLy2Lx5Mz179nRtO2rUKGbOnEldXR1r165lz549WK1WvL29SUhI4JprrgHgxIkTPPfcc5SXl1NTU0NkZCSLFi3C19eXqqoqUlNT+eSTT/Dy8iIoKIgFCxYQHh5OYWEhCQkJRERE4HQ6sdvtxMfHM2nSJEpKSrj99tuJjIxs1P6MjAxOnTrFokWLcDgcOJ1OkpKSGDBgwHn7vW7dOn7/+9+zfft2/PzMzs4kIiIiIh2PWwl1dXU1M2fO5Omnn2bYsGEAFBUVkZSUxIgRI3jwwQe57777mrxu1apVOBwONmzYgMVi4dixYzzyyCOkp6fTu3dvHnvsMRITE10JdnJyMqtWrWLevHk89dRTDBs2jCeffBKAQ4cOMWvWLDZu3AhAdHQ0qampAFRVVWGz2QgPD6dLly5ERESQmZnZpD0rV67kgQceYPz48ezevZvnn3+etLS08/b9rbfeYtKkSWzZsoXJkye7c/hEREREpBNxq4Z6x44dREdHu5JpgKFDh/LKK6+c93VvvfUWjz/+OBZLw2779OlDXFwcr7/+Oh9++CFhYWGuZBpg/vz5zJo1i/Lycj799FNsNptr3aBBg7jhhhvYtm1bk/0EBgZyzz33kJeXd972LFiwgOuvvx4Ah8NxwRHnwsJC+vfvz7333ktWVtZ5txURERHp7KxebfvTXrg1Ql1SUkL//v1dv8+cOZPKykpKS0u59tpr2bx5M1u3bnWtf/TRRxk0aBAhISF4ezfeZb9+/SgqKqK0tJR+/fo1Wncuwf3ss8+arDv32uPHj9O3b98m60JDQzl48CAAR44caZSMR0ZGsnDhQrp16wbAF198wdKlS1mzZs15+52bm0tsbCwDBgzA19eXv/3tb42+AIiIiIjI5cethDosLIwDBw64fk9PTwdg6tSpOByOZks+amtrqaiowG63N0qqi4uLufLKK+ndu3eT0ebTp0/z8ccfM3jwYI4fP96kHcXFxQwcOLDZNh4/fpywsDCAFks+AAoKCli8eDHLli07b/10RUUFu3btory8nMzMTCorK9mwYYMSahEREZHLnFslH+PGjWPv3r3s37/ftay4uJiTJ0/i5dX8+Luvry8xMTGkpqZSX18PNNzYmJ2dzeTJk4mKiqKkpISioiIAnE4naWlp7Nu3j7CwMPr379+ozOLgwYPk5+czceLEJvuqrKwkNzeXm2+++bz9KCgo4JlnnmH9+vVcffXV5932rbfeYsqUKbz88su89NJL5OTk8N5771FeXn7e14mIiIh0Vhavtv1pL9waoQ4MDCQ9PZ0VK1awfPly7HY7VquVJ554giNHjpCRkdGo5CM8PJykpCTmzZvH6tWrmTp1Kj4+Pvj6+pKcnOwq51i5ciVJSUlUV1dz5swZoqKiSEhIAGDp0qUsW7aM2NhYrFYrwcHBvPjiiwQHBwMNybHNZsNiseBwOJgzZw4DBgygpKSkSckHwJIlS1iyZAl1dXUsXLiwUTubk5uby7Jly1y/BwQEMHHiRHJycnj00UfdOYwiIiIi0gl4OZ1OPUCwFUX+9y7jMXv0tBqN9///w8Cokne/NBrP9mCQ0XgAvfzNd3z5i1VG4/WZ2MNoPIDuV5j9yH9ZZX6IICTAeEhOlJnt95A+5s+f07Vm59qyO82/N9V15mPa7Wbfmw/nnP9+GHf8+YMHjMY7eNr8NBCtcYPWG/+6wmi8iX2qjcYDWJFv9hG2t//U/Gf7rbyzxmP+c/H5/xf+3+X3n73Tpvv/r/+4qU33f44mdvmexMREPv/88ybL161bh7+/fxu0SERERETaMyXU35OYmNjWTRARERGRDkQJtYiIiIi4pT3dGNiWzBbsiYiIiIhcZjRCLSIiIiJusXrp2RagEWoREREREY8ooRYRERER8YBKPlpZWJjZZ0Z3FP5R3YzG+59vzf+X0mffGA/JxPt8jMY7Y3cYjQfwySmz5+TAHuaf2Xqq2vznJsDws60r6syPR9Q42v8YRwuT4XrE29tsUNPPjAYY/7MNRuMt3jzdaDwAn1Y4fU59bfa9+XuAr9F4AKGhZju+v8x8ajTqhvb/2XZX5+3ZpdFxEBERERHxgBJqEREREXGLxattf9xRU1PDnDlziIuLY8aMGZSXlze7XX19PQ8//DCvvvrqhY+De00REREREel4Xn31VX70ox+RnZ3NnXfeyYsvvtjsdi+88ALffHNx9aFKqEVERETksvHhhx8yZswYAMaOHcvevXubbJOXl4eXl5druwvRTYkiIiIi4pb2PlNibm4uv//97xstCw0NpUuXLgAEBgby7bffNlr/6aefsnnzZlatWsWaNWsuaj9KqEVERESkU4qNjSU2NrbRstmzZ1NVVQVAVVUVwcHBjda/8cYbnDp1iv/6r//i2LFj+Pj40KdPH8aOHdvifpRQi4iIiIhbOuJMicOHD2fnzp0MHTqUXbt28dOf/rTR+l/96leuf69evZru3bufN5kG1VCLiIiIyGXkvvvu47PPPuO+++5j48aNzJ49G4D//u//Zvv27W7F1Ai1iIiIiFw2AgICWLVqVZPl06ZNa7Jszpw5FxXT7YT66NGjpKSkcPLkSfz9/fH392f+/Pnk5eWxefNmevbs6dp21KhRzJw5k7q6OtauXcuePXuwWq14e3uTkJDANddcA8CJEyd47rnnKC8vp6amhsjISBYtWoSvry9VVVWkpqbyySef4OXlRVBQEAsWLCA8PJzCwkISEhKIiIjA6XRit9uJj49n0qRJlJSUcPvttxMZGdmo/RkZGZw6dYpFixbhcDhwOp0kJSUxYMCAZvv7/X3U1taSmJjI4MGD3T2EIiIiIh1ae78p8d/FrYS6urqamTNn8vTTTzNs2DAAioqKSEpKYsSIETz44IPcd999TV63atUqHA4HGzZswGKxcOzYMR555BHS09Pp3bs3jz32GImJia4EOzk5mVWrVjFv3jyeeuophg0bxpNPPgnAoUOHmDVrFhs3bgQgOjqa1NRUoKHA3GazER4eTpcuXYiIiCAzM7NJe1auXMkDDzzA+PHj2b17N88//zxpaWkt9vu7+/jrX//KypUrWbt2rTuHUEREREQ6CbdqqHfs2EF0dLQrmQYYOnQor7zyynlf99Zbb/H4449jsTTstk+fPsTFxfH666/z4YcfEhYW5kqmAebPn8+sWbMoLy/n008/xWazudYNGjSIG264gW3btjXZT2BgIPfccw95eXnnbc+CBQu4/vrrAXA4HPj5+V248//fN998Q7du3S56exEREZHOpiPOlNga3BqhLikpoX///q7fZ86cSWVlJaWlpVx77bVs3ryZrVu3utY/+uijDBo0iJCQELy9G++yX79+FBUVUVpaSr9+/RqtO5fgfvbZZ03WnXvt8ePH6du3b5N1oaGhHDx4EIAjR440SsYjIyNZuHChKyH+4osvWLp06QWfNVhQUIDNZqO2tpZDhw5d9LMJRURERKTzciuhDgsL48CBA67f09PTAZg6dSoOh6PZko/a2loqKiqw2+2Nkuri4mKuvPJKevfu3WS0+fTp03z88ccMHjyY48ePN2lHcXExAwcObLaNx48fJywsDKDFkg9oSJIXL17MsmXLWqyfPue7JR9ffPEF9957L7t27cLf3/+8rxMRERGRzsutko9x48axd+9e9u/f71pWXFzMyZMn8fJqfvzd19eXmJgYUlNTqa+vBxpubMzOzmby5MlERUVRUlJCUVERAE6nk7S0NPbt20dYWBj9+/cnKyvLFe/gwYPk5+czceLEJvuqrKwkNzeXm2+++bz9KCgo4JlnnmH9+vVcffXVl3QMunfvfknbi4iIiHQ2Kvlo4NYIdWBgIOnp6axYsYLly5djt9uxWq088cQTHDlyhIyMjEYlH+Hh4SQlJTFv3jxWr17N1KlT8fHxwdfXl+TkZFc5x8qVK0lKSqK6upozZ84QFRVFQkICAEuXLmXZsmXExsZitVoJDg7mxRdfdM1uc64cw2Kx4HA4mDNnDgMGDKCkpKRJyQfAkiVLWLJkCXV1dSxcuLBRO1vy3X1UVVWxcOFCjU6LiIiIXOa8nE5nx5vipgMZ96f32roJF+SoNx+z9JTDaLxrB5o/Te2tcOYH+5g9mGfs5ude+uSU1Wi8gT3Mn0Cnqs22EaD2rNk3vHsX8ydQa7zfptlb4Xph+q/QM9d+bTYgMP5nG4zGW7x5utF4AD6tcPq8+kmA0XhRV9qNxgP48KjZ60VgkPkD2beL+X5n/5/rjcd0x5ajf2rT/d/SL6ZN93+OJnb5nsTERD7//PMmy9etW6fRaBEREZHvsLajsou2pIT6exITE9u6CSIiIiLSgSihFhERERG3WLxUOQxuPuVDREREREQaKKEWEREREfGASj5ERERExC0amW2g4yAiIiIi4gGNULeyrn5mn8cM8FWN2Wdu+nmbv6Fg4mCzz9zcccTHaDyAFib19MiocLMP6f3yrPnnMQcEmO346Vrz38vrW+FZx6afG132rfkTyNv8aW6ct/lTEn/D16CDp83/aTP93Ojf3Pqy0XgAczbNMB6zutrwe/Ol+ffmhgG1RuO9c9j8B3FIaCtc1NqJ9jRbYVvSCLWIiIiIiAeUUIuIiIiIeEAlHyIiIiLiFs2U2EAj1CIiIiIiHtAItYiIiIi4RTMlNtAItYiIiIiIB5RQi4iIiIh4QCUfIiIiIuIWPYe6gUaoRUREREQ84PYI9dGjR0lJSeHkyZP4+/vj7+/P/PnzycvLY/PmzfTs2dO17ahRo5g5cyZ1dXWsXbuWPXv2YLVa8fb2JiEhgWuuuQaAEydO8Nxzz1FeXk5NTQ2RkZEsWrQIX19fqqqqSE1N5ZNPPsHLy4ugoCAWLFhAeHg4hYWFJCQkEBERgdPpxG63Ex8fz6RJkygpKeH2228nMjKyUfszMjI4deoUixYtwuFw4HQ6SUpKYsCAAS32+bPPPiMlJYXq6mrOnDnD9ddfz5w5c/BqjSn3RERERNo5jVA3cCuhrq6uZubMmTz99NMMGzYMgKKiIpKSkhgxYgQPPvgg9913X5PXrVq1CofDwYYNG7BYLBw7doxHHnmE9PR0evfuzWOPPUZiYqIrwU5OTmbVqlXMmzePp556imHDhvHkk08CcOjQIWbNmsXGjRsBiI6OJjU1FYCqqipsNhvh4eF06dKFiIgIMjMzm7Rn5cqVPPDAA4wfP57du3fz/PPPk5aW1myfv/nmGx5//HFWr17ND3/4QxwOB//3//5f/vCHPzTbVxERERG5PLiVUO/YsYPo6GhXMg0wdOhQXnnllRYTUoC33nqL7du3Y7E0VJr06dOHuLg4Xn/9daKjowkLC3Ml0wDz58+nvr6e8vJyPv30U55//nnXukGDBnHDDTewbds2+vbt22g/gYGB3HPPPeTl5REbG9tiexYsWECXLl0AcDgc+Pn5tbjt9u3bGTlyJD/84Q8BsFqtLF26FB8fnxZfIyIiIiKdn1sJdUlJCf3793f9PnPmTCorKyktLeXaa69l8+bNbN261bX+0UcfZdCgQYSEhODt3XiX/fr1o6ioiNLSUvr169do3bkE97PPPmuy7txrjx8/3iShBggNDeXgwYMAHDlyBJvN5loXGRnJwoUL6datGwBffPEFS5cuZc2aNS32ubn2BQYGtri9iIiISGenm/EauJVQh4WFceDAAdfv6enpAEydOhWHw9FsyUdtbS0VFRXY7fZGSXVxcTFXXnklvXv3Ztu2bY1ec/r0aT7++GMGDx7M8ePHm7SjuLiYgQMHNtvG48ePExYWBtBiyQdAQUEBixcvZtmyZeetn+7duzf/+Mc/Gi07evQoJ0+e5Gc/+1mLrxMRERGRzs2tLxbjxo1j79697N+/37WsuLiYkydPtniDnq+vLzExMaSmplJfXw80JKTZ2dlMnjyZqKgoSkpKKCoqAsDpdJKWlsa+ffsICwujf//+ZGVlueIdPHiQ/Px8Jk6c2GRflZWV5ObmcvPNN5+3HwUFBTzzzDOsX7+eq6+++rzb3nDDDezevZt//etfANTV1fHcc8/x6aefnvd1IiIiItK5uTVCHRgYSHp6OitWrGD58uXY7XasVitPPPEER44cISMjo1HJR3h4OElJScybN4/Vq1czdepUfHx88PX1JTk52VVKsXLlSpKSklxP0YiKiiIhIQGApUuXsmzZMmJjY7FarQQHB/Piiy8SHBwMNCTHNpsNi8WCw+Fgzpw5DBgwgJKSkiYlHwBLlixhyZIl1NXVsXDhwkbtbE5QUBDPPfccTz75JE6nk6qqKm644Qbi4uLcOYQiIiIiHZ4edNbAy+l0ahL2VnR3/i7jMb+qsRqN52s1fwr8JKTWaLwdR8zf/NkaF4FR4Xaj8f6n0ny/q86a7XiAr/nzp6bO/JvzA/96o/HKvjXfRm+f9v+Xydvs5QcAf8PXoDv6VxmNB/B1rdlK0d/c+rLReABzNs0wHvNPh8xeg4K7mD/Hr+tt9u/NO4fNX3fHRJj92wDw4qgbjMd0x/tfbmnT/Y/ocUub7v8czZT4PYmJiXz++edNlq9btw5/f/82aJGIiIhI+9T+hwH+PZRQf09iYmJbN0FEREREOhA97URERERExAMaoRYRERERt+imxAYaoRYRERER8YBGqEVERETELRqZbaDjICIiIiLiASXUIiIiIiIeUMlHKwvyNj/pxWnDNwB4t8INBdN/dMZovDfe9TUaD8CrrNp4zC4/CjIa71SZ+fMnvJfZmEfLzZ9AAQHGQ3JlgNmJFT4vMX/5DAkxG8/aCh/u1pgIyjRrK1zTfAwPP7XGJCyr715nPObMXLPtfHPlKaPxAALm9jAarzUmn7F04hv3vLza/zXh30Ej1CIiIiIiHtAItYiIiIi4pRMPvl8SjVCLiIiIiHhACbWIiIiIiAdU8iEiIiIibtFMiQ00Qi0iIiIi4gGNUIuIiIiIWzRA3UAj1CIiIiIiHnB7hPro0aOkpKRw8uRJ/P398ff3Z/78+eTl5bF582Z69uzp2nbUqFHMnDmTuro61q5dy549e7BarXh7e5OQkMA111wDwIkTJ3juuecoLy+npqaGyMhIFi1ahK+vL1VVVaSmpvLJJ5/g5eVFUFAQCxYsIDw8nMLCQhISEoiIiMDpdGK324mPj2fSpEmUlJRw++23ExkZ2aj9GRkZnDp1ikWLFuFwOHA6nSQlJTFgwIBm+3u+fYiIiIjI5cuthLq6upqZM2fy9NNPM2zYMACKiopISkpixIgRPPjgg9x3331NXrdq1SocDgcbNmzAYrFw7NgxHnnkEdLT0+nduzePPfYYiYmJrgQ7OTmZVatWMW/ePJ566imGDRvGk08+CcChQ4eYNWsWGzduBCA6OprU1FQAqqqqsNlshIeH06VLFyIiIsjMzGzSnpUrV/LAAw8wfvx4du/ezfPPP09aWlqL/W5pHz/5yU/cOYwiIiIiHVpnngXyUrhV8rFjxw6io6NdyTTA0KFDeeWVV877urfeeovHH38ci6Vht3369CEuLo7XX3+dDz/8kLCwMFcyDTB//nxmzZpFeXk5n376KTabzbVu0KBB3HDDDWzbtq3JfgIDA7nnnnvIy8s7b3sWLFjA9ddfD4DD4cDPz+/Cnb/EfYiIiIhI5+bWCHVJSQn9+/d3/T5z5kwqKyspLS3l2muvZfPmzWzdutW1/tFHH2XQoEGEhITg7d14l/369aOoqIjS0lL69evXaN25BPezzz5rsu7ca48fP07fvn2brAsNDeXgwYMAHDlypFEyHhkZycKFC+nWrRsAX3zxBUuXLmXNmjWXdBy+uw8RERGRy40GqBu4lVCHhYVx4MAB1+/p6ekATJ06FYfD0WzJR21tLRUVFdjt9kZJdXFxMVdeeSW9e/duMtp8+vRpPv74YwYPHszx48ebtKO4uJiBAwc228bjx48TFhYG0GLJB0BBQQGLFy9m2bJlLdZPt+S7+xARERGRy5NbJR/jxo1j79697N+/37WsuLiYkydP4tXCE759fX2JiYkhNTWV+vp6oOHGxuzsbCZPnkxUVBQlJSUUFRUB4HQ6SUtLY9++fYSFhdG/f3+ysrJc8Q4ePEh+fj4TJ05ssq/Kykpyc3O5+eabz9uPgoICnnnmGdavX8/VV199ScfgYvchIiIiIp2bWyPUgYGBpKens2LFCpYvX47dbsdqtfLEE09w5MgRMjIyGpV8hIeHk5SUxLx581i9ejVTp07Fx8cHX19fkpOTXeUcK1euJCkpierqas6cOUNUVBQJCQkALF26lGXLlhEbG4vVaiU4OJgXX3yR4OBgoCE5ttlsWCwWHA4Hc+bMYcCAAZSUlDQp+QBYsmQJS5Ysoa6ujoULFzZqZ0ta2oeIiIjI5UgzJTbwcjqdzrZuRGf24K6dxmMerTI7H4+/1fwp8Oy1XxuNd/saX6PxALzKqo3HnPpAkNF4735mvt/hvczGO1pu/moaEGA+5k+61hqN99fPzM+LFRJitt9Wb/PHMdDP/PXC9IQIk6+qMhwRvqkz28oTZ6xG4wGsvnud8Zgzc2cYjffmylNG4wHEze1hNF7+v/yNxgMYFlZnPGbadTcYj+mOf3y9uU33P/gHt7bp/s/RTInfk5iYyOeff95k+bp16/D3N/8hExEREZGOTQn19yQmJrZ1E0REREQ6BFV8NNDU4yJYj/zVAAAgAElEQVQiIiIiHtAItYiIiIi4RSPUDTRCLSIiIiLiASXUIiIiIiIeUMmHiIiIiLjFopoPQCPUIiIiIiIe0cQureyWbX81HrPGYfbrYG2d+VOg+H8cRuP95zVGwwEQHmQ3HrPotNmJWGoc5r/z2uvNxmuN0Qm72dMHAIfD7Hne9Qrzn5tKw5OHtIaOMBp1hbfhkxw49bXZjldXmz9/JvzY/OQh6bFmJ4v59ZsPGY0HEOhj9lhW1Zk/yctrzX+2nx95o/GY7visom0ndvmPkPYxsUv7v3qLiIiIiLRjSqhFRERERDygmxJFRERExC1eXqocBo1Qi/w/9u48Lqrq/x/4a0B2BBXcILWw0hQss4+79skNNDdUFMMRUxNNLURRU1E0FUzQzL3CVERQsNQitJKMMnPNVFxSc8dEP25sMoPc3x98uT9GRPPOuc5Mvp49fDTcGV5zZrgz855zzz2HiIiIyCjsoSYiIiIiRSzgPOUngj3URERERERGYEFNRERERGQEDvkgIiIiIkU0HPMBwMwK6j179iApKQkLFy6Ut8XExMDLywuzZ89G48aNAQCFhYVwdHTEokWL4OrqCm9vbzRt2hSSJCE/Px/BwcHo1auXnBEZGYlDhw5h8+bN8jatVouXXnoJU6ZMkTO7du2K9PT0CttXWFiIjz/+GH/88Qc0Gg0cHR0xa9Ys1K5dW/RTQUREREQWwqwK6od5/vnnER8fL/8cGxuLlJQUDBs2DK6urvJ1OTk58PX1Rc+ePaHRaFBQUIADBw7gxRdfxJ49e9CiRQs5IzU1FZ06dULz5s3/URvmzJkDLy8vrF+/HgDw/fffIzQ0FBs2bBD4SImIiIgsA8cOl7DI50GSJFy5cgUuLi7lrsvNzYWLiws0/3cMIi0tDa1atYK/vz8SEhIMbjt16lREREQgLy/vkfep0+mQnp6O4OBgeVvnzp2xYsUKIx8NEREREVkyiyios7KycPr0aWi1WvTo0QO+vr6oV68e/P39AQC3b9+GVqtFUFAQevbsiW7dusm/m5ycjICAALRu3RrHjh3D1atX5esaNGiA3r17Izo6+pFtuHXrFtzd3eVCvVTVqlUFPUoiIiIiskRmNeTD3t4eOp3OYFt+fj5cXV3lIR93797FyJEj4ebmhkqVSppfdshHbm4uAgMD0bp1a1StWhWnTp2SC2aNRoPExESEhobK+SNGjMDAgQORkZHx0LZVrVoVd+7cgSRJBkX11q1b0bVrV9jY2Ah5DoiIiIgsBU9KLGFWPdT169fH8ePHkZ2dDaDkJMB9+/ahS5cu8m3s7e0RExODZcuW4cSJE+UynJycULlyZej1eiQnJ2PcuHGIi4tDXFwc1qxZg02bNhkU7dbW1oiOjkZUVNRD22ZjY4O2bdsajONOS0vD2rVrWUwTERERPcXMqofa2dkZkydPRkhICOzt7aHX66HVamFtbW1wO3d3d0ycOBHTp09HUlKSPOQDKBnr7OPjg2bNmiE8PBxbt26Vf8/DwwMNGzbE9u3bDfK8vLwQHByMNWvWPLR9H3zwAaKiohAYGAigpGd88eLFIh46ERERkcVhB3UJjSRJkqkb8W/25ne/CM+8e0/s7qvTi98Fzp+9JzSv7ctC4wAAzzkXCc88fNNWaN7de+IPIhUVi82zUuHdtEjs7gMAuHdP7H5e1VH86yZXb1YHDR9Ijb+3aI6VBO/kAK7eEvvACwrE7z+dG+iFZy4P+Exo3tQtw4TmAYCTjdjnMk8vfie/oRP/2l7QooPwTCUu5H5t0vuv69zDpPdfyqx6qM3Bjh07sHr16nLbBw8ejM6dOz/5BhERERGRWWNBfZ+OHTuiY8eOpm4GERERkdnjSYklzP/4IhERERGRGWNBTURERERkBA75ICIiIiJFOOKjBHuoiYiIiIiMwB5qIiIiIlLEEqbSfBLYQ01EREREZAT2UKustqP4xUMu5on9s7mosEDFisE5QvOG7qgiNA8A9s09LTyz39xnheb9kmUnNA8ArAR3J1hZP/o2j52pwlf9xtXELnrx00nxD9zNXWyeGs+jKpkase9BXTwLhOYBwBEHsYs2ZV4T//G7ZdFV4ZmiF2KZ0ytOaB4AzP12qPBMosfFgpqIiIiIFOGIjxIc8kFEREREZAT2UBMRERGRIhrBQ7YsFXuoiYiIiIiMwIKaiIiIiMgIHPJBRERERIrwpMQS7KEmIiIiIjICe6iJiIiISBENu6gBmFlBvWfPHiQlJWHhwoXytpiYGHh5eWH27Nlo3LgxAKCwsBCOjo5YtGgRXF1d4e3tjaZNm0KSJOTn5yM4OBi9evWSMyIjI3Ho0CFs3rxZ3qbVavHSSy9hypQpcmbXrl2Rnp5eYfs6dOiA2rVrw8rKCvfu3UN+fj4+/PBD+Pj4iH4qiIiIiMhCmFVB/TDPP/884uPj5Z9jY2ORkpKCYcOGwdXVVb4uJycHvr6+6NmzJzQaDQoKCnDgwAG8+OKL2LNnD1q0aCFnpKamolOnTmjevPk/bseqVatgZ1eyet3PP/+MJUuWYOXKlYIeJRERERFZGoscQy1JEq5cuQIXF5dy1+Xm5sLFxQWa/zsGkZaWhlatWsHf3x8JCQkGt506dSoiIiKQl5enqB1ZWVkPbAMRERHR00Bj4n/mwiJ6qLOysnD69GlotVrcunULhYWF6NGjB/z9/QEAt2/fhlarRXFxMf78809otVr5d5OTkzFr1izUr18fkZGRuHr1KmrWrAkAaNCgAXr37o3o6GhMmzbtH7Vl6NChKCwsRHZ2Ntq1a4dJkyaJf8BEREREZDHMqqC2t7eHTqcz2Jafnw9XV1d5yMfdu3cxcuRIuLm5oVKlkuaXHfKRm5uLwMBAtG7dGlWrVsWpU6cQHR0NANBoNEhMTERoaKicP2LECAwcOBAZGRn/qI2lQz4WLFiAS5cuwc3NTcRDJyIiIrI4FjnUQQVm9TzUr18fx48fR3Z2NoCSEwX37duHLl26yLext7dHTEwMli1bhhMnTpTLcHJyQuXKlaHX65GcnIxx48YhLi4OcXFxWLNmDTZt2mRQtFtbWyM6OhpRUVGP1dbQ0FBkZ2dj/fr1Ch8tEREREf0bmFUPtbOzMyZPnoyQkBDY29tDr9dDq9XC2tra4Hbu7u6YOHEipk+fjqSkJHnIBwDodDr4+PigWbNmCA8Px9atW+Xf8/DwQMOGDbF9+3aDPC8vLwQHB2PNmjX/uK1WVlaYPXs2Bg0ahE6dOsnDSIiIiIjo6WJWBTUAdOnSxaBHutTGjRsNfu7Zsyd69uwJADh69OgDs3755Zdy2z777DMAQI8ePQy2BwcHIzg4+KFtu39KvWefffaB90FERET0NOA81CXMrqA2tR07dmD16tXltg8ePBidO3d+8g0iIiIiIrPGgvo+HTt2RMeOHU3dDCIiIiKyECyoiYiIiEghjvkAzGyWDyIiIiIiS8MeaiIiIiJSRMMeagDsoSYiIiIiMgoLaiIiIiIiI3DIBxEREREpotGwbxYANJIkSaZuxL+Zz9qfhWfWqC525y1WYQ8499NNoXkBfR2F5gFATYd7wjM/3WMnNO8/L4j/45y8av3oGz2GF2qIfx7/Vyi2jQBw/YbY5/Ilj2KheYD4x63Ga7uwSPx4yXv3xDb04gXx+6Sbm9j33Te89ELzAMChkvh9spqd+ZcIU7qtEpo399uhQvMAIPuu+KIz6jXzmOL3lu5bk95/FdtuJr3/UuyhJiIiIiKFeFIiwDHURERERERGYUFNRERERGQEDvkgIiIiIkU4D3UJ9lATERERERmBPdREREREpBB7qAEW1ERERET0FLl79y7Cw8Pxv//9D05OTpg3bx6qVatmcJtVq1bhm2++gUajwciRI9G5c+eHZnLIBxERERE9NRITE/Hiiy9i/fr16N27N5YtW2Zw/Z07d7B27VokJSVh1apVmDt37iMzzaqHes+ePUhKSsLChQvlbTExMfDy8sLs2bPRuHFjAEBhYSEcHR2xaNEiuLq6wtvbG02bNoUkScjPz0dwcDB69eolZ0RGRuLQoUPYvHmzvE2r1eKll17ClClT5MyuXbsiPT29wvYdPnwYH3/8MYqLi5GXl4euXbti6FDxE8ATERERWQJLXCnxwIEDGD58OACgffv25QpqBwcHeHh4oKCgAAUFBdBoHj2sxawK6od5/vnnER8fL/8cGxuLlJQUDBs2DK6urvJ1OTk58PX1Rc+ePaHRaFBQUIADBw7gxRdfxJ49e9CiRQs5IzU1FZ06dULz5s3/URtmzZqFefPmoX79+tDr9QgMDETLli3RqFEjsQ+WiIiIiIyWnJyMNWvWGGxzc3ND5cqVAQBOTk7Iyckp93u1a9fGm2++iXv37iEkJOSR92N5XysASJKEK1euwMXFpdx1ubm5cHFxkb9NpKWloVWrVvD390dCQoLBbadOnYqIiAjk5eX9o/t1d3dHQkICjh49CisrKyQmJrKYJiIioqeYxsT/Hi4gIADffPONwb/KlSvLtV9eXl65ejIjIwPZ2dnYsWMHdu7ciR9++AGHDx9+6P1YREGdlZWF06dPQ6vVokePHvD19UW9evXg7+8PALh9+za0Wi2CgoLQs2dPdOv2/9d1T05ORkBAAFq3bo1jx47h6tWr8nUNGjRA7969ER0d/Y/aERMTAzc3N0RGRqJ169aYN28edDqd2AdLRERERKp59dVX8dNPPwEoKZ6bNWtmcL2rqyvs7e1ha2sLOzs7VK5cGXfu3HloplkV1Pb29uUK1Pz8fNjZ2clDPpKTk+Hh4QE3NzdUqlQyYqV0yEdCQgJ+/PFHfPfdd9i/fz/OnDmDU6dOITo6Gu+88w40Gg0SExMN8keMGIGTJ08iIyPjoW0rLCxEZmYmRo8ejZSUFGzfvh1ZWVnYsGGD2CeBiIiIiFQzcOBAnDp1CgMHDsSGDRswZswYAMAXX3yBHTt24LXXXoOPjw/69++PAQMG4Nlnn0WbNm0emmlWY6jr16+P48ePIzs7GzVq1EBhYSH27duHJUuW4PvvvwdQUnTHxMSgd+/eePXVV9GwYUODDCcnJ1SuXBl6vR7JyckYN24cgoKCAJT0dA8YMADvvvuufHtra2tER0fLg9MrotFoEB4ejjVr1uC5555DlSpV4OnpCVtbW8HPAhEREZFlsMSVEh0cHPDJJ5+U2/7222/Ll9977z289957/zjTrApqZ2dnTJ48GSEhIbC3t4der4dWq4W1tbXB7dzd3TFx4kRMnz4dSUlJ8pAPANDpdPDx8UGzZs0QHh6OrVu3yr/n4eGBhg0bYvv27QZ5Xl5eCA4OLjdovSxbW1t8/PHHmDJlCoqKiqDRaODj44O+ffsKfAaIiIiIyNJoJEmSTN2IfzOftT8Lz6xRXexInWIV9oBzP90UmhfQ11FoHgDUdLgnPPPTPXZC8/7zgvg/zsmr1o++0WN4oYb45/F/hWLbCADXb4h9Ll/yKBaaB4h/3Gq8tguLxPdG3bsntqEXL4jfJ93cxL7vvuGlF5oHAA6VxO+T1ezMv0SY0m2V0Ly534qfDjf7rvgRtlGvdRSeqUSuvuLphp8EZ5sOJr3/UmbVQ20OduzYgdWrV5fbPnjw4EeukkNERERETx8W1Pfp2LEjOnY0j299RERERGT+WFATERERkUJmNWGcyfBZICIiIiIyAgtqIiIiIiIjcMgHERERESmi0VjePNRqYA81EREREZER2ENNRERERAqxhxpgQa060YsBAICV4H1XjcUfwoLFLskeG18gNA8Aqjd1FZ7Z6kXxC0qIdq9I7B+8kgrvpXf14kNruYnNO39b/OIzVqJf3CqwVeFTw05wZs9m4hc4OXRdbCO3n7QRmgcALpXF7z9dn70rPFM00QuxiF4oBgBGJb8jPJPMC4d8EBEREREZgT3URERERKSIhkM+ALCHmoiIiIjIKOyhJiIiIiKF2DcL8FkgIiIiIjIKC2oiIiIiIiNwyAcRERERKcKTEkuwh5qIiIiIyAhm10O9Z88eJCUlYeHChfK2mJgYeHl5Yfbs2WjcuDEAoLCwEI6Ojli0aBFcXV3h7e2Npk2bQpIk5OfnIzg4GL169ZIzIiMjcejQIWzevFneptVq8dJLL2HKlClyZteuXZGenv7Atu3atQsrVqwAAPz+++9o2rQpAGDSpEnw9vYW+0QQERERmTmNhj3UgBkW1A/z/PPPIz4+Xv45NjYWKSkpGDZsGFxdXeXrcnJy4Ovri549e0Kj0aCgoAAHDhzAiy++iD179qBFixZyRmpqKjp16oTmzZs/8v7btGmDNm3ayJfLtoWIiIiInk4WO+RDkiRcuXIFLi4u5a7Lzc2Fi4uL/K0pLS0NrVq1gr+/PxISEgxuO3XqVERERCAvL++JtJuIiIiI/l0spqDOysrC6dOnodVq0aNHD/j6+qJevXrw9/cHANy+fRtarRZBQUHo2bMnunXrJv9ucnIyAgIC0Lp1axw7dgxXr16Vr2vQoAF69+6N6OjoJ/6YiIiIiCybxsT/zIPZDfmwt7eHTqcz2Jafnw9XV1d5yMfdu3cxcuRIuLm5oVKlkodQdshHbm4uAgMD0bp1a1StWhWnTp2SC2aNRoPExESEhobK+SNGjMDAgQORkZHxhB4lEREREf1bmF0Pdf369XH8+HFkZ2cDKDlRcN++fejSpYt8G3t7e8TExGDZsmU4ceJEuQwnJydUrlwZer0eycnJGDduHOLi4hAXF4c1a9Zg06ZNBkW7tbU1oqOjERUVpf4DJCIiIvqX0MDKpP/Mhdn1UDs7O2Py5MkICQmBvb099Ho9tFotrK2tDW7n7u6OiRMnYvr06UhKSpKHfACATqeDj48PmjVrhvDwcGzdulX+PQ8PDzRs2BDbt283yPPy8kJwcDDWrFmj/oMkIiIion8NjSRJkqkb8W/239RdwjNtrB99m8dRVCw2DwD6PCv2JM/YeL3QPACo3tRVeGbjWveEZ4p2+JLYb/TenuJ3oPM54r/rO9uKfau7c1doHADAysp8xgNWxFaFbhgrjdi/TQMX8e8Xh67bCs27eVP868alsvj9p+uzKuzogjnZiN1/pnRbJTQPAEYlvyM8c0GLDsIzlSi8t9ek929n/ehZ2p4Es+uhNgc7duzA6tWry20fPHgwOnfu/OQbRERERGSWzL8j4ElgQf0AHTt2RMeOHU3dDCIiIiKyACyoiYiIiEgRrpRYwnxOjyQiIiIiskAsqImIiIiIjMAhH0RERESkEId8AOyhJiIiIiIyCgtqIiIiIiIjcGEXlamxsEtRkdg/mRqLSZw/JnYxgK5txX/3c7MTv7BCwm9iR1EV68W/PMd0FLvoxdLvBK80BKBRE7GLaABAToHYvKqO4v82umLzP3R6Vy++jaInCTi3N0dsIIDWbzgIzatiK/79R411gWytzL9EsLMW28bCe+KfyOUBnwnPLLiQKDxTCX3x7ya9fxurpia9/1LsoSYiIiIiMgJPSiQiIiIihcz/yNqTwB5qIiIiIiIjsKAmIiIiIjICh3wQERERkSIaDvkAwB5qIiIiIiKjsIeaiIiIiBTRiJ730kKxh5qIiIiIyAhmVVDv2bMH48aNM9gWExODL7/8Eq+++iq0Wi20Wi369++PIUOG4Pbt2wAAb29vaLVaDBo0CH369MGWLVsMMiIjI9G7d2+DbVqtFnPnzpV/LiwsRIcOHR7avg4dOqCwsFD++cyZM9BqtYoeKxERERH9O1jMkI/nn38e8fHx8s+xsbFISUnBsGHD4OrqKl+Xk5MDX19f9OzZExqNBgUFBThw4ABefPFF7NmzBy1atJAzUlNT0alTJzRv3vyJPx4iIiIiy2dWfbMmY5HPgiRJuHLlClxcXMpdl5ubCxcXF3lMT1paGlq1agV/f38kJCQY3Hbq1KmIiIhAXl7eE2k3EREREf37WERBnZWVhdOnT0Or1aJHjx7w9fVFvXr14O/vDwC4ffs2tFotgoKC0LNnT3Tr1k3+3eTkZAQEBKB169Y4duwYrl69Kl/XoEED9O7dG9HR0U/8MRERERFZOo2J/zMXZjXkw97eHjqdzmBbfn4+XF1d5SEfd+/exciRI+Hm5oZKlUqaX3bIR25uLgIDA9G6dWtUrVoVp06dkgtmjUaDxMREhIaGyvkjRozAwIEDkZGR8cj22dnZQafTwc7OTm6bvb29kMdORERERJbJrHqo69evj+PHjyM7OxtAyYmC+/btQ5cuXeTb2NvbIyYmBsuWLcOJEyfKZTg5OaFy5crQ6/VITk7GuHHjEBcXh7i4OKxZswabNm0yKNqtra0RHR2NqKioR7avUaNG2L59u/xzRkYGfHx8jHnIRERERGThzKqH2tnZGZMnT0ZISAjs7e2h1+uh1WphbW1tcDt3d3dMnDgR06dPR1JSkjzkAwB0Oh18fHzQrFkzhIeHY+vWrfLveXh4oGHDhgZFMQB4eXkhODgYa9aseWj7Jk6ciIiICCQmJqJSpUqoU6cOZs6cKejRExEREVka8xl2YUoaSZIkUzfi3+y/qbuEZxYVif2TWVmJfzGcP3ZXaF7XtuIPprjZFQvPTPhN7HfUYr34l+eYjnqheUu/s370jR5Toya2wjNzCsTmVXUU/7fRFZv/B9Ndvfg2il4X4tzeHLGBAFq/4SA0r4qt+PcfFd7KYWtl/iWCnbXYNhbeE/9ELg/4THhmwYVE4ZlKFEvHTHr/VppGJr3/UmbVQ20OduzYgdWrV5fbPnjwYHTu3PnJN4iIiIjITHGlxBIsqO/TsWNHdOzY0dTNICIiIiILYVYnJRIRERERWRr2UBMRERGRQuybBfgsEBEREREZhT3URERERKSIOa1WaErsoSYiIiIiMgILaiIiIiIiI3BhFyIiIiIiI7CHmoiIiIjICCyoiYiIiIiMwIKaiIiIiMgILKiJiIiIiIzAgpqIiIiIyAgsqImIiIiIjMCCmoiIiIjICCyoiYiIiIiMwILaRCpaT+fy5ctC7+fatWtC88h8/Pnnnzh//rzBtj/++ENx3i+//GJskx7qyJEj+PXXX1W9DzKdoqIiUzdBkZs3b+LTTz8VlqfT6aDT6YTlWYp79+6pkmtOn2HHjh0zdRPIjLGgNpHg4GD58rx58+TLH3zwgaK8zMxMjBw5EpMmTcKNGzcAAAkJCejTp4/iNlb05vHDDz8ozlTDjz/+WK5QM7aNt27dQl5eHiRJwldffYXNmzdX+CXIFJYuXYoZM2ZgwoQJmDFjhty22NhYxZnvvvsuwsPDcevWLSFt/OGHH9ChQwd06tQJa9aswUcffYR169Zh/vz5ijNnzZolXxb14bZkyZIK/xmbt3TpUsTFxWHv3r1GtVGn02HevHno0KED2rZtC19fXyxatEhxEavGa3vo0KHy5U2bNinOud/Zs2cBAGvXrpWf07y8PKNzDx8+jEmTJqF79+74+++/FeecOHECI0eOxNSpU/Hrr7+iXbt2aNeuHTZv3qw4c8OGDfLfdv/+/UhMTFScVbadixYtQmRkJFasWIFz584Zlff3338jMDAQt2/fBgB8++236N+/P65evaooT43PMKDkcQOAXq9HQkICkpOTUVxcrCgrOjraqLY8iFarxeDBgzF48GAEBwcjJCQES5YsQUFBgfD7InWxoDaRssVZZmbmA7c/joiICAwaNAjNmjXDwoULMX78eGzbtg3r1q1T3Maybx5vv/22fHnt2rWKM8+ePVvhPyUiIyPxzTffYMOGDRgxYoTcM2RMG9euXYvAwED06dMH06dPx2+//YZDhw7hww8/VJwp+nFnZGQgMTERycnJcHR0xMyZMwEo338A4OWXX0bHjh0RFBSEJUuWKP5gLLVy5Ups3rwZ69atw6effoq4uDgsW7YMBw4cUJx5+vRp+bKoDzd3d3f53zfffGPws7F5bm5u0Gg0WLlyJVasWKG4jfPmzYOrqyvS0tLwyy+/YNOmTZAkyeDL+ONQ47Vddt/bsmWL4pyyNm7ciOnTpwMANm/eDHd3d1y6dElxj7JOp8NXX32Ffv36ITo6GsePH8eOHTvk+1AiMjISWq0Wbdq0wejRo7FhwwZ8//33WL9+vaK8xYsXY9euXdDr9QCAWrVqYdeuXVi6dKniNqalpWHKlCmoXbs22rVrBycnJ4wdO9aoL1AzZszA8OHD4erqCgDo0aMH3n77bcyYMUNRnhqfYV988QUiIiJQVFSEefPmYdeuXTh58iTmzp2rOFO0mTNnIjIyEpGRkZgxYwbGjh0LKysrxc8jmU4lUzeADD+INBqNogwHBwe0bdsWQEnvZe/evRETE6M47/52le0JM6ZomzJlCi5evAgvL69yj1vJh/mff/4pf3DFx8cjNDQUy5YtM6qN33zzDb799lvcvHkTvXr1kodCBAUFKc4U/bjLZkyaNAnjx4/H559/btTfW6PRwM/PD6+//jpSUlIwduxY6PV6eHp6KuqtvXfvHpycnOTs0rYp7R0CDB+3qCMGgYGB8uXU1FSDn43NKxUcHIzAwECMHDlSUWZmZiaSkpLkn52dnREaGgqtVqsoT43XtjH7XkW+/vpruXh2cnJCYGAg/P39MXDgQIwbN+6x8zp06IDu3bsjJiYGzz77LIYPHw57e3uj2mhjY4M2bdoAKPlC8uyzzwIAHB0dFeVlZGRg48aN8vP5zDPPYOHChQgMDMTo0aMVZa5duxbr1q0zaJO/vz9GjRqFTp06KcrMy8sr97tdu3ZV/KVMjc+wbdu2ISkpCRqNBt988w2+++47uLi4KH6NHzx4UG7j/ZQOmfPy8iq3zdvb2+j3IXryWFCbSNk3CREfRNbW1vLlGjVqKPqwuV9FbTSmvatWrcKgQYMwf/581KxZ06j2ASXFgE6ng62tLbRaLbKysjB79myjMouLi1FQUAA3Nze5l0Cn08k9RkqIftzdunVDv3798Pnnn6NKlSqIilyu0CAAACAASURBVIrCqFGjjBpDXVpMOTg4QKvVQqvVIjc3V3Evevfu3dGpUyd4enqiRYsWcvHSrl07xW0U/bp5WL5I1tbWqFRJ+dutjY3NA7crba8ar+2CggKcO3cOxcXFuHv3Ls6dOyfvU88995ziXAcHBwAl+zwA2NnZwdnZWVFWcHAwvv76a1y+fBn9+vUT8qWs7HNma2srX1b6xdHR0bHc38HGxkb+cqpEpUqVyhX4zs7OBp8bj6ui507pc6rGZ5iTkxOsra2RmZmJOnXqwMXFxag2Nm3aFPHx8Ua3659Qa0w6qYcFtYlkZmYiMDAQkiTh9OnT8uUzZ84oypMkCXq9HpIkwd7eXr4MGL7JK828/7JSDg4OmDlzJrKysoQUloMHD0b37t2RlJSEatWqYeLEiYiIiDBqWME777yDPn36IC0tDZ07dwYADBs2DAEBAYozRT/uIUOGoGPHjqhcuTKAkr9xXFycUYdwp06dWm6bs7MzfHx8FOUNHToUAQEBckGUkZEBFxcXvPbaa4rbWLaH6NatWwa9RWqfVGmMM2fOGNUzD8DgNV1K6WtRjde2vb09IiIiAJQUvaWXlR6FAYDCwkJIkgSNRoOBAwfKbVc6dvydd97BO++8g7179yI5ORlHjx7F/Pnz0atXL7z44ouKMk+fPo3x48fL7+Wll5W+l9vb2+PixYuoU6eOvO3ixYtGH316EGP2ySZNmmDt2rUYPHiwvC0+Ph4NGjRQlKfGZ5hGo8HZs2fx1VdfoUOHDgCAc+fOGfVFQrT7T2DV6XTYvn07qlWrZqIWkVIayZzOtHqKPGw2D09Pz8fO69Chg/ymWfoBVPr/HTt2KGpjaeb9u4gxmWooLCyEra2twYfGsWPH0KhRI8WZxcXFsLL6/6cY5ObmKu4VU4Ner8fixYsxevRo2NnZ4ccff8SBAwcQGhqquCdUdKYabVTDgAED5P389OnTeOGFF+TXTtlhFo+bV6qwsBD5+fmIiorCq6++qqiNZV/fpYx5favxfvEoP/zww2MPLyg9OWv8+PGwsrKCJEn4+OOP4ejoiJCQEKPbdOfOHWzZsgWbNm3C5s2b5aNdj+NhJ5w2b978sTNPnTqFsLAwtGrVCnXq1EFWVhZ++eUXzJs3T/F7WuvWrdGqVSuDbZIkYc+ePdi1a5eiTJ1Ohzlz5iA9PR3Vq1fHnTt30LZtW0yePFnRMBo19snDhw/jww8/hLu7O2JiYpCZmYnw8HAsWrQIr7zyymPn/frrr2jdunWF1yvZx+9/bdvb26NRo0aYMGGCkM4XenJYUJvIw84A79279xNsyZOVm5uLGTNmYObMmXB2dsbXX3+N9PR0fPjhh4oKVtF5amXu3bsX0dHRcHJywocffiiPs1Rq1qxZqFSpEiZMmABbW1vcunVLHuc8bdo0s8icNWsWrK2tER4eLqyNhYWFSE5Ohp2dHXr16iUXKklJSYrHHD7qy+3ly5cf60vu/Xn29vZwc3MzuF7Jl+aHUfJB/iTzgJKjSY/bU33v3j0sXLgQ3377LapUqYJbt27B19cX4eHhBl94TdlGNTJzcnKwY8cOZGdnw8PDA//973/l9x5zKPrL0uv1uHXrFqpWrWrwRdkc90mdTgeNRiMPoRLdRjX2HzVei6QSiUyicePGUufOnaW5c+dKsbGxUkxMjPxPiRUrVsiXf/31V/ny9OnTFbcxJydHCgsLk3JyciRJkqStW7dKoaGh8s9KhIWFSV988YVUXFwsSZIk6fV66fPPP5fGjx9vFnlqZQYGBkqnT5+W9u/fL40dO1ZxTqn+/fuX21ZcXCz17dvXbDLVaON7770nxcbGSvPmzZP69u0r3bp1S5IkSdJqtYozH0V0thpttYQ2Dho0SPHvFhUVSdeuXZP0er3B9u+//97YZhkwpo1PKtMS9h81Mi2hjWrsP2q+t5FYnDbPRDIyMqDVanH69GncuHEDbdu2xfjx4zF+/HhFeWUP2y1fvly+/Ndffylu44wZM+Dj4yOfDNO1a1d4e3sjMjJScWZWVhaGDBkiH+KqVKkShg0bhosXL5pFnlqZNjY2qF+/Ppo1a4Y7d+4ozillZ2dXbptGo5HHK5tDphptvHHjBsLCwjBx4kSMGDECo0aNgk6nU3WOcNHZarTVEtpozBhga2truLu7lxsqJLo30BJOdLWE/UeNTEtooxr7j5rvbSQWC2oTqVatGrRaLeLi4jBixAjs27cPQ4cOVbwwR9kXXdnLxrzA1SgsKxo7W9EsBk86T63Msow9OQ0o2X+OHDlisO3w4cNGFauiM9Voo16vlxd96NKlC7p06YIJEyYYNQPLo4j+kLSEok2t2U5EexqLDUvYf9TItIQ2qsES2kglzOfMoKeYlZUVbGxskJubW24p6X9KjenE1Cgs69atW25M2I4dO1C9enWzyFMr8+rVq9iwYQMkSZIvlxowYMBj502ePBnvvvsuateujTp16uDKlSu4dOkSFi1apLiNojPVaOP777+PoKAgxMfHw93dHUOGDEFBQQHS09MVZ9KTYW693g9iCb2gZL74t366saA2kWvXriEtLQ1paWlwdHTEm2++iVWrVik+6e1BBZskScjOzlbcRjUKy0mTJiEsLAxLly7FM888gytXrqBatWr46KOPzCJPrcwePXrg2rVr5S4r9dtvv+Gtt97C33//DVtbW1StWhXt27fH/v378cwzz5hFphptbNWqFdLS0gy2jRo1Cv379wdg3MmJFXkaD12Lyvvzzz+xbt06zJo1y2BFRnP1/PPPm32mJew/amRaQhvV2MdZpFsOFtQm8vrrr+O5555D165d4e7uDr1ej9TUVADKeiwrKti6d++uuI0VFZZKlzsGABcXF3z++efIyspCdnY2ateubdTUQKLz1MosKipC//794eHhYVROqbJz3H755Zfo3r07cnNzjeqxE52pRhsrUjqLxrfffiusoL527RqqV6+Oli1bmmWe6GJVVN69e/fw3XffISEhAdevX5fnby+dB1ikxy02zp07h9jYWNjZ2WHMmDHybDuls/ooWe5ZjcyHsYSiHxBfXKpRrD5u5oOm9iu1Y8cOVfZxS/giSiU4bZ6JLF68uMLCYsyYMYpzL168iJs3b6JmzZrC5rAUWVgCJdMA7d69Gzk5OXBxcUGzZs3g5+enuNASnadG5urVq7F582ZUr14dAwYMQIcOHYRN+6XVaoWv3iU6U402irqfzMxMLF68GK6urpg0aRKqVauGhIQErFixAj///PNjt0F0XlkPKlaHDRtmFnnXrl3Dhg0bsGXLFrzyyis4f/48Nm7cqLhtFSlb+Kenpz9WEaPVahESEoKioiLMnz8f8+fPR6NGjYzaP0VnPqpAV0KNzEcVl6bOUyPz/kVYMjIyMHfuXAwZMsRggRtTtpFMhz3UJjJ27FgAJXPSZmVloXbt2ooPgwPApUuXEBoaChsbG7i5uSErKwsODg5YuHAhatSooSgzJycHKSkpcHFxgb+/P6ysrHDy5EnMmDFD0YIXADBz5kwUFxejffv2cHJyQl5eHjIyMvDLL79gzpw5Js9TK3PIkCEYMmQIjhw5gi+//BILFy5E586dhfRaW8LJOk/qxBol9xMREYGwsDBkZWVh4cKFyM/PR3Z2NtatW6eoDaLzgPLFqk6nw7Zt28wmDyg5SXTw4MH46quv4OzsjOHDhxuVV5bIXu/S1TXr1q2LsWPH4vPPPzd6/xSZGRERIRfoo0ePlgt0Y2ZsUiPz/v2lbHFpDnlqZJbO1V1QUICoqCj8+eefiIuLw3PPPWc2bSTTYUFtInl5eRg/fjxu3boFT09PnD9/HtWqVcOCBQsUjaOOjo7G5MmTDZZ13rVrF2bNmiUvpvG43n//fXh7e+PYsWO4cuUK3N3dsWTJEkyaNElRHlCyCtj9hUXHjh0VH6YXnadWZikfHx/4+PhAp9Nh6dKl8PPzw+HDh43OJeUcHBzkgmjp0qXo3bs3YmJiFBdEovMA8cWqGsXvnDlzkJKSguDgYPTt21fIzCuiC/9KlSohPT0dr7/+Ory8vAwKTXPKNPeiHxBfXKpRrKqRuW/fPkRERMDf3x+RkZFGH2lUo41kGiyoTSQ2NhZ+fn4GqyImJyfjo48+wqxZsx4778aNGwbFNAC0adMGn332meI25uXlISwsDJIkwc/PD56entiyZYvBqm+Pq7i4GPv37zdo6759+xTPHCI6T63MUleuXMGWLVuwbds21K9fHytXrlSUExYWZrBcdtn5y5VOvSg6U402PoqSEWzW1tby5Ro1amDcuHFGtUF0HiC+WFWj+O3WrRu6deuGS5cuISUlBRcvXkRoaCh69eqFN954Q1Gm6MJ/zpw5+OSTT/Dqq6+iSpUqaNmyJaZMmYKoqCizybSUoh8QX1yKzhOdGRUVhdTUVEydOhUNGzY0mJXLnIp0Mg2OoTaRt956C+vXry+3fcCAAQZTqv1TFS15asxSqGXHAPbs2VNe8tkYFy5cQFRUFDIzMyFJEqysrNCoUSNMmjRJ0XLcovPUyvzyyy+xefNm3Lx5E3379kWvXr1QtWpVRVnAo5cSNodMNdr4IOnp6UhISEBcXBwOHz6MJk2aPNbva7VarFq1CpIkYdiwYfJlAIqWYxadV1Zpsbp161Y0adLEqGJVjbyyiouLsXPnTqSkpGDZsmWKMr799lukpKTg9u3b6Nu3L7Zv3441a9YobtP9Y1RLXbp0SfGQO9GZWVlZ+OSTTzB58mRUqVIFQMmMOVFRUdiyZYuiNqqReX9xWZaS4lJ0nhqZWq32gds1Go3iz1k1HjeZBgtqE6mo0K2o0H6Unj17YuLEiQbbJElCTEyM4jfMsm00pjCvSHFxsdBv4qLzRGZ26NAB/fv3R82aNct9+JY9SkH/zK1bt5CcnIyNGzeibt266NevH7p27aooq/SkoPvfCjUajVEnV4nKexARxarovMLCQvlLd69eveQvD4mJiRg4cKBR7RNV+Jd9H5s3b548fM2Y9zfRmZZQ9APii0s1ilU1Mu+n1+uxfft2xTNqPYk20pPBIR8mUqVKFRw5cgQ+Pj7ytiNHjsDV1VVRXuPGjeVp98pq1KiR4jZmZmYiMDBQPmRfelmj0Sg+KfHChQuYOXMmzp49i6tXr6Jx48aoU6cOJk+erGh+a9F5amW++eabyMvLw19//YXU1FS8+eabALgK1uM6evQoEhIScPDgQXTt2hW1atVCXFycUZmiF4VRY5GZBxWrHTp0wNWrV80iDwAmTpyIevXqoaioCG+99Rbi4uLg6uqKtLQ0owvqZ555BqGhoXjvvfewc+dOJCcnKyqoy37JyczMfOB2U2cGBwc/sECfMmWK4gJLjcwHzWBSWlyaQ55amaWys7ORlJSETZs2oWHDhooLajXbSE8WC2oTmThxIkaNGoUWLVqgTp06uHTpEnbv3o3ly5cryjNmDGBFtm7dKjxz5syZmDZtGp577jkcOnQIP/zwA/z8/DB16lR8+umnJs9TK7Ps+OFDhw4Z/Ez/XGBgIIYNG4avv/4atra2eOedd4zOrOikXY1Gg9GjR5s8DxBfrKpR/N64cUNeBfO7777DqFGjsHr1aqOKVTUK/1Jl2yXqi62ITEso+u8nqrhUK09k5t69e7Fu3TocP34cVlZWSEpKQu3atY1un8g2kmmwoDaRZ555BikpKdi5cycuXryIJk2aYNy4cXB0dFSUp9VqH/gGrtFoFI859PT0lFdKzM3NxdKlS2Fra4uQkBBFeQCQm5srjwt75ZVXMH/+fEyYMAF37twxizy1Mstir7Ry69evR3JyMrp3747OnTsjPz/f6Ex3d3eDnwsKCvDZZ5/B09NTUQEsOg8QX6yqUfzq9XrcuHED1apVQ5cuXZCVlYUJEyYYdcKj6MK/7GtP1OtQjcxS5lr0lxJdXKpRrIrM7NOnD7y8vBAYGIiWLVtixIgRQoppNYt0enJYUJvQvn370KVLF2g0Ghw/fhz79+9H+/btFWXdPzn/iRMnMHfuXKO+4cbExOD8+fN44403MGvWLDg4OKBmzZqIjIxUvAz3M888g+nTp6N9+/bYuXMnvL29sXPnTjg4OJhFnlqZJEaTJk3QpEkT5OfnIzU1Ffv370dAQAB69eqFQYMGKcosOx3igQMHMG3aNAQFBWHkyJFmkQeIL1bVKH7ff/99BAUFIT4+Hu7u7hgyZAgKCgqMGgIjuvCvaBhb2VU9TZ1pKUW/6OJSjWJVdGaTJk1w8OBBZGRkPPB8GHNoI5kOC2oTWb9+PbZu3YpXXnkFzs7O0Gg0WLp0Ka5cuaJo6XEvLy8AJb0Pn376KTZv3owFCxYYNZvC/v37kZSUhKKiIvz0009yUWnMeMioqCgkJydj165daNKkCfr27YsjR45gwYIFZpGnVqYpppD7N3N0dERAQAACAgJw8uRJJCcnG5Wn1+uxYMEC7N69G7GxsUade6BGnuhiVY3it1WrVkhLSzPYNmrUKPTv3x8AkJSU9NhzuYsu/NUYxiY60xKKfkB8calGsSo6MzIyEnfv3kVaWhoiIiJw6tQprF+/Ht26dZNnTzF1G8mEJDKJfv36SXfv3jXYlpubK/Xp00dx5tmzZ6UBAwZIERERUm5urrFNlIYOHSpJkiQdOHBACgoKkrf37dtXcWZeXp60du1aadOmTdK9e/eMbqPoPLUy9+zZU+E/+udmzpwpX87MzBSSmZmZKfXs2VOaP3++pNPpzC7vYa5fvy5JkiQlJiaaZV5ZWq32sX/n119/lfz8/KRr167J25YtWyY1btxYcTuOHz8uffzxx9KMGTOk5cuXS2fPnlWcpUbmpUuXKvxnTpmSJEkFBQXSl19+KQ0cOFB67bXXpISEBOnmzZtmk6dWZqnTp09L0dHRUrt27cy2jfTkcNo8Eyk7x3NZSqdaio+Px+rVq/HBBx+UGzaidO7bkJAQaLVafPXVV3j55ZcxePBg7Nu3D8uXL8eqVasUZb733nuoW7cu7ty5gypVqiAsLExRjlp5amWSGGpM5ejt7Q0nJyc8++yzcu+QZMRsNqLz/gnR01qqMU1mRe95Svzvf/+Dm5vbY/d6p6Wl4bPPPkNgYCDc3NyQlZWFjRs34v3330enTp0UtUWNzBMnTmD79u24efMmatWqBT8/P8Vz4KuZWdaZM2eQkpKC1NRUZGRkmF2eGpkHDx6EXq9H06ZNjZ5jvpQaj5ueDA75MBEbGxv5UGapGzdu4N69e4ryvvjiCwDA3Llz5Rk/Sj/Elc59O3XqVCxYsADu7u4YOHAgfv75Z8yfPx8ff/yxojwAuHnzJj755BNIkoS3335bcY5aeWplkhhlv/+L6gsQPT2VKaa7Et0vokY/i8hD2aWrtX777bePVVCvXbsW69atMzj529/fH6NGjVJc/IrOLFuge3t7IysrC2PHjhVW9IvKvN/t27fx3//+V8jKoGrkicjcunUr5s2bB1dXV3Tr1g3bt2+Hi4sLvL298cEHH5hFG8l0WFCbyLvvvothw4ahd+/eqFOnDq5cuYKUlBSEh4crylNj7tu6desaFM/t2rVDy5Yt8d1338ljth9X6YeqRqNBcXGx0W0UnadWJomhxslVo0ePRvv27dGuXTu8+uqrBkuHm0PePyF63KWljON83MK/UqVK5WZScnZ2NupvJDrTEop+QHxxqUaxKjpzzZo12L59O3JyctC7d2+kp6fD0dHRqPOKnkSRTk8GC2oTee211/DJJ59gy5Yt2LlzJzw9PbFkyRJ4enoqylu5cqU8nd3u3bvRqlUrAMCMGTPKzQCixP3zY5YuTPK4JEmCXq+HJEkGlwFlQ1NE56mVSWIcPHgQbdu2BVCyWmLpZY1Gg59//llR5tKlS7Fnzx5s2rQJs2bNQr169dCuXTu0a9cOHh4eJs/7tzCHXu+Kbm/MF2fRmZZQ9APii0s1ilXRmY6OjnB2doazszNeeOEFODk5ATDuc0GNx02mwYLahOrUqYMxY8YIydq1a5dcUC9fvlwuqP/66y+jckXPj3n58mX4+fnJH66+vr4AlC/LLDpPrUwS4/fff0d6ejpcXV3RsmVLAMC1a9cwe/ZsxZmenp7o06cP+vTpA0mS8OOPP+Lzzz/HrFmzDBbBMFXeP2GuQz7S09ORkJCAuLg4xUffRLp/hh0ARs92ITrTEop+QHxxqUaxKjqz7PNoZWWluF1qtpFMhwW1iZT2rJWVl5eHu3fv4vjx44+dV9HYUmMO3aoxP6YlLPOsRiaJER4eDmtra1y/fh1nzpyBp6cnpk2bBq1Wqzjzxo0byMjIwM6dO3HixAm88sorCAoKwrJly8wiryKii1VRebdu3UJycjI2btyIunXrol+/fgBKpgcT7XEL/4rO/3jc6fzUzLSEoh8QX1yqUayKzqzoCNnt27cVZ6rxuMk0WFCbyC+//GLwc2JiIlatWoXJkycrylNjbKla82Nu374d69atQ1ZWFjw8PBAUFAQ/Pz+zyVMrk4x34cIFfPnll9DpdOjbty9sbGywZs0a1K9fX3Fmu3bt4Ovri+HDh8Pb29voNorOK0t0sSoy7+jRo0hISMDBgwfRtWtX1KpVC3FxcYra9TDGFP7NmzdHbm4uvv/+e1y+fBkeHh7o0qULnJ2dFbdHdKYlFP2A+OJSjWJVdObRo0cfuN2YIzpqPG4yDRbUJnb16lVMnToVTk5O2LBhg8GsH4+bs2HDBkiSZHA5OztbcdvUmMR+8+bNSEtLQ2RkJOrUqYNz585h/vz5yMvLQ9++fU2ep1YmiVFapNja2qK4uBirVq1SvC+WmjdvHjIyMjBt2jR4e3vj9ddfR+vWreVDr6bOA8QXq2oUv4GBgRg2bBi+/vpr2Nra4p133jEqryxRhf+5c+cwevRodOjQAc888wxOnTqFzz77DMuWLcNzzz2nqG2iMy2h6AfEF5dqFKuiM3NycpCSkgIXFxf4+/vDysoKJ0+exIwZMxRPianG4yYTUWFua/qHNm/eLHXq1En6+uuvjc5avHix/G/q1KnS5MmTpQ8++EBavHixgJaWEDGJ/VtvvSUVFhYabMvNzZUGDBhgFnlqZZIYZRcHUbJQyMMUFxdLf/zxh7R48WLprbfeMjpfZF7jxo2lBQsWyPvl8OHDjWqb6DxJkqQ//vhDmjZtmtS5c2fpo48+kt566y2jM48cOSJNnjxZ6tKli7Rw4UJp0KBBRuWNHDlSOn78uMG2o0ePSiEhIWaTefbsWalbt25STEyMlJSUJEVHR0t+fn7SX3/9pbiNamTeuXNHWrVqlZSSkiIvgHXixAnF75Oi89TIfPvtt6XY2FhpwoQJ0uLFi6XExESpTZs20tatW82mjWQ67KE2kbFjx+LgwYMICwtDlSpVDIaAPGh89aP4+flh1qxZWLt2Lfz8/ODq6oq///4bU6ZMUdzGsjOHAED9+vUxadIkoxY6sba2LneyhZOTk+KzzUXnqZVJYpSOBZUEL+F+69YtHDhwAPv378ehQ4dga2uL//znP2aTt379eiQnJ6N79+7o3Lkz8vPzFWepkQeU9BY3adIE+fn5SE1Nxf79+xEQEIBevXph0KBBijJF93rn5uaiYcOGBtsaN25s1OF10Znz5s1DbGysQWb37t0xb948rFixwmwy33//fXh7e+PYsWO4cuUK3N3dsWTJEkyaNMks8tTIzMvLQ1hYGCRJgp+fHzw9PbFlyxZ5XnRzaCOZDgtqE3F2dkb79u2xf//+ctcpKahjYmLk8YTVq1dHfHw8zp8/j2nTpsmzVDyusjOHlGVjY6MoDyg5qzwvL8/g8Hdubq7iBW1E56mVSWKUHQtqzPjPskqngGzVqhVat26N0aNHG3UoXHQeIL5YVaP4LeXo6IiAgAAEBATg5MmTSE5OVpwluvCXKjiMbsxrW3SmJRT9gPjiUo1iVXRmaUeLRqOBnZ0dli9fDjs7O8XtU6ONZDosqE2kounslJ74V1BQAB8fHwBA5cqVAQD16tVDUVGRsgaipJft/pMnSykp+gEgKCgIY8aMwYQJE1C3bl1cvnwZH330keIPcdF5amWSGM2bNxeeGRcXh1q1akGn0+H69etGfWFUI68skcWq6LxZs2Zh+vTpAIBjx46hUaNGaNCgAaZNm6Y4U3Th/9JLLyEhIQFBQUHytvXr16Nx48aK2yg60xKKfkB8calGsSo6s+znc5UqVYxunxptJNNhQW0iCxYsEJpXWFgoXy47PVelSsr/xDdu3EBqauoDr1NaUHft2hWSJCE2NhbZ2dmoWbMmtFot3njjDbPIUyuTzJe7uzs+/PBD/PTTT3B3d0d2djZef/11TJkyRVExLDoPEF+sqlH8nj59Wr4cHR2NtWvXKs66n6jCf9y4cYiIiEBSUpL8Zblu3br46KOPFLdNdKYlFP2A+OJSjWJVdGZmZqZ8ZOzUqVMIDAyEJEnQaDSKT0pU43GTaWikir66kkV57733MHz4cIOz3g8fPozVq1crLt61Wi3i4+NFNREA5OmurK2tERERgfbt25tVnlqZZL4+/vhj2NjYYPTo0QBKeu2WLl0KnU6HCRMmmDwPAAYPHiwXqGUvKyU6DzB8vxD13vGgwl+Emzdv4uLFi6hZsyZq1qxpVpn5+fmIiIjAn3/+Wa5At7e3N5vMZs2a4YUXXgBQUly+8MILRhWXovPUyPzqq6/ky5cvX4aDgwO6dOkCKysrxascq/G4yTTYQ/0vER4ejnfffRctW7ZEvXr1cPHiRezevVvxCScAVDkJ7+uvv8a2bduQm5uLiRMnGl2sis5TK5PM1549e5CYmCj/bG1tjffeew/9+/c3izyg4oWbzCUPUGcufNG93nq9HosXL8bo0aPRpEkT/Pjjj4iPj0doaKjio3miMx0dHREbGyu06Fcjs+zRjPuLS3PIUyPz/qGaN2/exJgxY6DVauWpHE3dRjId/sX+JerUWSrfagAACd1JREFUqYPk5GQ0bdoU+fn58Pb2RlJSEjw8PBRnrl69uty2P//8U+4xUsLW1ha2traoVq0a9Hq94hy18tTKJPNV0TAMpQWW6DxAfLGqRvFbukBF27ZtDS63a9dOcabowj8qKgoFBQXyY27atCnu3r2L6Ohos8nU6/VYsGABHB0d0aRJExw7dgwxMTFGnQ+jRuZff/0l/yssLERWVhbGjBmD3bt3m0WeGpnjx483+BcREYGNGzdi48aNZtNGMh32UP+L2Nvbo1u3bsJz7927h++++w4JCQm4fv06AgIChOSKHm2kxugljoj697Ozs8OFCxdQt25deduFCxcUHwoXnQdUvJqaRqPBzz//bPI8APj999+Rnp4OV1dXtGzZEgBw7do1zJ49W1FeaXsedFmpzMxMbNiwQf65SpUqmDp1qlHvaaIzo6KiYG1tbVCg79q1C9HR0YrHuKuRef9S5kDJuTxKe2tF56mVeT87OzujTjx+Em2kJ4MFNVXo2rVr2LBhA7Zs2YJXXnkFOp0O27ZtMypT9DzCasxLrNZcx2Sexo8fj1GjRqFfv36oU6cOLl26hOTkZMUnlYnOA8QXq2oUv+Hh4bC2tsb169dx5swZeHp6Ytq0adBqtYozRRf+DzrhS6PRwMHBQXEbRWdaQtFfEWOLS7Xz1Mi8du0aCgoKhOUB6jxuUh8LaqpQly5dMHjwYHz11VdwdnbG8OHDjc4UPY+wGvMSq5FJ5qthw4ZYu3YttmzZgl27dqFmzZpYtWqV4jGmovMA8cWqGsXvhQsX8OWXX0Kn06Fv376wsbHBmjVrUL9+fcWZogv/atWq4ciRI/IUowBw5MgRowpq0ZmWUPRXRHRxqUaxakxmWFiYwZGSwsJCHD9+HB988IGo5gFQ53GT+lhQU4XmzJmDlJQUBAcHo2/fvkLGE4ueR1iNeYnVyCTzlZ2djRo1amDo0KEG2//44w+8/PLLJs8DxBerahS/pYvX2Nraori4GKtWrUKVKlUU5wHiC//Jkyfj3XffRe3atVGnTh1kZWXh8uXLWLRokeI2is60hKIfEF9cqlGsis68v4PF3t4eXl5eRi3c9KSKdFIfC2qqULdu3dCtWzdcunQJKSkpuHjxIkJDQ9GrVy/OyUz/GhMmTJBnjwgPD8f8+fMBlAzvUTKrhOg8QHyxqkbxW5abm5uQPNGFf61atZCSkoIDBw4gOzsbfn5+ePnll40any060xKKfkB8calGsSo6U43OFjUeN5kGC2p6qBMnTmD79u24efMm+vTpAxcXFyQnJ7Ogpn+Nsiee/v333w/cbsq8+4kqVkXnqXHugRqF/5UrV/Dbb78hKysLHh4eqF69uuI5hNXItISiH+DRRlEsoY30z7CgpgqlpaXhs88+Q2BgILy9vZGVlYWNGzfi/fffN3XTiFQnajo5EXmWcDKv2uceiCj8Dx8+jKlTpyIoKAhNmzbF+fPnERISgjlz5igejqNGprkX/URUHgtqqtDatWuxbt06ODo6ytv8/f0xatQodOrUyYQtIxLHEuZ4toSTedXoaRNd+C9atAgrV66U5+dv27Yt2rdvj+nTp+OLL75Q1EbRmZZS9BORIRbUVKFKlSoZFNNAySFYNVZQJDKViqZmu337tlnkAZZxeF0Nogt/nU5XbrGrOnXqQKfTmU2mJRT9RFQeC2qqUEW9a8XFxU+4JUTqOXr0qFnnPc1EF/4Peu+SJMmoglp0piUU/URUHgtqqtD9h1iBkg+KM2fOmKhFROItWbKkwuvGjBlj8jwSp3Xr1oiJiUFYWBisrKxQXFyMhQsXok2bNmaTaQlFPxGVp5G4tjJVYO/evRVeZymHjIkepWXLlnBxccGbb76JWrVqGczGoWSYgeg8EqeoqAiffPIJtm7diipVquD27dvw8/PDhAkTFA9lE525dOlSFBQUlCvQra2tERoaqqiNamQSkSEW1ET0VCsqKsLPP/+Mb775Bnl5eejSpQt8fX3h5ORkFnmkjhs3bqBy5cpCl3gWkWkJRT8RlceCmojo/+Tl5eH777/Htm3b4ODggIULF5pVHhln5cqVCAkJAQDs3r0brVq1AgDMmDEDM2fONJvMUuZa9BNReVambgARkbnIzMzEwYMHkZWVhVq1apldHhln165d8uXly5fLl8+ePWs2mStXrpQvnzx5Ui58Z8yYobCF6mQSkSGelEhET7XDhw8jNTUVv/76K1555RV0794dM2fOVDyHtOg8EqfsAVlRB2dFZ+7atUvu8V6+fLnc421s0S86k4gMsaAmoqda//79Ub9+fbRr1w42NjbYtWuX3OsYFhZm8jwSR41Fd0RnWkLRT0TlsaAmoqdaVFSUWeeROFevXsWGDRsgSZLB5ezsbLPJtISin4jKY0FNRE81f39/SJKEffv2ISsrC7Vr10bz5s0VFx6i80icHj164Nq1awCA//znPzh06BA0Gg26d+9uNpmWUPQTUXk8KZGInmrXr19Hv379kJSUhL/++gsJCQno06eP4mJDdB6J4+fnh71792LMmDHYv38//vrrL+zatQsvvPCC2WSWFujXr1+XC/TDhw8LKfpFZhLRfSQioqfY+PHjpV9//dVg208//SSFhoaaRR6JExISIh0+fFiSJEkaNGiQJEmSdO7cOfmyOWSeOnVK0mq1kiRJkq+vr9S/f3+pffv20rZt2xS3UY1MIjLEHmoieqr9/fff8qwHpdq3b48rV66YRR6JU1BQAB8fHwBA5cqVAQD16tVDUVGR2WTGxMQgPDwcAFC9enVs2LABa9euxbp16xS3UY1MIjLEgpqInmpWVmLfBkXnkTiFhYXy5WXLlsmXK1VSfjqR6ExLKPqJqDy+8xPRU83DwwPp6ekG23bu3AlPT0+zyCNxatSogcOHDxtsO3z4MKpXr242mZZQ9BNReXw1EdFTbeLEiRg7diw2btyIunXr4vLly7h+/brBqnemzCNxwsPD8e6776Jly5aoV68eLl68iN27d2PFihVmk1laoDdp0kTeJqroF5lJRIY0ksRZ3ono6bV582YUFxfj1q1bkCQJer0eNWrUgJWVFXr37m3yPBLr7t27SE9Px6VLl1C7dm107NgRjo6OZpN58eLFCgt0Dw8Ps8kkIkMsqInoqRYbGytfTk1NRffu3SFJEjQajaKVDUXn0dPH3It+IiqPBTUR0f/RarWIj4832zwiIjJPPCmRiOj/iF7NkKsjEhE9HVhQExEREREZgUM+iOipFhYWBo1GA0mS8NtvvxksylJ2PLSp8oiIyPyxoCaip9revXsrvK558+YmzyMiIvPHgpqIiIiIyAgcQ01E/6/dOhYAAAAAGORvPYi9RREAMAg1AAAMQg0AAINQAwDAEOzdrFUCaso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C:\Python\Springboard\Capstone\p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3371" y="1035686"/>
            <a:ext cx="6387921" cy="5822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4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17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Task 1 – Classify Donors. Vs. Non-Donors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3205"/>
            <a:ext cx="5181600" cy="17675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64647" y="1121791"/>
            <a:ext cx="5481105" cy="13514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F1 score ranges from 0.57 to 0.63 across all classifiers</a:t>
            </a:r>
          </a:p>
          <a:p>
            <a:r>
              <a:rPr lang="en-US" dirty="0">
                <a:solidFill>
                  <a:schemeClr val="bg1"/>
                </a:solidFill>
              </a:rPr>
              <a:t>Naïve Bayes seems to be the best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88447" y="4439204"/>
            <a:ext cx="5481105" cy="216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Most important features predicted by Decision Tree: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Frequency of donations in most recent period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Percent home value &gt;200k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9437" y="1438992"/>
            <a:ext cx="5532604" cy="50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9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465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Task 2 – Predict Amount of Donations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3359" y="1231737"/>
            <a:ext cx="10515600" cy="52444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Feature Selection (Variance Threshold &amp; RFE) </a:t>
            </a:r>
            <a:r>
              <a:rPr lang="en-US" dirty="0" smtClean="0">
                <a:solidFill>
                  <a:schemeClr val="bg1"/>
                </a:solidFill>
              </a:rPr>
              <a:t>again to select the best features needed for regression </a:t>
            </a:r>
            <a:r>
              <a:rPr lang="en-US" dirty="0" smtClean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7 features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selected.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Overall </a:t>
            </a:r>
            <a:r>
              <a:rPr lang="en-US" dirty="0">
                <a:solidFill>
                  <a:schemeClr val="bg1"/>
                </a:solidFill>
              </a:rPr>
              <a:t>low R-squared across all models (range from 0.02 to 0.09)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Regression </a:t>
            </a:r>
            <a:r>
              <a:rPr lang="en-US" dirty="0">
                <a:solidFill>
                  <a:schemeClr val="bg1"/>
                </a:solidFill>
              </a:rPr>
              <a:t>Tree seems to be the best.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Amount </a:t>
            </a:r>
            <a:r>
              <a:rPr lang="en-US" dirty="0">
                <a:solidFill>
                  <a:schemeClr val="bg1"/>
                </a:solidFill>
              </a:rPr>
              <a:t>of most recent donation (RFA_2A_D &amp; RFA_2A_G) are predicted to be the most important features by all models.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88" y="3285365"/>
            <a:ext cx="7448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59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45" y="0"/>
            <a:ext cx="10515600" cy="140873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Importance of Coefficients Across Regression Models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595" y="1457370"/>
            <a:ext cx="5038514" cy="259304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1101" y="1470251"/>
            <a:ext cx="4933813" cy="256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745" y="4085547"/>
            <a:ext cx="4984090" cy="25921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6707" y="4098311"/>
            <a:ext cx="4933813" cy="2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79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3702</TotalTime>
  <Words>590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KDD Cup 98 </vt:lpstr>
      <vt:lpstr>Data Introduction</vt:lpstr>
      <vt:lpstr>Challenges With the Data Set </vt:lpstr>
      <vt:lpstr>Exploratory Data Analysis</vt:lpstr>
      <vt:lpstr>Exploratory Data Analysis (cont.)</vt:lpstr>
      <vt:lpstr>Feature Selection</vt:lpstr>
      <vt:lpstr>Task 1 – Classify Donors. Vs. Non-Donors</vt:lpstr>
      <vt:lpstr>Task 2 – Predict Amount of Donations</vt:lpstr>
      <vt:lpstr>Compare Importance of Coefficients Across Regression Models</vt:lpstr>
      <vt:lpstr>Concluding Remarks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Thao</dc:creator>
  <cp:lastModifiedBy>Thaole-Jason</cp:lastModifiedBy>
  <cp:revision>37</cp:revision>
  <dcterms:created xsi:type="dcterms:W3CDTF">2017-10-20T15:42:52Z</dcterms:created>
  <dcterms:modified xsi:type="dcterms:W3CDTF">2017-10-26T02:46:35Z</dcterms:modified>
</cp:coreProperties>
</file>