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61" r:id="rId8"/>
    <p:sldId id="270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4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6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2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8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7BBC-D7E5-40A7-BC95-4EA6465EA3C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E88D-BC29-479E-82B3-A3093E3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309046"/>
            <a:ext cx="10515600" cy="2852737"/>
          </a:xfrm>
        </p:spPr>
        <p:txBody>
          <a:bodyPr>
            <a:normAutofit/>
          </a:bodyPr>
          <a:lstStyle/>
          <a:p>
            <a:r>
              <a:rPr lang="en-US" sz="7400" b="1" dirty="0">
                <a:solidFill>
                  <a:schemeClr val="bg1"/>
                </a:solidFill>
              </a:rPr>
              <a:t>KDD Cup 98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455899"/>
            <a:ext cx="10515600" cy="2114583"/>
          </a:xfrm>
        </p:spPr>
        <p:txBody>
          <a:bodyPr>
            <a:no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Student: Thao Le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</a:rPr>
              <a:t>Mentor: </a:t>
            </a:r>
            <a:r>
              <a:rPr lang="en-US" sz="4000" dirty="0" err="1">
                <a:solidFill>
                  <a:schemeClr val="bg1"/>
                </a:solidFill>
              </a:rPr>
              <a:t>Jamin</a:t>
            </a:r>
            <a:r>
              <a:rPr lang="en-US" sz="4000" dirty="0">
                <a:solidFill>
                  <a:schemeClr val="bg1"/>
                </a:solidFill>
              </a:rPr>
              <a:t> Atkins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</a:rPr>
              <a:t>October 2017</a:t>
            </a:r>
          </a:p>
        </p:txBody>
      </p:sp>
    </p:spTree>
    <p:extLst>
      <p:ext uri="{BB962C8B-B14F-4D97-AF65-F5344CB8AC3E}">
        <p14:creationId xmlns:p14="http://schemas.microsoft.com/office/powerpoint/2010/main" val="25585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09" y="0"/>
            <a:ext cx="10515600" cy="140873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Compare Importance of Coefficients Across Regression Models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58" y="1225550"/>
            <a:ext cx="5038514" cy="2593043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28" y="1225551"/>
            <a:ext cx="4933813" cy="256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09" y="3905128"/>
            <a:ext cx="4984090" cy="25921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28" y="3905128"/>
            <a:ext cx="4933813" cy="2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09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168925"/>
            <a:ext cx="10607211" cy="56183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 Data set taken from The Second International Knowledge Discovery and Data Mining Tools Competition, held in conjunction with KDD-98 The Fourth International Conference on Knowledge Discovery and Data Mining.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 Data set is the Training set used in the competition. It includes: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95412 rows, 481 columns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Each record has a unique identifier, personal attributes, and donation history.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Each record has two target/dependent variables: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TARGET_B: binary variable indicating whether or not the record responded to the promotion of interest ("97NK" mailing)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TARGET_D: contains the donation amount (dollar) and is only observed for those that responded to the promotion.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 Objectives:</a:t>
            </a:r>
          </a:p>
          <a:p>
            <a:pPr marL="914400" lvl="1" indent="-45720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Predict who are donors (classification problem)</a:t>
            </a:r>
          </a:p>
          <a:p>
            <a:pPr marL="914400" lvl="1" indent="-45720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Predict donation amounts for those who are predicted to donate (regression problem)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2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Challenges With the Data Set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562600" cy="48371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bg1"/>
                </a:solidFill>
              </a:rPr>
              <a:t> Imbalanced data: response rate is only 5%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600" dirty="0">
                <a:solidFill>
                  <a:schemeClr val="bg1"/>
                </a:solidFill>
                <a:sym typeface="Wingdings" panose="05000000000000000000" pitchFamily="2" charset="2"/>
              </a:rPr>
              <a:t>Created a balanced subset, including all records with positive labels and a subset of the records with negative labels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 25% of the features have &gt;30% missing values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600" dirty="0">
                <a:solidFill>
                  <a:schemeClr val="bg1"/>
                </a:solidFill>
                <a:sym typeface="Wingdings" panose="05000000000000000000" pitchFamily="2" charset="2"/>
              </a:rPr>
              <a:t>Dropped all these features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600" dirty="0">
                <a:solidFill>
                  <a:schemeClr val="bg1"/>
                </a:solidFill>
                <a:sym typeface="Wingdings" panose="05000000000000000000" pitchFamily="2" charset="2"/>
              </a:rPr>
              <a:t>Imputed missing values in the remaining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bg1"/>
                </a:solidFill>
              </a:rPr>
              <a:t> Too many features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bg1"/>
                </a:solidFill>
                <a:sym typeface="Wingdings" panose="05000000000000000000" pitchFamily="2" charset="2"/>
              </a:rPr>
              <a:t> Applied variance threshold and recursive feature elimination for feature selection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94" y="1019274"/>
            <a:ext cx="4133541" cy="2837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94" y="3932034"/>
            <a:ext cx="4133541" cy="29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9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7" y="0"/>
            <a:ext cx="10515600" cy="12226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007" y="1325366"/>
            <a:ext cx="10515600" cy="8835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 big differences in demographic attributes and donation history between donors and non-donors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44" y="2208943"/>
            <a:ext cx="5252761" cy="3371506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2" y="2208943"/>
            <a:ext cx="50956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960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Exploratory Data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67" y="1512206"/>
            <a:ext cx="5005633" cy="31352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1"/>
                </a:solidFill>
              </a:rPr>
              <a:t> Donors seem to have higher total donation amounts to date than non-donors across all income levels.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1"/>
                </a:solidFill>
              </a:rPr>
              <a:t> No correlation between age and average donation amount to date for both donors and non-donors.</a:t>
            </a:r>
            <a:endParaRPr lang="en-US" sz="26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84" y="1411710"/>
            <a:ext cx="6366966" cy="47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7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20" y="0"/>
            <a:ext cx="10515600" cy="110960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120" y="1219450"/>
            <a:ext cx="10515600" cy="50660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Selection leads to 26 features in final model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92" y="1726059"/>
            <a:ext cx="6848307" cy="50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17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Task 1 – Classify Donors. Vs. Non-Donors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3205"/>
            <a:ext cx="5181600" cy="176755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64647" y="1121791"/>
            <a:ext cx="5481105" cy="13514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F1 score ranges from 0.57 to 0.63 across all classifiers</a:t>
            </a:r>
          </a:p>
          <a:p>
            <a:r>
              <a:rPr lang="en-US" dirty="0">
                <a:solidFill>
                  <a:schemeClr val="bg1"/>
                </a:solidFill>
              </a:rPr>
              <a:t>Naïve Bayes seems to be the best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88447" y="4439204"/>
            <a:ext cx="5481105" cy="2168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Most important features predicted by Decision Tree:</a:t>
            </a:r>
          </a:p>
          <a:p>
            <a:pPr lvl="1"/>
            <a:r>
              <a:rPr lang="en-US" sz="3400" dirty="0">
                <a:solidFill>
                  <a:schemeClr val="bg1"/>
                </a:solidFill>
              </a:rPr>
              <a:t>Frequency of donations in most recent period</a:t>
            </a:r>
          </a:p>
          <a:p>
            <a:pPr lvl="1"/>
            <a:r>
              <a:rPr lang="en-US" sz="3400" dirty="0">
                <a:solidFill>
                  <a:schemeClr val="bg1"/>
                </a:solidFill>
              </a:rPr>
              <a:t>Percent home value &gt;200k</a:t>
            </a:r>
          </a:p>
          <a:p>
            <a:pPr lvl="1"/>
            <a:r>
              <a:rPr lang="en-US" sz="3400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43" y="1510131"/>
            <a:ext cx="5451698" cy="47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1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580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Task 2 – Predict Amount of Donations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144" y="1159497"/>
            <a:ext cx="10599656" cy="848412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P</a:t>
            </a:r>
            <a:r>
              <a:rPr lang="en-US">
                <a:solidFill>
                  <a:schemeClr val="bg1"/>
                </a:solidFill>
              </a:rPr>
              <a:t>erformed </a:t>
            </a:r>
            <a:r>
              <a:rPr lang="en-US" dirty="0">
                <a:solidFill>
                  <a:schemeClr val="bg1"/>
                </a:solidFill>
              </a:rPr>
              <a:t>RFE again to select the best features needed for regression models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7 features are selected.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7" y="2111603"/>
            <a:ext cx="5073584" cy="44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7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465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Task 2 – Predict Amount of Donations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3359" y="1231737"/>
            <a:ext cx="10515600" cy="5244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low R-squared across all models (range from 0.02 to 0.09)</a:t>
            </a:r>
          </a:p>
          <a:p>
            <a:r>
              <a:rPr lang="en-US" dirty="0">
                <a:solidFill>
                  <a:schemeClr val="bg1"/>
                </a:solidFill>
              </a:rPr>
              <a:t>Regression Tree seems to be the best.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Amount of most recent donation (RFA_2A_D &amp; RFA_2A_G) are predicted to be the most important features by all models.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473996"/>
            <a:ext cx="74485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3579</TotalTime>
  <Words>440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KDD Cup 98 </vt:lpstr>
      <vt:lpstr>Data Introduction</vt:lpstr>
      <vt:lpstr>Challenges With the Data Set </vt:lpstr>
      <vt:lpstr>Exploratory Data Analysis</vt:lpstr>
      <vt:lpstr>Exploratory Data Analysis (cont.)</vt:lpstr>
      <vt:lpstr>Feature Selection</vt:lpstr>
      <vt:lpstr>Task 1 – Classify Donors. Vs. Non-Donors</vt:lpstr>
      <vt:lpstr>Task 2 – Predict Amount of Donations</vt:lpstr>
      <vt:lpstr>Task 2 – Predict Amount of Donations</vt:lpstr>
      <vt:lpstr>Compare Importance of Coefficients Across Regression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Thao</dc:creator>
  <cp:lastModifiedBy>Le, Thao</cp:lastModifiedBy>
  <cp:revision>25</cp:revision>
  <dcterms:created xsi:type="dcterms:W3CDTF">2017-10-20T15:42:52Z</dcterms:created>
  <dcterms:modified xsi:type="dcterms:W3CDTF">2017-10-23T03:22:08Z</dcterms:modified>
</cp:coreProperties>
</file>