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1F69D9-6FDA-A947-8C4A-C1CA27D63723}" type="doc">
      <dgm:prSet loTypeId="urn:microsoft.com/office/officeart/2005/8/layout/gear1" loCatId="" qsTypeId="urn:microsoft.com/office/officeart/2005/8/quickstyle/simple1" qsCatId="simple" csTypeId="urn:microsoft.com/office/officeart/2005/8/colors/accent0_3" csCatId="mainScheme" phldr="1"/>
      <dgm:spPr/>
    </dgm:pt>
    <dgm:pt modelId="{027982B1-00D1-0144-90A5-7E08E193A12E}">
      <dgm:prSet phldrT="[Text]"/>
      <dgm:spPr/>
      <dgm:t>
        <a:bodyPr/>
        <a:lstStyle/>
        <a:p>
          <a:r>
            <a:rPr lang="en-GB" dirty="0"/>
            <a:t>Financial Inclusion</a:t>
          </a:r>
        </a:p>
      </dgm:t>
    </dgm:pt>
    <dgm:pt modelId="{6ED116AD-63F1-264C-BFA3-ADD2E87CE96A}" type="parTrans" cxnId="{AF3DA723-EB39-C844-BDCA-514FD92C8685}">
      <dgm:prSet/>
      <dgm:spPr/>
      <dgm:t>
        <a:bodyPr/>
        <a:lstStyle/>
        <a:p>
          <a:endParaRPr lang="en-GB"/>
        </a:p>
      </dgm:t>
    </dgm:pt>
    <dgm:pt modelId="{7072CDE9-28E8-4A43-93F7-7298C6635DD3}" type="sibTrans" cxnId="{AF3DA723-EB39-C844-BDCA-514FD92C8685}">
      <dgm:prSet/>
      <dgm:spPr>
        <a:ln w="28575">
          <a:solidFill>
            <a:schemeClr val="accent4"/>
          </a:solidFill>
        </a:ln>
      </dgm:spPr>
      <dgm:t>
        <a:bodyPr/>
        <a:lstStyle/>
        <a:p>
          <a:endParaRPr lang="en-GB"/>
        </a:p>
      </dgm:t>
    </dgm:pt>
    <dgm:pt modelId="{2B379EB3-3A03-0047-97BC-DE232C80BCD6}">
      <dgm:prSet phldrT="[Text]"/>
      <dgm:spPr/>
      <dgm:t>
        <a:bodyPr/>
        <a:lstStyle/>
        <a:p>
          <a:r>
            <a:rPr lang="en-GB" dirty="0"/>
            <a:t>Crypto Adoption</a:t>
          </a:r>
        </a:p>
      </dgm:t>
    </dgm:pt>
    <dgm:pt modelId="{87A207DD-5935-5C48-A4B9-E9DE78B03B85}" type="parTrans" cxnId="{7ECCC426-4C6D-8B4F-8BCB-52E728DB114C}">
      <dgm:prSet/>
      <dgm:spPr/>
      <dgm:t>
        <a:bodyPr/>
        <a:lstStyle/>
        <a:p>
          <a:endParaRPr lang="en-GB"/>
        </a:p>
      </dgm:t>
    </dgm:pt>
    <dgm:pt modelId="{14055FAF-87E5-F444-B4D6-EB1FA7B40C56}" type="sibTrans" cxnId="{7ECCC426-4C6D-8B4F-8BCB-52E728DB114C}">
      <dgm:prSet/>
      <dgm:spPr>
        <a:ln w="28575">
          <a:solidFill>
            <a:schemeClr val="accent4"/>
          </a:solidFill>
        </a:ln>
      </dgm:spPr>
      <dgm:t>
        <a:bodyPr/>
        <a:lstStyle/>
        <a:p>
          <a:endParaRPr lang="en-GB"/>
        </a:p>
      </dgm:t>
    </dgm:pt>
    <dgm:pt modelId="{A249349E-4CCB-484F-BB5B-1772A6AB4D2C}">
      <dgm:prSet phldrT="[Text]"/>
      <dgm:spPr/>
      <dgm:t>
        <a:bodyPr/>
        <a:lstStyle/>
        <a:p>
          <a:r>
            <a:rPr lang="en-GB" dirty="0"/>
            <a:t>HD Factors</a:t>
          </a:r>
        </a:p>
      </dgm:t>
    </dgm:pt>
    <dgm:pt modelId="{68EF2914-BC4E-E843-8A52-3AA9A3CF19A3}" type="parTrans" cxnId="{CF8D3BEC-214D-6F47-B0B9-1B6A334D0974}">
      <dgm:prSet/>
      <dgm:spPr/>
      <dgm:t>
        <a:bodyPr/>
        <a:lstStyle/>
        <a:p>
          <a:endParaRPr lang="en-GB"/>
        </a:p>
      </dgm:t>
    </dgm:pt>
    <dgm:pt modelId="{B0403339-D714-BB47-9E36-5F6020DDED13}" type="sibTrans" cxnId="{CF8D3BEC-214D-6F47-B0B9-1B6A334D0974}">
      <dgm:prSet/>
      <dgm:spPr>
        <a:ln w="28575">
          <a:solidFill>
            <a:schemeClr val="accent4"/>
          </a:solidFill>
        </a:ln>
      </dgm:spPr>
      <dgm:t>
        <a:bodyPr/>
        <a:lstStyle/>
        <a:p>
          <a:endParaRPr lang="en-GB"/>
        </a:p>
      </dgm:t>
    </dgm:pt>
    <dgm:pt modelId="{77FC3460-3525-9242-B742-3664DC5E48D1}" type="pres">
      <dgm:prSet presAssocID="{D81F69D9-6FDA-A947-8C4A-C1CA27D6372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5506A54-421B-504B-A660-CD479B834E58}" type="pres">
      <dgm:prSet presAssocID="{027982B1-00D1-0144-90A5-7E08E193A12E}" presName="gear1" presStyleLbl="node1" presStyleIdx="0" presStyleCnt="3">
        <dgm:presLayoutVars>
          <dgm:chMax val="1"/>
          <dgm:bulletEnabled val="1"/>
        </dgm:presLayoutVars>
      </dgm:prSet>
      <dgm:spPr/>
    </dgm:pt>
    <dgm:pt modelId="{0643FBCD-A162-EC4B-BDDA-184C854BA721}" type="pres">
      <dgm:prSet presAssocID="{027982B1-00D1-0144-90A5-7E08E193A12E}" presName="gear1srcNode" presStyleLbl="node1" presStyleIdx="0" presStyleCnt="3"/>
      <dgm:spPr/>
    </dgm:pt>
    <dgm:pt modelId="{1A619929-9F33-FF42-A215-E77537017405}" type="pres">
      <dgm:prSet presAssocID="{027982B1-00D1-0144-90A5-7E08E193A12E}" presName="gear1dstNode" presStyleLbl="node1" presStyleIdx="0" presStyleCnt="3"/>
      <dgm:spPr/>
    </dgm:pt>
    <dgm:pt modelId="{6CD29D97-2B57-FE4A-8959-047793FCC30C}" type="pres">
      <dgm:prSet presAssocID="{2B379EB3-3A03-0047-97BC-DE232C80BCD6}" presName="gear2" presStyleLbl="node1" presStyleIdx="1" presStyleCnt="3">
        <dgm:presLayoutVars>
          <dgm:chMax val="1"/>
          <dgm:bulletEnabled val="1"/>
        </dgm:presLayoutVars>
      </dgm:prSet>
      <dgm:spPr/>
    </dgm:pt>
    <dgm:pt modelId="{9312C724-CE75-B14C-A336-3F24FDEB123C}" type="pres">
      <dgm:prSet presAssocID="{2B379EB3-3A03-0047-97BC-DE232C80BCD6}" presName="gear2srcNode" presStyleLbl="node1" presStyleIdx="1" presStyleCnt="3"/>
      <dgm:spPr/>
    </dgm:pt>
    <dgm:pt modelId="{FD12458B-E2AA-184C-BD70-9BAEB8D3AAC3}" type="pres">
      <dgm:prSet presAssocID="{2B379EB3-3A03-0047-97BC-DE232C80BCD6}" presName="gear2dstNode" presStyleLbl="node1" presStyleIdx="1" presStyleCnt="3"/>
      <dgm:spPr/>
    </dgm:pt>
    <dgm:pt modelId="{281184F9-00DD-934D-AA8D-21766FB2B1B7}" type="pres">
      <dgm:prSet presAssocID="{A249349E-4CCB-484F-BB5B-1772A6AB4D2C}" presName="gear3" presStyleLbl="node1" presStyleIdx="2" presStyleCnt="3" custLinFactNeighborX="74" custLinFactNeighborY="255"/>
      <dgm:spPr/>
    </dgm:pt>
    <dgm:pt modelId="{37122577-E4D3-6C48-8F52-0D9B8AC96B89}" type="pres">
      <dgm:prSet presAssocID="{A249349E-4CCB-484F-BB5B-1772A6AB4D2C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5FCD4FF1-E4F9-D541-9A83-9A79247A22F7}" type="pres">
      <dgm:prSet presAssocID="{A249349E-4CCB-484F-BB5B-1772A6AB4D2C}" presName="gear3srcNode" presStyleLbl="node1" presStyleIdx="2" presStyleCnt="3"/>
      <dgm:spPr/>
    </dgm:pt>
    <dgm:pt modelId="{CEB2CA93-36D5-6C4C-8896-37289FE209F4}" type="pres">
      <dgm:prSet presAssocID="{A249349E-4CCB-484F-BB5B-1772A6AB4D2C}" presName="gear3dstNode" presStyleLbl="node1" presStyleIdx="2" presStyleCnt="3"/>
      <dgm:spPr/>
    </dgm:pt>
    <dgm:pt modelId="{A54CB349-F5F5-4E45-B2E9-8F1321627600}" type="pres">
      <dgm:prSet presAssocID="{7072CDE9-28E8-4A43-93F7-7298C6635DD3}" presName="connector1" presStyleLbl="sibTrans2D1" presStyleIdx="0" presStyleCnt="3"/>
      <dgm:spPr/>
    </dgm:pt>
    <dgm:pt modelId="{B1EC0B9A-646C-C64E-A4B8-BED6B7CB1166}" type="pres">
      <dgm:prSet presAssocID="{14055FAF-87E5-F444-B4D6-EB1FA7B40C56}" presName="connector2" presStyleLbl="sibTrans2D1" presStyleIdx="1" presStyleCnt="3"/>
      <dgm:spPr/>
    </dgm:pt>
    <dgm:pt modelId="{20319AB1-0086-564F-88F8-C4A286D07051}" type="pres">
      <dgm:prSet presAssocID="{B0403339-D714-BB47-9E36-5F6020DDED13}" presName="connector3" presStyleLbl="sibTrans2D1" presStyleIdx="2" presStyleCnt="3"/>
      <dgm:spPr/>
    </dgm:pt>
  </dgm:ptLst>
  <dgm:cxnLst>
    <dgm:cxn modelId="{AF3DA723-EB39-C844-BDCA-514FD92C8685}" srcId="{D81F69D9-6FDA-A947-8C4A-C1CA27D63723}" destId="{027982B1-00D1-0144-90A5-7E08E193A12E}" srcOrd="0" destOrd="0" parTransId="{6ED116AD-63F1-264C-BFA3-ADD2E87CE96A}" sibTransId="{7072CDE9-28E8-4A43-93F7-7298C6635DD3}"/>
    <dgm:cxn modelId="{7ECCC426-4C6D-8B4F-8BCB-52E728DB114C}" srcId="{D81F69D9-6FDA-A947-8C4A-C1CA27D63723}" destId="{2B379EB3-3A03-0047-97BC-DE232C80BCD6}" srcOrd="1" destOrd="0" parTransId="{87A207DD-5935-5C48-A4B9-E9DE78B03B85}" sibTransId="{14055FAF-87E5-F444-B4D6-EB1FA7B40C56}"/>
    <dgm:cxn modelId="{42E8EC30-3846-D347-A845-88DFC15BC0DA}" type="presOf" srcId="{A249349E-4CCB-484F-BB5B-1772A6AB4D2C}" destId="{5FCD4FF1-E4F9-D541-9A83-9A79247A22F7}" srcOrd="2" destOrd="0" presId="urn:microsoft.com/office/officeart/2005/8/layout/gear1"/>
    <dgm:cxn modelId="{4C59E133-51FC-0742-B8C7-FBF3327C3CE1}" type="presOf" srcId="{027982B1-00D1-0144-90A5-7E08E193A12E}" destId="{35506A54-421B-504B-A660-CD479B834E58}" srcOrd="0" destOrd="0" presId="urn:microsoft.com/office/officeart/2005/8/layout/gear1"/>
    <dgm:cxn modelId="{790D8335-5E1A-8A40-BDC6-64DC1446D354}" type="presOf" srcId="{027982B1-00D1-0144-90A5-7E08E193A12E}" destId="{0643FBCD-A162-EC4B-BDDA-184C854BA721}" srcOrd="1" destOrd="0" presId="urn:microsoft.com/office/officeart/2005/8/layout/gear1"/>
    <dgm:cxn modelId="{63F8863B-F887-4F4C-A698-32C4C74AF3A9}" type="presOf" srcId="{2B379EB3-3A03-0047-97BC-DE232C80BCD6}" destId="{9312C724-CE75-B14C-A336-3F24FDEB123C}" srcOrd="1" destOrd="0" presId="urn:microsoft.com/office/officeart/2005/8/layout/gear1"/>
    <dgm:cxn modelId="{E9D18955-BADB-1E4C-9712-9452CA2A2494}" type="presOf" srcId="{7072CDE9-28E8-4A43-93F7-7298C6635DD3}" destId="{A54CB349-F5F5-4E45-B2E9-8F1321627600}" srcOrd="0" destOrd="0" presId="urn:microsoft.com/office/officeart/2005/8/layout/gear1"/>
    <dgm:cxn modelId="{8A755190-4D57-404C-B5F9-E30A8DEF7BBD}" type="presOf" srcId="{B0403339-D714-BB47-9E36-5F6020DDED13}" destId="{20319AB1-0086-564F-88F8-C4A286D07051}" srcOrd="0" destOrd="0" presId="urn:microsoft.com/office/officeart/2005/8/layout/gear1"/>
    <dgm:cxn modelId="{A71EEF98-E5C7-004E-A1A5-7346BC691B11}" type="presOf" srcId="{A249349E-4CCB-484F-BB5B-1772A6AB4D2C}" destId="{281184F9-00DD-934D-AA8D-21766FB2B1B7}" srcOrd="0" destOrd="0" presId="urn:microsoft.com/office/officeart/2005/8/layout/gear1"/>
    <dgm:cxn modelId="{9C73CA9E-20D4-3A4D-BDC4-B0E67BA2DE4B}" type="presOf" srcId="{A249349E-4CCB-484F-BB5B-1772A6AB4D2C}" destId="{CEB2CA93-36D5-6C4C-8896-37289FE209F4}" srcOrd="3" destOrd="0" presId="urn:microsoft.com/office/officeart/2005/8/layout/gear1"/>
    <dgm:cxn modelId="{9F1EDFA2-28DD-F948-825C-94485501D797}" type="presOf" srcId="{A249349E-4CCB-484F-BB5B-1772A6AB4D2C}" destId="{37122577-E4D3-6C48-8F52-0D9B8AC96B89}" srcOrd="1" destOrd="0" presId="urn:microsoft.com/office/officeart/2005/8/layout/gear1"/>
    <dgm:cxn modelId="{F2F6CFAE-CD59-6641-8D4E-A405501E5027}" type="presOf" srcId="{027982B1-00D1-0144-90A5-7E08E193A12E}" destId="{1A619929-9F33-FF42-A215-E77537017405}" srcOrd="2" destOrd="0" presId="urn:microsoft.com/office/officeart/2005/8/layout/gear1"/>
    <dgm:cxn modelId="{FFDB80C1-EB69-8B4C-9DCE-4C35727A8038}" type="presOf" srcId="{D81F69D9-6FDA-A947-8C4A-C1CA27D63723}" destId="{77FC3460-3525-9242-B742-3664DC5E48D1}" srcOrd="0" destOrd="0" presId="urn:microsoft.com/office/officeart/2005/8/layout/gear1"/>
    <dgm:cxn modelId="{ED060ECA-C045-BA4D-B60E-3E07A974FE56}" type="presOf" srcId="{14055FAF-87E5-F444-B4D6-EB1FA7B40C56}" destId="{B1EC0B9A-646C-C64E-A4B8-BED6B7CB1166}" srcOrd="0" destOrd="0" presId="urn:microsoft.com/office/officeart/2005/8/layout/gear1"/>
    <dgm:cxn modelId="{94CC3BD8-F178-E742-8C3B-520DA2F64431}" type="presOf" srcId="{2B379EB3-3A03-0047-97BC-DE232C80BCD6}" destId="{FD12458B-E2AA-184C-BD70-9BAEB8D3AAC3}" srcOrd="2" destOrd="0" presId="urn:microsoft.com/office/officeart/2005/8/layout/gear1"/>
    <dgm:cxn modelId="{5E9F85DB-279B-344A-8228-A88EC904152A}" type="presOf" srcId="{2B379EB3-3A03-0047-97BC-DE232C80BCD6}" destId="{6CD29D97-2B57-FE4A-8959-047793FCC30C}" srcOrd="0" destOrd="0" presId="urn:microsoft.com/office/officeart/2005/8/layout/gear1"/>
    <dgm:cxn modelId="{CF8D3BEC-214D-6F47-B0B9-1B6A334D0974}" srcId="{D81F69D9-6FDA-A947-8C4A-C1CA27D63723}" destId="{A249349E-4CCB-484F-BB5B-1772A6AB4D2C}" srcOrd="2" destOrd="0" parTransId="{68EF2914-BC4E-E843-8A52-3AA9A3CF19A3}" sibTransId="{B0403339-D714-BB47-9E36-5F6020DDED13}"/>
    <dgm:cxn modelId="{253A6268-2F27-7D48-BF85-3D28B403F83E}" type="presParOf" srcId="{77FC3460-3525-9242-B742-3664DC5E48D1}" destId="{35506A54-421B-504B-A660-CD479B834E58}" srcOrd="0" destOrd="0" presId="urn:microsoft.com/office/officeart/2005/8/layout/gear1"/>
    <dgm:cxn modelId="{7E994B75-2451-E943-8438-B4D88BC867F2}" type="presParOf" srcId="{77FC3460-3525-9242-B742-3664DC5E48D1}" destId="{0643FBCD-A162-EC4B-BDDA-184C854BA721}" srcOrd="1" destOrd="0" presId="urn:microsoft.com/office/officeart/2005/8/layout/gear1"/>
    <dgm:cxn modelId="{48B012CE-85C2-7F47-9E25-5F1E8392D8A0}" type="presParOf" srcId="{77FC3460-3525-9242-B742-3664DC5E48D1}" destId="{1A619929-9F33-FF42-A215-E77537017405}" srcOrd="2" destOrd="0" presId="urn:microsoft.com/office/officeart/2005/8/layout/gear1"/>
    <dgm:cxn modelId="{C3011459-7F1C-7F4D-8E96-5E2D482AFDD7}" type="presParOf" srcId="{77FC3460-3525-9242-B742-3664DC5E48D1}" destId="{6CD29D97-2B57-FE4A-8959-047793FCC30C}" srcOrd="3" destOrd="0" presId="urn:microsoft.com/office/officeart/2005/8/layout/gear1"/>
    <dgm:cxn modelId="{1E499399-98D4-7141-820A-1DEF10A23CE5}" type="presParOf" srcId="{77FC3460-3525-9242-B742-3664DC5E48D1}" destId="{9312C724-CE75-B14C-A336-3F24FDEB123C}" srcOrd="4" destOrd="0" presId="urn:microsoft.com/office/officeart/2005/8/layout/gear1"/>
    <dgm:cxn modelId="{488ECAB2-44CA-4941-B921-FB9548CAA8F1}" type="presParOf" srcId="{77FC3460-3525-9242-B742-3664DC5E48D1}" destId="{FD12458B-E2AA-184C-BD70-9BAEB8D3AAC3}" srcOrd="5" destOrd="0" presId="urn:microsoft.com/office/officeart/2005/8/layout/gear1"/>
    <dgm:cxn modelId="{D50DBDC6-2B35-ED40-9885-C5533EAF6DD2}" type="presParOf" srcId="{77FC3460-3525-9242-B742-3664DC5E48D1}" destId="{281184F9-00DD-934D-AA8D-21766FB2B1B7}" srcOrd="6" destOrd="0" presId="urn:microsoft.com/office/officeart/2005/8/layout/gear1"/>
    <dgm:cxn modelId="{64DE0C27-45A7-104F-8300-F129D7AE31C9}" type="presParOf" srcId="{77FC3460-3525-9242-B742-3664DC5E48D1}" destId="{37122577-E4D3-6C48-8F52-0D9B8AC96B89}" srcOrd="7" destOrd="0" presId="urn:microsoft.com/office/officeart/2005/8/layout/gear1"/>
    <dgm:cxn modelId="{AF165AE0-5CFC-3644-9F8D-403EC58A896A}" type="presParOf" srcId="{77FC3460-3525-9242-B742-3664DC5E48D1}" destId="{5FCD4FF1-E4F9-D541-9A83-9A79247A22F7}" srcOrd="8" destOrd="0" presId="urn:microsoft.com/office/officeart/2005/8/layout/gear1"/>
    <dgm:cxn modelId="{69A878E0-3901-5541-97CC-609469030535}" type="presParOf" srcId="{77FC3460-3525-9242-B742-3664DC5E48D1}" destId="{CEB2CA93-36D5-6C4C-8896-37289FE209F4}" srcOrd="9" destOrd="0" presId="urn:microsoft.com/office/officeart/2005/8/layout/gear1"/>
    <dgm:cxn modelId="{0D99A5BB-1D48-984F-B103-22A5FBDF934C}" type="presParOf" srcId="{77FC3460-3525-9242-B742-3664DC5E48D1}" destId="{A54CB349-F5F5-4E45-B2E9-8F1321627600}" srcOrd="10" destOrd="0" presId="urn:microsoft.com/office/officeart/2005/8/layout/gear1"/>
    <dgm:cxn modelId="{9C2AEA80-BF37-5F49-8335-D1E0A4447AAC}" type="presParOf" srcId="{77FC3460-3525-9242-B742-3664DC5E48D1}" destId="{B1EC0B9A-646C-C64E-A4B8-BED6B7CB1166}" srcOrd="11" destOrd="0" presId="urn:microsoft.com/office/officeart/2005/8/layout/gear1"/>
    <dgm:cxn modelId="{CC1BD089-0E80-9543-B8CE-5A5E4616C2A0}" type="presParOf" srcId="{77FC3460-3525-9242-B742-3664DC5E48D1}" destId="{20319AB1-0086-564F-88F8-C4A286D0705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A72C55-DEB3-0146-9F39-9438F136BD18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</dgm:pt>
    <dgm:pt modelId="{B55AB9EB-0C51-944B-B0A4-32CF2A5B5E83}">
      <dgm:prSet phldrT="[Text]"/>
      <dgm:spPr/>
      <dgm:t>
        <a:bodyPr/>
        <a:lstStyle/>
        <a:p>
          <a:r>
            <a:rPr lang="en-GB" dirty="0"/>
            <a:t>HD Factors</a:t>
          </a:r>
        </a:p>
      </dgm:t>
    </dgm:pt>
    <dgm:pt modelId="{3958A1B3-EAA8-F34C-845F-DD71FFF049F5}" type="parTrans" cxnId="{59F21CEE-358A-6346-B612-C0E065342E0B}">
      <dgm:prSet/>
      <dgm:spPr/>
      <dgm:t>
        <a:bodyPr/>
        <a:lstStyle/>
        <a:p>
          <a:endParaRPr lang="en-GB"/>
        </a:p>
      </dgm:t>
    </dgm:pt>
    <dgm:pt modelId="{F007AC3F-BB16-0F4C-AF2D-26BD47EEC0C6}" type="sibTrans" cxnId="{59F21CEE-358A-6346-B612-C0E065342E0B}">
      <dgm:prSet/>
      <dgm:spPr/>
      <dgm:t>
        <a:bodyPr/>
        <a:lstStyle/>
        <a:p>
          <a:endParaRPr lang="en-GB"/>
        </a:p>
      </dgm:t>
    </dgm:pt>
    <dgm:pt modelId="{5BEB6E7D-3490-0D48-B28E-3D1E61FF02FA}">
      <dgm:prSet phldrT="[Text]"/>
      <dgm:spPr/>
      <dgm:t>
        <a:bodyPr/>
        <a:lstStyle/>
        <a:p>
          <a:r>
            <a:rPr lang="en-GB" dirty="0"/>
            <a:t>Crypto Adoption</a:t>
          </a:r>
        </a:p>
      </dgm:t>
    </dgm:pt>
    <dgm:pt modelId="{C5F1D7C7-93D2-774E-ABE0-01B213D8B2FC}" type="parTrans" cxnId="{934B1821-DCF1-8F48-92EA-ADA6D5BEF06F}">
      <dgm:prSet/>
      <dgm:spPr/>
      <dgm:t>
        <a:bodyPr/>
        <a:lstStyle/>
        <a:p>
          <a:endParaRPr lang="en-GB"/>
        </a:p>
      </dgm:t>
    </dgm:pt>
    <dgm:pt modelId="{9B032DE5-BF25-5244-934A-AA3EE1687694}" type="sibTrans" cxnId="{934B1821-DCF1-8F48-92EA-ADA6D5BEF06F}">
      <dgm:prSet/>
      <dgm:spPr/>
      <dgm:t>
        <a:bodyPr/>
        <a:lstStyle/>
        <a:p>
          <a:endParaRPr lang="en-GB"/>
        </a:p>
      </dgm:t>
    </dgm:pt>
    <dgm:pt modelId="{917EFF5D-4260-D948-885A-2AC216C989E2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Financial Inclusion</a:t>
          </a:r>
        </a:p>
      </dgm:t>
    </dgm:pt>
    <dgm:pt modelId="{7166A595-2F98-674E-BE0D-D62FA2E6E1B8}" type="parTrans" cxnId="{2D53B09D-617C-D043-B150-27ED387B21F0}">
      <dgm:prSet/>
      <dgm:spPr/>
      <dgm:t>
        <a:bodyPr/>
        <a:lstStyle/>
        <a:p>
          <a:endParaRPr lang="en-GB"/>
        </a:p>
      </dgm:t>
    </dgm:pt>
    <dgm:pt modelId="{622A65A8-CD93-5545-9A8B-779D806854F6}" type="sibTrans" cxnId="{2D53B09D-617C-D043-B150-27ED387B21F0}">
      <dgm:prSet/>
      <dgm:spPr/>
      <dgm:t>
        <a:bodyPr/>
        <a:lstStyle/>
        <a:p>
          <a:endParaRPr lang="en-GB"/>
        </a:p>
      </dgm:t>
    </dgm:pt>
    <dgm:pt modelId="{59F82EF9-4C78-C147-A977-5DB02C399F55}" type="pres">
      <dgm:prSet presAssocID="{00A72C55-DEB3-0146-9F39-9438F136BD18}" presName="Name0" presStyleCnt="0">
        <dgm:presLayoutVars>
          <dgm:dir/>
          <dgm:resizeHandles val="exact"/>
        </dgm:presLayoutVars>
      </dgm:prSet>
      <dgm:spPr/>
    </dgm:pt>
    <dgm:pt modelId="{C12F3D62-0DC1-0045-A8B6-2E679520E9B9}" type="pres">
      <dgm:prSet presAssocID="{00A72C55-DEB3-0146-9F39-9438F136BD18}" presName="vNodes" presStyleCnt="0"/>
      <dgm:spPr/>
    </dgm:pt>
    <dgm:pt modelId="{FE801710-C290-9A46-A34E-61FD717777EB}" type="pres">
      <dgm:prSet presAssocID="{B55AB9EB-0C51-944B-B0A4-32CF2A5B5E83}" presName="node" presStyleLbl="node1" presStyleIdx="0" presStyleCnt="3">
        <dgm:presLayoutVars>
          <dgm:bulletEnabled val="1"/>
        </dgm:presLayoutVars>
      </dgm:prSet>
      <dgm:spPr/>
    </dgm:pt>
    <dgm:pt modelId="{B48B33C0-CDA3-1341-A0D7-DEA8C431B89F}" type="pres">
      <dgm:prSet presAssocID="{F007AC3F-BB16-0F4C-AF2D-26BD47EEC0C6}" presName="spacerT" presStyleCnt="0"/>
      <dgm:spPr/>
    </dgm:pt>
    <dgm:pt modelId="{C3D1034E-A142-5644-9D24-BA28732E22E6}" type="pres">
      <dgm:prSet presAssocID="{F007AC3F-BB16-0F4C-AF2D-26BD47EEC0C6}" presName="sibTrans" presStyleLbl="sibTrans2D1" presStyleIdx="0" presStyleCnt="2"/>
      <dgm:spPr/>
    </dgm:pt>
    <dgm:pt modelId="{1F39AC85-BB68-AF40-ADFA-5994169E64CB}" type="pres">
      <dgm:prSet presAssocID="{F007AC3F-BB16-0F4C-AF2D-26BD47EEC0C6}" presName="spacerB" presStyleCnt="0"/>
      <dgm:spPr/>
    </dgm:pt>
    <dgm:pt modelId="{C1110CFA-0AEC-9E40-BFC1-0D406880603A}" type="pres">
      <dgm:prSet presAssocID="{5BEB6E7D-3490-0D48-B28E-3D1E61FF02FA}" presName="node" presStyleLbl="node1" presStyleIdx="1" presStyleCnt="3">
        <dgm:presLayoutVars>
          <dgm:bulletEnabled val="1"/>
        </dgm:presLayoutVars>
      </dgm:prSet>
      <dgm:spPr/>
    </dgm:pt>
    <dgm:pt modelId="{B82F7A3D-8C98-9247-A9D4-5B70151B5384}" type="pres">
      <dgm:prSet presAssocID="{00A72C55-DEB3-0146-9F39-9438F136BD18}" presName="sibTransLast" presStyleLbl="sibTrans2D1" presStyleIdx="1" presStyleCnt="2"/>
      <dgm:spPr/>
    </dgm:pt>
    <dgm:pt modelId="{64C4FD7D-535A-AB42-AC97-205015A99030}" type="pres">
      <dgm:prSet presAssocID="{00A72C55-DEB3-0146-9F39-9438F136BD18}" presName="connectorText" presStyleLbl="sibTrans2D1" presStyleIdx="1" presStyleCnt="2"/>
      <dgm:spPr/>
    </dgm:pt>
    <dgm:pt modelId="{7B1655F9-0B5B-AA4A-926A-ECE52A720857}" type="pres">
      <dgm:prSet presAssocID="{00A72C55-DEB3-0146-9F39-9438F136BD18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934B1821-DCF1-8F48-92EA-ADA6D5BEF06F}" srcId="{00A72C55-DEB3-0146-9F39-9438F136BD18}" destId="{5BEB6E7D-3490-0D48-B28E-3D1E61FF02FA}" srcOrd="1" destOrd="0" parTransId="{C5F1D7C7-93D2-774E-ABE0-01B213D8B2FC}" sibTransId="{9B032DE5-BF25-5244-934A-AA3EE1687694}"/>
    <dgm:cxn modelId="{8E535540-72F5-DC43-A6D0-A8BCECC5975E}" type="presOf" srcId="{B55AB9EB-0C51-944B-B0A4-32CF2A5B5E83}" destId="{FE801710-C290-9A46-A34E-61FD717777EB}" srcOrd="0" destOrd="0" presId="urn:microsoft.com/office/officeart/2005/8/layout/equation2"/>
    <dgm:cxn modelId="{B8BE8441-DAE5-614B-8F1D-F8E7CA40B7B3}" type="presOf" srcId="{917EFF5D-4260-D948-885A-2AC216C989E2}" destId="{7B1655F9-0B5B-AA4A-926A-ECE52A720857}" srcOrd="0" destOrd="0" presId="urn:microsoft.com/office/officeart/2005/8/layout/equation2"/>
    <dgm:cxn modelId="{FBB1045D-13C2-5548-AFE8-22C2F3056FD8}" type="presOf" srcId="{5BEB6E7D-3490-0D48-B28E-3D1E61FF02FA}" destId="{C1110CFA-0AEC-9E40-BFC1-0D406880603A}" srcOrd="0" destOrd="0" presId="urn:microsoft.com/office/officeart/2005/8/layout/equation2"/>
    <dgm:cxn modelId="{DF287A6E-885A-E84D-B334-942A1242584D}" type="presOf" srcId="{9B032DE5-BF25-5244-934A-AA3EE1687694}" destId="{B82F7A3D-8C98-9247-A9D4-5B70151B5384}" srcOrd="0" destOrd="0" presId="urn:microsoft.com/office/officeart/2005/8/layout/equation2"/>
    <dgm:cxn modelId="{71231C78-0C77-754F-A59B-612C1091C4DF}" type="presOf" srcId="{F007AC3F-BB16-0F4C-AF2D-26BD47EEC0C6}" destId="{C3D1034E-A142-5644-9D24-BA28732E22E6}" srcOrd="0" destOrd="0" presId="urn:microsoft.com/office/officeart/2005/8/layout/equation2"/>
    <dgm:cxn modelId="{6C242E95-B5C0-CB44-A2B9-E8702A826514}" type="presOf" srcId="{00A72C55-DEB3-0146-9F39-9438F136BD18}" destId="{59F82EF9-4C78-C147-A977-5DB02C399F55}" srcOrd="0" destOrd="0" presId="urn:microsoft.com/office/officeart/2005/8/layout/equation2"/>
    <dgm:cxn modelId="{2D53B09D-617C-D043-B150-27ED387B21F0}" srcId="{00A72C55-DEB3-0146-9F39-9438F136BD18}" destId="{917EFF5D-4260-D948-885A-2AC216C989E2}" srcOrd="2" destOrd="0" parTransId="{7166A595-2F98-674E-BE0D-D62FA2E6E1B8}" sibTransId="{622A65A8-CD93-5545-9A8B-779D806854F6}"/>
    <dgm:cxn modelId="{E9B5FAC3-1C29-054A-AC5B-A69D2D04465A}" type="presOf" srcId="{9B032DE5-BF25-5244-934A-AA3EE1687694}" destId="{64C4FD7D-535A-AB42-AC97-205015A99030}" srcOrd="1" destOrd="0" presId="urn:microsoft.com/office/officeart/2005/8/layout/equation2"/>
    <dgm:cxn modelId="{59F21CEE-358A-6346-B612-C0E065342E0B}" srcId="{00A72C55-DEB3-0146-9F39-9438F136BD18}" destId="{B55AB9EB-0C51-944B-B0A4-32CF2A5B5E83}" srcOrd="0" destOrd="0" parTransId="{3958A1B3-EAA8-F34C-845F-DD71FFF049F5}" sibTransId="{F007AC3F-BB16-0F4C-AF2D-26BD47EEC0C6}"/>
    <dgm:cxn modelId="{BD97A11A-3839-E847-B980-42E1B466786E}" type="presParOf" srcId="{59F82EF9-4C78-C147-A977-5DB02C399F55}" destId="{C12F3D62-0DC1-0045-A8B6-2E679520E9B9}" srcOrd="0" destOrd="0" presId="urn:microsoft.com/office/officeart/2005/8/layout/equation2"/>
    <dgm:cxn modelId="{3BAC4364-7417-5F45-8047-C4E0C3890C82}" type="presParOf" srcId="{C12F3D62-0DC1-0045-A8B6-2E679520E9B9}" destId="{FE801710-C290-9A46-A34E-61FD717777EB}" srcOrd="0" destOrd="0" presId="urn:microsoft.com/office/officeart/2005/8/layout/equation2"/>
    <dgm:cxn modelId="{AF7EB1EC-E438-BE4C-8F10-6D057B895153}" type="presParOf" srcId="{C12F3D62-0DC1-0045-A8B6-2E679520E9B9}" destId="{B48B33C0-CDA3-1341-A0D7-DEA8C431B89F}" srcOrd="1" destOrd="0" presId="urn:microsoft.com/office/officeart/2005/8/layout/equation2"/>
    <dgm:cxn modelId="{93C904A7-59DF-6149-AC9E-C0F71B5A3081}" type="presParOf" srcId="{C12F3D62-0DC1-0045-A8B6-2E679520E9B9}" destId="{C3D1034E-A142-5644-9D24-BA28732E22E6}" srcOrd="2" destOrd="0" presId="urn:microsoft.com/office/officeart/2005/8/layout/equation2"/>
    <dgm:cxn modelId="{23BF968C-3759-4849-B0F8-7DEBEA74A18C}" type="presParOf" srcId="{C12F3D62-0DC1-0045-A8B6-2E679520E9B9}" destId="{1F39AC85-BB68-AF40-ADFA-5994169E64CB}" srcOrd="3" destOrd="0" presId="urn:microsoft.com/office/officeart/2005/8/layout/equation2"/>
    <dgm:cxn modelId="{E5CE8B4E-CCBD-2544-B4F0-70B38E6E86B7}" type="presParOf" srcId="{C12F3D62-0DC1-0045-A8B6-2E679520E9B9}" destId="{C1110CFA-0AEC-9E40-BFC1-0D406880603A}" srcOrd="4" destOrd="0" presId="urn:microsoft.com/office/officeart/2005/8/layout/equation2"/>
    <dgm:cxn modelId="{3FCC1F5B-32F9-D844-BC94-55F3A96B3CE4}" type="presParOf" srcId="{59F82EF9-4C78-C147-A977-5DB02C399F55}" destId="{B82F7A3D-8C98-9247-A9D4-5B70151B5384}" srcOrd="1" destOrd="0" presId="urn:microsoft.com/office/officeart/2005/8/layout/equation2"/>
    <dgm:cxn modelId="{490FFBEE-535C-1B4C-96C7-A7E4384DABFD}" type="presParOf" srcId="{B82F7A3D-8C98-9247-A9D4-5B70151B5384}" destId="{64C4FD7D-535A-AB42-AC97-205015A99030}" srcOrd="0" destOrd="0" presId="urn:microsoft.com/office/officeart/2005/8/layout/equation2"/>
    <dgm:cxn modelId="{CA7FEF5D-7894-6441-BEBD-3B1403FCCE81}" type="presParOf" srcId="{59F82EF9-4C78-C147-A977-5DB02C399F55}" destId="{7B1655F9-0B5B-AA4A-926A-ECE52A72085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A72C55-DEB3-0146-9F39-9438F136BD18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</dgm:pt>
    <dgm:pt modelId="{B55AB9EB-0C51-944B-B0A4-32CF2A5B5E83}">
      <dgm:prSet phldrT="[Text]"/>
      <dgm:spPr/>
      <dgm:t>
        <a:bodyPr/>
        <a:lstStyle/>
        <a:p>
          <a:r>
            <a:rPr lang="en-GB" dirty="0"/>
            <a:t>HD Factors</a:t>
          </a:r>
        </a:p>
      </dgm:t>
    </dgm:pt>
    <dgm:pt modelId="{3958A1B3-EAA8-F34C-845F-DD71FFF049F5}" type="parTrans" cxnId="{59F21CEE-358A-6346-B612-C0E065342E0B}">
      <dgm:prSet/>
      <dgm:spPr/>
      <dgm:t>
        <a:bodyPr/>
        <a:lstStyle/>
        <a:p>
          <a:endParaRPr lang="en-GB"/>
        </a:p>
      </dgm:t>
    </dgm:pt>
    <dgm:pt modelId="{F007AC3F-BB16-0F4C-AF2D-26BD47EEC0C6}" type="sibTrans" cxnId="{59F21CEE-358A-6346-B612-C0E065342E0B}">
      <dgm:prSet/>
      <dgm:spPr/>
      <dgm:t>
        <a:bodyPr/>
        <a:lstStyle/>
        <a:p>
          <a:endParaRPr lang="en-GB"/>
        </a:p>
      </dgm:t>
    </dgm:pt>
    <dgm:pt modelId="{917EFF5D-4260-D948-885A-2AC216C989E2}">
      <dgm:prSet phldrT="[Text]"/>
      <dgm:spPr/>
      <dgm:t>
        <a:bodyPr/>
        <a:lstStyle/>
        <a:p>
          <a:r>
            <a:rPr lang="en-GB" dirty="0"/>
            <a:t>Financial Inclusion</a:t>
          </a:r>
        </a:p>
      </dgm:t>
    </dgm:pt>
    <dgm:pt modelId="{7166A595-2F98-674E-BE0D-D62FA2E6E1B8}" type="parTrans" cxnId="{2D53B09D-617C-D043-B150-27ED387B21F0}">
      <dgm:prSet/>
      <dgm:spPr/>
      <dgm:t>
        <a:bodyPr/>
        <a:lstStyle/>
        <a:p>
          <a:endParaRPr lang="en-GB"/>
        </a:p>
      </dgm:t>
    </dgm:pt>
    <dgm:pt modelId="{622A65A8-CD93-5545-9A8B-779D806854F6}" type="sibTrans" cxnId="{2D53B09D-617C-D043-B150-27ED387B21F0}">
      <dgm:prSet/>
      <dgm:spPr/>
      <dgm:t>
        <a:bodyPr/>
        <a:lstStyle/>
        <a:p>
          <a:endParaRPr lang="en-GB"/>
        </a:p>
      </dgm:t>
    </dgm:pt>
    <dgm:pt modelId="{4C6EEACC-95FB-A847-ACB9-08C410C2B7AC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Crypto Adoption</a:t>
          </a:r>
        </a:p>
      </dgm:t>
    </dgm:pt>
    <dgm:pt modelId="{301344D0-62BC-8241-8D94-3E2CC8FA9B3C}" type="parTrans" cxnId="{81B80B99-6872-6B45-817D-B926C6E828B2}">
      <dgm:prSet/>
      <dgm:spPr/>
      <dgm:t>
        <a:bodyPr/>
        <a:lstStyle/>
        <a:p>
          <a:endParaRPr lang="en-GB"/>
        </a:p>
      </dgm:t>
    </dgm:pt>
    <dgm:pt modelId="{3B64EC4B-7603-F54D-869F-7B80348A1126}" type="sibTrans" cxnId="{81B80B99-6872-6B45-817D-B926C6E828B2}">
      <dgm:prSet/>
      <dgm:spPr/>
      <dgm:t>
        <a:bodyPr/>
        <a:lstStyle/>
        <a:p>
          <a:endParaRPr lang="en-GB"/>
        </a:p>
      </dgm:t>
    </dgm:pt>
    <dgm:pt modelId="{59F82EF9-4C78-C147-A977-5DB02C399F55}" type="pres">
      <dgm:prSet presAssocID="{00A72C55-DEB3-0146-9F39-9438F136BD18}" presName="Name0" presStyleCnt="0">
        <dgm:presLayoutVars>
          <dgm:dir/>
          <dgm:resizeHandles val="exact"/>
        </dgm:presLayoutVars>
      </dgm:prSet>
      <dgm:spPr/>
    </dgm:pt>
    <dgm:pt modelId="{C12F3D62-0DC1-0045-A8B6-2E679520E9B9}" type="pres">
      <dgm:prSet presAssocID="{00A72C55-DEB3-0146-9F39-9438F136BD18}" presName="vNodes" presStyleCnt="0"/>
      <dgm:spPr/>
    </dgm:pt>
    <dgm:pt modelId="{FE801710-C290-9A46-A34E-61FD717777EB}" type="pres">
      <dgm:prSet presAssocID="{B55AB9EB-0C51-944B-B0A4-32CF2A5B5E83}" presName="node" presStyleLbl="node1" presStyleIdx="0" presStyleCnt="3">
        <dgm:presLayoutVars>
          <dgm:bulletEnabled val="1"/>
        </dgm:presLayoutVars>
      </dgm:prSet>
      <dgm:spPr/>
    </dgm:pt>
    <dgm:pt modelId="{44C77D74-9F88-0241-9505-867C386F5D3E}" type="pres">
      <dgm:prSet presAssocID="{F007AC3F-BB16-0F4C-AF2D-26BD47EEC0C6}" presName="spacerT" presStyleCnt="0"/>
      <dgm:spPr/>
    </dgm:pt>
    <dgm:pt modelId="{A152C4B6-151F-FD44-BDA7-4C1D0453BCFE}" type="pres">
      <dgm:prSet presAssocID="{F007AC3F-BB16-0F4C-AF2D-26BD47EEC0C6}" presName="sibTrans" presStyleLbl="sibTrans2D1" presStyleIdx="0" presStyleCnt="2"/>
      <dgm:spPr/>
    </dgm:pt>
    <dgm:pt modelId="{8796C1E5-D204-EE4B-91C8-5905AEE0EEDD}" type="pres">
      <dgm:prSet presAssocID="{F007AC3F-BB16-0F4C-AF2D-26BD47EEC0C6}" presName="spacerB" presStyleCnt="0"/>
      <dgm:spPr/>
    </dgm:pt>
    <dgm:pt modelId="{3DEFA245-B01A-9C4B-9A82-D9EBD315B1AA}" type="pres">
      <dgm:prSet presAssocID="{917EFF5D-4260-D948-885A-2AC216C989E2}" presName="node" presStyleLbl="node1" presStyleIdx="1" presStyleCnt="3">
        <dgm:presLayoutVars>
          <dgm:bulletEnabled val="1"/>
        </dgm:presLayoutVars>
      </dgm:prSet>
      <dgm:spPr/>
    </dgm:pt>
    <dgm:pt modelId="{B82F7A3D-8C98-9247-A9D4-5B70151B5384}" type="pres">
      <dgm:prSet presAssocID="{00A72C55-DEB3-0146-9F39-9438F136BD18}" presName="sibTransLast" presStyleLbl="sibTrans2D1" presStyleIdx="1" presStyleCnt="2"/>
      <dgm:spPr/>
    </dgm:pt>
    <dgm:pt modelId="{64C4FD7D-535A-AB42-AC97-205015A99030}" type="pres">
      <dgm:prSet presAssocID="{00A72C55-DEB3-0146-9F39-9438F136BD18}" presName="connectorText" presStyleLbl="sibTrans2D1" presStyleIdx="1" presStyleCnt="2"/>
      <dgm:spPr/>
    </dgm:pt>
    <dgm:pt modelId="{7B1655F9-0B5B-AA4A-926A-ECE52A720857}" type="pres">
      <dgm:prSet presAssocID="{00A72C55-DEB3-0146-9F39-9438F136BD18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A7135601-BF19-8743-B258-E537A264E2D8}" type="presOf" srcId="{622A65A8-CD93-5545-9A8B-779D806854F6}" destId="{B82F7A3D-8C98-9247-A9D4-5B70151B5384}" srcOrd="0" destOrd="0" presId="urn:microsoft.com/office/officeart/2005/8/layout/equation2"/>
    <dgm:cxn modelId="{8E535540-72F5-DC43-A6D0-A8BCECC5975E}" type="presOf" srcId="{B55AB9EB-0C51-944B-B0A4-32CF2A5B5E83}" destId="{FE801710-C290-9A46-A34E-61FD717777EB}" srcOrd="0" destOrd="0" presId="urn:microsoft.com/office/officeart/2005/8/layout/equation2"/>
    <dgm:cxn modelId="{238FEF69-2275-1B4F-BEA7-2BC8FDA2FE67}" type="presOf" srcId="{F007AC3F-BB16-0F4C-AF2D-26BD47EEC0C6}" destId="{A152C4B6-151F-FD44-BDA7-4C1D0453BCFE}" srcOrd="0" destOrd="0" presId="urn:microsoft.com/office/officeart/2005/8/layout/equation2"/>
    <dgm:cxn modelId="{8EB1CF6F-C03C-164E-8466-C69B0EBF4230}" type="presOf" srcId="{917EFF5D-4260-D948-885A-2AC216C989E2}" destId="{3DEFA245-B01A-9C4B-9A82-D9EBD315B1AA}" srcOrd="0" destOrd="0" presId="urn:microsoft.com/office/officeart/2005/8/layout/equation2"/>
    <dgm:cxn modelId="{6C242E95-B5C0-CB44-A2B9-E8702A826514}" type="presOf" srcId="{00A72C55-DEB3-0146-9F39-9438F136BD18}" destId="{59F82EF9-4C78-C147-A977-5DB02C399F55}" srcOrd="0" destOrd="0" presId="urn:microsoft.com/office/officeart/2005/8/layout/equation2"/>
    <dgm:cxn modelId="{81B80B99-6872-6B45-817D-B926C6E828B2}" srcId="{00A72C55-DEB3-0146-9F39-9438F136BD18}" destId="{4C6EEACC-95FB-A847-ACB9-08C410C2B7AC}" srcOrd="2" destOrd="0" parTransId="{301344D0-62BC-8241-8D94-3E2CC8FA9B3C}" sibTransId="{3B64EC4B-7603-F54D-869F-7B80348A1126}"/>
    <dgm:cxn modelId="{2D53B09D-617C-D043-B150-27ED387B21F0}" srcId="{00A72C55-DEB3-0146-9F39-9438F136BD18}" destId="{917EFF5D-4260-D948-885A-2AC216C989E2}" srcOrd="1" destOrd="0" parTransId="{7166A595-2F98-674E-BE0D-D62FA2E6E1B8}" sibTransId="{622A65A8-CD93-5545-9A8B-779D806854F6}"/>
    <dgm:cxn modelId="{75D1EAB4-E204-D745-92DA-A33B5A53A1F1}" type="presOf" srcId="{4C6EEACC-95FB-A847-ACB9-08C410C2B7AC}" destId="{7B1655F9-0B5B-AA4A-926A-ECE52A720857}" srcOrd="0" destOrd="0" presId="urn:microsoft.com/office/officeart/2005/8/layout/equation2"/>
    <dgm:cxn modelId="{650A20C8-32B1-F14C-ACD6-51E3794A8F8C}" type="presOf" srcId="{622A65A8-CD93-5545-9A8B-779D806854F6}" destId="{64C4FD7D-535A-AB42-AC97-205015A99030}" srcOrd="1" destOrd="0" presId="urn:microsoft.com/office/officeart/2005/8/layout/equation2"/>
    <dgm:cxn modelId="{59F21CEE-358A-6346-B612-C0E065342E0B}" srcId="{00A72C55-DEB3-0146-9F39-9438F136BD18}" destId="{B55AB9EB-0C51-944B-B0A4-32CF2A5B5E83}" srcOrd="0" destOrd="0" parTransId="{3958A1B3-EAA8-F34C-845F-DD71FFF049F5}" sibTransId="{F007AC3F-BB16-0F4C-AF2D-26BD47EEC0C6}"/>
    <dgm:cxn modelId="{BD97A11A-3839-E847-B980-42E1B466786E}" type="presParOf" srcId="{59F82EF9-4C78-C147-A977-5DB02C399F55}" destId="{C12F3D62-0DC1-0045-A8B6-2E679520E9B9}" srcOrd="0" destOrd="0" presId="urn:microsoft.com/office/officeart/2005/8/layout/equation2"/>
    <dgm:cxn modelId="{3BAC4364-7417-5F45-8047-C4E0C3890C82}" type="presParOf" srcId="{C12F3D62-0DC1-0045-A8B6-2E679520E9B9}" destId="{FE801710-C290-9A46-A34E-61FD717777EB}" srcOrd="0" destOrd="0" presId="urn:microsoft.com/office/officeart/2005/8/layout/equation2"/>
    <dgm:cxn modelId="{31B51B51-EB80-A64F-95E4-777BB59FDC6D}" type="presParOf" srcId="{C12F3D62-0DC1-0045-A8B6-2E679520E9B9}" destId="{44C77D74-9F88-0241-9505-867C386F5D3E}" srcOrd="1" destOrd="0" presId="urn:microsoft.com/office/officeart/2005/8/layout/equation2"/>
    <dgm:cxn modelId="{D9F2CCED-5AF4-A448-9FB0-788DCCD760D7}" type="presParOf" srcId="{C12F3D62-0DC1-0045-A8B6-2E679520E9B9}" destId="{A152C4B6-151F-FD44-BDA7-4C1D0453BCFE}" srcOrd="2" destOrd="0" presId="urn:microsoft.com/office/officeart/2005/8/layout/equation2"/>
    <dgm:cxn modelId="{5DC1271B-660C-A44F-8E7E-AB36A744E941}" type="presParOf" srcId="{C12F3D62-0DC1-0045-A8B6-2E679520E9B9}" destId="{8796C1E5-D204-EE4B-91C8-5905AEE0EEDD}" srcOrd="3" destOrd="0" presId="urn:microsoft.com/office/officeart/2005/8/layout/equation2"/>
    <dgm:cxn modelId="{8FBCCD01-4E13-684D-A1DD-57B67AC73A62}" type="presParOf" srcId="{C12F3D62-0DC1-0045-A8B6-2E679520E9B9}" destId="{3DEFA245-B01A-9C4B-9A82-D9EBD315B1AA}" srcOrd="4" destOrd="0" presId="urn:microsoft.com/office/officeart/2005/8/layout/equation2"/>
    <dgm:cxn modelId="{3FCC1F5B-32F9-D844-BC94-55F3A96B3CE4}" type="presParOf" srcId="{59F82EF9-4C78-C147-A977-5DB02C399F55}" destId="{B82F7A3D-8C98-9247-A9D4-5B70151B5384}" srcOrd="1" destOrd="0" presId="urn:microsoft.com/office/officeart/2005/8/layout/equation2"/>
    <dgm:cxn modelId="{490FFBEE-535C-1B4C-96C7-A7E4384DABFD}" type="presParOf" srcId="{B82F7A3D-8C98-9247-A9D4-5B70151B5384}" destId="{64C4FD7D-535A-AB42-AC97-205015A99030}" srcOrd="0" destOrd="0" presId="urn:microsoft.com/office/officeart/2005/8/layout/equation2"/>
    <dgm:cxn modelId="{CA7FEF5D-7894-6441-BEBD-3B1403FCCE81}" type="presParOf" srcId="{59F82EF9-4C78-C147-A977-5DB02C399F55}" destId="{7B1655F9-0B5B-AA4A-926A-ECE52A72085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06A54-421B-504B-A660-CD479B834E58}">
      <dsp:nvSpPr>
        <dsp:cNvPr id="0" name=""/>
        <dsp:cNvSpPr/>
      </dsp:nvSpPr>
      <dsp:spPr>
        <a:xfrm>
          <a:off x="2132359" y="1603484"/>
          <a:ext cx="1959813" cy="1959813"/>
        </a:xfrm>
        <a:prstGeom prst="gear9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Financial Inclusion</a:t>
          </a:r>
        </a:p>
      </dsp:txBody>
      <dsp:txXfrm>
        <a:off x="2526369" y="2062561"/>
        <a:ext cx="1171793" cy="1007384"/>
      </dsp:txXfrm>
    </dsp:sp>
    <dsp:sp modelId="{6CD29D97-2B57-FE4A-8959-047793FCC30C}">
      <dsp:nvSpPr>
        <dsp:cNvPr id="0" name=""/>
        <dsp:cNvSpPr/>
      </dsp:nvSpPr>
      <dsp:spPr>
        <a:xfrm>
          <a:off x="992103" y="1140255"/>
          <a:ext cx="1425319" cy="1425319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Crypto Adoption</a:t>
          </a:r>
        </a:p>
      </dsp:txBody>
      <dsp:txXfrm>
        <a:off x="1350931" y="1501252"/>
        <a:ext cx="707663" cy="703325"/>
      </dsp:txXfrm>
    </dsp:sp>
    <dsp:sp modelId="{281184F9-00DD-934D-AA8D-21766FB2B1B7}">
      <dsp:nvSpPr>
        <dsp:cNvPr id="0" name=""/>
        <dsp:cNvSpPr/>
      </dsp:nvSpPr>
      <dsp:spPr>
        <a:xfrm rot="20700000">
          <a:off x="1791693" y="161292"/>
          <a:ext cx="1396521" cy="1396521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HD Factors</a:t>
          </a:r>
        </a:p>
      </dsp:txBody>
      <dsp:txXfrm rot="-20700000">
        <a:off x="2097991" y="467590"/>
        <a:ext cx="783925" cy="783925"/>
      </dsp:txXfrm>
    </dsp:sp>
    <dsp:sp modelId="{A54CB349-F5F5-4E45-B2E9-8F1321627600}">
      <dsp:nvSpPr>
        <dsp:cNvPr id="0" name=""/>
        <dsp:cNvSpPr/>
      </dsp:nvSpPr>
      <dsp:spPr>
        <a:xfrm>
          <a:off x="1974858" y="1311601"/>
          <a:ext cx="2508561" cy="2508561"/>
        </a:xfrm>
        <a:prstGeom prst="circularArrow">
          <a:avLst>
            <a:gd name="adj1" fmla="val 4688"/>
            <a:gd name="adj2" fmla="val 299029"/>
            <a:gd name="adj3" fmla="val 2499098"/>
            <a:gd name="adj4" fmla="val 15898546"/>
            <a:gd name="adj5" fmla="val 546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8575">
          <a:solidFill>
            <a:schemeClr val="accent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C0B9A-646C-C64E-A4B8-BED6B7CB1166}">
      <dsp:nvSpPr>
        <dsp:cNvPr id="0" name=""/>
        <dsp:cNvSpPr/>
      </dsp:nvSpPr>
      <dsp:spPr>
        <a:xfrm>
          <a:off x="739682" y="827594"/>
          <a:ext cx="1822626" cy="182262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8575">
          <a:solidFill>
            <a:schemeClr val="accent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19AB1-0086-564F-88F8-C4A286D07051}">
      <dsp:nvSpPr>
        <dsp:cNvPr id="0" name=""/>
        <dsp:cNvSpPr/>
      </dsp:nvSpPr>
      <dsp:spPr>
        <a:xfrm>
          <a:off x="1467398" y="-146252"/>
          <a:ext cx="1965158" cy="196515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8575">
          <a:solidFill>
            <a:schemeClr val="accent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01710-C290-9A46-A34E-61FD717777EB}">
      <dsp:nvSpPr>
        <dsp:cNvPr id="0" name=""/>
        <dsp:cNvSpPr/>
      </dsp:nvSpPr>
      <dsp:spPr>
        <a:xfrm>
          <a:off x="20936" y="2154"/>
          <a:ext cx="948897" cy="948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HD Factors</a:t>
          </a:r>
        </a:p>
      </dsp:txBody>
      <dsp:txXfrm>
        <a:off x="159899" y="141117"/>
        <a:ext cx="670971" cy="670971"/>
      </dsp:txXfrm>
    </dsp:sp>
    <dsp:sp modelId="{C3D1034E-A142-5644-9D24-BA28732E22E6}">
      <dsp:nvSpPr>
        <dsp:cNvPr id="0" name=""/>
        <dsp:cNvSpPr/>
      </dsp:nvSpPr>
      <dsp:spPr>
        <a:xfrm>
          <a:off x="220204" y="1028102"/>
          <a:ext cx="550360" cy="55036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293154" y="1238560"/>
        <a:ext cx="404460" cy="129444"/>
      </dsp:txXfrm>
    </dsp:sp>
    <dsp:sp modelId="{C1110CFA-0AEC-9E40-BFC1-0D406880603A}">
      <dsp:nvSpPr>
        <dsp:cNvPr id="0" name=""/>
        <dsp:cNvSpPr/>
      </dsp:nvSpPr>
      <dsp:spPr>
        <a:xfrm>
          <a:off x="20936" y="1655513"/>
          <a:ext cx="948897" cy="948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Crypto Adoption</a:t>
          </a:r>
        </a:p>
      </dsp:txBody>
      <dsp:txXfrm>
        <a:off x="159899" y="1794476"/>
        <a:ext cx="670971" cy="670971"/>
      </dsp:txXfrm>
    </dsp:sp>
    <dsp:sp modelId="{B82F7A3D-8C98-9247-A9D4-5B70151B5384}">
      <dsp:nvSpPr>
        <dsp:cNvPr id="0" name=""/>
        <dsp:cNvSpPr/>
      </dsp:nvSpPr>
      <dsp:spPr>
        <a:xfrm>
          <a:off x="1112168" y="1126787"/>
          <a:ext cx="301749" cy="3529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1112168" y="1197385"/>
        <a:ext cx="211224" cy="211793"/>
      </dsp:txXfrm>
    </dsp:sp>
    <dsp:sp modelId="{7B1655F9-0B5B-AA4A-926A-ECE52A720857}">
      <dsp:nvSpPr>
        <dsp:cNvPr id="0" name=""/>
        <dsp:cNvSpPr/>
      </dsp:nvSpPr>
      <dsp:spPr>
        <a:xfrm>
          <a:off x="1539172" y="354385"/>
          <a:ext cx="1897794" cy="1897794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Financial Inclusion</a:t>
          </a:r>
        </a:p>
      </dsp:txBody>
      <dsp:txXfrm>
        <a:off x="1817097" y="632310"/>
        <a:ext cx="1341944" cy="13419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01710-C290-9A46-A34E-61FD717777EB}">
      <dsp:nvSpPr>
        <dsp:cNvPr id="0" name=""/>
        <dsp:cNvSpPr/>
      </dsp:nvSpPr>
      <dsp:spPr>
        <a:xfrm>
          <a:off x="20936" y="2154"/>
          <a:ext cx="948897" cy="948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HD Factors</a:t>
          </a:r>
        </a:p>
      </dsp:txBody>
      <dsp:txXfrm>
        <a:off x="159899" y="141117"/>
        <a:ext cx="670971" cy="670971"/>
      </dsp:txXfrm>
    </dsp:sp>
    <dsp:sp modelId="{A152C4B6-151F-FD44-BDA7-4C1D0453BCFE}">
      <dsp:nvSpPr>
        <dsp:cNvPr id="0" name=""/>
        <dsp:cNvSpPr/>
      </dsp:nvSpPr>
      <dsp:spPr>
        <a:xfrm>
          <a:off x="220204" y="1028102"/>
          <a:ext cx="550360" cy="55036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293154" y="1238560"/>
        <a:ext cx="404460" cy="129444"/>
      </dsp:txXfrm>
    </dsp:sp>
    <dsp:sp modelId="{3DEFA245-B01A-9C4B-9A82-D9EBD315B1AA}">
      <dsp:nvSpPr>
        <dsp:cNvPr id="0" name=""/>
        <dsp:cNvSpPr/>
      </dsp:nvSpPr>
      <dsp:spPr>
        <a:xfrm>
          <a:off x="20936" y="1655513"/>
          <a:ext cx="948897" cy="948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Financial Inclusion</a:t>
          </a:r>
        </a:p>
      </dsp:txBody>
      <dsp:txXfrm>
        <a:off x="159899" y="1794476"/>
        <a:ext cx="670971" cy="670971"/>
      </dsp:txXfrm>
    </dsp:sp>
    <dsp:sp modelId="{B82F7A3D-8C98-9247-A9D4-5B70151B5384}">
      <dsp:nvSpPr>
        <dsp:cNvPr id="0" name=""/>
        <dsp:cNvSpPr/>
      </dsp:nvSpPr>
      <dsp:spPr>
        <a:xfrm>
          <a:off x="1112168" y="1126787"/>
          <a:ext cx="301749" cy="3529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1112168" y="1197385"/>
        <a:ext cx="211224" cy="211793"/>
      </dsp:txXfrm>
    </dsp:sp>
    <dsp:sp modelId="{7B1655F9-0B5B-AA4A-926A-ECE52A720857}">
      <dsp:nvSpPr>
        <dsp:cNvPr id="0" name=""/>
        <dsp:cNvSpPr/>
      </dsp:nvSpPr>
      <dsp:spPr>
        <a:xfrm>
          <a:off x="1539172" y="354385"/>
          <a:ext cx="1897794" cy="1897794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Crypto Adoption</a:t>
          </a:r>
        </a:p>
      </dsp:txBody>
      <dsp:txXfrm>
        <a:off x="1817097" y="632310"/>
        <a:ext cx="1341944" cy="1341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03A-961D-F97A-F6FD-EAD69983E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F39A8-2EE9-50EB-EB3F-702235BF9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FBF2-18F8-59E2-BE77-D7A9C991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68AB0-D11A-61C8-2408-48D8AB7F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3C7D6-A783-D759-AEB2-BC54A356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059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5BDA-FFEC-E56B-D021-0A174F1C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B0697-D690-1E78-DB03-3A49A9C5C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46221-3DFB-DA8B-DA87-E24092E1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F57C4-ED18-5E53-F5E9-9E8FD8DD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ABEA2-8477-ED27-40F5-69D63D85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954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5505D-2D0E-17AB-BEF2-5C6FB3D2F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8F82C-08A0-937F-EAF9-8AD1BE671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255FC-9BE8-D52E-1BBE-BD507274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6975F-5EBD-3A20-D9A6-53645B7F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27AD-0CDC-B6FB-EDFD-B08020BF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879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16D7-9756-0A92-A26D-2899D314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4379-84BD-20D1-5B31-E0B07186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A6B00-FE9C-A286-D165-53185F2A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A811A-EA67-72EC-E3AE-839DFCA5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77643-209B-052B-A7F2-8BD4E40E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758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30E4-5B0F-95BC-B235-585D0D73C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EC50-22FB-8D11-D006-7EA8A1A73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9F040-4633-47DD-DFBE-932A9745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724C8-47A0-BE92-2788-D49F25D1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41C33-1E7A-3AA3-389C-F8B45C24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792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ECF0-1E2F-91D4-00EC-9358E60C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24C6-2DE0-FC7D-7EE1-AF860163E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72558-ABC7-F329-2165-F1E4E9F57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10C21-3CD3-AFD1-F385-C0FF5799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98974-10DA-AB6E-CFD3-532B3CA7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6F76B-2B16-1A3E-2B50-12E32454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708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B486-0B61-2371-26AB-6B474E85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EAB2A-04A5-999E-5020-17C2915D9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0A448-1321-B279-68E8-A629C4E88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7AE20-DFE5-F496-EA43-F01C4EBBF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1A693-B674-2CA3-FBB5-566D6B0F0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B6AEC-D8B8-A685-7D71-3DBAACA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DBC30-986E-9180-D531-85E52B1B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EEEDC-1987-F0E9-B0B9-D9514719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591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6575-7748-14E2-E90A-6FB66249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3ACE9-5B10-2BFC-D699-28491DB7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E4964-D2D6-EFF1-C521-1B13E21E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68D7F-985B-023D-790A-D0623F61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961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7F7F7-9BF6-260F-53D4-C7227829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D24E9-6B7C-F718-9346-259C56B4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4E15E-5CFE-AEFC-86AB-60B15231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728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CFB6-2114-C397-A0AC-8CD89386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959D-FF4A-A837-E204-F7A8F160F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8E8FC-B741-BE67-04CD-FEC94B1DE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37F09-DF43-99BD-BA46-7128D22B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4B6B9-2FF4-6209-2A93-D6821AE4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61785-FE6A-49BC-36D4-5B8D5F29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642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5ABE-A075-6314-76CC-19B6FF9F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9BDA63-E36F-B3E0-55B7-31FFDCFBE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4C31B-63ED-F2A6-2E0D-23AC73BA1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E44CA-7C31-07B2-B54B-16BC59C2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B770-C0A8-98D5-7FE9-D2751EAD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22AFD-D8CF-0DED-7011-609BEE2A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027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53328-EF26-7BA3-EDF8-FFA82AFB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17D7B-08E9-B036-0BEB-F974A0457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AED22-46E9-DF71-3C4D-1C126FF5E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2F6D5-150C-6542-A6F8-7D0D92A5BC4A}" type="datetimeFigureOut">
              <a:rPr lang="en-DE" smtClean="0"/>
              <a:t>10.08.22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149CD-6C33-005A-7209-60C02D067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DF7D0-3F6B-CDC0-F178-601D9C699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5F2C9-D6A1-4845-9BCD-3191E0CB6C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379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hyperlink" Target="https://aisel.aisnet.org/cgi/viewcontent.cgi?article=1007&amp;=&amp;context=globdev2018&amp;=&amp;sei-redir=1&amp;referer=https%253A%252F%252Fscholar.google.com%252Fscholar%253Fhl%253Dde%2526as_sdt%253D0%25252C5%2526q%253Dcrypto%252Badoption%252Bfinancial%252Binclusion%2526btnG%253D#search=%22crypto%20adoption%20financial%20inclusion%22" TargetMode="Externa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4D8B-C3D8-8385-6278-C36045029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Concept for Hypotheses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F809F-980D-8088-B7B0-70E5D72960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332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443C03-A51B-502B-59D4-7678B9947BF7}"/>
              </a:ext>
            </a:extLst>
          </p:cNvPr>
          <p:cNvSpPr/>
          <p:nvPr/>
        </p:nvSpPr>
        <p:spPr>
          <a:xfrm>
            <a:off x="154311" y="1629100"/>
            <a:ext cx="4251763" cy="38208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0656E1-3D8D-C8E4-71E5-B1ECC06C1AEB}"/>
              </a:ext>
            </a:extLst>
          </p:cNvPr>
          <p:cNvSpPr/>
          <p:nvPr/>
        </p:nvSpPr>
        <p:spPr>
          <a:xfrm>
            <a:off x="6229291" y="3753264"/>
            <a:ext cx="4767875" cy="29643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84B97-5417-11D3-DE97-14391A0D24A3}"/>
              </a:ext>
            </a:extLst>
          </p:cNvPr>
          <p:cNvSpPr/>
          <p:nvPr/>
        </p:nvSpPr>
        <p:spPr>
          <a:xfrm>
            <a:off x="6229291" y="379446"/>
            <a:ext cx="4767875" cy="29643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C776543-D414-F07D-2E12-4BE20B35C3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8214760"/>
              </p:ext>
            </p:extLst>
          </p:nvPr>
        </p:nvGraphicFramePr>
        <p:xfrm>
          <a:off x="-493986" y="1629100"/>
          <a:ext cx="4621048" cy="3563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6BA707B-A989-A736-579D-0D0346F60B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854928"/>
              </p:ext>
            </p:extLst>
          </p:nvPr>
        </p:nvGraphicFramePr>
        <p:xfrm>
          <a:off x="6611006" y="646532"/>
          <a:ext cx="3457903" cy="2606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5A3F8ED-308A-E96E-20FD-93362BCF6F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3701848"/>
              </p:ext>
            </p:extLst>
          </p:nvPr>
        </p:nvGraphicFramePr>
        <p:xfrm>
          <a:off x="6611006" y="3988968"/>
          <a:ext cx="3457903" cy="2606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B9D598-FFF9-C365-810C-DA7C89BAB11C}"/>
              </a:ext>
            </a:extLst>
          </p:cNvPr>
          <p:cNvSpPr txBox="1"/>
          <p:nvPr/>
        </p:nvSpPr>
        <p:spPr>
          <a:xfrm>
            <a:off x="6331994" y="415700"/>
            <a:ext cx="45624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900" b="1" i="1" dirty="0"/>
              <a:t>Model1: Effects of Human Development Factors and Crypto Adoption on Financial Inclusion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1D6A50-22E3-2AC2-A2B1-F5B758AEA737}"/>
              </a:ext>
            </a:extLst>
          </p:cNvPr>
          <p:cNvSpPr txBox="1"/>
          <p:nvPr/>
        </p:nvSpPr>
        <p:spPr>
          <a:xfrm>
            <a:off x="6344822" y="3779011"/>
            <a:ext cx="45368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900" b="1" i="1" dirty="0"/>
              <a:t>Model2: Effects of Human Development Factors and Financial Inclusion on Crypto Adoption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12C57-5342-872A-ED3F-0FF9D750BAAD}"/>
              </a:ext>
            </a:extLst>
          </p:cNvPr>
          <p:cNvSpPr txBox="1"/>
          <p:nvPr/>
        </p:nvSpPr>
        <p:spPr>
          <a:xfrm>
            <a:off x="1515399" y="1609548"/>
            <a:ext cx="15295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900" b="1" i="1" dirty="0"/>
              <a:t>Factors relevant for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ABA76-BB97-129A-4C5E-24ADF334CF98}"/>
              </a:ext>
            </a:extLst>
          </p:cNvPr>
          <p:cNvSpPr txBox="1"/>
          <p:nvPr/>
        </p:nvSpPr>
        <p:spPr>
          <a:xfrm>
            <a:off x="154311" y="5572977"/>
            <a:ext cx="3558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HD Factors: </a:t>
            </a:r>
            <a:r>
              <a:rPr lang="en-DE" dirty="0"/>
              <a:t>Model from </a:t>
            </a:r>
            <a:r>
              <a:rPr lang="en-DE" dirty="0">
                <a:hlinkClick r:id="rId17"/>
              </a:rPr>
              <a:t>paper</a:t>
            </a:r>
            <a:endParaRPr lang="en-DE" dirty="0"/>
          </a:p>
          <a:p>
            <a:r>
              <a:rPr lang="en-DE" b="1" dirty="0"/>
              <a:t>Crypto Adoption: </a:t>
            </a:r>
            <a:r>
              <a:rPr lang="en-DE" dirty="0"/>
              <a:t>Chainalysis report</a:t>
            </a:r>
          </a:p>
          <a:p>
            <a:r>
              <a:rPr lang="en-DE" b="1" dirty="0"/>
              <a:t>F</a:t>
            </a:r>
            <a:r>
              <a:rPr lang="en-GB" b="1" dirty="0" err="1"/>
              <a:t>i</a:t>
            </a:r>
            <a:r>
              <a:rPr lang="en-DE" b="1" dirty="0"/>
              <a:t>nancial Inclusion:</a:t>
            </a:r>
            <a:r>
              <a:rPr lang="en-DE" dirty="0"/>
              <a:t> tbd</a:t>
            </a:r>
            <a:endParaRPr lang="en-DE" b="1" dirty="0"/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21DB1594-2BFF-DF82-DC29-8BA5CBD32D39}"/>
              </a:ext>
            </a:extLst>
          </p:cNvPr>
          <p:cNvSpPr/>
          <p:nvPr/>
        </p:nvSpPr>
        <p:spPr>
          <a:xfrm>
            <a:off x="5004757" y="2131115"/>
            <a:ext cx="557048" cy="2816772"/>
          </a:xfrm>
          <a:prstGeom prst="chevr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805DD1-723C-EE55-EC35-492EBC1D7F8E}"/>
              </a:ext>
            </a:extLst>
          </p:cNvPr>
          <p:cNvGrpSpPr>
            <a:grpSpLocks noChangeAspect="1"/>
          </p:cNvGrpSpPr>
          <p:nvPr/>
        </p:nvGrpSpPr>
        <p:grpSpPr>
          <a:xfrm>
            <a:off x="9645892" y="2828241"/>
            <a:ext cx="1404057" cy="485919"/>
            <a:chOff x="343552" y="5676487"/>
            <a:chExt cx="2736111" cy="94692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99F5634-A49E-250D-9528-3436CD1FC297}"/>
                </a:ext>
              </a:extLst>
            </p:cNvPr>
            <p:cNvGrpSpPr/>
            <p:nvPr/>
          </p:nvGrpSpPr>
          <p:grpSpPr>
            <a:xfrm>
              <a:off x="343552" y="5676487"/>
              <a:ext cx="402425" cy="402425"/>
              <a:chOff x="20936" y="2154"/>
              <a:chExt cx="948897" cy="94889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55127D-BD74-E9C7-FC99-B5A7FEB5B70E}"/>
                  </a:ext>
                </a:extLst>
              </p:cNvPr>
              <p:cNvSpPr/>
              <p:nvPr/>
            </p:nvSpPr>
            <p:spPr>
              <a:xfrm>
                <a:off x="20936" y="2154"/>
                <a:ext cx="948897" cy="948897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Oval 4">
                <a:extLst>
                  <a:ext uri="{FF2B5EF4-FFF2-40B4-BE49-F238E27FC236}">
                    <a16:creationId xmlns:a16="http://schemas.microsoft.com/office/drawing/2014/main" id="{3B8E295B-6E9F-03E1-C513-B8BAA6172B31}"/>
                  </a:ext>
                </a:extLst>
              </p:cNvPr>
              <p:cNvSpPr txBox="1"/>
              <p:nvPr/>
            </p:nvSpPr>
            <p:spPr>
              <a:xfrm>
                <a:off x="159899" y="141117"/>
                <a:ext cx="670971" cy="67097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510" tIns="16510" rIns="16510" bIns="16510" numCol="1" spcCol="1270" anchor="ctr" anchorCtr="0">
                <a:noAutofit/>
              </a:bodyPr>
              <a:lstStyle/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600" kern="120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3F8C35-111E-0D11-C6FB-09C51B185870}"/>
                </a:ext>
              </a:extLst>
            </p:cNvPr>
            <p:cNvSpPr txBox="1"/>
            <p:nvPr/>
          </p:nvSpPr>
          <p:spPr>
            <a:xfrm>
              <a:off x="804911" y="5709580"/>
              <a:ext cx="2274752" cy="419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800" dirty="0"/>
                <a:t>= Independent Variable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F2E8621-5B71-EB41-0D00-E6128E0516B3}"/>
                </a:ext>
              </a:extLst>
            </p:cNvPr>
            <p:cNvGrpSpPr/>
            <p:nvPr/>
          </p:nvGrpSpPr>
          <p:grpSpPr>
            <a:xfrm>
              <a:off x="343552" y="6170473"/>
              <a:ext cx="402425" cy="402425"/>
              <a:chOff x="20936" y="2154"/>
              <a:chExt cx="948897" cy="948897"/>
            </a:xfrm>
            <a:solidFill>
              <a:schemeClr val="accent2"/>
            </a:solidFill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5AA71E8-B9B5-9C10-5439-7A67B80EB041}"/>
                  </a:ext>
                </a:extLst>
              </p:cNvPr>
              <p:cNvSpPr/>
              <p:nvPr/>
            </p:nvSpPr>
            <p:spPr>
              <a:xfrm>
                <a:off x="20936" y="2154"/>
                <a:ext cx="948897" cy="948897"/>
              </a:xfrm>
              <a:prstGeom prst="ellipse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Oval 4">
                <a:extLst>
                  <a:ext uri="{FF2B5EF4-FFF2-40B4-BE49-F238E27FC236}">
                    <a16:creationId xmlns:a16="http://schemas.microsoft.com/office/drawing/2014/main" id="{D74A3E5D-0D53-99D1-96D5-4711817E20CF}"/>
                  </a:ext>
                </a:extLst>
              </p:cNvPr>
              <p:cNvSpPr txBox="1"/>
              <p:nvPr/>
            </p:nvSpPr>
            <p:spPr>
              <a:xfrm>
                <a:off x="159899" y="141117"/>
                <a:ext cx="670971" cy="670971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510" tIns="16510" rIns="16510" bIns="16510" numCol="1" spcCol="1270" anchor="ctr" anchorCtr="0">
                <a:noAutofit/>
              </a:bodyPr>
              <a:lstStyle/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600" kern="1200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12BFE8-1C18-850E-0AEE-A17950F23D15}"/>
                </a:ext>
              </a:extLst>
            </p:cNvPr>
            <p:cNvSpPr txBox="1"/>
            <p:nvPr/>
          </p:nvSpPr>
          <p:spPr>
            <a:xfrm>
              <a:off x="804911" y="6203567"/>
              <a:ext cx="2134181" cy="419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800" dirty="0"/>
                <a:t>= Dependent Variable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16B5028-0A96-E456-EF20-8C33A3E768A5}"/>
              </a:ext>
            </a:extLst>
          </p:cNvPr>
          <p:cNvGrpSpPr>
            <a:grpSpLocks noChangeAspect="1"/>
          </p:cNvGrpSpPr>
          <p:nvPr/>
        </p:nvGrpSpPr>
        <p:grpSpPr>
          <a:xfrm>
            <a:off x="9645892" y="6212572"/>
            <a:ext cx="1404057" cy="485919"/>
            <a:chOff x="343552" y="5676487"/>
            <a:chExt cx="2736111" cy="94692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5A37844-7314-DCB7-D885-C86EDC72157B}"/>
                </a:ext>
              </a:extLst>
            </p:cNvPr>
            <p:cNvGrpSpPr/>
            <p:nvPr/>
          </p:nvGrpSpPr>
          <p:grpSpPr>
            <a:xfrm>
              <a:off x="343552" y="5676487"/>
              <a:ext cx="402425" cy="402425"/>
              <a:chOff x="20936" y="2154"/>
              <a:chExt cx="948897" cy="948897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7B34778-2346-29FD-D8D4-7A91A8601DA2}"/>
                  </a:ext>
                </a:extLst>
              </p:cNvPr>
              <p:cNvSpPr/>
              <p:nvPr/>
            </p:nvSpPr>
            <p:spPr>
              <a:xfrm>
                <a:off x="20936" y="2154"/>
                <a:ext cx="948897" cy="948897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Oval 4">
                <a:extLst>
                  <a:ext uri="{FF2B5EF4-FFF2-40B4-BE49-F238E27FC236}">
                    <a16:creationId xmlns:a16="http://schemas.microsoft.com/office/drawing/2014/main" id="{5A288472-9CB9-339E-FBEB-CD9561AB4117}"/>
                  </a:ext>
                </a:extLst>
              </p:cNvPr>
              <p:cNvSpPr txBox="1"/>
              <p:nvPr/>
            </p:nvSpPr>
            <p:spPr>
              <a:xfrm>
                <a:off x="159899" y="141117"/>
                <a:ext cx="670971" cy="67097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510" tIns="16510" rIns="16510" bIns="16510" numCol="1" spcCol="1270" anchor="ctr" anchorCtr="0">
                <a:noAutofit/>
              </a:bodyPr>
              <a:lstStyle/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600" kern="1200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AE2A2C-C004-1BCC-366E-9E556E01E976}"/>
                </a:ext>
              </a:extLst>
            </p:cNvPr>
            <p:cNvSpPr txBox="1"/>
            <p:nvPr/>
          </p:nvSpPr>
          <p:spPr>
            <a:xfrm>
              <a:off x="804911" y="5709580"/>
              <a:ext cx="2274752" cy="419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800" dirty="0"/>
                <a:t>= Independent Variable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876FE2A-B666-1A7E-98C9-870D4BB0648E}"/>
                </a:ext>
              </a:extLst>
            </p:cNvPr>
            <p:cNvGrpSpPr/>
            <p:nvPr/>
          </p:nvGrpSpPr>
          <p:grpSpPr>
            <a:xfrm>
              <a:off x="343552" y="6170473"/>
              <a:ext cx="402425" cy="402425"/>
              <a:chOff x="20936" y="2154"/>
              <a:chExt cx="948897" cy="948897"/>
            </a:xfrm>
            <a:solidFill>
              <a:schemeClr val="accent2"/>
            </a:solidFill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F736454-0413-0CF0-5831-195B304346B4}"/>
                  </a:ext>
                </a:extLst>
              </p:cNvPr>
              <p:cNvSpPr/>
              <p:nvPr/>
            </p:nvSpPr>
            <p:spPr>
              <a:xfrm>
                <a:off x="20936" y="2154"/>
                <a:ext cx="948897" cy="948897"/>
              </a:xfrm>
              <a:prstGeom prst="ellipse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Oval 4">
                <a:extLst>
                  <a:ext uri="{FF2B5EF4-FFF2-40B4-BE49-F238E27FC236}">
                    <a16:creationId xmlns:a16="http://schemas.microsoft.com/office/drawing/2014/main" id="{7927E223-5D66-9EB6-5B6F-860F7EEA1A0E}"/>
                  </a:ext>
                </a:extLst>
              </p:cNvPr>
              <p:cNvSpPr txBox="1"/>
              <p:nvPr/>
            </p:nvSpPr>
            <p:spPr>
              <a:xfrm>
                <a:off x="159899" y="141117"/>
                <a:ext cx="670971" cy="670971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510" tIns="16510" rIns="16510" bIns="16510" numCol="1" spcCol="1270" anchor="ctr" anchorCtr="0">
                <a:noAutofit/>
              </a:bodyPr>
              <a:lstStyle/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600" kern="1200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F9AF43-DC05-5F91-AED9-795BE3ACCC47}"/>
                </a:ext>
              </a:extLst>
            </p:cNvPr>
            <p:cNvSpPr txBox="1"/>
            <p:nvPr/>
          </p:nvSpPr>
          <p:spPr>
            <a:xfrm>
              <a:off x="804911" y="6203567"/>
              <a:ext cx="2134181" cy="419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800" dirty="0"/>
                <a:t>= Dependent Variable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EA3FEDA-C0AA-10D1-1ABB-09925C53CCEF}"/>
              </a:ext>
            </a:extLst>
          </p:cNvPr>
          <p:cNvSpPr txBox="1"/>
          <p:nvPr/>
        </p:nvSpPr>
        <p:spPr>
          <a:xfrm>
            <a:off x="228997" y="415700"/>
            <a:ext cx="3917011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Which factors make cryptocurrency a tool for financial inclusion in emerging economies? 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110577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944E-1F2E-305E-9D03-57436A09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B5AC-208C-D74D-C974-247147CCE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DE" b="1" dirty="0"/>
              <a:t>RQ1: </a:t>
            </a:r>
            <a:r>
              <a:rPr lang="en-DE" dirty="0"/>
              <a:t>How do </a:t>
            </a:r>
            <a:r>
              <a:rPr lang="en-GB" dirty="0"/>
              <a:t>Human Development Factors and Crypto Adoption affect Financial Inclusion</a:t>
            </a:r>
            <a:r>
              <a:rPr lang="en-DE" dirty="0"/>
              <a:t>? </a:t>
            </a:r>
            <a:r>
              <a:rPr lang="en-DE" dirty="0">
                <a:sym typeface="Wingdings" pitchFamily="2" charset="2"/>
              </a:rPr>
              <a:t></a:t>
            </a:r>
            <a:r>
              <a:rPr lang="en-DE" dirty="0"/>
              <a:t> </a:t>
            </a:r>
            <a:r>
              <a:rPr lang="en-DE" i="1" dirty="0"/>
              <a:t>Model 1</a:t>
            </a:r>
          </a:p>
          <a:p>
            <a:pPr marL="0" indent="0">
              <a:buNone/>
            </a:pPr>
            <a:r>
              <a:rPr lang="en-DE" b="1" dirty="0"/>
              <a:t>H1</a:t>
            </a:r>
            <a:r>
              <a:rPr lang="en-DE" b="1" baseline="-25000" dirty="0"/>
              <a:t>0</a:t>
            </a:r>
            <a:r>
              <a:rPr lang="en-DE" b="1" dirty="0"/>
              <a:t>: </a:t>
            </a:r>
            <a:r>
              <a:rPr lang="en-GB" dirty="0"/>
              <a:t>Development Factors and Crypto Adoption do not have an effect on Financial Inclusion</a:t>
            </a:r>
            <a:r>
              <a:rPr lang="en-DE" dirty="0"/>
              <a:t>.</a:t>
            </a:r>
          </a:p>
          <a:p>
            <a:pPr marL="0" indent="0">
              <a:buNone/>
            </a:pPr>
            <a:r>
              <a:rPr lang="en-DE" b="1" dirty="0"/>
              <a:t>H1</a:t>
            </a:r>
            <a:r>
              <a:rPr lang="en-DE" b="1" baseline="-25000" dirty="0"/>
              <a:t>A</a:t>
            </a:r>
            <a:r>
              <a:rPr lang="en-DE" b="1" dirty="0"/>
              <a:t>: </a:t>
            </a:r>
            <a:r>
              <a:rPr lang="en-GB" dirty="0"/>
              <a:t>Development Factors and Crypto Adoption have an effect on Financial Inclusion</a:t>
            </a:r>
            <a:r>
              <a:rPr lang="en-DE" dirty="0"/>
              <a:t>.</a:t>
            </a:r>
            <a:endParaRPr lang="en-DE" b="1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b="1" dirty="0"/>
              <a:t>RQ2: </a:t>
            </a:r>
            <a:r>
              <a:rPr lang="en-DE" dirty="0"/>
              <a:t>How do </a:t>
            </a:r>
            <a:r>
              <a:rPr lang="en-GB" dirty="0"/>
              <a:t>Human Development Factors and Financial Inclusion affect Crypto Adoption</a:t>
            </a:r>
            <a:r>
              <a:rPr lang="en-DE" dirty="0"/>
              <a:t>? </a:t>
            </a:r>
            <a:r>
              <a:rPr lang="en-DE" dirty="0">
                <a:sym typeface="Wingdings" pitchFamily="2" charset="2"/>
              </a:rPr>
              <a:t></a:t>
            </a:r>
            <a:r>
              <a:rPr lang="en-DE" dirty="0"/>
              <a:t> </a:t>
            </a:r>
            <a:r>
              <a:rPr lang="en-DE" i="1" dirty="0"/>
              <a:t>Model 2</a:t>
            </a:r>
          </a:p>
          <a:p>
            <a:pPr marL="0" indent="0">
              <a:buNone/>
            </a:pPr>
            <a:r>
              <a:rPr lang="en-DE" b="1" dirty="0"/>
              <a:t>H2</a:t>
            </a:r>
            <a:r>
              <a:rPr lang="en-DE" b="1" baseline="-25000" dirty="0"/>
              <a:t>0</a:t>
            </a:r>
            <a:r>
              <a:rPr lang="en-DE" b="1" dirty="0"/>
              <a:t>: </a:t>
            </a:r>
            <a:r>
              <a:rPr lang="en-GB" dirty="0"/>
              <a:t>Development Factors and Financial Inclusion do not have an effect on Crypto Adoption</a:t>
            </a:r>
            <a:r>
              <a:rPr lang="en-DE" dirty="0"/>
              <a:t>.</a:t>
            </a:r>
          </a:p>
          <a:p>
            <a:pPr marL="0" indent="0">
              <a:buNone/>
            </a:pPr>
            <a:r>
              <a:rPr lang="en-DE" b="1" dirty="0"/>
              <a:t>H2</a:t>
            </a:r>
            <a:r>
              <a:rPr lang="en-DE" b="1" baseline="-25000" dirty="0"/>
              <a:t>A</a:t>
            </a:r>
            <a:r>
              <a:rPr lang="en-DE" b="1" dirty="0"/>
              <a:t>: </a:t>
            </a:r>
            <a:r>
              <a:rPr lang="en-GB" dirty="0"/>
              <a:t>Development Factors and Financial have an effect on Crypto Adoption</a:t>
            </a:r>
            <a:r>
              <a:rPr lang="en-DE" dirty="0"/>
              <a:t>.</a:t>
            </a:r>
            <a:endParaRPr lang="en-DE" b="1" dirty="0"/>
          </a:p>
          <a:p>
            <a:pPr marL="0" indent="0">
              <a:buNone/>
            </a:pPr>
            <a:endParaRPr lang="en-DE" i="1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64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A462-D712-638E-FA8A-5096FDE5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HD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C5E18-6873-B319-0A46-26FF93F5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Use formula + data from </a:t>
            </a:r>
            <a:r>
              <a:rPr lang="en-GB" dirty="0"/>
              <a:t>https://</a:t>
            </a:r>
            <a:r>
              <a:rPr lang="en-GB" dirty="0" err="1"/>
              <a:t>reader.elsevier.com</a:t>
            </a:r>
            <a:r>
              <a:rPr lang="en-GB" dirty="0"/>
              <a:t>/reader/</a:t>
            </a:r>
            <a:r>
              <a:rPr lang="en-GB" dirty="0" err="1"/>
              <a:t>sd</a:t>
            </a:r>
            <a:r>
              <a:rPr lang="en-GB" dirty="0"/>
              <a:t>/</a:t>
            </a:r>
            <a:r>
              <a:rPr lang="en-GB" dirty="0" err="1"/>
              <a:t>pii</a:t>
            </a:r>
            <a:r>
              <a:rPr lang="en-GB" dirty="0"/>
              <a:t>/S0040162522002657?token=0A950EF48A52E5A91DA62B68D2641744755D6B654B952A4FCAFF902786C4A8D928E284114957ACFFA416D45A23EF041C&amp;originRegion=eu-west-1&amp;originCreation=20220811185534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4595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8896-4697-DF9B-B104-197A3F4E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Crypto 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1013-4F11-C1C0-F59D-B3CB30E7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Use data from </a:t>
            </a:r>
            <a:r>
              <a:rPr lang="en-GB" dirty="0"/>
              <a:t>https://</a:t>
            </a:r>
            <a:r>
              <a:rPr lang="en-GB" dirty="0" err="1"/>
              <a:t>reader.elsevier.com</a:t>
            </a:r>
            <a:r>
              <a:rPr lang="en-GB" dirty="0"/>
              <a:t>/reader/</a:t>
            </a:r>
            <a:r>
              <a:rPr lang="en-GB" dirty="0" err="1"/>
              <a:t>sd</a:t>
            </a:r>
            <a:r>
              <a:rPr lang="en-GB" dirty="0"/>
              <a:t>/</a:t>
            </a:r>
            <a:r>
              <a:rPr lang="en-GB" dirty="0" err="1"/>
              <a:t>pii</a:t>
            </a:r>
            <a:r>
              <a:rPr lang="en-GB" dirty="0"/>
              <a:t>/S0040162522002657?token=0A950EF48A52E5A91DA62B68D2641744755D6B654B952A4FCAFF902786C4A8D928E284114957ACFFA416D45A23EF041C&amp;originRegion=eu-west-1&amp;originCreation=20220811185534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8682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A909-CF0F-C429-FB4F-7B6DE99C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Financial Inclusion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0106D-4F0C-4EFC-CC3F-A0773EC1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DE" dirty="0"/>
              <a:t>ee Data</a:t>
            </a:r>
          </a:p>
          <a:p>
            <a:r>
              <a:rPr lang="en-DE" dirty="0"/>
              <a:t>To-Do: Decide finally which data points to use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5887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6BE8-D776-2B0A-A523-80CF4D28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A6B04-CB94-A315-D19D-B4A47474E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DE" dirty="0"/>
              <a:t>Calculate Correlation Coefficient (Pearson) for relationship between individual variables</a:t>
            </a:r>
          </a:p>
          <a:p>
            <a:pPr marL="514350" indent="-514350">
              <a:buAutoNum type="arabicPeriod"/>
            </a:pPr>
            <a:r>
              <a:rPr lang="en-DE" dirty="0"/>
              <a:t>Plotting individual, independent with dependent variables to investigate their correlation (Linear vs. exponential)</a:t>
            </a:r>
          </a:p>
          <a:p>
            <a:pPr marL="514350" indent="-514350">
              <a:buAutoNum type="arabicPeriod"/>
            </a:pPr>
            <a:r>
              <a:rPr lang="en-DE" dirty="0"/>
              <a:t>Multivariate Regression to calculate coefficients. Afterwards do a directed test to see if they are significant from 0. </a:t>
            </a:r>
            <a:r>
              <a:rPr lang="en-DE" dirty="0">
                <a:sym typeface="Wingdings" pitchFamily="2" charset="2"/>
              </a:rPr>
              <a:t> T</a:t>
            </a:r>
            <a:r>
              <a:rPr lang="en-DE" dirty="0"/>
              <a:t>est for H</a:t>
            </a:r>
            <a:r>
              <a:rPr lang="en-DE" baseline="-25000" dirty="0"/>
              <a:t>0</a:t>
            </a:r>
            <a:r>
              <a:rPr lang="en-DE" dirty="0"/>
              <a:t> and H</a:t>
            </a:r>
            <a:r>
              <a:rPr lang="en-DE" baseline="-25000" dirty="0"/>
              <a:t>A</a:t>
            </a:r>
            <a:r>
              <a:rPr lang="en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9952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4347</TotalTime>
  <Words>325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Concept for Hypotheses Testing</vt:lpstr>
      <vt:lpstr>PowerPoint Presentation</vt:lpstr>
      <vt:lpstr>Research Questions</vt:lpstr>
      <vt:lpstr>HD Factors</vt:lpstr>
      <vt:lpstr>Crypto Adoption</vt:lpstr>
      <vt:lpstr>Financial Inclusion</vt:lpstr>
      <vt:lpstr>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3213862385310470</dc:creator>
  <cp:lastModifiedBy>TU-Pseudonym 3213862385310470</cp:lastModifiedBy>
  <cp:revision>8</cp:revision>
  <dcterms:created xsi:type="dcterms:W3CDTF">2022-08-10T08:29:24Z</dcterms:created>
  <dcterms:modified xsi:type="dcterms:W3CDTF">2022-08-13T08:57:02Z</dcterms:modified>
</cp:coreProperties>
</file>