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854" r:id="rId2"/>
    <p:sldId id="1903" r:id="rId3"/>
    <p:sldId id="2039" r:id="rId4"/>
    <p:sldId id="2042" r:id="rId5"/>
    <p:sldId id="2053" r:id="rId6"/>
    <p:sldId id="2052" r:id="rId7"/>
    <p:sldId id="2054" r:id="rId8"/>
    <p:sldId id="2055" r:id="rId9"/>
    <p:sldId id="2056" r:id="rId10"/>
    <p:sldId id="2057" r:id="rId11"/>
    <p:sldId id="1993" r:id="rId12"/>
    <p:sldId id="2058" r:id="rId13"/>
    <p:sldId id="2048" r:id="rId14"/>
    <p:sldId id="2059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39">
          <p15:clr>
            <a:srgbClr val="A4A3A4"/>
          </p15:clr>
        </p15:guide>
        <p15:guide id="2" pos="153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41C2D"/>
    <a:srgbClr val="6A6D71"/>
    <a:srgbClr val="4B5050"/>
    <a:srgbClr val="041B31"/>
    <a:srgbClr val="2750F0"/>
    <a:srgbClr val="19D3F0"/>
    <a:srgbClr val="FF4218"/>
    <a:srgbClr val="FF9B00"/>
    <a:srgbClr val="328CCD"/>
    <a:srgbClr val="19B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71554" autoAdjust="0"/>
  </p:normalViewPr>
  <p:slideViewPr>
    <p:cSldViewPr snapToGrid="0" snapToObjects="1">
      <p:cViewPr varScale="1">
        <p:scale>
          <a:sx n="19" d="100"/>
          <a:sy n="19" d="100"/>
        </p:scale>
        <p:origin x="92" y="240"/>
      </p:cViewPr>
      <p:guideLst>
        <p:guide orient="horz" pos="8639"/>
        <p:guide pos="153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집의 구조 설계와 가구 배치 및 인테리어 구상화면을 </a:t>
            </a:r>
            <a:r>
              <a:rPr lang="en-US" altLang="ko-KR" dirty="0"/>
              <a:t>3D</a:t>
            </a:r>
            <a:r>
              <a:rPr lang="ko-KR" altLang="en-US" dirty="0"/>
              <a:t>화하여 유저가 현실적인 묘사를 할 수 있도록 돕는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뿐만 아니라 여러 가구 회사들의 가구 정보들을 모아서 가격 비교할 수 있도록 하여 유저가 합리적인 소비를 할 수 있도록 </a:t>
            </a:r>
            <a:r>
              <a:rPr lang="ko-KR" altLang="en-US" dirty="0" err="1"/>
              <a:t>돕습니다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8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8950" y="-11796713"/>
            <a:ext cx="22196425" cy="1248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dirty="0"/>
              <a:t>여러 가구점들의 가구목록을 </a:t>
            </a:r>
            <a:r>
              <a:rPr lang="en-US" altLang="ko-KR" dirty="0"/>
              <a:t>data crawling</a:t>
            </a:r>
            <a:r>
              <a:rPr lang="ko-KR" altLang="en-US" dirty="0"/>
              <a:t>을 통하여 가져와서 가구리스트에 반영하였다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Db</a:t>
            </a:r>
            <a:r>
              <a:rPr lang="ko-KR" altLang="en-US" dirty="0"/>
              <a:t>연동 </a:t>
            </a:r>
            <a:r>
              <a:rPr lang="en-US" altLang="ko-KR" dirty="0" err="1"/>
              <a:t>mybatis</a:t>
            </a:r>
            <a:r>
              <a:rPr lang="ko-KR" altLang="en-US" dirty="0"/>
              <a:t>를 활용하여 좀 더 쉽게 데이터 </a:t>
            </a:r>
            <a:r>
              <a:rPr lang="en-US" altLang="ko-KR" dirty="0"/>
              <a:t>CRUD</a:t>
            </a:r>
            <a:r>
              <a:rPr lang="ko-KR" altLang="en-US" dirty="0"/>
              <a:t>가 가능하게 했다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framework</a:t>
            </a:r>
            <a:r>
              <a:rPr lang="ko-KR" altLang="en-US" dirty="0"/>
              <a:t>의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패턴을 사용하여 유지보수가 더욱 용이하도록 개발하였다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</a:t>
            </a:r>
            <a:r>
              <a:rPr lang="ko-KR" altLang="en-US" dirty="0"/>
              <a:t>과 </a:t>
            </a:r>
            <a:r>
              <a:rPr lang="en-US" altLang="ko-KR" dirty="0"/>
              <a:t>unity</a:t>
            </a:r>
            <a:r>
              <a:rPr lang="ko-KR" altLang="en-US" dirty="0"/>
              <a:t>를 연동하기 위하여 </a:t>
            </a:r>
            <a:r>
              <a:rPr lang="en-US" altLang="ko-KR" dirty="0"/>
              <a:t>unity</a:t>
            </a:r>
            <a:r>
              <a:rPr lang="ko-KR" altLang="en-US" dirty="0"/>
              <a:t>를 </a:t>
            </a:r>
            <a:r>
              <a:rPr lang="en-US" altLang="ko-KR" dirty="0" err="1"/>
              <a:t>webgl</a:t>
            </a:r>
            <a:r>
              <a:rPr lang="en-US" altLang="ko-KR" dirty="0"/>
              <a:t> </a:t>
            </a:r>
            <a:r>
              <a:rPr lang="ko-KR" altLang="en-US" dirty="0"/>
              <a:t>형태로 빌드하였고 빌드 된 </a:t>
            </a:r>
            <a:r>
              <a:rPr lang="en-US" altLang="ko-KR" dirty="0"/>
              <a:t>unity </a:t>
            </a:r>
            <a:r>
              <a:rPr lang="ko-KR" altLang="en-US" dirty="0"/>
              <a:t>파일을 </a:t>
            </a:r>
            <a:r>
              <a:rPr lang="en-US" altLang="ko-KR" dirty="0"/>
              <a:t>web</a:t>
            </a:r>
            <a:r>
              <a:rPr lang="ko-KR" altLang="en-US" dirty="0"/>
              <a:t>코드에 삽입하여 웹화면에 </a:t>
            </a:r>
            <a:r>
              <a:rPr lang="en-US" altLang="ko-KR" dirty="0"/>
              <a:t>unity </a:t>
            </a:r>
            <a:r>
              <a:rPr lang="ko-KR" altLang="en-US" dirty="0"/>
              <a:t>화면을 띄웠다</a:t>
            </a:r>
            <a:r>
              <a:rPr lang="en-US" altLang="ko-KR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8950" y="-11796713"/>
            <a:ext cx="22196425" cy="1248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dirty="0"/>
              <a:t>가구 모델링은 </a:t>
            </a:r>
            <a:r>
              <a:rPr lang="en-US" altLang="ko-KR" dirty="0"/>
              <a:t>sketch</a:t>
            </a:r>
            <a:r>
              <a:rPr lang="ko-KR" altLang="en-US" dirty="0"/>
              <a:t> </a:t>
            </a:r>
            <a:r>
              <a:rPr lang="en-US" altLang="ko-KR" dirty="0"/>
              <a:t>up </a:t>
            </a:r>
            <a:r>
              <a:rPr lang="ko-KR" altLang="en-US" dirty="0"/>
              <a:t>프로그램을 이용하여 </a:t>
            </a:r>
            <a:r>
              <a:rPr lang="ko-KR" altLang="en-US" dirty="0" err="1"/>
              <a:t>직접구현해</a:t>
            </a:r>
            <a:r>
              <a:rPr lang="ko-KR" altLang="en-US" dirty="0"/>
              <a:t> 보았으나 시간절약을 위해 </a:t>
            </a:r>
            <a:r>
              <a:rPr lang="en-US" altLang="ko-KR" dirty="0" err="1"/>
              <a:t>sketchup</a:t>
            </a:r>
            <a:r>
              <a:rPr lang="en-US" altLang="ko-KR" dirty="0"/>
              <a:t> 3D warehouse</a:t>
            </a:r>
            <a:r>
              <a:rPr lang="ko-KR" altLang="en-US" dirty="0"/>
              <a:t>홈페이지에서 모델링 되어있는 실제 가구들을 다운로드하였다</a:t>
            </a:r>
            <a:r>
              <a:rPr lang="en-US" altLang="ko-KR" dirty="0"/>
              <a:t>. </a:t>
            </a:r>
            <a:r>
              <a:rPr lang="ko-KR" altLang="en-US" dirty="0"/>
              <a:t>벽지나 바닥재 같은 경우 직접 </a:t>
            </a:r>
            <a:r>
              <a:rPr lang="ko-KR" altLang="en-US" dirty="0" err="1"/>
              <a:t>텍스쳐를</a:t>
            </a:r>
            <a:r>
              <a:rPr lang="ko-KR" altLang="en-US" dirty="0"/>
              <a:t> 다운받아 오브젝트에 씌울 수 있도록 재질을 표현하는 </a:t>
            </a:r>
            <a:r>
              <a:rPr lang="en-US" altLang="ko-KR" dirty="0"/>
              <a:t>Material</a:t>
            </a:r>
            <a:r>
              <a:rPr lang="ko-KR" altLang="en-US" dirty="0"/>
              <a:t>과 </a:t>
            </a:r>
            <a:r>
              <a:rPr lang="en-US" altLang="ko-KR" dirty="0"/>
              <a:t>Shader</a:t>
            </a:r>
            <a:r>
              <a:rPr lang="ko-KR" altLang="en-US" dirty="0"/>
              <a:t>를 </a:t>
            </a:r>
            <a:r>
              <a:rPr lang="ko-KR" altLang="en-US" dirty="0" err="1"/>
              <a:t>커스텀하여</a:t>
            </a:r>
            <a:r>
              <a:rPr lang="ko-KR" altLang="en-US" dirty="0"/>
              <a:t> 제작했다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가구배치 기능같은 경우</a:t>
            </a:r>
            <a:r>
              <a:rPr lang="en-US" altLang="ko-KR" dirty="0"/>
              <a:t>, </a:t>
            </a:r>
            <a:r>
              <a:rPr lang="en-US" altLang="ko-KR" dirty="0" err="1"/>
              <a:t>RayCast</a:t>
            </a:r>
            <a:r>
              <a:rPr lang="en-US" altLang="ko-KR" dirty="0"/>
              <a:t> </a:t>
            </a:r>
            <a:r>
              <a:rPr lang="ko-KR" altLang="en-US" dirty="0"/>
              <a:t>기능을 이용해서 구현하였는데 </a:t>
            </a:r>
            <a:r>
              <a:rPr lang="en-US" altLang="ko-KR" dirty="0" err="1"/>
              <a:t>RayCast</a:t>
            </a:r>
            <a:r>
              <a:rPr lang="ko-KR" altLang="en-US" dirty="0"/>
              <a:t>란 사용자가 화면에 마우스를 통해 찍은 좌표를 기준으로 </a:t>
            </a:r>
            <a:r>
              <a:rPr lang="en-US" altLang="ko-KR" dirty="0"/>
              <a:t>3D</a:t>
            </a:r>
            <a:r>
              <a:rPr lang="ko-KR" altLang="en-US" dirty="0"/>
              <a:t>가상세계에 레이저를 쏴 해당 레이저와 맞닿은 오브젝트를 식별하여 특정 기능을 수행하도록 코딩해줄 수 있는 기능을 의미한다</a:t>
            </a:r>
            <a:r>
              <a:rPr lang="en-US" altLang="ko-KR" dirty="0"/>
              <a:t>. </a:t>
            </a:r>
            <a:r>
              <a:rPr lang="ko-KR" altLang="en-US" dirty="0"/>
              <a:t>고로 사용자가 쏜 레이저에 맞닿은 가구위에 각도와 위치를 움직일 수 있도록 </a:t>
            </a:r>
            <a:r>
              <a:rPr lang="en-US" altLang="ko-KR" dirty="0"/>
              <a:t>UI</a:t>
            </a:r>
            <a:r>
              <a:rPr lang="ko-KR" altLang="en-US" dirty="0"/>
              <a:t>를 띄워주었고 해당 </a:t>
            </a:r>
            <a:r>
              <a:rPr lang="en-US" altLang="ko-KR" dirty="0"/>
              <a:t>UI</a:t>
            </a:r>
            <a:r>
              <a:rPr lang="ko-KR" altLang="en-US" dirty="0"/>
              <a:t>를 통해서 배치하도록 구현하였다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Json</a:t>
            </a:r>
            <a:r>
              <a:rPr lang="ko-KR" altLang="en-US" dirty="0"/>
              <a:t>데이터나 가구들을 총괄하는 매니저역할을 하는 클래스들의 인스턴스는 오직 하나만 존재하여야</a:t>
            </a:r>
            <a:r>
              <a:rPr lang="en-US" altLang="ko-KR" dirty="0"/>
              <a:t>, </a:t>
            </a:r>
            <a:r>
              <a:rPr lang="ko-KR" altLang="en-US" dirty="0"/>
              <a:t>시스템의 구동이 원활할 것이라 판단하여 </a:t>
            </a:r>
            <a:r>
              <a:rPr lang="en-US" altLang="ko-KR" dirty="0"/>
              <a:t>singleton </a:t>
            </a:r>
            <a:r>
              <a:rPr lang="ko-KR" altLang="en-US" dirty="0"/>
              <a:t>패턴을 이용하였다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유니티 화면</a:t>
            </a:r>
            <a:r>
              <a:rPr lang="en-US" altLang="ko-KR" dirty="0"/>
              <a:t>(</a:t>
            </a:r>
            <a:r>
              <a:rPr lang="ko-KR" altLang="en-US" dirty="0"/>
              <a:t>씬</a:t>
            </a:r>
            <a:r>
              <a:rPr lang="en-US" altLang="ko-KR" dirty="0"/>
              <a:t>)</a:t>
            </a:r>
            <a:r>
              <a:rPr lang="ko-KR" altLang="en-US" dirty="0"/>
              <a:t>에 있는 모든 가구</a:t>
            </a:r>
            <a:r>
              <a:rPr lang="en-US" altLang="ko-KR" dirty="0"/>
              <a:t>, </a:t>
            </a:r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바닥</a:t>
            </a:r>
            <a:r>
              <a:rPr lang="en-US" altLang="ko-KR" dirty="0"/>
              <a:t> </a:t>
            </a:r>
            <a:r>
              <a:rPr lang="ko-KR" altLang="en-US" dirty="0"/>
              <a:t>정보를 </a:t>
            </a:r>
            <a:r>
              <a:rPr lang="en-US" altLang="ko-KR" dirty="0"/>
              <a:t>json</a:t>
            </a:r>
            <a:r>
              <a:rPr lang="ko-KR" altLang="en-US" dirty="0"/>
              <a:t>형태로 저장하였다</a:t>
            </a:r>
            <a:r>
              <a:rPr lang="en-US" altLang="ko-KR" dirty="0"/>
              <a:t>. </a:t>
            </a:r>
            <a:r>
              <a:rPr lang="ko-KR" altLang="en-US" dirty="0"/>
              <a:t>사용자가 만들어낸 벽과 바닥재 및 벽지 또한 모든 가구들은 사전에 인스턴스 </a:t>
            </a:r>
            <a:r>
              <a:rPr lang="ko-KR" altLang="en-US" dirty="0" err="1"/>
              <a:t>해두지</a:t>
            </a:r>
            <a:r>
              <a:rPr lang="ko-KR" altLang="en-US" dirty="0"/>
              <a:t> 않고</a:t>
            </a:r>
            <a:r>
              <a:rPr lang="en-US" altLang="ko-KR" dirty="0"/>
              <a:t>, </a:t>
            </a:r>
            <a:r>
              <a:rPr lang="ko-KR" altLang="en-US" dirty="0"/>
              <a:t>선택 및 상호작용과 동시에 동적으로 불러와 </a:t>
            </a:r>
            <a:r>
              <a:rPr lang="en-US" altLang="ko-KR" dirty="0"/>
              <a:t>Load</a:t>
            </a:r>
            <a:r>
              <a:rPr lang="ko-KR" altLang="en-US" dirty="0"/>
              <a:t>하는 방식으로 구현했다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8950" y="-11796713"/>
            <a:ext cx="22196425" cy="1248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dirty="0"/>
              <a:t>유니티에서 웹에 있는 </a:t>
            </a:r>
            <a:r>
              <a:rPr lang="en-US" altLang="ko-KR" dirty="0"/>
              <a:t>javascript </a:t>
            </a:r>
            <a:r>
              <a:rPr lang="ko-KR" altLang="en-US" dirty="0"/>
              <a:t>함수를 호출하는 </a:t>
            </a:r>
            <a:r>
              <a:rPr lang="en-US" altLang="ko-KR" dirty="0" err="1"/>
              <a:t>application.call</a:t>
            </a:r>
            <a:r>
              <a:rPr lang="ko-KR" altLang="en-US" dirty="0"/>
              <a:t>이라는 간편하고 유용한 함수가 있었지만 </a:t>
            </a:r>
          </a:p>
          <a:p>
            <a:r>
              <a:rPr lang="ko-KR" altLang="en-US" dirty="0"/>
              <a:t>최신버전에서 이 함수가 삭제되고 </a:t>
            </a:r>
            <a:r>
              <a:rPr lang="en-US" altLang="ko-KR" dirty="0"/>
              <a:t>unity</a:t>
            </a:r>
            <a:r>
              <a:rPr lang="ko-KR" altLang="en-US" dirty="0"/>
              <a:t>내에서 </a:t>
            </a:r>
            <a:r>
              <a:rPr lang="en-US" altLang="ko-KR" dirty="0"/>
              <a:t>javascript </a:t>
            </a:r>
            <a:r>
              <a:rPr lang="ko-KR" altLang="en-US" dirty="0"/>
              <a:t>함수를 직접 구현하여 사용하는 함수로 대체되었다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unity</a:t>
            </a:r>
            <a:r>
              <a:rPr lang="ko-KR" altLang="en-US" dirty="0"/>
              <a:t>에서 </a:t>
            </a:r>
            <a:r>
              <a:rPr lang="en-US" altLang="ko-KR" dirty="0"/>
              <a:t>web</a:t>
            </a:r>
            <a:r>
              <a:rPr lang="ko-KR" altLang="en-US" dirty="0"/>
              <a:t>의 함수를 알 수 없게 되어 웹과 유니티가 연동이 어려워졌다</a:t>
            </a:r>
            <a:r>
              <a:rPr lang="en-US" altLang="ko-KR" dirty="0"/>
              <a:t>. </a:t>
            </a:r>
            <a:r>
              <a:rPr lang="ko-KR" altLang="en-US" dirty="0"/>
              <a:t>이 상황을 웹에 보이지않는 버튼을 </a:t>
            </a:r>
          </a:p>
          <a:p>
            <a:r>
              <a:rPr lang="ko-KR" altLang="en-US" dirty="0"/>
              <a:t>만들고 버튼에 </a:t>
            </a:r>
            <a:r>
              <a:rPr lang="en-US" altLang="ko-KR" dirty="0"/>
              <a:t>unity</a:t>
            </a:r>
            <a:r>
              <a:rPr lang="ko-KR" altLang="en-US" dirty="0"/>
              <a:t>가 호출하고자 하는 웹의 </a:t>
            </a:r>
            <a:r>
              <a:rPr lang="en-US" altLang="ko-KR" dirty="0"/>
              <a:t>javascript</a:t>
            </a:r>
            <a:r>
              <a:rPr lang="ko-KR" altLang="en-US" dirty="0"/>
              <a:t>함수를 담고 </a:t>
            </a:r>
            <a:r>
              <a:rPr lang="en-US" altLang="ko-KR" dirty="0"/>
              <a:t>unity javascript </a:t>
            </a:r>
            <a:r>
              <a:rPr lang="ko-KR" altLang="en-US" dirty="0"/>
              <a:t>함수에서 이 버튼을 클릭하도록 하여 해결하였다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집 바닥 생성</a:t>
            </a:r>
            <a:r>
              <a:rPr lang="en-US" altLang="ko-KR" dirty="0"/>
              <a:t>: Unity</a:t>
            </a:r>
            <a:r>
              <a:rPr lang="ko-KR" altLang="en-US" dirty="0"/>
              <a:t>에서 사용자가 찍은 </a:t>
            </a:r>
            <a:r>
              <a:rPr lang="en-US" altLang="ko-KR" dirty="0"/>
              <a:t>3D</a:t>
            </a:r>
            <a:r>
              <a:rPr lang="ko-KR" altLang="en-US" dirty="0"/>
              <a:t>좌표들을 기반으로 동적으로 다각형을 생성해 바닥을 만들어주도록 구현했는데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</a:p>
          <a:p>
            <a:r>
              <a:rPr lang="ko-KR" altLang="en-US" dirty="0"/>
              <a:t>이 다각형에 </a:t>
            </a:r>
            <a:r>
              <a:rPr lang="en-US" altLang="ko-KR" dirty="0"/>
              <a:t>Texture</a:t>
            </a:r>
            <a:r>
              <a:rPr lang="ko-KR" altLang="en-US" dirty="0"/>
              <a:t>를 입혀서 바닥재를 표현하려면</a:t>
            </a:r>
            <a:r>
              <a:rPr lang="en-US" altLang="ko-KR" dirty="0"/>
              <a:t>, Texture</a:t>
            </a:r>
            <a:r>
              <a:rPr lang="ko-KR" altLang="en-US" dirty="0"/>
              <a:t>가 다각형에 어떤 좌표들을 기준으로 입혀질지를 </a:t>
            </a:r>
            <a:r>
              <a:rPr lang="ko-KR" altLang="en-US" dirty="0" err="1"/>
              <a:t>정해줘야한다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기준좌표를 </a:t>
            </a:r>
            <a:r>
              <a:rPr lang="en-US" altLang="ko-KR" dirty="0" err="1"/>
              <a:t>Uv</a:t>
            </a:r>
            <a:r>
              <a:rPr lang="ko-KR" altLang="en-US" dirty="0"/>
              <a:t>좌표라고 하는데</a:t>
            </a:r>
            <a:r>
              <a:rPr lang="en-US" altLang="ko-KR" dirty="0"/>
              <a:t>, </a:t>
            </a:r>
            <a:r>
              <a:rPr lang="ko-KR" altLang="en-US" dirty="0"/>
              <a:t>디자이너들의 분야이기도 하고</a:t>
            </a:r>
            <a:r>
              <a:rPr lang="en-US" altLang="ko-KR" dirty="0"/>
              <a:t>, </a:t>
            </a:r>
            <a:r>
              <a:rPr lang="ko-KR" altLang="en-US" dirty="0"/>
              <a:t>정적인 대상이 아니기 때문에 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ko-KR" altLang="en-US" dirty="0"/>
              <a:t>좌표를 구하기가 쉽지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고로 사용자가 찍은 </a:t>
            </a:r>
            <a:r>
              <a:rPr lang="en-US" altLang="ko-KR" dirty="0"/>
              <a:t>3D</a:t>
            </a:r>
            <a:r>
              <a:rPr lang="ko-KR" altLang="en-US" dirty="0"/>
              <a:t>좌표들을 </a:t>
            </a:r>
            <a:r>
              <a:rPr lang="en-US" altLang="ko-KR" dirty="0"/>
              <a:t>Normalize</a:t>
            </a:r>
            <a:r>
              <a:rPr lang="ko-KR" altLang="en-US" dirty="0"/>
              <a:t>하여 </a:t>
            </a:r>
            <a:r>
              <a:rPr lang="en-US" altLang="ko-KR" dirty="0" err="1"/>
              <a:t>Uv</a:t>
            </a:r>
            <a:r>
              <a:rPr lang="ko-KR" altLang="en-US" dirty="0"/>
              <a:t>좌표를 구성하는 아이디어를 통해 텍스트를 나름 </a:t>
            </a:r>
            <a:r>
              <a:rPr lang="ko-KR" altLang="en-US" dirty="0" err="1"/>
              <a:t>보기좋게</a:t>
            </a:r>
            <a:r>
              <a:rPr lang="ko-KR" altLang="en-US" dirty="0"/>
              <a:t> 입힐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기능을 구현하는데 처음 접하는 분야이다 보니 굉장히 어려움을 많이 겪었다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집 벽 생성</a:t>
            </a:r>
            <a:r>
              <a:rPr lang="en-US" altLang="ko-KR" dirty="0"/>
              <a:t> : Unity</a:t>
            </a:r>
            <a:r>
              <a:rPr lang="ko-KR" altLang="en-US" dirty="0"/>
              <a:t>에서 벽을 연이어서 생성하는 기능을 구현했는데</a:t>
            </a:r>
            <a:r>
              <a:rPr lang="en-US" altLang="ko-KR" dirty="0"/>
              <a:t>, </a:t>
            </a:r>
            <a:r>
              <a:rPr lang="ko-KR" altLang="en-US" dirty="0"/>
              <a:t>이때 사용자가 </a:t>
            </a:r>
            <a:r>
              <a:rPr lang="ko-KR" altLang="en-US" dirty="0" err="1"/>
              <a:t>다음번</a:t>
            </a:r>
            <a:r>
              <a:rPr lang="ko-KR" altLang="en-US" dirty="0"/>
              <a:t> 좌표를 클릭하기 전까지 이전에 생성된 벽이 마우스를 계속해서 따라가게끔 구현했다</a:t>
            </a:r>
            <a:r>
              <a:rPr lang="en-US" altLang="ko-KR" dirty="0"/>
              <a:t>. </a:t>
            </a:r>
            <a:r>
              <a:rPr lang="ko-KR" altLang="en-US" dirty="0"/>
              <a:t>그런데  </a:t>
            </a:r>
            <a:r>
              <a:rPr lang="en-US" altLang="ko-KR" dirty="0"/>
              <a:t>Unity</a:t>
            </a:r>
            <a:r>
              <a:rPr lang="ko-KR" altLang="en-US" dirty="0"/>
              <a:t>가 </a:t>
            </a:r>
            <a:r>
              <a:rPr lang="ko-KR" altLang="en-US" dirty="0" err="1"/>
              <a:t>멀티스레드를</a:t>
            </a:r>
            <a:r>
              <a:rPr lang="ko-KR" altLang="en-US" dirty="0"/>
              <a:t> 지원하지 않기 때문에 계속해서 로직을 </a:t>
            </a:r>
            <a:r>
              <a:rPr lang="ko-KR" altLang="en-US" dirty="0" err="1"/>
              <a:t>구동시키는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라는 함수가 마우스를 따라가는 기능에만 얽매이게 되는 문제가 생겼다</a:t>
            </a:r>
            <a:r>
              <a:rPr lang="en-US" altLang="ko-KR" dirty="0"/>
              <a:t>. </a:t>
            </a:r>
            <a:r>
              <a:rPr lang="ko-KR" altLang="en-US" dirty="0"/>
              <a:t>즉 벽이 마우스를 따라가는 기능만 </a:t>
            </a:r>
            <a:r>
              <a:rPr lang="ko-KR" altLang="en-US" dirty="0" err="1"/>
              <a:t>처리하다보니</a:t>
            </a:r>
            <a:r>
              <a:rPr lang="en-US" altLang="ko-KR" dirty="0"/>
              <a:t>, </a:t>
            </a:r>
            <a:r>
              <a:rPr lang="ko-KR" altLang="en-US" dirty="0"/>
              <a:t>다른 조건들을 체크해줄 겨를이 </a:t>
            </a:r>
            <a:r>
              <a:rPr lang="ko-KR" altLang="en-US" dirty="0" err="1"/>
              <a:t>없게된것이다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ko-KR" altLang="en-US" dirty="0" err="1"/>
              <a:t>여러번의</a:t>
            </a:r>
            <a:r>
              <a:rPr lang="ko-KR" altLang="en-US" dirty="0"/>
              <a:t> 부딪힘 끝에 서브루틴을 만들 수 있는 방법을 </a:t>
            </a:r>
            <a:r>
              <a:rPr lang="ko-KR" altLang="en-US" dirty="0" err="1"/>
              <a:t>알게되어</a:t>
            </a:r>
            <a:r>
              <a:rPr lang="ko-KR" altLang="en-US" dirty="0"/>
              <a:t> 마우스를 따라가는 기능을 서브루틴에 </a:t>
            </a:r>
            <a:r>
              <a:rPr lang="ko-KR" altLang="en-US" dirty="0" err="1"/>
              <a:t>안주시켜</a:t>
            </a:r>
            <a:r>
              <a:rPr lang="en-US" altLang="ko-KR" dirty="0"/>
              <a:t>, </a:t>
            </a:r>
            <a:r>
              <a:rPr lang="ko-KR" altLang="en-US" dirty="0" err="1"/>
              <a:t>기존루틴은</a:t>
            </a:r>
            <a:r>
              <a:rPr lang="ko-KR" altLang="en-US" dirty="0"/>
              <a:t> 계속해서 다른 로직들을 체크할 수 있도록 구현하였다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 프레임워크를 사용했던 팀원이 없었기 때문에 첫 설정부터 난항을 겪었다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예제를 통해 스프링 프레임워크의 동작 원리를 배우게 됐는데</a:t>
            </a:r>
            <a:r>
              <a:rPr lang="en-US" altLang="ko-KR" dirty="0"/>
              <a:t>, MVC</a:t>
            </a:r>
            <a:r>
              <a:rPr lang="ko-KR" altLang="en-US" dirty="0"/>
              <a:t>를 나눠서 설계가 되어있고 </a:t>
            </a:r>
            <a:r>
              <a:rPr lang="en-US" altLang="ko-KR" dirty="0"/>
              <a:t>java</a:t>
            </a:r>
            <a:r>
              <a:rPr lang="ko-KR" altLang="en-US" dirty="0"/>
              <a:t>파일과 </a:t>
            </a:r>
            <a:r>
              <a:rPr lang="en-US" altLang="ko-KR" dirty="0"/>
              <a:t>xml</a:t>
            </a:r>
            <a:r>
              <a:rPr lang="ko-KR" altLang="en-US" dirty="0"/>
              <a:t>파일의 매핑</a:t>
            </a:r>
            <a:r>
              <a:rPr lang="en-US" altLang="ko-KR" dirty="0"/>
              <a:t> </a:t>
            </a:r>
            <a:r>
              <a:rPr lang="ko-KR" altLang="en-US" dirty="0"/>
              <a:t>등 데이터의 흐름 파악이 어려웠다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마찬가지로 사이트의 일부만 로드되어야 하는 특성상 </a:t>
            </a:r>
            <a:r>
              <a:rPr lang="en-US" altLang="ko-KR" dirty="0"/>
              <a:t>ajax </a:t>
            </a:r>
            <a:r>
              <a:rPr lang="ko-KR" altLang="en-US" dirty="0"/>
              <a:t>통신을 사용해야만 했는데 마찬가지로 데이터의 매핑과 흐름 파악에 난항을 겪었다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구글링을 통해 얻은 예제들과 관련 서적을 참고하여 하나하나 해결했다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9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 화면은 이렇고 세부적인 기능은 시연에서 보여주겠다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11153" y="3178653"/>
            <a:ext cx="13501981" cy="69906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20885454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7404545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3923636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10442727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6961818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3480909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0" y="10526311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0885454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17404545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13923636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40"/>
          </p:nvPr>
        </p:nvSpPr>
        <p:spPr>
          <a:xfrm>
            <a:off x="10442727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6961818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3480909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0" y="7336622"/>
            <a:ext cx="3480909" cy="31896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6506123" y="6193576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15045845" y="3608912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17966400" y="3608912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9359837" y="6193576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7966400" y="8778240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3652407" y="6193576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5045845" y="8778240"/>
            <a:ext cx="2653195" cy="265150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2999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2397098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7618381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7162937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844425" y="7664941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2397098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7618381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7162937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844425" y="2727816"/>
            <a:ext cx="4432550" cy="24939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279223" y="8280611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886297" y="8280611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636736" y="8280611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454826" y="8280611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068207" y="8280611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279223" y="3118897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886297" y="3118897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636736" y="3118897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454826" y="3118897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5068207" y="3118897"/>
            <a:ext cx="2691970" cy="3149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9148163" y="8214707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0735141" y="8214707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6547616" y="8214707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339705" y="8214707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14943052" y="8214707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19148163" y="3052992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0735141" y="3052992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6547616" y="3052992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2339705" y="3052992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4943052" y="3052992"/>
            <a:ext cx="2928525" cy="2926659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826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6677483" y="4255439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235772" y="4255439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0461224" y="4255439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938916" y="4077197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3615863" y="4611916"/>
            <a:ext cx="3461551" cy="610466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7265920" y="4611916"/>
            <a:ext cx="3461551" cy="610466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058850" y="5014842"/>
            <a:ext cx="8614923" cy="538866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7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5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03418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881" r:id="rId2"/>
    <p:sldLayoutId id="2147483882" r:id="rId3"/>
    <p:sldLayoutId id="2147483883" r:id="rId4"/>
    <p:sldLayoutId id="2147483899" r:id="rId5"/>
    <p:sldLayoutId id="2147483888" r:id="rId6"/>
    <p:sldLayoutId id="2147483889" r:id="rId7"/>
    <p:sldLayoutId id="2147483890" r:id="rId8"/>
    <p:sldLayoutId id="2147483875" r:id="rId9"/>
    <p:sldLayoutId id="2147483898" r:id="rId10"/>
    <p:sldLayoutId id="2147483869" r:id="rId11"/>
    <p:sldLayoutId id="2147483871" r:id="rId12"/>
    <p:sldLayoutId id="2147483841" r:id="rId13"/>
    <p:sldLayoutId id="2147483900" r:id="rId1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843A74-4B20-477C-B4BA-EFAA985DAEF4}"/>
              </a:ext>
            </a:extLst>
          </p:cNvPr>
          <p:cNvSpPr/>
          <p:nvPr/>
        </p:nvSpPr>
        <p:spPr>
          <a:xfrm>
            <a:off x="22372320" y="365760"/>
            <a:ext cx="1849120" cy="176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AutoShape 30"/>
          <p:cNvSpPr>
            <a:spLocks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4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914400">
              <a:lnSpc>
                <a:spcPct val="100000"/>
              </a:lnSpc>
              <a:defRPr/>
            </a:pPr>
            <a:endParaRPr lang="es-ES" sz="1800" b="0">
              <a:solidFill>
                <a:schemeClr val="bg1"/>
              </a:solidFill>
              <a:cs typeface="La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0816" y="5983078"/>
            <a:ext cx="9839746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600" b="1" spc="133" dirty="0">
                <a:solidFill>
                  <a:schemeClr val="bg1"/>
                </a:solidFill>
                <a:latin typeface="Lato Regular"/>
                <a:cs typeface="Lato Regular"/>
              </a:rPr>
              <a:t>DECORESCENDO</a:t>
            </a:r>
          </a:p>
        </p:txBody>
      </p:sp>
      <p:sp>
        <p:nvSpPr>
          <p:cNvPr id="23" name="TextBox 22"/>
          <p:cNvSpPr txBox="1"/>
          <p:nvPr/>
        </p:nvSpPr>
        <p:spPr>
          <a:xfrm rot="10800000" flipV="1">
            <a:off x="17463248" y="9761927"/>
            <a:ext cx="5722494" cy="2372444"/>
          </a:xfrm>
          <a:prstGeom prst="rect">
            <a:avLst/>
          </a:prstGeom>
          <a:noFill/>
        </p:spPr>
        <p:txBody>
          <a:bodyPr wrap="square" lIns="0" tIns="0" rIns="0" bIns="0" spcCol="0" rtlCol="0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60142319 </a:t>
            </a:r>
            <a:r>
              <a:rPr lang="ko-KR" altLang="en-US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이승호</a:t>
            </a:r>
            <a:endParaRPr lang="en-US" altLang="ko-KR" dirty="0">
              <a:solidFill>
                <a:schemeClr val="bg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  <a:p>
            <a:pPr algn="ctr">
              <a:lnSpc>
                <a:spcPts val="3733"/>
              </a:lnSpc>
            </a:pPr>
            <a:r>
              <a:rPr lang="en-US" altLang="ko-KR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60142258 </a:t>
            </a:r>
            <a:r>
              <a:rPr lang="ko-KR" altLang="en-US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김준형</a:t>
            </a:r>
            <a:endParaRPr lang="en-US" altLang="ko-KR" dirty="0">
              <a:solidFill>
                <a:schemeClr val="bg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  <a:p>
            <a:pPr algn="ctr">
              <a:lnSpc>
                <a:spcPts val="3733"/>
              </a:lnSpc>
            </a:pPr>
            <a:r>
              <a:rPr lang="en-US" altLang="ko-KR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60142293 </a:t>
            </a:r>
            <a:r>
              <a:rPr lang="ko-KR" altLang="en-US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손진영</a:t>
            </a:r>
            <a:endParaRPr lang="en-US" altLang="ko-KR" dirty="0">
              <a:solidFill>
                <a:schemeClr val="bg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  <a:p>
            <a:pPr algn="ctr">
              <a:lnSpc>
                <a:spcPts val="3733"/>
              </a:lnSpc>
            </a:pPr>
            <a:r>
              <a:rPr lang="en-US" altLang="ko-KR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60142297 </a:t>
            </a:r>
            <a:r>
              <a:rPr lang="ko-KR" altLang="en-US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심희섭</a:t>
            </a:r>
            <a:endParaRPr lang="en-US" altLang="ko-KR" dirty="0">
              <a:solidFill>
                <a:schemeClr val="bg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  <a:p>
            <a:pPr algn="ctr">
              <a:lnSpc>
                <a:spcPts val="3733"/>
              </a:lnSpc>
            </a:pPr>
            <a:r>
              <a:rPr lang="en-US" altLang="ko-KR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60142307 </a:t>
            </a:r>
            <a:r>
              <a:rPr lang="ko-KR" altLang="en-US" dirty="0">
                <a:solidFill>
                  <a:schemeClr val="bg1"/>
                </a:solidFill>
                <a:latin typeface="Lato Light"/>
                <a:ea typeface="Open Sans" panose="020B0606030504020204" pitchFamily="34" charset="0"/>
                <a:cs typeface="Lato Light"/>
              </a:rPr>
              <a:t>유지훈</a:t>
            </a:r>
            <a:endParaRPr lang="en-US" altLang="ko-KR" dirty="0">
              <a:solidFill>
                <a:schemeClr val="bg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19525" y="7997707"/>
            <a:ext cx="1740309" cy="8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 135"/>
          <p:cNvSpPr>
            <a:spLocks noChangeArrowheads="1"/>
          </p:cNvSpPr>
          <p:nvPr/>
        </p:nvSpPr>
        <p:spPr bwMode="auto">
          <a:xfrm>
            <a:off x="10706094" y="3472086"/>
            <a:ext cx="2927252" cy="1986467"/>
          </a:xfrm>
          <a:custGeom>
            <a:avLst/>
            <a:gdLst>
              <a:gd name="T0" fmla="*/ 251 w 617"/>
              <a:gd name="T1" fmla="*/ 317 h 419"/>
              <a:gd name="T2" fmla="*/ 251 w 617"/>
              <a:gd name="T3" fmla="*/ 317 h 419"/>
              <a:gd name="T4" fmla="*/ 273 w 617"/>
              <a:gd name="T5" fmla="*/ 401 h 419"/>
              <a:gd name="T6" fmla="*/ 356 w 617"/>
              <a:gd name="T7" fmla="*/ 379 h 419"/>
              <a:gd name="T8" fmla="*/ 502 w 617"/>
              <a:gd name="T9" fmla="*/ 4 h 419"/>
              <a:gd name="T10" fmla="*/ 251 w 617"/>
              <a:gd name="T11" fmla="*/ 317 h 419"/>
              <a:gd name="T12" fmla="*/ 308 w 617"/>
              <a:gd name="T13" fmla="*/ 84 h 419"/>
              <a:gd name="T14" fmla="*/ 308 w 617"/>
              <a:gd name="T15" fmla="*/ 84 h 419"/>
              <a:gd name="T16" fmla="*/ 348 w 617"/>
              <a:gd name="T17" fmla="*/ 84 h 419"/>
              <a:gd name="T18" fmla="*/ 392 w 617"/>
              <a:gd name="T19" fmla="*/ 31 h 419"/>
              <a:gd name="T20" fmla="*/ 308 w 617"/>
              <a:gd name="T21" fmla="*/ 22 h 419"/>
              <a:gd name="T22" fmla="*/ 0 w 617"/>
              <a:gd name="T23" fmla="*/ 352 h 419"/>
              <a:gd name="T24" fmla="*/ 0 w 617"/>
              <a:gd name="T25" fmla="*/ 387 h 419"/>
              <a:gd name="T26" fmla="*/ 35 w 617"/>
              <a:gd name="T27" fmla="*/ 414 h 419"/>
              <a:gd name="T28" fmla="*/ 62 w 617"/>
              <a:gd name="T29" fmla="*/ 383 h 419"/>
              <a:gd name="T30" fmla="*/ 62 w 617"/>
              <a:gd name="T31" fmla="*/ 352 h 419"/>
              <a:gd name="T32" fmla="*/ 308 w 617"/>
              <a:gd name="T33" fmla="*/ 84 h 419"/>
              <a:gd name="T34" fmla="*/ 533 w 617"/>
              <a:gd name="T35" fmla="*/ 119 h 419"/>
              <a:gd name="T36" fmla="*/ 533 w 617"/>
              <a:gd name="T37" fmla="*/ 119 h 419"/>
              <a:gd name="T38" fmla="*/ 506 w 617"/>
              <a:gd name="T39" fmla="*/ 189 h 419"/>
              <a:gd name="T40" fmla="*/ 555 w 617"/>
              <a:gd name="T41" fmla="*/ 352 h 419"/>
              <a:gd name="T42" fmla="*/ 555 w 617"/>
              <a:gd name="T43" fmla="*/ 383 h 419"/>
              <a:gd name="T44" fmla="*/ 581 w 617"/>
              <a:gd name="T45" fmla="*/ 414 h 419"/>
              <a:gd name="T46" fmla="*/ 585 w 617"/>
              <a:gd name="T47" fmla="*/ 414 h 419"/>
              <a:gd name="T48" fmla="*/ 616 w 617"/>
              <a:gd name="T49" fmla="*/ 387 h 419"/>
              <a:gd name="T50" fmla="*/ 616 w 617"/>
              <a:gd name="T51" fmla="*/ 352 h 419"/>
              <a:gd name="T52" fmla="*/ 533 w 617"/>
              <a:gd name="T53" fmla="*/ 11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7" h="419">
                <a:moveTo>
                  <a:pt x="251" y="317"/>
                </a:moveTo>
                <a:lnTo>
                  <a:pt x="251" y="317"/>
                </a:lnTo>
                <a:cubicBezTo>
                  <a:pt x="229" y="352"/>
                  <a:pt x="242" y="383"/>
                  <a:pt x="273" y="401"/>
                </a:cubicBezTo>
                <a:cubicBezTo>
                  <a:pt x="304" y="418"/>
                  <a:pt x="335" y="414"/>
                  <a:pt x="356" y="379"/>
                </a:cubicBezTo>
                <a:cubicBezTo>
                  <a:pt x="378" y="343"/>
                  <a:pt x="515" y="13"/>
                  <a:pt x="502" y="4"/>
                </a:cubicBezTo>
                <a:cubicBezTo>
                  <a:pt x="489" y="0"/>
                  <a:pt x="273" y="282"/>
                  <a:pt x="251" y="317"/>
                </a:cubicBezTo>
                <a:close/>
                <a:moveTo>
                  <a:pt x="308" y="84"/>
                </a:moveTo>
                <a:lnTo>
                  <a:pt x="308" y="84"/>
                </a:lnTo>
                <a:cubicBezTo>
                  <a:pt x="321" y="84"/>
                  <a:pt x="335" y="84"/>
                  <a:pt x="348" y="84"/>
                </a:cubicBezTo>
                <a:cubicBezTo>
                  <a:pt x="361" y="70"/>
                  <a:pt x="378" y="48"/>
                  <a:pt x="392" y="31"/>
                </a:cubicBezTo>
                <a:cubicBezTo>
                  <a:pt x="365" y="26"/>
                  <a:pt x="339" y="22"/>
                  <a:pt x="308" y="22"/>
                </a:cubicBezTo>
                <a:cubicBezTo>
                  <a:pt x="136" y="22"/>
                  <a:pt x="0" y="167"/>
                  <a:pt x="0" y="352"/>
                </a:cubicBezTo>
                <a:cubicBezTo>
                  <a:pt x="0" y="365"/>
                  <a:pt x="0" y="374"/>
                  <a:pt x="0" y="387"/>
                </a:cubicBezTo>
                <a:cubicBezTo>
                  <a:pt x="4" y="405"/>
                  <a:pt x="18" y="418"/>
                  <a:pt x="35" y="414"/>
                </a:cubicBezTo>
                <a:cubicBezTo>
                  <a:pt x="53" y="414"/>
                  <a:pt x="66" y="401"/>
                  <a:pt x="62" y="383"/>
                </a:cubicBezTo>
                <a:cubicBezTo>
                  <a:pt x="62" y="374"/>
                  <a:pt x="62" y="361"/>
                  <a:pt x="62" y="352"/>
                </a:cubicBezTo>
                <a:cubicBezTo>
                  <a:pt x="62" y="202"/>
                  <a:pt x="172" y="84"/>
                  <a:pt x="308" y="84"/>
                </a:cubicBezTo>
                <a:close/>
                <a:moveTo>
                  <a:pt x="533" y="119"/>
                </a:moveTo>
                <a:lnTo>
                  <a:pt x="533" y="119"/>
                </a:lnTo>
                <a:cubicBezTo>
                  <a:pt x="524" y="145"/>
                  <a:pt x="515" y="167"/>
                  <a:pt x="506" y="189"/>
                </a:cubicBezTo>
                <a:cubicBezTo>
                  <a:pt x="537" y="233"/>
                  <a:pt x="555" y="291"/>
                  <a:pt x="555" y="352"/>
                </a:cubicBezTo>
                <a:cubicBezTo>
                  <a:pt x="555" y="361"/>
                  <a:pt x="555" y="374"/>
                  <a:pt x="555" y="383"/>
                </a:cubicBezTo>
                <a:cubicBezTo>
                  <a:pt x="555" y="401"/>
                  <a:pt x="563" y="414"/>
                  <a:pt x="581" y="414"/>
                </a:cubicBezTo>
                <a:cubicBezTo>
                  <a:pt x="585" y="414"/>
                  <a:pt x="585" y="414"/>
                  <a:pt x="585" y="414"/>
                </a:cubicBezTo>
                <a:cubicBezTo>
                  <a:pt x="603" y="414"/>
                  <a:pt x="616" y="405"/>
                  <a:pt x="616" y="387"/>
                </a:cubicBezTo>
                <a:cubicBezTo>
                  <a:pt x="616" y="374"/>
                  <a:pt x="616" y="365"/>
                  <a:pt x="616" y="352"/>
                </a:cubicBezTo>
                <a:cubicBezTo>
                  <a:pt x="616" y="260"/>
                  <a:pt x="585" y="180"/>
                  <a:pt x="533" y="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 flipH="1">
            <a:off x="-1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49425" y="7849253"/>
            <a:ext cx="46105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solidFill>
                  <a:schemeClr val="bg1"/>
                </a:solidFill>
                <a:latin typeface="Lato Light"/>
                <a:cs typeface="Lato Light"/>
              </a:rPr>
              <a:t>도전적인 내용</a:t>
            </a:r>
            <a:endParaRPr lang="en-US" sz="55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D6718-F2E6-406F-B3FB-928B1AAF652D}"/>
              </a:ext>
            </a:extLst>
          </p:cNvPr>
          <p:cNvSpPr txBox="1"/>
          <p:nvPr/>
        </p:nvSpPr>
        <p:spPr>
          <a:xfrm>
            <a:off x="1749425" y="5294620"/>
            <a:ext cx="104394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bg1"/>
                </a:solidFill>
                <a:latin typeface="Lato Regular"/>
                <a:cs typeface="Lato Regular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29328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746251" y="2204949"/>
            <a:ext cx="485100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598DE5-D19B-4A6E-9673-C757F4C651A1}"/>
              </a:ext>
            </a:extLst>
          </p:cNvPr>
          <p:cNvSpPr/>
          <p:nvPr/>
        </p:nvSpPr>
        <p:spPr>
          <a:xfrm>
            <a:off x="1746251" y="3899465"/>
            <a:ext cx="12188825" cy="9456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Spring Framework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Unity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MVC 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패턴</a:t>
            </a: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AJAX 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통신</a:t>
            </a: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20BE9-9177-4C3D-AD25-E4268D5A8DF7}"/>
              </a:ext>
            </a:extLst>
          </p:cNvPr>
          <p:cNvSpPr/>
          <p:nvPr/>
        </p:nvSpPr>
        <p:spPr>
          <a:xfrm>
            <a:off x="1746251" y="1248541"/>
            <a:ext cx="485100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800" dirty="0">
                <a:solidFill>
                  <a:schemeClr val="accent1"/>
                </a:solidFill>
                <a:latin typeface="Lato Regular"/>
                <a:cs typeface="Lato Light"/>
              </a:rPr>
              <a:t>도전적인 내용</a:t>
            </a:r>
            <a:endParaRPr lang="en-US" altLang="ko-KR" sz="5800" dirty="0">
              <a:solidFill>
                <a:schemeClr val="accent1"/>
              </a:solidFill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09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 flipH="1">
            <a:off x="-1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49425" y="7849253"/>
            <a:ext cx="570380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solidFill>
                  <a:schemeClr val="bg1"/>
                </a:solidFill>
                <a:latin typeface="Lato Light"/>
                <a:cs typeface="Lato Light"/>
              </a:rPr>
              <a:t>최종 결과 및 시연</a:t>
            </a:r>
            <a:endParaRPr lang="en-US" sz="55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3C110-AE03-40DF-B76A-3878179911DA}"/>
              </a:ext>
            </a:extLst>
          </p:cNvPr>
          <p:cNvSpPr txBox="1"/>
          <p:nvPr/>
        </p:nvSpPr>
        <p:spPr>
          <a:xfrm>
            <a:off x="1749425" y="5611220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solidFill>
                  <a:schemeClr val="bg1"/>
                </a:solidFill>
                <a:latin typeface="Lato Regular"/>
                <a:cs typeface="Lato Regular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3464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746251" y="2204950"/>
            <a:ext cx="579838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74B4F3-9362-4444-8E90-10BA6EA57A38}"/>
              </a:ext>
            </a:extLst>
          </p:cNvPr>
          <p:cNvSpPr/>
          <p:nvPr/>
        </p:nvSpPr>
        <p:spPr>
          <a:xfrm>
            <a:off x="1746251" y="1248541"/>
            <a:ext cx="579838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800" dirty="0">
                <a:solidFill>
                  <a:schemeClr val="accent1"/>
                </a:solidFill>
                <a:latin typeface="Lato Regular"/>
                <a:cs typeface="Lato Light"/>
              </a:rPr>
              <a:t>최종결과 및 시연</a:t>
            </a:r>
            <a:endParaRPr lang="en-US" altLang="ko-KR" sz="5800" dirty="0">
              <a:solidFill>
                <a:schemeClr val="accent1"/>
              </a:solidFill>
              <a:latin typeface="Lato Regular"/>
              <a:cs typeface="Lato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A94B1-1A50-4E75-AFAD-83DDCC4B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15" y="2858953"/>
            <a:ext cx="20693619" cy="101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9">
            <a:extLst>
              <a:ext uri="{FF2B5EF4-FFF2-40B4-BE49-F238E27FC236}">
                <a16:creationId xmlns:a16="http://schemas.microsoft.com/office/drawing/2014/main" id="{4BAFE6C7-9D36-441A-9BD6-64B2C19A26ED}"/>
              </a:ext>
            </a:extLst>
          </p:cNvPr>
          <p:cNvSpPr/>
          <p:nvPr/>
        </p:nvSpPr>
        <p:spPr>
          <a:xfrm flipH="1">
            <a:off x="-1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3F0C4DC-1297-43EA-9D64-019EB4048869}"/>
              </a:ext>
            </a:extLst>
          </p:cNvPr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C1B24-C635-4127-8AB6-C5D21C15A7FE}"/>
              </a:ext>
            </a:extLst>
          </p:cNvPr>
          <p:cNvSpPr txBox="1"/>
          <p:nvPr/>
        </p:nvSpPr>
        <p:spPr>
          <a:xfrm>
            <a:off x="1749425" y="5960680"/>
            <a:ext cx="545770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bg1"/>
                </a:solidFill>
                <a:latin typeface="Lato Regular"/>
                <a:cs typeface="Lato Regular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309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>
            <a:spLocks/>
          </p:cNvSpPr>
          <p:nvPr/>
        </p:nvSpPr>
        <p:spPr bwMode="auto">
          <a:xfrm>
            <a:off x="1705754" y="1108042"/>
            <a:ext cx="14875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ko-KR" alt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목차</a:t>
            </a:r>
            <a:endParaRPr lang="en-US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05754" y="2182090"/>
            <a:ext cx="162447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3D2BC2-A757-477C-8BEF-6C7543F08CD9}"/>
              </a:ext>
            </a:extLst>
          </p:cNvPr>
          <p:cNvSpPr>
            <a:spLocks/>
          </p:cNvSpPr>
          <p:nvPr/>
        </p:nvSpPr>
        <p:spPr bwMode="auto">
          <a:xfrm>
            <a:off x="1705754" y="3500942"/>
            <a:ext cx="13945995" cy="80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143000" indent="-1143000" algn="l">
              <a:buAutoNum type="arabicPeriod"/>
            </a:pPr>
            <a:r>
              <a:rPr lang="ko-KR" alt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제품 소개</a:t>
            </a:r>
            <a:endParaRPr lang="en-US" altLang="ko-KR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endParaRPr lang="en-US" altLang="ko-KR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r>
              <a:rPr lang="ko-KR" alt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구현 내용</a:t>
            </a:r>
            <a:endParaRPr lang="en-US" altLang="ko-KR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endParaRPr lang="en-US" altLang="ko-KR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r>
              <a:rPr lang="ko-KR" alt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진행상 어려움 및 극복 과정</a:t>
            </a:r>
            <a:endParaRPr lang="en-US" altLang="ko-KR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endParaRPr lang="en-US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r>
              <a:rPr lang="ko-KR" alt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도전적인 내용</a:t>
            </a:r>
            <a:endParaRPr lang="en-US" altLang="ko-KR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endParaRPr lang="en-US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  <a:p>
            <a:pPr marL="1143000" indent="-1143000" algn="l">
              <a:buAutoNum type="arabicPeriod"/>
            </a:pPr>
            <a:r>
              <a:rPr lang="ko-KR" alt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최종 결과 및 시연</a:t>
            </a:r>
            <a:endParaRPr lang="en-US" sz="5800" dirty="0">
              <a:solidFill>
                <a:schemeClr val="accent1"/>
              </a:solidFill>
              <a:latin typeface="Lato Regular"/>
              <a:ea typeface="ＭＳ Ｐゴシック" charset="0"/>
              <a:cs typeface="Lato Regular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9425" y="4287781"/>
            <a:ext cx="104394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bg1"/>
                </a:solidFill>
                <a:latin typeface="Lato Regular"/>
                <a:cs typeface="Lato Regular"/>
              </a:rPr>
              <a:t>ABOUT PRODUCT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9425" y="8133733"/>
            <a:ext cx="319991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solidFill>
                  <a:schemeClr val="bg1"/>
                </a:solidFill>
                <a:latin typeface="Lato Light"/>
                <a:cs typeface="Lato Light"/>
              </a:rPr>
              <a:t>제품 소개</a:t>
            </a:r>
            <a:endParaRPr lang="en-US" sz="55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100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9829ADE-BA3E-41E9-8F20-8E2D4BC1B49C}"/>
              </a:ext>
            </a:extLst>
          </p:cNvPr>
          <p:cNvSpPr/>
          <p:nvPr/>
        </p:nvSpPr>
        <p:spPr>
          <a:xfrm>
            <a:off x="9794240" y="822960"/>
            <a:ext cx="11637010" cy="6035040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 flipV="1">
            <a:off x="0" y="1591405"/>
            <a:ext cx="6576630" cy="13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2FF3442-1B5F-4292-A2E4-120B0457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25"/>
            <a:ext cx="6576630" cy="150127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D6EE01-E3E2-4351-A8F6-C2186421AA84}"/>
              </a:ext>
            </a:extLst>
          </p:cNvPr>
          <p:cNvSpPr txBox="1"/>
          <p:nvPr/>
        </p:nvSpPr>
        <p:spPr>
          <a:xfrm>
            <a:off x="-139207" y="8527351"/>
            <a:ext cx="9296760" cy="51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ko-KR" altLang="en-US" sz="5500" b="1" dirty="0">
                <a:solidFill>
                  <a:schemeClr val="accent1"/>
                </a:solidFill>
                <a:latin typeface="Lato Regular"/>
                <a:cs typeface="Lato Regular"/>
              </a:rPr>
              <a:t>가구 가격 비교 사이트</a:t>
            </a:r>
            <a:endParaRPr lang="en-US" sz="55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1491DA-B4EF-42CA-A9EC-1BFB44B037F3}"/>
              </a:ext>
            </a:extLst>
          </p:cNvPr>
          <p:cNvSpPr txBox="1"/>
          <p:nvPr/>
        </p:nvSpPr>
        <p:spPr>
          <a:xfrm>
            <a:off x="0" y="4868668"/>
            <a:ext cx="9296760" cy="51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5500" b="1" dirty="0">
                <a:solidFill>
                  <a:schemeClr val="accent1"/>
                </a:solidFill>
                <a:latin typeface="Lato Regular"/>
                <a:cs typeface="Lato Regular"/>
              </a:rPr>
              <a:t>3D </a:t>
            </a:r>
            <a:r>
              <a:rPr lang="ko-KR" altLang="en-US" sz="5500" b="1" dirty="0">
                <a:solidFill>
                  <a:schemeClr val="accent1"/>
                </a:solidFill>
                <a:latin typeface="Lato Regular"/>
                <a:cs typeface="Lato Regular"/>
              </a:rPr>
              <a:t>가구 배치 프로그램</a:t>
            </a:r>
            <a:endParaRPr lang="en-US" sz="55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AD6B69-27B6-48DC-B753-A736F3F092E0}"/>
              </a:ext>
            </a:extLst>
          </p:cNvPr>
          <p:cNvSpPr/>
          <p:nvPr/>
        </p:nvSpPr>
        <p:spPr>
          <a:xfrm>
            <a:off x="9794240" y="7416800"/>
            <a:ext cx="11637010" cy="6035040"/>
          </a:xfrm>
          <a:prstGeom prst="rect">
            <a:avLst/>
          </a:prstGeom>
          <a:blipFill dpi="0" rotWithShape="1"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6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49425" y="8133733"/>
            <a:ext cx="319991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solidFill>
                  <a:schemeClr val="bg1"/>
                </a:solidFill>
                <a:latin typeface="Lato Light"/>
                <a:cs typeface="Lato Light"/>
              </a:rPr>
              <a:t>구현 내용</a:t>
            </a:r>
            <a:endParaRPr lang="en-US" sz="55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D0A41-BE8B-466F-B3FC-F67F0705F548}"/>
              </a:ext>
            </a:extLst>
          </p:cNvPr>
          <p:cNvSpPr txBox="1"/>
          <p:nvPr/>
        </p:nvSpPr>
        <p:spPr>
          <a:xfrm>
            <a:off x="1749425" y="6246401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solidFill>
                  <a:schemeClr val="bg1"/>
                </a:solidFill>
                <a:latin typeface="Lato Regular"/>
                <a:cs typeface="Lato Regular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0000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1705754" y="1108042"/>
            <a:ext cx="15034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Web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46251" y="2204949"/>
            <a:ext cx="15034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825A9-82B8-48A2-B18D-7D57D5B44715}"/>
              </a:ext>
            </a:extLst>
          </p:cNvPr>
          <p:cNvSpPr txBox="1"/>
          <p:nvPr/>
        </p:nvSpPr>
        <p:spPr>
          <a:xfrm>
            <a:off x="1705754" y="4450048"/>
            <a:ext cx="17212308" cy="58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가구 리스트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Crawling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b="1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DB 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연동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Mybatis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디자인 패턴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MVC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Web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과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Unity 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연동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WebGL</a:t>
            </a:r>
            <a:endParaRPr lang="en-US" sz="55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264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1705754" y="1108042"/>
            <a:ext cx="172483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5800" dirty="0">
                <a:solidFill>
                  <a:schemeClr val="accent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Unity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46252" y="2204949"/>
            <a:ext cx="168433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584D1-3CCF-4B80-95BE-1DFCC1D0CB26}"/>
              </a:ext>
            </a:extLst>
          </p:cNvPr>
          <p:cNvSpPr txBox="1"/>
          <p:nvPr/>
        </p:nvSpPr>
        <p:spPr>
          <a:xfrm>
            <a:off x="1746252" y="4450048"/>
            <a:ext cx="17212308" cy="58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가구 모델링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SketchUp - 3D Ware House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가구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 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배치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Ray cast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디자인 패턴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Singleton</a:t>
            </a: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정보 저장 및 불러오기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: json, 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동적로드</a:t>
            </a:r>
            <a:endParaRPr lang="en-US" sz="55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247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/>
          <p:nvPr/>
        </p:nvSpPr>
        <p:spPr>
          <a:xfrm flipH="1">
            <a:off x="-1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49425" y="7849253"/>
            <a:ext cx="55098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solidFill>
                  <a:schemeClr val="bg1"/>
                </a:solidFill>
                <a:latin typeface="Lato Light"/>
                <a:cs typeface="Lato Light"/>
              </a:rPr>
              <a:t>진행상 어려움 및</a:t>
            </a:r>
            <a:endParaRPr lang="en-US" altLang="ko-KR" sz="5500" dirty="0">
              <a:solidFill>
                <a:schemeClr val="bg1"/>
              </a:solidFill>
              <a:latin typeface="Lato Light"/>
              <a:cs typeface="Lato Light"/>
            </a:endParaRPr>
          </a:p>
          <a:p>
            <a:r>
              <a:rPr lang="ko-KR" altLang="en-US" sz="5500" dirty="0">
                <a:solidFill>
                  <a:schemeClr val="bg1"/>
                </a:solidFill>
                <a:latin typeface="Lato Light"/>
                <a:cs typeface="Lato Light"/>
              </a:rPr>
              <a:t>극복 과정</a:t>
            </a:r>
            <a:endParaRPr lang="en-US" sz="55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9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EC460-B986-46B1-B997-41AC9A7541D2}"/>
              </a:ext>
            </a:extLst>
          </p:cNvPr>
          <p:cNvSpPr txBox="1"/>
          <p:nvPr/>
        </p:nvSpPr>
        <p:spPr>
          <a:xfrm>
            <a:off x="1749425" y="5032847"/>
            <a:ext cx="1043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0" b="1" dirty="0">
                <a:solidFill>
                  <a:schemeClr val="bg1"/>
                </a:solidFill>
                <a:latin typeface="Lato Regular"/>
                <a:cs typeface="Lato Regular"/>
              </a:rPr>
              <a:t>Difficulties &amp; Breakthrough</a:t>
            </a:r>
          </a:p>
        </p:txBody>
      </p:sp>
    </p:spTree>
    <p:extLst>
      <p:ext uri="{BB962C8B-B14F-4D97-AF65-F5344CB8AC3E}">
        <p14:creationId xmlns:p14="http://schemas.microsoft.com/office/powerpoint/2010/main" val="6125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/>
          </p:cNvSpPr>
          <p:nvPr/>
        </p:nvSpPr>
        <p:spPr bwMode="auto">
          <a:xfrm>
            <a:off x="1730468" y="1046934"/>
            <a:ext cx="123315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ko-KR" altLang="en-US" sz="5800" dirty="0">
                <a:solidFill>
                  <a:schemeClr val="accent1"/>
                </a:solidFill>
                <a:latin typeface="Lato Regular"/>
                <a:cs typeface="Lato Light"/>
              </a:rPr>
              <a:t>진행상 어려움 및 극복 과정</a:t>
            </a:r>
            <a:endParaRPr lang="en-US" altLang="ko-KR" sz="5800" dirty="0">
              <a:solidFill>
                <a:schemeClr val="accent1"/>
              </a:solidFill>
              <a:latin typeface="Lato Regular"/>
              <a:cs typeface="Lato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46251" y="1970264"/>
            <a:ext cx="939954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5F364-ABC2-4F0B-AF9F-8E30797C7856}"/>
              </a:ext>
            </a:extLst>
          </p:cNvPr>
          <p:cNvSpPr txBox="1"/>
          <p:nvPr/>
        </p:nvSpPr>
        <p:spPr>
          <a:xfrm>
            <a:off x="1730468" y="3946177"/>
            <a:ext cx="17212308" cy="58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Unity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에서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Web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의 </a:t>
            </a:r>
            <a:r>
              <a:rPr lang="en-US" altLang="ko-KR" sz="5500" dirty="0">
                <a:solidFill>
                  <a:schemeClr val="accent1"/>
                </a:solidFill>
                <a:latin typeface="Lato Regular"/>
                <a:cs typeface="Lato Regular"/>
              </a:rPr>
              <a:t>javascript </a:t>
            </a: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함수 호출</a:t>
            </a: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sz="5500" b="1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sz="5500" b="1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집 바닥 생성</a:t>
            </a: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  <a:p>
            <a:pPr>
              <a:lnSpc>
                <a:spcPts val="3733"/>
              </a:lnSpc>
              <a:spcAft>
                <a:spcPts val="3199"/>
              </a:spcAft>
            </a:pPr>
            <a:r>
              <a:rPr lang="ko-KR" altLang="en-US" sz="5500" dirty="0">
                <a:solidFill>
                  <a:schemeClr val="accent1"/>
                </a:solidFill>
                <a:latin typeface="Lato Regular"/>
                <a:cs typeface="Lato Regular"/>
              </a:rPr>
              <a:t>집 벽 생성</a:t>
            </a:r>
            <a:endParaRPr lang="en-US" altLang="ko-KR" sz="55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83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Default Theme">
  <a:themeElements>
    <a:clrScheme name="Blue - SlidePro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4B5050"/>
      </a:accent1>
      <a:accent2>
        <a:srgbClr val="328CCD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26895</TotalTime>
  <Words>712</Words>
  <Application>Microsoft Office PowerPoint</Application>
  <PresentationFormat>사용자 지정</PresentationFormat>
  <Paragraphs>106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Lato Light</vt:lpstr>
      <vt:lpstr>Lato Regular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승호 이</cp:lastModifiedBy>
  <cp:revision>5648</cp:revision>
  <dcterms:created xsi:type="dcterms:W3CDTF">2014-11-12T21:47:38Z</dcterms:created>
  <dcterms:modified xsi:type="dcterms:W3CDTF">2020-06-07T15:50:30Z</dcterms:modified>
  <cp:category/>
</cp:coreProperties>
</file>