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5" r:id="rId4"/>
    <p:sldId id="266" r:id="rId5"/>
    <p:sldId id="267" r:id="rId6"/>
    <p:sldId id="268" r:id="rId7"/>
    <p:sldId id="277" r:id="rId8"/>
    <p:sldId id="278" r:id="rId9"/>
    <p:sldId id="279" r:id="rId10"/>
    <p:sldId id="280" r:id="rId11"/>
    <p:sldId id="281" r:id="rId12"/>
    <p:sldId id="263" r:id="rId13"/>
    <p:sldId id="275" r:id="rId14"/>
    <p:sldId id="269" r:id="rId15"/>
    <p:sldId id="276" r:id="rId16"/>
    <p:sldId id="270" r:id="rId17"/>
    <p:sldId id="271" r:id="rId18"/>
    <p:sldId id="284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390" autoAdjust="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A1B1A-98B4-40DD-AD5D-3587A938A27D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94D28-120E-4A3A-867A-72B72CD8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79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유사게임인 넷마블의 </a:t>
            </a:r>
            <a:r>
              <a:rPr lang="ko-KR" altLang="en-US" dirty="0" err="1"/>
              <a:t>케치마인드라는</a:t>
            </a:r>
            <a:r>
              <a:rPr lang="ko-KR" altLang="en-US" dirty="0"/>
              <a:t> 게임을 직접 해보면서 단점이나 개선점을 중심으로 생각해보았습니다</a:t>
            </a:r>
            <a:r>
              <a:rPr lang="en-US" altLang="ko-KR" dirty="0"/>
              <a:t>. </a:t>
            </a:r>
            <a:r>
              <a:rPr lang="ko-KR" altLang="en-US" dirty="0"/>
              <a:t>게임을 하면서 불편했던 점에 대해서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94D28-120E-4A3A-867A-72B72CD8F55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49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그림을 그리는 것이 주된 재미요소이기 때문에 정답자가 출제자가 되게 하여 문제 맞추는 것에 이득을 주기로 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아이템전을 만들어서 점수를 얻을 때 실력의 영향을 덜 받는 게임을 만들기로 했다</a:t>
            </a:r>
            <a:r>
              <a:rPr lang="en-US" altLang="ko-KR" dirty="0"/>
              <a:t>. </a:t>
            </a:r>
            <a:r>
              <a:rPr lang="ko-KR" altLang="en-US" dirty="0"/>
              <a:t>아이템의 종류로는 점수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r>
              <a:rPr lang="en-US" altLang="ko-KR" dirty="0"/>
              <a:t>, </a:t>
            </a:r>
            <a:r>
              <a:rPr lang="ko-KR" altLang="en-US" dirty="0" err="1"/>
              <a:t>초성미리보기</a:t>
            </a:r>
            <a:r>
              <a:rPr lang="ko-KR" altLang="en-US" dirty="0"/>
              <a:t> 등을 만들기로 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94D28-120E-4A3A-867A-72B72CD8F55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그림을 그리는 것이 주된 재미요소이기 때문에 정답자가 출제자가 되게 하여 문제 맞추는 것에 이득을 주기로 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아이템전을 만들어서 점수를 얻을 때 실력의 영향을 덜 받는 게임을 만들기로 했다</a:t>
            </a:r>
            <a:r>
              <a:rPr lang="en-US" altLang="ko-KR" dirty="0"/>
              <a:t>. </a:t>
            </a:r>
            <a:r>
              <a:rPr lang="ko-KR" altLang="en-US" dirty="0"/>
              <a:t>아이템의 종류로는 점수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r>
              <a:rPr lang="en-US" altLang="ko-KR" dirty="0"/>
              <a:t>, </a:t>
            </a:r>
            <a:r>
              <a:rPr lang="ko-KR" altLang="en-US" dirty="0" err="1"/>
              <a:t>초성미리보기</a:t>
            </a:r>
            <a:r>
              <a:rPr lang="ko-KR" altLang="en-US" dirty="0"/>
              <a:t> 등을 만들기로 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794D28-120E-4A3A-867A-72B72CD8F55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12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D545D-743E-4A20-944D-A1DA2152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7CF0F5-81A2-44CE-BF1D-A85EA481E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773A1-99B7-4339-9B8E-DF68AA81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C74B-D4F1-45B8-B0CC-B6FBB31C5B9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5B4B8-894D-4D1D-ABF5-969BDE04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20516-F49E-4F43-97B5-7B6034A6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BB43-8506-4CB6-8737-FDF07232A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D132F-1595-4C0A-95DC-9159B8B0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7FA31E-D24C-4612-8286-AAF2B6BA7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B600D-C0E1-428D-8D2C-5B5D4A00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C74B-D4F1-45B8-B0CC-B6FBB31C5B9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5AF48-65CB-4877-AC99-EB5300EA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B9BAC-8B03-4023-BC0A-A9272279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BB43-8506-4CB6-8737-FDF07232A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6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7268C5-ACAF-47F9-BA83-26ABF55E0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5D003-8CE2-4943-8694-5B920AFEE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5AA58-780E-4B25-95DE-FC1E201B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C74B-D4F1-45B8-B0CC-B6FBB31C5B9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EBC9D-9BB4-461C-92B5-EEA3A941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2E4FC-D027-43DA-A8AB-D51596E5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BB43-8506-4CB6-8737-FDF07232A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E2703-953A-420E-9BD1-C1284A4D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F967D-04D1-4DA6-9A44-37C09FEE6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23979-6FA5-4D27-AD0A-84CA8CC6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C74B-D4F1-45B8-B0CC-B6FBB31C5B9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CBA00-FA80-46AE-B7CB-9A317A1F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AEF5D3-5D85-478D-92C1-D03CC4A8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BB43-8506-4CB6-8737-FDF07232A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8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57C5B-AD18-46C9-8EF1-FA73B701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D8326D-11E7-43CA-82D0-B4C3B2421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27205-0496-46B0-9FDE-152D20EE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C74B-D4F1-45B8-B0CC-B6FBB31C5B9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1D8F9-985E-42FB-96B0-B8078B21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48FBE-5677-401C-B360-73EA53F0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BB43-8506-4CB6-8737-FDF07232A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0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9A7BC-20E7-48A3-AE92-BE56B85F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EE947-A12F-4D08-B199-F7266E6F5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C01388-6AFE-45D3-9604-72E4A0CBC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3C22CF-AE05-440E-8AEE-F30CC6F7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C74B-D4F1-45B8-B0CC-B6FBB31C5B9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59EA54-FA42-4DED-BFAB-D2986BBE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148C4-7D99-425C-A736-EC990C48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BB43-8506-4CB6-8737-FDF07232A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4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D2F17-6C04-4270-B7D6-AD9105E5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17311-EF74-4419-8C58-81F993731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7B46C-4A54-4150-9D4E-F0B793579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E9A1A1-CBEA-4ADA-B11F-F003F60FB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0F6EDC-1EE0-44E8-98BE-171E2F136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D8EC43-8685-4216-A7CC-ED48C184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C74B-D4F1-45B8-B0CC-B6FBB31C5B9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F73758-3389-436F-B284-E72D0980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950454-0426-4131-8160-29D6ABB3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BB43-8506-4CB6-8737-FDF07232A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1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7E59B-CC83-4E91-91B9-3D12D1DD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ACBE5C-4227-4119-A6CF-0977A90A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C74B-D4F1-45B8-B0CC-B6FBB31C5B9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7B3693-AD12-41EF-817B-33B3C9DC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6B0A35-C8B6-4001-8783-7D77FCE7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BB43-8506-4CB6-8737-FDF07232A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5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E4662-01CA-4E1C-9E9C-90E506B2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C74B-D4F1-45B8-B0CC-B6FBB31C5B9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43023A-716B-4672-824A-FD272BB9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62FF77-E9A1-4CAE-8042-512BB38C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BB43-8506-4CB6-8737-FDF07232A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84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8B215-2E86-4D85-AFDC-B2BB4769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C9209-AD45-4897-AB7B-6D89EF45A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4B5730-9B6B-4DEB-B39B-9065A7C5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69ECD6-7D06-44F3-AE10-17A90CF3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C74B-D4F1-45B8-B0CC-B6FBB31C5B9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AC053-97F2-439D-8F70-21FB1476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4601AA-3256-45A5-B576-7E052771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BB43-8506-4CB6-8737-FDF07232A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2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79B7D-7CC5-4016-AF6D-7923C2CC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F2A38-960F-44FB-AC03-1A7A87244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17B556-6CA4-4258-B7D4-79EC54CD4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30673-ECEA-4F70-918B-02ED7821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C74B-D4F1-45B8-B0CC-B6FBB31C5B9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94EF8B-0C51-4BD3-88E4-11401B45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C24CEA-1A09-40BC-A568-C1FC94A9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BB43-8506-4CB6-8737-FDF07232A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37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916241-A07E-4BE0-B7F5-D56B0019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D569B1-EDBB-4D53-8BF2-E2CE2DE72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BACAC-C2ED-4484-886E-53FF569EF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8C74B-D4F1-45B8-B0CC-B6FBB31C5B9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8667E-D2A9-4813-89F2-6F675961E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6E6DE-9BEC-45E9-BC36-3F1897B30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5BB43-8506-4CB6-8737-FDF07232A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26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8F26C5-6AF1-4877-86B1-7779730C2B54}"/>
              </a:ext>
            </a:extLst>
          </p:cNvPr>
          <p:cNvSpPr txBox="1"/>
          <p:nvPr/>
        </p:nvSpPr>
        <p:spPr>
          <a:xfrm>
            <a:off x="263561" y="2948133"/>
            <a:ext cx="4655154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개념설계보고서</a:t>
            </a:r>
            <a:endParaRPr lang="en-US" altLang="ko-KR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E8CEE-A07C-4B5E-A6AB-886DDDD8F99C}"/>
              </a:ext>
            </a:extLst>
          </p:cNvPr>
          <p:cNvSpPr txBox="1"/>
          <p:nvPr/>
        </p:nvSpPr>
        <p:spPr>
          <a:xfrm>
            <a:off x="8645516" y="2281042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</a:rPr>
              <a:t>60142293 </a:t>
            </a:r>
            <a:r>
              <a:rPr lang="ko-KR" altLang="en-US" sz="2400" dirty="0">
                <a:solidFill>
                  <a:srgbClr val="000000"/>
                </a:solidFill>
              </a:rPr>
              <a:t>손진영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</a:rPr>
              <a:t>60142258 </a:t>
            </a:r>
            <a:r>
              <a:rPr lang="ko-KR" altLang="en-US" sz="2400" dirty="0" err="1">
                <a:solidFill>
                  <a:srgbClr val="000000"/>
                </a:solidFill>
              </a:rPr>
              <a:t>김준형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</a:rPr>
              <a:t>60142297 </a:t>
            </a:r>
            <a:r>
              <a:rPr lang="ko-KR" altLang="en-US" sz="2400" dirty="0">
                <a:solidFill>
                  <a:srgbClr val="000000"/>
                </a:solidFill>
              </a:rPr>
              <a:t>심희섭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</a:rPr>
              <a:t>60142319 </a:t>
            </a:r>
            <a:r>
              <a:rPr lang="ko-KR" altLang="en-US" sz="2400" dirty="0">
                <a:solidFill>
                  <a:srgbClr val="000000"/>
                </a:solidFill>
              </a:rPr>
              <a:t>이승호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436D2-991F-4F03-8A4C-2C5022CD4C71}"/>
              </a:ext>
            </a:extLst>
          </p:cNvPr>
          <p:cNvSpPr txBox="1"/>
          <p:nvPr/>
        </p:nvSpPr>
        <p:spPr>
          <a:xfrm>
            <a:off x="8529199" y="2077257"/>
            <a:ext cx="3230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1 4 </a:t>
            </a:r>
            <a:r>
              <a:rPr lang="ko-KR" altLang="en-US" sz="5000" dirty="0"/>
              <a:t>불 란</a:t>
            </a:r>
            <a:endParaRPr lang="en-US" altLang="ko-KR" sz="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93D45-147E-42C9-B49E-3F87FC1BF353}"/>
              </a:ext>
            </a:extLst>
          </p:cNvPr>
          <p:cNvSpPr txBox="1"/>
          <p:nvPr/>
        </p:nvSpPr>
        <p:spPr>
          <a:xfrm>
            <a:off x="133619" y="2199109"/>
            <a:ext cx="51401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</a:rPr>
              <a:t>Catch Ur Crayon</a:t>
            </a:r>
            <a:endParaRPr lang="ko-KR" altLang="en-US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84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3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917CE2DE-33E6-4793-AD1B-8C506585E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03" y="643467"/>
            <a:ext cx="1031679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2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3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9AF4F2B-D358-498F-9131-B709E57F5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84300"/>
            <a:ext cx="10905066" cy="408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2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A4D292-33F7-4108-B1FC-68093D06A2C7}"/>
              </a:ext>
            </a:extLst>
          </p:cNvPr>
          <p:cNvSpPr txBox="1"/>
          <p:nvPr/>
        </p:nvSpPr>
        <p:spPr>
          <a:xfrm>
            <a:off x="2726432" y="1972157"/>
            <a:ext cx="6739136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유사 게임 분석</a:t>
            </a:r>
            <a:endParaRPr lang="en-US" altLang="ko-KR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및 개선점</a:t>
            </a:r>
            <a:endParaRPr lang="ko-KR" alt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60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1F0EDC-777A-46D1-9071-B7E7E4B6A34C}"/>
              </a:ext>
            </a:extLst>
          </p:cNvPr>
          <p:cNvSpPr txBox="1"/>
          <p:nvPr/>
        </p:nvSpPr>
        <p:spPr>
          <a:xfrm>
            <a:off x="1179074" y="1083855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게임 플레이 템포가 너무 느림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F19B09-86CC-4A9B-BB74-04D317B80ED7}"/>
              </a:ext>
            </a:extLst>
          </p:cNvPr>
          <p:cNvGrpSpPr/>
          <p:nvPr/>
        </p:nvGrpSpPr>
        <p:grpSpPr>
          <a:xfrm>
            <a:off x="1038729" y="3443087"/>
            <a:ext cx="3364018" cy="2045101"/>
            <a:chOff x="1038729" y="3443087"/>
            <a:chExt cx="3364018" cy="204510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C488A04-D17D-46D8-9033-1F8EEE2A4B4C}"/>
                </a:ext>
              </a:extLst>
            </p:cNvPr>
            <p:cNvSpPr/>
            <p:nvPr/>
          </p:nvSpPr>
          <p:spPr>
            <a:xfrm>
              <a:off x="1038729" y="3443087"/>
              <a:ext cx="3057176" cy="175360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C66EC77-DE58-4FCD-90C4-017BC7AA7C5B}"/>
                </a:ext>
              </a:extLst>
            </p:cNvPr>
            <p:cNvSpPr/>
            <p:nvPr/>
          </p:nvSpPr>
          <p:spPr>
            <a:xfrm>
              <a:off x="1345571" y="3734587"/>
              <a:ext cx="3057176" cy="1753601"/>
            </a:xfrm>
            <a:custGeom>
              <a:avLst/>
              <a:gdLst>
                <a:gd name="connsiteX0" fmla="*/ 0 w 3057176"/>
                <a:gd name="connsiteY0" fmla="*/ 175360 h 1753601"/>
                <a:gd name="connsiteX1" fmla="*/ 175360 w 3057176"/>
                <a:gd name="connsiteY1" fmla="*/ 0 h 1753601"/>
                <a:gd name="connsiteX2" fmla="*/ 2881816 w 3057176"/>
                <a:gd name="connsiteY2" fmla="*/ 0 h 1753601"/>
                <a:gd name="connsiteX3" fmla="*/ 3057176 w 3057176"/>
                <a:gd name="connsiteY3" fmla="*/ 175360 h 1753601"/>
                <a:gd name="connsiteX4" fmla="*/ 3057176 w 3057176"/>
                <a:gd name="connsiteY4" fmla="*/ 1578241 h 1753601"/>
                <a:gd name="connsiteX5" fmla="*/ 2881816 w 3057176"/>
                <a:gd name="connsiteY5" fmla="*/ 1753601 h 1753601"/>
                <a:gd name="connsiteX6" fmla="*/ 175360 w 3057176"/>
                <a:gd name="connsiteY6" fmla="*/ 1753601 h 1753601"/>
                <a:gd name="connsiteX7" fmla="*/ 0 w 3057176"/>
                <a:gd name="connsiteY7" fmla="*/ 1578241 h 1753601"/>
                <a:gd name="connsiteX8" fmla="*/ 0 w 3057176"/>
                <a:gd name="connsiteY8" fmla="*/ 175360 h 175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57176" h="1753601">
                  <a:moveTo>
                    <a:pt x="0" y="175360"/>
                  </a:moveTo>
                  <a:cubicBezTo>
                    <a:pt x="0" y="78511"/>
                    <a:pt x="78511" y="0"/>
                    <a:pt x="175360" y="0"/>
                  </a:cubicBezTo>
                  <a:lnTo>
                    <a:pt x="2881816" y="0"/>
                  </a:lnTo>
                  <a:cubicBezTo>
                    <a:pt x="2978665" y="0"/>
                    <a:pt x="3057176" y="78511"/>
                    <a:pt x="3057176" y="175360"/>
                  </a:cubicBezTo>
                  <a:lnTo>
                    <a:pt x="3057176" y="1578241"/>
                  </a:lnTo>
                  <a:cubicBezTo>
                    <a:pt x="3057176" y="1675090"/>
                    <a:pt x="2978665" y="1753601"/>
                    <a:pt x="2881816" y="1753601"/>
                  </a:cubicBezTo>
                  <a:lnTo>
                    <a:pt x="175360" y="1753601"/>
                  </a:lnTo>
                  <a:cubicBezTo>
                    <a:pt x="78511" y="1753601"/>
                    <a:pt x="0" y="1675090"/>
                    <a:pt x="0" y="1578241"/>
                  </a:cubicBezTo>
                  <a:lnTo>
                    <a:pt x="0" y="17536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9941" tIns="119941" rIns="119941" bIns="119941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800" kern="1200" dirty="0"/>
                <a:t>정답을 맞추고 다음</a:t>
              </a:r>
              <a:r>
                <a:rPr lang="en-US" altLang="ko-KR" sz="1800" kern="1200" dirty="0"/>
                <a:t> </a:t>
              </a:r>
              <a:r>
                <a:rPr lang="ko-KR" sz="1800" kern="1200" dirty="0"/>
                <a:t>출제자로 넘어가는 과정에서 상당한 시간 소요</a:t>
              </a:r>
              <a:endParaRPr lang="en-US" sz="1800" kern="12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39A740D-7807-46EF-86B6-CA57746CC913}"/>
              </a:ext>
            </a:extLst>
          </p:cNvPr>
          <p:cNvGrpSpPr/>
          <p:nvPr/>
        </p:nvGrpSpPr>
        <p:grpSpPr>
          <a:xfrm>
            <a:off x="1038728" y="3443087"/>
            <a:ext cx="3438922" cy="2100792"/>
            <a:chOff x="8084851" y="3443087"/>
            <a:chExt cx="3068419" cy="2045101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256CE20-9397-4514-8423-77D8ADEC9D95}"/>
                </a:ext>
              </a:extLst>
            </p:cNvPr>
            <p:cNvSpPr/>
            <p:nvPr/>
          </p:nvSpPr>
          <p:spPr>
            <a:xfrm>
              <a:off x="8084851" y="3443087"/>
              <a:ext cx="2761577" cy="175360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CC6A67A-5C07-428F-A3B7-61279933B164}"/>
                </a:ext>
              </a:extLst>
            </p:cNvPr>
            <p:cNvSpPr/>
            <p:nvPr/>
          </p:nvSpPr>
          <p:spPr>
            <a:xfrm>
              <a:off x="8391693" y="3734587"/>
              <a:ext cx="2761577" cy="1753601"/>
            </a:xfrm>
            <a:custGeom>
              <a:avLst/>
              <a:gdLst>
                <a:gd name="connsiteX0" fmla="*/ 0 w 2761577"/>
                <a:gd name="connsiteY0" fmla="*/ 175360 h 1753601"/>
                <a:gd name="connsiteX1" fmla="*/ 175360 w 2761577"/>
                <a:gd name="connsiteY1" fmla="*/ 0 h 1753601"/>
                <a:gd name="connsiteX2" fmla="*/ 2586217 w 2761577"/>
                <a:gd name="connsiteY2" fmla="*/ 0 h 1753601"/>
                <a:gd name="connsiteX3" fmla="*/ 2761577 w 2761577"/>
                <a:gd name="connsiteY3" fmla="*/ 175360 h 1753601"/>
                <a:gd name="connsiteX4" fmla="*/ 2761577 w 2761577"/>
                <a:gd name="connsiteY4" fmla="*/ 1578241 h 1753601"/>
                <a:gd name="connsiteX5" fmla="*/ 2586217 w 2761577"/>
                <a:gd name="connsiteY5" fmla="*/ 1753601 h 1753601"/>
                <a:gd name="connsiteX6" fmla="*/ 175360 w 2761577"/>
                <a:gd name="connsiteY6" fmla="*/ 1753601 h 1753601"/>
                <a:gd name="connsiteX7" fmla="*/ 0 w 2761577"/>
                <a:gd name="connsiteY7" fmla="*/ 1578241 h 1753601"/>
                <a:gd name="connsiteX8" fmla="*/ 0 w 2761577"/>
                <a:gd name="connsiteY8" fmla="*/ 175360 h 175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1577" h="1753601">
                  <a:moveTo>
                    <a:pt x="0" y="175360"/>
                  </a:moveTo>
                  <a:cubicBezTo>
                    <a:pt x="0" y="78511"/>
                    <a:pt x="78511" y="0"/>
                    <a:pt x="175360" y="0"/>
                  </a:cubicBezTo>
                  <a:lnTo>
                    <a:pt x="2586217" y="0"/>
                  </a:lnTo>
                  <a:cubicBezTo>
                    <a:pt x="2683066" y="0"/>
                    <a:pt x="2761577" y="78511"/>
                    <a:pt x="2761577" y="175360"/>
                  </a:cubicBezTo>
                  <a:lnTo>
                    <a:pt x="2761577" y="1578241"/>
                  </a:lnTo>
                  <a:cubicBezTo>
                    <a:pt x="2761577" y="1675090"/>
                    <a:pt x="2683066" y="1753601"/>
                    <a:pt x="2586217" y="1753601"/>
                  </a:cubicBezTo>
                  <a:lnTo>
                    <a:pt x="175360" y="1753601"/>
                  </a:lnTo>
                  <a:cubicBezTo>
                    <a:pt x="78511" y="1753601"/>
                    <a:pt x="0" y="1675090"/>
                    <a:pt x="0" y="1578241"/>
                  </a:cubicBezTo>
                  <a:lnTo>
                    <a:pt x="0" y="17536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9941" tIns="119941" rIns="119941" bIns="119941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800" kern="1200" dirty="0"/>
                <a:t>게임 라운드가 </a:t>
              </a:r>
              <a:r>
                <a:rPr lang="en-US" sz="1800" kern="1200" dirty="0"/>
                <a:t>20</a:t>
              </a:r>
              <a:r>
                <a:rPr lang="ko-KR" sz="1800" kern="1200" dirty="0"/>
                <a:t>라운드로 정해져 있음 </a:t>
              </a:r>
              <a:r>
                <a:rPr lang="en-US" sz="1800" kern="1200" dirty="0"/>
                <a:t>→ </a:t>
              </a:r>
              <a:r>
                <a:rPr lang="ko-KR" sz="1800" kern="1200" dirty="0"/>
                <a:t>게임 후반부에는 지루함</a:t>
              </a:r>
              <a:endParaRPr lang="en-US" sz="1800" kern="1200" dirty="0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E98A934-6BBB-4DDA-A5A0-35263F02176A}"/>
              </a:ext>
            </a:extLst>
          </p:cNvPr>
          <p:cNvSpPr/>
          <p:nvPr/>
        </p:nvSpPr>
        <p:spPr>
          <a:xfrm>
            <a:off x="4893033" y="3195147"/>
            <a:ext cx="6943062" cy="2655314"/>
          </a:xfrm>
          <a:prstGeom prst="roundRect">
            <a:avLst/>
          </a:prstGeom>
          <a:solidFill>
            <a:schemeClr val="accent5"/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다음 문제로 넘어갈 때의 시간을 단축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3F266E-1A42-4238-9154-0110F8B87585}"/>
              </a:ext>
            </a:extLst>
          </p:cNvPr>
          <p:cNvSpPr/>
          <p:nvPr/>
        </p:nvSpPr>
        <p:spPr>
          <a:xfrm>
            <a:off x="4893032" y="3180998"/>
            <a:ext cx="6943063" cy="2655314"/>
          </a:xfrm>
          <a:prstGeom prst="roundRect">
            <a:avLst/>
          </a:prstGeom>
          <a:solidFill>
            <a:schemeClr val="accent5"/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방을 만들 때 </a:t>
            </a:r>
            <a:r>
              <a:rPr lang="ko-KR" altLang="en-US" sz="2400"/>
              <a:t>라운드 설정 가능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042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1F0EDC-777A-46D1-9071-B7E7E4B6A34C}"/>
              </a:ext>
            </a:extLst>
          </p:cNvPr>
          <p:cNvSpPr txBox="1"/>
          <p:nvPr/>
        </p:nvSpPr>
        <p:spPr>
          <a:xfrm>
            <a:off x="1179074" y="838602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ko-KR" alt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제시어에</a:t>
            </a:r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불편함을 느낌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6BB9E76-ABC1-453A-B174-1FC870A4FFB6}"/>
              </a:ext>
            </a:extLst>
          </p:cNvPr>
          <p:cNvGrpSpPr/>
          <p:nvPr/>
        </p:nvGrpSpPr>
        <p:grpSpPr>
          <a:xfrm>
            <a:off x="1038729" y="3443087"/>
            <a:ext cx="3364018" cy="2045101"/>
            <a:chOff x="1038729" y="3443087"/>
            <a:chExt cx="3364018" cy="2045101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17B7844-6636-4CE2-ADBF-21563B13196C}"/>
                </a:ext>
              </a:extLst>
            </p:cNvPr>
            <p:cNvSpPr/>
            <p:nvPr/>
          </p:nvSpPr>
          <p:spPr>
            <a:xfrm>
              <a:off x="1038729" y="3443087"/>
              <a:ext cx="3057176" cy="175360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D3B675DE-18DC-463C-B43C-C959B0546BE7}"/>
                </a:ext>
              </a:extLst>
            </p:cNvPr>
            <p:cNvSpPr/>
            <p:nvPr/>
          </p:nvSpPr>
          <p:spPr>
            <a:xfrm>
              <a:off x="1345571" y="3734587"/>
              <a:ext cx="3057176" cy="1753601"/>
            </a:xfrm>
            <a:custGeom>
              <a:avLst/>
              <a:gdLst>
                <a:gd name="connsiteX0" fmla="*/ 0 w 3057176"/>
                <a:gd name="connsiteY0" fmla="*/ 175360 h 1753601"/>
                <a:gd name="connsiteX1" fmla="*/ 175360 w 3057176"/>
                <a:gd name="connsiteY1" fmla="*/ 0 h 1753601"/>
                <a:gd name="connsiteX2" fmla="*/ 2881816 w 3057176"/>
                <a:gd name="connsiteY2" fmla="*/ 0 h 1753601"/>
                <a:gd name="connsiteX3" fmla="*/ 3057176 w 3057176"/>
                <a:gd name="connsiteY3" fmla="*/ 175360 h 1753601"/>
                <a:gd name="connsiteX4" fmla="*/ 3057176 w 3057176"/>
                <a:gd name="connsiteY4" fmla="*/ 1578241 h 1753601"/>
                <a:gd name="connsiteX5" fmla="*/ 2881816 w 3057176"/>
                <a:gd name="connsiteY5" fmla="*/ 1753601 h 1753601"/>
                <a:gd name="connsiteX6" fmla="*/ 175360 w 3057176"/>
                <a:gd name="connsiteY6" fmla="*/ 1753601 h 1753601"/>
                <a:gd name="connsiteX7" fmla="*/ 0 w 3057176"/>
                <a:gd name="connsiteY7" fmla="*/ 1578241 h 1753601"/>
                <a:gd name="connsiteX8" fmla="*/ 0 w 3057176"/>
                <a:gd name="connsiteY8" fmla="*/ 175360 h 175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57176" h="1753601">
                  <a:moveTo>
                    <a:pt x="0" y="175360"/>
                  </a:moveTo>
                  <a:cubicBezTo>
                    <a:pt x="0" y="78511"/>
                    <a:pt x="78511" y="0"/>
                    <a:pt x="175360" y="0"/>
                  </a:cubicBezTo>
                  <a:lnTo>
                    <a:pt x="2881816" y="0"/>
                  </a:lnTo>
                  <a:cubicBezTo>
                    <a:pt x="2978665" y="0"/>
                    <a:pt x="3057176" y="78511"/>
                    <a:pt x="3057176" y="175360"/>
                  </a:cubicBezTo>
                  <a:lnTo>
                    <a:pt x="3057176" y="1578241"/>
                  </a:lnTo>
                  <a:cubicBezTo>
                    <a:pt x="3057176" y="1675090"/>
                    <a:pt x="2978665" y="1753601"/>
                    <a:pt x="2881816" y="1753601"/>
                  </a:cubicBezTo>
                  <a:lnTo>
                    <a:pt x="175360" y="1753601"/>
                  </a:lnTo>
                  <a:cubicBezTo>
                    <a:pt x="78511" y="1753601"/>
                    <a:pt x="0" y="1675090"/>
                    <a:pt x="0" y="1578241"/>
                  </a:cubicBezTo>
                  <a:lnTo>
                    <a:pt x="0" y="17536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9941" tIns="119941" rIns="119941" bIns="119941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200" dirty="0"/>
                <a:t>그림이 이상할 경우 맞추는 사람은 갈피를 못 잡음</a:t>
              </a:r>
              <a:endParaRPr lang="en-US" sz="1800" kern="12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EA740FA-ABE1-43DF-8662-C668AFBA54F8}"/>
              </a:ext>
            </a:extLst>
          </p:cNvPr>
          <p:cNvGrpSpPr/>
          <p:nvPr/>
        </p:nvGrpSpPr>
        <p:grpSpPr>
          <a:xfrm>
            <a:off x="1038729" y="3443087"/>
            <a:ext cx="3438922" cy="2100792"/>
            <a:chOff x="8084851" y="3443087"/>
            <a:chExt cx="3068419" cy="2045101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7F172F9-3FCE-4569-BF91-8F84D2410193}"/>
                </a:ext>
              </a:extLst>
            </p:cNvPr>
            <p:cNvSpPr/>
            <p:nvPr/>
          </p:nvSpPr>
          <p:spPr>
            <a:xfrm>
              <a:off x="8084851" y="3443087"/>
              <a:ext cx="2761577" cy="175360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795B1B49-94CA-4028-B6D0-A4911A0A138D}"/>
                </a:ext>
              </a:extLst>
            </p:cNvPr>
            <p:cNvSpPr/>
            <p:nvPr/>
          </p:nvSpPr>
          <p:spPr>
            <a:xfrm>
              <a:off x="8391693" y="3734587"/>
              <a:ext cx="2761577" cy="1753601"/>
            </a:xfrm>
            <a:custGeom>
              <a:avLst/>
              <a:gdLst>
                <a:gd name="connsiteX0" fmla="*/ 0 w 2761577"/>
                <a:gd name="connsiteY0" fmla="*/ 175360 h 1753601"/>
                <a:gd name="connsiteX1" fmla="*/ 175360 w 2761577"/>
                <a:gd name="connsiteY1" fmla="*/ 0 h 1753601"/>
                <a:gd name="connsiteX2" fmla="*/ 2586217 w 2761577"/>
                <a:gd name="connsiteY2" fmla="*/ 0 h 1753601"/>
                <a:gd name="connsiteX3" fmla="*/ 2761577 w 2761577"/>
                <a:gd name="connsiteY3" fmla="*/ 175360 h 1753601"/>
                <a:gd name="connsiteX4" fmla="*/ 2761577 w 2761577"/>
                <a:gd name="connsiteY4" fmla="*/ 1578241 h 1753601"/>
                <a:gd name="connsiteX5" fmla="*/ 2586217 w 2761577"/>
                <a:gd name="connsiteY5" fmla="*/ 1753601 h 1753601"/>
                <a:gd name="connsiteX6" fmla="*/ 175360 w 2761577"/>
                <a:gd name="connsiteY6" fmla="*/ 1753601 h 1753601"/>
                <a:gd name="connsiteX7" fmla="*/ 0 w 2761577"/>
                <a:gd name="connsiteY7" fmla="*/ 1578241 h 1753601"/>
                <a:gd name="connsiteX8" fmla="*/ 0 w 2761577"/>
                <a:gd name="connsiteY8" fmla="*/ 175360 h 175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1577" h="1753601">
                  <a:moveTo>
                    <a:pt x="0" y="175360"/>
                  </a:moveTo>
                  <a:cubicBezTo>
                    <a:pt x="0" y="78511"/>
                    <a:pt x="78511" y="0"/>
                    <a:pt x="175360" y="0"/>
                  </a:cubicBezTo>
                  <a:lnTo>
                    <a:pt x="2586217" y="0"/>
                  </a:lnTo>
                  <a:cubicBezTo>
                    <a:pt x="2683066" y="0"/>
                    <a:pt x="2761577" y="78511"/>
                    <a:pt x="2761577" y="175360"/>
                  </a:cubicBezTo>
                  <a:lnTo>
                    <a:pt x="2761577" y="1578241"/>
                  </a:lnTo>
                  <a:cubicBezTo>
                    <a:pt x="2761577" y="1675090"/>
                    <a:pt x="2683066" y="1753601"/>
                    <a:pt x="2586217" y="1753601"/>
                  </a:cubicBezTo>
                  <a:lnTo>
                    <a:pt x="175360" y="1753601"/>
                  </a:lnTo>
                  <a:cubicBezTo>
                    <a:pt x="78511" y="1753601"/>
                    <a:pt x="0" y="1675090"/>
                    <a:pt x="0" y="1578241"/>
                  </a:cubicBezTo>
                  <a:lnTo>
                    <a:pt x="0" y="17536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9941" tIns="119941" rIns="119941" bIns="119941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dirty="0"/>
                <a:t>출제자도 모르는 제시어가 나오는 경우</a:t>
              </a:r>
              <a:r>
                <a:rPr lang="en-US" altLang="ko-KR" dirty="0"/>
                <a:t>(ex </a:t>
              </a:r>
              <a:r>
                <a:rPr lang="ko-KR" altLang="en-US" dirty="0"/>
                <a:t>연예인 이름</a:t>
              </a:r>
              <a:r>
                <a:rPr lang="en-US" altLang="ko-KR" dirty="0"/>
                <a:t>)</a:t>
              </a:r>
              <a:endParaRPr lang="en-US" sz="1800" kern="1200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D267A0B-3E83-4A74-BC02-1096D1702902}"/>
              </a:ext>
            </a:extLst>
          </p:cNvPr>
          <p:cNvSpPr/>
          <p:nvPr/>
        </p:nvSpPr>
        <p:spPr>
          <a:xfrm>
            <a:off x="4949691" y="3169915"/>
            <a:ext cx="6943062" cy="2655314"/>
          </a:xfrm>
          <a:prstGeom prst="roundRect">
            <a:avLst/>
          </a:prstGeom>
          <a:solidFill>
            <a:schemeClr val="accent5"/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애초에 제시어의 글자수 보여주기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시간이 지나면 초성 보여주기</a:t>
            </a:r>
            <a:r>
              <a:rPr lang="en-US" altLang="ko-KR" sz="2400" dirty="0"/>
              <a:t> </a:t>
            </a:r>
          </a:p>
          <a:p>
            <a:pPr algn="ctr"/>
            <a:r>
              <a:rPr lang="en-US" altLang="ko-KR" sz="2400" dirty="0"/>
              <a:t> or </a:t>
            </a:r>
            <a:r>
              <a:rPr lang="ko-KR" altLang="en-US" sz="2400" dirty="0"/>
              <a:t>첫 글자만 보여주기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876B063-F5BA-4530-9FED-EF8564AC76CF}"/>
              </a:ext>
            </a:extLst>
          </p:cNvPr>
          <p:cNvSpPr/>
          <p:nvPr/>
        </p:nvSpPr>
        <p:spPr>
          <a:xfrm>
            <a:off x="4874787" y="3169915"/>
            <a:ext cx="7017966" cy="2655314"/>
          </a:xfrm>
          <a:prstGeom prst="roundRect">
            <a:avLst/>
          </a:prstGeom>
          <a:solidFill>
            <a:schemeClr val="accent5"/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각 </a:t>
            </a:r>
            <a:r>
              <a:rPr lang="ko-KR" altLang="en-US" sz="2400" dirty="0" err="1"/>
              <a:t>제시어마다</a:t>
            </a:r>
            <a:r>
              <a:rPr lang="ko-KR" altLang="en-US" sz="2400" dirty="0"/>
              <a:t> 테마를 설정하여 </a:t>
            </a:r>
            <a:r>
              <a:rPr lang="ko-KR" altLang="en-US" sz="2400" dirty="0" err="1"/>
              <a:t>제시어에</a:t>
            </a:r>
            <a:r>
              <a:rPr lang="ko-KR" altLang="en-US" sz="2400"/>
              <a:t> 대한 출제자의 이해를 도움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포기 기능 → 패스 기능</a:t>
            </a:r>
            <a:endParaRPr lang="en-US" altLang="ko-KR" sz="2400" dirty="0"/>
          </a:p>
          <a:p>
            <a:pPr algn="ctr"/>
            <a:r>
              <a:rPr lang="ko-KR" altLang="en-US" sz="2400" dirty="0"/>
              <a:t>출제자가 그림 그릴 기회를  한 번 더 부여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887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1F0EDC-777A-46D1-9071-B7E7E4B6A34C}"/>
              </a:ext>
            </a:extLst>
          </p:cNvPr>
          <p:cNvSpPr txBox="1"/>
          <p:nvPr/>
        </p:nvSpPr>
        <p:spPr>
          <a:xfrm>
            <a:off x="1179074" y="747713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3. UI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의</a:t>
            </a:r>
            <a:r>
              <a:rPr lang="en-US" altLang="ko-KR" sz="4000" dirty="0">
                <a:solidFill>
                  <a:srgbClr val="FFFFFF"/>
                </a:solidFill>
                <a:latin typeface="맑은 고딕" panose="020F0302020204030204"/>
                <a:ea typeface="맑은 고딕" panose="020B0503020000020004" pitchFamily="50" charset="-127"/>
              </a:rPr>
              <a:t> </a:t>
            </a:r>
            <a:r>
              <a:rPr lang="ko-KR" altLang="en-US" sz="4000" dirty="0">
                <a:solidFill>
                  <a:srgbClr val="FFFFFF"/>
                </a:solidFill>
                <a:latin typeface="맑은 고딕" panose="020F0302020204030204"/>
                <a:ea typeface="맑은 고딕" panose="020B0503020000020004" pitchFamily="50" charset="-127"/>
              </a:rPr>
              <a:t>불편함이 크다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9DE906-7F57-4C25-851F-928ABBA147E4}"/>
              </a:ext>
            </a:extLst>
          </p:cNvPr>
          <p:cNvGrpSpPr/>
          <p:nvPr/>
        </p:nvGrpSpPr>
        <p:grpSpPr>
          <a:xfrm>
            <a:off x="952361" y="3387396"/>
            <a:ext cx="3364018" cy="2045101"/>
            <a:chOff x="1038729" y="3443087"/>
            <a:chExt cx="3364018" cy="204510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0F6E6F2-5044-49AC-9318-1087DC24AF2E}"/>
                </a:ext>
              </a:extLst>
            </p:cNvPr>
            <p:cNvSpPr/>
            <p:nvPr/>
          </p:nvSpPr>
          <p:spPr>
            <a:xfrm>
              <a:off x="1038729" y="3443087"/>
              <a:ext cx="3057176" cy="175360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E1081F5-0E6B-4E60-9B78-B725D97D5349}"/>
                </a:ext>
              </a:extLst>
            </p:cNvPr>
            <p:cNvSpPr/>
            <p:nvPr/>
          </p:nvSpPr>
          <p:spPr>
            <a:xfrm>
              <a:off x="1345571" y="3734587"/>
              <a:ext cx="3057176" cy="1753601"/>
            </a:xfrm>
            <a:custGeom>
              <a:avLst/>
              <a:gdLst>
                <a:gd name="connsiteX0" fmla="*/ 0 w 3057176"/>
                <a:gd name="connsiteY0" fmla="*/ 175360 h 1753601"/>
                <a:gd name="connsiteX1" fmla="*/ 175360 w 3057176"/>
                <a:gd name="connsiteY1" fmla="*/ 0 h 1753601"/>
                <a:gd name="connsiteX2" fmla="*/ 2881816 w 3057176"/>
                <a:gd name="connsiteY2" fmla="*/ 0 h 1753601"/>
                <a:gd name="connsiteX3" fmla="*/ 3057176 w 3057176"/>
                <a:gd name="connsiteY3" fmla="*/ 175360 h 1753601"/>
                <a:gd name="connsiteX4" fmla="*/ 3057176 w 3057176"/>
                <a:gd name="connsiteY4" fmla="*/ 1578241 h 1753601"/>
                <a:gd name="connsiteX5" fmla="*/ 2881816 w 3057176"/>
                <a:gd name="connsiteY5" fmla="*/ 1753601 h 1753601"/>
                <a:gd name="connsiteX6" fmla="*/ 175360 w 3057176"/>
                <a:gd name="connsiteY6" fmla="*/ 1753601 h 1753601"/>
                <a:gd name="connsiteX7" fmla="*/ 0 w 3057176"/>
                <a:gd name="connsiteY7" fmla="*/ 1578241 h 1753601"/>
                <a:gd name="connsiteX8" fmla="*/ 0 w 3057176"/>
                <a:gd name="connsiteY8" fmla="*/ 175360 h 175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57176" h="1753601">
                  <a:moveTo>
                    <a:pt x="0" y="175360"/>
                  </a:moveTo>
                  <a:cubicBezTo>
                    <a:pt x="0" y="78511"/>
                    <a:pt x="78511" y="0"/>
                    <a:pt x="175360" y="0"/>
                  </a:cubicBezTo>
                  <a:lnTo>
                    <a:pt x="2881816" y="0"/>
                  </a:lnTo>
                  <a:cubicBezTo>
                    <a:pt x="2978665" y="0"/>
                    <a:pt x="3057176" y="78511"/>
                    <a:pt x="3057176" y="175360"/>
                  </a:cubicBezTo>
                  <a:lnTo>
                    <a:pt x="3057176" y="1578241"/>
                  </a:lnTo>
                  <a:cubicBezTo>
                    <a:pt x="3057176" y="1675090"/>
                    <a:pt x="2978665" y="1753601"/>
                    <a:pt x="2881816" y="1753601"/>
                  </a:cubicBezTo>
                  <a:lnTo>
                    <a:pt x="175360" y="1753601"/>
                  </a:lnTo>
                  <a:cubicBezTo>
                    <a:pt x="78511" y="1753601"/>
                    <a:pt x="0" y="1675090"/>
                    <a:pt x="0" y="1578241"/>
                  </a:cubicBezTo>
                  <a:lnTo>
                    <a:pt x="0" y="17536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9941" tIns="119941" rIns="119941" bIns="119941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200" dirty="0"/>
                <a:t>게임 시작</a:t>
              </a:r>
              <a:r>
                <a:rPr lang="en-US" altLang="ko-KR" sz="1800" kern="1200" dirty="0"/>
                <a:t>, </a:t>
              </a:r>
              <a:r>
                <a:rPr lang="ko-KR" altLang="en-US" sz="1800" kern="1200" dirty="0"/>
                <a:t>방 만들기 버튼 찾기 어려움</a:t>
              </a:r>
              <a:endParaRPr lang="en-US" sz="1800" kern="12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7A7145D-E791-47E4-9A2B-879F6E06E081}"/>
              </a:ext>
            </a:extLst>
          </p:cNvPr>
          <p:cNvGrpSpPr/>
          <p:nvPr/>
        </p:nvGrpSpPr>
        <p:grpSpPr>
          <a:xfrm>
            <a:off x="966429" y="3374119"/>
            <a:ext cx="3438922" cy="2100792"/>
            <a:chOff x="8084851" y="3443087"/>
            <a:chExt cx="3068419" cy="2045101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213E0BD-581F-4127-B957-171EF385DBB3}"/>
                </a:ext>
              </a:extLst>
            </p:cNvPr>
            <p:cNvSpPr/>
            <p:nvPr/>
          </p:nvSpPr>
          <p:spPr>
            <a:xfrm>
              <a:off x="8084851" y="3443087"/>
              <a:ext cx="2761577" cy="175360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BF19A351-A5E7-46AA-B03F-93C59CB44F45}"/>
                </a:ext>
              </a:extLst>
            </p:cNvPr>
            <p:cNvSpPr/>
            <p:nvPr/>
          </p:nvSpPr>
          <p:spPr>
            <a:xfrm>
              <a:off x="8391693" y="3734587"/>
              <a:ext cx="2761577" cy="1753601"/>
            </a:xfrm>
            <a:custGeom>
              <a:avLst/>
              <a:gdLst>
                <a:gd name="connsiteX0" fmla="*/ 0 w 2761577"/>
                <a:gd name="connsiteY0" fmla="*/ 175360 h 1753601"/>
                <a:gd name="connsiteX1" fmla="*/ 175360 w 2761577"/>
                <a:gd name="connsiteY1" fmla="*/ 0 h 1753601"/>
                <a:gd name="connsiteX2" fmla="*/ 2586217 w 2761577"/>
                <a:gd name="connsiteY2" fmla="*/ 0 h 1753601"/>
                <a:gd name="connsiteX3" fmla="*/ 2761577 w 2761577"/>
                <a:gd name="connsiteY3" fmla="*/ 175360 h 1753601"/>
                <a:gd name="connsiteX4" fmla="*/ 2761577 w 2761577"/>
                <a:gd name="connsiteY4" fmla="*/ 1578241 h 1753601"/>
                <a:gd name="connsiteX5" fmla="*/ 2586217 w 2761577"/>
                <a:gd name="connsiteY5" fmla="*/ 1753601 h 1753601"/>
                <a:gd name="connsiteX6" fmla="*/ 175360 w 2761577"/>
                <a:gd name="connsiteY6" fmla="*/ 1753601 h 1753601"/>
                <a:gd name="connsiteX7" fmla="*/ 0 w 2761577"/>
                <a:gd name="connsiteY7" fmla="*/ 1578241 h 1753601"/>
                <a:gd name="connsiteX8" fmla="*/ 0 w 2761577"/>
                <a:gd name="connsiteY8" fmla="*/ 175360 h 175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1577" h="1753601">
                  <a:moveTo>
                    <a:pt x="0" y="175360"/>
                  </a:moveTo>
                  <a:cubicBezTo>
                    <a:pt x="0" y="78511"/>
                    <a:pt x="78511" y="0"/>
                    <a:pt x="175360" y="0"/>
                  </a:cubicBezTo>
                  <a:lnTo>
                    <a:pt x="2586217" y="0"/>
                  </a:lnTo>
                  <a:cubicBezTo>
                    <a:pt x="2683066" y="0"/>
                    <a:pt x="2761577" y="78511"/>
                    <a:pt x="2761577" y="175360"/>
                  </a:cubicBezTo>
                  <a:lnTo>
                    <a:pt x="2761577" y="1578241"/>
                  </a:lnTo>
                  <a:cubicBezTo>
                    <a:pt x="2761577" y="1675090"/>
                    <a:pt x="2683066" y="1753601"/>
                    <a:pt x="2586217" y="1753601"/>
                  </a:cubicBezTo>
                  <a:lnTo>
                    <a:pt x="175360" y="1753601"/>
                  </a:lnTo>
                  <a:cubicBezTo>
                    <a:pt x="78511" y="1753601"/>
                    <a:pt x="0" y="1675090"/>
                    <a:pt x="0" y="1578241"/>
                  </a:cubicBezTo>
                  <a:lnTo>
                    <a:pt x="0" y="17536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9941" tIns="119941" rIns="119941" bIns="119941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200" dirty="0"/>
                <a:t>출제자를 파악하기 힘듦</a:t>
              </a:r>
              <a:endParaRPr lang="en-US" altLang="ko-KR" sz="1800" kern="1200" dirty="0"/>
            </a:p>
          </p:txBody>
        </p:sp>
      </p:grpSp>
      <p:pic>
        <p:nvPicPr>
          <p:cNvPr id="17" name="그림 16" descr="테이블, 실내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947D90B7-CF7E-40F1-AAB6-DDED52EB1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07" y="2538113"/>
            <a:ext cx="6215805" cy="41773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DA2580E-2F77-4292-8C49-ABE7419A1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358" y="2696028"/>
            <a:ext cx="6277895" cy="4019479"/>
          </a:xfrm>
          <a:prstGeom prst="rect">
            <a:avLst/>
          </a:prstGeom>
        </p:spPr>
      </p:pic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A68370A-2B2F-4B49-B8B2-0E749D210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07" y="2538113"/>
            <a:ext cx="6277895" cy="4177394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4399F7F-BC83-463A-9583-210F8C3CB173}"/>
              </a:ext>
            </a:extLst>
          </p:cNvPr>
          <p:cNvSpPr/>
          <p:nvPr/>
        </p:nvSpPr>
        <p:spPr>
          <a:xfrm>
            <a:off x="1976201" y="3345986"/>
            <a:ext cx="7318819" cy="2520164"/>
          </a:xfrm>
          <a:prstGeom prst="roundRect">
            <a:avLst/>
          </a:prstGeom>
          <a:solidFill>
            <a:schemeClr val="accent5"/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dirty="0"/>
              <a:t>UI</a:t>
            </a:r>
            <a:r>
              <a:rPr lang="ko-KR" altLang="en-US" dirty="0"/>
              <a:t>의 위치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크기를 적절하게 하여 </a:t>
            </a:r>
            <a:endParaRPr lang="en-US" altLang="ko-KR" dirty="0"/>
          </a:p>
          <a:p>
            <a:pPr algn="ctr" fontAlgn="base"/>
            <a:r>
              <a:rPr lang="ko-KR" altLang="en-US" dirty="0"/>
              <a:t>게임 플레이시 불편함이 없게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60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CB69B6-9842-4ABB-8D0C-2277BEF9B2E1}"/>
              </a:ext>
            </a:extLst>
          </p:cNvPr>
          <p:cNvSpPr txBox="1"/>
          <p:nvPr/>
        </p:nvSpPr>
        <p:spPr>
          <a:xfrm>
            <a:off x="2726432" y="1741337"/>
            <a:ext cx="6739136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차별화 전략</a:t>
            </a:r>
          </a:p>
        </p:txBody>
      </p:sp>
    </p:spTree>
    <p:extLst>
      <p:ext uri="{BB962C8B-B14F-4D97-AF65-F5344CB8AC3E}">
        <p14:creationId xmlns:p14="http://schemas.microsoft.com/office/powerpoint/2010/main" val="1378550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75DDE2-058C-4908-85E7-45B9F4D912B5}"/>
              </a:ext>
            </a:extLst>
          </p:cNvPr>
          <p:cNvGrpSpPr/>
          <p:nvPr/>
        </p:nvGrpSpPr>
        <p:grpSpPr>
          <a:xfrm>
            <a:off x="841486" y="954593"/>
            <a:ext cx="10350389" cy="5222370"/>
            <a:chOff x="841486" y="954593"/>
            <a:chExt cx="5052417" cy="5222370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82DA5DCB-B557-4B89-8B69-3D8B841260AE}"/>
                </a:ext>
              </a:extLst>
            </p:cNvPr>
            <p:cNvSpPr/>
            <p:nvPr/>
          </p:nvSpPr>
          <p:spPr>
            <a:xfrm>
              <a:off x="841486" y="954593"/>
              <a:ext cx="5052417" cy="5222370"/>
            </a:xfrm>
            <a:custGeom>
              <a:avLst/>
              <a:gdLst>
                <a:gd name="connsiteX0" fmla="*/ 0 w 5052417"/>
                <a:gd name="connsiteY0" fmla="*/ 0 h 5222370"/>
                <a:gd name="connsiteX1" fmla="*/ 5052417 w 5052417"/>
                <a:gd name="connsiteY1" fmla="*/ 0 h 5222370"/>
                <a:gd name="connsiteX2" fmla="*/ 5052417 w 5052417"/>
                <a:gd name="connsiteY2" fmla="*/ 5222370 h 5222370"/>
                <a:gd name="connsiteX3" fmla="*/ 0 w 5052417"/>
                <a:gd name="connsiteY3" fmla="*/ 5222370 h 5222370"/>
                <a:gd name="connsiteX4" fmla="*/ 0 w 5052417"/>
                <a:gd name="connsiteY4" fmla="*/ 0 h 522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2417" h="5222370">
                  <a:moveTo>
                    <a:pt x="0" y="0"/>
                  </a:moveTo>
                  <a:lnTo>
                    <a:pt x="5052417" y="0"/>
                  </a:lnTo>
                  <a:lnTo>
                    <a:pt x="5052417" y="5222370"/>
                  </a:lnTo>
                  <a:lnTo>
                    <a:pt x="0" y="52223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9067" tIns="2088947" rIns="499067" bIns="330201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kern="1200" dirty="0"/>
                <a:t>순서대로 출제자 정하는 대신</a:t>
              </a:r>
              <a:r>
                <a:rPr lang="en-US" altLang="ko-KR" sz="2400" kern="1200" dirty="0"/>
                <a:t>, </a:t>
              </a:r>
              <a:r>
                <a:rPr lang="ko-KR" sz="2400" kern="1200" dirty="0"/>
                <a:t>정답자가 출제자가</a:t>
              </a:r>
              <a:r>
                <a:rPr lang="en-US" altLang="ko-KR" sz="2400" kern="1200" dirty="0"/>
                <a:t> </a:t>
              </a:r>
              <a:r>
                <a:rPr lang="ko-KR" altLang="en-US" sz="2400" kern="1200" dirty="0"/>
                <a:t>된다</a:t>
              </a:r>
              <a:endParaRPr lang="en-US" altLang="ko-KR" sz="2400" kern="1200" dirty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ko-KR" sz="2400" dirty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dirty="0"/>
                <a:t>흥미유발</a:t>
              </a:r>
              <a:endParaRPr lang="en-US" altLang="ko-KR" sz="2400" dirty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ko-KR" sz="2400" dirty="0"/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kern="1200" dirty="0"/>
                <a:t>목표 의식을 높이는 효과</a:t>
              </a:r>
              <a:endParaRPr lang="en-US" altLang="ko-KR" sz="2400" kern="1200" dirty="0"/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2400" kern="1200" dirty="0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14402A14-43F9-4349-8EC4-AC6CD567F818}"/>
                </a:ext>
              </a:extLst>
            </p:cNvPr>
            <p:cNvSpPr/>
            <p:nvPr/>
          </p:nvSpPr>
          <p:spPr>
            <a:xfrm>
              <a:off x="841486" y="954593"/>
              <a:ext cx="5052417" cy="2088948"/>
            </a:xfrm>
            <a:custGeom>
              <a:avLst/>
              <a:gdLst>
                <a:gd name="connsiteX0" fmla="*/ 0 w 5052417"/>
                <a:gd name="connsiteY0" fmla="*/ 0 h 2088948"/>
                <a:gd name="connsiteX1" fmla="*/ 5052417 w 5052417"/>
                <a:gd name="connsiteY1" fmla="*/ 0 h 2088948"/>
                <a:gd name="connsiteX2" fmla="*/ 5052417 w 5052417"/>
                <a:gd name="connsiteY2" fmla="*/ 2088948 h 2088948"/>
                <a:gd name="connsiteX3" fmla="*/ 0 w 5052417"/>
                <a:gd name="connsiteY3" fmla="*/ 2088948 h 2088948"/>
                <a:gd name="connsiteX4" fmla="*/ 0 w 5052417"/>
                <a:gd name="connsiteY4" fmla="*/ 0 h 208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2417" h="2088948">
                  <a:moveTo>
                    <a:pt x="0" y="0"/>
                  </a:moveTo>
                  <a:lnTo>
                    <a:pt x="5052417" y="0"/>
                  </a:lnTo>
                  <a:lnTo>
                    <a:pt x="5052417" y="2088948"/>
                  </a:lnTo>
                  <a:lnTo>
                    <a:pt x="0" y="208894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9067" tIns="165100" rIns="499067" bIns="165100" numCol="1" spcCol="1270" anchor="ctr" anchorCtr="0">
              <a:noAutofit/>
            </a:bodyPr>
            <a:lstStyle/>
            <a:p>
              <a:pPr marL="0" lvl="0" indent="0" algn="l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600" kern="1200" dirty="0"/>
                <a:t>01 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CE76F1-48E8-4CB8-85EC-8C320234B036}"/>
              </a:ext>
            </a:extLst>
          </p:cNvPr>
          <p:cNvSpPr/>
          <p:nvPr/>
        </p:nvSpPr>
        <p:spPr>
          <a:xfrm>
            <a:off x="2218586" y="1666742"/>
            <a:ext cx="6049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dirty="0"/>
              <a:t>  정답자 → 출제자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966754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75DDE2-058C-4908-85E7-45B9F4D912B5}"/>
              </a:ext>
            </a:extLst>
          </p:cNvPr>
          <p:cNvGrpSpPr/>
          <p:nvPr/>
        </p:nvGrpSpPr>
        <p:grpSpPr>
          <a:xfrm>
            <a:off x="841486" y="954593"/>
            <a:ext cx="10350389" cy="5222370"/>
            <a:chOff x="841486" y="954593"/>
            <a:chExt cx="5052417" cy="5222370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82DA5DCB-B557-4B89-8B69-3D8B841260AE}"/>
                </a:ext>
              </a:extLst>
            </p:cNvPr>
            <p:cNvSpPr/>
            <p:nvPr/>
          </p:nvSpPr>
          <p:spPr>
            <a:xfrm>
              <a:off x="841486" y="954593"/>
              <a:ext cx="5052417" cy="5222370"/>
            </a:xfrm>
            <a:custGeom>
              <a:avLst/>
              <a:gdLst>
                <a:gd name="connsiteX0" fmla="*/ 0 w 5052417"/>
                <a:gd name="connsiteY0" fmla="*/ 0 h 5222370"/>
                <a:gd name="connsiteX1" fmla="*/ 5052417 w 5052417"/>
                <a:gd name="connsiteY1" fmla="*/ 0 h 5222370"/>
                <a:gd name="connsiteX2" fmla="*/ 5052417 w 5052417"/>
                <a:gd name="connsiteY2" fmla="*/ 5222370 h 5222370"/>
                <a:gd name="connsiteX3" fmla="*/ 0 w 5052417"/>
                <a:gd name="connsiteY3" fmla="*/ 5222370 h 5222370"/>
                <a:gd name="connsiteX4" fmla="*/ 0 w 5052417"/>
                <a:gd name="connsiteY4" fmla="*/ 0 h 522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2417" h="5222370">
                  <a:moveTo>
                    <a:pt x="0" y="0"/>
                  </a:moveTo>
                  <a:lnTo>
                    <a:pt x="5052417" y="0"/>
                  </a:lnTo>
                  <a:lnTo>
                    <a:pt x="5052417" y="5222370"/>
                  </a:lnTo>
                  <a:lnTo>
                    <a:pt x="0" y="52223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9067" tIns="2088947" rIns="499067" bIns="330201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dirty="0"/>
                <a:t>게임 실력 차이가 클 때</a:t>
              </a:r>
              <a:r>
                <a:rPr lang="en-US" altLang="ko-KR" sz="2400" dirty="0"/>
                <a:t>, 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dirty="0"/>
                <a:t>점수 격차를 줄이는 효과</a:t>
              </a:r>
              <a:endParaRPr lang="en-US" altLang="ko-KR" sz="2400" dirty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ko-KR" sz="2400" dirty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dirty="0"/>
                <a:t> </a:t>
              </a:r>
              <a:r>
                <a:rPr lang="ko-KR" altLang="ko-KR" sz="2400" dirty="0"/>
                <a:t>아이템의 종류</a:t>
              </a:r>
              <a:r>
                <a:rPr lang="en-US" altLang="ko-KR" sz="2400" dirty="0"/>
                <a:t>:</a:t>
              </a:r>
              <a:r>
                <a:rPr lang="ko-KR" altLang="ko-KR" sz="2400" dirty="0"/>
                <a:t> 점수</a:t>
              </a:r>
              <a:r>
                <a:rPr lang="en-US" altLang="ko-KR" sz="2400" dirty="0"/>
                <a:t> 2</a:t>
              </a:r>
              <a:r>
                <a:rPr lang="ko-KR" altLang="ko-KR" sz="2400" dirty="0"/>
                <a:t>배</a:t>
              </a:r>
              <a:r>
                <a:rPr lang="en-US" altLang="ko-KR" sz="2400" dirty="0"/>
                <a:t>, </a:t>
              </a:r>
              <a:r>
                <a:rPr lang="ko-KR" altLang="ko-KR" sz="2400" dirty="0"/>
                <a:t>초성</a:t>
              </a:r>
              <a:r>
                <a:rPr lang="en-US" altLang="ko-KR" sz="2400" dirty="0"/>
                <a:t> </a:t>
              </a:r>
              <a:r>
                <a:rPr lang="ko-KR" altLang="ko-KR" sz="2400" dirty="0"/>
                <a:t>미리보기</a:t>
              </a:r>
              <a:r>
                <a:rPr lang="en-US" altLang="ko-KR" sz="2400" dirty="0"/>
                <a:t> </a:t>
              </a:r>
              <a:r>
                <a:rPr lang="ko-KR" altLang="ko-KR" sz="2400" dirty="0"/>
                <a:t>등</a:t>
              </a:r>
              <a:endParaRPr lang="en-US" altLang="ko-KR" sz="2400" dirty="0"/>
            </a:p>
            <a:p>
              <a:pPr marL="0" marR="0" lvl="0" indent="0" algn="ctr" defTabSz="10668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14402A14-43F9-4349-8EC4-AC6CD567F818}"/>
                </a:ext>
              </a:extLst>
            </p:cNvPr>
            <p:cNvSpPr/>
            <p:nvPr/>
          </p:nvSpPr>
          <p:spPr>
            <a:xfrm>
              <a:off x="841486" y="954593"/>
              <a:ext cx="5052417" cy="2088948"/>
            </a:xfrm>
            <a:custGeom>
              <a:avLst/>
              <a:gdLst>
                <a:gd name="connsiteX0" fmla="*/ 0 w 5052417"/>
                <a:gd name="connsiteY0" fmla="*/ 0 h 2088948"/>
                <a:gd name="connsiteX1" fmla="*/ 5052417 w 5052417"/>
                <a:gd name="connsiteY1" fmla="*/ 0 h 2088948"/>
                <a:gd name="connsiteX2" fmla="*/ 5052417 w 5052417"/>
                <a:gd name="connsiteY2" fmla="*/ 2088948 h 2088948"/>
                <a:gd name="connsiteX3" fmla="*/ 0 w 5052417"/>
                <a:gd name="connsiteY3" fmla="*/ 2088948 h 2088948"/>
                <a:gd name="connsiteX4" fmla="*/ 0 w 5052417"/>
                <a:gd name="connsiteY4" fmla="*/ 0 h 208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2417" h="2088948">
                  <a:moveTo>
                    <a:pt x="0" y="0"/>
                  </a:moveTo>
                  <a:lnTo>
                    <a:pt x="5052417" y="0"/>
                  </a:lnTo>
                  <a:lnTo>
                    <a:pt x="5052417" y="2088948"/>
                  </a:lnTo>
                  <a:lnTo>
                    <a:pt x="0" y="208894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9067" tIns="165100" rIns="499067" bIns="165100" numCol="1" spcCol="1270" anchor="ctr" anchorCtr="0">
              <a:noAutofit/>
            </a:bodyPr>
            <a:lstStyle/>
            <a:p>
              <a:pPr marL="0" marR="0" lvl="0" indent="0" algn="l" defTabSz="29337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rPr>
                <a:t>02 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CE76F1-48E8-4CB8-85EC-8C320234B036}"/>
              </a:ext>
            </a:extLst>
          </p:cNvPr>
          <p:cNvSpPr/>
          <p:nvPr/>
        </p:nvSpPr>
        <p:spPr>
          <a:xfrm>
            <a:off x="2218586" y="1666742"/>
            <a:ext cx="6049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아이템전 생성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045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0DAFA-B4B2-4E6A-BEF3-A2C4E586747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감사합니다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6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38CEF1-E70C-4567-9878-F074052FCD66}"/>
              </a:ext>
            </a:extLst>
          </p:cNvPr>
          <p:cNvSpPr txBox="1"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목      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D5073-AF75-42A7-9F45-504C9766466D}"/>
              </a:ext>
            </a:extLst>
          </p:cNvPr>
          <p:cNvSpPr txBox="1"/>
          <p:nvPr/>
        </p:nvSpPr>
        <p:spPr>
          <a:xfrm>
            <a:off x="6090574" y="801865"/>
            <a:ext cx="5306084" cy="5360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</a:rPr>
              <a:t>기능설계 및 구현 계획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</a:rPr>
              <a:t>유사 게임 분석 및 개선점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</a:rPr>
              <a:t>차별화 전략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74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A4D292-33F7-4108-B1FC-68093D06A2C7}"/>
              </a:ext>
            </a:extLst>
          </p:cNvPr>
          <p:cNvSpPr txBox="1"/>
          <p:nvPr/>
        </p:nvSpPr>
        <p:spPr>
          <a:xfrm>
            <a:off x="2726432" y="1741337"/>
            <a:ext cx="6739136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기능설계 및</a:t>
            </a:r>
            <a:r>
              <a:rPr lang="en-US" altLang="ko-KR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구현 계획</a:t>
            </a:r>
          </a:p>
        </p:txBody>
      </p:sp>
    </p:spTree>
    <p:extLst>
      <p:ext uri="{BB962C8B-B14F-4D97-AF65-F5344CB8AC3E}">
        <p14:creationId xmlns:p14="http://schemas.microsoft.com/office/powerpoint/2010/main" val="4246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7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3D0D202-DB22-4FEF-BC15-956D06E01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48" y="643467"/>
            <a:ext cx="84731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6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4CAB61-11BD-474C-85D5-F33481616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88993"/>
            <a:ext cx="10905066" cy="48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7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3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9770A6-47E5-4FB0-9FD9-046A1F99E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75360"/>
            <a:ext cx="10905066" cy="49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6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2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8D6F1C-B362-46F0-8943-929318653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25306"/>
            <a:ext cx="10905066" cy="46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0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4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3542B0F4-0E11-4BCA-B79D-CE737D53E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3" y="643467"/>
            <a:ext cx="108703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8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2595AA27-4C41-4142-8CFC-F40F37FC9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07094"/>
            <a:ext cx="10905066" cy="44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7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313</Words>
  <Application>Microsoft Office PowerPoint</Application>
  <PresentationFormat>와이드스크린</PresentationFormat>
  <Paragraphs>62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승호</dc:creator>
  <cp:lastModifiedBy>이 승호</cp:lastModifiedBy>
  <cp:revision>2</cp:revision>
  <dcterms:created xsi:type="dcterms:W3CDTF">2018-10-01T04:58:15Z</dcterms:created>
  <dcterms:modified xsi:type="dcterms:W3CDTF">2018-10-02T08:15:20Z</dcterms:modified>
</cp:coreProperties>
</file>