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8" r:id="rId3"/>
    <p:sldId id="262" r:id="rId4"/>
    <p:sldId id="263" r:id="rId5"/>
    <p:sldId id="261" r:id="rId6"/>
    <p:sldId id="272" r:id="rId7"/>
    <p:sldId id="270" r:id="rId8"/>
    <p:sldId id="273" r:id="rId9"/>
    <p:sldId id="260" r:id="rId10"/>
    <p:sldId id="271" r:id="rId11"/>
    <p:sldId id="264" r:id="rId12"/>
    <p:sldId id="266" r:id="rId13"/>
    <p:sldId id="265" r:id="rId14"/>
    <p:sldId id="268" r:id="rId15"/>
    <p:sldId id="275" r:id="rId16"/>
    <p:sldId id="267"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E13C5D5-6967-4909-8548-4E6C50CA57E6}">
          <p14:sldIdLst/>
        </p14:section>
        <p14:section name="Default Section" id="{932E1BFE-9EDE-E747-B9E1-8AEC78A19C30}">
          <p14:sldIdLst>
            <p14:sldId id="257"/>
            <p14:sldId id="258"/>
            <p14:sldId id="262"/>
            <p14:sldId id="263"/>
            <p14:sldId id="261"/>
            <p14:sldId id="272"/>
            <p14:sldId id="270"/>
            <p14:sldId id="273"/>
            <p14:sldId id="260"/>
            <p14:sldId id="271"/>
            <p14:sldId id="264"/>
            <p14:sldId id="266"/>
            <p14:sldId id="265"/>
            <p14:sldId id="268"/>
            <p14:sldId id="275"/>
            <p14:sldId id="267"/>
            <p14:sldId id="26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9" d="100"/>
          <a:sy n="109" d="100"/>
        </p:scale>
        <p:origin x="67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18E41A-DD51-41D7-AF1E-E8FCE669F25D}" type="datetimeFigureOut">
              <a:rPr lang="en-US" smtClean="0"/>
              <a:t>11/23/2021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0A1556-59D2-446E-A58E-F91388192357}" type="slidenum">
              <a:rPr lang="en-US" smtClean="0"/>
              <a:t>‹#›</a:t>
            </a:fld>
            <a:endParaRPr lang="en-US"/>
          </a:p>
        </p:txBody>
      </p:sp>
    </p:spTree>
    <p:extLst>
      <p:ext uri="{BB962C8B-B14F-4D97-AF65-F5344CB8AC3E}">
        <p14:creationId xmlns:p14="http://schemas.microsoft.com/office/powerpoint/2010/main" val="1063738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18B3A6-8122-4EEA-86F9-029B06D72AE0}" type="slidenum">
              <a:rPr lang="en-US" smtClean="0"/>
              <a:t>2</a:t>
            </a:fld>
            <a:endParaRPr lang="en-US"/>
          </a:p>
        </p:txBody>
      </p:sp>
    </p:spTree>
    <p:extLst>
      <p:ext uri="{BB962C8B-B14F-4D97-AF65-F5344CB8AC3E}">
        <p14:creationId xmlns:p14="http://schemas.microsoft.com/office/powerpoint/2010/main" val="3698766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18B3A6-8122-4EEA-86F9-029B06D72AE0}" type="slidenum">
              <a:rPr lang="en-US" smtClean="0"/>
              <a:t>13</a:t>
            </a:fld>
            <a:endParaRPr lang="en-US"/>
          </a:p>
        </p:txBody>
      </p:sp>
    </p:spTree>
    <p:extLst>
      <p:ext uri="{BB962C8B-B14F-4D97-AF65-F5344CB8AC3E}">
        <p14:creationId xmlns:p14="http://schemas.microsoft.com/office/powerpoint/2010/main" val="1785254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D72B2-F5E5-4074-AF79-422B5B52CF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565340-1CD2-4DC0-AC32-F502947E77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2112EA-6957-40C4-BCB8-38909CBDF4C1}"/>
              </a:ext>
            </a:extLst>
          </p:cNvPr>
          <p:cNvSpPr>
            <a:spLocks noGrp="1"/>
          </p:cNvSpPr>
          <p:nvPr>
            <p:ph type="dt" sz="half" idx="10"/>
          </p:nvPr>
        </p:nvSpPr>
        <p:spPr/>
        <p:txBody>
          <a:bodyPr/>
          <a:lstStyle/>
          <a:p>
            <a:fld id="{95F6FFF2-49F0-4165-9E76-8A690CB23E54}" type="datetimeFigureOut">
              <a:rPr lang="en-US" smtClean="0"/>
              <a:t>11/23/2021</a:t>
            </a:fld>
            <a:endParaRPr lang="en-US"/>
          </a:p>
        </p:txBody>
      </p:sp>
      <p:sp>
        <p:nvSpPr>
          <p:cNvPr id="5" name="Footer Placeholder 4">
            <a:extLst>
              <a:ext uri="{FF2B5EF4-FFF2-40B4-BE49-F238E27FC236}">
                <a16:creationId xmlns:a16="http://schemas.microsoft.com/office/drawing/2014/main" id="{DD612B51-2C9C-49F1-AC8F-9982C947AA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BD0C5D-2D7B-45BA-80A3-9EF60E00ADBB}"/>
              </a:ext>
            </a:extLst>
          </p:cNvPr>
          <p:cNvSpPr>
            <a:spLocks noGrp="1"/>
          </p:cNvSpPr>
          <p:nvPr>
            <p:ph type="sldNum" sz="quarter" idx="12"/>
          </p:nvPr>
        </p:nvSpPr>
        <p:spPr/>
        <p:txBody>
          <a:bodyPr/>
          <a:lstStyle/>
          <a:p>
            <a:fld id="{FAA60E6E-D662-4EBC-AE86-8991E0F58B32}" type="slidenum">
              <a:rPr lang="en-US" smtClean="0"/>
              <a:t>‹#›</a:t>
            </a:fld>
            <a:endParaRPr lang="en-US"/>
          </a:p>
        </p:txBody>
      </p:sp>
    </p:spTree>
    <p:extLst>
      <p:ext uri="{BB962C8B-B14F-4D97-AF65-F5344CB8AC3E}">
        <p14:creationId xmlns:p14="http://schemas.microsoft.com/office/powerpoint/2010/main" val="4152765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1996F-7DD1-4086-A4AB-9CA43AB4FD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0BF34F-342B-41CA-9C5D-B2CA4C2705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FCAE07-7547-45D1-B95E-9F33EECC9D3C}"/>
              </a:ext>
            </a:extLst>
          </p:cNvPr>
          <p:cNvSpPr>
            <a:spLocks noGrp="1"/>
          </p:cNvSpPr>
          <p:nvPr>
            <p:ph type="dt" sz="half" idx="10"/>
          </p:nvPr>
        </p:nvSpPr>
        <p:spPr/>
        <p:txBody>
          <a:bodyPr/>
          <a:lstStyle/>
          <a:p>
            <a:fld id="{95F6FFF2-49F0-4165-9E76-8A690CB23E54}" type="datetimeFigureOut">
              <a:rPr lang="en-US" smtClean="0"/>
              <a:t>11/23/2021</a:t>
            </a:fld>
            <a:endParaRPr lang="en-US"/>
          </a:p>
        </p:txBody>
      </p:sp>
      <p:sp>
        <p:nvSpPr>
          <p:cNvPr id="5" name="Footer Placeholder 4">
            <a:extLst>
              <a:ext uri="{FF2B5EF4-FFF2-40B4-BE49-F238E27FC236}">
                <a16:creationId xmlns:a16="http://schemas.microsoft.com/office/drawing/2014/main" id="{D53D221E-F586-4352-BD99-32EB674FF8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BDB0C3-C955-4F38-8F98-1818677989B4}"/>
              </a:ext>
            </a:extLst>
          </p:cNvPr>
          <p:cNvSpPr>
            <a:spLocks noGrp="1"/>
          </p:cNvSpPr>
          <p:nvPr>
            <p:ph type="sldNum" sz="quarter" idx="12"/>
          </p:nvPr>
        </p:nvSpPr>
        <p:spPr/>
        <p:txBody>
          <a:bodyPr/>
          <a:lstStyle/>
          <a:p>
            <a:fld id="{FAA60E6E-D662-4EBC-AE86-8991E0F58B32}" type="slidenum">
              <a:rPr lang="en-US" smtClean="0"/>
              <a:t>‹#›</a:t>
            </a:fld>
            <a:endParaRPr lang="en-US"/>
          </a:p>
        </p:txBody>
      </p:sp>
    </p:spTree>
    <p:extLst>
      <p:ext uri="{BB962C8B-B14F-4D97-AF65-F5344CB8AC3E}">
        <p14:creationId xmlns:p14="http://schemas.microsoft.com/office/powerpoint/2010/main" val="4265846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A8A162-2A16-47EF-BEC3-B0E8798ACE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76D116-B7E6-4D84-B523-C8CB86D476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79B48-7031-46F5-8D3D-B9D13F24339D}"/>
              </a:ext>
            </a:extLst>
          </p:cNvPr>
          <p:cNvSpPr>
            <a:spLocks noGrp="1"/>
          </p:cNvSpPr>
          <p:nvPr>
            <p:ph type="dt" sz="half" idx="10"/>
          </p:nvPr>
        </p:nvSpPr>
        <p:spPr/>
        <p:txBody>
          <a:bodyPr/>
          <a:lstStyle/>
          <a:p>
            <a:fld id="{95F6FFF2-49F0-4165-9E76-8A690CB23E54}" type="datetimeFigureOut">
              <a:rPr lang="en-US" smtClean="0"/>
              <a:t>11/23/2021</a:t>
            </a:fld>
            <a:endParaRPr lang="en-US"/>
          </a:p>
        </p:txBody>
      </p:sp>
      <p:sp>
        <p:nvSpPr>
          <p:cNvPr id="5" name="Footer Placeholder 4">
            <a:extLst>
              <a:ext uri="{FF2B5EF4-FFF2-40B4-BE49-F238E27FC236}">
                <a16:creationId xmlns:a16="http://schemas.microsoft.com/office/drawing/2014/main" id="{8BB8B92B-C290-4E02-8D81-DD75340CBA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BC6A1B-5D02-4064-93C2-F078CCDD51E9}"/>
              </a:ext>
            </a:extLst>
          </p:cNvPr>
          <p:cNvSpPr>
            <a:spLocks noGrp="1"/>
          </p:cNvSpPr>
          <p:nvPr>
            <p:ph type="sldNum" sz="quarter" idx="12"/>
          </p:nvPr>
        </p:nvSpPr>
        <p:spPr/>
        <p:txBody>
          <a:bodyPr/>
          <a:lstStyle/>
          <a:p>
            <a:fld id="{FAA60E6E-D662-4EBC-AE86-8991E0F58B32}" type="slidenum">
              <a:rPr lang="en-US" smtClean="0"/>
              <a:t>‹#›</a:t>
            </a:fld>
            <a:endParaRPr lang="en-US"/>
          </a:p>
        </p:txBody>
      </p:sp>
    </p:spTree>
    <p:extLst>
      <p:ext uri="{BB962C8B-B14F-4D97-AF65-F5344CB8AC3E}">
        <p14:creationId xmlns:p14="http://schemas.microsoft.com/office/powerpoint/2010/main" val="4096814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 PICTUR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A1664A-CA3A-D243-82A1-EC8659CB0C84}"/>
              </a:ext>
            </a:extLst>
          </p:cNvPr>
          <p:cNvSpPr>
            <a:spLocks noGrp="1"/>
          </p:cNvSpPr>
          <p:nvPr>
            <p:ph type="title" hasCustomPrompt="1"/>
          </p:nvPr>
        </p:nvSpPr>
        <p:spPr>
          <a:xfrm>
            <a:off x="609600" y="700226"/>
            <a:ext cx="3167921" cy="1908062"/>
          </a:xfrm>
        </p:spPr>
        <p:txBody>
          <a:bodyPr/>
          <a:lstStyle>
            <a:lvl1pPr>
              <a:lnSpc>
                <a:spcPct val="80000"/>
              </a:lnSpc>
              <a:tabLst>
                <a:tab pos="634947" algn="l"/>
              </a:tabLst>
              <a:defRPr lang="en-US" sz="4267" b="1" baseline="0" dirty="0"/>
            </a:lvl1pPr>
          </a:lstStyle>
          <a:p>
            <a:r>
              <a:rPr lang="en-CA" dirty="0"/>
              <a:t>Click to edit </a:t>
            </a:r>
            <a:br>
              <a:rPr lang="en-CA" dirty="0"/>
            </a:br>
            <a:r>
              <a:rPr lang="en-CA" dirty="0"/>
              <a:t>Master title style</a:t>
            </a:r>
            <a:endParaRPr lang="en-US" dirty="0"/>
          </a:p>
        </p:txBody>
      </p:sp>
      <p:sp>
        <p:nvSpPr>
          <p:cNvPr id="10" name="Text Placeholder 3">
            <a:extLst>
              <a:ext uri="{FF2B5EF4-FFF2-40B4-BE49-F238E27FC236}">
                <a16:creationId xmlns:a16="http://schemas.microsoft.com/office/drawing/2014/main" id="{403FD64A-D08E-654E-A7FC-D630D288B38A}"/>
              </a:ext>
            </a:extLst>
          </p:cNvPr>
          <p:cNvSpPr>
            <a:spLocks noGrp="1"/>
          </p:cNvSpPr>
          <p:nvPr>
            <p:ph type="body" sz="quarter" idx="10" hasCustomPrompt="1"/>
          </p:nvPr>
        </p:nvSpPr>
        <p:spPr>
          <a:xfrm>
            <a:off x="609600" y="2828144"/>
            <a:ext cx="3167921" cy="2648263"/>
          </a:xfrm>
        </p:spPr>
        <p:txBody>
          <a:bodyPr/>
          <a:lstStyle>
            <a:lvl1pPr>
              <a:lnSpc>
                <a:spcPct val="90000"/>
              </a:lnSpc>
              <a:defRPr sz="2800"/>
            </a:lvl1pPr>
          </a:lstStyle>
          <a:p>
            <a:pPr lvl="0"/>
            <a:r>
              <a:rPr lang="en-CA" dirty="0"/>
              <a:t>Click to insert event details Multiple lines</a:t>
            </a:r>
          </a:p>
        </p:txBody>
      </p:sp>
      <p:sp>
        <p:nvSpPr>
          <p:cNvPr id="3" name="Picture Placeholder 2">
            <a:extLst>
              <a:ext uri="{FF2B5EF4-FFF2-40B4-BE49-F238E27FC236}">
                <a16:creationId xmlns:a16="http://schemas.microsoft.com/office/drawing/2014/main" id="{81450139-A76B-5848-95C6-D96E33EB96CB}"/>
              </a:ext>
            </a:extLst>
          </p:cNvPr>
          <p:cNvSpPr>
            <a:spLocks noGrp="1"/>
          </p:cNvSpPr>
          <p:nvPr>
            <p:ph type="pic" sz="quarter" idx="15"/>
          </p:nvPr>
        </p:nvSpPr>
        <p:spPr>
          <a:xfrm>
            <a:off x="4067330" y="0"/>
            <a:ext cx="8124670" cy="6858000"/>
          </a:xfrm>
          <a:noFill/>
          <a:ln>
            <a:noFill/>
          </a:ln>
        </p:spPr>
        <p:txBody>
          <a:bodyPr/>
          <a:lstStyle/>
          <a:p>
            <a:endParaRPr lang="en-US"/>
          </a:p>
        </p:txBody>
      </p:sp>
    </p:spTree>
    <p:extLst>
      <p:ext uri="{BB962C8B-B14F-4D97-AF65-F5344CB8AC3E}">
        <p14:creationId xmlns:p14="http://schemas.microsoft.com/office/powerpoint/2010/main" val="31502570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 PICTURES">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A1664A-CA3A-D243-82A1-EC8659CB0C84}"/>
              </a:ext>
            </a:extLst>
          </p:cNvPr>
          <p:cNvSpPr>
            <a:spLocks noGrp="1"/>
          </p:cNvSpPr>
          <p:nvPr>
            <p:ph type="title" hasCustomPrompt="1"/>
          </p:nvPr>
        </p:nvSpPr>
        <p:spPr>
          <a:xfrm>
            <a:off x="6735580" y="700226"/>
            <a:ext cx="4656944" cy="1908062"/>
          </a:xfrm>
          <a:prstGeom prst="rect">
            <a:avLst/>
          </a:prstGeom>
        </p:spPr>
        <p:txBody>
          <a:bodyPr/>
          <a:lstStyle>
            <a:lvl1pPr>
              <a:lnSpc>
                <a:spcPct val="80000"/>
              </a:lnSpc>
              <a:tabLst>
                <a:tab pos="634947" algn="l"/>
              </a:tabLst>
              <a:defRPr lang="en-US" sz="5334" b="1" baseline="0" dirty="0"/>
            </a:lvl1pPr>
          </a:lstStyle>
          <a:p>
            <a:r>
              <a:rPr lang="en-CA" dirty="0"/>
              <a:t>Click to edit </a:t>
            </a:r>
            <a:br>
              <a:rPr lang="en-CA" dirty="0"/>
            </a:br>
            <a:r>
              <a:rPr lang="en-CA" dirty="0"/>
              <a:t>Master title style</a:t>
            </a:r>
            <a:endParaRPr lang="en-US" dirty="0"/>
          </a:p>
        </p:txBody>
      </p:sp>
      <p:sp>
        <p:nvSpPr>
          <p:cNvPr id="9" name="Text Placeholder 13">
            <a:extLst>
              <a:ext uri="{FF2B5EF4-FFF2-40B4-BE49-F238E27FC236}">
                <a16:creationId xmlns:a16="http://schemas.microsoft.com/office/drawing/2014/main" id="{7E49DACB-8A62-A94B-B4DD-85E2E760C63B}"/>
              </a:ext>
            </a:extLst>
          </p:cNvPr>
          <p:cNvSpPr>
            <a:spLocks noGrp="1"/>
          </p:cNvSpPr>
          <p:nvPr>
            <p:ph type="body" sz="quarter" idx="14" hasCustomPrompt="1"/>
          </p:nvPr>
        </p:nvSpPr>
        <p:spPr>
          <a:xfrm>
            <a:off x="6735579" y="4858245"/>
            <a:ext cx="4656944" cy="491067"/>
          </a:xfrm>
        </p:spPr>
        <p:txBody>
          <a:bodyPr/>
          <a:lstStyle>
            <a:lvl1pPr>
              <a:defRPr sz="3200" b="1" i="0">
                <a:solidFill>
                  <a:schemeClr val="bg1"/>
                </a:solidFill>
              </a:defRPr>
            </a:lvl1pPr>
          </a:lstStyle>
          <a:p>
            <a:pPr lvl="0"/>
            <a:r>
              <a:rPr lang="en-CA" dirty="0"/>
              <a:t>Click to insert event </a:t>
            </a:r>
            <a:r>
              <a:rPr lang="en-CA" dirty="0" err="1"/>
              <a:t>url</a:t>
            </a:r>
            <a:endParaRPr lang="en-CA" dirty="0"/>
          </a:p>
        </p:txBody>
      </p:sp>
      <p:sp>
        <p:nvSpPr>
          <p:cNvPr id="10" name="Text Placeholder 3">
            <a:extLst>
              <a:ext uri="{FF2B5EF4-FFF2-40B4-BE49-F238E27FC236}">
                <a16:creationId xmlns:a16="http://schemas.microsoft.com/office/drawing/2014/main" id="{403FD64A-D08E-654E-A7FC-D630D288B38A}"/>
              </a:ext>
            </a:extLst>
          </p:cNvPr>
          <p:cNvSpPr>
            <a:spLocks noGrp="1"/>
          </p:cNvSpPr>
          <p:nvPr>
            <p:ph type="body" sz="quarter" idx="10" hasCustomPrompt="1"/>
          </p:nvPr>
        </p:nvSpPr>
        <p:spPr>
          <a:xfrm>
            <a:off x="6735580" y="2828144"/>
            <a:ext cx="4656944" cy="1805969"/>
          </a:xfrm>
        </p:spPr>
        <p:txBody>
          <a:bodyPr/>
          <a:lstStyle>
            <a:lvl1pPr>
              <a:lnSpc>
                <a:spcPct val="90000"/>
              </a:lnSpc>
              <a:defRPr sz="3200"/>
            </a:lvl1pPr>
          </a:lstStyle>
          <a:p>
            <a:pPr lvl="0"/>
            <a:r>
              <a:rPr lang="en-CA" dirty="0"/>
              <a:t>Click to insert event details </a:t>
            </a:r>
            <a:br>
              <a:rPr lang="en-CA" dirty="0"/>
            </a:br>
            <a:r>
              <a:rPr lang="en-CA" dirty="0"/>
              <a:t>Multiple lines</a:t>
            </a:r>
          </a:p>
        </p:txBody>
      </p:sp>
      <p:sp>
        <p:nvSpPr>
          <p:cNvPr id="3" name="Picture Placeholder 2">
            <a:extLst>
              <a:ext uri="{FF2B5EF4-FFF2-40B4-BE49-F238E27FC236}">
                <a16:creationId xmlns:a16="http://schemas.microsoft.com/office/drawing/2014/main" id="{81450139-A76B-5848-95C6-D96E33EB96CB}"/>
              </a:ext>
            </a:extLst>
          </p:cNvPr>
          <p:cNvSpPr>
            <a:spLocks noGrp="1"/>
          </p:cNvSpPr>
          <p:nvPr>
            <p:ph type="pic" sz="quarter" idx="15"/>
          </p:nvPr>
        </p:nvSpPr>
        <p:spPr>
          <a:xfrm>
            <a:off x="0" y="0"/>
            <a:ext cx="6096000" cy="3417757"/>
          </a:xfrm>
          <a:noFill/>
          <a:ln>
            <a:noFill/>
          </a:ln>
        </p:spPr>
        <p:txBody>
          <a:bodyPr/>
          <a:lstStyle/>
          <a:p>
            <a:endParaRPr lang="en-US"/>
          </a:p>
        </p:txBody>
      </p:sp>
      <p:sp>
        <p:nvSpPr>
          <p:cNvPr id="6" name="Picture Placeholder 2">
            <a:extLst>
              <a:ext uri="{FF2B5EF4-FFF2-40B4-BE49-F238E27FC236}">
                <a16:creationId xmlns:a16="http://schemas.microsoft.com/office/drawing/2014/main" id="{81E9894D-1D77-D749-85BC-9D8F8E118648}"/>
              </a:ext>
            </a:extLst>
          </p:cNvPr>
          <p:cNvSpPr>
            <a:spLocks noGrp="1"/>
          </p:cNvSpPr>
          <p:nvPr>
            <p:ph type="pic" sz="quarter" idx="16" hasCustomPrompt="1"/>
          </p:nvPr>
        </p:nvSpPr>
        <p:spPr>
          <a:xfrm>
            <a:off x="0" y="3417757"/>
            <a:ext cx="6096000" cy="3440243"/>
          </a:xfrm>
          <a:noFill/>
          <a:ln>
            <a:noFill/>
          </a:ln>
        </p:spPr>
        <p:txBody>
          <a:bodyPr/>
          <a:lstStyle/>
          <a:p>
            <a:r>
              <a:rPr lang="en-US" dirty="0"/>
              <a:t>       </a:t>
            </a:r>
          </a:p>
        </p:txBody>
      </p:sp>
    </p:spTree>
    <p:extLst>
      <p:ext uri="{BB962C8B-B14F-4D97-AF65-F5344CB8AC3E}">
        <p14:creationId xmlns:p14="http://schemas.microsoft.com/office/powerpoint/2010/main" val="1325810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EX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A1664A-CA3A-D243-82A1-EC8659CB0C84}"/>
              </a:ext>
            </a:extLst>
          </p:cNvPr>
          <p:cNvSpPr>
            <a:spLocks noGrp="1"/>
          </p:cNvSpPr>
          <p:nvPr>
            <p:ph type="title" hasCustomPrompt="1"/>
          </p:nvPr>
        </p:nvSpPr>
        <p:spPr>
          <a:xfrm>
            <a:off x="686650" y="700227"/>
            <a:ext cx="10246177" cy="1478344"/>
          </a:xfrm>
        </p:spPr>
        <p:txBody>
          <a:bodyPr/>
          <a:lstStyle>
            <a:lvl1pPr>
              <a:lnSpc>
                <a:spcPct val="80000"/>
              </a:lnSpc>
              <a:tabLst>
                <a:tab pos="634947" algn="l"/>
              </a:tabLst>
              <a:defRPr lang="en-US" sz="6000" b="1" baseline="0" dirty="0"/>
            </a:lvl1pPr>
          </a:lstStyle>
          <a:p>
            <a:r>
              <a:rPr lang="en-CA" dirty="0"/>
              <a:t>Click to edit </a:t>
            </a:r>
            <a:br>
              <a:rPr lang="en-CA" dirty="0"/>
            </a:br>
            <a:r>
              <a:rPr lang="en-CA" dirty="0"/>
              <a:t>Master title style</a:t>
            </a:r>
            <a:endParaRPr lang="en-US" dirty="0"/>
          </a:p>
        </p:txBody>
      </p:sp>
      <p:sp>
        <p:nvSpPr>
          <p:cNvPr id="9" name="Text Placeholder 13">
            <a:extLst>
              <a:ext uri="{FF2B5EF4-FFF2-40B4-BE49-F238E27FC236}">
                <a16:creationId xmlns:a16="http://schemas.microsoft.com/office/drawing/2014/main" id="{7E49DACB-8A62-A94B-B4DD-85E2E760C63B}"/>
              </a:ext>
            </a:extLst>
          </p:cNvPr>
          <p:cNvSpPr>
            <a:spLocks noGrp="1"/>
          </p:cNvSpPr>
          <p:nvPr>
            <p:ph type="body" sz="quarter" idx="14" hasCustomPrompt="1"/>
          </p:nvPr>
        </p:nvSpPr>
        <p:spPr>
          <a:xfrm>
            <a:off x="686648" y="4928199"/>
            <a:ext cx="10246178" cy="491067"/>
          </a:xfrm>
        </p:spPr>
        <p:txBody>
          <a:bodyPr/>
          <a:lstStyle>
            <a:lvl1pPr>
              <a:defRPr sz="3467" b="0" i="0">
                <a:solidFill>
                  <a:schemeClr val="bg1"/>
                </a:solidFill>
              </a:defRPr>
            </a:lvl1pPr>
          </a:lstStyle>
          <a:p>
            <a:pPr lvl="0"/>
            <a:r>
              <a:rPr lang="en-CA" dirty="0"/>
              <a:t>Click to insert event </a:t>
            </a:r>
            <a:r>
              <a:rPr lang="en-CA" dirty="0" err="1"/>
              <a:t>url</a:t>
            </a:r>
            <a:endParaRPr lang="en-CA" dirty="0"/>
          </a:p>
        </p:txBody>
      </p:sp>
      <p:sp>
        <p:nvSpPr>
          <p:cNvPr id="10" name="Text Placeholder 3">
            <a:extLst>
              <a:ext uri="{FF2B5EF4-FFF2-40B4-BE49-F238E27FC236}">
                <a16:creationId xmlns:a16="http://schemas.microsoft.com/office/drawing/2014/main" id="{403FD64A-D08E-654E-A7FC-D630D288B38A}"/>
              </a:ext>
            </a:extLst>
          </p:cNvPr>
          <p:cNvSpPr>
            <a:spLocks noGrp="1"/>
          </p:cNvSpPr>
          <p:nvPr>
            <p:ph type="body" sz="quarter" idx="10" hasCustomPrompt="1"/>
          </p:nvPr>
        </p:nvSpPr>
        <p:spPr>
          <a:xfrm>
            <a:off x="686649" y="2420551"/>
            <a:ext cx="10246178" cy="2265667"/>
          </a:xfrm>
        </p:spPr>
        <p:txBody>
          <a:bodyPr/>
          <a:lstStyle>
            <a:lvl1pPr>
              <a:lnSpc>
                <a:spcPct val="90000"/>
              </a:lnSpc>
              <a:defRPr sz="3334"/>
            </a:lvl1pPr>
          </a:lstStyle>
          <a:p>
            <a:pPr lvl="0"/>
            <a:r>
              <a:rPr lang="en-CA" dirty="0"/>
              <a:t>Click to insert event details </a:t>
            </a:r>
            <a:br>
              <a:rPr lang="en-CA" dirty="0"/>
            </a:br>
            <a:r>
              <a:rPr lang="en-CA" dirty="0"/>
              <a:t>Multiple lines</a:t>
            </a:r>
          </a:p>
        </p:txBody>
      </p:sp>
    </p:spTree>
    <p:extLst>
      <p:ext uri="{BB962C8B-B14F-4D97-AF65-F5344CB8AC3E}">
        <p14:creationId xmlns:p14="http://schemas.microsoft.com/office/powerpoint/2010/main" val="20434847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 PICTURES">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A1664A-CA3A-D243-82A1-EC8659CB0C84}"/>
              </a:ext>
            </a:extLst>
          </p:cNvPr>
          <p:cNvSpPr>
            <a:spLocks noGrp="1"/>
          </p:cNvSpPr>
          <p:nvPr>
            <p:ph type="title" hasCustomPrompt="1"/>
          </p:nvPr>
        </p:nvSpPr>
        <p:spPr>
          <a:xfrm>
            <a:off x="658434" y="700226"/>
            <a:ext cx="4656944" cy="1908062"/>
          </a:xfrm>
        </p:spPr>
        <p:txBody>
          <a:bodyPr/>
          <a:lstStyle>
            <a:lvl1pPr>
              <a:lnSpc>
                <a:spcPct val="80000"/>
              </a:lnSpc>
              <a:tabLst>
                <a:tab pos="634947" algn="l"/>
              </a:tabLst>
              <a:defRPr lang="en-US" sz="5334" b="1" baseline="0" dirty="0"/>
            </a:lvl1pPr>
          </a:lstStyle>
          <a:p>
            <a:r>
              <a:rPr lang="en-CA" dirty="0"/>
              <a:t>Click to edit </a:t>
            </a:r>
            <a:br>
              <a:rPr lang="en-CA" dirty="0"/>
            </a:br>
            <a:r>
              <a:rPr lang="en-CA" dirty="0"/>
              <a:t>Master title style</a:t>
            </a:r>
            <a:endParaRPr lang="en-US" dirty="0"/>
          </a:p>
        </p:txBody>
      </p:sp>
      <p:sp>
        <p:nvSpPr>
          <p:cNvPr id="9" name="Text Placeholder 13">
            <a:extLst>
              <a:ext uri="{FF2B5EF4-FFF2-40B4-BE49-F238E27FC236}">
                <a16:creationId xmlns:a16="http://schemas.microsoft.com/office/drawing/2014/main" id="{7E49DACB-8A62-A94B-B4DD-85E2E760C63B}"/>
              </a:ext>
            </a:extLst>
          </p:cNvPr>
          <p:cNvSpPr>
            <a:spLocks noGrp="1"/>
          </p:cNvSpPr>
          <p:nvPr>
            <p:ph type="body" sz="quarter" idx="14" hasCustomPrompt="1"/>
          </p:nvPr>
        </p:nvSpPr>
        <p:spPr>
          <a:xfrm>
            <a:off x="658433" y="4858245"/>
            <a:ext cx="4656944" cy="491067"/>
          </a:xfrm>
        </p:spPr>
        <p:txBody>
          <a:bodyPr/>
          <a:lstStyle>
            <a:lvl1pPr>
              <a:defRPr sz="3200" b="1" i="0">
                <a:solidFill>
                  <a:schemeClr val="bg1"/>
                </a:solidFill>
              </a:defRPr>
            </a:lvl1pPr>
          </a:lstStyle>
          <a:p>
            <a:pPr lvl="0"/>
            <a:r>
              <a:rPr lang="en-CA" dirty="0"/>
              <a:t>Click to insert event </a:t>
            </a:r>
            <a:r>
              <a:rPr lang="en-CA" dirty="0" err="1"/>
              <a:t>url</a:t>
            </a:r>
            <a:endParaRPr lang="en-CA" dirty="0"/>
          </a:p>
        </p:txBody>
      </p:sp>
      <p:sp>
        <p:nvSpPr>
          <p:cNvPr id="10" name="Text Placeholder 3">
            <a:extLst>
              <a:ext uri="{FF2B5EF4-FFF2-40B4-BE49-F238E27FC236}">
                <a16:creationId xmlns:a16="http://schemas.microsoft.com/office/drawing/2014/main" id="{403FD64A-D08E-654E-A7FC-D630D288B38A}"/>
              </a:ext>
            </a:extLst>
          </p:cNvPr>
          <p:cNvSpPr>
            <a:spLocks noGrp="1"/>
          </p:cNvSpPr>
          <p:nvPr>
            <p:ph type="body" sz="quarter" idx="10" hasCustomPrompt="1"/>
          </p:nvPr>
        </p:nvSpPr>
        <p:spPr>
          <a:xfrm>
            <a:off x="658434" y="2828144"/>
            <a:ext cx="4656944" cy="1805969"/>
          </a:xfrm>
        </p:spPr>
        <p:txBody>
          <a:bodyPr/>
          <a:lstStyle>
            <a:lvl1pPr>
              <a:lnSpc>
                <a:spcPct val="90000"/>
              </a:lnSpc>
              <a:defRPr sz="3200"/>
            </a:lvl1pPr>
          </a:lstStyle>
          <a:p>
            <a:pPr lvl="0"/>
            <a:r>
              <a:rPr lang="en-CA" dirty="0"/>
              <a:t>Click to insert event details </a:t>
            </a:r>
            <a:br>
              <a:rPr lang="en-CA" dirty="0"/>
            </a:br>
            <a:r>
              <a:rPr lang="en-CA" dirty="0"/>
              <a:t>Multiple lines</a:t>
            </a:r>
          </a:p>
        </p:txBody>
      </p:sp>
      <p:sp>
        <p:nvSpPr>
          <p:cNvPr id="11" name="Picture Placeholder 2">
            <a:extLst>
              <a:ext uri="{FF2B5EF4-FFF2-40B4-BE49-F238E27FC236}">
                <a16:creationId xmlns:a16="http://schemas.microsoft.com/office/drawing/2014/main" id="{49B36049-5C8B-FB40-8164-B5FE17ADAF05}"/>
              </a:ext>
            </a:extLst>
          </p:cNvPr>
          <p:cNvSpPr>
            <a:spLocks noGrp="1"/>
          </p:cNvSpPr>
          <p:nvPr>
            <p:ph type="pic" sz="quarter" idx="18"/>
          </p:nvPr>
        </p:nvSpPr>
        <p:spPr>
          <a:xfrm>
            <a:off x="6092115" y="0"/>
            <a:ext cx="3045600" cy="3429600"/>
          </a:xfrm>
          <a:noFill/>
          <a:ln>
            <a:noFill/>
          </a:ln>
        </p:spPr>
        <p:txBody>
          <a:bodyPr/>
          <a:lstStyle/>
          <a:p>
            <a:endParaRPr lang="en-US" dirty="0"/>
          </a:p>
        </p:txBody>
      </p:sp>
      <p:sp>
        <p:nvSpPr>
          <p:cNvPr id="15" name="Picture Placeholder 2">
            <a:extLst>
              <a:ext uri="{FF2B5EF4-FFF2-40B4-BE49-F238E27FC236}">
                <a16:creationId xmlns:a16="http://schemas.microsoft.com/office/drawing/2014/main" id="{01A9FAA1-643C-A44D-B129-34D5B8731CF5}"/>
              </a:ext>
            </a:extLst>
          </p:cNvPr>
          <p:cNvSpPr>
            <a:spLocks noGrp="1"/>
          </p:cNvSpPr>
          <p:nvPr>
            <p:ph type="pic" sz="quarter" idx="19"/>
          </p:nvPr>
        </p:nvSpPr>
        <p:spPr>
          <a:xfrm>
            <a:off x="6092115" y="3428400"/>
            <a:ext cx="3045600" cy="3429600"/>
          </a:xfrm>
          <a:noFill/>
          <a:ln>
            <a:noFill/>
          </a:ln>
        </p:spPr>
        <p:txBody>
          <a:bodyPr/>
          <a:lstStyle/>
          <a:p>
            <a:endParaRPr lang="en-US" dirty="0"/>
          </a:p>
        </p:txBody>
      </p:sp>
      <p:sp>
        <p:nvSpPr>
          <p:cNvPr id="16" name="Picture Placeholder 2">
            <a:extLst>
              <a:ext uri="{FF2B5EF4-FFF2-40B4-BE49-F238E27FC236}">
                <a16:creationId xmlns:a16="http://schemas.microsoft.com/office/drawing/2014/main" id="{43BA0F01-30A1-9E45-8D46-653CBC2D9D12}"/>
              </a:ext>
            </a:extLst>
          </p:cNvPr>
          <p:cNvSpPr>
            <a:spLocks noGrp="1"/>
          </p:cNvSpPr>
          <p:nvPr>
            <p:ph type="pic" sz="quarter" idx="20"/>
          </p:nvPr>
        </p:nvSpPr>
        <p:spPr>
          <a:xfrm>
            <a:off x="9146400" y="0"/>
            <a:ext cx="3045600" cy="3429600"/>
          </a:xfrm>
          <a:noFill/>
          <a:ln>
            <a:noFill/>
          </a:ln>
        </p:spPr>
        <p:txBody>
          <a:bodyPr/>
          <a:lstStyle/>
          <a:p>
            <a:endParaRPr lang="en-US" dirty="0"/>
          </a:p>
        </p:txBody>
      </p:sp>
      <p:sp>
        <p:nvSpPr>
          <p:cNvPr id="17" name="Picture Placeholder 2">
            <a:extLst>
              <a:ext uri="{FF2B5EF4-FFF2-40B4-BE49-F238E27FC236}">
                <a16:creationId xmlns:a16="http://schemas.microsoft.com/office/drawing/2014/main" id="{991E4AAE-E005-9747-A3AA-9F028FFABB8A}"/>
              </a:ext>
            </a:extLst>
          </p:cNvPr>
          <p:cNvSpPr>
            <a:spLocks noGrp="1"/>
          </p:cNvSpPr>
          <p:nvPr>
            <p:ph type="pic" sz="quarter" idx="21"/>
          </p:nvPr>
        </p:nvSpPr>
        <p:spPr>
          <a:xfrm>
            <a:off x="9146400" y="3428400"/>
            <a:ext cx="3045600" cy="3429600"/>
          </a:xfrm>
          <a:noFill/>
          <a:ln>
            <a:noFill/>
          </a:ln>
        </p:spPr>
        <p:txBody>
          <a:bodyPr/>
          <a:lstStyle/>
          <a:p>
            <a:endParaRPr lang="en-US" dirty="0"/>
          </a:p>
        </p:txBody>
      </p:sp>
    </p:spTree>
    <p:extLst>
      <p:ext uri="{BB962C8B-B14F-4D97-AF65-F5344CB8AC3E}">
        <p14:creationId xmlns:p14="http://schemas.microsoft.com/office/powerpoint/2010/main" val="22383792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1 PICTUR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A1664A-CA3A-D243-82A1-EC8659CB0C84}"/>
              </a:ext>
            </a:extLst>
          </p:cNvPr>
          <p:cNvSpPr>
            <a:spLocks noGrp="1"/>
          </p:cNvSpPr>
          <p:nvPr>
            <p:ph type="title" hasCustomPrompt="1"/>
          </p:nvPr>
        </p:nvSpPr>
        <p:spPr>
          <a:xfrm>
            <a:off x="658434" y="700226"/>
            <a:ext cx="4656944" cy="1908062"/>
          </a:xfrm>
        </p:spPr>
        <p:txBody>
          <a:bodyPr/>
          <a:lstStyle>
            <a:lvl1pPr>
              <a:lnSpc>
                <a:spcPct val="80000"/>
              </a:lnSpc>
              <a:tabLst>
                <a:tab pos="634947" algn="l"/>
              </a:tabLst>
              <a:defRPr lang="en-US" sz="5334" b="1" baseline="0" dirty="0"/>
            </a:lvl1pPr>
          </a:lstStyle>
          <a:p>
            <a:r>
              <a:rPr lang="en-CA" dirty="0"/>
              <a:t>Click to edit </a:t>
            </a:r>
            <a:br>
              <a:rPr lang="en-CA" dirty="0"/>
            </a:br>
            <a:r>
              <a:rPr lang="en-CA" dirty="0"/>
              <a:t>Master title style</a:t>
            </a:r>
            <a:endParaRPr lang="en-US" dirty="0"/>
          </a:p>
        </p:txBody>
      </p:sp>
      <p:sp>
        <p:nvSpPr>
          <p:cNvPr id="9" name="Text Placeholder 13">
            <a:extLst>
              <a:ext uri="{FF2B5EF4-FFF2-40B4-BE49-F238E27FC236}">
                <a16:creationId xmlns:a16="http://schemas.microsoft.com/office/drawing/2014/main" id="{7E49DACB-8A62-A94B-B4DD-85E2E760C63B}"/>
              </a:ext>
            </a:extLst>
          </p:cNvPr>
          <p:cNvSpPr>
            <a:spLocks noGrp="1"/>
          </p:cNvSpPr>
          <p:nvPr>
            <p:ph type="body" sz="quarter" idx="14" hasCustomPrompt="1"/>
          </p:nvPr>
        </p:nvSpPr>
        <p:spPr>
          <a:xfrm>
            <a:off x="658433" y="4858245"/>
            <a:ext cx="4656944" cy="491067"/>
          </a:xfrm>
        </p:spPr>
        <p:txBody>
          <a:bodyPr/>
          <a:lstStyle>
            <a:lvl1pPr>
              <a:defRPr sz="3200" b="1" i="0">
                <a:solidFill>
                  <a:schemeClr val="bg1"/>
                </a:solidFill>
              </a:defRPr>
            </a:lvl1pPr>
          </a:lstStyle>
          <a:p>
            <a:pPr lvl="0"/>
            <a:r>
              <a:rPr lang="en-CA" dirty="0"/>
              <a:t>Click to insert event </a:t>
            </a:r>
            <a:r>
              <a:rPr lang="en-CA" dirty="0" err="1"/>
              <a:t>url</a:t>
            </a:r>
            <a:endParaRPr lang="en-CA" dirty="0"/>
          </a:p>
        </p:txBody>
      </p:sp>
      <p:sp>
        <p:nvSpPr>
          <p:cNvPr id="10" name="Text Placeholder 3">
            <a:extLst>
              <a:ext uri="{FF2B5EF4-FFF2-40B4-BE49-F238E27FC236}">
                <a16:creationId xmlns:a16="http://schemas.microsoft.com/office/drawing/2014/main" id="{403FD64A-D08E-654E-A7FC-D630D288B38A}"/>
              </a:ext>
            </a:extLst>
          </p:cNvPr>
          <p:cNvSpPr>
            <a:spLocks noGrp="1"/>
          </p:cNvSpPr>
          <p:nvPr>
            <p:ph type="body" sz="quarter" idx="10" hasCustomPrompt="1"/>
          </p:nvPr>
        </p:nvSpPr>
        <p:spPr>
          <a:xfrm>
            <a:off x="658434" y="2828144"/>
            <a:ext cx="4656944" cy="1805969"/>
          </a:xfrm>
        </p:spPr>
        <p:txBody>
          <a:bodyPr/>
          <a:lstStyle>
            <a:lvl1pPr>
              <a:lnSpc>
                <a:spcPct val="90000"/>
              </a:lnSpc>
              <a:defRPr sz="3200"/>
            </a:lvl1pPr>
          </a:lstStyle>
          <a:p>
            <a:pPr lvl="0"/>
            <a:r>
              <a:rPr lang="en-CA" dirty="0"/>
              <a:t>Click to insert event details </a:t>
            </a:r>
            <a:br>
              <a:rPr lang="en-CA" dirty="0"/>
            </a:br>
            <a:r>
              <a:rPr lang="en-CA" dirty="0"/>
              <a:t>Multiple lines</a:t>
            </a:r>
          </a:p>
        </p:txBody>
      </p:sp>
      <p:sp>
        <p:nvSpPr>
          <p:cNvPr id="3" name="Picture Placeholder 2">
            <a:extLst>
              <a:ext uri="{FF2B5EF4-FFF2-40B4-BE49-F238E27FC236}">
                <a16:creationId xmlns:a16="http://schemas.microsoft.com/office/drawing/2014/main" id="{81450139-A76B-5848-95C6-D96E33EB96CB}"/>
              </a:ext>
            </a:extLst>
          </p:cNvPr>
          <p:cNvSpPr>
            <a:spLocks noGrp="1"/>
          </p:cNvSpPr>
          <p:nvPr>
            <p:ph type="pic" sz="quarter" idx="15"/>
          </p:nvPr>
        </p:nvSpPr>
        <p:spPr>
          <a:xfrm>
            <a:off x="6096000" y="0"/>
            <a:ext cx="6096000" cy="6858000"/>
          </a:xfrm>
          <a:noFill/>
          <a:ln>
            <a:noFill/>
          </a:ln>
        </p:spPr>
        <p:txBody>
          <a:bodyPr/>
          <a:lstStyle/>
          <a:p>
            <a:endParaRPr lang="en-US" dirty="0"/>
          </a:p>
        </p:txBody>
      </p:sp>
    </p:spTree>
    <p:extLst>
      <p:ext uri="{BB962C8B-B14F-4D97-AF65-F5344CB8AC3E}">
        <p14:creationId xmlns:p14="http://schemas.microsoft.com/office/powerpoint/2010/main" val="2866597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6C12E-9A43-4EFF-9A47-4B2AD6BB95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A43618-7F6E-4BB7-BEFB-FC30EFB748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B8350-5B2F-40DD-BBF2-AA94D85E1349}"/>
              </a:ext>
            </a:extLst>
          </p:cNvPr>
          <p:cNvSpPr>
            <a:spLocks noGrp="1"/>
          </p:cNvSpPr>
          <p:nvPr>
            <p:ph type="dt" sz="half" idx="10"/>
          </p:nvPr>
        </p:nvSpPr>
        <p:spPr/>
        <p:txBody>
          <a:bodyPr/>
          <a:lstStyle/>
          <a:p>
            <a:fld id="{95F6FFF2-49F0-4165-9E76-8A690CB23E54}" type="datetimeFigureOut">
              <a:rPr lang="en-US" smtClean="0"/>
              <a:t>11/23/2021</a:t>
            </a:fld>
            <a:endParaRPr lang="en-US"/>
          </a:p>
        </p:txBody>
      </p:sp>
      <p:sp>
        <p:nvSpPr>
          <p:cNvPr id="5" name="Footer Placeholder 4">
            <a:extLst>
              <a:ext uri="{FF2B5EF4-FFF2-40B4-BE49-F238E27FC236}">
                <a16:creationId xmlns:a16="http://schemas.microsoft.com/office/drawing/2014/main" id="{90B4AE40-B70F-446C-9B26-524C51A37C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9BD40A-3FB2-4919-9966-AABEE9BAAC8E}"/>
              </a:ext>
            </a:extLst>
          </p:cNvPr>
          <p:cNvSpPr>
            <a:spLocks noGrp="1"/>
          </p:cNvSpPr>
          <p:nvPr>
            <p:ph type="sldNum" sz="quarter" idx="12"/>
          </p:nvPr>
        </p:nvSpPr>
        <p:spPr/>
        <p:txBody>
          <a:bodyPr/>
          <a:lstStyle/>
          <a:p>
            <a:fld id="{FAA60E6E-D662-4EBC-AE86-8991E0F58B32}" type="slidenum">
              <a:rPr lang="en-US" smtClean="0"/>
              <a:t>‹#›</a:t>
            </a:fld>
            <a:endParaRPr lang="en-US"/>
          </a:p>
        </p:txBody>
      </p:sp>
    </p:spTree>
    <p:extLst>
      <p:ext uri="{BB962C8B-B14F-4D97-AF65-F5344CB8AC3E}">
        <p14:creationId xmlns:p14="http://schemas.microsoft.com/office/powerpoint/2010/main" val="3416298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90642-F08A-4CD0-947D-88DD9BF080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7BA086-2760-4CD8-A661-4EAAD6A6E3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963E04-5FBD-49E0-B216-A9656E13C6E7}"/>
              </a:ext>
            </a:extLst>
          </p:cNvPr>
          <p:cNvSpPr>
            <a:spLocks noGrp="1"/>
          </p:cNvSpPr>
          <p:nvPr>
            <p:ph type="dt" sz="half" idx="10"/>
          </p:nvPr>
        </p:nvSpPr>
        <p:spPr/>
        <p:txBody>
          <a:bodyPr/>
          <a:lstStyle/>
          <a:p>
            <a:fld id="{95F6FFF2-49F0-4165-9E76-8A690CB23E54}" type="datetimeFigureOut">
              <a:rPr lang="en-US" smtClean="0"/>
              <a:t>11/23/2021</a:t>
            </a:fld>
            <a:endParaRPr lang="en-US"/>
          </a:p>
        </p:txBody>
      </p:sp>
      <p:sp>
        <p:nvSpPr>
          <p:cNvPr id="5" name="Footer Placeholder 4">
            <a:extLst>
              <a:ext uri="{FF2B5EF4-FFF2-40B4-BE49-F238E27FC236}">
                <a16:creationId xmlns:a16="http://schemas.microsoft.com/office/drawing/2014/main" id="{6C11CC95-3E3B-43F5-95BA-B95C58A93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9E8374-3334-4865-95BC-872099E42146}"/>
              </a:ext>
            </a:extLst>
          </p:cNvPr>
          <p:cNvSpPr>
            <a:spLocks noGrp="1"/>
          </p:cNvSpPr>
          <p:nvPr>
            <p:ph type="sldNum" sz="quarter" idx="12"/>
          </p:nvPr>
        </p:nvSpPr>
        <p:spPr/>
        <p:txBody>
          <a:bodyPr/>
          <a:lstStyle/>
          <a:p>
            <a:fld id="{FAA60E6E-D662-4EBC-AE86-8991E0F58B32}" type="slidenum">
              <a:rPr lang="en-US" smtClean="0"/>
              <a:t>‹#›</a:t>
            </a:fld>
            <a:endParaRPr lang="en-US"/>
          </a:p>
        </p:txBody>
      </p:sp>
    </p:spTree>
    <p:extLst>
      <p:ext uri="{BB962C8B-B14F-4D97-AF65-F5344CB8AC3E}">
        <p14:creationId xmlns:p14="http://schemas.microsoft.com/office/powerpoint/2010/main" val="358375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DC1EE-B69E-4572-826D-D001ACD744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A7444C-A9EA-47D8-9970-BDC08FCB86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64205B-4035-46B2-81D9-29EA14600E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36CA14-0E9A-4CE2-B2F2-415173BB6A23}"/>
              </a:ext>
            </a:extLst>
          </p:cNvPr>
          <p:cNvSpPr>
            <a:spLocks noGrp="1"/>
          </p:cNvSpPr>
          <p:nvPr>
            <p:ph type="dt" sz="half" idx="10"/>
          </p:nvPr>
        </p:nvSpPr>
        <p:spPr/>
        <p:txBody>
          <a:bodyPr/>
          <a:lstStyle/>
          <a:p>
            <a:fld id="{95F6FFF2-49F0-4165-9E76-8A690CB23E54}" type="datetimeFigureOut">
              <a:rPr lang="en-US" smtClean="0"/>
              <a:t>11/23/2021</a:t>
            </a:fld>
            <a:endParaRPr lang="en-US"/>
          </a:p>
        </p:txBody>
      </p:sp>
      <p:sp>
        <p:nvSpPr>
          <p:cNvPr id="6" name="Footer Placeholder 5">
            <a:extLst>
              <a:ext uri="{FF2B5EF4-FFF2-40B4-BE49-F238E27FC236}">
                <a16:creationId xmlns:a16="http://schemas.microsoft.com/office/drawing/2014/main" id="{3E6BDBB1-00BB-4AAF-B1AD-DF7742BAA6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6BC614-1AF2-49ED-AB83-8ED71B367EFB}"/>
              </a:ext>
            </a:extLst>
          </p:cNvPr>
          <p:cNvSpPr>
            <a:spLocks noGrp="1"/>
          </p:cNvSpPr>
          <p:nvPr>
            <p:ph type="sldNum" sz="quarter" idx="12"/>
          </p:nvPr>
        </p:nvSpPr>
        <p:spPr/>
        <p:txBody>
          <a:bodyPr/>
          <a:lstStyle/>
          <a:p>
            <a:fld id="{FAA60E6E-D662-4EBC-AE86-8991E0F58B32}" type="slidenum">
              <a:rPr lang="en-US" smtClean="0"/>
              <a:t>‹#›</a:t>
            </a:fld>
            <a:endParaRPr lang="en-US"/>
          </a:p>
        </p:txBody>
      </p:sp>
    </p:spTree>
    <p:extLst>
      <p:ext uri="{BB962C8B-B14F-4D97-AF65-F5344CB8AC3E}">
        <p14:creationId xmlns:p14="http://schemas.microsoft.com/office/powerpoint/2010/main" val="2367151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CF6AF-43F5-4470-AE16-27E31D83B1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353EA9-2080-4806-8BC0-FFF74109EF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67DD34-0896-4FFD-BF87-DE3227882C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CCB7A6-7E97-40FD-B63F-9FBDAFAF93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FC46AF-72A5-4003-9E0E-5A69476515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AF67AF-2374-49CE-AA8D-352CD8E08BAE}"/>
              </a:ext>
            </a:extLst>
          </p:cNvPr>
          <p:cNvSpPr>
            <a:spLocks noGrp="1"/>
          </p:cNvSpPr>
          <p:nvPr>
            <p:ph type="dt" sz="half" idx="10"/>
          </p:nvPr>
        </p:nvSpPr>
        <p:spPr/>
        <p:txBody>
          <a:bodyPr/>
          <a:lstStyle/>
          <a:p>
            <a:fld id="{95F6FFF2-49F0-4165-9E76-8A690CB23E54}" type="datetimeFigureOut">
              <a:rPr lang="en-US" smtClean="0"/>
              <a:t>11/23/2021</a:t>
            </a:fld>
            <a:endParaRPr lang="en-US"/>
          </a:p>
        </p:txBody>
      </p:sp>
      <p:sp>
        <p:nvSpPr>
          <p:cNvPr id="8" name="Footer Placeholder 7">
            <a:extLst>
              <a:ext uri="{FF2B5EF4-FFF2-40B4-BE49-F238E27FC236}">
                <a16:creationId xmlns:a16="http://schemas.microsoft.com/office/drawing/2014/main" id="{8882A0E7-A372-4341-897F-6B72540BDF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649C5C-D8C3-4AFA-8C95-8C56E835857F}"/>
              </a:ext>
            </a:extLst>
          </p:cNvPr>
          <p:cNvSpPr>
            <a:spLocks noGrp="1"/>
          </p:cNvSpPr>
          <p:nvPr>
            <p:ph type="sldNum" sz="quarter" idx="12"/>
          </p:nvPr>
        </p:nvSpPr>
        <p:spPr/>
        <p:txBody>
          <a:bodyPr/>
          <a:lstStyle/>
          <a:p>
            <a:fld id="{FAA60E6E-D662-4EBC-AE86-8991E0F58B32}" type="slidenum">
              <a:rPr lang="en-US" smtClean="0"/>
              <a:t>‹#›</a:t>
            </a:fld>
            <a:endParaRPr lang="en-US"/>
          </a:p>
        </p:txBody>
      </p:sp>
    </p:spTree>
    <p:extLst>
      <p:ext uri="{BB962C8B-B14F-4D97-AF65-F5344CB8AC3E}">
        <p14:creationId xmlns:p14="http://schemas.microsoft.com/office/powerpoint/2010/main" val="1228025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5C52B-7045-4E5D-9C44-5EC8478242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9BA230-A1CE-4D21-9EBE-E34B087EC32C}"/>
              </a:ext>
            </a:extLst>
          </p:cNvPr>
          <p:cNvSpPr>
            <a:spLocks noGrp="1"/>
          </p:cNvSpPr>
          <p:nvPr>
            <p:ph type="dt" sz="half" idx="10"/>
          </p:nvPr>
        </p:nvSpPr>
        <p:spPr/>
        <p:txBody>
          <a:bodyPr/>
          <a:lstStyle/>
          <a:p>
            <a:fld id="{95F6FFF2-49F0-4165-9E76-8A690CB23E54}" type="datetimeFigureOut">
              <a:rPr lang="en-US" smtClean="0"/>
              <a:t>11/23/2021</a:t>
            </a:fld>
            <a:endParaRPr lang="en-US"/>
          </a:p>
        </p:txBody>
      </p:sp>
      <p:sp>
        <p:nvSpPr>
          <p:cNvPr id="4" name="Footer Placeholder 3">
            <a:extLst>
              <a:ext uri="{FF2B5EF4-FFF2-40B4-BE49-F238E27FC236}">
                <a16:creationId xmlns:a16="http://schemas.microsoft.com/office/drawing/2014/main" id="{E6158FB0-D213-4B85-9D46-EEFA1125FC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39297B-BA9A-4400-B49D-00FD1BB71FF1}"/>
              </a:ext>
            </a:extLst>
          </p:cNvPr>
          <p:cNvSpPr>
            <a:spLocks noGrp="1"/>
          </p:cNvSpPr>
          <p:nvPr>
            <p:ph type="sldNum" sz="quarter" idx="12"/>
          </p:nvPr>
        </p:nvSpPr>
        <p:spPr/>
        <p:txBody>
          <a:bodyPr/>
          <a:lstStyle/>
          <a:p>
            <a:fld id="{FAA60E6E-D662-4EBC-AE86-8991E0F58B32}" type="slidenum">
              <a:rPr lang="en-US" smtClean="0"/>
              <a:t>‹#›</a:t>
            </a:fld>
            <a:endParaRPr lang="en-US"/>
          </a:p>
        </p:txBody>
      </p:sp>
    </p:spTree>
    <p:extLst>
      <p:ext uri="{BB962C8B-B14F-4D97-AF65-F5344CB8AC3E}">
        <p14:creationId xmlns:p14="http://schemas.microsoft.com/office/powerpoint/2010/main" val="2330879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589867-5D1C-4410-A72C-C09273D6E864}"/>
              </a:ext>
            </a:extLst>
          </p:cNvPr>
          <p:cNvSpPr>
            <a:spLocks noGrp="1"/>
          </p:cNvSpPr>
          <p:nvPr>
            <p:ph type="dt" sz="half" idx="10"/>
          </p:nvPr>
        </p:nvSpPr>
        <p:spPr/>
        <p:txBody>
          <a:bodyPr/>
          <a:lstStyle/>
          <a:p>
            <a:fld id="{95F6FFF2-49F0-4165-9E76-8A690CB23E54}" type="datetimeFigureOut">
              <a:rPr lang="en-US" smtClean="0"/>
              <a:t>11/23/2021</a:t>
            </a:fld>
            <a:endParaRPr lang="en-US"/>
          </a:p>
        </p:txBody>
      </p:sp>
      <p:sp>
        <p:nvSpPr>
          <p:cNvPr id="3" name="Footer Placeholder 2">
            <a:extLst>
              <a:ext uri="{FF2B5EF4-FFF2-40B4-BE49-F238E27FC236}">
                <a16:creationId xmlns:a16="http://schemas.microsoft.com/office/drawing/2014/main" id="{7B62B2B8-27A5-4329-917B-9DDEE460A1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2C32F4-C508-4B69-BB27-3D123FEA4EC6}"/>
              </a:ext>
            </a:extLst>
          </p:cNvPr>
          <p:cNvSpPr>
            <a:spLocks noGrp="1"/>
          </p:cNvSpPr>
          <p:nvPr>
            <p:ph type="sldNum" sz="quarter" idx="12"/>
          </p:nvPr>
        </p:nvSpPr>
        <p:spPr/>
        <p:txBody>
          <a:bodyPr/>
          <a:lstStyle/>
          <a:p>
            <a:fld id="{FAA60E6E-D662-4EBC-AE86-8991E0F58B32}" type="slidenum">
              <a:rPr lang="en-US" smtClean="0"/>
              <a:t>‹#›</a:t>
            </a:fld>
            <a:endParaRPr lang="en-US"/>
          </a:p>
        </p:txBody>
      </p:sp>
    </p:spTree>
    <p:extLst>
      <p:ext uri="{BB962C8B-B14F-4D97-AF65-F5344CB8AC3E}">
        <p14:creationId xmlns:p14="http://schemas.microsoft.com/office/powerpoint/2010/main" val="2620582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C11BB-8E03-4E5F-8718-40FBCDE19B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A0D14D-DE07-428E-994F-6C70902106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030BBB-4B38-44D7-84C5-F4C1079AD0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2EC6CA-6C46-4F7F-9FFD-670E7A47FDCB}"/>
              </a:ext>
            </a:extLst>
          </p:cNvPr>
          <p:cNvSpPr>
            <a:spLocks noGrp="1"/>
          </p:cNvSpPr>
          <p:nvPr>
            <p:ph type="dt" sz="half" idx="10"/>
          </p:nvPr>
        </p:nvSpPr>
        <p:spPr/>
        <p:txBody>
          <a:bodyPr/>
          <a:lstStyle/>
          <a:p>
            <a:fld id="{95F6FFF2-49F0-4165-9E76-8A690CB23E54}" type="datetimeFigureOut">
              <a:rPr lang="en-US" smtClean="0"/>
              <a:t>11/23/2021</a:t>
            </a:fld>
            <a:endParaRPr lang="en-US"/>
          </a:p>
        </p:txBody>
      </p:sp>
      <p:sp>
        <p:nvSpPr>
          <p:cNvPr id="6" name="Footer Placeholder 5">
            <a:extLst>
              <a:ext uri="{FF2B5EF4-FFF2-40B4-BE49-F238E27FC236}">
                <a16:creationId xmlns:a16="http://schemas.microsoft.com/office/drawing/2014/main" id="{49F28EE2-04AC-4452-BFC7-105676C161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136936-33A1-4E65-8870-D99FE03A2194}"/>
              </a:ext>
            </a:extLst>
          </p:cNvPr>
          <p:cNvSpPr>
            <a:spLocks noGrp="1"/>
          </p:cNvSpPr>
          <p:nvPr>
            <p:ph type="sldNum" sz="quarter" idx="12"/>
          </p:nvPr>
        </p:nvSpPr>
        <p:spPr/>
        <p:txBody>
          <a:bodyPr/>
          <a:lstStyle/>
          <a:p>
            <a:fld id="{FAA60E6E-D662-4EBC-AE86-8991E0F58B32}" type="slidenum">
              <a:rPr lang="en-US" smtClean="0"/>
              <a:t>‹#›</a:t>
            </a:fld>
            <a:endParaRPr lang="en-US"/>
          </a:p>
        </p:txBody>
      </p:sp>
    </p:spTree>
    <p:extLst>
      <p:ext uri="{BB962C8B-B14F-4D97-AF65-F5344CB8AC3E}">
        <p14:creationId xmlns:p14="http://schemas.microsoft.com/office/powerpoint/2010/main" val="4206886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7BA89-291F-434C-9B0C-902245DD67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5AC840-EE05-4B2A-9E7D-222E6584ED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07607E-04E7-4CA1-9C84-7EEACF3E25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66EF4E-C4BB-4063-B7FE-932CDF2ACB79}"/>
              </a:ext>
            </a:extLst>
          </p:cNvPr>
          <p:cNvSpPr>
            <a:spLocks noGrp="1"/>
          </p:cNvSpPr>
          <p:nvPr>
            <p:ph type="dt" sz="half" idx="10"/>
          </p:nvPr>
        </p:nvSpPr>
        <p:spPr/>
        <p:txBody>
          <a:bodyPr/>
          <a:lstStyle/>
          <a:p>
            <a:fld id="{95F6FFF2-49F0-4165-9E76-8A690CB23E54}" type="datetimeFigureOut">
              <a:rPr lang="en-US" smtClean="0"/>
              <a:t>11/23/2021</a:t>
            </a:fld>
            <a:endParaRPr lang="en-US"/>
          </a:p>
        </p:txBody>
      </p:sp>
      <p:sp>
        <p:nvSpPr>
          <p:cNvPr id="6" name="Footer Placeholder 5">
            <a:extLst>
              <a:ext uri="{FF2B5EF4-FFF2-40B4-BE49-F238E27FC236}">
                <a16:creationId xmlns:a16="http://schemas.microsoft.com/office/drawing/2014/main" id="{3692AE40-9522-4188-8F5C-01AD6F8380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012D43-6C93-4BED-A58D-EA3F000EDA5D}"/>
              </a:ext>
            </a:extLst>
          </p:cNvPr>
          <p:cNvSpPr>
            <a:spLocks noGrp="1"/>
          </p:cNvSpPr>
          <p:nvPr>
            <p:ph type="sldNum" sz="quarter" idx="12"/>
          </p:nvPr>
        </p:nvSpPr>
        <p:spPr/>
        <p:txBody>
          <a:bodyPr/>
          <a:lstStyle/>
          <a:p>
            <a:fld id="{FAA60E6E-D662-4EBC-AE86-8991E0F58B32}" type="slidenum">
              <a:rPr lang="en-US" smtClean="0"/>
              <a:t>‹#›</a:t>
            </a:fld>
            <a:endParaRPr lang="en-US"/>
          </a:p>
        </p:txBody>
      </p:sp>
    </p:spTree>
    <p:extLst>
      <p:ext uri="{BB962C8B-B14F-4D97-AF65-F5344CB8AC3E}">
        <p14:creationId xmlns:p14="http://schemas.microsoft.com/office/powerpoint/2010/main" val="527092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37C8C9-ECAC-4F34-811C-6FDD404A4F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2E2CC9-3B66-41B9-8B86-4D4CF49DC1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4A9B43-2D5D-4E7E-8A34-24E7F64DC5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F6FFF2-49F0-4165-9E76-8A690CB23E54}" type="datetimeFigureOut">
              <a:rPr lang="en-US" smtClean="0"/>
              <a:t>11/23/2021</a:t>
            </a:fld>
            <a:endParaRPr lang="en-US"/>
          </a:p>
        </p:txBody>
      </p:sp>
      <p:sp>
        <p:nvSpPr>
          <p:cNvPr id="5" name="Footer Placeholder 4">
            <a:extLst>
              <a:ext uri="{FF2B5EF4-FFF2-40B4-BE49-F238E27FC236}">
                <a16:creationId xmlns:a16="http://schemas.microsoft.com/office/drawing/2014/main" id="{938A0AA7-14A0-4CFC-BA06-C9350A647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641C11-49CB-4848-B64F-312C6B6D62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60E6E-D662-4EBC-AE86-8991E0F58B32}" type="slidenum">
              <a:rPr lang="en-US" smtClean="0"/>
              <a:t>‹#›</a:t>
            </a:fld>
            <a:endParaRPr lang="en-US"/>
          </a:p>
        </p:txBody>
      </p:sp>
    </p:spTree>
    <p:extLst>
      <p:ext uri="{BB962C8B-B14F-4D97-AF65-F5344CB8AC3E}">
        <p14:creationId xmlns:p14="http://schemas.microsoft.com/office/powerpoint/2010/main" val="2203301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15.xml"/><Relationship Id="rId6" Type="http://schemas.openxmlformats.org/officeDocument/2006/relationships/image" Target="../media/image4.png"/><Relationship Id="rId5" Type="http://schemas.openxmlformats.org/officeDocument/2006/relationships/image" Target="../media/image2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F5C25DA-51BC-412D-ABAF-EA933BA04886}"/>
              </a:ext>
            </a:extLst>
          </p:cNvPr>
          <p:cNvSpPr>
            <a:spLocks noGrp="1"/>
          </p:cNvSpPr>
          <p:nvPr>
            <p:ph type="title"/>
          </p:nvPr>
        </p:nvSpPr>
        <p:spPr>
          <a:xfrm>
            <a:off x="388284" y="768095"/>
            <a:ext cx="5133285" cy="1908062"/>
          </a:xfrm>
        </p:spPr>
        <p:txBody>
          <a:bodyPr/>
          <a:lstStyle/>
          <a:p>
            <a:pPr algn="ctr"/>
            <a:r>
              <a:rPr lang="en-US" sz="3334" dirty="0"/>
              <a:t>Training an Agent to Play  Snake with Deep Q-Learning</a:t>
            </a:r>
          </a:p>
        </p:txBody>
      </p:sp>
      <p:sp>
        <p:nvSpPr>
          <p:cNvPr id="7" name="Text Placeholder 6">
            <a:extLst>
              <a:ext uri="{FF2B5EF4-FFF2-40B4-BE49-F238E27FC236}">
                <a16:creationId xmlns:a16="http://schemas.microsoft.com/office/drawing/2014/main" id="{764DB927-7776-4908-8F3E-AA8658924685}"/>
              </a:ext>
            </a:extLst>
          </p:cNvPr>
          <p:cNvSpPr>
            <a:spLocks noGrp="1"/>
          </p:cNvSpPr>
          <p:nvPr>
            <p:ph type="body" sz="quarter" idx="10"/>
          </p:nvPr>
        </p:nvSpPr>
        <p:spPr>
          <a:xfrm>
            <a:off x="1498712" y="3429000"/>
            <a:ext cx="3167921" cy="2648263"/>
          </a:xfrm>
        </p:spPr>
        <p:txBody>
          <a:bodyPr/>
          <a:lstStyle/>
          <a:p>
            <a:pPr marL="0" indent="0" algn="ctr">
              <a:buNone/>
            </a:pPr>
            <a:r>
              <a:rPr lang="en-US" dirty="0"/>
              <a:t>Tyrone Lagore </a:t>
            </a:r>
          </a:p>
          <a:p>
            <a:pPr marL="0" indent="0" algn="ctr">
              <a:buNone/>
            </a:pPr>
            <a:r>
              <a:rPr lang="en-US" dirty="0"/>
              <a:t>V00995698</a:t>
            </a:r>
          </a:p>
        </p:txBody>
      </p:sp>
      <p:pic>
        <p:nvPicPr>
          <p:cNvPr id="10" name="Picture 9">
            <a:extLst>
              <a:ext uri="{FF2B5EF4-FFF2-40B4-BE49-F238E27FC236}">
                <a16:creationId xmlns:a16="http://schemas.microsoft.com/office/drawing/2014/main" id="{56A39111-0F89-4210-BB3B-B94EB49BFA20}"/>
              </a:ext>
            </a:extLst>
          </p:cNvPr>
          <p:cNvPicPr>
            <a:picLocks noChangeAspect="1"/>
          </p:cNvPicPr>
          <p:nvPr/>
        </p:nvPicPr>
        <p:blipFill>
          <a:blip r:embed="rId2"/>
          <a:stretch>
            <a:fillRect/>
          </a:stretch>
        </p:blipFill>
        <p:spPr>
          <a:xfrm>
            <a:off x="6096000" y="979111"/>
            <a:ext cx="4411107" cy="4411107"/>
          </a:xfrm>
          <a:prstGeom prst="rect">
            <a:avLst/>
          </a:prstGeom>
        </p:spPr>
      </p:pic>
      <p:sp>
        <p:nvSpPr>
          <p:cNvPr id="11" name="Rectangle 10">
            <a:extLst>
              <a:ext uri="{FF2B5EF4-FFF2-40B4-BE49-F238E27FC236}">
                <a16:creationId xmlns:a16="http://schemas.microsoft.com/office/drawing/2014/main" id="{416DD2EA-A3B8-4D05-B588-2FD97751272E}"/>
              </a:ext>
            </a:extLst>
          </p:cNvPr>
          <p:cNvSpPr/>
          <p:nvPr/>
        </p:nvSpPr>
        <p:spPr>
          <a:xfrm>
            <a:off x="9829800" y="4165600"/>
            <a:ext cx="389467" cy="262467"/>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214134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40CAEEE8-1C27-46F9-8866-53F8378E13EB}"/>
              </a:ext>
            </a:extLst>
          </p:cNvPr>
          <p:cNvSpPr>
            <a:spLocks noGrp="1"/>
          </p:cNvSpPr>
          <p:nvPr>
            <p:ph type="title"/>
          </p:nvPr>
        </p:nvSpPr>
        <p:spPr>
          <a:xfrm>
            <a:off x="658434" y="700226"/>
            <a:ext cx="4656944" cy="1111157"/>
          </a:xfrm>
        </p:spPr>
        <p:txBody>
          <a:bodyPr/>
          <a:lstStyle/>
          <a:p>
            <a:r>
              <a:rPr lang="en-US" sz="4000" dirty="0"/>
              <a:t>Episode and Steps</a:t>
            </a:r>
          </a:p>
        </p:txBody>
      </p:sp>
      <p:sp>
        <p:nvSpPr>
          <p:cNvPr id="15" name="Text Placeholder 14">
            <a:extLst>
              <a:ext uri="{FF2B5EF4-FFF2-40B4-BE49-F238E27FC236}">
                <a16:creationId xmlns:a16="http://schemas.microsoft.com/office/drawing/2014/main" id="{EDB679B2-01F7-49A9-9AB4-77303BEE02FD}"/>
              </a:ext>
            </a:extLst>
          </p:cNvPr>
          <p:cNvSpPr>
            <a:spLocks noGrp="1"/>
          </p:cNvSpPr>
          <p:nvPr>
            <p:ph type="body" sz="quarter" idx="10"/>
          </p:nvPr>
        </p:nvSpPr>
        <p:spPr>
          <a:xfrm>
            <a:off x="588765" y="1925159"/>
            <a:ext cx="4656944" cy="3404487"/>
          </a:xfrm>
        </p:spPr>
        <p:txBody>
          <a:bodyPr>
            <a:normAutofit lnSpcReduction="10000"/>
          </a:bodyPr>
          <a:lstStyle/>
          <a:p>
            <a:pPr marL="457223" indent="-457223"/>
            <a:r>
              <a:rPr lang="en-US" sz="2800" dirty="0"/>
              <a:t>An episode is defined as going until the snake dies</a:t>
            </a:r>
          </a:p>
          <a:p>
            <a:pPr marL="457223" indent="-457223"/>
            <a:r>
              <a:rPr lang="en-US" sz="2800" dirty="0"/>
              <a:t>Since episodes can get very large, the number of steps will be limited to 5,000</a:t>
            </a:r>
          </a:p>
          <a:p>
            <a:pPr marL="457223" indent="-457223"/>
            <a:r>
              <a:rPr lang="en-US" sz="2800" dirty="0"/>
              <a:t>Variable number of episodes will be tried for training</a:t>
            </a:r>
          </a:p>
        </p:txBody>
      </p:sp>
      <p:pic>
        <p:nvPicPr>
          <p:cNvPr id="19" name="Picture Placeholder 18">
            <a:extLst>
              <a:ext uri="{FF2B5EF4-FFF2-40B4-BE49-F238E27FC236}">
                <a16:creationId xmlns:a16="http://schemas.microsoft.com/office/drawing/2014/main" id="{D6B0F15E-4CF1-4925-8236-D7CF8B747FB8}"/>
              </a:ext>
            </a:extLst>
          </p:cNvPr>
          <p:cNvPicPr>
            <a:picLocks noGrp="1" noChangeAspect="1"/>
          </p:cNvPicPr>
          <p:nvPr>
            <p:ph type="pic" sz="quarter" idx="15"/>
          </p:nvPr>
        </p:nvPicPr>
        <p:blipFill rotWithShape="1">
          <a:blip r:embed="rId2"/>
          <a:srcRect l="239" t="-5851" b="-5851"/>
          <a:stretch/>
        </p:blipFill>
        <p:spPr>
          <a:xfrm>
            <a:off x="6096000" y="0"/>
            <a:ext cx="6096000" cy="6858000"/>
          </a:xfrm>
        </p:spPr>
      </p:pic>
    </p:spTree>
    <p:extLst>
      <p:ext uri="{BB962C8B-B14F-4D97-AF65-F5344CB8AC3E}">
        <p14:creationId xmlns:p14="http://schemas.microsoft.com/office/powerpoint/2010/main" val="1342404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BB72A98-F709-4C9E-AB5B-F335631EA889}"/>
              </a:ext>
            </a:extLst>
          </p:cNvPr>
          <p:cNvSpPr>
            <a:spLocks noGrp="1"/>
          </p:cNvSpPr>
          <p:nvPr>
            <p:ph type="title"/>
          </p:nvPr>
        </p:nvSpPr>
        <p:spPr/>
        <p:txBody>
          <a:bodyPr/>
          <a:lstStyle/>
          <a:p>
            <a:r>
              <a:rPr lang="en-US" dirty="0"/>
              <a:t>Choosing an Algorithm</a:t>
            </a:r>
          </a:p>
        </p:txBody>
      </p:sp>
      <mc:AlternateContent xmlns:mc="http://schemas.openxmlformats.org/markup-compatibility/2006">
        <mc:Choice xmlns:a14="http://schemas.microsoft.com/office/drawing/2010/main" Requires="a14">
          <p:sp>
            <p:nvSpPr>
              <p:cNvPr id="8" name="Text Placeholder 7">
                <a:extLst>
                  <a:ext uri="{FF2B5EF4-FFF2-40B4-BE49-F238E27FC236}">
                    <a16:creationId xmlns:a16="http://schemas.microsoft.com/office/drawing/2014/main" id="{34E74C59-03C9-40F7-9F95-98EBE7F9989C}"/>
                  </a:ext>
                </a:extLst>
              </p:cNvPr>
              <p:cNvSpPr>
                <a:spLocks noGrp="1"/>
              </p:cNvSpPr>
              <p:nvPr>
                <p:ph type="body" sz="quarter" idx="10"/>
              </p:nvPr>
            </p:nvSpPr>
            <p:spPr>
              <a:xfrm>
                <a:off x="506372" y="1980742"/>
                <a:ext cx="10246178" cy="3675449"/>
              </a:xfrm>
            </p:spPr>
            <p:txBody>
              <a:bodyPr/>
              <a:lstStyle/>
              <a:p>
                <a:pPr marL="457223" indent="-457223"/>
                <a:r>
                  <a:rPr lang="en-US" sz="2400" dirty="0">
                    <a:solidFill>
                      <a:schemeClr val="tx1"/>
                    </a:solidFill>
                  </a:rPr>
                  <a:t>State space is </a:t>
                </a:r>
                <a14:m>
                  <m:oMath xmlns:m="http://schemas.openxmlformats.org/officeDocument/2006/math">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2</m:t>
                        </m:r>
                      </m:e>
                      <m:sup>
                        <m:r>
                          <a:rPr lang="en-US" sz="2400" i="1">
                            <a:solidFill>
                              <a:schemeClr val="tx1"/>
                            </a:solidFill>
                            <a:latin typeface="Cambria Math" panose="02040503050406030204" pitchFamily="18" charset="0"/>
                          </a:rPr>
                          <m:t>16</m:t>
                        </m:r>
                      </m:sup>
                    </m:sSup>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𝑔𝑟𝑖</m:t>
                    </m:r>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𝑑</m:t>
                        </m:r>
                      </m:e>
                      <m:sub>
                        <m:r>
                          <a:rPr lang="en-US" sz="2400" i="1">
                            <a:solidFill>
                              <a:schemeClr val="tx1"/>
                            </a:solidFill>
                            <a:latin typeface="Cambria Math" panose="02040503050406030204" pitchFamily="18" charset="0"/>
                          </a:rPr>
                          <m:t>𝑠𝑖𝑧𝑒</m:t>
                        </m:r>
                      </m:sub>
                      <m:sup>
                        <m:r>
                          <a:rPr lang="en-US" sz="2400" i="1">
                            <a:solidFill>
                              <a:schemeClr val="tx1"/>
                            </a:solidFill>
                            <a:latin typeface="Cambria Math" panose="02040503050406030204" pitchFamily="18" charset="0"/>
                          </a:rPr>
                          <m:t>2</m:t>
                        </m:r>
                      </m:sup>
                    </m:sSubSup>
                  </m:oMath>
                </a14:m>
                <a:r>
                  <a:rPr lang="en-US" sz="2400" dirty="0">
                    <a:solidFill>
                      <a:schemeClr val="tx1"/>
                    </a:solidFill>
                  </a:rPr>
                  <a:t> </a:t>
                </a:r>
              </a:p>
              <a:p>
                <a:pPr marL="1447790" lvl="1" indent="-457223"/>
                <a:r>
                  <a:rPr lang="en-US" sz="2000" dirty="0">
                    <a:solidFill>
                      <a:schemeClr val="tx1"/>
                    </a:solidFill>
                  </a:rPr>
                  <a:t>For 30x30 grid, state space is around 39,321,600 states</a:t>
                </a:r>
              </a:p>
              <a:p>
                <a:pPr marL="1447790" lvl="1" indent="-457223"/>
                <a:r>
                  <a:rPr lang="en-US" sz="2000" dirty="0">
                    <a:solidFill>
                      <a:schemeClr val="tx1"/>
                    </a:solidFill>
                  </a:rPr>
                  <a:t>Stochasticity of reward placement, body growing, and large state size means tabular methods will not scale</a:t>
                </a:r>
              </a:p>
              <a:p>
                <a:pPr marL="457223" indent="-457223"/>
                <a:r>
                  <a:rPr lang="en-US" sz="2400" dirty="0">
                    <a:solidFill>
                      <a:schemeClr val="tx1"/>
                    </a:solidFill>
                  </a:rPr>
                  <a:t>Function value approximation can handle large state space. </a:t>
                </a:r>
              </a:p>
              <a:p>
                <a:pPr marL="457223" indent="-457223"/>
                <a:r>
                  <a:rPr lang="en-US" sz="2400" b="1" dirty="0">
                    <a:solidFill>
                      <a:schemeClr val="tx1"/>
                    </a:solidFill>
                  </a:rPr>
                  <a:t>Deep Q-Learning (DQN) </a:t>
                </a:r>
                <a:r>
                  <a:rPr lang="en-US" sz="2400" dirty="0">
                    <a:solidFill>
                      <a:schemeClr val="tx1"/>
                    </a:solidFill>
                  </a:rPr>
                  <a:t>will allow for non-linear estimation and handle stochasticity of environment</a:t>
                </a:r>
              </a:p>
              <a:p>
                <a:pPr marL="457223" indent="-457223"/>
                <a:r>
                  <a:rPr lang="en-US" sz="2400" b="1" dirty="0">
                    <a:solidFill>
                      <a:schemeClr val="tx1"/>
                    </a:solidFill>
                  </a:rPr>
                  <a:t>Replay Buffer </a:t>
                </a:r>
                <a:r>
                  <a:rPr lang="en-US" sz="2400" dirty="0">
                    <a:solidFill>
                      <a:schemeClr val="tx1"/>
                    </a:solidFill>
                  </a:rPr>
                  <a:t>will be used to promote independent-identical distribution (IID)</a:t>
                </a:r>
                <a:endParaRPr lang="en-US" sz="2400" b="1" dirty="0">
                  <a:solidFill>
                    <a:schemeClr val="tx1"/>
                  </a:solidFill>
                </a:endParaRPr>
              </a:p>
            </p:txBody>
          </p:sp>
        </mc:Choice>
        <mc:Fallback>
          <p:sp>
            <p:nvSpPr>
              <p:cNvPr id="8" name="Text Placeholder 7">
                <a:extLst>
                  <a:ext uri="{FF2B5EF4-FFF2-40B4-BE49-F238E27FC236}">
                    <a16:creationId xmlns:a16="http://schemas.microsoft.com/office/drawing/2014/main" id="{34E74C59-03C9-40F7-9F95-98EBE7F9989C}"/>
                  </a:ext>
                </a:extLst>
              </p:cNvPr>
              <p:cNvSpPr>
                <a:spLocks noGrp="1" noRot="1" noChangeAspect="1" noMove="1" noResize="1" noEditPoints="1" noAdjustHandles="1" noChangeArrowheads="1" noChangeShapeType="1" noTextEdit="1"/>
              </p:cNvSpPr>
              <p:nvPr>
                <p:ph type="body" sz="quarter" idx="10"/>
              </p:nvPr>
            </p:nvSpPr>
            <p:spPr>
              <a:xfrm>
                <a:off x="506372" y="1980742"/>
                <a:ext cx="10246178" cy="3675449"/>
              </a:xfrm>
              <a:blipFill>
                <a:blip r:embed="rId2"/>
                <a:stretch>
                  <a:fillRect l="-773" t="-1824"/>
                </a:stretch>
              </a:blipFill>
            </p:spPr>
            <p:txBody>
              <a:bodyPr/>
              <a:lstStyle/>
              <a:p>
                <a:r>
                  <a:rPr lang="en-US">
                    <a:noFill/>
                  </a:rPr>
                  <a:t> </a:t>
                </a:r>
              </a:p>
            </p:txBody>
          </p:sp>
        </mc:Fallback>
      </mc:AlternateContent>
    </p:spTree>
    <p:extLst>
      <p:ext uri="{BB962C8B-B14F-4D97-AF65-F5344CB8AC3E}">
        <p14:creationId xmlns:p14="http://schemas.microsoft.com/office/powerpoint/2010/main" val="2529781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BB72A98-F709-4C9E-AB5B-F335631EA889}"/>
              </a:ext>
            </a:extLst>
          </p:cNvPr>
          <p:cNvSpPr>
            <a:spLocks noGrp="1"/>
          </p:cNvSpPr>
          <p:nvPr>
            <p:ph type="title"/>
          </p:nvPr>
        </p:nvSpPr>
        <p:spPr/>
        <p:txBody>
          <a:bodyPr/>
          <a:lstStyle/>
          <a:p>
            <a:r>
              <a:rPr lang="en-US" dirty="0"/>
              <a:t>Deep Q-Learning (DQN)</a:t>
            </a:r>
          </a:p>
        </p:txBody>
      </p:sp>
      <p:sp>
        <p:nvSpPr>
          <p:cNvPr id="10" name="Text Placeholder 7">
            <a:extLst>
              <a:ext uri="{FF2B5EF4-FFF2-40B4-BE49-F238E27FC236}">
                <a16:creationId xmlns:a16="http://schemas.microsoft.com/office/drawing/2014/main" id="{F2F5EAB0-F543-41C1-A106-D782B8B52CCC}"/>
              </a:ext>
            </a:extLst>
          </p:cNvPr>
          <p:cNvSpPr txBox="1">
            <a:spLocks/>
          </p:cNvSpPr>
          <p:nvPr/>
        </p:nvSpPr>
        <p:spPr>
          <a:xfrm>
            <a:off x="551183" y="1980742"/>
            <a:ext cx="10246178" cy="3675449"/>
          </a:xfrm>
          <a:prstGeom prst="rect">
            <a:avLst/>
          </a:prstGeom>
        </p:spPr>
        <p:txBody>
          <a:bodyPr vert="horz" lIns="0" tIns="0" rIns="0" bIns="0" rtlCol="0">
            <a:noAutofit/>
          </a:bodyPr>
          <a:lstStyle>
            <a:lvl1pPr marL="0" indent="0" algn="l" defTabSz="914324" rtl="0" eaLnBrk="1" fontAlgn="base" hangingPunct="1">
              <a:lnSpc>
                <a:spcPct val="90000"/>
              </a:lnSpc>
              <a:spcBef>
                <a:spcPct val="20000"/>
              </a:spcBef>
              <a:spcAft>
                <a:spcPct val="0"/>
              </a:spcAft>
              <a:buFontTx/>
              <a:buNone/>
              <a:defRPr sz="50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a:lstStyle>
          <a:p>
            <a:pPr marL="457223" indent="-457223">
              <a:buFont typeface="Arial" panose="020B0604020202020204" pitchFamily="34" charset="0"/>
              <a:buChar char="•"/>
            </a:pPr>
            <a:endParaRPr lang="en-US" sz="2400" dirty="0"/>
          </a:p>
        </p:txBody>
      </p:sp>
      <mc:AlternateContent xmlns:mc="http://schemas.openxmlformats.org/markup-compatibility/2006">
        <mc:Choice xmlns:a14="http://schemas.microsoft.com/office/drawing/2010/main" Requires="a14">
          <p:sp>
            <p:nvSpPr>
              <p:cNvPr id="11" name="Text Placeholder 7">
                <a:extLst>
                  <a:ext uri="{FF2B5EF4-FFF2-40B4-BE49-F238E27FC236}">
                    <a16:creationId xmlns:a16="http://schemas.microsoft.com/office/drawing/2014/main" id="{90C21E94-FDD1-4826-BA23-C69795F27AAF}"/>
                  </a:ext>
                </a:extLst>
              </p:cNvPr>
              <p:cNvSpPr txBox="1">
                <a:spLocks/>
              </p:cNvSpPr>
              <p:nvPr/>
            </p:nvSpPr>
            <p:spPr>
              <a:xfrm>
                <a:off x="652783" y="2082342"/>
                <a:ext cx="10246178" cy="3675449"/>
              </a:xfrm>
              <a:prstGeom prst="rect">
                <a:avLst/>
              </a:prstGeom>
            </p:spPr>
            <p:txBody>
              <a:bodyPr vert="horz" lIns="0" tIns="0" rIns="0" bIns="0" rtlCol="0">
                <a:noAutofit/>
              </a:bodyPr>
              <a:lstStyle>
                <a:lvl1pPr marL="0" indent="0" algn="l" defTabSz="914324" rtl="0" eaLnBrk="1" fontAlgn="base" hangingPunct="1">
                  <a:lnSpc>
                    <a:spcPct val="90000"/>
                  </a:lnSpc>
                  <a:spcBef>
                    <a:spcPct val="20000"/>
                  </a:spcBef>
                  <a:spcAft>
                    <a:spcPct val="0"/>
                  </a:spcAft>
                  <a:buFontTx/>
                  <a:buNone/>
                  <a:defRPr sz="50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a:lstStyle>
              <a:p>
                <a:pPr marL="457223" indent="-457223">
                  <a:buFont typeface="Arial" panose="020B0604020202020204" pitchFamily="34" charset="0"/>
                  <a:buChar char="•"/>
                </a:pPr>
                <a:r>
                  <a:rPr lang="en-US" sz="2400" dirty="0">
                    <a:solidFill>
                      <a:schemeClr val="tx1"/>
                    </a:solidFill>
                  </a:rPr>
                  <a:t>Traditional Q-Learning</a:t>
                </a:r>
              </a:p>
              <a:p>
                <a:r>
                  <a:rPr lang="x-IV_mathan" sz="1200" dirty="0">
                    <a:solidFill>
                      <a:schemeClr val="tx1"/>
                    </a:solidFill>
                  </a:rPr>
                  <a:t>		</a:t>
                </a:r>
                <a14:m>
                  <m:oMath xmlns:m="http://schemas.openxmlformats.org/officeDocument/2006/math">
                    <m:sSub>
                      <m:sSubPr>
                        <m:ctrlPr>
                          <a:rPr lang="x-IV_mathan" sz="1200" i="1">
                            <a:solidFill>
                              <a:schemeClr val="tx1"/>
                            </a:solidFill>
                            <a:latin typeface="Cambria Math" panose="02040503050406030204" pitchFamily="18" charset="0"/>
                          </a:rPr>
                        </m:ctrlPr>
                      </m:sSubPr>
                      <m:e>
                        <m:r>
                          <a:rPr lang="x-IV_mathan" sz="1200">
                            <a:solidFill>
                              <a:schemeClr val="tx1"/>
                            </a:solidFill>
                            <a:latin typeface="Cambria Math" panose="02040503050406030204" pitchFamily="18" charset="0"/>
                          </a:rPr>
                          <m:t>𝑄</m:t>
                        </m:r>
                      </m:e>
                      <m:sub>
                        <m:r>
                          <a:rPr lang="x-IV_mathan" sz="1200">
                            <a:solidFill>
                              <a:schemeClr val="tx1"/>
                            </a:solidFill>
                            <a:latin typeface="Cambria Math" panose="02040503050406030204" pitchFamily="18" charset="0"/>
                          </a:rPr>
                          <m:t>𝑡</m:t>
                        </m:r>
                        <m:r>
                          <a:rPr lang="x-IV_mathan" sz="1200">
                            <a:solidFill>
                              <a:schemeClr val="tx1"/>
                            </a:solidFill>
                            <a:latin typeface="Cambria Math" panose="02040503050406030204" pitchFamily="18" charset="0"/>
                          </a:rPr>
                          <m:t>+1</m:t>
                        </m:r>
                      </m:sub>
                    </m:sSub>
                    <m:d>
                      <m:dPr>
                        <m:ctrlPr>
                          <a:rPr lang="x-IV_mathan" sz="1200" i="1">
                            <a:solidFill>
                              <a:schemeClr val="tx1"/>
                            </a:solidFill>
                            <a:latin typeface="Cambria Math" panose="02040503050406030204" pitchFamily="18" charset="0"/>
                          </a:rPr>
                        </m:ctrlPr>
                      </m:dPr>
                      <m:e>
                        <m:sSub>
                          <m:sSubPr>
                            <m:ctrlPr>
                              <a:rPr lang="x-IV_mathan" sz="1200" i="1">
                                <a:solidFill>
                                  <a:schemeClr val="tx1"/>
                                </a:solidFill>
                                <a:latin typeface="Cambria Math" panose="02040503050406030204" pitchFamily="18" charset="0"/>
                              </a:rPr>
                            </m:ctrlPr>
                          </m:sSubPr>
                          <m:e>
                            <m:r>
                              <a:rPr lang="x-IV_mathan" sz="1200">
                                <a:solidFill>
                                  <a:schemeClr val="tx1"/>
                                </a:solidFill>
                                <a:latin typeface="Cambria Math" panose="02040503050406030204" pitchFamily="18" charset="0"/>
                              </a:rPr>
                              <m:t>𝑆</m:t>
                            </m:r>
                          </m:e>
                          <m:sub>
                            <m:r>
                              <a:rPr lang="x-IV_mathan" sz="1200">
                                <a:solidFill>
                                  <a:schemeClr val="tx1"/>
                                </a:solidFill>
                                <a:latin typeface="Cambria Math" panose="02040503050406030204" pitchFamily="18" charset="0"/>
                              </a:rPr>
                              <m:t>𝑡</m:t>
                            </m:r>
                          </m:sub>
                        </m:sSub>
                        <m:r>
                          <a:rPr lang="x-IV_mathan" sz="1200">
                            <a:solidFill>
                              <a:schemeClr val="tx1"/>
                            </a:solidFill>
                            <a:latin typeface="Cambria Math" panose="02040503050406030204" pitchFamily="18" charset="0"/>
                          </a:rPr>
                          <m:t>,</m:t>
                        </m:r>
                        <m:sSub>
                          <m:sSubPr>
                            <m:ctrlPr>
                              <a:rPr lang="x-IV_mathan" sz="1200" i="1">
                                <a:solidFill>
                                  <a:schemeClr val="tx1"/>
                                </a:solidFill>
                                <a:latin typeface="Cambria Math" panose="02040503050406030204" pitchFamily="18" charset="0"/>
                              </a:rPr>
                            </m:ctrlPr>
                          </m:sSubPr>
                          <m:e>
                            <m:r>
                              <a:rPr lang="x-IV_mathan" sz="1200">
                                <a:solidFill>
                                  <a:schemeClr val="tx1"/>
                                </a:solidFill>
                                <a:latin typeface="Cambria Math" panose="02040503050406030204" pitchFamily="18" charset="0"/>
                              </a:rPr>
                              <m:t>𝐴</m:t>
                            </m:r>
                          </m:e>
                          <m:sub>
                            <m:r>
                              <a:rPr lang="x-IV_mathan" sz="1200">
                                <a:solidFill>
                                  <a:schemeClr val="tx1"/>
                                </a:solidFill>
                                <a:latin typeface="Cambria Math" panose="02040503050406030204" pitchFamily="18" charset="0"/>
                              </a:rPr>
                              <m:t>𝑡</m:t>
                            </m:r>
                          </m:sub>
                        </m:sSub>
                      </m:e>
                    </m:d>
                    <m:r>
                      <a:rPr lang="x-IV_mathan" sz="1200">
                        <a:solidFill>
                          <a:schemeClr val="tx1"/>
                        </a:solidFill>
                        <a:latin typeface="Cambria Math" panose="02040503050406030204" pitchFamily="18" charset="0"/>
                      </a:rPr>
                      <m:t>=</m:t>
                    </m:r>
                    <m:r>
                      <a:rPr lang="x-IV_mathan" sz="1200" i="1">
                        <a:solidFill>
                          <a:schemeClr val="tx1"/>
                        </a:solidFill>
                        <a:latin typeface="Cambria Math" panose="02040503050406030204" pitchFamily="18" charset="0"/>
                      </a:rPr>
                      <m:t> </m:t>
                    </m:r>
                    <m:limLow>
                      <m:limLowPr>
                        <m:ctrlPr>
                          <a:rPr lang="x-IV_mathan" sz="1200" i="1">
                            <a:solidFill>
                              <a:schemeClr val="tx1"/>
                            </a:solidFill>
                            <a:latin typeface="Cambria Math" panose="02040503050406030204" pitchFamily="18" charset="0"/>
                          </a:rPr>
                        </m:ctrlPr>
                      </m:limLowPr>
                      <m:e>
                        <m:groupChr>
                          <m:groupChrPr>
                            <m:chr m:val="⏟"/>
                            <m:ctrlPr>
                              <a:rPr lang="x-IV_mathan" sz="1200" i="1">
                                <a:solidFill>
                                  <a:schemeClr val="tx1"/>
                                </a:solidFill>
                                <a:latin typeface="Cambria Math" panose="02040503050406030204" pitchFamily="18" charset="0"/>
                              </a:rPr>
                            </m:ctrlPr>
                          </m:groupChrPr>
                          <m:e>
                            <m:sSub>
                              <m:sSubPr>
                                <m:ctrlPr>
                                  <a:rPr lang="x-IV_mathan" sz="1200" i="1">
                                    <a:solidFill>
                                      <a:schemeClr val="tx1"/>
                                    </a:solidFill>
                                    <a:latin typeface="Cambria Math" panose="02040503050406030204" pitchFamily="18" charset="0"/>
                                  </a:rPr>
                                </m:ctrlPr>
                              </m:sSubPr>
                              <m:e>
                                <m:r>
                                  <a:rPr lang="x-IV_mathan" sz="1200">
                                    <a:solidFill>
                                      <a:schemeClr val="tx1"/>
                                    </a:solidFill>
                                    <a:latin typeface="Cambria Math" panose="02040503050406030204" pitchFamily="18" charset="0"/>
                                  </a:rPr>
                                  <m:t>𝑄</m:t>
                                </m:r>
                              </m:e>
                              <m:sub>
                                <m:r>
                                  <a:rPr lang="x-IV_mathan" sz="1200">
                                    <a:solidFill>
                                      <a:schemeClr val="tx1"/>
                                    </a:solidFill>
                                    <a:latin typeface="Cambria Math" panose="02040503050406030204" pitchFamily="18" charset="0"/>
                                  </a:rPr>
                                  <m:t>𝑡</m:t>
                                </m:r>
                              </m:sub>
                            </m:sSub>
                            <m:d>
                              <m:dPr>
                                <m:ctrlPr>
                                  <a:rPr lang="x-IV_mathan" sz="1200" i="1">
                                    <a:solidFill>
                                      <a:schemeClr val="tx1"/>
                                    </a:solidFill>
                                    <a:latin typeface="Cambria Math" panose="02040503050406030204" pitchFamily="18" charset="0"/>
                                  </a:rPr>
                                </m:ctrlPr>
                              </m:dPr>
                              <m:e>
                                <m:sSub>
                                  <m:sSubPr>
                                    <m:ctrlPr>
                                      <a:rPr lang="x-IV_mathan" sz="1200" i="1">
                                        <a:solidFill>
                                          <a:schemeClr val="tx1"/>
                                        </a:solidFill>
                                        <a:latin typeface="Cambria Math" panose="02040503050406030204" pitchFamily="18" charset="0"/>
                                      </a:rPr>
                                    </m:ctrlPr>
                                  </m:sSubPr>
                                  <m:e>
                                    <m:r>
                                      <a:rPr lang="x-IV_mathan" sz="1200">
                                        <a:solidFill>
                                          <a:schemeClr val="tx1"/>
                                        </a:solidFill>
                                        <a:latin typeface="Cambria Math" panose="02040503050406030204" pitchFamily="18" charset="0"/>
                                      </a:rPr>
                                      <m:t>𝑆</m:t>
                                    </m:r>
                                  </m:e>
                                  <m:sub>
                                    <m:r>
                                      <a:rPr lang="x-IV_mathan" sz="1200">
                                        <a:solidFill>
                                          <a:schemeClr val="tx1"/>
                                        </a:solidFill>
                                        <a:latin typeface="Cambria Math" panose="02040503050406030204" pitchFamily="18" charset="0"/>
                                      </a:rPr>
                                      <m:t>𝑡</m:t>
                                    </m:r>
                                  </m:sub>
                                </m:sSub>
                                <m:r>
                                  <a:rPr lang="x-IV_mathan" sz="1200">
                                    <a:solidFill>
                                      <a:schemeClr val="tx1"/>
                                    </a:solidFill>
                                    <a:latin typeface="Cambria Math" panose="02040503050406030204" pitchFamily="18" charset="0"/>
                                  </a:rPr>
                                  <m:t>,</m:t>
                                </m:r>
                                <m:sSub>
                                  <m:sSubPr>
                                    <m:ctrlPr>
                                      <a:rPr lang="x-IV_mathan" sz="1200" i="1">
                                        <a:solidFill>
                                          <a:schemeClr val="tx1"/>
                                        </a:solidFill>
                                        <a:latin typeface="Cambria Math" panose="02040503050406030204" pitchFamily="18" charset="0"/>
                                      </a:rPr>
                                    </m:ctrlPr>
                                  </m:sSubPr>
                                  <m:e>
                                    <m:r>
                                      <a:rPr lang="x-IV_mathan" sz="1200">
                                        <a:solidFill>
                                          <a:schemeClr val="tx1"/>
                                        </a:solidFill>
                                        <a:latin typeface="Cambria Math" panose="02040503050406030204" pitchFamily="18" charset="0"/>
                                      </a:rPr>
                                      <m:t>𝐴</m:t>
                                    </m:r>
                                  </m:e>
                                  <m:sub>
                                    <m:r>
                                      <a:rPr lang="x-IV_mathan" sz="1200">
                                        <a:solidFill>
                                          <a:schemeClr val="tx1"/>
                                        </a:solidFill>
                                        <a:latin typeface="Cambria Math" panose="02040503050406030204" pitchFamily="18" charset="0"/>
                                      </a:rPr>
                                      <m:t>𝑡</m:t>
                                    </m:r>
                                  </m:sub>
                                </m:sSub>
                              </m:e>
                            </m:d>
                          </m:e>
                        </m:groupChr>
                      </m:e>
                      <m:lim>
                        <m:r>
                          <a:rPr lang="x-IV_mathan" sz="1200">
                            <a:solidFill>
                              <a:schemeClr val="tx1"/>
                            </a:solidFill>
                            <a:latin typeface="Cambria Math" panose="02040503050406030204" pitchFamily="18" charset="0"/>
                          </a:rPr>
                          <m:t>𝑐𝑢𝑟𝑟𝑒𝑛𝑡</m:t>
                        </m:r>
                        <m:r>
                          <a:rPr lang="x-IV_mathan" sz="1200" i="1">
                            <a:solidFill>
                              <a:schemeClr val="tx1"/>
                            </a:solidFill>
                            <a:latin typeface="Cambria Math" panose="02040503050406030204" pitchFamily="18" charset="0"/>
                          </a:rPr>
                          <m:t> </m:t>
                        </m:r>
                        <m:r>
                          <a:rPr lang="x-IV_mathan" sz="1200">
                            <a:solidFill>
                              <a:schemeClr val="tx1"/>
                            </a:solidFill>
                            <a:latin typeface="Cambria Math" panose="02040503050406030204" pitchFamily="18" charset="0"/>
                          </a:rPr>
                          <m:t>𝑄</m:t>
                        </m:r>
                        <m:r>
                          <a:rPr lang="x-IV_mathan" sz="1200" i="1">
                            <a:solidFill>
                              <a:schemeClr val="tx1"/>
                            </a:solidFill>
                            <a:latin typeface="Cambria Math" panose="02040503050406030204" pitchFamily="18" charset="0"/>
                          </a:rPr>
                          <m:t> </m:t>
                        </m:r>
                        <m:r>
                          <a:rPr lang="x-IV_mathan" sz="1200">
                            <a:solidFill>
                              <a:schemeClr val="tx1"/>
                            </a:solidFill>
                            <a:latin typeface="Cambria Math" panose="02040503050406030204" pitchFamily="18" charset="0"/>
                          </a:rPr>
                          <m:t>𝑣𝑎𝑙𝑢𝑒</m:t>
                        </m:r>
                      </m:lim>
                    </m:limLow>
                    <m:r>
                      <a:rPr lang="x-IV_mathan" sz="1200">
                        <a:solidFill>
                          <a:schemeClr val="tx1"/>
                        </a:solidFill>
                        <a:latin typeface="Cambria Math" panose="02040503050406030204" pitchFamily="18" charset="0"/>
                      </a:rPr>
                      <m:t>+</m:t>
                    </m:r>
                    <m:r>
                      <a:rPr lang="x-IV_mathan" sz="1200" i="1">
                        <a:solidFill>
                          <a:schemeClr val="tx1"/>
                        </a:solidFill>
                        <a:latin typeface="Cambria Math" panose="02040503050406030204" pitchFamily="18" charset="0"/>
                      </a:rPr>
                      <m:t> </m:t>
                    </m:r>
                    <m:r>
                      <a:rPr lang="x-IV_mathan" sz="1200">
                        <a:solidFill>
                          <a:schemeClr val="tx1"/>
                        </a:solidFill>
                        <a:latin typeface="Cambria Math" panose="02040503050406030204" pitchFamily="18" charset="0"/>
                      </a:rPr>
                      <m:t>𝛼</m:t>
                    </m:r>
                    <m:d>
                      <m:dPr>
                        <m:begChr m:val="["/>
                        <m:endChr m:val="]"/>
                        <m:ctrlPr>
                          <a:rPr lang="x-IV_mathan" sz="1200" i="1">
                            <a:solidFill>
                              <a:schemeClr val="tx1"/>
                            </a:solidFill>
                            <a:latin typeface="Cambria Math" panose="02040503050406030204" pitchFamily="18" charset="0"/>
                          </a:rPr>
                        </m:ctrlPr>
                      </m:dPr>
                      <m:e>
                        <m:r>
                          <a:rPr lang="x-IV_mathan" sz="1200" i="1">
                            <a:solidFill>
                              <a:schemeClr val="tx1"/>
                            </a:solidFill>
                            <a:latin typeface="Cambria Math" panose="02040503050406030204" pitchFamily="18" charset="0"/>
                          </a:rPr>
                          <m:t> </m:t>
                        </m:r>
                        <m:limLow>
                          <m:limLowPr>
                            <m:ctrlPr>
                              <a:rPr lang="x-IV_mathan" sz="1200" i="1">
                                <a:solidFill>
                                  <a:schemeClr val="tx1"/>
                                </a:solidFill>
                                <a:latin typeface="Cambria Math" panose="02040503050406030204" pitchFamily="18" charset="0"/>
                              </a:rPr>
                            </m:ctrlPr>
                          </m:limLowPr>
                          <m:e>
                            <m:groupChr>
                              <m:groupChrPr>
                                <m:chr m:val="⏟"/>
                                <m:ctrlPr>
                                  <a:rPr lang="x-IV_mathan" sz="1200" i="1">
                                    <a:solidFill>
                                      <a:schemeClr val="tx1"/>
                                    </a:solidFill>
                                    <a:latin typeface="Cambria Math" panose="02040503050406030204" pitchFamily="18" charset="0"/>
                                  </a:rPr>
                                </m:ctrlPr>
                              </m:groupChrPr>
                              <m:e>
                                <m:sSub>
                                  <m:sSubPr>
                                    <m:ctrlPr>
                                      <a:rPr lang="x-IV_mathan" sz="1200" i="1">
                                        <a:solidFill>
                                          <a:schemeClr val="tx1"/>
                                        </a:solidFill>
                                        <a:latin typeface="Cambria Math" panose="02040503050406030204" pitchFamily="18" charset="0"/>
                                      </a:rPr>
                                    </m:ctrlPr>
                                  </m:sSubPr>
                                  <m:e>
                                    <m:r>
                                      <a:rPr lang="x-IV_mathan" sz="1200">
                                        <a:solidFill>
                                          <a:schemeClr val="tx1"/>
                                        </a:solidFill>
                                        <a:latin typeface="Cambria Math" panose="02040503050406030204" pitchFamily="18" charset="0"/>
                                      </a:rPr>
                                      <m:t>𝑅</m:t>
                                    </m:r>
                                  </m:e>
                                  <m:sub>
                                    <m:r>
                                      <a:rPr lang="x-IV_mathan" sz="1200">
                                        <a:solidFill>
                                          <a:schemeClr val="tx1"/>
                                        </a:solidFill>
                                        <a:latin typeface="Cambria Math" panose="02040503050406030204" pitchFamily="18" charset="0"/>
                                      </a:rPr>
                                      <m:t>𝑡</m:t>
                                    </m:r>
                                    <m:r>
                                      <a:rPr lang="x-IV_mathan" sz="1200">
                                        <a:solidFill>
                                          <a:schemeClr val="tx1"/>
                                        </a:solidFill>
                                        <a:latin typeface="Cambria Math" panose="02040503050406030204" pitchFamily="18" charset="0"/>
                                      </a:rPr>
                                      <m:t>+1</m:t>
                                    </m:r>
                                  </m:sub>
                                </m:sSub>
                              </m:e>
                            </m:groupChr>
                          </m:e>
                          <m:lim>
                            <m:r>
                              <a:rPr lang="x-IV_mathan" sz="1200">
                                <a:solidFill>
                                  <a:schemeClr val="tx1"/>
                                </a:solidFill>
                                <a:latin typeface="Cambria Math" panose="02040503050406030204" pitchFamily="18" charset="0"/>
                              </a:rPr>
                              <m:t>𝑂𝑏𝑠𝑒𝑟𝑣𝑒𝑑</m:t>
                            </m:r>
                            <m:r>
                              <a:rPr lang="x-IV_mathan" sz="1200" i="1">
                                <a:solidFill>
                                  <a:schemeClr val="tx1"/>
                                </a:solidFill>
                                <a:latin typeface="Cambria Math" panose="02040503050406030204" pitchFamily="18" charset="0"/>
                              </a:rPr>
                              <m:t> </m:t>
                            </m:r>
                            <m:r>
                              <a:rPr lang="x-IV_mathan" sz="1200">
                                <a:solidFill>
                                  <a:schemeClr val="tx1"/>
                                </a:solidFill>
                                <a:latin typeface="Cambria Math" panose="02040503050406030204" pitchFamily="18" charset="0"/>
                              </a:rPr>
                              <m:t>𝑅𝑒𝑤𝑎𝑟𝑑</m:t>
                            </m:r>
                          </m:lim>
                        </m:limLow>
                        <m:r>
                          <a:rPr lang="x-IV_mathan" sz="1200">
                            <a:solidFill>
                              <a:schemeClr val="tx1"/>
                            </a:solidFill>
                            <a:latin typeface="Cambria Math" panose="02040503050406030204" pitchFamily="18" charset="0"/>
                          </a:rPr>
                          <m:t>+</m:t>
                        </m:r>
                        <m:r>
                          <a:rPr lang="x-IV_mathan" sz="1200" i="1">
                            <a:solidFill>
                              <a:schemeClr val="tx1"/>
                            </a:solidFill>
                            <a:latin typeface="Cambria Math" panose="02040503050406030204" pitchFamily="18" charset="0"/>
                          </a:rPr>
                          <m:t> </m:t>
                        </m:r>
                        <m:r>
                          <a:rPr lang="x-IV_mathan" sz="1200">
                            <a:solidFill>
                              <a:schemeClr val="tx1"/>
                            </a:solidFill>
                            <a:latin typeface="Cambria Math" panose="02040503050406030204" pitchFamily="18" charset="0"/>
                          </a:rPr>
                          <m:t>𝛾</m:t>
                        </m:r>
                        <m:r>
                          <a:rPr lang="x-IV_mathan" sz="1200" i="1">
                            <a:solidFill>
                              <a:schemeClr val="tx1"/>
                            </a:solidFill>
                            <a:latin typeface="Cambria Math" panose="02040503050406030204" pitchFamily="18" charset="0"/>
                          </a:rPr>
                          <m:t> </m:t>
                        </m:r>
                        <m:r>
                          <a:rPr lang="x-IV_mathan" sz="1200">
                            <a:solidFill>
                              <a:schemeClr val="tx1"/>
                            </a:solidFill>
                            <a:latin typeface="Cambria Math" panose="02040503050406030204" pitchFamily="18" charset="0"/>
                          </a:rPr>
                          <m:t>∗</m:t>
                        </m:r>
                        <m:r>
                          <a:rPr lang="x-IV_mathan" sz="1200" i="1">
                            <a:solidFill>
                              <a:schemeClr val="tx1"/>
                            </a:solidFill>
                            <a:latin typeface="Cambria Math" panose="02040503050406030204" pitchFamily="18" charset="0"/>
                          </a:rPr>
                          <m:t> </m:t>
                        </m:r>
                        <m:limLow>
                          <m:limLowPr>
                            <m:ctrlPr>
                              <a:rPr lang="x-IV_mathan" sz="1200" i="1">
                                <a:solidFill>
                                  <a:schemeClr val="tx1"/>
                                </a:solidFill>
                                <a:latin typeface="Cambria Math" panose="02040503050406030204" pitchFamily="18" charset="0"/>
                              </a:rPr>
                            </m:ctrlPr>
                          </m:limLowPr>
                          <m:e>
                            <m:groupChr>
                              <m:groupChrPr>
                                <m:chr m:val="⏟"/>
                                <m:ctrlPr>
                                  <a:rPr lang="x-IV_mathan" sz="1200" i="1">
                                    <a:solidFill>
                                      <a:schemeClr val="tx1"/>
                                    </a:solidFill>
                                    <a:latin typeface="Cambria Math" panose="02040503050406030204" pitchFamily="18" charset="0"/>
                                  </a:rPr>
                                </m:ctrlPr>
                              </m:groupChrPr>
                              <m:e>
                                <m:func>
                                  <m:funcPr>
                                    <m:ctrlPr>
                                      <a:rPr lang="x-IV_mathan" sz="1200" i="1">
                                        <a:solidFill>
                                          <a:schemeClr val="tx1"/>
                                        </a:solidFill>
                                        <a:latin typeface="Cambria Math" panose="02040503050406030204" pitchFamily="18" charset="0"/>
                                      </a:rPr>
                                    </m:ctrlPr>
                                  </m:funcPr>
                                  <m:fName>
                                    <m:limLow>
                                      <m:limLowPr>
                                        <m:ctrlPr>
                                          <a:rPr lang="x-IV_mathan" sz="1200" i="1">
                                            <a:solidFill>
                                              <a:schemeClr val="tx1"/>
                                            </a:solidFill>
                                            <a:latin typeface="Cambria Math" panose="02040503050406030204" pitchFamily="18" charset="0"/>
                                          </a:rPr>
                                        </m:ctrlPr>
                                      </m:limLowPr>
                                      <m:e>
                                        <m:r>
                                          <m:rPr>
                                            <m:sty m:val="p"/>
                                          </m:rPr>
                                          <a:rPr lang="x-IV_mathan" sz="1200">
                                            <a:solidFill>
                                              <a:schemeClr val="tx1"/>
                                            </a:solidFill>
                                            <a:latin typeface="Cambria Math" panose="02040503050406030204" pitchFamily="18" charset="0"/>
                                          </a:rPr>
                                          <m:t>max</m:t>
                                        </m:r>
                                      </m:e>
                                      <m:lim>
                                        <m:r>
                                          <a:rPr lang="x-IV_mathan" sz="1200">
                                            <a:solidFill>
                                              <a:schemeClr val="tx1"/>
                                            </a:solidFill>
                                            <a:latin typeface="Cambria Math" panose="02040503050406030204" pitchFamily="18" charset="0"/>
                                          </a:rPr>
                                          <m:t>𝑎</m:t>
                                        </m:r>
                                      </m:lim>
                                    </m:limLow>
                                  </m:fName>
                                  <m:e>
                                    <m:sSub>
                                      <m:sSubPr>
                                        <m:ctrlPr>
                                          <a:rPr lang="x-IV_mathan" sz="1200" i="1">
                                            <a:solidFill>
                                              <a:schemeClr val="tx1"/>
                                            </a:solidFill>
                                            <a:latin typeface="Cambria Math" panose="02040503050406030204" pitchFamily="18" charset="0"/>
                                          </a:rPr>
                                        </m:ctrlPr>
                                      </m:sSubPr>
                                      <m:e>
                                        <m:r>
                                          <a:rPr lang="x-IV_mathan" sz="1200">
                                            <a:solidFill>
                                              <a:schemeClr val="tx1"/>
                                            </a:solidFill>
                                            <a:latin typeface="Cambria Math" panose="02040503050406030204" pitchFamily="18" charset="0"/>
                                          </a:rPr>
                                          <m:t>𝑄</m:t>
                                        </m:r>
                                      </m:e>
                                      <m:sub>
                                        <m:r>
                                          <a:rPr lang="x-IV_mathan" sz="1200">
                                            <a:solidFill>
                                              <a:schemeClr val="tx1"/>
                                            </a:solidFill>
                                            <a:latin typeface="Cambria Math" panose="02040503050406030204" pitchFamily="18" charset="0"/>
                                          </a:rPr>
                                          <m:t>𝑡</m:t>
                                        </m:r>
                                      </m:sub>
                                    </m:sSub>
                                    <m:d>
                                      <m:dPr>
                                        <m:ctrlPr>
                                          <a:rPr lang="x-IV_mathan" sz="1200" i="1">
                                            <a:solidFill>
                                              <a:schemeClr val="tx1"/>
                                            </a:solidFill>
                                            <a:latin typeface="Cambria Math" panose="02040503050406030204" pitchFamily="18" charset="0"/>
                                          </a:rPr>
                                        </m:ctrlPr>
                                      </m:dPr>
                                      <m:e>
                                        <m:sSub>
                                          <m:sSubPr>
                                            <m:ctrlPr>
                                              <a:rPr lang="x-IV_mathan" sz="1200" i="1">
                                                <a:solidFill>
                                                  <a:schemeClr val="tx1"/>
                                                </a:solidFill>
                                                <a:latin typeface="Cambria Math" panose="02040503050406030204" pitchFamily="18" charset="0"/>
                                              </a:rPr>
                                            </m:ctrlPr>
                                          </m:sSubPr>
                                          <m:e>
                                            <m:r>
                                              <a:rPr lang="x-IV_mathan" sz="1200">
                                                <a:solidFill>
                                                  <a:schemeClr val="tx1"/>
                                                </a:solidFill>
                                                <a:latin typeface="Cambria Math" panose="02040503050406030204" pitchFamily="18" charset="0"/>
                                              </a:rPr>
                                              <m:t>𝑠</m:t>
                                            </m:r>
                                          </m:e>
                                          <m:sub>
                                            <m:r>
                                              <a:rPr lang="x-IV_mathan" sz="1200">
                                                <a:solidFill>
                                                  <a:schemeClr val="tx1"/>
                                                </a:solidFill>
                                                <a:latin typeface="Cambria Math" panose="02040503050406030204" pitchFamily="18" charset="0"/>
                                              </a:rPr>
                                              <m:t>𝑡</m:t>
                                            </m:r>
                                            <m:r>
                                              <a:rPr lang="x-IV_mathan" sz="1200">
                                                <a:solidFill>
                                                  <a:schemeClr val="tx1"/>
                                                </a:solidFill>
                                                <a:latin typeface="Cambria Math" panose="02040503050406030204" pitchFamily="18" charset="0"/>
                                              </a:rPr>
                                              <m:t>+1</m:t>
                                            </m:r>
                                          </m:sub>
                                        </m:sSub>
                                        <m:r>
                                          <a:rPr lang="x-IV_mathan" sz="1200">
                                            <a:solidFill>
                                              <a:schemeClr val="tx1"/>
                                            </a:solidFill>
                                            <a:latin typeface="Cambria Math" panose="02040503050406030204" pitchFamily="18" charset="0"/>
                                          </a:rPr>
                                          <m:t>,</m:t>
                                        </m:r>
                                        <m:r>
                                          <a:rPr lang="x-IV_mathan" sz="1200" i="1">
                                            <a:solidFill>
                                              <a:schemeClr val="tx1"/>
                                            </a:solidFill>
                                            <a:latin typeface="Cambria Math" panose="02040503050406030204" pitchFamily="18" charset="0"/>
                                          </a:rPr>
                                          <m:t> </m:t>
                                        </m:r>
                                        <m:r>
                                          <a:rPr lang="x-IV_mathan" sz="1200">
                                            <a:solidFill>
                                              <a:schemeClr val="tx1"/>
                                            </a:solidFill>
                                            <a:latin typeface="Cambria Math" panose="02040503050406030204" pitchFamily="18" charset="0"/>
                                          </a:rPr>
                                          <m:t>𝑎</m:t>
                                        </m:r>
                                      </m:e>
                                    </m:d>
                                  </m:e>
                                </m:func>
                              </m:e>
                            </m:groupChr>
                          </m:e>
                          <m:lim>
                            <m:r>
                              <a:rPr lang="x-IV_mathan" sz="1200">
                                <a:solidFill>
                                  <a:schemeClr val="tx1"/>
                                </a:solidFill>
                                <a:latin typeface="Cambria Math" panose="02040503050406030204" pitchFamily="18" charset="0"/>
                              </a:rPr>
                              <m:t>𝑚𝑎𝑥𝑖𝑚𝑢𝑚</m:t>
                            </m:r>
                            <m:r>
                              <a:rPr lang="x-IV_mathan" sz="1200" i="1">
                                <a:solidFill>
                                  <a:schemeClr val="tx1"/>
                                </a:solidFill>
                                <a:latin typeface="Cambria Math" panose="02040503050406030204" pitchFamily="18" charset="0"/>
                              </a:rPr>
                              <m:t> </m:t>
                            </m:r>
                            <m:r>
                              <a:rPr lang="x-IV_mathan" sz="1200">
                                <a:solidFill>
                                  <a:schemeClr val="tx1"/>
                                </a:solidFill>
                                <a:latin typeface="Cambria Math" panose="02040503050406030204" pitchFamily="18" charset="0"/>
                              </a:rPr>
                              <m:t>𝑒𝑥𝑝𝑒𝑐𝑡𝑒𝑑</m:t>
                            </m:r>
                            <m:r>
                              <a:rPr lang="x-IV_mathan" sz="1200" i="1">
                                <a:solidFill>
                                  <a:schemeClr val="tx1"/>
                                </a:solidFill>
                                <a:latin typeface="Cambria Math" panose="02040503050406030204" pitchFamily="18" charset="0"/>
                              </a:rPr>
                              <m:t> </m:t>
                            </m:r>
                            <m:r>
                              <a:rPr lang="x-IV_mathan" sz="1200">
                                <a:solidFill>
                                  <a:schemeClr val="tx1"/>
                                </a:solidFill>
                                <a:latin typeface="Cambria Math" panose="02040503050406030204" pitchFamily="18" charset="0"/>
                              </a:rPr>
                              <m:t>𝑟𝑒𝑤𝑎𝑟𝑑</m:t>
                            </m:r>
                          </m:lim>
                        </m:limLow>
                        <m:r>
                          <a:rPr lang="x-IV_mathan" sz="1200" i="1">
                            <a:solidFill>
                              <a:schemeClr val="tx1"/>
                            </a:solidFill>
                            <a:latin typeface="Cambria Math" panose="02040503050406030204" pitchFamily="18" charset="0"/>
                          </a:rPr>
                          <m:t> </m:t>
                        </m:r>
                        <m:r>
                          <a:rPr lang="x-IV_mathan" sz="1200">
                            <a:solidFill>
                              <a:schemeClr val="tx1"/>
                            </a:solidFill>
                            <a:latin typeface="Cambria Math" panose="02040503050406030204" pitchFamily="18" charset="0"/>
                          </a:rPr>
                          <m:t>−</m:t>
                        </m:r>
                        <m:r>
                          <a:rPr lang="x-IV_mathan" sz="1200" i="1">
                            <a:solidFill>
                              <a:schemeClr val="tx1"/>
                            </a:solidFill>
                            <a:latin typeface="Cambria Math" panose="02040503050406030204" pitchFamily="18" charset="0"/>
                          </a:rPr>
                          <m:t> </m:t>
                        </m:r>
                        <m:limLow>
                          <m:limLowPr>
                            <m:ctrlPr>
                              <a:rPr lang="x-IV_mathan" sz="1200" i="1">
                                <a:solidFill>
                                  <a:schemeClr val="tx1"/>
                                </a:solidFill>
                                <a:latin typeface="Cambria Math" panose="02040503050406030204" pitchFamily="18" charset="0"/>
                              </a:rPr>
                            </m:ctrlPr>
                          </m:limLowPr>
                          <m:e>
                            <m:groupChr>
                              <m:groupChrPr>
                                <m:chr m:val="⏟"/>
                                <m:ctrlPr>
                                  <a:rPr lang="x-IV_mathan" sz="1200" i="1">
                                    <a:solidFill>
                                      <a:schemeClr val="tx1"/>
                                    </a:solidFill>
                                    <a:latin typeface="Cambria Math" panose="02040503050406030204" pitchFamily="18" charset="0"/>
                                  </a:rPr>
                                </m:ctrlPr>
                              </m:groupChrPr>
                              <m:e>
                                <m:sSub>
                                  <m:sSubPr>
                                    <m:ctrlPr>
                                      <a:rPr lang="x-IV_mathan" sz="1200" i="1">
                                        <a:solidFill>
                                          <a:schemeClr val="tx1"/>
                                        </a:solidFill>
                                        <a:latin typeface="Cambria Math" panose="02040503050406030204" pitchFamily="18" charset="0"/>
                                      </a:rPr>
                                    </m:ctrlPr>
                                  </m:sSubPr>
                                  <m:e>
                                    <m:r>
                                      <a:rPr lang="x-IV_mathan" sz="1200">
                                        <a:solidFill>
                                          <a:schemeClr val="tx1"/>
                                        </a:solidFill>
                                        <a:latin typeface="Cambria Math" panose="02040503050406030204" pitchFamily="18" charset="0"/>
                                      </a:rPr>
                                      <m:t>𝑄</m:t>
                                    </m:r>
                                  </m:e>
                                  <m:sub>
                                    <m:r>
                                      <a:rPr lang="x-IV_mathan" sz="1200">
                                        <a:solidFill>
                                          <a:schemeClr val="tx1"/>
                                        </a:solidFill>
                                        <a:latin typeface="Cambria Math" panose="02040503050406030204" pitchFamily="18" charset="0"/>
                                      </a:rPr>
                                      <m:t>𝑡</m:t>
                                    </m:r>
                                  </m:sub>
                                </m:sSub>
                                <m:d>
                                  <m:dPr>
                                    <m:ctrlPr>
                                      <a:rPr lang="x-IV_mathan" sz="1200" i="1">
                                        <a:solidFill>
                                          <a:schemeClr val="tx1"/>
                                        </a:solidFill>
                                        <a:latin typeface="Cambria Math" panose="02040503050406030204" pitchFamily="18" charset="0"/>
                                      </a:rPr>
                                    </m:ctrlPr>
                                  </m:dPr>
                                  <m:e>
                                    <m:sSub>
                                      <m:sSubPr>
                                        <m:ctrlPr>
                                          <a:rPr lang="x-IV_mathan" sz="1200" i="1">
                                            <a:solidFill>
                                              <a:schemeClr val="tx1"/>
                                            </a:solidFill>
                                            <a:latin typeface="Cambria Math" panose="02040503050406030204" pitchFamily="18" charset="0"/>
                                          </a:rPr>
                                        </m:ctrlPr>
                                      </m:sSubPr>
                                      <m:e>
                                        <m:r>
                                          <a:rPr lang="x-IV_mathan" sz="1200">
                                            <a:solidFill>
                                              <a:schemeClr val="tx1"/>
                                            </a:solidFill>
                                            <a:latin typeface="Cambria Math" panose="02040503050406030204" pitchFamily="18" charset="0"/>
                                          </a:rPr>
                                          <m:t>𝑠</m:t>
                                        </m:r>
                                      </m:e>
                                      <m:sub>
                                        <m:r>
                                          <a:rPr lang="x-IV_mathan" sz="1200">
                                            <a:solidFill>
                                              <a:schemeClr val="tx1"/>
                                            </a:solidFill>
                                            <a:latin typeface="Cambria Math" panose="02040503050406030204" pitchFamily="18" charset="0"/>
                                          </a:rPr>
                                          <m:t>𝑡</m:t>
                                        </m:r>
                                      </m:sub>
                                    </m:sSub>
                                    <m:r>
                                      <a:rPr lang="x-IV_mathan" sz="1200">
                                        <a:solidFill>
                                          <a:schemeClr val="tx1"/>
                                        </a:solidFill>
                                        <a:latin typeface="Cambria Math" panose="02040503050406030204" pitchFamily="18" charset="0"/>
                                      </a:rPr>
                                      <m:t>,</m:t>
                                    </m:r>
                                    <m:r>
                                      <a:rPr lang="x-IV_mathan" sz="1200" i="1">
                                        <a:solidFill>
                                          <a:schemeClr val="tx1"/>
                                        </a:solidFill>
                                        <a:latin typeface="Cambria Math" panose="02040503050406030204" pitchFamily="18" charset="0"/>
                                      </a:rPr>
                                      <m:t> </m:t>
                                    </m:r>
                                    <m:sSub>
                                      <m:sSubPr>
                                        <m:ctrlPr>
                                          <a:rPr lang="x-IV_mathan" sz="1200" i="1">
                                            <a:solidFill>
                                              <a:schemeClr val="tx1"/>
                                            </a:solidFill>
                                            <a:latin typeface="Cambria Math" panose="02040503050406030204" pitchFamily="18" charset="0"/>
                                          </a:rPr>
                                        </m:ctrlPr>
                                      </m:sSubPr>
                                      <m:e>
                                        <m:r>
                                          <a:rPr lang="x-IV_mathan" sz="1200">
                                            <a:solidFill>
                                              <a:schemeClr val="tx1"/>
                                            </a:solidFill>
                                            <a:latin typeface="Cambria Math" panose="02040503050406030204" pitchFamily="18" charset="0"/>
                                          </a:rPr>
                                          <m:t>𝑎</m:t>
                                        </m:r>
                                      </m:e>
                                      <m:sub>
                                        <m:r>
                                          <a:rPr lang="x-IV_mathan" sz="1200">
                                            <a:solidFill>
                                              <a:schemeClr val="tx1"/>
                                            </a:solidFill>
                                            <a:latin typeface="Cambria Math" panose="02040503050406030204" pitchFamily="18" charset="0"/>
                                          </a:rPr>
                                          <m:t>𝑡</m:t>
                                        </m:r>
                                      </m:sub>
                                    </m:sSub>
                                  </m:e>
                                </m:d>
                              </m:e>
                            </m:groupChr>
                          </m:e>
                          <m:lim>
                            <m:r>
                              <a:rPr lang="x-IV_mathan" sz="1200">
                                <a:solidFill>
                                  <a:schemeClr val="tx1"/>
                                </a:solidFill>
                                <a:latin typeface="Cambria Math" panose="02040503050406030204" pitchFamily="18" charset="0"/>
                              </a:rPr>
                              <m:t>𝑐𝑢𝑟𝑟𝑒𝑛𝑡</m:t>
                            </m:r>
                            <m:r>
                              <a:rPr lang="x-IV_mathan" sz="1200" i="1">
                                <a:solidFill>
                                  <a:schemeClr val="tx1"/>
                                </a:solidFill>
                                <a:latin typeface="Cambria Math" panose="02040503050406030204" pitchFamily="18" charset="0"/>
                              </a:rPr>
                              <m:t> </m:t>
                            </m:r>
                            <m:r>
                              <a:rPr lang="x-IV_mathan" sz="1200">
                                <a:solidFill>
                                  <a:schemeClr val="tx1"/>
                                </a:solidFill>
                                <a:latin typeface="Cambria Math" panose="02040503050406030204" pitchFamily="18" charset="0"/>
                              </a:rPr>
                              <m:t>𝑄</m:t>
                            </m:r>
                            <m:r>
                              <a:rPr lang="x-IV_mathan" sz="1200" i="1">
                                <a:solidFill>
                                  <a:schemeClr val="tx1"/>
                                </a:solidFill>
                                <a:latin typeface="Cambria Math" panose="02040503050406030204" pitchFamily="18" charset="0"/>
                              </a:rPr>
                              <m:t> </m:t>
                            </m:r>
                            <m:r>
                              <a:rPr lang="x-IV_mathan" sz="1200">
                                <a:solidFill>
                                  <a:schemeClr val="tx1"/>
                                </a:solidFill>
                                <a:latin typeface="Cambria Math" panose="02040503050406030204" pitchFamily="18" charset="0"/>
                              </a:rPr>
                              <m:t>𝑣𝑎𝑙𝑢𝑒</m:t>
                            </m:r>
                          </m:lim>
                        </m:limLow>
                      </m:e>
                    </m:d>
                  </m:oMath>
                </a14:m>
                <a:endParaRPr lang="en-US" sz="2400" dirty="0">
                  <a:solidFill>
                    <a:schemeClr val="tx1"/>
                  </a:solidFill>
                </a:endParaRPr>
              </a:p>
              <a:p>
                <a:endParaRPr lang="en-US" sz="2400" dirty="0">
                  <a:solidFill>
                    <a:schemeClr val="tx1"/>
                  </a:solidFill>
                </a:endParaRPr>
              </a:p>
              <a:p>
                <a:r>
                  <a:rPr lang="en-US" sz="2400" dirty="0">
                    <a:solidFill>
                      <a:schemeClr val="tx1"/>
                    </a:solidFill>
                  </a:rPr>
                  <a:t>	</a:t>
                </a:r>
              </a:p>
              <a:p>
                <a:endParaRPr lang="en-US" sz="2400" dirty="0">
                  <a:solidFill>
                    <a:schemeClr val="tx1"/>
                  </a:solidFill>
                </a:endParaRPr>
              </a:p>
              <a:p>
                <a:endParaRPr lang="en-US" sz="2400" dirty="0">
                  <a:solidFill>
                    <a:schemeClr val="tx1"/>
                  </a:solidFill>
                </a:endParaRPr>
              </a:p>
              <a:p>
                <a:r>
                  <a:rPr lang="en-US" sz="2400" dirty="0">
                    <a:solidFill>
                      <a:schemeClr val="tx1"/>
                    </a:solidFill>
                  </a:rPr>
                  <a:t>Directly approximate q* independent of policy. However, limited by high state space. </a:t>
                </a:r>
              </a:p>
            </p:txBody>
          </p:sp>
        </mc:Choice>
        <mc:Fallback>
          <p:sp>
            <p:nvSpPr>
              <p:cNvPr id="11" name="Text Placeholder 7">
                <a:extLst>
                  <a:ext uri="{FF2B5EF4-FFF2-40B4-BE49-F238E27FC236}">
                    <a16:creationId xmlns:a16="http://schemas.microsoft.com/office/drawing/2014/main" id="{90C21E94-FDD1-4826-BA23-C69795F27AAF}"/>
                  </a:ext>
                </a:extLst>
              </p:cNvPr>
              <p:cNvSpPr txBox="1">
                <a:spLocks noRot="1" noChangeAspect="1" noMove="1" noResize="1" noEditPoints="1" noAdjustHandles="1" noChangeArrowheads="1" noChangeShapeType="1" noTextEdit="1"/>
              </p:cNvSpPr>
              <p:nvPr/>
            </p:nvSpPr>
            <p:spPr>
              <a:xfrm>
                <a:off x="652783" y="2082342"/>
                <a:ext cx="10246178" cy="3675449"/>
              </a:xfrm>
              <a:prstGeom prst="rect">
                <a:avLst/>
              </a:prstGeom>
              <a:blipFill>
                <a:blip r:embed="rId2"/>
                <a:stretch>
                  <a:fillRect l="-1785" t="-3648"/>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EB0AB86E-06FF-4477-ACD2-E065EC5B11FE}"/>
              </a:ext>
            </a:extLst>
          </p:cNvPr>
          <p:cNvPicPr>
            <a:picLocks noChangeAspect="1"/>
          </p:cNvPicPr>
          <p:nvPr/>
        </p:nvPicPr>
        <p:blipFill>
          <a:blip r:embed="rId3"/>
          <a:stretch>
            <a:fillRect/>
          </a:stretch>
        </p:blipFill>
        <p:spPr>
          <a:xfrm>
            <a:off x="2275873" y="3088277"/>
            <a:ext cx="5013383" cy="1318260"/>
          </a:xfrm>
          <a:prstGeom prst="rect">
            <a:avLst/>
          </a:prstGeom>
        </p:spPr>
      </p:pic>
    </p:spTree>
    <p:extLst>
      <p:ext uri="{BB962C8B-B14F-4D97-AF65-F5344CB8AC3E}">
        <p14:creationId xmlns:p14="http://schemas.microsoft.com/office/powerpoint/2010/main" val="2430541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8BA2174F-F441-4056-895D-A9FF92A82056}"/>
              </a:ext>
            </a:extLst>
          </p:cNvPr>
          <p:cNvPicPr>
            <a:picLocks noChangeAspect="1"/>
          </p:cNvPicPr>
          <p:nvPr/>
        </p:nvPicPr>
        <p:blipFill rotWithShape="1">
          <a:blip r:embed="rId3"/>
          <a:srcRect b="4051"/>
          <a:stretch/>
        </p:blipFill>
        <p:spPr>
          <a:xfrm>
            <a:off x="4797470" y="251001"/>
            <a:ext cx="6347004" cy="6607000"/>
          </a:xfrm>
          <a:prstGeom prst="rect">
            <a:avLst/>
          </a:prstGeom>
        </p:spPr>
      </p:pic>
      <p:sp>
        <p:nvSpPr>
          <p:cNvPr id="4" name="Title 3">
            <a:extLst>
              <a:ext uri="{FF2B5EF4-FFF2-40B4-BE49-F238E27FC236}">
                <a16:creationId xmlns:a16="http://schemas.microsoft.com/office/drawing/2014/main" id="{EAE90845-CEDF-424C-9B21-6D6217692973}"/>
              </a:ext>
            </a:extLst>
          </p:cNvPr>
          <p:cNvSpPr>
            <a:spLocks noGrp="1"/>
          </p:cNvSpPr>
          <p:nvPr>
            <p:ph type="title"/>
          </p:nvPr>
        </p:nvSpPr>
        <p:spPr>
          <a:xfrm>
            <a:off x="392307" y="497924"/>
            <a:ext cx="3167921" cy="1908062"/>
          </a:xfrm>
        </p:spPr>
        <p:txBody>
          <a:bodyPr/>
          <a:lstStyle/>
          <a:p>
            <a:pPr algn="ctr"/>
            <a:r>
              <a:rPr lang="en-US" dirty="0"/>
              <a:t>DQN ANN Diagram</a:t>
            </a:r>
          </a:p>
        </p:txBody>
      </p:sp>
      <p:sp>
        <p:nvSpPr>
          <p:cNvPr id="10" name="TextBox 9">
            <a:extLst>
              <a:ext uri="{FF2B5EF4-FFF2-40B4-BE49-F238E27FC236}">
                <a16:creationId xmlns:a16="http://schemas.microsoft.com/office/drawing/2014/main" id="{C9FA457E-8FEC-443F-9764-52C1CBEA9013}"/>
              </a:ext>
            </a:extLst>
          </p:cNvPr>
          <p:cNvSpPr txBox="1"/>
          <p:nvPr/>
        </p:nvSpPr>
        <p:spPr>
          <a:xfrm>
            <a:off x="5130728" y="170116"/>
            <a:ext cx="550152" cy="276999"/>
          </a:xfrm>
          <a:prstGeom prst="rect">
            <a:avLst/>
          </a:prstGeom>
          <a:noFill/>
        </p:spPr>
        <p:txBody>
          <a:bodyPr wrap="none" rtlCol="0">
            <a:spAutoFit/>
          </a:bodyPr>
          <a:lstStyle/>
          <a:p>
            <a:pPr algn="r"/>
            <a:r>
              <a:rPr lang="en-US" sz="1200" dirty="0"/>
              <a:t>Input </a:t>
            </a:r>
          </a:p>
        </p:txBody>
      </p:sp>
      <p:sp>
        <p:nvSpPr>
          <p:cNvPr id="11" name="TextBox 10">
            <a:extLst>
              <a:ext uri="{FF2B5EF4-FFF2-40B4-BE49-F238E27FC236}">
                <a16:creationId xmlns:a16="http://schemas.microsoft.com/office/drawing/2014/main" id="{10F678EE-A8E6-4821-9110-65E7298748BA}"/>
              </a:ext>
            </a:extLst>
          </p:cNvPr>
          <p:cNvSpPr txBox="1"/>
          <p:nvPr/>
        </p:nvSpPr>
        <p:spPr>
          <a:xfrm>
            <a:off x="7542913" y="170948"/>
            <a:ext cx="502446" cy="276999"/>
          </a:xfrm>
          <a:prstGeom prst="rect">
            <a:avLst/>
          </a:prstGeom>
          <a:noFill/>
        </p:spPr>
        <p:txBody>
          <a:bodyPr wrap="none" rtlCol="0">
            <a:spAutoFit/>
          </a:bodyPr>
          <a:lstStyle/>
          <a:p>
            <a:pPr algn="r"/>
            <a:r>
              <a:rPr lang="en-US" sz="1200" dirty="0" err="1"/>
              <a:t>ReLU</a:t>
            </a:r>
            <a:endParaRPr lang="en-US" sz="1200" dirty="0"/>
          </a:p>
        </p:txBody>
      </p:sp>
      <p:sp>
        <p:nvSpPr>
          <p:cNvPr id="12" name="TextBox 11">
            <a:extLst>
              <a:ext uri="{FF2B5EF4-FFF2-40B4-BE49-F238E27FC236}">
                <a16:creationId xmlns:a16="http://schemas.microsoft.com/office/drawing/2014/main" id="{FD4C6F2D-AF7B-43AA-BA07-16702F757AA6}"/>
              </a:ext>
            </a:extLst>
          </p:cNvPr>
          <p:cNvSpPr txBox="1"/>
          <p:nvPr/>
        </p:nvSpPr>
        <p:spPr>
          <a:xfrm>
            <a:off x="9859575" y="71809"/>
            <a:ext cx="705835" cy="461665"/>
          </a:xfrm>
          <a:prstGeom prst="rect">
            <a:avLst/>
          </a:prstGeom>
          <a:noFill/>
        </p:spPr>
        <p:txBody>
          <a:bodyPr wrap="none" rtlCol="0">
            <a:spAutoFit/>
          </a:bodyPr>
          <a:lstStyle/>
          <a:p>
            <a:pPr algn="ctr"/>
            <a:r>
              <a:rPr lang="en-US" sz="1200" dirty="0"/>
              <a:t>SoftMax</a:t>
            </a:r>
            <a:br>
              <a:rPr lang="en-US" sz="1200" dirty="0"/>
            </a:br>
            <a:r>
              <a:rPr lang="en-US" sz="1200" dirty="0"/>
              <a:t>Output</a:t>
            </a:r>
          </a:p>
        </p:txBody>
      </p:sp>
      <p:sp>
        <p:nvSpPr>
          <p:cNvPr id="13" name="TextBox 12">
            <a:extLst>
              <a:ext uri="{FF2B5EF4-FFF2-40B4-BE49-F238E27FC236}">
                <a16:creationId xmlns:a16="http://schemas.microsoft.com/office/drawing/2014/main" id="{18AAC3CD-D7D2-4A27-8FB7-D57A321BED8D}"/>
              </a:ext>
            </a:extLst>
          </p:cNvPr>
          <p:cNvSpPr txBox="1"/>
          <p:nvPr/>
        </p:nvSpPr>
        <p:spPr>
          <a:xfrm>
            <a:off x="4582472" y="488026"/>
            <a:ext cx="675057" cy="276999"/>
          </a:xfrm>
          <a:prstGeom prst="rect">
            <a:avLst/>
          </a:prstGeom>
          <a:noFill/>
        </p:spPr>
        <p:txBody>
          <a:bodyPr wrap="none" rtlCol="0">
            <a:spAutoFit/>
          </a:bodyPr>
          <a:lstStyle/>
          <a:p>
            <a:r>
              <a:rPr lang="en-US" sz="1200" dirty="0" err="1"/>
              <a:t>wall_up</a:t>
            </a:r>
            <a:endParaRPr lang="en-US" sz="1200" dirty="0"/>
          </a:p>
        </p:txBody>
      </p:sp>
      <p:sp>
        <p:nvSpPr>
          <p:cNvPr id="14" name="TextBox 13">
            <a:extLst>
              <a:ext uri="{FF2B5EF4-FFF2-40B4-BE49-F238E27FC236}">
                <a16:creationId xmlns:a16="http://schemas.microsoft.com/office/drawing/2014/main" id="{EC3B6A74-5536-4BBE-B87A-6B5C4752128E}"/>
              </a:ext>
            </a:extLst>
          </p:cNvPr>
          <p:cNvSpPr txBox="1"/>
          <p:nvPr/>
        </p:nvSpPr>
        <p:spPr>
          <a:xfrm>
            <a:off x="4375886" y="938170"/>
            <a:ext cx="866840" cy="276999"/>
          </a:xfrm>
          <a:prstGeom prst="rect">
            <a:avLst/>
          </a:prstGeom>
          <a:noFill/>
        </p:spPr>
        <p:txBody>
          <a:bodyPr wrap="none" rtlCol="0">
            <a:spAutoFit/>
          </a:bodyPr>
          <a:lstStyle/>
          <a:p>
            <a:r>
              <a:rPr lang="en-US" sz="1200" dirty="0" err="1"/>
              <a:t>wall_down</a:t>
            </a:r>
            <a:endParaRPr lang="en-US" sz="1200" dirty="0"/>
          </a:p>
        </p:txBody>
      </p:sp>
      <p:sp>
        <p:nvSpPr>
          <p:cNvPr id="15" name="TextBox 14">
            <a:extLst>
              <a:ext uri="{FF2B5EF4-FFF2-40B4-BE49-F238E27FC236}">
                <a16:creationId xmlns:a16="http://schemas.microsoft.com/office/drawing/2014/main" id="{1C56A0E9-0771-4D36-882A-DD577D3DBD91}"/>
              </a:ext>
            </a:extLst>
          </p:cNvPr>
          <p:cNvSpPr txBox="1"/>
          <p:nvPr/>
        </p:nvSpPr>
        <p:spPr>
          <a:xfrm>
            <a:off x="4418769" y="1351078"/>
            <a:ext cx="805092" cy="276999"/>
          </a:xfrm>
          <a:prstGeom prst="rect">
            <a:avLst/>
          </a:prstGeom>
          <a:noFill/>
        </p:spPr>
        <p:txBody>
          <a:bodyPr wrap="none" rtlCol="0">
            <a:spAutoFit/>
          </a:bodyPr>
          <a:lstStyle/>
          <a:p>
            <a:r>
              <a:rPr lang="en-US" sz="1200" dirty="0" err="1"/>
              <a:t>wall_right</a:t>
            </a:r>
            <a:endParaRPr lang="en-US" sz="1200" dirty="0"/>
          </a:p>
        </p:txBody>
      </p:sp>
      <p:sp>
        <p:nvSpPr>
          <p:cNvPr id="16" name="TextBox 15">
            <a:extLst>
              <a:ext uri="{FF2B5EF4-FFF2-40B4-BE49-F238E27FC236}">
                <a16:creationId xmlns:a16="http://schemas.microsoft.com/office/drawing/2014/main" id="{E48BB363-963B-4595-8318-520631A876C5}"/>
              </a:ext>
            </a:extLst>
          </p:cNvPr>
          <p:cNvSpPr txBox="1"/>
          <p:nvPr/>
        </p:nvSpPr>
        <p:spPr>
          <a:xfrm>
            <a:off x="4473271" y="1764190"/>
            <a:ext cx="723403" cy="276999"/>
          </a:xfrm>
          <a:prstGeom prst="rect">
            <a:avLst/>
          </a:prstGeom>
          <a:noFill/>
        </p:spPr>
        <p:txBody>
          <a:bodyPr wrap="none" rtlCol="0">
            <a:spAutoFit/>
          </a:bodyPr>
          <a:lstStyle/>
          <a:p>
            <a:r>
              <a:rPr lang="en-US" sz="1200" dirty="0" err="1"/>
              <a:t>wall_left</a:t>
            </a:r>
            <a:endParaRPr lang="en-US" sz="1200" dirty="0"/>
          </a:p>
        </p:txBody>
      </p:sp>
      <p:sp>
        <p:nvSpPr>
          <p:cNvPr id="17" name="TextBox 16">
            <a:extLst>
              <a:ext uri="{FF2B5EF4-FFF2-40B4-BE49-F238E27FC236}">
                <a16:creationId xmlns:a16="http://schemas.microsoft.com/office/drawing/2014/main" id="{48B36B7F-9562-4388-AC8A-33E6B97D1213}"/>
              </a:ext>
            </a:extLst>
          </p:cNvPr>
          <p:cNvSpPr txBox="1"/>
          <p:nvPr/>
        </p:nvSpPr>
        <p:spPr>
          <a:xfrm>
            <a:off x="4482866" y="2196752"/>
            <a:ext cx="732893" cy="276999"/>
          </a:xfrm>
          <a:prstGeom prst="rect">
            <a:avLst/>
          </a:prstGeom>
          <a:noFill/>
        </p:spPr>
        <p:txBody>
          <a:bodyPr wrap="none" rtlCol="0">
            <a:spAutoFit/>
          </a:bodyPr>
          <a:lstStyle/>
          <a:p>
            <a:r>
              <a:rPr lang="en-US" sz="1200" dirty="0" err="1"/>
              <a:t>body_up</a:t>
            </a:r>
            <a:endParaRPr lang="en-US" sz="1200" dirty="0"/>
          </a:p>
        </p:txBody>
      </p:sp>
      <p:sp>
        <p:nvSpPr>
          <p:cNvPr id="18" name="TextBox 17">
            <a:extLst>
              <a:ext uri="{FF2B5EF4-FFF2-40B4-BE49-F238E27FC236}">
                <a16:creationId xmlns:a16="http://schemas.microsoft.com/office/drawing/2014/main" id="{E691F93E-CC6B-4C12-A107-506B25DA9F68}"/>
              </a:ext>
            </a:extLst>
          </p:cNvPr>
          <p:cNvSpPr txBox="1"/>
          <p:nvPr/>
        </p:nvSpPr>
        <p:spPr>
          <a:xfrm>
            <a:off x="4331606" y="2643709"/>
            <a:ext cx="924677" cy="276999"/>
          </a:xfrm>
          <a:prstGeom prst="rect">
            <a:avLst/>
          </a:prstGeom>
          <a:noFill/>
        </p:spPr>
        <p:txBody>
          <a:bodyPr wrap="none" rtlCol="0">
            <a:spAutoFit/>
          </a:bodyPr>
          <a:lstStyle/>
          <a:p>
            <a:r>
              <a:rPr lang="en-US" sz="1200" dirty="0" err="1"/>
              <a:t>body_down</a:t>
            </a:r>
            <a:endParaRPr lang="en-US" sz="1200" dirty="0"/>
          </a:p>
        </p:txBody>
      </p:sp>
      <p:sp>
        <p:nvSpPr>
          <p:cNvPr id="19" name="TextBox 18">
            <a:extLst>
              <a:ext uri="{FF2B5EF4-FFF2-40B4-BE49-F238E27FC236}">
                <a16:creationId xmlns:a16="http://schemas.microsoft.com/office/drawing/2014/main" id="{28F0E672-E714-4810-AEA1-D63077509A9F}"/>
              </a:ext>
            </a:extLst>
          </p:cNvPr>
          <p:cNvSpPr txBox="1"/>
          <p:nvPr/>
        </p:nvSpPr>
        <p:spPr>
          <a:xfrm>
            <a:off x="4384377" y="3041134"/>
            <a:ext cx="862929" cy="276999"/>
          </a:xfrm>
          <a:prstGeom prst="rect">
            <a:avLst/>
          </a:prstGeom>
          <a:noFill/>
        </p:spPr>
        <p:txBody>
          <a:bodyPr wrap="none" rtlCol="0">
            <a:spAutoFit/>
          </a:bodyPr>
          <a:lstStyle/>
          <a:p>
            <a:r>
              <a:rPr lang="en-US" sz="1200" dirty="0" err="1"/>
              <a:t>body_right</a:t>
            </a:r>
            <a:endParaRPr lang="en-US" sz="1200" dirty="0"/>
          </a:p>
        </p:txBody>
      </p:sp>
      <p:sp>
        <p:nvSpPr>
          <p:cNvPr id="20" name="TextBox 19">
            <a:extLst>
              <a:ext uri="{FF2B5EF4-FFF2-40B4-BE49-F238E27FC236}">
                <a16:creationId xmlns:a16="http://schemas.microsoft.com/office/drawing/2014/main" id="{91F70D17-63CF-481A-A30B-3AA960B03980}"/>
              </a:ext>
            </a:extLst>
          </p:cNvPr>
          <p:cNvSpPr txBox="1"/>
          <p:nvPr/>
        </p:nvSpPr>
        <p:spPr>
          <a:xfrm>
            <a:off x="4478311" y="3491330"/>
            <a:ext cx="781240" cy="276999"/>
          </a:xfrm>
          <a:prstGeom prst="rect">
            <a:avLst/>
          </a:prstGeom>
          <a:noFill/>
        </p:spPr>
        <p:txBody>
          <a:bodyPr wrap="none" rtlCol="0">
            <a:spAutoFit/>
          </a:bodyPr>
          <a:lstStyle/>
          <a:p>
            <a:r>
              <a:rPr lang="en-US" sz="1200" dirty="0" err="1"/>
              <a:t>body_left</a:t>
            </a:r>
            <a:endParaRPr lang="en-US" sz="1200" dirty="0"/>
          </a:p>
        </p:txBody>
      </p:sp>
      <p:sp>
        <p:nvSpPr>
          <p:cNvPr id="21" name="TextBox 20">
            <a:extLst>
              <a:ext uri="{FF2B5EF4-FFF2-40B4-BE49-F238E27FC236}">
                <a16:creationId xmlns:a16="http://schemas.microsoft.com/office/drawing/2014/main" id="{C3E83E19-0BB2-409A-86FC-3BF631E72261}"/>
              </a:ext>
            </a:extLst>
          </p:cNvPr>
          <p:cNvSpPr txBox="1"/>
          <p:nvPr/>
        </p:nvSpPr>
        <p:spPr>
          <a:xfrm>
            <a:off x="4540104" y="3900730"/>
            <a:ext cx="708848" cy="276999"/>
          </a:xfrm>
          <a:prstGeom prst="rect">
            <a:avLst/>
          </a:prstGeom>
          <a:noFill/>
        </p:spPr>
        <p:txBody>
          <a:bodyPr wrap="none" rtlCol="0">
            <a:spAutoFit/>
          </a:bodyPr>
          <a:lstStyle/>
          <a:p>
            <a:r>
              <a:rPr lang="en-US" sz="1200" dirty="0" err="1"/>
              <a:t>food_up</a:t>
            </a:r>
            <a:endParaRPr lang="en-US" sz="1200" dirty="0"/>
          </a:p>
        </p:txBody>
      </p:sp>
      <p:sp>
        <p:nvSpPr>
          <p:cNvPr id="22" name="TextBox 21">
            <a:extLst>
              <a:ext uri="{FF2B5EF4-FFF2-40B4-BE49-F238E27FC236}">
                <a16:creationId xmlns:a16="http://schemas.microsoft.com/office/drawing/2014/main" id="{179C9D33-E4F3-4A21-8865-7088C24D3BB7}"/>
              </a:ext>
            </a:extLst>
          </p:cNvPr>
          <p:cNvSpPr txBox="1"/>
          <p:nvPr/>
        </p:nvSpPr>
        <p:spPr>
          <a:xfrm>
            <a:off x="4373639" y="4324147"/>
            <a:ext cx="900631" cy="276999"/>
          </a:xfrm>
          <a:prstGeom prst="rect">
            <a:avLst/>
          </a:prstGeom>
          <a:noFill/>
        </p:spPr>
        <p:txBody>
          <a:bodyPr wrap="none" rtlCol="0">
            <a:spAutoFit/>
          </a:bodyPr>
          <a:lstStyle/>
          <a:p>
            <a:r>
              <a:rPr lang="en-US" sz="1200" dirty="0" err="1"/>
              <a:t>food_down</a:t>
            </a:r>
            <a:endParaRPr lang="en-US" sz="1200" dirty="0"/>
          </a:p>
        </p:txBody>
      </p:sp>
      <p:sp>
        <p:nvSpPr>
          <p:cNvPr id="23" name="TextBox 22">
            <a:extLst>
              <a:ext uri="{FF2B5EF4-FFF2-40B4-BE49-F238E27FC236}">
                <a16:creationId xmlns:a16="http://schemas.microsoft.com/office/drawing/2014/main" id="{72811C8B-CDCA-4AD2-B060-3C7C5A39356F}"/>
              </a:ext>
            </a:extLst>
          </p:cNvPr>
          <p:cNvSpPr txBox="1"/>
          <p:nvPr/>
        </p:nvSpPr>
        <p:spPr>
          <a:xfrm>
            <a:off x="4428137" y="4767238"/>
            <a:ext cx="838884" cy="276999"/>
          </a:xfrm>
          <a:prstGeom prst="rect">
            <a:avLst/>
          </a:prstGeom>
          <a:noFill/>
        </p:spPr>
        <p:txBody>
          <a:bodyPr wrap="none" rtlCol="0">
            <a:spAutoFit/>
          </a:bodyPr>
          <a:lstStyle/>
          <a:p>
            <a:r>
              <a:rPr lang="en-US" sz="1200" dirty="0" err="1"/>
              <a:t>food_right</a:t>
            </a:r>
            <a:endParaRPr lang="en-US" sz="1200" dirty="0"/>
          </a:p>
        </p:txBody>
      </p:sp>
      <p:sp>
        <p:nvSpPr>
          <p:cNvPr id="24" name="TextBox 23">
            <a:extLst>
              <a:ext uri="{FF2B5EF4-FFF2-40B4-BE49-F238E27FC236}">
                <a16:creationId xmlns:a16="http://schemas.microsoft.com/office/drawing/2014/main" id="{81CE4C18-1658-498C-8B7E-EFD186543A91}"/>
              </a:ext>
            </a:extLst>
          </p:cNvPr>
          <p:cNvSpPr txBox="1"/>
          <p:nvPr/>
        </p:nvSpPr>
        <p:spPr>
          <a:xfrm>
            <a:off x="4504002" y="5197108"/>
            <a:ext cx="757195" cy="276999"/>
          </a:xfrm>
          <a:prstGeom prst="rect">
            <a:avLst/>
          </a:prstGeom>
          <a:noFill/>
        </p:spPr>
        <p:txBody>
          <a:bodyPr wrap="none" rtlCol="0">
            <a:spAutoFit/>
          </a:bodyPr>
          <a:lstStyle/>
          <a:p>
            <a:r>
              <a:rPr lang="en-US" sz="1200" dirty="0" err="1"/>
              <a:t>food_left</a:t>
            </a:r>
            <a:endParaRPr lang="en-US" sz="1200" dirty="0"/>
          </a:p>
        </p:txBody>
      </p:sp>
      <p:cxnSp>
        <p:nvCxnSpPr>
          <p:cNvPr id="33" name="Straight Connector 32">
            <a:extLst>
              <a:ext uri="{FF2B5EF4-FFF2-40B4-BE49-F238E27FC236}">
                <a16:creationId xmlns:a16="http://schemas.microsoft.com/office/drawing/2014/main" id="{B933C082-8C7D-40D6-A4DA-48A4DF4F4261}"/>
              </a:ext>
            </a:extLst>
          </p:cNvPr>
          <p:cNvCxnSpPr/>
          <p:nvPr/>
        </p:nvCxnSpPr>
        <p:spPr>
          <a:xfrm flipV="1">
            <a:off x="7824892" y="561463"/>
            <a:ext cx="0" cy="141185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4" name="Straight Connector 33">
            <a:extLst>
              <a:ext uri="{FF2B5EF4-FFF2-40B4-BE49-F238E27FC236}">
                <a16:creationId xmlns:a16="http://schemas.microsoft.com/office/drawing/2014/main" id="{6D2BED7A-8633-4E6A-99E7-B2971E26F721}"/>
              </a:ext>
            </a:extLst>
          </p:cNvPr>
          <p:cNvCxnSpPr>
            <a:cxnSpLocks/>
            <a:stCxn id="43" idx="0"/>
          </p:cNvCxnSpPr>
          <p:nvPr/>
        </p:nvCxnSpPr>
        <p:spPr>
          <a:xfrm flipH="1" flipV="1">
            <a:off x="10212493" y="497222"/>
            <a:ext cx="21258" cy="193861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 name="Straight Connector 36">
            <a:extLst>
              <a:ext uri="{FF2B5EF4-FFF2-40B4-BE49-F238E27FC236}">
                <a16:creationId xmlns:a16="http://schemas.microsoft.com/office/drawing/2014/main" id="{F6F4CE5C-D5A2-4C02-A732-923237A1622C}"/>
              </a:ext>
            </a:extLst>
          </p:cNvPr>
          <p:cNvCxnSpPr/>
          <p:nvPr/>
        </p:nvCxnSpPr>
        <p:spPr>
          <a:xfrm>
            <a:off x="5200646" y="497221"/>
            <a:ext cx="0" cy="575634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8" name="TextBox 37">
            <a:extLst>
              <a:ext uri="{FF2B5EF4-FFF2-40B4-BE49-F238E27FC236}">
                <a16:creationId xmlns:a16="http://schemas.microsoft.com/office/drawing/2014/main" id="{F2344AC7-59AC-44C4-9785-B632274A014B}"/>
              </a:ext>
            </a:extLst>
          </p:cNvPr>
          <p:cNvSpPr txBox="1"/>
          <p:nvPr/>
        </p:nvSpPr>
        <p:spPr>
          <a:xfrm>
            <a:off x="4254451" y="5589886"/>
            <a:ext cx="966227" cy="276999"/>
          </a:xfrm>
          <a:prstGeom prst="rect">
            <a:avLst/>
          </a:prstGeom>
          <a:noFill/>
        </p:spPr>
        <p:txBody>
          <a:bodyPr wrap="none" rtlCol="0">
            <a:spAutoFit/>
          </a:bodyPr>
          <a:lstStyle/>
          <a:p>
            <a:r>
              <a:rPr lang="en-US" sz="1200" dirty="0" err="1"/>
              <a:t>body_length</a:t>
            </a:r>
            <a:endParaRPr lang="en-US" sz="1200" dirty="0"/>
          </a:p>
        </p:txBody>
      </p:sp>
      <p:sp>
        <p:nvSpPr>
          <p:cNvPr id="26" name="TextBox 25">
            <a:extLst>
              <a:ext uri="{FF2B5EF4-FFF2-40B4-BE49-F238E27FC236}">
                <a16:creationId xmlns:a16="http://schemas.microsoft.com/office/drawing/2014/main" id="{9EE60528-5304-482C-9550-118C77BCCC91}"/>
              </a:ext>
            </a:extLst>
          </p:cNvPr>
          <p:cNvSpPr txBox="1"/>
          <p:nvPr/>
        </p:nvSpPr>
        <p:spPr>
          <a:xfrm>
            <a:off x="9917380" y="4301230"/>
            <a:ext cx="590226" cy="276999"/>
          </a:xfrm>
          <a:prstGeom prst="rect">
            <a:avLst/>
          </a:prstGeom>
          <a:noFill/>
        </p:spPr>
        <p:txBody>
          <a:bodyPr wrap="none" rtlCol="0">
            <a:spAutoFit/>
          </a:bodyPr>
          <a:lstStyle/>
          <a:p>
            <a:pPr algn="ctr"/>
            <a:r>
              <a:rPr lang="en-US" sz="1200" dirty="0"/>
              <a:t>Q(s, a)</a:t>
            </a:r>
          </a:p>
        </p:txBody>
      </p:sp>
      <p:cxnSp>
        <p:nvCxnSpPr>
          <p:cNvPr id="3" name="Straight Connector 2">
            <a:extLst>
              <a:ext uri="{FF2B5EF4-FFF2-40B4-BE49-F238E27FC236}">
                <a16:creationId xmlns:a16="http://schemas.microsoft.com/office/drawing/2014/main" id="{59C19639-283D-45F7-B996-BD41D6B9D3FC}"/>
              </a:ext>
            </a:extLst>
          </p:cNvPr>
          <p:cNvCxnSpPr>
            <a:cxnSpLocks/>
          </p:cNvCxnSpPr>
          <p:nvPr/>
        </p:nvCxnSpPr>
        <p:spPr>
          <a:xfrm flipV="1">
            <a:off x="10337177" y="3317967"/>
            <a:ext cx="763857" cy="689599"/>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833672F0-39E1-4A2A-8440-408DAEFF57FA}"/>
              </a:ext>
            </a:extLst>
          </p:cNvPr>
          <p:cNvCxnSpPr>
            <a:cxnSpLocks/>
          </p:cNvCxnSpPr>
          <p:nvPr/>
        </p:nvCxnSpPr>
        <p:spPr>
          <a:xfrm flipV="1">
            <a:off x="10334783" y="3317967"/>
            <a:ext cx="739496" cy="224247"/>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5517F6EC-4096-4D00-AAAC-3915068A9606}"/>
              </a:ext>
            </a:extLst>
          </p:cNvPr>
          <p:cNvCxnSpPr>
            <a:cxnSpLocks/>
          </p:cNvCxnSpPr>
          <p:nvPr/>
        </p:nvCxnSpPr>
        <p:spPr>
          <a:xfrm>
            <a:off x="10337177" y="3149561"/>
            <a:ext cx="763857" cy="1684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A2D613E8-F253-4C04-BC75-214C8E1F2D02}"/>
              </a:ext>
            </a:extLst>
          </p:cNvPr>
          <p:cNvCxnSpPr>
            <a:cxnSpLocks/>
          </p:cNvCxnSpPr>
          <p:nvPr/>
        </p:nvCxnSpPr>
        <p:spPr>
          <a:xfrm>
            <a:off x="10356645" y="2766820"/>
            <a:ext cx="746783" cy="551147"/>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43" name="TextBox 42">
                <a:extLst>
                  <a:ext uri="{FF2B5EF4-FFF2-40B4-BE49-F238E27FC236}">
                    <a16:creationId xmlns:a16="http://schemas.microsoft.com/office/drawing/2014/main" id="{5790D998-FC2E-45A1-95C1-B693CFDE918B}"/>
                  </a:ext>
                </a:extLst>
              </p:cNvPr>
              <p:cNvSpPr txBox="1"/>
              <p:nvPr/>
            </p:nvSpPr>
            <p:spPr>
              <a:xfrm>
                <a:off x="9832262" y="2435840"/>
                <a:ext cx="802977" cy="15279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x-IV_mathan" sz="933" smtClean="0">
                          <a:solidFill>
                            <a:schemeClr val="tx1"/>
                          </a:solidFill>
                          <a:latin typeface="Cambria Math" panose="02040503050406030204" pitchFamily="18" charset="0"/>
                        </a:rPr>
                        <m:t>𝑄</m:t>
                      </m:r>
                      <m:d>
                        <m:dPr>
                          <m:ctrlPr>
                            <a:rPr lang="x-IV_mathan" sz="933" i="1">
                              <a:solidFill>
                                <a:schemeClr val="tx1"/>
                              </a:solidFill>
                              <a:latin typeface="Cambria Math" panose="02040503050406030204" pitchFamily="18" charset="0"/>
                            </a:rPr>
                          </m:ctrlPr>
                        </m:dPr>
                        <m:e>
                          <m:r>
                            <a:rPr lang="x-IV_mathan" sz="933">
                              <a:solidFill>
                                <a:schemeClr val="tx1"/>
                              </a:solidFill>
                              <a:latin typeface="Cambria Math" panose="02040503050406030204" pitchFamily="18" charset="0"/>
                            </a:rPr>
                            <m:t>𝑠</m:t>
                          </m:r>
                          <m:r>
                            <a:rPr lang="x-IV_mathan" sz="933">
                              <a:solidFill>
                                <a:schemeClr val="tx1"/>
                              </a:solidFill>
                              <a:latin typeface="Cambria Math" panose="02040503050406030204" pitchFamily="18" charset="0"/>
                            </a:rPr>
                            <m:t>,</m:t>
                          </m:r>
                          <m:r>
                            <a:rPr lang="x-IV_mathan" sz="933">
                              <a:solidFill>
                                <a:schemeClr val="tx1"/>
                              </a:solidFill>
                              <a:latin typeface="Cambria Math" panose="02040503050406030204" pitchFamily="18" charset="0"/>
                            </a:rPr>
                            <m:t>𝑢𝑝</m:t>
                          </m:r>
                        </m:e>
                      </m:d>
                    </m:oMath>
                  </m:oMathPara>
                </a14:m>
                <a:endParaRPr lang="x-IV_mathan" sz="933" dirty="0">
                  <a:solidFill>
                    <a:schemeClr val="tx1"/>
                  </a:solidFill>
                  <a:latin typeface="Cambria Math" panose="02040503050406030204" pitchFamily="18" charset="0"/>
                </a:endParaRPr>
              </a:p>
              <a:p>
                <a:endParaRPr lang="x-IV_mathan" sz="933" dirty="0">
                  <a:solidFill>
                    <a:schemeClr val="tx1"/>
                  </a:solidFill>
                  <a:latin typeface="Cambria Math" panose="02040503050406030204" pitchFamily="18" charset="0"/>
                </a:endParaRPr>
              </a:p>
              <a:p>
                <a:endParaRPr lang="x-IV_mathan" sz="933" dirty="0">
                  <a:solidFill>
                    <a:schemeClr val="tx1"/>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x-IV_mathan" sz="933">
                          <a:solidFill>
                            <a:schemeClr val="tx1"/>
                          </a:solidFill>
                          <a:latin typeface="Cambria Math" panose="02040503050406030204" pitchFamily="18" charset="0"/>
                        </a:rPr>
                        <m:t>𝑄</m:t>
                      </m:r>
                      <m:d>
                        <m:dPr>
                          <m:ctrlPr>
                            <a:rPr lang="x-IV_mathan" sz="933" i="1">
                              <a:solidFill>
                                <a:schemeClr val="tx1"/>
                              </a:solidFill>
                              <a:latin typeface="Cambria Math" panose="02040503050406030204" pitchFamily="18" charset="0"/>
                            </a:rPr>
                          </m:ctrlPr>
                        </m:dPr>
                        <m:e>
                          <m:r>
                            <a:rPr lang="x-IV_mathan" sz="933">
                              <a:solidFill>
                                <a:schemeClr val="tx1"/>
                              </a:solidFill>
                              <a:latin typeface="Cambria Math" panose="02040503050406030204" pitchFamily="18" charset="0"/>
                            </a:rPr>
                            <m:t>𝑠</m:t>
                          </m:r>
                          <m:r>
                            <a:rPr lang="x-IV_mathan" sz="933">
                              <a:solidFill>
                                <a:schemeClr val="tx1"/>
                              </a:solidFill>
                              <a:latin typeface="Cambria Math" panose="02040503050406030204" pitchFamily="18" charset="0"/>
                            </a:rPr>
                            <m:t>,</m:t>
                          </m:r>
                          <m:r>
                            <a:rPr lang="x-IV_mathan" sz="933">
                              <a:solidFill>
                                <a:schemeClr val="tx1"/>
                              </a:solidFill>
                              <a:latin typeface="Cambria Math" panose="02040503050406030204" pitchFamily="18" charset="0"/>
                            </a:rPr>
                            <m:t>𝑟𝑖𝑔</m:t>
                          </m:r>
                          <m:r>
                            <a:rPr lang="x-IV_mathan" sz="933" i="1">
                              <a:solidFill>
                                <a:schemeClr val="tx1"/>
                              </a:solidFill>
                              <a:latin typeface="Cambria Math" panose="02040503050406030204" pitchFamily="18" charset="0"/>
                            </a:rPr>
                            <m:t>h</m:t>
                          </m:r>
                          <m:r>
                            <a:rPr lang="x-IV_mathan" sz="933">
                              <a:solidFill>
                                <a:schemeClr val="tx1"/>
                              </a:solidFill>
                              <a:latin typeface="Cambria Math" panose="02040503050406030204" pitchFamily="18" charset="0"/>
                            </a:rPr>
                            <m:t>𝑡</m:t>
                          </m:r>
                        </m:e>
                      </m:d>
                    </m:oMath>
                  </m:oMathPara>
                </a14:m>
                <a:endParaRPr lang="x-IV_mathan" sz="933" dirty="0">
                  <a:solidFill>
                    <a:schemeClr val="tx1"/>
                  </a:solidFill>
                  <a:latin typeface="Cambria Math" panose="02040503050406030204" pitchFamily="18" charset="0"/>
                </a:endParaRPr>
              </a:p>
              <a:p>
                <a:endParaRPr lang="x-IV_mathan" sz="933" dirty="0">
                  <a:solidFill>
                    <a:schemeClr val="tx1"/>
                  </a:solidFill>
                  <a:latin typeface="Cambria Math" panose="02040503050406030204" pitchFamily="18" charset="0"/>
                </a:endParaRPr>
              </a:p>
              <a:p>
                <a:endParaRPr lang="x-IV_mathan" sz="933" dirty="0">
                  <a:solidFill>
                    <a:schemeClr val="tx1"/>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x-IV_mathan" sz="933">
                          <a:solidFill>
                            <a:schemeClr val="tx1"/>
                          </a:solidFill>
                          <a:latin typeface="Cambria Math" panose="02040503050406030204" pitchFamily="18" charset="0"/>
                        </a:rPr>
                        <m:t>𝑄</m:t>
                      </m:r>
                      <m:d>
                        <m:dPr>
                          <m:ctrlPr>
                            <a:rPr lang="x-IV_mathan" sz="933" i="1">
                              <a:solidFill>
                                <a:schemeClr val="tx1"/>
                              </a:solidFill>
                              <a:latin typeface="Cambria Math" panose="02040503050406030204" pitchFamily="18" charset="0"/>
                            </a:rPr>
                          </m:ctrlPr>
                        </m:dPr>
                        <m:e>
                          <m:r>
                            <a:rPr lang="x-IV_mathan" sz="933">
                              <a:solidFill>
                                <a:schemeClr val="tx1"/>
                              </a:solidFill>
                              <a:latin typeface="Cambria Math" panose="02040503050406030204" pitchFamily="18" charset="0"/>
                            </a:rPr>
                            <m:t>𝑠</m:t>
                          </m:r>
                          <m:r>
                            <a:rPr lang="x-IV_mathan" sz="933">
                              <a:solidFill>
                                <a:schemeClr val="tx1"/>
                              </a:solidFill>
                              <a:latin typeface="Cambria Math" panose="02040503050406030204" pitchFamily="18" charset="0"/>
                            </a:rPr>
                            <m:t>,</m:t>
                          </m:r>
                          <m:r>
                            <a:rPr lang="x-IV_mathan" sz="933">
                              <a:solidFill>
                                <a:schemeClr val="tx1"/>
                              </a:solidFill>
                              <a:latin typeface="Cambria Math" panose="02040503050406030204" pitchFamily="18" charset="0"/>
                            </a:rPr>
                            <m:t>𝑙𝑒𝑓𝑡</m:t>
                          </m:r>
                        </m:e>
                      </m:d>
                    </m:oMath>
                  </m:oMathPara>
                </a14:m>
                <a:endParaRPr lang="x-IV_mathan" sz="933" dirty="0">
                  <a:solidFill>
                    <a:schemeClr val="tx1"/>
                  </a:solidFill>
                  <a:latin typeface="Cambria Math" panose="02040503050406030204" pitchFamily="18" charset="0"/>
                </a:endParaRPr>
              </a:p>
              <a:p>
                <a:endParaRPr lang="x-IV_mathan" sz="933" dirty="0">
                  <a:solidFill>
                    <a:schemeClr val="tx1"/>
                  </a:solidFill>
                  <a:latin typeface="Cambria Math" panose="02040503050406030204" pitchFamily="18" charset="0"/>
                </a:endParaRPr>
              </a:p>
              <a:p>
                <a:endParaRPr lang="x-IV_mathan" sz="933" dirty="0">
                  <a:solidFill>
                    <a:schemeClr val="tx1"/>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x-IV_mathan" sz="933">
                          <a:solidFill>
                            <a:schemeClr val="tx1"/>
                          </a:solidFill>
                          <a:latin typeface="Cambria Math" panose="02040503050406030204" pitchFamily="18" charset="0"/>
                        </a:rPr>
                        <m:t>𝑄</m:t>
                      </m:r>
                      <m:r>
                        <a:rPr lang="x-IV_mathan" sz="933">
                          <a:solidFill>
                            <a:schemeClr val="tx1"/>
                          </a:solidFill>
                          <a:latin typeface="Cambria Math" panose="02040503050406030204" pitchFamily="18" charset="0"/>
                        </a:rPr>
                        <m:t>(</m:t>
                      </m:r>
                      <m:r>
                        <a:rPr lang="x-IV_mathan" sz="933">
                          <a:solidFill>
                            <a:schemeClr val="tx1"/>
                          </a:solidFill>
                          <a:latin typeface="Cambria Math" panose="02040503050406030204" pitchFamily="18" charset="0"/>
                        </a:rPr>
                        <m:t>𝑠</m:t>
                      </m:r>
                      <m:r>
                        <a:rPr lang="x-IV_mathan" sz="933">
                          <a:solidFill>
                            <a:schemeClr val="tx1"/>
                          </a:solidFill>
                          <a:latin typeface="Cambria Math" panose="02040503050406030204" pitchFamily="18" charset="0"/>
                        </a:rPr>
                        <m:t>,</m:t>
                      </m:r>
                      <m:r>
                        <a:rPr lang="x-IV_mathan" sz="933">
                          <a:solidFill>
                            <a:schemeClr val="tx1"/>
                          </a:solidFill>
                          <a:latin typeface="Cambria Math" panose="02040503050406030204" pitchFamily="18" charset="0"/>
                        </a:rPr>
                        <m:t>𝑑𝑜𝑤𝑛</m:t>
                      </m:r>
                      <m:r>
                        <a:rPr lang="x-IV_mathan" sz="933">
                          <a:solidFill>
                            <a:schemeClr val="tx1"/>
                          </a:solidFill>
                          <a:latin typeface="Cambria Math" panose="02040503050406030204" pitchFamily="18" charset="0"/>
                        </a:rPr>
                        <m:t>)</m:t>
                      </m:r>
                    </m:oMath>
                  </m:oMathPara>
                </a14:m>
                <a:endParaRPr lang="x-IV_mathan" sz="933" dirty="0">
                  <a:solidFill>
                    <a:schemeClr val="tx1"/>
                  </a:solidFill>
                  <a:latin typeface="Cambria Math" panose="02040503050406030204" pitchFamily="18" charset="0"/>
                </a:endParaRPr>
              </a:p>
            </p:txBody>
          </p:sp>
        </mc:Choice>
        <mc:Fallback>
          <p:sp>
            <p:nvSpPr>
              <p:cNvPr id="43" name="TextBox 42">
                <a:extLst>
                  <a:ext uri="{FF2B5EF4-FFF2-40B4-BE49-F238E27FC236}">
                    <a16:creationId xmlns:a16="http://schemas.microsoft.com/office/drawing/2014/main" id="{5790D998-FC2E-45A1-95C1-B693CFDE918B}"/>
                  </a:ext>
                </a:extLst>
              </p:cNvPr>
              <p:cNvSpPr txBox="1">
                <a:spLocks noRot="1" noChangeAspect="1" noMove="1" noResize="1" noEditPoints="1" noAdjustHandles="1" noChangeArrowheads="1" noChangeShapeType="1" noTextEdit="1"/>
              </p:cNvSpPr>
              <p:nvPr/>
            </p:nvSpPr>
            <p:spPr>
              <a:xfrm>
                <a:off x="9832262" y="2435840"/>
                <a:ext cx="802977" cy="152798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9" name="TextBox 48">
                <a:extLst>
                  <a:ext uri="{FF2B5EF4-FFF2-40B4-BE49-F238E27FC236}">
                    <a16:creationId xmlns:a16="http://schemas.microsoft.com/office/drawing/2014/main" id="{AD719D28-1C90-42E2-A317-D6ACE02402D5}"/>
                  </a:ext>
                </a:extLst>
              </p:cNvPr>
              <p:cNvSpPr txBox="1"/>
              <p:nvPr/>
            </p:nvSpPr>
            <p:spPr>
              <a:xfrm>
                <a:off x="11087652" y="3161639"/>
                <a:ext cx="979948" cy="3340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x-IV_mathan" sz="1200" i="1" smtClean="0">
                              <a:solidFill>
                                <a:schemeClr val="tx1"/>
                              </a:solidFill>
                              <a:latin typeface="Cambria Math" panose="02040503050406030204" pitchFamily="18" charset="0"/>
                            </a:rPr>
                          </m:ctrlPr>
                        </m:funcPr>
                        <m:fName>
                          <m:limLow>
                            <m:limLowPr>
                              <m:ctrlPr>
                                <a:rPr lang="x-IV_mathan" sz="1200" i="1">
                                  <a:solidFill>
                                    <a:schemeClr val="tx1"/>
                                  </a:solidFill>
                                  <a:latin typeface="Cambria Math" panose="02040503050406030204" pitchFamily="18" charset="0"/>
                                </a:rPr>
                              </m:ctrlPr>
                            </m:limLowPr>
                            <m:e>
                              <m:r>
                                <m:rPr>
                                  <m:sty m:val="p"/>
                                </m:rPr>
                                <a:rPr lang="x-IV_mathan" sz="1200">
                                  <a:solidFill>
                                    <a:schemeClr val="tx1"/>
                                  </a:solidFill>
                                  <a:latin typeface="Cambria Math" panose="02040503050406030204" pitchFamily="18" charset="0"/>
                                </a:rPr>
                                <m:t>max</m:t>
                              </m:r>
                            </m:e>
                            <m:lim>
                              <m:r>
                                <a:rPr lang="x-IV_mathan" sz="1200">
                                  <a:solidFill>
                                    <a:schemeClr val="tx1"/>
                                  </a:solidFill>
                                  <a:latin typeface="Cambria Math" panose="02040503050406030204" pitchFamily="18" charset="0"/>
                                </a:rPr>
                                <m:t>𝑎</m:t>
                              </m:r>
                            </m:lim>
                          </m:limLow>
                        </m:fName>
                        <m:e>
                          <m:r>
                            <a:rPr lang="x-IV_mathan" sz="1200">
                              <a:solidFill>
                                <a:schemeClr val="tx1"/>
                              </a:solidFill>
                              <a:latin typeface="Cambria Math" panose="02040503050406030204" pitchFamily="18" charset="0"/>
                            </a:rPr>
                            <m:t>𝑄</m:t>
                          </m:r>
                          <m:r>
                            <a:rPr lang="x-IV_mathan" sz="1200">
                              <a:solidFill>
                                <a:schemeClr val="tx1"/>
                              </a:solidFill>
                              <a:latin typeface="Cambria Math" panose="02040503050406030204" pitchFamily="18" charset="0"/>
                            </a:rPr>
                            <m:t>(</m:t>
                          </m:r>
                          <m:r>
                            <a:rPr lang="x-IV_mathan" sz="1200">
                              <a:solidFill>
                                <a:schemeClr val="tx1"/>
                              </a:solidFill>
                              <a:latin typeface="Cambria Math" panose="02040503050406030204" pitchFamily="18" charset="0"/>
                            </a:rPr>
                            <m:t>𝑠</m:t>
                          </m:r>
                          <m:r>
                            <a:rPr lang="x-IV_mathan" sz="1200">
                              <a:solidFill>
                                <a:schemeClr val="tx1"/>
                              </a:solidFill>
                              <a:latin typeface="Cambria Math" panose="02040503050406030204" pitchFamily="18" charset="0"/>
                            </a:rPr>
                            <m:t>,</m:t>
                          </m:r>
                          <m:r>
                            <a:rPr lang="x-IV_mathan" sz="1200">
                              <a:solidFill>
                                <a:schemeClr val="tx1"/>
                              </a:solidFill>
                              <a:latin typeface="Cambria Math" panose="02040503050406030204" pitchFamily="18" charset="0"/>
                            </a:rPr>
                            <m:t>𝑎</m:t>
                          </m:r>
                          <m:r>
                            <a:rPr lang="x-IV_mathan" sz="1200">
                              <a:solidFill>
                                <a:schemeClr val="tx1"/>
                              </a:solidFill>
                              <a:latin typeface="Cambria Math" panose="02040503050406030204" pitchFamily="18" charset="0"/>
                            </a:rPr>
                            <m:t>)</m:t>
                          </m:r>
                        </m:e>
                      </m:func>
                    </m:oMath>
                  </m:oMathPara>
                </a14:m>
                <a:endParaRPr lang="en-US" sz="1200" dirty="0">
                  <a:solidFill>
                    <a:schemeClr val="tx1"/>
                  </a:solidFill>
                </a:endParaRPr>
              </a:p>
            </p:txBody>
          </p:sp>
        </mc:Choice>
        <mc:Fallback>
          <p:sp>
            <p:nvSpPr>
              <p:cNvPr id="49" name="TextBox 48">
                <a:extLst>
                  <a:ext uri="{FF2B5EF4-FFF2-40B4-BE49-F238E27FC236}">
                    <a16:creationId xmlns:a16="http://schemas.microsoft.com/office/drawing/2014/main" id="{AD719D28-1C90-42E2-A317-D6ACE02402D5}"/>
                  </a:ext>
                </a:extLst>
              </p:cNvPr>
              <p:cNvSpPr txBox="1">
                <a:spLocks noRot="1" noChangeAspect="1" noMove="1" noResize="1" noEditPoints="1" noAdjustHandles="1" noChangeArrowheads="1" noChangeShapeType="1" noTextEdit="1"/>
              </p:cNvSpPr>
              <p:nvPr/>
            </p:nvSpPr>
            <p:spPr>
              <a:xfrm>
                <a:off x="11087652" y="3161639"/>
                <a:ext cx="979948" cy="33400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C2E62951-E48D-44F2-83BC-33DA39B50E00}"/>
                  </a:ext>
                </a:extLst>
              </p:cNvPr>
              <p:cNvSpPr txBox="1"/>
              <p:nvPr/>
            </p:nvSpPr>
            <p:spPr>
              <a:xfrm>
                <a:off x="410296" y="2009012"/>
                <a:ext cx="2838994" cy="51090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x-IV_mathan" sz="1200" i="1" smtClean="0">
                              <a:solidFill>
                                <a:schemeClr val="tx1"/>
                              </a:solidFill>
                              <a:latin typeface="Cambria Math" panose="02040503050406030204" pitchFamily="18" charset="0"/>
                            </a:rPr>
                          </m:ctrlPr>
                        </m:dPr>
                        <m:e>
                          <m:r>
                            <a:rPr lang="x-IV_mathan" sz="1200" i="1">
                              <a:solidFill>
                                <a:schemeClr val="tx1"/>
                              </a:solidFill>
                              <a:latin typeface="Cambria Math" panose="02040503050406030204" pitchFamily="18" charset="0"/>
                            </a:rPr>
                            <m:t> </m:t>
                          </m:r>
                          <m:limLow>
                            <m:limLowPr>
                              <m:ctrlPr>
                                <a:rPr lang="x-IV_mathan" sz="1200" i="1">
                                  <a:solidFill>
                                    <a:schemeClr val="tx1"/>
                                  </a:solidFill>
                                  <a:latin typeface="Cambria Math" panose="02040503050406030204" pitchFamily="18" charset="0"/>
                                </a:rPr>
                              </m:ctrlPr>
                            </m:limLowPr>
                            <m:e>
                              <m:groupChr>
                                <m:groupChrPr>
                                  <m:chr m:val="⏟"/>
                                  <m:ctrlPr>
                                    <a:rPr lang="x-IV_mathan" sz="1200" i="1">
                                      <a:solidFill>
                                        <a:schemeClr val="tx1"/>
                                      </a:solidFill>
                                      <a:latin typeface="Cambria Math" panose="02040503050406030204" pitchFamily="18" charset="0"/>
                                    </a:rPr>
                                  </m:ctrlPr>
                                </m:groupChrPr>
                                <m:e>
                                  <m:func>
                                    <m:funcPr>
                                      <m:ctrlPr>
                                        <a:rPr lang="x-IV_mathan" sz="1200" i="1">
                                          <a:solidFill>
                                            <a:schemeClr val="tx1"/>
                                          </a:solidFill>
                                          <a:latin typeface="Cambria Math" panose="02040503050406030204" pitchFamily="18" charset="0"/>
                                        </a:rPr>
                                      </m:ctrlPr>
                                    </m:funcPr>
                                    <m:fName>
                                      <m:limLow>
                                        <m:limLowPr>
                                          <m:ctrlPr>
                                            <a:rPr lang="x-IV_mathan" sz="1200" i="1">
                                              <a:solidFill>
                                                <a:schemeClr val="tx1"/>
                                              </a:solidFill>
                                              <a:latin typeface="Cambria Math" panose="02040503050406030204" pitchFamily="18" charset="0"/>
                                            </a:rPr>
                                          </m:ctrlPr>
                                        </m:limLowPr>
                                        <m:e>
                                          <m:r>
                                            <m:rPr>
                                              <m:sty m:val="p"/>
                                            </m:rPr>
                                            <a:rPr lang="x-IV_mathan" sz="1200">
                                              <a:solidFill>
                                                <a:schemeClr val="tx1"/>
                                              </a:solidFill>
                                              <a:latin typeface="Cambria Math" panose="02040503050406030204" pitchFamily="18" charset="0"/>
                                            </a:rPr>
                                            <m:t>max</m:t>
                                          </m:r>
                                        </m:e>
                                        <m:lim>
                                          <m:r>
                                            <a:rPr lang="x-IV_mathan" sz="1200">
                                              <a:solidFill>
                                                <a:schemeClr val="tx1"/>
                                              </a:solidFill>
                                              <a:latin typeface="Cambria Math" panose="02040503050406030204" pitchFamily="18" charset="0"/>
                                            </a:rPr>
                                            <m:t>𝑎</m:t>
                                          </m:r>
                                        </m:lim>
                                      </m:limLow>
                                    </m:fName>
                                    <m:e>
                                      <m:sSub>
                                        <m:sSubPr>
                                          <m:ctrlPr>
                                            <a:rPr lang="x-IV_mathan" sz="1200" i="1">
                                              <a:solidFill>
                                                <a:schemeClr val="tx1"/>
                                              </a:solidFill>
                                              <a:latin typeface="Cambria Math" panose="02040503050406030204" pitchFamily="18" charset="0"/>
                                            </a:rPr>
                                          </m:ctrlPr>
                                        </m:sSubPr>
                                        <m:e>
                                          <m:r>
                                            <a:rPr lang="x-IV_mathan" sz="1200">
                                              <a:solidFill>
                                                <a:schemeClr val="tx1"/>
                                              </a:solidFill>
                                              <a:latin typeface="Cambria Math" panose="02040503050406030204" pitchFamily="18" charset="0"/>
                                            </a:rPr>
                                            <m:t>𝑄</m:t>
                                          </m:r>
                                        </m:e>
                                        <m:sub>
                                          <m:r>
                                            <a:rPr lang="x-IV_mathan" sz="1200">
                                              <a:solidFill>
                                                <a:schemeClr val="tx1"/>
                                              </a:solidFill>
                                              <a:latin typeface="Cambria Math" panose="02040503050406030204" pitchFamily="18" charset="0"/>
                                            </a:rPr>
                                            <m:t>𝑡</m:t>
                                          </m:r>
                                        </m:sub>
                                      </m:sSub>
                                      <m:d>
                                        <m:dPr>
                                          <m:ctrlPr>
                                            <a:rPr lang="x-IV_mathan" sz="1200" i="1">
                                              <a:solidFill>
                                                <a:schemeClr val="tx1"/>
                                              </a:solidFill>
                                              <a:latin typeface="Cambria Math" panose="02040503050406030204" pitchFamily="18" charset="0"/>
                                            </a:rPr>
                                          </m:ctrlPr>
                                        </m:dPr>
                                        <m:e>
                                          <m:sSub>
                                            <m:sSubPr>
                                              <m:ctrlPr>
                                                <a:rPr lang="x-IV_mathan" sz="1200" i="1">
                                                  <a:solidFill>
                                                    <a:schemeClr val="tx1"/>
                                                  </a:solidFill>
                                                  <a:latin typeface="Cambria Math" panose="02040503050406030204" pitchFamily="18" charset="0"/>
                                                </a:rPr>
                                              </m:ctrlPr>
                                            </m:sSubPr>
                                            <m:e>
                                              <m:r>
                                                <a:rPr lang="x-IV_mathan" sz="1200">
                                                  <a:solidFill>
                                                    <a:schemeClr val="tx1"/>
                                                  </a:solidFill>
                                                  <a:latin typeface="Cambria Math" panose="02040503050406030204" pitchFamily="18" charset="0"/>
                                                </a:rPr>
                                                <m:t>𝑠</m:t>
                                              </m:r>
                                            </m:e>
                                            <m:sub>
                                              <m:r>
                                                <a:rPr lang="x-IV_mathan" sz="1200">
                                                  <a:solidFill>
                                                    <a:schemeClr val="tx1"/>
                                                  </a:solidFill>
                                                  <a:latin typeface="Cambria Math" panose="02040503050406030204" pitchFamily="18" charset="0"/>
                                                </a:rPr>
                                                <m:t>𝑡</m:t>
                                              </m:r>
                                              <m:r>
                                                <a:rPr lang="x-IV_mathan" sz="1200">
                                                  <a:solidFill>
                                                    <a:schemeClr val="tx1"/>
                                                  </a:solidFill>
                                                  <a:latin typeface="Cambria Math" panose="02040503050406030204" pitchFamily="18" charset="0"/>
                                                </a:rPr>
                                                <m:t>+1</m:t>
                                              </m:r>
                                            </m:sub>
                                          </m:sSub>
                                          <m:r>
                                            <a:rPr lang="x-IV_mathan" sz="1200">
                                              <a:solidFill>
                                                <a:schemeClr val="tx1"/>
                                              </a:solidFill>
                                              <a:latin typeface="Cambria Math" panose="02040503050406030204" pitchFamily="18" charset="0"/>
                                            </a:rPr>
                                            <m:t>,</m:t>
                                          </m:r>
                                          <m:r>
                                            <a:rPr lang="x-IV_mathan" sz="1200" i="1">
                                              <a:solidFill>
                                                <a:schemeClr val="tx1"/>
                                              </a:solidFill>
                                              <a:latin typeface="Cambria Math" panose="02040503050406030204" pitchFamily="18" charset="0"/>
                                            </a:rPr>
                                            <m:t> </m:t>
                                          </m:r>
                                          <m:r>
                                            <a:rPr lang="x-IV_mathan" sz="1200">
                                              <a:solidFill>
                                                <a:schemeClr val="tx1"/>
                                              </a:solidFill>
                                              <a:latin typeface="Cambria Math" panose="02040503050406030204" pitchFamily="18" charset="0"/>
                                            </a:rPr>
                                            <m:t>𝑎</m:t>
                                          </m:r>
                                        </m:e>
                                      </m:d>
                                    </m:e>
                                  </m:func>
                                </m:e>
                              </m:groupChr>
                            </m:e>
                            <m:lim>
                              <m:r>
                                <a:rPr lang="x-IV_mathan" sz="1200">
                                  <a:solidFill>
                                    <a:schemeClr val="tx1"/>
                                  </a:solidFill>
                                  <a:latin typeface="Cambria Math" panose="02040503050406030204" pitchFamily="18" charset="0"/>
                                </a:rPr>
                                <m:t>𝑚𝑎𝑥𝑖𝑚𝑢𝑚</m:t>
                              </m:r>
                              <m:r>
                                <a:rPr lang="x-IV_mathan" sz="1200" i="1">
                                  <a:solidFill>
                                    <a:schemeClr val="tx1"/>
                                  </a:solidFill>
                                  <a:latin typeface="Cambria Math" panose="02040503050406030204" pitchFamily="18" charset="0"/>
                                </a:rPr>
                                <m:t> </m:t>
                              </m:r>
                              <m:r>
                                <a:rPr lang="x-IV_mathan" sz="1200">
                                  <a:solidFill>
                                    <a:schemeClr val="tx1"/>
                                  </a:solidFill>
                                  <a:latin typeface="Cambria Math" panose="02040503050406030204" pitchFamily="18" charset="0"/>
                                </a:rPr>
                                <m:t>𝑒𝑥𝑝𝑒𝑐𝑡𝑒𝑑</m:t>
                              </m:r>
                              <m:r>
                                <a:rPr lang="x-IV_mathan" sz="1200" i="1">
                                  <a:solidFill>
                                    <a:schemeClr val="tx1"/>
                                  </a:solidFill>
                                  <a:latin typeface="Cambria Math" panose="02040503050406030204" pitchFamily="18" charset="0"/>
                                </a:rPr>
                                <m:t> </m:t>
                              </m:r>
                              <m:r>
                                <a:rPr lang="x-IV_mathan" sz="1200">
                                  <a:solidFill>
                                    <a:schemeClr val="tx1"/>
                                  </a:solidFill>
                                  <a:latin typeface="Cambria Math" panose="02040503050406030204" pitchFamily="18" charset="0"/>
                                </a:rPr>
                                <m:t>𝑟𝑒𝑤𝑎𝑟𝑑</m:t>
                              </m:r>
                            </m:lim>
                          </m:limLow>
                          <m:r>
                            <a:rPr lang="x-IV_mathan" sz="1200" i="1">
                              <a:solidFill>
                                <a:schemeClr val="tx1"/>
                              </a:solidFill>
                              <a:latin typeface="Cambria Math" panose="02040503050406030204" pitchFamily="18" charset="0"/>
                            </a:rPr>
                            <m:t> </m:t>
                          </m:r>
                        </m:e>
                      </m:d>
                    </m:oMath>
                  </m:oMathPara>
                </a14:m>
                <a:endParaRPr lang="en-US" sz="1200" dirty="0">
                  <a:solidFill>
                    <a:schemeClr val="tx1"/>
                  </a:solidFill>
                </a:endParaRPr>
              </a:p>
            </p:txBody>
          </p:sp>
        </mc:Choice>
        <mc:Fallback>
          <p:sp>
            <p:nvSpPr>
              <p:cNvPr id="32" name="TextBox 31">
                <a:extLst>
                  <a:ext uri="{FF2B5EF4-FFF2-40B4-BE49-F238E27FC236}">
                    <a16:creationId xmlns:a16="http://schemas.microsoft.com/office/drawing/2014/main" id="{C2E62951-E48D-44F2-83BC-33DA39B50E00}"/>
                  </a:ext>
                </a:extLst>
              </p:cNvPr>
              <p:cNvSpPr txBox="1">
                <a:spLocks noRot="1" noChangeAspect="1" noMove="1" noResize="1" noEditPoints="1" noAdjustHandles="1" noChangeArrowheads="1" noChangeShapeType="1" noTextEdit="1"/>
              </p:cNvSpPr>
              <p:nvPr/>
            </p:nvSpPr>
            <p:spPr>
              <a:xfrm>
                <a:off x="410296" y="2009012"/>
                <a:ext cx="2838994" cy="510909"/>
              </a:xfrm>
              <a:prstGeom prst="rect">
                <a:avLst/>
              </a:prstGeom>
              <a:blipFill>
                <a:blip r:embed="rId6"/>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C006C118-5207-45BD-B46E-A94C951F8914}"/>
              </a:ext>
            </a:extLst>
          </p:cNvPr>
          <p:cNvSpPr txBox="1"/>
          <p:nvPr/>
        </p:nvSpPr>
        <p:spPr>
          <a:xfrm>
            <a:off x="-9632" y="2923628"/>
            <a:ext cx="3621726" cy="707886"/>
          </a:xfrm>
          <a:prstGeom prst="rect">
            <a:avLst/>
          </a:prstGeom>
          <a:noFill/>
        </p:spPr>
        <p:txBody>
          <a:bodyPr wrap="square" rtlCol="0">
            <a:spAutoFit/>
          </a:bodyPr>
          <a:lstStyle/>
          <a:p>
            <a:pPr algn="ctr"/>
            <a:r>
              <a:rPr lang="en-US" sz="2000" dirty="0"/>
              <a:t>Calculated by artificial neural network (ANN)</a:t>
            </a:r>
          </a:p>
        </p:txBody>
      </p:sp>
      <p:cxnSp>
        <p:nvCxnSpPr>
          <p:cNvPr id="7" name="Straight Connector 6">
            <a:extLst>
              <a:ext uri="{FF2B5EF4-FFF2-40B4-BE49-F238E27FC236}">
                <a16:creationId xmlns:a16="http://schemas.microsoft.com/office/drawing/2014/main" id="{E20C1BA2-46E0-48AE-A46D-468189E4AAF2}"/>
              </a:ext>
            </a:extLst>
          </p:cNvPr>
          <p:cNvCxnSpPr>
            <a:cxnSpLocks/>
          </p:cNvCxnSpPr>
          <p:nvPr/>
        </p:nvCxnSpPr>
        <p:spPr>
          <a:xfrm>
            <a:off x="1812350" y="2534789"/>
            <a:ext cx="4855" cy="39313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42E190C6-E93B-4593-B400-63FA8D66B024}"/>
              </a:ext>
            </a:extLst>
          </p:cNvPr>
          <p:cNvSpPr txBox="1"/>
          <p:nvPr/>
        </p:nvSpPr>
        <p:spPr>
          <a:xfrm>
            <a:off x="4836633" y="6032559"/>
            <a:ext cx="483051" cy="276999"/>
          </a:xfrm>
          <a:prstGeom prst="rect">
            <a:avLst/>
          </a:prstGeom>
          <a:noFill/>
        </p:spPr>
        <p:txBody>
          <a:bodyPr wrap="square" rtlCol="0">
            <a:spAutoFit/>
          </a:bodyPr>
          <a:lstStyle/>
          <a:p>
            <a:r>
              <a:rPr lang="en-US" sz="1200" dirty="0"/>
              <a:t>…</a:t>
            </a:r>
          </a:p>
        </p:txBody>
      </p:sp>
    </p:spTree>
    <p:extLst>
      <p:ext uri="{BB962C8B-B14F-4D97-AF65-F5344CB8AC3E}">
        <p14:creationId xmlns:p14="http://schemas.microsoft.com/office/powerpoint/2010/main" val="3297783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BB72A98-F709-4C9E-AB5B-F335631EA889}"/>
              </a:ext>
            </a:extLst>
          </p:cNvPr>
          <p:cNvSpPr>
            <a:spLocks noGrp="1"/>
          </p:cNvSpPr>
          <p:nvPr>
            <p:ph type="title"/>
          </p:nvPr>
        </p:nvSpPr>
        <p:spPr>
          <a:xfrm>
            <a:off x="652784" y="700227"/>
            <a:ext cx="10246177" cy="1478344"/>
          </a:xfrm>
        </p:spPr>
        <p:txBody>
          <a:bodyPr/>
          <a:lstStyle/>
          <a:p>
            <a:r>
              <a:rPr lang="en-US" dirty="0"/>
              <a:t>DQN Functions</a:t>
            </a:r>
          </a:p>
        </p:txBody>
      </p:sp>
      <p:sp>
        <p:nvSpPr>
          <p:cNvPr id="10" name="Text Placeholder 7">
            <a:extLst>
              <a:ext uri="{FF2B5EF4-FFF2-40B4-BE49-F238E27FC236}">
                <a16:creationId xmlns:a16="http://schemas.microsoft.com/office/drawing/2014/main" id="{F2F5EAB0-F543-41C1-A106-D782B8B52CCC}"/>
              </a:ext>
            </a:extLst>
          </p:cNvPr>
          <p:cNvSpPr txBox="1">
            <a:spLocks/>
          </p:cNvSpPr>
          <p:nvPr/>
        </p:nvSpPr>
        <p:spPr>
          <a:xfrm>
            <a:off x="551183" y="1980742"/>
            <a:ext cx="10246178" cy="3675449"/>
          </a:xfrm>
          <a:prstGeom prst="rect">
            <a:avLst/>
          </a:prstGeom>
        </p:spPr>
        <p:txBody>
          <a:bodyPr vert="horz" lIns="0" tIns="0" rIns="0" bIns="0" rtlCol="0">
            <a:noAutofit/>
          </a:bodyPr>
          <a:lstStyle>
            <a:lvl1pPr marL="0" indent="0" algn="l" defTabSz="914324" rtl="0" eaLnBrk="1" fontAlgn="base" hangingPunct="1">
              <a:lnSpc>
                <a:spcPct val="90000"/>
              </a:lnSpc>
              <a:spcBef>
                <a:spcPct val="20000"/>
              </a:spcBef>
              <a:spcAft>
                <a:spcPct val="0"/>
              </a:spcAft>
              <a:buFontTx/>
              <a:buNone/>
              <a:defRPr sz="50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a:lstStyle>
          <a:p>
            <a:pPr marL="457223" indent="-457223">
              <a:buFont typeface="Arial" panose="020B0604020202020204" pitchFamily="34" charset="0"/>
              <a:buChar char="•"/>
            </a:pPr>
            <a:endParaRPr lang="en-US" sz="2400" dirty="0"/>
          </a:p>
        </p:txBody>
      </p:sp>
      <mc:AlternateContent xmlns:mc="http://schemas.openxmlformats.org/markup-compatibility/2006">
        <mc:Choice xmlns:a14="http://schemas.microsoft.com/office/drawing/2010/main" Requires="a14">
          <p:sp>
            <p:nvSpPr>
              <p:cNvPr id="11" name="Text Placeholder 7">
                <a:extLst>
                  <a:ext uri="{FF2B5EF4-FFF2-40B4-BE49-F238E27FC236}">
                    <a16:creationId xmlns:a16="http://schemas.microsoft.com/office/drawing/2014/main" id="{90C21E94-FDD1-4826-BA23-C69795F27AAF}"/>
                  </a:ext>
                </a:extLst>
              </p:cNvPr>
              <p:cNvSpPr txBox="1">
                <a:spLocks/>
              </p:cNvSpPr>
              <p:nvPr/>
            </p:nvSpPr>
            <p:spPr>
              <a:xfrm>
                <a:off x="850121" y="2078562"/>
                <a:ext cx="10246178" cy="3838913"/>
              </a:xfrm>
              <a:prstGeom prst="rect">
                <a:avLst/>
              </a:prstGeom>
            </p:spPr>
            <p:txBody>
              <a:bodyPr vert="horz" lIns="0" tIns="0" rIns="0" bIns="0" rtlCol="0">
                <a:noAutofit/>
              </a:bodyPr>
              <a:lstStyle>
                <a:lvl1pPr marL="0" indent="0" algn="l" defTabSz="914324" rtl="0" eaLnBrk="1" fontAlgn="base" hangingPunct="1">
                  <a:lnSpc>
                    <a:spcPct val="90000"/>
                  </a:lnSpc>
                  <a:spcBef>
                    <a:spcPct val="20000"/>
                  </a:spcBef>
                  <a:spcAft>
                    <a:spcPct val="0"/>
                  </a:spcAft>
                  <a:buFontTx/>
                  <a:buNone/>
                  <a:defRPr sz="50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a:lstStyle>
              <a:p>
                <a:pPr marL="381019" indent="-381019">
                  <a:buFont typeface="Arial" panose="020B0604020202020204" pitchFamily="34" charset="0"/>
                  <a:buChar char="•"/>
                </a:pPr>
                <a:r>
                  <a:rPr lang="en-US" sz="2400" dirty="0">
                    <a:solidFill>
                      <a:schemeClr val="tx1"/>
                    </a:solidFill>
                  </a:rPr>
                  <a:t>Loss function is backpropagated into the network to calculate weights for inputs and hidden layers</a:t>
                </a:r>
              </a:p>
              <a:p>
                <a:pPr marL="1371586" lvl="1" indent="-381019">
                  <a:buFont typeface="Arial" panose="020B0604020202020204" pitchFamily="34" charset="0"/>
                  <a:buChar char="•"/>
                </a:pPr>
                <a14:m>
                  <m:oMath xmlns:m="http://schemas.openxmlformats.org/officeDocument/2006/math">
                    <m:r>
                      <a:rPr lang="x-IV_mathan" sz="2000" smtClean="0">
                        <a:solidFill>
                          <a:schemeClr val="tx1"/>
                        </a:solidFill>
                        <a:latin typeface="Cambria Math" panose="02040503050406030204" pitchFamily="18" charset="0"/>
                      </a:rPr>
                      <m:t>𝑚𝑠𝑒</m:t>
                    </m:r>
                    <m:r>
                      <a:rPr lang="x-IV_mathan" sz="2000" i="1" smtClean="0">
                        <a:solidFill>
                          <a:schemeClr val="tx1"/>
                        </a:solidFill>
                        <a:latin typeface="Cambria Math" panose="02040503050406030204" pitchFamily="18" charset="0"/>
                      </a:rPr>
                      <m:t> </m:t>
                    </m:r>
                    <m:r>
                      <a:rPr lang="x-IV_mathan" sz="2000" smtClean="0">
                        <a:solidFill>
                          <a:schemeClr val="tx1"/>
                        </a:solidFill>
                        <a:latin typeface="Cambria Math" panose="02040503050406030204" pitchFamily="18" charset="0"/>
                      </a:rPr>
                      <m:t>𝑙𝑜𝑠𝑠</m:t>
                    </m:r>
                    <m:r>
                      <a:rPr lang="x-IV_mathan" sz="2000" i="1" smtClean="0">
                        <a:solidFill>
                          <a:schemeClr val="tx1"/>
                        </a:solidFill>
                        <a:latin typeface="Cambria Math" panose="02040503050406030204" pitchFamily="18" charset="0"/>
                      </a:rPr>
                      <m:t> </m:t>
                    </m:r>
                    <m:r>
                      <a:rPr lang="x-IV_mathan" sz="2000" smtClean="0">
                        <a:solidFill>
                          <a:schemeClr val="tx1"/>
                        </a:solidFill>
                        <a:latin typeface="Cambria Math" panose="02040503050406030204" pitchFamily="18" charset="0"/>
                      </a:rPr>
                      <m:t>𝑓𝑢𝑛𝑐𝑡𝑖𝑜𝑛</m:t>
                    </m:r>
                    <m:r>
                      <a:rPr lang="x-IV_mathan" sz="2000" smtClean="0">
                        <a:solidFill>
                          <a:schemeClr val="tx1"/>
                        </a:solidFill>
                        <a:latin typeface="Cambria Math" panose="02040503050406030204" pitchFamily="18" charset="0"/>
                      </a:rPr>
                      <m:t>=</m:t>
                    </m:r>
                    <m:f>
                      <m:fPr>
                        <m:ctrlPr>
                          <a:rPr lang="x-IV_mathan" sz="2000" i="1">
                            <a:solidFill>
                              <a:schemeClr val="tx1"/>
                            </a:solidFill>
                            <a:latin typeface="Cambria Math" panose="02040503050406030204" pitchFamily="18" charset="0"/>
                          </a:rPr>
                        </m:ctrlPr>
                      </m:fPr>
                      <m:num>
                        <m:r>
                          <a:rPr lang="x-IV_mathan" sz="2000" smtClean="0">
                            <a:solidFill>
                              <a:schemeClr val="tx1"/>
                            </a:solidFill>
                            <a:latin typeface="Cambria Math" panose="02040503050406030204" pitchFamily="18" charset="0"/>
                          </a:rPr>
                          <m:t>1</m:t>
                        </m:r>
                      </m:num>
                      <m:den>
                        <m:r>
                          <a:rPr lang="x-IV_mathan" sz="2000" smtClean="0">
                            <a:solidFill>
                              <a:schemeClr val="tx1"/>
                            </a:solidFill>
                            <a:latin typeface="Cambria Math" panose="02040503050406030204" pitchFamily="18" charset="0"/>
                          </a:rPr>
                          <m:t>2</m:t>
                        </m:r>
                      </m:den>
                    </m:f>
                    <m:sSup>
                      <m:sSupPr>
                        <m:ctrlPr>
                          <a:rPr lang="x-IV_mathan" sz="2000" i="1">
                            <a:solidFill>
                              <a:schemeClr val="tx1"/>
                            </a:solidFill>
                            <a:latin typeface="Cambria Math" panose="02040503050406030204" pitchFamily="18" charset="0"/>
                          </a:rPr>
                        </m:ctrlPr>
                      </m:sSupPr>
                      <m:e>
                        <m:d>
                          <m:dPr>
                            <m:begChr m:val="["/>
                            <m:endChr m:val="]"/>
                            <m:ctrlPr>
                              <a:rPr lang="x-IV_mathan" sz="2000" i="1">
                                <a:solidFill>
                                  <a:schemeClr val="tx1"/>
                                </a:solidFill>
                                <a:latin typeface="Cambria Math" panose="02040503050406030204" pitchFamily="18" charset="0"/>
                              </a:rPr>
                            </m:ctrlPr>
                          </m:dPr>
                          <m:e>
                            <m:sSub>
                              <m:sSubPr>
                                <m:ctrlPr>
                                  <a:rPr lang="x-IV_mathan" sz="2000" i="1">
                                    <a:solidFill>
                                      <a:schemeClr val="tx1"/>
                                    </a:solidFill>
                                    <a:latin typeface="Cambria Math" panose="02040503050406030204" pitchFamily="18" charset="0"/>
                                  </a:rPr>
                                </m:ctrlPr>
                              </m:sSubPr>
                              <m:e>
                                <m:r>
                                  <a:rPr lang="x-IV_mathan" sz="2000" smtClean="0">
                                    <a:solidFill>
                                      <a:schemeClr val="tx1"/>
                                    </a:solidFill>
                                    <a:latin typeface="Cambria Math" panose="02040503050406030204" pitchFamily="18" charset="0"/>
                                  </a:rPr>
                                  <m:t>𝑅</m:t>
                                </m:r>
                              </m:e>
                              <m:sub>
                                <m:r>
                                  <a:rPr lang="x-IV_mathan" sz="2000" smtClean="0">
                                    <a:solidFill>
                                      <a:schemeClr val="tx1"/>
                                    </a:solidFill>
                                    <a:latin typeface="Cambria Math" panose="02040503050406030204" pitchFamily="18" charset="0"/>
                                  </a:rPr>
                                  <m:t>𝑡</m:t>
                                </m:r>
                              </m:sub>
                            </m:sSub>
                            <m:r>
                              <a:rPr lang="x-IV_mathan" sz="2000" smtClean="0">
                                <a:solidFill>
                                  <a:schemeClr val="tx1"/>
                                </a:solidFill>
                                <a:latin typeface="Cambria Math" panose="02040503050406030204" pitchFamily="18" charset="0"/>
                              </a:rPr>
                              <m:t>+</m:t>
                            </m:r>
                            <m:r>
                              <a:rPr lang="x-IV_mathan" sz="2000" i="1" smtClean="0">
                                <a:solidFill>
                                  <a:schemeClr val="tx1"/>
                                </a:solidFill>
                                <a:latin typeface="Cambria Math" panose="02040503050406030204" pitchFamily="18" charset="0"/>
                              </a:rPr>
                              <m:t> </m:t>
                            </m:r>
                            <m:r>
                              <a:rPr lang="x-IV_mathan" sz="2000" smtClean="0">
                                <a:solidFill>
                                  <a:schemeClr val="tx1"/>
                                </a:solidFill>
                                <a:latin typeface="Cambria Math" panose="02040503050406030204" pitchFamily="18" charset="0"/>
                              </a:rPr>
                              <m:t>𝛾</m:t>
                            </m:r>
                            <m:func>
                              <m:funcPr>
                                <m:ctrlPr>
                                  <a:rPr lang="x-IV_mathan" sz="2000" i="1">
                                    <a:solidFill>
                                      <a:schemeClr val="tx1"/>
                                    </a:solidFill>
                                    <a:latin typeface="Cambria Math" panose="02040503050406030204" pitchFamily="18" charset="0"/>
                                  </a:rPr>
                                </m:ctrlPr>
                              </m:funcPr>
                              <m:fName>
                                <m:r>
                                  <m:rPr>
                                    <m:sty m:val="p"/>
                                  </m:rPr>
                                  <a:rPr lang="x-IV_mathan" sz="2000" smtClean="0">
                                    <a:solidFill>
                                      <a:schemeClr val="tx1"/>
                                    </a:solidFill>
                                    <a:latin typeface="Cambria Math" panose="02040503050406030204" pitchFamily="18" charset="0"/>
                                  </a:rPr>
                                  <m:t>arg</m:t>
                                </m:r>
                                <m:limLow>
                                  <m:limLowPr>
                                    <m:ctrlPr>
                                      <a:rPr lang="x-IV_mathan" sz="2000" i="1">
                                        <a:solidFill>
                                          <a:schemeClr val="tx1"/>
                                        </a:solidFill>
                                        <a:latin typeface="Cambria Math" panose="02040503050406030204" pitchFamily="18" charset="0"/>
                                      </a:rPr>
                                    </m:ctrlPr>
                                  </m:limLowPr>
                                  <m:e>
                                    <m:r>
                                      <m:rPr>
                                        <m:sty m:val="p"/>
                                      </m:rPr>
                                      <a:rPr lang="x-IV_mathan" sz="2000" smtClean="0">
                                        <a:solidFill>
                                          <a:schemeClr val="tx1"/>
                                        </a:solidFill>
                                        <a:latin typeface="Cambria Math" panose="02040503050406030204" pitchFamily="18" charset="0"/>
                                      </a:rPr>
                                      <m:t>max</m:t>
                                    </m:r>
                                  </m:e>
                                  <m:lim>
                                    <m:r>
                                      <a:rPr lang="x-IV_mathan" sz="2000" smtClean="0">
                                        <a:solidFill>
                                          <a:schemeClr val="tx1"/>
                                        </a:solidFill>
                                        <a:latin typeface="Cambria Math" panose="02040503050406030204" pitchFamily="18" charset="0"/>
                                      </a:rPr>
                                      <m:t>𝑎</m:t>
                                    </m:r>
                                  </m:lim>
                                </m:limLow>
                              </m:fName>
                              <m:e>
                                <m:d>
                                  <m:dPr>
                                    <m:ctrlPr>
                                      <a:rPr lang="x-IV_mathan" sz="2000" i="1">
                                        <a:solidFill>
                                          <a:schemeClr val="tx1"/>
                                        </a:solidFill>
                                        <a:latin typeface="Cambria Math" panose="02040503050406030204" pitchFamily="18" charset="0"/>
                                      </a:rPr>
                                    </m:ctrlPr>
                                  </m:dPr>
                                  <m:e>
                                    <m:r>
                                      <a:rPr lang="x-IV_mathan" sz="2000" smtClean="0">
                                        <a:solidFill>
                                          <a:schemeClr val="tx1"/>
                                        </a:solidFill>
                                        <a:latin typeface="Cambria Math" panose="02040503050406030204" pitchFamily="18" charset="0"/>
                                      </a:rPr>
                                      <m:t>𝑄</m:t>
                                    </m:r>
                                    <m:d>
                                      <m:dPr>
                                        <m:ctrlPr>
                                          <a:rPr lang="x-IV_mathan" sz="2000" i="1">
                                            <a:solidFill>
                                              <a:schemeClr val="tx1"/>
                                            </a:solidFill>
                                            <a:latin typeface="Cambria Math" panose="02040503050406030204" pitchFamily="18" charset="0"/>
                                          </a:rPr>
                                        </m:ctrlPr>
                                      </m:dPr>
                                      <m:e>
                                        <m:sSub>
                                          <m:sSubPr>
                                            <m:ctrlPr>
                                              <a:rPr lang="x-IV_mathan" sz="2000" i="1">
                                                <a:solidFill>
                                                  <a:schemeClr val="tx1"/>
                                                </a:solidFill>
                                                <a:latin typeface="Cambria Math" panose="02040503050406030204" pitchFamily="18" charset="0"/>
                                              </a:rPr>
                                            </m:ctrlPr>
                                          </m:sSubPr>
                                          <m:e>
                                            <m:r>
                                              <a:rPr lang="x-IV_mathan" sz="2000" smtClean="0">
                                                <a:solidFill>
                                                  <a:schemeClr val="tx1"/>
                                                </a:solidFill>
                                                <a:latin typeface="Cambria Math" panose="02040503050406030204" pitchFamily="18" charset="0"/>
                                              </a:rPr>
                                              <m:t>𝑠</m:t>
                                            </m:r>
                                          </m:e>
                                          <m:sub>
                                            <m:r>
                                              <a:rPr lang="x-IV_mathan" sz="2000" smtClean="0">
                                                <a:solidFill>
                                                  <a:schemeClr val="tx1"/>
                                                </a:solidFill>
                                                <a:latin typeface="Cambria Math" panose="02040503050406030204" pitchFamily="18" charset="0"/>
                                              </a:rPr>
                                              <m:t>𝑡</m:t>
                                            </m:r>
                                            <m:r>
                                              <a:rPr lang="x-IV_mathan" sz="2000" smtClean="0">
                                                <a:solidFill>
                                                  <a:schemeClr val="tx1"/>
                                                </a:solidFill>
                                                <a:latin typeface="Cambria Math" panose="02040503050406030204" pitchFamily="18" charset="0"/>
                                              </a:rPr>
                                              <m:t>+1</m:t>
                                            </m:r>
                                          </m:sub>
                                        </m:sSub>
                                      </m:e>
                                    </m:d>
                                  </m:e>
                                </m:d>
                                <m:r>
                                  <a:rPr lang="x-IV_mathan" sz="2000" i="1" smtClean="0">
                                    <a:solidFill>
                                      <a:schemeClr val="tx1"/>
                                    </a:solidFill>
                                    <a:latin typeface="Cambria Math" panose="02040503050406030204" pitchFamily="18" charset="0"/>
                                  </a:rPr>
                                  <m:t> </m:t>
                                </m:r>
                              </m:e>
                            </m:func>
                            <m:r>
                              <a:rPr lang="x-IV_mathan" sz="2000" smtClean="0">
                                <a:solidFill>
                                  <a:schemeClr val="tx1"/>
                                </a:solidFill>
                                <a:latin typeface="Cambria Math" panose="02040503050406030204" pitchFamily="18" charset="0"/>
                              </a:rPr>
                              <m:t>−</m:t>
                            </m:r>
                            <m:r>
                              <a:rPr lang="x-IV_mathan" sz="2000" smtClean="0">
                                <a:solidFill>
                                  <a:schemeClr val="tx1"/>
                                </a:solidFill>
                                <a:latin typeface="Cambria Math" panose="02040503050406030204" pitchFamily="18" charset="0"/>
                              </a:rPr>
                              <m:t>𝑄</m:t>
                            </m:r>
                            <m:d>
                              <m:dPr>
                                <m:ctrlPr>
                                  <a:rPr lang="x-IV_mathan" sz="2000" i="1">
                                    <a:solidFill>
                                      <a:schemeClr val="tx1"/>
                                    </a:solidFill>
                                    <a:latin typeface="Cambria Math" panose="02040503050406030204" pitchFamily="18" charset="0"/>
                                  </a:rPr>
                                </m:ctrlPr>
                              </m:dPr>
                              <m:e>
                                <m:sSub>
                                  <m:sSubPr>
                                    <m:ctrlPr>
                                      <a:rPr lang="x-IV_mathan" sz="2000" i="1">
                                        <a:solidFill>
                                          <a:schemeClr val="tx1"/>
                                        </a:solidFill>
                                        <a:latin typeface="Cambria Math" panose="02040503050406030204" pitchFamily="18" charset="0"/>
                                      </a:rPr>
                                    </m:ctrlPr>
                                  </m:sSubPr>
                                  <m:e>
                                    <m:r>
                                      <a:rPr lang="x-IV_mathan" sz="2000" smtClean="0">
                                        <a:solidFill>
                                          <a:schemeClr val="tx1"/>
                                        </a:solidFill>
                                        <a:latin typeface="Cambria Math" panose="02040503050406030204" pitchFamily="18" charset="0"/>
                                      </a:rPr>
                                      <m:t>𝑠</m:t>
                                    </m:r>
                                  </m:e>
                                  <m:sub>
                                    <m:r>
                                      <a:rPr lang="x-IV_mathan" sz="2000" smtClean="0">
                                        <a:solidFill>
                                          <a:schemeClr val="tx1"/>
                                        </a:solidFill>
                                        <a:latin typeface="Cambria Math" panose="02040503050406030204" pitchFamily="18" charset="0"/>
                                      </a:rPr>
                                      <m:t>𝑡</m:t>
                                    </m:r>
                                  </m:sub>
                                </m:sSub>
                                <m:r>
                                  <a:rPr lang="x-IV_mathan" sz="2000" smtClean="0">
                                    <a:solidFill>
                                      <a:schemeClr val="tx1"/>
                                    </a:solidFill>
                                    <a:latin typeface="Cambria Math" panose="02040503050406030204" pitchFamily="18" charset="0"/>
                                  </a:rPr>
                                  <m:t>,</m:t>
                                </m:r>
                                <m:r>
                                  <a:rPr lang="x-IV_mathan" sz="2000" i="1" smtClean="0">
                                    <a:solidFill>
                                      <a:schemeClr val="tx1"/>
                                    </a:solidFill>
                                    <a:latin typeface="Cambria Math" panose="02040503050406030204" pitchFamily="18" charset="0"/>
                                  </a:rPr>
                                  <m:t> </m:t>
                                </m:r>
                                <m:sSub>
                                  <m:sSubPr>
                                    <m:ctrlPr>
                                      <a:rPr lang="x-IV_mathan" sz="2000" i="1">
                                        <a:solidFill>
                                          <a:schemeClr val="tx1"/>
                                        </a:solidFill>
                                        <a:latin typeface="Cambria Math" panose="02040503050406030204" pitchFamily="18" charset="0"/>
                                      </a:rPr>
                                    </m:ctrlPr>
                                  </m:sSubPr>
                                  <m:e>
                                    <m:r>
                                      <a:rPr lang="x-IV_mathan" sz="2000" smtClean="0">
                                        <a:solidFill>
                                          <a:schemeClr val="tx1"/>
                                        </a:solidFill>
                                        <a:latin typeface="Cambria Math" panose="02040503050406030204" pitchFamily="18" charset="0"/>
                                      </a:rPr>
                                      <m:t>𝑎</m:t>
                                    </m:r>
                                  </m:e>
                                  <m:sub>
                                    <m:r>
                                      <a:rPr lang="x-IV_mathan" sz="2000" smtClean="0">
                                        <a:solidFill>
                                          <a:schemeClr val="tx1"/>
                                        </a:solidFill>
                                        <a:latin typeface="Cambria Math" panose="02040503050406030204" pitchFamily="18" charset="0"/>
                                      </a:rPr>
                                      <m:t>𝑡</m:t>
                                    </m:r>
                                  </m:sub>
                                </m:sSub>
                              </m:e>
                            </m:d>
                          </m:e>
                        </m:d>
                      </m:e>
                      <m:sup>
                        <m:r>
                          <a:rPr lang="x-IV_mathan" sz="2000" smtClean="0">
                            <a:solidFill>
                              <a:schemeClr val="tx1"/>
                            </a:solidFill>
                            <a:latin typeface="Cambria Math" panose="02040503050406030204" pitchFamily="18" charset="0"/>
                          </a:rPr>
                          <m:t>2</m:t>
                        </m:r>
                      </m:sup>
                    </m:sSup>
                  </m:oMath>
                </a14:m>
                <a:endParaRPr lang="en-US" sz="2000" dirty="0">
                  <a:solidFill>
                    <a:schemeClr val="tx1"/>
                  </a:solidFill>
                </a:endParaRPr>
              </a:p>
              <a:p>
                <a:pPr marL="381019" indent="-381019">
                  <a:buFont typeface="Arial" panose="020B0604020202020204" pitchFamily="34" charset="0"/>
                  <a:buChar char="•"/>
                </a:pPr>
                <a:r>
                  <a:rPr lang="en-US" sz="2400" dirty="0" err="1">
                    <a:solidFill>
                      <a:schemeClr val="tx1"/>
                    </a:solidFill>
                  </a:rPr>
                  <a:t>ReLU</a:t>
                </a:r>
                <a:r>
                  <a:rPr lang="en-US" sz="2400" dirty="0">
                    <a:solidFill>
                      <a:schemeClr val="tx1"/>
                    </a:solidFill>
                  </a:rPr>
                  <a:t> activation on hidden layer function to avoid vanishing gradient</a:t>
                </a:r>
              </a:p>
              <a:p>
                <a:pPr marL="1371586" lvl="1" indent="-381019">
                  <a:buFont typeface="Arial" panose="020B0604020202020204" pitchFamily="34" charset="0"/>
                  <a:buChar char="•"/>
                </a:pPr>
                <a14:m>
                  <m:oMath xmlns:m="http://schemas.openxmlformats.org/officeDocument/2006/math">
                    <m:r>
                      <m:rPr>
                        <m:sty m:val="p"/>
                      </m:rPr>
                      <a:rPr lang="x-IV_mathan" sz="2000" smtClean="0">
                        <a:solidFill>
                          <a:schemeClr val="tx1"/>
                        </a:solidFill>
                        <a:latin typeface="Cambria Math" panose="02040503050406030204" pitchFamily="18" charset="0"/>
                        <a:ea typeface="Cambria Math" panose="02040503050406030204" pitchFamily="18" charset="0"/>
                      </a:rPr>
                      <m:t>ReLU</m:t>
                    </m:r>
                    <m:r>
                      <a:rPr lang="en-US" sz="2000" smtClean="0">
                        <a:solidFill>
                          <a:schemeClr val="tx1"/>
                        </a:solidFill>
                        <a:latin typeface="Cambria Math" panose="02040503050406030204" pitchFamily="18" charset="0"/>
                        <a:ea typeface="Cambria Math" panose="02040503050406030204" pitchFamily="18" charset="0"/>
                      </a:rPr>
                      <m:t>(</m:t>
                    </m:r>
                    <m:r>
                      <m:rPr>
                        <m:sty m:val="p"/>
                      </m:rPr>
                      <a:rPr lang="en-US" sz="2000" smtClean="0">
                        <a:solidFill>
                          <a:schemeClr val="tx1"/>
                        </a:solidFill>
                        <a:latin typeface="Cambria Math" panose="02040503050406030204" pitchFamily="18" charset="0"/>
                        <a:ea typeface="Cambria Math" panose="02040503050406030204" pitchFamily="18" charset="0"/>
                      </a:rPr>
                      <m:t>x</m:t>
                    </m:r>
                    <m:r>
                      <a:rPr lang="en-US" sz="2000" smtClean="0">
                        <a:solidFill>
                          <a:schemeClr val="tx1"/>
                        </a:solidFill>
                        <a:latin typeface="Cambria Math" panose="02040503050406030204" pitchFamily="18" charset="0"/>
                        <a:ea typeface="Cambria Math" panose="02040503050406030204" pitchFamily="18" charset="0"/>
                      </a:rPr>
                      <m:t>)=</m:t>
                    </m:r>
                    <m:r>
                      <a:rPr lang="x-IV_mathan" sz="2000" i="1" smtClean="0">
                        <a:solidFill>
                          <a:schemeClr val="tx1"/>
                        </a:solidFill>
                        <a:latin typeface="Cambria Math" panose="02040503050406030204" pitchFamily="18" charset="0"/>
                        <a:ea typeface="Cambria Math" panose="02040503050406030204" pitchFamily="18" charset="0"/>
                      </a:rPr>
                      <m:t> </m:t>
                    </m:r>
                    <m:r>
                      <m:rPr>
                        <m:sty m:val="p"/>
                      </m:rPr>
                      <a:rPr lang="x-IV_mathan" sz="2000" smtClean="0">
                        <a:solidFill>
                          <a:schemeClr val="tx1"/>
                        </a:solidFill>
                        <a:latin typeface="Cambria Math" panose="02040503050406030204" pitchFamily="18" charset="0"/>
                        <a:ea typeface="Cambria Math" panose="02040503050406030204" pitchFamily="18" charset="0"/>
                      </a:rPr>
                      <m:t>max</m:t>
                    </m:r>
                    <m:r>
                      <a:rPr lang="x-IV_mathan" sz="2000" smtClean="0">
                        <a:solidFill>
                          <a:schemeClr val="tx1"/>
                        </a:solidFill>
                        <a:latin typeface="Cambria Math" panose="02040503050406030204" pitchFamily="18" charset="0"/>
                        <a:ea typeface="Cambria Math" panose="02040503050406030204" pitchFamily="18" charset="0"/>
                      </a:rPr>
                      <m:t>⁡(0,</m:t>
                    </m:r>
                    <m:r>
                      <a:rPr lang="x-IV_mathan" sz="2000" i="1" smtClean="0">
                        <a:solidFill>
                          <a:schemeClr val="tx1"/>
                        </a:solidFill>
                        <a:latin typeface="Cambria Math" panose="02040503050406030204" pitchFamily="18" charset="0"/>
                        <a:ea typeface="Cambria Math" panose="02040503050406030204" pitchFamily="18" charset="0"/>
                      </a:rPr>
                      <m:t> </m:t>
                    </m:r>
                    <m:r>
                      <a:rPr lang="x-IV_mathan" sz="2000" smtClean="0">
                        <a:solidFill>
                          <a:schemeClr val="tx1"/>
                        </a:solidFill>
                        <a:latin typeface="Cambria Math" panose="02040503050406030204" pitchFamily="18" charset="0"/>
                        <a:ea typeface="Cambria Math" panose="02040503050406030204" pitchFamily="18" charset="0"/>
                      </a:rPr>
                      <m:t>𝑥</m:t>
                    </m:r>
                    <m:r>
                      <a:rPr lang="x-IV_mathan" sz="2000" smtClean="0">
                        <a:solidFill>
                          <a:schemeClr val="tx1"/>
                        </a:solidFill>
                        <a:latin typeface="Cambria Math" panose="02040503050406030204" pitchFamily="18" charset="0"/>
                        <a:ea typeface="Cambria Math" panose="02040503050406030204" pitchFamily="18" charset="0"/>
                      </a:rPr>
                      <m:t>)</m:t>
                    </m:r>
                  </m:oMath>
                </a14:m>
                <a:endParaRPr lang="en-US" sz="2000" dirty="0">
                  <a:solidFill>
                    <a:schemeClr val="tx1"/>
                  </a:solidFill>
                  <a:latin typeface="Cambria Math" panose="02040503050406030204" pitchFamily="18" charset="0"/>
                  <a:ea typeface="Cambria Math" panose="02040503050406030204" pitchFamily="18" charset="0"/>
                </a:endParaRPr>
              </a:p>
              <a:p>
                <a:pPr marL="381019" indent="-381019">
                  <a:buFont typeface="Arial" panose="020B0604020202020204" pitchFamily="34" charset="0"/>
                  <a:buChar char="•"/>
                </a:pPr>
                <a:r>
                  <a:rPr lang="en-US" sz="2400" dirty="0">
                    <a:solidFill>
                      <a:schemeClr val="tx1"/>
                    </a:solidFill>
                  </a:rPr>
                  <a:t>SoftMax on output layer to determine which probability with which DQN believes action to take</a:t>
                </a:r>
              </a:p>
              <a:p>
                <a:pPr marL="1371586" lvl="1" indent="-381019">
                  <a:buFont typeface="Arial" panose="020B0604020202020204" pitchFamily="34" charset="0"/>
                  <a:buChar char="•"/>
                </a:pPr>
                <a14:m>
                  <m:oMath xmlns:m="http://schemas.openxmlformats.org/officeDocument/2006/math">
                    <m:func>
                      <m:funcPr>
                        <m:ctrlPr>
                          <a:rPr lang="x-IV_mathan" sz="2000" i="1">
                            <a:solidFill>
                              <a:schemeClr val="tx1"/>
                            </a:solidFill>
                            <a:latin typeface="Cambria Math" panose="02040503050406030204" pitchFamily="18" charset="0"/>
                          </a:rPr>
                        </m:ctrlPr>
                      </m:funcPr>
                      <m:fName>
                        <m:r>
                          <m:rPr>
                            <m:sty m:val="p"/>
                          </m:rPr>
                          <a:rPr lang="x-IV_mathan" sz="2000" smtClean="0">
                            <a:solidFill>
                              <a:schemeClr val="tx1"/>
                            </a:solidFill>
                            <a:latin typeface="Cambria Math" panose="02040503050406030204" pitchFamily="18" charset="0"/>
                          </a:rPr>
                          <m:t>log</m:t>
                        </m:r>
                      </m:fName>
                      <m:e>
                        <m:d>
                          <m:dPr>
                            <m:ctrlPr>
                              <a:rPr lang="x-IV_mathan" sz="2000" i="1">
                                <a:solidFill>
                                  <a:schemeClr val="tx1"/>
                                </a:solidFill>
                                <a:latin typeface="Cambria Math" panose="02040503050406030204" pitchFamily="18" charset="0"/>
                              </a:rPr>
                            </m:ctrlPr>
                          </m:dPr>
                          <m:e>
                            <m:r>
                              <a:rPr lang="x-IV_mathan" sz="2000" smtClean="0">
                                <a:solidFill>
                                  <a:schemeClr val="tx1"/>
                                </a:solidFill>
                                <a:latin typeface="Cambria Math" panose="02040503050406030204" pitchFamily="18" charset="0"/>
                              </a:rPr>
                              <m:t>1+</m:t>
                            </m:r>
                            <m:sSup>
                              <m:sSupPr>
                                <m:ctrlPr>
                                  <a:rPr lang="x-IV_mathan" sz="2000" i="1">
                                    <a:solidFill>
                                      <a:schemeClr val="tx1"/>
                                    </a:solidFill>
                                    <a:latin typeface="Cambria Math" panose="02040503050406030204" pitchFamily="18" charset="0"/>
                                  </a:rPr>
                                </m:ctrlPr>
                              </m:sSupPr>
                              <m:e>
                                <m:r>
                                  <a:rPr lang="x-IV_mathan" sz="2000" smtClean="0">
                                    <a:solidFill>
                                      <a:schemeClr val="tx1"/>
                                    </a:solidFill>
                                    <a:latin typeface="Cambria Math" panose="02040503050406030204" pitchFamily="18" charset="0"/>
                                  </a:rPr>
                                  <m:t>𝑒</m:t>
                                </m:r>
                              </m:e>
                              <m:sup>
                                <m:sSup>
                                  <m:sSupPr>
                                    <m:ctrlPr>
                                      <a:rPr lang="en-US" sz="2000" i="1">
                                        <a:solidFill>
                                          <a:schemeClr val="tx1"/>
                                        </a:solidFill>
                                        <a:latin typeface="Cambria Math" panose="02040503050406030204" pitchFamily="18" charset="0"/>
                                      </a:rPr>
                                    </m:ctrlPr>
                                  </m:sSupPr>
                                  <m:e>
                                    <m:r>
                                      <m:rPr>
                                        <m:sty m:val="p"/>
                                      </m:rPr>
                                      <a:rPr lang="en-US" sz="2000" smtClean="0">
                                        <a:solidFill>
                                          <a:schemeClr val="tx1"/>
                                        </a:solidFill>
                                        <a:latin typeface="Cambria Math" panose="02040503050406030204" pitchFamily="18" charset="0"/>
                                      </a:rPr>
                                      <m:t>x</m:t>
                                    </m:r>
                                  </m:e>
                                  <m:sup>
                                    <m:r>
                                      <m:rPr>
                                        <m:sty m:val="p"/>
                                      </m:rPr>
                                      <a:rPr lang="en-US" sz="2000" smtClean="0">
                                        <a:solidFill>
                                          <a:schemeClr val="tx1"/>
                                        </a:solidFill>
                                        <a:latin typeface="Cambria Math" panose="02040503050406030204" pitchFamily="18" charset="0"/>
                                      </a:rPr>
                                      <m:t>T</m:t>
                                    </m:r>
                                  </m:sup>
                                </m:sSup>
                                <m:r>
                                  <a:rPr lang="x-IV_mathan" sz="2000" smtClean="0">
                                    <a:solidFill>
                                      <a:schemeClr val="tx1"/>
                                    </a:solidFill>
                                    <a:latin typeface="Cambria Math" panose="02040503050406030204" pitchFamily="18" charset="0"/>
                                  </a:rPr>
                                  <m:t>𝑤</m:t>
                                </m:r>
                              </m:sup>
                            </m:sSup>
                          </m:e>
                        </m:d>
                      </m:e>
                    </m:func>
                  </m:oMath>
                </a14:m>
                <a:endParaRPr lang="en-US" sz="2000" dirty="0">
                  <a:solidFill>
                    <a:schemeClr val="tx1"/>
                  </a:solidFill>
                </a:endParaRPr>
              </a:p>
              <a:p>
                <a:pPr marL="381019" indent="-381019">
                  <a:buFont typeface="Arial" panose="020B0604020202020204" pitchFamily="34" charset="0"/>
                  <a:buChar char="•"/>
                </a:pPr>
                <a:r>
                  <a:rPr lang="en-US" sz="2400" dirty="0">
                    <a:solidFill>
                      <a:schemeClr val="tx1"/>
                    </a:solidFill>
                  </a:rPr>
                  <a:t>Use </a:t>
                </a:r>
                <a14:m>
                  <m:oMath xmlns:m="http://schemas.openxmlformats.org/officeDocument/2006/math">
                    <m:r>
                      <a:rPr lang="x-IV_mathan" sz="2400" smtClean="0">
                        <a:solidFill>
                          <a:schemeClr val="tx1"/>
                        </a:solidFill>
                        <a:latin typeface="Cambria Math" panose="02040503050406030204" pitchFamily="18" charset="0"/>
                      </a:rPr>
                      <m:t>𝜀</m:t>
                    </m:r>
                    <m:r>
                      <a:rPr lang="x-IV_mathan" sz="2400" smtClean="0">
                        <a:solidFill>
                          <a:schemeClr val="tx1"/>
                        </a:solidFill>
                        <a:latin typeface="Cambria Math" panose="02040503050406030204" pitchFamily="18" charset="0"/>
                      </a:rPr>
                      <m:t>−</m:t>
                    </m:r>
                    <m:r>
                      <a:rPr lang="x-IV_mathan" sz="2400" smtClean="0">
                        <a:solidFill>
                          <a:schemeClr val="tx1"/>
                        </a:solidFill>
                        <a:latin typeface="Cambria Math" panose="02040503050406030204" pitchFamily="18" charset="0"/>
                      </a:rPr>
                      <m:t>𝑔𝑟𝑒𝑒𝑑𝑦</m:t>
                    </m:r>
                  </m:oMath>
                </a14:m>
                <a:r>
                  <a:rPr lang="en-US" sz="2400" dirty="0">
                    <a:solidFill>
                      <a:schemeClr val="tx1"/>
                    </a:solidFill>
                  </a:rPr>
                  <a:t> with </a:t>
                </a:r>
                <a14:m>
                  <m:oMath xmlns:m="http://schemas.openxmlformats.org/officeDocument/2006/math">
                    <m:r>
                      <a:rPr lang="x-IV_mathan" sz="2400" smtClean="0">
                        <a:solidFill>
                          <a:schemeClr val="tx1"/>
                        </a:solidFill>
                        <a:latin typeface="Cambria Math" panose="02040503050406030204" pitchFamily="18" charset="0"/>
                      </a:rPr>
                      <m:t>𝜀</m:t>
                    </m:r>
                  </m:oMath>
                </a14:m>
                <a:r>
                  <a:rPr lang="en-US" sz="2400" dirty="0">
                    <a:solidFill>
                      <a:schemeClr val="tx1"/>
                    </a:solidFill>
                  </a:rPr>
                  <a:t> decay to promote exploration in training</a:t>
                </a:r>
              </a:p>
            </p:txBody>
          </p:sp>
        </mc:Choice>
        <mc:Fallback>
          <p:sp>
            <p:nvSpPr>
              <p:cNvPr id="11" name="Text Placeholder 7">
                <a:extLst>
                  <a:ext uri="{FF2B5EF4-FFF2-40B4-BE49-F238E27FC236}">
                    <a16:creationId xmlns:a16="http://schemas.microsoft.com/office/drawing/2014/main" id="{90C21E94-FDD1-4826-BA23-C69795F27AAF}"/>
                  </a:ext>
                </a:extLst>
              </p:cNvPr>
              <p:cNvSpPr txBox="1">
                <a:spLocks noRot="1" noChangeAspect="1" noMove="1" noResize="1" noEditPoints="1" noAdjustHandles="1" noChangeArrowheads="1" noChangeShapeType="1" noTextEdit="1"/>
              </p:cNvSpPr>
              <p:nvPr/>
            </p:nvSpPr>
            <p:spPr>
              <a:xfrm>
                <a:off x="850121" y="2078562"/>
                <a:ext cx="10246178" cy="3838913"/>
              </a:xfrm>
              <a:prstGeom prst="rect">
                <a:avLst/>
              </a:prstGeom>
              <a:blipFill>
                <a:blip r:embed="rId2"/>
                <a:stretch>
                  <a:fillRect l="-1666" t="-3492" r="-1249" b="-2381"/>
                </a:stretch>
              </a:blipFill>
            </p:spPr>
            <p:txBody>
              <a:bodyPr/>
              <a:lstStyle/>
              <a:p>
                <a:r>
                  <a:rPr lang="en-US">
                    <a:noFill/>
                  </a:rPr>
                  <a:t> </a:t>
                </a:r>
              </a:p>
            </p:txBody>
          </p:sp>
        </mc:Fallback>
      </mc:AlternateContent>
    </p:spTree>
    <p:extLst>
      <p:ext uri="{BB962C8B-B14F-4D97-AF65-F5344CB8AC3E}">
        <p14:creationId xmlns:p14="http://schemas.microsoft.com/office/powerpoint/2010/main" val="1308161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BB72A98-F709-4C9E-AB5B-F335631EA889}"/>
              </a:ext>
            </a:extLst>
          </p:cNvPr>
          <p:cNvSpPr>
            <a:spLocks noGrp="1"/>
          </p:cNvSpPr>
          <p:nvPr>
            <p:ph type="title"/>
          </p:nvPr>
        </p:nvSpPr>
        <p:spPr>
          <a:xfrm>
            <a:off x="652784" y="325315"/>
            <a:ext cx="10246177" cy="1478344"/>
          </a:xfrm>
        </p:spPr>
        <p:txBody>
          <a:bodyPr/>
          <a:lstStyle/>
          <a:p>
            <a:r>
              <a:rPr lang="en-US" dirty="0"/>
              <a:t>Perceived Difficulties</a:t>
            </a:r>
          </a:p>
        </p:txBody>
      </p:sp>
      <p:sp>
        <p:nvSpPr>
          <p:cNvPr id="10" name="Text Placeholder 7">
            <a:extLst>
              <a:ext uri="{FF2B5EF4-FFF2-40B4-BE49-F238E27FC236}">
                <a16:creationId xmlns:a16="http://schemas.microsoft.com/office/drawing/2014/main" id="{F2F5EAB0-F543-41C1-A106-D782B8B52CCC}"/>
              </a:ext>
            </a:extLst>
          </p:cNvPr>
          <p:cNvSpPr txBox="1">
            <a:spLocks/>
          </p:cNvSpPr>
          <p:nvPr/>
        </p:nvSpPr>
        <p:spPr>
          <a:xfrm>
            <a:off x="519921" y="1565851"/>
            <a:ext cx="10246178" cy="1723844"/>
          </a:xfrm>
          <a:prstGeom prst="rect">
            <a:avLst/>
          </a:prstGeom>
        </p:spPr>
        <p:txBody>
          <a:bodyPr vert="horz" lIns="0" tIns="0" rIns="0" bIns="0" rtlCol="0">
            <a:noAutofit/>
          </a:bodyPr>
          <a:lstStyle>
            <a:lvl1pPr marL="0" indent="0" algn="l" defTabSz="914324" rtl="0" eaLnBrk="1" fontAlgn="base" hangingPunct="1">
              <a:lnSpc>
                <a:spcPct val="90000"/>
              </a:lnSpc>
              <a:spcBef>
                <a:spcPct val="20000"/>
              </a:spcBef>
              <a:spcAft>
                <a:spcPct val="0"/>
              </a:spcAft>
              <a:buFontTx/>
              <a:buNone/>
              <a:defRPr sz="50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a:lstStyle>
          <a:p>
            <a:pPr marL="457223" indent="-457223">
              <a:buFont typeface="Arial" panose="020B0604020202020204" pitchFamily="34" charset="0"/>
              <a:buChar char="•"/>
            </a:pPr>
            <a:r>
              <a:rPr lang="en-US" sz="2400" dirty="0">
                <a:solidFill>
                  <a:schemeClr val="tx1"/>
                </a:solidFill>
              </a:rPr>
              <a:t>Learning to get the food in a grid is easy (basically just grid world)</a:t>
            </a:r>
          </a:p>
          <a:p>
            <a:pPr marL="457223" indent="-457223">
              <a:buFont typeface="Arial" panose="020B0604020202020204" pitchFamily="34" charset="0"/>
              <a:buChar char="•"/>
            </a:pPr>
            <a:r>
              <a:rPr lang="en-US" sz="2400" dirty="0">
                <a:solidFill>
                  <a:schemeClr val="tx1"/>
                </a:solidFill>
              </a:rPr>
              <a:t>Avoiding the tail with increasing tail size becomes more difficult</a:t>
            </a:r>
          </a:p>
          <a:p>
            <a:pPr marL="457223" indent="-457223">
              <a:buFont typeface="Arial" panose="020B0604020202020204" pitchFamily="34" charset="0"/>
              <a:buChar char="•"/>
            </a:pPr>
            <a:r>
              <a:rPr lang="en-US" sz="2400" dirty="0">
                <a:solidFill>
                  <a:schemeClr val="tx1"/>
                </a:solidFill>
              </a:rPr>
              <a:t>Teaching the snake to not only avoid the tail, but not “box itself in” is the difficulties</a:t>
            </a:r>
          </a:p>
        </p:txBody>
      </p:sp>
      <p:sp>
        <p:nvSpPr>
          <p:cNvPr id="5" name="Title 6">
            <a:extLst>
              <a:ext uri="{FF2B5EF4-FFF2-40B4-BE49-F238E27FC236}">
                <a16:creationId xmlns:a16="http://schemas.microsoft.com/office/drawing/2014/main" id="{45233AEE-A228-4CF2-8D20-246212EBC11C}"/>
              </a:ext>
            </a:extLst>
          </p:cNvPr>
          <p:cNvSpPr txBox="1">
            <a:spLocks/>
          </p:cNvSpPr>
          <p:nvPr/>
        </p:nvSpPr>
        <p:spPr>
          <a:xfrm>
            <a:off x="586353" y="2919732"/>
            <a:ext cx="10246177" cy="1478344"/>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tabLst>
                <a:tab pos="634947" algn="l"/>
              </a:tabLst>
              <a:defRPr lang="en-US" sz="6000" b="1" kern="1200" baseline="0" dirty="0">
                <a:solidFill>
                  <a:schemeClr val="tx1"/>
                </a:solidFill>
                <a:latin typeface="+mj-lt"/>
                <a:ea typeface="+mj-ea"/>
                <a:cs typeface="+mj-cs"/>
              </a:defRPr>
            </a:lvl1pPr>
          </a:lstStyle>
          <a:p>
            <a:r>
              <a:rPr lang="en-US" dirty="0"/>
              <a:t>Thoughts on overcoming</a:t>
            </a:r>
          </a:p>
        </p:txBody>
      </p:sp>
      <p:sp>
        <p:nvSpPr>
          <p:cNvPr id="6" name="Text Placeholder 7">
            <a:extLst>
              <a:ext uri="{FF2B5EF4-FFF2-40B4-BE49-F238E27FC236}">
                <a16:creationId xmlns:a16="http://schemas.microsoft.com/office/drawing/2014/main" id="{201B817B-32E6-47F6-B857-0A2C0DA02B48}"/>
              </a:ext>
            </a:extLst>
          </p:cNvPr>
          <p:cNvSpPr txBox="1">
            <a:spLocks/>
          </p:cNvSpPr>
          <p:nvPr/>
        </p:nvSpPr>
        <p:spPr>
          <a:xfrm>
            <a:off x="519921" y="4137871"/>
            <a:ext cx="10246178" cy="1957392"/>
          </a:xfrm>
          <a:prstGeom prst="rect">
            <a:avLst/>
          </a:prstGeom>
        </p:spPr>
        <p:txBody>
          <a:bodyPr vert="horz" lIns="0" tIns="0" rIns="0" bIns="0" rtlCol="0">
            <a:noAutofit/>
          </a:bodyPr>
          <a:lstStyle>
            <a:lvl1pPr marL="0" indent="0" algn="l" defTabSz="914324" rtl="0" eaLnBrk="1" fontAlgn="base" hangingPunct="1">
              <a:lnSpc>
                <a:spcPct val="90000"/>
              </a:lnSpc>
              <a:spcBef>
                <a:spcPct val="20000"/>
              </a:spcBef>
              <a:spcAft>
                <a:spcPct val="0"/>
              </a:spcAft>
              <a:buFontTx/>
              <a:buNone/>
              <a:defRPr sz="50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a:lstStyle>
          <a:p>
            <a:pPr marL="457223" indent="-457223">
              <a:buFont typeface="Arial" panose="020B0604020202020204" pitchFamily="34" charset="0"/>
              <a:buChar char="•"/>
            </a:pPr>
            <a:r>
              <a:rPr lang="en-US" sz="2400" dirty="0">
                <a:solidFill>
                  <a:schemeClr val="tx1"/>
                </a:solidFill>
              </a:rPr>
              <a:t>Give a higher weight to terminal state actions when picking batches for replay experience</a:t>
            </a:r>
          </a:p>
          <a:p>
            <a:pPr marL="457223" indent="-457223">
              <a:buFont typeface="Arial" panose="020B0604020202020204" pitchFamily="34" charset="0"/>
              <a:buChar char="•"/>
            </a:pPr>
            <a:r>
              <a:rPr lang="en-US" sz="2400" dirty="0">
                <a:solidFill>
                  <a:schemeClr val="tx1"/>
                </a:solidFill>
              </a:rPr>
              <a:t>Instead of just randomizing the snake and food location on sample experiences, also randomly generate a tail length</a:t>
            </a:r>
          </a:p>
          <a:p>
            <a:pPr marL="457223" indent="-457223">
              <a:buFont typeface="Arial" panose="020B0604020202020204" pitchFamily="34" charset="0"/>
              <a:buChar char="•"/>
            </a:pPr>
            <a:r>
              <a:rPr lang="en-US" sz="2400" dirty="0">
                <a:solidFill>
                  <a:schemeClr val="tx1"/>
                </a:solidFill>
              </a:rPr>
              <a:t>Most probable solution: Change state space to pixels of grid</a:t>
            </a:r>
          </a:p>
        </p:txBody>
      </p:sp>
    </p:spTree>
    <p:extLst>
      <p:ext uri="{BB962C8B-B14F-4D97-AF65-F5344CB8AC3E}">
        <p14:creationId xmlns:p14="http://schemas.microsoft.com/office/powerpoint/2010/main" val="1048536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BB72A98-F709-4C9E-AB5B-F335631EA889}"/>
              </a:ext>
            </a:extLst>
          </p:cNvPr>
          <p:cNvSpPr>
            <a:spLocks noGrp="1"/>
          </p:cNvSpPr>
          <p:nvPr>
            <p:ph type="title"/>
          </p:nvPr>
        </p:nvSpPr>
        <p:spPr>
          <a:xfrm>
            <a:off x="652784" y="447705"/>
            <a:ext cx="10246177" cy="754105"/>
          </a:xfrm>
        </p:spPr>
        <p:txBody>
          <a:bodyPr>
            <a:normAutofit fontScale="90000"/>
          </a:bodyPr>
          <a:lstStyle/>
          <a:p>
            <a:r>
              <a:rPr lang="en-US" dirty="0"/>
              <a:t>Summary</a:t>
            </a:r>
          </a:p>
        </p:txBody>
      </p:sp>
      <p:sp>
        <p:nvSpPr>
          <p:cNvPr id="10" name="Text Placeholder 7">
            <a:extLst>
              <a:ext uri="{FF2B5EF4-FFF2-40B4-BE49-F238E27FC236}">
                <a16:creationId xmlns:a16="http://schemas.microsoft.com/office/drawing/2014/main" id="{F2F5EAB0-F543-41C1-A106-D782B8B52CCC}"/>
              </a:ext>
            </a:extLst>
          </p:cNvPr>
          <p:cNvSpPr txBox="1">
            <a:spLocks/>
          </p:cNvSpPr>
          <p:nvPr/>
        </p:nvSpPr>
        <p:spPr>
          <a:xfrm>
            <a:off x="551183" y="1980742"/>
            <a:ext cx="10246178" cy="3675449"/>
          </a:xfrm>
          <a:prstGeom prst="rect">
            <a:avLst/>
          </a:prstGeom>
        </p:spPr>
        <p:txBody>
          <a:bodyPr vert="horz" lIns="0" tIns="0" rIns="0" bIns="0" rtlCol="0">
            <a:noAutofit/>
          </a:bodyPr>
          <a:lstStyle>
            <a:lvl1pPr marL="0" indent="0" algn="l" defTabSz="914324" rtl="0" eaLnBrk="1" fontAlgn="base" hangingPunct="1">
              <a:lnSpc>
                <a:spcPct val="90000"/>
              </a:lnSpc>
              <a:spcBef>
                <a:spcPct val="20000"/>
              </a:spcBef>
              <a:spcAft>
                <a:spcPct val="0"/>
              </a:spcAft>
              <a:buFontTx/>
              <a:buNone/>
              <a:defRPr sz="50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a:lstStyle>
          <a:p>
            <a:pPr marL="457223" indent="-457223">
              <a:buFont typeface="Arial" panose="020B0604020202020204" pitchFamily="34" charset="0"/>
              <a:buChar char="•"/>
            </a:pPr>
            <a:endParaRPr lang="en-US" sz="2400" dirty="0"/>
          </a:p>
        </p:txBody>
      </p:sp>
      <mc:AlternateContent xmlns:mc="http://schemas.openxmlformats.org/markup-compatibility/2006">
        <mc:Choice xmlns:a14="http://schemas.microsoft.com/office/drawing/2010/main" Requires="a14">
          <p:sp>
            <p:nvSpPr>
              <p:cNvPr id="11" name="Text Placeholder 7">
                <a:extLst>
                  <a:ext uri="{FF2B5EF4-FFF2-40B4-BE49-F238E27FC236}">
                    <a16:creationId xmlns:a16="http://schemas.microsoft.com/office/drawing/2014/main" id="{90C21E94-FDD1-4826-BA23-C69795F27AAF}"/>
                  </a:ext>
                </a:extLst>
              </p:cNvPr>
              <p:cNvSpPr txBox="1">
                <a:spLocks/>
              </p:cNvSpPr>
              <p:nvPr/>
            </p:nvSpPr>
            <p:spPr>
              <a:xfrm>
                <a:off x="652784" y="1437908"/>
                <a:ext cx="10246178" cy="3675449"/>
              </a:xfrm>
              <a:prstGeom prst="rect">
                <a:avLst/>
              </a:prstGeom>
            </p:spPr>
            <p:txBody>
              <a:bodyPr vert="horz" lIns="0" tIns="0" rIns="0" bIns="0" rtlCol="0">
                <a:noAutofit/>
              </a:bodyPr>
              <a:lstStyle>
                <a:lvl1pPr marL="0" indent="0" algn="l" defTabSz="914324" rtl="0" eaLnBrk="1" fontAlgn="base" hangingPunct="1">
                  <a:lnSpc>
                    <a:spcPct val="90000"/>
                  </a:lnSpc>
                  <a:spcBef>
                    <a:spcPct val="20000"/>
                  </a:spcBef>
                  <a:spcAft>
                    <a:spcPct val="0"/>
                  </a:spcAft>
                  <a:buFontTx/>
                  <a:buNone/>
                  <a:defRPr sz="50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a:lstStyle>
              <a:p>
                <a:r>
                  <a:rPr lang="en-US" sz="2400" b="1" dirty="0">
                    <a:solidFill>
                      <a:schemeClr val="tx1"/>
                    </a:solidFill>
                  </a:rPr>
                  <a:t>Goal</a:t>
                </a:r>
                <a:r>
                  <a:rPr lang="en-US" sz="2400" dirty="0">
                    <a:solidFill>
                      <a:schemeClr val="tx1"/>
                    </a:solidFill>
                  </a:rPr>
                  <a:t> : Obtain the most pieces of food</a:t>
                </a:r>
              </a:p>
              <a:p>
                <a:r>
                  <a:rPr lang="en-US" sz="2400" b="1" dirty="0">
                    <a:solidFill>
                      <a:schemeClr val="tx1"/>
                    </a:solidFill>
                  </a:rPr>
                  <a:t>State attributes</a:t>
                </a:r>
                <a:r>
                  <a:rPr lang="en-US" sz="2400" dirty="0">
                    <a:solidFill>
                      <a:schemeClr val="tx1"/>
                    </a:solidFill>
                  </a:rPr>
                  <a:t>:  Head near wall, head near body, head near food, direction of food from head, tail size</a:t>
                </a:r>
              </a:p>
              <a:p>
                <a:r>
                  <a:rPr lang="en-US" sz="2400" b="1" dirty="0">
                    <a:solidFill>
                      <a:schemeClr val="tx1"/>
                    </a:solidFill>
                  </a:rPr>
                  <a:t>Rewards</a:t>
                </a:r>
                <a:r>
                  <a:rPr lang="en-US" sz="2400" dirty="0">
                    <a:solidFill>
                      <a:schemeClr val="tx1"/>
                    </a:solidFill>
                  </a:rPr>
                  <a:t>: 10 for food, -100 for hitting an obstacle, 1 for moving towards food, -1 for moving away from food</a:t>
                </a:r>
              </a:p>
              <a:p>
                <a:r>
                  <a:rPr lang="en-US" sz="2400" b="1" dirty="0">
                    <a:solidFill>
                      <a:schemeClr val="tx1"/>
                    </a:solidFill>
                  </a:rPr>
                  <a:t>Actions</a:t>
                </a:r>
                <a:r>
                  <a:rPr lang="en-US" sz="2400" dirty="0">
                    <a:solidFill>
                      <a:schemeClr val="tx1"/>
                    </a:solidFill>
                  </a:rPr>
                  <a:t>: Turn Left, Turn Right, Continue Forward</a:t>
                </a:r>
              </a:p>
              <a:p>
                <a:r>
                  <a:rPr lang="en-US" sz="2400" b="1" dirty="0">
                    <a:solidFill>
                      <a:schemeClr val="tx1"/>
                    </a:solidFill>
                  </a:rPr>
                  <a:t>Algorithm</a:t>
                </a:r>
                <a:r>
                  <a:rPr lang="en-US" sz="2400" dirty="0">
                    <a:solidFill>
                      <a:schemeClr val="tx1"/>
                    </a:solidFill>
                  </a:rPr>
                  <a:t>: Deep Q-Learning (DQN) with 14 node input layer, 7 node hidden layer with </a:t>
                </a:r>
                <a:r>
                  <a:rPr lang="en-US" sz="2400" dirty="0" err="1">
                    <a:solidFill>
                      <a:schemeClr val="tx1"/>
                    </a:solidFill>
                  </a:rPr>
                  <a:t>ReLU</a:t>
                </a:r>
                <a:r>
                  <a:rPr lang="en-US" sz="2400" dirty="0">
                    <a:solidFill>
                      <a:schemeClr val="tx1"/>
                    </a:solidFill>
                  </a:rPr>
                  <a:t> activation, 4 node output layer with SoftMax activation using </a:t>
                </a:r>
                <a14:m>
                  <m:oMath xmlns:m="http://schemas.openxmlformats.org/officeDocument/2006/math">
                    <m:r>
                      <a:rPr lang="x-IV_mathan" sz="2400">
                        <a:solidFill>
                          <a:schemeClr val="tx1"/>
                        </a:solidFill>
                        <a:latin typeface="Cambria Math" panose="02040503050406030204" pitchFamily="18" charset="0"/>
                      </a:rPr>
                      <m:t>𝜀</m:t>
                    </m:r>
                    <m:r>
                      <a:rPr lang="x-IV_mathan" sz="2400">
                        <a:solidFill>
                          <a:schemeClr val="tx1"/>
                        </a:solidFill>
                        <a:latin typeface="Cambria Math" panose="02040503050406030204" pitchFamily="18" charset="0"/>
                      </a:rPr>
                      <m:t>−</m:t>
                    </m:r>
                    <m:r>
                      <a:rPr lang="x-IV_mathan" sz="2400">
                        <a:solidFill>
                          <a:schemeClr val="tx1"/>
                        </a:solidFill>
                        <a:latin typeface="Cambria Math" panose="02040503050406030204" pitchFamily="18" charset="0"/>
                      </a:rPr>
                      <m:t>𝑔𝑟𝑒𝑒𝑑𝑦</m:t>
                    </m:r>
                  </m:oMath>
                </a14:m>
                <a:r>
                  <a:rPr lang="en-US" sz="2400" dirty="0">
                    <a:solidFill>
                      <a:schemeClr val="tx1"/>
                    </a:solidFill>
                  </a:rPr>
                  <a:t> with </a:t>
                </a:r>
                <a14:m>
                  <m:oMath xmlns:m="http://schemas.openxmlformats.org/officeDocument/2006/math">
                    <m:r>
                      <a:rPr lang="x-IV_mathan" sz="2400">
                        <a:solidFill>
                          <a:schemeClr val="tx1"/>
                        </a:solidFill>
                        <a:latin typeface="Cambria Math" panose="02040503050406030204" pitchFamily="18" charset="0"/>
                      </a:rPr>
                      <m:t>𝜀</m:t>
                    </m:r>
                  </m:oMath>
                </a14:m>
                <a:r>
                  <a:rPr lang="en-US" sz="2400" dirty="0">
                    <a:solidFill>
                      <a:schemeClr val="tx1"/>
                    </a:solidFill>
                  </a:rPr>
                  <a:t> decay for exploration and replay buffer to promote IID</a:t>
                </a:r>
              </a:p>
              <a:p>
                <a:r>
                  <a:rPr lang="en-US" sz="2400" b="1" dirty="0">
                    <a:solidFill>
                      <a:schemeClr val="tx1"/>
                    </a:solidFill>
                  </a:rPr>
                  <a:t>Episodes: </a:t>
                </a:r>
                <a:r>
                  <a:rPr lang="en-US" sz="2400" dirty="0">
                    <a:solidFill>
                      <a:schemeClr val="tx1"/>
                    </a:solidFill>
                  </a:rPr>
                  <a:t>Go until death or 5,000 steps</a:t>
                </a:r>
                <a:endParaRPr lang="en-US" sz="2400" b="1" dirty="0">
                  <a:solidFill>
                    <a:schemeClr val="tx1"/>
                  </a:solidFill>
                </a:endParaRPr>
              </a:p>
              <a:p>
                <a:endParaRPr lang="en-US" sz="2400" dirty="0">
                  <a:solidFill>
                    <a:schemeClr val="tx1"/>
                  </a:solidFill>
                </a:endParaRPr>
              </a:p>
              <a:p>
                <a:endParaRPr lang="en-US" sz="2400" dirty="0">
                  <a:solidFill>
                    <a:schemeClr val="tx1"/>
                  </a:solidFill>
                </a:endParaRPr>
              </a:p>
            </p:txBody>
          </p:sp>
        </mc:Choice>
        <mc:Fallback>
          <p:sp>
            <p:nvSpPr>
              <p:cNvPr id="11" name="Text Placeholder 7">
                <a:extLst>
                  <a:ext uri="{FF2B5EF4-FFF2-40B4-BE49-F238E27FC236}">
                    <a16:creationId xmlns:a16="http://schemas.microsoft.com/office/drawing/2014/main" id="{90C21E94-FDD1-4826-BA23-C69795F27AAF}"/>
                  </a:ext>
                </a:extLst>
              </p:cNvPr>
              <p:cNvSpPr txBox="1">
                <a:spLocks noRot="1" noChangeAspect="1" noMove="1" noResize="1" noEditPoints="1" noAdjustHandles="1" noChangeArrowheads="1" noChangeShapeType="1" noTextEdit="1"/>
              </p:cNvSpPr>
              <p:nvPr/>
            </p:nvSpPr>
            <p:spPr>
              <a:xfrm>
                <a:off x="652784" y="1437908"/>
                <a:ext cx="10246178" cy="3675449"/>
              </a:xfrm>
              <a:prstGeom prst="rect">
                <a:avLst/>
              </a:prstGeom>
              <a:blipFill>
                <a:blip r:embed="rId2"/>
                <a:stretch>
                  <a:fillRect l="-1785" t="-3648" r="-1130" b="-4478"/>
                </a:stretch>
              </a:blipFill>
            </p:spPr>
            <p:txBody>
              <a:bodyPr/>
              <a:lstStyle/>
              <a:p>
                <a:r>
                  <a:rPr lang="en-US">
                    <a:noFill/>
                  </a:rPr>
                  <a:t> </a:t>
                </a:r>
              </a:p>
            </p:txBody>
          </p:sp>
        </mc:Fallback>
      </mc:AlternateContent>
    </p:spTree>
    <p:extLst>
      <p:ext uri="{BB962C8B-B14F-4D97-AF65-F5344CB8AC3E}">
        <p14:creationId xmlns:p14="http://schemas.microsoft.com/office/powerpoint/2010/main" val="4034469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BB72A98-F709-4C9E-AB5B-F335631EA889}"/>
              </a:ext>
            </a:extLst>
          </p:cNvPr>
          <p:cNvSpPr>
            <a:spLocks noGrp="1"/>
          </p:cNvSpPr>
          <p:nvPr>
            <p:ph type="title"/>
          </p:nvPr>
        </p:nvSpPr>
        <p:spPr>
          <a:xfrm>
            <a:off x="652784" y="447705"/>
            <a:ext cx="10246177" cy="754105"/>
          </a:xfrm>
        </p:spPr>
        <p:txBody>
          <a:bodyPr>
            <a:normAutofit fontScale="90000"/>
          </a:bodyPr>
          <a:lstStyle/>
          <a:p>
            <a:r>
              <a:rPr lang="en-US" dirty="0"/>
              <a:t>References</a:t>
            </a:r>
          </a:p>
        </p:txBody>
      </p:sp>
      <p:sp>
        <p:nvSpPr>
          <p:cNvPr id="10" name="Text Placeholder 7">
            <a:extLst>
              <a:ext uri="{FF2B5EF4-FFF2-40B4-BE49-F238E27FC236}">
                <a16:creationId xmlns:a16="http://schemas.microsoft.com/office/drawing/2014/main" id="{F2F5EAB0-F543-41C1-A106-D782B8B52CCC}"/>
              </a:ext>
            </a:extLst>
          </p:cNvPr>
          <p:cNvSpPr txBox="1">
            <a:spLocks/>
          </p:cNvSpPr>
          <p:nvPr/>
        </p:nvSpPr>
        <p:spPr>
          <a:xfrm>
            <a:off x="551183" y="1980742"/>
            <a:ext cx="10246178" cy="3675449"/>
          </a:xfrm>
          <a:prstGeom prst="rect">
            <a:avLst/>
          </a:prstGeom>
        </p:spPr>
        <p:txBody>
          <a:bodyPr vert="horz" lIns="0" tIns="0" rIns="0" bIns="0" rtlCol="0">
            <a:noAutofit/>
          </a:bodyPr>
          <a:lstStyle>
            <a:lvl1pPr marL="0" indent="0" algn="l" defTabSz="914324" rtl="0" eaLnBrk="1" fontAlgn="base" hangingPunct="1">
              <a:lnSpc>
                <a:spcPct val="90000"/>
              </a:lnSpc>
              <a:spcBef>
                <a:spcPct val="20000"/>
              </a:spcBef>
              <a:spcAft>
                <a:spcPct val="0"/>
              </a:spcAft>
              <a:buFontTx/>
              <a:buNone/>
              <a:defRPr sz="50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a:lstStyle>
          <a:p>
            <a:pPr marL="457223" indent="-457223">
              <a:buFont typeface="Arial" panose="020B0604020202020204" pitchFamily="34" charset="0"/>
              <a:buChar char="•"/>
            </a:pPr>
            <a:endParaRPr lang="en-US" sz="2400" dirty="0">
              <a:solidFill>
                <a:schemeClr val="tx1"/>
              </a:solidFill>
            </a:endParaRPr>
          </a:p>
        </p:txBody>
      </p:sp>
      <p:sp>
        <p:nvSpPr>
          <p:cNvPr id="11" name="Text Placeholder 7">
            <a:extLst>
              <a:ext uri="{FF2B5EF4-FFF2-40B4-BE49-F238E27FC236}">
                <a16:creationId xmlns:a16="http://schemas.microsoft.com/office/drawing/2014/main" id="{90C21E94-FDD1-4826-BA23-C69795F27AAF}"/>
              </a:ext>
            </a:extLst>
          </p:cNvPr>
          <p:cNvSpPr txBox="1">
            <a:spLocks/>
          </p:cNvSpPr>
          <p:nvPr/>
        </p:nvSpPr>
        <p:spPr>
          <a:xfrm>
            <a:off x="652784" y="1437908"/>
            <a:ext cx="10246178" cy="3675449"/>
          </a:xfrm>
          <a:prstGeom prst="rect">
            <a:avLst/>
          </a:prstGeom>
        </p:spPr>
        <p:txBody>
          <a:bodyPr vert="horz" lIns="0" tIns="0" rIns="0" bIns="0" rtlCol="0">
            <a:noAutofit/>
          </a:bodyPr>
          <a:lstStyle>
            <a:lvl1pPr marL="0" indent="0" algn="l" defTabSz="914324" rtl="0" eaLnBrk="1" fontAlgn="base" hangingPunct="1">
              <a:lnSpc>
                <a:spcPct val="90000"/>
              </a:lnSpc>
              <a:spcBef>
                <a:spcPct val="20000"/>
              </a:spcBef>
              <a:spcAft>
                <a:spcPct val="0"/>
              </a:spcAft>
              <a:buFontTx/>
              <a:buNone/>
              <a:defRPr sz="50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a:lstStyle>
          <a:p>
            <a:pPr marL="381019" indent="-381019">
              <a:buFont typeface="Arial" panose="020B0604020202020204" pitchFamily="34" charset="0"/>
              <a:buChar char="•"/>
            </a:pPr>
            <a:r>
              <a:rPr lang="en-US" sz="2400" dirty="0">
                <a:solidFill>
                  <a:schemeClr val="tx1"/>
                </a:solidFill>
              </a:rPr>
              <a:t>Sutton, R. S. (1998). </a:t>
            </a:r>
            <a:r>
              <a:rPr lang="en-US" sz="2400" i="1" dirty="0">
                <a:solidFill>
                  <a:schemeClr val="tx1"/>
                </a:solidFill>
              </a:rPr>
              <a:t>Introduction to reinforcement learning</a:t>
            </a:r>
            <a:r>
              <a:rPr lang="en-US" sz="2400" dirty="0">
                <a:solidFill>
                  <a:schemeClr val="tx1"/>
                </a:solidFill>
              </a:rPr>
              <a:t>. </a:t>
            </a:r>
            <a:r>
              <a:rPr lang="en-US" sz="2400" dirty="0" err="1">
                <a:solidFill>
                  <a:schemeClr val="tx1"/>
                </a:solidFill>
              </a:rPr>
              <a:t>Mit</a:t>
            </a:r>
            <a:r>
              <a:rPr lang="en-US" sz="2400" dirty="0">
                <a:solidFill>
                  <a:schemeClr val="tx1"/>
                </a:solidFill>
              </a:rPr>
              <a:t> Press, 04-98.</a:t>
            </a:r>
          </a:p>
          <a:p>
            <a:pPr marL="381019" indent="-381019">
              <a:buFont typeface="Arial" panose="020B0604020202020204" pitchFamily="34" charset="0"/>
              <a:buChar char="•"/>
            </a:pPr>
            <a:r>
              <a:rPr lang="en-US" sz="2400" dirty="0">
                <a:solidFill>
                  <a:schemeClr val="tx1"/>
                </a:solidFill>
              </a:rPr>
              <a:t>Dong, H., </a:t>
            </a:r>
            <a:r>
              <a:rPr lang="en-US" sz="2400" dirty="0" err="1">
                <a:solidFill>
                  <a:schemeClr val="tx1"/>
                </a:solidFill>
              </a:rPr>
              <a:t>Zihan</a:t>
            </a:r>
            <a:r>
              <a:rPr lang="en-US" sz="2400" dirty="0">
                <a:solidFill>
                  <a:schemeClr val="tx1"/>
                </a:solidFill>
              </a:rPr>
              <a:t> Ding, &amp; </a:t>
            </a:r>
            <a:r>
              <a:rPr lang="en-US" sz="2400" dirty="0" err="1">
                <a:solidFill>
                  <a:schemeClr val="tx1"/>
                </a:solidFill>
              </a:rPr>
              <a:t>Shanghang</a:t>
            </a:r>
            <a:r>
              <a:rPr lang="en-US" sz="2400" dirty="0">
                <a:solidFill>
                  <a:schemeClr val="tx1"/>
                </a:solidFill>
              </a:rPr>
              <a:t> Zhang. (2020). </a:t>
            </a:r>
            <a:r>
              <a:rPr lang="en-US" sz="2400" i="1" dirty="0">
                <a:solidFill>
                  <a:schemeClr val="tx1"/>
                </a:solidFill>
              </a:rPr>
              <a:t>Deep reinforcement learning : fundamentals, research and applications</a:t>
            </a:r>
            <a:r>
              <a:rPr lang="en-US" sz="2400" dirty="0">
                <a:solidFill>
                  <a:schemeClr val="tx1"/>
                </a:solidFill>
              </a:rPr>
              <a:t>. Springer.</a:t>
            </a:r>
          </a:p>
          <a:p>
            <a:endParaRPr lang="en-US" sz="2400" dirty="0">
              <a:solidFill>
                <a:schemeClr val="tx1"/>
              </a:solidFill>
            </a:endParaRPr>
          </a:p>
        </p:txBody>
      </p:sp>
    </p:spTree>
    <p:extLst>
      <p:ext uri="{BB962C8B-B14F-4D97-AF65-F5344CB8AC3E}">
        <p14:creationId xmlns:p14="http://schemas.microsoft.com/office/powerpoint/2010/main" val="1176578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913BA-3C4F-4B58-A648-6551D241ACE5}"/>
              </a:ext>
            </a:extLst>
          </p:cNvPr>
          <p:cNvSpPr>
            <a:spLocks noGrp="1"/>
          </p:cNvSpPr>
          <p:nvPr>
            <p:ph type="title"/>
          </p:nvPr>
        </p:nvSpPr>
        <p:spPr/>
        <p:txBody>
          <a:bodyPr/>
          <a:lstStyle/>
          <a:p>
            <a:pPr algn="ctr"/>
            <a:r>
              <a:rPr lang="en-US" sz="4000" dirty="0"/>
              <a:t>Defining the Goal</a:t>
            </a:r>
          </a:p>
        </p:txBody>
      </p:sp>
      <p:sp>
        <p:nvSpPr>
          <p:cNvPr id="12" name="Text Placeholder 11">
            <a:extLst>
              <a:ext uri="{FF2B5EF4-FFF2-40B4-BE49-F238E27FC236}">
                <a16:creationId xmlns:a16="http://schemas.microsoft.com/office/drawing/2014/main" id="{E9D8BF3D-482E-4DF4-8DDB-07A38F80B65D}"/>
              </a:ext>
            </a:extLst>
          </p:cNvPr>
          <p:cNvSpPr>
            <a:spLocks noGrp="1"/>
          </p:cNvSpPr>
          <p:nvPr>
            <p:ph type="body" sz="quarter" idx="10"/>
          </p:nvPr>
        </p:nvSpPr>
        <p:spPr>
          <a:xfrm>
            <a:off x="6665911" y="2467728"/>
            <a:ext cx="4656944" cy="1805969"/>
          </a:xfrm>
        </p:spPr>
        <p:txBody>
          <a:bodyPr>
            <a:normAutofit fontScale="92500" lnSpcReduction="20000"/>
          </a:bodyPr>
          <a:lstStyle/>
          <a:p>
            <a:pPr marL="457223" indent="-457223"/>
            <a:r>
              <a:rPr lang="en-US" sz="2400" dirty="0"/>
              <a:t>Episodic game where the goal is to maximize score for the round</a:t>
            </a:r>
          </a:p>
          <a:p>
            <a:pPr marL="457223" indent="-457223"/>
            <a:r>
              <a:rPr lang="en-US" sz="2400" dirty="0"/>
              <a:t>Each time the snake obtains food, it grows in size and gains score</a:t>
            </a:r>
          </a:p>
          <a:p>
            <a:pPr marL="457223" indent="-457223"/>
            <a:r>
              <a:rPr lang="en-US" sz="2400" dirty="0"/>
              <a:t>Hitting a wall or biting its own tail ends the game</a:t>
            </a:r>
          </a:p>
          <a:p>
            <a:endParaRPr lang="en-US" sz="2400" dirty="0"/>
          </a:p>
        </p:txBody>
      </p:sp>
      <p:pic>
        <p:nvPicPr>
          <p:cNvPr id="23" name="Picture 22">
            <a:extLst>
              <a:ext uri="{FF2B5EF4-FFF2-40B4-BE49-F238E27FC236}">
                <a16:creationId xmlns:a16="http://schemas.microsoft.com/office/drawing/2014/main" id="{79791C99-A2A9-404A-A7B0-99EB31FFF058}"/>
              </a:ext>
            </a:extLst>
          </p:cNvPr>
          <p:cNvPicPr>
            <a:picLocks noChangeAspect="1"/>
          </p:cNvPicPr>
          <p:nvPr/>
        </p:nvPicPr>
        <p:blipFill>
          <a:blip r:embed="rId3"/>
          <a:stretch>
            <a:fillRect/>
          </a:stretch>
        </p:blipFill>
        <p:spPr>
          <a:xfrm>
            <a:off x="2346497" y="4591596"/>
            <a:ext cx="977900" cy="1492250"/>
          </a:xfrm>
          <a:prstGeom prst="rect">
            <a:avLst/>
          </a:prstGeom>
        </p:spPr>
      </p:pic>
      <p:pic>
        <p:nvPicPr>
          <p:cNvPr id="25" name="Picture 24">
            <a:extLst>
              <a:ext uri="{FF2B5EF4-FFF2-40B4-BE49-F238E27FC236}">
                <a16:creationId xmlns:a16="http://schemas.microsoft.com/office/drawing/2014/main" id="{5A72F49B-5C29-4364-A3AD-A6AFFD7B3C1D}"/>
              </a:ext>
            </a:extLst>
          </p:cNvPr>
          <p:cNvPicPr>
            <a:picLocks noChangeAspect="1"/>
          </p:cNvPicPr>
          <p:nvPr/>
        </p:nvPicPr>
        <p:blipFill>
          <a:blip r:embed="rId4"/>
          <a:stretch>
            <a:fillRect/>
          </a:stretch>
        </p:blipFill>
        <p:spPr>
          <a:xfrm>
            <a:off x="799476" y="297472"/>
            <a:ext cx="3620810" cy="1908062"/>
          </a:xfrm>
          <a:prstGeom prst="rect">
            <a:avLst/>
          </a:prstGeom>
        </p:spPr>
      </p:pic>
      <p:pic>
        <p:nvPicPr>
          <p:cNvPr id="27" name="Picture 26">
            <a:extLst>
              <a:ext uri="{FF2B5EF4-FFF2-40B4-BE49-F238E27FC236}">
                <a16:creationId xmlns:a16="http://schemas.microsoft.com/office/drawing/2014/main" id="{D5AF0330-6775-49D4-A8B7-FAB28373D833}"/>
              </a:ext>
            </a:extLst>
          </p:cNvPr>
          <p:cNvPicPr>
            <a:picLocks noChangeAspect="1"/>
          </p:cNvPicPr>
          <p:nvPr/>
        </p:nvPicPr>
        <p:blipFill>
          <a:blip r:embed="rId5"/>
          <a:stretch>
            <a:fillRect/>
          </a:stretch>
        </p:blipFill>
        <p:spPr>
          <a:xfrm>
            <a:off x="949124" y="2685921"/>
            <a:ext cx="3321513" cy="1047896"/>
          </a:xfrm>
          <a:prstGeom prst="rect">
            <a:avLst/>
          </a:prstGeom>
        </p:spPr>
      </p:pic>
      <p:cxnSp>
        <p:nvCxnSpPr>
          <p:cNvPr id="29" name="Straight Connector 28">
            <a:extLst>
              <a:ext uri="{FF2B5EF4-FFF2-40B4-BE49-F238E27FC236}">
                <a16:creationId xmlns:a16="http://schemas.microsoft.com/office/drawing/2014/main" id="{23C8C475-6AB3-4D74-A620-73753E116CD9}"/>
              </a:ext>
            </a:extLst>
          </p:cNvPr>
          <p:cNvCxnSpPr/>
          <p:nvPr/>
        </p:nvCxnSpPr>
        <p:spPr>
          <a:xfrm>
            <a:off x="0" y="2277361"/>
            <a:ext cx="6096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BD57FB56-2443-409A-A61B-0B1C12F30090}"/>
              </a:ext>
            </a:extLst>
          </p:cNvPr>
          <p:cNvCxnSpPr/>
          <p:nvPr/>
        </p:nvCxnSpPr>
        <p:spPr>
          <a:xfrm>
            <a:off x="0" y="4142377"/>
            <a:ext cx="6096000" cy="0"/>
          </a:xfrm>
          <a:prstGeom prst="line">
            <a:avLst/>
          </a:prstGeom>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53A29B27-9295-457F-B698-CC08E87F5F22}"/>
              </a:ext>
            </a:extLst>
          </p:cNvPr>
          <p:cNvSpPr txBox="1"/>
          <p:nvPr/>
        </p:nvSpPr>
        <p:spPr>
          <a:xfrm>
            <a:off x="3570514" y="5214610"/>
            <a:ext cx="2282676" cy="276999"/>
          </a:xfrm>
          <a:prstGeom prst="rect">
            <a:avLst/>
          </a:prstGeom>
          <a:noFill/>
        </p:spPr>
        <p:txBody>
          <a:bodyPr wrap="none" rtlCol="0">
            <a:spAutoFit/>
          </a:bodyPr>
          <a:lstStyle/>
          <a:p>
            <a:r>
              <a:rPr lang="en-US" sz="1200" dirty="0"/>
              <a:t>Maximize score by obtaining food</a:t>
            </a:r>
          </a:p>
        </p:txBody>
      </p:sp>
      <p:sp>
        <p:nvSpPr>
          <p:cNvPr id="32" name="TextBox 31">
            <a:extLst>
              <a:ext uri="{FF2B5EF4-FFF2-40B4-BE49-F238E27FC236}">
                <a16:creationId xmlns:a16="http://schemas.microsoft.com/office/drawing/2014/main" id="{DDF877F5-8C7D-4E0C-9E9C-22576ADB130F}"/>
              </a:ext>
            </a:extLst>
          </p:cNvPr>
          <p:cNvSpPr txBox="1"/>
          <p:nvPr/>
        </p:nvSpPr>
        <p:spPr>
          <a:xfrm>
            <a:off x="4508057" y="2902093"/>
            <a:ext cx="1174787" cy="461665"/>
          </a:xfrm>
          <a:prstGeom prst="rect">
            <a:avLst/>
          </a:prstGeom>
          <a:noFill/>
        </p:spPr>
        <p:txBody>
          <a:bodyPr wrap="square" rtlCol="0">
            <a:spAutoFit/>
          </a:bodyPr>
          <a:lstStyle/>
          <a:p>
            <a:pPr algn="ctr"/>
            <a:r>
              <a:rPr lang="en-US" sz="1200" dirty="0"/>
              <a:t>Avoid hitting walls</a:t>
            </a:r>
          </a:p>
        </p:txBody>
      </p:sp>
      <p:sp>
        <p:nvSpPr>
          <p:cNvPr id="33" name="TextBox 32">
            <a:extLst>
              <a:ext uri="{FF2B5EF4-FFF2-40B4-BE49-F238E27FC236}">
                <a16:creationId xmlns:a16="http://schemas.microsoft.com/office/drawing/2014/main" id="{ED45BF15-3C35-4D3F-8F39-72D0CE2A08F7}"/>
              </a:ext>
            </a:extLst>
          </p:cNvPr>
          <p:cNvSpPr txBox="1"/>
          <p:nvPr/>
        </p:nvSpPr>
        <p:spPr>
          <a:xfrm>
            <a:off x="4451267" y="913967"/>
            <a:ext cx="1174787" cy="461665"/>
          </a:xfrm>
          <a:prstGeom prst="rect">
            <a:avLst/>
          </a:prstGeom>
          <a:noFill/>
        </p:spPr>
        <p:txBody>
          <a:bodyPr wrap="square" rtlCol="0">
            <a:spAutoFit/>
          </a:bodyPr>
          <a:lstStyle/>
          <a:p>
            <a:pPr algn="ctr"/>
            <a:r>
              <a:rPr lang="en-US" sz="1200" dirty="0"/>
              <a:t>Avoid biting own tail</a:t>
            </a:r>
          </a:p>
        </p:txBody>
      </p:sp>
      <p:cxnSp>
        <p:nvCxnSpPr>
          <p:cNvPr id="13" name="Straight Connector 12">
            <a:extLst>
              <a:ext uri="{FF2B5EF4-FFF2-40B4-BE49-F238E27FC236}">
                <a16:creationId xmlns:a16="http://schemas.microsoft.com/office/drawing/2014/main" id="{A89FD2DD-EBE3-4A2A-B2AF-235A4E1F97D0}"/>
              </a:ext>
            </a:extLst>
          </p:cNvPr>
          <p:cNvCxnSpPr>
            <a:cxnSpLocks/>
          </p:cNvCxnSpPr>
          <p:nvPr/>
        </p:nvCxnSpPr>
        <p:spPr>
          <a:xfrm flipH="1">
            <a:off x="6059572" y="0"/>
            <a:ext cx="67409" cy="6858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5176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BB72A98-F709-4C9E-AB5B-F335631EA889}"/>
              </a:ext>
            </a:extLst>
          </p:cNvPr>
          <p:cNvSpPr>
            <a:spLocks noGrp="1"/>
          </p:cNvSpPr>
          <p:nvPr>
            <p:ph type="title"/>
          </p:nvPr>
        </p:nvSpPr>
        <p:spPr/>
        <p:txBody>
          <a:bodyPr/>
          <a:lstStyle/>
          <a:p>
            <a:r>
              <a:rPr lang="en-US" dirty="0"/>
              <a:t>Defining the States</a:t>
            </a:r>
          </a:p>
        </p:txBody>
      </p:sp>
      <p:sp>
        <p:nvSpPr>
          <p:cNvPr id="8" name="Text Placeholder 7">
            <a:extLst>
              <a:ext uri="{FF2B5EF4-FFF2-40B4-BE49-F238E27FC236}">
                <a16:creationId xmlns:a16="http://schemas.microsoft.com/office/drawing/2014/main" id="{34E74C59-03C9-40F7-9F95-98EBE7F9989C}"/>
              </a:ext>
            </a:extLst>
          </p:cNvPr>
          <p:cNvSpPr>
            <a:spLocks noGrp="1"/>
          </p:cNvSpPr>
          <p:nvPr>
            <p:ph type="body" sz="quarter" idx="10"/>
          </p:nvPr>
        </p:nvSpPr>
        <p:spPr>
          <a:xfrm>
            <a:off x="551183" y="1980742"/>
            <a:ext cx="10246178" cy="3675449"/>
          </a:xfrm>
        </p:spPr>
        <p:txBody>
          <a:bodyPr/>
          <a:lstStyle/>
          <a:p>
            <a:pPr marL="457223" indent="-457223"/>
            <a:r>
              <a:rPr lang="en-US" sz="2400" dirty="0"/>
              <a:t>States can be seen as the grid cells</a:t>
            </a:r>
          </a:p>
          <a:p>
            <a:pPr marL="1447790" lvl="1" indent="-457223"/>
            <a:r>
              <a:rPr lang="en-US" sz="2000" dirty="0"/>
              <a:t>Direction the snake entered the cell. </a:t>
            </a:r>
          </a:p>
          <a:p>
            <a:pPr marL="1981172" lvl="2" indent="-457223"/>
            <a:r>
              <a:rPr lang="en-US" sz="1467" dirty="0"/>
              <a:t>Since a snake cannot go back on itself, the actions will be different at this cell</a:t>
            </a:r>
            <a:endParaRPr lang="en-US" sz="933" dirty="0"/>
          </a:p>
          <a:p>
            <a:pPr marL="1447790" lvl="1" indent="-457223"/>
            <a:r>
              <a:rPr lang="en-US" sz="2000" dirty="0"/>
              <a:t>Position of head</a:t>
            </a:r>
          </a:p>
          <a:p>
            <a:pPr marL="1447790" lvl="1" indent="-457223"/>
            <a:r>
              <a:rPr lang="en-US" sz="2000" dirty="0"/>
              <a:t>Position of body</a:t>
            </a:r>
          </a:p>
          <a:p>
            <a:pPr marL="1447790" lvl="1" indent="-457223"/>
            <a:r>
              <a:rPr lang="en-US" sz="2000" dirty="0"/>
              <a:t>Position of food piece</a:t>
            </a:r>
          </a:p>
          <a:p>
            <a:pPr marL="1447790" lvl="1" indent="-457223"/>
            <a:r>
              <a:rPr lang="en-US" sz="2000" dirty="0"/>
              <a:t>Terminal is wall or body</a:t>
            </a:r>
          </a:p>
        </p:txBody>
      </p:sp>
      <p:pic>
        <p:nvPicPr>
          <p:cNvPr id="10" name="Picture 9">
            <a:extLst>
              <a:ext uri="{FF2B5EF4-FFF2-40B4-BE49-F238E27FC236}">
                <a16:creationId xmlns:a16="http://schemas.microsoft.com/office/drawing/2014/main" id="{69D976C9-D134-437C-9216-C2D86B5F8DFE}"/>
              </a:ext>
            </a:extLst>
          </p:cNvPr>
          <p:cNvPicPr>
            <a:picLocks noChangeAspect="1"/>
          </p:cNvPicPr>
          <p:nvPr/>
        </p:nvPicPr>
        <p:blipFill>
          <a:blip r:embed="rId2"/>
          <a:stretch>
            <a:fillRect/>
          </a:stretch>
        </p:blipFill>
        <p:spPr>
          <a:xfrm>
            <a:off x="6257137" y="3116972"/>
            <a:ext cx="3968317" cy="3124915"/>
          </a:xfrm>
          <a:prstGeom prst="rect">
            <a:avLst/>
          </a:prstGeom>
        </p:spPr>
      </p:pic>
    </p:spTree>
    <p:extLst>
      <p:ext uri="{BB962C8B-B14F-4D97-AF65-F5344CB8AC3E}">
        <p14:creationId xmlns:p14="http://schemas.microsoft.com/office/powerpoint/2010/main" val="1688283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DFDB8-66A1-4CFF-83F1-E176EC0E6680}"/>
              </a:ext>
            </a:extLst>
          </p:cNvPr>
          <p:cNvSpPr>
            <a:spLocks noGrp="1"/>
          </p:cNvSpPr>
          <p:nvPr>
            <p:ph type="title"/>
          </p:nvPr>
        </p:nvSpPr>
        <p:spPr>
          <a:xfrm>
            <a:off x="6735580" y="579096"/>
            <a:ext cx="4656944" cy="1908062"/>
          </a:xfrm>
        </p:spPr>
        <p:txBody>
          <a:bodyPr/>
          <a:lstStyle/>
          <a:p>
            <a:pPr algn="ctr"/>
            <a:r>
              <a:rPr lang="en-US" sz="4000" dirty="0"/>
              <a:t>Defining State Attributes</a:t>
            </a:r>
          </a:p>
        </p:txBody>
      </p:sp>
      <mc:AlternateContent xmlns:mc="http://schemas.openxmlformats.org/markup-compatibility/2006">
        <mc:Choice xmlns:a14="http://schemas.microsoft.com/office/drawing/2010/main" Requires="a14">
          <p:sp>
            <p:nvSpPr>
              <p:cNvPr id="4" name="Text Placeholder 3">
                <a:extLst>
                  <a:ext uri="{FF2B5EF4-FFF2-40B4-BE49-F238E27FC236}">
                    <a16:creationId xmlns:a16="http://schemas.microsoft.com/office/drawing/2014/main" id="{5FE2C5C2-9E6A-447E-AE3F-08FC7BB25750}"/>
                  </a:ext>
                </a:extLst>
              </p:cNvPr>
              <p:cNvSpPr>
                <a:spLocks noGrp="1"/>
              </p:cNvSpPr>
              <p:nvPr>
                <p:ph type="body" sz="quarter" idx="10"/>
              </p:nvPr>
            </p:nvSpPr>
            <p:spPr>
              <a:xfrm>
                <a:off x="6410930" y="2414592"/>
                <a:ext cx="5322410" cy="4259495"/>
              </a:xfrm>
            </p:spPr>
            <p:txBody>
              <a:bodyPr/>
              <a:lstStyle/>
              <a:p>
                <a:pPr marL="457223" indent="-457223"/>
                <a:r>
                  <a:rPr lang="en-US" sz="2000" b="1" dirty="0"/>
                  <a:t>Food Obtainability: </a:t>
                </a:r>
                <a:r>
                  <a:rPr lang="en-US" sz="2000" dirty="0"/>
                  <a:t>Food is obtainable if it is in a cell immediately next to the snake head. Instead of maintaining this as one attribute, it can be maintained as 4, with the direction of the piece marked as 0 or 1 to avoid categorization bias</a:t>
                </a:r>
              </a:p>
              <a:p>
                <a:pPr marL="1447790" lvl="1" indent="-457223"/>
                <a14:m>
                  <m:oMath xmlns:m="http://schemas.openxmlformats.org/officeDocument/2006/math">
                    <m:r>
                      <a:rPr lang="x-IV_mathan" sz="1733">
                        <a:solidFill>
                          <a:schemeClr val="bg1"/>
                        </a:solidFill>
                        <a:latin typeface="Cambria Math" panose="02040503050406030204" pitchFamily="18" charset="0"/>
                      </a:rPr>
                      <m:t>𝑥</m:t>
                    </m:r>
                    <m:r>
                      <a:rPr lang="x-IV_mathan" sz="1733">
                        <a:solidFill>
                          <a:schemeClr val="bg1"/>
                        </a:solidFill>
                        <a:latin typeface="Cambria Math" panose="02040503050406030204" pitchFamily="18" charset="0"/>
                      </a:rPr>
                      <m:t>∈{0,</m:t>
                    </m:r>
                    <m:r>
                      <a:rPr lang="x-IV_mathan" sz="1733" i="1">
                        <a:solidFill>
                          <a:schemeClr val="bg1"/>
                        </a:solidFill>
                        <a:latin typeface="Cambria Math" panose="02040503050406030204" pitchFamily="18" charset="0"/>
                      </a:rPr>
                      <m:t> </m:t>
                    </m:r>
                    <m:r>
                      <a:rPr lang="x-IV_mathan" sz="1733">
                        <a:solidFill>
                          <a:schemeClr val="bg1"/>
                        </a:solidFill>
                        <a:latin typeface="Cambria Math" panose="02040503050406030204" pitchFamily="18" charset="0"/>
                      </a:rPr>
                      <m:t>1}</m:t>
                    </m:r>
                  </m:oMath>
                </a14:m>
                <a:endParaRPr lang="en-US" sz="1733" b="1" dirty="0">
                  <a:solidFill>
                    <a:schemeClr val="bg1"/>
                  </a:solidFill>
                </a:endParaRPr>
              </a:p>
              <a:p>
                <a:pPr marL="457223" indent="-457223"/>
                <a:r>
                  <a:rPr lang="en-US" sz="2000" b="1" dirty="0"/>
                  <a:t>Direction of Food: </a:t>
                </a:r>
                <a:r>
                  <a:rPr lang="en-US" sz="2000" dirty="0"/>
                  <a:t>Food direction in relation to the head, marked as 0 or 1</a:t>
                </a:r>
                <a:endParaRPr lang="x-IV_mathan" sz="2000" i="1" dirty="0">
                  <a:latin typeface="Cambria Math" panose="02040503050406030204" pitchFamily="18" charset="0"/>
                </a:endParaRPr>
              </a:p>
              <a:p>
                <a:pPr marL="1447790" lvl="1" indent="-457223"/>
                <a14:m>
                  <m:oMath xmlns:m="http://schemas.openxmlformats.org/officeDocument/2006/math">
                    <m:r>
                      <a:rPr lang="x-IV_mathan" sz="1733">
                        <a:solidFill>
                          <a:schemeClr val="bg1"/>
                        </a:solidFill>
                        <a:latin typeface="Cambria Math" panose="02040503050406030204" pitchFamily="18" charset="0"/>
                      </a:rPr>
                      <m:t>𝑥</m:t>
                    </m:r>
                    <m:r>
                      <a:rPr lang="x-IV_mathan" sz="1733">
                        <a:solidFill>
                          <a:schemeClr val="bg1"/>
                        </a:solidFill>
                        <a:latin typeface="Cambria Math" panose="02040503050406030204" pitchFamily="18" charset="0"/>
                      </a:rPr>
                      <m:t>∈{0,</m:t>
                    </m:r>
                    <m:r>
                      <a:rPr lang="x-IV_mathan" sz="1733" i="1">
                        <a:solidFill>
                          <a:schemeClr val="bg1"/>
                        </a:solidFill>
                        <a:latin typeface="Cambria Math" panose="02040503050406030204" pitchFamily="18" charset="0"/>
                      </a:rPr>
                      <m:t> </m:t>
                    </m:r>
                    <m:r>
                      <a:rPr lang="x-IV_mathan" sz="1733">
                        <a:solidFill>
                          <a:schemeClr val="bg1"/>
                        </a:solidFill>
                        <a:latin typeface="Cambria Math" panose="02040503050406030204" pitchFamily="18" charset="0"/>
                      </a:rPr>
                      <m:t>1}</m:t>
                    </m:r>
                  </m:oMath>
                </a14:m>
                <a:endParaRPr lang="en-US" sz="1733" b="1" dirty="0">
                  <a:solidFill>
                    <a:schemeClr val="bg1"/>
                  </a:solidFill>
                </a:endParaRPr>
              </a:p>
            </p:txBody>
          </p:sp>
        </mc:Choice>
        <mc:Fallback>
          <p:sp>
            <p:nvSpPr>
              <p:cNvPr id="4" name="Text Placeholder 3">
                <a:extLst>
                  <a:ext uri="{FF2B5EF4-FFF2-40B4-BE49-F238E27FC236}">
                    <a16:creationId xmlns:a16="http://schemas.microsoft.com/office/drawing/2014/main" id="{5FE2C5C2-9E6A-447E-AE3F-08FC7BB25750}"/>
                  </a:ext>
                </a:extLst>
              </p:cNvPr>
              <p:cNvSpPr>
                <a:spLocks noGrp="1" noRot="1" noChangeAspect="1" noMove="1" noResize="1" noEditPoints="1" noAdjustHandles="1" noChangeArrowheads="1" noChangeShapeType="1" noTextEdit="1"/>
              </p:cNvSpPr>
              <p:nvPr>
                <p:ph type="body" sz="quarter" idx="10"/>
              </p:nvPr>
            </p:nvSpPr>
            <p:spPr>
              <a:xfrm>
                <a:off x="6410930" y="2414592"/>
                <a:ext cx="5322410" cy="4259495"/>
              </a:xfrm>
              <a:blipFill>
                <a:blip r:embed="rId2"/>
                <a:stretch>
                  <a:fillRect l="-1031" t="-1431" r="-573"/>
                </a:stretch>
              </a:blipFill>
            </p:spPr>
            <p:txBody>
              <a:bodyPr/>
              <a:lstStyle/>
              <a:p>
                <a:r>
                  <a:rPr lang="en-US">
                    <a:noFill/>
                  </a:rPr>
                  <a:t> </a:t>
                </a:r>
              </a:p>
            </p:txBody>
          </p:sp>
        </mc:Fallback>
      </mc:AlternateContent>
      <p:cxnSp>
        <p:nvCxnSpPr>
          <p:cNvPr id="30" name="Straight Connector 29">
            <a:extLst>
              <a:ext uri="{FF2B5EF4-FFF2-40B4-BE49-F238E27FC236}">
                <a16:creationId xmlns:a16="http://schemas.microsoft.com/office/drawing/2014/main" id="{9C8F9625-CC0D-45F3-A93C-2CCF1FFABC17}"/>
              </a:ext>
            </a:extLst>
          </p:cNvPr>
          <p:cNvCxnSpPr/>
          <p:nvPr/>
        </p:nvCxnSpPr>
        <p:spPr>
          <a:xfrm>
            <a:off x="0" y="3396243"/>
            <a:ext cx="6096000" cy="0"/>
          </a:xfrm>
          <a:prstGeom prst="line">
            <a:avLst/>
          </a:prstGeom>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F4A49A64-3CCD-4134-834F-11C4AA90BEBA}"/>
              </a:ext>
            </a:extLst>
          </p:cNvPr>
          <p:cNvSpPr txBox="1"/>
          <p:nvPr/>
        </p:nvSpPr>
        <p:spPr>
          <a:xfrm>
            <a:off x="1061300" y="3981633"/>
            <a:ext cx="1242200" cy="276999"/>
          </a:xfrm>
          <a:prstGeom prst="rect">
            <a:avLst/>
          </a:prstGeom>
          <a:noFill/>
        </p:spPr>
        <p:txBody>
          <a:bodyPr wrap="none" rtlCol="0">
            <a:spAutoFit/>
          </a:bodyPr>
          <a:lstStyle/>
          <a:p>
            <a:r>
              <a:rPr lang="en-US" sz="1200" dirty="0"/>
              <a:t>Direction of food</a:t>
            </a:r>
          </a:p>
        </p:txBody>
      </p:sp>
      <p:pic>
        <p:nvPicPr>
          <p:cNvPr id="40" name="Picture 39">
            <a:extLst>
              <a:ext uri="{FF2B5EF4-FFF2-40B4-BE49-F238E27FC236}">
                <a16:creationId xmlns:a16="http://schemas.microsoft.com/office/drawing/2014/main" id="{FC0B6F07-DFF5-4986-BAE4-78103F162847}"/>
              </a:ext>
            </a:extLst>
          </p:cNvPr>
          <p:cNvPicPr>
            <a:picLocks noChangeAspect="1"/>
          </p:cNvPicPr>
          <p:nvPr/>
        </p:nvPicPr>
        <p:blipFill>
          <a:blip r:embed="rId3"/>
          <a:stretch>
            <a:fillRect/>
          </a:stretch>
        </p:blipFill>
        <p:spPr>
          <a:xfrm>
            <a:off x="3164129" y="679753"/>
            <a:ext cx="2851897" cy="2245771"/>
          </a:xfrm>
          <a:prstGeom prst="rect">
            <a:avLst/>
          </a:prstGeom>
        </p:spPr>
      </p:pic>
      <p:sp>
        <p:nvSpPr>
          <p:cNvPr id="44" name="TextBox 43">
            <a:extLst>
              <a:ext uri="{FF2B5EF4-FFF2-40B4-BE49-F238E27FC236}">
                <a16:creationId xmlns:a16="http://schemas.microsoft.com/office/drawing/2014/main" id="{FAA82857-950D-4D70-A77B-61A205A765D0}"/>
              </a:ext>
            </a:extLst>
          </p:cNvPr>
          <p:cNvSpPr txBox="1"/>
          <p:nvPr/>
        </p:nvSpPr>
        <p:spPr>
          <a:xfrm>
            <a:off x="3548680" y="344015"/>
            <a:ext cx="2142190" cy="276999"/>
          </a:xfrm>
          <a:prstGeom prst="rect">
            <a:avLst/>
          </a:prstGeom>
          <a:noFill/>
        </p:spPr>
        <p:txBody>
          <a:bodyPr wrap="none" rtlCol="0">
            <a:spAutoFit/>
          </a:bodyPr>
          <a:lstStyle/>
          <a:p>
            <a:r>
              <a:rPr lang="en-US" sz="1200" dirty="0"/>
              <a:t>Food is immediately obtainable</a:t>
            </a:r>
          </a:p>
        </p:txBody>
      </p:sp>
      <p:sp>
        <p:nvSpPr>
          <p:cNvPr id="45" name="TextBox 44">
            <a:extLst>
              <a:ext uri="{FF2B5EF4-FFF2-40B4-BE49-F238E27FC236}">
                <a16:creationId xmlns:a16="http://schemas.microsoft.com/office/drawing/2014/main" id="{EA04A2F7-9E9D-4040-893C-26431C06A115}"/>
              </a:ext>
            </a:extLst>
          </p:cNvPr>
          <p:cNvSpPr txBox="1"/>
          <p:nvPr/>
        </p:nvSpPr>
        <p:spPr>
          <a:xfrm>
            <a:off x="1" y="25098"/>
            <a:ext cx="807209" cy="461665"/>
          </a:xfrm>
          <a:prstGeom prst="rect">
            <a:avLst/>
          </a:prstGeom>
          <a:noFill/>
        </p:spPr>
        <p:txBody>
          <a:bodyPr wrap="none" rtlCol="0">
            <a:spAutoFit/>
          </a:bodyPr>
          <a:lstStyle/>
          <a:p>
            <a:r>
              <a:rPr lang="en-US" sz="2400" dirty="0"/>
              <a:t>Food</a:t>
            </a:r>
          </a:p>
        </p:txBody>
      </p:sp>
      <p:sp>
        <p:nvSpPr>
          <p:cNvPr id="46" name="TextBox 45">
            <a:extLst>
              <a:ext uri="{FF2B5EF4-FFF2-40B4-BE49-F238E27FC236}">
                <a16:creationId xmlns:a16="http://schemas.microsoft.com/office/drawing/2014/main" id="{2396BA53-21FF-42DA-BC86-4C8C4850EBA2}"/>
              </a:ext>
            </a:extLst>
          </p:cNvPr>
          <p:cNvSpPr txBox="1"/>
          <p:nvPr/>
        </p:nvSpPr>
        <p:spPr>
          <a:xfrm>
            <a:off x="-1" y="3504860"/>
            <a:ext cx="1253035" cy="461665"/>
          </a:xfrm>
          <a:prstGeom prst="rect">
            <a:avLst/>
          </a:prstGeom>
          <a:noFill/>
        </p:spPr>
        <p:txBody>
          <a:bodyPr wrap="none" rtlCol="0">
            <a:spAutoFit/>
          </a:bodyPr>
          <a:lstStyle/>
          <a:p>
            <a:r>
              <a:rPr lang="en-US" sz="2400" dirty="0"/>
              <a:t>Distance</a:t>
            </a:r>
          </a:p>
        </p:txBody>
      </p:sp>
      <p:sp>
        <p:nvSpPr>
          <p:cNvPr id="47" name="TextBox 46">
            <a:extLst>
              <a:ext uri="{FF2B5EF4-FFF2-40B4-BE49-F238E27FC236}">
                <a16:creationId xmlns:a16="http://schemas.microsoft.com/office/drawing/2014/main" id="{9D6D9C87-639D-4750-9CF4-87C5D816BDE9}"/>
              </a:ext>
            </a:extLst>
          </p:cNvPr>
          <p:cNvSpPr txBox="1"/>
          <p:nvPr/>
        </p:nvSpPr>
        <p:spPr>
          <a:xfrm>
            <a:off x="917157" y="1317862"/>
            <a:ext cx="1486304" cy="830997"/>
          </a:xfrm>
          <a:prstGeom prst="rect">
            <a:avLst/>
          </a:prstGeom>
          <a:noFill/>
        </p:spPr>
        <p:txBody>
          <a:bodyPr wrap="none" rtlCol="0">
            <a:spAutoFit/>
          </a:bodyPr>
          <a:lstStyle/>
          <a:p>
            <a:r>
              <a:rPr lang="en-US" sz="1200" dirty="0" err="1">
                <a:latin typeface="Courier New" panose="02070309020205020404" pitchFamily="49" charset="0"/>
                <a:cs typeface="Courier New" panose="02070309020205020404" pitchFamily="49" charset="0"/>
              </a:rPr>
              <a:t>food_up</a:t>
            </a:r>
            <a:r>
              <a:rPr lang="en-US" sz="1200" dirty="0">
                <a:latin typeface="Courier New" panose="02070309020205020404" pitchFamily="49" charset="0"/>
                <a:cs typeface="Courier New" panose="02070309020205020404" pitchFamily="49" charset="0"/>
              </a:rPr>
              <a:t> = 0</a:t>
            </a:r>
          </a:p>
          <a:p>
            <a:r>
              <a:rPr lang="en-US" sz="1200" dirty="0" err="1">
                <a:latin typeface="Courier New" panose="02070309020205020404" pitchFamily="49" charset="0"/>
                <a:cs typeface="Courier New" panose="02070309020205020404" pitchFamily="49" charset="0"/>
              </a:rPr>
              <a:t>food_left</a:t>
            </a:r>
            <a:r>
              <a:rPr lang="en-US" sz="1200" dirty="0">
                <a:latin typeface="Courier New" panose="02070309020205020404" pitchFamily="49" charset="0"/>
                <a:cs typeface="Courier New" panose="02070309020205020404" pitchFamily="49" charset="0"/>
              </a:rPr>
              <a:t> = 0</a:t>
            </a:r>
          </a:p>
          <a:p>
            <a:r>
              <a:rPr lang="en-US" sz="1200" dirty="0" err="1">
                <a:latin typeface="Courier New" panose="02070309020205020404" pitchFamily="49" charset="0"/>
                <a:cs typeface="Courier New" panose="02070309020205020404" pitchFamily="49" charset="0"/>
              </a:rPr>
              <a:t>food_down</a:t>
            </a:r>
            <a:r>
              <a:rPr lang="en-US" sz="1200" dirty="0">
                <a:latin typeface="Courier New" panose="02070309020205020404" pitchFamily="49" charset="0"/>
                <a:cs typeface="Courier New" panose="02070309020205020404" pitchFamily="49" charset="0"/>
              </a:rPr>
              <a:t> = 1</a:t>
            </a:r>
          </a:p>
          <a:p>
            <a:r>
              <a:rPr lang="en-US" sz="1200" dirty="0" err="1">
                <a:latin typeface="Courier New" panose="02070309020205020404" pitchFamily="49" charset="0"/>
                <a:cs typeface="Courier New" panose="02070309020205020404" pitchFamily="49" charset="0"/>
              </a:rPr>
              <a:t>food_right</a:t>
            </a:r>
            <a:r>
              <a:rPr lang="en-US" sz="1200" dirty="0">
                <a:latin typeface="Courier New" panose="02070309020205020404" pitchFamily="49" charset="0"/>
                <a:cs typeface="Courier New" panose="02070309020205020404" pitchFamily="49" charset="0"/>
              </a:rPr>
              <a:t> = 0</a:t>
            </a:r>
          </a:p>
        </p:txBody>
      </p:sp>
      <mc:AlternateContent xmlns:mc="http://schemas.openxmlformats.org/markup-compatibility/2006">
        <mc:Choice xmlns:a14="http://schemas.microsoft.com/office/drawing/2010/main" Requires="a14">
          <p:sp>
            <p:nvSpPr>
              <p:cNvPr id="50" name="TextBox 49">
                <a:extLst>
                  <a:ext uri="{FF2B5EF4-FFF2-40B4-BE49-F238E27FC236}">
                    <a16:creationId xmlns:a16="http://schemas.microsoft.com/office/drawing/2014/main" id="{A849239F-80CF-475D-B14A-D474FF9EFAC7}"/>
                  </a:ext>
                </a:extLst>
              </p:cNvPr>
              <p:cNvSpPr txBox="1"/>
              <p:nvPr/>
            </p:nvSpPr>
            <p:spPr>
              <a:xfrm>
                <a:off x="3365024" y="4742896"/>
                <a:ext cx="2416046" cy="830997"/>
              </a:xfrm>
              <a:prstGeom prst="rect">
                <a:avLst/>
              </a:prstGeom>
              <a:noFill/>
            </p:spPr>
            <p:txBody>
              <a:bodyPr wrap="none" rtlCol="0">
                <a:spAutoFit/>
              </a:bodyPr>
              <a:lstStyle/>
              <a:p>
                <a:r>
                  <a:rPr lang="en-US" sz="1200" dirty="0" err="1">
                    <a:latin typeface="Courier New" panose="02070309020205020404" pitchFamily="49" charset="0"/>
                    <a:cs typeface="Courier New" panose="02070309020205020404" pitchFamily="49" charset="0"/>
                  </a:rPr>
                  <a:t>food_direction_down</a:t>
                </a:r>
                <a:r>
                  <a:rPr lang="en-US" sz="1200" dirty="0">
                    <a:latin typeface="Courier New" panose="02070309020205020404" pitchFamily="49" charset="0"/>
                    <a:cs typeface="Courier New" panose="02070309020205020404" pitchFamily="49" charset="0"/>
                  </a:rPr>
                  <a:t> = 1</a:t>
                </a:r>
              </a:p>
              <a:p>
                <a:r>
                  <a:rPr lang="en-US" sz="1200" dirty="0" err="1">
                    <a:latin typeface="Courier New" panose="02070309020205020404" pitchFamily="49" charset="0"/>
                    <a:cs typeface="Courier New" panose="02070309020205020404" pitchFamily="49" charset="0"/>
                  </a:rPr>
                  <a:t>food_direction_up</a:t>
                </a:r>
                <a:r>
                  <a:rPr lang="en-US" sz="1200" dirty="0">
                    <a:latin typeface="Courier New" panose="02070309020205020404" pitchFamily="49" charset="0"/>
                    <a:cs typeface="Courier New" panose="02070309020205020404" pitchFamily="49" charset="0"/>
                  </a:rPr>
                  <a:t> = 0</a:t>
                </a:r>
                <a:br>
                  <a:rPr lang="x-IV_mathan" sz="1200" dirty="0">
                    <a:latin typeface="Courier New" panose="02070309020205020404" pitchFamily="49" charset="0"/>
                    <a:cs typeface="Courier New" panose="02070309020205020404" pitchFamily="49" charset="0"/>
                  </a:rPr>
                </a:br>
                <a:r>
                  <a:rPr lang="x-IV_mathan" sz="1200" dirty="0">
                    <a:latin typeface="Courier New" panose="02070309020205020404" pitchFamily="49" charset="0"/>
                    <a:cs typeface="Courier New" panose="02070309020205020404" pitchFamily="49" charset="0"/>
                  </a:rPr>
                  <a:t>food</a:t>
                </a:r>
                <a:r>
                  <a:rPr lang="en-US" sz="1200" dirty="0">
                    <a:latin typeface="Courier New" panose="02070309020205020404" pitchFamily="49" charset="0"/>
                    <a:cs typeface="Courier New" panose="02070309020205020404" pitchFamily="49" charset="0"/>
                  </a:rPr>
                  <a:t>_direction</a:t>
                </a:r>
                <a:r>
                  <a:rPr lang="x-IV_mathan" sz="1200" dirty="0">
                    <a:latin typeface="Courier New" panose="02070309020205020404" pitchFamily="49" charset="0"/>
                    <a:cs typeface="Courier New" panose="02070309020205020404" pitchFamily="49" charset="0"/>
                  </a:rPr>
                  <a:t>_left = </a:t>
                </a:r>
                <a14:m>
                  <m:oMath xmlns:m="http://schemas.openxmlformats.org/officeDocument/2006/math">
                    <m:r>
                      <a:rPr lang="en-US" sz="1200" i="1">
                        <a:latin typeface="Cambria Math" panose="02040503050406030204" pitchFamily="18" charset="0"/>
                        <a:cs typeface="Courier New" panose="02070309020205020404" pitchFamily="49" charset="0"/>
                      </a:rPr>
                      <m:t>1</m:t>
                    </m:r>
                  </m:oMath>
                </a14:m>
                <a:endParaRPr lang="x-IV_mathan" sz="1200" dirty="0">
                  <a:latin typeface="Cambria Math" panose="02040503050406030204" pitchFamily="18" charset="0"/>
                </a:endParaRPr>
              </a:p>
              <a:p>
                <a:r>
                  <a:rPr lang="en-US" sz="1200" dirty="0">
                    <a:latin typeface="Courier New" panose="02070309020205020404" pitchFamily="49" charset="0"/>
                    <a:cs typeface="Courier New" panose="02070309020205020404" pitchFamily="49" charset="0"/>
                  </a:rPr>
                  <a:t>f</a:t>
                </a:r>
                <a:r>
                  <a:rPr lang="x-IV_mathan" sz="1200" dirty="0">
                    <a:latin typeface="Courier New" panose="02070309020205020404" pitchFamily="49" charset="0"/>
                    <a:cs typeface="Courier New" panose="02070309020205020404" pitchFamily="49" charset="0"/>
                  </a:rPr>
                  <a:t>ood</a:t>
                </a:r>
                <a:r>
                  <a:rPr lang="en-US" sz="1200">
                    <a:latin typeface="Courier New" panose="02070309020205020404" pitchFamily="49" charset="0"/>
                    <a:cs typeface="Courier New" panose="02070309020205020404" pitchFamily="49" charset="0"/>
                  </a:rPr>
                  <a:t>_direction</a:t>
                </a:r>
                <a:r>
                  <a:rPr lang="x-IV_mathan" sz="1200">
                    <a:latin typeface="Courier New" panose="02070309020205020404" pitchFamily="49" charset="0"/>
                    <a:cs typeface="Courier New" panose="02070309020205020404" pitchFamily="49" charset="0"/>
                  </a:rPr>
                  <a:t>_</a:t>
                </a:r>
                <a:r>
                  <a:rPr lang="x-IV_mathan" sz="1200" dirty="0">
                    <a:latin typeface="Courier New" panose="02070309020205020404" pitchFamily="49" charset="0"/>
                    <a:cs typeface="Courier New" panose="02070309020205020404" pitchFamily="49" charset="0"/>
                  </a:rPr>
                  <a:t>right = 0</a:t>
                </a:r>
                <a:endParaRPr lang="x-IV_mathan" sz="1200" dirty="0">
                  <a:latin typeface="Cambria Math" panose="02040503050406030204" pitchFamily="18" charset="0"/>
                </a:endParaRPr>
              </a:p>
            </p:txBody>
          </p:sp>
        </mc:Choice>
        <mc:Fallback>
          <p:sp>
            <p:nvSpPr>
              <p:cNvPr id="50" name="TextBox 49">
                <a:extLst>
                  <a:ext uri="{FF2B5EF4-FFF2-40B4-BE49-F238E27FC236}">
                    <a16:creationId xmlns:a16="http://schemas.microsoft.com/office/drawing/2014/main" id="{A849239F-80CF-475D-B14A-D474FF9EFAC7}"/>
                  </a:ext>
                </a:extLst>
              </p:cNvPr>
              <p:cNvSpPr txBox="1">
                <a:spLocks noRot="1" noChangeAspect="1" noMove="1" noResize="1" noEditPoints="1" noAdjustHandles="1" noChangeArrowheads="1" noChangeShapeType="1" noTextEdit="1"/>
              </p:cNvSpPr>
              <p:nvPr/>
            </p:nvSpPr>
            <p:spPr>
              <a:xfrm>
                <a:off x="3365024" y="4742896"/>
                <a:ext cx="2416046" cy="830997"/>
              </a:xfrm>
              <a:prstGeom prst="rect">
                <a:avLst/>
              </a:prstGeom>
              <a:blipFill>
                <a:blip r:embed="rId4"/>
                <a:stretch>
                  <a:fillRect b="-5882"/>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29237561-C07B-4E16-9A04-E5255F8E5DA2}"/>
              </a:ext>
            </a:extLst>
          </p:cNvPr>
          <p:cNvPicPr>
            <a:picLocks noChangeAspect="1"/>
          </p:cNvPicPr>
          <p:nvPr/>
        </p:nvPicPr>
        <p:blipFill>
          <a:blip r:embed="rId5"/>
          <a:stretch>
            <a:fillRect/>
          </a:stretch>
        </p:blipFill>
        <p:spPr>
          <a:xfrm>
            <a:off x="161262" y="4273740"/>
            <a:ext cx="2921576" cy="2300641"/>
          </a:xfrm>
          <a:prstGeom prst="rect">
            <a:avLst/>
          </a:prstGeom>
        </p:spPr>
      </p:pic>
      <p:cxnSp>
        <p:nvCxnSpPr>
          <p:cNvPr id="6" name="Straight Connector 5">
            <a:extLst>
              <a:ext uri="{FF2B5EF4-FFF2-40B4-BE49-F238E27FC236}">
                <a16:creationId xmlns:a16="http://schemas.microsoft.com/office/drawing/2014/main" id="{1300343A-C989-4577-95CE-5BCBB3610389}"/>
              </a:ext>
            </a:extLst>
          </p:cNvPr>
          <p:cNvCxnSpPr>
            <a:cxnSpLocks/>
          </p:cNvCxnSpPr>
          <p:nvPr/>
        </p:nvCxnSpPr>
        <p:spPr>
          <a:xfrm flipH="1">
            <a:off x="6096000" y="0"/>
            <a:ext cx="67409" cy="6858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9978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E2CE9166-751E-42B4-8A93-03D6EA50EF65}"/>
              </a:ext>
            </a:extLst>
          </p:cNvPr>
          <p:cNvSpPr>
            <a:spLocks noGrp="1"/>
          </p:cNvSpPr>
          <p:nvPr>
            <p:ph type="title"/>
          </p:nvPr>
        </p:nvSpPr>
        <p:spPr>
          <a:xfrm>
            <a:off x="534999" y="465940"/>
            <a:ext cx="4656944" cy="1908062"/>
          </a:xfrm>
        </p:spPr>
        <p:txBody>
          <a:bodyPr/>
          <a:lstStyle/>
          <a:p>
            <a:pPr algn="ctr"/>
            <a:r>
              <a:rPr lang="en-US" sz="4000" dirty="0"/>
              <a:t>Defining State Attributes</a:t>
            </a:r>
          </a:p>
        </p:txBody>
      </p:sp>
      <p:sp>
        <p:nvSpPr>
          <p:cNvPr id="4" name="Text Placeholder 3">
            <a:extLst>
              <a:ext uri="{FF2B5EF4-FFF2-40B4-BE49-F238E27FC236}">
                <a16:creationId xmlns:a16="http://schemas.microsoft.com/office/drawing/2014/main" id="{5FE2C5C2-9E6A-447E-AE3F-08FC7BB25750}"/>
              </a:ext>
            </a:extLst>
          </p:cNvPr>
          <p:cNvSpPr>
            <a:spLocks noGrp="1"/>
          </p:cNvSpPr>
          <p:nvPr>
            <p:ph type="body" sz="quarter" idx="10"/>
          </p:nvPr>
        </p:nvSpPr>
        <p:spPr/>
        <p:txBody>
          <a:bodyPr/>
          <a:lstStyle/>
          <a:p>
            <a:pPr marL="457223" indent="-457223"/>
            <a:endParaRPr lang="en-US" dirty="0"/>
          </a:p>
          <a:p>
            <a:pPr marL="457223" indent="-457223"/>
            <a:endParaRPr lang="en-US" dirty="0"/>
          </a:p>
          <a:p>
            <a:pPr marL="457223" indent="-457223"/>
            <a:endParaRPr lang="en-US" dirty="0"/>
          </a:p>
        </p:txBody>
      </p:sp>
      <p:cxnSp>
        <p:nvCxnSpPr>
          <p:cNvPr id="30" name="Straight Connector 29">
            <a:extLst>
              <a:ext uri="{FF2B5EF4-FFF2-40B4-BE49-F238E27FC236}">
                <a16:creationId xmlns:a16="http://schemas.microsoft.com/office/drawing/2014/main" id="{9C8F9625-CC0D-45F3-A93C-2CCF1FFABC17}"/>
              </a:ext>
            </a:extLst>
          </p:cNvPr>
          <p:cNvCxnSpPr/>
          <p:nvPr/>
        </p:nvCxnSpPr>
        <p:spPr>
          <a:xfrm>
            <a:off x="6096000" y="3429000"/>
            <a:ext cx="6096000" cy="0"/>
          </a:xfrm>
          <a:prstGeom prst="line">
            <a:avLst/>
          </a:prstGeom>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2A5B75A5-75B0-4554-B2E9-5F4E0B35AA8C}"/>
              </a:ext>
            </a:extLst>
          </p:cNvPr>
          <p:cNvSpPr txBox="1"/>
          <p:nvPr/>
        </p:nvSpPr>
        <p:spPr>
          <a:xfrm>
            <a:off x="7109571" y="444766"/>
            <a:ext cx="1465338" cy="276999"/>
          </a:xfrm>
          <a:prstGeom prst="rect">
            <a:avLst/>
          </a:prstGeom>
          <a:noFill/>
        </p:spPr>
        <p:txBody>
          <a:bodyPr wrap="none" rtlCol="0">
            <a:spAutoFit/>
          </a:bodyPr>
          <a:lstStyle/>
          <a:p>
            <a:r>
              <a:rPr lang="en-US" sz="1200" dirty="0"/>
              <a:t>Head is next to body</a:t>
            </a:r>
          </a:p>
        </p:txBody>
      </p:sp>
      <p:sp>
        <p:nvSpPr>
          <p:cNvPr id="34" name="TextBox 33">
            <a:extLst>
              <a:ext uri="{FF2B5EF4-FFF2-40B4-BE49-F238E27FC236}">
                <a16:creationId xmlns:a16="http://schemas.microsoft.com/office/drawing/2014/main" id="{F4A49A64-3CCD-4134-834F-11C4AA90BEBA}"/>
              </a:ext>
            </a:extLst>
          </p:cNvPr>
          <p:cNvSpPr txBox="1"/>
          <p:nvPr/>
        </p:nvSpPr>
        <p:spPr>
          <a:xfrm>
            <a:off x="9940551" y="3988549"/>
            <a:ext cx="1407501" cy="276999"/>
          </a:xfrm>
          <a:prstGeom prst="rect">
            <a:avLst/>
          </a:prstGeom>
          <a:noFill/>
        </p:spPr>
        <p:txBody>
          <a:bodyPr wrap="none" rtlCol="0">
            <a:spAutoFit/>
          </a:bodyPr>
          <a:lstStyle/>
          <a:p>
            <a:r>
              <a:rPr lang="en-US" sz="1200" dirty="0"/>
              <a:t>Head is next to wall</a:t>
            </a:r>
          </a:p>
        </p:txBody>
      </p:sp>
      <p:sp>
        <p:nvSpPr>
          <p:cNvPr id="43" name="TextBox 42">
            <a:extLst>
              <a:ext uri="{FF2B5EF4-FFF2-40B4-BE49-F238E27FC236}">
                <a16:creationId xmlns:a16="http://schemas.microsoft.com/office/drawing/2014/main" id="{F8100A56-68F5-4FB9-A709-E1496A3B12D2}"/>
              </a:ext>
            </a:extLst>
          </p:cNvPr>
          <p:cNvSpPr txBox="1"/>
          <p:nvPr/>
        </p:nvSpPr>
        <p:spPr>
          <a:xfrm>
            <a:off x="10276543" y="35053"/>
            <a:ext cx="1793696" cy="461665"/>
          </a:xfrm>
          <a:prstGeom prst="rect">
            <a:avLst/>
          </a:prstGeom>
          <a:noFill/>
        </p:spPr>
        <p:txBody>
          <a:bodyPr wrap="none" rtlCol="0">
            <a:spAutoFit/>
          </a:bodyPr>
          <a:lstStyle/>
          <a:p>
            <a:r>
              <a:rPr lang="en-US" sz="2400" dirty="0"/>
              <a:t>Next to body</a:t>
            </a:r>
          </a:p>
        </p:txBody>
      </p:sp>
      <p:sp>
        <p:nvSpPr>
          <p:cNvPr id="45" name="TextBox 44">
            <a:extLst>
              <a:ext uri="{FF2B5EF4-FFF2-40B4-BE49-F238E27FC236}">
                <a16:creationId xmlns:a16="http://schemas.microsoft.com/office/drawing/2014/main" id="{EA04A2F7-9E9D-4040-893C-26431C06A115}"/>
              </a:ext>
            </a:extLst>
          </p:cNvPr>
          <p:cNvSpPr txBox="1"/>
          <p:nvPr/>
        </p:nvSpPr>
        <p:spPr>
          <a:xfrm>
            <a:off x="6490170" y="3585772"/>
            <a:ext cx="1673215" cy="461665"/>
          </a:xfrm>
          <a:prstGeom prst="rect">
            <a:avLst/>
          </a:prstGeom>
          <a:noFill/>
        </p:spPr>
        <p:txBody>
          <a:bodyPr wrap="none" rtlCol="0">
            <a:spAutoFit/>
          </a:bodyPr>
          <a:lstStyle/>
          <a:p>
            <a:r>
              <a:rPr lang="en-US" sz="2400" dirty="0"/>
              <a:t>Next to wall</a:t>
            </a:r>
          </a:p>
        </p:txBody>
      </p:sp>
      <p:pic>
        <p:nvPicPr>
          <p:cNvPr id="7" name="Picture 6">
            <a:extLst>
              <a:ext uri="{FF2B5EF4-FFF2-40B4-BE49-F238E27FC236}">
                <a16:creationId xmlns:a16="http://schemas.microsoft.com/office/drawing/2014/main" id="{D75BA304-5D2B-4F98-9DEF-3EB815179085}"/>
              </a:ext>
            </a:extLst>
          </p:cNvPr>
          <p:cNvPicPr>
            <a:picLocks noChangeAspect="1"/>
          </p:cNvPicPr>
          <p:nvPr/>
        </p:nvPicPr>
        <p:blipFill>
          <a:blip r:embed="rId2"/>
          <a:stretch>
            <a:fillRect/>
          </a:stretch>
        </p:blipFill>
        <p:spPr>
          <a:xfrm>
            <a:off x="6453769" y="783942"/>
            <a:ext cx="2901987" cy="2285216"/>
          </a:xfrm>
          <a:prstGeom prst="rect">
            <a:avLst/>
          </a:prstGeom>
        </p:spPr>
      </p:pic>
      <p:pic>
        <p:nvPicPr>
          <p:cNvPr id="9" name="Picture 8">
            <a:extLst>
              <a:ext uri="{FF2B5EF4-FFF2-40B4-BE49-F238E27FC236}">
                <a16:creationId xmlns:a16="http://schemas.microsoft.com/office/drawing/2014/main" id="{7DDF8F5A-C406-4704-B8B1-879A51471E4D}"/>
              </a:ext>
            </a:extLst>
          </p:cNvPr>
          <p:cNvPicPr>
            <a:picLocks noChangeAspect="1"/>
          </p:cNvPicPr>
          <p:nvPr/>
        </p:nvPicPr>
        <p:blipFill>
          <a:blip r:embed="rId3"/>
          <a:stretch>
            <a:fillRect/>
          </a:stretch>
        </p:blipFill>
        <p:spPr>
          <a:xfrm>
            <a:off x="9162007" y="4281718"/>
            <a:ext cx="2901987" cy="2285216"/>
          </a:xfrm>
          <a:prstGeom prst="rect">
            <a:avLst/>
          </a:prstGeom>
        </p:spPr>
      </p:pic>
      <p:sp>
        <p:nvSpPr>
          <p:cNvPr id="22" name="TextBox 21">
            <a:extLst>
              <a:ext uri="{FF2B5EF4-FFF2-40B4-BE49-F238E27FC236}">
                <a16:creationId xmlns:a16="http://schemas.microsoft.com/office/drawing/2014/main" id="{60415F17-3121-4DF8-9344-2D23494E81B6}"/>
              </a:ext>
            </a:extLst>
          </p:cNvPr>
          <p:cNvSpPr txBox="1"/>
          <p:nvPr/>
        </p:nvSpPr>
        <p:spPr>
          <a:xfrm>
            <a:off x="9885174" y="707265"/>
            <a:ext cx="1858201" cy="830997"/>
          </a:xfrm>
          <a:prstGeom prst="rect">
            <a:avLst/>
          </a:prstGeom>
          <a:noFill/>
        </p:spPr>
        <p:txBody>
          <a:bodyPr wrap="none" rtlCol="0">
            <a:spAutoFit/>
          </a:bodyPr>
          <a:lstStyle/>
          <a:p>
            <a:r>
              <a:rPr lang="en-US" sz="1200" dirty="0" err="1">
                <a:latin typeface="Courier New" panose="02070309020205020404" pitchFamily="49" charset="0"/>
                <a:cs typeface="Courier New" panose="02070309020205020404" pitchFamily="49" charset="0"/>
              </a:rPr>
              <a:t>obstacle_up</a:t>
            </a:r>
            <a:r>
              <a:rPr lang="en-US" sz="1200" dirty="0">
                <a:latin typeface="Courier New" panose="02070309020205020404" pitchFamily="49" charset="0"/>
                <a:cs typeface="Courier New" panose="02070309020205020404" pitchFamily="49" charset="0"/>
              </a:rPr>
              <a:t> = 0</a:t>
            </a:r>
          </a:p>
          <a:p>
            <a:r>
              <a:rPr lang="en-US" sz="1200" dirty="0" err="1">
                <a:latin typeface="Courier New" panose="02070309020205020404" pitchFamily="49" charset="0"/>
                <a:cs typeface="Courier New" panose="02070309020205020404" pitchFamily="49" charset="0"/>
              </a:rPr>
              <a:t>obstacle_left</a:t>
            </a:r>
            <a:r>
              <a:rPr lang="en-US" sz="1200" dirty="0">
                <a:latin typeface="Courier New" panose="02070309020205020404" pitchFamily="49" charset="0"/>
                <a:cs typeface="Courier New" panose="02070309020205020404" pitchFamily="49" charset="0"/>
              </a:rPr>
              <a:t> = 0</a:t>
            </a:r>
          </a:p>
          <a:p>
            <a:r>
              <a:rPr lang="en-US" sz="1200" dirty="0" err="1">
                <a:latin typeface="Courier New" panose="02070309020205020404" pitchFamily="49" charset="0"/>
                <a:cs typeface="Courier New" panose="02070309020205020404" pitchFamily="49" charset="0"/>
              </a:rPr>
              <a:t>obstacle_down</a:t>
            </a:r>
            <a:r>
              <a:rPr lang="en-US" sz="1200" dirty="0">
                <a:latin typeface="Courier New" panose="02070309020205020404" pitchFamily="49" charset="0"/>
                <a:cs typeface="Courier New" panose="02070309020205020404" pitchFamily="49" charset="0"/>
              </a:rPr>
              <a:t> = 1</a:t>
            </a:r>
          </a:p>
          <a:p>
            <a:r>
              <a:rPr lang="en-US" sz="1200" dirty="0" err="1">
                <a:latin typeface="Courier New" panose="02070309020205020404" pitchFamily="49" charset="0"/>
                <a:cs typeface="Courier New" panose="02070309020205020404" pitchFamily="49" charset="0"/>
              </a:rPr>
              <a:t>obstacle_right</a:t>
            </a:r>
            <a:r>
              <a:rPr lang="en-US" sz="1200" dirty="0">
                <a:latin typeface="Courier New" panose="02070309020205020404" pitchFamily="49" charset="0"/>
                <a:cs typeface="Courier New" panose="02070309020205020404" pitchFamily="49" charset="0"/>
              </a:rPr>
              <a:t> = 0</a:t>
            </a:r>
          </a:p>
        </p:txBody>
      </p:sp>
      <p:sp>
        <p:nvSpPr>
          <p:cNvPr id="24" name="TextBox 23">
            <a:extLst>
              <a:ext uri="{FF2B5EF4-FFF2-40B4-BE49-F238E27FC236}">
                <a16:creationId xmlns:a16="http://schemas.microsoft.com/office/drawing/2014/main" id="{8045781C-744C-494D-9CA2-5089DE196489}"/>
              </a:ext>
            </a:extLst>
          </p:cNvPr>
          <p:cNvSpPr txBox="1"/>
          <p:nvPr/>
        </p:nvSpPr>
        <p:spPr>
          <a:xfrm>
            <a:off x="9885174" y="2065313"/>
            <a:ext cx="1486304" cy="830997"/>
          </a:xfrm>
          <a:prstGeom prst="rect">
            <a:avLst/>
          </a:prstGeom>
          <a:noFill/>
        </p:spPr>
        <p:txBody>
          <a:bodyPr wrap="none" rtlCol="0">
            <a:spAutoFit/>
          </a:bodyPr>
          <a:lstStyle/>
          <a:p>
            <a:r>
              <a:rPr lang="en-US" sz="1200" dirty="0" err="1">
                <a:latin typeface="Courier New" panose="02070309020205020404" pitchFamily="49" charset="0"/>
                <a:cs typeface="Courier New" panose="02070309020205020404" pitchFamily="49" charset="0"/>
              </a:rPr>
              <a:t>body_up</a:t>
            </a:r>
            <a:r>
              <a:rPr lang="en-US" sz="1200" dirty="0">
                <a:latin typeface="Courier New" panose="02070309020205020404" pitchFamily="49" charset="0"/>
                <a:cs typeface="Courier New" panose="02070309020205020404" pitchFamily="49" charset="0"/>
              </a:rPr>
              <a:t> = 0</a:t>
            </a:r>
          </a:p>
          <a:p>
            <a:r>
              <a:rPr lang="en-US" sz="1200" dirty="0" err="1">
                <a:latin typeface="Courier New" panose="02070309020205020404" pitchFamily="49" charset="0"/>
                <a:cs typeface="Courier New" panose="02070309020205020404" pitchFamily="49" charset="0"/>
              </a:rPr>
              <a:t>body_left</a:t>
            </a:r>
            <a:r>
              <a:rPr lang="en-US" sz="1200" dirty="0">
                <a:latin typeface="Courier New" panose="02070309020205020404" pitchFamily="49" charset="0"/>
                <a:cs typeface="Courier New" panose="02070309020205020404" pitchFamily="49" charset="0"/>
              </a:rPr>
              <a:t> = 0</a:t>
            </a:r>
          </a:p>
          <a:p>
            <a:r>
              <a:rPr lang="en-US" sz="1200" dirty="0" err="1">
                <a:latin typeface="Courier New" panose="02070309020205020404" pitchFamily="49" charset="0"/>
                <a:cs typeface="Courier New" panose="02070309020205020404" pitchFamily="49" charset="0"/>
              </a:rPr>
              <a:t>body_down</a:t>
            </a:r>
            <a:r>
              <a:rPr lang="en-US" sz="1200" dirty="0">
                <a:latin typeface="Courier New" panose="02070309020205020404" pitchFamily="49" charset="0"/>
                <a:cs typeface="Courier New" panose="02070309020205020404" pitchFamily="49" charset="0"/>
              </a:rPr>
              <a:t> = 1</a:t>
            </a:r>
          </a:p>
          <a:p>
            <a:r>
              <a:rPr lang="en-US" sz="1200" dirty="0" err="1">
                <a:latin typeface="Courier New" panose="02070309020205020404" pitchFamily="49" charset="0"/>
                <a:cs typeface="Courier New" panose="02070309020205020404" pitchFamily="49" charset="0"/>
              </a:rPr>
              <a:t>body_right</a:t>
            </a:r>
            <a:r>
              <a:rPr lang="en-US" sz="1200" dirty="0">
                <a:latin typeface="Courier New" panose="02070309020205020404" pitchFamily="49" charset="0"/>
                <a:cs typeface="Courier New" panose="02070309020205020404" pitchFamily="49" charset="0"/>
              </a:rPr>
              <a:t> = 0</a:t>
            </a:r>
          </a:p>
        </p:txBody>
      </p:sp>
      <p:sp>
        <p:nvSpPr>
          <p:cNvPr id="10" name="TextBox 9">
            <a:extLst>
              <a:ext uri="{FF2B5EF4-FFF2-40B4-BE49-F238E27FC236}">
                <a16:creationId xmlns:a16="http://schemas.microsoft.com/office/drawing/2014/main" id="{2DB7C35D-8666-4E24-B65C-19AD8A5FC0A4}"/>
              </a:ext>
            </a:extLst>
          </p:cNvPr>
          <p:cNvSpPr txBox="1"/>
          <p:nvPr/>
        </p:nvSpPr>
        <p:spPr>
          <a:xfrm>
            <a:off x="10617582" y="1647388"/>
            <a:ext cx="375424" cy="276999"/>
          </a:xfrm>
          <a:prstGeom prst="rect">
            <a:avLst/>
          </a:prstGeom>
          <a:noFill/>
        </p:spPr>
        <p:txBody>
          <a:bodyPr wrap="none" rtlCol="0">
            <a:spAutoFit/>
          </a:bodyPr>
          <a:lstStyle/>
          <a:p>
            <a:r>
              <a:rPr lang="en-US" sz="1200" b="1" dirty="0"/>
              <a:t>OR</a:t>
            </a:r>
          </a:p>
        </p:txBody>
      </p:sp>
      <p:sp>
        <p:nvSpPr>
          <p:cNvPr id="26" name="TextBox 25">
            <a:extLst>
              <a:ext uri="{FF2B5EF4-FFF2-40B4-BE49-F238E27FC236}">
                <a16:creationId xmlns:a16="http://schemas.microsoft.com/office/drawing/2014/main" id="{3E19EB34-2B8C-42EC-AAA4-E2E84B7F1F95}"/>
              </a:ext>
            </a:extLst>
          </p:cNvPr>
          <p:cNvSpPr txBox="1"/>
          <p:nvPr/>
        </p:nvSpPr>
        <p:spPr>
          <a:xfrm>
            <a:off x="6693688" y="4281718"/>
            <a:ext cx="1858201" cy="830997"/>
          </a:xfrm>
          <a:prstGeom prst="rect">
            <a:avLst/>
          </a:prstGeom>
          <a:noFill/>
        </p:spPr>
        <p:txBody>
          <a:bodyPr wrap="none" rtlCol="0">
            <a:spAutoFit/>
          </a:bodyPr>
          <a:lstStyle/>
          <a:p>
            <a:r>
              <a:rPr lang="en-US" sz="1200" dirty="0" err="1">
                <a:latin typeface="Courier New" panose="02070309020205020404" pitchFamily="49" charset="0"/>
                <a:cs typeface="Courier New" panose="02070309020205020404" pitchFamily="49" charset="0"/>
              </a:rPr>
              <a:t>obstacle_up</a:t>
            </a:r>
            <a:r>
              <a:rPr lang="en-US" sz="1200" dirty="0">
                <a:latin typeface="Courier New" panose="02070309020205020404" pitchFamily="49" charset="0"/>
                <a:cs typeface="Courier New" panose="02070309020205020404" pitchFamily="49" charset="0"/>
              </a:rPr>
              <a:t> = 1</a:t>
            </a:r>
          </a:p>
          <a:p>
            <a:r>
              <a:rPr lang="en-US" sz="1200" dirty="0" err="1">
                <a:latin typeface="Courier New" panose="02070309020205020404" pitchFamily="49" charset="0"/>
                <a:cs typeface="Courier New" panose="02070309020205020404" pitchFamily="49" charset="0"/>
              </a:rPr>
              <a:t>obstacle_left</a:t>
            </a:r>
            <a:r>
              <a:rPr lang="en-US" sz="1200" dirty="0">
                <a:latin typeface="Courier New" panose="02070309020205020404" pitchFamily="49" charset="0"/>
                <a:cs typeface="Courier New" panose="02070309020205020404" pitchFamily="49" charset="0"/>
              </a:rPr>
              <a:t> = 0</a:t>
            </a:r>
          </a:p>
          <a:p>
            <a:r>
              <a:rPr lang="en-US" sz="1200" dirty="0" err="1">
                <a:latin typeface="Courier New" panose="02070309020205020404" pitchFamily="49" charset="0"/>
                <a:cs typeface="Courier New" panose="02070309020205020404" pitchFamily="49" charset="0"/>
              </a:rPr>
              <a:t>obstacle_down</a:t>
            </a:r>
            <a:r>
              <a:rPr lang="en-US" sz="1200" dirty="0">
                <a:latin typeface="Courier New" panose="02070309020205020404" pitchFamily="49" charset="0"/>
                <a:cs typeface="Courier New" panose="02070309020205020404" pitchFamily="49" charset="0"/>
              </a:rPr>
              <a:t> = 0</a:t>
            </a:r>
          </a:p>
          <a:p>
            <a:r>
              <a:rPr lang="en-US" sz="1200" dirty="0" err="1">
                <a:latin typeface="Courier New" panose="02070309020205020404" pitchFamily="49" charset="0"/>
                <a:cs typeface="Courier New" panose="02070309020205020404" pitchFamily="49" charset="0"/>
              </a:rPr>
              <a:t>obstacle_right</a:t>
            </a:r>
            <a:r>
              <a:rPr lang="en-US" sz="1200" dirty="0">
                <a:latin typeface="Courier New" panose="02070309020205020404" pitchFamily="49" charset="0"/>
                <a:cs typeface="Courier New" panose="02070309020205020404" pitchFamily="49" charset="0"/>
              </a:rPr>
              <a:t> = 0</a:t>
            </a:r>
          </a:p>
        </p:txBody>
      </p:sp>
      <p:sp>
        <p:nvSpPr>
          <p:cNvPr id="27" name="TextBox 26">
            <a:extLst>
              <a:ext uri="{FF2B5EF4-FFF2-40B4-BE49-F238E27FC236}">
                <a16:creationId xmlns:a16="http://schemas.microsoft.com/office/drawing/2014/main" id="{6FB8C93D-1931-41DB-A8FE-F9B3B8D50A3A}"/>
              </a:ext>
            </a:extLst>
          </p:cNvPr>
          <p:cNvSpPr txBox="1"/>
          <p:nvPr/>
        </p:nvSpPr>
        <p:spPr>
          <a:xfrm>
            <a:off x="6693688" y="5639766"/>
            <a:ext cx="1486304" cy="830997"/>
          </a:xfrm>
          <a:prstGeom prst="rect">
            <a:avLst/>
          </a:prstGeom>
          <a:noFill/>
        </p:spPr>
        <p:txBody>
          <a:bodyPr wrap="none" rtlCol="0">
            <a:spAutoFit/>
          </a:bodyPr>
          <a:lstStyle/>
          <a:p>
            <a:r>
              <a:rPr lang="en-US" sz="1200" dirty="0" err="1">
                <a:latin typeface="Courier New" panose="02070309020205020404" pitchFamily="49" charset="0"/>
                <a:cs typeface="Courier New" panose="02070309020205020404" pitchFamily="49" charset="0"/>
              </a:rPr>
              <a:t>wall_up</a:t>
            </a:r>
            <a:r>
              <a:rPr lang="en-US" sz="1200" dirty="0">
                <a:latin typeface="Courier New" panose="02070309020205020404" pitchFamily="49" charset="0"/>
                <a:cs typeface="Courier New" panose="02070309020205020404" pitchFamily="49" charset="0"/>
              </a:rPr>
              <a:t> = 1</a:t>
            </a:r>
          </a:p>
          <a:p>
            <a:r>
              <a:rPr lang="en-US" sz="1200" dirty="0" err="1">
                <a:latin typeface="Courier New" panose="02070309020205020404" pitchFamily="49" charset="0"/>
                <a:cs typeface="Courier New" panose="02070309020205020404" pitchFamily="49" charset="0"/>
              </a:rPr>
              <a:t>wall_left</a:t>
            </a:r>
            <a:r>
              <a:rPr lang="en-US" sz="1200" dirty="0">
                <a:latin typeface="Courier New" panose="02070309020205020404" pitchFamily="49" charset="0"/>
                <a:cs typeface="Courier New" panose="02070309020205020404" pitchFamily="49" charset="0"/>
              </a:rPr>
              <a:t> = 0</a:t>
            </a:r>
          </a:p>
          <a:p>
            <a:r>
              <a:rPr lang="en-US" sz="1200" dirty="0" err="1">
                <a:latin typeface="Courier New" panose="02070309020205020404" pitchFamily="49" charset="0"/>
                <a:cs typeface="Courier New" panose="02070309020205020404" pitchFamily="49" charset="0"/>
              </a:rPr>
              <a:t>wall_down</a:t>
            </a:r>
            <a:r>
              <a:rPr lang="en-US" sz="1200" dirty="0">
                <a:latin typeface="Courier New" panose="02070309020205020404" pitchFamily="49" charset="0"/>
                <a:cs typeface="Courier New" panose="02070309020205020404" pitchFamily="49" charset="0"/>
              </a:rPr>
              <a:t> = 1</a:t>
            </a:r>
          </a:p>
          <a:p>
            <a:r>
              <a:rPr lang="en-US" sz="1200" dirty="0" err="1">
                <a:latin typeface="Courier New" panose="02070309020205020404" pitchFamily="49" charset="0"/>
                <a:cs typeface="Courier New" panose="02070309020205020404" pitchFamily="49" charset="0"/>
              </a:rPr>
              <a:t>wall_right</a:t>
            </a:r>
            <a:r>
              <a:rPr lang="en-US" sz="1200" dirty="0">
                <a:latin typeface="Courier New" panose="02070309020205020404" pitchFamily="49" charset="0"/>
                <a:cs typeface="Courier New" panose="02070309020205020404" pitchFamily="49" charset="0"/>
              </a:rPr>
              <a:t> = 0</a:t>
            </a:r>
          </a:p>
        </p:txBody>
      </p:sp>
      <p:sp>
        <p:nvSpPr>
          <p:cNvPr id="28" name="TextBox 27">
            <a:extLst>
              <a:ext uri="{FF2B5EF4-FFF2-40B4-BE49-F238E27FC236}">
                <a16:creationId xmlns:a16="http://schemas.microsoft.com/office/drawing/2014/main" id="{5EA2F1E4-38D5-4BE2-91DA-C9FA458BCDB2}"/>
              </a:ext>
            </a:extLst>
          </p:cNvPr>
          <p:cNvSpPr txBox="1"/>
          <p:nvPr/>
        </p:nvSpPr>
        <p:spPr>
          <a:xfrm>
            <a:off x="7426097" y="5221842"/>
            <a:ext cx="375424" cy="276999"/>
          </a:xfrm>
          <a:prstGeom prst="rect">
            <a:avLst/>
          </a:prstGeom>
          <a:noFill/>
        </p:spPr>
        <p:txBody>
          <a:bodyPr wrap="none" rtlCol="0">
            <a:spAutoFit/>
          </a:bodyPr>
          <a:lstStyle/>
          <a:p>
            <a:r>
              <a:rPr lang="en-US" sz="1200" b="1" dirty="0"/>
              <a:t>OR</a:t>
            </a:r>
          </a:p>
        </p:txBody>
      </p:sp>
      <mc:AlternateContent xmlns:mc="http://schemas.openxmlformats.org/markup-compatibility/2006">
        <mc:Choice xmlns:a14="http://schemas.microsoft.com/office/drawing/2010/main" Requires="a14">
          <p:sp>
            <p:nvSpPr>
              <p:cNvPr id="35" name="Text Placeholder 3">
                <a:extLst>
                  <a:ext uri="{FF2B5EF4-FFF2-40B4-BE49-F238E27FC236}">
                    <a16:creationId xmlns:a16="http://schemas.microsoft.com/office/drawing/2014/main" id="{6ABAF28D-C2E5-499D-A275-7874FE832F1A}"/>
                  </a:ext>
                </a:extLst>
              </p:cNvPr>
              <p:cNvSpPr txBox="1">
                <a:spLocks/>
              </p:cNvSpPr>
              <p:nvPr/>
            </p:nvSpPr>
            <p:spPr>
              <a:xfrm>
                <a:off x="211498" y="2309589"/>
                <a:ext cx="5322410" cy="4775254"/>
              </a:xfrm>
              <a:prstGeom prst="rect">
                <a:avLst/>
              </a:prstGeom>
            </p:spPr>
            <p:txBody>
              <a:bodyPr vert="horz" lIns="0" tIns="0" rIns="0" bIns="0" rtlCol="0">
                <a:noAutofit/>
              </a:bodyPr>
              <a:lstStyle>
                <a:lvl1pPr marL="0" indent="0" algn="l" defTabSz="914324" rtl="0" eaLnBrk="1" fontAlgn="base" hangingPunct="1">
                  <a:lnSpc>
                    <a:spcPct val="90000"/>
                  </a:lnSpc>
                  <a:spcBef>
                    <a:spcPct val="20000"/>
                  </a:spcBef>
                  <a:spcAft>
                    <a:spcPct val="0"/>
                  </a:spcAft>
                  <a:buFontTx/>
                  <a:buNone/>
                  <a:defRPr sz="48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a:lstStyle>
              <a:p>
                <a:pPr marL="457223" indent="-457223">
                  <a:buFont typeface="Arial" panose="020B0604020202020204" pitchFamily="34" charset="0"/>
                  <a:buChar char="•"/>
                </a:pPr>
                <a:r>
                  <a:rPr lang="en-US" sz="2000" b="1" dirty="0">
                    <a:solidFill>
                      <a:schemeClr val="tx1"/>
                    </a:solidFill>
                  </a:rPr>
                  <a:t>Head position relative to obstacles: </a:t>
                </a:r>
                <a:r>
                  <a:rPr lang="en-US" sz="2000" dirty="0">
                    <a:solidFill>
                      <a:schemeClr val="tx1"/>
                    </a:solidFill>
                  </a:rPr>
                  <a:t>The head can collide with 2 things to lose the game, the body and a wall. They can either be defined separately, or as a single </a:t>
                </a:r>
                <a:r>
                  <a:rPr lang="en-US" sz="2000" dirty="0" err="1">
                    <a:solidFill>
                      <a:schemeClr val="tx1"/>
                    </a:solidFill>
                  </a:rPr>
                  <a:t>obastacle</a:t>
                </a:r>
                <a:r>
                  <a:rPr lang="en-US" sz="2000" dirty="0">
                    <a:solidFill>
                      <a:schemeClr val="tx1"/>
                    </a:solidFill>
                  </a:rPr>
                  <a:t>.</a:t>
                </a:r>
              </a:p>
              <a:p>
                <a:pPr marL="1447790" lvl="1" indent="-457223">
                  <a:buFont typeface="Arial" panose="020B0604020202020204" pitchFamily="34" charset="0"/>
                  <a:buChar char="•"/>
                </a:pPr>
                <a:r>
                  <a:rPr lang="en-US" sz="1733" dirty="0">
                    <a:solidFill>
                      <a:schemeClr val="tx1"/>
                    </a:solidFill>
                  </a:rPr>
                  <a:t>Both methods will be used to see what produces the best results</a:t>
                </a:r>
              </a:p>
              <a:p>
                <a:pPr marL="1447790" lvl="1" indent="-457223">
                  <a:buFont typeface="Arial" panose="020B0604020202020204" pitchFamily="34" charset="0"/>
                  <a:buChar char="•"/>
                </a:pPr>
                <a14:m>
                  <m:oMath xmlns:m="http://schemas.openxmlformats.org/officeDocument/2006/math">
                    <m:r>
                      <a:rPr lang="x-IV_mathan" sz="1733">
                        <a:solidFill>
                          <a:schemeClr val="tx1"/>
                        </a:solidFill>
                        <a:latin typeface="Cambria Math" panose="02040503050406030204" pitchFamily="18" charset="0"/>
                      </a:rPr>
                      <m:t>𝑥</m:t>
                    </m:r>
                    <m:r>
                      <a:rPr lang="x-IV_mathan" sz="1733">
                        <a:solidFill>
                          <a:schemeClr val="tx1"/>
                        </a:solidFill>
                        <a:latin typeface="Cambria Math" panose="02040503050406030204" pitchFamily="18" charset="0"/>
                      </a:rPr>
                      <m:t>∈{0,</m:t>
                    </m:r>
                    <m:r>
                      <a:rPr lang="x-IV_mathan" sz="1733" i="1">
                        <a:solidFill>
                          <a:schemeClr val="tx1"/>
                        </a:solidFill>
                        <a:latin typeface="Cambria Math" panose="02040503050406030204" pitchFamily="18" charset="0"/>
                      </a:rPr>
                      <m:t> </m:t>
                    </m:r>
                    <m:r>
                      <a:rPr lang="x-IV_mathan" sz="1733">
                        <a:solidFill>
                          <a:schemeClr val="tx1"/>
                        </a:solidFill>
                        <a:latin typeface="Cambria Math" panose="02040503050406030204" pitchFamily="18" charset="0"/>
                      </a:rPr>
                      <m:t>1}</m:t>
                    </m:r>
                  </m:oMath>
                </a14:m>
                <a:endParaRPr lang="en-US" sz="1733" dirty="0">
                  <a:solidFill>
                    <a:schemeClr val="tx1"/>
                  </a:solidFill>
                </a:endParaRPr>
              </a:p>
              <a:p>
                <a:pPr marL="457223" indent="-457223">
                  <a:buFont typeface="Arial" panose="020B0604020202020204" pitchFamily="34" charset="0"/>
                  <a:buChar char="•"/>
                </a:pPr>
                <a:r>
                  <a:rPr lang="en-US" sz="2400" dirty="0">
                    <a:solidFill>
                      <a:schemeClr val="tx1"/>
                    </a:solidFill>
                  </a:rPr>
                  <a:t>A similar method as was used to describe food location will be used to avoid categorization bias</a:t>
                </a:r>
              </a:p>
              <a:p>
                <a:pPr marL="1447790" lvl="1" indent="-457223">
                  <a:buFont typeface="Arial" panose="020B0604020202020204" pitchFamily="34" charset="0"/>
                  <a:buChar char="•"/>
                </a:pPr>
                <a14:m>
                  <m:oMath xmlns:m="http://schemas.openxmlformats.org/officeDocument/2006/math">
                    <m:r>
                      <a:rPr lang="x-IV_mathan" sz="1733">
                        <a:solidFill>
                          <a:schemeClr val="tx1"/>
                        </a:solidFill>
                        <a:latin typeface="Cambria Math" panose="02040503050406030204" pitchFamily="18" charset="0"/>
                        <a:ea typeface="Cambria Math" panose="02040503050406030204" pitchFamily="18" charset="0"/>
                      </a:rPr>
                      <m:t>𝑥</m:t>
                    </m:r>
                    <m:r>
                      <a:rPr lang="x-IV_mathan" sz="1733">
                        <a:solidFill>
                          <a:schemeClr val="tx1"/>
                        </a:solidFill>
                        <a:latin typeface="Cambria Math" panose="02040503050406030204" pitchFamily="18" charset="0"/>
                        <a:ea typeface="Cambria Math" panose="02040503050406030204" pitchFamily="18" charset="0"/>
                      </a:rPr>
                      <m:t>∈{0,</m:t>
                    </m:r>
                    <m:r>
                      <a:rPr lang="x-IV_mathan" sz="1733" i="1">
                        <a:solidFill>
                          <a:schemeClr val="tx1"/>
                        </a:solidFill>
                        <a:latin typeface="Cambria Math" panose="02040503050406030204" pitchFamily="18" charset="0"/>
                        <a:ea typeface="Cambria Math" panose="02040503050406030204" pitchFamily="18" charset="0"/>
                      </a:rPr>
                      <m:t> </m:t>
                    </m:r>
                    <m:r>
                      <a:rPr lang="x-IV_mathan" sz="1733">
                        <a:solidFill>
                          <a:schemeClr val="tx1"/>
                        </a:solidFill>
                        <a:latin typeface="Cambria Math" panose="02040503050406030204" pitchFamily="18" charset="0"/>
                        <a:ea typeface="Cambria Math" panose="02040503050406030204" pitchFamily="18" charset="0"/>
                      </a:rPr>
                      <m:t>1}</m:t>
                    </m:r>
                  </m:oMath>
                </a14:m>
                <a:endParaRPr lang="en-US" sz="1733" b="1" dirty="0">
                  <a:solidFill>
                    <a:schemeClr val="tx1"/>
                  </a:solidFill>
                  <a:latin typeface="Cambria Math" panose="02040503050406030204" pitchFamily="18" charset="0"/>
                  <a:ea typeface="Cambria Math" panose="02040503050406030204" pitchFamily="18" charset="0"/>
                </a:endParaRPr>
              </a:p>
              <a:p>
                <a:pPr lvl="1" indent="0">
                  <a:buNone/>
                </a:pPr>
                <a:endParaRPr lang="en-US" sz="2933" dirty="0">
                  <a:solidFill>
                    <a:schemeClr val="tx1"/>
                  </a:solidFill>
                </a:endParaRPr>
              </a:p>
              <a:p>
                <a:pPr marL="457223" indent="-457223">
                  <a:buFont typeface="Arial" panose="020B0604020202020204" pitchFamily="34" charset="0"/>
                  <a:buChar char="•"/>
                </a:pPr>
                <a:endParaRPr lang="en-US" sz="2400" b="1" dirty="0">
                  <a:solidFill>
                    <a:schemeClr val="tx1"/>
                  </a:solidFill>
                </a:endParaRPr>
              </a:p>
            </p:txBody>
          </p:sp>
        </mc:Choice>
        <mc:Fallback>
          <p:sp>
            <p:nvSpPr>
              <p:cNvPr id="35" name="Text Placeholder 3">
                <a:extLst>
                  <a:ext uri="{FF2B5EF4-FFF2-40B4-BE49-F238E27FC236}">
                    <a16:creationId xmlns:a16="http://schemas.microsoft.com/office/drawing/2014/main" id="{6ABAF28D-C2E5-499D-A275-7874FE832F1A}"/>
                  </a:ext>
                </a:extLst>
              </p:cNvPr>
              <p:cNvSpPr txBox="1">
                <a:spLocks noRot="1" noChangeAspect="1" noMove="1" noResize="1" noEditPoints="1" noAdjustHandles="1" noChangeArrowheads="1" noChangeShapeType="1" noTextEdit="1"/>
              </p:cNvSpPr>
              <p:nvPr/>
            </p:nvSpPr>
            <p:spPr>
              <a:xfrm>
                <a:off x="211498" y="2309589"/>
                <a:ext cx="5322410" cy="4775254"/>
              </a:xfrm>
              <a:prstGeom prst="rect">
                <a:avLst/>
              </a:prstGeom>
              <a:blipFill>
                <a:blip r:embed="rId4"/>
                <a:stretch>
                  <a:fillRect l="-3322" t="-2299" r="-115"/>
                </a:stretch>
              </a:blipFill>
            </p:spPr>
            <p:txBody>
              <a:bodyPr/>
              <a:lstStyle/>
              <a:p>
                <a:r>
                  <a:rPr lang="en-US">
                    <a:noFill/>
                  </a:rPr>
                  <a:t> </a:t>
                </a:r>
              </a:p>
            </p:txBody>
          </p:sp>
        </mc:Fallback>
      </mc:AlternateContent>
      <p:cxnSp>
        <p:nvCxnSpPr>
          <p:cNvPr id="18" name="Straight Connector 17">
            <a:extLst>
              <a:ext uri="{FF2B5EF4-FFF2-40B4-BE49-F238E27FC236}">
                <a16:creationId xmlns:a16="http://schemas.microsoft.com/office/drawing/2014/main" id="{8E2BA4FF-0A9D-4AE7-941A-35E705D948E9}"/>
              </a:ext>
            </a:extLst>
          </p:cNvPr>
          <p:cNvCxnSpPr>
            <a:cxnSpLocks/>
          </p:cNvCxnSpPr>
          <p:nvPr/>
        </p:nvCxnSpPr>
        <p:spPr>
          <a:xfrm flipH="1">
            <a:off x="6061963" y="0"/>
            <a:ext cx="67409" cy="6858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8653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DFDB8-66A1-4CFF-83F1-E176EC0E6680}"/>
              </a:ext>
            </a:extLst>
          </p:cNvPr>
          <p:cNvSpPr>
            <a:spLocks noGrp="1"/>
          </p:cNvSpPr>
          <p:nvPr>
            <p:ph type="title"/>
          </p:nvPr>
        </p:nvSpPr>
        <p:spPr>
          <a:xfrm>
            <a:off x="6735580" y="579096"/>
            <a:ext cx="4656944" cy="1908062"/>
          </a:xfrm>
        </p:spPr>
        <p:txBody>
          <a:bodyPr/>
          <a:lstStyle/>
          <a:p>
            <a:pPr algn="ctr"/>
            <a:r>
              <a:rPr lang="en-US" sz="4000" dirty="0"/>
              <a:t>Defining State Attributes</a:t>
            </a:r>
          </a:p>
        </p:txBody>
      </p:sp>
      <mc:AlternateContent xmlns:mc="http://schemas.openxmlformats.org/markup-compatibility/2006">
        <mc:Choice xmlns:a14="http://schemas.microsoft.com/office/drawing/2010/main" Requires="a14">
          <p:sp>
            <p:nvSpPr>
              <p:cNvPr id="4" name="Text Placeholder 3">
                <a:extLst>
                  <a:ext uri="{FF2B5EF4-FFF2-40B4-BE49-F238E27FC236}">
                    <a16:creationId xmlns:a16="http://schemas.microsoft.com/office/drawing/2014/main" id="{5FE2C5C2-9E6A-447E-AE3F-08FC7BB25750}"/>
                  </a:ext>
                </a:extLst>
              </p:cNvPr>
              <p:cNvSpPr>
                <a:spLocks noGrp="1"/>
              </p:cNvSpPr>
              <p:nvPr>
                <p:ph type="body" sz="quarter" idx="10"/>
              </p:nvPr>
            </p:nvSpPr>
            <p:spPr>
              <a:xfrm>
                <a:off x="6487888" y="3003678"/>
                <a:ext cx="5322410" cy="4259495"/>
              </a:xfrm>
            </p:spPr>
            <p:txBody>
              <a:bodyPr/>
              <a:lstStyle/>
              <a:p>
                <a:pPr marL="457223" indent="-457223"/>
                <a:r>
                  <a:rPr lang="en-US" sz="2000" b="1" dirty="0"/>
                  <a:t>Length of Body: </a:t>
                </a:r>
                <a:r>
                  <a:rPr lang="en-US" sz="2000" dirty="0"/>
                  <a:t>As the body grows, the length will affect how the snake can move. Often the body will be blocking the food and the straight path is not the right one. In a perfect game, the tail length could be </a:t>
                </a:r>
                <a14:m>
                  <m:oMath xmlns:m="http://schemas.openxmlformats.org/officeDocument/2006/math">
                    <m:r>
                      <a:rPr lang="en-US" sz="2000" i="1">
                        <a:latin typeface="Cambria Math" panose="02040503050406030204" pitchFamily="18" charset="0"/>
                      </a:rPr>
                      <m:t>𝑔𝑟𝑖𝑑𝑠𝑖𝑧</m:t>
                    </m:r>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2</m:t>
                        </m:r>
                      </m:sup>
                    </m:sSup>
                  </m:oMath>
                </a14:m>
                <a:endParaRPr lang="en-US" sz="2000" b="1" dirty="0"/>
              </a:p>
              <a:p>
                <a:pPr marL="1447790" lvl="1" indent="-457223"/>
                <a:r>
                  <a:rPr lang="x-IV_mathan" sz="1733" dirty="0">
                    <a:solidFill>
                      <a:schemeClr val="bg1"/>
                    </a:solidFill>
                  </a:rPr>
                  <a:t>0 ≤ </a:t>
                </a:r>
                <a14:m>
                  <m:oMath xmlns:m="http://schemas.openxmlformats.org/officeDocument/2006/math">
                    <m:r>
                      <a:rPr lang="x-IV_mathan" sz="1733">
                        <a:solidFill>
                          <a:schemeClr val="bg1"/>
                        </a:solidFill>
                        <a:latin typeface="Cambria Math" panose="02040503050406030204" pitchFamily="18" charset="0"/>
                      </a:rPr>
                      <m:t>𝑥</m:t>
                    </m:r>
                    <m:r>
                      <a:rPr lang="en-US" sz="1733">
                        <a:solidFill>
                          <a:schemeClr val="bg1"/>
                        </a:solidFill>
                        <a:latin typeface="Cambria Math" panose="02040503050406030204" pitchFamily="18" charset="0"/>
                      </a:rPr>
                      <m:t>≤</m:t>
                    </m:r>
                    <m:sSup>
                      <m:sSupPr>
                        <m:ctrlPr>
                          <a:rPr lang="en-US" sz="1733" i="1">
                            <a:solidFill>
                              <a:schemeClr val="bg1"/>
                            </a:solidFill>
                            <a:latin typeface="Cambria Math" panose="02040503050406030204" pitchFamily="18" charset="0"/>
                          </a:rPr>
                        </m:ctrlPr>
                      </m:sSupPr>
                      <m:e>
                        <m:r>
                          <m:rPr>
                            <m:sty m:val="p"/>
                          </m:rPr>
                          <a:rPr lang="en-US" sz="1733">
                            <a:solidFill>
                              <a:schemeClr val="bg1"/>
                            </a:solidFill>
                            <a:latin typeface="Cambria Math" panose="02040503050406030204" pitchFamily="18" charset="0"/>
                          </a:rPr>
                          <m:t>gridsize</m:t>
                        </m:r>
                      </m:e>
                      <m:sup>
                        <m:r>
                          <a:rPr lang="en-US" sz="1733">
                            <a:solidFill>
                              <a:schemeClr val="bg1"/>
                            </a:solidFill>
                            <a:latin typeface="Cambria Math" panose="02040503050406030204" pitchFamily="18" charset="0"/>
                          </a:rPr>
                          <m:t>2</m:t>
                        </m:r>
                      </m:sup>
                    </m:sSup>
                  </m:oMath>
                </a14:m>
                <a:endParaRPr lang="en-US" sz="1733" b="1" dirty="0">
                  <a:solidFill>
                    <a:schemeClr val="bg1"/>
                  </a:solidFill>
                </a:endParaRPr>
              </a:p>
              <a:p>
                <a:pPr lvl="1" indent="0">
                  <a:buNone/>
                </a:pPr>
                <a:endParaRPr lang="en-US" sz="2533" b="1" dirty="0"/>
              </a:p>
              <a:p>
                <a:pPr lvl="1" indent="0">
                  <a:buNone/>
                </a:pPr>
                <a:r>
                  <a:rPr lang="en-US" sz="2533" dirty="0"/>
                  <a:t> </a:t>
                </a:r>
                <a:endParaRPr lang="en-US" sz="2267" b="1" dirty="0">
                  <a:solidFill>
                    <a:schemeClr val="bg1"/>
                  </a:solidFill>
                </a:endParaRPr>
              </a:p>
            </p:txBody>
          </p:sp>
        </mc:Choice>
        <mc:Fallback>
          <p:sp>
            <p:nvSpPr>
              <p:cNvPr id="4" name="Text Placeholder 3">
                <a:extLst>
                  <a:ext uri="{FF2B5EF4-FFF2-40B4-BE49-F238E27FC236}">
                    <a16:creationId xmlns:a16="http://schemas.microsoft.com/office/drawing/2014/main" id="{5FE2C5C2-9E6A-447E-AE3F-08FC7BB25750}"/>
                  </a:ext>
                </a:extLst>
              </p:cNvPr>
              <p:cNvSpPr>
                <a:spLocks noGrp="1" noRot="1" noChangeAspect="1" noMove="1" noResize="1" noEditPoints="1" noAdjustHandles="1" noChangeArrowheads="1" noChangeShapeType="1" noTextEdit="1"/>
              </p:cNvSpPr>
              <p:nvPr>
                <p:ph type="body" sz="quarter" idx="10"/>
              </p:nvPr>
            </p:nvSpPr>
            <p:spPr>
              <a:xfrm>
                <a:off x="6487888" y="3003678"/>
                <a:ext cx="5322410" cy="4259495"/>
              </a:xfrm>
              <a:blipFill>
                <a:blip r:embed="rId2"/>
                <a:stretch>
                  <a:fillRect l="-1031" t="-1576" r="-687"/>
                </a:stretch>
              </a:blipFill>
            </p:spPr>
            <p:txBody>
              <a:bodyPr/>
              <a:lstStyle/>
              <a:p>
                <a:r>
                  <a:rPr lang="en-US">
                    <a:noFill/>
                  </a:rPr>
                  <a:t> </a:t>
                </a:r>
              </a:p>
            </p:txBody>
          </p:sp>
        </mc:Fallback>
      </mc:AlternateContent>
      <p:sp>
        <p:nvSpPr>
          <p:cNvPr id="44" name="TextBox 43">
            <a:extLst>
              <a:ext uri="{FF2B5EF4-FFF2-40B4-BE49-F238E27FC236}">
                <a16:creationId xmlns:a16="http://schemas.microsoft.com/office/drawing/2014/main" id="{FAA82857-950D-4D70-A77B-61A205A765D0}"/>
              </a:ext>
            </a:extLst>
          </p:cNvPr>
          <p:cNvSpPr txBox="1"/>
          <p:nvPr/>
        </p:nvSpPr>
        <p:spPr>
          <a:xfrm>
            <a:off x="3308756" y="1978293"/>
            <a:ext cx="2420791" cy="276999"/>
          </a:xfrm>
          <a:prstGeom prst="rect">
            <a:avLst/>
          </a:prstGeom>
          <a:noFill/>
        </p:spPr>
        <p:txBody>
          <a:bodyPr wrap="none" rtlCol="0">
            <a:spAutoFit/>
          </a:bodyPr>
          <a:lstStyle/>
          <a:p>
            <a:r>
              <a:rPr lang="en-US" sz="1200" dirty="0"/>
              <a:t>Body Length Affects Possible Moves</a:t>
            </a:r>
          </a:p>
        </p:txBody>
      </p:sp>
      <p:sp>
        <p:nvSpPr>
          <p:cNvPr id="45" name="TextBox 44">
            <a:extLst>
              <a:ext uri="{FF2B5EF4-FFF2-40B4-BE49-F238E27FC236}">
                <a16:creationId xmlns:a16="http://schemas.microsoft.com/office/drawing/2014/main" id="{EA04A2F7-9E9D-4040-893C-26431C06A115}"/>
              </a:ext>
            </a:extLst>
          </p:cNvPr>
          <p:cNvSpPr txBox="1"/>
          <p:nvPr/>
        </p:nvSpPr>
        <p:spPr>
          <a:xfrm>
            <a:off x="211015" y="1533127"/>
            <a:ext cx="1733295" cy="461665"/>
          </a:xfrm>
          <a:prstGeom prst="rect">
            <a:avLst/>
          </a:prstGeom>
          <a:noFill/>
        </p:spPr>
        <p:txBody>
          <a:bodyPr wrap="none" rtlCol="0">
            <a:spAutoFit/>
          </a:bodyPr>
          <a:lstStyle/>
          <a:p>
            <a:r>
              <a:rPr lang="en-US" sz="2400" dirty="0"/>
              <a:t>Body Length</a:t>
            </a:r>
          </a:p>
        </p:txBody>
      </p:sp>
      <p:sp>
        <p:nvSpPr>
          <p:cNvPr id="47" name="TextBox 46">
            <a:extLst>
              <a:ext uri="{FF2B5EF4-FFF2-40B4-BE49-F238E27FC236}">
                <a16:creationId xmlns:a16="http://schemas.microsoft.com/office/drawing/2014/main" id="{9D6D9C87-639D-4750-9CF4-87C5D816BDE9}"/>
              </a:ext>
            </a:extLst>
          </p:cNvPr>
          <p:cNvSpPr txBox="1"/>
          <p:nvPr/>
        </p:nvSpPr>
        <p:spPr>
          <a:xfrm>
            <a:off x="1128172" y="2825891"/>
            <a:ext cx="1579278" cy="276999"/>
          </a:xfrm>
          <a:prstGeom prst="rect">
            <a:avLst/>
          </a:prstGeom>
          <a:noFill/>
        </p:spPr>
        <p:txBody>
          <a:bodyPr wrap="none" rtlCol="0">
            <a:spAutoFit/>
          </a:bodyPr>
          <a:lstStyle/>
          <a:p>
            <a:r>
              <a:rPr lang="en-US" sz="1200" dirty="0" err="1">
                <a:latin typeface="Courier New" panose="02070309020205020404" pitchFamily="49" charset="0"/>
                <a:cs typeface="Courier New" panose="02070309020205020404" pitchFamily="49" charset="0"/>
              </a:rPr>
              <a:t>body_length</a:t>
            </a:r>
            <a:r>
              <a:rPr lang="en-US" sz="1200" dirty="0">
                <a:latin typeface="Courier New" panose="02070309020205020404" pitchFamily="49" charset="0"/>
                <a:cs typeface="Courier New" panose="02070309020205020404" pitchFamily="49" charset="0"/>
              </a:rPr>
              <a:t> = 7</a:t>
            </a:r>
          </a:p>
        </p:txBody>
      </p:sp>
      <p:pic>
        <p:nvPicPr>
          <p:cNvPr id="6" name="Picture 5">
            <a:extLst>
              <a:ext uri="{FF2B5EF4-FFF2-40B4-BE49-F238E27FC236}">
                <a16:creationId xmlns:a16="http://schemas.microsoft.com/office/drawing/2014/main" id="{2297A7E1-C35C-4CEC-BC56-33C3BCB745AC}"/>
              </a:ext>
            </a:extLst>
          </p:cNvPr>
          <p:cNvPicPr>
            <a:picLocks noChangeAspect="1"/>
          </p:cNvPicPr>
          <p:nvPr/>
        </p:nvPicPr>
        <p:blipFill>
          <a:blip r:embed="rId3"/>
          <a:stretch>
            <a:fillRect/>
          </a:stretch>
        </p:blipFill>
        <p:spPr>
          <a:xfrm>
            <a:off x="2975328" y="2396026"/>
            <a:ext cx="2939801" cy="2314993"/>
          </a:xfrm>
          <a:prstGeom prst="rect">
            <a:avLst/>
          </a:prstGeom>
        </p:spPr>
      </p:pic>
      <p:cxnSp>
        <p:nvCxnSpPr>
          <p:cNvPr id="8" name="Straight Connector 7">
            <a:extLst>
              <a:ext uri="{FF2B5EF4-FFF2-40B4-BE49-F238E27FC236}">
                <a16:creationId xmlns:a16="http://schemas.microsoft.com/office/drawing/2014/main" id="{A668662E-6872-4EB6-9FFF-F4ACB94E3C74}"/>
              </a:ext>
            </a:extLst>
          </p:cNvPr>
          <p:cNvCxnSpPr>
            <a:cxnSpLocks/>
          </p:cNvCxnSpPr>
          <p:nvPr/>
        </p:nvCxnSpPr>
        <p:spPr>
          <a:xfrm flipH="1">
            <a:off x="6211451" y="0"/>
            <a:ext cx="67409" cy="6858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170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C51E86E-9C4B-4A20-B1A5-149E177D1A81}"/>
              </a:ext>
            </a:extLst>
          </p:cNvPr>
          <p:cNvSpPr>
            <a:spLocks noGrp="1"/>
          </p:cNvSpPr>
          <p:nvPr>
            <p:ph type="title"/>
          </p:nvPr>
        </p:nvSpPr>
        <p:spPr/>
        <p:txBody>
          <a:bodyPr/>
          <a:lstStyle/>
          <a:p>
            <a:r>
              <a:rPr lang="en-US" dirty="0"/>
              <a:t>Defining Transitions</a:t>
            </a:r>
          </a:p>
        </p:txBody>
      </p:sp>
      <mc:AlternateContent xmlns:mc="http://schemas.openxmlformats.org/markup-compatibility/2006">
        <mc:Choice xmlns:a14="http://schemas.microsoft.com/office/drawing/2010/main" Requires="a14">
          <p:sp>
            <p:nvSpPr>
              <p:cNvPr id="8" name="Text Placeholder 7">
                <a:extLst>
                  <a:ext uri="{FF2B5EF4-FFF2-40B4-BE49-F238E27FC236}">
                    <a16:creationId xmlns:a16="http://schemas.microsoft.com/office/drawing/2014/main" id="{3705DF0D-3938-4580-805B-7E8C92733A11}"/>
                  </a:ext>
                </a:extLst>
              </p:cNvPr>
              <p:cNvSpPr>
                <a:spLocks noGrp="1"/>
              </p:cNvSpPr>
              <p:nvPr>
                <p:ph type="body" sz="quarter" idx="10"/>
              </p:nvPr>
            </p:nvSpPr>
            <p:spPr>
              <a:xfrm>
                <a:off x="599564" y="1638639"/>
                <a:ext cx="10246178" cy="4056767"/>
              </a:xfrm>
            </p:spPr>
            <p:txBody>
              <a:bodyPr>
                <a:normAutofit/>
              </a:bodyPr>
              <a:lstStyle/>
              <a:p>
                <a:pPr marL="0" indent="0">
                  <a:buNone/>
                </a:pPr>
                <a:endParaRPr lang="en-US" sz="2667" dirty="0">
                  <a:solidFill>
                    <a:schemeClr val="tx1"/>
                  </a:solidFill>
                </a:endParaRPr>
              </a:p>
              <a:p>
                <a:pPr marL="457223" indent="-457223"/>
                <a:r>
                  <a:rPr lang="en-US" sz="2667" dirty="0">
                    <a:solidFill>
                      <a:schemeClr val="tx1"/>
                    </a:solidFill>
                  </a:rPr>
                  <a:t>All transitions in Snake are deterministic</a:t>
                </a:r>
              </a:p>
              <a:p>
                <a:pPr marL="457223" indent="-457223"/>
                <a:r>
                  <a:rPr lang="en-US" sz="2667" dirty="0">
                    <a:solidFill>
                      <a:schemeClr val="tx1"/>
                    </a:solidFill>
                  </a:rPr>
                  <a:t>Each time step has some delay </a:t>
                </a:r>
                <a14:m>
                  <m:oMath xmlns:m="http://schemas.openxmlformats.org/officeDocument/2006/math">
                    <m:r>
                      <a:rPr lang="en-US" sz="2667" i="1" smtClean="0">
                        <a:solidFill>
                          <a:schemeClr val="tx1"/>
                        </a:solidFill>
                        <a:latin typeface="Cambria Math" panose="02040503050406030204" pitchFamily="18" charset="0"/>
                        <a:ea typeface="Cambria Math" panose="02040503050406030204" pitchFamily="18" charset="0"/>
                      </a:rPr>
                      <m:t>𝛿</m:t>
                    </m:r>
                  </m:oMath>
                </a14:m>
                <a:r>
                  <a:rPr lang="en-US" sz="2667" dirty="0">
                    <a:solidFill>
                      <a:schemeClr val="tx1"/>
                    </a:solidFill>
                  </a:rPr>
                  <a:t> based on the difficulty of the game (less for harder difficulty), at time </a:t>
                </a:r>
                <a14:m>
                  <m:oMath xmlns:m="http://schemas.openxmlformats.org/officeDocument/2006/math">
                    <m:r>
                      <a:rPr lang="en-US" sz="2667" b="0" i="1" smtClean="0">
                        <a:solidFill>
                          <a:schemeClr val="tx1"/>
                        </a:solidFill>
                        <a:latin typeface="Cambria Math" panose="02040503050406030204" pitchFamily="18" charset="0"/>
                      </a:rPr>
                      <m:t>𝑡</m:t>
                    </m:r>
                    <m:r>
                      <a:rPr lang="en-US" sz="2667" b="0" i="1" smtClean="0">
                        <a:solidFill>
                          <a:schemeClr val="tx1"/>
                        </a:solidFill>
                        <a:latin typeface="Cambria Math" panose="02040503050406030204" pitchFamily="18" charset="0"/>
                      </a:rPr>
                      <m:t>+1</m:t>
                    </m:r>
                  </m:oMath>
                </a14:m>
                <a:r>
                  <a:rPr lang="en-US" sz="2667" dirty="0">
                    <a:solidFill>
                      <a:schemeClr val="tx1"/>
                    </a:solidFill>
                  </a:rPr>
                  <a:t>, the snake moves one cell in the direction with probability: </a:t>
                </a:r>
                <a14:m>
                  <m:oMath xmlns:m="http://schemas.openxmlformats.org/officeDocument/2006/math">
                    <m:r>
                      <a:rPr lang="x-IV_mathan" sz="2400">
                        <a:latin typeface="Cambria Math" panose="02040503050406030204" pitchFamily="18" charset="0"/>
                      </a:rPr>
                      <m:t>𝑃</m:t>
                    </m:r>
                    <m:d>
                      <m:dPr>
                        <m:endChr m:val="|"/>
                        <m:ctrlPr>
                          <a:rPr lang="x-IV_mathan" sz="2400" i="1">
                            <a:latin typeface="Cambria Math" panose="02040503050406030204" pitchFamily="18" charset="0"/>
                          </a:rPr>
                        </m:ctrlPr>
                      </m:dPr>
                      <m:e>
                        <m:r>
                          <a:rPr lang="x-IV_mathan" sz="2400">
                            <a:latin typeface="Cambria Math" panose="02040503050406030204" pitchFamily="18" charset="0"/>
                          </a:rPr>
                          <m:t>𝑟</m:t>
                        </m:r>
                        <m:r>
                          <a:rPr lang="x-IV_mathan" sz="2400">
                            <a:latin typeface="Cambria Math" panose="02040503050406030204" pitchFamily="18" charset="0"/>
                          </a:rPr>
                          <m:t>,</m:t>
                        </m:r>
                        <m:r>
                          <a:rPr lang="x-IV_mathan" sz="2400" i="1">
                            <a:latin typeface="Cambria Math" panose="02040503050406030204" pitchFamily="18" charset="0"/>
                          </a:rPr>
                          <m:t> </m:t>
                        </m:r>
                        <m:sSup>
                          <m:sSupPr>
                            <m:ctrlPr>
                              <a:rPr lang="x-IV_mathan" sz="2400" i="1">
                                <a:latin typeface="Cambria Math" panose="02040503050406030204" pitchFamily="18" charset="0"/>
                              </a:rPr>
                            </m:ctrlPr>
                          </m:sSupPr>
                          <m:e>
                            <m:r>
                              <a:rPr lang="x-IV_mathan" sz="2400">
                                <a:latin typeface="Cambria Math" panose="02040503050406030204" pitchFamily="18" charset="0"/>
                              </a:rPr>
                              <m:t>𝑠</m:t>
                            </m:r>
                          </m:e>
                          <m:sup>
                            <m:r>
                              <a:rPr lang="x-IV_mathan" sz="2400">
                                <a:latin typeface="Cambria Math" panose="02040503050406030204" pitchFamily="18" charset="0"/>
                              </a:rPr>
                              <m:t>′</m:t>
                            </m:r>
                          </m:sup>
                        </m:sSup>
                      </m:e>
                    </m:d>
                    <m:r>
                      <a:rPr lang="x-IV_mathan" sz="2400" i="1">
                        <a:latin typeface="Cambria Math" panose="02040503050406030204" pitchFamily="18" charset="0"/>
                      </a:rPr>
                      <m:t> </m:t>
                    </m:r>
                    <m:r>
                      <a:rPr lang="x-IV_mathan" sz="2400">
                        <a:latin typeface="Cambria Math" panose="02040503050406030204" pitchFamily="18" charset="0"/>
                      </a:rPr>
                      <m:t>𝑠</m:t>
                    </m:r>
                    <m:r>
                      <a:rPr lang="x-IV_mathan" sz="2400">
                        <a:latin typeface="Cambria Math" panose="02040503050406030204" pitchFamily="18" charset="0"/>
                      </a:rPr>
                      <m:t>,</m:t>
                    </m:r>
                    <m:r>
                      <a:rPr lang="x-IV_mathan" sz="2400" i="1">
                        <a:latin typeface="Cambria Math" panose="02040503050406030204" pitchFamily="18" charset="0"/>
                      </a:rPr>
                      <m:t> </m:t>
                    </m:r>
                    <m:r>
                      <a:rPr lang="x-IV_mathan" sz="2400">
                        <a:latin typeface="Cambria Math" panose="02040503050406030204" pitchFamily="18" charset="0"/>
                      </a:rPr>
                      <m:t>𝑎</m:t>
                    </m:r>
                    <m:r>
                      <a:rPr lang="x-IV_mathan" sz="2400">
                        <a:latin typeface="Cambria Math" panose="02040503050406030204" pitchFamily="18" charset="0"/>
                      </a:rPr>
                      <m:t>)=1.0,</m:t>
                    </m:r>
                    <m:r>
                      <a:rPr lang="x-IV_mathan" sz="2400" i="1">
                        <a:latin typeface="Cambria Math" panose="02040503050406030204" pitchFamily="18" charset="0"/>
                      </a:rPr>
                      <m:t> </m:t>
                    </m:r>
                    <m:r>
                      <a:rPr lang="x-IV_mathan" sz="2400">
                        <a:latin typeface="Cambria Math" panose="02040503050406030204" pitchFamily="18" charset="0"/>
                      </a:rPr>
                      <m:t>∀</m:t>
                    </m:r>
                    <m:r>
                      <a:rPr lang="x-IV_mathan" sz="2400">
                        <a:latin typeface="Cambria Math" panose="02040503050406030204" pitchFamily="18" charset="0"/>
                      </a:rPr>
                      <m:t>𝑎</m:t>
                    </m:r>
                    <m:r>
                      <a:rPr lang="x-IV_mathan" sz="2400" i="1">
                        <a:latin typeface="Cambria Math" panose="02040503050406030204" pitchFamily="18" charset="0"/>
                      </a:rPr>
                      <m:t> </m:t>
                    </m:r>
                    <m:r>
                      <a:rPr lang="x-IV_mathan" sz="2400">
                        <a:latin typeface="Cambria Math" panose="02040503050406030204" pitchFamily="18" charset="0"/>
                      </a:rPr>
                      <m:t>𝜀</m:t>
                    </m:r>
                    <m:r>
                      <a:rPr lang="x-IV_mathan" sz="2400" i="1">
                        <a:latin typeface="Cambria Math" panose="02040503050406030204" pitchFamily="18" charset="0"/>
                      </a:rPr>
                      <m:t> </m:t>
                    </m:r>
                    <m:r>
                      <a:rPr lang="x-IV_mathan" sz="2400">
                        <a:latin typeface="Cambria Math" panose="02040503050406030204" pitchFamily="18" charset="0"/>
                      </a:rPr>
                      <m:t>𝐴</m:t>
                    </m:r>
                    <m:r>
                      <a:rPr lang="x-IV_mathan" sz="2400">
                        <a:latin typeface="Cambria Math" panose="02040503050406030204" pitchFamily="18" charset="0"/>
                      </a:rPr>
                      <m:t>,</m:t>
                    </m:r>
                    <m:r>
                      <a:rPr lang="x-IV_mathan" sz="2400" i="1">
                        <a:latin typeface="Cambria Math" panose="02040503050406030204" pitchFamily="18" charset="0"/>
                      </a:rPr>
                      <m:t> </m:t>
                    </m:r>
                    <m:r>
                      <a:rPr lang="x-IV_mathan" sz="2400">
                        <a:latin typeface="Cambria Math" panose="02040503050406030204" pitchFamily="18" charset="0"/>
                      </a:rPr>
                      <m:t>∀</m:t>
                    </m:r>
                    <m:r>
                      <a:rPr lang="x-IV_mathan" sz="2400">
                        <a:latin typeface="Cambria Math" panose="02040503050406030204" pitchFamily="18" charset="0"/>
                      </a:rPr>
                      <m:t>𝑠</m:t>
                    </m:r>
                    <m:r>
                      <a:rPr lang="x-IV_mathan" sz="2400" i="1">
                        <a:latin typeface="Cambria Math" panose="02040503050406030204" pitchFamily="18" charset="0"/>
                      </a:rPr>
                      <m:t> </m:t>
                    </m:r>
                    <m:r>
                      <a:rPr lang="x-IV_mathan" sz="2400">
                        <a:latin typeface="Cambria Math" panose="02040503050406030204" pitchFamily="18" charset="0"/>
                      </a:rPr>
                      <m:t>𝜀</m:t>
                    </m:r>
                    <m:r>
                      <a:rPr lang="x-IV_mathan" sz="2400" i="1">
                        <a:latin typeface="Cambria Math" panose="02040503050406030204" pitchFamily="18" charset="0"/>
                      </a:rPr>
                      <m:t> </m:t>
                    </m:r>
                    <m:r>
                      <a:rPr lang="x-IV_mathan" sz="2400">
                        <a:latin typeface="Cambria Math" panose="02040503050406030204" pitchFamily="18" charset="0"/>
                      </a:rPr>
                      <m:t>𝑆</m:t>
                    </m:r>
                    <m:r>
                      <a:rPr lang="x-IV_mathan" sz="2400" i="1">
                        <a:latin typeface="Cambria Math" panose="02040503050406030204" pitchFamily="18" charset="0"/>
                      </a:rPr>
                      <m:t> </m:t>
                    </m:r>
                  </m:oMath>
                </a14:m>
                <a:endParaRPr lang="en-US" sz="2667" dirty="0">
                  <a:solidFill>
                    <a:schemeClr val="tx1"/>
                  </a:solidFill>
                </a:endParaRPr>
              </a:p>
              <a:p>
                <a:pPr marL="457223" indent="-457223"/>
                <a:r>
                  <a:rPr lang="en-US" sz="2667" dirty="0">
                    <a:solidFill>
                      <a:schemeClr val="tx1"/>
                    </a:solidFill>
                  </a:rPr>
                  <a:t>Moving </a:t>
                </a:r>
                <a14:m>
                  <m:oMath xmlns:m="http://schemas.openxmlformats.org/officeDocument/2006/math">
                    <m:r>
                      <a:rPr lang="en-US" sz="2667" i="1">
                        <a:solidFill>
                          <a:schemeClr val="tx1"/>
                        </a:solidFill>
                        <a:latin typeface="Cambria Math" panose="02040503050406030204" pitchFamily="18" charset="0"/>
                      </a:rPr>
                      <m:t>𝑑𝑖𝑟𝑒𝑐𝑡𝑖𝑜𝑛</m:t>
                    </m:r>
                  </m:oMath>
                </a14:m>
                <a:r>
                  <a:rPr lang="en-US" sz="2667" dirty="0">
                    <a:solidFill>
                      <a:schemeClr val="tx1"/>
                    </a:solidFill>
                  </a:rPr>
                  <a:t> will move the snake 1 cell in </a:t>
                </a:r>
                <a14:m>
                  <m:oMath xmlns:m="http://schemas.openxmlformats.org/officeDocument/2006/math">
                    <m:r>
                      <a:rPr lang="en-US" sz="2667" i="1">
                        <a:solidFill>
                          <a:schemeClr val="tx1"/>
                        </a:solidFill>
                        <a:latin typeface="Cambria Math" panose="02040503050406030204" pitchFamily="18" charset="0"/>
                      </a:rPr>
                      <m:t>𝑑𝑖𝑟𝑒𝑐𝑡𝑖𝑜𝑛</m:t>
                    </m:r>
                  </m:oMath>
                </a14:m>
                <a:endParaRPr lang="en-US" sz="2667" dirty="0">
                  <a:solidFill>
                    <a:schemeClr val="tx1"/>
                  </a:solidFill>
                </a:endParaRPr>
              </a:p>
              <a:p>
                <a:pPr marL="457223" indent="-457223"/>
                <a:r>
                  <a:rPr lang="en-US" sz="2667" dirty="0">
                    <a:solidFill>
                      <a:schemeClr val="tx1"/>
                    </a:solidFill>
                  </a:rPr>
                  <a:t>Moving into a wall or body is terminal</a:t>
                </a:r>
              </a:p>
              <a:p>
                <a:pPr marL="457223" indent="-457223"/>
                <a:r>
                  <a:rPr lang="en-US" sz="2667" dirty="0">
                    <a:solidFill>
                      <a:schemeClr val="tx1"/>
                    </a:solidFill>
                  </a:rPr>
                  <a:t>Obtaining food will add a tail piece to the end of the snake</a:t>
                </a:r>
              </a:p>
              <a:p>
                <a:pPr marL="1447790" lvl="1" indent="-457223"/>
                <a:r>
                  <a:rPr lang="en-US" sz="2000" dirty="0">
                    <a:solidFill>
                      <a:schemeClr val="tx1"/>
                    </a:solidFill>
                  </a:rPr>
                  <a:t>Food will be randomly placed, but this is environment stochasticity, not transition</a:t>
                </a:r>
              </a:p>
            </p:txBody>
          </p:sp>
        </mc:Choice>
        <mc:Fallback>
          <p:sp>
            <p:nvSpPr>
              <p:cNvPr id="8" name="Text Placeholder 7">
                <a:extLst>
                  <a:ext uri="{FF2B5EF4-FFF2-40B4-BE49-F238E27FC236}">
                    <a16:creationId xmlns:a16="http://schemas.microsoft.com/office/drawing/2014/main" id="{3705DF0D-3938-4580-805B-7E8C92733A11}"/>
                  </a:ext>
                </a:extLst>
              </p:cNvPr>
              <p:cNvSpPr>
                <a:spLocks noGrp="1" noRot="1" noChangeAspect="1" noMove="1" noResize="1" noEditPoints="1" noAdjustHandles="1" noChangeArrowheads="1" noChangeShapeType="1" noTextEdit="1"/>
              </p:cNvSpPr>
              <p:nvPr>
                <p:ph type="body" sz="quarter" idx="10"/>
              </p:nvPr>
            </p:nvSpPr>
            <p:spPr>
              <a:xfrm>
                <a:off x="599564" y="1638639"/>
                <a:ext cx="10246178" cy="4056767"/>
              </a:xfrm>
              <a:blipFill>
                <a:blip r:embed="rId2"/>
                <a:stretch>
                  <a:fillRect l="-1011" b="-1203"/>
                </a:stretch>
              </a:blipFill>
            </p:spPr>
            <p:txBody>
              <a:bodyPr/>
              <a:lstStyle/>
              <a:p>
                <a:r>
                  <a:rPr lang="en-US">
                    <a:noFill/>
                  </a:rPr>
                  <a:t> </a:t>
                </a:r>
              </a:p>
            </p:txBody>
          </p:sp>
        </mc:Fallback>
      </mc:AlternateContent>
    </p:spTree>
    <p:extLst>
      <p:ext uri="{BB962C8B-B14F-4D97-AF65-F5344CB8AC3E}">
        <p14:creationId xmlns:p14="http://schemas.microsoft.com/office/powerpoint/2010/main" val="310708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5744A058-88F3-46E3-8650-92A57A2CA44B}"/>
              </a:ext>
            </a:extLst>
          </p:cNvPr>
          <p:cNvPicPr>
            <a:picLocks noChangeAspect="1"/>
          </p:cNvPicPr>
          <p:nvPr/>
        </p:nvPicPr>
        <p:blipFill>
          <a:blip r:embed="rId2"/>
          <a:stretch>
            <a:fillRect/>
          </a:stretch>
        </p:blipFill>
        <p:spPr>
          <a:xfrm>
            <a:off x="3401256" y="1011240"/>
            <a:ext cx="2469512" cy="1666922"/>
          </a:xfrm>
          <a:prstGeom prst="rect">
            <a:avLst/>
          </a:prstGeom>
        </p:spPr>
      </p:pic>
      <p:pic>
        <p:nvPicPr>
          <p:cNvPr id="37" name="Picture 36">
            <a:extLst>
              <a:ext uri="{FF2B5EF4-FFF2-40B4-BE49-F238E27FC236}">
                <a16:creationId xmlns:a16="http://schemas.microsoft.com/office/drawing/2014/main" id="{BFA53F3A-B83F-4097-B6C8-67EECA7468E9}"/>
              </a:ext>
            </a:extLst>
          </p:cNvPr>
          <p:cNvPicPr>
            <a:picLocks noChangeAspect="1"/>
          </p:cNvPicPr>
          <p:nvPr/>
        </p:nvPicPr>
        <p:blipFill>
          <a:blip r:embed="rId3"/>
          <a:stretch>
            <a:fillRect/>
          </a:stretch>
        </p:blipFill>
        <p:spPr>
          <a:xfrm>
            <a:off x="440767" y="3951050"/>
            <a:ext cx="2469512" cy="1666922"/>
          </a:xfrm>
          <a:prstGeom prst="rect">
            <a:avLst/>
          </a:prstGeom>
        </p:spPr>
      </p:pic>
      <p:pic>
        <p:nvPicPr>
          <p:cNvPr id="39" name="Picture 38">
            <a:extLst>
              <a:ext uri="{FF2B5EF4-FFF2-40B4-BE49-F238E27FC236}">
                <a16:creationId xmlns:a16="http://schemas.microsoft.com/office/drawing/2014/main" id="{CA611E5F-CDF7-468E-9852-F72361DB2A63}"/>
              </a:ext>
            </a:extLst>
          </p:cNvPr>
          <p:cNvPicPr>
            <a:picLocks noChangeAspect="1"/>
          </p:cNvPicPr>
          <p:nvPr/>
        </p:nvPicPr>
        <p:blipFill>
          <a:blip r:embed="rId4"/>
          <a:stretch>
            <a:fillRect/>
          </a:stretch>
        </p:blipFill>
        <p:spPr>
          <a:xfrm>
            <a:off x="3401256" y="3951050"/>
            <a:ext cx="2469512" cy="1666922"/>
          </a:xfrm>
          <a:prstGeom prst="rect">
            <a:avLst/>
          </a:prstGeom>
        </p:spPr>
      </p:pic>
      <p:pic>
        <p:nvPicPr>
          <p:cNvPr id="25" name="Picture 24">
            <a:extLst>
              <a:ext uri="{FF2B5EF4-FFF2-40B4-BE49-F238E27FC236}">
                <a16:creationId xmlns:a16="http://schemas.microsoft.com/office/drawing/2014/main" id="{3244321C-CBA3-4E7B-8E85-85AEE357D9D0}"/>
              </a:ext>
            </a:extLst>
          </p:cNvPr>
          <p:cNvPicPr>
            <a:picLocks noChangeAspect="1"/>
          </p:cNvPicPr>
          <p:nvPr/>
        </p:nvPicPr>
        <p:blipFill>
          <a:blip r:embed="rId5"/>
          <a:stretch>
            <a:fillRect/>
          </a:stretch>
        </p:blipFill>
        <p:spPr>
          <a:xfrm>
            <a:off x="438508" y="1011240"/>
            <a:ext cx="2469512" cy="1666922"/>
          </a:xfrm>
          <a:prstGeom prst="rect">
            <a:avLst/>
          </a:prstGeom>
        </p:spPr>
      </p:pic>
      <p:sp>
        <p:nvSpPr>
          <p:cNvPr id="2" name="Title 1">
            <a:extLst>
              <a:ext uri="{FF2B5EF4-FFF2-40B4-BE49-F238E27FC236}">
                <a16:creationId xmlns:a16="http://schemas.microsoft.com/office/drawing/2014/main" id="{CB1DFDB8-66A1-4CFF-83F1-E176EC0E6680}"/>
              </a:ext>
            </a:extLst>
          </p:cNvPr>
          <p:cNvSpPr>
            <a:spLocks noGrp="1"/>
          </p:cNvSpPr>
          <p:nvPr>
            <p:ph type="title"/>
          </p:nvPr>
        </p:nvSpPr>
        <p:spPr>
          <a:xfrm>
            <a:off x="6735580" y="579096"/>
            <a:ext cx="4656944" cy="1908062"/>
          </a:xfrm>
        </p:spPr>
        <p:txBody>
          <a:bodyPr/>
          <a:lstStyle/>
          <a:p>
            <a:pPr algn="ctr"/>
            <a:r>
              <a:rPr lang="en-US" sz="4000" dirty="0"/>
              <a:t>Defining Actions</a:t>
            </a:r>
          </a:p>
        </p:txBody>
      </p:sp>
      <p:sp>
        <p:nvSpPr>
          <p:cNvPr id="4" name="Text Placeholder 3">
            <a:extLst>
              <a:ext uri="{FF2B5EF4-FFF2-40B4-BE49-F238E27FC236}">
                <a16:creationId xmlns:a16="http://schemas.microsoft.com/office/drawing/2014/main" id="{5FE2C5C2-9E6A-447E-AE3F-08FC7BB25750}"/>
              </a:ext>
            </a:extLst>
          </p:cNvPr>
          <p:cNvSpPr>
            <a:spLocks noGrp="1"/>
          </p:cNvSpPr>
          <p:nvPr>
            <p:ph type="body" sz="quarter" idx="10"/>
          </p:nvPr>
        </p:nvSpPr>
        <p:spPr>
          <a:xfrm>
            <a:off x="6751056" y="1802639"/>
            <a:ext cx="5322410" cy="4259495"/>
          </a:xfrm>
        </p:spPr>
        <p:txBody>
          <a:bodyPr/>
          <a:lstStyle/>
          <a:p>
            <a:pPr marL="457223" indent="-457223"/>
            <a:endParaRPr lang="x-IV_mathan" sz="1200" dirty="0">
              <a:latin typeface="Cambria Math" panose="02040503050406030204" pitchFamily="18" charset="0"/>
            </a:endParaRPr>
          </a:p>
          <a:p>
            <a:pPr marL="457223" indent="-457223"/>
            <a:r>
              <a:rPr lang="en-US" sz="2400" dirty="0"/>
              <a:t>At an state, the snake may </a:t>
            </a:r>
          </a:p>
          <a:p>
            <a:pPr marL="1447790" lvl="1" indent="-457223">
              <a:buFont typeface="+mj-lt"/>
              <a:buAutoNum type="arabicPeriod"/>
            </a:pPr>
            <a:r>
              <a:rPr lang="en-US" sz="2000" dirty="0"/>
              <a:t>Turn Left</a:t>
            </a:r>
          </a:p>
          <a:p>
            <a:pPr marL="1447790" lvl="1" indent="-457223">
              <a:buFont typeface="+mj-lt"/>
              <a:buAutoNum type="arabicPeriod"/>
            </a:pPr>
            <a:r>
              <a:rPr lang="en-US" sz="2000" dirty="0"/>
              <a:t>Turn Right</a:t>
            </a:r>
          </a:p>
          <a:p>
            <a:pPr marL="1447790" lvl="1" indent="-457223">
              <a:buFont typeface="+mj-lt"/>
              <a:buAutoNum type="arabicPeriod"/>
            </a:pPr>
            <a:r>
              <a:rPr lang="en-US" sz="2000" dirty="0"/>
              <a:t>Continue Straight</a:t>
            </a:r>
          </a:p>
          <a:p>
            <a:pPr marL="457223" indent="-457223"/>
            <a:r>
              <a:rPr lang="en-US" sz="2400" dirty="0"/>
              <a:t>In the game, the snake will continue in the same direction it is moving if there is no input. For the agent, this is simply defined as being forced to choose an action at the state.</a:t>
            </a:r>
          </a:p>
          <a:p>
            <a:pPr marL="457223" indent="-457223"/>
            <a:endParaRPr lang="en-US" sz="2400" dirty="0"/>
          </a:p>
        </p:txBody>
      </p:sp>
      <p:sp>
        <p:nvSpPr>
          <p:cNvPr id="45" name="TextBox 44">
            <a:extLst>
              <a:ext uri="{FF2B5EF4-FFF2-40B4-BE49-F238E27FC236}">
                <a16:creationId xmlns:a16="http://schemas.microsoft.com/office/drawing/2014/main" id="{EA04A2F7-9E9D-4040-893C-26431C06A115}"/>
              </a:ext>
            </a:extLst>
          </p:cNvPr>
          <p:cNvSpPr txBox="1"/>
          <p:nvPr/>
        </p:nvSpPr>
        <p:spPr>
          <a:xfrm>
            <a:off x="974859" y="547370"/>
            <a:ext cx="1836337" cy="461665"/>
          </a:xfrm>
          <a:prstGeom prst="rect">
            <a:avLst/>
          </a:prstGeom>
          <a:noFill/>
        </p:spPr>
        <p:txBody>
          <a:bodyPr wrap="none" rtlCol="0">
            <a:spAutoFit/>
          </a:bodyPr>
          <a:lstStyle/>
          <a:p>
            <a:r>
              <a:rPr lang="en-US" sz="2400" dirty="0"/>
              <a:t>Moving Right</a:t>
            </a:r>
          </a:p>
        </p:txBody>
      </p:sp>
      <p:sp>
        <p:nvSpPr>
          <p:cNvPr id="15" name="Arrow: Down 14">
            <a:extLst>
              <a:ext uri="{FF2B5EF4-FFF2-40B4-BE49-F238E27FC236}">
                <a16:creationId xmlns:a16="http://schemas.microsoft.com/office/drawing/2014/main" id="{8AC86A47-C1EE-4AB2-A794-968A2CB5F3D1}"/>
              </a:ext>
            </a:extLst>
          </p:cNvPr>
          <p:cNvSpPr/>
          <p:nvPr/>
        </p:nvSpPr>
        <p:spPr>
          <a:xfrm>
            <a:off x="3868177" y="1678485"/>
            <a:ext cx="197027" cy="266120"/>
          </a:xfrm>
          <a:prstGeom prst="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6" name="Arrow: Down 15">
            <a:extLst>
              <a:ext uri="{FF2B5EF4-FFF2-40B4-BE49-F238E27FC236}">
                <a16:creationId xmlns:a16="http://schemas.microsoft.com/office/drawing/2014/main" id="{657CD1C6-32CB-43D8-9C8C-A1D0A04F4825}"/>
              </a:ext>
            </a:extLst>
          </p:cNvPr>
          <p:cNvSpPr/>
          <p:nvPr/>
        </p:nvSpPr>
        <p:spPr>
          <a:xfrm rot="10800000">
            <a:off x="3864051" y="1277344"/>
            <a:ext cx="197027" cy="266120"/>
          </a:xfrm>
          <a:prstGeom prst="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7" name="Arrow: Down 16">
            <a:extLst>
              <a:ext uri="{FF2B5EF4-FFF2-40B4-BE49-F238E27FC236}">
                <a16:creationId xmlns:a16="http://schemas.microsoft.com/office/drawing/2014/main" id="{F4046F6F-3537-4308-9B17-2E56E492A8BE}"/>
              </a:ext>
            </a:extLst>
          </p:cNvPr>
          <p:cNvSpPr/>
          <p:nvPr/>
        </p:nvSpPr>
        <p:spPr>
          <a:xfrm rot="5400000">
            <a:off x="3645701" y="1475846"/>
            <a:ext cx="197027" cy="266120"/>
          </a:xfrm>
          <a:prstGeom prst="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8" name="Arrow: Down 17">
            <a:extLst>
              <a:ext uri="{FF2B5EF4-FFF2-40B4-BE49-F238E27FC236}">
                <a16:creationId xmlns:a16="http://schemas.microsoft.com/office/drawing/2014/main" id="{8DA29F94-C392-4BB2-BDCA-48271DFB7EF4}"/>
              </a:ext>
            </a:extLst>
          </p:cNvPr>
          <p:cNvSpPr/>
          <p:nvPr/>
        </p:nvSpPr>
        <p:spPr>
          <a:xfrm rot="16200000">
            <a:off x="4083143" y="1471071"/>
            <a:ext cx="197028" cy="266121"/>
          </a:xfrm>
          <a:prstGeom prst="downArrow">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p>
        </p:txBody>
      </p:sp>
      <p:cxnSp>
        <p:nvCxnSpPr>
          <p:cNvPr id="9" name="Straight Connector 8">
            <a:extLst>
              <a:ext uri="{FF2B5EF4-FFF2-40B4-BE49-F238E27FC236}">
                <a16:creationId xmlns:a16="http://schemas.microsoft.com/office/drawing/2014/main" id="{EEA18261-C9C1-4EC2-8C4E-73D2A9C7FE4B}"/>
              </a:ext>
            </a:extLst>
          </p:cNvPr>
          <p:cNvCxnSpPr>
            <a:cxnSpLocks/>
          </p:cNvCxnSpPr>
          <p:nvPr/>
        </p:nvCxnSpPr>
        <p:spPr>
          <a:xfrm>
            <a:off x="4097669" y="1518651"/>
            <a:ext cx="167976" cy="18051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84F9DC39-8746-40EC-AD93-41D0CDCE5C5E}"/>
              </a:ext>
            </a:extLst>
          </p:cNvPr>
          <p:cNvCxnSpPr>
            <a:cxnSpLocks/>
          </p:cNvCxnSpPr>
          <p:nvPr/>
        </p:nvCxnSpPr>
        <p:spPr>
          <a:xfrm flipH="1">
            <a:off x="4104696" y="1509006"/>
            <a:ext cx="167976" cy="190249"/>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29" name="Arrow: Down 28">
            <a:extLst>
              <a:ext uri="{FF2B5EF4-FFF2-40B4-BE49-F238E27FC236}">
                <a16:creationId xmlns:a16="http://schemas.microsoft.com/office/drawing/2014/main" id="{BA2617F7-6349-4D20-BE25-6BABA0237BA9}"/>
              </a:ext>
            </a:extLst>
          </p:cNvPr>
          <p:cNvSpPr/>
          <p:nvPr/>
        </p:nvSpPr>
        <p:spPr>
          <a:xfrm>
            <a:off x="2198734" y="1702646"/>
            <a:ext cx="203851" cy="275338"/>
          </a:xfrm>
          <a:prstGeom prst="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31" name="Arrow: Down 30">
            <a:extLst>
              <a:ext uri="{FF2B5EF4-FFF2-40B4-BE49-F238E27FC236}">
                <a16:creationId xmlns:a16="http://schemas.microsoft.com/office/drawing/2014/main" id="{563EB5CD-1AA0-4BFC-8387-82A3572E72B3}"/>
              </a:ext>
            </a:extLst>
          </p:cNvPr>
          <p:cNvSpPr/>
          <p:nvPr/>
        </p:nvSpPr>
        <p:spPr>
          <a:xfrm rot="10800000">
            <a:off x="2198305" y="1279725"/>
            <a:ext cx="203851" cy="275338"/>
          </a:xfrm>
          <a:prstGeom prst="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32" name="Arrow: Down 31">
            <a:extLst>
              <a:ext uri="{FF2B5EF4-FFF2-40B4-BE49-F238E27FC236}">
                <a16:creationId xmlns:a16="http://schemas.microsoft.com/office/drawing/2014/main" id="{578D058C-C830-407F-84F5-ECBA35C193BA}"/>
              </a:ext>
            </a:extLst>
          </p:cNvPr>
          <p:cNvSpPr/>
          <p:nvPr/>
        </p:nvSpPr>
        <p:spPr>
          <a:xfrm rot="16200000">
            <a:off x="2415585" y="1494854"/>
            <a:ext cx="203852" cy="275339"/>
          </a:xfrm>
          <a:prstGeom prst="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33" name="Arrow: Down 32">
            <a:extLst>
              <a:ext uri="{FF2B5EF4-FFF2-40B4-BE49-F238E27FC236}">
                <a16:creationId xmlns:a16="http://schemas.microsoft.com/office/drawing/2014/main" id="{90E734CC-9A46-49FA-9757-B00CEF69AF1A}"/>
              </a:ext>
            </a:extLst>
          </p:cNvPr>
          <p:cNvSpPr/>
          <p:nvPr/>
        </p:nvSpPr>
        <p:spPr>
          <a:xfrm rot="5400000">
            <a:off x="1985417" y="1494854"/>
            <a:ext cx="203852" cy="275339"/>
          </a:xfrm>
          <a:prstGeom prst="downArrow">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p>
        </p:txBody>
      </p:sp>
      <p:cxnSp>
        <p:nvCxnSpPr>
          <p:cNvPr id="35" name="Straight Connector 34">
            <a:extLst>
              <a:ext uri="{FF2B5EF4-FFF2-40B4-BE49-F238E27FC236}">
                <a16:creationId xmlns:a16="http://schemas.microsoft.com/office/drawing/2014/main" id="{BE316168-0B73-4A2D-8C68-801513022C97}"/>
              </a:ext>
            </a:extLst>
          </p:cNvPr>
          <p:cNvCxnSpPr>
            <a:cxnSpLocks/>
          </p:cNvCxnSpPr>
          <p:nvPr/>
        </p:nvCxnSpPr>
        <p:spPr>
          <a:xfrm>
            <a:off x="1990216" y="1544986"/>
            <a:ext cx="167976" cy="17479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CD558A8B-8368-450A-B6D2-5DA639E3E375}"/>
              </a:ext>
            </a:extLst>
          </p:cNvPr>
          <p:cNvCxnSpPr>
            <a:cxnSpLocks/>
          </p:cNvCxnSpPr>
          <p:nvPr/>
        </p:nvCxnSpPr>
        <p:spPr>
          <a:xfrm flipH="1">
            <a:off x="1990216" y="1535248"/>
            <a:ext cx="167976" cy="190249"/>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48" name="Arrow: Down 47">
            <a:extLst>
              <a:ext uri="{FF2B5EF4-FFF2-40B4-BE49-F238E27FC236}">
                <a16:creationId xmlns:a16="http://schemas.microsoft.com/office/drawing/2014/main" id="{0277F73F-9F8C-4018-9CA9-BA4F06FCC156}"/>
              </a:ext>
            </a:extLst>
          </p:cNvPr>
          <p:cNvSpPr/>
          <p:nvPr/>
        </p:nvSpPr>
        <p:spPr>
          <a:xfrm>
            <a:off x="1361302" y="5032084"/>
            <a:ext cx="190249" cy="256966"/>
          </a:xfrm>
          <a:prstGeom prst="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51" name="Arrow: Down 50">
            <a:extLst>
              <a:ext uri="{FF2B5EF4-FFF2-40B4-BE49-F238E27FC236}">
                <a16:creationId xmlns:a16="http://schemas.microsoft.com/office/drawing/2014/main" id="{8D1F5E9D-6E4B-4B8E-BD05-1F41F9573026}"/>
              </a:ext>
            </a:extLst>
          </p:cNvPr>
          <p:cNvSpPr/>
          <p:nvPr/>
        </p:nvSpPr>
        <p:spPr>
          <a:xfrm rot="16200000">
            <a:off x="1556090" y="4842764"/>
            <a:ext cx="190249" cy="256966"/>
          </a:xfrm>
          <a:prstGeom prst="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52" name="Arrow: Down 51">
            <a:extLst>
              <a:ext uri="{FF2B5EF4-FFF2-40B4-BE49-F238E27FC236}">
                <a16:creationId xmlns:a16="http://schemas.microsoft.com/office/drawing/2014/main" id="{925DCEC2-20DD-481E-A1C5-A5C6AD852648}"/>
              </a:ext>
            </a:extLst>
          </p:cNvPr>
          <p:cNvSpPr/>
          <p:nvPr/>
        </p:nvSpPr>
        <p:spPr>
          <a:xfrm rot="5400000">
            <a:off x="1158667" y="4838515"/>
            <a:ext cx="190249" cy="256965"/>
          </a:xfrm>
          <a:prstGeom prst="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53" name="Arrow: Down 52">
            <a:extLst>
              <a:ext uri="{FF2B5EF4-FFF2-40B4-BE49-F238E27FC236}">
                <a16:creationId xmlns:a16="http://schemas.microsoft.com/office/drawing/2014/main" id="{902B56E9-8D7C-4EC9-832A-F1EE93B76591}"/>
              </a:ext>
            </a:extLst>
          </p:cNvPr>
          <p:cNvSpPr/>
          <p:nvPr/>
        </p:nvSpPr>
        <p:spPr>
          <a:xfrm rot="10800000">
            <a:off x="1361302" y="4644945"/>
            <a:ext cx="190249" cy="256966"/>
          </a:xfrm>
          <a:prstGeom prst="downArrow">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p>
        </p:txBody>
      </p:sp>
      <p:cxnSp>
        <p:nvCxnSpPr>
          <p:cNvPr id="54" name="Straight Connector 53">
            <a:extLst>
              <a:ext uri="{FF2B5EF4-FFF2-40B4-BE49-F238E27FC236}">
                <a16:creationId xmlns:a16="http://schemas.microsoft.com/office/drawing/2014/main" id="{0DBA36FF-1D5A-4EE7-B3E1-C7D742299C85}"/>
              </a:ext>
            </a:extLst>
          </p:cNvPr>
          <p:cNvCxnSpPr>
            <a:cxnSpLocks/>
          </p:cNvCxnSpPr>
          <p:nvPr/>
        </p:nvCxnSpPr>
        <p:spPr>
          <a:xfrm>
            <a:off x="1372438" y="4680371"/>
            <a:ext cx="167976" cy="18051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F5D72F70-8AE3-4874-AE30-9077945C4B50}"/>
              </a:ext>
            </a:extLst>
          </p:cNvPr>
          <p:cNvCxnSpPr>
            <a:cxnSpLocks/>
          </p:cNvCxnSpPr>
          <p:nvPr/>
        </p:nvCxnSpPr>
        <p:spPr>
          <a:xfrm flipH="1">
            <a:off x="1372438" y="4675502"/>
            <a:ext cx="167976" cy="190249"/>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56" name="Arrow: Down 55">
            <a:extLst>
              <a:ext uri="{FF2B5EF4-FFF2-40B4-BE49-F238E27FC236}">
                <a16:creationId xmlns:a16="http://schemas.microsoft.com/office/drawing/2014/main" id="{25190C0C-4A58-4727-B2D9-E5E411E73853}"/>
              </a:ext>
            </a:extLst>
          </p:cNvPr>
          <p:cNvSpPr/>
          <p:nvPr/>
        </p:nvSpPr>
        <p:spPr>
          <a:xfrm rot="16200000">
            <a:off x="4550867" y="4407072"/>
            <a:ext cx="213246" cy="288027"/>
          </a:xfrm>
          <a:prstGeom prst="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57" name="Arrow: Down 56">
            <a:extLst>
              <a:ext uri="{FF2B5EF4-FFF2-40B4-BE49-F238E27FC236}">
                <a16:creationId xmlns:a16="http://schemas.microsoft.com/office/drawing/2014/main" id="{8099F89A-A8E5-4202-B338-3A59986A278C}"/>
              </a:ext>
            </a:extLst>
          </p:cNvPr>
          <p:cNvSpPr/>
          <p:nvPr/>
        </p:nvSpPr>
        <p:spPr>
          <a:xfrm rot="10800000">
            <a:off x="4322186" y="4160704"/>
            <a:ext cx="213247" cy="288028"/>
          </a:xfrm>
          <a:prstGeom prst="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58" name="Arrow: Down 57">
            <a:extLst>
              <a:ext uri="{FF2B5EF4-FFF2-40B4-BE49-F238E27FC236}">
                <a16:creationId xmlns:a16="http://schemas.microsoft.com/office/drawing/2014/main" id="{787EE00B-1277-4387-9CB7-6E8DD584552F}"/>
              </a:ext>
            </a:extLst>
          </p:cNvPr>
          <p:cNvSpPr/>
          <p:nvPr/>
        </p:nvSpPr>
        <p:spPr>
          <a:xfrm rot="5400000">
            <a:off x="4087769" y="4393355"/>
            <a:ext cx="213247" cy="288028"/>
          </a:xfrm>
          <a:prstGeom prst="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59" name="Arrow: Down 58">
            <a:extLst>
              <a:ext uri="{FF2B5EF4-FFF2-40B4-BE49-F238E27FC236}">
                <a16:creationId xmlns:a16="http://schemas.microsoft.com/office/drawing/2014/main" id="{3F7586D1-C682-4B1A-875F-C28C8B3E3B11}"/>
              </a:ext>
            </a:extLst>
          </p:cNvPr>
          <p:cNvSpPr/>
          <p:nvPr/>
        </p:nvSpPr>
        <p:spPr>
          <a:xfrm>
            <a:off x="4319318" y="4625039"/>
            <a:ext cx="213247" cy="260303"/>
          </a:xfrm>
          <a:prstGeom prst="downArrow">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p>
        </p:txBody>
      </p:sp>
      <p:cxnSp>
        <p:nvCxnSpPr>
          <p:cNvPr id="60" name="Straight Connector 59">
            <a:extLst>
              <a:ext uri="{FF2B5EF4-FFF2-40B4-BE49-F238E27FC236}">
                <a16:creationId xmlns:a16="http://schemas.microsoft.com/office/drawing/2014/main" id="{4453D499-C541-4E01-B17F-61F36553D088}"/>
              </a:ext>
            </a:extLst>
          </p:cNvPr>
          <p:cNvCxnSpPr>
            <a:cxnSpLocks/>
          </p:cNvCxnSpPr>
          <p:nvPr/>
        </p:nvCxnSpPr>
        <p:spPr>
          <a:xfrm>
            <a:off x="4344471" y="4682955"/>
            <a:ext cx="167976" cy="18051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8099ABF3-B34D-4400-B603-2D50BEB87A87}"/>
              </a:ext>
            </a:extLst>
          </p:cNvPr>
          <p:cNvCxnSpPr>
            <a:cxnSpLocks/>
          </p:cNvCxnSpPr>
          <p:nvPr/>
        </p:nvCxnSpPr>
        <p:spPr>
          <a:xfrm flipH="1">
            <a:off x="4344471" y="4673216"/>
            <a:ext cx="167976" cy="190249"/>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BB0E56C5-5D5B-4BE6-9BB7-BBC552451C35}"/>
              </a:ext>
            </a:extLst>
          </p:cNvPr>
          <p:cNvSpPr txBox="1"/>
          <p:nvPr/>
        </p:nvSpPr>
        <p:spPr>
          <a:xfrm>
            <a:off x="3853102" y="542861"/>
            <a:ext cx="1671420" cy="461665"/>
          </a:xfrm>
          <a:prstGeom prst="rect">
            <a:avLst/>
          </a:prstGeom>
          <a:noFill/>
        </p:spPr>
        <p:txBody>
          <a:bodyPr wrap="none" rtlCol="0">
            <a:spAutoFit/>
          </a:bodyPr>
          <a:lstStyle/>
          <a:p>
            <a:r>
              <a:rPr lang="en-US" sz="2400" dirty="0"/>
              <a:t>Moving Left</a:t>
            </a:r>
          </a:p>
        </p:txBody>
      </p:sp>
      <p:sp>
        <p:nvSpPr>
          <p:cNvPr id="63" name="TextBox 62">
            <a:extLst>
              <a:ext uri="{FF2B5EF4-FFF2-40B4-BE49-F238E27FC236}">
                <a16:creationId xmlns:a16="http://schemas.microsoft.com/office/drawing/2014/main" id="{687DE907-B805-4012-AD05-11C003CF71FE}"/>
              </a:ext>
            </a:extLst>
          </p:cNvPr>
          <p:cNvSpPr txBox="1"/>
          <p:nvPr/>
        </p:nvSpPr>
        <p:spPr>
          <a:xfrm>
            <a:off x="886629" y="3380799"/>
            <a:ext cx="1924566" cy="461665"/>
          </a:xfrm>
          <a:prstGeom prst="rect">
            <a:avLst/>
          </a:prstGeom>
          <a:noFill/>
        </p:spPr>
        <p:txBody>
          <a:bodyPr wrap="none" rtlCol="0">
            <a:spAutoFit/>
          </a:bodyPr>
          <a:lstStyle/>
          <a:p>
            <a:r>
              <a:rPr lang="en-US" sz="2400" dirty="0"/>
              <a:t>Moving Down</a:t>
            </a:r>
          </a:p>
        </p:txBody>
      </p:sp>
      <p:sp>
        <p:nvSpPr>
          <p:cNvPr id="64" name="TextBox 63">
            <a:extLst>
              <a:ext uri="{FF2B5EF4-FFF2-40B4-BE49-F238E27FC236}">
                <a16:creationId xmlns:a16="http://schemas.microsoft.com/office/drawing/2014/main" id="{CFCE7D51-AD6F-4DE0-9F5E-575724F36B22}"/>
              </a:ext>
            </a:extLst>
          </p:cNvPr>
          <p:cNvSpPr txBox="1"/>
          <p:nvPr/>
        </p:nvSpPr>
        <p:spPr>
          <a:xfrm>
            <a:off x="3890124" y="3403678"/>
            <a:ext cx="1552284" cy="461665"/>
          </a:xfrm>
          <a:prstGeom prst="rect">
            <a:avLst/>
          </a:prstGeom>
          <a:noFill/>
        </p:spPr>
        <p:txBody>
          <a:bodyPr wrap="none" rtlCol="0">
            <a:spAutoFit/>
          </a:bodyPr>
          <a:lstStyle/>
          <a:p>
            <a:r>
              <a:rPr lang="en-US" sz="2400" dirty="0"/>
              <a:t>Moving Up</a:t>
            </a:r>
          </a:p>
        </p:txBody>
      </p:sp>
      <p:cxnSp>
        <p:nvCxnSpPr>
          <p:cNvPr id="43" name="Straight Connector 42">
            <a:extLst>
              <a:ext uri="{FF2B5EF4-FFF2-40B4-BE49-F238E27FC236}">
                <a16:creationId xmlns:a16="http://schemas.microsoft.com/office/drawing/2014/main" id="{208F53AD-2EEA-46F9-9B9C-89D3B68C9277}"/>
              </a:ext>
            </a:extLst>
          </p:cNvPr>
          <p:cNvCxnSpPr/>
          <p:nvPr/>
        </p:nvCxnSpPr>
        <p:spPr>
          <a:xfrm>
            <a:off x="3186604" y="0"/>
            <a:ext cx="0" cy="6858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8604623F-C500-43EE-A940-9EB1F85A1E9A}"/>
              </a:ext>
            </a:extLst>
          </p:cNvPr>
          <p:cNvCxnSpPr/>
          <p:nvPr/>
        </p:nvCxnSpPr>
        <p:spPr>
          <a:xfrm>
            <a:off x="0" y="3302000"/>
            <a:ext cx="6096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D2190A11-F065-4CB2-AA75-0708DDCCBF9D}"/>
              </a:ext>
            </a:extLst>
          </p:cNvPr>
          <p:cNvCxnSpPr>
            <a:cxnSpLocks/>
          </p:cNvCxnSpPr>
          <p:nvPr/>
        </p:nvCxnSpPr>
        <p:spPr>
          <a:xfrm flipH="1">
            <a:off x="6069322" y="16520"/>
            <a:ext cx="67409" cy="6858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5439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DFDB8-66A1-4CFF-83F1-E176EC0E6680}"/>
              </a:ext>
            </a:extLst>
          </p:cNvPr>
          <p:cNvSpPr>
            <a:spLocks noGrp="1"/>
          </p:cNvSpPr>
          <p:nvPr>
            <p:ph type="title"/>
          </p:nvPr>
        </p:nvSpPr>
        <p:spPr>
          <a:xfrm>
            <a:off x="893091" y="655489"/>
            <a:ext cx="4656944" cy="1908062"/>
          </a:xfrm>
        </p:spPr>
        <p:txBody>
          <a:bodyPr/>
          <a:lstStyle/>
          <a:p>
            <a:r>
              <a:rPr lang="en-US" sz="4334" dirty="0"/>
              <a:t>Defining Rewards</a:t>
            </a:r>
          </a:p>
        </p:txBody>
      </p:sp>
      <p:sp>
        <p:nvSpPr>
          <p:cNvPr id="4" name="Text Placeholder 3">
            <a:extLst>
              <a:ext uri="{FF2B5EF4-FFF2-40B4-BE49-F238E27FC236}">
                <a16:creationId xmlns:a16="http://schemas.microsoft.com/office/drawing/2014/main" id="{5FE2C5C2-9E6A-447E-AE3F-08FC7BB25750}"/>
              </a:ext>
            </a:extLst>
          </p:cNvPr>
          <p:cNvSpPr>
            <a:spLocks noGrp="1"/>
          </p:cNvSpPr>
          <p:nvPr>
            <p:ph type="body" sz="quarter" idx="10"/>
          </p:nvPr>
        </p:nvSpPr>
        <p:spPr>
          <a:xfrm>
            <a:off x="135399" y="2772911"/>
            <a:ext cx="5920285" cy="3429600"/>
          </a:xfrm>
        </p:spPr>
        <p:txBody>
          <a:bodyPr/>
          <a:lstStyle/>
          <a:p>
            <a:pPr marL="457223" indent="-457223"/>
            <a:r>
              <a:rPr lang="en-US" sz="2400" dirty="0"/>
              <a:t>+</a:t>
            </a:r>
            <a:r>
              <a:rPr lang="en-US" sz="2400" dirty="0">
                <a:solidFill>
                  <a:schemeClr val="accent6"/>
                </a:solidFill>
              </a:rPr>
              <a:t>10</a:t>
            </a:r>
            <a:r>
              <a:rPr lang="en-US" sz="2400" dirty="0"/>
              <a:t> for obtaining food</a:t>
            </a:r>
          </a:p>
          <a:p>
            <a:pPr marL="457223" indent="-457223"/>
            <a:r>
              <a:rPr lang="en-US" sz="2400" dirty="0"/>
              <a:t>+</a:t>
            </a:r>
            <a:r>
              <a:rPr lang="en-US" sz="2400" dirty="0">
                <a:solidFill>
                  <a:schemeClr val="accent6"/>
                </a:solidFill>
              </a:rPr>
              <a:t>1</a:t>
            </a:r>
            <a:r>
              <a:rPr lang="en-US" sz="2400" dirty="0"/>
              <a:t> for moving towards the goal</a:t>
            </a:r>
          </a:p>
          <a:p>
            <a:pPr marL="457223" indent="-457223"/>
            <a:r>
              <a:rPr lang="en-US" sz="2400" dirty="0"/>
              <a:t>-</a:t>
            </a:r>
            <a:r>
              <a:rPr lang="en-US" sz="2400" dirty="0">
                <a:solidFill>
                  <a:srgbClr val="FF0000"/>
                </a:solidFill>
              </a:rPr>
              <a:t>100</a:t>
            </a:r>
            <a:r>
              <a:rPr lang="en-US" sz="2400" dirty="0"/>
              <a:t> for collision of any kind (termination)</a:t>
            </a:r>
          </a:p>
          <a:p>
            <a:pPr marL="457223" indent="-457223"/>
            <a:r>
              <a:rPr lang="en-US" sz="2400" dirty="0"/>
              <a:t>-</a:t>
            </a:r>
            <a:r>
              <a:rPr lang="en-US" sz="2400" dirty="0">
                <a:solidFill>
                  <a:srgbClr val="FF0000"/>
                </a:solidFill>
              </a:rPr>
              <a:t>1</a:t>
            </a:r>
            <a:r>
              <a:rPr lang="en-US" sz="2400" dirty="0"/>
              <a:t> for moving away from the goal</a:t>
            </a:r>
          </a:p>
          <a:p>
            <a:pPr marL="457223" indent="-457223"/>
            <a:endParaRPr lang="en-US" sz="2400" dirty="0"/>
          </a:p>
          <a:p>
            <a:pPr marL="457223" indent="-457223"/>
            <a:endParaRPr lang="en-US" sz="2400" dirty="0"/>
          </a:p>
          <a:p>
            <a:pPr marL="457223" indent="-457223"/>
            <a:endParaRPr lang="en-US" sz="2400" dirty="0"/>
          </a:p>
        </p:txBody>
      </p:sp>
      <p:pic>
        <p:nvPicPr>
          <p:cNvPr id="40" name="Picture Placeholder 39">
            <a:extLst>
              <a:ext uri="{FF2B5EF4-FFF2-40B4-BE49-F238E27FC236}">
                <a16:creationId xmlns:a16="http://schemas.microsoft.com/office/drawing/2014/main" id="{0E92AE95-8E4D-42E7-A3F6-63E07861F989}"/>
              </a:ext>
            </a:extLst>
          </p:cNvPr>
          <p:cNvPicPr>
            <a:picLocks noGrp="1" noChangeAspect="1"/>
          </p:cNvPicPr>
          <p:nvPr>
            <p:ph type="pic" sz="quarter" idx="21"/>
          </p:nvPr>
        </p:nvPicPr>
        <p:blipFill rotWithShape="1">
          <a:blip r:embed="rId2"/>
          <a:srcRect l="611" t="-123497" r="-6433" b="-18008"/>
          <a:stretch/>
        </p:blipFill>
        <p:spPr>
          <a:xfrm>
            <a:off x="9270998" y="3633601"/>
            <a:ext cx="2921003" cy="3353400"/>
          </a:xfrm>
        </p:spPr>
      </p:pic>
      <p:pic>
        <p:nvPicPr>
          <p:cNvPr id="16" name="Picture Placeholder 15">
            <a:extLst>
              <a:ext uri="{FF2B5EF4-FFF2-40B4-BE49-F238E27FC236}">
                <a16:creationId xmlns:a16="http://schemas.microsoft.com/office/drawing/2014/main" id="{0D0298E2-E88F-483E-9CE4-5B2A2B0DE5CA}"/>
              </a:ext>
            </a:extLst>
          </p:cNvPr>
          <p:cNvPicPr>
            <a:picLocks noGrp="1" noChangeAspect="1"/>
          </p:cNvPicPr>
          <p:nvPr>
            <p:ph type="pic" sz="quarter" idx="18"/>
          </p:nvPr>
        </p:nvPicPr>
        <p:blipFill rotWithShape="1">
          <a:blip r:embed="rId3"/>
          <a:srcRect l="-12" t="-1" b="-120472"/>
          <a:stretch/>
        </p:blipFill>
        <p:spPr>
          <a:xfrm>
            <a:off x="6091767" y="0"/>
            <a:ext cx="3045883" cy="3430059"/>
          </a:xfrm>
          <a:prstGeom prst="rect">
            <a:avLst/>
          </a:prstGeom>
        </p:spPr>
      </p:pic>
      <p:cxnSp>
        <p:nvCxnSpPr>
          <p:cNvPr id="14" name="Straight Connector 13">
            <a:extLst>
              <a:ext uri="{FF2B5EF4-FFF2-40B4-BE49-F238E27FC236}">
                <a16:creationId xmlns:a16="http://schemas.microsoft.com/office/drawing/2014/main" id="{A3FE368D-8A7A-4742-A050-293E548BADBB}"/>
              </a:ext>
            </a:extLst>
          </p:cNvPr>
          <p:cNvCxnSpPr/>
          <p:nvPr/>
        </p:nvCxnSpPr>
        <p:spPr>
          <a:xfrm>
            <a:off x="9137650" y="0"/>
            <a:ext cx="0" cy="6858000"/>
          </a:xfrm>
          <a:prstGeom prst="line">
            <a:avLst/>
          </a:prstGeom>
        </p:spPr>
        <p:style>
          <a:lnRef idx="2">
            <a:schemeClr val="accent1"/>
          </a:lnRef>
          <a:fillRef idx="0">
            <a:schemeClr val="accent1"/>
          </a:fillRef>
          <a:effectRef idx="1">
            <a:schemeClr val="accent1"/>
          </a:effectRef>
          <a:fontRef idx="minor">
            <a:schemeClr val="tx1"/>
          </a:fontRef>
        </p:style>
      </p:cxnSp>
      <p:pic>
        <p:nvPicPr>
          <p:cNvPr id="22" name="Picture Placeholder 21">
            <a:extLst>
              <a:ext uri="{FF2B5EF4-FFF2-40B4-BE49-F238E27FC236}">
                <a16:creationId xmlns:a16="http://schemas.microsoft.com/office/drawing/2014/main" id="{708E3621-39E8-4CAC-ADED-178233E76203}"/>
              </a:ext>
            </a:extLst>
          </p:cNvPr>
          <p:cNvPicPr>
            <a:picLocks noGrp="1" noChangeAspect="1"/>
          </p:cNvPicPr>
          <p:nvPr>
            <p:ph type="pic" sz="quarter" idx="19"/>
          </p:nvPr>
        </p:nvPicPr>
        <p:blipFill>
          <a:blip r:embed="rId4"/>
          <a:srcRect t="13101" b="13101"/>
          <a:stretch>
            <a:fillRect/>
          </a:stretch>
        </p:blipFill>
        <p:spPr>
          <a:xfrm>
            <a:off x="6091767" y="3428400"/>
            <a:ext cx="3045883" cy="3429600"/>
          </a:xfrm>
          <a:prstGeom prst="rect">
            <a:avLst/>
          </a:prstGeom>
        </p:spPr>
      </p:pic>
      <p:sp>
        <p:nvSpPr>
          <p:cNvPr id="19" name="TextBox 18">
            <a:extLst>
              <a:ext uri="{FF2B5EF4-FFF2-40B4-BE49-F238E27FC236}">
                <a16:creationId xmlns:a16="http://schemas.microsoft.com/office/drawing/2014/main" id="{1D4922B3-F986-4F3C-9232-82CF1F01BB51}"/>
              </a:ext>
            </a:extLst>
          </p:cNvPr>
          <p:cNvSpPr txBox="1"/>
          <p:nvPr/>
        </p:nvSpPr>
        <p:spPr>
          <a:xfrm>
            <a:off x="8028742" y="4089400"/>
            <a:ext cx="649537" cy="461665"/>
          </a:xfrm>
          <a:prstGeom prst="rect">
            <a:avLst/>
          </a:prstGeom>
          <a:noFill/>
        </p:spPr>
        <p:txBody>
          <a:bodyPr wrap="none" rtlCol="0">
            <a:spAutoFit/>
          </a:bodyPr>
          <a:lstStyle/>
          <a:p>
            <a:r>
              <a:rPr lang="en-US" sz="2400" b="1" dirty="0">
                <a:solidFill>
                  <a:srgbClr val="00B050"/>
                </a:solidFill>
              </a:rPr>
              <a:t>+10</a:t>
            </a:r>
          </a:p>
        </p:txBody>
      </p:sp>
      <p:pic>
        <p:nvPicPr>
          <p:cNvPr id="33" name="Picture Placeholder 32">
            <a:extLst>
              <a:ext uri="{FF2B5EF4-FFF2-40B4-BE49-F238E27FC236}">
                <a16:creationId xmlns:a16="http://schemas.microsoft.com/office/drawing/2014/main" id="{AC1F86DD-4401-477F-97E7-0D0DCF23DCE8}"/>
              </a:ext>
            </a:extLst>
          </p:cNvPr>
          <p:cNvPicPr>
            <a:picLocks noGrp="1" noChangeAspect="1"/>
          </p:cNvPicPr>
          <p:nvPr>
            <p:ph type="pic" sz="quarter" idx="20"/>
          </p:nvPr>
        </p:nvPicPr>
        <p:blipFill rotWithShape="1">
          <a:blip r:embed="rId5"/>
          <a:srcRect l="-4220" t="-135619" r="-4807" b="-8450"/>
          <a:stretch/>
        </p:blipFill>
        <p:spPr>
          <a:xfrm>
            <a:off x="9146400" y="0"/>
            <a:ext cx="3045600" cy="3429600"/>
          </a:xfrm>
        </p:spPr>
      </p:pic>
      <p:pic>
        <p:nvPicPr>
          <p:cNvPr id="29" name="Picture Placeholder 17">
            <a:extLst>
              <a:ext uri="{FF2B5EF4-FFF2-40B4-BE49-F238E27FC236}">
                <a16:creationId xmlns:a16="http://schemas.microsoft.com/office/drawing/2014/main" id="{7207F8E3-6F12-4963-A6B3-7D2543BBA7E1}"/>
              </a:ext>
            </a:extLst>
          </p:cNvPr>
          <p:cNvPicPr>
            <a:picLocks noChangeAspect="1"/>
          </p:cNvPicPr>
          <p:nvPr/>
        </p:nvPicPr>
        <p:blipFill rotWithShape="1">
          <a:blip r:embed="rId6"/>
          <a:srcRect l="-21" t="-2680" r="-5123" b="861"/>
          <a:stretch/>
        </p:blipFill>
        <p:spPr>
          <a:xfrm>
            <a:off x="6142566" y="1524459"/>
            <a:ext cx="3128433" cy="1261533"/>
          </a:xfrm>
          <a:prstGeom prst="rect">
            <a:avLst/>
          </a:prstGeom>
          <a:noFill/>
          <a:ln>
            <a:noFill/>
          </a:ln>
        </p:spPr>
      </p:pic>
      <p:sp>
        <p:nvSpPr>
          <p:cNvPr id="30" name="TextBox 29">
            <a:extLst>
              <a:ext uri="{FF2B5EF4-FFF2-40B4-BE49-F238E27FC236}">
                <a16:creationId xmlns:a16="http://schemas.microsoft.com/office/drawing/2014/main" id="{3F1F0C8E-B6E2-4200-BB4A-E2737C1BE8AA}"/>
              </a:ext>
            </a:extLst>
          </p:cNvPr>
          <p:cNvSpPr txBox="1"/>
          <p:nvPr/>
        </p:nvSpPr>
        <p:spPr>
          <a:xfrm>
            <a:off x="7931494" y="2786451"/>
            <a:ext cx="745717" cy="461665"/>
          </a:xfrm>
          <a:prstGeom prst="rect">
            <a:avLst/>
          </a:prstGeom>
          <a:noFill/>
        </p:spPr>
        <p:txBody>
          <a:bodyPr wrap="none" rtlCol="0">
            <a:spAutoFit/>
          </a:bodyPr>
          <a:lstStyle/>
          <a:p>
            <a:r>
              <a:rPr lang="en-US" sz="2400" b="1" dirty="0">
                <a:solidFill>
                  <a:srgbClr val="FF0000"/>
                </a:solidFill>
              </a:rPr>
              <a:t>-100</a:t>
            </a:r>
          </a:p>
        </p:txBody>
      </p:sp>
      <p:cxnSp>
        <p:nvCxnSpPr>
          <p:cNvPr id="31" name="Straight Connector 30">
            <a:extLst>
              <a:ext uri="{FF2B5EF4-FFF2-40B4-BE49-F238E27FC236}">
                <a16:creationId xmlns:a16="http://schemas.microsoft.com/office/drawing/2014/main" id="{70347BA7-6B3F-4A86-99CE-18B439644D63}"/>
              </a:ext>
            </a:extLst>
          </p:cNvPr>
          <p:cNvCxnSpPr/>
          <p:nvPr/>
        </p:nvCxnSpPr>
        <p:spPr>
          <a:xfrm flipH="1">
            <a:off x="6096000" y="3430059"/>
            <a:ext cx="6096000" cy="0"/>
          </a:xfrm>
          <a:prstGeom prst="line">
            <a:avLst/>
          </a:prstGeom>
        </p:spPr>
        <p:style>
          <a:lnRef idx="2">
            <a:schemeClr val="accent1"/>
          </a:lnRef>
          <a:fillRef idx="0">
            <a:schemeClr val="accent1"/>
          </a:fillRef>
          <a:effectRef idx="1">
            <a:schemeClr val="accent1"/>
          </a:effectRef>
          <a:fontRef idx="minor">
            <a:schemeClr val="tx1"/>
          </a:fontRef>
        </p:style>
      </p:cxnSp>
      <p:pic>
        <p:nvPicPr>
          <p:cNvPr id="42" name="Picture 41">
            <a:extLst>
              <a:ext uri="{FF2B5EF4-FFF2-40B4-BE49-F238E27FC236}">
                <a16:creationId xmlns:a16="http://schemas.microsoft.com/office/drawing/2014/main" id="{82BBEBAA-5DF0-4F5D-A817-9260128D6FB4}"/>
              </a:ext>
            </a:extLst>
          </p:cNvPr>
          <p:cNvPicPr>
            <a:picLocks noChangeAspect="1"/>
          </p:cNvPicPr>
          <p:nvPr/>
        </p:nvPicPr>
        <p:blipFill>
          <a:blip r:embed="rId7"/>
          <a:stretch>
            <a:fillRect/>
          </a:stretch>
        </p:blipFill>
        <p:spPr>
          <a:xfrm>
            <a:off x="9270999" y="451028"/>
            <a:ext cx="2760135" cy="1388533"/>
          </a:xfrm>
          <a:prstGeom prst="rect">
            <a:avLst/>
          </a:prstGeom>
        </p:spPr>
      </p:pic>
      <p:pic>
        <p:nvPicPr>
          <p:cNvPr id="43" name="Picture 42">
            <a:extLst>
              <a:ext uri="{FF2B5EF4-FFF2-40B4-BE49-F238E27FC236}">
                <a16:creationId xmlns:a16="http://schemas.microsoft.com/office/drawing/2014/main" id="{21A913C6-1CF2-47FA-8F47-680BE183EC50}"/>
              </a:ext>
            </a:extLst>
          </p:cNvPr>
          <p:cNvPicPr>
            <a:picLocks noChangeAspect="1"/>
          </p:cNvPicPr>
          <p:nvPr/>
        </p:nvPicPr>
        <p:blipFill>
          <a:blip r:embed="rId7"/>
          <a:stretch>
            <a:fillRect/>
          </a:stretch>
        </p:blipFill>
        <p:spPr>
          <a:xfrm>
            <a:off x="9256150" y="3893826"/>
            <a:ext cx="2760135" cy="1388533"/>
          </a:xfrm>
          <a:prstGeom prst="rect">
            <a:avLst/>
          </a:prstGeom>
        </p:spPr>
      </p:pic>
      <p:sp>
        <p:nvSpPr>
          <p:cNvPr id="44" name="TextBox 43">
            <a:extLst>
              <a:ext uri="{FF2B5EF4-FFF2-40B4-BE49-F238E27FC236}">
                <a16:creationId xmlns:a16="http://schemas.microsoft.com/office/drawing/2014/main" id="{BF43E3E3-2B19-492B-88B6-C9BEC92D3A8A}"/>
              </a:ext>
            </a:extLst>
          </p:cNvPr>
          <p:cNvSpPr txBox="1"/>
          <p:nvPr/>
        </p:nvSpPr>
        <p:spPr>
          <a:xfrm>
            <a:off x="10977377" y="2881162"/>
            <a:ext cx="434734" cy="461665"/>
          </a:xfrm>
          <a:prstGeom prst="rect">
            <a:avLst/>
          </a:prstGeom>
          <a:noFill/>
        </p:spPr>
        <p:txBody>
          <a:bodyPr wrap="none" rtlCol="0">
            <a:spAutoFit/>
          </a:bodyPr>
          <a:lstStyle/>
          <a:p>
            <a:r>
              <a:rPr lang="en-US" sz="2400" b="1" dirty="0">
                <a:solidFill>
                  <a:srgbClr val="FF0000"/>
                </a:solidFill>
              </a:rPr>
              <a:t>-1</a:t>
            </a:r>
          </a:p>
        </p:txBody>
      </p:sp>
      <p:sp>
        <p:nvSpPr>
          <p:cNvPr id="45" name="TextBox 44">
            <a:extLst>
              <a:ext uri="{FF2B5EF4-FFF2-40B4-BE49-F238E27FC236}">
                <a16:creationId xmlns:a16="http://schemas.microsoft.com/office/drawing/2014/main" id="{49B0C5FF-1729-4281-97D4-4199CBE9CE7F}"/>
              </a:ext>
            </a:extLst>
          </p:cNvPr>
          <p:cNvSpPr txBox="1"/>
          <p:nvPr/>
        </p:nvSpPr>
        <p:spPr>
          <a:xfrm>
            <a:off x="10915020" y="6310790"/>
            <a:ext cx="494046" cy="461665"/>
          </a:xfrm>
          <a:prstGeom prst="rect">
            <a:avLst/>
          </a:prstGeom>
          <a:noFill/>
        </p:spPr>
        <p:txBody>
          <a:bodyPr wrap="none" rtlCol="0">
            <a:spAutoFit/>
          </a:bodyPr>
          <a:lstStyle/>
          <a:p>
            <a:r>
              <a:rPr lang="en-US" sz="2400" b="1" dirty="0">
                <a:solidFill>
                  <a:srgbClr val="00B050"/>
                </a:solidFill>
              </a:rPr>
              <a:t>+1</a:t>
            </a:r>
          </a:p>
        </p:txBody>
      </p:sp>
      <p:sp>
        <p:nvSpPr>
          <p:cNvPr id="46" name="TextBox 45">
            <a:extLst>
              <a:ext uri="{FF2B5EF4-FFF2-40B4-BE49-F238E27FC236}">
                <a16:creationId xmlns:a16="http://schemas.microsoft.com/office/drawing/2014/main" id="{8FFBE41C-40DF-47C5-A5C3-FAA264254B43}"/>
              </a:ext>
            </a:extLst>
          </p:cNvPr>
          <p:cNvSpPr txBox="1"/>
          <p:nvPr/>
        </p:nvSpPr>
        <p:spPr>
          <a:xfrm>
            <a:off x="6142566" y="182690"/>
            <a:ext cx="1087157" cy="400110"/>
          </a:xfrm>
          <a:prstGeom prst="rect">
            <a:avLst/>
          </a:prstGeom>
          <a:noFill/>
        </p:spPr>
        <p:txBody>
          <a:bodyPr wrap="none" rtlCol="0">
            <a:spAutoFit/>
          </a:bodyPr>
          <a:lstStyle/>
          <a:p>
            <a:r>
              <a:rPr lang="en-US" sz="2000" b="1" dirty="0"/>
              <a:t>Collision</a:t>
            </a:r>
          </a:p>
        </p:txBody>
      </p:sp>
      <p:sp>
        <p:nvSpPr>
          <p:cNvPr id="47" name="TextBox 46">
            <a:extLst>
              <a:ext uri="{FF2B5EF4-FFF2-40B4-BE49-F238E27FC236}">
                <a16:creationId xmlns:a16="http://schemas.microsoft.com/office/drawing/2014/main" id="{364ED180-BC8E-4B7C-8844-09ED439122F6}"/>
              </a:ext>
            </a:extLst>
          </p:cNvPr>
          <p:cNvSpPr txBox="1"/>
          <p:nvPr/>
        </p:nvSpPr>
        <p:spPr>
          <a:xfrm>
            <a:off x="8305150" y="3504823"/>
            <a:ext cx="712118" cy="400110"/>
          </a:xfrm>
          <a:prstGeom prst="rect">
            <a:avLst/>
          </a:prstGeom>
          <a:noFill/>
        </p:spPr>
        <p:txBody>
          <a:bodyPr wrap="none" rtlCol="0">
            <a:spAutoFit/>
          </a:bodyPr>
          <a:lstStyle/>
          <a:p>
            <a:r>
              <a:rPr lang="en-US" sz="2000" b="1" dirty="0"/>
              <a:t>Food</a:t>
            </a:r>
          </a:p>
        </p:txBody>
      </p:sp>
      <p:sp>
        <p:nvSpPr>
          <p:cNvPr id="50" name="Arrow: Down 49">
            <a:extLst>
              <a:ext uri="{FF2B5EF4-FFF2-40B4-BE49-F238E27FC236}">
                <a16:creationId xmlns:a16="http://schemas.microsoft.com/office/drawing/2014/main" id="{5C8F43CE-1FF0-482F-946F-C3F355645102}"/>
              </a:ext>
            </a:extLst>
          </p:cNvPr>
          <p:cNvSpPr/>
          <p:nvPr/>
        </p:nvSpPr>
        <p:spPr>
          <a:xfrm>
            <a:off x="10754153" y="1609520"/>
            <a:ext cx="160867" cy="53462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51" name="Arrow: Down 50">
            <a:extLst>
              <a:ext uri="{FF2B5EF4-FFF2-40B4-BE49-F238E27FC236}">
                <a16:creationId xmlns:a16="http://schemas.microsoft.com/office/drawing/2014/main" id="{31B9FA67-6CB5-47EB-B6D8-A50193E230E9}"/>
              </a:ext>
            </a:extLst>
          </p:cNvPr>
          <p:cNvSpPr/>
          <p:nvPr/>
        </p:nvSpPr>
        <p:spPr>
          <a:xfrm>
            <a:off x="10716053" y="5042990"/>
            <a:ext cx="160867" cy="53462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52" name="TextBox 51">
            <a:extLst>
              <a:ext uri="{FF2B5EF4-FFF2-40B4-BE49-F238E27FC236}">
                <a16:creationId xmlns:a16="http://schemas.microsoft.com/office/drawing/2014/main" id="{93BCF87A-4088-4C18-82CE-6FE5BCD0FDA9}"/>
              </a:ext>
            </a:extLst>
          </p:cNvPr>
          <p:cNvSpPr txBox="1"/>
          <p:nvPr/>
        </p:nvSpPr>
        <p:spPr>
          <a:xfrm>
            <a:off x="10474639" y="3476817"/>
            <a:ext cx="1618007" cy="400110"/>
          </a:xfrm>
          <a:prstGeom prst="rect">
            <a:avLst/>
          </a:prstGeom>
          <a:noFill/>
        </p:spPr>
        <p:txBody>
          <a:bodyPr wrap="none" rtlCol="0">
            <a:spAutoFit/>
          </a:bodyPr>
          <a:lstStyle/>
          <a:p>
            <a:r>
              <a:rPr lang="en-US" sz="2000" b="1" dirty="0"/>
              <a:t>Towards Goal</a:t>
            </a:r>
          </a:p>
        </p:txBody>
      </p:sp>
      <p:sp>
        <p:nvSpPr>
          <p:cNvPr id="53" name="TextBox 52">
            <a:extLst>
              <a:ext uri="{FF2B5EF4-FFF2-40B4-BE49-F238E27FC236}">
                <a16:creationId xmlns:a16="http://schemas.microsoft.com/office/drawing/2014/main" id="{98702ECF-C2A1-44E0-9C37-D3E7B11C67FC}"/>
              </a:ext>
            </a:extLst>
          </p:cNvPr>
          <p:cNvSpPr txBox="1"/>
          <p:nvPr/>
        </p:nvSpPr>
        <p:spPr>
          <a:xfrm>
            <a:off x="10211420" y="40848"/>
            <a:ext cx="1929439" cy="400110"/>
          </a:xfrm>
          <a:prstGeom prst="rect">
            <a:avLst/>
          </a:prstGeom>
          <a:noFill/>
        </p:spPr>
        <p:txBody>
          <a:bodyPr wrap="none" rtlCol="0">
            <a:spAutoFit/>
          </a:bodyPr>
          <a:lstStyle/>
          <a:p>
            <a:r>
              <a:rPr lang="en-US" sz="2000" b="1" dirty="0"/>
              <a:t>Away From Goal</a:t>
            </a:r>
          </a:p>
        </p:txBody>
      </p:sp>
      <p:cxnSp>
        <p:nvCxnSpPr>
          <p:cNvPr id="23" name="Straight Connector 22">
            <a:extLst>
              <a:ext uri="{FF2B5EF4-FFF2-40B4-BE49-F238E27FC236}">
                <a16:creationId xmlns:a16="http://schemas.microsoft.com/office/drawing/2014/main" id="{EA487B03-6E46-4CBF-B58D-FD8DFDD65B3D}"/>
              </a:ext>
            </a:extLst>
          </p:cNvPr>
          <p:cNvCxnSpPr>
            <a:cxnSpLocks/>
          </p:cNvCxnSpPr>
          <p:nvPr/>
        </p:nvCxnSpPr>
        <p:spPr>
          <a:xfrm flipH="1">
            <a:off x="6040682" y="-24217"/>
            <a:ext cx="67409" cy="6858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69358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1279</Words>
  <Application>Microsoft Office PowerPoint</Application>
  <PresentationFormat>Widescreen</PresentationFormat>
  <Paragraphs>183</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Cambria Math</vt:lpstr>
      <vt:lpstr>Courier New</vt:lpstr>
      <vt:lpstr>Office Theme</vt:lpstr>
      <vt:lpstr>Training an Agent to Play  Snake with Deep Q-Learning</vt:lpstr>
      <vt:lpstr>Defining the Goal</vt:lpstr>
      <vt:lpstr>Defining the States</vt:lpstr>
      <vt:lpstr>Defining State Attributes</vt:lpstr>
      <vt:lpstr>Defining State Attributes</vt:lpstr>
      <vt:lpstr>Defining State Attributes</vt:lpstr>
      <vt:lpstr>Defining Transitions</vt:lpstr>
      <vt:lpstr>Defining Actions</vt:lpstr>
      <vt:lpstr>Defining Rewards</vt:lpstr>
      <vt:lpstr>Episode and Steps</vt:lpstr>
      <vt:lpstr>Choosing an Algorithm</vt:lpstr>
      <vt:lpstr>Deep Q-Learning (DQN)</vt:lpstr>
      <vt:lpstr>DQN ANN Diagram</vt:lpstr>
      <vt:lpstr>DQN Functions</vt:lpstr>
      <vt:lpstr>Perceived Difficulties</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an Agent to Play  Snake with Deep Q-Learning</dc:title>
  <dc:creator>Tyrone Lagore</dc:creator>
  <cp:lastModifiedBy>Tyrone Lagore</cp:lastModifiedBy>
  <cp:revision>10</cp:revision>
  <dcterms:created xsi:type="dcterms:W3CDTF">2021-11-23T23:25:29Z</dcterms:created>
  <dcterms:modified xsi:type="dcterms:W3CDTF">2021-11-24T01:19:06Z</dcterms:modified>
</cp:coreProperties>
</file>