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25" r:id="rId2"/>
    <p:sldMasterId id="2147483710" r:id="rId3"/>
    <p:sldMasterId id="2147483714" r:id="rId4"/>
    <p:sldMasterId id="2147483712" r:id="rId5"/>
    <p:sldMasterId id="2147483718" r:id="rId6"/>
    <p:sldMasterId id="2147483732" r:id="rId7"/>
    <p:sldMasterId id="2147483730" r:id="rId8"/>
  </p:sldMasterIdLst>
  <p:notesMasterIdLst>
    <p:notesMasterId r:id="rId25"/>
  </p:notesMasterIdLst>
  <p:sldIdLst>
    <p:sldId id="256" r:id="rId9"/>
    <p:sldId id="258" r:id="rId10"/>
    <p:sldId id="262" r:id="rId11"/>
    <p:sldId id="257" r:id="rId12"/>
    <p:sldId id="261" r:id="rId13"/>
    <p:sldId id="272" r:id="rId14"/>
    <p:sldId id="270" r:id="rId15"/>
    <p:sldId id="263" r:id="rId16"/>
    <p:sldId id="260" r:id="rId17"/>
    <p:sldId id="271" r:id="rId18"/>
    <p:sldId id="264" r:id="rId19"/>
    <p:sldId id="266" r:id="rId20"/>
    <p:sldId id="265" r:id="rId21"/>
    <p:sldId id="268" r:id="rId22"/>
    <p:sldId id="267" r:id="rId23"/>
    <p:sldId id="269" r:id="rId24"/>
  </p:sldIdLst>
  <p:sldSz cx="18288000" cy="10287000"/>
  <p:notesSz cx="6858000" cy="9144000"/>
  <p:defaultTextStyle>
    <a:defPPr>
      <a:defRPr lang="en-US"/>
    </a:defPPr>
    <a:lvl1pPr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914324"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828648"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2742971"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3657295"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4571619" algn="l" defTabSz="914324" rtl="0" eaLnBrk="1" latinLnBrk="0" hangingPunct="1">
      <a:defRPr kern="1200">
        <a:solidFill>
          <a:schemeClr val="tx1"/>
        </a:solidFill>
        <a:latin typeface="Calibri" charset="0"/>
        <a:ea typeface="ＭＳ Ｐゴシック" charset="0"/>
        <a:cs typeface="ＭＳ Ｐゴシック" charset="0"/>
      </a:defRPr>
    </a:lvl6pPr>
    <a:lvl7pPr marL="5485943" algn="l" defTabSz="914324" rtl="0" eaLnBrk="1" latinLnBrk="0" hangingPunct="1">
      <a:defRPr kern="1200">
        <a:solidFill>
          <a:schemeClr val="tx1"/>
        </a:solidFill>
        <a:latin typeface="Calibri" charset="0"/>
        <a:ea typeface="ＭＳ Ｐゴシック" charset="0"/>
        <a:cs typeface="ＭＳ Ｐゴシック" charset="0"/>
      </a:defRPr>
    </a:lvl7pPr>
    <a:lvl8pPr marL="6400267" algn="l" defTabSz="914324" rtl="0" eaLnBrk="1" latinLnBrk="0" hangingPunct="1">
      <a:defRPr kern="1200">
        <a:solidFill>
          <a:schemeClr val="tx1"/>
        </a:solidFill>
        <a:latin typeface="Calibri" charset="0"/>
        <a:ea typeface="ＭＳ Ｐゴシック" charset="0"/>
        <a:cs typeface="ＭＳ Ｐゴシック" charset="0"/>
      </a:defRPr>
    </a:lvl8pPr>
    <a:lvl9pPr marL="7314591" algn="l" defTabSz="914324"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932E1BFE-9EDE-E747-B9E1-8AEC78A19C30}">
          <p14:sldIdLst>
            <p14:sldId id="256"/>
            <p14:sldId id="258"/>
            <p14:sldId id="262"/>
            <p14:sldId id="257"/>
            <p14:sldId id="261"/>
            <p14:sldId id="272"/>
            <p14:sldId id="270"/>
            <p14:sldId id="263"/>
            <p14:sldId id="260"/>
            <p14:sldId id="271"/>
            <p14:sldId id="264"/>
            <p14:sldId id="266"/>
            <p14:sldId id="265"/>
            <p14:sldId id="268"/>
            <p14:sldId id="267"/>
            <p14:sldId id="269"/>
          </p14:sldIdLst>
        </p14:section>
      </p14:sectionLst>
    </p:ext>
    <p:ext uri="{EFAFB233-063F-42B5-8137-9DF3F51BA10A}">
      <p15:sldGuideLst xmlns:p15="http://schemas.microsoft.com/office/powerpoint/2012/main">
        <p15:guide id="1" orient="horz" pos="766">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9"/>
    <a:srgbClr val="004382"/>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4643"/>
  </p:normalViewPr>
  <p:slideViewPr>
    <p:cSldViewPr snapToGrid="0" snapToObjects="1" showGuides="1">
      <p:cViewPr varScale="1">
        <p:scale>
          <a:sx n="69" d="100"/>
          <a:sy n="69" d="100"/>
        </p:scale>
        <p:origin x="564" y="132"/>
      </p:cViewPr>
      <p:guideLst>
        <p:guide orient="horz" pos="766"/>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8BBD5-A164-49D8-82A5-B89DF7EB960D}"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B3A6-8122-4EEA-86F9-029B06D72AE0}" type="slidenum">
              <a:rPr lang="en-US" smtClean="0"/>
              <a:t>‹#›</a:t>
            </a:fld>
            <a:endParaRPr lang="en-US"/>
          </a:p>
        </p:txBody>
      </p:sp>
    </p:spTree>
    <p:extLst>
      <p:ext uri="{BB962C8B-B14F-4D97-AF65-F5344CB8AC3E}">
        <p14:creationId xmlns:p14="http://schemas.microsoft.com/office/powerpoint/2010/main" val="19032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13</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10287000"/>
          </a:xfrm>
          <a:noFill/>
          <a:ln>
            <a:noFill/>
          </a:ln>
        </p:spPr>
        <p:txBody>
          <a:bodyPr/>
          <a:lstStyle/>
          <a:p>
            <a:endParaRPr lang="en-US"/>
          </a:p>
        </p:txBody>
      </p:sp>
    </p:spTree>
    <p:extLst>
      <p:ext uri="{BB962C8B-B14F-4D97-AF65-F5344CB8AC3E}">
        <p14:creationId xmlns:p14="http://schemas.microsoft.com/office/powerpoint/2010/main" val="33098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a:t>
            </a:r>
          </a:p>
        </p:txBody>
      </p:sp>
    </p:spTree>
    <p:extLst>
      <p:ext uri="{BB962C8B-B14F-4D97-AF65-F5344CB8AC3E}">
        <p14:creationId xmlns:p14="http://schemas.microsoft.com/office/powerpoint/2010/main" val="625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03936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7392299"/>
            <a:ext cx="12101410"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630827"/>
            <a:ext cx="12101410"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5984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24202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600428"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24202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64434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10508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8255898"/>
            <a:ext cx="16105087"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10508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524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76621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105112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135005"/>
            <a:ext cx="13380293"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380294"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715492"/>
            <a:ext cx="13380294"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169066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315635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4539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42639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4" name="Picture Placeholder 2">
            <a:extLst>
              <a:ext uri="{FF2B5EF4-FFF2-40B4-BE49-F238E27FC236}">
                <a16:creationId xmlns:a16="http://schemas.microsoft.com/office/drawing/2014/main" id="{D1A54F08-36BD-B64B-B64A-28C3A2DF0FF9}"/>
              </a:ext>
            </a:extLst>
          </p:cNvPr>
          <p:cNvSpPr>
            <a:spLocks noGrp="1"/>
          </p:cNvSpPr>
          <p:nvPr>
            <p:ph type="pic" sz="quarter" idx="18"/>
          </p:nvPr>
        </p:nvSpPr>
        <p:spPr>
          <a:xfrm>
            <a:off x="0"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CAD4A5E5-3E7C-F740-85A5-F41DC61FF75B}"/>
              </a:ext>
            </a:extLst>
          </p:cNvPr>
          <p:cNvSpPr>
            <a:spLocks noGrp="1"/>
          </p:cNvSpPr>
          <p:nvPr>
            <p:ph type="pic" sz="quarter" idx="19"/>
          </p:nvPr>
        </p:nvSpPr>
        <p:spPr>
          <a:xfrm>
            <a:off x="0"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CC2BAEF3-B0C2-5944-A8CA-447288473574}"/>
              </a:ext>
            </a:extLst>
          </p:cNvPr>
          <p:cNvSpPr>
            <a:spLocks noGrp="1"/>
          </p:cNvSpPr>
          <p:nvPr>
            <p:ph type="pic" sz="quarter" idx="20"/>
          </p:nvPr>
        </p:nvSpPr>
        <p:spPr>
          <a:xfrm>
            <a:off x="4581427"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638E97B4-F798-D046-AECC-EF1BA7A1E1C0}"/>
              </a:ext>
            </a:extLst>
          </p:cNvPr>
          <p:cNvSpPr>
            <a:spLocks noGrp="1"/>
          </p:cNvSpPr>
          <p:nvPr>
            <p:ph type="pic" sz="quarter" idx="21"/>
          </p:nvPr>
        </p:nvSpPr>
        <p:spPr>
          <a:xfrm>
            <a:off x="4581427" y="5142600"/>
            <a:ext cx="4568400" cy="5144400"/>
          </a:xfrm>
          <a:noFill/>
          <a:ln>
            <a:noFill/>
          </a:ln>
        </p:spPr>
        <p:txBody>
          <a:bodyPr/>
          <a:lstStyle/>
          <a:p>
            <a:endParaRPr lang="en-US" dirty="0"/>
          </a:p>
        </p:txBody>
      </p:sp>
    </p:spTree>
    <p:extLst>
      <p:ext uri="{BB962C8B-B14F-4D97-AF65-F5344CB8AC3E}">
        <p14:creationId xmlns:p14="http://schemas.microsoft.com/office/powerpoint/2010/main" val="4228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10287000"/>
          </a:xfrm>
          <a:noFill/>
          <a:ln>
            <a:noFill/>
          </a:ln>
        </p:spPr>
        <p:txBody>
          <a:bodyPr/>
          <a:lstStyle/>
          <a:p>
            <a:endParaRPr lang="en-US" dirty="0"/>
          </a:p>
        </p:txBody>
      </p:sp>
    </p:spTree>
    <p:extLst>
      <p:ext uri="{BB962C8B-B14F-4D97-AF65-F5344CB8AC3E}">
        <p14:creationId xmlns:p14="http://schemas.microsoft.com/office/powerpoint/2010/main" val="32581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97077"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97076"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97077"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914400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43626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9138173"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9138173"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13719600"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13719600" y="5142600"/>
            <a:ext cx="4568400" cy="5144400"/>
          </a:xfrm>
          <a:noFill/>
          <a:ln>
            <a:noFill/>
          </a:ln>
        </p:spPr>
        <p:txBody>
          <a:bodyPr/>
          <a:lstStyle/>
          <a:p>
            <a:endParaRPr lang="en-US" dirty="0"/>
          </a:p>
        </p:txBody>
      </p:sp>
    </p:spTree>
    <p:extLst>
      <p:ext uri="{BB962C8B-B14F-4D97-AF65-F5344CB8AC3E}">
        <p14:creationId xmlns:p14="http://schemas.microsoft.com/office/powerpoint/2010/main" val="398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14400" y="1050339"/>
            <a:ext cx="4751882" cy="2862093"/>
          </a:xfrm>
        </p:spPr>
        <p:txBody>
          <a:bodyPr/>
          <a:lstStyle>
            <a:lvl1pPr>
              <a:lnSpc>
                <a:spcPct val="80000"/>
              </a:lnSpc>
              <a:tabLst>
                <a:tab pos="952373" algn="l"/>
              </a:tabLst>
              <a:defRPr lang="en-US" sz="6400"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14400" y="4242216"/>
            <a:ext cx="4751882" cy="3972394"/>
          </a:xfrm>
        </p:spPr>
        <p:txBody>
          <a:bodyPr/>
          <a:lstStyle>
            <a:lvl1pPr>
              <a:lnSpc>
                <a:spcPct val="90000"/>
              </a:lnSpc>
              <a:defRPr sz="42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100994" y="0"/>
            <a:ext cx="12187005" cy="10287000"/>
          </a:xfrm>
          <a:noFill/>
          <a:ln>
            <a:noFill/>
          </a:ln>
        </p:spPr>
        <p:txBody>
          <a:bodyPr/>
          <a:lstStyle/>
          <a:p>
            <a:endParaRPr lang="en-US"/>
          </a:p>
        </p:txBody>
      </p:sp>
    </p:spTree>
    <p:extLst>
      <p:ext uri="{BB962C8B-B14F-4D97-AF65-F5344CB8AC3E}">
        <p14:creationId xmlns:p14="http://schemas.microsoft.com/office/powerpoint/2010/main" val="813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7392299"/>
            <a:ext cx="15369267"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5369267"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74178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a:t>
            </a:r>
          </a:p>
        </p:txBody>
      </p:sp>
    </p:spTree>
    <p:extLst>
      <p:ext uri="{BB962C8B-B14F-4D97-AF65-F5344CB8AC3E}">
        <p14:creationId xmlns:p14="http://schemas.microsoft.com/office/powerpoint/2010/main" val="2342236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27336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7261523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574987173"/>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6"/>
          <a:stretch>
            <a:fillRect/>
          </a:stretch>
        </p:blipFill>
        <p:spPr>
          <a:xfrm>
            <a:off x="0" y="0"/>
            <a:ext cx="18288000" cy="10287000"/>
          </a:xfrm>
          <a:prstGeom prst="rect">
            <a:avLst/>
          </a:prstGeom>
        </p:spPr>
      </p:pic>
    </p:spTree>
    <p:extLst>
      <p:ext uri="{BB962C8B-B14F-4D97-AF65-F5344CB8AC3E}">
        <p14:creationId xmlns:p14="http://schemas.microsoft.com/office/powerpoint/2010/main" val="977421341"/>
      </p:ext>
    </p:extLst>
  </p:cSld>
  <p:clrMap bg1="lt1" tx1="dk1" bg2="lt2" tx2="dk2" accent1="accent1" accent2="accent2" accent3="accent3" accent4="accent4" accent5="accent5" accent6="accent6" hlink="hlink" folHlink="folHlink"/>
  <p:sldLayoutIdLst>
    <p:sldLayoutId id="2147483715" r:id="rId1"/>
    <p:sldLayoutId id="2147483738" r:id="rId2"/>
    <p:sldLayoutId id="2147483739" r:id="rId3"/>
    <p:sldLayoutId id="2147483744" r:id="rId4"/>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035568110"/>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49442708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317249948"/>
      </p:ext>
    </p:extLst>
  </p:cSld>
  <p:clrMap bg1="lt1" tx1="dk1" bg2="lt2" tx2="dk2" accent1="accent1" accent2="accent2" accent3="accent3" accent4="accent4" accent5="accent5" accent6="accent6" hlink="hlink" folHlink="folHlink"/>
  <p:sldLayoutIdLst>
    <p:sldLayoutId id="2147483733" r:id="rId1"/>
    <p:sldLayoutId id="2147483740" r:id="rId2"/>
    <p:sldLayoutId id="2147483741"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42100958"/>
      </p:ext>
    </p:extLst>
  </p:cSld>
  <p:clrMap bg1="lt1" tx1="dk1" bg2="lt2" tx2="dk2" accent1="accent1" accent2="accent2" accent3="accent3" accent4="accent4" accent5="accent5" accent6="accent6" hlink="hlink" folHlink="folHlink"/>
  <p:sldLayoutIdLst>
    <p:sldLayoutId id="2147483731" r:id="rId1"/>
    <p:sldLayoutId id="2147483742" r:id="rId2"/>
    <p:sldLayoutId id="214748374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0.png"/><Relationship Id="rId4" Type="http://schemas.openxmlformats.org/officeDocument/2006/relationships/image" Target="../media/image330.png"/></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2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463731" y="1050339"/>
            <a:ext cx="5313585" cy="2862093"/>
          </a:xfrm>
        </p:spPr>
        <p:txBody>
          <a:bodyPr/>
          <a:lstStyle/>
          <a:p>
            <a:pPr algn="ctr"/>
            <a:r>
              <a:rPr lang="en-US" sz="5000" cap="none"/>
              <a:t>Learning Snake with Deep Reinforcement Learning</a:t>
            </a:r>
            <a:endParaRPr lang="en-US" sz="5000" dirty="0"/>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744583" y="4460473"/>
            <a:ext cx="4751882" cy="3972394"/>
          </a:xfrm>
        </p:spPr>
        <p:txBody>
          <a:bodyPr/>
          <a:lstStyle/>
          <a:p>
            <a:pPr algn="ctr"/>
            <a:r>
              <a:rPr lang="en-US"/>
              <a:t>Tyrone Lagore </a:t>
            </a:r>
          </a:p>
          <a:p>
            <a:pPr algn="ctr"/>
            <a:r>
              <a:rPr lang="en-US"/>
              <a:t>V00995698</a:t>
            </a:r>
            <a:endParaRPr lang="en-US" dirty="0"/>
          </a:p>
        </p:txBody>
      </p:sp>
      <p:sp>
        <p:nvSpPr>
          <p:cNvPr id="8" name="Picture Placeholder 7">
            <a:extLst>
              <a:ext uri="{FF2B5EF4-FFF2-40B4-BE49-F238E27FC236}">
                <a16:creationId xmlns:a16="http://schemas.microsoft.com/office/drawing/2014/main" id="{5A89879F-96FC-4475-A787-13198AE7B918}"/>
              </a:ext>
            </a:extLst>
          </p:cNvPr>
          <p:cNvSpPr>
            <a:spLocks noGrp="1"/>
          </p:cNvSpPr>
          <p:nvPr>
            <p:ph type="pic" sz="quarter" idx="15"/>
          </p:nvPr>
        </p:nvSpPr>
        <p:spPr/>
      </p:sp>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2"/>
          <a:stretch>
            <a:fillRect/>
          </a:stretch>
        </p:blipFill>
        <p:spPr>
          <a:xfrm>
            <a:off x="9144000" y="1152143"/>
            <a:ext cx="6616660" cy="6616660"/>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14744700" y="6248400"/>
            <a:ext cx="584200" cy="393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0CAEEE8-1C27-46F9-8866-53F8378E13EB}"/>
              </a:ext>
            </a:extLst>
          </p:cNvPr>
          <p:cNvSpPr>
            <a:spLocks noGrp="1"/>
          </p:cNvSpPr>
          <p:nvPr>
            <p:ph type="title"/>
          </p:nvPr>
        </p:nvSpPr>
        <p:spPr>
          <a:xfrm>
            <a:off x="987651" y="1050339"/>
            <a:ext cx="6985416" cy="1666735"/>
          </a:xfrm>
        </p:spPr>
        <p:txBody>
          <a:bodyPr/>
          <a:lstStyle/>
          <a:p>
            <a:r>
              <a:rPr lang="en-US" sz="6000" dirty="0"/>
              <a:t>Episode and Steps</a:t>
            </a:r>
          </a:p>
        </p:txBody>
      </p:sp>
      <p:sp>
        <p:nvSpPr>
          <p:cNvPr id="15" name="Text Placeholder 14">
            <a:extLst>
              <a:ext uri="{FF2B5EF4-FFF2-40B4-BE49-F238E27FC236}">
                <a16:creationId xmlns:a16="http://schemas.microsoft.com/office/drawing/2014/main" id="{EDB679B2-01F7-49A9-9AB4-77303BEE02FD}"/>
              </a:ext>
            </a:extLst>
          </p:cNvPr>
          <p:cNvSpPr>
            <a:spLocks noGrp="1"/>
          </p:cNvSpPr>
          <p:nvPr>
            <p:ph type="body" sz="quarter" idx="10"/>
          </p:nvPr>
        </p:nvSpPr>
        <p:spPr>
          <a:xfrm>
            <a:off x="883148" y="2887739"/>
            <a:ext cx="6985416" cy="5106730"/>
          </a:xfrm>
        </p:spPr>
        <p:txBody>
          <a:bodyPr/>
          <a:lstStyle/>
          <a:p>
            <a:pPr marL="685800" indent="-685800">
              <a:buFont typeface="Arial" panose="020B0604020202020204" pitchFamily="34" charset="0"/>
              <a:buChar char="•"/>
            </a:pPr>
            <a:r>
              <a:rPr lang="en-US" sz="4200" dirty="0"/>
              <a:t>An episode is defined as going until the snake dies</a:t>
            </a:r>
          </a:p>
          <a:p>
            <a:pPr marL="685800" indent="-685800">
              <a:buFont typeface="Arial" panose="020B0604020202020204" pitchFamily="34" charset="0"/>
              <a:buChar char="•"/>
            </a:pPr>
            <a:r>
              <a:rPr lang="en-US" sz="4200" dirty="0"/>
              <a:t>Since episodes can get very large, the number of steps will be limited to 5,000</a:t>
            </a:r>
          </a:p>
          <a:p>
            <a:pPr marL="685800" indent="-685800">
              <a:buFont typeface="Arial" panose="020B0604020202020204" pitchFamily="34" charset="0"/>
              <a:buChar char="•"/>
            </a:pPr>
            <a:r>
              <a:rPr lang="en-US" sz="4200" dirty="0"/>
              <a:t>Variable number of episodes will be tried for training</a:t>
            </a:r>
          </a:p>
        </p:txBody>
      </p:sp>
      <p:pic>
        <p:nvPicPr>
          <p:cNvPr id="19" name="Picture Placeholder 18">
            <a:extLst>
              <a:ext uri="{FF2B5EF4-FFF2-40B4-BE49-F238E27FC236}">
                <a16:creationId xmlns:a16="http://schemas.microsoft.com/office/drawing/2014/main" id="{D6B0F15E-4CF1-4925-8236-D7CF8B747FB8}"/>
              </a:ext>
            </a:extLst>
          </p:cNvPr>
          <p:cNvPicPr>
            <a:picLocks noGrp="1" noChangeAspect="1"/>
          </p:cNvPicPr>
          <p:nvPr>
            <p:ph type="pic" sz="quarter" idx="15"/>
          </p:nvPr>
        </p:nvPicPr>
        <p:blipFill rotWithShape="1">
          <a:blip r:embed="rId2"/>
          <a:srcRect l="239" t="-5851" b="-5851"/>
          <a:stretch/>
        </p:blipFill>
        <p:spPr>
          <a:xfrm>
            <a:off x="9144000" y="0"/>
            <a:ext cx="9144000" cy="10287000"/>
          </a:xfrm>
        </p:spPr>
      </p:pic>
    </p:spTree>
    <p:extLst>
      <p:ext uri="{BB962C8B-B14F-4D97-AF65-F5344CB8AC3E}">
        <p14:creationId xmlns:p14="http://schemas.microsoft.com/office/powerpoint/2010/main" val="134240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759558" y="2971113"/>
                <a:ext cx="15369267" cy="5513173"/>
              </a:xfrm>
            </p:spPr>
            <p:txBody>
              <a:bodyPr/>
              <a:lstStyle/>
              <a:p>
                <a:pPr marL="685800" indent="-685800">
                  <a:buFont typeface="Arial" panose="020B0604020202020204" pitchFamily="34" charset="0"/>
                  <a:buChar char="•"/>
                </a:pPr>
                <a:r>
                  <a:rPr lang="en-US" sz="3600" dirty="0"/>
                  <a:t>State space is </a:t>
                </a: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16</m:t>
                        </m:r>
                      </m:sup>
                    </m:sSup>
                    <m:r>
                      <a:rPr lang="en-US" sz="3600" b="0" i="1" smtClean="0">
                        <a:latin typeface="Cambria Math" panose="02040503050406030204" pitchFamily="18" charset="0"/>
                      </a:rPr>
                      <m:t>∗</m:t>
                    </m:r>
                    <m:r>
                      <a:rPr lang="en-US" sz="3600" b="0" i="1" smtClean="0">
                        <a:latin typeface="Cambria Math" panose="02040503050406030204" pitchFamily="18" charset="0"/>
                      </a:rPr>
                      <m:t>𝑔𝑟𝑖</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𝑑</m:t>
                        </m:r>
                      </m:e>
                      <m:sub>
                        <m:r>
                          <a:rPr lang="en-US" sz="3600" b="0" i="1" smtClean="0">
                            <a:latin typeface="Cambria Math" panose="02040503050406030204" pitchFamily="18" charset="0"/>
                          </a:rPr>
                          <m:t>𝑠𝑖𝑧𝑒</m:t>
                        </m:r>
                      </m:sub>
                      <m:sup>
                        <m:r>
                          <a:rPr lang="en-US" sz="3600" b="0" i="1" smtClean="0">
                            <a:latin typeface="Cambria Math" panose="02040503050406030204" pitchFamily="18" charset="0"/>
                          </a:rPr>
                          <m:t>2</m:t>
                        </m:r>
                      </m:sup>
                    </m:sSubSup>
                  </m:oMath>
                </a14:m>
                <a:r>
                  <a:rPr lang="en-US" sz="3600" dirty="0"/>
                  <a:t> </a:t>
                </a:r>
              </a:p>
              <a:p>
                <a:pPr marL="2171576" lvl="1" indent="-685800">
                  <a:buFont typeface="Arial" panose="020B0604020202020204" pitchFamily="34" charset="0"/>
                  <a:buChar char="•"/>
                </a:pPr>
                <a:r>
                  <a:rPr lang="en-US" sz="3000" dirty="0">
                    <a:solidFill>
                      <a:schemeClr val="bg1"/>
                    </a:solidFill>
                  </a:rPr>
                  <a:t>For 30x30 grid, state space is around 39,321,600 states</a:t>
                </a:r>
              </a:p>
              <a:p>
                <a:pPr marL="2171576" lvl="1" indent="-685800">
                  <a:buFont typeface="Arial" panose="020B0604020202020204" pitchFamily="34" charset="0"/>
                  <a:buChar char="•"/>
                </a:pPr>
                <a:r>
                  <a:rPr lang="en-US" sz="3000" dirty="0">
                    <a:solidFill>
                      <a:schemeClr val="bg1"/>
                    </a:solidFill>
                  </a:rPr>
                  <a:t>Stochasticity of reward placement, body growing, and large state size means tabular methods will not scale</a:t>
                </a:r>
              </a:p>
              <a:p>
                <a:pPr marL="685800" indent="-685800">
                  <a:buFont typeface="Arial" panose="020B0604020202020204" pitchFamily="34" charset="0"/>
                  <a:buChar char="•"/>
                </a:pPr>
                <a:r>
                  <a:rPr lang="en-US" sz="3600" dirty="0"/>
                  <a:t>Function value approximation can handle large state space. </a:t>
                </a:r>
              </a:p>
              <a:p>
                <a:pPr marL="685800" indent="-685800">
                  <a:buFont typeface="Arial" panose="020B0604020202020204" pitchFamily="34" charset="0"/>
                  <a:buChar char="•"/>
                </a:pPr>
                <a:r>
                  <a:rPr lang="en-US" sz="3600" b="1" dirty="0"/>
                  <a:t>Deep Q-Learning (DQN) </a:t>
                </a:r>
                <a:r>
                  <a:rPr lang="en-US" sz="3600" dirty="0"/>
                  <a:t>will allow for non-linear estimation and handle stochasticity of environment</a:t>
                </a:r>
              </a:p>
              <a:p>
                <a:pPr marL="685800" indent="-685800">
                  <a:buFont typeface="Arial" panose="020B0604020202020204" pitchFamily="34" charset="0"/>
                  <a:buChar char="•"/>
                </a:pPr>
                <a:r>
                  <a:rPr lang="en-US" sz="3600" b="1" dirty="0"/>
                  <a:t>Replay Buffer </a:t>
                </a:r>
                <a:r>
                  <a:rPr lang="en-US" sz="3600" dirty="0"/>
                  <a:t>will be used to promote independent-identical distribution (IID)</a:t>
                </a:r>
                <a:endParaRPr lang="en-US" sz="3600" b="1" dirty="0"/>
              </a:p>
            </p:txBody>
          </p:sp>
        </mc:Choice>
        <mc:Fallback xmlns="">
          <p:sp>
            <p:nvSpPr>
              <p:cNvPr id="8" name="Text Placeholder 7">
                <a:extLst>
                  <a:ext uri="{FF2B5EF4-FFF2-40B4-BE49-F238E27FC236}">
                    <a16:creationId xmlns:a16="http://schemas.microsoft.com/office/drawing/2014/main" id="{34E74C59-03C9-40F7-9F95-98EBE7F9989C}"/>
                  </a:ext>
                </a:extLst>
              </p:cNvPr>
              <p:cNvSpPr>
                <a:spLocks noGrp="1" noRot="1" noChangeAspect="1" noMove="1" noResize="1" noEditPoints="1" noAdjustHandles="1" noChangeArrowheads="1" noChangeShapeType="1" noTextEdit="1"/>
              </p:cNvSpPr>
              <p:nvPr>
                <p:ph type="body" sz="quarter" idx="10"/>
              </p:nvPr>
            </p:nvSpPr>
            <p:spPr>
              <a:xfrm>
                <a:off x="759558" y="2971113"/>
                <a:ext cx="15369267" cy="5513173"/>
              </a:xfrm>
              <a:blipFill>
                <a:blip r:embed="rId2"/>
                <a:stretch>
                  <a:fillRect l="-1706" t="-2983" r="-516"/>
                </a:stretch>
              </a:blipFill>
            </p:spPr>
            <p:txBody>
              <a:bodyPr/>
              <a:lstStyle/>
              <a:p>
                <a:r>
                  <a:rPr lang="en-US">
                    <a:noFill/>
                  </a:rPr>
                  <a:t> </a:t>
                </a:r>
              </a:p>
            </p:txBody>
          </p:sp>
        </mc:Fallback>
      </mc:AlternateContent>
    </p:spTree>
    <p:extLst>
      <p:ext uri="{BB962C8B-B14F-4D97-AF65-F5344CB8AC3E}">
        <p14:creationId xmlns:p14="http://schemas.microsoft.com/office/powerpoint/2010/main" val="25297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(DQN)</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4" y="31235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dirty="0"/>
                  <a:t>Traditional Q-Learning</a:t>
                </a:r>
              </a:p>
              <a:p>
                <a:r>
                  <a:rPr lang="x-IV_mathan" sz="1800" dirty="0">
                    <a:effectLst/>
                  </a:rPr>
                  <a:t>		</a:t>
                </a:r>
                <a14:m>
                  <m:oMath xmlns:m="http://schemas.openxmlformats.org/officeDocument/2006/math">
                    <m:sSub>
                      <m:sSubPr>
                        <m:ctrlPr>
                          <a:rPr lang="x-IV_mathan" sz="1800" i="1" smtClean="0">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𝛼</m:t>
                    </m:r>
                    <m:d>
                      <m:dPr>
                        <m:begChr m:val="["/>
                        <m:endChr m:val="]"/>
                        <m:ctrlPr>
                          <a:rPr lang="x-IV_mathan" sz="1800" i="1">
                            <a:effectLst/>
                            <a:latin typeface="Cambria Math" panose="02040503050406030204" pitchFamily="18" charset="0"/>
                          </a:rPr>
                        </m:ctrlPr>
                      </m:dPr>
                      <m:e>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𝑅</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e>
                            </m:groupChr>
                          </m:e>
                          <m:lim>
                            <m:r>
                              <a:rPr lang="x-IV_mathan" sz="1800">
                                <a:effectLst/>
                                <a:latin typeface="Cambria Math" panose="02040503050406030204" pitchFamily="18" charset="0"/>
                              </a:rPr>
                              <m:t>𝑂𝑏𝑠𝑒𝑟𝑣𝑒𝑑</m:t>
                            </m:r>
                            <m:r>
                              <a:rPr lang="x-IV_mathan" sz="1800" i="1">
                                <a:effectLst/>
                                <a:latin typeface="Cambria Math" panose="02040503050406030204" pitchFamily="18" charset="0"/>
                              </a:rPr>
                              <m:t> </m:t>
                            </m:r>
                            <m:r>
                              <a:rPr lang="x-IV_mathan" sz="1800">
                                <a:effectLst/>
                                <a:latin typeface="Cambria Math" panose="02040503050406030204" pitchFamily="18" charset="0"/>
                              </a:rPr>
                              <m:t>𝑅𝑒𝑤𝑎𝑟𝑑</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𝛾</m:t>
                        </m:r>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func>
                                  <m:funcPr>
                                    <m:ctrlPr>
                                      <a:rPr lang="x-IV_mathan" sz="1800" i="1">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𝑎</m:t>
                                        </m:r>
                                      </m:e>
                                    </m:d>
                                  </m:e>
                                </m:func>
                              </m:e>
                            </m:groupChr>
                          </m:e>
                          <m:lim>
                            <m:r>
                              <a:rPr lang="x-IV_mathan" sz="1800">
                                <a:effectLst/>
                                <a:latin typeface="Cambria Math" panose="02040503050406030204" pitchFamily="18" charset="0"/>
                              </a:rPr>
                              <m:t>𝑚𝑎𝑥𝑖𝑚𝑢𝑚</m:t>
                            </m:r>
                            <m:r>
                              <a:rPr lang="x-IV_mathan" sz="1800" i="1">
                                <a:effectLst/>
                                <a:latin typeface="Cambria Math" panose="02040503050406030204" pitchFamily="18" charset="0"/>
                              </a:rPr>
                              <m:t> </m:t>
                            </m:r>
                            <m:r>
                              <a:rPr lang="x-IV_mathan" sz="1800">
                                <a:effectLst/>
                                <a:latin typeface="Cambria Math" panose="02040503050406030204" pitchFamily="18" charset="0"/>
                              </a:rPr>
                              <m:t>𝑒𝑥𝑝𝑒𝑐𝑡𝑒𝑑</m:t>
                            </m:r>
                            <m:r>
                              <a:rPr lang="x-IV_mathan" sz="1800" i="1">
                                <a:effectLst/>
                                <a:latin typeface="Cambria Math" panose="02040503050406030204" pitchFamily="18" charset="0"/>
                              </a:rPr>
                              <m:t> </m:t>
                            </m:r>
                            <m:r>
                              <a:rPr lang="x-IV_mathan" sz="1800">
                                <a:effectLst/>
                                <a:latin typeface="Cambria Math" panose="02040503050406030204" pitchFamily="18" charset="0"/>
                              </a:rPr>
                              <m:t>𝑟𝑒𝑤𝑎𝑟𝑑</m:t>
                            </m:r>
                          </m:lim>
                        </m:limLow>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𝑎</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e>
                    </m:d>
                  </m:oMath>
                </a14:m>
                <a:endParaRPr lang="en-US" sz="3600" dirty="0"/>
              </a:p>
              <a:p>
                <a:endParaRPr lang="en-US" sz="3600" dirty="0"/>
              </a:p>
              <a:p>
                <a:r>
                  <a:rPr lang="en-US" sz="3600" dirty="0"/>
                  <a:t>	</a:t>
                </a:r>
              </a:p>
              <a:p>
                <a:endParaRPr lang="en-US" sz="3600" dirty="0"/>
              </a:p>
              <a:p>
                <a:endParaRPr lang="en-US" sz="3600" dirty="0"/>
              </a:p>
              <a:p>
                <a:r>
                  <a:rPr lang="en-US" sz="3600" dirty="0"/>
                  <a:t>Directly approximate q* independent of policy. However, limited by high state space. </a:t>
                </a:r>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4" y="3123513"/>
                <a:ext cx="15369267" cy="5513173"/>
              </a:xfrm>
              <a:prstGeom prst="rect">
                <a:avLst/>
              </a:prstGeom>
              <a:blipFill>
                <a:blip r:embed="rId2"/>
                <a:stretch>
                  <a:fillRect l="-1825" t="-353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0AB86E-06FF-4477-ACD2-E065EC5B11FE}"/>
              </a:ext>
            </a:extLst>
          </p:cNvPr>
          <p:cNvPicPr>
            <a:picLocks noChangeAspect="1"/>
          </p:cNvPicPr>
          <p:nvPr/>
        </p:nvPicPr>
        <p:blipFill>
          <a:blip r:embed="rId3"/>
          <a:stretch>
            <a:fillRect/>
          </a:stretch>
        </p:blipFill>
        <p:spPr>
          <a:xfrm>
            <a:off x="3413809" y="4632416"/>
            <a:ext cx="7520074" cy="1977390"/>
          </a:xfrm>
          <a:prstGeom prst="rect">
            <a:avLst/>
          </a:prstGeom>
        </p:spPr>
      </p:pic>
    </p:spTree>
    <p:extLst>
      <p:ext uri="{BB962C8B-B14F-4D97-AF65-F5344CB8AC3E}">
        <p14:creationId xmlns:p14="http://schemas.microsoft.com/office/powerpoint/2010/main" val="243054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rotWithShape="1">
          <a:blip r:embed="rId3"/>
          <a:srcRect b="4051"/>
          <a:stretch/>
        </p:blipFill>
        <p:spPr>
          <a:xfrm>
            <a:off x="7196205" y="376501"/>
            <a:ext cx="9520506" cy="9910500"/>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a:xfrm>
            <a:off x="588460" y="746886"/>
            <a:ext cx="4751882" cy="2862093"/>
          </a:xfrm>
        </p:spPr>
        <p:txBody>
          <a:bodyPr/>
          <a:lstStyle/>
          <a:p>
            <a:pPr algn="ctr"/>
            <a:r>
              <a:rPr lang="en-US" dirty="0"/>
              <a:t>DQN ANN Diagram</a:t>
            </a:r>
          </a:p>
        </p:txBody>
      </p:sp>
      <p:sp>
        <p:nvSpPr>
          <p:cNvPr id="10" name="TextBox 9">
            <a:extLst>
              <a:ext uri="{FF2B5EF4-FFF2-40B4-BE49-F238E27FC236}">
                <a16:creationId xmlns:a16="http://schemas.microsoft.com/office/drawing/2014/main" id="{C9FA457E-8FEC-443F-9764-52C1CBEA9013}"/>
              </a:ext>
            </a:extLst>
          </p:cNvPr>
          <p:cNvSpPr txBox="1"/>
          <p:nvPr/>
        </p:nvSpPr>
        <p:spPr>
          <a:xfrm>
            <a:off x="7783618" y="255174"/>
            <a:ext cx="737701" cy="369332"/>
          </a:xfrm>
          <a:prstGeom prst="rect">
            <a:avLst/>
          </a:prstGeom>
          <a:noFill/>
        </p:spPr>
        <p:txBody>
          <a:bodyPr wrap="none" rtlCol="0">
            <a:spAutoFit/>
          </a:bodyPr>
          <a:lstStyle/>
          <a:p>
            <a:pPr algn="r"/>
            <a:r>
              <a:rPr lang="en-US" dirty="0"/>
              <a:t>Input </a:t>
            </a:r>
          </a:p>
        </p:txBody>
      </p:sp>
      <p:sp>
        <p:nvSpPr>
          <p:cNvPr id="11" name="TextBox 10">
            <a:extLst>
              <a:ext uri="{FF2B5EF4-FFF2-40B4-BE49-F238E27FC236}">
                <a16:creationId xmlns:a16="http://schemas.microsoft.com/office/drawing/2014/main" id="{10F678EE-A8E6-4821-9110-65E7298748BA}"/>
              </a:ext>
            </a:extLst>
          </p:cNvPr>
          <p:cNvSpPr txBox="1"/>
          <p:nvPr/>
        </p:nvSpPr>
        <p:spPr>
          <a:xfrm>
            <a:off x="11406638" y="256421"/>
            <a:ext cx="661400" cy="369332"/>
          </a:xfrm>
          <a:prstGeom prst="rect">
            <a:avLst/>
          </a:prstGeom>
          <a:noFill/>
        </p:spPr>
        <p:txBody>
          <a:bodyPr wrap="none" rtlCol="0">
            <a:spAutoFit/>
          </a:bodyPr>
          <a:lstStyle/>
          <a:p>
            <a:pPr algn="r"/>
            <a:r>
              <a:rPr lang="en-US" dirty="0" err="1"/>
              <a:t>ReLU</a:t>
            </a:r>
            <a:endParaRPr lang="en-US"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14836298" y="107713"/>
            <a:ext cx="964880" cy="646331"/>
          </a:xfrm>
          <a:prstGeom prst="rect">
            <a:avLst/>
          </a:prstGeom>
          <a:noFill/>
        </p:spPr>
        <p:txBody>
          <a:bodyPr wrap="none" rtlCol="0">
            <a:spAutoFit/>
          </a:bodyPr>
          <a:lstStyle/>
          <a:p>
            <a:pPr algn="ctr"/>
            <a:r>
              <a:rPr lang="en-US" dirty="0"/>
              <a:t>SoftMax</a:t>
            </a:r>
            <a:br>
              <a:rPr lang="en-US" dirty="0"/>
            </a:br>
            <a:r>
              <a:rPr lang="en-US" dirty="0"/>
              <a:t>Output</a:t>
            </a:r>
          </a:p>
        </p:txBody>
      </p:sp>
      <p:sp>
        <p:nvSpPr>
          <p:cNvPr id="13" name="TextBox 12">
            <a:extLst>
              <a:ext uri="{FF2B5EF4-FFF2-40B4-BE49-F238E27FC236}">
                <a16:creationId xmlns:a16="http://schemas.microsoft.com/office/drawing/2014/main" id="{18AAC3CD-D7D2-4A27-8FB7-D57A321BED8D}"/>
              </a:ext>
            </a:extLst>
          </p:cNvPr>
          <p:cNvSpPr txBox="1"/>
          <p:nvPr/>
        </p:nvSpPr>
        <p:spPr>
          <a:xfrm>
            <a:off x="6873708" y="732039"/>
            <a:ext cx="922688" cy="369332"/>
          </a:xfrm>
          <a:prstGeom prst="rect">
            <a:avLst/>
          </a:prstGeom>
          <a:noFill/>
        </p:spPr>
        <p:txBody>
          <a:bodyPr wrap="none" rtlCol="0">
            <a:spAutoFit/>
          </a:bodyPr>
          <a:lstStyle/>
          <a:p>
            <a:r>
              <a:rPr lang="en-US" dirty="0" err="1"/>
              <a:t>wall_up</a:t>
            </a:r>
            <a:endParaRPr lang="en-US"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6563829" y="1407254"/>
            <a:ext cx="1208729" cy="369332"/>
          </a:xfrm>
          <a:prstGeom prst="rect">
            <a:avLst/>
          </a:prstGeom>
          <a:noFill/>
        </p:spPr>
        <p:txBody>
          <a:bodyPr wrap="none" rtlCol="0">
            <a:spAutoFit/>
          </a:bodyPr>
          <a:lstStyle/>
          <a:p>
            <a:r>
              <a:rPr lang="en-US" dirty="0" err="1"/>
              <a:t>wall_down</a:t>
            </a:r>
            <a:endParaRPr lang="en-US"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6628153" y="2026616"/>
            <a:ext cx="1117742" cy="369332"/>
          </a:xfrm>
          <a:prstGeom prst="rect">
            <a:avLst/>
          </a:prstGeom>
          <a:noFill/>
        </p:spPr>
        <p:txBody>
          <a:bodyPr wrap="none" rtlCol="0">
            <a:spAutoFit/>
          </a:bodyPr>
          <a:lstStyle/>
          <a:p>
            <a:r>
              <a:rPr lang="en-US" dirty="0" err="1"/>
              <a:t>wall_right</a:t>
            </a:r>
            <a:endParaRPr lang="en-US"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6709906" y="2646284"/>
            <a:ext cx="992772" cy="369332"/>
          </a:xfrm>
          <a:prstGeom prst="rect">
            <a:avLst/>
          </a:prstGeom>
          <a:noFill/>
        </p:spPr>
        <p:txBody>
          <a:bodyPr wrap="none" rtlCol="0">
            <a:spAutoFit/>
          </a:bodyPr>
          <a:lstStyle/>
          <a:p>
            <a:r>
              <a:rPr lang="en-US" dirty="0" err="1"/>
              <a:t>wall_left</a:t>
            </a:r>
            <a:endParaRPr lang="en-US"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6724298" y="3295127"/>
            <a:ext cx="1013419" cy="369332"/>
          </a:xfrm>
          <a:prstGeom prst="rect">
            <a:avLst/>
          </a:prstGeom>
          <a:noFill/>
        </p:spPr>
        <p:txBody>
          <a:bodyPr wrap="none" rtlCol="0">
            <a:spAutoFit/>
          </a:bodyPr>
          <a:lstStyle/>
          <a:p>
            <a:r>
              <a:rPr lang="en-US" dirty="0" err="1"/>
              <a:t>body_up</a:t>
            </a:r>
            <a:endParaRPr lang="en-US"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6497408" y="3965563"/>
            <a:ext cx="1299458" cy="369332"/>
          </a:xfrm>
          <a:prstGeom prst="rect">
            <a:avLst/>
          </a:prstGeom>
          <a:noFill/>
        </p:spPr>
        <p:txBody>
          <a:bodyPr wrap="none" rtlCol="0">
            <a:spAutoFit/>
          </a:bodyPr>
          <a:lstStyle/>
          <a:p>
            <a:r>
              <a:rPr lang="en-US" dirty="0" err="1"/>
              <a:t>body_down</a:t>
            </a:r>
            <a:endParaRPr lang="en-US"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6576565" y="4561701"/>
            <a:ext cx="1208472" cy="369332"/>
          </a:xfrm>
          <a:prstGeom prst="rect">
            <a:avLst/>
          </a:prstGeom>
          <a:noFill/>
        </p:spPr>
        <p:txBody>
          <a:bodyPr wrap="none" rtlCol="0">
            <a:spAutoFit/>
          </a:bodyPr>
          <a:lstStyle/>
          <a:p>
            <a:r>
              <a:rPr lang="en-US" dirty="0" err="1"/>
              <a:t>body_right</a:t>
            </a:r>
            <a:endParaRPr lang="en-US"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6717467" y="5236994"/>
            <a:ext cx="1083502" cy="369332"/>
          </a:xfrm>
          <a:prstGeom prst="rect">
            <a:avLst/>
          </a:prstGeom>
          <a:noFill/>
        </p:spPr>
        <p:txBody>
          <a:bodyPr wrap="none" rtlCol="0">
            <a:spAutoFit/>
          </a:bodyPr>
          <a:lstStyle/>
          <a:p>
            <a:r>
              <a:rPr lang="en-US" dirty="0" err="1"/>
              <a:t>body_left</a:t>
            </a:r>
            <a:endParaRPr lang="en-US"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6810155" y="5851094"/>
            <a:ext cx="974882" cy="369332"/>
          </a:xfrm>
          <a:prstGeom prst="rect">
            <a:avLst/>
          </a:prstGeom>
          <a:noFill/>
        </p:spPr>
        <p:txBody>
          <a:bodyPr wrap="none" rtlCol="0">
            <a:spAutoFit/>
          </a:bodyPr>
          <a:lstStyle/>
          <a:p>
            <a:r>
              <a:rPr lang="en-US" dirty="0" err="1"/>
              <a:t>food_up</a:t>
            </a:r>
            <a:endParaRPr lang="en-US"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6560458" y="6486220"/>
            <a:ext cx="1260923" cy="369332"/>
          </a:xfrm>
          <a:prstGeom prst="rect">
            <a:avLst/>
          </a:prstGeom>
          <a:noFill/>
        </p:spPr>
        <p:txBody>
          <a:bodyPr wrap="none" rtlCol="0">
            <a:spAutoFit/>
          </a:bodyPr>
          <a:lstStyle/>
          <a:p>
            <a:r>
              <a:rPr lang="en-US" dirty="0" err="1"/>
              <a:t>food_down</a:t>
            </a:r>
            <a:endParaRPr lang="en-US"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6642205" y="7150857"/>
            <a:ext cx="1169936" cy="369332"/>
          </a:xfrm>
          <a:prstGeom prst="rect">
            <a:avLst/>
          </a:prstGeom>
          <a:noFill/>
        </p:spPr>
        <p:txBody>
          <a:bodyPr wrap="none" rtlCol="0">
            <a:spAutoFit/>
          </a:bodyPr>
          <a:lstStyle/>
          <a:p>
            <a:r>
              <a:rPr lang="en-US" dirty="0" err="1"/>
              <a:t>food_right</a:t>
            </a:r>
            <a:endParaRPr lang="en-US"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6756003" y="7795661"/>
            <a:ext cx="1044966" cy="369332"/>
          </a:xfrm>
          <a:prstGeom prst="rect">
            <a:avLst/>
          </a:prstGeom>
          <a:noFill/>
        </p:spPr>
        <p:txBody>
          <a:bodyPr wrap="none" rtlCol="0">
            <a:spAutoFit/>
          </a:bodyPr>
          <a:lstStyle/>
          <a:p>
            <a:r>
              <a:rPr lang="en-US" dirty="0" err="1"/>
              <a:t>food_left</a:t>
            </a:r>
            <a:endParaRPr lang="en-US"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11737338" y="842193"/>
            <a:ext cx="0" cy="21177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a:stCxn id="43" idx="0"/>
          </p:cNvCxnSpPr>
          <p:nvPr/>
        </p:nvCxnSpPr>
        <p:spPr>
          <a:xfrm flipH="1" flipV="1">
            <a:off x="15318739" y="745832"/>
            <a:ext cx="11768" cy="29079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7800969" y="745832"/>
            <a:ext cx="0" cy="86345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6381675" y="8384828"/>
            <a:ext cx="1364220" cy="369332"/>
          </a:xfrm>
          <a:prstGeom prst="rect">
            <a:avLst/>
          </a:prstGeom>
          <a:noFill/>
        </p:spPr>
        <p:txBody>
          <a:bodyPr wrap="none" rtlCol="0">
            <a:spAutoFit/>
          </a:bodyPr>
          <a:lstStyle/>
          <a:p>
            <a:r>
              <a:rPr lang="en-US" dirty="0" err="1"/>
              <a:t>body_length</a:t>
            </a:r>
            <a:endParaRPr lang="en-US" dirty="0"/>
          </a:p>
        </p:txBody>
      </p:sp>
      <p:sp>
        <p:nvSpPr>
          <p:cNvPr id="26" name="TextBox 25">
            <a:extLst>
              <a:ext uri="{FF2B5EF4-FFF2-40B4-BE49-F238E27FC236}">
                <a16:creationId xmlns:a16="http://schemas.microsoft.com/office/drawing/2014/main" id="{9EE60528-5304-482C-9550-118C77BCCC91}"/>
              </a:ext>
            </a:extLst>
          </p:cNvPr>
          <p:cNvSpPr txBox="1"/>
          <p:nvPr/>
        </p:nvSpPr>
        <p:spPr>
          <a:xfrm>
            <a:off x="14922636" y="6451844"/>
            <a:ext cx="792205" cy="369332"/>
          </a:xfrm>
          <a:prstGeom prst="rect">
            <a:avLst/>
          </a:prstGeom>
          <a:noFill/>
        </p:spPr>
        <p:txBody>
          <a:bodyPr wrap="none" rtlCol="0">
            <a:spAutoFit/>
          </a:bodyPr>
          <a:lstStyle/>
          <a:p>
            <a:pPr algn="ctr"/>
            <a:r>
              <a:rPr lang="en-US" dirty="0"/>
              <a:t>Q(s, a)</a:t>
            </a:r>
          </a:p>
        </p:txBody>
      </p:sp>
      <p:cxnSp>
        <p:nvCxnSpPr>
          <p:cNvPr id="3" name="Straight Connector 2">
            <a:extLst>
              <a:ext uri="{FF2B5EF4-FFF2-40B4-BE49-F238E27FC236}">
                <a16:creationId xmlns:a16="http://schemas.microsoft.com/office/drawing/2014/main" id="{59C19639-283D-45F7-B996-BD41D6B9D3FC}"/>
              </a:ext>
            </a:extLst>
          </p:cNvPr>
          <p:cNvCxnSpPr>
            <a:cxnSpLocks/>
          </p:cNvCxnSpPr>
          <p:nvPr/>
        </p:nvCxnSpPr>
        <p:spPr>
          <a:xfrm flipV="1">
            <a:off x="15505765" y="4976950"/>
            <a:ext cx="1145786" cy="1034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3672F0-39E1-4A2A-8440-408DAEFF57FA}"/>
              </a:ext>
            </a:extLst>
          </p:cNvPr>
          <p:cNvCxnSpPr>
            <a:cxnSpLocks/>
          </p:cNvCxnSpPr>
          <p:nvPr/>
        </p:nvCxnSpPr>
        <p:spPr>
          <a:xfrm flipV="1">
            <a:off x="15502174" y="4976950"/>
            <a:ext cx="1109244" cy="336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17F6EC-4096-4D00-AAAC-3915068A9606}"/>
              </a:ext>
            </a:extLst>
          </p:cNvPr>
          <p:cNvCxnSpPr>
            <a:cxnSpLocks/>
          </p:cNvCxnSpPr>
          <p:nvPr/>
        </p:nvCxnSpPr>
        <p:spPr>
          <a:xfrm>
            <a:off x="15505765" y="4724341"/>
            <a:ext cx="1145786" cy="25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D613E8-F253-4C04-BC75-214C8E1F2D02}"/>
              </a:ext>
            </a:extLst>
          </p:cNvPr>
          <p:cNvCxnSpPr>
            <a:cxnSpLocks/>
          </p:cNvCxnSpPr>
          <p:nvPr/>
        </p:nvCxnSpPr>
        <p:spPr>
          <a:xfrm>
            <a:off x="15534968" y="4150229"/>
            <a:ext cx="1120174" cy="826721"/>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790D998-FC2E-45A1-95C1-B693CFDE918B}"/>
                  </a:ext>
                </a:extLst>
              </p:cNvPr>
              <p:cNvSpPr txBox="1"/>
              <p:nvPr/>
            </p:nvSpPr>
            <p:spPr>
              <a:xfrm>
                <a:off x="14748392" y="3653760"/>
                <a:ext cx="1164229" cy="2246769"/>
              </a:xfrm>
              <a:prstGeom prst="rect">
                <a:avLst/>
              </a:prstGeom>
              <a:noFill/>
            </p:spPr>
            <p:txBody>
              <a:bodyPr wrap="non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smtClean="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𝑢𝑝</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𝑟𝑖𝑔</m:t>
                          </m:r>
                          <m:r>
                            <a:rPr lang="x-IV_mathan" sz="1400" i="1">
                              <a:effectLst/>
                              <a:latin typeface="Cambria Math" panose="02040503050406030204" pitchFamily="18" charset="0"/>
                            </a:rPr>
                            <m:t>h</m:t>
                          </m:r>
                          <m:r>
                            <a:rPr lang="x-IV_mathan" sz="1400">
                              <a:effectLst/>
                              <a:latin typeface="Cambria Math" panose="02040503050406030204" pitchFamily="18" charset="0"/>
                            </a:rPr>
                            <m:t>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𝑙𝑒𝑓𝑡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r>
                        <a:rPr lang="x-IV_mathan" sz="1400">
                          <a:effectLst/>
                          <a:latin typeface="Cambria Math" panose="02040503050406030204" pitchFamily="18" charset="0"/>
                        </a:rPr>
                        <m:t>(</m:t>
                      </m:r>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𝑑𝑜𝑤𝑛</m:t>
                      </m:r>
                      <m:r>
                        <a:rPr lang="x-IV_mathan" sz="1400">
                          <a:effectLst/>
                          <a:latin typeface="Cambria Math" panose="02040503050406030204" pitchFamily="18" charset="0"/>
                        </a:rPr>
                        <m:t>)</m:t>
                      </m:r>
                    </m:oMath>
                  </m:oMathPara>
                </a14:m>
                <a:endParaRPr lang="x-IV_mathan" sz="1400" dirty="0">
                  <a:effectLst/>
                  <a:latin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5790D998-FC2E-45A1-95C1-B693CFDE918B}"/>
                  </a:ext>
                </a:extLst>
              </p:cNvPr>
              <p:cNvSpPr txBox="1">
                <a:spLocks noRot="1" noChangeAspect="1" noMove="1" noResize="1" noEditPoints="1" noAdjustHandles="1" noChangeArrowheads="1" noChangeShapeType="1" noTextEdit="1"/>
              </p:cNvSpPr>
              <p:nvPr/>
            </p:nvSpPr>
            <p:spPr>
              <a:xfrm>
                <a:off x="14748392" y="3653760"/>
                <a:ext cx="1164229" cy="2246769"/>
              </a:xfrm>
              <a:prstGeom prst="rect">
                <a:avLst/>
              </a:prstGeom>
              <a:blipFill>
                <a:blip r:embed="rId4"/>
                <a:stretch>
                  <a:fillRect b="-2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D719D28-1C90-42E2-A317-D6ACE02402D5}"/>
                  </a:ext>
                </a:extLst>
              </p:cNvPr>
              <p:cNvSpPr txBox="1"/>
              <p:nvPr/>
            </p:nvSpPr>
            <p:spPr>
              <a:xfrm>
                <a:off x="16631478" y="4742458"/>
                <a:ext cx="1379993" cy="4547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x-IV_mathan" sz="1800" i="1" smtClean="0">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r>
                            <a:rPr lang="x-IV_mathan" sz="1800">
                              <a:effectLst/>
                              <a:latin typeface="Cambria Math" panose="02040503050406030204" pitchFamily="18" charset="0"/>
                            </a:rPr>
                            <m:t>𝑄</m:t>
                          </m:r>
                          <m:r>
                            <a:rPr lang="x-IV_mathan" sz="1800">
                              <a:effectLst/>
                              <a:latin typeface="Cambria Math" panose="02040503050406030204" pitchFamily="18" charset="0"/>
                            </a:rPr>
                            <m:t>(</m:t>
                          </m:r>
                          <m:r>
                            <a:rPr lang="x-IV_mathan" sz="1800">
                              <a:effectLst/>
                              <a:latin typeface="Cambria Math" panose="02040503050406030204" pitchFamily="18" charset="0"/>
                            </a:rPr>
                            <m:t>𝑠</m:t>
                          </m:r>
                          <m:r>
                            <a:rPr lang="x-IV_mathan" sz="1800">
                              <a:effectLst/>
                              <a:latin typeface="Cambria Math" panose="02040503050406030204" pitchFamily="18" charset="0"/>
                            </a:rPr>
                            <m:t>,</m:t>
                          </m:r>
                          <m:r>
                            <a:rPr lang="x-IV_mathan" sz="1800">
                              <a:effectLst/>
                              <a:latin typeface="Cambria Math" panose="02040503050406030204" pitchFamily="18" charset="0"/>
                            </a:rPr>
                            <m:t>𝑎</m:t>
                          </m:r>
                          <m:r>
                            <a:rPr lang="x-IV_mathan" sz="1800">
                              <a:effectLst/>
                              <a:latin typeface="Cambria Math" panose="02040503050406030204" pitchFamily="18" charset="0"/>
                            </a:rPr>
                            <m:t>)</m:t>
                          </m:r>
                        </m:e>
                      </m:func>
                    </m:oMath>
                  </m:oMathPara>
                </a14:m>
                <a:endParaRPr lang="en-US" dirty="0"/>
              </a:p>
            </p:txBody>
          </p:sp>
        </mc:Choice>
        <mc:Fallback xmlns="">
          <p:sp>
            <p:nvSpPr>
              <p:cNvPr id="49" name="TextBox 48">
                <a:extLst>
                  <a:ext uri="{FF2B5EF4-FFF2-40B4-BE49-F238E27FC236}">
                    <a16:creationId xmlns:a16="http://schemas.microsoft.com/office/drawing/2014/main" id="{AD719D28-1C90-42E2-A317-D6ACE02402D5}"/>
                  </a:ext>
                </a:extLst>
              </p:cNvPr>
              <p:cNvSpPr txBox="1">
                <a:spLocks noRot="1" noChangeAspect="1" noMove="1" noResize="1" noEditPoints="1" noAdjustHandles="1" noChangeArrowheads="1" noChangeShapeType="1" noTextEdit="1"/>
              </p:cNvSpPr>
              <p:nvPr/>
            </p:nvSpPr>
            <p:spPr>
              <a:xfrm>
                <a:off x="16631478" y="4742458"/>
                <a:ext cx="1379993" cy="4547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2E62951-E48D-44F2-83BC-33DA39B50E00}"/>
                  </a:ext>
                </a:extLst>
              </p:cNvPr>
              <p:cNvSpPr txBox="1"/>
              <p:nvPr/>
            </p:nvSpPr>
            <p:spPr>
              <a:xfrm>
                <a:off x="615444" y="3013518"/>
                <a:ext cx="4258491" cy="7201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x-IV_mathan" sz="1800" i="1" smtClean="0">
                              <a:solidFill>
                                <a:schemeClr val="bg1"/>
                              </a:solidFill>
                              <a:effectLst/>
                              <a:latin typeface="Cambria Math" panose="02040503050406030204" pitchFamily="18" charset="0"/>
                            </a:rPr>
                          </m:ctrlPr>
                        </m:dPr>
                        <m:e>
                          <m:r>
                            <a:rPr lang="x-IV_mathan" sz="1800" i="1" smtClean="0">
                              <a:solidFill>
                                <a:schemeClr val="bg1"/>
                              </a:solidFill>
                              <a:effectLst/>
                              <a:latin typeface="Cambria Math" panose="02040503050406030204" pitchFamily="18" charset="0"/>
                            </a:rPr>
                            <m:t> </m:t>
                          </m:r>
                          <m:limLow>
                            <m:limLowPr>
                              <m:ctrlPr>
                                <a:rPr lang="x-IV_mathan" sz="1800" i="1">
                                  <a:solidFill>
                                    <a:schemeClr val="bg1"/>
                                  </a:solidFill>
                                  <a:effectLst/>
                                  <a:latin typeface="Cambria Math" panose="02040503050406030204" pitchFamily="18" charset="0"/>
                                </a:rPr>
                              </m:ctrlPr>
                            </m:limLowPr>
                            <m:e>
                              <m:groupChr>
                                <m:groupChrPr>
                                  <m:chr m:val="⏟"/>
                                  <m:ctrlPr>
                                    <a:rPr lang="x-IV_mathan" sz="1800" i="1">
                                      <a:solidFill>
                                        <a:schemeClr val="bg1"/>
                                      </a:solidFill>
                                      <a:effectLst/>
                                      <a:latin typeface="Cambria Math" panose="02040503050406030204" pitchFamily="18" charset="0"/>
                                    </a:rPr>
                                  </m:ctrlPr>
                                </m:groupChrPr>
                                <m:e>
                                  <m:func>
                                    <m:funcPr>
                                      <m:ctrlPr>
                                        <a:rPr lang="x-IV_mathan" sz="1800" i="1">
                                          <a:solidFill>
                                            <a:schemeClr val="bg1"/>
                                          </a:solidFill>
                                          <a:effectLst/>
                                          <a:latin typeface="Cambria Math" panose="02040503050406030204" pitchFamily="18" charset="0"/>
                                        </a:rPr>
                                      </m:ctrlPr>
                                    </m:funcPr>
                                    <m:fName>
                                      <m:limLow>
                                        <m:limLowPr>
                                          <m:ctrlPr>
                                            <a:rPr lang="x-IV_mathan" sz="1800" i="1">
                                              <a:solidFill>
                                                <a:schemeClr val="bg1"/>
                                              </a:solidFill>
                                              <a:effectLst/>
                                              <a:latin typeface="Cambria Math" panose="02040503050406030204" pitchFamily="18" charset="0"/>
                                            </a:rPr>
                                          </m:ctrlPr>
                                        </m:limLowPr>
                                        <m:e>
                                          <m:r>
                                            <m:rPr>
                                              <m:sty m:val="p"/>
                                            </m:rPr>
                                            <a:rPr lang="x-IV_mathan" sz="1800">
                                              <a:solidFill>
                                                <a:schemeClr val="bg1"/>
                                              </a:solidFill>
                                              <a:effectLst/>
                                              <a:latin typeface="Cambria Math" panose="02040503050406030204" pitchFamily="18" charset="0"/>
                                            </a:rPr>
                                            <m:t>max</m:t>
                                          </m:r>
                                        </m:e>
                                        <m:lim>
                                          <m:r>
                                            <a:rPr lang="x-IV_mathan" sz="1800">
                                              <a:solidFill>
                                                <a:schemeClr val="bg1"/>
                                              </a:solidFill>
                                              <a:effectLst/>
                                              <a:latin typeface="Cambria Math" panose="02040503050406030204" pitchFamily="18" charset="0"/>
                                            </a:rPr>
                                            <m:t>𝑎</m:t>
                                          </m:r>
                                        </m:lim>
                                      </m:limLow>
                                    </m:fName>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𝑄</m:t>
                                          </m:r>
                                        </m:e>
                                        <m:sub>
                                          <m:r>
                                            <a:rPr lang="x-IV_mathan" sz="1800">
                                              <a:solidFill>
                                                <a:schemeClr val="bg1"/>
                                              </a:solidFill>
                                              <a:effectLst/>
                                              <a:latin typeface="Cambria Math" panose="02040503050406030204" pitchFamily="18" charset="0"/>
                                            </a:rPr>
                                            <m:t>𝑡</m:t>
                                          </m:r>
                                        </m:sub>
                                      </m:sSub>
                                      <m:d>
                                        <m:dPr>
                                          <m:ctrlPr>
                                            <a:rPr lang="x-IV_mathan" sz="1800" i="1">
                                              <a:solidFill>
                                                <a:schemeClr val="bg1"/>
                                              </a:solidFill>
                                              <a:effectLst/>
                                              <a:latin typeface="Cambria Math" panose="02040503050406030204" pitchFamily="18" charset="0"/>
                                            </a:rPr>
                                          </m:ctrlPr>
                                        </m:dPr>
                                        <m:e>
                                          <m:sSub>
                                            <m:sSubPr>
                                              <m:ctrlPr>
                                                <a:rPr lang="x-IV_mathan" sz="1800" i="1">
                                                  <a:solidFill>
                                                    <a:schemeClr val="bg1"/>
                                                  </a:solidFill>
                                                  <a:effectLst/>
                                                  <a:latin typeface="Cambria Math" panose="02040503050406030204" pitchFamily="18" charset="0"/>
                                                </a:rPr>
                                              </m:ctrlPr>
                                            </m:sSubPr>
                                            <m:e>
                                              <m:r>
                                                <a:rPr lang="x-IV_mathan" sz="1800">
                                                  <a:solidFill>
                                                    <a:schemeClr val="bg1"/>
                                                  </a:solidFill>
                                                  <a:effectLst/>
                                                  <a:latin typeface="Cambria Math" panose="02040503050406030204" pitchFamily="18" charset="0"/>
                                                </a:rPr>
                                                <m:t>𝑠</m:t>
                                              </m:r>
                                            </m:e>
                                            <m:sub>
                                              <m:r>
                                                <a:rPr lang="x-IV_mathan" sz="1800">
                                                  <a:solidFill>
                                                    <a:schemeClr val="bg1"/>
                                                  </a:solidFill>
                                                  <a:effectLst/>
                                                  <a:latin typeface="Cambria Math" panose="02040503050406030204" pitchFamily="18" charset="0"/>
                                                </a:rPr>
                                                <m:t>𝑡</m:t>
                                              </m:r>
                                              <m:r>
                                                <a:rPr lang="x-IV_mathan" sz="1800">
                                                  <a:solidFill>
                                                    <a:schemeClr val="bg1"/>
                                                  </a:solidFill>
                                                  <a:effectLst/>
                                                  <a:latin typeface="Cambria Math" panose="02040503050406030204" pitchFamily="18" charset="0"/>
                                                </a:rPr>
                                                <m:t>+1</m:t>
                                              </m:r>
                                            </m:sub>
                                          </m:sSub>
                                          <m:r>
                                            <a:rPr lang="x-IV_mathan" sz="1800">
                                              <a:solidFill>
                                                <a:schemeClr val="bg1"/>
                                              </a:solidFill>
                                              <a:effectLst/>
                                              <a:latin typeface="Cambria Math" panose="02040503050406030204" pitchFamily="18" charset="0"/>
                                            </a:rPr>
                                            <m:t>,</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𝑎</m:t>
                                          </m:r>
                                        </m:e>
                                      </m:d>
                                    </m:e>
                                  </m:func>
                                </m:e>
                              </m:groupChr>
                            </m:e>
                            <m:lim>
                              <m:r>
                                <a:rPr lang="x-IV_mathan" sz="1800">
                                  <a:solidFill>
                                    <a:schemeClr val="bg1"/>
                                  </a:solidFill>
                                  <a:effectLst/>
                                  <a:latin typeface="Cambria Math" panose="02040503050406030204" pitchFamily="18" charset="0"/>
                                </a:rPr>
                                <m:t>𝑚𝑎𝑥𝑖𝑚𝑢𝑚</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𝑒𝑥𝑝𝑒𝑐𝑡𝑒𝑑</m:t>
                              </m:r>
                              <m:r>
                                <a:rPr lang="x-IV_mathan" sz="1800" i="1">
                                  <a:solidFill>
                                    <a:schemeClr val="bg1"/>
                                  </a:solidFill>
                                  <a:effectLst/>
                                  <a:latin typeface="Cambria Math" panose="02040503050406030204" pitchFamily="18" charset="0"/>
                                </a:rPr>
                                <m:t> </m:t>
                              </m:r>
                              <m:r>
                                <a:rPr lang="x-IV_mathan" sz="1800">
                                  <a:solidFill>
                                    <a:schemeClr val="bg1"/>
                                  </a:solidFill>
                                  <a:effectLst/>
                                  <a:latin typeface="Cambria Math" panose="02040503050406030204" pitchFamily="18" charset="0"/>
                                </a:rPr>
                                <m:t>𝑟𝑒𝑤𝑎𝑟𝑑</m:t>
                              </m:r>
                            </m:lim>
                          </m:limLow>
                          <m:r>
                            <a:rPr lang="x-IV_mathan" sz="1800" i="1">
                              <a:solidFill>
                                <a:schemeClr val="bg1"/>
                              </a:solidFill>
                              <a:effectLst/>
                              <a:latin typeface="Cambria Math" panose="02040503050406030204" pitchFamily="18" charset="0"/>
                            </a:rPr>
                            <m:t> </m:t>
                          </m:r>
                        </m:e>
                      </m:d>
                    </m:oMath>
                  </m:oMathPara>
                </a14:m>
                <a:endParaRPr lang="en-US" dirty="0">
                  <a:solidFill>
                    <a:schemeClr val="bg1"/>
                  </a:solidFill>
                </a:endParaRPr>
              </a:p>
            </p:txBody>
          </p:sp>
        </mc:Choice>
        <mc:Fallback xmlns="">
          <p:sp>
            <p:nvSpPr>
              <p:cNvPr id="32" name="TextBox 31">
                <a:extLst>
                  <a:ext uri="{FF2B5EF4-FFF2-40B4-BE49-F238E27FC236}">
                    <a16:creationId xmlns:a16="http://schemas.microsoft.com/office/drawing/2014/main" id="{C2E62951-E48D-44F2-83BC-33DA39B50E00}"/>
                  </a:ext>
                </a:extLst>
              </p:cNvPr>
              <p:cNvSpPr txBox="1">
                <a:spLocks noRot="1" noChangeAspect="1" noMove="1" noResize="1" noEditPoints="1" noAdjustHandles="1" noChangeArrowheads="1" noChangeShapeType="1" noTextEdit="1"/>
              </p:cNvSpPr>
              <p:nvPr/>
            </p:nvSpPr>
            <p:spPr>
              <a:xfrm>
                <a:off x="615444" y="3013518"/>
                <a:ext cx="4258491" cy="720197"/>
              </a:xfrm>
              <a:prstGeom prst="rect">
                <a:avLst/>
              </a:prstGeom>
              <a:blipFill>
                <a:blip r:embed="rId6"/>
                <a:stretch>
                  <a:fillRect b="-33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006C118-5207-45BD-B46E-A94C951F8914}"/>
              </a:ext>
            </a:extLst>
          </p:cNvPr>
          <p:cNvSpPr txBox="1"/>
          <p:nvPr/>
        </p:nvSpPr>
        <p:spPr>
          <a:xfrm>
            <a:off x="-14448" y="4385442"/>
            <a:ext cx="5432589" cy="1015663"/>
          </a:xfrm>
          <a:prstGeom prst="rect">
            <a:avLst/>
          </a:prstGeom>
          <a:noFill/>
        </p:spPr>
        <p:txBody>
          <a:bodyPr wrap="square" rtlCol="0">
            <a:spAutoFit/>
          </a:bodyPr>
          <a:lstStyle/>
          <a:p>
            <a:pPr algn="ctr"/>
            <a:r>
              <a:rPr lang="en-US" sz="3000" dirty="0">
                <a:solidFill>
                  <a:schemeClr val="bg1"/>
                </a:solidFill>
              </a:rPr>
              <a:t>Calculated by artificial neural network (ANN)</a:t>
            </a:r>
          </a:p>
        </p:txBody>
      </p:sp>
      <p:cxnSp>
        <p:nvCxnSpPr>
          <p:cNvPr id="7" name="Straight Connector 6">
            <a:extLst>
              <a:ext uri="{FF2B5EF4-FFF2-40B4-BE49-F238E27FC236}">
                <a16:creationId xmlns:a16="http://schemas.microsoft.com/office/drawing/2014/main" id="{E20C1BA2-46E0-48AE-A46D-468189E4AAF2}"/>
              </a:ext>
            </a:extLst>
          </p:cNvPr>
          <p:cNvCxnSpPr>
            <a:cxnSpLocks/>
          </p:cNvCxnSpPr>
          <p:nvPr/>
        </p:nvCxnSpPr>
        <p:spPr>
          <a:xfrm>
            <a:off x="2718525" y="3802184"/>
            <a:ext cx="7282" cy="5896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2E190C6-E93B-4593-B400-63FA8D66B024}"/>
              </a:ext>
            </a:extLst>
          </p:cNvPr>
          <p:cNvSpPr txBox="1"/>
          <p:nvPr/>
        </p:nvSpPr>
        <p:spPr>
          <a:xfrm>
            <a:off x="7254949" y="9048838"/>
            <a:ext cx="72457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29778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1050340"/>
            <a:ext cx="15369266" cy="2217516"/>
          </a:xfrm>
        </p:spPr>
        <p:txBody>
          <a:bodyPr/>
          <a:lstStyle/>
          <a:p>
            <a:r>
              <a:rPr lang="en-US" dirty="0"/>
              <a:t>DQN Functions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826774" y="2432042"/>
                <a:ext cx="15369267" cy="575836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Loss function is backpropagated into the network to calculate weights for inputs and hidden layers</a:t>
                </a:r>
              </a:p>
              <a:p>
                <a:pPr marL="2057276" lvl="1" indent="-5715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𝑚𝑠𝑒</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𝑙𝑜𝑠𝑠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𝑓𝑢𝑛𝑐𝑡𝑖𝑜𝑛</m:t>
                    </m:r>
                    <m:r>
                      <a:rPr lang="x-IV_mathan" sz="3000">
                        <a:solidFill>
                          <a:schemeClr val="bg1"/>
                        </a:solidFill>
                        <a:effectLst/>
                        <a:latin typeface="Cambria Math" panose="02040503050406030204" pitchFamily="18" charset="0"/>
                      </a:rPr>
                      <m:t>=</m:t>
                    </m:r>
                    <m:f>
                      <m:fPr>
                        <m:ctrlPr>
                          <a:rPr lang="x-IV_mathan" sz="3000" i="1">
                            <a:solidFill>
                              <a:schemeClr val="bg1"/>
                            </a:solidFill>
                            <a:effectLst/>
                            <a:latin typeface="Cambria Math" panose="02040503050406030204" pitchFamily="18" charset="0"/>
                          </a:rPr>
                        </m:ctrlPr>
                      </m:fPr>
                      <m:num>
                        <m:r>
                          <a:rPr lang="x-IV_mathan" sz="3000">
                            <a:solidFill>
                              <a:schemeClr val="bg1"/>
                            </a:solidFill>
                            <a:effectLst/>
                            <a:latin typeface="Cambria Math" panose="02040503050406030204" pitchFamily="18" charset="0"/>
                          </a:rPr>
                          <m:t>1</m:t>
                        </m:r>
                      </m:num>
                      <m:den>
                        <m:r>
                          <a:rPr lang="x-IV_mathan" sz="3000">
                            <a:solidFill>
                              <a:schemeClr val="bg1"/>
                            </a:solidFill>
                            <a:effectLst/>
                            <a:latin typeface="Cambria Math" panose="02040503050406030204" pitchFamily="18" charset="0"/>
                          </a:rPr>
                          <m:t>2</m:t>
                        </m:r>
                      </m:den>
                    </m:f>
                    <m:sSup>
                      <m:sSupPr>
                        <m:ctrlPr>
                          <a:rPr lang="x-IV_mathan" sz="3000" i="1">
                            <a:solidFill>
                              <a:schemeClr val="bg1"/>
                            </a:solidFill>
                            <a:effectLst/>
                            <a:latin typeface="Cambria Math" panose="02040503050406030204" pitchFamily="18" charset="0"/>
                          </a:rPr>
                        </m:ctrlPr>
                      </m:sSupPr>
                      <m:e>
                        <m:d>
                          <m:dPr>
                            <m:begChr m:val="["/>
                            <m:endChr m:val="]"/>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𝑅</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𝛾</m:t>
                            </m:r>
                            <m:func>
                              <m:funcPr>
                                <m:ctrlPr>
                                  <a:rPr lang="x-IV_mathan" sz="3000" i="1">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arg</m:t>
                                </m:r>
                                <m:limLow>
                                  <m:limLowPr>
                                    <m:ctrlPr>
                                      <a:rPr lang="x-IV_mathan" sz="3000" i="1">
                                        <a:solidFill>
                                          <a:schemeClr val="bg1"/>
                                        </a:solidFill>
                                        <a:effectLst/>
                                        <a:latin typeface="Cambria Math" panose="02040503050406030204" pitchFamily="18" charset="0"/>
                                      </a:rPr>
                                    </m:ctrlPr>
                                  </m:limLowPr>
                                  <m:e>
                                    <m:r>
                                      <m:rPr>
                                        <m:sty m:val="p"/>
                                      </m:rPr>
                                      <a:rPr lang="x-IV_mathan" sz="3000">
                                        <a:solidFill>
                                          <a:schemeClr val="bg1"/>
                                        </a:solidFill>
                                        <a:effectLst/>
                                        <a:latin typeface="Cambria Math" panose="02040503050406030204" pitchFamily="18" charset="0"/>
                                      </a:rPr>
                                      <m:t>max</m:t>
                                    </m:r>
                                  </m:e>
                                  <m:lim>
                                    <m:r>
                                      <a:rPr lang="x-IV_mathan" sz="3000">
                                        <a:solidFill>
                                          <a:schemeClr val="bg1"/>
                                        </a:solidFill>
                                        <a:effectLst/>
                                        <a:latin typeface="Cambria Math" panose="02040503050406030204" pitchFamily="18" charset="0"/>
                                      </a:rPr>
                                      <m:t>𝑎</m:t>
                                    </m:r>
                                  </m:lim>
                                </m:limLow>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r>
                                              <a:rPr lang="x-IV_mathan" sz="3000">
                                                <a:solidFill>
                                                  <a:schemeClr val="bg1"/>
                                                </a:solidFill>
                                                <a:effectLst/>
                                                <a:latin typeface="Cambria Math" panose="02040503050406030204" pitchFamily="18" charset="0"/>
                                              </a:rPr>
                                              <m:t>+1</m:t>
                                            </m:r>
                                          </m:sub>
                                        </m:sSub>
                                      </m:e>
                                    </m:d>
                                  </m:e>
                                </m:d>
                                <m:r>
                                  <a:rPr lang="x-IV_mathan" sz="3000" i="1">
                                    <a:solidFill>
                                      <a:schemeClr val="bg1"/>
                                    </a:solidFill>
                                    <a:effectLst/>
                                    <a:latin typeface="Cambria Math" panose="02040503050406030204" pitchFamily="18" charset="0"/>
                                  </a:rPr>
                                  <m:t> </m:t>
                                </m:r>
                              </m:e>
                            </m:func>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𝑎</m:t>
                                    </m:r>
                                  </m:e>
                                  <m:sub>
                                    <m:r>
                                      <a:rPr lang="x-IV_mathan" sz="3000">
                                        <a:solidFill>
                                          <a:schemeClr val="bg1"/>
                                        </a:solidFill>
                                        <a:effectLst/>
                                        <a:latin typeface="Cambria Math" panose="02040503050406030204" pitchFamily="18" charset="0"/>
                                      </a:rPr>
                                      <m:t>𝑡</m:t>
                                    </m:r>
                                  </m:sub>
                                </m:sSub>
                              </m:e>
                            </m:d>
                          </m:e>
                        </m:d>
                      </m:e>
                      <m:sup>
                        <m:r>
                          <a:rPr lang="x-IV_mathan" sz="3000">
                            <a:solidFill>
                              <a:schemeClr val="bg1"/>
                            </a:solidFill>
                            <a:effectLst/>
                            <a:latin typeface="Cambria Math" panose="02040503050406030204" pitchFamily="18" charset="0"/>
                          </a:rPr>
                          <m:t>2</m:t>
                        </m:r>
                      </m:sup>
                    </m:sSup>
                  </m:oMath>
                </a14:m>
                <a:endParaRPr lang="en-US" sz="3000" dirty="0"/>
              </a:p>
              <a:p>
                <a:pPr marL="571500" indent="-571500">
                  <a:buFont typeface="Arial" panose="020B0604020202020204" pitchFamily="34" charset="0"/>
                  <a:buChar char="•"/>
                </a:pPr>
                <a:r>
                  <a:rPr lang="en-US" sz="3600" dirty="0" err="1"/>
                  <a:t>ReLU</a:t>
                </a:r>
                <a:r>
                  <a:rPr lang="en-US" sz="3600" dirty="0"/>
                  <a:t> activation on hidden layer function to avoid vanishing gradient</a:t>
                </a:r>
              </a:p>
              <a:p>
                <a:pPr marL="2057276" lvl="1" indent="-571500">
                  <a:buFont typeface="Arial" panose="020B0604020202020204" pitchFamily="34" charset="0"/>
                  <a:buChar char="•"/>
                </a:pPr>
                <a14:m>
                  <m:oMath xmlns:m="http://schemas.openxmlformats.org/officeDocument/2006/math">
                    <m:r>
                      <m:rPr>
                        <m:sty m:val="p"/>
                      </m:rPr>
                      <a:rPr lang="x-IV_mathan" sz="3000" smtClean="0">
                        <a:solidFill>
                          <a:schemeClr val="bg1"/>
                        </a:solidFill>
                        <a:effectLst/>
                        <a:latin typeface="Cambria Math" panose="02040503050406030204" pitchFamily="18" charset="0"/>
                        <a:ea typeface="Cambria Math" panose="02040503050406030204" pitchFamily="18" charset="0"/>
                      </a:rPr>
                      <m:t>ReLU</m:t>
                    </m:r>
                    <m:r>
                      <a:rPr lang="en-US" sz="3000" b="0" i="0" smtClean="0">
                        <a:solidFill>
                          <a:schemeClr val="bg1"/>
                        </a:solidFill>
                        <a:effectLst/>
                        <a:latin typeface="Cambria Math" panose="02040503050406030204" pitchFamily="18" charset="0"/>
                        <a:ea typeface="Cambria Math" panose="02040503050406030204" pitchFamily="18" charset="0"/>
                      </a:rPr>
                      <m:t>(</m:t>
                    </m:r>
                    <m:r>
                      <m:rPr>
                        <m:sty m:val="p"/>
                      </m:rPr>
                      <a:rPr lang="en-US" sz="3000" b="0" i="0" smtClean="0">
                        <a:solidFill>
                          <a:schemeClr val="bg1"/>
                        </a:solidFill>
                        <a:effectLst/>
                        <a:latin typeface="Cambria Math" panose="02040503050406030204" pitchFamily="18" charset="0"/>
                        <a:ea typeface="Cambria Math" panose="02040503050406030204" pitchFamily="18" charset="0"/>
                      </a:rPr>
                      <m:t>x</m:t>
                    </m:r>
                    <m:r>
                      <a:rPr lang="en-US" sz="3000" b="0" i="0" smtClean="0">
                        <a:solidFill>
                          <a:schemeClr val="bg1"/>
                        </a:solidFill>
                        <a:effectLst/>
                        <a:latin typeface="Cambria Math" panose="02040503050406030204" pitchFamily="18" charset="0"/>
                        <a:ea typeface="Cambria Math" panose="02040503050406030204" pitchFamily="18" charset="0"/>
                      </a:rPr>
                      <m:t>)=</m:t>
                    </m:r>
                    <m:r>
                      <a:rPr lang="x-IV_mathan" sz="3000" i="1">
                        <a:solidFill>
                          <a:schemeClr val="bg1"/>
                        </a:solidFill>
                        <a:effectLst/>
                        <a:latin typeface="Cambria Math" panose="02040503050406030204" pitchFamily="18" charset="0"/>
                        <a:ea typeface="Cambria Math" panose="02040503050406030204" pitchFamily="18" charset="0"/>
                      </a:rPr>
                      <m:t> </m:t>
                    </m:r>
                    <m:r>
                      <m:rPr>
                        <m:sty m:val="p"/>
                      </m:rPr>
                      <a:rPr lang="x-IV_mathan" sz="3000">
                        <a:solidFill>
                          <a:schemeClr val="bg1"/>
                        </a:solidFill>
                        <a:effectLst/>
                        <a:latin typeface="Cambria Math" panose="02040503050406030204" pitchFamily="18" charset="0"/>
                        <a:ea typeface="Cambria Math" panose="02040503050406030204" pitchFamily="18" charset="0"/>
                      </a:rPr>
                      <m:t>max</m:t>
                    </m:r>
                    <m:r>
                      <a:rPr lang="x-IV_mathan" sz="3000">
                        <a:solidFill>
                          <a:schemeClr val="bg1"/>
                        </a:solidFill>
                        <a:effectLst/>
                        <a:latin typeface="Cambria Math" panose="02040503050406030204" pitchFamily="18" charset="0"/>
                        <a:ea typeface="Cambria Math" panose="02040503050406030204" pitchFamily="18" charset="0"/>
                      </a:rPr>
                      <m:t>⁡(0,</m:t>
                    </m:r>
                    <m:r>
                      <a:rPr lang="x-IV_mathan" sz="3000" i="1">
                        <a:solidFill>
                          <a:schemeClr val="bg1"/>
                        </a:solidFill>
                        <a:effectLst/>
                        <a:latin typeface="Cambria Math" panose="02040503050406030204" pitchFamily="18" charset="0"/>
                        <a:ea typeface="Cambria Math" panose="02040503050406030204" pitchFamily="18" charset="0"/>
                      </a:rPr>
                      <m:t> </m:t>
                    </m:r>
                    <m:r>
                      <a:rPr lang="x-IV_mathan" sz="3000">
                        <a:solidFill>
                          <a:schemeClr val="bg1"/>
                        </a:solidFill>
                        <a:effectLst/>
                        <a:latin typeface="Cambria Math" panose="02040503050406030204" pitchFamily="18" charset="0"/>
                        <a:ea typeface="Cambria Math" panose="02040503050406030204" pitchFamily="18" charset="0"/>
                      </a:rPr>
                      <m:t>𝑥</m:t>
                    </m:r>
                    <m:r>
                      <a:rPr lang="x-IV_mathan" sz="3000">
                        <a:solidFill>
                          <a:schemeClr val="bg1"/>
                        </a:solidFill>
                        <a:effectLst/>
                        <a:latin typeface="Cambria Math" panose="02040503050406030204" pitchFamily="18" charset="0"/>
                        <a:ea typeface="Cambria Math" panose="02040503050406030204" pitchFamily="18" charset="0"/>
                      </a:rPr>
                      <m:t>)</m:t>
                    </m:r>
                  </m:oMath>
                </a14:m>
                <a:endParaRPr lang="en-US" sz="30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r>
                  <a:rPr lang="en-US" sz="3600" dirty="0"/>
                  <a:t>SoftMax on output layer to determine which probability with which DQN believes action to take</a:t>
                </a:r>
              </a:p>
              <a:p>
                <a:pPr marL="2057276" lvl="1" indent="-571500">
                  <a:buFont typeface="Arial" panose="020B0604020202020204" pitchFamily="34" charset="0"/>
                  <a:buChar char="•"/>
                </a:pPr>
                <a14:m>
                  <m:oMath xmlns:m="http://schemas.openxmlformats.org/officeDocument/2006/math">
                    <m:func>
                      <m:funcPr>
                        <m:ctrlPr>
                          <a:rPr lang="x-IV_mathan" sz="3000" i="1" smtClean="0">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log</m:t>
                        </m:r>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1+</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𝑒</m:t>
                                </m:r>
                              </m:e>
                              <m:sup>
                                <m:sSup>
                                  <m:sSupPr>
                                    <m:ctrlPr>
                                      <a:rPr lang="en-US" sz="3000" b="0" i="1" smtClean="0">
                                        <a:solidFill>
                                          <a:schemeClr val="bg1"/>
                                        </a:solidFill>
                                        <a:effectLst/>
                                        <a:latin typeface="Cambria Math" panose="02040503050406030204" pitchFamily="18" charset="0"/>
                                      </a:rPr>
                                    </m:ctrlPr>
                                  </m:sSupPr>
                                  <m:e>
                                    <m:r>
                                      <m:rPr>
                                        <m:sty m:val="p"/>
                                      </m:rPr>
                                      <a:rPr lang="en-US" sz="3000" b="0" i="0" smtClean="0">
                                        <a:solidFill>
                                          <a:schemeClr val="bg1"/>
                                        </a:solidFill>
                                        <a:effectLst/>
                                        <a:latin typeface="Cambria Math" panose="02040503050406030204" pitchFamily="18" charset="0"/>
                                      </a:rPr>
                                      <m:t>x</m:t>
                                    </m:r>
                                  </m:e>
                                  <m:sup>
                                    <m:r>
                                      <m:rPr>
                                        <m:sty m:val="p"/>
                                      </m:rPr>
                                      <a:rPr lang="en-US" sz="3000" b="0" i="0" smtClean="0">
                                        <a:solidFill>
                                          <a:schemeClr val="bg1"/>
                                        </a:solidFill>
                                        <a:effectLst/>
                                        <a:latin typeface="Cambria Math" panose="02040503050406030204" pitchFamily="18" charset="0"/>
                                      </a:rPr>
                                      <m:t>T</m:t>
                                    </m:r>
                                  </m:sup>
                                </m:sSup>
                                <m:r>
                                  <a:rPr lang="x-IV_mathan" sz="3000">
                                    <a:solidFill>
                                      <a:schemeClr val="bg1"/>
                                    </a:solidFill>
                                    <a:effectLst/>
                                    <a:latin typeface="Cambria Math" panose="02040503050406030204" pitchFamily="18" charset="0"/>
                                  </a:rPr>
                                  <m:t>𝑤</m:t>
                                </m:r>
                              </m:sup>
                            </m:sSup>
                          </m:e>
                        </m:d>
                      </m:e>
                    </m:func>
                  </m:oMath>
                </a14:m>
                <a:endParaRPr lang="en-US" sz="3000" dirty="0"/>
              </a:p>
              <a:p>
                <a:pPr marL="571500" indent="-571500">
                  <a:buFont typeface="Arial" panose="020B0604020202020204" pitchFamily="34" charset="0"/>
                  <a:buChar char="•"/>
                </a:pPr>
                <a:r>
                  <a:rPr lang="en-US" sz="3600" dirty="0"/>
                  <a:t>Use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to promote exploration in training</a:t>
                </a:r>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826774" y="2432042"/>
                <a:ext cx="15369267" cy="5758369"/>
              </a:xfrm>
              <a:prstGeom prst="rect">
                <a:avLst/>
              </a:prstGeom>
              <a:blipFill>
                <a:blip r:embed="rId2"/>
                <a:stretch>
                  <a:fillRect l="-1706" t="-3386" r="-1388" b="-2434"/>
                </a:stretch>
              </a:blipFill>
            </p:spPr>
            <p:txBody>
              <a:bodyPr/>
              <a:lstStyle/>
              <a:p>
                <a:r>
                  <a:rPr lang="en-US">
                    <a:noFill/>
                  </a:rPr>
                  <a:t> </a:t>
                </a:r>
              </a:p>
            </p:txBody>
          </p:sp>
        </mc:Fallback>
      </mc:AlternateContent>
    </p:spTree>
    <p:extLst>
      <p:ext uri="{BB962C8B-B14F-4D97-AF65-F5344CB8AC3E}">
        <p14:creationId xmlns:p14="http://schemas.microsoft.com/office/powerpoint/2010/main" val="13081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Summary</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xmlns:a14="http://schemas.microsoft.com/office/drawing/2010/main">
        <mc:Choice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r>
                  <a:rPr lang="en-US" sz="3600" b="1" dirty="0"/>
                  <a:t>Goal</a:t>
                </a:r>
                <a:r>
                  <a:rPr lang="en-US" sz="3600" dirty="0"/>
                  <a:t> : Obtain the most pieces of food</a:t>
                </a:r>
              </a:p>
              <a:p>
                <a:r>
                  <a:rPr lang="en-US" sz="3600" b="1" dirty="0"/>
                  <a:t>State attributes</a:t>
                </a:r>
                <a:r>
                  <a:rPr lang="en-US" sz="3600" dirty="0"/>
                  <a:t>:  Head near wall, head near body, head near food, distance x from food, distance y from food</a:t>
                </a:r>
              </a:p>
              <a:p>
                <a:r>
                  <a:rPr lang="en-US" sz="3600" b="1" dirty="0"/>
                  <a:t>Rewards</a:t>
                </a:r>
                <a:r>
                  <a:rPr lang="en-US" sz="3600" dirty="0"/>
                  <a:t>: 75 for food, -100 for hitting an obstacle, 1 for moving towards food, -1 for moving away from food</a:t>
                </a:r>
              </a:p>
              <a:p>
                <a:r>
                  <a:rPr lang="en-US" sz="3600" b="1" dirty="0"/>
                  <a:t>Actions</a:t>
                </a:r>
                <a:r>
                  <a:rPr lang="en-US" sz="3600" dirty="0"/>
                  <a:t>: Up, down, left, right, with restrictions</a:t>
                </a:r>
              </a:p>
              <a:p>
                <a:r>
                  <a:rPr lang="en-US" sz="3600" b="1" dirty="0"/>
                  <a:t>Algorithm</a:t>
                </a:r>
                <a:r>
                  <a:rPr lang="en-US" sz="3600" dirty="0"/>
                  <a:t>: Deep Q-Learning (DQN) with 14 node input layer, 7 node hidden layer with </a:t>
                </a:r>
                <a:r>
                  <a:rPr lang="en-US" sz="3600" dirty="0" err="1"/>
                  <a:t>ReLU</a:t>
                </a:r>
                <a:r>
                  <a:rPr lang="en-US" sz="3600" dirty="0"/>
                  <a:t> activation, 4 node output layer with SoftMax activation using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decay for exploration and replay buffer to promote IID</a:t>
                </a:r>
              </a:p>
              <a:p>
                <a:r>
                  <a:rPr lang="en-US" sz="3600" b="1" dirty="0"/>
                  <a:t>Episodes: </a:t>
                </a:r>
                <a:r>
                  <a:rPr lang="en-US" sz="3600" dirty="0"/>
                  <a:t>Go until death or 5,000 steps</a:t>
                </a:r>
                <a:endParaRPr lang="en-US" sz="3600" b="1" dirty="0"/>
              </a:p>
              <a:p>
                <a:endParaRPr lang="en-US" sz="3600" dirty="0"/>
              </a:p>
              <a:p>
                <a:endParaRPr lang="en-US" sz="3600" dirty="0"/>
              </a:p>
            </p:txBody>
          </p:sp>
        </mc:Choice>
        <mc:Fallback xmlns="">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5" y="2156862"/>
                <a:ext cx="15369267" cy="5513173"/>
              </a:xfrm>
              <a:prstGeom prst="rect">
                <a:avLst/>
              </a:prstGeom>
              <a:blipFill>
                <a:blip r:embed="rId2"/>
                <a:stretch>
                  <a:fillRect l="-1825" t="-3540" r="-1269" b="-4535"/>
                </a:stretch>
              </a:blipFill>
            </p:spPr>
            <p:txBody>
              <a:bodyPr/>
              <a:lstStyle/>
              <a:p>
                <a:r>
                  <a:rPr lang="en-US">
                    <a:noFill/>
                  </a:rPr>
                  <a:t> </a:t>
                </a:r>
              </a:p>
            </p:txBody>
          </p:sp>
        </mc:Fallback>
      </mc:AlternateContent>
    </p:spTree>
    <p:extLst>
      <p:ext uri="{BB962C8B-B14F-4D97-AF65-F5344CB8AC3E}">
        <p14:creationId xmlns:p14="http://schemas.microsoft.com/office/powerpoint/2010/main" val="403446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References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Sutton, R. S. (1998). </a:t>
            </a:r>
            <a:r>
              <a:rPr lang="en-US" sz="3600" i="1" dirty="0"/>
              <a:t>Introduction to reinforcement learning</a:t>
            </a:r>
            <a:r>
              <a:rPr lang="en-US" sz="3600" dirty="0"/>
              <a:t>. </a:t>
            </a:r>
            <a:r>
              <a:rPr lang="en-US" sz="3600" dirty="0" err="1"/>
              <a:t>Mit</a:t>
            </a:r>
            <a:r>
              <a:rPr lang="en-US" sz="3600" dirty="0"/>
              <a:t> Press, 04-98.</a:t>
            </a:r>
          </a:p>
          <a:p>
            <a:pPr marL="571500" indent="-571500">
              <a:buFont typeface="Arial" panose="020B0604020202020204" pitchFamily="34" charset="0"/>
              <a:buChar char="•"/>
            </a:pPr>
            <a:r>
              <a:rPr lang="en-US" sz="3600" dirty="0"/>
              <a:t>Dong, H., </a:t>
            </a:r>
            <a:r>
              <a:rPr lang="en-US" sz="3600" dirty="0" err="1"/>
              <a:t>Zihan</a:t>
            </a:r>
            <a:r>
              <a:rPr lang="en-US" sz="3600" dirty="0"/>
              <a:t> Ding, &amp; </a:t>
            </a:r>
            <a:r>
              <a:rPr lang="en-US" sz="3600" dirty="0" err="1"/>
              <a:t>Shanghang</a:t>
            </a:r>
            <a:r>
              <a:rPr lang="en-US" sz="3600" dirty="0"/>
              <a:t> Zhang. (2020). </a:t>
            </a:r>
            <a:r>
              <a:rPr lang="en-US" sz="3600" i="1" dirty="0"/>
              <a:t>Deep reinforcement learning : fundamentals, research and applications</a:t>
            </a:r>
            <a:r>
              <a:rPr lang="en-US" sz="3600" dirty="0"/>
              <a:t>. Springer.</a:t>
            </a:r>
          </a:p>
          <a:p>
            <a:endParaRPr lang="en-US" sz="3600" dirty="0"/>
          </a:p>
        </p:txBody>
      </p:sp>
    </p:spTree>
    <p:extLst>
      <p:ext uri="{BB962C8B-B14F-4D97-AF65-F5344CB8AC3E}">
        <p14:creationId xmlns:p14="http://schemas.microsoft.com/office/powerpoint/2010/main" val="117657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6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9998867" y="3701592"/>
            <a:ext cx="6985416" cy="2708953"/>
          </a:xfrm>
        </p:spPr>
        <p:txBody>
          <a:bodyPr/>
          <a:lstStyle/>
          <a:p>
            <a:pPr marL="685800" indent="-685800">
              <a:buFont typeface="Arial" panose="020B0604020202020204" pitchFamily="34" charset="0"/>
              <a:buChar char="•"/>
            </a:pPr>
            <a:r>
              <a:rPr lang="en-US" sz="3600" dirty="0"/>
              <a:t>Episodic game where the goal is to maximize score for the round</a:t>
            </a:r>
          </a:p>
          <a:p>
            <a:pPr marL="685800" indent="-685800">
              <a:buFont typeface="Arial" panose="020B0604020202020204" pitchFamily="34" charset="0"/>
              <a:buChar char="•"/>
            </a:pPr>
            <a:r>
              <a:rPr lang="en-US" sz="3600" dirty="0"/>
              <a:t>Each time the snake obtains food, it grows in size and gains score</a:t>
            </a:r>
          </a:p>
          <a:p>
            <a:pPr marL="685800" indent="-685800">
              <a:buFont typeface="Arial" panose="020B0604020202020204" pitchFamily="34" charset="0"/>
              <a:buChar char="•"/>
            </a:pPr>
            <a:r>
              <a:rPr lang="en-US" sz="3600" dirty="0"/>
              <a:t>Hitting a wall or biting its own tail ends the game</a:t>
            </a:r>
          </a:p>
          <a:p>
            <a:endParaRPr lang="en-US" sz="36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3519745" y="6887394"/>
            <a:ext cx="1466850" cy="2238375"/>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1199214" y="446208"/>
            <a:ext cx="5431215" cy="2862093"/>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1423686" y="4028882"/>
            <a:ext cx="4982270" cy="1571844"/>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341604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62135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5355771" y="7821915"/>
            <a:ext cx="3350917" cy="369332"/>
          </a:xfrm>
          <a:prstGeom prst="rect">
            <a:avLst/>
          </a:prstGeom>
          <a:noFill/>
        </p:spPr>
        <p:txBody>
          <a:bodyPr wrap="none" rtlCol="0">
            <a:spAutoFit/>
          </a:bodyPr>
          <a:lstStyle/>
          <a:p>
            <a:r>
              <a:rPr lang="en-US"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6762084" y="4353139"/>
            <a:ext cx="1762181" cy="646331"/>
          </a:xfrm>
          <a:prstGeom prst="rect">
            <a:avLst/>
          </a:prstGeom>
          <a:noFill/>
        </p:spPr>
        <p:txBody>
          <a:bodyPr wrap="square" rtlCol="0">
            <a:spAutoFit/>
          </a:bodyPr>
          <a:lstStyle/>
          <a:p>
            <a:pPr algn="ctr"/>
            <a:r>
              <a:rPr lang="en-US"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6676900" y="1370950"/>
            <a:ext cx="1762181" cy="646331"/>
          </a:xfrm>
          <a:prstGeom prst="rect">
            <a:avLst/>
          </a:prstGeom>
          <a:noFill/>
        </p:spPr>
        <p:txBody>
          <a:bodyPr wrap="square" rtlCol="0">
            <a:spAutoFit/>
          </a:bodyPr>
          <a:lstStyle/>
          <a:p>
            <a:pPr algn="ctr"/>
            <a:r>
              <a:rPr lang="en-US" dirty="0"/>
              <a:t>Avoid biting own tail</a:t>
            </a:r>
          </a:p>
        </p:txBody>
      </p: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States can be seen as the grid cells</a:t>
            </a:r>
          </a:p>
          <a:p>
            <a:pPr marL="2171576" lvl="1" indent="-685800">
              <a:buFont typeface="Arial" panose="020B0604020202020204" pitchFamily="34" charset="0"/>
              <a:buChar char="•"/>
            </a:pPr>
            <a:r>
              <a:rPr lang="en-US" sz="3000" dirty="0">
                <a:solidFill>
                  <a:schemeClr val="bg1"/>
                </a:solidFill>
              </a:rPr>
              <a:t>Direction the snake entered the cell. </a:t>
            </a:r>
          </a:p>
          <a:p>
            <a:pPr marL="2971609" lvl="2" indent="-685800">
              <a:buFont typeface="Arial" panose="020B0604020202020204" pitchFamily="34" charset="0"/>
              <a:buChar char="•"/>
            </a:pPr>
            <a:r>
              <a:rPr lang="en-US" sz="2200" dirty="0">
                <a:solidFill>
                  <a:schemeClr val="bg1"/>
                </a:solidFill>
              </a:rPr>
              <a:t>Since a snake cannot go back on itself, the actions will be different at this cell</a:t>
            </a:r>
            <a:endParaRPr lang="en-US" sz="1400" dirty="0">
              <a:solidFill>
                <a:schemeClr val="bg1"/>
              </a:solidFill>
            </a:endParaRPr>
          </a:p>
          <a:p>
            <a:pPr marL="2171576" lvl="1" indent="-685800">
              <a:buFont typeface="Arial" panose="020B0604020202020204" pitchFamily="34" charset="0"/>
              <a:buChar char="•"/>
            </a:pPr>
            <a:r>
              <a:rPr lang="en-US" sz="3000" dirty="0">
                <a:solidFill>
                  <a:schemeClr val="bg1"/>
                </a:solidFill>
              </a:rPr>
              <a:t>Position of head</a:t>
            </a:r>
          </a:p>
          <a:p>
            <a:pPr marL="2171576" lvl="1" indent="-685800">
              <a:buFont typeface="Arial" panose="020B0604020202020204" pitchFamily="34" charset="0"/>
              <a:buChar char="•"/>
            </a:pPr>
            <a:r>
              <a:rPr lang="en-US" sz="3000" dirty="0">
                <a:solidFill>
                  <a:schemeClr val="bg1"/>
                </a:solidFill>
              </a:rPr>
              <a:t>Position of body</a:t>
            </a:r>
          </a:p>
          <a:p>
            <a:pPr marL="2171576" lvl="1" indent="-685800">
              <a:buFont typeface="Arial" panose="020B0604020202020204" pitchFamily="34" charset="0"/>
              <a:buChar char="•"/>
            </a:pPr>
            <a:r>
              <a:rPr lang="en-US" sz="3000" dirty="0">
                <a:solidFill>
                  <a:schemeClr val="bg1"/>
                </a:solidFill>
              </a:rPr>
              <a:t>Position of food piece</a:t>
            </a:r>
          </a:p>
          <a:p>
            <a:pPr marL="2171576" lvl="1" indent="-685800">
              <a:buFont typeface="Arial" panose="020B0604020202020204" pitchFamily="34" charset="0"/>
              <a:buChar char="•"/>
            </a:pPr>
            <a:r>
              <a:rPr lang="en-US" sz="3000" dirty="0">
                <a:solidFill>
                  <a:schemeClr val="bg1"/>
                </a:solidFill>
              </a:rPr>
              <a:t>Terminal is wall or body</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11944659" y="296815"/>
            <a:ext cx="4352981" cy="3427824"/>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9447316" y="2777827"/>
                <a:ext cx="7983615" cy="6389243"/>
              </a:xfrm>
            </p:spPr>
            <p:txBody>
              <a:bodyPr/>
              <a:lstStyle/>
              <a:p>
                <a:pPr marL="685800" indent="-685800">
                  <a:buFont typeface="Arial" panose="020B0604020202020204" pitchFamily="34" charset="0"/>
                  <a:buChar char="•"/>
                </a:pPr>
                <a:r>
                  <a:rPr lang="en-US" sz="3000" b="1" dirty="0"/>
                  <a:t>Food Obtainability: </a:t>
                </a:r>
                <a:r>
                  <a:rPr lang="en-US" sz="3000" dirty="0"/>
                  <a:t>Food is obtainable if it is in a cell immediately next to the snake head. Instead of maintaining this as one attribute, it can be maintained as 4, with the direction of the piece marked as 0 or 1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b="1" dirty="0">
                  <a:solidFill>
                    <a:schemeClr val="bg1"/>
                  </a:solidFill>
                </a:endParaRPr>
              </a:p>
              <a:p>
                <a:pPr marL="685800" indent="-685800">
                  <a:buFont typeface="Arial" panose="020B0604020202020204" pitchFamily="34" charset="0"/>
                  <a:buChar char="•"/>
                </a:pPr>
                <a:r>
                  <a:rPr lang="en-US" sz="3000" b="1" dirty="0"/>
                  <a:t>Direction of Food: </a:t>
                </a:r>
                <a:r>
                  <a:rPr lang="en-US" sz="3000" dirty="0"/>
                  <a:t>Food direction in relation to the head, marked as 0 or 1</a:t>
                </a:r>
                <a:endParaRPr lang="x-IV_mathan" sz="3000" i="1" dirty="0">
                  <a:latin typeface="Cambria Math" panose="02040503050406030204" pitchFamily="18" charset="0"/>
                </a:endParaRPr>
              </a:p>
              <a:p>
                <a:pPr marL="2171576" lvl="1" indent="-685800">
                  <a:buFont typeface="Arial" panose="020B0604020202020204" pitchFamily="34" charset="0"/>
                  <a:buChar char="•"/>
                </a:pPr>
                <a14:m>
                  <m:oMath xmlns:m="http://schemas.openxmlformats.org/officeDocument/2006/math">
                    <m:r>
                      <a:rPr lang="x-IV_mathan" sz="2600">
                        <a:solidFill>
                          <a:schemeClr val="bg1"/>
                        </a:solidFill>
                        <a:latin typeface="Cambria Math" panose="02040503050406030204" pitchFamily="18" charset="0"/>
                      </a:rPr>
                      <m:t>𝑥</m:t>
                    </m:r>
                    <m:r>
                      <a:rPr lang="x-IV_mathan" sz="2600">
                        <a:solidFill>
                          <a:schemeClr val="bg1"/>
                        </a:solidFill>
                        <a:latin typeface="Cambria Math" panose="02040503050406030204" pitchFamily="18" charset="0"/>
                      </a:rPr>
                      <m:t>∈{0,</m:t>
                    </m:r>
                    <m:r>
                      <a:rPr lang="x-IV_mathan" sz="2600" i="1">
                        <a:solidFill>
                          <a:schemeClr val="bg1"/>
                        </a:solidFill>
                        <a:latin typeface="Cambria Math" panose="02040503050406030204" pitchFamily="18" charset="0"/>
                      </a:rPr>
                      <m:t> </m:t>
                    </m:r>
                    <m:r>
                      <a:rPr lang="x-IV_mathan" sz="2600">
                        <a:solidFill>
                          <a:schemeClr val="bg1"/>
                        </a:solidFill>
                        <a:latin typeface="Cambria Math" panose="02040503050406030204" pitchFamily="18" charset="0"/>
                      </a:rPr>
                      <m:t>1}</m:t>
                    </m:r>
                  </m:oMath>
                </a14:m>
                <a:endParaRPr lang="en-US" sz="2600" b="1" dirty="0">
                  <a:solidFill>
                    <a:schemeClr val="bg1"/>
                  </a:solidFill>
                </a:endParaRPr>
              </a:p>
            </p:txBody>
          </p:sp>
        </mc:Choice>
        <mc:Fallback xmlns="">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9447316" y="2777827"/>
                <a:ext cx="7983615" cy="6389243"/>
              </a:xfrm>
              <a:blipFill>
                <a:blip r:embed="rId2"/>
                <a:stretch>
                  <a:fillRect l="-2750" t="-2672" r="-3514"/>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50943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591949" y="5972449"/>
            <a:ext cx="1773371" cy="369332"/>
          </a:xfrm>
          <a:prstGeom prst="rect">
            <a:avLst/>
          </a:prstGeom>
          <a:noFill/>
        </p:spPr>
        <p:txBody>
          <a:bodyPr wrap="none" rtlCol="0">
            <a:spAutoFit/>
          </a:bodyPr>
          <a:lstStyle/>
          <a:p>
            <a:r>
              <a:rPr lang="en-US" dirty="0"/>
              <a:t>Direction of food</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4746193" y="1019628"/>
            <a:ext cx="4277845" cy="3368657"/>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5323020" y="516022"/>
            <a:ext cx="3124189" cy="369332"/>
          </a:xfrm>
          <a:prstGeom prst="rect">
            <a:avLst/>
          </a:prstGeom>
          <a:noFill/>
        </p:spPr>
        <p:txBody>
          <a:bodyPr wrap="none" rtlCol="0">
            <a:spAutoFit/>
          </a:bodyPr>
          <a:lstStyle/>
          <a:p>
            <a:r>
              <a:rPr lang="en-US"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1119345" cy="646331"/>
          </a:xfrm>
          <a:prstGeom prst="rect">
            <a:avLst/>
          </a:prstGeom>
          <a:noFill/>
        </p:spPr>
        <p:txBody>
          <a:bodyPr wrap="none" rtlCol="0">
            <a:spAutoFit/>
          </a:bodyPr>
          <a:lstStyle/>
          <a:p>
            <a:r>
              <a:rPr lang="en-US" sz="36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5257290"/>
            <a:ext cx="1786451" cy="646331"/>
          </a:xfrm>
          <a:prstGeom prst="rect">
            <a:avLst/>
          </a:prstGeom>
          <a:noFill/>
        </p:spPr>
        <p:txBody>
          <a:bodyPr wrap="none" rtlCol="0">
            <a:spAutoFit/>
          </a:bodyPr>
          <a:lstStyle/>
          <a:p>
            <a:r>
              <a:rPr lang="en-US" sz="36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food_up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food_right</a:t>
            </a:r>
            <a:r>
              <a:rPr lang="en-US" dirty="0">
                <a:latin typeface="Courier New" panose="02070309020205020404" pitchFamily="49" charset="0"/>
                <a:cs typeface="Courier New" panose="02070309020205020404" pitchFamily="49" charset="0"/>
              </a:rPr>
              <a:t> = 0</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849239F-80CF-475D-B14A-D474FF9EFAC7}"/>
                  </a:ext>
                </a:extLst>
              </p:cNvPr>
              <p:cNvSpPr txBox="1"/>
              <p:nvPr/>
            </p:nvSpPr>
            <p:spPr>
              <a:xfrm>
                <a:off x="5047535" y="7114344"/>
                <a:ext cx="3493264" cy="1200329"/>
              </a:xfrm>
              <a:prstGeom prst="rect">
                <a:avLst/>
              </a:prstGeom>
              <a:noFill/>
            </p:spPr>
            <p:txBody>
              <a:bodyPr wrap="none" rtlCol="0">
                <a:spAutoFit/>
              </a:bodyPr>
              <a:lstStyle/>
              <a:p>
                <a:pPr marL="0" marR="0">
                  <a:spcBef>
                    <a:spcPts val="0"/>
                  </a:spcBef>
                  <a:spcAft>
                    <a:spcPts val="0"/>
                  </a:spcAft>
                </a:pPr>
                <a:r>
                  <a:rPr lang="en-US" dirty="0" err="1">
                    <a:latin typeface="Courier New" panose="02070309020205020404" pitchFamily="49" charset="0"/>
                    <a:cs typeface="Courier New" panose="02070309020205020404" pitchFamily="49" charset="0"/>
                  </a:rPr>
                  <a:t>food_direction_down</a:t>
                </a:r>
                <a:r>
                  <a:rPr lang="en-US" dirty="0">
                    <a:latin typeface="Courier New" panose="02070309020205020404" pitchFamily="49" charset="0"/>
                    <a:cs typeface="Courier New" panose="02070309020205020404" pitchFamily="49" charset="0"/>
                  </a:rPr>
                  <a:t> = 1</a:t>
                </a:r>
              </a:p>
              <a:p>
                <a:pPr marL="0" marR="0">
                  <a:spcBef>
                    <a:spcPts val="0"/>
                  </a:spcBef>
                  <a:spcAft>
                    <a:spcPts val="0"/>
                  </a:spcAft>
                </a:pPr>
                <a:r>
                  <a:rPr lang="en-US" dirty="0" err="1">
                    <a:latin typeface="Courier New" panose="02070309020205020404" pitchFamily="49" charset="0"/>
                    <a:cs typeface="Courier New" panose="02070309020205020404" pitchFamily="49" charset="0"/>
                  </a:rPr>
                  <a:t>food_direction_up</a:t>
                </a:r>
                <a:r>
                  <a:rPr lang="en-US" dirty="0">
                    <a:latin typeface="Courier New" panose="02070309020205020404" pitchFamily="49" charset="0"/>
                    <a:cs typeface="Courier New" panose="02070309020205020404" pitchFamily="49" charset="0"/>
                  </a:rPr>
                  <a:t> = 0</a:t>
                </a:r>
                <a:br>
                  <a:rPr lang="x-IV_mathan" dirty="0">
                    <a:latin typeface="Courier New" panose="02070309020205020404" pitchFamily="49" charset="0"/>
                    <a:cs typeface="Courier New" panose="02070309020205020404" pitchFamily="49" charset="0"/>
                  </a:rPr>
                </a:br>
                <a:r>
                  <a:rPr lang="x-IV_mathan" dirty="0">
                    <a:latin typeface="Courier New" panose="02070309020205020404" pitchFamily="49" charset="0"/>
                    <a:cs typeface="Courier New" panose="02070309020205020404" pitchFamily="49" charset="0"/>
                  </a:rPr>
                  <a:t>food</a:t>
                </a:r>
                <a:r>
                  <a:rPr lang="en-US" dirty="0">
                    <a:latin typeface="Courier New" panose="02070309020205020404" pitchFamily="49" charset="0"/>
                    <a:cs typeface="Courier New" panose="02070309020205020404" pitchFamily="49" charset="0"/>
                  </a:rPr>
                  <a:t>_direction</a:t>
                </a:r>
                <a:r>
                  <a:rPr lang="x-IV_mathan" dirty="0">
                    <a:latin typeface="Courier New" panose="02070309020205020404" pitchFamily="49" charset="0"/>
                    <a:cs typeface="Courier New" panose="02070309020205020404" pitchFamily="49" charset="0"/>
                  </a:rPr>
                  <a:t>_left = </a:t>
                </a:r>
                <a14:m>
                  <m:oMath xmlns:m="http://schemas.openxmlformats.org/officeDocument/2006/math">
                    <m:r>
                      <a:rPr lang="en-US" b="0" i="1" smtClean="0">
                        <a:latin typeface="Cambria Math" panose="02040503050406030204" pitchFamily="18" charset="0"/>
                        <a:cs typeface="Courier New" panose="02070309020205020404" pitchFamily="49" charset="0"/>
                      </a:rPr>
                      <m:t>1</m:t>
                    </m:r>
                  </m:oMath>
                </a14:m>
                <a:endParaRPr lang="x-IV_mathan" sz="1800" dirty="0">
                  <a:effectLst/>
                  <a:latin typeface="Cambria Math" panose="02040503050406030204" pitchFamily="18" charset="0"/>
                </a:endParaRPr>
              </a:p>
              <a:p>
                <a:pPr marL="0" marR="0">
                  <a:spcBef>
                    <a:spcPts val="0"/>
                  </a:spcBef>
                  <a:spcAft>
                    <a:spcPts val="0"/>
                  </a:spcAft>
                </a:pPr>
                <a:r>
                  <a:rPr lang="en-US" dirty="0">
                    <a:latin typeface="Courier New" panose="02070309020205020404" pitchFamily="49" charset="0"/>
                    <a:cs typeface="Courier New" panose="02070309020205020404" pitchFamily="49" charset="0"/>
                  </a:rPr>
                  <a:t>f</a:t>
                </a:r>
                <a:r>
                  <a:rPr lang="x-IV_mathan" dirty="0">
                    <a:latin typeface="Courier New" panose="02070309020205020404" pitchFamily="49" charset="0"/>
                    <a:cs typeface="Courier New" panose="02070309020205020404" pitchFamily="49" charset="0"/>
                  </a:rPr>
                  <a:t>ood</a:t>
                </a:r>
                <a:r>
                  <a:rPr lang="en-US">
                    <a:latin typeface="Courier New" panose="02070309020205020404" pitchFamily="49" charset="0"/>
                    <a:cs typeface="Courier New" panose="02070309020205020404" pitchFamily="49" charset="0"/>
                  </a:rPr>
                  <a:t>_direction</a:t>
                </a:r>
                <a:r>
                  <a:rPr lang="x-IV_mathan">
                    <a:latin typeface="Courier New" panose="02070309020205020404" pitchFamily="49" charset="0"/>
                    <a:cs typeface="Courier New" panose="02070309020205020404" pitchFamily="49" charset="0"/>
                  </a:rPr>
                  <a:t>_</a:t>
                </a:r>
                <a:r>
                  <a:rPr lang="x-IV_mathan" dirty="0">
                    <a:latin typeface="Courier New" panose="02070309020205020404" pitchFamily="49" charset="0"/>
                    <a:cs typeface="Courier New" panose="02070309020205020404" pitchFamily="49" charset="0"/>
                  </a:rPr>
                  <a:t>right = 0</a:t>
                </a:r>
                <a:endParaRPr lang="x-IV_mathan" sz="1800" dirty="0">
                  <a:effectLst/>
                  <a:latin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5047535" y="7114344"/>
                <a:ext cx="3493264" cy="1200329"/>
              </a:xfrm>
              <a:prstGeom prst="rect">
                <a:avLst/>
              </a:prstGeom>
              <a:blipFill>
                <a:blip r:embed="rId4"/>
                <a:stretch>
                  <a:fillRect l="-1396" t="-2538" r="-524" b="-761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9237561-C07B-4E16-9A04-E5255F8E5DA2}"/>
              </a:ext>
            </a:extLst>
          </p:cNvPr>
          <p:cNvPicPr>
            <a:picLocks noChangeAspect="1"/>
          </p:cNvPicPr>
          <p:nvPr/>
        </p:nvPicPr>
        <p:blipFill>
          <a:blip r:embed="rId5"/>
          <a:stretch>
            <a:fillRect/>
          </a:stretch>
        </p:blipFill>
        <p:spPr>
          <a:xfrm>
            <a:off x="241893" y="6410609"/>
            <a:ext cx="4382364" cy="3450962"/>
          </a:xfrm>
          <a:prstGeom prst="rect">
            <a:avLst/>
          </a:prstGeom>
        </p:spPr>
      </p:pic>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802499" y="698910"/>
            <a:ext cx="6985416" cy="2862093"/>
          </a:xfrm>
        </p:spPr>
        <p:txBody>
          <a:bodyPr/>
          <a:lstStyle/>
          <a:p>
            <a:pPr algn="ctr"/>
            <a:r>
              <a:rPr lang="en-US" sz="6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9144000" y="51435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10664357" y="667149"/>
            <a:ext cx="2108078" cy="369332"/>
          </a:xfrm>
          <a:prstGeom prst="rect">
            <a:avLst/>
          </a:prstGeom>
          <a:noFill/>
        </p:spPr>
        <p:txBody>
          <a:bodyPr wrap="none" rtlCol="0">
            <a:spAutoFit/>
          </a:bodyPr>
          <a:lstStyle/>
          <a:p>
            <a:r>
              <a:rPr lang="en-US"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14910826" y="5982823"/>
            <a:ext cx="2017347" cy="369332"/>
          </a:xfrm>
          <a:prstGeom prst="rect">
            <a:avLst/>
          </a:prstGeom>
          <a:noFill/>
        </p:spPr>
        <p:txBody>
          <a:bodyPr wrap="none" rtlCol="0">
            <a:spAutoFit/>
          </a:bodyPr>
          <a:lstStyle/>
          <a:p>
            <a:r>
              <a:rPr lang="en-US"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5414814" y="52579"/>
            <a:ext cx="2598275" cy="646331"/>
          </a:xfrm>
          <a:prstGeom prst="rect">
            <a:avLst/>
          </a:prstGeom>
          <a:noFill/>
        </p:spPr>
        <p:txBody>
          <a:bodyPr wrap="none" rtlCol="0">
            <a:spAutoFit/>
          </a:bodyPr>
          <a:lstStyle/>
          <a:p>
            <a:r>
              <a:rPr lang="en-US" sz="36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9735255" y="5378658"/>
            <a:ext cx="2419958" cy="646331"/>
          </a:xfrm>
          <a:prstGeom prst="rect">
            <a:avLst/>
          </a:prstGeom>
          <a:noFill/>
        </p:spPr>
        <p:txBody>
          <a:bodyPr wrap="none" rtlCol="0">
            <a:spAutoFit/>
          </a:bodyPr>
          <a:lstStyle/>
          <a:p>
            <a:r>
              <a:rPr lang="en-US" sz="36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9680654" y="1175913"/>
            <a:ext cx="4352980" cy="3427824"/>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13743010" y="6422577"/>
            <a:ext cx="4352980" cy="3427824"/>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14827760" y="106089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14827760" y="309796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body_right</a:t>
            </a:r>
            <a:r>
              <a:rPr lang="en-US"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5926373" y="2471082"/>
            <a:ext cx="470000" cy="369332"/>
          </a:xfrm>
          <a:prstGeom prst="rect">
            <a:avLst/>
          </a:prstGeom>
          <a:noFill/>
        </p:spPr>
        <p:txBody>
          <a:bodyPr wrap="none" rtlCol="0">
            <a:spAutoFit/>
          </a:bodyPr>
          <a:lstStyle/>
          <a:p>
            <a:r>
              <a:rPr lang="en-US"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10040532" y="642257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10040532" y="845964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wall_up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wall_down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wall_right</a:t>
            </a:r>
            <a:r>
              <a:rPr lang="en-US"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11139145" y="7832762"/>
            <a:ext cx="470000" cy="369332"/>
          </a:xfrm>
          <a:prstGeom prst="rect">
            <a:avLst/>
          </a:prstGeom>
          <a:noFill/>
        </p:spPr>
        <p:txBody>
          <a:bodyPr wrap="none" rtlCol="0">
            <a:spAutoFit/>
          </a:bodyPr>
          <a:lstStyle/>
          <a:p>
            <a:r>
              <a:rPr lang="en-US" b="1" dirty="0"/>
              <a:t>OR</a:t>
            </a:r>
          </a:p>
        </p:txBody>
      </p:sp>
      <mc:AlternateContent xmlns:mc="http://schemas.openxmlformats.org/markup-compatibility/2006" xmlns:a14="http://schemas.microsoft.com/office/drawing/2010/main">
        <mc:Choice Requires="a14">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62558" y="2687518"/>
                <a:ext cx="7983615" cy="7162881"/>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000" b="1" dirty="0"/>
                  <a:t>Head position relative to obstacles: </a:t>
                </a:r>
                <a:r>
                  <a:rPr lang="en-US" sz="3000" dirty="0"/>
                  <a:t>The head can collide with 2 things to lose the game, the body and a wall. They can either be defined separately, or as a single obstacle.</a:t>
                </a:r>
              </a:p>
              <a:p>
                <a:pPr marL="2171576" lvl="1" indent="-685800">
                  <a:buFont typeface="Arial" panose="020B0604020202020204" pitchFamily="34" charset="0"/>
                  <a:buChar char="•"/>
                </a:pPr>
                <a:r>
                  <a:rPr lang="en-US" sz="2600" dirty="0">
                    <a:solidFill>
                      <a:schemeClr val="bg1"/>
                    </a:solidFill>
                  </a:rPr>
                  <a:t>Both methods will be used to see what produces the best results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rPr>
                      <m:t>𝑥</m:t>
                    </m:r>
                    <m:r>
                      <a:rPr lang="x-IV_mathan" sz="2600" smtClean="0">
                        <a:solidFill>
                          <a:schemeClr val="bg1"/>
                        </a:solidFill>
                        <a:effectLst/>
                        <a:latin typeface="Cambria Math" panose="02040503050406030204" pitchFamily="18" charset="0"/>
                      </a:rPr>
                      <m:t>∈{0,</m:t>
                    </m:r>
                    <m:r>
                      <a:rPr lang="x-IV_mathan" sz="2600" i="1">
                        <a:solidFill>
                          <a:schemeClr val="bg1"/>
                        </a:solidFill>
                        <a:effectLst/>
                        <a:latin typeface="Cambria Math" panose="02040503050406030204" pitchFamily="18" charset="0"/>
                      </a:rPr>
                      <m:t> </m:t>
                    </m:r>
                    <m:r>
                      <a:rPr lang="x-IV_mathan" sz="2600">
                        <a:solidFill>
                          <a:schemeClr val="bg1"/>
                        </a:solidFill>
                        <a:effectLst/>
                        <a:latin typeface="Cambria Math" panose="02040503050406030204" pitchFamily="18" charset="0"/>
                      </a:rPr>
                      <m:t>1}</m:t>
                    </m:r>
                  </m:oMath>
                </a14:m>
                <a:endParaRPr lang="en-US" sz="2600" dirty="0">
                  <a:solidFill>
                    <a:schemeClr val="bg1"/>
                  </a:solidFill>
                </a:endParaRPr>
              </a:p>
              <a:p>
                <a:pPr marL="685800" indent="-685800">
                  <a:buFont typeface="Arial" panose="020B0604020202020204" pitchFamily="34" charset="0"/>
                  <a:buChar char="•"/>
                </a:pPr>
                <a:r>
                  <a:rPr lang="en-US" sz="3600" dirty="0"/>
                  <a:t>A similar method as was used to describe food location will be used to avoid categorization bias</a:t>
                </a:r>
              </a:p>
              <a:p>
                <a:pPr marL="2171576" lvl="1" indent="-685800">
                  <a:buFont typeface="Arial" panose="020B0604020202020204" pitchFamily="34" charset="0"/>
                  <a:buChar char="•"/>
                </a:pPr>
                <a14:m>
                  <m:oMath xmlns:m="http://schemas.openxmlformats.org/officeDocument/2006/math">
                    <m:r>
                      <a:rPr lang="x-IV_mathan" sz="2600" smtClean="0">
                        <a:solidFill>
                          <a:schemeClr val="bg1"/>
                        </a:solidFill>
                        <a:effectLst/>
                        <a:latin typeface="Cambria Math" panose="02040503050406030204" pitchFamily="18" charset="0"/>
                        <a:ea typeface="Cambria Math" panose="02040503050406030204" pitchFamily="18" charset="0"/>
                      </a:rPr>
                      <m:t>𝑥</m:t>
                    </m:r>
                    <m:r>
                      <a:rPr lang="x-IV_mathan" sz="2600" smtClean="0">
                        <a:solidFill>
                          <a:schemeClr val="bg1"/>
                        </a:solidFill>
                        <a:effectLst/>
                        <a:latin typeface="Cambria Math" panose="02040503050406030204" pitchFamily="18" charset="0"/>
                        <a:ea typeface="Cambria Math" panose="02040503050406030204" pitchFamily="18" charset="0"/>
                      </a:rPr>
                      <m:t>∈{0,</m:t>
                    </m:r>
                    <m:r>
                      <a:rPr lang="x-IV_mathan" sz="2600" i="1">
                        <a:solidFill>
                          <a:schemeClr val="bg1"/>
                        </a:solidFill>
                        <a:effectLst/>
                        <a:latin typeface="Cambria Math" panose="02040503050406030204" pitchFamily="18" charset="0"/>
                        <a:ea typeface="Cambria Math" panose="02040503050406030204" pitchFamily="18" charset="0"/>
                      </a:rPr>
                      <m:t> </m:t>
                    </m:r>
                    <m:r>
                      <a:rPr lang="x-IV_mathan" sz="2600">
                        <a:solidFill>
                          <a:schemeClr val="bg1"/>
                        </a:solidFill>
                        <a:effectLst/>
                        <a:latin typeface="Cambria Math" panose="02040503050406030204" pitchFamily="18" charset="0"/>
                        <a:ea typeface="Cambria Math" panose="02040503050406030204" pitchFamily="18" charset="0"/>
                      </a:rPr>
                      <m:t>1}</m:t>
                    </m:r>
                  </m:oMath>
                </a14:m>
                <a:endParaRPr lang="en-US" sz="2600" b="1" dirty="0">
                  <a:solidFill>
                    <a:schemeClr val="bg1"/>
                  </a:solidFill>
                  <a:latin typeface="Cambria Math" panose="02040503050406030204" pitchFamily="18" charset="0"/>
                  <a:ea typeface="Cambria Math" panose="02040503050406030204" pitchFamily="18" charset="0"/>
                </a:endParaRPr>
              </a:p>
              <a:p>
                <a:pPr lvl="1" indent="0">
                  <a:buNone/>
                </a:pPr>
                <a:endParaRPr lang="en-US" sz="4400" dirty="0"/>
              </a:p>
              <a:p>
                <a:pPr marL="685800" indent="-685800">
                  <a:buFont typeface="Arial" panose="020B0604020202020204" pitchFamily="34" charset="0"/>
                  <a:buChar char="•"/>
                </a:pPr>
                <a:endParaRPr lang="en-US" sz="3600" b="1" dirty="0"/>
              </a:p>
            </p:txBody>
          </p:sp>
        </mc:Choice>
        <mc:Fallback xmlns="">
          <p:sp>
            <p:nvSpPr>
              <p:cNvPr id="35" name="Text Placeholder 3">
                <a:extLst>
                  <a:ext uri="{FF2B5EF4-FFF2-40B4-BE49-F238E27FC236}">
                    <a16:creationId xmlns:a16="http://schemas.microsoft.com/office/drawing/2014/main" id="{6ABAF28D-C2E5-499D-A275-7874FE832F1A}"/>
                  </a:ext>
                </a:extLst>
              </p:cNvPr>
              <p:cNvSpPr txBox="1">
                <a:spLocks noRot="1" noChangeAspect="1" noMove="1" noResize="1" noEditPoints="1" noAdjustHandles="1" noChangeArrowheads="1" noChangeShapeType="1" noTextEdit="1"/>
              </p:cNvSpPr>
              <p:nvPr/>
            </p:nvSpPr>
            <p:spPr>
              <a:xfrm>
                <a:off x="262558" y="2687518"/>
                <a:ext cx="7983615" cy="7162881"/>
              </a:xfrm>
              <a:prstGeom prst="rect">
                <a:avLst/>
              </a:prstGeom>
              <a:blipFill>
                <a:blip r:embed="rId4"/>
                <a:stretch>
                  <a:fillRect l="-3206" t="-2383" r="-382"/>
                </a:stretch>
              </a:blipFill>
            </p:spPr>
            <p:txBody>
              <a:bodyPr/>
              <a:lstStyle/>
              <a:p>
                <a:r>
                  <a:rPr lang="en-US">
                    <a:noFill/>
                  </a:rPr>
                  <a:t> </a:t>
                </a:r>
              </a:p>
            </p:txBody>
          </p:sp>
        </mc:Fallback>
      </mc:AlternateContent>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9447316" y="2777827"/>
                <a:ext cx="7983615" cy="6389243"/>
              </a:xfrm>
            </p:spPr>
            <p:txBody>
              <a:bodyPr/>
              <a:lstStyle/>
              <a:p>
                <a:pPr marL="685800" indent="-685800">
                  <a:buFont typeface="Arial" panose="020B0604020202020204" pitchFamily="34" charset="0"/>
                  <a:buChar char="•"/>
                </a:pPr>
                <a:r>
                  <a:rPr lang="en-US" sz="3000" b="1" dirty="0"/>
                  <a:t>Length of Body: </a:t>
                </a:r>
                <a:r>
                  <a:rPr lang="en-US" sz="3000" dirty="0"/>
                  <a:t>As the body grows, the length will affect how the snake can move. Often the body will be blocking the food and the straight path is not the right one. In a perfect game, the tail length could be </a:t>
                </a:r>
                <a14:m>
                  <m:oMath xmlns:m="http://schemas.openxmlformats.org/officeDocument/2006/math">
                    <m:r>
                      <a:rPr lang="en-US" sz="3000" b="0" i="1" smtClean="0">
                        <a:latin typeface="Cambria Math" panose="02040503050406030204" pitchFamily="18" charset="0"/>
                      </a:rPr>
                      <m:t>𝑔𝑟𝑖𝑑𝑠𝑖𝑧</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𝑒</m:t>
                        </m:r>
                      </m:e>
                      <m:sup>
                        <m:r>
                          <a:rPr lang="en-US" sz="3000" b="0" i="1" smtClean="0">
                            <a:latin typeface="Cambria Math" panose="02040503050406030204" pitchFamily="18" charset="0"/>
                          </a:rPr>
                          <m:t>2</m:t>
                        </m:r>
                      </m:sup>
                    </m:sSup>
                  </m:oMath>
                </a14:m>
                <a:endParaRPr lang="en-US" sz="3000" b="1" dirty="0"/>
              </a:p>
              <a:p>
                <a:pPr marL="2171576" lvl="1" indent="-685800">
                  <a:buFont typeface="Arial" panose="020B0604020202020204" pitchFamily="34" charset="0"/>
                  <a:buChar char="•"/>
                </a:pPr>
                <a:r>
                  <a:rPr lang="x-IV_mathan" sz="2600" dirty="0">
                    <a:solidFill>
                      <a:schemeClr val="bg1"/>
                    </a:solidFill>
                    <a:effectLst/>
                  </a:rPr>
                  <a:t>0 ≤ </a:t>
                </a:r>
                <a14:m>
                  <m:oMath xmlns:m="http://schemas.openxmlformats.org/officeDocument/2006/math">
                    <m:r>
                      <a:rPr lang="x-IV_mathan" sz="2600" smtClean="0">
                        <a:solidFill>
                          <a:schemeClr val="bg1"/>
                        </a:solidFill>
                        <a:effectLst/>
                        <a:latin typeface="Cambria Math" panose="02040503050406030204" pitchFamily="18" charset="0"/>
                      </a:rPr>
                      <m:t>𝑥</m:t>
                    </m:r>
                    <m:r>
                      <a:rPr lang="en-US" sz="2600" b="0" i="0" smtClean="0">
                        <a:solidFill>
                          <a:schemeClr val="bg1"/>
                        </a:solidFill>
                        <a:effectLst/>
                        <a:latin typeface="Cambria Math" panose="02040503050406030204" pitchFamily="18" charset="0"/>
                      </a:rPr>
                      <m:t>≤</m:t>
                    </m:r>
                    <m:sSup>
                      <m:sSupPr>
                        <m:ctrlPr>
                          <a:rPr lang="en-US" sz="2600" b="0" i="1" smtClean="0">
                            <a:solidFill>
                              <a:schemeClr val="bg1"/>
                            </a:solidFill>
                            <a:effectLst/>
                            <a:latin typeface="Cambria Math" panose="02040503050406030204" pitchFamily="18" charset="0"/>
                          </a:rPr>
                        </m:ctrlPr>
                      </m:sSupPr>
                      <m:e>
                        <m:r>
                          <m:rPr>
                            <m:sty m:val="p"/>
                          </m:rPr>
                          <a:rPr lang="en-US" sz="2600" b="0" i="0" smtClean="0">
                            <a:solidFill>
                              <a:schemeClr val="bg1"/>
                            </a:solidFill>
                            <a:effectLst/>
                            <a:latin typeface="Cambria Math" panose="02040503050406030204" pitchFamily="18" charset="0"/>
                          </a:rPr>
                          <m:t>gridsize</m:t>
                        </m:r>
                      </m:e>
                      <m:sup>
                        <m:r>
                          <a:rPr lang="en-US" sz="2600" b="0" i="0" smtClean="0">
                            <a:solidFill>
                              <a:schemeClr val="bg1"/>
                            </a:solidFill>
                            <a:effectLst/>
                            <a:latin typeface="Cambria Math" panose="02040503050406030204" pitchFamily="18" charset="0"/>
                          </a:rPr>
                          <m:t>2</m:t>
                        </m:r>
                      </m:sup>
                    </m:sSup>
                  </m:oMath>
                </a14:m>
                <a:endParaRPr lang="en-US" sz="2600" b="1" dirty="0">
                  <a:solidFill>
                    <a:schemeClr val="bg1"/>
                  </a:solidFill>
                </a:endParaRPr>
              </a:p>
              <a:p>
                <a:pPr lvl="1" indent="0">
                  <a:buNone/>
                </a:pPr>
                <a:endParaRPr lang="en-US" sz="3800" b="1" dirty="0"/>
              </a:p>
              <a:p>
                <a:pPr lvl="1" indent="0">
                  <a:buNone/>
                </a:pPr>
                <a:r>
                  <a:rPr lang="en-US" sz="3800" dirty="0"/>
                  <a:t> </a:t>
                </a:r>
                <a:endParaRPr lang="en-US" sz="3400" b="1" dirty="0">
                  <a:solidFill>
                    <a:schemeClr val="bg1"/>
                  </a:solidFill>
                </a:endParaRPr>
              </a:p>
            </p:txBody>
          </p:sp>
        </mc:Choice>
        <mc:Fallback xmlns="">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9447316" y="2777827"/>
                <a:ext cx="7983615" cy="6389243"/>
              </a:xfrm>
              <a:blipFill>
                <a:blip r:embed="rId2"/>
                <a:stretch>
                  <a:fillRect l="-2750" t="-2672" r="-3285"/>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AA82857-950D-4D70-A77B-61A205A765D0}"/>
              </a:ext>
            </a:extLst>
          </p:cNvPr>
          <p:cNvSpPr txBox="1"/>
          <p:nvPr/>
        </p:nvSpPr>
        <p:spPr>
          <a:xfrm>
            <a:off x="4646611" y="705396"/>
            <a:ext cx="3538020" cy="369332"/>
          </a:xfrm>
          <a:prstGeom prst="rect">
            <a:avLst/>
          </a:prstGeom>
          <a:noFill/>
        </p:spPr>
        <p:txBody>
          <a:bodyPr wrap="none" rtlCol="0">
            <a:spAutoFit/>
          </a:bodyPr>
          <a:lstStyle/>
          <a:p>
            <a:r>
              <a:rPr lang="en-US" dirty="0"/>
              <a:t>Body Length Affects Possible Moves</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2506840" cy="646331"/>
          </a:xfrm>
          <a:prstGeom prst="rect">
            <a:avLst/>
          </a:prstGeom>
          <a:noFill/>
        </p:spPr>
        <p:txBody>
          <a:bodyPr wrap="none" rtlCol="0">
            <a:spAutoFit/>
          </a:bodyPr>
          <a:lstStyle/>
          <a:p>
            <a:r>
              <a:rPr lang="en-US" sz="3600" dirty="0"/>
              <a:t>Body Length</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252540"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body_length</a:t>
            </a:r>
            <a:r>
              <a:rPr lang="en-US" dirty="0">
                <a:latin typeface="Courier New" panose="02070309020205020404" pitchFamily="49" charset="0"/>
                <a:cs typeface="Courier New" panose="02070309020205020404" pitchFamily="49" charset="0"/>
              </a:rPr>
              <a:t> = 7</a:t>
            </a:r>
          </a:p>
        </p:txBody>
      </p:sp>
      <p:pic>
        <p:nvPicPr>
          <p:cNvPr id="6" name="Picture 5">
            <a:extLst>
              <a:ext uri="{FF2B5EF4-FFF2-40B4-BE49-F238E27FC236}">
                <a16:creationId xmlns:a16="http://schemas.microsoft.com/office/drawing/2014/main" id="{2297A7E1-C35C-4CEC-BC56-33C3BCB745AC}"/>
              </a:ext>
            </a:extLst>
          </p:cNvPr>
          <p:cNvPicPr>
            <a:picLocks noChangeAspect="1"/>
          </p:cNvPicPr>
          <p:nvPr/>
        </p:nvPicPr>
        <p:blipFill>
          <a:blip r:embed="rId3"/>
          <a:stretch>
            <a:fillRect/>
          </a:stretch>
        </p:blipFill>
        <p:spPr>
          <a:xfrm>
            <a:off x="4146469" y="1331995"/>
            <a:ext cx="4409701" cy="3472489"/>
          </a:xfrm>
          <a:prstGeom prst="rect">
            <a:avLst/>
          </a:prstGeom>
        </p:spPr>
      </p:pic>
    </p:spTree>
    <p:extLst>
      <p:ext uri="{BB962C8B-B14F-4D97-AF65-F5344CB8AC3E}">
        <p14:creationId xmlns:p14="http://schemas.microsoft.com/office/powerpoint/2010/main" val="295117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1E86E-9C4B-4A20-B1A5-149E177D1A81}"/>
              </a:ext>
            </a:extLst>
          </p:cNvPr>
          <p:cNvSpPr>
            <a:spLocks noGrp="1"/>
          </p:cNvSpPr>
          <p:nvPr>
            <p:ph type="title"/>
          </p:nvPr>
        </p:nvSpPr>
        <p:spPr/>
        <p:txBody>
          <a:bodyPr/>
          <a:lstStyle/>
          <a:p>
            <a:r>
              <a:rPr lang="en-US" dirty="0"/>
              <a:t>Defining Transitions</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3705DF0D-3938-4580-805B-7E8C92733A11}"/>
                  </a:ext>
                </a:extLst>
              </p:cNvPr>
              <p:cNvSpPr>
                <a:spLocks noGrp="1"/>
              </p:cNvSpPr>
              <p:nvPr>
                <p:ph type="body" sz="quarter" idx="10"/>
              </p:nvPr>
            </p:nvSpPr>
            <p:spPr>
              <a:xfrm>
                <a:off x="899345" y="2457959"/>
                <a:ext cx="15369267" cy="6085150"/>
              </a:xfrm>
            </p:spPr>
            <p:txBody>
              <a:bodyPr/>
              <a:lstStyle/>
              <a:p>
                <a:pPr marL="685800" indent="-685800">
                  <a:buFont typeface="Arial" panose="020B0604020202020204" pitchFamily="34" charset="0"/>
                  <a:buChar char="•"/>
                </a:pPr>
                <a:r>
                  <a:rPr lang="en-US" sz="4000" dirty="0"/>
                  <a:t>All transitions in Snake are deterministic </a:t>
                </a:r>
              </a:p>
              <a:p>
                <a:pPr marL="2171576" lvl="1" indent="-6858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𝑃</m:t>
                    </m:r>
                    <m:d>
                      <m:dPr>
                        <m:endChr m:val="|"/>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𝑟</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𝑠</m:t>
                            </m:r>
                          </m:e>
                          <m:sup>
                            <m:r>
                              <a:rPr lang="x-IV_mathan" sz="3000">
                                <a:solidFill>
                                  <a:schemeClr val="bg1"/>
                                </a:solidFill>
                                <a:effectLst/>
                                <a:latin typeface="Cambria Math" panose="02040503050406030204" pitchFamily="18" charset="0"/>
                              </a:rPr>
                              <m:t>′</m:t>
                            </m:r>
                          </m:sup>
                        </m:sSup>
                      </m:e>
                    </m:d>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𝑠</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𝑎</m:t>
                    </m:r>
                    <m:r>
                      <a:rPr lang="x-IV_mathan" sz="3000">
                        <a:solidFill>
                          <a:schemeClr val="bg1"/>
                        </a:solidFill>
                        <a:effectLst/>
                        <a:latin typeface="Cambria Math" panose="02040503050406030204" pitchFamily="18" charset="0"/>
                      </a:rPr>
                      <m:t>)=1.0,</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𝑎</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𝐴</m:t>
                    </m:r>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𝜀</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𝑆</m:t>
                    </m:r>
                    <m:r>
                      <a:rPr lang="x-IV_mathan" sz="3000" i="1">
                        <a:solidFill>
                          <a:schemeClr val="bg1"/>
                        </a:solidFill>
                        <a:effectLst/>
                        <a:latin typeface="Cambria Math" panose="02040503050406030204" pitchFamily="18" charset="0"/>
                      </a:rPr>
                      <m:t> </m:t>
                    </m:r>
                  </m:oMath>
                </a14:m>
                <a:endParaRPr lang="en-US" sz="3000" dirty="0">
                  <a:solidFill>
                    <a:schemeClr val="bg1"/>
                  </a:solidFill>
                </a:endParaRPr>
              </a:p>
              <a:p>
                <a:pPr marL="685800" indent="-685800">
                  <a:buFont typeface="Arial" panose="020B0604020202020204" pitchFamily="34" charset="0"/>
                  <a:buChar char="•"/>
                </a:pPr>
                <a:r>
                  <a:rPr lang="en-US" sz="4000" dirty="0"/>
                  <a:t>Moving </a:t>
                </a:r>
                <a14:m>
                  <m:oMath xmlns:m="http://schemas.openxmlformats.org/officeDocument/2006/math">
                    <m:r>
                      <a:rPr lang="en-US" sz="4000" b="0" i="1" smtClean="0">
                        <a:latin typeface="Cambria Math" panose="02040503050406030204" pitchFamily="18" charset="0"/>
                      </a:rPr>
                      <m:t>𝑑𝑖𝑟𝑒𝑐𝑡𝑖𝑜𝑛</m:t>
                    </m:r>
                  </m:oMath>
                </a14:m>
                <a:r>
                  <a:rPr lang="en-US" sz="4000" dirty="0"/>
                  <a:t> will move the snake 1 cell in </a:t>
                </a:r>
                <a14:m>
                  <m:oMath xmlns:m="http://schemas.openxmlformats.org/officeDocument/2006/math">
                    <m:r>
                      <a:rPr lang="en-US" sz="4000" b="0" i="1" smtClean="0">
                        <a:latin typeface="Cambria Math" panose="02040503050406030204" pitchFamily="18" charset="0"/>
                      </a:rPr>
                      <m:t>𝑑𝑖𝑟𝑒𝑐𝑡𝑖𝑜𝑛</m:t>
                    </m:r>
                  </m:oMath>
                </a14:m>
                <a:endParaRPr lang="en-US" sz="4000" dirty="0"/>
              </a:p>
              <a:p>
                <a:pPr marL="685800" indent="-685800">
                  <a:buFont typeface="Arial" panose="020B0604020202020204" pitchFamily="34" charset="0"/>
                  <a:buChar char="•"/>
                </a:pPr>
                <a:r>
                  <a:rPr lang="en-US" sz="4000" dirty="0"/>
                  <a:t>Moving into a wall or body is terminal</a:t>
                </a:r>
              </a:p>
              <a:p>
                <a:pPr marL="685800" indent="-685800">
                  <a:buFont typeface="Arial" panose="020B0604020202020204" pitchFamily="34" charset="0"/>
                  <a:buChar char="•"/>
                </a:pPr>
                <a:r>
                  <a:rPr lang="en-US" sz="4000" dirty="0"/>
                  <a:t>Obtaining food will add a tail piece to the end of the snake</a:t>
                </a:r>
              </a:p>
              <a:p>
                <a:pPr marL="2171576" lvl="1" indent="-685800">
                  <a:buFont typeface="Arial" panose="020B0604020202020204" pitchFamily="34" charset="0"/>
                  <a:buChar char="•"/>
                </a:pPr>
                <a:r>
                  <a:rPr lang="en-US" sz="3000" dirty="0">
                    <a:solidFill>
                      <a:schemeClr val="bg1"/>
                    </a:solidFill>
                  </a:rPr>
                  <a:t>Food will be randomly placed, but this is environment stochasticity, not transition</a:t>
                </a:r>
              </a:p>
            </p:txBody>
          </p:sp>
        </mc:Choice>
        <mc:Fallback xmlns="">
          <p:sp>
            <p:nvSpPr>
              <p:cNvPr id="8" name="Text Placeholder 7">
                <a:extLst>
                  <a:ext uri="{FF2B5EF4-FFF2-40B4-BE49-F238E27FC236}">
                    <a16:creationId xmlns:a16="http://schemas.microsoft.com/office/drawing/2014/main" id="{3705DF0D-3938-4580-805B-7E8C92733A11}"/>
                  </a:ext>
                </a:extLst>
              </p:cNvPr>
              <p:cNvSpPr>
                <a:spLocks noGrp="1" noRot="1" noChangeAspect="1" noMove="1" noResize="1" noEditPoints="1" noAdjustHandles="1" noChangeArrowheads="1" noChangeShapeType="1" noTextEdit="1"/>
              </p:cNvSpPr>
              <p:nvPr>
                <p:ph type="body" sz="quarter" idx="10"/>
              </p:nvPr>
            </p:nvSpPr>
            <p:spPr>
              <a:xfrm>
                <a:off x="899345" y="2457959"/>
                <a:ext cx="15369267" cy="6085150"/>
              </a:xfrm>
              <a:blipFill>
                <a:blip r:embed="rId2"/>
                <a:stretch>
                  <a:fillRect l="-1864" t="-3507"/>
                </a:stretch>
              </a:blipFill>
            </p:spPr>
            <p:txBody>
              <a:bodyPr/>
              <a:lstStyle/>
              <a:p>
                <a:r>
                  <a:rPr lang="en-US">
                    <a:noFill/>
                  </a:rPr>
                  <a:t> </a:t>
                </a:r>
              </a:p>
            </p:txBody>
          </p:sp>
        </mc:Fallback>
      </mc:AlternateContent>
    </p:spTree>
    <p:extLst>
      <p:ext uri="{BB962C8B-B14F-4D97-AF65-F5344CB8AC3E}">
        <p14:creationId xmlns:p14="http://schemas.microsoft.com/office/powerpoint/2010/main" val="3107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5101884" y="1516859"/>
            <a:ext cx="3704268" cy="2500383"/>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661150" y="5926575"/>
            <a:ext cx="3704268" cy="2500383"/>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5101884" y="5926575"/>
            <a:ext cx="3704268" cy="2500383"/>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657762" y="1516859"/>
            <a:ext cx="3704268" cy="2500383"/>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endParaRPr lang="x-IV_mathan" sz="1800" dirty="0">
              <a:effectLst/>
              <a:latin typeface="Cambria Math" panose="02040503050406030204" pitchFamily="18" charset="0"/>
            </a:endParaRPr>
          </a:p>
          <a:p>
            <a:pPr marL="685800" indent="-685800">
              <a:buFont typeface="Arial" panose="020B0604020202020204" pitchFamily="34" charset="0"/>
              <a:buChar char="•"/>
            </a:pPr>
            <a:r>
              <a:rPr lang="en-US" sz="3600" dirty="0"/>
              <a:t>At an state, the snake may </a:t>
            </a:r>
          </a:p>
          <a:p>
            <a:pPr marL="2171576" lvl="1" indent="-685800">
              <a:buFont typeface="+mj-lt"/>
              <a:buAutoNum type="arabicPeriod"/>
            </a:pPr>
            <a:r>
              <a:rPr lang="en-US" sz="3000" dirty="0">
                <a:solidFill>
                  <a:schemeClr val="bg1"/>
                </a:solidFill>
              </a:rPr>
              <a:t>Turn Left</a:t>
            </a:r>
          </a:p>
          <a:p>
            <a:pPr marL="2171576" lvl="1" indent="-685800">
              <a:buFont typeface="+mj-lt"/>
              <a:buAutoNum type="arabicPeriod"/>
            </a:pPr>
            <a:r>
              <a:rPr lang="en-US" sz="3000" dirty="0">
                <a:solidFill>
                  <a:schemeClr val="bg1"/>
                </a:solidFill>
              </a:rPr>
              <a:t>Turn Right</a:t>
            </a:r>
          </a:p>
          <a:p>
            <a:pPr marL="2171576" lvl="1" indent="-685800">
              <a:buFont typeface="+mj-lt"/>
              <a:buAutoNum type="arabicPeriod"/>
            </a:pPr>
            <a:r>
              <a:rPr lang="en-US" sz="3000" dirty="0">
                <a:solidFill>
                  <a:schemeClr val="bg1"/>
                </a:solidFill>
              </a:rPr>
              <a:t>Continue Straight</a:t>
            </a:r>
          </a:p>
          <a:p>
            <a:pPr marL="685800" indent="-685800">
              <a:buFont typeface="Arial" panose="020B0604020202020204" pitchFamily="34" charset="0"/>
              <a:buChar char="•"/>
            </a:pPr>
            <a:r>
              <a:rPr lang="en-US" sz="3600" dirty="0">
                <a:solidFill>
                  <a:schemeClr val="bg1"/>
                </a:solidFill>
              </a:rPr>
              <a:t>In the game, the snake will continue in the same direction it is moving if there is no input. For the agent, this is simply defined as being forced to choose an action at the state.</a:t>
            </a:r>
          </a:p>
          <a:p>
            <a:pPr marL="685800" indent="-685800">
              <a:buFont typeface="Arial" panose="020B0604020202020204" pitchFamily="34" charset="0"/>
              <a:buChar char="•"/>
            </a:pPr>
            <a:endParaRPr lang="en-US" sz="3600" dirty="0">
              <a:solidFill>
                <a:schemeClr val="bg1"/>
              </a:solidFill>
            </a:endParaRPr>
          </a:p>
        </p:txBody>
      </p:sp>
      <p:sp>
        <p:nvSpPr>
          <p:cNvPr id="45" name="TextBox 44">
            <a:extLst>
              <a:ext uri="{FF2B5EF4-FFF2-40B4-BE49-F238E27FC236}">
                <a16:creationId xmlns:a16="http://schemas.microsoft.com/office/drawing/2014/main" id="{EA04A2F7-9E9D-4040-893C-26431C06A115}"/>
              </a:ext>
            </a:extLst>
          </p:cNvPr>
          <p:cNvSpPr txBox="1"/>
          <p:nvPr/>
        </p:nvSpPr>
        <p:spPr>
          <a:xfrm>
            <a:off x="1462288" y="821054"/>
            <a:ext cx="2664576" cy="646331"/>
          </a:xfrm>
          <a:prstGeom prst="rect">
            <a:avLst/>
          </a:prstGeom>
          <a:noFill/>
        </p:spPr>
        <p:txBody>
          <a:bodyPr wrap="none" rtlCol="0">
            <a:spAutoFit/>
          </a:bodyPr>
          <a:lstStyle/>
          <a:p>
            <a:r>
              <a:rPr lang="en-US" sz="36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5802266" y="2517727"/>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5796076" y="1916016"/>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5468551" y="2213769"/>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6124715" y="2206606"/>
            <a:ext cx="295542" cy="399182"/>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6146504" y="2277976"/>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6157044" y="2263509"/>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3298100" y="2553968"/>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3297457" y="1919587"/>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3623378" y="2242281"/>
            <a:ext cx="305778" cy="41300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2978126" y="2242281"/>
            <a:ext cx="305778" cy="413008"/>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2985324" y="2317479"/>
            <a:ext cx="251964" cy="262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2985324" y="2302871"/>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2041952" y="7548125"/>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2334134" y="7264146"/>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738000" y="7257772"/>
            <a:ext cx="285373" cy="38544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2041952" y="6967417"/>
            <a:ext cx="285374" cy="38544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2058657" y="7020557"/>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2058657" y="7013253"/>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6826300" y="6610608"/>
            <a:ext cx="319869" cy="43204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6483279" y="6241056"/>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6131653" y="6590033"/>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F7586D1-C682-4B1A-875F-C28C8B3E3B11}"/>
              </a:ext>
            </a:extLst>
          </p:cNvPr>
          <p:cNvSpPr/>
          <p:nvPr/>
        </p:nvSpPr>
        <p:spPr>
          <a:xfrm>
            <a:off x="6478977" y="6937557"/>
            <a:ext cx="319870" cy="390455"/>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6516707" y="7024432"/>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6516707" y="7009824"/>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5779653" y="814291"/>
            <a:ext cx="2413161" cy="646331"/>
          </a:xfrm>
          <a:prstGeom prst="rect">
            <a:avLst/>
          </a:prstGeom>
          <a:noFill/>
        </p:spPr>
        <p:txBody>
          <a:bodyPr wrap="none" rtlCol="0">
            <a:spAutoFit/>
          </a:bodyPr>
          <a:lstStyle/>
          <a:p>
            <a:r>
              <a:rPr lang="en-US" sz="36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1329944" y="5071198"/>
            <a:ext cx="2796920" cy="646331"/>
          </a:xfrm>
          <a:prstGeom prst="rect">
            <a:avLst/>
          </a:prstGeom>
          <a:noFill/>
        </p:spPr>
        <p:txBody>
          <a:bodyPr wrap="none" rtlCol="0">
            <a:spAutoFit/>
          </a:bodyPr>
          <a:lstStyle/>
          <a:p>
            <a:r>
              <a:rPr lang="en-US" sz="36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5835186" y="5105517"/>
            <a:ext cx="2237664" cy="646331"/>
          </a:xfrm>
          <a:prstGeom prst="rect">
            <a:avLst/>
          </a:prstGeom>
          <a:noFill/>
        </p:spPr>
        <p:txBody>
          <a:bodyPr wrap="none" rtlCol="0">
            <a:spAutoFit/>
          </a:bodyPr>
          <a:lstStyle/>
          <a:p>
            <a:r>
              <a:rPr lang="en-US" sz="3600" dirty="0"/>
              <a:t>Moving Up</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4779906" y="0"/>
            <a:ext cx="0" cy="1028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49530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339637" y="983233"/>
            <a:ext cx="6985416" cy="2862093"/>
          </a:xfrm>
        </p:spPr>
        <p:txBody>
          <a:bodyPr/>
          <a:lstStyle/>
          <a:p>
            <a:r>
              <a:rPr lang="en-US" sz="6500"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263572" y="2534974"/>
            <a:ext cx="8880427" cy="5144400"/>
          </a:xfrm>
        </p:spPr>
        <p:txBody>
          <a:bodyPr/>
          <a:lstStyle/>
          <a:p>
            <a:pPr marL="685800" indent="-685800">
              <a:buFont typeface="Arial" panose="020B0604020202020204" pitchFamily="34" charset="0"/>
              <a:buChar char="•"/>
            </a:pPr>
            <a:r>
              <a:rPr lang="en-US" sz="3600" dirty="0"/>
              <a:t>+10 for obtaining food</a:t>
            </a:r>
          </a:p>
          <a:p>
            <a:pPr marL="685800" indent="-685800">
              <a:buFont typeface="Arial" panose="020B0604020202020204" pitchFamily="34" charset="0"/>
              <a:buChar char="•"/>
            </a:pPr>
            <a:r>
              <a:rPr lang="en-US" sz="3600" dirty="0"/>
              <a:t>+1 for moving towards the goal</a:t>
            </a:r>
          </a:p>
          <a:p>
            <a:pPr marL="685800" indent="-685800">
              <a:buFont typeface="Arial" panose="020B0604020202020204" pitchFamily="34" charset="0"/>
              <a:buChar char="•"/>
            </a:pPr>
            <a:r>
              <a:rPr lang="en-US" sz="3600" dirty="0"/>
              <a:t>-100 for collision of any kind (termination)</a:t>
            </a:r>
          </a:p>
          <a:p>
            <a:pPr marL="685800" indent="-685800">
              <a:buFont typeface="Arial" panose="020B0604020202020204" pitchFamily="34" charset="0"/>
              <a:buChar char="•"/>
            </a:pPr>
            <a:r>
              <a:rPr lang="en-US" sz="3600" dirty="0"/>
              <a:t>-1 for moving away from the goal</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13906497" y="5450401"/>
            <a:ext cx="4381504" cy="50301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9137650" y="0"/>
            <a:ext cx="4568825" cy="5145088"/>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13706475" y="0"/>
            <a:ext cx="0" cy="10287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9137650" y="5142600"/>
            <a:ext cx="4568825" cy="51444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12043113" y="6134100"/>
            <a:ext cx="881973" cy="646331"/>
          </a:xfrm>
          <a:prstGeom prst="rect">
            <a:avLst/>
          </a:prstGeom>
          <a:noFill/>
        </p:spPr>
        <p:txBody>
          <a:bodyPr wrap="none" rtlCol="0">
            <a:spAutoFit/>
          </a:bodyPr>
          <a:lstStyle/>
          <a:p>
            <a:r>
              <a:rPr lang="en-US" sz="3600" b="1" dirty="0">
                <a:solidFill>
                  <a:srgbClr val="00B050"/>
                </a:solidFill>
              </a:rPr>
              <a:t>+10</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13719600" y="0"/>
            <a:ext cx="4568400" cy="51444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9213848" y="2286688"/>
            <a:ext cx="4692649" cy="1892300"/>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11897241" y="4179676"/>
            <a:ext cx="1027845" cy="646331"/>
          </a:xfrm>
          <a:prstGeom prst="rect">
            <a:avLst/>
          </a:prstGeom>
          <a:noFill/>
        </p:spPr>
        <p:txBody>
          <a:bodyPr wrap="none" rtlCol="0">
            <a:spAutoFit/>
          </a:bodyPr>
          <a:lstStyle/>
          <a:p>
            <a:r>
              <a:rPr lang="en-US" sz="36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9144000" y="514508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13906497" y="676541"/>
            <a:ext cx="4140203" cy="2082800"/>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13884224" y="5840739"/>
            <a:ext cx="4140203" cy="2082800"/>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6466066" y="4321742"/>
            <a:ext cx="559769" cy="646331"/>
          </a:xfrm>
          <a:prstGeom prst="rect">
            <a:avLst/>
          </a:prstGeom>
          <a:noFill/>
        </p:spPr>
        <p:txBody>
          <a:bodyPr wrap="none" rtlCol="0">
            <a:spAutoFit/>
          </a:bodyPr>
          <a:lstStyle/>
          <a:p>
            <a:r>
              <a:rPr lang="en-US" sz="36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6372530" y="9466185"/>
            <a:ext cx="647934" cy="646331"/>
          </a:xfrm>
          <a:prstGeom prst="rect">
            <a:avLst/>
          </a:prstGeom>
          <a:noFill/>
        </p:spPr>
        <p:txBody>
          <a:bodyPr wrap="none" rtlCol="0">
            <a:spAutoFit/>
          </a:bodyPr>
          <a:lstStyle/>
          <a:p>
            <a:r>
              <a:rPr lang="en-US" sz="36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9213848" y="274035"/>
            <a:ext cx="1540806" cy="553998"/>
          </a:xfrm>
          <a:prstGeom prst="rect">
            <a:avLst/>
          </a:prstGeom>
          <a:noFill/>
        </p:spPr>
        <p:txBody>
          <a:bodyPr wrap="none" rtlCol="0">
            <a:spAutoFit/>
          </a:bodyPr>
          <a:lstStyle/>
          <a:p>
            <a:r>
              <a:rPr lang="en-US" sz="3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12457724" y="5257234"/>
            <a:ext cx="976678" cy="553998"/>
          </a:xfrm>
          <a:prstGeom prst="rect">
            <a:avLst/>
          </a:prstGeom>
          <a:noFill/>
        </p:spPr>
        <p:txBody>
          <a:bodyPr wrap="none" rtlCol="0">
            <a:spAutoFit/>
          </a:bodyPr>
          <a:lstStyle/>
          <a:p>
            <a:r>
              <a:rPr lang="en-US" sz="3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6131230" y="2414280"/>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31B9FA67-6CB5-47EB-B6D8-A50193E230E9}"/>
              </a:ext>
            </a:extLst>
          </p:cNvPr>
          <p:cNvSpPr/>
          <p:nvPr/>
        </p:nvSpPr>
        <p:spPr>
          <a:xfrm>
            <a:off x="16074079" y="7564484"/>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BCF87A-4088-4C18-82CE-6FE5BCD0FDA9}"/>
              </a:ext>
            </a:extLst>
          </p:cNvPr>
          <p:cNvSpPr txBox="1"/>
          <p:nvPr/>
        </p:nvSpPr>
        <p:spPr>
          <a:xfrm>
            <a:off x="15711958" y="5215226"/>
            <a:ext cx="2334742" cy="553998"/>
          </a:xfrm>
          <a:prstGeom prst="rect">
            <a:avLst/>
          </a:prstGeom>
          <a:noFill/>
        </p:spPr>
        <p:txBody>
          <a:bodyPr wrap="none" rtlCol="0">
            <a:spAutoFit/>
          </a:bodyPr>
          <a:lstStyle/>
          <a:p>
            <a:r>
              <a:rPr lang="en-US" sz="3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5317129" y="61272"/>
            <a:ext cx="2801088" cy="553998"/>
          </a:xfrm>
          <a:prstGeom prst="rect">
            <a:avLst/>
          </a:prstGeom>
          <a:noFill/>
        </p:spPr>
        <p:txBody>
          <a:bodyPr wrap="none" rtlCol="0">
            <a:spAutoFit/>
          </a:bodyPr>
          <a:lstStyle/>
          <a:p>
            <a:r>
              <a:rPr lang="en-US" sz="3000" b="1" dirty="0"/>
              <a:t>Away From Goal</a:t>
            </a:r>
          </a:p>
        </p:txBody>
      </p:sp>
    </p:spTree>
    <p:extLst>
      <p:ext uri="{BB962C8B-B14F-4D97-AF65-F5344CB8AC3E}">
        <p14:creationId xmlns:p14="http://schemas.microsoft.com/office/powerpoint/2010/main" val="1656935891"/>
      </p:ext>
    </p:extLst>
  </p:cSld>
  <p:clrMapOvr>
    <a:masterClrMapping/>
  </p:clrMapOvr>
</p:sld>
</file>

<file path=ppt/theme/theme1.xml><?xml version="1.0" encoding="utf-8"?>
<a:theme xmlns:a="http://schemas.openxmlformats.org/drawingml/2006/main" name="EDGE Bottom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RROW 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EDGE Small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DGE Right wMartlet w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DGE Bottom Logo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EDGE Bottom No 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UVIC MARK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3376</TotalTime>
  <Words>1147</Words>
  <Application>Microsoft Office PowerPoint</Application>
  <PresentationFormat>Custom</PresentationFormat>
  <Paragraphs>174</Paragraphs>
  <Slides>16</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16</vt:i4>
      </vt:variant>
    </vt:vector>
  </HeadingPairs>
  <TitlesOfParts>
    <vt:vector size="29" baseType="lpstr">
      <vt:lpstr>Arial</vt:lpstr>
      <vt:lpstr>Calibri</vt:lpstr>
      <vt:lpstr>Calibri Light</vt:lpstr>
      <vt:lpstr>Cambria Math</vt:lpstr>
      <vt:lpstr>Courier New</vt:lpstr>
      <vt:lpstr>EDGE Bottom Right</vt:lpstr>
      <vt:lpstr>EDGE BOTTOM LEFT</vt:lpstr>
      <vt:lpstr>NARROW EDGE BOTTOM LEFT</vt:lpstr>
      <vt:lpstr>EDGE Small Right</vt:lpstr>
      <vt:lpstr>EDGE Right wMartlet wLogo</vt:lpstr>
      <vt:lpstr>EDGE Bottom Logo Right</vt:lpstr>
      <vt:lpstr>EDGE Bottom No Logo</vt:lpstr>
      <vt:lpstr>UVIC MARK Right</vt:lpstr>
      <vt:lpstr>Learning Snake with Deep Reinforcement Learning</vt:lpstr>
      <vt:lpstr>Defining the Goal</vt:lpstr>
      <vt:lpstr>Defining the States</vt:lpstr>
      <vt:lpstr>Defining State Attributes</vt:lpstr>
      <vt:lpstr>Defining State Attributes</vt:lpstr>
      <vt:lpstr>Defining State Attributes</vt:lpstr>
      <vt:lpstr>Defining Transitions</vt:lpstr>
      <vt:lpstr>Defining Actions</vt:lpstr>
      <vt:lpstr>Defining Rewards</vt:lpstr>
      <vt:lpstr>Episode and Steps</vt:lpstr>
      <vt:lpstr>Choosing an Algorithm</vt:lpstr>
      <vt:lpstr>Deep Q-Learning (DQN)</vt:lpstr>
      <vt:lpstr>DQN ANN Diagram</vt:lpstr>
      <vt:lpstr>DQN Functions</vt:lpstr>
      <vt:lpstr>Summary</vt:lpstr>
      <vt:lpstr>References</vt:lpstr>
    </vt:vector>
  </TitlesOfParts>
  <Manager/>
  <Company>UVic Communications + Marketing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Digicaster Template</dc:title>
  <dc:subject>Master template for digital signage</dc:subject>
  <dc:creator>Tyrone Lagore</dc:creator>
  <cp:keywords/>
  <dc:description/>
  <cp:lastModifiedBy>Tyrone Lagore</cp:lastModifiedBy>
  <cp:revision>252</cp:revision>
  <dcterms:created xsi:type="dcterms:W3CDTF">2011-06-18T03:30:13Z</dcterms:created>
  <dcterms:modified xsi:type="dcterms:W3CDTF">2021-11-24T01:19:38Z</dcterms:modified>
  <cp:category/>
</cp:coreProperties>
</file>