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25" r:id="rId2"/>
    <p:sldMasterId id="2147483710" r:id="rId3"/>
    <p:sldMasterId id="2147483714" r:id="rId4"/>
    <p:sldMasterId id="2147483712" r:id="rId5"/>
    <p:sldMasterId id="2147483718" r:id="rId6"/>
    <p:sldMasterId id="2147483732" r:id="rId7"/>
    <p:sldMasterId id="2147483730" r:id="rId8"/>
  </p:sldMasterIdLst>
  <p:notesMasterIdLst>
    <p:notesMasterId r:id="rId22"/>
  </p:notesMasterIdLst>
  <p:sldIdLst>
    <p:sldId id="256" r:id="rId9"/>
    <p:sldId id="258" r:id="rId10"/>
    <p:sldId id="262" r:id="rId11"/>
    <p:sldId id="257" r:id="rId12"/>
    <p:sldId id="261" r:id="rId13"/>
    <p:sldId id="263" r:id="rId14"/>
    <p:sldId id="260" r:id="rId15"/>
    <p:sldId id="264" r:id="rId16"/>
    <p:sldId id="266" r:id="rId17"/>
    <p:sldId id="265" r:id="rId18"/>
    <p:sldId id="268" r:id="rId19"/>
    <p:sldId id="267" r:id="rId20"/>
    <p:sldId id="269" r:id="rId21"/>
  </p:sldIdLst>
  <p:sldSz cx="18288000" cy="10287000"/>
  <p:notesSz cx="6858000" cy="9144000"/>
  <p:defaultTextStyle>
    <a:defPPr>
      <a:defRPr lang="en-US"/>
    </a:defPPr>
    <a:lvl1pPr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914324"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828648"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2742971"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3657295"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4571619" algn="l" defTabSz="914324" rtl="0" eaLnBrk="1" latinLnBrk="0" hangingPunct="1">
      <a:defRPr kern="1200">
        <a:solidFill>
          <a:schemeClr val="tx1"/>
        </a:solidFill>
        <a:latin typeface="Calibri" charset="0"/>
        <a:ea typeface="ＭＳ Ｐゴシック" charset="0"/>
        <a:cs typeface="ＭＳ Ｐゴシック" charset="0"/>
      </a:defRPr>
    </a:lvl6pPr>
    <a:lvl7pPr marL="5485943" algn="l" defTabSz="914324" rtl="0" eaLnBrk="1" latinLnBrk="0" hangingPunct="1">
      <a:defRPr kern="1200">
        <a:solidFill>
          <a:schemeClr val="tx1"/>
        </a:solidFill>
        <a:latin typeface="Calibri" charset="0"/>
        <a:ea typeface="ＭＳ Ｐゴシック" charset="0"/>
        <a:cs typeface="ＭＳ Ｐゴシック" charset="0"/>
      </a:defRPr>
    </a:lvl7pPr>
    <a:lvl8pPr marL="6400267" algn="l" defTabSz="914324" rtl="0" eaLnBrk="1" latinLnBrk="0" hangingPunct="1">
      <a:defRPr kern="1200">
        <a:solidFill>
          <a:schemeClr val="tx1"/>
        </a:solidFill>
        <a:latin typeface="Calibri" charset="0"/>
        <a:ea typeface="ＭＳ Ｐゴシック" charset="0"/>
        <a:cs typeface="ＭＳ Ｐゴシック" charset="0"/>
      </a:defRPr>
    </a:lvl8pPr>
    <a:lvl9pPr marL="7314591" algn="l" defTabSz="914324"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932E1BFE-9EDE-E747-B9E1-8AEC78A19C30}">
          <p14:sldIdLst>
            <p14:sldId id="256"/>
            <p14:sldId id="258"/>
            <p14:sldId id="262"/>
            <p14:sldId id="257"/>
            <p14:sldId id="261"/>
            <p14:sldId id="263"/>
            <p14:sldId id="260"/>
            <p14:sldId id="264"/>
            <p14:sldId id="266"/>
            <p14:sldId id="265"/>
            <p14:sldId id="268"/>
            <p14:sldId id="267"/>
            <p14:sldId id="269"/>
          </p14:sldIdLst>
        </p14:section>
      </p14:sectionLst>
    </p:ext>
    <p:ext uri="{EFAFB233-063F-42B5-8137-9DF3F51BA10A}">
      <p15:sldGuideLst xmlns:p15="http://schemas.microsoft.com/office/powerpoint/2012/main">
        <p15:guide id="1" orient="horz" pos="766">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9"/>
    <a:srgbClr val="004382"/>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1" autoAdjust="0"/>
    <p:restoredTop sz="94643"/>
  </p:normalViewPr>
  <p:slideViewPr>
    <p:cSldViewPr snapToGrid="0" snapToObjects="1" showGuides="1">
      <p:cViewPr varScale="1">
        <p:scale>
          <a:sx n="73" d="100"/>
          <a:sy n="73" d="100"/>
        </p:scale>
        <p:origin x="492" y="60"/>
      </p:cViewPr>
      <p:guideLst>
        <p:guide orient="horz" pos="766"/>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8BBD5-A164-49D8-82A5-B89DF7EB960D}"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B3A6-8122-4EEA-86F9-029B06D72AE0}" type="slidenum">
              <a:rPr lang="en-US" smtClean="0"/>
              <a:t>‹#›</a:t>
            </a:fld>
            <a:endParaRPr lang="en-US"/>
          </a:p>
        </p:txBody>
      </p:sp>
    </p:spTree>
    <p:extLst>
      <p:ext uri="{BB962C8B-B14F-4D97-AF65-F5344CB8AC3E}">
        <p14:creationId xmlns:p14="http://schemas.microsoft.com/office/powerpoint/2010/main" val="19032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10</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10287000"/>
          </a:xfrm>
          <a:noFill/>
          <a:ln>
            <a:noFill/>
          </a:ln>
        </p:spPr>
        <p:txBody>
          <a:bodyPr/>
          <a:lstStyle/>
          <a:p>
            <a:endParaRPr lang="en-US"/>
          </a:p>
        </p:txBody>
      </p:sp>
    </p:spTree>
    <p:extLst>
      <p:ext uri="{BB962C8B-B14F-4D97-AF65-F5344CB8AC3E}">
        <p14:creationId xmlns:p14="http://schemas.microsoft.com/office/powerpoint/2010/main" val="33098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a:t>
            </a:r>
          </a:p>
        </p:txBody>
      </p:sp>
    </p:spTree>
    <p:extLst>
      <p:ext uri="{BB962C8B-B14F-4D97-AF65-F5344CB8AC3E}">
        <p14:creationId xmlns:p14="http://schemas.microsoft.com/office/powerpoint/2010/main" val="625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03936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7392299"/>
            <a:ext cx="12101410"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630827"/>
            <a:ext cx="12101410"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5984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24202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600428"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24202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64434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10508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8255898"/>
            <a:ext cx="16105087"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10508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524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76621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105112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135005"/>
            <a:ext cx="13380293"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380294"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715492"/>
            <a:ext cx="13380294"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169066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315635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4539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42639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4" name="Picture Placeholder 2">
            <a:extLst>
              <a:ext uri="{FF2B5EF4-FFF2-40B4-BE49-F238E27FC236}">
                <a16:creationId xmlns:a16="http://schemas.microsoft.com/office/drawing/2014/main" id="{D1A54F08-36BD-B64B-B64A-28C3A2DF0FF9}"/>
              </a:ext>
            </a:extLst>
          </p:cNvPr>
          <p:cNvSpPr>
            <a:spLocks noGrp="1"/>
          </p:cNvSpPr>
          <p:nvPr>
            <p:ph type="pic" sz="quarter" idx="18"/>
          </p:nvPr>
        </p:nvSpPr>
        <p:spPr>
          <a:xfrm>
            <a:off x="0"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CAD4A5E5-3E7C-F740-85A5-F41DC61FF75B}"/>
              </a:ext>
            </a:extLst>
          </p:cNvPr>
          <p:cNvSpPr>
            <a:spLocks noGrp="1"/>
          </p:cNvSpPr>
          <p:nvPr>
            <p:ph type="pic" sz="quarter" idx="19"/>
          </p:nvPr>
        </p:nvSpPr>
        <p:spPr>
          <a:xfrm>
            <a:off x="0"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CC2BAEF3-B0C2-5944-A8CA-447288473574}"/>
              </a:ext>
            </a:extLst>
          </p:cNvPr>
          <p:cNvSpPr>
            <a:spLocks noGrp="1"/>
          </p:cNvSpPr>
          <p:nvPr>
            <p:ph type="pic" sz="quarter" idx="20"/>
          </p:nvPr>
        </p:nvSpPr>
        <p:spPr>
          <a:xfrm>
            <a:off x="4581427"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638E97B4-F798-D046-AECC-EF1BA7A1E1C0}"/>
              </a:ext>
            </a:extLst>
          </p:cNvPr>
          <p:cNvSpPr>
            <a:spLocks noGrp="1"/>
          </p:cNvSpPr>
          <p:nvPr>
            <p:ph type="pic" sz="quarter" idx="21"/>
          </p:nvPr>
        </p:nvSpPr>
        <p:spPr>
          <a:xfrm>
            <a:off x="4581427" y="5142600"/>
            <a:ext cx="4568400" cy="5144400"/>
          </a:xfrm>
          <a:noFill/>
          <a:ln>
            <a:noFill/>
          </a:ln>
        </p:spPr>
        <p:txBody>
          <a:bodyPr/>
          <a:lstStyle/>
          <a:p>
            <a:endParaRPr lang="en-US" dirty="0"/>
          </a:p>
        </p:txBody>
      </p:sp>
    </p:spTree>
    <p:extLst>
      <p:ext uri="{BB962C8B-B14F-4D97-AF65-F5344CB8AC3E}">
        <p14:creationId xmlns:p14="http://schemas.microsoft.com/office/powerpoint/2010/main" val="4228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10287000"/>
          </a:xfrm>
          <a:noFill/>
          <a:ln>
            <a:noFill/>
          </a:ln>
        </p:spPr>
        <p:txBody>
          <a:bodyPr/>
          <a:lstStyle/>
          <a:p>
            <a:endParaRPr lang="en-US" dirty="0"/>
          </a:p>
        </p:txBody>
      </p:sp>
    </p:spTree>
    <p:extLst>
      <p:ext uri="{BB962C8B-B14F-4D97-AF65-F5344CB8AC3E}">
        <p14:creationId xmlns:p14="http://schemas.microsoft.com/office/powerpoint/2010/main" val="32581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97077"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97076"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97077"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914400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43626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9138173"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9138173"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13719600"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13719600" y="5142600"/>
            <a:ext cx="4568400" cy="5144400"/>
          </a:xfrm>
          <a:noFill/>
          <a:ln>
            <a:noFill/>
          </a:ln>
        </p:spPr>
        <p:txBody>
          <a:bodyPr/>
          <a:lstStyle/>
          <a:p>
            <a:endParaRPr lang="en-US" dirty="0"/>
          </a:p>
        </p:txBody>
      </p:sp>
    </p:spTree>
    <p:extLst>
      <p:ext uri="{BB962C8B-B14F-4D97-AF65-F5344CB8AC3E}">
        <p14:creationId xmlns:p14="http://schemas.microsoft.com/office/powerpoint/2010/main" val="398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14400" y="1050339"/>
            <a:ext cx="4751882" cy="2862093"/>
          </a:xfrm>
        </p:spPr>
        <p:txBody>
          <a:bodyPr/>
          <a:lstStyle>
            <a:lvl1pPr>
              <a:lnSpc>
                <a:spcPct val="80000"/>
              </a:lnSpc>
              <a:tabLst>
                <a:tab pos="952373" algn="l"/>
              </a:tabLst>
              <a:defRPr lang="en-US" sz="6400"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14400" y="4242216"/>
            <a:ext cx="4751882" cy="3972394"/>
          </a:xfrm>
        </p:spPr>
        <p:txBody>
          <a:bodyPr/>
          <a:lstStyle>
            <a:lvl1pPr>
              <a:lnSpc>
                <a:spcPct val="90000"/>
              </a:lnSpc>
              <a:defRPr sz="42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100994" y="0"/>
            <a:ext cx="12187005" cy="10287000"/>
          </a:xfrm>
          <a:noFill/>
          <a:ln>
            <a:noFill/>
          </a:ln>
        </p:spPr>
        <p:txBody>
          <a:bodyPr/>
          <a:lstStyle/>
          <a:p>
            <a:endParaRPr lang="en-US"/>
          </a:p>
        </p:txBody>
      </p:sp>
    </p:spTree>
    <p:extLst>
      <p:ext uri="{BB962C8B-B14F-4D97-AF65-F5344CB8AC3E}">
        <p14:creationId xmlns:p14="http://schemas.microsoft.com/office/powerpoint/2010/main" val="813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7392299"/>
            <a:ext cx="15369267"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5369267"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74178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a:t>
            </a:r>
          </a:p>
        </p:txBody>
      </p:sp>
    </p:spTree>
    <p:extLst>
      <p:ext uri="{BB962C8B-B14F-4D97-AF65-F5344CB8AC3E}">
        <p14:creationId xmlns:p14="http://schemas.microsoft.com/office/powerpoint/2010/main" val="2342236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27336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7261523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574987173"/>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6"/>
          <a:stretch>
            <a:fillRect/>
          </a:stretch>
        </p:blipFill>
        <p:spPr>
          <a:xfrm>
            <a:off x="0" y="0"/>
            <a:ext cx="18288000" cy="10287000"/>
          </a:xfrm>
          <a:prstGeom prst="rect">
            <a:avLst/>
          </a:prstGeom>
        </p:spPr>
      </p:pic>
    </p:spTree>
    <p:extLst>
      <p:ext uri="{BB962C8B-B14F-4D97-AF65-F5344CB8AC3E}">
        <p14:creationId xmlns:p14="http://schemas.microsoft.com/office/powerpoint/2010/main" val="977421341"/>
      </p:ext>
    </p:extLst>
  </p:cSld>
  <p:clrMap bg1="lt1" tx1="dk1" bg2="lt2" tx2="dk2" accent1="accent1" accent2="accent2" accent3="accent3" accent4="accent4" accent5="accent5" accent6="accent6" hlink="hlink" folHlink="folHlink"/>
  <p:sldLayoutIdLst>
    <p:sldLayoutId id="2147483715" r:id="rId1"/>
    <p:sldLayoutId id="2147483738" r:id="rId2"/>
    <p:sldLayoutId id="2147483739" r:id="rId3"/>
    <p:sldLayoutId id="2147483744" r:id="rId4"/>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035568110"/>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49442708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317249948"/>
      </p:ext>
    </p:extLst>
  </p:cSld>
  <p:clrMap bg1="lt1" tx1="dk1" bg2="lt2" tx2="dk2" accent1="accent1" accent2="accent2" accent3="accent3" accent4="accent4" accent5="accent5" accent6="accent6" hlink="hlink" folHlink="folHlink"/>
  <p:sldLayoutIdLst>
    <p:sldLayoutId id="2147483733" r:id="rId1"/>
    <p:sldLayoutId id="2147483740" r:id="rId2"/>
    <p:sldLayoutId id="2147483741"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42100958"/>
      </p:ext>
    </p:extLst>
  </p:cSld>
  <p:clrMap bg1="lt1" tx1="dk1" bg2="lt2" tx2="dk2" accent1="accent1" accent2="accent2" accent3="accent3" accent4="accent4" accent5="accent5" accent6="accent6" hlink="hlink" folHlink="folHlink"/>
  <p:sldLayoutIdLst>
    <p:sldLayoutId id="2147483731" r:id="rId1"/>
    <p:sldLayoutId id="2147483742" r:id="rId2"/>
    <p:sldLayoutId id="214748374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463731" y="1050339"/>
            <a:ext cx="5313585" cy="2862093"/>
          </a:xfrm>
        </p:spPr>
        <p:txBody>
          <a:bodyPr/>
          <a:lstStyle/>
          <a:p>
            <a:pPr algn="ctr"/>
            <a:r>
              <a:rPr lang="en-US" sz="5000" cap="none" dirty="0"/>
              <a:t>Learning Snake with Deep Reinforcement Learning</a:t>
            </a:r>
            <a:endParaRPr lang="en-US" sz="5000" dirty="0"/>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744583" y="4460473"/>
            <a:ext cx="4751882" cy="3972394"/>
          </a:xfrm>
        </p:spPr>
        <p:txBody>
          <a:bodyPr/>
          <a:lstStyle/>
          <a:p>
            <a:pPr algn="ctr"/>
            <a:r>
              <a:rPr lang="en-US" dirty="0"/>
              <a:t>Tyrone Lagore </a:t>
            </a:r>
          </a:p>
          <a:p>
            <a:pPr algn="ctr"/>
            <a:r>
              <a:rPr lang="en-US" dirty="0"/>
              <a:t>V00995698</a:t>
            </a:r>
          </a:p>
        </p:txBody>
      </p:sp>
      <p:sp>
        <p:nvSpPr>
          <p:cNvPr id="8" name="Picture Placeholder 7">
            <a:extLst>
              <a:ext uri="{FF2B5EF4-FFF2-40B4-BE49-F238E27FC236}">
                <a16:creationId xmlns:a16="http://schemas.microsoft.com/office/drawing/2014/main" id="{5A89879F-96FC-4475-A787-13198AE7B918}"/>
              </a:ext>
            </a:extLst>
          </p:cNvPr>
          <p:cNvSpPr>
            <a:spLocks noGrp="1"/>
          </p:cNvSpPr>
          <p:nvPr>
            <p:ph type="pic" sz="quarter" idx="15"/>
          </p:nvPr>
        </p:nvSpPr>
        <p:spPr/>
      </p:sp>
      <p:pic>
        <p:nvPicPr>
          <p:cNvPr id="9" name="Picture 8" descr="abstract image">
            <a:extLst>
              <a:ext uri="{FF2B5EF4-FFF2-40B4-BE49-F238E27FC236}">
                <a16:creationId xmlns:a16="http://schemas.microsoft.com/office/drawing/2014/main" id="{19C92F98-5A8F-49C8-A9D8-F028C754544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00993" y="10"/>
            <a:ext cx="12187005" cy="10286990"/>
          </a:xfrm>
          <a:prstGeom prst="rect">
            <a:avLst/>
          </a:prstGeom>
        </p:spPr>
      </p:pic>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3"/>
          <a:stretch>
            <a:fillRect/>
          </a:stretch>
        </p:blipFill>
        <p:spPr>
          <a:xfrm>
            <a:off x="9144000" y="1152143"/>
            <a:ext cx="6616660" cy="6616660"/>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14744700" y="6248400"/>
            <a:ext cx="584200" cy="393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a:blip r:embed="rId3"/>
          <a:stretch>
            <a:fillRect/>
          </a:stretch>
        </p:blipFill>
        <p:spPr>
          <a:xfrm>
            <a:off x="7196205" y="206681"/>
            <a:ext cx="9520506" cy="10328983"/>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p:txBody>
          <a:bodyPr/>
          <a:lstStyle/>
          <a:p>
            <a:r>
              <a:rPr lang="en-US" dirty="0"/>
              <a:t>DQN ANN Diagram</a:t>
            </a:r>
          </a:p>
        </p:txBody>
      </p:sp>
      <p:sp>
        <p:nvSpPr>
          <p:cNvPr id="10" name="TextBox 9">
            <a:extLst>
              <a:ext uri="{FF2B5EF4-FFF2-40B4-BE49-F238E27FC236}">
                <a16:creationId xmlns:a16="http://schemas.microsoft.com/office/drawing/2014/main" id="{C9FA457E-8FEC-443F-9764-52C1CBEA9013}"/>
              </a:ext>
            </a:extLst>
          </p:cNvPr>
          <p:cNvSpPr txBox="1"/>
          <p:nvPr/>
        </p:nvSpPr>
        <p:spPr>
          <a:xfrm>
            <a:off x="7783618" y="85355"/>
            <a:ext cx="737701" cy="369332"/>
          </a:xfrm>
          <a:prstGeom prst="rect">
            <a:avLst/>
          </a:prstGeom>
          <a:noFill/>
        </p:spPr>
        <p:txBody>
          <a:bodyPr wrap="none" rtlCol="0">
            <a:spAutoFit/>
          </a:bodyPr>
          <a:lstStyle/>
          <a:p>
            <a:pPr algn="r"/>
            <a:r>
              <a:rPr lang="en-US" dirty="0"/>
              <a:t>Input </a:t>
            </a:r>
          </a:p>
        </p:txBody>
      </p:sp>
      <p:sp>
        <p:nvSpPr>
          <p:cNvPr id="11" name="TextBox 10">
            <a:extLst>
              <a:ext uri="{FF2B5EF4-FFF2-40B4-BE49-F238E27FC236}">
                <a16:creationId xmlns:a16="http://schemas.microsoft.com/office/drawing/2014/main" id="{10F678EE-A8E6-4821-9110-65E7298748BA}"/>
              </a:ext>
            </a:extLst>
          </p:cNvPr>
          <p:cNvSpPr txBox="1"/>
          <p:nvPr/>
        </p:nvSpPr>
        <p:spPr>
          <a:xfrm>
            <a:off x="11406638" y="86602"/>
            <a:ext cx="661400" cy="369332"/>
          </a:xfrm>
          <a:prstGeom prst="rect">
            <a:avLst/>
          </a:prstGeom>
          <a:noFill/>
        </p:spPr>
        <p:txBody>
          <a:bodyPr wrap="none" rtlCol="0">
            <a:spAutoFit/>
          </a:bodyPr>
          <a:lstStyle/>
          <a:p>
            <a:pPr algn="r"/>
            <a:r>
              <a:rPr lang="en-US" dirty="0" err="1"/>
              <a:t>ReLU</a:t>
            </a:r>
            <a:endParaRPr lang="en-US"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14836298" y="-62106"/>
            <a:ext cx="964880" cy="646331"/>
          </a:xfrm>
          <a:prstGeom prst="rect">
            <a:avLst/>
          </a:prstGeom>
          <a:noFill/>
        </p:spPr>
        <p:txBody>
          <a:bodyPr wrap="none" rtlCol="0">
            <a:spAutoFit/>
          </a:bodyPr>
          <a:lstStyle/>
          <a:p>
            <a:pPr algn="ctr"/>
            <a:r>
              <a:rPr lang="en-US" dirty="0"/>
              <a:t>SoftMax</a:t>
            </a:r>
            <a:br>
              <a:rPr lang="en-US" dirty="0"/>
            </a:br>
            <a:r>
              <a:rPr lang="en-US" dirty="0"/>
              <a:t>Output</a:t>
            </a:r>
          </a:p>
        </p:txBody>
      </p:sp>
      <p:sp>
        <p:nvSpPr>
          <p:cNvPr id="13" name="TextBox 12">
            <a:extLst>
              <a:ext uri="{FF2B5EF4-FFF2-40B4-BE49-F238E27FC236}">
                <a16:creationId xmlns:a16="http://schemas.microsoft.com/office/drawing/2014/main" id="{18AAC3CD-D7D2-4A27-8FB7-D57A321BED8D}"/>
              </a:ext>
            </a:extLst>
          </p:cNvPr>
          <p:cNvSpPr txBox="1"/>
          <p:nvPr/>
        </p:nvSpPr>
        <p:spPr>
          <a:xfrm>
            <a:off x="6873708" y="562220"/>
            <a:ext cx="922688" cy="369332"/>
          </a:xfrm>
          <a:prstGeom prst="rect">
            <a:avLst/>
          </a:prstGeom>
          <a:noFill/>
        </p:spPr>
        <p:txBody>
          <a:bodyPr wrap="none" rtlCol="0">
            <a:spAutoFit/>
          </a:bodyPr>
          <a:lstStyle/>
          <a:p>
            <a:r>
              <a:rPr lang="en-US" dirty="0" err="1"/>
              <a:t>wall_up</a:t>
            </a:r>
            <a:endParaRPr lang="en-US"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6563829" y="1237435"/>
            <a:ext cx="1208729" cy="369332"/>
          </a:xfrm>
          <a:prstGeom prst="rect">
            <a:avLst/>
          </a:prstGeom>
          <a:noFill/>
        </p:spPr>
        <p:txBody>
          <a:bodyPr wrap="none" rtlCol="0">
            <a:spAutoFit/>
          </a:bodyPr>
          <a:lstStyle/>
          <a:p>
            <a:r>
              <a:rPr lang="en-US" dirty="0" err="1"/>
              <a:t>wall_down</a:t>
            </a:r>
            <a:endParaRPr lang="en-US"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6628153" y="1856797"/>
            <a:ext cx="1117742" cy="369332"/>
          </a:xfrm>
          <a:prstGeom prst="rect">
            <a:avLst/>
          </a:prstGeom>
          <a:noFill/>
        </p:spPr>
        <p:txBody>
          <a:bodyPr wrap="none" rtlCol="0">
            <a:spAutoFit/>
          </a:bodyPr>
          <a:lstStyle/>
          <a:p>
            <a:r>
              <a:rPr lang="en-US" dirty="0" err="1"/>
              <a:t>wall_right</a:t>
            </a:r>
            <a:endParaRPr lang="en-US"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6709906" y="2476465"/>
            <a:ext cx="992772" cy="369332"/>
          </a:xfrm>
          <a:prstGeom prst="rect">
            <a:avLst/>
          </a:prstGeom>
          <a:noFill/>
        </p:spPr>
        <p:txBody>
          <a:bodyPr wrap="none" rtlCol="0">
            <a:spAutoFit/>
          </a:bodyPr>
          <a:lstStyle/>
          <a:p>
            <a:r>
              <a:rPr lang="en-US" dirty="0" err="1"/>
              <a:t>wall_left</a:t>
            </a:r>
            <a:endParaRPr lang="en-US"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6724298" y="3125308"/>
            <a:ext cx="1013419" cy="369332"/>
          </a:xfrm>
          <a:prstGeom prst="rect">
            <a:avLst/>
          </a:prstGeom>
          <a:noFill/>
        </p:spPr>
        <p:txBody>
          <a:bodyPr wrap="none" rtlCol="0">
            <a:spAutoFit/>
          </a:bodyPr>
          <a:lstStyle/>
          <a:p>
            <a:r>
              <a:rPr lang="en-US" dirty="0" err="1"/>
              <a:t>body_up</a:t>
            </a:r>
            <a:endParaRPr lang="en-US"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6497408" y="3795744"/>
            <a:ext cx="1299458" cy="369332"/>
          </a:xfrm>
          <a:prstGeom prst="rect">
            <a:avLst/>
          </a:prstGeom>
          <a:noFill/>
        </p:spPr>
        <p:txBody>
          <a:bodyPr wrap="none" rtlCol="0">
            <a:spAutoFit/>
          </a:bodyPr>
          <a:lstStyle/>
          <a:p>
            <a:r>
              <a:rPr lang="en-US" dirty="0" err="1"/>
              <a:t>body_down</a:t>
            </a:r>
            <a:endParaRPr lang="en-US"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6576565" y="4391882"/>
            <a:ext cx="1208472" cy="369332"/>
          </a:xfrm>
          <a:prstGeom prst="rect">
            <a:avLst/>
          </a:prstGeom>
          <a:noFill/>
        </p:spPr>
        <p:txBody>
          <a:bodyPr wrap="none" rtlCol="0">
            <a:spAutoFit/>
          </a:bodyPr>
          <a:lstStyle/>
          <a:p>
            <a:r>
              <a:rPr lang="en-US" dirty="0" err="1"/>
              <a:t>body_right</a:t>
            </a:r>
            <a:endParaRPr lang="en-US"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6717467" y="5067175"/>
            <a:ext cx="1083502" cy="369332"/>
          </a:xfrm>
          <a:prstGeom prst="rect">
            <a:avLst/>
          </a:prstGeom>
          <a:noFill/>
        </p:spPr>
        <p:txBody>
          <a:bodyPr wrap="none" rtlCol="0">
            <a:spAutoFit/>
          </a:bodyPr>
          <a:lstStyle/>
          <a:p>
            <a:r>
              <a:rPr lang="en-US" dirty="0" err="1"/>
              <a:t>body_left</a:t>
            </a:r>
            <a:endParaRPr lang="en-US"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6810155" y="5681275"/>
            <a:ext cx="974882" cy="369332"/>
          </a:xfrm>
          <a:prstGeom prst="rect">
            <a:avLst/>
          </a:prstGeom>
          <a:noFill/>
        </p:spPr>
        <p:txBody>
          <a:bodyPr wrap="none" rtlCol="0">
            <a:spAutoFit/>
          </a:bodyPr>
          <a:lstStyle/>
          <a:p>
            <a:r>
              <a:rPr lang="en-US" dirty="0" err="1"/>
              <a:t>food_up</a:t>
            </a:r>
            <a:endParaRPr lang="en-US"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6560458" y="6316401"/>
            <a:ext cx="1260923" cy="369332"/>
          </a:xfrm>
          <a:prstGeom prst="rect">
            <a:avLst/>
          </a:prstGeom>
          <a:noFill/>
        </p:spPr>
        <p:txBody>
          <a:bodyPr wrap="none" rtlCol="0">
            <a:spAutoFit/>
          </a:bodyPr>
          <a:lstStyle/>
          <a:p>
            <a:r>
              <a:rPr lang="en-US" dirty="0" err="1"/>
              <a:t>food_down</a:t>
            </a:r>
            <a:endParaRPr lang="en-US"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6642205" y="6981038"/>
            <a:ext cx="1169936" cy="369332"/>
          </a:xfrm>
          <a:prstGeom prst="rect">
            <a:avLst/>
          </a:prstGeom>
          <a:noFill/>
        </p:spPr>
        <p:txBody>
          <a:bodyPr wrap="none" rtlCol="0">
            <a:spAutoFit/>
          </a:bodyPr>
          <a:lstStyle/>
          <a:p>
            <a:r>
              <a:rPr lang="en-US" dirty="0" err="1"/>
              <a:t>food_right</a:t>
            </a:r>
            <a:endParaRPr lang="en-US"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6756003" y="7625842"/>
            <a:ext cx="1044966" cy="369332"/>
          </a:xfrm>
          <a:prstGeom prst="rect">
            <a:avLst/>
          </a:prstGeom>
          <a:noFill/>
        </p:spPr>
        <p:txBody>
          <a:bodyPr wrap="none" rtlCol="0">
            <a:spAutoFit/>
          </a:bodyPr>
          <a:lstStyle/>
          <a:p>
            <a:r>
              <a:rPr lang="en-US" dirty="0" err="1"/>
              <a:t>food_left</a:t>
            </a:r>
            <a:endParaRPr lang="en-US" dirty="0"/>
          </a:p>
        </p:txBody>
      </p:sp>
      <p:sp>
        <p:nvSpPr>
          <p:cNvPr id="25" name="TextBox 24">
            <a:extLst>
              <a:ext uri="{FF2B5EF4-FFF2-40B4-BE49-F238E27FC236}">
                <a16:creationId xmlns:a16="http://schemas.microsoft.com/office/drawing/2014/main" id="{2A14512A-F9AB-4371-BCDA-D65758B31582}"/>
              </a:ext>
            </a:extLst>
          </p:cNvPr>
          <p:cNvSpPr txBox="1"/>
          <p:nvPr/>
        </p:nvSpPr>
        <p:spPr>
          <a:xfrm>
            <a:off x="6631464" y="8288406"/>
            <a:ext cx="1181157" cy="369332"/>
          </a:xfrm>
          <a:prstGeom prst="rect">
            <a:avLst/>
          </a:prstGeom>
          <a:noFill/>
        </p:spPr>
        <p:txBody>
          <a:bodyPr wrap="none" rtlCol="0">
            <a:spAutoFit/>
          </a:bodyPr>
          <a:lstStyle/>
          <a:p>
            <a:r>
              <a:rPr lang="en-US" dirty="0" err="1"/>
              <a:t>distance_x</a:t>
            </a:r>
            <a:endParaRPr lang="en-US"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11737338" y="672374"/>
            <a:ext cx="0" cy="21177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a:stCxn id="43" idx="0"/>
          </p:cNvCxnSpPr>
          <p:nvPr/>
        </p:nvCxnSpPr>
        <p:spPr>
          <a:xfrm flipH="1" flipV="1">
            <a:off x="15318739" y="576013"/>
            <a:ext cx="11768" cy="29079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7800969" y="576013"/>
            <a:ext cx="0" cy="86345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6619812" y="8933210"/>
            <a:ext cx="1185966" cy="369332"/>
          </a:xfrm>
          <a:prstGeom prst="rect">
            <a:avLst/>
          </a:prstGeom>
          <a:noFill/>
        </p:spPr>
        <p:txBody>
          <a:bodyPr wrap="none" rtlCol="0">
            <a:spAutoFit/>
          </a:bodyPr>
          <a:lstStyle/>
          <a:p>
            <a:r>
              <a:rPr lang="en-US" dirty="0" err="1"/>
              <a:t>distance_y</a:t>
            </a:r>
            <a:endParaRPr lang="en-US" dirty="0"/>
          </a:p>
        </p:txBody>
      </p:sp>
      <p:sp>
        <p:nvSpPr>
          <p:cNvPr id="26" name="TextBox 25">
            <a:extLst>
              <a:ext uri="{FF2B5EF4-FFF2-40B4-BE49-F238E27FC236}">
                <a16:creationId xmlns:a16="http://schemas.microsoft.com/office/drawing/2014/main" id="{9EE60528-5304-482C-9550-118C77BCCC91}"/>
              </a:ext>
            </a:extLst>
          </p:cNvPr>
          <p:cNvSpPr txBox="1"/>
          <p:nvPr/>
        </p:nvSpPr>
        <p:spPr>
          <a:xfrm>
            <a:off x="14922636" y="6282025"/>
            <a:ext cx="792205" cy="369332"/>
          </a:xfrm>
          <a:prstGeom prst="rect">
            <a:avLst/>
          </a:prstGeom>
          <a:noFill/>
        </p:spPr>
        <p:txBody>
          <a:bodyPr wrap="none" rtlCol="0">
            <a:spAutoFit/>
          </a:bodyPr>
          <a:lstStyle/>
          <a:p>
            <a:pPr algn="ctr"/>
            <a:r>
              <a:rPr lang="en-US" dirty="0"/>
              <a:t>Q(s, a)</a:t>
            </a:r>
          </a:p>
        </p:txBody>
      </p:sp>
      <p:cxnSp>
        <p:nvCxnSpPr>
          <p:cNvPr id="3" name="Straight Connector 2">
            <a:extLst>
              <a:ext uri="{FF2B5EF4-FFF2-40B4-BE49-F238E27FC236}">
                <a16:creationId xmlns:a16="http://schemas.microsoft.com/office/drawing/2014/main" id="{59C19639-283D-45F7-B996-BD41D6B9D3FC}"/>
              </a:ext>
            </a:extLst>
          </p:cNvPr>
          <p:cNvCxnSpPr>
            <a:cxnSpLocks/>
          </p:cNvCxnSpPr>
          <p:nvPr/>
        </p:nvCxnSpPr>
        <p:spPr>
          <a:xfrm flipV="1">
            <a:off x="15505765" y="4807131"/>
            <a:ext cx="1145786" cy="10343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3672F0-39E1-4A2A-8440-408DAEFF57FA}"/>
              </a:ext>
            </a:extLst>
          </p:cNvPr>
          <p:cNvCxnSpPr>
            <a:cxnSpLocks/>
          </p:cNvCxnSpPr>
          <p:nvPr/>
        </p:nvCxnSpPr>
        <p:spPr>
          <a:xfrm flipV="1">
            <a:off x="15502174" y="4807131"/>
            <a:ext cx="1109244" cy="3363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517F6EC-4096-4D00-AAAC-3915068A9606}"/>
              </a:ext>
            </a:extLst>
          </p:cNvPr>
          <p:cNvCxnSpPr>
            <a:cxnSpLocks/>
          </p:cNvCxnSpPr>
          <p:nvPr/>
        </p:nvCxnSpPr>
        <p:spPr>
          <a:xfrm>
            <a:off x="15505765" y="4554522"/>
            <a:ext cx="1145786" cy="2526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D613E8-F253-4C04-BC75-214C8E1F2D02}"/>
              </a:ext>
            </a:extLst>
          </p:cNvPr>
          <p:cNvCxnSpPr>
            <a:cxnSpLocks/>
          </p:cNvCxnSpPr>
          <p:nvPr/>
        </p:nvCxnSpPr>
        <p:spPr>
          <a:xfrm>
            <a:off x="15534968" y="3980410"/>
            <a:ext cx="1120174" cy="826721"/>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790D998-FC2E-45A1-95C1-B693CFDE918B}"/>
                  </a:ext>
                </a:extLst>
              </p:cNvPr>
              <p:cNvSpPr txBox="1"/>
              <p:nvPr/>
            </p:nvSpPr>
            <p:spPr>
              <a:xfrm>
                <a:off x="14748392" y="3483941"/>
                <a:ext cx="1164229" cy="2246769"/>
              </a:xfrm>
              <a:prstGeom prst="rect">
                <a:avLst/>
              </a:prstGeom>
              <a:noFill/>
            </p:spPr>
            <p:txBody>
              <a:bodyPr wrap="non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smtClean="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𝑢𝑝</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𝑟𝑖𝑔</m:t>
                          </m:r>
                          <m:r>
                            <a:rPr lang="x-IV_mathan" sz="1400" i="1">
                              <a:effectLst/>
                              <a:latin typeface="Cambria Math" panose="02040503050406030204" pitchFamily="18" charset="0"/>
                            </a:rPr>
                            <m:t>h</m:t>
                          </m:r>
                          <m:r>
                            <a:rPr lang="x-IV_mathan" sz="1400">
                              <a:effectLst/>
                              <a:latin typeface="Cambria Math" panose="02040503050406030204" pitchFamily="18" charset="0"/>
                            </a:rPr>
                            <m:t>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d>
                        <m:dPr>
                          <m:ctrlPr>
                            <a:rPr lang="x-IV_mathan" sz="1400" i="1">
                              <a:effectLst/>
                              <a:latin typeface="Cambria Math" panose="02040503050406030204" pitchFamily="18" charset="0"/>
                            </a:rPr>
                          </m:ctrlPr>
                        </m:dPr>
                        <m:e>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𝑙𝑒𝑓𝑡</m:t>
                          </m:r>
                        </m:e>
                      </m:d>
                    </m:oMath>
                  </m:oMathPara>
                </a14:m>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endParaRPr lang="x-IV_mathan" sz="1400" dirty="0">
                  <a:effectLst/>
                  <a:latin typeface="Cambria Math" panose="020405030504060302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x-IV_mathan" sz="1400">
                          <a:effectLst/>
                          <a:latin typeface="Cambria Math" panose="02040503050406030204" pitchFamily="18" charset="0"/>
                        </a:rPr>
                        <m:t>𝑄</m:t>
                      </m:r>
                      <m:r>
                        <a:rPr lang="x-IV_mathan" sz="1400">
                          <a:effectLst/>
                          <a:latin typeface="Cambria Math" panose="02040503050406030204" pitchFamily="18" charset="0"/>
                        </a:rPr>
                        <m:t>(</m:t>
                      </m:r>
                      <m:r>
                        <a:rPr lang="x-IV_mathan" sz="1400">
                          <a:effectLst/>
                          <a:latin typeface="Cambria Math" panose="02040503050406030204" pitchFamily="18" charset="0"/>
                        </a:rPr>
                        <m:t>𝑠</m:t>
                      </m:r>
                      <m:r>
                        <a:rPr lang="x-IV_mathan" sz="1400">
                          <a:effectLst/>
                          <a:latin typeface="Cambria Math" panose="02040503050406030204" pitchFamily="18" charset="0"/>
                        </a:rPr>
                        <m:t>,</m:t>
                      </m:r>
                      <m:r>
                        <a:rPr lang="x-IV_mathan" sz="1400">
                          <a:effectLst/>
                          <a:latin typeface="Cambria Math" panose="02040503050406030204" pitchFamily="18" charset="0"/>
                        </a:rPr>
                        <m:t>𝑑𝑜𝑤𝑛</m:t>
                      </m:r>
                      <m:r>
                        <a:rPr lang="x-IV_mathan" sz="1400">
                          <a:effectLst/>
                          <a:latin typeface="Cambria Math" panose="02040503050406030204" pitchFamily="18" charset="0"/>
                        </a:rPr>
                        <m:t>)</m:t>
                      </m:r>
                    </m:oMath>
                  </m:oMathPara>
                </a14:m>
                <a:endParaRPr lang="x-IV_mathan" sz="1400" dirty="0">
                  <a:effectLst/>
                  <a:latin typeface="Cambria Math" panose="02040503050406030204" pitchFamily="18" charset="0"/>
                </a:endParaRPr>
              </a:p>
            </p:txBody>
          </p:sp>
        </mc:Choice>
        <mc:Fallback>
          <p:sp>
            <p:nvSpPr>
              <p:cNvPr id="43" name="TextBox 42">
                <a:extLst>
                  <a:ext uri="{FF2B5EF4-FFF2-40B4-BE49-F238E27FC236}">
                    <a16:creationId xmlns:a16="http://schemas.microsoft.com/office/drawing/2014/main" id="{5790D998-FC2E-45A1-95C1-B693CFDE918B}"/>
                  </a:ext>
                </a:extLst>
              </p:cNvPr>
              <p:cNvSpPr txBox="1">
                <a:spLocks noRot="1" noChangeAspect="1" noMove="1" noResize="1" noEditPoints="1" noAdjustHandles="1" noChangeArrowheads="1" noChangeShapeType="1" noTextEdit="1"/>
              </p:cNvSpPr>
              <p:nvPr/>
            </p:nvSpPr>
            <p:spPr>
              <a:xfrm>
                <a:off x="14748392" y="3483941"/>
                <a:ext cx="1164229" cy="2246769"/>
              </a:xfrm>
              <a:prstGeom prst="rect">
                <a:avLst/>
              </a:prstGeom>
              <a:blipFill>
                <a:blip r:embed="rId4"/>
                <a:stretch>
                  <a:fillRect b="-5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AD719D28-1C90-42E2-A317-D6ACE02402D5}"/>
                  </a:ext>
                </a:extLst>
              </p:cNvPr>
              <p:cNvSpPr txBox="1"/>
              <p:nvPr/>
            </p:nvSpPr>
            <p:spPr>
              <a:xfrm>
                <a:off x="16631478" y="4572639"/>
                <a:ext cx="1379993" cy="4547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x-IV_mathan" sz="1800" i="1" smtClean="0">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r>
                            <a:rPr lang="x-IV_mathan" sz="1800">
                              <a:effectLst/>
                              <a:latin typeface="Cambria Math" panose="02040503050406030204" pitchFamily="18" charset="0"/>
                            </a:rPr>
                            <m:t>𝑄</m:t>
                          </m:r>
                          <m:r>
                            <a:rPr lang="x-IV_mathan" sz="1800">
                              <a:effectLst/>
                              <a:latin typeface="Cambria Math" panose="02040503050406030204" pitchFamily="18" charset="0"/>
                            </a:rPr>
                            <m:t>(</m:t>
                          </m:r>
                          <m:r>
                            <a:rPr lang="x-IV_mathan" sz="1800">
                              <a:effectLst/>
                              <a:latin typeface="Cambria Math" panose="02040503050406030204" pitchFamily="18" charset="0"/>
                            </a:rPr>
                            <m:t>𝑠</m:t>
                          </m:r>
                          <m:r>
                            <a:rPr lang="x-IV_mathan" sz="1800">
                              <a:effectLst/>
                              <a:latin typeface="Cambria Math" panose="02040503050406030204" pitchFamily="18" charset="0"/>
                            </a:rPr>
                            <m:t>,</m:t>
                          </m:r>
                          <m:r>
                            <a:rPr lang="x-IV_mathan" sz="1800">
                              <a:effectLst/>
                              <a:latin typeface="Cambria Math" panose="02040503050406030204" pitchFamily="18" charset="0"/>
                            </a:rPr>
                            <m:t>𝑎</m:t>
                          </m:r>
                          <m:r>
                            <a:rPr lang="x-IV_mathan" sz="1800">
                              <a:effectLst/>
                              <a:latin typeface="Cambria Math" panose="02040503050406030204" pitchFamily="18" charset="0"/>
                            </a:rPr>
                            <m:t>)</m:t>
                          </m:r>
                        </m:e>
                      </m:func>
                    </m:oMath>
                  </m:oMathPara>
                </a14:m>
                <a:endParaRPr lang="en-US" dirty="0"/>
              </a:p>
            </p:txBody>
          </p:sp>
        </mc:Choice>
        <mc:Fallback>
          <p:sp>
            <p:nvSpPr>
              <p:cNvPr id="49" name="TextBox 48">
                <a:extLst>
                  <a:ext uri="{FF2B5EF4-FFF2-40B4-BE49-F238E27FC236}">
                    <a16:creationId xmlns:a16="http://schemas.microsoft.com/office/drawing/2014/main" id="{AD719D28-1C90-42E2-A317-D6ACE02402D5}"/>
                  </a:ext>
                </a:extLst>
              </p:cNvPr>
              <p:cNvSpPr txBox="1">
                <a:spLocks noRot="1" noChangeAspect="1" noMove="1" noResize="1" noEditPoints="1" noAdjustHandles="1" noChangeArrowheads="1" noChangeShapeType="1" noTextEdit="1"/>
              </p:cNvSpPr>
              <p:nvPr/>
            </p:nvSpPr>
            <p:spPr>
              <a:xfrm>
                <a:off x="16631478" y="4572639"/>
                <a:ext cx="1379993" cy="45474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78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1050340"/>
            <a:ext cx="15369266" cy="2217516"/>
          </a:xfrm>
        </p:spPr>
        <p:txBody>
          <a:bodyPr/>
          <a:lstStyle/>
          <a:p>
            <a:r>
              <a:rPr lang="en-US" dirty="0"/>
              <a:t>DQN Functions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826774" y="2432042"/>
                <a:ext cx="15369267" cy="5758369"/>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Loss function is backpropagated into the network to calculate weights for inputs and hidden layers</a:t>
                </a:r>
              </a:p>
              <a:p>
                <a:pPr marL="2057276" lvl="1" indent="-571500">
                  <a:buFont typeface="Arial" panose="020B0604020202020204" pitchFamily="34" charset="0"/>
                  <a:buChar char="•"/>
                </a:pPr>
                <a14:m>
                  <m:oMath xmlns:m="http://schemas.openxmlformats.org/officeDocument/2006/math">
                    <m:r>
                      <a:rPr lang="x-IV_mathan" sz="3000" smtClean="0">
                        <a:solidFill>
                          <a:schemeClr val="bg1"/>
                        </a:solidFill>
                        <a:effectLst/>
                        <a:latin typeface="Cambria Math" panose="02040503050406030204" pitchFamily="18" charset="0"/>
                      </a:rPr>
                      <m:t>𝑚𝑠𝑒</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𝑙𝑜𝑠𝑠</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𝑓𝑢𝑛𝑐𝑡𝑖𝑜𝑛</m:t>
                    </m:r>
                    <m:r>
                      <a:rPr lang="x-IV_mathan" sz="3000">
                        <a:solidFill>
                          <a:schemeClr val="bg1"/>
                        </a:solidFill>
                        <a:effectLst/>
                        <a:latin typeface="Cambria Math" panose="02040503050406030204" pitchFamily="18" charset="0"/>
                      </a:rPr>
                      <m:t>=</m:t>
                    </m:r>
                    <m:f>
                      <m:fPr>
                        <m:ctrlPr>
                          <a:rPr lang="x-IV_mathan" sz="3000" i="1">
                            <a:solidFill>
                              <a:schemeClr val="bg1"/>
                            </a:solidFill>
                            <a:effectLst/>
                            <a:latin typeface="Cambria Math" panose="02040503050406030204" pitchFamily="18" charset="0"/>
                          </a:rPr>
                        </m:ctrlPr>
                      </m:fPr>
                      <m:num>
                        <m:r>
                          <a:rPr lang="x-IV_mathan" sz="3000">
                            <a:solidFill>
                              <a:schemeClr val="bg1"/>
                            </a:solidFill>
                            <a:effectLst/>
                            <a:latin typeface="Cambria Math" panose="02040503050406030204" pitchFamily="18" charset="0"/>
                          </a:rPr>
                          <m:t>1</m:t>
                        </m:r>
                      </m:num>
                      <m:den>
                        <m:r>
                          <a:rPr lang="x-IV_mathan" sz="3000">
                            <a:solidFill>
                              <a:schemeClr val="bg1"/>
                            </a:solidFill>
                            <a:effectLst/>
                            <a:latin typeface="Cambria Math" panose="02040503050406030204" pitchFamily="18" charset="0"/>
                          </a:rPr>
                          <m:t>2</m:t>
                        </m:r>
                      </m:den>
                    </m:f>
                    <m:sSup>
                      <m:sSupPr>
                        <m:ctrlPr>
                          <a:rPr lang="x-IV_mathan" sz="3000" i="1">
                            <a:solidFill>
                              <a:schemeClr val="bg1"/>
                            </a:solidFill>
                            <a:effectLst/>
                            <a:latin typeface="Cambria Math" panose="02040503050406030204" pitchFamily="18" charset="0"/>
                          </a:rPr>
                        </m:ctrlPr>
                      </m:sSupPr>
                      <m:e>
                        <m:d>
                          <m:dPr>
                            <m:begChr m:val="["/>
                            <m:endChr m:val="]"/>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𝑅</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r>
                              <a:rPr lang="x-IV_mathan" sz="3000">
                                <a:solidFill>
                                  <a:schemeClr val="bg1"/>
                                </a:solidFill>
                                <a:effectLst/>
                                <a:latin typeface="Cambria Math" panose="02040503050406030204" pitchFamily="18" charset="0"/>
                              </a:rPr>
                              <m:t>𝛾</m:t>
                            </m:r>
                            <m:func>
                              <m:funcPr>
                                <m:ctrlPr>
                                  <a:rPr lang="x-IV_mathan" sz="3000" i="1">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arg</m:t>
                                </m:r>
                                <m:limLow>
                                  <m:limLowPr>
                                    <m:ctrlPr>
                                      <a:rPr lang="x-IV_mathan" sz="3000" i="1">
                                        <a:solidFill>
                                          <a:schemeClr val="bg1"/>
                                        </a:solidFill>
                                        <a:effectLst/>
                                        <a:latin typeface="Cambria Math" panose="02040503050406030204" pitchFamily="18" charset="0"/>
                                      </a:rPr>
                                    </m:ctrlPr>
                                  </m:limLowPr>
                                  <m:e>
                                    <m:r>
                                      <m:rPr>
                                        <m:sty m:val="p"/>
                                      </m:rPr>
                                      <a:rPr lang="x-IV_mathan" sz="3000">
                                        <a:solidFill>
                                          <a:schemeClr val="bg1"/>
                                        </a:solidFill>
                                        <a:effectLst/>
                                        <a:latin typeface="Cambria Math" panose="02040503050406030204" pitchFamily="18" charset="0"/>
                                      </a:rPr>
                                      <m:t>max</m:t>
                                    </m:r>
                                  </m:e>
                                  <m:lim>
                                    <m:r>
                                      <a:rPr lang="x-IV_mathan" sz="3000">
                                        <a:solidFill>
                                          <a:schemeClr val="bg1"/>
                                        </a:solidFill>
                                        <a:effectLst/>
                                        <a:latin typeface="Cambria Math" panose="02040503050406030204" pitchFamily="18" charset="0"/>
                                      </a:rPr>
                                      <m:t>𝑎</m:t>
                                    </m:r>
                                  </m:lim>
                                </m:limLow>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r>
                                              <a:rPr lang="x-IV_mathan" sz="3000">
                                                <a:solidFill>
                                                  <a:schemeClr val="bg1"/>
                                                </a:solidFill>
                                                <a:effectLst/>
                                                <a:latin typeface="Cambria Math" panose="02040503050406030204" pitchFamily="18" charset="0"/>
                                              </a:rPr>
                                              <m:t>+1</m:t>
                                            </m:r>
                                          </m:sub>
                                        </m:sSub>
                                      </m:e>
                                    </m:d>
                                  </m:e>
                                </m:d>
                                <m:r>
                                  <a:rPr lang="x-IV_mathan" sz="3000" i="1">
                                    <a:solidFill>
                                      <a:schemeClr val="bg1"/>
                                    </a:solidFill>
                                    <a:effectLst/>
                                    <a:latin typeface="Cambria Math" panose="02040503050406030204" pitchFamily="18" charset="0"/>
                                  </a:rPr>
                                  <m:t> </m:t>
                                </m:r>
                              </m:e>
                            </m:func>
                            <m:r>
                              <a:rPr lang="x-IV_mathan" sz="3000">
                                <a:solidFill>
                                  <a:schemeClr val="bg1"/>
                                </a:solidFill>
                                <a:effectLst/>
                                <a:latin typeface="Cambria Math" panose="02040503050406030204" pitchFamily="18" charset="0"/>
                              </a:rPr>
                              <m:t>−</m:t>
                            </m:r>
                            <m:r>
                              <a:rPr lang="x-IV_mathan" sz="3000">
                                <a:solidFill>
                                  <a:schemeClr val="bg1"/>
                                </a:solidFill>
                                <a:effectLst/>
                                <a:latin typeface="Cambria Math" panose="02040503050406030204" pitchFamily="18" charset="0"/>
                              </a:rPr>
                              <m:t>𝑄</m:t>
                            </m:r>
                            <m:d>
                              <m:dPr>
                                <m:ctrlPr>
                                  <a:rPr lang="x-IV_mathan" sz="3000" i="1">
                                    <a:solidFill>
                                      <a:schemeClr val="bg1"/>
                                    </a:solidFill>
                                    <a:effectLst/>
                                    <a:latin typeface="Cambria Math" panose="02040503050406030204" pitchFamily="18" charset="0"/>
                                  </a:rPr>
                                </m:ctrlPr>
                              </m:dPr>
                              <m:e>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𝑠</m:t>
                                    </m:r>
                                  </m:e>
                                  <m:sub>
                                    <m:r>
                                      <a:rPr lang="x-IV_mathan" sz="3000">
                                        <a:solidFill>
                                          <a:schemeClr val="bg1"/>
                                        </a:solidFill>
                                        <a:effectLst/>
                                        <a:latin typeface="Cambria Math" panose="02040503050406030204" pitchFamily="18" charset="0"/>
                                      </a:rPr>
                                      <m:t>𝑡</m:t>
                                    </m:r>
                                  </m:sub>
                                </m:sSub>
                                <m:r>
                                  <a:rPr lang="x-IV_mathan" sz="3000">
                                    <a:solidFill>
                                      <a:schemeClr val="bg1"/>
                                    </a:solidFill>
                                    <a:effectLst/>
                                    <a:latin typeface="Cambria Math" panose="02040503050406030204" pitchFamily="18" charset="0"/>
                                  </a:rPr>
                                  <m:t>,</m:t>
                                </m:r>
                                <m:r>
                                  <a:rPr lang="x-IV_mathan" sz="3000" i="1">
                                    <a:solidFill>
                                      <a:schemeClr val="bg1"/>
                                    </a:solidFill>
                                    <a:effectLst/>
                                    <a:latin typeface="Cambria Math" panose="02040503050406030204" pitchFamily="18" charset="0"/>
                                  </a:rPr>
                                  <m:t> </m:t>
                                </m:r>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𝑎</m:t>
                                    </m:r>
                                  </m:e>
                                  <m:sub>
                                    <m:r>
                                      <a:rPr lang="x-IV_mathan" sz="3000">
                                        <a:solidFill>
                                          <a:schemeClr val="bg1"/>
                                        </a:solidFill>
                                        <a:effectLst/>
                                        <a:latin typeface="Cambria Math" panose="02040503050406030204" pitchFamily="18" charset="0"/>
                                      </a:rPr>
                                      <m:t>𝑡</m:t>
                                    </m:r>
                                  </m:sub>
                                </m:sSub>
                              </m:e>
                            </m:d>
                          </m:e>
                        </m:d>
                      </m:e>
                      <m:sup>
                        <m:r>
                          <a:rPr lang="x-IV_mathan" sz="3000">
                            <a:solidFill>
                              <a:schemeClr val="bg1"/>
                            </a:solidFill>
                            <a:effectLst/>
                            <a:latin typeface="Cambria Math" panose="02040503050406030204" pitchFamily="18" charset="0"/>
                          </a:rPr>
                          <m:t>2</m:t>
                        </m:r>
                      </m:sup>
                    </m:sSup>
                  </m:oMath>
                </a14:m>
                <a:endParaRPr lang="en-US" sz="3000" dirty="0"/>
              </a:p>
              <a:p>
                <a:pPr marL="571500" indent="-571500">
                  <a:buFont typeface="Arial" panose="020B0604020202020204" pitchFamily="34" charset="0"/>
                  <a:buChar char="•"/>
                </a:pPr>
                <a:r>
                  <a:rPr lang="en-US" sz="3600" dirty="0" err="1"/>
                  <a:t>ReLU</a:t>
                </a:r>
                <a:r>
                  <a:rPr lang="en-US" sz="3600" dirty="0"/>
                  <a:t> activation on hidden layer function to avoid vanishing gradient</a:t>
                </a:r>
              </a:p>
              <a:p>
                <a:pPr marL="2057276" lvl="1" indent="-571500">
                  <a:buFont typeface="Arial" panose="020B0604020202020204" pitchFamily="34" charset="0"/>
                  <a:buChar char="•"/>
                </a:pPr>
                <a14:m>
                  <m:oMath xmlns:m="http://schemas.openxmlformats.org/officeDocument/2006/math">
                    <m:r>
                      <m:rPr>
                        <m:sty m:val="p"/>
                      </m:rPr>
                      <a:rPr lang="x-IV_mathan" sz="3000" smtClean="0">
                        <a:solidFill>
                          <a:schemeClr val="bg1"/>
                        </a:solidFill>
                        <a:effectLst/>
                        <a:latin typeface="Cambria Math" panose="02040503050406030204" pitchFamily="18" charset="0"/>
                        <a:ea typeface="Cambria Math" panose="02040503050406030204" pitchFamily="18" charset="0"/>
                      </a:rPr>
                      <m:t>ReLU</m:t>
                    </m:r>
                    <m:r>
                      <a:rPr lang="x-IV_mathan" sz="3000" smtClean="0">
                        <a:solidFill>
                          <a:schemeClr val="bg1"/>
                        </a:solidFill>
                        <a:effectLst/>
                        <a:latin typeface="Cambria Math" panose="02040503050406030204" pitchFamily="18" charset="0"/>
                        <a:ea typeface="Cambria Math" panose="02040503050406030204" pitchFamily="18" charset="0"/>
                      </a:rPr>
                      <m:t>=</m:t>
                    </m:r>
                    <m:r>
                      <a:rPr lang="x-IV_mathan" sz="3000" i="1">
                        <a:solidFill>
                          <a:schemeClr val="bg1"/>
                        </a:solidFill>
                        <a:effectLst/>
                        <a:latin typeface="Cambria Math" panose="02040503050406030204" pitchFamily="18" charset="0"/>
                        <a:ea typeface="Cambria Math" panose="02040503050406030204" pitchFamily="18" charset="0"/>
                      </a:rPr>
                      <m:t> </m:t>
                    </m:r>
                    <m:r>
                      <m:rPr>
                        <m:sty m:val="p"/>
                      </m:rPr>
                      <a:rPr lang="x-IV_mathan" sz="3000">
                        <a:solidFill>
                          <a:schemeClr val="bg1"/>
                        </a:solidFill>
                        <a:effectLst/>
                        <a:latin typeface="Cambria Math" panose="02040503050406030204" pitchFamily="18" charset="0"/>
                        <a:ea typeface="Cambria Math" panose="02040503050406030204" pitchFamily="18" charset="0"/>
                      </a:rPr>
                      <m:t>max</m:t>
                    </m:r>
                    <m:r>
                      <a:rPr lang="x-IV_mathan" sz="3000">
                        <a:solidFill>
                          <a:schemeClr val="bg1"/>
                        </a:solidFill>
                        <a:effectLst/>
                        <a:latin typeface="Cambria Math" panose="02040503050406030204" pitchFamily="18" charset="0"/>
                        <a:ea typeface="Cambria Math" panose="02040503050406030204" pitchFamily="18" charset="0"/>
                      </a:rPr>
                      <m:t>⁡(0,</m:t>
                    </m:r>
                    <m:r>
                      <a:rPr lang="x-IV_mathan" sz="3000" i="1">
                        <a:solidFill>
                          <a:schemeClr val="bg1"/>
                        </a:solidFill>
                        <a:effectLst/>
                        <a:latin typeface="Cambria Math" panose="02040503050406030204" pitchFamily="18" charset="0"/>
                        <a:ea typeface="Cambria Math" panose="02040503050406030204" pitchFamily="18" charset="0"/>
                      </a:rPr>
                      <m:t> </m:t>
                    </m:r>
                    <m:r>
                      <a:rPr lang="x-IV_mathan" sz="3000">
                        <a:solidFill>
                          <a:schemeClr val="bg1"/>
                        </a:solidFill>
                        <a:effectLst/>
                        <a:latin typeface="Cambria Math" panose="02040503050406030204" pitchFamily="18" charset="0"/>
                        <a:ea typeface="Cambria Math" panose="02040503050406030204" pitchFamily="18" charset="0"/>
                      </a:rPr>
                      <m:t>𝑥</m:t>
                    </m:r>
                    <m:r>
                      <a:rPr lang="x-IV_mathan" sz="3000">
                        <a:solidFill>
                          <a:schemeClr val="bg1"/>
                        </a:solidFill>
                        <a:effectLst/>
                        <a:latin typeface="Cambria Math" panose="02040503050406030204" pitchFamily="18" charset="0"/>
                        <a:ea typeface="Cambria Math" panose="02040503050406030204" pitchFamily="18" charset="0"/>
                      </a:rPr>
                      <m:t>)</m:t>
                    </m:r>
                  </m:oMath>
                </a14:m>
                <a:endParaRPr lang="en-US" sz="30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r>
                  <a:rPr lang="en-US" sz="3600" dirty="0"/>
                  <a:t>SoftMax on output layer to determine which probability with which DQN believes action to take</a:t>
                </a:r>
              </a:p>
              <a:p>
                <a:pPr marL="2057276" lvl="1" indent="-571500">
                  <a:buFont typeface="Arial" panose="020B0604020202020204" pitchFamily="34" charset="0"/>
                  <a:buChar char="•"/>
                </a:pPr>
                <a14:m>
                  <m:oMath xmlns:m="http://schemas.openxmlformats.org/officeDocument/2006/math">
                    <m:func>
                      <m:funcPr>
                        <m:ctrlPr>
                          <a:rPr lang="x-IV_mathan" sz="3000" i="1" smtClean="0">
                            <a:solidFill>
                              <a:schemeClr val="bg1"/>
                            </a:solidFill>
                            <a:effectLst/>
                            <a:latin typeface="Cambria Math" panose="02040503050406030204" pitchFamily="18" charset="0"/>
                          </a:rPr>
                        </m:ctrlPr>
                      </m:funcPr>
                      <m:fName>
                        <m:r>
                          <m:rPr>
                            <m:sty m:val="p"/>
                          </m:rPr>
                          <a:rPr lang="x-IV_mathan" sz="3000">
                            <a:solidFill>
                              <a:schemeClr val="bg1"/>
                            </a:solidFill>
                            <a:effectLst/>
                            <a:latin typeface="Cambria Math" panose="02040503050406030204" pitchFamily="18" charset="0"/>
                          </a:rPr>
                          <m:t>log</m:t>
                        </m:r>
                      </m:fName>
                      <m:e>
                        <m:d>
                          <m:dPr>
                            <m:ctrlPr>
                              <a:rPr lang="x-IV_mathan" sz="3000" i="1">
                                <a:solidFill>
                                  <a:schemeClr val="bg1"/>
                                </a:solidFill>
                                <a:effectLst/>
                                <a:latin typeface="Cambria Math" panose="02040503050406030204" pitchFamily="18" charset="0"/>
                              </a:rPr>
                            </m:ctrlPr>
                          </m:dPr>
                          <m:e>
                            <m:r>
                              <a:rPr lang="x-IV_mathan" sz="3000">
                                <a:solidFill>
                                  <a:schemeClr val="bg1"/>
                                </a:solidFill>
                                <a:effectLst/>
                                <a:latin typeface="Cambria Math" panose="02040503050406030204" pitchFamily="18" charset="0"/>
                              </a:rPr>
                              <m:t>1+</m:t>
                            </m:r>
                            <m:sSup>
                              <m:sSupPr>
                                <m:ctrlPr>
                                  <a:rPr lang="x-IV_mathan" sz="3000" i="1">
                                    <a:solidFill>
                                      <a:schemeClr val="bg1"/>
                                    </a:solidFill>
                                    <a:effectLst/>
                                    <a:latin typeface="Cambria Math" panose="02040503050406030204" pitchFamily="18" charset="0"/>
                                  </a:rPr>
                                </m:ctrlPr>
                              </m:sSupPr>
                              <m:e>
                                <m:r>
                                  <a:rPr lang="x-IV_mathan" sz="3000">
                                    <a:solidFill>
                                      <a:schemeClr val="bg1"/>
                                    </a:solidFill>
                                    <a:effectLst/>
                                    <a:latin typeface="Cambria Math" panose="02040503050406030204" pitchFamily="18" charset="0"/>
                                  </a:rPr>
                                  <m:t>𝑒</m:t>
                                </m:r>
                              </m:e>
                              <m:sup>
                                <m:r>
                                  <a:rPr lang="x-IV_mathan" sz="3000">
                                    <a:solidFill>
                                      <a:schemeClr val="bg1"/>
                                    </a:solidFill>
                                    <a:effectLst/>
                                    <a:latin typeface="Cambria Math" panose="02040503050406030204" pitchFamily="18" charset="0"/>
                                  </a:rPr>
                                  <m:t>−</m:t>
                                </m:r>
                                <m:sSub>
                                  <m:sSubPr>
                                    <m:ctrlPr>
                                      <a:rPr lang="x-IV_mathan" sz="3000" i="1">
                                        <a:solidFill>
                                          <a:schemeClr val="bg1"/>
                                        </a:solidFill>
                                        <a:effectLst/>
                                        <a:latin typeface="Cambria Math" panose="02040503050406030204" pitchFamily="18" charset="0"/>
                                      </a:rPr>
                                    </m:ctrlPr>
                                  </m:sSubPr>
                                  <m:e>
                                    <m:r>
                                      <a:rPr lang="x-IV_mathan" sz="3000">
                                        <a:solidFill>
                                          <a:schemeClr val="bg1"/>
                                        </a:solidFill>
                                        <a:effectLst/>
                                        <a:latin typeface="Cambria Math" panose="02040503050406030204" pitchFamily="18" charset="0"/>
                                      </a:rPr>
                                      <m:t>𝑦</m:t>
                                    </m:r>
                                  </m:e>
                                  <m:sub>
                                    <m:r>
                                      <a:rPr lang="x-IV_mathan" sz="3000">
                                        <a:solidFill>
                                          <a:schemeClr val="bg1"/>
                                        </a:solidFill>
                                        <a:effectLst/>
                                        <a:latin typeface="Cambria Math" panose="02040503050406030204" pitchFamily="18" charset="0"/>
                                      </a:rPr>
                                      <m:t>𝑝</m:t>
                                    </m:r>
                                  </m:sub>
                                </m:sSub>
                                <m:sSubSup>
                                  <m:sSubSupPr>
                                    <m:ctrlPr>
                                      <a:rPr lang="x-IV_mathan" sz="3000" i="1">
                                        <a:solidFill>
                                          <a:schemeClr val="bg1"/>
                                        </a:solidFill>
                                        <a:effectLst/>
                                        <a:latin typeface="Cambria Math" panose="02040503050406030204" pitchFamily="18" charset="0"/>
                                      </a:rPr>
                                    </m:ctrlPr>
                                  </m:sSubSupPr>
                                  <m:e>
                                    <m:r>
                                      <a:rPr lang="x-IV_mathan" sz="3000">
                                        <a:solidFill>
                                          <a:schemeClr val="bg1"/>
                                        </a:solidFill>
                                        <a:effectLst/>
                                        <a:latin typeface="Cambria Math" panose="02040503050406030204" pitchFamily="18" charset="0"/>
                                      </a:rPr>
                                      <m:t>𝑥</m:t>
                                    </m:r>
                                  </m:e>
                                  <m:sub>
                                    <m:r>
                                      <a:rPr lang="x-IV_mathan" sz="3000">
                                        <a:solidFill>
                                          <a:schemeClr val="bg1"/>
                                        </a:solidFill>
                                        <a:effectLst/>
                                        <a:latin typeface="Cambria Math" panose="02040503050406030204" pitchFamily="18" charset="0"/>
                                      </a:rPr>
                                      <m:t>𝑝</m:t>
                                    </m:r>
                                  </m:sub>
                                  <m:sup>
                                    <m:r>
                                      <a:rPr lang="x-IV_mathan" sz="3000">
                                        <a:solidFill>
                                          <a:schemeClr val="bg1"/>
                                        </a:solidFill>
                                        <a:effectLst/>
                                        <a:latin typeface="Cambria Math" panose="02040503050406030204" pitchFamily="18" charset="0"/>
                                      </a:rPr>
                                      <m:t>𝑇</m:t>
                                    </m:r>
                                  </m:sup>
                                </m:sSubSup>
                                <m:r>
                                  <a:rPr lang="x-IV_mathan" sz="3000">
                                    <a:solidFill>
                                      <a:schemeClr val="bg1"/>
                                    </a:solidFill>
                                    <a:effectLst/>
                                    <a:latin typeface="Cambria Math" panose="02040503050406030204" pitchFamily="18" charset="0"/>
                                  </a:rPr>
                                  <m:t>𝑤</m:t>
                                </m:r>
                              </m:sup>
                            </m:sSup>
                          </m:e>
                        </m:d>
                      </m:e>
                    </m:func>
                  </m:oMath>
                </a14:m>
                <a:endParaRPr lang="en-US" sz="3000" dirty="0"/>
              </a:p>
              <a:p>
                <a:pPr marL="571500" indent="-571500">
                  <a:buFont typeface="Arial" panose="020B0604020202020204" pitchFamily="34" charset="0"/>
                  <a:buChar char="•"/>
                </a:pPr>
                <a:r>
                  <a:rPr lang="en-US" sz="3600" dirty="0"/>
                  <a:t>Use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backoff to promote exploration in training</a:t>
                </a: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826774" y="2432042"/>
                <a:ext cx="15369267" cy="5758369"/>
              </a:xfrm>
              <a:prstGeom prst="rect">
                <a:avLst/>
              </a:prstGeom>
              <a:blipFill>
                <a:blip r:embed="rId2"/>
                <a:stretch>
                  <a:fillRect l="-1706" t="-3386" r="-1388" b="-2434"/>
                </a:stretch>
              </a:blipFill>
            </p:spPr>
            <p:txBody>
              <a:bodyPr/>
              <a:lstStyle/>
              <a:p>
                <a:r>
                  <a:rPr lang="en-US">
                    <a:noFill/>
                  </a:rPr>
                  <a:t> </a:t>
                </a:r>
              </a:p>
            </p:txBody>
          </p:sp>
        </mc:Fallback>
      </mc:AlternateContent>
    </p:spTree>
    <p:extLst>
      <p:ext uri="{BB962C8B-B14F-4D97-AF65-F5344CB8AC3E}">
        <p14:creationId xmlns:p14="http://schemas.microsoft.com/office/powerpoint/2010/main" val="130816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Summary</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r>
                  <a:rPr lang="en-US" sz="3600" b="1" dirty="0"/>
                  <a:t>Goal</a:t>
                </a:r>
                <a:r>
                  <a:rPr lang="en-US" sz="3600" dirty="0"/>
                  <a:t> : Obtain the most pieces of food</a:t>
                </a:r>
              </a:p>
              <a:p>
                <a:r>
                  <a:rPr lang="en-US" sz="3600" b="1" dirty="0"/>
                  <a:t>State attributes</a:t>
                </a:r>
                <a:r>
                  <a:rPr lang="en-US" sz="3600" dirty="0"/>
                  <a:t>:  Head near wall, head near body, head near food, distance x from food, distance y from food</a:t>
                </a:r>
              </a:p>
              <a:p>
                <a:r>
                  <a:rPr lang="en-US" sz="3600" b="1" dirty="0"/>
                  <a:t>Rewards</a:t>
                </a:r>
                <a:r>
                  <a:rPr lang="en-US" sz="3600" dirty="0"/>
                  <a:t>: 75 for food, -100 for hitting an obstacle, 1 for moving towards food, -1 for moving away from food</a:t>
                </a:r>
              </a:p>
              <a:p>
                <a:r>
                  <a:rPr lang="en-US" sz="3600" b="1" dirty="0"/>
                  <a:t>Actions</a:t>
                </a:r>
                <a:r>
                  <a:rPr lang="en-US" sz="3600" dirty="0"/>
                  <a:t>: Up, down, left, right, with restrictions</a:t>
                </a:r>
              </a:p>
              <a:p>
                <a:r>
                  <a:rPr lang="en-US" sz="3600" b="1" dirty="0"/>
                  <a:t>Algorithm</a:t>
                </a:r>
                <a:r>
                  <a:rPr lang="en-US" sz="3600" dirty="0"/>
                  <a:t>: Deep Q-Learning (DQN) with 14 node input layer, 7 node hidden layer with </a:t>
                </a:r>
                <a:r>
                  <a:rPr lang="en-US" sz="3600" dirty="0" err="1"/>
                  <a:t>ReLU</a:t>
                </a:r>
                <a:r>
                  <a:rPr lang="en-US" sz="3600" dirty="0"/>
                  <a:t> activation, 4 node output layer with SoftMax activation using </a:t>
                </a:r>
                <a14:m>
                  <m:oMath xmlns:m="http://schemas.openxmlformats.org/officeDocument/2006/math">
                    <m:r>
                      <a:rPr lang="x-IV_mathan" sz="3600" smtClean="0">
                        <a:effectLst/>
                        <a:latin typeface="Cambria Math" panose="02040503050406030204" pitchFamily="18" charset="0"/>
                      </a:rPr>
                      <m:t>𝜀</m:t>
                    </m:r>
                    <m:r>
                      <a:rPr lang="x-IV_mathan" sz="3600" smtClean="0">
                        <a:effectLst/>
                        <a:latin typeface="Cambria Math" panose="02040503050406030204" pitchFamily="18" charset="0"/>
                      </a:rPr>
                      <m:t>−</m:t>
                    </m:r>
                    <m:r>
                      <a:rPr lang="x-IV_mathan" sz="3600" smtClean="0">
                        <a:effectLst/>
                        <a:latin typeface="Cambria Math" panose="02040503050406030204" pitchFamily="18" charset="0"/>
                      </a:rPr>
                      <m:t>𝑔𝑟𝑒𝑒𝑑𝑦</m:t>
                    </m:r>
                  </m:oMath>
                </a14:m>
                <a:r>
                  <a:rPr lang="en-US" sz="3600" dirty="0"/>
                  <a:t> with </a:t>
                </a:r>
                <a14:m>
                  <m:oMath xmlns:m="http://schemas.openxmlformats.org/officeDocument/2006/math">
                    <m:r>
                      <a:rPr lang="x-IV_mathan" sz="3600">
                        <a:latin typeface="Cambria Math" panose="02040503050406030204" pitchFamily="18" charset="0"/>
                      </a:rPr>
                      <m:t>𝜀</m:t>
                    </m:r>
                  </m:oMath>
                </a14:m>
                <a:r>
                  <a:rPr lang="en-US" sz="3600" dirty="0"/>
                  <a:t> backoff for exploration</a:t>
                </a:r>
              </a:p>
              <a:p>
                <a:endParaRPr lang="en-US" sz="3600" dirty="0"/>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5" y="2156862"/>
                <a:ext cx="15369267" cy="5513173"/>
              </a:xfrm>
              <a:prstGeom prst="rect">
                <a:avLst/>
              </a:prstGeom>
              <a:blipFill>
                <a:blip r:embed="rId2"/>
                <a:stretch>
                  <a:fillRect l="-1825" t="-3540" r="-1269"/>
                </a:stretch>
              </a:blipFill>
            </p:spPr>
            <p:txBody>
              <a:bodyPr/>
              <a:lstStyle/>
              <a:p>
                <a:r>
                  <a:rPr lang="en-US">
                    <a:noFill/>
                  </a:rPr>
                  <a:t> </a:t>
                </a:r>
              </a:p>
            </p:txBody>
          </p:sp>
        </mc:Fallback>
      </mc:AlternateContent>
    </p:spTree>
    <p:extLst>
      <p:ext uri="{BB962C8B-B14F-4D97-AF65-F5344CB8AC3E}">
        <p14:creationId xmlns:p14="http://schemas.microsoft.com/office/powerpoint/2010/main" val="403446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a:xfrm>
            <a:off x="979175" y="671557"/>
            <a:ext cx="15369266" cy="1131157"/>
          </a:xfrm>
        </p:spPr>
        <p:txBody>
          <a:bodyPr/>
          <a:lstStyle/>
          <a:p>
            <a:r>
              <a:rPr lang="en-US" dirty="0"/>
              <a:t>References</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5" y="2156862"/>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Sutton, R. S. (1998). </a:t>
            </a:r>
            <a:r>
              <a:rPr lang="en-US" sz="3600" i="1" dirty="0"/>
              <a:t>Introduction to reinforcement learning</a:t>
            </a:r>
            <a:r>
              <a:rPr lang="en-US" sz="3600" dirty="0"/>
              <a:t>. </a:t>
            </a:r>
            <a:r>
              <a:rPr lang="en-US" sz="3600" dirty="0" err="1"/>
              <a:t>Mit</a:t>
            </a:r>
            <a:r>
              <a:rPr lang="en-US" sz="3600" dirty="0"/>
              <a:t> Press, 04-98.</a:t>
            </a:r>
          </a:p>
          <a:p>
            <a:pPr marL="571500" indent="-571500">
              <a:buFont typeface="Arial" panose="020B0604020202020204" pitchFamily="34" charset="0"/>
              <a:buChar char="•"/>
            </a:pPr>
            <a:r>
              <a:rPr lang="en-US" sz="3600" dirty="0"/>
              <a:t>Dong, H., </a:t>
            </a:r>
            <a:r>
              <a:rPr lang="en-US" sz="3600" dirty="0" err="1"/>
              <a:t>Zihan</a:t>
            </a:r>
            <a:r>
              <a:rPr lang="en-US" sz="3600" dirty="0"/>
              <a:t> Ding, &amp; </a:t>
            </a:r>
            <a:r>
              <a:rPr lang="en-US" sz="3600" dirty="0" err="1"/>
              <a:t>Shanghang</a:t>
            </a:r>
            <a:r>
              <a:rPr lang="en-US" sz="3600" dirty="0"/>
              <a:t> Zhang. (2020). </a:t>
            </a:r>
            <a:r>
              <a:rPr lang="en-US" sz="3600" i="1" dirty="0"/>
              <a:t>Deep reinforcement learning : fundamentals, research and applications</a:t>
            </a:r>
            <a:r>
              <a:rPr lang="en-US" sz="3600" dirty="0"/>
              <a:t>. Springer.</a:t>
            </a:r>
          </a:p>
          <a:p>
            <a:endParaRPr lang="en-US" sz="3600" dirty="0"/>
          </a:p>
        </p:txBody>
      </p:sp>
    </p:spTree>
    <p:extLst>
      <p:ext uri="{BB962C8B-B14F-4D97-AF65-F5344CB8AC3E}">
        <p14:creationId xmlns:p14="http://schemas.microsoft.com/office/powerpoint/2010/main" val="117657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6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9998867" y="3701592"/>
            <a:ext cx="6985416" cy="2708953"/>
          </a:xfrm>
        </p:spPr>
        <p:txBody>
          <a:bodyPr/>
          <a:lstStyle/>
          <a:p>
            <a:pPr marL="685800" indent="-685800">
              <a:buFont typeface="Arial" panose="020B0604020202020204" pitchFamily="34" charset="0"/>
              <a:buChar char="•"/>
            </a:pPr>
            <a:r>
              <a:rPr lang="en-US" sz="3600" dirty="0"/>
              <a:t>Episodic game where the goal is to maximize score for the round</a:t>
            </a:r>
          </a:p>
          <a:p>
            <a:pPr marL="685800" indent="-685800">
              <a:buFont typeface="Arial" panose="020B0604020202020204" pitchFamily="34" charset="0"/>
              <a:buChar char="•"/>
            </a:pPr>
            <a:r>
              <a:rPr lang="en-US" sz="3600" dirty="0"/>
              <a:t>Each time the snake obtains food, it grows in size and gains score</a:t>
            </a:r>
          </a:p>
          <a:p>
            <a:pPr marL="685800" indent="-685800">
              <a:buFont typeface="Arial" panose="020B0604020202020204" pitchFamily="34" charset="0"/>
              <a:buChar char="•"/>
            </a:pPr>
            <a:r>
              <a:rPr lang="en-US" sz="3600" dirty="0"/>
              <a:t>Hitting a wall or biting its own tail ends the game</a:t>
            </a:r>
          </a:p>
          <a:p>
            <a:endParaRPr lang="en-US" sz="36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3519745" y="6887394"/>
            <a:ext cx="1466850" cy="2238375"/>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1199214" y="446208"/>
            <a:ext cx="5431215" cy="2862093"/>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1423686" y="4028882"/>
            <a:ext cx="4982270" cy="1571844"/>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341604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62135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5355771" y="7821915"/>
            <a:ext cx="3350917" cy="369332"/>
          </a:xfrm>
          <a:prstGeom prst="rect">
            <a:avLst/>
          </a:prstGeom>
          <a:noFill/>
        </p:spPr>
        <p:txBody>
          <a:bodyPr wrap="none" rtlCol="0">
            <a:spAutoFit/>
          </a:bodyPr>
          <a:lstStyle/>
          <a:p>
            <a:r>
              <a:rPr lang="en-US"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6762084" y="4353139"/>
            <a:ext cx="1762181" cy="646331"/>
          </a:xfrm>
          <a:prstGeom prst="rect">
            <a:avLst/>
          </a:prstGeom>
          <a:noFill/>
        </p:spPr>
        <p:txBody>
          <a:bodyPr wrap="square" rtlCol="0">
            <a:spAutoFit/>
          </a:bodyPr>
          <a:lstStyle/>
          <a:p>
            <a:pPr algn="ctr"/>
            <a:r>
              <a:rPr lang="en-US"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6676900" y="1370950"/>
            <a:ext cx="1762181" cy="646331"/>
          </a:xfrm>
          <a:prstGeom prst="rect">
            <a:avLst/>
          </a:prstGeom>
          <a:noFill/>
        </p:spPr>
        <p:txBody>
          <a:bodyPr wrap="square" rtlCol="0">
            <a:spAutoFit/>
          </a:bodyPr>
          <a:lstStyle/>
          <a:p>
            <a:pPr algn="ctr"/>
            <a:r>
              <a:rPr lang="en-US" dirty="0"/>
              <a:t>Avoid biting own tail</a:t>
            </a:r>
          </a:p>
        </p:txBody>
      </p: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States can be seen as the grid cells</a:t>
            </a:r>
          </a:p>
          <a:p>
            <a:pPr marL="2171576" lvl="1" indent="-685800">
              <a:buFont typeface="Arial" panose="020B0604020202020204" pitchFamily="34" charset="0"/>
              <a:buChar char="•"/>
            </a:pPr>
            <a:r>
              <a:rPr lang="en-US" sz="3000" dirty="0">
                <a:solidFill>
                  <a:schemeClr val="bg1"/>
                </a:solidFill>
              </a:rPr>
              <a:t>Direction the snake entered the cell. </a:t>
            </a:r>
          </a:p>
          <a:p>
            <a:pPr marL="2971609" lvl="2" indent="-685800">
              <a:buFont typeface="Arial" panose="020B0604020202020204" pitchFamily="34" charset="0"/>
              <a:buChar char="•"/>
            </a:pPr>
            <a:r>
              <a:rPr lang="en-US" sz="2200" dirty="0">
                <a:solidFill>
                  <a:schemeClr val="bg1"/>
                </a:solidFill>
              </a:rPr>
              <a:t>Since a snake cannot go back on itself, the actions will be different at this cell</a:t>
            </a:r>
            <a:endParaRPr lang="en-US" sz="1400" dirty="0">
              <a:solidFill>
                <a:schemeClr val="bg1"/>
              </a:solidFill>
            </a:endParaRPr>
          </a:p>
          <a:p>
            <a:pPr marL="2171576" lvl="1" indent="-685800">
              <a:buFont typeface="Arial" panose="020B0604020202020204" pitchFamily="34" charset="0"/>
              <a:buChar char="•"/>
            </a:pPr>
            <a:r>
              <a:rPr lang="en-US" sz="3000" dirty="0">
                <a:solidFill>
                  <a:schemeClr val="bg1"/>
                </a:solidFill>
              </a:rPr>
              <a:t>Position of head</a:t>
            </a:r>
          </a:p>
          <a:p>
            <a:pPr marL="2171576" lvl="1" indent="-685800">
              <a:buFont typeface="Arial" panose="020B0604020202020204" pitchFamily="34" charset="0"/>
              <a:buChar char="•"/>
            </a:pPr>
            <a:r>
              <a:rPr lang="en-US" sz="3000" dirty="0">
                <a:solidFill>
                  <a:schemeClr val="bg1"/>
                </a:solidFill>
              </a:rPr>
              <a:t>Position of body</a:t>
            </a:r>
          </a:p>
          <a:p>
            <a:pPr marL="2171576" lvl="1" indent="-685800">
              <a:buFont typeface="Arial" panose="020B0604020202020204" pitchFamily="34" charset="0"/>
              <a:buChar char="•"/>
            </a:pPr>
            <a:r>
              <a:rPr lang="en-US" sz="3000" dirty="0">
                <a:solidFill>
                  <a:schemeClr val="bg1"/>
                </a:solidFill>
              </a:rPr>
              <a:t>Position of food piece</a:t>
            </a:r>
          </a:p>
          <a:p>
            <a:pPr marL="685800" indent="-685800">
              <a:buFont typeface="Arial" panose="020B0604020202020204" pitchFamily="34" charset="0"/>
              <a:buChar char="•"/>
            </a:pPr>
            <a:r>
              <a:rPr lang="en-US" sz="3600" dirty="0"/>
              <a:t>But this can quickly explode the state size, with a single snake head on a 30x30 grid and 4 ways to enter a cell, there are 3600 states. Every additional tail piece will change the state space.</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11944659" y="296815"/>
            <a:ext cx="4352981" cy="3427824"/>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r>
                  <a:rPr lang="en-US" sz="3600" b="1" dirty="0"/>
                  <a:t>Food Obtainability: </a:t>
                </a:r>
                <a:r>
                  <a:rPr lang="en-US" sz="3600" dirty="0"/>
                  <a:t>Food is obtainable if it is in a cell immediately next to the snake head. Instead of maintaining this as one attribute, it can be maintained as 4, with the direction of the piece marked as 1 to avoid categorization bias</a:t>
                </a:r>
              </a:p>
              <a:p>
                <a:pPr marL="685800" indent="-685800">
                  <a:buFont typeface="Arial" panose="020B0604020202020204" pitchFamily="34" charset="0"/>
                  <a:buChar char="•"/>
                </a:pPr>
                <a:r>
                  <a:rPr lang="en-US" sz="3600" b="1" dirty="0"/>
                  <a:t>Distance From Food: </a:t>
                </a:r>
                <a:r>
                  <a:rPr lang="en-US" sz="3600" dirty="0"/>
                  <a:t>Distance to the goal is simply </a:t>
                </a:r>
                <a14:m>
                  <m:oMath xmlns:m="http://schemas.openxmlformats.org/officeDocument/2006/math">
                    <m:r>
                      <a:rPr lang="x-IV_mathan" sz="3000" smtClean="0">
                        <a:effectLst/>
                        <a:latin typeface="Cambria Math" panose="02040503050406030204" pitchFamily="18" charset="0"/>
                      </a:rPr>
                      <m:t>𝑓𝑜𝑜</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r>
                      <a:rPr lang="x-IV_mathan" sz="3000">
                        <a:effectLst/>
                        <a:latin typeface="Cambria Math" panose="02040503050406030204" pitchFamily="18" charset="0"/>
                      </a:rPr>
                      <m:t>−</m:t>
                    </m:r>
                    <m:r>
                      <a:rPr lang="x-IV_mathan" sz="3000" i="1">
                        <a:effectLst/>
                        <a:latin typeface="Cambria Math" panose="02040503050406030204" pitchFamily="18" charset="0"/>
                      </a:rPr>
                      <m:t>h</m:t>
                    </m:r>
                    <m:r>
                      <a:rPr lang="x-IV_mathan" sz="3000">
                        <a:effectLst/>
                        <a:latin typeface="Cambria Math" panose="02040503050406030204" pitchFamily="18" charset="0"/>
                      </a:rPr>
                      <m:t>𝑒𝑎</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oMath>
                </a14:m>
                <a:r>
                  <a:rPr lang="x-IV_mathan" sz="3000" dirty="0">
                    <a:effectLst/>
                    <a:latin typeface="Cambria Math" panose="02040503050406030204" pitchFamily="18" charset="0"/>
                  </a:rPr>
                  <a:t> </a:t>
                </a:r>
                <a:r>
                  <a:rPr lang="x-IV_mathan" sz="3600" dirty="0"/>
                  <a:t>and</a:t>
                </a:r>
                <a:r>
                  <a:rPr lang="x-IV_mathan" sz="3000" dirty="0">
                    <a:effectLst/>
                    <a:latin typeface="Cambria Math" panose="02040503050406030204" pitchFamily="18" charset="0"/>
                  </a:rPr>
                  <a:t> </a:t>
                </a:r>
                <a14:m>
                  <m:oMath xmlns:m="http://schemas.openxmlformats.org/officeDocument/2006/math">
                    <m:r>
                      <a:rPr lang="x-IV_mathan" sz="3000" i="1">
                        <a:latin typeface="Cambria Math" panose="02040503050406030204" pitchFamily="18" charset="0"/>
                      </a:rPr>
                      <m:t>𝑓𝑜𝑜</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r>
                      <a:rPr lang="x-IV_mathan" sz="3000" i="1">
                        <a:latin typeface="Cambria Math" panose="02040503050406030204" pitchFamily="18" charset="0"/>
                      </a:rPr>
                      <m:t>−</m:t>
                    </m:r>
                    <m:r>
                      <a:rPr lang="x-IV_mathan" sz="3000" i="1">
                        <a:latin typeface="Cambria Math" panose="02040503050406030204" pitchFamily="18" charset="0"/>
                      </a:rPr>
                      <m:t>h𝑒𝑎</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oMath>
                </a14:m>
                <a:endParaRPr lang="x-IV_mathan" sz="3000" i="1" dirty="0">
                  <a:latin typeface="Cambria Math" panose="02040503050406030204" pitchFamily="18" charset="0"/>
                </a:endParaRPr>
              </a:p>
              <a:p>
                <a:pPr marL="685800" indent="-685800">
                  <a:buFont typeface="Arial" panose="020B0604020202020204" pitchFamily="34" charset="0"/>
                  <a:buChar char="•"/>
                </a:pPr>
                <a:endParaRPr lang="en-US" sz="3600" dirty="0"/>
              </a:p>
            </p:txBody>
          </p:sp>
        </mc:Choice>
        <mc:Fallback xmlns="">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10126584" y="2703957"/>
                <a:ext cx="7983615" cy="6389243"/>
              </a:xfrm>
              <a:blipFill>
                <a:blip r:embed="rId2"/>
                <a:stretch>
                  <a:fillRect l="-3206" t="-3053" r="-3740"/>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50943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591949" y="5972449"/>
            <a:ext cx="1682255" cy="369332"/>
          </a:xfrm>
          <a:prstGeom prst="rect">
            <a:avLst/>
          </a:prstGeom>
          <a:noFill/>
        </p:spPr>
        <p:txBody>
          <a:bodyPr wrap="none" rtlCol="0">
            <a:spAutoFit/>
          </a:bodyPr>
          <a:lstStyle/>
          <a:p>
            <a:r>
              <a:rPr lang="en-US" dirty="0"/>
              <a:t>Distance to goal</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4746193" y="1019628"/>
            <a:ext cx="4277845" cy="3368657"/>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5323020" y="516022"/>
            <a:ext cx="3124189" cy="369332"/>
          </a:xfrm>
          <a:prstGeom prst="rect">
            <a:avLst/>
          </a:prstGeom>
          <a:noFill/>
        </p:spPr>
        <p:txBody>
          <a:bodyPr wrap="none" rtlCol="0">
            <a:spAutoFit/>
          </a:bodyPr>
          <a:lstStyle/>
          <a:p>
            <a:r>
              <a:rPr lang="en-US"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1119345" cy="646331"/>
          </a:xfrm>
          <a:prstGeom prst="rect">
            <a:avLst/>
          </a:prstGeom>
          <a:noFill/>
        </p:spPr>
        <p:txBody>
          <a:bodyPr wrap="none" rtlCol="0">
            <a:spAutoFit/>
          </a:bodyPr>
          <a:lstStyle/>
          <a:p>
            <a:r>
              <a:rPr lang="en-US" sz="36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5257290"/>
            <a:ext cx="1786451" cy="646331"/>
          </a:xfrm>
          <a:prstGeom prst="rect">
            <a:avLst/>
          </a:prstGeom>
          <a:noFill/>
        </p:spPr>
        <p:txBody>
          <a:bodyPr wrap="none" rtlCol="0">
            <a:spAutoFit/>
          </a:bodyPr>
          <a:lstStyle/>
          <a:p>
            <a:r>
              <a:rPr lang="en-US" sz="36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food_up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food_right</a:t>
            </a:r>
            <a:r>
              <a:rPr lang="en-US" dirty="0">
                <a:latin typeface="Courier New" panose="02070309020205020404" pitchFamily="49" charset="0"/>
                <a:cs typeface="Courier New" panose="02070309020205020404" pitchFamily="49" charset="0"/>
              </a:rPr>
              <a:t> = 0</a:t>
            </a:r>
          </a:p>
        </p:txBody>
      </p:sp>
      <p:pic>
        <p:nvPicPr>
          <p:cNvPr id="49" name="Picture 48">
            <a:extLst>
              <a:ext uri="{FF2B5EF4-FFF2-40B4-BE49-F238E27FC236}">
                <a16:creationId xmlns:a16="http://schemas.microsoft.com/office/drawing/2014/main" id="{EFC5E0D8-93DC-4B6D-AD6B-F4D7625BD3A4}"/>
              </a:ext>
            </a:extLst>
          </p:cNvPr>
          <p:cNvPicPr>
            <a:picLocks noChangeAspect="1"/>
          </p:cNvPicPr>
          <p:nvPr/>
        </p:nvPicPr>
        <p:blipFill>
          <a:blip r:embed="rId4"/>
          <a:stretch>
            <a:fillRect/>
          </a:stretch>
        </p:blipFill>
        <p:spPr>
          <a:xfrm>
            <a:off x="294155" y="6419032"/>
            <a:ext cx="4277845" cy="3368657"/>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849239F-80CF-475D-B14A-D474FF9EFAC7}"/>
                  </a:ext>
                </a:extLst>
              </p:cNvPr>
              <p:cNvSpPr txBox="1"/>
              <p:nvPr/>
            </p:nvSpPr>
            <p:spPr>
              <a:xfrm>
                <a:off x="4688953" y="7714509"/>
                <a:ext cx="2278188" cy="646331"/>
              </a:xfrm>
              <a:prstGeom prst="rect">
                <a:avLst/>
              </a:prstGeom>
              <a:noFill/>
            </p:spPr>
            <p:txBody>
              <a:bodyPr wrap="none" rtlCol="0">
                <a:spAutoFit/>
              </a:bodyPr>
              <a:lstStyle/>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distance_x = </a:t>
                </a:r>
                <a14:m>
                  <m:oMath xmlns:m="http://schemas.openxmlformats.org/officeDocument/2006/math">
                    <m:r>
                      <a:rPr lang="en-US" b="0" i="1" smtClean="0">
                        <a:latin typeface="Cambria Math" panose="02040503050406030204" pitchFamily="18" charset="0"/>
                        <a:cs typeface="Courier New" panose="02070309020205020404" pitchFamily="49" charset="0"/>
                      </a:rPr>
                      <m:t>−2</m:t>
                    </m:r>
                  </m:oMath>
                </a14:m>
                <a:endParaRPr lang="x-IV_mathan" sz="1800" dirty="0">
                  <a:effectLst/>
                  <a:latin typeface="Cambria Math" panose="02040503050406030204" pitchFamily="18" charset="0"/>
                </a:endParaRPr>
              </a:p>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distance_y = -2</a:t>
                </a:r>
                <a:endParaRPr lang="x-IV_mathan" sz="1800" dirty="0">
                  <a:effectLst/>
                  <a:latin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4688953" y="7714509"/>
                <a:ext cx="2278188" cy="646331"/>
              </a:xfrm>
              <a:prstGeom prst="rect">
                <a:avLst/>
              </a:prstGeom>
              <a:blipFill>
                <a:blip r:embed="rId5"/>
                <a:stretch>
                  <a:fillRect l="-2139" t="-4717" r="-267" b="-15094"/>
                </a:stretch>
              </a:blipFill>
            </p:spPr>
            <p:txBody>
              <a:bodyPr/>
              <a:lstStyle/>
              <a:p>
                <a:r>
                  <a:rPr lang="en-US">
                    <a:noFill/>
                  </a:rPr>
                  <a:t> </a:t>
                </a:r>
              </a:p>
            </p:txBody>
          </p:sp>
        </mc:Fallback>
      </mc:AlternateContent>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802499" y="698910"/>
            <a:ext cx="6985416" cy="2862093"/>
          </a:xfrm>
        </p:spPr>
        <p:txBody>
          <a:bodyPr/>
          <a:lstStyle/>
          <a:p>
            <a:pPr algn="ctr"/>
            <a:r>
              <a:rPr lang="en-US" sz="6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9144000" y="51435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10664357" y="667149"/>
            <a:ext cx="2108078" cy="369332"/>
          </a:xfrm>
          <a:prstGeom prst="rect">
            <a:avLst/>
          </a:prstGeom>
          <a:noFill/>
        </p:spPr>
        <p:txBody>
          <a:bodyPr wrap="none" rtlCol="0">
            <a:spAutoFit/>
          </a:bodyPr>
          <a:lstStyle/>
          <a:p>
            <a:r>
              <a:rPr lang="en-US"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14910826" y="5982823"/>
            <a:ext cx="2017347" cy="369332"/>
          </a:xfrm>
          <a:prstGeom prst="rect">
            <a:avLst/>
          </a:prstGeom>
          <a:noFill/>
        </p:spPr>
        <p:txBody>
          <a:bodyPr wrap="none" rtlCol="0">
            <a:spAutoFit/>
          </a:bodyPr>
          <a:lstStyle/>
          <a:p>
            <a:r>
              <a:rPr lang="en-US"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5414814" y="52579"/>
            <a:ext cx="2598275" cy="646331"/>
          </a:xfrm>
          <a:prstGeom prst="rect">
            <a:avLst/>
          </a:prstGeom>
          <a:noFill/>
        </p:spPr>
        <p:txBody>
          <a:bodyPr wrap="none" rtlCol="0">
            <a:spAutoFit/>
          </a:bodyPr>
          <a:lstStyle/>
          <a:p>
            <a:r>
              <a:rPr lang="en-US" sz="36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9735255" y="5378658"/>
            <a:ext cx="2419958" cy="646331"/>
          </a:xfrm>
          <a:prstGeom prst="rect">
            <a:avLst/>
          </a:prstGeom>
          <a:noFill/>
        </p:spPr>
        <p:txBody>
          <a:bodyPr wrap="none" rtlCol="0">
            <a:spAutoFit/>
          </a:bodyPr>
          <a:lstStyle/>
          <a:p>
            <a:r>
              <a:rPr lang="en-US" sz="36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9680654" y="1060897"/>
            <a:ext cx="4352980" cy="3427824"/>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13743010" y="6422577"/>
            <a:ext cx="4352980" cy="3427824"/>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14827760" y="106089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14827760" y="309796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body_right</a:t>
            </a:r>
            <a:r>
              <a:rPr lang="en-US"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5926373" y="2471082"/>
            <a:ext cx="470000" cy="369332"/>
          </a:xfrm>
          <a:prstGeom prst="rect">
            <a:avLst/>
          </a:prstGeom>
          <a:noFill/>
        </p:spPr>
        <p:txBody>
          <a:bodyPr wrap="none" rtlCol="0">
            <a:spAutoFit/>
          </a:bodyPr>
          <a:lstStyle/>
          <a:p>
            <a:r>
              <a:rPr lang="en-US"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10040532" y="642257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10040532" y="845964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wall_up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wall_down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wall_right</a:t>
            </a:r>
            <a:r>
              <a:rPr lang="en-US"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11139145" y="7832762"/>
            <a:ext cx="470000" cy="369332"/>
          </a:xfrm>
          <a:prstGeom prst="rect">
            <a:avLst/>
          </a:prstGeom>
          <a:noFill/>
        </p:spPr>
        <p:txBody>
          <a:bodyPr wrap="none" rtlCol="0">
            <a:spAutoFit/>
          </a:bodyPr>
          <a:lstStyle/>
          <a:p>
            <a:r>
              <a:rPr lang="en-US" b="1" dirty="0"/>
              <a:t>OR</a:t>
            </a:r>
          </a:p>
        </p:txBody>
      </p:sp>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62558" y="2687519"/>
            <a:ext cx="7983615" cy="3777870"/>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b="1" dirty="0"/>
              <a:t>Head position relative to obstacles: </a:t>
            </a:r>
            <a:r>
              <a:rPr lang="en-US" sz="3600" dirty="0"/>
              <a:t>The head can collide with 2 things to lose the game, the body and a wall. They can either be defined separately, or as a single obstacle.</a:t>
            </a:r>
          </a:p>
          <a:p>
            <a:pPr marL="685800" indent="-685800">
              <a:buFont typeface="Arial" panose="020B0604020202020204" pitchFamily="34" charset="0"/>
              <a:buChar char="•"/>
            </a:pPr>
            <a:r>
              <a:rPr lang="en-US" sz="3600" dirty="0"/>
              <a:t>Both methods will be used to see what produces the best results</a:t>
            </a:r>
          </a:p>
          <a:p>
            <a:pPr marL="685800" indent="-685800">
              <a:buFont typeface="Arial" panose="020B0604020202020204" pitchFamily="34" charset="0"/>
              <a:buChar char="•"/>
            </a:pPr>
            <a:r>
              <a:rPr lang="en-US" sz="3600" dirty="0"/>
              <a:t>A similar method as was used to describe food location will be used to avoid categorization bias</a:t>
            </a:r>
          </a:p>
          <a:p>
            <a:pPr marL="685800" indent="-685800">
              <a:buFont typeface="Arial" panose="020B0604020202020204" pitchFamily="34" charset="0"/>
              <a:buChar char="•"/>
            </a:pPr>
            <a:endParaRPr lang="en-US" sz="3600" b="1" dirty="0"/>
          </a:p>
        </p:txBody>
      </p:sp>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5101884" y="1516859"/>
            <a:ext cx="3704268" cy="2500383"/>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661150" y="5926575"/>
            <a:ext cx="3704268" cy="2500383"/>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5101884" y="5926575"/>
            <a:ext cx="3704268" cy="2500383"/>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657762" y="1516859"/>
            <a:ext cx="3704268" cy="2500383"/>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endParaRPr lang="x-IV_mathan" sz="1800" dirty="0">
              <a:effectLst/>
              <a:latin typeface="Cambria Math" panose="02040503050406030204" pitchFamily="18" charset="0"/>
            </a:endParaRPr>
          </a:p>
          <a:p>
            <a:pPr marL="685800" indent="-685800">
              <a:buFont typeface="Arial" panose="020B0604020202020204" pitchFamily="34" charset="0"/>
              <a:buChar char="•"/>
            </a:pPr>
            <a:r>
              <a:rPr lang="en-US" sz="3600" dirty="0"/>
              <a:t>At an state, the snake may go any direction but the direction it is coming from</a:t>
            </a:r>
          </a:p>
          <a:p>
            <a:pPr marL="685800" indent="-685800">
              <a:buFont typeface="Arial" panose="020B0604020202020204" pitchFamily="34" charset="0"/>
              <a:buChar char="•"/>
            </a:pPr>
            <a:r>
              <a:rPr lang="en-US" sz="3600" dirty="0">
                <a:solidFill>
                  <a:schemeClr val="bg1"/>
                </a:solidFill>
              </a:rPr>
              <a:t>In the game, the snake will continue in the same direction it is moving if there is no input. For the agent, this is simply defined as being forced to choose an action at the state.</a:t>
            </a:r>
          </a:p>
          <a:p>
            <a:pPr marL="685800" indent="-685800">
              <a:buFont typeface="Arial" panose="020B0604020202020204" pitchFamily="34" charset="0"/>
              <a:buChar char="•"/>
            </a:pPr>
            <a:endParaRPr lang="en-US" sz="3600" dirty="0">
              <a:solidFill>
                <a:schemeClr val="bg1"/>
              </a:solidFill>
            </a:endParaRPr>
          </a:p>
        </p:txBody>
      </p:sp>
      <p:sp>
        <p:nvSpPr>
          <p:cNvPr id="45" name="TextBox 44">
            <a:extLst>
              <a:ext uri="{FF2B5EF4-FFF2-40B4-BE49-F238E27FC236}">
                <a16:creationId xmlns:a16="http://schemas.microsoft.com/office/drawing/2014/main" id="{EA04A2F7-9E9D-4040-893C-26431C06A115}"/>
              </a:ext>
            </a:extLst>
          </p:cNvPr>
          <p:cNvSpPr txBox="1"/>
          <p:nvPr/>
        </p:nvSpPr>
        <p:spPr>
          <a:xfrm>
            <a:off x="1462288" y="821054"/>
            <a:ext cx="2664576" cy="646331"/>
          </a:xfrm>
          <a:prstGeom prst="rect">
            <a:avLst/>
          </a:prstGeom>
          <a:noFill/>
        </p:spPr>
        <p:txBody>
          <a:bodyPr wrap="none" rtlCol="0">
            <a:spAutoFit/>
          </a:bodyPr>
          <a:lstStyle/>
          <a:p>
            <a:r>
              <a:rPr lang="en-US" sz="36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5802266" y="2517727"/>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5796076" y="1916016"/>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5468551" y="2213769"/>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6124715" y="2206606"/>
            <a:ext cx="295542" cy="399182"/>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6146504" y="2277976"/>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6157044" y="2263509"/>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3298100" y="2553968"/>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3297457" y="1919587"/>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3623378" y="2242281"/>
            <a:ext cx="305778" cy="41300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2978126" y="2242281"/>
            <a:ext cx="305778" cy="413008"/>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2985324" y="2317479"/>
            <a:ext cx="251964" cy="262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2985324" y="2302871"/>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2041952" y="7548125"/>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2334134" y="7264146"/>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738000" y="7257772"/>
            <a:ext cx="285373" cy="38544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2041952" y="6967417"/>
            <a:ext cx="285374" cy="38544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2058657" y="7020557"/>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2058657" y="7013253"/>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6826300" y="6610608"/>
            <a:ext cx="319869" cy="43204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6483279" y="6241056"/>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6131653" y="6590033"/>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F7586D1-C682-4B1A-875F-C28C8B3E3B11}"/>
              </a:ext>
            </a:extLst>
          </p:cNvPr>
          <p:cNvSpPr/>
          <p:nvPr/>
        </p:nvSpPr>
        <p:spPr>
          <a:xfrm>
            <a:off x="6478977" y="6937557"/>
            <a:ext cx="319870" cy="390455"/>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6516707" y="7024432"/>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6516707" y="7009824"/>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5779653" y="814291"/>
            <a:ext cx="2413161" cy="646331"/>
          </a:xfrm>
          <a:prstGeom prst="rect">
            <a:avLst/>
          </a:prstGeom>
          <a:noFill/>
        </p:spPr>
        <p:txBody>
          <a:bodyPr wrap="none" rtlCol="0">
            <a:spAutoFit/>
          </a:bodyPr>
          <a:lstStyle/>
          <a:p>
            <a:r>
              <a:rPr lang="en-US" sz="36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1329944" y="5071198"/>
            <a:ext cx="2796920" cy="646331"/>
          </a:xfrm>
          <a:prstGeom prst="rect">
            <a:avLst/>
          </a:prstGeom>
          <a:noFill/>
        </p:spPr>
        <p:txBody>
          <a:bodyPr wrap="none" rtlCol="0">
            <a:spAutoFit/>
          </a:bodyPr>
          <a:lstStyle/>
          <a:p>
            <a:r>
              <a:rPr lang="en-US" sz="36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5835186" y="5105517"/>
            <a:ext cx="2237664" cy="646331"/>
          </a:xfrm>
          <a:prstGeom prst="rect">
            <a:avLst/>
          </a:prstGeom>
          <a:noFill/>
        </p:spPr>
        <p:txBody>
          <a:bodyPr wrap="none" rtlCol="0">
            <a:spAutoFit/>
          </a:bodyPr>
          <a:lstStyle/>
          <a:p>
            <a:r>
              <a:rPr lang="en-US" sz="3600" dirty="0"/>
              <a:t>Moving Up</a:t>
            </a:r>
          </a:p>
        </p:txBody>
      </p:sp>
      <p:sp>
        <p:nvSpPr>
          <p:cNvPr id="41" name="TextBox 40">
            <a:extLst>
              <a:ext uri="{FF2B5EF4-FFF2-40B4-BE49-F238E27FC236}">
                <a16:creationId xmlns:a16="http://schemas.microsoft.com/office/drawing/2014/main" id="{731E6B2F-49D1-4D57-A317-CAF578B2922C}"/>
              </a:ext>
            </a:extLst>
          </p:cNvPr>
          <p:cNvSpPr txBox="1"/>
          <p:nvPr/>
        </p:nvSpPr>
        <p:spPr>
          <a:xfrm>
            <a:off x="557374" y="4275315"/>
            <a:ext cx="4020460" cy="369332"/>
          </a:xfrm>
          <a:prstGeom prst="rect">
            <a:avLst/>
          </a:prstGeom>
          <a:noFill/>
        </p:spPr>
        <p:txBody>
          <a:bodyPr wrap="none" rtlCol="0">
            <a:spAutoFit/>
          </a:bodyPr>
          <a:lstStyle/>
          <a:p>
            <a:r>
              <a:rPr lang="en-US" dirty="0"/>
              <a:t>Agent can go up, down, or continue right</a:t>
            </a:r>
          </a:p>
        </p:txBody>
      </p:sp>
      <p:sp>
        <p:nvSpPr>
          <p:cNvPr id="65" name="TextBox 64">
            <a:extLst>
              <a:ext uri="{FF2B5EF4-FFF2-40B4-BE49-F238E27FC236}">
                <a16:creationId xmlns:a16="http://schemas.microsoft.com/office/drawing/2014/main" id="{0A02AC1D-EDF6-4D1C-938B-228CFC5109FC}"/>
              </a:ext>
            </a:extLst>
          </p:cNvPr>
          <p:cNvSpPr txBox="1"/>
          <p:nvPr/>
        </p:nvSpPr>
        <p:spPr>
          <a:xfrm>
            <a:off x="4941929" y="4275315"/>
            <a:ext cx="3895490" cy="369332"/>
          </a:xfrm>
          <a:prstGeom prst="rect">
            <a:avLst/>
          </a:prstGeom>
          <a:noFill/>
        </p:spPr>
        <p:txBody>
          <a:bodyPr wrap="none" rtlCol="0">
            <a:spAutoFit/>
          </a:bodyPr>
          <a:lstStyle/>
          <a:p>
            <a:r>
              <a:rPr lang="en-US" dirty="0"/>
              <a:t>Agent can go up, down, or continue left</a:t>
            </a:r>
          </a:p>
        </p:txBody>
      </p:sp>
      <p:sp>
        <p:nvSpPr>
          <p:cNvPr id="66" name="TextBox 65">
            <a:extLst>
              <a:ext uri="{FF2B5EF4-FFF2-40B4-BE49-F238E27FC236}">
                <a16:creationId xmlns:a16="http://schemas.microsoft.com/office/drawing/2014/main" id="{6F845EDE-7DB1-4B20-975B-8861BD8FD7A1}"/>
              </a:ext>
            </a:extLst>
          </p:cNvPr>
          <p:cNvSpPr txBox="1"/>
          <p:nvPr/>
        </p:nvSpPr>
        <p:spPr>
          <a:xfrm>
            <a:off x="5026078" y="8721061"/>
            <a:ext cx="3804503" cy="369332"/>
          </a:xfrm>
          <a:prstGeom prst="rect">
            <a:avLst/>
          </a:prstGeom>
          <a:noFill/>
        </p:spPr>
        <p:txBody>
          <a:bodyPr wrap="none" rtlCol="0">
            <a:spAutoFit/>
          </a:bodyPr>
          <a:lstStyle/>
          <a:p>
            <a:r>
              <a:rPr lang="en-US" dirty="0"/>
              <a:t>Agent can go left, right, or continue up</a:t>
            </a:r>
          </a:p>
        </p:txBody>
      </p:sp>
      <p:sp>
        <p:nvSpPr>
          <p:cNvPr id="67" name="TextBox 66">
            <a:extLst>
              <a:ext uri="{FF2B5EF4-FFF2-40B4-BE49-F238E27FC236}">
                <a16:creationId xmlns:a16="http://schemas.microsoft.com/office/drawing/2014/main" id="{D02BC429-A0ED-4980-AC6D-197C484E502A}"/>
              </a:ext>
            </a:extLst>
          </p:cNvPr>
          <p:cNvSpPr txBox="1"/>
          <p:nvPr/>
        </p:nvSpPr>
        <p:spPr>
          <a:xfrm>
            <a:off x="575063" y="8721061"/>
            <a:ext cx="4090543" cy="369332"/>
          </a:xfrm>
          <a:prstGeom prst="rect">
            <a:avLst/>
          </a:prstGeom>
          <a:noFill/>
        </p:spPr>
        <p:txBody>
          <a:bodyPr wrap="none" rtlCol="0">
            <a:spAutoFit/>
          </a:bodyPr>
          <a:lstStyle/>
          <a:p>
            <a:r>
              <a:rPr lang="en-US" dirty="0"/>
              <a:t>Agent can go left, right, or continue down</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4779906" y="0"/>
            <a:ext cx="0" cy="1028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49530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339637" y="983233"/>
            <a:ext cx="6985416" cy="2862093"/>
          </a:xfrm>
        </p:spPr>
        <p:txBody>
          <a:bodyPr/>
          <a:lstStyle/>
          <a:p>
            <a:r>
              <a:rPr lang="en-US" sz="6500"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263572" y="2534974"/>
            <a:ext cx="8880427" cy="5144400"/>
          </a:xfrm>
        </p:spPr>
        <p:txBody>
          <a:bodyPr/>
          <a:lstStyle/>
          <a:p>
            <a:pPr marL="685800" indent="-685800">
              <a:buFont typeface="Arial" panose="020B0604020202020204" pitchFamily="34" charset="0"/>
              <a:buChar char="•"/>
            </a:pPr>
            <a:r>
              <a:rPr lang="en-US" sz="3600" dirty="0"/>
              <a:t>+75 for obtaining food</a:t>
            </a:r>
          </a:p>
          <a:p>
            <a:pPr marL="685800" indent="-685800">
              <a:buFont typeface="Arial" panose="020B0604020202020204" pitchFamily="34" charset="0"/>
              <a:buChar char="•"/>
            </a:pPr>
            <a:r>
              <a:rPr lang="en-US" sz="3600" dirty="0"/>
              <a:t>+1 for moving towards the goal</a:t>
            </a:r>
          </a:p>
          <a:p>
            <a:pPr marL="685800" indent="-685800">
              <a:buFont typeface="Arial" panose="020B0604020202020204" pitchFamily="34" charset="0"/>
              <a:buChar char="•"/>
            </a:pPr>
            <a:r>
              <a:rPr lang="en-US" sz="3600" dirty="0"/>
              <a:t>-100 for collision of any kind (termination)</a:t>
            </a:r>
          </a:p>
          <a:p>
            <a:pPr marL="685800" indent="-685800">
              <a:buFont typeface="Arial" panose="020B0604020202020204" pitchFamily="34" charset="0"/>
              <a:buChar char="•"/>
            </a:pPr>
            <a:r>
              <a:rPr lang="en-US" sz="3600" dirty="0"/>
              <a:t>-1 for moving away from the goal</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13906497" y="5450401"/>
            <a:ext cx="4381504" cy="50301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9137650" y="0"/>
            <a:ext cx="4568825" cy="5145088"/>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13706475" y="0"/>
            <a:ext cx="0" cy="10287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9137650" y="5142600"/>
            <a:ext cx="4568825" cy="51444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12043113" y="6134100"/>
            <a:ext cx="881973" cy="646331"/>
          </a:xfrm>
          <a:prstGeom prst="rect">
            <a:avLst/>
          </a:prstGeom>
          <a:noFill/>
        </p:spPr>
        <p:txBody>
          <a:bodyPr wrap="none" rtlCol="0">
            <a:spAutoFit/>
          </a:bodyPr>
          <a:lstStyle/>
          <a:p>
            <a:r>
              <a:rPr lang="en-US" sz="3600" b="1" dirty="0">
                <a:solidFill>
                  <a:srgbClr val="00B050"/>
                </a:solidFill>
              </a:rPr>
              <a:t>+75</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13719600" y="0"/>
            <a:ext cx="4568400" cy="51444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9213848" y="2286688"/>
            <a:ext cx="4692649" cy="1892300"/>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11897241" y="4179676"/>
            <a:ext cx="1027845" cy="646331"/>
          </a:xfrm>
          <a:prstGeom prst="rect">
            <a:avLst/>
          </a:prstGeom>
          <a:noFill/>
        </p:spPr>
        <p:txBody>
          <a:bodyPr wrap="none" rtlCol="0">
            <a:spAutoFit/>
          </a:bodyPr>
          <a:lstStyle/>
          <a:p>
            <a:r>
              <a:rPr lang="en-US" sz="36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9144000" y="514508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13906497" y="676541"/>
            <a:ext cx="4140203" cy="2082800"/>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13884224" y="5840739"/>
            <a:ext cx="4140203" cy="2082800"/>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6466066" y="4321742"/>
            <a:ext cx="559769" cy="646331"/>
          </a:xfrm>
          <a:prstGeom prst="rect">
            <a:avLst/>
          </a:prstGeom>
          <a:noFill/>
        </p:spPr>
        <p:txBody>
          <a:bodyPr wrap="none" rtlCol="0">
            <a:spAutoFit/>
          </a:bodyPr>
          <a:lstStyle/>
          <a:p>
            <a:r>
              <a:rPr lang="en-US" sz="36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6372530" y="9466185"/>
            <a:ext cx="647934" cy="646331"/>
          </a:xfrm>
          <a:prstGeom prst="rect">
            <a:avLst/>
          </a:prstGeom>
          <a:noFill/>
        </p:spPr>
        <p:txBody>
          <a:bodyPr wrap="none" rtlCol="0">
            <a:spAutoFit/>
          </a:bodyPr>
          <a:lstStyle/>
          <a:p>
            <a:r>
              <a:rPr lang="en-US" sz="36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9213848" y="274035"/>
            <a:ext cx="1540806" cy="553998"/>
          </a:xfrm>
          <a:prstGeom prst="rect">
            <a:avLst/>
          </a:prstGeom>
          <a:noFill/>
        </p:spPr>
        <p:txBody>
          <a:bodyPr wrap="none" rtlCol="0">
            <a:spAutoFit/>
          </a:bodyPr>
          <a:lstStyle/>
          <a:p>
            <a:r>
              <a:rPr lang="en-US" sz="3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12457724" y="5257234"/>
            <a:ext cx="976678" cy="553998"/>
          </a:xfrm>
          <a:prstGeom prst="rect">
            <a:avLst/>
          </a:prstGeom>
          <a:noFill/>
        </p:spPr>
        <p:txBody>
          <a:bodyPr wrap="none" rtlCol="0">
            <a:spAutoFit/>
          </a:bodyPr>
          <a:lstStyle/>
          <a:p>
            <a:r>
              <a:rPr lang="en-US" sz="3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6131230" y="2414280"/>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31B9FA67-6CB5-47EB-B6D8-A50193E230E9}"/>
              </a:ext>
            </a:extLst>
          </p:cNvPr>
          <p:cNvSpPr/>
          <p:nvPr/>
        </p:nvSpPr>
        <p:spPr>
          <a:xfrm>
            <a:off x="16074079" y="7564484"/>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BCF87A-4088-4C18-82CE-6FE5BCD0FDA9}"/>
              </a:ext>
            </a:extLst>
          </p:cNvPr>
          <p:cNvSpPr txBox="1"/>
          <p:nvPr/>
        </p:nvSpPr>
        <p:spPr>
          <a:xfrm>
            <a:off x="15711958" y="5215226"/>
            <a:ext cx="2334742" cy="553998"/>
          </a:xfrm>
          <a:prstGeom prst="rect">
            <a:avLst/>
          </a:prstGeom>
          <a:noFill/>
        </p:spPr>
        <p:txBody>
          <a:bodyPr wrap="none" rtlCol="0">
            <a:spAutoFit/>
          </a:bodyPr>
          <a:lstStyle/>
          <a:p>
            <a:r>
              <a:rPr lang="en-US" sz="3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5317129" y="61272"/>
            <a:ext cx="2801088" cy="553998"/>
          </a:xfrm>
          <a:prstGeom prst="rect">
            <a:avLst/>
          </a:prstGeom>
          <a:noFill/>
        </p:spPr>
        <p:txBody>
          <a:bodyPr wrap="none" rtlCol="0">
            <a:spAutoFit/>
          </a:bodyPr>
          <a:lstStyle/>
          <a:p>
            <a:r>
              <a:rPr lang="en-US" sz="3000" b="1" dirty="0"/>
              <a:t>Away From Goal</a:t>
            </a:r>
          </a:p>
        </p:txBody>
      </p:sp>
    </p:spTree>
    <p:extLst>
      <p:ext uri="{BB962C8B-B14F-4D97-AF65-F5344CB8AC3E}">
        <p14:creationId xmlns:p14="http://schemas.microsoft.com/office/powerpoint/2010/main" val="165693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Even with the growing state space size, </a:t>
            </a:r>
            <a:r>
              <a:rPr lang="en-US" sz="3600" i="1" dirty="0"/>
              <a:t>it could </a:t>
            </a:r>
            <a:r>
              <a:rPr lang="en-US" sz="3600" dirty="0"/>
              <a:t>be stored in memory and tabular methods might work.</a:t>
            </a:r>
          </a:p>
          <a:p>
            <a:pPr marL="2171576" lvl="1" indent="-685800">
              <a:buFont typeface="Arial" panose="020B0604020202020204" pitchFamily="34" charset="0"/>
              <a:buChar char="•"/>
            </a:pPr>
            <a:r>
              <a:rPr lang="en-US" sz="3000" dirty="0">
                <a:solidFill>
                  <a:schemeClr val="bg1"/>
                </a:solidFill>
              </a:rPr>
              <a:t>But the state space changes every time we gain a food piece. Furthermore, the food piece is placed randomly</a:t>
            </a:r>
          </a:p>
          <a:p>
            <a:pPr marL="2171576" lvl="1" indent="-685800">
              <a:buFont typeface="Arial" panose="020B0604020202020204" pitchFamily="34" charset="0"/>
              <a:buChar char="•"/>
            </a:pPr>
            <a:r>
              <a:rPr lang="en-US" sz="3000" dirty="0">
                <a:solidFill>
                  <a:schemeClr val="bg1"/>
                </a:solidFill>
              </a:rPr>
              <a:t>Scaling the problem to say a 100x100 grid, or adding “opponent” snakes would require a new algorithm</a:t>
            </a:r>
          </a:p>
          <a:p>
            <a:pPr marL="685800" indent="-685800">
              <a:buFont typeface="Arial" panose="020B0604020202020204" pitchFamily="34" charset="0"/>
              <a:buChar char="•"/>
            </a:pPr>
            <a:r>
              <a:rPr lang="en-US" sz="3600" b="1" dirty="0"/>
              <a:t>Deep Q-Learning (DQN) </a:t>
            </a:r>
            <a:r>
              <a:rPr lang="en-US" sz="3600" dirty="0"/>
              <a:t>can help with stochasticity and </a:t>
            </a:r>
            <a:r>
              <a:rPr lang="en-US" sz="3600"/>
              <a:t>handle large state </a:t>
            </a:r>
            <a:r>
              <a:rPr lang="en-US" sz="3600" dirty="0"/>
              <a:t>space</a:t>
            </a:r>
          </a:p>
        </p:txBody>
      </p:sp>
    </p:spTree>
    <p:extLst>
      <p:ext uri="{BB962C8B-B14F-4D97-AF65-F5344CB8AC3E}">
        <p14:creationId xmlns:p14="http://schemas.microsoft.com/office/powerpoint/2010/main" val="252978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(DQN)</a:t>
            </a:r>
          </a:p>
        </p:txBody>
      </p:sp>
      <p:sp>
        <p:nvSpPr>
          <p:cNvPr id="10" name="Text Placeholder 7">
            <a:extLst>
              <a:ext uri="{FF2B5EF4-FFF2-40B4-BE49-F238E27FC236}">
                <a16:creationId xmlns:a16="http://schemas.microsoft.com/office/drawing/2014/main" id="{F2F5EAB0-F543-41C1-A106-D782B8B52CCC}"/>
              </a:ext>
            </a:extLst>
          </p:cNvPr>
          <p:cNvSpPr txBox="1">
            <a:spLocks/>
          </p:cNvSpPr>
          <p:nvPr/>
        </p:nvSpPr>
        <p:spPr>
          <a:xfrm>
            <a:off x="826774" y="29711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endParaRPr lang="en-US" sz="3600" dirty="0"/>
          </a:p>
        </p:txBody>
      </p:sp>
      <mc:AlternateContent xmlns:mc="http://schemas.openxmlformats.org/markup-compatibility/2006">
        <mc:Choice xmlns:a14="http://schemas.microsoft.com/office/drawing/2010/main" Requires="a14">
          <p:sp>
            <p:nvSpPr>
              <p:cNvPr id="11" name="Text Placeholder 7">
                <a:extLst>
                  <a:ext uri="{FF2B5EF4-FFF2-40B4-BE49-F238E27FC236}">
                    <a16:creationId xmlns:a16="http://schemas.microsoft.com/office/drawing/2014/main" id="{90C21E94-FDD1-4826-BA23-C69795F27AAF}"/>
                  </a:ext>
                </a:extLst>
              </p:cNvPr>
              <p:cNvSpPr txBox="1">
                <a:spLocks/>
              </p:cNvSpPr>
              <p:nvPr/>
            </p:nvSpPr>
            <p:spPr>
              <a:xfrm>
                <a:off x="979174" y="3123513"/>
                <a:ext cx="15369267" cy="5513173"/>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50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dirty="0"/>
                  <a:t>Traditional Q-Learning</a:t>
                </a:r>
              </a:p>
              <a:p>
                <a:r>
                  <a:rPr lang="x-IV_mathan" sz="1800" dirty="0">
                    <a:effectLst/>
                  </a:rPr>
                  <a:t>		</a:t>
                </a:r>
                <a14:m>
                  <m:oMath xmlns:m="http://schemas.openxmlformats.org/officeDocument/2006/math">
                    <m:sSub>
                      <m:sSubPr>
                        <m:ctrlPr>
                          <a:rPr lang="x-IV_mathan" sz="1800" i="1" smtClean="0">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𝑆</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𝐴</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𝛼</m:t>
                    </m:r>
                    <m:d>
                      <m:dPr>
                        <m:begChr m:val="["/>
                        <m:endChr m:val="]"/>
                        <m:ctrlPr>
                          <a:rPr lang="x-IV_mathan" sz="1800" i="1">
                            <a:effectLst/>
                            <a:latin typeface="Cambria Math" panose="02040503050406030204" pitchFamily="18" charset="0"/>
                          </a:rPr>
                        </m:ctrlPr>
                      </m:dPr>
                      <m:e>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𝑅</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e>
                            </m:groupChr>
                          </m:e>
                          <m:lim>
                            <m:r>
                              <a:rPr lang="x-IV_mathan" sz="1800">
                                <a:effectLst/>
                                <a:latin typeface="Cambria Math" panose="02040503050406030204" pitchFamily="18" charset="0"/>
                              </a:rPr>
                              <m:t>𝑂𝑏𝑠𝑒𝑟𝑣𝑒𝑑</m:t>
                            </m:r>
                            <m:r>
                              <a:rPr lang="x-IV_mathan" sz="1800" i="1">
                                <a:effectLst/>
                                <a:latin typeface="Cambria Math" panose="02040503050406030204" pitchFamily="18" charset="0"/>
                              </a:rPr>
                              <m:t> </m:t>
                            </m:r>
                            <m:r>
                              <a:rPr lang="x-IV_mathan" sz="1800">
                                <a:effectLst/>
                                <a:latin typeface="Cambria Math" panose="02040503050406030204" pitchFamily="18" charset="0"/>
                              </a:rPr>
                              <m:t>𝑅𝑒𝑤𝑎𝑟𝑑</m:t>
                            </m:r>
                          </m:lim>
                        </m:limLow>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𝛾</m:t>
                        </m:r>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func>
                                  <m:funcPr>
                                    <m:ctrlPr>
                                      <a:rPr lang="x-IV_mathan" sz="1800" i="1">
                                        <a:effectLst/>
                                        <a:latin typeface="Cambria Math" panose="02040503050406030204" pitchFamily="18" charset="0"/>
                                      </a:rPr>
                                    </m:ctrlPr>
                                  </m:funcPr>
                                  <m:fName>
                                    <m:limLow>
                                      <m:limLowPr>
                                        <m:ctrlPr>
                                          <a:rPr lang="x-IV_mathan" sz="1800" i="1">
                                            <a:effectLst/>
                                            <a:latin typeface="Cambria Math" panose="02040503050406030204" pitchFamily="18" charset="0"/>
                                          </a:rPr>
                                        </m:ctrlPr>
                                      </m:limLowPr>
                                      <m:e>
                                        <m:r>
                                          <m:rPr>
                                            <m:sty m:val="p"/>
                                          </m:rPr>
                                          <a:rPr lang="x-IV_mathan" sz="1800">
                                            <a:effectLst/>
                                            <a:latin typeface="Cambria Math" panose="02040503050406030204" pitchFamily="18" charset="0"/>
                                          </a:rPr>
                                          <m:t>max</m:t>
                                        </m:r>
                                      </m:e>
                                      <m:lim>
                                        <m:r>
                                          <a:rPr lang="x-IV_mathan" sz="1800">
                                            <a:effectLst/>
                                            <a:latin typeface="Cambria Math" panose="02040503050406030204" pitchFamily="18" charset="0"/>
                                          </a:rPr>
                                          <m:t>𝑎</m:t>
                                        </m:r>
                                      </m:lim>
                                    </m:limLow>
                                  </m:fName>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r>
                                              <a:rPr lang="x-IV_mathan" sz="1800">
                                                <a:effectLst/>
                                                <a:latin typeface="Cambria Math" panose="02040503050406030204" pitchFamily="18" charset="0"/>
                                              </a:rPr>
                                              <m:t>+1</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r>
                                          <a:rPr lang="x-IV_mathan" sz="1800">
                                            <a:effectLst/>
                                            <a:latin typeface="Cambria Math" panose="02040503050406030204" pitchFamily="18" charset="0"/>
                                          </a:rPr>
                                          <m:t>𝑎</m:t>
                                        </m:r>
                                      </m:e>
                                    </m:d>
                                  </m:e>
                                </m:func>
                              </m:e>
                            </m:groupChr>
                          </m:e>
                          <m:lim>
                            <m:r>
                              <a:rPr lang="x-IV_mathan" sz="1800">
                                <a:effectLst/>
                                <a:latin typeface="Cambria Math" panose="02040503050406030204" pitchFamily="18" charset="0"/>
                              </a:rPr>
                              <m:t>𝑚𝑎𝑥𝑖𝑚𝑢𝑚</m:t>
                            </m:r>
                            <m:r>
                              <a:rPr lang="x-IV_mathan" sz="1800" i="1">
                                <a:effectLst/>
                                <a:latin typeface="Cambria Math" panose="02040503050406030204" pitchFamily="18" charset="0"/>
                              </a:rPr>
                              <m:t> </m:t>
                            </m:r>
                            <m:r>
                              <a:rPr lang="x-IV_mathan" sz="1800">
                                <a:effectLst/>
                                <a:latin typeface="Cambria Math" panose="02040503050406030204" pitchFamily="18" charset="0"/>
                              </a:rPr>
                              <m:t>𝑒𝑥𝑝𝑒𝑐𝑡𝑒𝑑</m:t>
                            </m:r>
                            <m:r>
                              <a:rPr lang="x-IV_mathan" sz="1800" i="1">
                                <a:effectLst/>
                                <a:latin typeface="Cambria Math" panose="02040503050406030204" pitchFamily="18" charset="0"/>
                              </a:rPr>
                              <m:t> </m:t>
                            </m:r>
                            <m:r>
                              <a:rPr lang="x-IV_mathan" sz="1800">
                                <a:effectLst/>
                                <a:latin typeface="Cambria Math" panose="02040503050406030204" pitchFamily="18" charset="0"/>
                              </a:rPr>
                              <m:t>𝑟𝑒𝑤𝑎𝑟𝑑</m:t>
                            </m:r>
                          </m:lim>
                        </m:limLow>
                        <m:r>
                          <a:rPr lang="x-IV_mathan" sz="1800" i="1">
                            <a:effectLst/>
                            <a:latin typeface="Cambria Math" panose="02040503050406030204" pitchFamily="18" charset="0"/>
                          </a:rPr>
                          <m:t> </m:t>
                        </m:r>
                        <m:r>
                          <a:rPr lang="x-IV_mathan" sz="1800">
                            <a:effectLst/>
                            <a:latin typeface="Cambria Math" panose="02040503050406030204" pitchFamily="18" charset="0"/>
                          </a:rPr>
                          <m:t>−</m:t>
                        </m:r>
                        <m:r>
                          <a:rPr lang="x-IV_mathan" sz="1800" i="1">
                            <a:effectLst/>
                            <a:latin typeface="Cambria Math" panose="02040503050406030204" pitchFamily="18" charset="0"/>
                          </a:rPr>
                          <m:t> </m:t>
                        </m:r>
                        <m:limLow>
                          <m:limLowPr>
                            <m:ctrlPr>
                              <a:rPr lang="x-IV_mathan" sz="1800" i="1">
                                <a:effectLst/>
                                <a:latin typeface="Cambria Math" panose="02040503050406030204" pitchFamily="18" charset="0"/>
                              </a:rPr>
                            </m:ctrlPr>
                          </m:limLowPr>
                          <m:e>
                            <m:groupChr>
                              <m:groupChrPr>
                                <m:chr m:val="⏟"/>
                                <m:ctrlPr>
                                  <a:rPr lang="x-IV_mathan" sz="1800" i="1">
                                    <a:effectLst/>
                                    <a:latin typeface="Cambria Math" panose="02040503050406030204" pitchFamily="18" charset="0"/>
                                  </a:rPr>
                                </m:ctrlPr>
                              </m:groupChr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𝑄</m:t>
                                    </m:r>
                                  </m:e>
                                  <m:sub>
                                    <m:r>
                                      <a:rPr lang="x-IV_mathan" sz="1800">
                                        <a:effectLst/>
                                        <a:latin typeface="Cambria Math" panose="02040503050406030204" pitchFamily="18" charset="0"/>
                                      </a:rPr>
                                      <m:t>𝑡</m:t>
                                    </m:r>
                                  </m:sub>
                                </m:sSub>
                                <m:d>
                                  <m:dPr>
                                    <m:ctrlPr>
                                      <a:rPr lang="x-IV_mathan" sz="1800" i="1">
                                        <a:effectLst/>
                                        <a:latin typeface="Cambria Math" panose="02040503050406030204" pitchFamily="18" charset="0"/>
                                      </a:rPr>
                                    </m:ctrlPr>
                                  </m:dPr>
                                  <m:e>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𝑠</m:t>
                                        </m:r>
                                      </m:e>
                                      <m:sub>
                                        <m:r>
                                          <a:rPr lang="x-IV_mathan" sz="1800">
                                            <a:effectLst/>
                                            <a:latin typeface="Cambria Math" panose="02040503050406030204" pitchFamily="18" charset="0"/>
                                          </a:rPr>
                                          <m:t>𝑡</m:t>
                                        </m:r>
                                      </m:sub>
                                    </m:sSub>
                                    <m:r>
                                      <a:rPr lang="x-IV_mathan" sz="1800">
                                        <a:effectLst/>
                                        <a:latin typeface="Cambria Math" panose="02040503050406030204" pitchFamily="18" charset="0"/>
                                      </a:rPr>
                                      <m:t>,</m:t>
                                    </m:r>
                                    <m:r>
                                      <a:rPr lang="x-IV_mathan" sz="1800" i="1">
                                        <a:effectLst/>
                                        <a:latin typeface="Cambria Math" panose="02040503050406030204" pitchFamily="18" charset="0"/>
                                      </a:rPr>
                                      <m:t> </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𝑎</m:t>
                                        </m:r>
                                      </m:e>
                                      <m:sub>
                                        <m:r>
                                          <a:rPr lang="x-IV_mathan" sz="1800">
                                            <a:effectLst/>
                                            <a:latin typeface="Cambria Math" panose="02040503050406030204" pitchFamily="18" charset="0"/>
                                          </a:rPr>
                                          <m:t>𝑡</m:t>
                                        </m:r>
                                      </m:sub>
                                    </m:sSub>
                                  </m:e>
                                </m:d>
                              </m:e>
                            </m:groupChr>
                          </m:e>
                          <m:lim>
                            <m:r>
                              <a:rPr lang="x-IV_mathan" sz="1800">
                                <a:effectLst/>
                                <a:latin typeface="Cambria Math" panose="02040503050406030204" pitchFamily="18" charset="0"/>
                              </a:rPr>
                              <m:t>𝑐𝑢𝑟𝑟𝑒𝑛𝑡</m:t>
                            </m:r>
                            <m:r>
                              <a:rPr lang="x-IV_mathan" sz="1800" i="1">
                                <a:effectLst/>
                                <a:latin typeface="Cambria Math" panose="02040503050406030204" pitchFamily="18" charset="0"/>
                              </a:rPr>
                              <m:t> </m:t>
                            </m:r>
                            <m:r>
                              <a:rPr lang="x-IV_mathan" sz="1800">
                                <a:effectLst/>
                                <a:latin typeface="Cambria Math" panose="02040503050406030204" pitchFamily="18" charset="0"/>
                              </a:rPr>
                              <m:t>𝑄</m:t>
                            </m:r>
                            <m:r>
                              <a:rPr lang="x-IV_mathan" sz="1800" i="1">
                                <a:effectLst/>
                                <a:latin typeface="Cambria Math" panose="02040503050406030204" pitchFamily="18" charset="0"/>
                              </a:rPr>
                              <m:t> </m:t>
                            </m:r>
                            <m:r>
                              <a:rPr lang="x-IV_mathan" sz="1800">
                                <a:effectLst/>
                                <a:latin typeface="Cambria Math" panose="02040503050406030204" pitchFamily="18" charset="0"/>
                              </a:rPr>
                              <m:t>𝑣𝑎𝑙𝑢𝑒</m:t>
                            </m:r>
                          </m:lim>
                        </m:limLow>
                      </m:e>
                    </m:d>
                  </m:oMath>
                </a14:m>
                <a:endParaRPr lang="en-US" sz="3600" dirty="0"/>
              </a:p>
              <a:p>
                <a:endParaRPr lang="en-US" sz="3600" dirty="0"/>
              </a:p>
              <a:p>
                <a:r>
                  <a:rPr lang="en-US" sz="3600" dirty="0"/>
                  <a:t>	</a:t>
                </a:r>
              </a:p>
              <a:p>
                <a:endParaRPr lang="en-US" sz="3600" dirty="0"/>
              </a:p>
              <a:p>
                <a:endParaRPr lang="en-US" sz="3600" dirty="0"/>
              </a:p>
              <a:p>
                <a:r>
                  <a:rPr lang="en-US" sz="3600" dirty="0"/>
                  <a:t>Directly approximate q* independent of policy. However, limited by high state space. </a:t>
                </a:r>
              </a:p>
            </p:txBody>
          </p:sp>
        </mc:Choice>
        <mc:Fallback>
          <p:sp>
            <p:nvSpPr>
              <p:cNvPr id="11" name="Text Placeholder 7">
                <a:extLst>
                  <a:ext uri="{FF2B5EF4-FFF2-40B4-BE49-F238E27FC236}">
                    <a16:creationId xmlns:a16="http://schemas.microsoft.com/office/drawing/2014/main" id="{90C21E94-FDD1-4826-BA23-C69795F27AAF}"/>
                  </a:ext>
                </a:extLst>
              </p:cNvPr>
              <p:cNvSpPr txBox="1">
                <a:spLocks noRot="1" noChangeAspect="1" noMove="1" noResize="1" noEditPoints="1" noAdjustHandles="1" noChangeArrowheads="1" noChangeShapeType="1" noTextEdit="1"/>
              </p:cNvSpPr>
              <p:nvPr/>
            </p:nvSpPr>
            <p:spPr>
              <a:xfrm>
                <a:off x="979174" y="3123513"/>
                <a:ext cx="15369267" cy="5513173"/>
              </a:xfrm>
              <a:prstGeom prst="rect">
                <a:avLst/>
              </a:prstGeom>
              <a:blipFill>
                <a:blip r:embed="rId2"/>
                <a:stretch>
                  <a:fillRect l="-1825" t="-353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0AB86E-06FF-4477-ACD2-E065EC5B11FE}"/>
              </a:ext>
            </a:extLst>
          </p:cNvPr>
          <p:cNvPicPr>
            <a:picLocks noChangeAspect="1"/>
          </p:cNvPicPr>
          <p:nvPr/>
        </p:nvPicPr>
        <p:blipFill>
          <a:blip r:embed="rId3"/>
          <a:stretch>
            <a:fillRect/>
          </a:stretch>
        </p:blipFill>
        <p:spPr>
          <a:xfrm>
            <a:off x="3413809" y="4632416"/>
            <a:ext cx="7520074" cy="1977390"/>
          </a:xfrm>
          <a:prstGeom prst="rect">
            <a:avLst/>
          </a:prstGeom>
        </p:spPr>
      </p:pic>
    </p:spTree>
    <p:extLst>
      <p:ext uri="{BB962C8B-B14F-4D97-AF65-F5344CB8AC3E}">
        <p14:creationId xmlns:p14="http://schemas.microsoft.com/office/powerpoint/2010/main" val="2430541298"/>
      </p:ext>
    </p:extLst>
  </p:cSld>
  <p:clrMapOvr>
    <a:masterClrMapping/>
  </p:clrMapOvr>
</p:sld>
</file>

<file path=ppt/theme/theme1.xml><?xml version="1.0" encoding="utf-8"?>
<a:theme xmlns:a="http://schemas.openxmlformats.org/drawingml/2006/main" name="EDGE Bottom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RROW 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EDGE Small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DGE Right wMartlet w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DGE Bottom Logo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EDGE Bottom No 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UVIC MARK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3060</TotalTime>
  <Words>988</Words>
  <Application>Microsoft Office PowerPoint</Application>
  <PresentationFormat>Custom</PresentationFormat>
  <Paragraphs>146</Paragraphs>
  <Slides>13</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13</vt:i4>
      </vt:variant>
    </vt:vector>
  </HeadingPairs>
  <TitlesOfParts>
    <vt:vector size="26" baseType="lpstr">
      <vt:lpstr>Arial</vt:lpstr>
      <vt:lpstr>Calibri</vt:lpstr>
      <vt:lpstr>Calibri Light</vt:lpstr>
      <vt:lpstr>Cambria Math</vt:lpstr>
      <vt:lpstr>Courier New</vt:lpstr>
      <vt:lpstr>EDGE Bottom Right</vt:lpstr>
      <vt:lpstr>EDGE BOTTOM LEFT</vt:lpstr>
      <vt:lpstr>NARROW EDGE BOTTOM LEFT</vt:lpstr>
      <vt:lpstr>EDGE Small Right</vt:lpstr>
      <vt:lpstr>EDGE Right wMartlet wLogo</vt:lpstr>
      <vt:lpstr>EDGE Bottom Logo Right</vt:lpstr>
      <vt:lpstr>EDGE Bottom No Logo</vt:lpstr>
      <vt:lpstr>UVIC MARK Right</vt:lpstr>
      <vt:lpstr>Learning Snake with Deep Reinforcement Learning</vt:lpstr>
      <vt:lpstr>Defining the Goal</vt:lpstr>
      <vt:lpstr>Defining the States</vt:lpstr>
      <vt:lpstr>Defining State Attributes</vt:lpstr>
      <vt:lpstr>Defining State Attributes</vt:lpstr>
      <vt:lpstr>Defining Actions</vt:lpstr>
      <vt:lpstr>Defining Rewards</vt:lpstr>
      <vt:lpstr>Choosing an Algorithm</vt:lpstr>
      <vt:lpstr>Deep Q-Learning (DQN)</vt:lpstr>
      <vt:lpstr>DQN ANN Diagram</vt:lpstr>
      <vt:lpstr>DQN Functions</vt:lpstr>
      <vt:lpstr>Summary</vt:lpstr>
      <vt:lpstr>References</vt:lpstr>
    </vt:vector>
  </TitlesOfParts>
  <Manager/>
  <Company>UVic Communications + Marketing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Digicaster Template</dc:title>
  <dc:subject>Master template for digital signage</dc:subject>
  <dc:creator>Tyrone Lagore</dc:creator>
  <cp:keywords/>
  <dc:description/>
  <cp:lastModifiedBy>Tyrone Lagore</cp:lastModifiedBy>
  <cp:revision>202</cp:revision>
  <dcterms:created xsi:type="dcterms:W3CDTF">2011-06-18T03:30:13Z</dcterms:created>
  <dcterms:modified xsi:type="dcterms:W3CDTF">2021-11-13T06:16:11Z</dcterms:modified>
  <cp:category/>
</cp:coreProperties>
</file>