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charts/chartEx2.xml" ContentType="application/vnd.ms-office.chartex+xml"/>
  <Override PartName="/ppt/charts/chartEx3.xml" ContentType="application/vnd.ms-office.chartex+xml"/>
  <Override PartName="/ppt/charts/chartEx4.xml" ContentType="application/vnd.ms-office.chartex+xml"/>
  <Override PartName="/ppt/charts/chartEx5.xml" ContentType="application/vnd.ms-office.chartex+xml"/>
  <Override PartName="/ppt/charts/colors20.xml" ContentType="application/vnd.ms-office.chartcolorstyle+xml"/>
  <Override PartName="/ppt/charts/style20.xml" ContentType="application/vnd.ms-office.chartstyle+xml"/>
  <Override PartName="/ppt/charts/colors100.xml" ContentType="application/vnd.ms-office.chartcolorstyle+xml"/>
  <Override PartName="/ppt/charts/style100.xml" ContentType="application/vnd.ms-office.chartstyle+xml"/>
  <Override PartName="/ppt/charts/colors120.xml" ContentType="application/vnd.ms-office.chartcolorstyle+xml"/>
  <Override PartName="/ppt/charts/style120.xml" ContentType="application/vnd.ms-office.chartstyle+xml"/>
  <Override PartName="/ppt/charts/colors130.xml" ContentType="application/vnd.ms-office.chartcolorstyle+xml"/>
  <Override PartName="/ppt/charts/style130.xml" ContentType="application/vnd.ms-office.chartstyle+xml"/>
  <Override PartName="/ppt/charts/colors150.xml" ContentType="application/vnd.ms-office.chartcolorstyle+xml"/>
  <Override PartName="/ppt/charts/style150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310" r:id="rId5"/>
    <p:sldId id="309" r:id="rId6"/>
    <p:sldId id="259" r:id="rId7"/>
    <p:sldId id="260" r:id="rId8"/>
    <p:sldId id="273" r:id="rId9"/>
    <p:sldId id="272" r:id="rId10"/>
    <p:sldId id="278" r:id="rId11"/>
    <p:sldId id="265" r:id="rId12"/>
    <p:sldId id="264" r:id="rId13"/>
    <p:sldId id="289" r:id="rId14"/>
    <p:sldId id="279" r:id="rId15"/>
    <p:sldId id="304" r:id="rId16"/>
    <p:sldId id="285" r:id="rId17"/>
    <p:sldId id="305" r:id="rId18"/>
    <p:sldId id="286" r:id="rId19"/>
    <p:sldId id="306" r:id="rId20"/>
    <p:sldId id="291" r:id="rId21"/>
    <p:sldId id="292" r:id="rId22"/>
    <p:sldId id="274" r:id="rId23"/>
    <p:sldId id="275" r:id="rId24"/>
    <p:sldId id="276" r:id="rId25"/>
    <p:sldId id="277" r:id="rId26"/>
    <p:sldId id="267" r:id="rId27"/>
    <p:sldId id="293" r:id="rId28"/>
    <p:sldId id="294" r:id="rId29"/>
    <p:sldId id="296" r:id="rId30"/>
    <p:sldId id="297" r:id="rId31"/>
    <p:sldId id="311" r:id="rId32"/>
    <p:sldId id="313" r:id="rId33"/>
    <p:sldId id="314" r:id="rId34"/>
    <p:sldId id="317" r:id="rId35"/>
    <p:sldId id="318" r:id="rId36"/>
    <p:sldId id="302" r:id="rId37"/>
    <p:sldId id="303" r:id="rId38"/>
    <p:sldId id="308" r:id="rId3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FF00FF"/>
    <a:srgbClr val="3288BD"/>
    <a:srgbClr val="99D594"/>
    <a:srgbClr val="FEE08B"/>
    <a:srgbClr val="E6F598"/>
    <a:srgbClr val="FFFFBF"/>
    <a:srgbClr val="D53E4F"/>
    <a:srgbClr val="FC8D59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6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100.xml"/><Relationship Id="rId2" Type="http://schemas.microsoft.com/office/2011/relationships/chartStyle" Target="style100.xml"/><Relationship Id="rId1" Type="http://schemas.openxmlformats.org/officeDocument/2006/relationships/package" Target="../embeddings/Microsoft_Excel_Worksheet8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120.xml"/><Relationship Id="rId2" Type="http://schemas.microsoft.com/office/2011/relationships/chartStyle" Target="style120.xml"/><Relationship Id="rId1" Type="http://schemas.openxmlformats.org/officeDocument/2006/relationships/package" Target="../embeddings/Microsoft_Excel_Worksheet10.xlsx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130.xml"/><Relationship Id="rId2" Type="http://schemas.microsoft.com/office/2011/relationships/chartStyle" Target="style130.xml"/><Relationship Id="rId1" Type="http://schemas.openxmlformats.org/officeDocument/2006/relationships/package" Target="../embeddings/Microsoft_Excel_Worksheet11.xlsx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150.xml"/><Relationship Id="rId2" Type="http://schemas.microsoft.com/office/2011/relationships/chartStyle" Target="style150.xml"/><Relationship Id="rId1" Type="http://schemas.openxmlformats.org/officeDocument/2006/relationships/package" Target="../embeddings/Microsoft_Excel_Worksheet1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en-US" sz="2000" b="0" dirty="0" err="1">
                <a:solidFill>
                  <a:srgbClr val="E7E6E6"/>
                </a:solidFill>
                <a:latin typeface="Futura Lt BT" panose="020B0402020204020303"/>
              </a:rPr>
              <a:t>Geschlecht</a:t>
            </a:r>
            <a:endParaRPr lang="en-US" b="0" dirty="0">
              <a:solidFill>
                <a:srgbClr val="E7E6E6"/>
              </a:solidFill>
              <a:latin typeface="Futura Lt BT" panose="020B0402020204020303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Geschlecht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53E4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C7F-4C7C-960F-ADB6BDEEF178}"/>
              </c:ext>
            </c:extLst>
          </c:dPt>
          <c:dPt>
            <c:idx val="1"/>
            <c:bubble3D val="0"/>
            <c:spPr>
              <a:solidFill>
                <a:srgbClr val="3288B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C7F-4C7C-960F-ADB6BDEEF178}"/>
              </c:ext>
            </c:extLst>
          </c:dPt>
          <c:dPt>
            <c:idx val="2"/>
            <c:bubble3D val="0"/>
            <c:spPr>
              <a:solidFill>
                <a:srgbClr val="FC8D5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C7F-4C7C-960F-ADB6BDEEF17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7E6E6"/>
                    </a:solidFill>
                    <a:latin typeface="Futura Lt BT" panose="020B0402020204020303" pitchFamily="34" charset="0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eparator>; </c:separator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Männlich</c:v>
                </c:pt>
                <c:pt idx="1">
                  <c:v>Weiblich</c:v>
                </c:pt>
                <c:pt idx="2">
                  <c:v>Divers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33</c:v>
                </c:pt>
                <c:pt idx="1">
                  <c:v>12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7F-4C7C-960F-ADB6BDEEF1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Winkeleinstellungen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F1-4AD1-A569-055AE16B0382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Winkeleinstellungen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F1-4AD1-A569-055AE16B0382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Winkeleinstellungen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EF1-4AD1-A569-055AE16B0382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288B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EF1-4AD1-A569-055AE16B0382}"/>
              </c:ext>
            </c:extLst>
          </c:dPt>
          <c:cat>
            <c:strRef>
              <c:f>Tabelle1!$A$2</c:f>
              <c:strCache>
                <c:ptCount val="1"/>
                <c:pt idx="0">
                  <c:v>Winkeleinstellungen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EF1-4AD1-A569-055AE16B03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402800"/>
        <c:axId val="541403128"/>
      </c:barChart>
      <c:catAx>
        <c:axId val="5414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Tired Before</c:v>
                </c:pt>
                <c:pt idx="1">
                  <c:v>Tired After</c:v>
                </c:pt>
              </c:strCache>
            </c:strRef>
          </c:cat>
          <c:val>
            <c:numRef>
              <c:f>Tabelle1!$B$2:$B$3</c:f>
              <c:numCache>
                <c:formatCode>0.00</c:formatCode>
                <c:ptCount val="2"/>
                <c:pt idx="0">
                  <c:v>2.2222222222222223E-2</c:v>
                </c:pt>
                <c:pt idx="1">
                  <c:v>4.4444444444444446E-2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Tired Before</c:v>
                </c:pt>
                <c:pt idx="1">
                  <c:v>Tired After</c:v>
                </c:pt>
              </c:strCache>
            </c:strRef>
          </c:cat>
          <c:val>
            <c:numRef>
              <c:f>Tabelle1!$C$2:$C$3</c:f>
              <c:numCache>
                <c:formatCode>0.00</c:formatCode>
                <c:ptCount val="2"/>
                <c:pt idx="0">
                  <c:v>0.13333333333333333</c:v>
                </c:pt>
                <c:pt idx="1">
                  <c:v>0.26666666666666666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Tired Before</c:v>
                </c:pt>
                <c:pt idx="1">
                  <c:v>Tired After</c:v>
                </c:pt>
              </c:strCache>
            </c:strRef>
          </c:cat>
          <c:val>
            <c:numRef>
              <c:f>Tabelle1!$D$2:$D$3</c:f>
              <c:numCache>
                <c:formatCode>0.00</c:formatCode>
                <c:ptCount val="2"/>
                <c:pt idx="0">
                  <c:v>0.2</c:v>
                </c:pt>
                <c:pt idx="1">
                  <c:v>0.37777777777777777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Tabelle1!$A$2:$A$3</c:f>
              <c:strCache>
                <c:ptCount val="2"/>
                <c:pt idx="0">
                  <c:v>Tired Before</c:v>
                </c:pt>
                <c:pt idx="1">
                  <c:v>Tired After</c:v>
                </c:pt>
              </c:strCache>
            </c:strRef>
          </c:cat>
          <c:val>
            <c:numRef>
              <c:f>Tabelle1!$E$2:$E$3</c:f>
              <c:numCache>
                <c:formatCode>0.00</c:formatCode>
                <c:ptCount val="2"/>
                <c:pt idx="0">
                  <c:v>0.1111111111111111</c:v>
                </c:pt>
                <c:pt idx="1">
                  <c:v>0.1111111111111111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Tired Before</c:v>
                </c:pt>
                <c:pt idx="1">
                  <c:v>Tired After</c:v>
                </c:pt>
              </c:strCache>
            </c:strRef>
          </c:cat>
          <c:val>
            <c:numRef>
              <c:f>Tabelle1!$F$2:$F$3</c:f>
              <c:numCache>
                <c:formatCode>0.00</c:formatCode>
                <c:ptCount val="2"/>
                <c:pt idx="0">
                  <c:v>0.17777777777777778</c:v>
                </c:pt>
                <c:pt idx="1">
                  <c:v>6.6666666666666666E-2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Tired Before</c:v>
                </c:pt>
                <c:pt idx="1">
                  <c:v>Tired After</c:v>
                </c:pt>
              </c:strCache>
            </c:strRef>
          </c:cat>
          <c:val>
            <c:numRef>
              <c:f>Tabelle1!$G$2:$G$3</c:f>
              <c:numCache>
                <c:formatCode>0.00</c:formatCode>
                <c:ptCount val="2"/>
                <c:pt idx="0">
                  <c:v>0.28888888888888886</c:v>
                </c:pt>
                <c:pt idx="1">
                  <c:v>0.1111111111111111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Tired Before</c:v>
                </c:pt>
                <c:pt idx="1">
                  <c:v>Tired After</c:v>
                </c:pt>
              </c:strCache>
            </c:strRef>
          </c:cat>
          <c:val>
            <c:numRef>
              <c:f>Tabelle1!$H$2:$H$3</c:f>
              <c:numCache>
                <c:formatCode>0.00</c:formatCode>
                <c:ptCount val="2"/>
                <c:pt idx="0">
                  <c:v>6.6666666666666666E-2</c:v>
                </c:pt>
                <c:pt idx="1">
                  <c:v>2.2222222222222223E-2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541402800"/>
        <c:axId val="541403128"/>
      </c:barChart>
      <c:catAx>
        <c:axId val="541402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 pitchFamily="34" charset="0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 pitchFamily="34" charset="0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 pitchFamily="34" charset="0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Comfortable Sleeping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Comfortable Sleeping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Comfortable Sleeping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</c:f>
              <c:strCache>
                <c:ptCount val="1"/>
                <c:pt idx="0">
                  <c:v>Comfortable Sleeping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Comfortable Sleeping</c:v>
                </c:pt>
              </c:strCache>
            </c:strRef>
          </c:cat>
          <c:val>
            <c:numRef>
              <c:f>Tabelle1!$F$2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Comfortable Sleeping</c:v>
                </c:pt>
              </c:strCache>
            </c:strRef>
          </c:cat>
          <c:val>
            <c:numRef>
              <c:f>Tabelle1!$G$2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Comfortable Sleeping</c:v>
                </c:pt>
              </c:strCache>
            </c:strRef>
          </c:cat>
          <c:val>
            <c:numRef>
              <c:f>Tabelle1!$H$2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402800"/>
        <c:axId val="541403128"/>
      </c:barChart>
      <c:catAx>
        <c:axId val="5414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Not Comfortable Sleeping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Not Comfortable Sleeping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Not Comfortable Sleeping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</c:f>
              <c:strCache>
                <c:ptCount val="1"/>
                <c:pt idx="0">
                  <c:v>Not Comfortable Sleeping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Not Comfortable Sleeping</c:v>
                </c:pt>
              </c:strCache>
            </c:strRef>
          </c:cat>
          <c:val>
            <c:numRef>
              <c:f>Tabelle1!$F$2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Not Comfortable Sleeping</c:v>
                </c:pt>
              </c:strCache>
            </c:strRef>
          </c:cat>
          <c:val>
            <c:numRef>
              <c:f>Tabelle1!$G$2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Not Comfortable Sleeping</c:v>
                </c:pt>
              </c:strCache>
            </c:strRef>
          </c:cat>
          <c:val>
            <c:numRef>
              <c:f>Tabelle1!$H$2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402800"/>
        <c:axId val="541403128"/>
      </c:barChart>
      <c:catAx>
        <c:axId val="5414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Imagine Waking Up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Imagine Waking Up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Imagine Waking Up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</c:f>
              <c:strCache>
                <c:ptCount val="1"/>
                <c:pt idx="0">
                  <c:v>Imagine Waking Up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Imagine Waking Up</c:v>
                </c:pt>
              </c:strCache>
            </c:strRef>
          </c:cat>
          <c:val>
            <c:numRef>
              <c:f>Tabelle1!$F$2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Imagine Waking Up</c:v>
                </c:pt>
              </c:strCache>
            </c:strRef>
          </c:cat>
          <c:val>
            <c:numRef>
              <c:f>Tabelle1!$G$2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Imagine Waking Up</c:v>
                </c:pt>
              </c:strCache>
            </c:strRef>
          </c:cat>
          <c:val>
            <c:numRef>
              <c:f>Tabelle1!$H$2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402800"/>
        <c:axId val="541403128"/>
      </c:barChart>
      <c:catAx>
        <c:axId val="5414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Permanent Wearing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Permanent Wearing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Permanent Wearing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</c:f>
              <c:strCache>
                <c:ptCount val="1"/>
                <c:pt idx="0">
                  <c:v>Permanent Wearing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Permanent Wearing</c:v>
                </c:pt>
              </c:strCache>
            </c:strRef>
          </c:cat>
          <c:val>
            <c:numRef>
              <c:f>Tabelle1!$F$2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Permanent Wearing</c:v>
                </c:pt>
              </c:strCache>
            </c:strRef>
          </c:cat>
          <c:val>
            <c:numRef>
              <c:f>Tabelle1!$G$2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Permanent Wearing</c:v>
                </c:pt>
              </c:strCache>
            </c:strRef>
          </c:cat>
          <c:val>
            <c:numRef>
              <c:f>Tabelle1!$H$2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402800"/>
        <c:axId val="541403128"/>
      </c:barChart>
      <c:catAx>
        <c:axId val="5414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 err="1">
                <a:solidFill>
                  <a:srgbClr val="44546A"/>
                </a:solidFill>
              </a:rPr>
              <a:t>Empfundene</a:t>
            </a:r>
            <a:r>
              <a:rPr lang="en-US" sz="2000" dirty="0">
                <a:solidFill>
                  <a:srgbClr val="44546A"/>
                </a:solidFill>
              </a:rPr>
              <a:t> </a:t>
            </a:r>
            <a:r>
              <a:rPr lang="en-US" sz="2000" dirty="0" err="1">
                <a:solidFill>
                  <a:srgbClr val="44546A"/>
                </a:solidFill>
              </a:rPr>
              <a:t>Schlafdauer</a:t>
            </a:r>
            <a:r>
              <a:rPr lang="en-US" sz="2000" dirty="0">
                <a:solidFill>
                  <a:srgbClr val="44546A"/>
                </a:solidFill>
              </a:rPr>
              <a:t> der </a:t>
            </a:r>
            <a:r>
              <a:rPr lang="en-US" sz="2000" dirty="0" err="1">
                <a:solidFill>
                  <a:srgbClr val="44546A"/>
                </a:solidFill>
              </a:rPr>
              <a:t>Teilnehmer</a:t>
            </a:r>
            <a:endParaRPr lang="en-US" sz="2000" dirty="0">
              <a:solidFill>
                <a:srgbClr val="44546A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44546A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Schlafdauer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numRef>
              <c:f>Tabelle1!$A$2:$A$16</c:f>
              <c:numCache>
                <c:formatCode>General</c:formatCode>
                <c:ptCount val="15"/>
                <c:pt idx="0">
                  <c:v>8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12.5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17</c:v>
                </c:pt>
                <c:pt idx="9">
                  <c:v>17.5</c:v>
                </c:pt>
                <c:pt idx="10">
                  <c:v>18</c:v>
                </c:pt>
                <c:pt idx="11">
                  <c:v>18.5</c:v>
                </c:pt>
                <c:pt idx="12">
                  <c:v>19</c:v>
                </c:pt>
                <c:pt idx="13">
                  <c:v>20</c:v>
                </c:pt>
                <c:pt idx="14">
                  <c:v>30</c:v>
                </c:pt>
              </c:numCache>
            </c:numRef>
          </c:cat>
          <c:val>
            <c:numRef>
              <c:f>Tabelle1!$B$2:$B$16</c:f>
              <c:numCache>
                <c:formatCode>General</c:formatCode>
                <c:ptCount val="15"/>
                <c:pt idx="0">
                  <c:v>2</c:v>
                </c:pt>
                <c:pt idx="1">
                  <c:v>5</c:v>
                </c:pt>
                <c:pt idx="2">
                  <c:v>1</c:v>
                </c:pt>
                <c:pt idx="3">
                  <c:v>3</c:v>
                </c:pt>
                <c:pt idx="4">
                  <c:v>3</c:v>
                </c:pt>
                <c:pt idx="5">
                  <c:v>13</c:v>
                </c:pt>
                <c:pt idx="6">
                  <c:v>1</c:v>
                </c:pt>
                <c:pt idx="7">
                  <c:v>13</c:v>
                </c:pt>
                <c:pt idx="8">
                  <c:v>2</c:v>
                </c:pt>
                <c:pt idx="9">
                  <c:v>1</c:v>
                </c:pt>
                <c:pt idx="10">
                  <c:v>3</c:v>
                </c:pt>
                <c:pt idx="11">
                  <c:v>1</c:v>
                </c:pt>
                <c:pt idx="12">
                  <c:v>1</c:v>
                </c:pt>
                <c:pt idx="13">
                  <c:v>6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BD-4475-B975-11BF5C6419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9176768"/>
        <c:axId val="489183656"/>
      </c:barChart>
      <c:catAx>
        <c:axId val="489176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9183656"/>
        <c:crosses val="autoZero"/>
        <c:auto val="1"/>
        <c:lblAlgn val="ctr"/>
        <c:lblOffset val="100"/>
        <c:noMultiLvlLbl val="0"/>
      </c:catAx>
      <c:valAx>
        <c:axId val="489183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9176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44546A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 pitchFamily="34" charset="0"/>
              </a:rPr>
              <a:t>Zeiten </a:t>
            </a:r>
            <a:r>
              <a:rPr lang="de-DE" sz="1862" b="0" i="0" u="none" strike="noStrike" baseline="0" dirty="0">
                <a:effectLst/>
                <a:latin typeface="Futura Lt BT" panose="020B0402020204020303" pitchFamily="34" charset="0"/>
              </a:rPr>
              <a:t>der Teilaufgaben </a:t>
            </a: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 pitchFamily="34" charset="0"/>
              </a:rPr>
              <a:t>der ersten Aufgabe (in Sekunden)</a:t>
            </a:r>
            <a:endParaRPr lang="de-DE" dirty="0">
              <a:solidFill>
                <a:srgbClr val="E7E6E6"/>
              </a:solidFill>
              <a:latin typeface="Futura Lt BT" panose="020B04020202040203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8575" cap="rnd">
              <a:solidFill>
                <a:srgbClr val="3288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Tabelle1!$B$2:$B$11</c:f>
              <c:numCache>
                <c:formatCode>General</c:formatCode>
                <c:ptCount val="10"/>
                <c:pt idx="0">
                  <c:v>5.1580000000000004</c:v>
                </c:pt>
                <c:pt idx="1">
                  <c:v>1.91</c:v>
                </c:pt>
                <c:pt idx="2">
                  <c:v>4.3760000000000003</c:v>
                </c:pt>
                <c:pt idx="3">
                  <c:v>1.544</c:v>
                </c:pt>
                <c:pt idx="4">
                  <c:v>3.5209999999999999</c:v>
                </c:pt>
                <c:pt idx="5">
                  <c:v>1.389</c:v>
                </c:pt>
                <c:pt idx="6">
                  <c:v>1.466</c:v>
                </c:pt>
                <c:pt idx="7">
                  <c:v>1.29</c:v>
                </c:pt>
                <c:pt idx="8">
                  <c:v>1.022</c:v>
                </c:pt>
                <c:pt idx="9">
                  <c:v>0.82199999999999995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8575" cap="rnd">
              <a:solidFill>
                <a:srgbClr val="D53E4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Tabelle1!$C$2:$C$11</c:f>
              <c:numCache>
                <c:formatCode>General</c:formatCode>
                <c:ptCount val="10"/>
                <c:pt idx="0">
                  <c:v>5.4489999999999998</c:v>
                </c:pt>
                <c:pt idx="1">
                  <c:v>2.4660000000000002</c:v>
                </c:pt>
                <c:pt idx="2">
                  <c:v>3.9569999999999999</c:v>
                </c:pt>
                <c:pt idx="3">
                  <c:v>2.0880000000000001</c:v>
                </c:pt>
                <c:pt idx="4">
                  <c:v>3.5419999999999998</c:v>
                </c:pt>
                <c:pt idx="5">
                  <c:v>1.675</c:v>
                </c:pt>
                <c:pt idx="6">
                  <c:v>1.9330000000000001</c:v>
                </c:pt>
                <c:pt idx="7">
                  <c:v>1.8660000000000001</c:v>
                </c:pt>
                <c:pt idx="8">
                  <c:v>1.2749999999999999</c:v>
                </c:pt>
                <c:pt idx="9">
                  <c:v>0.96599999999999997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8575" cap="rnd">
              <a:solidFill>
                <a:srgbClr val="FC8D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Tabelle1!$D$2:$D$11</c:f>
              <c:numCache>
                <c:formatCode>General</c:formatCode>
                <c:ptCount val="10"/>
                <c:pt idx="0">
                  <c:v>6.0250000000000004</c:v>
                </c:pt>
                <c:pt idx="1">
                  <c:v>2.8319999999999999</c:v>
                </c:pt>
                <c:pt idx="2">
                  <c:v>4.4640000000000004</c:v>
                </c:pt>
                <c:pt idx="3">
                  <c:v>1.677</c:v>
                </c:pt>
                <c:pt idx="4">
                  <c:v>4.798</c:v>
                </c:pt>
                <c:pt idx="5">
                  <c:v>1.3120000000000001</c:v>
                </c:pt>
                <c:pt idx="6">
                  <c:v>1.4330000000000001</c:v>
                </c:pt>
                <c:pt idx="7">
                  <c:v>1.389</c:v>
                </c:pt>
                <c:pt idx="8">
                  <c:v>1.032</c:v>
                </c:pt>
                <c:pt idx="9">
                  <c:v>0.86899999999999999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3659568"/>
        <c:axId val="1667856832"/>
      </c:lineChart>
      <c:cat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auto val="1"/>
        <c:lblAlgn val="ctr"/>
        <c:lblOffset val="100"/>
        <c:noMultiLvlLbl val="0"/>
      </c:cat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/>
              </a:rPr>
              <a:t>Zeiten und gemachte</a:t>
            </a:r>
            <a:r>
              <a:rPr lang="de-DE" sz="2000" baseline="0" dirty="0">
                <a:solidFill>
                  <a:srgbClr val="E7E6E6"/>
                </a:solidFill>
                <a:effectLst/>
                <a:latin typeface="Futura Lt BT" panose="020B0402020204020303"/>
              </a:rPr>
              <a:t> Fehler</a:t>
            </a: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/>
              </a:rPr>
              <a:t> der ersten Aufgabe (in Sekunden)</a:t>
            </a:r>
            <a:endParaRPr lang="de-DE" dirty="0">
              <a:solidFill>
                <a:srgbClr val="E7E6E6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63500">
                <a:solidFill>
                  <a:srgbClr val="3288BD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44</c:v>
                </c:pt>
                <c:pt idx="11">
                  <c:v>2</c:v>
                </c:pt>
                <c:pt idx="12">
                  <c:v>4</c:v>
                </c:pt>
                <c:pt idx="13">
                  <c:v>17</c:v>
                </c:pt>
                <c:pt idx="14">
                  <c:v>44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6</c:v>
                </c:pt>
                <c:pt idx="31">
                  <c:v>2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13</c:v>
                </c:pt>
                <c:pt idx="41">
                  <c:v>2</c:v>
                </c:pt>
                <c:pt idx="42">
                  <c:v>0</c:v>
                </c:pt>
                <c:pt idx="43">
                  <c:v>2</c:v>
                </c:pt>
                <c:pt idx="44">
                  <c:v>0</c:v>
                </c:pt>
              </c:numCache>
            </c:numRef>
          </c:xVal>
          <c:yVal>
            <c:numRef>
              <c:f>Tabelle1!$B$2:$B$46</c:f>
              <c:numCache>
                <c:formatCode>General</c:formatCode>
                <c:ptCount val="45"/>
                <c:pt idx="0">
                  <c:v>33.767000000000003</c:v>
                </c:pt>
                <c:pt idx="1">
                  <c:v>23.35</c:v>
                </c:pt>
                <c:pt idx="2">
                  <c:v>21.93</c:v>
                </c:pt>
                <c:pt idx="3">
                  <c:v>21.117999999999999</c:v>
                </c:pt>
                <c:pt idx="4">
                  <c:v>21.341000000000001</c:v>
                </c:pt>
                <c:pt idx="5">
                  <c:v>24.617999999999999</c:v>
                </c:pt>
                <c:pt idx="6">
                  <c:v>22.875</c:v>
                </c:pt>
                <c:pt idx="7">
                  <c:v>37.6</c:v>
                </c:pt>
                <c:pt idx="8">
                  <c:v>21.093</c:v>
                </c:pt>
                <c:pt idx="9">
                  <c:v>30.635999999999999</c:v>
                </c:pt>
                <c:pt idx="10">
                  <c:v>34.902000000000001</c:v>
                </c:pt>
                <c:pt idx="11">
                  <c:v>23.395</c:v>
                </c:pt>
                <c:pt idx="12">
                  <c:v>29.702999999999999</c:v>
                </c:pt>
                <c:pt idx="13">
                  <c:v>19.007000000000001</c:v>
                </c:pt>
                <c:pt idx="14">
                  <c:v>21.585000000000001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63500">
                <a:solidFill>
                  <a:srgbClr val="D53E4F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44</c:v>
                </c:pt>
                <c:pt idx="11">
                  <c:v>2</c:v>
                </c:pt>
                <c:pt idx="12">
                  <c:v>4</c:v>
                </c:pt>
                <c:pt idx="13">
                  <c:v>17</c:v>
                </c:pt>
                <c:pt idx="14">
                  <c:v>44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6</c:v>
                </c:pt>
                <c:pt idx="31">
                  <c:v>2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13</c:v>
                </c:pt>
                <c:pt idx="41">
                  <c:v>2</c:v>
                </c:pt>
                <c:pt idx="42">
                  <c:v>0</c:v>
                </c:pt>
                <c:pt idx="43">
                  <c:v>2</c:v>
                </c:pt>
                <c:pt idx="44">
                  <c:v>0</c:v>
                </c:pt>
              </c:numCache>
            </c:numRef>
          </c:xVal>
          <c:yVal>
            <c:numRef>
              <c:f>Tabelle1!$C$2:$C$46</c:f>
              <c:numCache>
                <c:formatCode>General</c:formatCode>
                <c:ptCount val="45"/>
                <c:pt idx="30">
                  <c:v>24.937000000000001</c:v>
                </c:pt>
                <c:pt idx="31">
                  <c:v>27.347000000000001</c:v>
                </c:pt>
                <c:pt idx="32">
                  <c:v>25.96</c:v>
                </c:pt>
                <c:pt idx="33">
                  <c:v>26.742000000000001</c:v>
                </c:pt>
                <c:pt idx="34">
                  <c:v>22.884</c:v>
                </c:pt>
                <c:pt idx="35">
                  <c:v>25.548999999999999</c:v>
                </c:pt>
                <c:pt idx="36">
                  <c:v>30.026</c:v>
                </c:pt>
                <c:pt idx="37">
                  <c:v>30.645</c:v>
                </c:pt>
                <c:pt idx="38">
                  <c:v>23.672000000000001</c:v>
                </c:pt>
                <c:pt idx="39">
                  <c:v>34.734999999999999</c:v>
                </c:pt>
                <c:pt idx="40">
                  <c:v>35.078000000000003</c:v>
                </c:pt>
                <c:pt idx="41">
                  <c:v>18.452000000000002</c:v>
                </c:pt>
                <c:pt idx="42">
                  <c:v>37.517000000000003</c:v>
                </c:pt>
                <c:pt idx="43">
                  <c:v>22.516999999999999</c:v>
                </c:pt>
                <c:pt idx="44">
                  <c:v>24.126999999999999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63500">
                <a:solidFill>
                  <a:srgbClr val="FC8D59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44</c:v>
                </c:pt>
                <c:pt idx="11">
                  <c:v>2</c:v>
                </c:pt>
                <c:pt idx="12">
                  <c:v>4</c:v>
                </c:pt>
                <c:pt idx="13">
                  <c:v>17</c:v>
                </c:pt>
                <c:pt idx="14">
                  <c:v>44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6</c:v>
                </c:pt>
                <c:pt idx="31">
                  <c:v>2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13</c:v>
                </c:pt>
                <c:pt idx="41">
                  <c:v>2</c:v>
                </c:pt>
                <c:pt idx="42">
                  <c:v>0</c:v>
                </c:pt>
                <c:pt idx="43">
                  <c:v>2</c:v>
                </c:pt>
                <c:pt idx="44">
                  <c:v>0</c:v>
                </c:pt>
              </c:numCache>
            </c:numRef>
          </c:xVal>
          <c:yVal>
            <c:numRef>
              <c:f>Tabelle1!$D$2:$D$46</c:f>
              <c:numCache>
                <c:formatCode>General</c:formatCode>
                <c:ptCount val="45"/>
                <c:pt idx="15">
                  <c:v>16.585000000000001</c:v>
                </c:pt>
                <c:pt idx="16">
                  <c:v>32.546999999999997</c:v>
                </c:pt>
                <c:pt idx="17">
                  <c:v>35.546999999999997</c:v>
                </c:pt>
                <c:pt idx="18">
                  <c:v>24.216999999999999</c:v>
                </c:pt>
                <c:pt idx="19">
                  <c:v>26.992000000000001</c:v>
                </c:pt>
                <c:pt idx="20">
                  <c:v>23.527000000000001</c:v>
                </c:pt>
                <c:pt idx="21">
                  <c:v>23.172000000000001</c:v>
                </c:pt>
                <c:pt idx="22">
                  <c:v>27.093</c:v>
                </c:pt>
                <c:pt idx="23">
                  <c:v>25.695</c:v>
                </c:pt>
                <c:pt idx="24">
                  <c:v>36.588999999999999</c:v>
                </c:pt>
                <c:pt idx="25">
                  <c:v>16.864999999999998</c:v>
                </c:pt>
                <c:pt idx="26">
                  <c:v>43.487000000000002</c:v>
                </c:pt>
                <c:pt idx="27">
                  <c:v>17.585000000000001</c:v>
                </c:pt>
                <c:pt idx="28">
                  <c:v>29.715</c:v>
                </c:pt>
                <c:pt idx="29">
                  <c:v>29.280999999999999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3659568"/>
        <c:axId val="1667856832"/>
      </c:scatterChart>
      <c:valAx>
        <c:axId val="1653659568"/>
        <c:scaling>
          <c:orientation val="minMax"/>
          <c:max val="4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crossBetween val="midCat"/>
      </c:val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/>
              </a:rPr>
              <a:t>Zeiten der Teilaufgaben der</a:t>
            </a:r>
            <a:r>
              <a:rPr lang="de-DE" sz="2000" baseline="0" dirty="0">
                <a:solidFill>
                  <a:srgbClr val="E7E6E6"/>
                </a:solidFill>
                <a:effectLst/>
                <a:latin typeface="Futura Lt BT" panose="020B0402020204020303"/>
              </a:rPr>
              <a:t> zweiten Aufgabe</a:t>
            </a: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/>
              </a:rPr>
              <a:t> (in Sekunden)</a:t>
            </a:r>
            <a:endParaRPr lang="de-DE" dirty="0">
              <a:solidFill>
                <a:srgbClr val="E7E6E6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8575" cap="rnd">
              <a:solidFill>
                <a:srgbClr val="3288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Tabelle1!$B$2:$B$11</c:f>
              <c:numCache>
                <c:formatCode>General</c:formatCode>
                <c:ptCount val="10"/>
                <c:pt idx="0">
                  <c:v>2.9420000000000002</c:v>
                </c:pt>
                <c:pt idx="1">
                  <c:v>1.867</c:v>
                </c:pt>
                <c:pt idx="2">
                  <c:v>2.077</c:v>
                </c:pt>
                <c:pt idx="3">
                  <c:v>1.9379999999999999</c:v>
                </c:pt>
                <c:pt idx="4">
                  <c:v>1.7430000000000001</c:v>
                </c:pt>
                <c:pt idx="5">
                  <c:v>1.722</c:v>
                </c:pt>
                <c:pt idx="6">
                  <c:v>1.6339999999999999</c:v>
                </c:pt>
                <c:pt idx="7">
                  <c:v>1.8109999999999999</c:v>
                </c:pt>
                <c:pt idx="8">
                  <c:v>1.7849999999999999</c:v>
                </c:pt>
                <c:pt idx="9">
                  <c:v>1.68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8575" cap="rnd">
              <a:solidFill>
                <a:srgbClr val="D53E4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Tabelle1!$C$2:$C$11</c:f>
              <c:numCache>
                <c:formatCode>General</c:formatCode>
                <c:ptCount val="10"/>
                <c:pt idx="0">
                  <c:v>3.0739999999999998</c:v>
                </c:pt>
                <c:pt idx="1">
                  <c:v>2.3769999999999998</c:v>
                </c:pt>
                <c:pt idx="2">
                  <c:v>1.81</c:v>
                </c:pt>
                <c:pt idx="3">
                  <c:v>2.0219999999999998</c:v>
                </c:pt>
                <c:pt idx="4">
                  <c:v>2.0099999999999998</c:v>
                </c:pt>
                <c:pt idx="5">
                  <c:v>1.8089999999999999</c:v>
                </c:pt>
                <c:pt idx="6">
                  <c:v>1.81</c:v>
                </c:pt>
                <c:pt idx="7">
                  <c:v>1.7769999999999999</c:v>
                </c:pt>
                <c:pt idx="8">
                  <c:v>1.6970000000000001</c:v>
                </c:pt>
                <c:pt idx="9">
                  <c:v>1.833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8575" cap="rnd">
              <a:solidFill>
                <a:srgbClr val="FC8D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Tabelle1!$D$2:$D$11</c:f>
              <c:numCache>
                <c:formatCode>General</c:formatCode>
                <c:ptCount val="10"/>
                <c:pt idx="0">
                  <c:v>4.12</c:v>
                </c:pt>
                <c:pt idx="1">
                  <c:v>2.1</c:v>
                </c:pt>
                <c:pt idx="2">
                  <c:v>1.9770000000000001</c:v>
                </c:pt>
                <c:pt idx="3">
                  <c:v>2.2090000000000001</c:v>
                </c:pt>
                <c:pt idx="4">
                  <c:v>1.8879999999999999</c:v>
                </c:pt>
                <c:pt idx="5">
                  <c:v>1.788</c:v>
                </c:pt>
                <c:pt idx="6">
                  <c:v>1.9650000000000001</c:v>
                </c:pt>
                <c:pt idx="7">
                  <c:v>1.579</c:v>
                </c:pt>
                <c:pt idx="8">
                  <c:v>1.7110000000000001</c:v>
                </c:pt>
                <c:pt idx="9">
                  <c:v>1.9770000000000001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3659568"/>
        <c:axId val="1667856832"/>
      </c:lineChart>
      <c:cat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auto val="1"/>
        <c:lblAlgn val="ctr"/>
        <c:lblOffset val="100"/>
        <c:noMultiLvlLbl val="0"/>
      </c:cat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/>
              </a:rPr>
              <a:t>Zeiten und gemachte Fehler der zweiten Aufgabe (in Sekunden)</a:t>
            </a:r>
            <a:endParaRPr lang="de-DE" dirty="0">
              <a:solidFill>
                <a:srgbClr val="E7E6E6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63500">
                <a:solidFill>
                  <a:srgbClr val="3288BD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10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7</c:v>
                </c:pt>
                <c:pt idx="28">
                  <c:v>0</c:v>
                </c:pt>
                <c:pt idx="29">
                  <c:v>9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7</c:v>
                </c:pt>
                <c:pt idx="36">
                  <c:v>0</c:v>
                </c:pt>
                <c:pt idx="37">
                  <c:v>0</c:v>
                </c:pt>
                <c:pt idx="38">
                  <c:v>2</c:v>
                </c:pt>
                <c:pt idx="39">
                  <c:v>0</c:v>
                </c:pt>
                <c:pt idx="40">
                  <c:v>9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Tabelle1!$B$2:$B$46</c:f>
              <c:numCache>
                <c:formatCode>General</c:formatCode>
                <c:ptCount val="45"/>
                <c:pt idx="30">
                  <c:v>19.800999999999998</c:v>
                </c:pt>
                <c:pt idx="31">
                  <c:v>13.868</c:v>
                </c:pt>
                <c:pt idx="32">
                  <c:v>19.266999999999999</c:v>
                </c:pt>
                <c:pt idx="33">
                  <c:v>16.058</c:v>
                </c:pt>
                <c:pt idx="34">
                  <c:v>31.084</c:v>
                </c:pt>
                <c:pt idx="35">
                  <c:v>32.162999999999997</c:v>
                </c:pt>
                <c:pt idx="36">
                  <c:v>19.234999999999999</c:v>
                </c:pt>
                <c:pt idx="37">
                  <c:v>15.714</c:v>
                </c:pt>
                <c:pt idx="38">
                  <c:v>31.896000000000001</c:v>
                </c:pt>
                <c:pt idx="39">
                  <c:v>26.686</c:v>
                </c:pt>
                <c:pt idx="40">
                  <c:v>25.343</c:v>
                </c:pt>
                <c:pt idx="41">
                  <c:v>22.347999999999999</c:v>
                </c:pt>
                <c:pt idx="42">
                  <c:v>19.991</c:v>
                </c:pt>
                <c:pt idx="43">
                  <c:v>16.669</c:v>
                </c:pt>
                <c:pt idx="44">
                  <c:v>20.234999999999999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63500">
                <a:solidFill>
                  <a:srgbClr val="D53E4F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10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7</c:v>
                </c:pt>
                <c:pt idx="28">
                  <c:v>0</c:v>
                </c:pt>
                <c:pt idx="29">
                  <c:v>9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7</c:v>
                </c:pt>
                <c:pt idx="36">
                  <c:v>0</c:v>
                </c:pt>
                <c:pt idx="37">
                  <c:v>0</c:v>
                </c:pt>
                <c:pt idx="38">
                  <c:v>2</c:v>
                </c:pt>
                <c:pt idx="39">
                  <c:v>0</c:v>
                </c:pt>
                <c:pt idx="40">
                  <c:v>9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Tabelle1!$C$2:$C$46</c:f>
              <c:numCache>
                <c:formatCode>General</c:formatCode>
                <c:ptCount val="45"/>
                <c:pt idx="0">
                  <c:v>19.763999999999999</c:v>
                </c:pt>
                <c:pt idx="1">
                  <c:v>22.588999999999999</c:v>
                </c:pt>
                <c:pt idx="2">
                  <c:v>18.446000000000002</c:v>
                </c:pt>
                <c:pt idx="3">
                  <c:v>19.902999999999999</c:v>
                </c:pt>
                <c:pt idx="4">
                  <c:v>25.564</c:v>
                </c:pt>
                <c:pt idx="5">
                  <c:v>26.922999999999998</c:v>
                </c:pt>
                <c:pt idx="6">
                  <c:v>20.445</c:v>
                </c:pt>
                <c:pt idx="7">
                  <c:v>18.413</c:v>
                </c:pt>
                <c:pt idx="8">
                  <c:v>17.669</c:v>
                </c:pt>
                <c:pt idx="9">
                  <c:v>23.289000000000001</c:v>
                </c:pt>
                <c:pt idx="10">
                  <c:v>21.788</c:v>
                </c:pt>
                <c:pt idx="11">
                  <c:v>83.307000000000002</c:v>
                </c:pt>
                <c:pt idx="12">
                  <c:v>19.934000000000001</c:v>
                </c:pt>
                <c:pt idx="13">
                  <c:v>22.234000000000002</c:v>
                </c:pt>
                <c:pt idx="14">
                  <c:v>26.498000000000001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63500">
                <a:solidFill>
                  <a:srgbClr val="FC8D59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10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7</c:v>
                </c:pt>
                <c:pt idx="28">
                  <c:v>0</c:v>
                </c:pt>
                <c:pt idx="29">
                  <c:v>9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7</c:v>
                </c:pt>
                <c:pt idx="36">
                  <c:v>0</c:v>
                </c:pt>
                <c:pt idx="37">
                  <c:v>0</c:v>
                </c:pt>
                <c:pt idx="38">
                  <c:v>2</c:v>
                </c:pt>
                <c:pt idx="39">
                  <c:v>0</c:v>
                </c:pt>
                <c:pt idx="40">
                  <c:v>9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Tabelle1!$D$2:$D$46</c:f>
              <c:numCache>
                <c:formatCode>General</c:formatCode>
                <c:ptCount val="45"/>
                <c:pt idx="15">
                  <c:v>17.268999999999998</c:v>
                </c:pt>
                <c:pt idx="16">
                  <c:v>18.600999999999999</c:v>
                </c:pt>
                <c:pt idx="17">
                  <c:v>48.854999999999997</c:v>
                </c:pt>
                <c:pt idx="18">
                  <c:v>19.457000000000001</c:v>
                </c:pt>
                <c:pt idx="19">
                  <c:v>27.855</c:v>
                </c:pt>
                <c:pt idx="20">
                  <c:v>19.667999999999999</c:v>
                </c:pt>
                <c:pt idx="21">
                  <c:v>20.9</c:v>
                </c:pt>
                <c:pt idx="22">
                  <c:v>19.600999999999999</c:v>
                </c:pt>
                <c:pt idx="23">
                  <c:v>16.425000000000001</c:v>
                </c:pt>
                <c:pt idx="24">
                  <c:v>21.355</c:v>
                </c:pt>
                <c:pt idx="25">
                  <c:v>20.69</c:v>
                </c:pt>
                <c:pt idx="26">
                  <c:v>35.816000000000003</c:v>
                </c:pt>
                <c:pt idx="27">
                  <c:v>23.888000000000002</c:v>
                </c:pt>
                <c:pt idx="28">
                  <c:v>37.115000000000002</c:v>
                </c:pt>
                <c:pt idx="29">
                  <c:v>25.631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3659568"/>
        <c:axId val="1667856832"/>
      </c:scatterChart>
      <c:valAx>
        <c:axId val="1653659568"/>
        <c:scaling>
          <c:orientation val="minMax"/>
          <c:max val="1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crossBetween val="midCat"/>
      </c:val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>
                <a:latin typeface="Futura Lt BT" panose="020B0402020204020303" pitchFamily="34" charset="0"/>
              </a:rPr>
              <a:t>Zeiten der Teilaufgaben der dritten Aufgabe (in Sekunden)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8575" cap="rnd">
              <a:solidFill>
                <a:srgbClr val="3288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8.81</c:v>
                </c:pt>
                <c:pt idx="1">
                  <c:v>9.5419999999999998</c:v>
                </c:pt>
                <c:pt idx="2">
                  <c:v>10.162000000000001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8575" cap="rnd">
              <a:solidFill>
                <a:srgbClr val="D53E4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</c:strCache>
            </c:str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9.8940000000000001</c:v>
                </c:pt>
                <c:pt idx="1">
                  <c:v>10.404999999999999</c:v>
                </c:pt>
                <c:pt idx="2">
                  <c:v>8.7850000000000001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8575" cap="rnd">
              <a:solidFill>
                <a:srgbClr val="FC8D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</c:strCache>
            </c:strRef>
          </c:cat>
          <c:val>
            <c:numRef>
              <c:f>Tabelle1!$D$2:$D$4</c:f>
              <c:numCache>
                <c:formatCode>General</c:formatCode>
                <c:ptCount val="3"/>
                <c:pt idx="0">
                  <c:v>9.9740000000000002</c:v>
                </c:pt>
                <c:pt idx="1">
                  <c:v>9.984</c:v>
                </c:pt>
                <c:pt idx="2">
                  <c:v>9.3849999999999998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3659568"/>
        <c:axId val="1667856832"/>
      </c:lineChart>
      <c:cat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 pitchFamily="34" charset="0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auto val="1"/>
        <c:lblAlgn val="ctr"/>
        <c:lblOffset val="100"/>
        <c:noMultiLvlLbl val="0"/>
      </c:cat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 pitchFamily="34" charset="0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 pitchFamily="34" charset="0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E7E6E6"/>
          </a:solidFill>
        </a:defRPr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2000" b="0" i="0" u="none" strike="noStrike" baseline="0" dirty="0">
                <a:solidFill>
                  <a:srgbClr val="E7E6E6"/>
                </a:solidFill>
                <a:effectLst/>
                <a:latin typeface="Futura Lt BT" panose="020B0402020204020303" pitchFamily="34" charset="0"/>
              </a:rPr>
              <a:t>Zeiten und gemachte Fehler</a:t>
            </a: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 pitchFamily="34" charset="0"/>
              </a:rPr>
              <a:t> der dritten Aufgabe (in Sekunden)</a:t>
            </a:r>
            <a:endParaRPr lang="de-DE" sz="2000" dirty="0">
              <a:solidFill>
                <a:srgbClr val="E7E6E6"/>
              </a:solidFill>
              <a:latin typeface="Futura Lt BT" panose="020B04020202040203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63500">
                <a:solidFill>
                  <a:srgbClr val="3288BD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Tabelle1!$B$2:$B$46</c:f>
              <c:numCache>
                <c:formatCode>General</c:formatCode>
                <c:ptCount val="45"/>
                <c:pt idx="30">
                  <c:v>33.529000000000003</c:v>
                </c:pt>
                <c:pt idx="31">
                  <c:v>25.263000000000002</c:v>
                </c:pt>
                <c:pt idx="32">
                  <c:v>28.353000000000002</c:v>
                </c:pt>
                <c:pt idx="33">
                  <c:v>20.777000000000001</c:v>
                </c:pt>
                <c:pt idx="34">
                  <c:v>28.751000000000001</c:v>
                </c:pt>
                <c:pt idx="35">
                  <c:v>26.387</c:v>
                </c:pt>
                <c:pt idx="36">
                  <c:v>46.100999999999999</c:v>
                </c:pt>
                <c:pt idx="37">
                  <c:v>35.125</c:v>
                </c:pt>
                <c:pt idx="38">
                  <c:v>31.719000000000001</c:v>
                </c:pt>
                <c:pt idx="39">
                  <c:v>34.027000000000001</c:v>
                </c:pt>
                <c:pt idx="40">
                  <c:v>35.137</c:v>
                </c:pt>
                <c:pt idx="41">
                  <c:v>40.835000000000001</c:v>
                </c:pt>
                <c:pt idx="42">
                  <c:v>52.652999999999999</c:v>
                </c:pt>
                <c:pt idx="43">
                  <c:v>15.335000000000001</c:v>
                </c:pt>
                <c:pt idx="44">
                  <c:v>27.106999999999999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63500">
                <a:solidFill>
                  <a:srgbClr val="D53E4F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Tabelle1!$C$2:$C$46</c:f>
              <c:numCache>
                <c:formatCode>General</c:formatCode>
                <c:ptCount val="45"/>
                <c:pt idx="15">
                  <c:v>38.070999999999998</c:v>
                </c:pt>
                <c:pt idx="16">
                  <c:v>24.231999999999999</c:v>
                </c:pt>
                <c:pt idx="17">
                  <c:v>23.198</c:v>
                </c:pt>
                <c:pt idx="18">
                  <c:v>32.606000000000002</c:v>
                </c:pt>
                <c:pt idx="19">
                  <c:v>37.271999999999998</c:v>
                </c:pt>
                <c:pt idx="20">
                  <c:v>33.536000000000001</c:v>
                </c:pt>
                <c:pt idx="21">
                  <c:v>29.495999999999999</c:v>
                </c:pt>
                <c:pt idx="22">
                  <c:v>30.407</c:v>
                </c:pt>
                <c:pt idx="23">
                  <c:v>21.41</c:v>
                </c:pt>
                <c:pt idx="24">
                  <c:v>23.079000000000001</c:v>
                </c:pt>
                <c:pt idx="25">
                  <c:v>33.972000000000001</c:v>
                </c:pt>
                <c:pt idx="26">
                  <c:v>34.448999999999998</c:v>
                </c:pt>
                <c:pt idx="27">
                  <c:v>38.304000000000002</c:v>
                </c:pt>
                <c:pt idx="28">
                  <c:v>53.847999999999999</c:v>
                </c:pt>
                <c:pt idx="29">
                  <c:v>36.704000000000001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63500">
                <a:solidFill>
                  <a:srgbClr val="FC8D59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Tabelle1!$D$2:$D$46</c:f>
              <c:numCache>
                <c:formatCode>General</c:formatCode>
                <c:ptCount val="45"/>
                <c:pt idx="0">
                  <c:v>21.597999999999999</c:v>
                </c:pt>
                <c:pt idx="1">
                  <c:v>33.936</c:v>
                </c:pt>
                <c:pt idx="2">
                  <c:v>29.343</c:v>
                </c:pt>
                <c:pt idx="3">
                  <c:v>24.664999999999999</c:v>
                </c:pt>
                <c:pt idx="4">
                  <c:v>53.408000000000001</c:v>
                </c:pt>
                <c:pt idx="5">
                  <c:v>22.809000000000001</c:v>
                </c:pt>
                <c:pt idx="6">
                  <c:v>41.481000000000002</c:v>
                </c:pt>
                <c:pt idx="7">
                  <c:v>54.152000000000001</c:v>
                </c:pt>
                <c:pt idx="8">
                  <c:v>19.366</c:v>
                </c:pt>
                <c:pt idx="9">
                  <c:v>26.332000000000001</c:v>
                </c:pt>
                <c:pt idx="10">
                  <c:v>29.785</c:v>
                </c:pt>
                <c:pt idx="11">
                  <c:v>27.673999999999999</c:v>
                </c:pt>
                <c:pt idx="12">
                  <c:v>29.338000000000001</c:v>
                </c:pt>
                <c:pt idx="13">
                  <c:v>37.780999999999999</c:v>
                </c:pt>
                <c:pt idx="14">
                  <c:v>50.395000000000003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3659568"/>
        <c:axId val="1667856832"/>
      </c:scatterChart>
      <c:valAx>
        <c:axId val="1653659568"/>
        <c:scaling>
          <c:orientation val="minMax"/>
          <c:max val="3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crossBetween val="midCat"/>
        <c:majorUnit val="1"/>
      </c:val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en-US" sz="2000" b="0" dirty="0" err="1">
                <a:solidFill>
                  <a:srgbClr val="E7E6E6"/>
                </a:solidFill>
                <a:latin typeface="Futura Lt BT" panose="020B0402020204020303"/>
              </a:rPr>
              <a:t>Schlaf</a:t>
            </a:r>
            <a:r>
              <a:rPr lang="en-US" sz="2000" b="0" dirty="0">
                <a:solidFill>
                  <a:srgbClr val="E7E6E6"/>
                </a:solidFill>
                <a:latin typeface="Futura Lt BT" panose="020B0402020204020303"/>
              </a:rPr>
              <a:t>-Status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Schlaf-Status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53E4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288-4B3C-A9BB-F2A72D14D93A}"/>
              </c:ext>
            </c:extLst>
          </c:dPt>
          <c:dPt>
            <c:idx val="1"/>
            <c:bubble3D val="0"/>
            <c:spPr>
              <a:solidFill>
                <a:srgbClr val="3288B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288-4B3C-A9BB-F2A72D14D93A}"/>
              </c:ext>
            </c:extLst>
          </c:dPt>
          <c:dPt>
            <c:idx val="2"/>
            <c:bubble3D val="0"/>
            <c:spPr>
              <a:solidFill>
                <a:srgbClr val="FC8D5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288-4B3C-A9BB-F2A72D14D93A}"/>
              </c:ext>
            </c:extLst>
          </c:dPt>
          <c:dPt>
            <c:idx val="3"/>
            <c:bubble3D val="0"/>
            <c:spPr>
              <a:solidFill>
                <a:srgbClr val="FEE08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288-4B3C-A9BB-F2A72D14D9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7E6E6"/>
                    </a:solidFill>
                    <a:latin typeface="Futura Lt BT" panose="020B0402020204020303" pitchFamily="34" charset="0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4"/>
                <c:pt idx="0">
                  <c:v>Geschlafen</c:v>
                </c:pt>
                <c:pt idx="1">
                  <c:v>Gedöst</c:v>
                </c:pt>
                <c:pt idx="2">
                  <c:v>Meditiert</c:v>
                </c:pt>
                <c:pt idx="3">
                  <c:v>Wach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9</c:v>
                </c:pt>
                <c:pt idx="1">
                  <c:v>12</c:v>
                </c:pt>
                <c:pt idx="2">
                  <c:v>3</c:v>
                </c:pt>
                <c:pt idx="3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288-4B3C-A9BB-F2A72D14D9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Transition Easy</c:v>
                </c:pt>
                <c:pt idx="1">
                  <c:v>Transition Hard</c:v>
                </c:pt>
              </c:strCache>
            </c:strRef>
          </c:cat>
          <c:val>
            <c:numRef>
              <c:f>Tabelle1!$B$2:$B$3</c:f>
              <c:numCache>
                <c:formatCode>0.00</c:formatCode>
                <c:ptCount val="2"/>
                <c:pt idx="0">
                  <c:v>6.6666666666666666E-2</c:v>
                </c:pt>
                <c:pt idx="1">
                  <c:v>2.2222222222222223E-2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Transition Easy</c:v>
                </c:pt>
                <c:pt idx="1">
                  <c:v>Transition Hard</c:v>
                </c:pt>
              </c:strCache>
            </c:strRef>
          </c:cat>
          <c:val>
            <c:numRef>
              <c:f>Tabelle1!$C$2:$C$3</c:f>
              <c:numCache>
                <c:formatCode>0.00</c:formatCode>
                <c:ptCount val="2"/>
                <c:pt idx="0">
                  <c:v>0.4</c:v>
                </c:pt>
                <c:pt idx="1">
                  <c:v>0.15555555555555556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Transition Easy</c:v>
                </c:pt>
                <c:pt idx="1">
                  <c:v>Transition Hard</c:v>
                </c:pt>
              </c:strCache>
            </c:strRef>
          </c:cat>
          <c:val>
            <c:numRef>
              <c:f>Tabelle1!$D$2:$D$3</c:f>
              <c:numCache>
                <c:formatCode>0.00</c:formatCode>
                <c:ptCount val="2"/>
                <c:pt idx="0">
                  <c:v>0.24444444444444444</c:v>
                </c:pt>
                <c:pt idx="1">
                  <c:v>0.1111111111111111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Tabelle1!$A$2:$A$3</c:f>
              <c:strCache>
                <c:ptCount val="2"/>
                <c:pt idx="0">
                  <c:v>Transition Easy</c:v>
                </c:pt>
                <c:pt idx="1">
                  <c:v>Transition Hard</c:v>
                </c:pt>
              </c:strCache>
            </c:strRef>
          </c:cat>
          <c:val>
            <c:numRef>
              <c:f>Tabelle1!$E$2:$E$3</c:f>
              <c:numCache>
                <c:formatCode>0.00</c:formatCode>
                <c:ptCount val="2"/>
                <c:pt idx="0">
                  <c:v>6.6666666666666666E-2</c:v>
                </c:pt>
                <c:pt idx="1">
                  <c:v>0.13333333333333333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Transition Easy</c:v>
                </c:pt>
                <c:pt idx="1">
                  <c:v>Transition Hard</c:v>
                </c:pt>
              </c:strCache>
            </c:strRef>
          </c:cat>
          <c:val>
            <c:numRef>
              <c:f>Tabelle1!$F$2:$F$3</c:f>
              <c:numCache>
                <c:formatCode>0.00</c:formatCode>
                <c:ptCount val="2"/>
                <c:pt idx="0">
                  <c:v>0.13333333333333333</c:v>
                </c:pt>
                <c:pt idx="1">
                  <c:v>0.24444444444444444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Transition Easy</c:v>
                </c:pt>
                <c:pt idx="1">
                  <c:v>Transition Hard</c:v>
                </c:pt>
              </c:strCache>
            </c:strRef>
          </c:cat>
          <c:val>
            <c:numRef>
              <c:f>Tabelle1!$G$2:$G$3</c:f>
              <c:numCache>
                <c:formatCode>0.00</c:formatCode>
                <c:ptCount val="2"/>
                <c:pt idx="0">
                  <c:v>6.6666666666666666E-2</c:v>
                </c:pt>
                <c:pt idx="1">
                  <c:v>0.26666666666666666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Transition Easy</c:v>
                </c:pt>
                <c:pt idx="1">
                  <c:v>Transition Hard</c:v>
                </c:pt>
              </c:strCache>
            </c:strRef>
          </c:cat>
          <c:val>
            <c:numRef>
              <c:f>Tabelle1!$H$2:$H$3</c:f>
              <c:numCache>
                <c:formatCode>0.00</c:formatCode>
                <c:ptCount val="2"/>
                <c:pt idx="0">
                  <c:v>2.2222222222222223E-2</c:v>
                </c:pt>
                <c:pt idx="1">
                  <c:v>6.6666666666666666E-2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541402800"/>
        <c:axId val="541403128"/>
      </c:barChart>
      <c:catAx>
        <c:axId val="541402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 pitchFamily="34" charset="0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 pitchFamily="34" charset="0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 pitchFamily="34" charset="0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data id="0">
      <cx:strDim type="cat">
        <cx:f>Tabelle1!$A$2:$A$46</cx:f>
        <cx:lvl ptCount="45">
          <cx:pt idx="0">Alter</cx:pt>
          <cx:pt idx="1">Alter</cx:pt>
          <cx:pt idx="2">Alter</cx:pt>
          <cx:pt idx="3">Alter</cx:pt>
          <cx:pt idx="4">Alter</cx:pt>
          <cx:pt idx="5">Alter</cx:pt>
          <cx:pt idx="6">Alter</cx:pt>
          <cx:pt idx="7">Alter</cx:pt>
          <cx:pt idx="8">Alter</cx:pt>
          <cx:pt idx="9">Alter</cx:pt>
          <cx:pt idx="10">Alter</cx:pt>
          <cx:pt idx="11">Alter</cx:pt>
          <cx:pt idx="12">Alter</cx:pt>
          <cx:pt idx="13">Alter</cx:pt>
          <cx:pt idx="14">Alter</cx:pt>
          <cx:pt idx="15">Alter</cx:pt>
          <cx:pt idx="16">Alter</cx:pt>
          <cx:pt idx="17">Alter</cx:pt>
          <cx:pt idx="18">Alter</cx:pt>
          <cx:pt idx="19">Alter</cx:pt>
          <cx:pt idx="20">Alter</cx:pt>
          <cx:pt idx="21">Alter</cx:pt>
          <cx:pt idx="22">Alter</cx:pt>
          <cx:pt idx="23">Alter</cx:pt>
          <cx:pt idx="24">Alter</cx:pt>
          <cx:pt idx="25">Alter</cx:pt>
          <cx:pt idx="26">Alter</cx:pt>
          <cx:pt idx="27">Alter</cx:pt>
          <cx:pt idx="28">Alter</cx:pt>
          <cx:pt idx="29">Alter</cx:pt>
          <cx:pt idx="30">Alter</cx:pt>
          <cx:pt idx="31">Alter</cx:pt>
          <cx:pt idx="32">Alter</cx:pt>
          <cx:pt idx="33">Alter</cx:pt>
          <cx:pt idx="34">Alter</cx:pt>
          <cx:pt idx="35">Alter</cx:pt>
          <cx:pt idx="36">Alter</cx:pt>
          <cx:pt idx="37">Alter</cx:pt>
          <cx:pt idx="38">Alter</cx:pt>
          <cx:pt idx="39">Alter</cx:pt>
          <cx:pt idx="40">Alter</cx:pt>
          <cx:pt idx="41">Alter</cx:pt>
          <cx:pt idx="42">Alter</cx:pt>
          <cx:pt idx="43">Alter</cx:pt>
          <cx:pt idx="44">Alter</cx:pt>
        </cx:lvl>
      </cx:strDim>
      <cx:numDim type="val">
        <cx:f>Tabelle1!$B$2:$B$46</cx:f>
        <cx:lvl ptCount="45" formatCode="Standard">
          <cx:pt idx="0">23</cx:pt>
          <cx:pt idx="1">25</cx:pt>
          <cx:pt idx="2">25</cx:pt>
          <cx:pt idx="3">21</cx:pt>
          <cx:pt idx="4">22</cx:pt>
          <cx:pt idx="5">20</cx:pt>
          <cx:pt idx="6">26</cx:pt>
          <cx:pt idx="7">22</cx:pt>
          <cx:pt idx="8">22</cx:pt>
          <cx:pt idx="9">21</cx:pt>
          <cx:pt idx="10">23</cx:pt>
          <cx:pt idx="11">23</cx:pt>
          <cx:pt idx="12">24</cx:pt>
          <cx:pt idx="13">23</cx:pt>
          <cx:pt idx="14">26</cx:pt>
          <cx:pt idx="15">21</cx:pt>
          <cx:pt idx="16">21</cx:pt>
          <cx:pt idx="17">21</cx:pt>
          <cx:pt idx="18">27</cx:pt>
          <cx:pt idx="19">23</cx:pt>
          <cx:pt idx="20">28</cx:pt>
          <cx:pt idx="21">23</cx:pt>
          <cx:pt idx="22">20</cx:pt>
          <cx:pt idx="23">22</cx:pt>
          <cx:pt idx="24">20</cx:pt>
          <cx:pt idx="25">20</cx:pt>
          <cx:pt idx="26">21</cx:pt>
          <cx:pt idx="27">22</cx:pt>
          <cx:pt idx="28">26</cx:pt>
          <cx:pt idx="29">21</cx:pt>
          <cx:pt idx="30">20</cx:pt>
          <cx:pt idx="31">21</cx:pt>
          <cx:pt idx="32">19</cx:pt>
          <cx:pt idx="33">21</cx:pt>
          <cx:pt idx="34">21</cx:pt>
          <cx:pt idx="35">24</cx:pt>
          <cx:pt idx="36">22</cx:pt>
          <cx:pt idx="37">25</cx:pt>
          <cx:pt idx="38">25</cx:pt>
          <cx:pt idx="39">24</cx:pt>
          <cx:pt idx="40">25</cx:pt>
          <cx:pt idx="41">28</cx:pt>
          <cx:pt idx="42">26</cx:pt>
          <cx:pt idx="43">24</cx:pt>
          <cx:pt idx="44">30</cx:pt>
        </cx:lvl>
      </cx:numDim>
    </cx:data>
  </cx:chartData>
  <cx:chart>
    <cx:title pos="t" align="ctr" overlay="0">
      <cx:tx>
        <cx:txData>
          <cx:v>Teilnehmeralter</cx:v>
        </cx:txData>
      </cx:tx>
      <cx:txPr>
        <a:bodyPr rot="0" spcFirstLastPara="1" vertOverflow="ellipsis" vert="horz" wrap="square" lIns="0" tIns="0" rIns="0" bIns="0" anchor="ctr" anchorCtr="1"/>
        <a:lstStyle/>
        <a:p>
          <a:pPr algn="ctr">
            <a:defRPr>
              <a:solidFill>
                <a:srgbClr val="E7E6E6"/>
              </a:solidFill>
            </a:defRPr>
          </a:pPr>
          <a:r>
            <a:rPr lang="de-DE" sz="2000" dirty="0">
              <a:solidFill>
                <a:srgbClr val="E7E6E6"/>
              </a:solidFill>
              <a:latin typeface="Futura Lt BT" panose="020B0402020204020303"/>
            </a:rPr>
            <a:t>Teilnehmeralter</a:t>
          </a:r>
        </a:p>
      </cx:txPr>
    </cx:title>
    <cx:plotArea>
      <cx:plotAreaRegion>
        <cx:series layoutId="boxWhisker" uniqueId="{CC58AE55-BFF7-468A-A7E3-B588CF9A5CC5}" formatIdx="0">
          <cx:tx>
            <cx:txData>
              <cx:f>Tabelle1!$B$1</cx:f>
              <cx:v>Datenreihe1</cx:v>
            </cx:txData>
          </cx:tx>
          <cx:spPr>
            <a:solidFill>
              <a:srgbClr val="FC8D59"/>
            </a:solidFill>
            <a:ln>
              <a:solidFill>
                <a:srgbClr val="FC8D59"/>
              </a:solidFill>
            </a:ln>
          </cx:spPr>
          <cx:dataLabels>
            <cx:numFmt formatCode="Standard" sourceLinked="0"/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solidFill>
                      <a:srgbClr val="E7E6E6"/>
                    </a:solidFill>
                  </a:defRPr>
                </a:pPr>
                <a:endParaRPr lang="de-DE" sz="1197" b="0" i="0" u="none" strike="noStrike" baseline="0">
                  <a:solidFill>
                    <a:srgbClr val="E7E6E6"/>
                  </a:solidFill>
                  <a:latin typeface="Calibri" panose="020F0502020204030204"/>
                </a:endParaRPr>
              </a:p>
            </cx:txPr>
            <cx:visibility seriesName="0" categoryName="0" value="0"/>
            <cx:separator>, </cx:separator>
          </cx:dataLabels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E7E6E6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E7E6E6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E7E6E6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E7E6E6"/>
              </a:solidFill>
              <a:latin typeface="Futura Lt BT" panose="020B0402020204020303"/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Tabelle1!$B$2:$B$16</cx:f>
        <cx:lvl ptCount="15" formatCode="Standard">
          <cx:pt idx="0">18</cx:pt>
          <cx:pt idx="1">18</cx:pt>
          <cx:pt idx="2">30</cx:pt>
          <cx:pt idx="3">15</cx:pt>
          <cx:pt idx="4">20</cx:pt>
          <cx:pt idx="5">18</cx:pt>
          <cx:pt idx="6">15</cx:pt>
          <cx:pt idx="7">10</cx:pt>
          <cx:pt idx="8">15</cx:pt>
          <cx:pt idx="9">20</cx:pt>
          <cx:pt idx="10">10</cx:pt>
          <cx:pt idx="11">14</cx:pt>
          <cx:pt idx="12">17</cx:pt>
          <cx:pt idx="13">15</cx:pt>
          <cx:pt idx="14">11</cx:pt>
        </cx:lvl>
      </cx:numDim>
    </cx:data>
    <cx:data id="1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Tabelle1!$C$2:$C$16</cx:f>
        <cx:lvl ptCount="15" formatCode="Standard">
          <cx:pt idx="0">18</cx:pt>
          <cx:pt idx="1">15</cx:pt>
          <cx:pt idx="2">20</cx:pt>
          <cx:pt idx="3">15</cx:pt>
          <cx:pt idx="4">19</cx:pt>
          <cx:pt idx="5">17</cx:pt>
          <cx:pt idx="6">18</cx:pt>
          <cx:pt idx="7">15</cx:pt>
          <cx:pt idx="8">15</cx:pt>
          <cx:pt idx="9">15</cx:pt>
          <cx:pt idx="10">12</cx:pt>
          <cx:pt idx="11">15</cx:pt>
          <cx:pt idx="12">20</cx:pt>
          <cx:pt idx="13">13</cx:pt>
          <cx:pt idx="14">15</cx:pt>
        </cx:lvl>
      </cx:numDim>
    </cx:data>
    <cx:data id="2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Tabelle1!$D$2:$D$16</cx:f>
        <cx:lvl ptCount="15" formatCode="Standard">
          <cx:pt idx="0">15</cx:pt>
          <cx:pt idx="1">12</cx:pt>
          <cx:pt idx="2">8</cx:pt>
          <cx:pt idx="3">20</cx:pt>
          <cx:pt idx="4">15</cx:pt>
          <cx:pt idx="5">8</cx:pt>
          <cx:pt idx="6">10</cx:pt>
          <cx:pt idx="7">20</cx:pt>
          <cx:pt idx="8">12</cx:pt>
          <cx:pt idx="9">12</cx:pt>
          <cx:pt idx="10">13</cx:pt>
          <cx:pt idx="11">10</cx:pt>
          <cx:pt idx="12">10</cx:pt>
          <cx:pt idx="13">15</cx:pt>
          <cx:pt idx="14">15</cx:pt>
        </cx:lvl>
      </cx:numDim>
    </cx:data>
  </cx:chartData>
  <cx:chart>
    <cx:title pos="t" align="ctr" overlay="0">
      <cx:tx>
        <cx:txData>
          <cx:v>Empfundene Schlafdauer nach Gruppen</cx:v>
        </cx:txData>
      </cx:tx>
      <cx:txPr>
        <a:bodyPr rot="0" spcFirstLastPara="1" vertOverflow="ellipsis" vert="horz" wrap="square" lIns="0" tIns="0" rIns="0" bIns="0" anchor="ctr" anchorCtr="1"/>
        <a:lstStyle/>
        <a:p>
          <a:pPr algn="ctr">
            <a:defRPr>
              <a:solidFill>
                <a:srgbClr val="E7E6E6"/>
              </a:solidFill>
            </a:defRPr>
          </a:pPr>
          <a:r>
            <a:rPr lang="de-DE" sz="2000" dirty="0">
              <a:solidFill>
                <a:srgbClr val="E7E6E6"/>
              </a:solidFill>
              <a:latin typeface="Futura Lt BT" panose="020B0402020204020303"/>
            </a:rPr>
            <a:t>Empfundene Schlafdauer nach Gruppen</a:t>
          </a:r>
        </a:p>
      </cx:txPr>
    </cx:title>
    <cx:plotArea>
      <cx:plotAreaRegion>
        <cx:series layoutId="boxWhisker" uniqueId="{CC58AE55-BFF7-468A-A7E3-B588CF9A5CC5}" formatIdx="0">
          <cx:tx>
            <cx:txData>
              <cx:f>Tabelle1!$B$1</cx:f>
              <cx:v>Alarm</cx:v>
            </cx:txData>
          </cx:tx>
          <cx:spPr>
            <a:solidFill>
              <a:srgbClr val="3288BD"/>
            </a:solidFill>
            <a:ln>
              <a:solidFill>
                <a:srgbClr val="3288BD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00000002-9637-4E90-9C8E-6B1587A2CE55}">
          <cx:tx>
            <cx:txData>
              <cx:f>Tabelle1!$C$1</cx:f>
              <cx:v>Fade 20</cx:v>
            </cx:txData>
          </cx:tx>
          <cx:spPr>
            <a:solidFill>
              <a:srgbClr val="D53E4F"/>
            </a:solidFill>
            <a:ln>
              <a:solidFill>
                <a:srgbClr val="D53E4F"/>
              </a:solidFill>
            </a:ln>
          </cx:spPr>
          <cx:dataId val="1"/>
          <cx:layoutPr>
            <cx:statistics quartileMethod="exclusive"/>
          </cx:layoutPr>
        </cx:series>
        <cx:series layoutId="boxWhisker" uniqueId="{00000003-9637-4E90-9C8E-6B1587A2CE55}">
          <cx:tx>
            <cx:txData>
              <cx:f>Tabelle1!$D$1</cx:f>
              <cx:v>Fade 5</cx:v>
            </cx:txData>
          </cx:tx>
          <cx:spPr>
            <a:solidFill>
              <a:srgbClr val="FC8D59"/>
            </a:solidFill>
            <a:ln>
              <a:solidFill>
                <a:srgbClr val="FC8D59"/>
              </a:solidFill>
            </a:ln>
          </cx:spPr>
          <cx:dataId val="2"/>
          <cx:layoutPr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E7E6E6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E7E6E6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E7E6E6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E7E6E6"/>
              </a:solidFill>
              <a:latin typeface="Futura Lt BT" panose="020B0402020204020303"/>
            </a:endParaRPr>
          </a:p>
        </cx:txPr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Tabelle1!$A$2:$A$91</cx:f>
        <cx:lvl ptCount="90">
          <cx:pt idx="0">Pleasure (pre)</cx:pt>
          <cx:pt idx="1">Pleasure (pre)</cx:pt>
          <cx:pt idx="2">Pleasure (pre)</cx:pt>
          <cx:pt idx="3">Pleasure (pre)</cx:pt>
          <cx:pt idx="4">Pleasure (pre)</cx:pt>
          <cx:pt idx="5">Pleasure (pre)</cx:pt>
          <cx:pt idx="6">Pleasure (pre)</cx:pt>
          <cx:pt idx="7">Pleasure (pre)</cx:pt>
          <cx:pt idx="8">Pleasure (pre)</cx:pt>
          <cx:pt idx="9">Pleasure (pre)</cx:pt>
          <cx:pt idx="10">Pleasure (pre)</cx:pt>
          <cx:pt idx="11">Pleasure (pre)</cx:pt>
          <cx:pt idx="12">Pleasure (pre)</cx:pt>
          <cx:pt idx="13">Pleasure (pre)</cx:pt>
          <cx:pt idx="14">Pleasure (pre)</cx:pt>
          <cx:pt idx="15">Pleasure (post)</cx:pt>
          <cx:pt idx="16">Pleasure (post)</cx:pt>
          <cx:pt idx="17">Pleasure (post)</cx:pt>
          <cx:pt idx="18">Pleasure (post)</cx:pt>
          <cx:pt idx="19">Pleasure (post)</cx:pt>
          <cx:pt idx="20">Pleasure (post)</cx:pt>
          <cx:pt idx="21">Pleasure (post)</cx:pt>
          <cx:pt idx="22">Pleasure (post)</cx:pt>
          <cx:pt idx="23">Pleasure (post)</cx:pt>
          <cx:pt idx="24">Pleasure (post)</cx:pt>
          <cx:pt idx="25">Pleasure (post)</cx:pt>
          <cx:pt idx="26">Pleasure (post)</cx:pt>
          <cx:pt idx="27">Pleasure (post)</cx:pt>
          <cx:pt idx="28">Pleasure (post)</cx:pt>
          <cx:pt idx="29">Pleasure (post)</cx:pt>
          <cx:pt idx="30">Arousal (pre)</cx:pt>
          <cx:pt idx="31">Arousal (pre)</cx:pt>
          <cx:pt idx="32">Arousal (pre)</cx:pt>
          <cx:pt idx="33">Arousal (pre)</cx:pt>
          <cx:pt idx="34">Arousal (pre)</cx:pt>
          <cx:pt idx="35">Arousal (pre)</cx:pt>
          <cx:pt idx="36">Arousal (pre)</cx:pt>
          <cx:pt idx="37">Arousal (pre)</cx:pt>
          <cx:pt idx="38">Arousal (pre)</cx:pt>
          <cx:pt idx="39">Arousal (pre)</cx:pt>
          <cx:pt idx="40">Arousal (pre)</cx:pt>
          <cx:pt idx="41">Arousal (pre)</cx:pt>
          <cx:pt idx="42">Arousal (pre)</cx:pt>
          <cx:pt idx="43">Arousal (pre)</cx:pt>
          <cx:pt idx="44">Arousal (pre)</cx:pt>
          <cx:pt idx="45">Arousal (post)</cx:pt>
          <cx:pt idx="46">Arousal (post)</cx:pt>
          <cx:pt idx="47">Arousal (post)</cx:pt>
          <cx:pt idx="48">Arousal (post)</cx:pt>
          <cx:pt idx="49">Arousal (post)</cx:pt>
          <cx:pt idx="50">Arousal (post)</cx:pt>
          <cx:pt idx="51">Arousal (post)</cx:pt>
          <cx:pt idx="52">Arousal (post)</cx:pt>
          <cx:pt idx="53">Arousal (post)</cx:pt>
          <cx:pt idx="54">Arousal (post)</cx:pt>
          <cx:pt idx="55">Arousal (post)</cx:pt>
          <cx:pt idx="56">Arousal (post)</cx:pt>
          <cx:pt idx="57">Arousal (post)</cx:pt>
          <cx:pt idx="58">Arousal (post)</cx:pt>
          <cx:pt idx="59">Arousal (post)</cx:pt>
          <cx:pt idx="60">Dominance (pre)</cx:pt>
          <cx:pt idx="61">Dominance (pre)</cx:pt>
          <cx:pt idx="62">Dominance (pre)</cx:pt>
          <cx:pt idx="63">Dominance (pre)</cx:pt>
          <cx:pt idx="64">Dominance (pre)</cx:pt>
          <cx:pt idx="65">Dominance (pre)</cx:pt>
          <cx:pt idx="66">Dominance (pre)</cx:pt>
          <cx:pt idx="67">Dominance (pre)</cx:pt>
          <cx:pt idx="68">Dominance (pre)</cx:pt>
          <cx:pt idx="69">Dominance (pre)</cx:pt>
          <cx:pt idx="70">Dominance (pre)</cx:pt>
          <cx:pt idx="71">Dominance (pre)</cx:pt>
          <cx:pt idx="72">Dominance (pre)</cx:pt>
          <cx:pt idx="73">Dominance (pre)</cx:pt>
          <cx:pt idx="74">Dominance (pre)</cx:pt>
          <cx:pt idx="75">Dominance (post)</cx:pt>
          <cx:pt idx="76">Dominance (post)</cx:pt>
          <cx:pt idx="77">Dominance (post)</cx:pt>
          <cx:pt idx="78">Dominance (post)</cx:pt>
          <cx:pt idx="79">Dominance (post)</cx:pt>
          <cx:pt idx="80">Dominance (post)</cx:pt>
          <cx:pt idx="81">Dominance (post)</cx:pt>
          <cx:pt idx="82">Dominance (post)</cx:pt>
          <cx:pt idx="83">Dominance (post)</cx:pt>
          <cx:pt idx="84">Dominance (post)</cx:pt>
          <cx:pt idx="85">Dominance (post)</cx:pt>
          <cx:pt idx="86">Dominance (post)</cx:pt>
          <cx:pt idx="87">Dominance (post)</cx:pt>
          <cx:pt idx="88">Dominance (post)</cx:pt>
          <cx:pt idx="89">Dominance (post)</cx:pt>
        </cx:lvl>
      </cx:strDim>
      <cx:numDim type="val">
        <cx:f>Tabelle1!$B$2:$B$91</cx:f>
        <cx:lvl ptCount="90" formatCode="Standard">
          <cx:pt idx="0">4</cx:pt>
          <cx:pt idx="1">4</cx:pt>
          <cx:pt idx="2">4</cx:pt>
          <cx:pt idx="3">4</cx:pt>
          <cx:pt idx="4">3</cx:pt>
          <cx:pt idx="5">3</cx:pt>
          <cx:pt idx="6">4</cx:pt>
          <cx:pt idx="7">4</cx:pt>
          <cx:pt idx="8">4</cx:pt>
          <cx:pt idx="9">4</cx:pt>
          <cx:pt idx="10">4</cx:pt>
          <cx:pt idx="11">5</cx:pt>
          <cx:pt idx="12">4</cx:pt>
          <cx:pt idx="13">4</cx:pt>
          <cx:pt idx="14">5</cx:pt>
          <cx:pt idx="15">4</cx:pt>
          <cx:pt idx="16">4</cx:pt>
          <cx:pt idx="17">4</cx:pt>
          <cx:pt idx="18">4</cx:pt>
          <cx:pt idx="19">2</cx:pt>
          <cx:pt idx="20">3</cx:pt>
          <cx:pt idx="21">4</cx:pt>
          <cx:pt idx="22">4</cx:pt>
          <cx:pt idx="23">4</cx:pt>
          <cx:pt idx="24">4</cx:pt>
          <cx:pt idx="25">4</cx:pt>
          <cx:pt idx="26">5</cx:pt>
          <cx:pt idx="27">4</cx:pt>
          <cx:pt idx="28">4</cx:pt>
          <cx:pt idx="29">4</cx:pt>
          <cx:pt idx="30">3</cx:pt>
          <cx:pt idx="31">2</cx:pt>
          <cx:pt idx="32">1</cx:pt>
          <cx:pt idx="33">2</cx:pt>
          <cx:pt idx="34">3</cx:pt>
          <cx:pt idx="35">4</cx:pt>
          <cx:pt idx="36">3</cx:pt>
          <cx:pt idx="37">2</cx:pt>
          <cx:pt idx="38">4</cx:pt>
          <cx:pt idx="39">3</cx:pt>
          <cx:pt idx="40">2</cx:pt>
          <cx:pt idx="41">2</cx:pt>
          <cx:pt idx="42">3</cx:pt>
          <cx:pt idx="43">3</cx:pt>
          <cx:pt idx="44">1</cx:pt>
          <cx:pt idx="45">3</cx:pt>
          <cx:pt idx="46">1</cx:pt>
          <cx:pt idx="47">2</cx:pt>
          <cx:pt idx="48">1</cx:pt>
          <cx:pt idx="49">2</cx:pt>
          <cx:pt idx="50">3</cx:pt>
          <cx:pt idx="51">2</cx:pt>
          <cx:pt idx="52">1</cx:pt>
          <cx:pt idx="53">2</cx:pt>
          <cx:pt idx="54">2</cx:pt>
          <cx:pt idx="55">3</cx:pt>
          <cx:pt idx="56">1</cx:pt>
          <cx:pt idx="57">4</cx:pt>
          <cx:pt idx="58">2</cx:pt>
          <cx:pt idx="59">1</cx:pt>
          <cx:pt idx="60">4</cx:pt>
          <cx:pt idx="61">3</cx:pt>
          <cx:pt idx="62">3</cx:pt>
          <cx:pt idx="63">2</cx:pt>
          <cx:pt idx="64">3</cx:pt>
          <cx:pt idx="65">3</cx:pt>
          <cx:pt idx="66">5</cx:pt>
          <cx:pt idx="67">4</cx:pt>
          <cx:pt idx="68">3</cx:pt>
          <cx:pt idx="69">3</cx:pt>
          <cx:pt idx="70">3</cx:pt>
          <cx:pt idx="71">3</cx:pt>
          <cx:pt idx="72">3</cx:pt>
          <cx:pt idx="73">2</cx:pt>
          <cx:pt idx="74">5</cx:pt>
          <cx:pt idx="75">4</cx:pt>
          <cx:pt idx="76">2</cx:pt>
          <cx:pt idx="77">3</cx:pt>
          <cx:pt idx="78">2</cx:pt>
          <cx:pt idx="79">2</cx:pt>
          <cx:pt idx="80">3</cx:pt>
          <cx:pt idx="81">2</cx:pt>
          <cx:pt idx="82">3</cx:pt>
          <cx:pt idx="83">2</cx:pt>
          <cx:pt idx="84">3</cx:pt>
          <cx:pt idx="85">2</cx:pt>
          <cx:pt idx="86">3</cx:pt>
          <cx:pt idx="87">2</cx:pt>
          <cx:pt idx="88">2</cx:pt>
          <cx:pt idx="89">5</cx:pt>
        </cx:lvl>
      </cx:numDim>
    </cx:data>
    <cx:data id="1">
      <cx:strDim type="cat">
        <cx:f>Tabelle1!$A$2:$A$91</cx:f>
        <cx:lvl ptCount="90">
          <cx:pt idx="0">Pleasure (pre)</cx:pt>
          <cx:pt idx="1">Pleasure (pre)</cx:pt>
          <cx:pt idx="2">Pleasure (pre)</cx:pt>
          <cx:pt idx="3">Pleasure (pre)</cx:pt>
          <cx:pt idx="4">Pleasure (pre)</cx:pt>
          <cx:pt idx="5">Pleasure (pre)</cx:pt>
          <cx:pt idx="6">Pleasure (pre)</cx:pt>
          <cx:pt idx="7">Pleasure (pre)</cx:pt>
          <cx:pt idx="8">Pleasure (pre)</cx:pt>
          <cx:pt idx="9">Pleasure (pre)</cx:pt>
          <cx:pt idx="10">Pleasure (pre)</cx:pt>
          <cx:pt idx="11">Pleasure (pre)</cx:pt>
          <cx:pt idx="12">Pleasure (pre)</cx:pt>
          <cx:pt idx="13">Pleasure (pre)</cx:pt>
          <cx:pt idx="14">Pleasure (pre)</cx:pt>
          <cx:pt idx="15">Pleasure (post)</cx:pt>
          <cx:pt idx="16">Pleasure (post)</cx:pt>
          <cx:pt idx="17">Pleasure (post)</cx:pt>
          <cx:pt idx="18">Pleasure (post)</cx:pt>
          <cx:pt idx="19">Pleasure (post)</cx:pt>
          <cx:pt idx="20">Pleasure (post)</cx:pt>
          <cx:pt idx="21">Pleasure (post)</cx:pt>
          <cx:pt idx="22">Pleasure (post)</cx:pt>
          <cx:pt idx="23">Pleasure (post)</cx:pt>
          <cx:pt idx="24">Pleasure (post)</cx:pt>
          <cx:pt idx="25">Pleasure (post)</cx:pt>
          <cx:pt idx="26">Pleasure (post)</cx:pt>
          <cx:pt idx="27">Pleasure (post)</cx:pt>
          <cx:pt idx="28">Pleasure (post)</cx:pt>
          <cx:pt idx="29">Pleasure (post)</cx:pt>
          <cx:pt idx="30">Arousal (pre)</cx:pt>
          <cx:pt idx="31">Arousal (pre)</cx:pt>
          <cx:pt idx="32">Arousal (pre)</cx:pt>
          <cx:pt idx="33">Arousal (pre)</cx:pt>
          <cx:pt idx="34">Arousal (pre)</cx:pt>
          <cx:pt idx="35">Arousal (pre)</cx:pt>
          <cx:pt idx="36">Arousal (pre)</cx:pt>
          <cx:pt idx="37">Arousal (pre)</cx:pt>
          <cx:pt idx="38">Arousal (pre)</cx:pt>
          <cx:pt idx="39">Arousal (pre)</cx:pt>
          <cx:pt idx="40">Arousal (pre)</cx:pt>
          <cx:pt idx="41">Arousal (pre)</cx:pt>
          <cx:pt idx="42">Arousal (pre)</cx:pt>
          <cx:pt idx="43">Arousal (pre)</cx:pt>
          <cx:pt idx="44">Arousal (pre)</cx:pt>
          <cx:pt idx="45">Arousal (post)</cx:pt>
          <cx:pt idx="46">Arousal (post)</cx:pt>
          <cx:pt idx="47">Arousal (post)</cx:pt>
          <cx:pt idx="48">Arousal (post)</cx:pt>
          <cx:pt idx="49">Arousal (post)</cx:pt>
          <cx:pt idx="50">Arousal (post)</cx:pt>
          <cx:pt idx="51">Arousal (post)</cx:pt>
          <cx:pt idx="52">Arousal (post)</cx:pt>
          <cx:pt idx="53">Arousal (post)</cx:pt>
          <cx:pt idx="54">Arousal (post)</cx:pt>
          <cx:pt idx="55">Arousal (post)</cx:pt>
          <cx:pt idx="56">Arousal (post)</cx:pt>
          <cx:pt idx="57">Arousal (post)</cx:pt>
          <cx:pt idx="58">Arousal (post)</cx:pt>
          <cx:pt idx="59">Arousal (post)</cx:pt>
          <cx:pt idx="60">Dominance (pre)</cx:pt>
          <cx:pt idx="61">Dominance (pre)</cx:pt>
          <cx:pt idx="62">Dominance (pre)</cx:pt>
          <cx:pt idx="63">Dominance (pre)</cx:pt>
          <cx:pt idx="64">Dominance (pre)</cx:pt>
          <cx:pt idx="65">Dominance (pre)</cx:pt>
          <cx:pt idx="66">Dominance (pre)</cx:pt>
          <cx:pt idx="67">Dominance (pre)</cx:pt>
          <cx:pt idx="68">Dominance (pre)</cx:pt>
          <cx:pt idx="69">Dominance (pre)</cx:pt>
          <cx:pt idx="70">Dominance (pre)</cx:pt>
          <cx:pt idx="71">Dominance (pre)</cx:pt>
          <cx:pt idx="72">Dominance (pre)</cx:pt>
          <cx:pt idx="73">Dominance (pre)</cx:pt>
          <cx:pt idx="74">Dominance (pre)</cx:pt>
          <cx:pt idx="75">Dominance (post)</cx:pt>
          <cx:pt idx="76">Dominance (post)</cx:pt>
          <cx:pt idx="77">Dominance (post)</cx:pt>
          <cx:pt idx="78">Dominance (post)</cx:pt>
          <cx:pt idx="79">Dominance (post)</cx:pt>
          <cx:pt idx="80">Dominance (post)</cx:pt>
          <cx:pt idx="81">Dominance (post)</cx:pt>
          <cx:pt idx="82">Dominance (post)</cx:pt>
          <cx:pt idx="83">Dominance (post)</cx:pt>
          <cx:pt idx="84">Dominance (post)</cx:pt>
          <cx:pt idx="85">Dominance (post)</cx:pt>
          <cx:pt idx="86">Dominance (post)</cx:pt>
          <cx:pt idx="87">Dominance (post)</cx:pt>
          <cx:pt idx="88">Dominance (post)</cx:pt>
          <cx:pt idx="89">Dominance (post)</cx:pt>
        </cx:lvl>
      </cx:strDim>
      <cx:numDim type="val">
        <cx:f>Tabelle1!$C$2:$C$91</cx:f>
        <cx:lvl ptCount="90" formatCode="Standard">
          <cx:pt idx="0">4</cx:pt>
          <cx:pt idx="1">5</cx:pt>
          <cx:pt idx="2">4</cx:pt>
          <cx:pt idx="3">4</cx:pt>
          <cx:pt idx="4">4</cx:pt>
          <cx:pt idx="5">4</cx:pt>
          <cx:pt idx="6">4</cx:pt>
          <cx:pt idx="7">4</cx:pt>
          <cx:pt idx="8">4</cx:pt>
          <cx:pt idx="9">4</cx:pt>
          <cx:pt idx="10">5</cx:pt>
          <cx:pt idx="11">4</cx:pt>
          <cx:pt idx="12">3</cx:pt>
          <cx:pt idx="13">5</cx:pt>
          <cx:pt idx="14">5</cx:pt>
          <cx:pt idx="15">3</cx:pt>
          <cx:pt idx="16">5</cx:pt>
          <cx:pt idx="17">4</cx:pt>
          <cx:pt idx="18">3</cx:pt>
          <cx:pt idx="19">4</cx:pt>
          <cx:pt idx="20">2</cx:pt>
          <cx:pt idx="21">4</cx:pt>
          <cx:pt idx="22">3</cx:pt>
          <cx:pt idx="23">5</cx:pt>
          <cx:pt idx="24">4</cx:pt>
          <cx:pt idx="25">4</cx:pt>
          <cx:pt idx="26">4</cx:pt>
          <cx:pt idx="27">3</cx:pt>
          <cx:pt idx="28">4</cx:pt>
          <cx:pt idx="29">4</cx:pt>
          <cx:pt idx="30">1</cx:pt>
          <cx:pt idx="31">1</cx:pt>
          <cx:pt idx="32">2</cx:pt>
          <cx:pt idx="33">2</cx:pt>
          <cx:pt idx="34">2</cx:pt>
          <cx:pt idx="35">5</cx:pt>
          <cx:pt idx="36">3</cx:pt>
          <cx:pt idx="37">3</cx:pt>
          <cx:pt idx="38">3</cx:pt>
          <cx:pt idx="39">3</cx:pt>
          <cx:pt idx="40">2</cx:pt>
          <cx:pt idx="41">2</cx:pt>
          <cx:pt idx="42">2</cx:pt>
          <cx:pt idx="43">2</cx:pt>
          <cx:pt idx="44">2</cx:pt>
          <cx:pt idx="45">1</cx:pt>
          <cx:pt idx="46">1</cx:pt>
          <cx:pt idx="47">2</cx:pt>
          <cx:pt idx="48">1</cx:pt>
          <cx:pt idx="49">2</cx:pt>
          <cx:pt idx="50">2</cx:pt>
          <cx:pt idx="51">4</cx:pt>
          <cx:pt idx="52">1</cx:pt>
          <cx:pt idx="53">3</cx:pt>
          <cx:pt idx="54">2</cx:pt>
          <cx:pt idx="55">1</cx:pt>
          <cx:pt idx="56">3</cx:pt>
          <cx:pt idx="57">1</cx:pt>
          <cx:pt idx="58">2</cx:pt>
          <cx:pt idx="59">3</cx:pt>
          <cx:pt idx="60">5</cx:pt>
          <cx:pt idx="61">1</cx:pt>
          <cx:pt idx="62">3</cx:pt>
          <cx:pt idx="63">2</cx:pt>
          <cx:pt idx="64">4</cx:pt>
          <cx:pt idx="65">3</cx:pt>
          <cx:pt idx="66">3</cx:pt>
          <cx:pt idx="67">3</cx:pt>
          <cx:pt idx="68">4</cx:pt>
          <cx:pt idx="69">2</cx:pt>
          <cx:pt idx="70">4</cx:pt>
          <cx:pt idx="71">3</cx:pt>
          <cx:pt idx="72">3</cx:pt>
          <cx:pt idx="73">3</cx:pt>
          <cx:pt idx="74">3</cx:pt>
          <cx:pt idx="75">3</cx:pt>
          <cx:pt idx="76">2</cx:pt>
          <cx:pt idx="77">3</cx:pt>
          <cx:pt idx="78">3</cx:pt>
          <cx:pt idx="79">4</cx:pt>
          <cx:pt idx="80">1</cx:pt>
          <cx:pt idx="81">3</cx:pt>
          <cx:pt idx="82">2</cx:pt>
          <cx:pt idx="83">3</cx:pt>
          <cx:pt idx="84">2</cx:pt>
          <cx:pt idx="85">3</cx:pt>
          <cx:pt idx="86">3</cx:pt>
          <cx:pt idx="87">2</cx:pt>
          <cx:pt idx="88">3</cx:pt>
          <cx:pt idx="89">3</cx:pt>
        </cx:lvl>
      </cx:numDim>
    </cx:data>
    <cx:data id="2">
      <cx:strDim type="cat">
        <cx:f>Tabelle1!$A$2:$A$91</cx:f>
        <cx:lvl ptCount="90">
          <cx:pt idx="0">Pleasure (pre)</cx:pt>
          <cx:pt idx="1">Pleasure (pre)</cx:pt>
          <cx:pt idx="2">Pleasure (pre)</cx:pt>
          <cx:pt idx="3">Pleasure (pre)</cx:pt>
          <cx:pt idx="4">Pleasure (pre)</cx:pt>
          <cx:pt idx="5">Pleasure (pre)</cx:pt>
          <cx:pt idx="6">Pleasure (pre)</cx:pt>
          <cx:pt idx="7">Pleasure (pre)</cx:pt>
          <cx:pt idx="8">Pleasure (pre)</cx:pt>
          <cx:pt idx="9">Pleasure (pre)</cx:pt>
          <cx:pt idx="10">Pleasure (pre)</cx:pt>
          <cx:pt idx="11">Pleasure (pre)</cx:pt>
          <cx:pt idx="12">Pleasure (pre)</cx:pt>
          <cx:pt idx="13">Pleasure (pre)</cx:pt>
          <cx:pt idx="14">Pleasure (pre)</cx:pt>
          <cx:pt idx="15">Pleasure (post)</cx:pt>
          <cx:pt idx="16">Pleasure (post)</cx:pt>
          <cx:pt idx="17">Pleasure (post)</cx:pt>
          <cx:pt idx="18">Pleasure (post)</cx:pt>
          <cx:pt idx="19">Pleasure (post)</cx:pt>
          <cx:pt idx="20">Pleasure (post)</cx:pt>
          <cx:pt idx="21">Pleasure (post)</cx:pt>
          <cx:pt idx="22">Pleasure (post)</cx:pt>
          <cx:pt idx="23">Pleasure (post)</cx:pt>
          <cx:pt idx="24">Pleasure (post)</cx:pt>
          <cx:pt idx="25">Pleasure (post)</cx:pt>
          <cx:pt idx="26">Pleasure (post)</cx:pt>
          <cx:pt idx="27">Pleasure (post)</cx:pt>
          <cx:pt idx="28">Pleasure (post)</cx:pt>
          <cx:pt idx="29">Pleasure (post)</cx:pt>
          <cx:pt idx="30">Arousal (pre)</cx:pt>
          <cx:pt idx="31">Arousal (pre)</cx:pt>
          <cx:pt idx="32">Arousal (pre)</cx:pt>
          <cx:pt idx="33">Arousal (pre)</cx:pt>
          <cx:pt idx="34">Arousal (pre)</cx:pt>
          <cx:pt idx="35">Arousal (pre)</cx:pt>
          <cx:pt idx="36">Arousal (pre)</cx:pt>
          <cx:pt idx="37">Arousal (pre)</cx:pt>
          <cx:pt idx="38">Arousal (pre)</cx:pt>
          <cx:pt idx="39">Arousal (pre)</cx:pt>
          <cx:pt idx="40">Arousal (pre)</cx:pt>
          <cx:pt idx="41">Arousal (pre)</cx:pt>
          <cx:pt idx="42">Arousal (pre)</cx:pt>
          <cx:pt idx="43">Arousal (pre)</cx:pt>
          <cx:pt idx="44">Arousal (pre)</cx:pt>
          <cx:pt idx="45">Arousal (post)</cx:pt>
          <cx:pt idx="46">Arousal (post)</cx:pt>
          <cx:pt idx="47">Arousal (post)</cx:pt>
          <cx:pt idx="48">Arousal (post)</cx:pt>
          <cx:pt idx="49">Arousal (post)</cx:pt>
          <cx:pt idx="50">Arousal (post)</cx:pt>
          <cx:pt idx="51">Arousal (post)</cx:pt>
          <cx:pt idx="52">Arousal (post)</cx:pt>
          <cx:pt idx="53">Arousal (post)</cx:pt>
          <cx:pt idx="54">Arousal (post)</cx:pt>
          <cx:pt idx="55">Arousal (post)</cx:pt>
          <cx:pt idx="56">Arousal (post)</cx:pt>
          <cx:pt idx="57">Arousal (post)</cx:pt>
          <cx:pt idx="58">Arousal (post)</cx:pt>
          <cx:pt idx="59">Arousal (post)</cx:pt>
          <cx:pt idx="60">Dominance (pre)</cx:pt>
          <cx:pt idx="61">Dominance (pre)</cx:pt>
          <cx:pt idx="62">Dominance (pre)</cx:pt>
          <cx:pt idx="63">Dominance (pre)</cx:pt>
          <cx:pt idx="64">Dominance (pre)</cx:pt>
          <cx:pt idx="65">Dominance (pre)</cx:pt>
          <cx:pt idx="66">Dominance (pre)</cx:pt>
          <cx:pt idx="67">Dominance (pre)</cx:pt>
          <cx:pt idx="68">Dominance (pre)</cx:pt>
          <cx:pt idx="69">Dominance (pre)</cx:pt>
          <cx:pt idx="70">Dominance (pre)</cx:pt>
          <cx:pt idx="71">Dominance (pre)</cx:pt>
          <cx:pt idx="72">Dominance (pre)</cx:pt>
          <cx:pt idx="73">Dominance (pre)</cx:pt>
          <cx:pt idx="74">Dominance (pre)</cx:pt>
          <cx:pt idx="75">Dominance (post)</cx:pt>
          <cx:pt idx="76">Dominance (post)</cx:pt>
          <cx:pt idx="77">Dominance (post)</cx:pt>
          <cx:pt idx="78">Dominance (post)</cx:pt>
          <cx:pt idx="79">Dominance (post)</cx:pt>
          <cx:pt idx="80">Dominance (post)</cx:pt>
          <cx:pt idx="81">Dominance (post)</cx:pt>
          <cx:pt idx="82">Dominance (post)</cx:pt>
          <cx:pt idx="83">Dominance (post)</cx:pt>
          <cx:pt idx="84">Dominance (post)</cx:pt>
          <cx:pt idx="85">Dominance (post)</cx:pt>
          <cx:pt idx="86">Dominance (post)</cx:pt>
          <cx:pt idx="87">Dominance (post)</cx:pt>
          <cx:pt idx="88">Dominance (post)</cx:pt>
          <cx:pt idx="89">Dominance (post)</cx:pt>
        </cx:lvl>
      </cx:strDim>
      <cx:numDim type="val">
        <cx:f>Tabelle1!$D$2:$D$91</cx:f>
        <cx:lvl ptCount="90" formatCode="Standard">
          <cx:pt idx="0">5</cx:pt>
          <cx:pt idx="1">5</cx:pt>
          <cx:pt idx="2">3</cx:pt>
          <cx:pt idx="3">4</cx:pt>
          <cx:pt idx="4">4</cx:pt>
          <cx:pt idx="5">2</cx:pt>
          <cx:pt idx="6">4</cx:pt>
          <cx:pt idx="7">4</cx:pt>
          <cx:pt idx="8">5</cx:pt>
          <cx:pt idx="9">4</cx:pt>
          <cx:pt idx="10">4</cx:pt>
          <cx:pt idx="11">5</cx:pt>
          <cx:pt idx="12">5</cx:pt>
          <cx:pt idx="13">5</cx:pt>
          <cx:pt idx="14">4</cx:pt>
          <cx:pt idx="15">3</cx:pt>
          <cx:pt idx="16">4</cx:pt>
          <cx:pt idx="17">4</cx:pt>
          <cx:pt idx="18">4</cx:pt>
          <cx:pt idx="19">4</cx:pt>
          <cx:pt idx="20">4</cx:pt>
          <cx:pt idx="21">3</cx:pt>
          <cx:pt idx="22">5</cx:pt>
          <cx:pt idx="23">4</cx:pt>
          <cx:pt idx="24">4</cx:pt>
          <cx:pt idx="25">5</cx:pt>
          <cx:pt idx="26">4</cx:pt>
          <cx:pt idx="27">3</cx:pt>
          <cx:pt idx="28">4</cx:pt>
          <cx:pt idx="29">4</cx:pt>
          <cx:pt idx="30">3</cx:pt>
          <cx:pt idx="31">2</cx:pt>
          <cx:pt idx="32">1</cx:pt>
          <cx:pt idx="33">1</cx:pt>
          <cx:pt idx="34">3</cx:pt>
          <cx:pt idx="35">3</cx:pt>
          <cx:pt idx="36">1</cx:pt>
          <cx:pt idx="37">1</cx:pt>
          <cx:pt idx="38">3</cx:pt>
          <cx:pt idx="39">2</cx:pt>
          <cx:pt idx="40">3</cx:pt>
          <cx:pt idx="41">1</cx:pt>
          <cx:pt idx="42">1</cx:pt>
          <cx:pt idx="43">2</cx:pt>
          <cx:pt idx="44">4</cx:pt>
          <cx:pt idx="45">2</cx:pt>
          <cx:pt idx="46">1</cx:pt>
          <cx:pt idx="47">1</cx:pt>
          <cx:pt idx="48">1</cx:pt>
          <cx:pt idx="49">3</cx:pt>
          <cx:pt idx="50">2</cx:pt>
          <cx:pt idx="51">2</cx:pt>
          <cx:pt idx="52">1</cx:pt>
          <cx:pt idx="53">2</cx:pt>
          <cx:pt idx="54">1</cx:pt>
          <cx:pt idx="55">2</cx:pt>
          <cx:pt idx="56">1</cx:pt>
          <cx:pt idx="57">1</cx:pt>
          <cx:pt idx="58">1</cx:pt>
          <cx:pt idx="59">2</cx:pt>
          <cx:pt idx="60">5</cx:pt>
          <cx:pt idx="61">3</cx:pt>
          <cx:pt idx="62">5</cx:pt>
          <cx:pt idx="63">3</cx:pt>
          <cx:pt idx="64">3</cx:pt>
          <cx:pt idx="65">3</cx:pt>
          <cx:pt idx="66">4</cx:pt>
          <cx:pt idx="67">4</cx:pt>
          <cx:pt idx="68">3</cx:pt>
          <cx:pt idx="69">3</cx:pt>
          <cx:pt idx="70">3</cx:pt>
          <cx:pt idx="71">3</cx:pt>
          <cx:pt idx="72">2</cx:pt>
          <cx:pt idx="73">3</cx:pt>
          <cx:pt idx="74">2</cx:pt>
          <cx:pt idx="75">3</cx:pt>
          <cx:pt idx="76">3</cx:pt>
          <cx:pt idx="77">5</cx:pt>
          <cx:pt idx="78">3</cx:pt>
          <cx:pt idx="79">3</cx:pt>
          <cx:pt idx="80">3</cx:pt>
          <cx:pt idx="81">3</cx:pt>
          <cx:pt idx="82">4</cx:pt>
          <cx:pt idx="83">2</cx:pt>
          <cx:pt idx="84">2</cx:pt>
          <cx:pt idx="85">2</cx:pt>
          <cx:pt idx="86">2</cx:pt>
          <cx:pt idx="87">2</cx:pt>
          <cx:pt idx="88">2</cx:pt>
          <cx:pt idx="89">3</cx:pt>
        </cx:lvl>
      </cx:numDim>
    </cx:data>
  </cx:chartData>
  <cx:chart>
    <cx:title pos="t" align="ctr" overlay="0">
      <cx:tx>
        <cx:txData>
          <cx:v>SAM Ergebnisse</cx:v>
        </cx:txData>
      </cx:tx>
      <cx:txPr>
        <a:bodyPr rot="0" spcFirstLastPara="1" vertOverflow="ellipsis" vert="horz" wrap="square" lIns="0" tIns="0" rIns="0" bIns="0" anchor="ctr" anchorCtr="1"/>
        <a:lstStyle/>
        <a:p>
          <a:pPr algn="ctr">
            <a:defRPr/>
          </a:pPr>
          <a:r>
            <a:rPr lang="de-DE" sz="2000" dirty="0">
              <a:solidFill>
                <a:srgbClr val="44546A"/>
              </a:solidFill>
              <a:latin typeface="Futura Lt BT" panose="020B0402020204020303"/>
            </a:rPr>
            <a:t>SAM Ergebnisse</a:t>
          </a:r>
        </a:p>
      </cx:txPr>
    </cx:title>
    <cx:plotArea>
      <cx:plotAreaRegion>
        <cx:series layoutId="boxWhisker" uniqueId="{00000000-90B0-4515-B9A2-2CE9492DD0DD}">
          <cx:tx>
            <cx:txData>
              <cx:f>Tabelle1!$B$1</cx:f>
              <cx:v>Alarm</cx:v>
            </cx:txData>
          </cx:tx>
          <cx:spPr>
            <a:solidFill>
              <a:srgbClr val="3288BD"/>
            </a:solidFill>
            <a:ln>
              <a:solidFill>
                <a:srgbClr val="3288BD"/>
              </a:solidFill>
            </a:ln>
          </cx:spPr>
          <cx:dataId val="0"/>
          <cx:layoutPr>
            <cx:statistics quartileMethod="exclusive"/>
          </cx:layoutPr>
        </cx:series>
        <cx:series layoutId="boxWhisker" uniqueId="{00000001-90B0-4515-B9A2-2CE9492DD0DD}">
          <cx:tx>
            <cx:txData>
              <cx:f>Tabelle1!$C$1</cx:f>
              <cx:v>Fade 20</cx:v>
            </cx:txData>
          </cx:tx>
          <cx:spPr>
            <a:solidFill>
              <a:srgbClr val="D53E4F"/>
            </a:solidFill>
            <a:ln>
              <a:solidFill>
                <a:srgbClr val="D53E4F"/>
              </a:solidFill>
            </a:ln>
          </cx:spPr>
          <cx:dataId val="1"/>
          <cx:layoutPr>
            <cx:statistics quartileMethod="exclusive"/>
          </cx:layoutPr>
        </cx:series>
        <cx:series layoutId="boxWhisker" uniqueId="{00000002-90B0-4515-B9A2-2CE9492DD0DD}">
          <cx:tx>
            <cx:txData>
              <cx:f>Tabelle1!$D$1</cx:f>
              <cx:v>Fade 5</cx:v>
            </cx:txData>
          </cx:tx>
          <cx:spPr>
            <a:solidFill>
              <a:srgbClr val="FC8D59"/>
            </a:solidFill>
            <a:ln>
              <a:solidFill>
                <a:srgbClr val="FC8D59"/>
              </a:solidFill>
            </a:ln>
          </cx:spPr>
          <cx:dataId val="2"/>
          <cx:layoutPr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Tabelle1!$B$2:$B$16</cx:f>
        <cx:lvl ptCount="15" formatCode="Standard">
          <cx:pt idx="0">18</cx:pt>
          <cx:pt idx="1">18</cx:pt>
          <cx:pt idx="2">30</cx:pt>
          <cx:pt idx="3">15</cx:pt>
          <cx:pt idx="4">20</cx:pt>
          <cx:pt idx="5">18</cx:pt>
          <cx:pt idx="6">15</cx:pt>
          <cx:pt idx="7">10</cx:pt>
          <cx:pt idx="8">15</cx:pt>
          <cx:pt idx="9">20</cx:pt>
          <cx:pt idx="10">10</cx:pt>
          <cx:pt idx="11">14</cx:pt>
          <cx:pt idx="12">17</cx:pt>
          <cx:pt idx="13">15</cx:pt>
          <cx:pt idx="14">11</cx:pt>
        </cx:lvl>
      </cx:numDim>
    </cx:data>
    <cx:data id="1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Tabelle1!$C$2:$C$16</cx:f>
        <cx:lvl ptCount="15" formatCode="Standard">
          <cx:pt idx="0">18</cx:pt>
          <cx:pt idx="1">15</cx:pt>
          <cx:pt idx="2">20</cx:pt>
          <cx:pt idx="3">15</cx:pt>
          <cx:pt idx="4">19</cx:pt>
          <cx:pt idx="5">17</cx:pt>
          <cx:pt idx="6">18</cx:pt>
          <cx:pt idx="7">15</cx:pt>
          <cx:pt idx="8">15</cx:pt>
          <cx:pt idx="9">15</cx:pt>
          <cx:pt idx="10">12</cx:pt>
          <cx:pt idx="11">15</cx:pt>
          <cx:pt idx="12">20</cx:pt>
          <cx:pt idx="13">13</cx:pt>
          <cx:pt idx="14">15</cx:pt>
        </cx:lvl>
      </cx:numDim>
    </cx:data>
    <cx:data id="2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Tabelle1!$D$2:$D$16</cx:f>
        <cx:lvl ptCount="15" formatCode="Standard">
          <cx:pt idx="0">15</cx:pt>
          <cx:pt idx="1">12</cx:pt>
          <cx:pt idx="2">8</cx:pt>
          <cx:pt idx="3">20</cx:pt>
          <cx:pt idx="4">15</cx:pt>
          <cx:pt idx="5">8</cx:pt>
          <cx:pt idx="6">10</cx:pt>
          <cx:pt idx="7">20</cx:pt>
          <cx:pt idx="8">12</cx:pt>
          <cx:pt idx="9">12</cx:pt>
          <cx:pt idx="10">13</cx:pt>
          <cx:pt idx="11">10</cx:pt>
          <cx:pt idx="12">10</cx:pt>
          <cx:pt idx="13">15</cx:pt>
          <cx:pt idx="14">15</cx:pt>
        </cx:lvl>
      </cx:numDim>
    </cx:data>
  </cx:chartData>
  <cx:chart>
    <cx:title pos="t" align="ctr" overlay="0">
      <cx:tx>
        <cx:txData>
          <cx:v>Empfundene Schlafdauer nach Gruppen</cx:v>
        </cx:txData>
      </cx:tx>
      <cx:txPr>
        <a:bodyPr rot="0" spcFirstLastPara="1" vertOverflow="ellipsis" vert="horz" wrap="square" lIns="0" tIns="0" rIns="0" bIns="0" anchor="ctr" anchorCtr="1"/>
        <a:lstStyle/>
        <a:p>
          <a:pPr algn="ctr">
            <a:defRPr/>
          </a:pPr>
          <a:r>
            <a:rPr lang="de-DE" sz="2000" dirty="0">
              <a:solidFill>
                <a:srgbClr val="44546A"/>
              </a:solidFill>
              <a:latin typeface="Futura Lt BT" panose="020B0402020204020303"/>
            </a:rPr>
            <a:t>Empfundene Schlafdauer nach Gruppen</a:t>
          </a:r>
        </a:p>
      </cx:txPr>
    </cx:title>
    <cx:plotArea>
      <cx:plotAreaRegion>
        <cx:series layoutId="boxWhisker" uniqueId="{CC58AE55-BFF7-468A-A7E3-B588CF9A5CC5}" formatIdx="0">
          <cx:tx>
            <cx:txData>
              <cx:f>Tabelle1!$B$1</cx:f>
              <cx:v>Alarm</cx:v>
            </cx:txData>
          </cx:tx>
          <cx:spPr>
            <a:solidFill>
              <a:srgbClr val="3288BD"/>
            </a:solidFill>
            <a:ln>
              <a:solidFill>
                <a:srgbClr val="3288BD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00000002-9637-4E90-9C8E-6B1587A2CE55}">
          <cx:tx>
            <cx:txData>
              <cx:f>Tabelle1!$C$1</cx:f>
              <cx:v>Fade 20</cx:v>
            </cx:txData>
          </cx:tx>
          <cx:spPr>
            <a:solidFill>
              <a:srgbClr val="D53E4F"/>
            </a:solidFill>
            <a:ln>
              <a:solidFill>
                <a:srgbClr val="D53E4F"/>
              </a:solidFill>
            </a:ln>
          </cx:spPr>
          <cx:dataId val="1"/>
          <cx:layoutPr>
            <cx:statistics quartileMethod="exclusive"/>
          </cx:layoutPr>
        </cx:series>
        <cx:series layoutId="boxWhisker" uniqueId="{00000003-9637-4E90-9C8E-6B1587A2CE55}">
          <cx:tx>
            <cx:txData>
              <cx:f>Tabelle1!$D$1</cx:f>
              <cx:v>Fade 5</cx:v>
            </cx:txData>
          </cx:tx>
          <cx:spPr>
            <a:solidFill>
              <a:srgbClr val="FC8D59"/>
            </a:solidFill>
            <a:ln>
              <a:solidFill>
                <a:srgbClr val="FC8D59"/>
              </a:solidFill>
            </a:ln>
          </cx:spPr>
          <cx:dataId val="2"/>
          <cx:layoutPr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Tabelle1!$A$2:$A$16</cx:f>
        <cx:lvl ptCount="15">
          <cx:pt idx="0">Alarmdauer</cx:pt>
          <cx:pt idx="1">Alarmdauer</cx:pt>
          <cx:pt idx="2">Alarmdauer</cx:pt>
          <cx:pt idx="3">Alarmdauer</cx:pt>
          <cx:pt idx="4">Alarmdauer</cx:pt>
          <cx:pt idx="5">Alarmdauer</cx:pt>
          <cx:pt idx="6">Alarmdauer</cx:pt>
          <cx:pt idx="7">Alarmdauer</cx:pt>
          <cx:pt idx="8">Alarmdauer</cx:pt>
          <cx:pt idx="9">Alarmdauer</cx:pt>
          <cx:pt idx="10">Alarmdauer</cx:pt>
          <cx:pt idx="11">Alarmdauer</cx:pt>
          <cx:pt idx="12">Alarmdauer</cx:pt>
          <cx:pt idx="13">Alarmdauer</cx:pt>
          <cx:pt idx="14">Alarmdauer</cx:pt>
        </cx:lvl>
      </cx:strDim>
      <cx:numDim type="val">
        <cx:f>Tabelle1!$B$2:$B$16</cx:f>
        <cx:lvl ptCount="15" formatCode="Standard">
          <cx:pt idx="0">7.5</cx:pt>
          <cx:pt idx="1">10.800000000000001</cx:pt>
          <cx:pt idx="2">5.9000000000000004</cx:pt>
          <cx:pt idx="3">5.4000000000000004</cx:pt>
          <cx:pt idx="4">6.0999999999999996</cx:pt>
          <cx:pt idx="5">6</cx:pt>
          <cx:pt idx="6">4.5</cx:pt>
          <cx:pt idx="7">8.1999999999999993</cx:pt>
          <cx:pt idx="8">5.5999999999999996</cx:pt>
          <cx:pt idx="9">10.699999999999999</cx:pt>
          <cx:pt idx="10">7.7999999999999998</cx:pt>
          <cx:pt idx="11">4.4000000000000004</cx:pt>
          <cx:pt idx="12">5.4000000000000004</cx:pt>
          <cx:pt idx="13">8.5</cx:pt>
          <cx:pt idx="14">3.8999999999999999</cx:pt>
        </cx:lvl>
      </cx:numDim>
    </cx:data>
  </cx:chartData>
  <cx:chart>
    <cx:title pos="t" align="ctr" overlay="0">
      <cx:tx>
        <cx:txData>
          <cx:v>Dauer des Alarmtons der „Alarm“ Gruppe</cx:v>
        </cx:txData>
      </cx:tx>
      <cx:txPr>
        <a:bodyPr rot="0" spcFirstLastPara="1" vertOverflow="ellipsis" vert="horz" wrap="square" lIns="0" tIns="0" rIns="0" bIns="0" anchor="ctr" anchorCtr="1"/>
        <a:lstStyle/>
        <a:p>
          <a:pPr algn="ctr">
            <a:defRPr/>
          </a:pPr>
          <a:r>
            <a:rPr lang="de-DE" sz="2000" dirty="0">
              <a:solidFill>
                <a:srgbClr val="44546A"/>
              </a:solidFill>
              <a:latin typeface="Futura Lt BT" panose="020B0402020204020303"/>
            </a:rPr>
            <a:t>Dauer des Alarmtons der „Alarm“ Gruppe</a:t>
          </a:r>
        </a:p>
      </cx:txPr>
    </cx:title>
    <cx:plotArea>
      <cx:plotAreaRegion>
        <cx:series layoutId="boxWhisker" uniqueId="{CC58AE55-BFF7-468A-A7E3-B588CF9A5CC5}" formatIdx="0">
          <cx:tx>
            <cx:txData>
              <cx:f>Tabelle1!$B$1</cx:f>
              <cx:v>Alarm</cx:v>
            </cx:txData>
          </cx:tx>
          <cx:spPr>
            <a:solidFill>
              <a:srgbClr val="3288BD"/>
            </a:solidFill>
            <a:ln>
              <a:solidFill>
                <a:srgbClr val="3288BD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0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0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0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0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CE5F2-0935-43F4-9601-8E8617C23CFE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2D142-E42D-4994-9E2C-07523AF9A7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76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2D142-E42D-4994-9E2C-07523AF9A7C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11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47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05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890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51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D6F6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1pPr>
            <a:lvl2pPr marL="6858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2pPr>
            <a:lvl3pPr marL="11430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3pPr>
            <a:lvl4pPr marL="16002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4pPr>
            <a:lvl5pPr marL="20574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D546910-4736-4FE3-9936-AE372EE789DA}"/>
              </a:ext>
            </a:extLst>
          </p:cNvPr>
          <p:cNvCxnSpPr/>
          <p:nvPr userDrawn="1"/>
        </p:nvCxnSpPr>
        <p:spPr>
          <a:xfrm>
            <a:off x="0" y="1283918"/>
            <a:ext cx="7509353" cy="0"/>
          </a:xfrm>
          <a:prstGeom prst="line">
            <a:avLst/>
          </a:prstGeom>
          <a:ln w="57150">
            <a:gradFill>
              <a:gsLst>
                <a:gs pos="100000">
                  <a:srgbClr val="BF9659"/>
                </a:gs>
                <a:gs pos="0">
                  <a:srgbClr val="CDB38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86805579-9CDD-4B67-9C57-4CDF3BF05DFA}"/>
              </a:ext>
            </a:extLst>
          </p:cNvPr>
          <p:cNvSpPr/>
          <p:nvPr userDrawn="1"/>
        </p:nvSpPr>
        <p:spPr>
          <a:xfrm>
            <a:off x="266400" y="1260000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48568CF-6E2A-4263-B1D8-4998F48911EF}"/>
              </a:ext>
            </a:extLst>
          </p:cNvPr>
          <p:cNvSpPr/>
          <p:nvPr userDrawn="1"/>
        </p:nvSpPr>
        <p:spPr>
          <a:xfrm>
            <a:off x="10808400" y="2802000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ABA803E-E1DC-4FA4-A0B5-7295281774C8}"/>
              </a:ext>
            </a:extLst>
          </p:cNvPr>
          <p:cNvSpPr/>
          <p:nvPr userDrawn="1"/>
        </p:nvSpPr>
        <p:spPr>
          <a:xfrm>
            <a:off x="2745608" y="5754778"/>
            <a:ext cx="45719" cy="4571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FA81D88-4AB0-4A6B-B1CA-46921134CCB5}"/>
              </a:ext>
            </a:extLst>
          </p:cNvPr>
          <p:cNvSpPr/>
          <p:nvPr userDrawn="1"/>
        </p:nvSpPr>
        <p:spPr>
          <a:xfrm>
            <a:off x="8556600" y="1413164"/>
            <a:ext cx="62836" cy="6283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1097F10-2B04-4EB5-936E-4761DC875A06}"/>
              </a:ext>
            </a:extLst>
          </p:cNvPr>
          <p:cNvSpPr/>
          <p:nvPr userDrawn="1"/>
        </p:nvSpPr>
        <p:spPr>
          <a:xfrm>
            <a:off x="5784915" y="265724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66A5638-0B66-4B54-A762-8880DCFE1B5F}"/>
              </a:ext>
            </a:extLst>
          </p:cNvPr>
          <p:cNvSpPr/>
          <p:nvPr userDrawn="1"/>
        </p:nvSpPr>
        <p:spPr>
          <a:xfrm>
            <a:off x="10337865" y="580049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D57A9EE-D028-4FB9-9529-A97FDEC4DD34}"/>
              </a:ext>
            </a:extLst>
          </p:cNvPr>
          <p:cNvSpPr/>
          <p:nvPr userDrawn="1"/>
        </p:nvSpPr>
        <p:spPr>
          <a:xfrm>
            <a:off x="2091120" y="517565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0FEA8DB-7287-43F3-922E-7CC8210AA48A}"/>
              </a:ext>
            </a:extLst>
          </p:cNvPr>
          <p:cNvSpPr/>
          <p:nvPr userDrawn="1"/>
        </p:nvSpPr>
        <p:spPr>
          <a:xfrm>
            <a:off x="9008175" y="5027067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3D78680-7987-44AE-A039-D12874F56AC8}"/>
              </a:ext>
            </a:extLst>
          </p:cNvPr>
          <p:cNvSpPr/>
          <p:nvPr userDrawn="1"/>
        </p:nvSpPr>
        <p:spPr>
          <a:xfrm>
            <a:off x="7645465" y="288714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1F7A306-8D04-4734-AFFD-5E4F035AAB71}"/>
              </a:ext>
            </a:extLst>
          </p:cNvPr>
          <p:cNvSpPr/>
          <p:nvPr userDrawn="1"/>
        </p:nvSpPr>
        <p:spPr>
          <a:xfrm>
            <a:off x="1080000" y="180000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7DA1755-E9A1-49EB-8A89-21E618FBB5B1}"/>
              </a:ext>
            </a:extLst>
          </p:cNvPr>
          <p:cNvSpPr/>
          <p:nvPr userDrawn="1"/>
        </p:nvSpPr>
        <p:spPr>
          <a:xfrm>
            <a:off x="4320000" y="72000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32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D6F6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1pPr>
            <a:lvl2pPr marL="6858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2pPr>
            <a:lvl3pPr marL="11430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3pPr>
            <a:lvl4pPr marL="16002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4pPr>
            <a:lvl5pPr marL="20574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D546910-4736-4FE3-9936-AE372EE789DA}"/>
              </a:ext>
            </a:extLst>
          </p:cNvPr>
          <p:cNvCxnSpPr/>
          <p:nvPr userDrawn="1"/>
        </p:nvCxnSpPr>
        <p:spPr>
          <a:xfrm>
            <a:off x="0" y="1283918"/>
            <a:ext cx="7509353" cy="0"/>
          </a:xfrm>
          <a:prstGeom prst="line">
            <a:avLst/>
          </a:prstGeom>
          <a:ln w="57150">
            <a:gradFill>
              <a:gsLst>
                <a:gs pos="100000">
                  <a:srgbClr val="BF9659"/>
                </a:gs>
                <a:gs pos="0">
                  <a:srgbClr val="CDB38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90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7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47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56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79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71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A2A3C"/>
            </a:gs>
            <a:gs pos="100000">
              <a:srgbClr val="2B2B2D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fld id="{41257651-B64F-43FB-9868-05B8EA16BD84}" type="datetimeFigureOut">
              <a:rPr lang="de-DE" smtClean="0"/>
              <a:pPr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fld id="{108E1901-7B93-4501-9C96-12B6809ED28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7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8DDCB"/>
          </a:solidFill>
          <a:latin typeface="Futura Lt BT" panose="020B04020202040203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Futura Lt BT" panose="020B0402020204020303" pitchFamily="34" charset="0"/>
        <a:buChar char="∙"/>
        <a:defRPr sz="2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24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20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1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1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14/relationships/chartEx" Target="../charts/chartEx2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14/relationships/chartEx" Target="../charts/chartEx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chart" Target="../charts/chart10.xml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4/relationships/chartEx" Target="../charts/chartEx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745289"/>
            <a:ext cx="9144000" cy="856749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ReSync</a:t>
            </a:r>
            <a:endParaRPr lang="de-DE" dirty="0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14395941-269A-477F-A379-FDB8CDD9F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4530" y="3602038"/>
            <a:ext cx="4822940" cy="462658"/>
          </a:xfrm>
        </p:spPr>
        <p:txBody>
          <a:bodyPr>
            <a:normAutofit/>
          </a:bodyPr>
          <a:lstStyle/>
          <a:p>
            <a:r>
              <a:rPr lang="de-DE" sz="1800" dirty="0"/>
              <a:t>Die Überführung ins Bewusstsein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A645762-413A-449F-974F-D912709954CD}"/>
              </a:ext>
            </a:extLst>
          </p:cNvPr>
          <p:cNvSpPr/>
          <p:nvPr/>
        </p:nvSpPr>
        <p:spPr>
          <a:xfrm>
            <a:off x="10808400" y="2802000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A2190B4-A5E8-49A3-B498-F4E011C12A7C}"/>
              </a:ext>
            </a:extLst>
          </p:cNvPr>
          <p:cNvSpPr/>
          <p:nvPr/>
        </p:nvSpPr>
        <p:spPr>
          <a:xfrm>
            <a:off x="2745608" y="5754778"/>
            <a:ext cx="45719" cy="4571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DEA465C-EC31-4FCA-B0FC-5ED4D19F0BF4}"/>
              </a:ext>
            </a:extLst>
          </p:cNvPr>
          <p:cNvSpPr/>
          <p:nvPr/>
        </p:nvSpPr>
        <p:spPr>
          <a:xfrm>
            <a:off x="8556600" y="1413164"/>
            <a:ext cx="62836" cy="6283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AEA21E5-9CE6-442E-B032-99A6ACA8A0AC}"/>
              </a:ext>
            </a:extLst>
          </p:cNvPr>
          <p:cNvSpPr/>
          <p:nvPr/>
        </p:nvSpPr>
        <p:spPr>
          <a:xfrm>
            <a:off x="5784915" y="265724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C87AAB1-5BD3-4D6D-9DEE-561F99C350E2}"/>
              </a:ext>
            </a:extLst>
          </p:cNvPr>
          <p:cNvSpPr/>
          <p:nvPr/>
        </p:nvSpPr>
        <p:spPr>
          <a:xfrm>
            <a:off x="10337865" y="580049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24E8F53-0C5B-47DE-8FE0-97473A25D5A2}"/>
              </a:ext>
            </a:extLst>
          </p:cNvPr>
          <p:cNvSpPr/>
          <p:nvPr/>
        </p:nvSpPr>
        <p:spPr>
          <a:xfrm>
            <a:off x="2091120" y="517565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E38639E-176F-49A9-A182-68296C9E24F6}"/>
              </a:ext>
            </a:extLst>
          </p:cNvPr>
          <p:cNvSpPr/>
          <p:nvPr/>
        </p:nvSpPr>
        <p:spPr>
          <a:xfrm>
            <a:off x="9008175" y="5027067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988B5F4-1F73-414C-BC3F-250119418D00}"/>
              </a:ext>
            </a:extLst>
          </p:cNvPr>
          <p:cNvSpPr/>
          <p:nvPr/>
        </p:nvSpPr>
        <p:spPr>
          <a:xfrm>
            <a:off x="7645465" y="288714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943CEEB-56A2-4473-9516-56CBB3FB2432}"/>
              </a:ext>
            </a:extLst>
          </p:cNvPr>
          <p:cNvSpPr/>
          <p:nvPr/>
        </p:nvSpPr>
        <p:spPr>
          <a:xfrm>
            <a:off x="1080000" y="180000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B5364AD-4748-4B0A-8646-083BD9401933}"/>
              </a:ext>
            </a:extLst>
          </p:cNvPr>
          <p:cNvSpPr/>
          <p:nvPr/>
        </p:nvSpPr>
        <p:spPr>
          <a:xfrm>
            <a:off x="4320000" y="72000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Untertitel 5">
            <a:extLst>
              <a:ext uri="{FF2B5EF4-FFF2-40B4-BE49-F238E27FC236}">
                <a16:creationId xmlns:a16="http://schemas.microsoft.com/office/drawing/2014/main" id="{A5348520-17DF-4218-99BD-1206C2AC3064}"/>
              </a:ext>
            </a:extLst>
          </p:cNvPr>
          <p:cNvSpPr txBox="1">
            <a:spLocks/>
          </p:cNvSpPr>
          <p:nvPr/>
        </p:nvSpPr>
        <p:spPr>
          <a:xfrm>
            <a:off x="144029" y="5244492"/>
            <a:ext cx="4822940" cy="1357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Futura Lt BT" panose="020B0402020204020303" pitchFamily="34" charset="0"/>
              <a:buNone/>
              <a:defRPr sz="24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20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8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600" b="1" dirty="0"/>
              <a:t>Anwendungsfach MCI – Universität Ulm</a:t>
            </a:r>
          </a:p>
          <a:p>
            <a:pPr algn="l"/>
            <a:r>
              <a:rPr lang="de-DE" sz="1600" dirty="0"/>
              <a:t>Böhm, Sabrina</a:t>
            </a:r>
          </a:p>
          <a:p>
            <a:pPr algn="l"/>
            <a:r>
              <a:rPr lang="de-DE" sz="1600" dirty="0"/>
              <a:t>Porta, Luca</a:t>
            </a:r>
          </a:p>
          <a:p>
            <a:pPr algn="l"/>
            <a:r>
              <a:rPr lang="de-DE" sz="1600" dirty="0"/>
              <a:t>Lahmann, Tobias</a:t>
            </a:r>
          </a:p>
          <a:p>
            <a:pPr algn="l"/>
            <a:endParaRPr lang="de-DE" sz="1600" dirty="0"/>
          </a:p>
        </p:txBody>
      </p:sp>
      <p:sp>
        <p:nvSpPr>
          <p:cNvPr id="16" name="Untertitel 5">
            <a:extLst>
              <a:ext uri="{FF2B5EF4-FFF2-40B4-BE49-F238E27FC236}">
                <a16:creationId xmlns:a16="http://schemas.microsoft.com/office/drawing/2014/main" id="{D4835072-67BA-4E14-A7BE-C1CE5C3A1E72}"/>
              </a:ext>
            </a:extLst>
          </p:cNvPr>
          <p:cNvSpPr txBox="1">
            <a:spLocks/>
          </p:cNvSpPr>
          <p:nvPr/>
        </p:nvSpPr>
        <p:spPr>
          <a:xfrm>
            <a:off x="7034922" y="5244491"/>
            <a:ext cx="4822940" cy="1357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Futura Lt BT" panose="020B0402020204020303" pitchFamily="34" charset="0"/>
              <a:buNone/>
              <a:defRPr sz="24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20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8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de-DE" sz="1600" b="1" dirty="0"/>
          </a:p>
          <a:p>
            <a:pPr algn="r"/>
            <a:endParaRPr lang="de-DE" sz="1600" b="1" dirty="0"/>
          </a:p>
          <a:p>
            <a:pPr algn="r"/>
            <a:endParaRPr lang="de-DE" sz="1600" b="1" dirty="0"/>
          </a:p>
          <a:p>
            <a:pPr algn="r"/>
            <a:r>
              <a:rPr lang="de-DE" sz="1600" b="1" dirty="0"/>
              <a:t>21.01.2020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514160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(4/4)</a:t>
            </a:r>
            <a:endParaRPr lang="de-DE" sz="2400" dirty="0">
              <a:solidFill>
                <a:srgbClr val="FF0000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32" y="1481294"/>
            <a:ext cx="3970481" cy="2520000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1945" y="1481294"/>
            <a:ext cx="3970481" cy="25199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8735" y="4088130"/>
            <a:ext cx="3970481" cy="2519999"/>
          </a:xfrm>
          <a:prstGeom prst="rect">
            <a:avLst/>
          </a:prstGeom>
        </p:spPr>
      </p:pic>
      <p:sp>
        <p:nvSpPr>
          <p:cNvPr id="7" name="Untertitel 5">
            <a:extLst>
              <a:ext uri="{FF2B5EF4-FFF2-40B4-BE49-F238E27FC236}">
                <a16:creationId xmlns:a16="http://schemas.microsoft.com/office/drawing/2014/main" id="{1E04E7B7-A20B-4882-92A0-4920961F7E50}"/>
              </a:ext>
            </a:extLst>
          </p:cNvPr>
          <p:cNvSpPr txBox="1">
            <a:spLocks/>
          </p:cNvSpPr>
          <p:nvPr/>
        </p:nvSpPr>
        <p:spPr>
          <a:xfrm>
            <a:off x="1889854" y="3731984"/>
            <a:ext cx="2742156" cy="28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Futura Lt BT" panose="020B0402020204020303" pitchFamily="34" charset="0"/>
              <a:buNone/>
              <a:defRPr sz="24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20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8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400" b="1" dirty="0"/>
              <a:t>VR Umgebung – Aufgabe 1</a:t>
            </a:r>
            <a:endParaRPr lang="de-DE" sz="1400" dirty="0"/>
          </a:p>
        </p:txBody>
      </p:sp>
      <p:sp>
        <p:nvSpPr>
          <p:cNvPr id="8" name="Untertitel 5">
            <a:extLst>
              <a:ext uri="{FF2B5EF4-FFF2-40B4-BE49-F238E27FC236}">
                <a16:creationId xmlns:a16="http://schemas.microsoft.com/office/drawing/2014/main" id="{0E23E563-DFC7-4E85-A292-3E5CBFB5B91C}"/>
              </a:ext>
            </a:extLst>
          </p:cNvPr>
          <p:cNvSpPr txBox="1">
            <a:spLocks/>
          </p:cNvSpPr>
          <p:nvPr/>
        </p:nvSpPr>
        <p:spPr>
          <a:xfrm>
            <a:off x="3912672" y="6320031"/>
            <a:ext cx="2742156" cy="28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Futura Lt BT" panose="020B0402020204020303" pitchFamily="34" charset="0"/>
              <a:buNone/>
              <a:defRPr sz="24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20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8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400" b="1" dirty="0"/>
              <a:t>VR Umgebung – Aufgabe 3</a:t>
            </a:r>
            <a:endParaRPr lang="de-DE" sz="1400" dirty="0"/>
          </a:p>
        </p:txBody>
      </p:sp>
      <p:sp>
        <p:nvSpPr>
          <p:cNvPr id="9" name="Untertitel 5">
            <a:extLst>
              <a:ext uri="{FF2B5EF4-FFF2-40B4-BE49-F238E27FC236}">
                <a16:creationId xmlns:a16="http://schemas.microsoft.com/office/drawing/2014/main" id="{923301A5-B268-48E0-9D77-D5094D4E37F6}"/>
              </a:ext>
            </a:extLst>
          </p:cNvPr>
          <p:cNvSpPr txBox="1">
            <a:spLocks/>
          </p:cNvSpPr>
          <p:nvPr/>
        </p:nvSpPr>
        <p:spPr>
          <a:xfrm>
            <a:off x="5971945" y="3701765"/>
            <a:ext cx="2742156" cy="28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Futura Lt BT" panose="020B0402020204020303" pitchFamily="34" charset="0"/>
              <a:buNone/>
              <a:defRPr sz="24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20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8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400" b="1" dirty="0"/>
              <a:t>VR Umgebung – Aufgabe 2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637224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3B3AA58-6A5E-4BF4-8CA0-E6B0BBBF5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Video</a:t>
            </a:r>
            <a:endParaRPr lang="de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552B51-2B65-4706-BCBA-EFA42B114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811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(1/10)</a:t>
            </a:r>
            <a:endParaRPr lang="de-DE" sz="2400" dirty="0">
              <a:solidFill>
                <a:srgbClr val="FF0000"/>
              </a:solidFill>
            </a:endParaRPr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4058667"/>
              </p:ext>
            </p:extLst>
          </p:nvPr>
        </p:nvGraphicFramePr>
        <p:xfrm>
          <a:off x="411479" y="1386000"/>
          <a:ext cx="4628353" cy="4103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="" xmlns:cx1="http://schemas.microsoft.com/office/drawing/2015/9/8/chartex" Requires="cx1">
          <p:graphicFrame>
            <p:nvGraphicFramePr>
              <p:cNvPr id="15" name="Diagramm 14"/>
              <p:cNvGraphicFramePr/>
              <p:nvPr>
                <p:extLst>
                  <p:ext uri="{D42A27DB-BD31-4B8C-83A1-F6EECF244321}">
                    <p14:modId xmlns:p14="http://schemas.microsoft.com/office/powerpoint/2010/main" val="1678816699"/>
                  </p:ext>
                </p:extLst>
              </p:nvPr>
            </p:nvGraphicFramePr>
            <p:xfrm>
              <a:off x="5861100" y="1386000"/>
              <a:ext cx="5148917" cy="397934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5" name="Diagramm 1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61100" y="1386000"/>
                <a:ext cx="5148917" cy="39793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1924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(2/10)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9324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Erfasste Variablen:</a:t>
            </a:r>
          </a:p>
          <a:p>
            <a:r>
              <a:rPr lang="de-DE" sz="2000" dirty="0"/>
              <a:t>RSME</a:t>
            </a:r>
          </a:p>
          <a:p>
            <a:r>
              <a:rPr lang="de-DE" sz="2000" dirty="0"/>
              <a:t>SAM vor und nach der Ruhephase</a:t>
            </a:r>
          </a:p>
          <a:p>
            <a:r>
              <a:rPr lang="de-DE" sz="2000" dirty="0"/>
              <a:t>Stuhlwinkeleinstellungen</a:t>
            </a:r>
          </a:p>
          <a:p>
            <a:r>
              <a:rPr lang="de-DE" sz="2000" dirty="0"/>
              <a:t>Kopfbewegungen</a:t>
            </a:r>
          </a:p>
          <a:p>
            <a:r>
              <a:rPr lang="de-DE" sz="2000" dirty="0"/>
              <a:t>Dauer des </a:t>
            </a:r>
            <a:r>
              <a:rPr lang="de-DE" sz="2000" dirty="0" err="1"/>
              <a:t>Wecktons</a:t>
            </a:r>
            <a:r>
              <a:rPr lang="de-DE" sz="2000" dirty="0"/>
              <a:t> Gruppe Alarm</a:t>
            </a:r>
          </a:p>
          <a:p>
            <a:r>
              <a:rPr lang="de-DE" sz="2000" dirty="0"/>
              <a:t>Fehlerraten und Zeiten der Aufgaben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B8855CA-AEE9-4942-828C-23E4C62035F9}"/>
              </a:ext>
            </a:extLst>
          </p:cNvPr>
          <p:cNvSpPr/>
          <p:nvPr/>
        </p:nvSpPr>
        <p:spPr>
          <a:xfrm>
            <a:off x="5396020" y="1886183"/>
            <a:ext cx="65227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2800" dirty="0">
              <a:solidFill>
                <a:srgbClr val="E8DDCB"/>
              </a:solidFill>
              <a:latin typeface="Futura Lt BT" panose="020B0402020204020303" pitchFamily="34" charset="0"/>
            </a:endParaRP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rgbClr val="E8DDCB"/>
                </a:solidFill>
                <a:latin typeface="Futura Lt BT" panose="020B0402020204020303" pitchFamily="34" charset="0"/>
              </a:rPr>
              <a:t>Schlafstatus und subjektive Einschätzung der Schlafdauer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rgbClr val="E8DDCB"/>
                </a:solidFill>
                <a:latin typeface="Futura Lt BT" panose="020B0402020204020303" pitchFamily="34" charset="0"/>
              </a:rPr>
              <a:t>Demografische Ergebnisse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rgbClr val="E8DDCB"/>
                </a:solidFill>
                <a:latin typeface="Futura Lt BT" panose="020B0402020204020303" pitchFamily="34" charset="0"/>
              </a:rPr>
              <a:t>VR/AR Erfahrung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rgbClr val="E8DDCB"/>
                </a:solidFill>
                <a:latin typeface="Futura Lt BT" panose="020B0402020204020303" pitchFamily="34" charset="0"/>
              </a:rPr>
              <a:t>Fragebogen Inhalte: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felt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tired before/after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the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experiment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felt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comfortable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trying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to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sleep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with a VR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head-mounted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display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„The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transition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from sleeping/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resting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to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solving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tasks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was easy for me.“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can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imagine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being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woken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up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like in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the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experiment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to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prepare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for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dangerous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situations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(e.g.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take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the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control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of a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car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).“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can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imagine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wearing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a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head-mounted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display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permanently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,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if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they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become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tiny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and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comfortable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usually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sleep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with a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sleep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mask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on.“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have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experience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with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meditation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.“</a:t>
            </a:r>
            <a:endParaRPr lang="de-DE" sz="2000" dirty="0">
              <a:solidFill>
                <a:srgbClr val="E8DDCB"/>
              </a:solidFill>
              <a:latin typeface="Futura Lt BT" panose="020B0402020204020303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8954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(3/10)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511300"/>
              </p:ext>
            </p:extLst>
          </p:nvPr>
        </p:nvGraphicFramePr>
        <p:xfrm>
          <a:off x="972000" y="1386000"/>
          <a:ext cx="105156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4292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(4/10)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414376"/>
              </p:ext>
            </p:extLst>
          </p:nvPr>
        </p:nvGraphicFramePr>
        <p:xfrm>
          <a:off x="972000" y="1386000"/>
          <a:ext cx="105156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3688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(5/10)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712552"/>
              </p:ext>
            </p:extLst>
          </p:nvPr>
        </p:nvGraphicFramePr>
        <p:xfrm>
          <a:off x="972000" y="1386000"/>
          <a:ext cx="105156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2957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(6/10)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5203695"/>
              </p:ext>
            </p:extLst>
          </p:nvPr>
        </p:nvGraphicFramePr>
        <p:xfrm>
          <a:off x="972000" y="1386000"/>
          <a:ext cx="105156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3963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(7/10)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677911"/>
              </p:ext>
            </p:extLst>
          </p:nvPr>
        </p:nvGraphicFramePr>
        <p:xfrm>
          <a:off x="972000" y="1386000"/>
          <a:ext cx="105156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3193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(8/10)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279380"/>
              </p:ext>
            </p:extLst>
          </p:nvPr>
        </p:nvGraphicFramePr>
        <p:xfrm>
          <a:off x="972000" y="1386000"/>
          <a:ext cx="105156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186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- Motivation</a:t>
            </a:r>
          </a:p>
          <a:p>
            <a:pPr marL="0" indent="0">
              <a:buNone/>
            </a:pPr>
            <a:r>
              <a:rPr lang="de-DE" dirty="0"/>
              <a:t>- Herangehensweise</a:t>
            </a:r>
          </a:p>
          <a:p>
            <a:pPr marL="0" indent="0">
              <a:buNone/>
            </a:pPr>
            <a:r>
              <a:rPr lang="de-DE" dirty="0"/>
              <a:t>- Ergebnisse</a:t>
            </a:r>
          </a:p>
          <a:p>
            <a:pPr marL="0" indent="0">
              <a:buNone/>
            </a:pPr>
            <a:r>
              <a:rPr lang="de-DE" dirty="0"/>
              <a:t>- Diskussion</a:t>
            </a:r>
          </a:p>
          <a:p>
            <a:pPr marL="0" indent="0">
              <a:buNone/>
            </a:pPr>
            <a:r>
              <a:rPr lang="de-DE" dirty="0"/>
              <a:t>- Schlussfolgerung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0641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(9/10)</a:t>
            </a:r>
          </a:p>
        </p:txBody>
      </p:sp>
      <p:graphicFrame>
        <p:nvGraphicFramePr>
          <p:cNvPr id="4" name="Inhaltsplatzhalter 7">
            <a:extLst>
              <a:ext uri="{FF2B5EF4-FFF2-40B4-BE49-F238E27FC236}">
                <a16:creationId xmlns:a16="http://schemas.microsoft.com/office/drawing/2014/main" id="{6138477F-86D2-4CCC-AB64-F4D8E051C4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4732963"/>
              </p:ext>
            </p:extLst>
          </p:nvPr>
        </p:nvGraphicFramePr>
        <p:xfrm>
          <a:off x="411480" y="1386000"/>
          <a:ext cx="4575566" cy="4056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="" xmlns:cx1="http://schemas.microsoft.com/office/drawing/2015/9/8/chartex" Requires="cx1">
          <p:graphicFrame>
            <p:nvGraphicFramePr>
              <p:cNvPr id="8" name="Diagramm 7">
                <a:extLst>
                  <a:ext uri="{FF2B5EF4-FFF2-40B4-BE49-F238E27FC236}">
                    <a16:creationId xmlns:a16="http://schemas.microsoft.com/office/drawing/2014/main" id="{FD3AFE40-AE9B-41BB-9608-6237999EC34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52493460"/>
                  </p:ext>
                </p:extLst>
              </p:nvPr>
            </p:nvGraphicFramePr>
            <p:xfrm>
              <a:off x="5705605" y="1386000"/>
              <a:ext cx="5648195" cy="395635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8" name="Diagramm 7">
                <a:extLst>
                  <a:ext uri="{FF2B5EF4-FFF2-40B4-BE49-F238E27FC236}">
                    <a16:creationId xmlns:a16="http://schemas.microsoft.com/office/drawing/2014/main" id="{FD3AFE40-AE9B-41BB-9608-6237999EC34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05605" y="1386000"/>
                <a:ext cx="5648195" cy="3956351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C9299A3-244C-43AE-BA54-97C4CF6BA58E}"/>
              </a:ext>
            </a:extLst>
          </p:cNvPr>
          <p:cNvGrpSpPr/>
          <p:nvPr/>
        </p:nvGrpSpPr>
        <p:grpSpPr>
          <a:xfrm>
            <a:off x="7408803" y="1844842"/>
            <a:ext cx="2419660" cy="425140"/>
            <a:chOff x="7408803" y="1844842"/>
            <a:chExt cx="2419660" cy="425140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F847399A-1D5E-4198-BCB3-594E10511461}"/>
                </a:ext>
              </a:extLst>
            </p:cNvPr>
            <p:cNvCxnSpPr/>
            <p:nvPr/>
          </p:nvCxnSpPr>
          <p:spPr>
            <a:xfrm>
              <a:off x="7411453" y="2160000"/>
              <a:ext cx="2417010" cy="0"/>
            </a:xfrm>
            <a:prstGeom prst="line">
              <a:avLst/>
            </a:prstGeom>
            <a:ln w="19050"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84B0C0D8-36D2-4D78-BB94-4577BC5BC08B}"/>
                </a:ext>
              </a:extLst>
            </p:cNvPr>
            <p:cNvSpPr txBox="1"/>
            <p:nvPr/>
          </p:nvSpPr>
          <p:spPr>
            <a:xfrm>
              <a:off x="7913988" y="1844842"/>
              <a:ext cx="1231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E7E6E6"/>
                  </a:solidFill>
                  <a:latin typeface="Futura Lt BT" panose="020B0402020204020303" pitchFamily="34" charset="0"/>
                </a:rPr>
                <a:t>p = 0,037</a:t>
              </a:r>
            </a:p>
          </p:txBody>
        </p: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7EA9FD41-3225-44C6-BA42-7AFEA3EA9863}"/>
                </a:ext>
              </a:extLst>
            </p:cNvPr>
            <p:cNvCxnSpPr/>
            <p:nvPr/>
          </p:nvCxnSpPr>
          <p:spPr>
            <a:xfrm>
              <a:off x="7408803" y="2152050"/>
              <a:ext cx="0" cy="112632"/>
            </a:xfrm>
            <a:prstGeom prst="line">
              <a:avLst/>
            </a:prstGeom>
            <a:ln w="19050"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70B20F7B-8AA6-4A3E-ACA1-E5697D40DD0E}"/>
                </a:ext>
              </a:extLst>
            </p:cNvPr>
            <p:cNvCxnSpPr/>
            <p:nvPr/>
          </p:nvCxnSpPr>
          <p:spPr>
            <a:xfrm>
              <a:off x="9820513" y="2157350"/>
              <a:ext cx="0" cy="112632"/>
            </a:xfrm>
            <a:prstGeom prst="line">
              <a:avLst/>
            </a:prstGeom>
            <a:ln w="19050"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9866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(10/10)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3654600"/>
              </p:ext>
            </p:extLst>
          </p:nvPr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9930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/>
              <a:t>(1/4)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Erfahrung und Demografie der Teilnehmer</a:t>
            </a:r>
          </a:p>
          <a:p>
            <a:pPr lvl="1"/>
            <a:r>
              <a:rPr lang="de-DE" dirty="0"/>
              <a:t>Vorhandene Affinität zur Technik</a:t>
            </a:r>
          </a:p>
          <a:p>
            <a:pPr lvl="1"/>
            <a:r>
              <a:rPr lang="de-DE" dirty="0"/>
              <a:t>Vorhandene VR Erfahrung</a:t>
            </a:r>
          </a:p>
          <a:p>
            <a:pPr lvl="1"/>
            <a:r>
              <a:rPr lang="de-DE" dirty="0"/>
              <a:t>Vorhandene Fahrerfahrung</a:t>
            </a:r>
          </a:p>
          <a:p>
            <a:pPr lvl="1"/>
            <a:r>
              <a:rPr lang="de-DE" dirty="0"/>
              <a:t>Vorhandener Bildungsstand</a:t>
            </a:r>
          </a:p>
        </p:txBody>
      </p:sp>
    </p:spTree>
    <p:extLst>
      <p:ext uri="{BB962C8B-B14F-4D97-AF65-F5344CB8AC3E}">
        <p14:creationId xmlns:p14="http://schemas.microsoft.com/office/powerpoint/2010/main" val="3554098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/>
              <a:t>(2/4)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Studiendurchführung</a:t>
            </a:r>
          </a:p>
          <a:p>
            <a:pPr lvl="1"/>
            <a:r>
              <a:rPr lang="de-DE" dirty="0"/>
              <a:t>Ort und Zeit</a:t>
            </a:r>
          </a:p>
          <a:p>
            <a:pPr lvl="1"/>
            <a:r>
              <a:rPr lang="de-DE" dirty="0"/>
              <a:t>‚Störende‘ Faktoren</a:t>
            </a:r>
          </a:p>
          <a:p>
            <a:pPr lvl="1"/>
            <a:r>
              <a:rPr lang="de-DE" dirty="0"/>
              <a:t>Realitätsnähe</a:t>
            </a:r>
          </a:p>
        </p:txBody>
      </p:sp>
    </p:spTree>
    <p:extLst>
      <p:ext uri="{BB962C8B-B14F-4D97-AF65-F5344CB8AC3E}">
        <p14:creationId xmlns:p14="http://schemas.microsoft.com/office/powerpoint/2010/main" val="1683365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/>
              <a:t>(3/4)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Aufgaben</a:t>
            </a:r>
          </a:p>
          <a:p>
            <a:pPr lvl="1"/>
            <a:r>
              <a:rPr lang="de-DE" dirty="0"/>
              <a:t>Aufgabenwahl</a:t>
            </a:r>
          </a:p>
          <a:p>
            <a:pPr lvl="1"/>
            <a:r>
              <a:rPr lang="de-DE" dirty="0"/>
              <a:t>Aufgabenbeschreibung</a:t>
            </a:r>
          </a:p>
        </p:txBody>
      </p:sp>
    </p:spTree>
    <p:extLst>
      <p:ext uri="{BB962C8B-B14F-4D97-AF65-F5344CB8AC3E}">
        <p14:creationId xmlns:p14="http://schemas.microsoft.com/office/powerpoint/2010/main" val="2513655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/>
              <a:t>(4/4)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Zukunftsaussicht</a:t>
            </a:r>
          </a:p>
          <a:p>
            <a:pPr lvl="1"/>
            <a:r>
              <a:rPr lang="de-DE" dirty="0"/>
              <a:t>Demografie</a:t>
            </a:r>
          </a:p>
          <a:p>
            <a:pPr lvl="1"/>
            <a:r>
              <a:rPr lang="de-DE" dirty="0"/>
              <a:t>Studiendurchführung</a:t>
            </a:r>
          </a:p>
          <a:p>
            <a:pPr lvl="1"/>
            <a:r>
              <a:rPr lang="de-DE" dirty="0"/>
              <a:t>Aufgabenwahl</a:t>
            </a:r>
          </a:p>
        </p:txBody>
      </p:sp>
    </p:spTree>
    <p:extLst>
      <p:ext uri="{BB962C8B-B14F-4D97-AF65-F5344CB8AC3E}">
        <p14:creationId xmlns:p14="http://schemas.microsoft.com/office/powerpoint/2010/main" val="397659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Schlussfolgerung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FF00FF"/>
                </a:solidFill>
              </a:rPr>
              <a:t> VR</a:t>
            </a:r>
          </a:p>
          <a:p>
            <a:r>
              <a:rPr lang="de-DE" dirty="0">
                <a:solidFill>
                  <a:srgbClr val="FF00FF"/>
                </a:solidFill>
              </a:rPr>
              <a:t> Hypothesen und Parameter und Gruppen</a:t>
            </a:r>
          </a:p>
          <a:p>
            <a:r>
              <a:rPr lang="de-DE" dirty="0">
                <a:solidFill>
                  <a:srgbClr val="FF00FF"/>
                </a:solidFill>
              </a:rPr>
              <a:t> Bewertung der Ergebnisse</a:t>
            </a:r>
          </a:p>
          <a:p>
            <a:r>
              <a:rPr lang="de-DE" dirty="0">
                <a:solidFill>
                  <a:srgbClr val="FF00FF"/>
                </a:solidFill>
              </a:rPr>
              <a:t> Zukünftige Forschung</a:t>
            </a:r>
          </a:p>
        </p:txBody>
      </p:sp>
    </p:spTree>
    <p:extLst>
      <p:ext uri="{BB962C8B-B14F-4D97-AF65-F5344CB8AC3E}">
        <p14:creationId xmlns:p14="http://schemas.microsoft.com/office/powerpoint/2010/main" val="284220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-55605" y="-61784"/>
            <a:ext cx="12319686" cy="703717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E7E6E6"/>
                </a:solidFill>
                <a:latin typeface="Futura Lt BT" panose="020B0402020204020303" pitchFamily="34" charset="0"/>
              </a:rPr>
              <a:t>Danke</a:t>
            </a:r>
          </a:p>
        </p:txBody>
      </p:sp>
    </p:spTree>
    <p:extLst>
      <p:ext uri="{BB962C8B-B14F-4D97-AF65-F5344CB8AC3E}">
        <p14:creationId xmlns:p14="http://schemas.microsoft.com/office/powerpoint/2010/main" val="1447009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mc:AlternateContent xmlns:mc="http://schemas.openxmlformats.org/markup-compatibility/2006">
        <mc:Choice xmlns="" xmlns:cx1="http://schemas.microsoft.com/office/drawing/2015/9/8/chartex" Requires="cx1">
          <p:graphicFrame>
            <p:nvGraphicFramePr>
              <p:cNvPr id="4" name="Diagramm 3">
                <a:extLst>
                  <a:ext uri="{FF2B5EF4-FFF2-40B4-BE49-F238E27FC236}">
                    <a16:creationId xmlns:a16="http://schemas.microsoft.com/office/drawing/2014/main" id="{06AB2E73-0D47-41F1-A6EF-D5D5E7B46FE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57865008"/>
                  </p:ext>
                </p:extLst>
              </p:nvPr>
            </p:nvGraphicFramePr>
            <p:xfrm>
              <a:off x="6018029" y="1386000"/>
              <a:ext cx="5686647" cy="5328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Diagramm 3">
                <a:extLst>
                  <a:ext uri="{FF2B5EF4-FFF2-40B4-BE49-F238E27FC236}">
                    <a16:creationId xmlns:a16="http://schemas.microsoft.com/office/drawing/2014/main" id="{06AB2E73-0D47-41F1-A6EF-D5D5E7B46FE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8029" y="1386000"/>
                <a:ext cx="5686647" cy="532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cx1="http://schemas.microsoft.com/office/drawing/2015/9/8/chartex" Requires="cx1">
          <p:graphicFrame>
            <p:nvGraphicFramePr>
              <p:cNvPr id="5" name="Diagramm 4">
                <a:extLst>
                  <a:ext uri="{FF2B5EF4-FFF2-40B4-BE49-F238E27FC236}">
                    <a16:creationId xmlns:a16="http://schemas.microsoft.com/office/drawing/2014/main" id="{530275B0-D0B3-4851-A4EC-6303B0CD1C8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63503242"/>
                  </p:ext>
                </p:extLst>
              </p:nvPr>
            </p:nvGraphicFramePr>
            <p:xfrm>
              <a:off x="972001" y="1386000"/>
              <a:ext cx="5046028" cy="5328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Diagramm 4">
                <a:extLst>
                  <a:ext uri="{FF2B5EF4-FFF2-40B4-BE49-F238E27FC236}">
                    <a16:creationId xmlns:a16="http://schemas.microsoft.com/office/drawing/2014/main" id="{530275B0-D0B3-4851-A4EC-6303B0CD1C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2001" y="1386000"/>
                <a:ext cx="5046028" cy="532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8395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029537"/>
              </p:ext>
            </p:extLst>
          </p:nvPr>
        </p:nvGraphicFramePr>
        <p:xfrm>
          <a:off x="972000" y="1386000"/>
          <a:ext cx="6061265" cy="53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Acrobat Document" r:id="rId3" imgW="7800763" imgH="6857824" progId="AcroExch.Document.7">
                  <p:embed/>
                </p:oleObj>
              </mc:Choice>
              <mc:Fallback>
                <p:oleObj name="Acrobat Document" r:id="rId3" imgW="7800763" imgH="6857824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2000" y="1386000"/>
                        <a:ext cx="6061265" cy="532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9FDC3C29-EAE0-4C3B-A44E-4FC787AEBC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311282"/>
              </p:ext>
            </p:extLst>
          </p:nvPr>
        </p:nvGraphicFramePr>
        <p:xfrm>
          <a:off x="6058568" y="1386000"/>
          <a:ext cx="5144632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0131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- Autonomes Fahren der Stufe 4</a:t>
            </a:r>
          </a:p>
          <a:p>
            <a:pPr marL="0" indent="0">
              <a:buNone/>
            </a:pPr>
            <a:r>
              <a:rPr lang="de-DE" dirty="0" smtClean="0"/>
              <a:t>- </a:t>
            </a:r>
            <a:r>
              <a:rPr lang="de-DE" dirty="0"/>
              <a:t>AR/VR möglicher fester Bestandteil im Alltag der Zukunft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Leistungsfähigkeit nach Ruhephase</a:t>
            </a:r>
          </a:p>
          <a:p>
            <a:pPr>
              <a:buFontTx/>
              <a:buChar char="-"/>
            </a:pPr>
            <a:r>
              <a:rPr lang="de-DE" dirty="0"/>
              <a:t>Aufmerksamkeit, Wachsamkeit, Zuverlässigkeit des Fahrers</a:t>
            </a:r>
          </a:p>
          <a:p>
            <a:pPr marL="0" indent="0">
              <a:buNone/>
            </a:pPr>
            <a:r>
              <a:rPr lang="de-DE" dirty="0"/>
              <a:t>- Gegebenenfalls Vorbereitung auf Aufgabe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0814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mc:AlternateContent xmlns:mc="http://schemas.openxmlformats.org/markup-compatibility/2006">
        <mc:Choice xmlns="" xmlns:cx1="http://schemas.microsoft.com/office/drawing/2015/9/8/chartex" Requires="cx1">
          <p:graphicFrame>
            <p:nvGraphicFramePr>
              <p:cNvPr id="4" name="Diagramm 3">
                <a:extLst>
                  <a:ext uri="{FF2B5EF4-FFF2-40B4-BE49-F238E27FC236}">
                    <a16:creationId xmlns:a16="http://schemas.microsoft.com/office/drawing/2014/main" id="{DDCA69FB-9CC3-4A14-BF36-5927964B860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17313542"/>
                  </p:ext>
                </p:extLst>
              </p:nvPr>
            </p:nvGraphicFramePr>
            <p:xfrm>
              <a:off x="972001" y="1386000"/>
              <a:ext cx="5046028" cy="5328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Diagramm 3">
                <a:extLst>
                  <a:ext uri="{FF2B5EF4-FFF2-40B4-BE49-F238E27FC236}">
                    <a16:creationId xmlns:a16="http://schemas.microsoft.com/office/drawing/2014/main" id="{DDCA69FB-9CC3-4A14-BF36-5927964B86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1" y="1386000"/>
                <a:ext cx="5046028" cy="532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662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1074680"/>
              </p:ext>
            </p:extLst>
          </p:nvPr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7666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/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32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/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2279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/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677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/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8455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bg2"/>
                </a:solidFill>
              </a:rPr>
              <a:t>Anmerkungen und Hinweise von Studienteilnehmern:</a:t>
            </a:r>
          </a:p>
          <a:p>
            <a:pPr marL="0" indent="0">
              <a:buNone/>
            </a:pPr>
            <a:endParaRPr lang="de-DE" dirty="0">
              <a:solidFill>
                <a:schemeClr val="bg2"/>
              </a:solidFill>
            </a:endParaRP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„Die Musik war sehr störend, um in einen Ruhezustand zu kommen“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„Die VR Umgebung war schön gestaltet, aber die rumschwebenden Partikel waren eher verwirrend, ich dachte ich kann mit diesen interagieren“ 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„Der Stuhl war sehr entspannend und bequem“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„Es fiel mir schwer einzuschlafen, da ich zum 1. mal VR gemacht habe und dann neugierig war“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„Die Musik war sehr angenehm“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„Das lange gedrückt halten zur Interaktion war störend“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„Haptisches Feedback durch Controller wäre gut gewesen“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„Die Brille war sehr unangenehm“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679004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354332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8254998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191128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61126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Studienfach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Absolutwerte</a:t>
                      </a:r>
                      <a:endParaRPr lang="de-DE" dirty="0">
                        <a:solidFill>
                          <a:srgbClr val="E7E6E6"/>
                        </a:solidFill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Prozentwerte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23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Biologie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2,2%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35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Informatik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17,8%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83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Informationssystemtechnik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2,2%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280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Mathematik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2,2%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3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Medieninformatik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18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40,0%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9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Physik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6,7%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305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Psychologie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4,4%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57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Software Engineering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17,8%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84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Wirtschaftsmathematik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2,2%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634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Wirtschaftsphysik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4,4%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32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3205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62A6B681-B452-4E74-B79B-64DE357798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9807594"/>
              </p:ext>
            </p:extLst>
          </p:nvPr>
        </p:nvGraphicFramePr>
        <p:xfrm>
          <a:off x="972000" y="1385999"/>
          <a:ext cx="9949241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733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Herangehensweise </a:t>
            </a:r>
            <a:r>
              <a:rPr lang="de-DE" sz="2400" dirty="0"/>
              <a:t>(1/2)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Umgebungsaufbau</a:t>
            </a:r>
          </a:p>
          <a:p>
            <a:pPr lvl="1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Entspannende VR-Umgebung</a:t>
            </a:r>
          </a:p>
          <a:p>
            <a:pPr lvl="1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Meditative Musik</a:t>
            </a:r>
          </a:p>
          <a:p>
            <a:pPr lvl="1">
              <a:buFontTx/>
              <a:buChar char="-"/>
            </a:pPr>
            <a:r>
              <a:rPr lang="de-DE" dirty="0"/>
              <a:t>Bequemer Gaming-Stuhl</a:t>
            </a:r>
          </a:p>
          <a:p>
            <a:pPr lvl="1">
              <a:buFontTx/>
              <a:buChar char="-"/>
            </a:pPr>
            <a:r>
              <a:rPr lang="de-DE" dirty="0"/>
              <a:t>Raum mit angenehmer Atmosphäre</a:t>
            </a:r>
            <a:endParaRPr lang="de-DE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- </a:t>
            </a:r>
            <a:r>
              <a:rPr lang="de-DE" dirty="0"/>
              <a:t>Python, R Skripte, </a:t>
            </a:r>
            <a:r>
              <a:rPr lang="de-DE" dirty="0" smtClean="0"/>
              <a:t>SPSS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82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Herangehensweise </a:t>
            </a:r>
            <a:r>
              <a:rPr lang="de-DE" sz="2400" dirty="0"/>
              <a:t>(2/2)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Paramter</a:t>
            </a:r>
            <a:r>
              <a:rPr lang="de-DE" dirty="0">
                <a:sym typeface="Wingdings" panose="05000000000000000000" pitchFamily="2" charset="2"/>
              </a:rPr>
              <a:t> Licht und Ton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between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subject</a:t>
            </a:r>
            <a:r>
              <a:rPr lang="de-DE" dirty="0">
                <a:sym typeface="Wingdings" panose="05000000000000000000" pitchFamily="2" charset="2"/>
              </a:rPr>
              <a:t> Studie</a:t>
            </a:r>
          </a:p>
          <a:p>
            <a:pPr lvl="1"/>
            <a:endParaRPr lang="de-DE" dirty="0"/>
          </a:p>
          <a:p>
            <a:r>
              <a:rPr lang="de-DE" dirty="0"/>
              <a:t> </a:t>
            </a:r>
            <a:r>
              <a:rPr lang="de-DE" dirty="0" smtClean="0"/>
              <a:t>Studienablauf</a:t>
            </a:r>
          </a:p>
          <a:p>
            <a:pPr lvl="1"/>
            <a:r>
              <a:rPr lang="de-DE" dirty="0" smtClean="0"/>
              <a:t>Einleitungsphase</a:t>
            </a:r>
          </a:p>
          <a:p>
            <a:pPr lvl="1"/>
            <a:r>
              <a:rPr lang="de-DE" dirty="0" smtClean="0"/>
              <a:t>VR-Phase</a:t>
            </a:r>
          </a:p>
          <a:p>
            <a:pPr lvl="1"/>
            <a:r>
              <a:rPr lang="de-DE" dirty="0" smtClean="0"/>
              <a:t>Abschlussphase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19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45 Probanden in 3 Studiengruppen</a:t>
            </a:r>
          </a:p>
        </p:txBody>
      </p:sp>
      <p:sp>
        <p:nvSpPr>
          <p:cNvPr id="6" name="Rechteck 5"/>
          <p:cNvSpPr/>
          <p:nvPr/>
        </p:nvSpPr>
        <p:spPr>
          <a:xfrm>
            <a:off x="958241" y="2450757"/>
            <a:ext cx="3060000" cy="2880000"/>
          </a:xfrm>
          <a:prstGeom prst="rect">
            <a:avLst/>
          </a:prstGeom>
          <a:solidFill>
            <a:srgbClr val="328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018241" y="2450757"/>
            <a:ext cx="3060000" cy="2880000"/>
          </a:xfrm>
          <a:prstGeom prst="rect">
            <a:avLst/>
          </a:prstGeom>
          <a:solidFill>
            <a:srgbClr val="D53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078241" y="2450757"/>
            <a:ext cx="3060000" cy="2880000"/>
          </a:xfrm>
          <a:prstGeom prst="rect">
            <a:avLst/>
          </a:prstGeom>
          <a:solidFill>
            <a:srgbClr val="FC8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9" name="Inhaltsplatzhalter 4"/>
          <p:cNvSpPr txBox="1">
            <a:spLocks/>
          </p:cNvSpPr>
          <p:nvPr/>
        </p:nvSpPr>
        <p:spPr>
          <a:xfrm>
            <a:off x="958241" y="2119637"/>
            <a:ext cx="2386913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CDB380"/>
                </a:solidFill>
                <a:latin typeface="Futura Lt BT" panose="020B0402020204020303" pitchFamily="34" charset="0"/>
              </a:rPr>
              <a:t>„Alarm“</a:t>
            </a:r>
          </a:p>
        </p:txBody>
      </p:sp>
      <p:sp>
        <p:nvSpPr>
          <p:cNvPr id="10" name="Inhaltsplatzhalter 4"/>
          <p:cNvSpPr txBox="1">
            <a:spLocks/>
          </p:cNvSpPr>
          <p:nvPr/>
        </p:nvSpPr>
        <p:spPr>
          <a:xfrm>
            <a:off x="4018241" y="2119637"/>
            <a:ext cx="2458995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CDB380"/>
                </a:solidFill>
                <a:latin typeface="Futura Lt BT" panose="020B0402020204020303" pitchFamily="34" charset="0"/>
              </a:rPr>
              <a:t>„Fade 20“</a:t>
            </a:r>
          </a:p>
        </p:txBody>
      </p:sp>
      <p:sp>
        <p:nvSpPr>
          <p:cNvPr id="15" name="Inhaltsplatzhalter 4">
            <a:extLst>
              <a:ext uri="{FF2B5EF4-FFF2-40B4-BE49-F238E27FC236}">
                <a16:creationId xmlns:a16="http://schemas.microsoft.com/office/drawing/2014/main" id="{2B5225F9-A453-4D73-AE00-35BF68CAE4BB}"/>
              </a:ext>
            </a:extLst>
          </p:cNvPr>
          <p:cNvSpPr txBox="1">
            <a:spLocks/>
          </p:cNvSpPr>
          <p:nvPr/>
        </p:nvSpPr>
        <p:spPr>
          <a:xfrm>
            <a:off x="7078241" y="2119637"/>
            <a:ext cx="2458995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>
                <a:solidFill>
                  <a:srgbClr val="CDB380"/>
                </a:solidFill>
                <a:latin typeface="Futura Lt BT" panose="020B0402020204020303" pitchFamily="34" charset="0"/>
              </a:rPr>
              <a:t>„Fade 5“</a:t>
            </a:r>
          </a:p>
        </p:txBody>
      </p:sp>
    </p:spTree>
    <p:extLst>
      <p:ext uri="{BB962C8B-B14F-4D97-AF65-F5344CB8AC3E}">
        <p14:creationId xmlns:p14="http://schemas.microsoft.com/office/powerpoint/2010/main" val="278468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(1/4)</a:t>
            </a:r>
          </a:p>
        </p:txBody>
      </p:sp>
      <p:pic>
        <p:nvPicPr>
          <p:cNvPr id="9" name="Inhaltsplatzhalter 8" descr="Ein Bild, das Fußball, Uhr, Ball, Foto enthält.&#10;&#10;Automatisch generierte Beschreibung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016" y="1418096"/>
            <a:ext cx="9047968" cy="5742598"/>
          </a:xfrm>
        </p:spPr>
      </p:pic>
    </p:spTree>
    <p:extLst>
      <p:ext uri="{BB962C8B-B14F-4D97-AF65-F5344CB8AC3E}">
        <p14:creationId xmlns:p14="http://schemas.microsoft.com/office/powerpoint/2010/main" val="310447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(2/4)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2016" y="1418096"/>
            <a:ext cx="9047967" cy="5742598"/>
          </a:xfrm>
        </p:spPr>
      </p:pic>
    </p:spTree>
    <p:extLst>
      <p:ext uri="{BB962C8B-B14F-4D97-AF65-F5344CB8AC3E}">
        <p14:creationId xmlns:p14="http://schemas.microsoft.com/office/powerpoint/2010/main" val="1151443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(3/4)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2016" y="1418096"/>
            <a:ext cx="9047967" cy="5742598"/>
          </a:xfrm>
        </p:spPr>
      </p:pic>
    </p:spTree>
    <p:extLst>
      <p:ext uri="{BB962C8B-B14F-4D97-AF65-F5344CB8AC3E}">
        <p14:creationId xmlns:p14="http://schemas.microsoft.com/office/powerpoint/2010/main" val="76350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">
      <a:dk1>
        <a:srgbClr val="031634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623</Words>
  <Application>Microsoft Office PowerPoint</Application>
  <PresentationFormat>Breitbild</PresentationFormat>
  <Paragraphs>172</Paragraphs>
  <Slides>38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5" baseType="lpstr">
      <vt:lpstr>Arial</vt:lpstr>
      <vt:lpstr>Calibri</vt:lpstr>
      <vt:lpstr>Futura Lt BT</vt:lpstr>
      <vt:lpstr>Symbol</vt:lpstr>
      <vt:lpstr>Wingdings</vt:lpstr>
      <vt:lpstr>Office</vt:lpstr>
      <vt:lpstr>Acrobat Document</vt:lpstr>
      <vt:lpstr>ReSync</vt:lpstr>
      <vt:lpstr>Übersicht</vt:lpstr>
      <vt:lpstr>Motivation</vt:lpstr>
      <vt:lpstr>Herangehensweise (1/2) </vt:lpstr>
      <vt:lpstr>Herangehensweise (2/2) </vt:lpstr>
      <vt:lpstr>45 Probanden in 3 Studiengruppen</vt:lpstr>
      <vt:lpstr>Aufgaben (1/4)</vt:lpstr>
      <vt:lpstr>Aufgaben (2/4)</vt:lpstr>
      <vt:lpstr>Aufgaben (3/4)</vt:lpstr>
      <vt:lpstr>Aufgaben (4/4)</vt:lpstr>
      <vt:lpstr>Video</vt:lpstr>
      <vt:lpstr>Ergebnisse (1/10)</vt:lpstr>
      <vt:lpstr>Ergebnisse (2/10)</vt:lpstr>
      <vt:lpstr>Ergebnisse (3/10)</vt:lpstr>
      <vt:lpstr>Ergebnisse (4/10)</vt:lpstr>
      <vt:lpstr>Ergebnisse (5/10)</vt:lpstr>
      <vt:lpstr>Ergebnisse (6/10)</vt:lpstr>
      <vt:lpstr>Ergebnisse (7/10)</vt:lpstr>
      <vt:lpstr>Ergebnisse (8/10)</vt:lpstr>
      <vt:lpstr>Ergebnisse (9/10)</vt:lpstr>
      <vt:lpstr>Ergebnisse (10/10)</vt:lpstr>
      <vt:lpstr>Diskussion (1/4)</vt:lpstr>
      <vt:lpstr>Diskussion (2/4)</vt:lpstr>
      <vt:lpstr>Diskussion (3/4)</vt:lpstr>
      <vt:lpstr>Diskussion (4/4)</vt:lpstr>
      <vt:lpstr>Schlussfolgerung</vt:lpstr>
      <vt:lpstr>PowerPoint-Präsentation</vt:lpstr>
      <vt:lpstr>Anhang</vt:lpstr>
      <vt:lpstr>Anhang</vt:lpstr>
      <vt:lpstr>Anhang</vt:lpstr>
      <vt:lpstr>Anhang</vt:lpstr>
      <vt:lpstr>Anhang</vt:lpstr>
      <vt:lpstr>Anhang</vt:lpstr>
      <vt:lpstr>Anhang</vt:lpstr>
      <vt:lpstr>Anhang</vt:lpstr>
      <vt:lpstr>Anhang</vt:lpstr>
      <vt:lpstr>Anhang</vt:lpstr>
      <vt:lpstr>Anhang</vt:lpstr>
    </vt:vector>
  </TitlesOfParts>
  <Company>Universität Ulm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resync</dc:title>
  <dc:creator>Sabrina Boehm</dc:creator>
  <cp:lastModifiedBy>Luca Porta</cp:lastModifiedBy>
  <cp:revision>113</cp:revision>
  <dcterms:created xsi:type="dcterms:W3CDTF">2019-12-06T09:28:42Z</dcterms:created>
  <dcterms:modified xsi:type="dcterms:W3CDTF">2020-01-20T14:15:05Z</dcterms:modified>
</cp:coreProperties>
</file>