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69" r:id="rId5"/>
    <p:sldId id="270" r:id="rId6"/>
    <p:sldId id="260" r:id="rId7"/>
    <p:sldId id="273" r:id="rId8"/>
    <p:sldId id="272" r:id="rId9"/>
    <p:sldId id="278" r:id="rId10"/>
    <p:sldId id="259" r:id="rId11"/>
    <p:sldId id="265" r:id="rId12"/>
    <p:sldId id="264" r:id="rId13"/>
    <p:sldId id="289" r:id="rId14"/>
    <p:sldId id="279" r:id="rId15"/>
    <p:sldId id="287" r:id="rId16"/>
    <p:sldId id="285" r:id="rId17"/>
    <p:sldId id="288" r:id="rId18"/>
    <p:sldId id="286" r:id="rId19"/>
    <p:sldId id="290" r:id="rId20"/>
    <p:sldId id="280" r:id="rId21"/>
    <p:sldId id="291" r:id="rId22"/>
    <p:sldId id="292" r:id="rId23"/>
    <p:sldId id="274" r:id="rId24"/>
    <p:sldId id="275" r:id="rId25"/>
    <p:sldId id="276" r:id="rId26"/>
    <p:sldId id="277" r:id="rId27"/>
    <p:sldId id="267" r:id="rId28"/>
    <p:sldId id="293" r:id="rId29"/>
    <p:sldId id="295" r:id="rId30"/>
    <p:sldId id="294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8D59"/>
    <a:srgbClr val="3288BD"/>
    <a:srgbClr val="D53E4F"/>
    <a:srgbClr val="44546A"/>
    <a:srgbClr val="FF00FF"/>
    <a:srgbClr val="B43A3A"/>
    <a:srgbClr val="9D1214"/>
    <a:srgbClr val="00FFCC"/>
    <a:srgbClr val="0D6F6E"/>
    <a:srgbClr val="086A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20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-Arbeitsblatt1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2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3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4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2000" b="0" dirty="0" err="1">
                <a:latin typeface="Futura Lt BT" panose="020B0402020204020303"/>
              </a:rPr>
              <a:t>Geschlecht</a:t>
            </a:r>
            <a:endParaRPr lang="en-US" b="0" dirty="0">
              <a:latin typeface="Futura Lt BT" panose="020B0402020204020303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Geschlecht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D53E4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C7F-4C7C-960F-ADB6BDEEF178}"/>
              </c:ext>
            </c:extLst>
          </c:dPt>
          <c:dPt>
            <c:idx val="1"/>
            <c:bubble3D val="0"/>
            <c:spPr>
              <a:solidFill>
                <a:srgbClr val="3288B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C7F-4C7C-960F-ADB6BDEEF178}"/>
              </c:ext>
            </c:extLst>
          </c:dPt>
          <c:dPt>
            <c:idx val="2"/>
            <c:bubble3D val="0"/>
            <c:spPr>
              <a:solidFill>
                <a:srgbClr val="FC8D5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C7F-4C7C-960F-ADB6BDEEF178}"/>
              </c:ext>
            </c:extLst>
          </c:dPt>
          <c:cat>
            <c:strRef>
              <c:f>Tabelle1!$A$2:$A$4</c:f>
              <c:strCache>
                <c:ptCount val="3"/>
                <c:pt idx="0">
                  <c:v>Männlich</c:v>
                </c:pt>
                <c:pt idx="1">
                  <c:v>Weiblich</c:v>
                </c:pt>
                <c:pt idx="2">
                  <c:v>Divers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33</c:v>
                </c:pt>
                <c:pt idx="1">
                  <c:v>12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7F-4C7C-960F-ADB6BDEEF1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Futura Lt BT" panose="020B0402020204020303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data id="0">
      <cx:strDim type="cat">
        <cx:f>Tabelle1!$A$2:$A$46</cx:f>
        <cx:lvl ptCount="45">
          <cx:pt idx="0">Alter</cx:pt>
          <cx:pt idx="1">Alter</cx:pt>
          <cx:pt idx="2">Alter</cx:pt>
          <cx:pt idx="3">Alter</cx:pt>
          <cx:pt idx="4">Alter</cx:pt>
          <cx:pt idx="5">Alter</cx:pt>
          <cx:pt idx="6">Alter</cx:pt>
          <cx:pt idx="7">Alter</cx:pt>
          <cx:pt idx="8">Alter</cx:pt>
          <cx:pt idx="9">Alter</cx:pt>
          <cx:pt idx="10">Alter</cx:pt>
          <cx:pt idx="11">Alter</cx:pt>
          <cx:pt idx="12">Alter</cx:pt>
          <cx:pt idx="13">Alter</cx:pt>
          <cx:pt idx="14">Alter</cx:pt>
          <cx:pt idx="15">Alter</cx:pt>
          <cx:pt idx="16">Alter</cx:pt>
          <cx:pt idx="17">Alter</cx:pt>
          <cx:pt idx="18">Alter</cx:pt>
          <cx:pt idx="19">Alter</cx:pt>
          <cx:pt idx="20">Alter</cx:pt>
          <cx:pt idx="21">Alter</cx:pt>
          <cx:pt idx="22">Alter</cx:pt>
          <cx:pt idx="23">Alter</cx:pt>
          <cx:pt idx="24">Alter</cx:pt>
          <cx:pt idx="25">Alter</cx:pt>
          <cx:pt idx="26">Alter</cx:pt>
          <cx:pt idx="27">Alter</cx:pt>
          <cx:pt idx="28">Alter</cx:pt>
          <cx:pt idx="29">Alter</cx:pt>
          <cx:pt idx="30">Alter</cx:pt>
          <cx:pt idx="31">Alter</cx:pt>
          <cx:pt idx="32">Alter</cx:pt>
          <cx:pt idx="33">Alter</cx:pt>
          <cx:pt idx="34">Alter</cx:pt>
          <cx:pt idx="35">Alter</cx:pt>
          <cx:pt idx="36">Alter</cx:pt>
          <cx:pt idx="37">Alter</cx:pt>
          <cx:pt idx="38">Alter</cx:pt>
          <cx:pt idx="39">Alter</cx:pt>
          <cx:pt idx="40">Alter</cx:pt>
          <cx:pt idx="41">Alter</cx:pt>
          <cx:pt idx="42">Alter</cx:pt>
          <cx:pt idx="43">Alter</cx:pt>
          <cx:pt idx="44">Alter</cx:pt>
        </cx:lvl>
      </cx:strDim>
      <cx:numDim type="val">
        <cx:f>Tabelle1!$B$2:$B$46</cx:f>
        <cx:lvl ptCount="45" formatCode="Standard">
          <cx:pt idx="0">23</cx:pt>
          <cx:pt idx="1">25</cx:pt>
          <cx:pt idx="2">25</cx:pt>
          <cx:pt idx="3">21</cx:pt>
          <cx:pt idx="4">22</cx:pt>
          <cx:pt idx="5">20</cx:pt>
          <cx:pt idx="6">26</cx:pt>
          <cx:pt idx="7">22</cx:pt>
          <cx:pt idx="8">22</cx:pt>
          <cx:pt idx="9">21</cx:pt>
          <cx:pt idx="10">23</cx:pt>
          <cx:pt idx="11">23</cx:pt>
          <cx:pt idx="12">24</cx:pt>
          <cx:pt idx="13">23</cx:pt>
          <cx:pt idx="14">26</cx:pt>
          <cx:pt idx="15">21</cx:pt>
          <cx:pt idx="16">21</cx:pt>
          <cx:pt idx="17">21</cx:pt>
          <cx:pt idx="18">27</cx:pt>
          <cx:pt idx="19">23</cx:pt>
          <cx:pt idx="20">28</cx:pt>
          <cx:pt idx="21">23</cx:pt>
          <cx:pt idx="22">20</cx:pt>
          <cx:pt idx="23">22</cx:pt>
          <cx:pt idx="24">20</cx:pt>
          <cx:pt idx="25">20</cx:pt>
          <cx:pt idx="26">21</cx:pt>
          <cx:pt idx="27">22</cx:pt>
          <cx:pt idx="28">26</cx:pt>
          <cx:pt idx="29">21</cx:pt>
          <cx:pt idx="30">20</cx:pt>
          <cx:pt idx="31">21</cx:pt>
          <cx:pt idx="32">19</cx:pt>
          <cx:pt idx="33">21</cx:pt>
          <cx:pt idx="34">21</cx:pt>
          <cx:pt idx="35">24</cx:pt>
          <cx:pt idx="36">22</cx:pt>
          <cx:pt idx="37">25</cx:pt>
          <cx:pt idx="38">25</cx:pt>
          <cx:pt idx="39">24</cx:pt>
          <cx:pt idx="40">25</cx:pt>
          <cx:pt idx="41">28</cx:pt>
          <cx:pt idx="42">26</cx:pt>
          <cx:pt idx="43">24</cx:pt>
          <cx:pt idx="44">30</cx:pt>
        </cx:lvl>
      </cx:numDim>
    </cx:data>
  </cx:chartData>
  <cx:chart>
    <cx:title pos="t" align="ctr" overlay="0">
      <cx:tx>
        <cx:rich>
          <a:bodyPr rot="0" spcFirstLastPara="1" vertOverflow="ellipsis" vert="horz" wrap="square" lIns="0" tIns="0" rIns="0" bIns="0" anchor="ctr" anchorCtr="1"/>
          <a:lstStyle/>
          <a:p>
            <a:pPr algn="ctr">
              <a:defRPr/>
            </a:pPr>
            <a:r>
              <a:rPr lang="de-DE" sz="2000" dirty="0" smtClean="0">
                <a:solidFill>
                  <a:srgbClr val="44546A"/>
                </a:solidFill>
                <a:latin typeface="Futura Lt BT" panose="020B0402020204020303"/>
              </a:rPr>
              <a:t>Teilnehmeralter</a:t>
            </a:r>
            <a:endParaRPr lang="de-DE" sz="2000" dirty="0">
              <a:solidFill>
                <a:srgbClr val="44546A"/>
              </a:solidFill>
              <a:latin typeface="Futura Lt BT" panose="020B0402020204020303"/>
            </a:endParaRPr>
          </a:p>
        </cx:rich>
      </cx:tx>
    </cx:title>
    <cx:plotArea>
      <cx:plotAreaRegion>
        <cx:series layoutId="boxWhisker" uniqueId="{CC58AE55-BFF7-468A-A7E3-B588CF9A5CC5}" formatIdx="0">
          <cx:tx>
            <cx:txData>
              <cx:f>Tabelle1!$B$1</cx:f>
              <cx:v>Datenreihe1</cx:v>
            </cx:txData>
          </cx:tx>
          <cx:spPr>
            <a:solidFill>
              <a:srgbClr val="FC8D59"/>
            </a:solidFill>
            <a:ln>
              <a:solidFill>
                <a:srgbClr val="FC8D59"/>
              </a:solidFill>
            </a:ln>
          </cx:spPr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0.469999999"/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>
                <a:solidFill>
                  <a:srgbClr val="44546A"/>
                </a:solidFill>
                <a:latin typeface="Futura Lt BT" panose="020B0402020204020303"/>
                <a:ea typeface="Futura Lt BT" panose="020B0402020204020303"/>
                <a:cs typeface="Futura Lt BT" panose="020B0402020204020303"/>
              </a:defRPr>
            </a:pPr>
            <a:endParaRPr lang="de-DE">
              <a:solidFill>
                <a:srgbClr val="44546A"/>
              </a:solidFill>
              <a:latin typeface="Futura Lt BT" panose="020B0402020204020303"/>
            </a:endParaRPr>
          </a:p>
        </cx:txPr>
      </cx:axis>
      <cx:axis id="1">
        <cx:valScaling/>
        <cx:majorGridlines>
          <cx:spPr>
            <a:effectLst>
              <a:outerShdw blurRad="50800" dist="50800" algn="ctr" rotWithShape="0">
                <a:srgbClr val="000000">
                  <a:alpha val="43137"/>
                </a:srgbClr>
              </a:outerShdw>
            </a:effectLst>
          </cx:spPr>
        </cx:majorGridlines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>
                <a:solidFill>
                  <a:srgbClr val="44546A"/>
                </a:solidFill>
                <a:latin typeface="Futura Lt BT" panose="020B0402020204020303"/>
                <a:ea typeface="Futura Lt BT" panose="020B0402020204020303"/>
                <a:cs typeface="Futura Lt BT" panose="020B0402020204020303"/>
              </a:defRPr>
            </a:pPr>
            <a:endParaRPr lang="de-DE">
              <a:solidFill>
                <a:srgbClr val="44546A"/>
              </a:solidFill>
              <a:latin typeface="Futura Lt BT" panose="020B0402020204020303"/>
            </a:endParaRPr>
          </a:p>
        </cx:txPr>
      </cx:axis>
    </cx:plotArea>
  </cx:chart>
</cx:chartSpace>
</file>

<file path=ppt/charts/chart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Tabelle1!$A$2:$A$91</cx:f>
        <cx:lvl ptCount="90">
          <cx:pt idx="0">Pleasure (pre)</cx:pt>
          <cx:pt idx="1">Pleasure (pre)</cx:pt>
          <cx:pt idx="2">Pleasure (pre)</cx:pt>
          <cx:pt idx="3">Pleasure (pre)</cx:pt>
          <cx:pt idx="4">Pleasure (pre)</cx:pt>
          <cx:pt idx="5">Pleasure (pre)</cx:pt>
          <cx:pt idx="6">Pleasure (pre)</cx:pt>
          <cx:pt idx="7">Pleasure (pre)</cx:pt>
          <cx:pt idx="8">Pleasure (pre)</cx:pt>
          <cx:pt idx="9">Pleasure (pre)</cx:pt>
          <cx:pt idx="10">Pleasure (pre)</cx:pt>
          <cx:pt idx="11">Pleasure (pre)</cx:pt>
          <cx:pt idx="12">Pleasure (pre)</cx:pt>
          <cx:pt idx="13">Pleasure (pre)</cx:pt>
          <cx:pt idx="14">Pleasure (pre)</cx:pt>
          <cx:pt idx="15">Pleasure (post)</cx:pt>
          <cx:pt idx="16">Pleasure (post)</cx:pt>
          <cx:pt idx="17">Pleasure (post)</cx:pt>
          <cx:pt idx="18">Pleasure (post)</cx:pt>
          <cx:pt idx="19">Pleasure (post)</cx:pt>
          <cx:pt idx="20">Pleasure (post)</cx:pt>
          <cx:pt idx="21">Pleasure (post)</cx:pt>
          <cx:pt idx="22">Pleasure (post)</cx:pt>
          <cx:pt idx="23">Pleasure (post)</cx:pt>
          <cx:pt idx="24">Pleasure (post)</cx:pt>
          <cx:pt idx="25">Pleasure (post)</cx:pt>
          <cx:pt idx="26">Pleasure (post)</cx:pt>
          <cx:pt idx="27">Pleasure (post)</cx:pt>
          <cx:pt idx="28">Pleasure (post)</cx:pt>
          <cx:pt idx="29">Pleasure (post)</cx:pt>
          <cx:pt idx="30">Arousal (pre)</cx:pt>
          <cx:pt idx="31">Arousal (pre)</cx:pt>
          <cx:pt idx="32">Arousal (pre)</cx:pt>
          <cx:pt idx="33">Arousal (pre)</cx:pt>
          <cx:pt idx="34">Arousal (pre)</cx:pt>
          <cx:pt idx="35">Arousal (pre)</cx:pt>
          <cx:pt idx="36">Arousal (pre)</cx:pt>
          <cx:pt idx="37">Arousal (pre)</cx:pt>
          <cx:pt idx="38">Arousal (pre)</cx:pt>
          <cx:pt idx="39">Arousal (pre)</cx:pt>
          <cx:pt idx="40">Arousal (pre)</cx:pt>
          <cx:pt idx="41">Arousal (pre)</cx:pt>
          <cx:pt idx="42">Arousal (pre)</cx:pt>
          <cx:pt idx="43">Arousal (pre)</cx:pt>
          <cx:pt idx="44">Arousal (pre)</cx:pt>
          <cx:pt idx="45">Arousal (post)</cx:pt>
          <cx:pt idx="46">Arousal (post)</cx:pt>
          <cx:pt idx="47">Arousal (post)</cx:pt>
          <cx:pt idx="48">Arousal (post)</cx:pt>
          <cx:pt idx="49">Arousal (post)</cx:pt>
          <cx:pt idx="50">Arousal (post)</cx:pt>
          <cx:pt idx="51">Arousal (post)</cx:pt>
          <cx:pt idx="52">Arousal (post)</cx:pt>
          <cx:pt idx="53">Arousal (post)</cx:pt>
          <cx:pt idx="54">Arousal (post)</cx:pt>
          <cx:pt idx="55">Arousal (post)</cx:pt>
          <cx:pt idx="56">Arousal (post)</cx:pt>
          <cx:pt idx="57">Arousal (post)</cx:pt>
          <cx:pt idx="58">Arousal (post)</cx:pt>
          <cx:pt idx="59">Arousal (post)</cx:pt>
          <cx:pt idx="60">Dominance (pre)</cx:pt>
          <cx:pt idx="61">Dominance (pre)</cx:pt>
          <cx:pt idx="62">Dominance (pre)</cx:pt>
          <cx:pt idx="63">Dominance (pre)</cx:pt>
          <cx:pt idx="64">Dominance (pre)</cx:pt>
          <cx:pt idx="65">Dominance (pre)</cx:pt>
          <cx:pt idx="66">Dominance (pre)</cx:pt>
          <cx:pt idx="67">Dominance (pre)</cx:pt>
          <cx:pt idx="68">Dominance (pre)</cx:pt>
          <cx:pt idx="69">Dominance (pre)</cx:pt>
          <cx:pt idx="70">Dominance (pre)</cx:pt>
          <cx:pt idx="71">Dominance (pre)</cx:pt>
          <cx:pt idx="72">Dominance (pre)</cx:pt>
          <cx:pt idx="73">Dominance (pre)</cx:pt>
          <cx:pt idx="74">Dominance (pre)</cx:pt>
          <cx:pt idx="75">Dominance (post)</cx:pt>
          <cx:pt idx="76">Dominance (post)</cx:pt>
          <cx:pt idx="77">Dominance (post)</cx:pt>
          <cx:pt idx="78">Dominance (post)</cx:pt>
          <cx:pt idx="79">Dominance (post)</cx:pt>
          <cx:pt idx="80">Dominance (post)</cx:pt>
          <cx:pt idx="81">Dominance (post)</cx:pt>
          <cx:pt idx="82">Dominance (post)</cx:pt>
          <cx:pt idx="83">Dominance (post)</cx:pt>
          <cx:pt idx="84">Dominance (post)</cx:pt>
          <cx:pt idx="85">Dominance (post)</cx:pt>
          <cx:pt idx="86">Dominance (post)</cx:pt>
          <cx:pt idx="87">Dominance (post)</cx:pt>
          <cx:pt idx="88">Dominance (post)</cx:pt>
          <cx:pt idx="89">Dominance (post)</cx:pt>
        </cx:lvl>
      </cx:strDim>
      <cx:numDim type="val">
        <cx:f>Tabelle1!$B$2:$B$91</cx:f>
        <cx:lvl ptCount="90" formatCode="Standard">
          <cx:pt idx="0">4</cx:pt>
          <cx:pt idx="1">4</cx:pt>
          <cx:pt idx="2">4</cx:pt>
          <cx:pt idx="3">4</cx:pt>
          <cx:pt idx="4">3</cx:pt>
          <cx:pt idx="5">3</cx:pt>
          <cx:pt idx="6">4</cx:pt>
          <cx:pt idx="7">4</cx:pt>
          <cx:pt idx="8">4</cx:pt>
          <cx:pt idx="9">4</cx:pt>
          <cx:pt idx="10">4</cx:pt>
          <cx:pt idx="11">5</cx:pt>
          <cx:pt idx="12">4</cx:pt>
          <cx:pt idx="13">4</cx:pt>
          <cx:pt idx="14">5</cx:pt>
          <cx:pt idx="15">4</cx:pt>
          <cx:pt idx="16">4</cx:pt>
          <cx:pt idx="17">4</cx:pt>
          <cx:pt idx="18">4</cx:pt>
          <cx:pt idx="19">2</cx:pt>
          <cx:pt idx="20">3</cx:pt>
          <cx:pt idx="21">4</cx:pt>
          <cx:pt idx="22">4</cx:pt>
          <cx:pt idx="23">4</cx:pt>
          <cx:pt idx="24">4</cx:pt>
          <cx:pt idx="25">4</cx:pt>
          <cx:pt idx="26">5</cx:pt>
          <cx:pt idx="27">4</cx:pt>
          <cx:pt idx="28">4</cx:pt>
          <cx:pt idx="29">4</cx:pt>
          <cx:pt idx="30">3</cx:pt>
          <cx:pt idx="31">2</cx:pt>
          <cx:pt idx="32">1</cx:pt>
          <cx:pt idx="33">2</cx:pt>
          <cx:pt idx="34">3</cx:pt>
          <cx:pt idx="35">4</cx:pt>
          <cx:pt idx="36">3</cx:pt>
          <cx:pt idx="37">2</cx:pt>
          <cx:pt idx="38">4</cx:pt>
          <cx:pt idx="39">3</cx:pt>
          <cx:pt idx="40">2</cx:pt>
          <cx:pt idx="41">2</cx:pt>
          <cx:pt idx="42">3</cx:pt>
          <cx:pt idx="43">3</cx:pt>
          <cx:pt idx="44">1</cx:pt>
          <cx:pt idx="45">3</cx:pt>
          <cx:pt idx="46">1</cx:pt>
          <cx:pt idx="47">2</cx:pt>
          <cx:pt idx="48">1</cx:pt>
          <cx:pt idx="49">2</cx:pt>
          <cx:pt idx="50">3</cx:pt>
          <cx:pt idx="51">2</cx:pt>
          <cx:pt idx="52">1</cx:pt>
          <cx:pt idx="53">2</cx:pt>
          <cx:pt idx="54">2</cx:pt>
          <cx:pt idx="55">3</cx:pt>
          <cx:pt idx="56">1</cx:pt>
          <cx:pt idx="57">4</cx:pt>
          <cx:pt idx="58">2</cx:pt>
          <cx:pt idx="59">1</cx:pt>
          <cx:pt idx="60">4</cx:pt>
          <cx:pt idx="61">3</cx:pt>
          <cx:pt idx="62">3</cx:pt>
          <cx:pt idx="63">2</cx:pt>
          <cx:pt idx="64">3</cx:pt>
          <cx:pt idx="65">3</cx:pt>
          <cx:pt idx="66">5</cx:pt>
          <cx:pt idx="67">4</cx:pt>
          <cx:pt idx="68">3</cx:pt>
          <cx:pt idx="69">3</cx:pt>
          <cx:pt idx="70">3</cx:pt>
          <cx:pt idx="71">3</cx:pt>
          <cx:pt idx="72">3</cx:pt>
          <cx:pt idx="73">2</cx:pt>
          <cx:pt idx="74">5</cx:pt>
          <cx:pt idx="75">4</cx:pt>
          <cx:pt idx="76">2</cx:pt>
          <cx:pt idx="77">3</cx:pt>
          <cx:pt idx="78">2</cx:pt>
          <cx:pt idx="79">2</cx:pt>
          <cx:pt idx="80">3</cx:pt>
          <cx:pt idx="81">2</cx:pt>
          <cx:pt idx="82">3</cx:pt>
          <cx:pt idx="83">2</cx:pt>
          <cx:pt idx="84">3</cx:pt>
          <cx:pt idx="85">2</cx:pt>
          <cx:pt idx="86">3</cx:pt>
          <cx:pt idx="87">2</cx:pt>
          <cx:pt idx="88">2</cx:pt>
          <cx:pt idx="89">5</cx:pt>
        </cx:lvl>
      </cx:numDim>
    </cx:data>
    <cx:data id="1">
      <cx:strDim type="cat">
        <cx:f>Tabelle1!$A$2:$A$91</cx:f>
        <cx:lvl ptCount="90">
          <cx:pt idx="0">Pleasure (pre)</cx:pt>
          <cx:pt idx="1">Pleasure (pre)</cx:pt>
          <cx:pt idx="2">Pleasure (pre)</cx:pt>
          <cx:pt idx="3">Pleasure (pre)</cx:pt>
          <cx:pt idx="4">Pleasure (pre)</cx:pt>
          <cx:pt idx="5">Pleasure (pre)</cx:pt>
          <cx:pt idx="6">Pleasure (pre)</cx:pt>
          <cx:pt idx="7">Pleasure (pre)</cx:pt>
          <cx:pt idx="8">Pleasure (pre)</cx:pt>
          <cx:pt idx="9">Pleasure (pre)</cx:pt>
          <cx:pt idx="10">Pleasure (pre)</cx:pt>
          <cx:pt idx="11">Pleasure (pre)</cx:pt>
          <cx:pt idx="12">Pleasure (pre)</cx:pt>
          <cx:pt idx="13">Pleasure (pre)</cx:pt>
          <cx:pt idx="14">Pleasure (pre)</cx:pt>
          <cx:pt idx="15">Pleasure (post)</cx:pt>
          <cx:pt idx="16">Pleasure (post)</cx:pt>
          <cx:pt idx="17">Pleasure (post)</cx:pt>
          <cx:pt idx="18">Pleasure (post)</cx:pt>
          <cx:pt idx="19">Pleasure (post)</cx:pt>
          <cx:pt idx="20">Pleasure (post)</cx:pt>
          <cx:pt idx="21">Pleasure (post)</cx:pt>
          <cx:pt idx="22">Pleasure (post)</cx:pt>
          <cx:pt idx="23">Pleasure (post)</cx:pt>
          <cx:pt idx="24">Pleasure (post)</cx:pt>
          <cx:pt idx="25">Pleasure (post)</cx:pt>
          <cx:pt idx="26">Pleasure (post)</cx:pt>
          <cx:pt idx="27">Pleasure (post)</cx:pt>
          <cx:pt idx="28">Pleasure (post)</cx:pt>
          <cx:pt idx="29">Pleasure (post)</cx:pt>
          <cx:pt idx="30">Arousal (pre)</cx:pt>
          <cx:pt idx="31">Arousal (pre)</cx:pt>
          <cx:pt idx="32">Arousal (pre)</cx:pt>
          <cx:pt idx="33">Arousal (pre)</cx:pt>
          <cx:pt idx="34">Arousal (pre)</cx:pt>
          <cx:pt idx="35">Arousal (pre)</cx:pt>
          <cx:pt idx="36">Arousal (pre)</cx:pt>
          <cx:pt idx="37">Arousal (pre)</cx:pt>
          <cx:pt idx="38">Arousal (pre)</cx:pt>
          <cx:pt idx="39">Arousal (pre)</cx:pt>
          <cx:pt idx="40">Arousal (pre)</cx:pt>
          <cx:pt idx="41">Arousal (pre)</cx:pt>
          <cx:pt idx="42">Arousal (pre)</cx:pt>
          <cx:pt idx="43">Arousal (pre)</cx:pt>
          <cx:pt idx="44">Arousal (pre)</cx:pt>
          <cx:pt idx="45">Arousal (post)</cx:pt>
          <cx:pt idx="46">Arousal (post)</cx:pt>
          <cx:pt idx="47">Arousal (post)</cx:pt>
          <cx:pt idx="48">Arousal (post)</cx:pt>
          <cx:pt idx="49">Arousal (post)</cx:pt>
          <cx:pt idx="50">Arousal (post)</cx:pt>
          <cx:pt idx="51">Arousal (post)</cx:pt>
          <cx:pt idx="52">Arousal (post)</cx:pt>
          <cx:pt idx="53">Arousal (post)</cx:pt>
          <cx:pt idx="54">Arousal (post)</cx:pt>
          <cx:pt idx="55">Arousal (post)</cx:pt>
          <cx:pt idx="56">Arousal (post)</cx:pt>
          <cx:pt idx="57">Arousal (post)</cx:pt>
          <cx:pt idx="58">Arousal (post)</cx:pt>
          <cx:pt idx="59">Arousal (post)</cx:pt>
          <cx:pt idx="60">Dominance (pre)</cx:pt>
          <cx:pt idx="61">Dominance (pre)</cx:pt>
          <cx:pt idx="62">Dominance (pre)</cx:pt>
          <cx:pt idx="63">Dominance (pre)</cx:pt>
          <cx:pt idx="64">Dominance (pre)</cx:pt>
          <cx:pt idx="65">Dominance (pre)</cx:pt>
          <cx:pt idx="66">Dominance (pre)</cx:pt>
          <cx:pt idx="67">Dominance (pre)</cx:pt>
          <cx:pt idx="68">Dominance (pre)</cx:pt>
          <cx:pt idx="69">Dominance (pre)</cx:pt>
          <cx:pt idx="70">Dominance (pre)</cx:pt>
          <cx:pt idx="71">Dominance (pre)</cx:pt>
          <cx:pt idx="72">Dominance (pre)</cx:pt>
          <cx:pt idx="73">Dominance (pre)</cx:pt>
          <cx:pt idx="74">Dominance (pre)</cx:pt>
          <cx:pt idx="75">Dominance (post)</cx:pt>
          <cx:pt idx="76">Dominance (post)</cx:pt>
          <cx:pt idx="77">Dominance (post)</cx:pt>
          <cx:pt idx="78">Dominance (post)</cx:pt>
          <cx:pt idx="79">Dominance (post)</cx:pt>
          <cx:pt idx="80">Dominance (post)</cx:pt>
          <cx:pt idx="81">Dominance (post)</cx:pt>
          <cx:pt idx="82">Dominance (post)</cx:pt>
          <cx:pt idx="83">Dominance (post)</cx:pt>
          <cx:pt idx="84">Dominance (post)</cx:pt>
          <cx:pt idx="85">Dominance (post)</cx:pt>
          <cx:pt idx="86">Dominance (post)</cx:pt>
          <cx:pt idx="87">Dominance (post)</cx:pt>
          <cx:pt idx="88">Dominance (post)</cx:pt>
          <cx:pt idx="89">Dominance (post)</cx:pt>
        </cx:lvl>
      </cx:strDim>
      <cx:numDim type="val">
        <cx:f>Tabelle1!$C$2:$C$91</cx:f>
        <cx:lvl ptCount="90" formatCode="Standard">
          <cx:pt idx="0">4</cx:pt>
          <cx:pt idx="1">5</cx:pt>
          <cx:pt idx="2">4</cx:pt>
          <cx:pt idx="3">4</cx:pt>
          <cx:pt idx="4">4</cx:pt>
          <cx:pt idx="5">4</cx:pt>
          <cx:pt idx="6">4</cx:pt>
          <cx:pt idx="7">4</cx:pt>
          <cx:pt idx="8">4</cx:pt>
          <cx:pt idx="9">4</cx:pt>
          <cx:pt idx="10">5</cx:pt>
          <cx:pt idx="11">4</cx:pt>
          <cx:pt idx="12">3</cx:pt>
          <cx:pt idx="13">5</cx:pt>
          <cx:pt idx="14">5</cx:pt>
          <cx:pt idx="15">3</cx:pt>
          <cx:pt idx="16">5</cx:pt>
          <cx:pt idx="17">4</cx:pt>
          <cx:pt idx="18">3</cx:pt>
          <cx:pt idx="19">4</cx:pt>
          <cx:pt idx="20">2</cx:pt>
          <cx:pt idx="21">4</cx:pt>
          <cx:pt idx="22">3</cx:pt>
          <cx:pt idx="23">5</cx:pt>
          <cx:pt idx="24">4</cx:pt>
          <cx:pt idx="25">4</cx:pt>
          <cx:pt idx="26">4</cx:pt>
          <cx:pt idx="27">3</cx:pt>
          <cx:pt idx="28">4</cx:pt>
          <cx:pt idx="29">4</cx:pt>
          <cx:pt idx="30">1</cx:pt>
          <cx:pt idx="31">1</cx:pt>
          <cx:pt idx="32">2</cx:pt>
          <cx:pt idx="33">2</cx:pt>
          <cx:pt idx="34">2</cx:pt>
          <cx:pt idx="35">5</cx:pt>
          <cx:pt idx="36">3</cx:pt>
          <cx:pt idx="37">3</cx:pt>
          <cx:pt idx="38">3</cx:pt>
          <cx:pt idx="39">3</cx:pt>
          <cx:pt idx="40">2</cx:pt>
          <cx:pt idx="41">2</cx:pt>
          <cx:pt idx="42">2</cx:pt>
          <cx:pt idx="43">2</cx:pt>
          <cx:pt idx="44">2</cx:pt>
          <cx:pt idx="45">1</cx:pt>
          <cx:pt idx="46">1</cx:pt>
          <cx:pt idx="47">2</cx:pt>
          <cx:pt idx="48">1</cx:pt>
          <cx:pt idx="49">2</cx:pt>
          <cx:pt idx="50">2</cx:pt>
          <cx:pt idx="51">4</cx:pt>
          <cx:pt idx="52">1</cx:pt>
          <cx:pt idx="53">3</cx:pt>
          <cx:pt idx="54">2</cx:pt>
          <cx:pt idx="55">1</cx:pt>
          <cx:pt idx="56">3</cx:pt>
          <cx:pt idx="57">1</cx:pt>
          <cx:pt idx="58">2</cx:pt>
          <cx:pt idx="59">3</cx:pt>
          <cx:pt idx="60">5</cx:pt>
          <cx:pt idx="61">1</cx:pt>
          <cx:pt idx="62">3</cx:pt>
          <cx:pt idx="63">2</cx:pt>
          <cx:pt idx="64">4</cx:pt>
          <cx:pt idx="65">3</cx:pt>
          <cx:pt idx="66">3</cx:pt>
          <cx:pt idx="67">3</cx:pt>
          <cx:pt idx="68">4</cx:pt>
          <cx:pt idx="69">2</cx:pt>
          <cx:pt idx="70">4</cx:pt>
          <cx:pt idx="71">3</cx:pt>
          <cx:pt idx="72">3</cx:pt>
          <cx:pt idx="73">3</cx:pt>
          <cx:pt idx="74">3</cx:pt>
          <cx:pt idx="75">3</cx:pt>
          <cx:pt idx="76">2</cx:pt>
          <cx:pt idx="77">3</cx:pt>
          <cx:pt idx="78">3</cx:pt>
          <cx:pt idx="79">4</cx:pt>
          <cx:pt idx="80">1</cx:pt>
          <cx:pt idx="81">3</cx:pt>
          <cx:pt idx="82">2</cx:pt>
          <cx:pt idx="83">3</cx:pt>
          <cx:pt idx="84">2</cx:pt>
          <cx:pt idx="85">3</cx:pt>
          <cx:pt idx="86">3</cx:pt>
          <cx:pt idx="87">2</cx:pt>
          <cx:pt idx="88">3</cx:pt>
          <cx:pt idx="89">3</cx:pt>
        </cx:lvl>
      </cx:numDim>
    </cx:data>
    <cx:data id="2">
      <cx:strDim type="cat">
        <cx:f>Tabelle1!$A$2:$A$91</cx:f>
        <cx:lvl ptCount="90">
          <cx:pt idx="0">Pleasure (pre)</cx:pt>
          <cx:pt idx="1">Pleasure (pre)</cx:pt>
          <cx:pt idx="2">Pleasure (pre)</cx:pt>
          <cx:pt idx="3">Pleasure (pre)</cx:pt>
          <cx:pt idx="4">Pleasure (pre)</cx:pt>
          <cx:pt idx="5">Pleasure (pre)</cx:pt>
          <cx:pt idx="6">Pleasure (pre)</cx:pt>
          <cx:pt idx="7">Pleasure (pre)</cx:pt>
          <cx:pt idx="8">Pleasure (pre)</cx:pt>
          <cx:pt idx="9">Pleasure (pre)</cx:pt>
          <cx:pt idx="10">Pleasure (pre)</cx:pt>
          <cx:pt idx="11">Pleasure (pre)</cx:pt>
          <cx:pt idx="12">Pleasure (pre)</cx:pt>
          <cx:pt idx="13">Pleasure (pre)</cx:pt>
          <cx:pt idx="14">Pleasure (pre)</cx:pt>
          <cx:pt idx="15">Pleasure (post)</cx:pt>
          <cx:pt idx="16">Pleasure (post)</cx:pt>
          <cx:pt idx="17">Pleasure (post)</cx:pt>
          <cx:pt idx="18">Pleasure (post)</cx:pt>
          <cx:pt idx="19">Pleasure (post)</cx:pt>
          <cx:pt idx="20">Pleasure (post)</cx:pt>
          <cx:pt idx="21">Pleasure (post)</cx:pt>
          <cx:pt idx="22">Pleasure (post)</cx:pt>
          <cx:pt idx="23">Pleasure (post)</cx:pt>
          <cx:pt idx="24">Pleasure (post)</cx:pt>
          <cx:pt idx="25">Pleasure (post)</cx:pt>
          <cx:pt idx="26">Pleasure (post)</cx:pt>
          <cx:pt idx="27">Pleasure (post)</cx:pt>
          <cx:pt idx="28">Pleasure (post)</cx:pt>
          <cx:pt idx="29">Pleasure (post)</cx:pt>
          <cx:pt idx="30">Arousal (pre)</cx:pt>
          <cx:pt idx="31">Arousal (pre)</cx:pt>
          <cx:pt idx="32">Arousal (pre)</cx:pt>
          <cx:pt idx="33">Arousal (pre)</cx:pt>
          <cx:pt idx="34">Arousal (pre)</cx:pt>
          <cx:pt idx="35">Arousal (pre)</cx:pt>
          <cx:pt idx="36">Arousal (pre)</cx:pt>
          <cx:pt idx="37">Arousal (pre)</cx:pt>
          <cx:pt idx="38">Arousal (pre)</cx:pt>
          <cx:pt idx="39">Arousal (pre)</cx:pt>
          <cx:pt idx="40">Arousal (pre)</cx:pt>
          <cx:pt idx="41">Arousal (pre)</cx:pt>
          <cx:pt idx="42">Arousal (pre)</cx:pt>
          <cx:pt idx="43">Arousal (pre)</cx:pt>
          <cx:pt idx="44">Arousal (pre)</cx:pt>
          <cx:pt idx="45">Arousal (post)</cx:pt>
          <cx:pt idx="46">Arousal (post)</cx:pt>
          <cx:pt idx="47">Arousal (post)</cx:pt>
          <cx:pt idx="48">Arousal (post)</cx:pt>
          <cx:pt idx="49">Arousal (post)</cx:pt>
          <cx:pt idx="50">Arousal (post)</cx:pt>
          <cx:pt idx="51">Arousal (post)</cx:pt>
          <cx:pt idx="52">Arousal (post)</cx:pt>
          <cx:pt idx="53">Arousal (post)</cx:pt>
          <cx:pt idx="54">Arousal (post)</cx:pt>
          <cx:pt idx="55">Arousal (post)</cx:pt>
          <cx:pt idx="56">Arousal (post)</cx:pt>
          <cx:pt idx="57">Arousal (post)</cx:pt>
          <cx:pt idx="58">Arousal (post)</cx:pt>
          <cx:pt idx="59">Arousal (post)</cx:pt>
          <cx:pt idx="60">Dominance (pre)</cx:pt>
          <cx:pt idx="61">Dominance (pre)</cx:pt>
          <cx:pt idx="62">Dominance (pre)</cx:pt>
          <cx:pt idx="63">Dominance (pre)</cx:pt>
          <cx:pt idx="64">Dominance (pre)</cx:pt>
          <cx:pt idx="65">Dominance (pre)</cx:pt>
          <cx:pt idx="66">Dominance (pre)</cx:pt>
          <cx:pt idx="67">Dominance (pre)</cx:pt>
          <cx:pt idx="68">Dominance (pre)</cx:pt>
          <cx:pt idx="69">Dominance (pre)</cx:pt>
          <cx:pt idx="70">Dominance (pre)</cx:pt>
          <cx:pt idx="71">Dominance (pre)</cx:pt>
          <cx:pt idx="72">Dominance (pre)</cx:pt>
          <cx:pt idx="73">Dominance (pre)</cx:pt>
          <cx:pt idx="74">Dominance (pre)</cx:pt>
          <cx:pt idx="75">Dominance (post)</cx:pt>
          <cx:pt idx="76">Dominance (post)</cx:pt>
          <cx:pt idx="77">Dominance (post)</cx:pt>
          <cx:pt idx="78">Dominance (post)</cx:pt>
          <cx:pt idx="79">Dominance (post)</cx:pt>
          <cx:pt idx="80">Dominance (post)</cx:pt>
          <cx:pt idx="81">Dominance (post)</cx:pt>
          <cx:pt idx="82">Dominance (post)</cx:pt>
          <cx:pt idx="83">Dominance (post)</cx:pt>
          <cx:pt idx="84">Dominance (post)</cx:pt>
          <cx:pt idx="85">Dominance (post)</cx:pt>
          <cx:pt idx="86">Dominance (post)</cx:pt>
          <cx:pt idx="87">Dominance (post)</cx:pt>
          <cx:pt idx="88">Dominance (post)</cx:pt>
          <cx:pt idx="89">Dominance (post)</cx:pt>
        </cx:lvl>
      </cx:strDim>
      <cx:numDim type="val">
        <cx:f>Tabelle1!$D$2:$D$91</cx:f>
        <cx:lvl ptCount="90" formatCode="Standard">
          <cx:pt idx="0">5</cx:pt>
          <cx:pt idx="1">5</cx:pt>
          <cx:pt idx="2">3</cx:pt>
          <cx:pt idx="3">4</cx:pt>
          <cx:pt idx="4">4</cx:pt>
          <cx:pt idx="5">2</cx:pt>
          <cx:pt idx="6">4</cx:pt>
          <cx:pt idx="7">4</cx:pt>
          <cx:pt idx="8">5</cx:pt>
          <cx:pt idx="9">4</cx:pt>
          <cx:pt idx="10">4</cx:pt>
          <cx:pt idx="11">5</cx:pt>
          <cx:pt idx="12">5</cx:pt>
          <cx:pt idx="13">5</cx:pt>
          <cx:pt idx="14">4</cx:pt>
          <cx:pt idx="15">3</cx:pt>
          <cx:pt idx="16">4</cx:pt>
          <cx:pt idx="17">4</cx:pt>
          <cx:pt idx="18">4</cx:pt>
          <cx:pt idx="19">4</cx:pt>
          <cx:pt idx="20">4</cx:pt>
          <cx:pt idx="21">3</cx:pt>
          <cx:pt idx="22">5</cx:pt>
          <cx:pt idx="23">4</cx:pt>
          <cx:pt idx="24">4</cx:pt>
          <cx:pt idx="25">5</cx:pt>
          <cx:pt idx="26">4</cx:pt>
          <cx:pt idx="27">3</cx:pt>
          <cx:pt idx="28">4</cx:pt>
          <cx:pt idx="29">4</cx:pt>
          <cx:pt idx="30">3</cx:pt>
          <cx:pt idx="31">2</cx:pt>
          <cx:pt idx="32">1</cx:pt>
          <cx:pt idx="33">1</cx:pt>
          <cx:pt idx="34">3</cx:pt>
          <cx:pt idx="35">3</cx:pt>
          <cx:pt idx="36">1</cx:pt>
          <cx:pt idx="37">1</cx:pt>
          <cx:pt idx="38">3</cx:pt>
          <cx:pt idx="39">2</cx:pt>
          <cx:pt idx="40">3</cx:pt>
          <cx:pt idx="41">1</cx:pt>
          <cx:pt idx="42">1</cx:pt>
          <cx:pt idx="43">2</cx:pt>
          <cx:pt idx="44">4</cx:pt>
          <cx:pt idx="45">2</cx:pt>
          <cx:pt idx="46">1</cx:pt>
          <cx:pt idx="47">1</cx:pt>
          <cx:pt idx="48">1</cx:pt>
          <cx:pt idx="49">3</cx:pt>
          <cx:pt idx="50">2</cx:pt>
          <cx:pt idx="51">2</cx:pt>
          <cx:pt idx="52">1</cx:pt>
          <cx:pt idx="53">2</cx:pt>
          <cx:pt idx="54">1</cx:pt>
          <cx:pt idx="55">2</cx:pt>
          <cx:pt idx="56">1</cx:pt>
          <cx:pt idx="57">1</cx:pt>
          <cx:pt idx="58">1</cx:pt>
          <cx:pt idx="59">2</cx:pt>
          <cx:pt idx="60">5</cx:pt>
          <cx:pt idx="61">3</cx:pt>
          <cx:pt idx="62">5</cx:pt>
          <cx:pt idx="63">3</cx:pt>
          <cx:pt idx="64">3</cx:pt>
          <cx:pt idx="65">3</cx:pt>
          <cx:pt idx="66">4</cx:pt>
          <cx:pt idx="67">4</cx:pt>
          <cx:pt idx="68">3</cx:pt>
          <cx:pt idx="69">3</cx:pt>
          <cx:pt idx="70">3</cx:pt>
          <cx:pt idx="71">3</cx:pt>
          <cx:pt idx="72">2</cx:pt>
          <cx:pt idx="73">3</cx:pt>
          <cx:pt idx="74">2</cx:pt>
          <cx:pt idx="75">3</cx:pt>
          <cx:pt idx="76">3</cx:pt>
          <cx:pt idx="77">5</cx:pt>
          <cx:pt idx="78">3</cx:pt>
          <cx:pt idx="79">3</cx:pt>
          <cx:pt idx="80">3</cx:pt>
          <cx:pt idx="81">3</cx:pt>
          <cx:pt idx="82">4</cx:pt>
          <cx:pt idx="83">2</cx:pt>
          <cx:pt idx="84">2</cx:pt>
          <cx:pt idx="85">2</cx:pt>
          <cx:pt idx="86">2</cx:pt>
          <cx:pt idx="87">2</cx:pt>
          <cx:pt idx="88">2</cx:pt>
          <cx:pt idx="89">3</cx:pt>
        </cx:lvl>
      </cx:numDim>
    </cx:data>
  </cx:chartData>
  <cx:chart>
    <cx:title pos="t" align="ctr" overlay="0">
      <cx:tx>
        <cx:rich>
          <a:bodyPr rot="0" spcFirstLastPara="1" vertOverflow="ellipsis" vert="horz" wrap="square" lIns="0" tIns="0" rIns="0" bIns="0" anchor="ctr" anchorCtr="1"/>
          <a:lstStyle/>
          <a:p>
            <a:pPr algn="ctr">
              <a:defRPr/>
            </a:pPr>
            <a:r>
              <a:rPr lang="de-DE" sz="2000" dirty="0" smtClean="0">
                <a:solidFill>
                  <a:srgbClr val="44546A"/>
                </a:solidFill>
                <a:latin typeface="Futura Lt BT" panose="020B0402020204020303"/>
              </a:rPr>
              <a:t>SAM Ergebnisse</a:t>
            </a:r>
          </a:p>
        </cx:rich>
      </cx:tx>
    </cx:title>
    <cx:plotArea>
      <cx:plotAreaRegion>
        <cx:series layoutId="boxWhisker" uniqueId="{00000000-90B0-4515-B9A2-2CE9492DD0DD}">
          <cx:tx>
            <cx:txData>
              <cx:f>Tabelle1!$B$1</cx:f>
              <cx:v>Alarm</cx:v>
            </cx:txData>
          </cx:tx>
          <cx:spPr>
            <a:solidFill>
              <a:srgbClr val="3288BD"/>
            </a:solidFill>
            <a:ln>
              <a:solidFill>
                <a:srgbClr val="3288BD"/>
              </a:solidFill>
            </a:ln>
          </cx:spPr>
          <cx:dataId val="0"/>
          <cx:layoutPr>
            <cx:statistics quartileMethod="exclusive"/>
          </cx:layoutPr>
        </cx:series>
        <cx:series layoutId="boxWhisker" uniqueId="{00000001-90B0-4515-B9A2-2CE9492DD0DD}">
          <cx:tx>
            <cx:txData>
              <cx:f>Tabelle1!$C$1</cx:f>
              <cx:v>Fade 20</cx:v>
            </cx:txData>
          </cx:tx>
          <cx:spPr>
            <a:solidFill>
              <a:srgbClr val="D53E4F"/>
            </a:solidFill>
            <a:ln>
              <a:solidFill>
                <a:srgbClr val="D53E4F"/>
              </a:solidFill>
            </a:ln>
          </cx:spPr>
          <cx:dataId val="1"/>
          <cx:layoutPr>
            <cx:statistics quartileMethod="exclusive"/>
          </cx:layoutPr>
        </cx:series>
        <cx:series layoutId="boxWhisker" uniqueId="{00000002-90B0-4515-B9A2-2CE9492DD0DD}">
          <cx:tx>
            <cx:txData>
              <cx:f>Tabelle1!$D$1</cx:f>
              <cx:v>Fade 5</cx:v>
            </cx:txData>
          </cx:tx>
          <cx:spPr>
            <a:solidFill>
              <a:srgbClr val="FC8D59"/>
            </a:solidFill>
            <a:ln>
              <a:solidFill>
                <a:srgbClr val="FC8D59"/>
              </a:solidFill>
            </a:ln>
          </cx:spPr>
          <cx:dataId val="2"/>
          <cx:layoutPr>
            <cx:statistics quartileMethod="exclusive"/>
          </cx:layoutPr>
        </cx:series>
      </cx:plotAreaRegion>
      <cx:axis id="0">
        <cx:catScaling gapWidth="0.469999999"/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>
                <a:solidFill>
                  <a:srgbClr val="44546A"/>
                </a:solidFill>
                <a:latin typeface="Futura Lt BT" panose="020B0402020204020303"/>
                <a:ea typeface="Futura Lt BT" panose="020B0402020204020303"/>
                <a:cs typeface="Futura Lt BT" panose="020B0402020204020303"/>
              </a:defRPr>
            </a:pPr>
            <a:endParaRPr lang="de-DE">
              <a:solidFill>
                <a:srgbClr val="44546A"/>
              </a:solidFill>
              <a:latin typeface="Futura Lt BT" panose="020B0402020204020303"/>
            </a:endParaRPr>
          </a:p>
        </cx:txPr>
      </cx:axis>
      <cx:axis id="1">
        <cx:valScaling/>
        <cx:majorGridlines>
          <cx:spPr>
            <a:effectLst>
              <a:outerShdw blurRad="50800" dist="50800" algn="ctr" rotWithShape="0">
                <a:srgbClr val="000000">
                  <a:alpha val="43137"/>
                </a:srgbClr>
              </a:outerShdw>
            </a:effectLst>
          </cx:spPr>
        </cx:majorGridlines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>
                <a:solidFill>
                  <a:srgbClr val="44546A"/>
                </a:solidFill>
                <a:latin typeface="Futura Lt BT" panose="020B0402020204020303"/>
                <a:ea typeface="Futura Lt BT" panose="020B0402020204020303"/>
                <a:cs typeface="Futura Lt BT" panose="020B0402020204020303"/>
              </a:defRPr>
            </a:pPr>
            <a:endParaRPr lang="de-DE">
              <a:solidFill>
                <a:srgbClr val="44546A"/>
              </a:solidFill>
              <a:latin typeface="Futura Lt BT" panose="020B0402020204020303"/>
            </a:endParaRPr>
          </a:p>
        </cx:txPr>
      </cx:axis>
    </cx:plotArea>
  </cx:chart>
</cx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2000" dirty="0" smtClean="0">
                <a:solidFill>
                  <a:srgbClr val="44546A"/>
                </a:solidFill>
                <a:effectLst/>
                <a:latin typeface="Futura Lt BT" panose="020B0402020204020303"/>
              </a:rPr>
              <a:t>Zeiten der ersten Aufgabe (in Sekunden)</a:t>
            </a:r>
            <a:endParaRPr lang="de-DE" dirty="0">
              <a:solidFill>
                <a:srgbClr val="44546A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Alarm</c:v>
                </c:pt>
              </c:strCache>
            </c:strRef>
          </c:tx>
          <c:spPr>
            <a:ln w="28575" cap="rnd">
              <a:solidFill>
                <a:srgbClr val="3288BD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3288BD"/>
              </a:solidFill>
              <a:ln w="9525">
                <a:solidFill>
                  <a:srgbClr val="3288BD"/>
                </a:solidFill>
              </a:ln>
              <a:effectLst/>
            </c:spPr>
          </c:marker>
          <c:cat>
            <c:strRef>
              <c:f>Tabelle1!$A$2:$A$11</c:f>
              <c:strCache>
                <c:ptCount val="10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  <c:pt idx="3">
                  <c:v>Subtask 4</c:v>
                </c:pt>
                <c:pt idx="4">
                  <c:v>Subtask 5</c:v>
                </c:pt>
                <c:pt idx="5">
                  <c:v>Subtask 6</c:v>
                </c:pt>
                <c:pt idx="6">
                  <c:v>Subtask 7</c:v>
                </c:pt>
                <c:pt idx="7">
                  <c:v>Subtask 8</c:v>
                </c:pt>
                <c:pt idx="8">
                  <c:v>Subtask 9</c:v>
                </c:pt>
                <c:pt idx="9">
                  <c:v>Subtask 10</c:v>
                </c:pt>
              </c:strCache>
            </c:strRef>
          </c:cat>
          <c:val>
            <c:numRef>
              <c:f>Tabelle1!$B$2:$B$11</c:f>
              <c:numCache>
                <c:formatCode>General</c:formatCode>
                <c:ptCount val="10"/>
                <c:pt idx="0">
                  <c:v>5.1580000000000004</c:v>
                </c:pt>
                <c:pt idx="1">
                  <c:v>1.91</c:v>
                </c:pt>
                <c:pt idx="2">
                  <c:v>4.3760000000000003</c:v>
                </c:pt>
                <c:pt idx="3">
                  <c:v>1.544</c:v>
                </c:pt>
                <c:pt idx="4">
                  <c:v>3.5209999999999999</c:v>
                </c:pt>
                <c:pt idx="5">
                  <c:v>1.389</c:v>
                </c:pt>
                <c:pt idx="6">
                  <c:v>1.466</c:v>
                </c:pt>
                <c:pt idx="7">
                  <c:v>1.29</c:v>
                </c:pt>
                <c:pt idx="8">
                  <c:v>1.022</c:v>
                </c:pt>
                <c:pt idx="9">
                  <c:v>0.82199999999999995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F0-4841-8482-9B03BFCC19DA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Fade 20</c:v>
                </c:pt>
              </c:strCache>
            </c:strRef>
          </c:tx>
          <c:spPr>
            <a:ln w="28575" cap="rnd">
              <a:solidFill>
                <a:srgbClr val="D53E4F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D53E4F"/>
              </a:solidFill>
              <a:ln w="9525">
                <a:solidFill>
                  <a:srgbClr val="D53E4F"/>
                </a:solidFill>
              </a:ln>
              <a:effectLst/>
            </c:spPr>
          </c:marker>
          <c:cat>
            <c:strRef>
              <c:f>Tabelle1!$A$2:$A$11</c:f>
              <c:strCache>
                <c:ptCount val="10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  <c:pt idx="3">
                  <c:v>Subtask 4</c:v>
                </c:pt>
                <c:pt idx="4">
                  <c:v>Subtask 5</c:v>
                </c:pt>
                <c:pt idx="5">
                  <c:v>Subtask 6</c:v>
                </c:pt>
                <c:pt idx="6">
                  <c:v>Subtask 7</c:v>
                </c:pt>
                <c:pt idx="7">
                  <c:v>Subtask 8</c:v>
                </c:pt>
                <c:pt idx="8">
                  <c:v>Subtask 9</c:v>
                </c:pt>
                <c:pt idx="9">
                  <c:v>Subtask 10</c:v>
                </c:pt>
              </c:strCache>
            </c:strRef>
          </c:cat>
          <c:val>
            <c:numRef>
              <c:f>Tabelle1!$C$2:$C$11</c:f>
              <c:numCache>
                <c:formatCode>General</c:formatCode>
                <c:ptCount val="10"/>
                <c:pt idx="0">
                  <c:v>5.4489999999999998</c:v>
                </c:pt>
                <c:pt idx="1">
                  <c:v>2.4660000000000002</c:v>
                </c:pt>
                <c:pt idx="2">
                  <c:v>3.9569999999999999</c:v>
                </c:pt>
                <c:pt idx="3">
                  <c:v>2.0880000000000001</c:v>
                </c:pt>
                <c:pt idx="4">
                  <c:v>3.5419999999999998</c:v>
                </c:pt>
                <c:pt idx="5">
                  <c:v>1.675</c:v>
                </c:pt>
                <c:pt idx="6">
                  <c:v>1.9330000000000001</c:v>
                </c:pt>
                <c:pt idx="7">
                  <c:v>1.8660000000000001</c:v>
                </c:pt>
                <c:pt idx="8">
                  <c:v>1.2749999999999999</c:v>
                </c:pt>
                <c:pt idx="9">
                  <c:v>0.96599999999999997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CF0-4841-8482-9B03BFCC19DA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Fade 5</c:v>
                </c:pt>
              </c:strCache>
            </c:strRef>
          </c:tx>
          <c:spPr>
            <a:ln w="28575" cap="rnd">
              <a:solidFill>
                <a:srgbClr val="FC8D5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C8D59"/>
              </a:solidFill>
              <a:ln w="9525">
                <a:solidFill>
                  <a:srgbClr val="FC8D59"/>
                </a:solidFill>
              </a:ln>
              <a:effectLst/>
            </c:spPr>
          </c:marker>
          <c:cat>
            <c:strRef>
              <c:f>Tabelle1!$A$2:$A$11</c:f>
              <c:strCache>
                <c:ptCount val="10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  <c:pt idx="3">
                  <c:v>Subtask 4</c:v>
                </c:pt>
                <c:pt idx="4">
                  <c:v>Subtask 5</c:v>
                </c:pt>
                <c:pt idx="5">
                  <c:v>Subtask 6</c:v>
                </c:pt>
                <c:pt idx="6">
                  <c:v>Subtask 7</c:v>
                </c:pt>
                <c:pt idx="7">
                  <c:v>Subtask 8</c:v>
                </c:pt>
                <c:pt idx="8">
                  <c:v>Subtask 9</c:v>
                </c:pt>
                <c:pt idx="9">
                  <c:v>Subtask 10</c:v>
                </c:pt>
              </c:strCache>
            </c:strRef>
          </c:cat>
          <c:val>
            <c:numRef>
              <c:f>Tabelle1!$D$2:$D$11</c:f>
              <c:numCache>
                <c:formatCode>General</c:formatCode>
                <c:ptCount val="10"/>
                <c:pt idx="0">
                  <c:v>6.0250000000000004</c:v>
                </c:pt>
                <c:pt idx="1">
                  <c:v>2.8319999999999999</c:v>
                </c:pt>
                <c:pt idx="2">
                  <c:v>4.4640000000000004</c:v>
                </c:pt>
                <c:pt idx="3">
                  <c:v>1.677</c:v>
                </c:pt>
                <c:pt idx="4">
                  <c:v>4.798</c:v>
                </c:pt>
                <c:pt idx="5">
                  <c:v>1.3120000000000001</c:v>
                </c:pt>
                <c:pt idx="6">
                  <c:v>1.4330000000000001</c:v>
                </c:pt>
                <c:pt idx="7">
                  <c:v>1.389</c:v>
                </c:pt>
                <c:pt idx="8">
                  <c:v>1.032</c:v>
                </c:pt>
                <c:pt idx="9">
                  <c:v>0.86899999999999999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CF0-4841-8482-9B03BFCC19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3659568"/>
        <c:axId val="1667856832"/>
      </c:lineChart>
      <c:catAx>
        <c:axId val="165365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44546A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67856832"/>
        <c:crosses val="autoZero"/>
        <c:auto val="1"/>
        <c:lblAlgn val="ctr"/>
        <c:lblOffset val="100"/>
        <c:noMultiLvlLbl val="0"/>
      </c:catAx>
      <c:valAx>
        <c:axId val="1667856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44546A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53659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44546A"/>
              </a:solidFill>
              <a:latin typeface="Futura Lt BT" panose="020B0402020204020303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2000" dirty="0" smtClean="0">
                <a:solidFill>
                  <a:srgbClr val="44546A"/>
                </a:solidFill>
                <a:effectLst/>
                <a:latin typeface="Futura Lt BT" panose="020B0402020204020303"/>
              </a:rPr>
              <a:t>Zeiten der zweiten Aufgabe (in Sekunden)</a:t>
            </a:r>
            <a:endParaRPr lang="de-DE" dirty="0">
              <a:solidFill>
                <a:srgbClr val="44546A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Alarm</c:v>
                </c:pt>
              </c:strCache>
            </c:strRef>
          </c:tx>
          <c:spPr>
            <a:ln w="28575" cap="rnd">
              <a:solidFill>
                <a:srgbClr val="3288BD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3288BD"/>
              </a:solidFill>
              <a:ln w="9525">
                <a:solidFill>
                  <a:srgbClr val="3288BD"/>
                </a:solidFill>
              </a:ln>
              <a:effectLst/>
            </c:spPr>
          </c:marker>
          <c:cat>
            <c:strRef>
              <c:f>Tabelle1!$A$2:$A$11</c:f>
              <c:strCache>
                <c:ptCount val="10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  <c:pt idx="3">
                  <c:v>Subtask 4</c:v>
                </c:pt>
                <c:pt idx="4">
                  <c:v>Subtask 5</c:v>
                </c:pt>
                <c:pt idx="5">
                  <c:v>Subtask 6</c:v>
                </c:pt>
                <c:pt idx="6">
                  <c:v>Subtask 7</c:v>
                </c:pt>
                <c:pt idx="7">
                  <c:v>Subtask 8</c:v>
                </c:pt>
                <c:pt idx="8">
                  <c:v>Subtask 9</c:v>
                </c:pt>
                <c:pt idx="9">
                  <c:v>Subtask 10</c:v>
                </c:pt>
              </c:strCache>
            </c:strRef>
          </c:cat>
          <c:val>
            <c:numRef>
              <c:f>Tabelle1!$B$2:$B$11</c:f>
              <c:numCache>
                <c:formatCode>General</c:formatCode>
                <c:ptCount val="10"/>
                <c:pt idx="0">
                  <c:v>2.9420000000000002</c:v>
                </c:pt>
                <c:pt idx="1">
                  <c:v>1.867</c:v>
                </c:pt>
                <c:pt idx="2">
                  <c:v>2.077</c:v>
                </c:pt>
                <c:pt idx="3">
                  <c:v>1.9379999999999999</c:v>
                </c:pt>
                <c:pt idx="4">
                  <c:v>1.7430000000000001</c:v>
                </c:pt>
                <c:pt idx="5">
                  <c:v>1.722</c:v>
                </c:pt>
                <c:pt idx="6">
                  <c:v>1.6339999999999999</c:v>
                </c:pt>
                <c:pt idx="7">
                  <c:v>1.8109999999999999</c:v>
                </c:pt>
                <c:pt idx="8">
                  <c:v>1.7849999999999999</c:v>
                </c:pt>
                <c:pt idx="9">
                  <c:v>1.68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F0-4841-8482-9B03BFCC19DA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Fade 20</c:v>
                </c:pt>
              </c:strCache>
            </c:strRef>
          </c:tx>
          <c:spPr>
            <a:ln w="28575" cap="rnd">
              <a:solidFill>
                <a:srgbClr val="D53E4F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D53E4F"/>
              </a:solidFill>
              <a:ln w="9525">
                <a:solidFill>
                  <a:srgbClr val="D53E4F"/>
                </a:solidFill>
              </a:ln>
              <a:effectLst/>
            </c:spPr>
          </c:marker>
          <c:cat>
            <c:strRef>
              <c:f>Tabelle1!$A$2:$A$11</c:f>
              <c:strCache>
                <c:ptCount val="10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  <c:pt idx="3">
                  <c:v>Subtask 4</c:v>
                </c:pt>
                <c:pt idx="4">
                  <c:v>Subtask 5</c:v>
                </c:pt>
                <c:pt idx="5">
                  <c:v>Subtask 6</c:v>
                </c:pt>
                <c:pt idx="6">
                  <c:v>Subtask 7</c:v>
                </c:pt>
                <c:pt idx="7">
                  <c:v>Subtask 8</c:v>
                </c:pt>
                <c:pt idx="8">
                  <c:v>Subtask 9</c:v>
                </c:pt>
                <c:pt idx="9">
                  <c:v>Subtask 10</c:v>
                </c:pt>
              </c:strCache>
            </c:strRef>
          </c:cat>
          <c:val>
            <c:numRef>
              <c:f>Tabelle1!$C$2:$C$11</c:f>
              <c:numCache>
                <c:formatCode>General</c:formatCode>
                <c:ptCount val="10"/>
                <c:pt idx="0">
                  <c:v>3.0739999999999998</c:v>
                </c:pt>
                <c:pt idx="1">
                  <c:v>2.3769999999999998</c:v>
                </c:pt>
                <c:pt idx="2">
                  <c:v>1.81</c:v>
                </c:pt>
                <c:pt idx="3">
                  <c:v>2.0219999999999998</c:v>
                </c:pt>
                <c:pt idx="4">
                  <c:v>2.0099999999999998</c:v>
                </c:pt>
                <c:pt idx="5">
                  <c:v>1.8089999999999999</c:v>
                </c:pt>
                <c:pt idx="6">
                  <c:v>1.81</c:v>
                </c:pt>
                <c:pt idx="7">
                  <c:v>1.7769999999999999</c:v>
                </c:pt>
                <c:pt idx="8">
                  <c:v>1.6970000000000001</c:v>
                </c:pt>
                <c:pt idx="9">
                  <c:v>1.833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CF0-4841-8482-9B03BFCC19DA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Fade 5</c:v>
                </c:pt>
              </c:strCache>
            </c:strRef>
          </c:tx>
          <c:spPr>
            <a:ln w="28575" cap="rnd">
              <a:solidFill>
                <a:srgbClr val="FC8D5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C8D59"/>
              </a:solidFill>
              <a:ln w="9525">
                <a:solidFill>
                  <a:srgbClr val="FC8D59"/>
                </a:solidFill>
              </a:ln>
              <a:effectLst/>
            </c:spPr>
          </c:marker>
          <c:cat>
            <c:strRef>
              <c:f>Tabelle1!$A$2:$A$11</c:f>
              <c:strCache>
                <c:ptCount val="10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  <c:pt idx="3">
                  <c:v>Subtask 4</c:v>
                </c:pt>
                <c:pt idx="4">
                  <c:v>Subtask 5</c:v>
                </c:pt>
                <c:pt idx="5">
                  <c:v>Subtask 6</c:v>
                </c:pt>
                <c:pt idx="6">
                  <c:v>Subtask 7</c:v>
                </c:pt>
                <c:pt idx="7">
                  <c:v>Subtask 8</c:v>
                </c:pt>
                <c:pt idx="8">
                  <c:v>Subtask 9</c:v>
                </c:pt>
                <c:pt idx="9">
                  <c:v>Subtask 10</c:v>
                </c:pt>
              </c:strCache>
            </c:strRef>
          </c:cat>
          <c:val>
            <c:numRef>
              <c:f>Tabelle1!$D$2:$D$11</c:f>
              <c:numCache>
                <c:formatCode>General</c:formatCode>
                <c:ptCount val="10"/>
                <c:pt idx="0">
                  <c:v>4.12</c:v>
                </c:pt>
                <c:pt idx="1">
                  <c:v>2.1</c:v>
                </c:pt>
                <c:pt idx="2">
                  <c:v>1.9770000000000001</c:v>
                </c:pt>
                <c:pt idx="3">
                  <c:v>2.2090000000000001</c:v>
                </c:pt>
                <c:pt idx="4">
                  <c:v>1.8879999999999999</c:v>
                </c:pt>
                <c:pt idx="5">
                  <c:v>1.788</c:v>
                </c:pt>
                <c:pt idx="6">
                  <c:v>1.9650000000000001</c:v>
                </c:pt>
                <c:pt idx="7">
                  <c:v>1.579</c:v>
                </c:pt>
                <c:pt idx="8">
                  <c:v>1.7110000000000001</c:v>
                </c:pt>
                <c:pt idx="9">
                  <c:v>1.9770000000000001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CF0-4841-8482-9B03BFCC19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3659568"/>
        <c:axId val="1667856832"/>
      </c:lineChart>
      <c:catAx>
        <c:axId val="165365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44546A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67856832"/>
        <c:crosses val="autoZero"/>
        <c:auto val="1"/>
        <c:lblAlgn val="ctr"/>
        <c:lblOffset val="100"/>
        <c:noMultiLvlLbl val="0"/>
      </c:catAx>
      <c:valAx>
        <c:axId val="1667856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44546A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53659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44546A"/>
              </a:solidFill>
              <a:latin typeface="Futura Lt BT" panose="020B0402020204020303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2000" dirty="0" smtClean="0">
                <a:solidFill>
                  <a:srgbClr val="44546A"/>
                </a:solidFill>
                <a:effectLst/>
                <a:latin typeface="Futura Lt BT" panose="020B0402020204020303"/>
              </a:rPr>
              <a:t>Zeiten der dritten Aufgabe (in Sekunden)</a:t>
            </a:r>
            <a:endParaRPr lang="de-DE" dirty="0">
              <a:solidFill>
                <a:srgbClr val="44546A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Alarm</c:v>
                </c:pt>
              </c:strCache>
            </c:strRef>
          </c:tx>
          <c:spPr>
            <a:ln w="28575" cap="rnd">
              <a:solidFill>
                <a:srgbClr val="3288BD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3288BD"/>
              </a:solidFill>
              <a:ln w="9525">
                <a:solidFill>
                  <a:srgbClr val="3288BD"/>
                </a:solidFill>
              </a:ln>
              <a:effectLst/>
            </c:spPr>
          </c:marker>
          <c:cat>
            <c:strRef>
              <c:f>Tabelle1!$A$2:$A$4</c:f>
              <c:strCache>
                <c:ptCount val="3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7.7050000000000001</c:v>
                </c:pt>
                <c:pt idx="1">
                  <c:v>9.5419999999999998</c:v>
                </c:pt>
                <c:pt idx="2">
                  <c:v>10.162000000000001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F0-4841-8482-9B03BFCC19DA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Fade 20</c:v>
                </c:pt>
              </c:strCache>
            </c:strRef>
          </c:tx>
          <c:spPr>
            <a:ln w="28575" cap="rnd">
              <a:solidFill>
                <a:srgbClr val="D53E4F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D53E4F"/>
              </a:solidFill>
              <a:ln w="9525">
                <a:solidFill>
                  <a:srgbClr val="D53E4F"/>
                </a:solidFill>
              </a:ln>
              <a:effectLst/>
            </c:spPr>
          </c:marker>
          <c:cat>
            <c:strRef>
              <c:f>Tabelle1!$A$2:$A$4</c:f>
              <c:strCache>
                <c:ptCount val="3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</c:strCache>
            </c:strRef>
          </c:cat>
          <c:val>
            <c:numRef>
              <c:f>Tabelle1!$C$2:$C$4</c:f>
              <c:numCache>
                <c:formatCode>General</c:formatCode>
                <c:ptCount val="3"/>
                <c:pt idx="0">
                  <c:v>9.8940000000000001</c:v>
                </c:pt>
                <c:pt idx="1">
                  <c:v>10.404999999999999</c:v>
                </c:pt>
                <c:pt idx="2">
                  <c:v>8.7850000000000001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CF0-4841-8482-9B03BFCC19DA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Fade 5</c:v>
                </c:pt>
              </c:strCache>
            </c:strRef>
          </c:tx>
          <c:spPr>
            <a:ln w="28575" cap="rnd">
              <a:solidFill>
                <a:srgbClr val="FC8D5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C8D59"/>
              </a:solidFill>
              <a:ln w="9525">
                <a:solidFill>
                  <a:srgbClr val="FC8D59"/>
                </a:solidFill>
              </a:ln>
              <a:effectLst/>
            </c:spPr>
          </c:marker>
          <c:cat>
            <c:strRef>
              <c:f>Tabelle1!$A$2:$A$4</c:f>
              <c:strCache>
                <c:ptCount val="3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</c:strCache>
            </c:strRef>
          </c:cat>
          <c:val>
            <c:numRef>
              <c:f>Tabelle1!$D$2:$D$4</c:f>
              <c:numCache>
                <c:formatCode>General</c:formatCode>
                <c:ptCount val="3"/>
                <c:pt idx="0">
                  <c:v>9.9740000000000002</c:v>
                </c:pt>
                <c:pt idx="1">
                  <c:v>9.984</c:v>
                </c:pt>
                <c:pt idx="2">
                  <c:v>9.3849999999999998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CF0-4841-8482-9B03BFCC19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3659568"/>
        <c:axId val="1667856832"/>
      </c:lineChart>
      <c:catAx>
        <c:axId val="165365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44546A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67856832"/>
        <c:crosses val="autoZero"/>
        <c:auto val="1"/>
        <c:lblAlgn val="ctr"/>
        <c:lblOffset val="100"/>
        <c:noMultiLvlLbl val="0"/>
      </c:catAx>
      <c:valAx>
        <c:axId val="1667856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44546A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53659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44546A"/>
              </a:solidFill>
              <a:latin typeface="Futura Lt BT" panose="020B0402020204020303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  <cs:bodyPr rot="-60000000" vert="horz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  <cs:bodyPr rot="-60000000" vert="horz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  <cs:bodyPr rot="0" vert="horz"/>
  </cs:title>
  <cs:trendline>
    <cs:lnRef idx="0"/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  <cs:bodyPr rot="-60000000" vert="horz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  <cs:bodyPr rot="-60000000" vert="horz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  <cs:bodyPr rot="-60000000" vert="horz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  <cs:bodyPr rot="0" vert="horz"/>
  </cs:title>
  <cs:trendline>
    <cs:lnRef idx="0"/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  <cs:bodyPr rot="-60000000" vert="horz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6CE5F2-0935-43F4-9601-8E8617C23CFE}" type="datetimeFigureOut">
              <a:rPr lang="de-DE" smtClean="0"/>
              <a:t>19.01.2020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22D142-E42D-4994-9E2C-07523AF9A7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2769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2D142-E42D-4994-9E2C-07523AF9A7C9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3119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19.01.2020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477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19.01.2020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0890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19.01.2020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0518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D6F6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rgbClr val="E8DDCB"/>
              </a:buClr>
              <a:buFont typeface="Futura Lt BT" panose="020B0402020204020303" pitchFamily="34" charset="0"/>
              <a:buChar char="∙"/>
              <a:defRPr/>
            </a:lvl1pPr>
            <a:lvl2pPr marL="685800" indent="-228600">
              <a:buClr>
                <a:srgbClr val="E8DDCB"/>
              </a:buClr>
              <a:buFont typeface="Futura Lt BT" panose="020B0402020204020303" pitchFamily="34" charset="0"/>
              <a:buChar char="∙"/>
              <a:defRPr/>
            </a:lvl2pPr>
            <a:lvl3pPr marL="1143000" indent="-228600">
              <a:buClr>
                <a:srgbClr val="E8DDCB"/>
              </a:buClr>
              <a:buFont typeface="Futura Lt BT" panose="020B0402020204020303" pitchFamily="34" charset="0"/>
              <a:buChar char="∙"/>
              <a:defRPr/>
            </a:lvl3pPr>
            <a:lvl4pPr marL="1600200" indent="-228600">
              <a:buClr>
                <a:srgbClr val="E8DDCB"/>
              </a:buClr>
              <a:buFont typeface="Futura Lt BT" panose="020B0402020204020303" pitchFamily="34" charset="0"/>
              <a:buChar char="∙"/>
              <a:defRPr/>
            </a:lvl4pPr>
            <a:lvl5pPr marL="2057400" indent="-228600">
              <a:buClr>
                <a:srgbClr val="E8DDCB"/>
              </a:buClr>
              <a:buFont typeface="Futura Lt BT" panose="020B0402020204020303" pitchFamily="34" charset="0"/>
              <a:buChar char="∙"/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19.01.2020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0D546910-4736-4FE3-9936-AE372EE789DA}"/>
              </a:ext>
            </a:extLst>
          </p:cNvPr>
          <p:cNvCxnSpPr/>
          <p:nvPr userDrawn="1"/>
        </p:nvCxnSpPr>
        <p:spPr>
          <a:xfrm>
            <a:off x="0" y="1283918"/>
            <a:ext cx="7509353" cy="0"/>
          </a:xfrm>
          <a:prstGeom prst="line">
            <a:avLst/>
          </a:prstGeom>
          <a:ln w="57150">
            <a:gradFill>
              <a:gsLst>
                <a:gs pos="100000">
                  <a:srgbClr val="BF9659"/>
                </a:gs>
                <a:gs pos="0">
                  <a:srgbClr val="CDB38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328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19.01.2020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0904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19.01.2020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675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19.01.2020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8479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19.01.2020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0565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19.01.2020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796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19.01.2020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2713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19.01.2020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3059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A2A3C"/>
            </a:gs>
            <a:gs pos="100000">
              <a:srgbClr val="2B2B2D"/>
            </a:gs>
          </a:gsLst>
          <a:lin ang="1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E8DDCB"/>
                </a:solidFill>
                <a:latin typeface="Futura Lt BT" panose="020B0402020204020303" pitchFamily="34" charset="0"/>
              </a:defRPr>
            </a:lvl1pPr>
          </a:lstStyle>
          <a:p>
            <a:fld id="{41257651-B64F-43FB-9868-05B8EA16BD84}" type="datetimeFigureOut">
              <a:rPr lang="de-DE" smtClean="0"/>
              <a:pPr/>
              <a:t>19.01.2020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E8DDCB"/>
                </a:solidFill>
                <a:latin typeface="Futura Lt BT" panose="020B0402020204020303" pitchFamily="34" charset="0"/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E8DDCB"/>
                </a:solidFill>
                <a:latin typeface="Futura Lt BT" panose="020B0402020204020303" pitchFamily="34" charset="0"/>
              </a:defRPr>
            </a:lvl1pPr>
          </a:lstStyle>
          <a:p>
            <a:fld id="{108E1901-7B93-4501-9C96-12B6809ED28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Ellipse 6"/>
          <p:cNvSpPr/>
          <p:nvPr userDrawn="1"/>
        </p:nvSpPr>
        <p:spPr>
          <a:xfrm>
            <a:off x="266400" y="1260000"/>
            <a:ext cx="108000" cy="10800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89000"/>
                  <a:alpha val="79000"/>
                </a:schemeClr>
              </a:gs>
              <a:gs pos="23000">
                <a:schemeClr val="accent4">
                  <a:lumMod val="89000"/>
                  <a:alpha val="64000"/>
                </a:schemeClr>
              </a:gs>
              <a:gs pos="69000">
                <a:schemeClr val="accent4">
                  <a:lumMod val="75000"/>
                  <a:alpha val="19000"/>
                </a:schemeClr>
              </a:gs>
              <a:gs pos="100000">
                <a:schemeClr val="accent4">
                  <a:lumMod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 userDrawn="1"/>
        </p:nvSpPr>
        <p:spPr>
          <a:xfrm>
            <a:off x="10808400" y="2802000"/>
            <a:ext cx="108000" cy="10800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89000"/>
                  <a:alpha val="79000"/>
                </a:schemeClr>
              </a:gs>
              <a:gs pos="23000">
                <a:schemeClr val="accent4">
                  <a:lumMod val="89000"/>
                  <a:alpha val="64000"/>
                </a:schemeClr>
              </a:gs>
              <a:gs pos="69000">
                <a:schemeClr val="accent4">
                  <a:lumMod val="75000"/>
                  <a:alpha val="19000"/>
                </a:schemeClr>
              </a:gs>
              <a:gs pos="100000">
                <a:schemeClr val="accent4">
                  <a:lumMod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 userDrawn="1"/>
        </p:nvSpPr>
        <p:spPr>
          <a:xfrm>
            <a:off x="2745608" y="5754778"/>
            <a:ext cx="45719" cy="4571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89000"/>
                  <a:alpha val="79000"/>
                </a:schemeClr>
              </a:gs>
              <a:gs pos="23000">
                <a:schemeClr val="accent4">
                  <a:lumMod val="89000"/>
                  <a:alpha val="64000"/>
                </a:schemeClr>
              </a:gs>
              <a:gs pos="69000">
                <a:schemeClr val="accent4">
                  <a:lumMod val="75000"/>
                  <a:alpha val="19000"/>
                </a:schemeClr>
              </a:gs>
              <a:gs pos="100000">
                <a:schemeClr val="accent4">
                  <a:lumMod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 userDrawn="1"/>
        </p:nvSpPr>
        <p:spPr>
          <a:xfrm>
            <a:off x="8556600" y="1413164"/>
            <a:ext cx="62836" cy="62836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89000"/>
                  <a:alpha val="79000"/>
                </a:schemeClr>
              </a:gs>
              <a:gs pos="23000">
                <a:schemeClr val="accent4">
                  <a:lumMod val="89000"/>
                  <a:alpha val="64000"/>
                </a:schemeClr>
              </a:gs>
              <a:gs pos="69000">
                <a:schemeClr val="accent4">
                  <a:lumMod val="75000"/>
                  <a:alpha val="19000"/>
                </a:schemeClr>
              </a:gs>
              <a:gs pos="100000">
                <a:schemeClr val="accent4">
                  <a:lumMod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 userDrawn="1"/>
        </p:nvSpPr>
        <p:spPr>
          <a:xfrm>
            <a:off x="5784915" y="2657247"/>
            <a:ext cx="68835" cy="68835"/>
          </a:xfrm>
          <a:prstGeom prst="ellipse">
            <a:avLst/>
          </a:prstGeom>
          <a:gradFill flip="none" rotWithShape="1">
            <a:gsLst>
              <a:gs pos="0">
                <a:srgbClr val="FF00FF">
                  <a:alpha val="83000"/>
                </a:srgbClr>
              </a:gs>
              <a:gs pos="23000">
                <a:srgbClr val="FF00FF">
                  <a:alpha val="46000"/>
                </a:srgbClr>
              </a:gs>
              <a:gs pos="69000">
                <a:srgbClr val="FF00FF">
                  <a:alpha val="20000"/>
                  <a:lumMod val="82000"/>
                </a:srgbClr>
              </a:gs>
              <a:gs pos="100000">
                <a:srgbClr val="FF00FF">
                  <a:lumMod val="58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 userDrawn="1"/>
        </p:nvSpPr>
        <p:spPr>
          <a:xfrm>
            <a:off x="10337865" y="5800497"/>
            <a:ext cx="68835" cy="68835"/>
          </a:xfrm>
          <a:prstGeom prst="ellipse">
            <a:avLst/>
          </a:prstGeom>
          <a:gradFill flip="none" rotWithShape="1">
            <a:gsLst>
              <a:gs pos="0">
                <a:srgbClr val="FF00FF">
                  <a:alpha val="83000"/>
                </a:srgbClr>
              </a:gs>
              <a:gs pos="23000">
                <a:srgbClr val="FF00FF">
                  <a:alpha val="46000"/>
                </a:srgbClr>
              </a:gs>
              <a:gs pos="69000">
                <a:srgbClr val="FF00FF">
                  <a:alpha val="20000"/>
                  <a:lumMod val="82000"/>
                </a:srgbClr>
              </a:gs>
              <a:gs pos="100000">
                <a:srgbClr val="FF00FF">
                  <a:lumMod val="58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 userDrawn="1"/>
        </p:nvSpPr>
        <p:spPr>
          <a:xfrm>
            <a:off x="2091120" y="5175657"/>
            <a:ext cx="68835" cy="68835"/>
          </a:xfrm>
          <a:prstGeom prst="ellipse">
            <a:avLst/>
          </a:prstGeom>
          <a:gradFill flip="none" rotWithShape="1">
            <a:gsLst>
              <a:gs pos="0">
                <a:srgbClr val="FF00FF">
                  <a:alpha val="83000"/>
                </a:srgbClr>
              </a:gs>
              <a:gs pos="23000">
                <a:srgbClr val="FF00FF">
                  <a:alpha val="46000"/>
                </a:srgbClr>
              </a:gs>
              <a:gs pos="69000">
                <a:srgbClr val="FF00FF">
                  <a:alpha val="20000"/>
                  <a:lumMod val="82000"/>
                </a:srgbClr>
              </a:gs>
              <a:gs pos="100000">
                <a:srgbClr val="FF00FF">
                  <a:lumMod val="58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 userDrawn="1"/>
        </p:nvSpPr>
        <p:spPr>
          <a:xfrm>
            <a:off x="9008175" y="5027067"/>
            <a:ext cx="45719" cy="45719"/>
          </a:xfrm>
          <a:prstGeom prst="ellipse">
            <a:avLst/>
          </a:prstGeom>
          <a:gradFill flip="none" rotWithShape="1">
            <a:gsLst>
              <a:gs pos="0">
                <a:srgbClr val="00FFCC">
                  <a:alpha val="77000"/>
                </a:srgbClr>
              </a:gs>
              <a:gs pos="23000">
                <a:srgbClr val="00FFCC">
                  <a:alpha val="44000"/>
                </a:srgbClr>
              </a:gs>
              <a:gs pos="70000">
                <a:srgbClr val="00FFCC">
                  <a:alpha val="19000"/>
                </a:srgbClr>
              </a:gs>
              <a:gs pos="100000">
                <a:srgbClr val="00FFCC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 userDrawn="1"/>
        </p:nvSpPr>
        <p:spPr>
          <a:xfrm>
            <a:off x="7645465" y="2887140"/>
            <a:ext cx="45719" cy="45719"/>
          </a:xfrm>
          <a:prstGeom prst="ellipse">
            <a:avLst/>
          </a:prstGeom>
          <a:gradFill flip="none" rotWithShape="1">
            <a:gsLst>
              <a:gs pos="0">
                <a:srgbClr val="00FFCC">
                  <a:alpha val="77000"/>
                </a:srgbClr>
              </a:gs>
              <a:gs pos="23000">
                <a:srgbClr val="00FFCC">
                  <a:alpha val="44000"/>
                </a:srgbClr>
              </a:gs>
              <a:gs pos="70000">
                <a:srgbClr val="00FFCC">
                  <a:alpha val="19000"/>
                </a:srgbClr>
              </a:gs>
              <a:gs pos="100000">
                <a:srgbClr val="00FFCC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 userDrawn="1"/>
        </p:nvSpPr>
        <p:spPr>
          <a:xfrm>
            <a:off x="1080000" y="1800000"/>
            <a:ext cx="45719" cy="45719"/>
          </a:xfrm>
          <a:prstGeom prst="ellipse">
            <a:avLst/>
          </a:prstGeom>
          <a:gradFill flip="none" rotWithShape="1">
            <a:gsLst>
              <a:gs pos="0">
                <a:srgbClr val="00FFCC">
                  <a:alpha val="77000"/>
                </a:srgbClr>
              </a:gs>
              <a:gs pos="23000">
                <a:srgbClr val="00FFCC">
                  <a:alpha val="44000"/>
                </a:srgbClr>
              </a:gs>
              <a:gs pos="70000">
                <a:srgbClr val="00FFCC">
                  <a:alpha val="19000"/>
                </a:srgbClr>
              </a:gs>
              <a:gs pos="100000">
                <a:srgbClr val="00FFCC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 userDrawn="1"/>
        </p:nvSpPr>
        <p:spPr>
          <a:xfrm>
            <a:off x="4320000" y="720000"/>
            <a:ext cx="45719" cy="45719"/>
          </a:xfrm>
          <a:prstGeom prst="ellipse">
            <a:avLst/>
          </a:prstGeom>
          <a:gradFill flip="none" rotWithShape="1">
            <a:gsLst>
              <a:gs pos="0">
                <a:srgbClr val="00FFCC">
                  <a:alpha val="77000"/>
                </a:srgbClr>
              </a:gs>
              <a:gs pos="23000">
                <a:srgbClr val="00FFCC">
                  <a:alpha val="44000"/>
                </a:srgbClr>
              </a:gs>
              <a:gs pos="70000">
                <a:srgbClr val="00FFCC">
                  <a:alpha val="19000"/>
                </a:srgbClr>
              </a:gs>
              <a:gs pos="100000">
                <a:srgbClr val="00FFCC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973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E8DDCB"/>
          </a:solidFill>
          <a:latin typeface="Futura Lt BT" panose="020B04020202040203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Futura Lt BT" panose="020B0402020204020303" pitchFamily="34" charset="0"/>
        <a:buChar char="∙"/>
        <a:defRPr sz="2800" kern="1200">
          <a:solidFill>
            <a:srgbClr val="E8DDCB"/>
          </a:solidFill>
          <a:latin typeface="Futura Lt BT" panose="020B04020202040203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Futura Lt BT" panose="020B0402020204020303" pitchFamily="34" charset="0"/>
        <a:buChar char="∙"/>
        <a:defRPr sz="2400" kern="1200">
          <a:solidFill>
            <a:srgbClr val="E8DDCB"/>
          </a:solidFill>
          <a:latin typeface="Futura Lt BT" panose="020B04020202040203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Futura Lt BT" panose="020B0402020204020303" pitchFamily="34" charset="0"/>
        <a:buChar char="∙"/>
        <a:defRPr sz="2000" kern="1200">
          <a:solidFill>
            <a:srgbClr val="E8DDCB"/>
          </a:solidFill>
          <a:latin typeface="Futura Lt BT" panose="020B04020202040203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Futura Lt BT" panose="020B0402020204020303" pitchFamily="34" charset="0"/>
        <a:buChar char="∙"/>
        <a:defRPr sz="1800" kern="1200">
          <a:solidFill>
            <a:srgbClr val="E8DDCB"/>
          </a:solidFill>
          <a:latin typeface="Futura Lt BT" panose="020B04020202040203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Futura Lt BT" panose="020B0402020204020303" pitchFamily="34" charset="0"/>
        <a:buChar char="∙"/>
        <a:defRPr sz="1800" kern="1200">
          <a:solidFill>
            <a:srgbClr val="E8DDCB"/>
          </a:solidFill>
          <a:latin typeface="Futura Lt BT" panose="020B04020202040203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hart" Target="../charts/chart3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745289"/>
            <a:ext cx="9144000" cy="856749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Resync</a:t>
            </a:r>
            <a:endParaRPr lang="de-DE" dirty="0"/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14395941-269A-477F-A379-FDB8CDD9FD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Die Überführung ins Bewusstsein</a:t>
            </a:r>
          </a:p>
        </p:txBody>
      </p:sp>
    </p:spTree>
    <p:extLst>
      <p:ext uri="{BB962C8B-B14F-4D97-AF65-F5344CB8AC3E}">
        <p14:creationId xmlns:p14="http://schemas.microsoft.com/office/powerpoint/2010/main" val="51416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45 Probanden in 3 Studiengruppen</a:t>
            </a:r>
          </a:p>
        </p:txBody>
      </p:sp>
      <p:sp>
        <p:nvSpPr>
          <p:cNvPr id="6" name="Rechteck 5"/>
          <p:cNvSpPr/>
          <p:nvPr/>
        </p:nvSpPr>
        <p:spPr>
          <a:xfrm>
            <a:off x="958241" y="2450757"/>
            <a:ext cx="3060000" cy="2880000"/>
          </a:xfrm>
          <a:prstGeom prst="rect">
            <a:avLst/>
          </a:prstGeom>
          <a:solidFill>
            <a:srgbClr val="328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  <a:latin typeface="Futura Lt BT" panose="020B0402020204020303" pitchFamily="34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018241" y="2450757"/>
            <a:ext cx="3060000" cy="2880000"/>
          </a:xfrm>
          <a:prstGeom prst="rect">
            <a:avLst/>
          </a:prstGeom>
          <a:solidFill>
            <a:srgbClr val="D53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  <a:latin typeface="Futura Lt BT" panose="020B0402020204020303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7078241" y="2450757"/>
            <a:ext cx="3060000" cy="2880000"/>
          </a:xfrm>
          <a:prstGeom prst="rect">
            <a:avLst/>
          </a:prstGeom>
          <a:solidFill>
            <a:srgbClr val="FC8D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F0000"/>
              </a:solidFill>
              <a:latin typeface="Futura Lt BT" panose="020B0402020204020303" pitchFamily="34" charset="0"/>
            </a:endParaRPr>
          </a:p>
        </p:txBody>
      </p:sp>
      <p:sp>
        <p:nvSpPr>
          <p:cNvPr id="9" name="Inhaltsplatzhalter 4"/>
          <p:cNvSpPr txBox="1">
            <a:spLocks/>
          </p:cNvSpPr>
          <p:nvPr/>
        </p:nvSpPr>
        <p:spPr>
          <a:xfrm>
            <a:off x="958241" y="2119637"/>
            <a:ext cx="2386913" cy="360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dirty="0" smtClean="0">
                <a:solidFill>
                  <a:srgbClr val="CDB380"/>
                </a:solidFill>
                <a:latin typeface="Futura Lt BT" panose="020B0402020204020303" pitchFamily="34" charset="0"/>
              </a:rPr>
              <a:t>Alarm</a:t>
            </a:r>
            <a:endParaRPr lang="de-DE" sz="2000" dirty="0">
              <a:solidFill>
                <a:srgbClr val="CDB380"/>
              </a:solidFill>
              <a:latin typeface="Futura Lt BT" panose="020B0402020204020303" pitchFamily="34" charset="0"/>
            </a:endParaRPr>
          </a:p>
        </p:txBody>
      </p:sp>
      <p:sp>
        <p:nvSpPr>
          <p:cNvPr id="10" name="Inhaltsplatzhalter 4"/>
          <p:cNvSpPr txBox="1">
            <a:spLocks/>
          </p:cNvSpPr>
          <p:nvPr/>
        </p:nvSpPr>
        <p:spPr>
          <a:xfrm>
            <a:off x="4018241" y="2119637"/>
            <a:ext cx="2458995" cy="360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dirty="0" smtClean="0">
                <a:solidFill>
                  <a:srgbClr val="CDB380"/>
                </a:solidFill>
                <a:latin typeface="Futura Lt BT" panose="020B0402020204020303" pitchFamily="34" charset="0"/>
              </a:rPr>
              <a:t>Fade 20</a:t>
            </a:r>
            <a:endParaRPr lang="de-DE" sz="2000" dirty="0">
              <a:solidFill>
                <a:srgbClr val="CDB380"/>
              </a:solidFill>
              <a:latin typeface="Futura Lt BT" panose="020B0402020204020303" pitchFamily="34" charset="0"/>
            </a:endParaRPr>
          </a:p>
        </p:txBody>
      </p:sp>
      <p:sp>
        <p:nvSpPr>
          <p:cNvPr id="15" name="Inhaltsplatzhalter 4">
            <a:extLst>
              <a:ext uri="{FF2B5EF4-FFF2-40B4-BE49-F238E27FC236}">
                <a16:creationId xmlns:a16="http://schemas.microsoft.com/office/drawing/2014/main" id="{2B5225F9-A453-4D73-AE00-35BF68CAE4BB}"/>
              </a:ext>
            </a:extLst>
          </p:cNvPr>
          <p:cNvSpPr txBox="1">
            <a:spLocks/>
          </p:cNvSpPr>
          <p:nvPr/>
        </p:nvSpPr>
        <p:spPr>
          <a:xfrm>
            <a:off x="7078241" y="2119637"/>
            <a:ext cx="2458995" cy="360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 smtClean="0">
                <a:solidFill>
                  <a:srgbClr val="CDB380"/>
                </a:solidFill>
                <a:latin typeface="Futura Lt BT" panose="020B0402020204020303" pitchFamily="34" charset="0"/>
              </a:rPr>
              <a:t>Fade 5</a:t>
            </a:r>
            <a:endParaRPr lang="de-DE" sz="2000" dirty="0">
              <a:solidFill>
                <a:srgbClr val="CDB380"/>
              </a:solidFill>
              <a:latin typeface="Futura Lt BT" panose="020B0402020204020303" pitchFamily="34" charset="0"/>
            </a:endParaRPr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1046205" y="55324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D6F6E"/>
                </a:solidFill>
                <a:latin typeface="Futura Lt BT" panose="020B0402020204020303" pitchFamily="34" charset="0"/>
                <a:ea typeface="+mj-ea"/>
                <a:cs typeface="+mj-cs"/>
              </a:defRPr>
            </a:lvl1pPr>
          </a:lstStyle>
          <a:p>
            <a:r>
              <a:rPr lang="de-DE" sz="2000" dirty="0" smtClean="0">
                <a:solidFill>
                  <a:srgbClr val="FF0000"/>
                </a:solidFill>
              </a:rPr>
              <a:t>Die Folie vielleicht nach Herangehensweise beim erklären der </a:t>
            </a:r>
            <a:r>
              <a:rPr lang="de-DE" sz="2000" dirty="0" err="1" smtClean="0">
                <a:solidFill>
                  <a:srgbClr val="FF0000"/>
                </a:solidFill>
              </a:rPr>
              <a:t>Paramter</a:t>
            </a:r>
            <a:r>
              <a:rPr lang="de-DE" sz="2000" dirty="0" smtClean="0">
                <a:solidFill>
                  <a:srgbClr val="FF0000"/>
                </a:solidFill>
              </a:rPr>
              <a:t> die wir untersuchen werden? </a:t>
            </a:r>
            <a:endParaRPr lang="de-DE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68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D3B3AA58-6A5E-4BF4-8CA0-E6B0BBBF5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Video</a:t>
            </a:r>
            <a:endParaRPr lang="de-DE" sz="24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552B51-2B65-4706-BCBA-EFA42B114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81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 </a:t>
            </a:r>
            <a:r>
              <a:rPr lang="de-DE" sz="2400" dirty="0" smtClean="0"/>
              <a:t>(</a:t>
            </a:r>
            <a:r>
              <a:rPr lang="de-DE" sz="2400" dirty="0" smtClean="0"/>
              <a:t>1/11) </a:t>
            </a:r>
            <a:r>
              <a:rPr lang="de-DE" sz="2400" dirty="0" smtClean="0">
                <a:solidFill>
                  <a:srgbClr val="FF0000"/>
                </a:solidFill>
              </a:rPr>
              <a:t>hier SAM raus? Und weise </a:t>
            </a:r>
            <a:r>
              <a:rPr lang="de-DE" sz="2400" dirty="0" err="1" smtClean="0">
                <a:solidFill>
                  <a:srgbClr val="FF0000"/>
                </a:solidFill>
              </a:rPr>
              <a:t>schrift</a:t>
            </a:r>
            <a:r>
              <a:rPr lang="de-DE" sz="2400" dirty="0" smtClean="0">
                <a:solidFill>
                  <a:srgbClr val="FF0000"/>
                </a:solidFill>
              </a:rPr>
              <a:t> besser lesen?</a:t>
            </a:r>
            <a:endParaRPr lang="de-DE" sz="2400" dirty="0">
              <a:solidFill>
                <a:srgbClr val="FF0000"/>
              </a:solidFill>
            </a:endParaRPr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0270125"/>
              </p:ext>
            </p:extLst>
          </p:nvPr>
        </p:nvGraphicFramePr>
        <p:xfrm>
          <a:off x="411480" y="1825625"/>
          <a:ext cx="3498850" cy="3101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cx="http://schemas.microsoft.com/office/drawing/2014/chartex">
        <mc:Choice Requires="cx">
          <p:graphicFrame>
            <p:nvGraphicFramePr>
              <p:cNvPr id="15" name="Diagramm 14"/>
              <p:cNvGraphicFramePr/>
              <p:nvPr>
                <p:extLst>
                  <p:ext uri="{D42A27DB-BD31-4B8C-83A1-F6EECF244321}">
                    <p14:modId xmlns:p14="http://schemas.microsoft.com/office/powerpoint/2010/main" val="1147403612"/>
                  </p:ext>
                </p:extLst>
              </p:nvPr>
            </p:nvGraphicFramePr>
            <p:xfrm>
              <a:off x="4032297" y="1879200"/>
              <a:ext cx="3350166" cy="3048400"/>
            </p:xfrm>
            <a:graphic>
              <a:graphicData uri="http://schemas.microsoft.com/office/drawing/2014/chartex">
                <c:chart xmlns:c="http://schemas.openxmlformats.org/drawingml/2006/chart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15" name="Diagramm 14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32297" y="1879200"/>
                <a:ext cx="3350166" cy="30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="http://schemas.microsoft.com/office/drawing/2014/chartex">
        <mc:Choice Requires="cx">
          <p:graphicFrame>
            <p:nvGraphicFramePr>
              <p:cNvPr id="21" name="Diagramm 20"/>
              <p:cNvGraphicFramePr/>
              <p:nvPr>
                <p:extLst>
                  <p:ext uri="{D42A27DB-BD31-4B8C-83A1-F6EECF244321}">
                    <p14:modId xmlns:p14="http://schemas.microsoft.com/office/powerpoint/2010/main" val="2059168894"/>
                  </p:ext>
                </p:extLst>
              </p:nvPr>
            </p:nvGraphicFramePr>
            <p:xfrm>
              <a:off x="8003634" y="1879200"/>
              <a:ext cx="3350166" cy="4003200"/>
            </p:xfrm>
            <a:graphic>
              <a:graphicData uri="http://schemas.microsoft.com/office/drawing/2014/chartex">
                <c:chart xmlns:c="http://schemas.openxmlformats.org/drawingml/2006/chart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21" name="Diagramm 20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03634" y="1879200"/>
                <a:ext cx="3350166" cy="400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192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 </a:t>
            </a:r>
            <a:r>
              <a:rPr lang="de-DE" sz="2400" dirty="0" smtClean="0"/>
              <a:t>(2/11)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RSME</a:t>
            </a:r>
          </a:p>
          <a:p>
            <a:r>
              <a:rPr lang="de-DE" dirty="0" smtClean="0"/>
              <a:t>SAM</a:t>
            </a:r>
          </a:p>
          <a:p>
            <a:r>
              <a:rPr lang="de-DE" dirty="0" smtClean="0"/>
              <a:t>Stuhleinstellungen</a:t>
            </a:r>
          </a:p>
          <a:p>
            <a:r>
              <a:rPr lang="de-DE" dirty="0" smtClean="0"/>
              <a:t>Kopfbewegungen</a:t>
            </a:r>
          </a:p>
          <a:p>
            <a:r>
              <a:rPr lang="de-DE" dirty="0" smtClean="0"/>
              <a:t>Dauer des </a:t>
            </a:r>
            <a:r>
              <a:rPr lang="de-DE" dirty="0" err="1" smtClean="0"/>
              <a:t>Wecktons</a:t>
            </a:r>
            <a:r>
              <a:rPr lang="de-DE" dirty="0"/>
              <a:t> </a:t>
            </a:r>
            <a:r>
              <a:rPr lang="de-DE" dirty="0" smtClean="0"/>
              <a:t>Gruppe Alarm</a:t>
            </a:r>
          </a:p>
          <a:p>
            <a:r>
              <a:rPr lang="de-DE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658954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 </a:t>
            </a:r>
            <a:r>
              <a:rPr lang="de-DE" sz="2400" dirty="0" smtClean="0"/>
              <a:t>(3/11)</a:t>
            </a:r>
            <a:endParaRPr lang="de-DE" sz="2400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03868"/>
              </p:ext>
            </p:extLst>
          </p:nvPr>
        </p:nvGraphicFramePr>
        <p:xfrm>
          <a:off x="972000" y="1386000"/>
          <a:ext cx="10231200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5429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 </a:t>
            </a:r>
            <a:r>
              <a:rPr lang="de-DE" sz="2400" dirty="0" smtClean="0"/>
              <a:t>(4/11)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FF0000"/>
                </a:solidFill>
              </a:rPr>
              <a:t>Hier Fehler Zeiten Aufgabe 1 Diagramm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02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 </a:t>
            </a:r>
            <a:r>
              <a:rPr lang="de-DE" sz="2400" dirty="0" smtClean="0"/>
              <a:t>(5/11)</a:t>
            </a:r>
            <a:endParaRPr lang="de-DE" sz="2400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4189253"/>
              </p:ext>
            </p:extLst>
          </p:nvPr>
        </p:nvGraphicFramePr>
        <p:xfrm>
          <a:off x="972000" y="1386000"/>
          <a:ext cx="10231200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6295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 </a:t>
            </a:r>
            <a:r>
              <a:rPr lang="de-DE" sz="2400" dirty="0" smtClean="0"/>
              <a:t>(6/11)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FF0000"/>
                </a:solidFill>
              </a:rPr>
              <a:t>Hier Fehler Zeiten Aufgabe 2 Diagramm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18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 </a:t>
            </a:r>
            <a:r>
              <a:rPr lang="de-DE" sz="2400" dirty="0" smtClean="0"/>
              <a:t>(7/11)</a:t>
            </a:r>
            <a:endParaRPr lang="de-DE" sz="2400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6825942"/>
              </p:ext>
            </p:extLst>
          </p:nvPr>
        </p:nvGraphicFramePr>
        <p:xfrm>
          <a:off x="972000" y="1386000"/>
          <a:ext cx="10231200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8319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 </a:t>
            </a:r>
            <a:r>
              <a:rPr lang="de-DE" sz="2400" dirty="0" smtClean="0"/>
              <a:t>(8/11)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FF0000"/>
                </a:solidFill>
              </a:rPr>
              <a:t>Hier Fehler Zeiten Aufgabe 3 Diagramm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92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</a:p>
          <a:p>
            <a:r>
              <a:rPr lang="de-DE" dirty="0"/>
              <a:t>Herangehensweise</a:t>
            </a:r>
          </a:p>
          <a:p>
            <a:r>
              <a:rPr lang="de-DE" dirty="0" smtClean="0"/>
              <a:t>Ergebnisse</a:t>
            </a:r>
            <a:endParaRPr lang="de-DE" dirty="0"/>
          </a:p>
          <a:p>
            <a:r>
              <a:rPr lang="de-DE" dirty="0"/>
              <a:t>Diskussion</a:t>
            </a:r>
          </a:p>
          <a:p>
            <a:r>
              <a:rPr lang="de-DE" dirty="0"/>
              <a:t>Schlussfolgerung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064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 </a:t>
            </a:r>
            <a:r>
              <a:rPr lang="de-DE" sz="2400" dirty="0" smtClean="0"/>
              <a:t>(9/11)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Demografisch (Alter, Erfahrung, Geschlecht)</a:t>
            </a:r>
          </a:p>
          <a:p>
            <a:r>
              <a:rPr lang="de-DE" dirty="0"/>
              <a:t>Umgebungsvariablen (Stuhleinstellungen)</a:t>
            </a:r>
          </a:p>
          <a:p>
            <a:r>
              <a:rPr lang="de-DE" dirty="0"/>
              <a:t>Dauer des </a:t>
            </a:r>
            <a:r>
              <a:rPr lang="de-DE" dirty="0" err="1"/>
              <a:t>Wecktons</a:t>
            </a:r>
            <a:r>
              <a:rPr lang="de-DE" dirty="0"/>
              <a:t> zum Abstellen</a:t>
            </a:r>
          </a:p>
          <a:p>
            <a:r>
              <a:rPr lang="de-DE" dirty="0"/>
              <a:t>Aufgabenergebnisse (Fehlerraten, Zeiten in Gruppen)</a:t>
            </a:r>
          </a:p>
          <a:p>
            <a:r>
              <a:rPr lang="de-DE" dirty="0"/>
              <a:t>Fragebögen (Sam, RSME)</a:t>
            </a:r>
          </a:p>
          <a:p>
            <a:r>
              <a:rPr lang="de-DE" dirty="0"/>
              <a:t>Schlafstatus</a:t>
            </a:r>
          </a:p>
          <a:p>
            <a:r>
              <a:rPr lang="de-DE" dirty="0" err="1"/>
              <a:t>Limesurvey</a:t>
            </a:r>
            <a:r>
              <a:rPr lang="de-DE" dirty="0"/>
              <a:t> (Müdigkeit vorher/</a:t>
            </a:r>
            <a:r>
              <a:rPr lang="de-DE" dirty="0" err="1"/>
              <a:t>nachehr</a:t>
            </a:r>
            <a:r>
              <a:rPr lang="de-DE" dirty="0"/>
              <a:t>, Aufgabenschwierigkeit, Komfort mit VR Brille, ..)</a:t>
            </a:r>
          </a:p>
        </p:txBody>
      </p:sp>
    </p:spTree>
    <p:extLst>
      <p:ext uri="{BB962C8B-B14F-4D97-AF65-F5344CB8AC3E}">
        <p14:creationId xmlns:p14="http://schemas.microsoft.com/office/powerpoint/2010/main" val="239355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 </a:t>
            </a:r>
            <a:r>
              <a:rPr lang="de-DE" sz="2400" dirty="0" smtClean="0"/>
              <a:t>(10/11)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FF0000"/>
                </a:solidFill>
              </a:rPr>
              <a:t>Hier links geschlafen/nicht geschlafen/meditiert Diagramm</a:t>
            </a:r>
          </a:p>
          <a:p>
            <a:endParaRPr lang="de-DE" dirty="0">
              <a:solidFill>
                <a:srgbClr val="FF0000"/>
              </a:solidFill>
            </a:endParaRPr>
          </a:p>
          <a:p>
            <a:r>
              <a:rPr lang="de-DE" dirty="0">
                <a:solidFill>
                  <a:srgbClr val="FF0000"/>
                </a:solidFill>
              </a:rPr>
              <a:t>Und rechts subjektive Schätzung der </a:t>
            </a:r>
            <a:r>
              <a:rPr lang="de-DE" dirty="0" smtClean="0">
                <a:solidFill>
                  <a:srgbClr val="FF0000"/>
                </a:solidFill>
              </a:rPr>
              <a:t>Schlafdauer</a:t>
            </a:r>
          </a:p>
          <a:p>
            <a:r>
              <a:rPr lang="de-DE" dirty="0" smtClean="0">
                <a:solidFill>
                  <a:srgbClr val="FF0000"/>
                </a:solidFill>
              </a:rPr>
              <a:t>(</a:t>
            </a:r>
            <a:r>
              <a:rPr lang="de-DE" dirty="0" err="1" smtClean="0">
                <a:solidFill>
                  <a:srgbClr val="FF0000"/>
                </a:solidFill>
              </a:rPr>
              <a:t>empfungen</a:t>
            </a:r>
            <a:r>
              <a:rPr lang="de-DE" dirty="0" smtClean="0">
                <a:solidFill>
                  <a:srgbClr val="FF0000"/>
                </a:solidFill>
              </a:rPr>
              <a:t> Schlafdauer unterteilt nach Gruppen?)</a:t>
            </a:r>
            <a:endParaRPr lang="de-DE" dirty="0">
              <a:solidFill>
                <a:srgbClr val="FF0000"/>
              </a:solidFill>
            </a:endParaRPr>
          </a:p>
          <a:p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866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 </a:t>
            </a:r>
            <a:r>
              <a:rPr lang="de-DE" sz="2400" dirty="0" smtClean="0"/>
              <a:t>(11/11)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FF0000"/>
                </a:solidFill>
              </a:rPr>
              <a:t>Hier links Übergang Schlafen </a:t>
            </a:r>
            <a:r>
              <a:rPr lang="de-DE" dirty="0" err="1" smtClean="0">
                <a:solidFill>
                  <a:srgbClr val="FF0000"/>
                </a:solidFill>
              </a:rPr>
              <a:t>transition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sleep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solving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tasks</a:t>
            </a:r>
            <a:r>
              <a:rPr lang="de-DE" dirty="0" smtClean="0">
                <a:solidFill>
                  <a:srgbClr val="FF0000"/>
                </a:solidFill>
              </a:rPr>
              <a:t> Diagramm Balken</a:t>
            </a:r>
          </a:p>
          <a:p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9309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Diskussion </a:t>
            </a:r>
            <a:r>
              <a:rPr lang="de-DE" sz="2400" dirty="0" smtClean="0"/>
              <a:t>(1/4)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Erfahrung und Demografie der Teilnehmer</a:t>
            </a:r>
          </a:p>
          <a:p>
            <a:pPr lvl="1"/>
            <a:r>
              <a:rPr lang="de-DE" dirty="0" smtClean="0"/>
              <a:t>Vorhandene </a:t>
            </a:r>
            <a:r>
              <a:rPr lang="de-DE" dirty="0"/>
              <a:t>Affinität zur Technik</a:t>
            </a:r>
          </a:p>
          <a:p>
            <a:pPr lvl="1"/>
            <a:r>
              <a:rPr lang="de-DE" dirty="0"/>
              <a:t>Vorhandene VR Erfahrung</a:t>
            </a:r>
          </a:p>
          <a:p>
            <a:pPr lvl="1"/>
            <a:r>
              <a:rPr lang="de-DE" dirty="0"/>
              <a:t>Vorhandene Fahrerfahrung</a:t>
            </a:r>
          </a:p>
          <a:p>
            <a:pPr lvl="1"/>
            <a:r>
              <a:rPr lang="de-DE" dirty="0"/>
              <a:t>Vorhandener Bildungsstand</a:t>
            </a:r>
          </a:p>
        </p:txBody>
      </p:sp>
    </p:spTree>
    <p:extLst>
      <p:ext uri="{BB962C8B-B14F-4D97-AF65-F5344CB8AC3E}">
        <p14:creationId xmlns:p14="http://schemas.microsoft.com/office/powerpoint/2010/main" val="355409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Diskussion </a:t>
            </a:r>
            <a:r>
              <a:rPr lang="de-DE" sz="2400" dirty="0" smtClean="0"/>
              <a:t>(2/4</a:t>
            </a:r>
            <a:r>
              <a:rPr lang="de-DE" sz="2400" dirty="0"/>
              <a:t>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Studiendurchführung</a:t>
            </a:r>
          </a:p>
          <a:p>
            <a:pPr lvl="1"/>
            <a:r>
              <a:rPr lang="de-DE" dirty="0" smtClean="0"/>
              <a:t>Ort und Zeit</a:t>
            </a:r>
          </a:p>
          <a:p>
            <a:pPr lvl="1"/>
            <a:r>
              <a:rPr lang="de-DE" dirty="0" smtClean="0"/>
              <a:t>‚Störende‘ Faktoren</a:t>
            </a:r>
          </a:p>
          <a:p>
            <a:pPr lvl="1"/>
            <a:r>
              <a:rPr lang="de-DE" dirty="0" smtClean="0"/>
              <a:t>Realitätsnähe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336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Diskussion </a:t>
            </a:r>
            <a:r>
              <a:rPr lang="de-DE" sz="2400" dirty="0" smtClean="0"/>
              <a:t>(3/4</a:t>
            </a:r>
            <a:r>
              <a:rPr lang="de-DE" sz="2400" dirty="0"/>
              <a:t>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Aufgaben</a:t>
            </a:r>
          </a:p>
          <a:p>
            <a:pPr lvl="1"/>
            <a:r>
              <a:rPr lang="de-DE" dirty="0" smtClean="0"/>
              <a:t>Aufgabenwahl</a:t>
            </a:r>
          </a:p>
          <a:p>
            <a:pPr lvl="1"/>
            <a:r>
              <a:rPr lang="de-DE" dirty="0" smtClean="0"/>
              <a:t>Aufgabenbeschreibung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365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Diskussion </a:t>
            </a:r>
            <a:r>
              <a:rPr lang="de-DE" sz="2400" dirty="0" smtClean="0"/>
              <a:t>(4/4</a:t>
            </a:r>
            <a:r>
              <a:rPr lang="de-DE" sz="2400" dirty="0"/>
              <a:t>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Zukunftsaussicht</a:t>
            </a:r>
          </a:p>
          <a:p>
            <a:pPr lvl="1"/>
            <a:r>
              <a:rPr lang="de-DE" dirty="0" smtClean="0"/>
              <a:t>Demografie</a:t>
            </a:r>
          </a:p>
          <a:p>
            <a:pPr lvl="1"/>
            <a:r>
              <a:rPr lang="de-DE" dirty="0" smtClean="0"/>
              <a:t>Studiendurchführung</a:t>
            </a:r>
          </a:p>
          <a:p>
            <a:pPr lvl="1"/>
            <a:r>
              <a:rPr lang="de-DE" dirty="0" smtClean="0"/>
              <a:t>Aufgabenwahl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65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Schlussfolgerung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VR</a:t>
            </a:r>
          </a:p>
          <a:p>
            <a:r>
              <a:rPr lang="de-DE" dirty="0"/>
              <a:t>Hypothesen und Parameter und Gruppen</a:t>
            </a:r>
          </a:p>
          <a:p>
            <a:r>
              <a:rPr lang="de-DE" dirty="0"/>
              <a:t>Bewertung der Ergebnisse</a:t>
            </a:r>
          </a:p>
          <a:p>
            <a:r>
              <a:rPr lang="de-DE" dirty="0"/>
              <a:t>Zukünftige Forschung</a:t>
            </a:r>
          </a:p>
        </p:txBody>
      </p:sp>
    </p:spTree>
    <p:extLst>
      <p:ext uri="{BB962C8B-B14F-4D97-AF65-F5344CB8AC3E}">
        <p14:creationId xmlns:p14="http://schemas.microsoft.com/office/powerpoint/2010/main" val="28422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-55605" y="-61784"/>
            <a:ext cx="12319686" cy="7037173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70097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Anhang </a:t>
            </a:r>
            <a:r>
              <a:rPr lang="de-DE" sz="2400" dirty="0" smtClean="0"/>
              <a:t>(1/10)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FF0000"/>
                </a:solidFill>
              </a:rPr>
              <a:t>Hier VR/AR Erfahrung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044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Schnittstelle VR und Realität</a:t>
            </a:r>
          </a:p>
          <a:p>
            <a:r>
              <a:rPr lang="de-DE" dirty="0"/>
              <a:t>AR/VR fester Bestandteil im Alltag</a:t>
            </a:r>
          </a:p>
          <a:p>
            <a:r>
              <a:rPr lang="de-DE" dirty="0"/>
              <a:t>Smart-</a:t>
            </a:r>
            <a:r>
              <a:rPr lang="de-DE" dirty="0" err="1"/>
              <a:t>Mirrors</a:t>
            </a:r>
            <a:r>
              <a:rPr lang="de-DE" dirty="0"/>
              <a:t>, Head-</a:t>
            </a:r>
            <a:r>
              <a:rPr lang="de-DE" dirty="0" err="1"/>
              <a:t>Up</a:t>
            </a:r>
            <a:r>
              <a:rPr lang="de-DE" dirty="0"/>
              <a:t> Displays</a:t>
            </a:r>
          </a:p>
          <a:p>
            <a:r>
              <a:rPr lang="de-DE" dirty="0"/>
              <a:t>Autonomes Fahren</a:t>
            </a:r>
          </a:p>
          <a:p>
            <a:endParaRPr lang="de-DE" dirty="0"/>
          </a:p>
          <a:p>
            <a:r>
              <a:rPr lang="de-DE" dirty="0"/>
              <a:t>Übergang Ruhephase und Arbeitsphase</a:t>
            </a:r>
          </a:p>
          <a:p>
            <a:r>
              <a:rPr lang="de-DE" dirty="0"/>
              <a:t>Leistungsfähigkeit nach Ruhephase</a:t>
            </a:r>
          </a:p>
          <a:p>
            <a:r>
              <a:rPr lang="de-DE" dirty="0"/>
              <a:t>Aufmerksamkeit, Wachsamkeit, Zuverlässigkeit</a:t>
            </a:r>
          </a:p>
          <a:p>
            <a:r>
              <a:rPr lang="de-DE" dirty="0"/>
              <a:t>Vorbereitung auf Aufgabe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081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Anhang </a:t>
            </a:r>
            <a:r>
              <a:rPr lang="de-DE" sz="2400" dirty="0" smtClean="0"/>
              <a:t>(2/10)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FF0000"/>
                </a:solidFill>
              </a:rPr>
              <a:t>hier SAM vorhernachher /RSME (nach Gruppen Tabelle)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3954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Anhang </a:t>
            </a:r>
            <a:r>
              <a:rPr lang="de-DE" sz="2400" dirty="0" smtClean="0"/>
              <a:t>(3/10)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FF0000"/>
                </a:solidFill>
              </a:rPr>
              <a:t>Hier links Stuhlgrafik, rechts Tabelle Stuhlwinkeleinstellungen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3112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Anhang </a:t>
            </a:r>
            <a:r>
              <a:rPr lang="de-DE" sz="2400" dirty="0" smtClean="0"/>
              <a:t>(4/10)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FF0000"/>
                </a:solidFill>
              </a:rPr>
              <a:t>Hier Dauer des </a:t>
            </a:r>
            <a:r>
              <a:rPr lang="de-DE" dirty="0" err="1" smtClean="0">
                <a:solidFill>
                  <a:srgbClr val="FF0000"/>
                </a:solidFill>
              </a:rPr>
              <a:t>Wecktons</a:t>
            </a:r>
            <a:endParaRPr lang="de-DE" dirty="0" smtClean="0">
              <a:solidFill>
                <a:srgbClr val="FF0000"/>
              </a:solidFill>
            </a:endParaRPr>
          </a:p>
          <a:p>
            <a:r>
              <a:rPr lang="de-DE" dirty="0" smtClean="0">
                <a:solidFill>
                  <a:srgbClr val="FF0000"/>
                </a:solidFill>
              </a:rPr>
              <a:t>(Zu wenig für eine </a:t>
            </a:r>
            <a:r>
              <a:rPr lang="de-DE" dirty="0" err="1" smtClean="0">
                <a:solidFill>
                  <a:srgbClr val="FF0000"/>
                </a:solidFill>
              </a:rPr>
              <a:t>seite</a:t>
            </a:r>
            <a:r>
              <a:rPr lang="de-DE" dirty="0" smtClean="0">
                <a:solidFill>
                  <a:srgbClr val="FF0000"/>
                </a:solidFill>
              </a:rPr>
              <a:t> oder egal weil eh nur </a:t>
            </a:r>
            <a:r>
              <a:rPr lang="de-DE" dirty="0" err="1" smtClean="0">
                <a:solidFill>
                  <a:srgbClr val="FF0000"/>
                </a:solidFill>
              </a:rPr>
              <a:t>anhang</a:t>
            </a:r>
            <a:r>
              <a:rPr lang="de-DE" dirty="0" smtClean="0">
                <a:solidFill>
                  <a:srgbClr val="FF0000"/>
                </a:solidFill>
              </a:rPr>
              <a:t>?)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621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Anhang </a:t>
            </a:r>
            <a:r>
              <a:rPr lang="de-DE" sz="2400" dirty="0" smtClean="0"/>
              <a:t>(5/10)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FF0000"/>
                </a:solidFill>
              </a:rPr>
              <a:t>Hier vorher nachher müde Balkendiagramm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0556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Anhang </a:t>
            </a:r>
            <a:r>
              <a:rPr lang="de-DE" sz="2400" dirty="0" smtClean="0"/>
              <a:t>(6/10)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FF0000"/>
                </a:solidFill>
              </a:rPr>
              <a:t>Hier </a:t>
            </a:r>
            <a:r>
              <a:rPr lang="de-DE" dirty="0" err="1" smtClean="0">
                <a:solidFill>
                  <a:srgbClr val="FF0000"/>
                </a:solidFill>
              </a:rPr>
              <a:t>felt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comfortable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sleeping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with</a:t>
            </a:r>
            <a:r>
              <a:rPr lang="de-DE" dirty="0" smtClean="0">
                <a:solidFill>
                  <a:srgbClr val="FF0000"/>
                </a:solidFill>
              </a:rPr>
              <a:t> VR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061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Anhang </a:t>
            </a:r>
            <a:r>
              <a:rPr lang="de-DE" sz="2400" dirty="0" smtClean="0"/>
              <a:t>(7/10)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FF0000"/>
                </a:solidFill>
              </a:rPr>
              <a:t>Can </a:t>
            </a:r>
            <a:r>
              <a:rPr lang="de-DE" dirty="0" err="1" smtClean="0">
                <a:solidFill>
                  <a:srgbClr val="FF0000"/>
                </a:solidFill>
              </a:rPr>
              <a:t>imagine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woken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up</a:t>
            </a:r>
            <a:r>
              <a:rPr lang="de-DE" dirty="0" smtClean="0">
                <a:solidFill>
                  <a:srgbClr val="FF0000"/>
                </a:solidFill>
              </a:rPr>
              <a:t> like </a:t>
            </a:r>
            <a:r>
              <a:rPr lang="de-DE" dirty="0" err="1" smtClean="0">
                <a:solidFill>
                  <a:srgbClr val="FF0000"/>
                </a:solidFill>
              </a:rPr>
              <a:t>this</a:t>
            </a:r>
            <a:r>
              <a:rPr lang="de-DE" dirty="0" smtClean="0">
                <a:solidFill>
                  <a:srgbClr val="FF0000"/>
                </a:solidFill>
              </a:rPr>
              <a:t> in </a:t>
            </a:r>
            <a:r>
              <a:rPr lang="de-DE" dirty="0" err="1" smtClean="0">
                <a:solidFill>
                  <a:srgbClr val="FF0000"/>
                </a:solidFill>
              </a:rPr>
              <a:t>situations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blabla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0308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Anhang </a:t>
            </a:r>
            <a:r>
              <a:rPr lang="de-DE" sz="2400" dirty="0" smtClean="0"/>
              <a:t>(8/10)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FF0000"/>
                </a:solidFill>
              </a:rPr>
              <a:t>Hier permanent </a:t>
            </a:r>
            <a:r>
              <a:rPr lang="de-DE" dirty="0" err="1" smtClean="0">
                <a:solidFill>
                  <a:srgbClr val="FF0000"/>
                </a:solidFill>
              </a:rPr>
              <a:t>wearing</a:t>
            </a:r>
            <a:r>
              <a:rPr lang="de-DE" dirty="0" smtClean="0">
                <a:solidFill>
                  <a:srgbClr val="FF0000"/>
                </a:solidFill>
              </a:rPr>
              <a:t> VR Brille wenn die </a:t>
            </a:r>
            <a:r>
              <a:rPr lang="de-DE" dirty="0" err="1" smtClean="0">
                <a:solidFill>
                  <a:srgbClr val="FF0000"/>
                </a:solidFill>
              </a:rPr>
              <a:t>tiny</a:t>
            </a:r>
            <a:r>
              <a:rPr lang="de-DE" dirty="0" smtClean="0">
                <a:solidFill>
                  <a:srgbClr val="FF0000"/>
                </a:solidFill>
              </a:rPr>
              <a:t> und so sind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2049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Anhang </a:t>
            </a:r>
            <a:r>
              <a:rPr lang="de-DE" sz="2400" dirty="0" smtClean="0"/>
              <a:t>(9/10)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e-DE" dirty="0" smtClean="0">
                <a:solidFill>
                  <a:schemeClr val="bg2"/>
                </a:solidFill>
              </a:rPr>
              <a:t>Anmerkungen und Hinweise von Studienteilnehmern:</a:t>
            </a:r>
          </a:p>
          <a:p>
            <a:pPr marL="0" indent="0">
              <a:buNone/>
            </a:pPr>
            <a:endParaRPr lang="de-DE" dirty="0" smtClean="0">
              <a:solidFill>
                <a:schemeClr val="bg2"/>
              </a:solidFill>
            </a:endParaRPr>
          </a:p>
          <a:p>
            <a:r>
              <a:rPr lang="de-DE" dirty="0" smtClean="0">
                <a:solidFill>
                  <a:schemeClr val="bg2"/>
                </a:solidFill>
              </a:rPr>
              <a:t>„Die </a:t>
            </a:r>
            <a:r>
              <a:rPr lang="de-DE" dirty="0">
                <a:solidFill>
                  <a:schemeClr val="bg2"/>
                </a:solidFill>
              </a:rPr>
              <a:t>Musik war sehr störend, um in einen Ruhezustand zu </a:t>
            </a:r>
            <a:r>
              <a:rPr lang="de-DE" dirty="0" smtClean="0">
                <a:solidFill>
                  <a:schemeClr val="bg2"/>
                </a:solidFill>
              </a:rPr>
              <a:t>kommen“</a:t>
            </a:r>
          </a:p>
          <a:p>
            <a:r>
              <a:rPr lang="de-DE" dirty="0">
                <a:solidFill>
                  <a:schemeClr val="bg2"/>
                </a:solidFill>
              </a:rPr>
              <a:t>„Die VR Umgebung war schön gestaltet, aber die rumschwebenden Partikel waren eher verwirrend, ich dachte ich kann mit diesen </a:t>
            </a:r>
            <a:r>
              <a:rPr lang="de-DE" dirty="0" smtClean="0">
                <a:solidFill>
                  <a:schemeClr val="bg2"/>
                </a:solidFill>
              </a:rPr>
              <a:t>interagieren“ </a:t>
            </a:r>
          </a:p>
          <a:p>
            <a:r>
              <a:rPr lang="de-DE" dirty="0">
                <a:solidFill>
                  <a:schemeClr val="bg2"/>
                </a:solidFill>
              </a:rPr>
              <a:t>„Der Stuhl war sehr entspannend und </a:t>
            </a:r>
            <a:r>
              <a:rPr lang="de-DE" dirty="0" smtClean="0">
                <a:solidFill>
                  <a:schemeClr val="bg2"/>
                </a:solidFill>
              </a:rPr>
              <a:t>bequem“</a:t>
            </a:r>
          </a:p>
          <a:p>
            <a:r>
              <a:rPr lang="de-DE" dirty="0">
                <a:solidFill>
                  <a:schemeClr val="bg2"/>
                </a:solidFill>
              </a:rPr>
              <a:t>„Es fiel mir schwer einzuschlafen, da ich zum 1. mal VR gemacht habe und dann neugierig </a:t>
            </a:r>
            <a:r>
              <a:rPr lang="de-DE" dirty="0" smtClean="0">
                <a:solidFill>
                  <a:schemeClr val="bg2"/>
                </a:solidFill>
              </a:rPr>
              <a:t>war“</a:t>
            </a:r>
          </a:p>
          <a:p>
            <a:r>
              <a:rPr lang="de-DE" dirty="0">
                <a:solidFill>
                  <a:schemeClr val="bg2"/>
                </a:solidFill>
              </a:rPr>
              <a:t>„Die Musik war sehr </a:t>
            </a:r>
            <a:r>
              <a:rPr lang="de-DE" dirty="0" smtClean="0">
                <a:solidFill>
                  <a:schemeClr val="bg2"/>
                </a:solidFill>
              </a:rPr>
              <a:t>angenehm“</a:t>
            </a:r>
          </a:p>
          <a:p>
            <a:r>
              <a:rPr lang="de-DE" dirty="0">
                <a:solidFill>
                  <a:schemeClr val="bg2"/>
                </a:solidFill>
              </a:rPr>
              <a:t>„Das lange gedrückt halten zur Interaktion war </a:t>
            </a:r>
            <a:r>
              <a:rPr lang="de-DE" dirty="0" smtClean="0">
                <a:solidFill>
                  <a:schemeClr val="bg2"/>
                </a:solidFill>
              </a:rPr>
              <a:t>störend“</a:t>
            </a:r>
          </a:p>
          <a:p>
            <a:r>
              <a:rPr lang="de-DE" dirty="0" smtClean="0">
                <a:solidFill>
                  <a:schemeClr val="bg2"/>
                </a:solidFill>
              </a:rPr>
              <a:t>„Haptisches </a:t>
            </a:r>
            <a:r>
              <a:rPr lang="de-DE" dirty="0">
                <a:solidFill>
                  <a:schemeClr val="bg2"/>
                </a:solidFill>
              </a:rPr>
              <a:t>Feedback durch Controller wäre gut </a:t>
            </a:r>
            <a:r>
              <a:rPr lang="de-DE" dirty="0" smtClean="0">
                <a:solidFill>
                  <a:schemeClr val="bg2"/>
                </a:solidFill>
              </a:rPr>
              <a:t>gewesen“</a:t>
            </a:r>
          </a:p>
          <a:p>
            <a:r>
              <a:rPr lang="de-DE" dirty="0">
                <a:solidFill>
                  <a:schemeClr val="bg2"/>
                </a:solidFill>
              </a:rPr>
              <a:t>„Die Brille war sehr </a:t>
            </a:r>
            <a:r>
              <a:rPr lang="de-DE" dirty="0" smtClean="0">
                <a:solidFill>
                  <a:schemeClr val="bg2"/>
                </a:solidFill>
              </a:rPr>
              <a:t>unangenehm“</a:t>
            </a:r>
          </a:p>
          <a:p>
            <a:r>
              <a:rPr lang="de-DE" dirty="0" smtClean="0">
                <a:solidFill>
                  <a:schemeClr val="bg2"/>
                </a:solidFill>
              </a:rPr>
              <a:t>…</a:t>
            </a:r>
            <a:endParaRPr lang="de-DE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9004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Anhang </a:t>
            </a:r>
            <a:r>
              <a:rPr lang="de-DE" sz="2400" dirty="0" smtClean="0"/>
              <a:t>(10/10)</a:t>
            </a:r>
            <a:endParaRPr lang="de-DE" sz="2400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7087736"/>
              </p:ext>
            </p:extLst>
          </p:nvPr>
        </p:nvGraphicFramePr>
        <p:xfrm>
          <a:off x="838200" y="1825625"/>
          <a:ext cx="1051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8254998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71911280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161126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2"/>
                          </a:solidFill>
                          <a:latin typeface="Futura Lt BT" panose="020B0402020204020303"/>
                        </a:rPr>
                        <a:t>Studienfach</a:t>
                      </a:r>
                      <a:endParaRPr lang="de-DE" dirty="0">
                        <a:solidFill>
                          <a:schemeClr val="bg2"/>
                        </a:solidFill>
                        <a:latin typeface="Futura Lt BT" panose="020B0402020204020303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solidFill>
                            <a:schemeClr val="bg2"/>
                          </a:solidFill>
                          <a:latin typeface="Futura Lt BT" panose="020B0402020204020303"/>
                        </a:rPr>
                        <a:t>Absolutwerte</a:t>
                      </a:r>
                      <a:endParaRPr lang="de-DE" dirty="0">
                        <a:solidFill>
                          <a:schemeClr val="bg2"/>
                        </a:solidFill>
                        <a:latin typeface="Futura Lt BT" panose="020B0402020204020303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2"/>
                          </a:solidFill>
                          <a:latin typeface="Futura Lt BT" panose="020B0402020204020303"/>
                        </a:rPr>
                        <a:t>Prozentwerte</a:t>
                      </a:r>
                      <a:endParaRPr lang="de-DE" dirty="0">
                        <a:solidFill>
                          <a:schemeClr val="bg2"/>
                        </a:solidFill>
                        <a:latin typeface="Futura Lt BT" panose="020B0402020204020303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237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latin typeface="Futura Lt BT" panose="020B0402020204020303"/>
                        </a:rPr>
                        <a:t>Biologie</a:t>
                      </a:r>
                      <a:endParaRPr lang="de-DE" dirty="0">
                        <a:latin typeface="Futura Lt BT" panose="020B0402020204020303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latin typeface="Futura Lt BT" panose="020B0402020204020303"/>
                        </a:rPr>
                        <a:t>1</a:t>
                      </a:r>
                      <a:endParaRPr lang="de-DE" dirty="0">
                        <a:latin typeface="Futura Lt BT" panose="020B0402020204020303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latin typeface="Futura Lt BT" panose="020B0402020204020303"/>
                        </a:rPr>
                        <a:t>2,2%</a:t>
                      </a:r>
                      <a:endParaRPr lang="de-DE" dirty="0">
                        <a:latin typeface="Futura Lt BT" panose="020B0402020204020303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35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latin typeface="Futura Lt BT" panose="020B0402020204020303"/>
                        </a:rPr>
                        <a:t>Informatik</a:t>
                      </a:r>
                      <a:endParaRPr lang="de-DE" dirty="0">
                        <a:latin typeface="Futura Lt BT" panose="020B0402020204020303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latin typeface="Futura Lt BT" panose="020B0402020204020303"/>
                        </a:rPr>
                        <a:t>8</a:t>
                      </a:r>
                      <a:endParaRPr lang="de-DE" dirty="0">
                        <a:latin typeface="Futura Lt BT" panose="020B0402020204020303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latin typeface="Futura Lt BT" panose="020B0402020204020303"/>
                        </a:rPr>
                        <a:t>17,8%</a:t>
                      </a:r>
                      <a:endParaRPr lang="de-DE" dirty="0">
                        <a:latin typeface="Futura Lt BT" panose="020B0402020204020303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83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latin typeface="Futura Lt BT" panose="020B0402020204020303"/>
                        </a:rPr>
                        <a:t>Informationssystemtechnik</a:t>
                      </a:r>
                      <a:endParaRPr lang="de-DE" dirty="0">
                        <a:latin typeface="Futura Lt BT" panose="020B0402020204020303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latin typeface="Futura Lt BT" panose="020B0402020204020303"/>
                        </a:rPr>
                        <a:t>1</a:t>
                      </a:r>
                      <a:endParaRPr lang="de-DE" dirty="0">
                        <a:latin typeface="Futura Lt BT" panose="020B0402020204020303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latin typeface="Futura Lt BT" panose="020B0402020204020303"/>
                        </a:rPr>
                        <a:t>2,2%</a:t>
                      </a:r>
                      <a:endParaRPr lang="de-DE" dirty="0">
                        <a:latin typeface="Futura Lt BT" panose="020B0402020204020303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280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latin typeface="Futura Lt BT" panose="020B0402020204020303"/>
                        </a:rPr>
                        <a:t>Mathematik</a:t>
                      </a:r>
                      <a:endParaRPr lang="de-DE" dirty="0">
                        <a:latin typeface="Futura Lt BT" panose="020B0402020204020303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latin typeface="Futura Lt BT" panose="020B0402020204020303"/>
                        </a:rPr>
                        <a:t>1</a:t>
                      </a:r>
                      <a:endParaRPr lang="de-DE" dirty="0">
                        <a:latin typeface="Futura Lt BT" panose="020B0402020204020303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latin typeface="Futura Lt BT" panose="020B0402020204020303"/>
                        </a:rPr>
                        <a:t>2,2%</a:t>
                      </a:r>
                      <a:endParaRPr lang="de-DE" dirty="0">
                        <a:latin typeface="Futura Lt BT" panose="020B0402020204020303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38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latin typeface="Futura Lt BT" panose="020B0402020204020303"/>
                        </a:rPr>
                        <a:t>Medieninformatik</a:t>
                      </a:r>
                      <a:endParaRPr lang="de-DE" dirty="0">
                        <a:latin typeface="Futura Lt BT" panose="020B0402020204020303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latin typeface="Futura Lt BT" panose="020B0402020204020303"/>
                        </a:rPr>
                        <a:t>18</a:t>
                      </a:r>
                      <a:endParaRPr lang="de-DE" dirty="0">
                        <a:latin typeface="Futura Lt BT" panose="020B0402020204020303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latin typeface="Futura Lt BT" panose="020B0402020204020303"/>
                        </a:rPr>
                        <a:t>40,0%</a:t>
                      </a:r>
                      <a:endParaRPr lang="de-DE" dirty="0">
                        <a:latin typeface="Futura Lt BT" panose="020B0402020204020303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93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latin typeface="Futura Lt BT" panose="020B0402020204020303"/>
                        </a:rPr>
                        <a:t>Physik</a:t>
                      </a:r>
                      <a:endParaRPr lang="de-DE" dirty="0">
                        <a:latin typeface="Futura Lt BT" panose="020B0402020204020303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latin typeface="Futura Lt BT" panose="020B0402020204020303"/>
                        </a:rPr>
                        <a:t>3</a:t>
                      </a:r>
                      <a:endParaRPr lang="de-DE" dirty="0">
                        <a:latin typeface="Futura Lt BT" panose="020B0402020204020303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latin typeface="Futura Lt BT" panose="020B0402020204020303"/>
                        </a:rPr>
                        <a:t>6,7%</a:t>
                      </a:r>
                      <a:endParaRPr lang="de-DE" dirty="0">
                        <a:latin typeface="Futura Lt BT" panose="020B0402020204020303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305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latin typeface="Futura Lt BT" panose="020B0402020204020303"/>
                        </a:rPr>
                        <a:t>Psychologie</a:t>
                      </a:r>
                      <a:endParaRPr lang="de-DE" dirty="0">
                        <a:latin typeface="Futura Lt BT" panose="020B0402020204020303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latin typeface="Futura Lt BT" panose="020B0402020204020303"/>
                        </a:rPr>
                        <a:t>2</a:t>
                      </a:r>
                      <a:endParaRPr lang="de-DE" dirty="0">
                        <a:latin typeface="Futura Lt BT" panose="020B0402020204020303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latin typeface="Futura Lt BT" panose="020B0402020204020303"/>
                        </a:rPr>
                        <a:t>4,4%</a:t>
                      </a:r>
                      <a:endParaRPr lang="de-DE" dirty="0">
                        <a:latin typeface="Futura Lt BT" panose="020B0402020204020303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577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latin typeface="Futura Lt BT" panose="020B0402020204020303"/>
                        </a:rPr>
                        <a:t>Software Engineering</a:t>
                      </a:r>
                      <a:endParaRPr lang="de-DE" dirty="0">
                        <a:latin typeface="Futura Lt BT" panose="020B0402020204020303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latin typeface="Futura Lt BT" panose="020B0402020204020303"/>
                        </a:rPr>
                        <a:t>8</a:t>
                      </a:r>
                      <a:endParaRPr lang="de-DE" dirty="0">
                        <a:latin typeface="Futura Lt BT" panose="020B0402020204020303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latin typeface="Futura Lt BT" panose="020B0402020204020303"/>
                        </a:rPr>
                        <a:t>17,8%</a:t>
                      </a:r>
                      <a:endParaRPr lang="de-DE" dirty="0">
                        <a:latin typeface="Futura Lt BT" panose="020B0402020204020303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841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latin typeface="Futura Lt BT" panose="020B0402020204020303"/>
                        </a:rPr>
                        <a:t>Wirtschaftsmathematik</a:t>
                      </a:r>
                      <a:endParaRPr lang="de-DE" dirty="0">
                        <a:latin typeface="Futura Lt BT" panose="020B0402020204020303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latin typeface="Futura Lt BT" panose="020B0402020204020303"/>
                        </a:rPr>
                        <a:t>1</a:t>
                      </a:r>
                      <a:endParaRPr lang="de-DE" dirty="0">
                        <a:latin typeface="Futura Lt BT" panose="020B0402020204020303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latin typeface="Futura Lt BT" panose="020B0402020204020303"/>
                        </a:rPr>
                        <a:t>2,2%</a:t>
                      </a:r>
                      <a:endParaRPr lang="de-DE" dirty="0">
                        <a:latin typeface="Futura Lt BT" panose="020B0402020204020303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634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latin typeface="Futura Lt BT" panose="020B0402020204020303"/>
                        </a:rPr>
                        <a:t>Wirtschaftsphysik</a:t>
                      </a:r>
                      <a:endParaRPr lang="de-DE" dirty="0">
                        <a:latin typeface="Futura Lt BT" panose="020B0402020204020303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latin typeface="Futura Lt BT" panose="020B0402020204020303"/>
                        </a:rPr>
                        <a:t>2</a:t>
                      </a:r>
                      <a:endParaRPr lang="de-DE" dirty="0">
                        <a:latin typeface="Futura Lt BT" panose="020B0402020204020303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latin typeface="Futura Lt BT" panose="020B0402020204020303"/>
                        </a:rPr>
                        <a:t>4,4%</a:t>
                      </a:r>
                      <a:endParaRPr lang="de-DE" dirty="0">
                        <a:latin typeface="Futura Lt BT" panose="020B0402020204020303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32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2320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Herangehensweise </a:t>
            </a:r>
            <a:r>
              <a:rPr lang="de-DE" sz="2400" dirty="0" smtClean="0"/>
              <a:t>(1/2)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Paramter</a:t>
            </a:r>
            <a:r>
              <a:rPr lang="de-DE" dirty="0">
                <a:sym typeface="Wingdings" panose="05000000000000000000" pitchFamily="2" charset="2"/>
              </a:rPr>
              <a:t> Licht und Ton : </a:t>
            </a:r>
            <a:r>
              <a:rPr lang="de-DE" dirty="0" err="1">
                <a:sym typeface="Wingdings" panose="05000000000000000000" pitchFamily="2" charset="2"/>
              </a:rPr>
              <a:t>between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subject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smtClean="0">
                <a:sym typeface="Wingdings" panose="05000000000000000000" pitchFamily="2" charset="2"/>
              </a:rPr>
              <a:t>Studie</a:t>
            </a:r>
            <a:endParaRPr lang="de-DE" dirty="0" smtClean="0"/>
          </a:p>
          <a:p>
            <a:r>
              <a:rPr lang="de-DE" dirty="0" smtClean="0"/>
              <a:t>VR </a:t>
            </a:r>
            <a:r>
              <a:rPr lang="de-DE" dirty="0"/>
              <a:t>Umgebung mit Kopfhörer</a:t>
            </a:r>
          </a:p>
          <a:p>
            <a:r>
              <a:rPr lang="de-DE" dirty="0"/>
              <a:t>Werte aufzeichnen Kopfbewegung, Zeiten </a:t>
            </a:r>
            <a:r>
              <a:rPr lang="de-DE" dirty="0" err="1"/>
              <a:t>etc</a:t>
            </a:r>
            <a:r>
              <a:rPr lang="de-DE" dirty="0"/>
              <a:t> -&gt; </a:t>
            </a:r>
            <a:r>
              <a:rPr lang="de-DE" dirty="0" err="1"/>
              <a:t>csv</a:t>
            </a:r>
            <a:r>
              <a:rPr lang="de-DE" dirty="0"/>
              <a:t> Format</a:t>
            </a:r>
          </a:p>
          <a:p>
            <a:r>
              <a:rPr lang="de-DE" dirty="0" smtClean="0"/>
              <a:t>Gaming-Stuhl</a:t>
            </a:r>
          </a:p>
          <a:p>
            <a:r>
              <a:rPr lang="de-DE" dirty="0" smtClean="0"/>
              <a:t>Python, R Skripte, SPSS </a:t>
            </a:r>
            <a:r>
              <a:rPr lang="de-DE" dirty="0" err="1" smtClean="0"/>
              <a:t>etc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685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Lösungsansatz</a:t>
            </a:r>
          </a:p>
          <a:p>
            <a:r>
              <a:rPr lang="de-DE" dirty="0" smtClean="0"/>
              <a:t>Übergang </a:t>
            </a:r>
            <a:r>
              <a:rPr lang="de-DE" dirty="0"/>
              <a:t>schläfriger Zustand, ohne kognitive Belastung, und wacher Zustand, in dem Aufgaben erledigt werden müssen</a:t>
            </a:r>
          </a:p>
          <a:p>
            <a:r>
              <a:rPr lang="de-DE" dirty="0"/>
              <a:t>Hypothesen</a:t>
            </a:r>
          </a:p>
          <a:p>
            <a:r>
              <a:rPr lang="de-DE" dirty="0"/>
              <a:t>Erfasste Parameter: Zeit, Fehlerrate, Blickrichtung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Herangehensweise </a:t>
            </a:r>
            <a:r>
              <a:rPr lang="de-DE" sz="2400" dirty="0" smtClean="0"/>
              <a:t>(2/2)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10183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</a:t>
            </a:r>
            <a:r>
              <a:rPr lang="de-DE" sz="2400" dirty="0"/>
              <a:t>(1/4)</a:t>
            </a:r>
          </a:p>
        </p:txBody>
      </p:sp>
      <p:pic>
        <p:nvPicPr>
          <p:cNvPr id="9" name="Inhaltsplatzhalter 8" descr="Ein Bild, das Fußball, Uhr, Ball, Foto enthält.&#10;&#10;Automatisch generierte Beschreibung">
            <a:extLst>
              <a:ext uri="{FF2B5EF4-FFF2-40B4-BE49-F238E27FC236}">
                <a16:creationId xmlns:a16="http://schemas.microsoft.com/office/drawing/2014/main" id="{5E2E5E09-3C09-46C6-861F-AE1C45040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016" y="1418096"/>
            <a:ext cx="9047968" cy="5742598"/>
          </a:xfrm>
        </p:spPr>
      </p:pic>
    </p:spTree>
    <p:extLst>
      <p:ext uri="{BB962C8B-B14F-4D97-AF65-F5344CB8AC3E}">
        <p14:creationId xmlns:p14="http://schemas.microsoft.com/office/powerpoint/2010/main" val="310447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</a:t>
            </a:r>
            <a:r>
              <a:rPr lang="de-DE" sz="2400" dirty="0"/>
              <a:t>(2/4)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5E2E5E09-3C09-46C6-861F-AE1C45040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2016" y="1418096"/>
            <a:ext cx="9047967" cy="5742598"/>
          </a:xfrm>
        </p:spPr>
      </p:pic>
    </p:spTree>
    <p:extLst>
      <p:ext uri="{BB962C8B-B14F-4D97-AF65-F5344CB8AC3E}">
        <p14:creationId xmlns:p14="http://schemas.microsoft.com/office/powerpoint/2010/main" val="115144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</a:t>
            </a:r>
            <a:r>
              <a:rPr lang="de-DE" sz="2400" dirty="0"/>
              <a:t>(3/4)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5E2E5E09-3C09-46C6-861F-AE1C45040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2016" y="1418096"/>
            <a:ext cx="9047967" cy="5742598"/>
          </a:xfrm>
        </p:spPr>
      </p:pic>
    </p:spTree>
    <p:extLst>
      <p:ext uri="{BB962C8B-B14F-4D97-AF65-F5344CB8AC3E}">
        <p14:creationId xmlns:p14="http://schemas.microsoft.com/office/powerpoint/2010/main" val="76350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</a:t>
            </a:r>
            <a:r>
              <a:rPr lang="de-DE" sz="2400" dirty="0" smtClean="0"/>
              <a:t>(</a:t>
            </a:r>
            <a:r>
              <a:rPr lang="de-DE" sz="2400" dirty="0" smtClean="0"/>
              <a:t>4/4) </a:t>
            </a:r>
            <a:r>
              <a:rPr lang="de-DE" sz="2400" dirty="0" smtClean="0">
                <a:solidFill>
                  <a:srgbClr val="FF0000"/>
                </a:solidFill>
              </a:rPr>
              <a:t>das hier vielleicht rausmachen weil eh </a:t>
            </a:r>
            <a:r>
              <a:rPr lang="de-DE" sz="2400" dirty="0" err="1" smtClean="0">
                <a:solidFill>
                  <a:srgbClr val="FF0000"/>
                </a:solidFill>
              </a:rPr>
              <a:t>video</a:t>
            </a:r>
            <a:r>
              <a:rPr lang="de-DE" sz="2400" dirty="0" smtClean="0">
                <a:solidFill>
                  <a:srgbClr val="FF0000"/>
                </a:solidFill>
              </a:rPr>
              <a:t>?</a:t>
            </a:r>
            <a:endParaRPr lang="de-DE" sz="2400" dirty="0">
              <a:solidFill>
                <a:srgbClr val="FF0000"/>
              </a:solidFill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432" y="1481294"/>
            <a:ext cx="3970481" cy="2520000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945" y="1481294"/>
            <a:ext cx="3970481" cy="25200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432" y="4088130"/>
            <a:ext cx="3970481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22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Benutzerdefiniert 1">
      <a:dk1>
        <a:srgbClr val="031634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658</Words>
  <Application>Microsoft Office PowerPoint</Application>
  <PresentationFormat>Breitbild</PresentationFormat>
  <Paragraphs>164</Paragraphs>
  <Slides>38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38</vt:i4>
      </vt:variant>
    </vt:vector>
  </HeadingPairs>
  <TitlesOfParts>
    <vt:vector size="43" baseType="lpstr">
      <vt:lpstr>Arial</vt:lpstr>
      <vt:lpstr>Calibri</vt:lpstr>
      <vt:lpstr>Futura Lt BT</vt:lpstr>
      <vt:lpstr>Wingdings</vt:lpstr>
      <vt:lpstr>Office</vt:lpstr>
      <vt:lpstr>Resync</vt:lpstr>
      <vt:lpstr>Übersicht</vt:lpstr>
      <vt:lpstr>Motivation</vt:lpstr>
      <vt:lpstr>Herangehensweise (1/2)</vt:lpstr>
      <vt:lpstr>Herangehensweise (2/2)</vt:lpstr>
      <vt:lpstr>Aufgaben (1/4)</vt:lpstr>
      <vt:lpstr>Aufgaben (2/4)</vt:lpstr>
      <vt:lpstr>Aufgaben (3/4)</vt:lpstr>
      <vt:lpstr>Aufgaben (4/4) das hier vielleicht rausmachen weil eh video?</vt:lpstr>
      <vt:lpstr>45 Probanden in 3 Studiengruppen</vt:lpstr>
      <vt:lpstr>Video</vt:lpstr>
      <vt:lpstr>Ergebnisse (1/11) hier SAM raus? Und weise schrift besser lesen?</vt:lpstr>
      <vt:lpstr>Ergebnisse (2/11)</vt:lpstr>
      <vt:lpstr>Ergebnisse (3/11)</vt:lpstr>
      <vt:lpstr>Ergebnisse (4/11)</vt:lpstr>
      <vt:lpstr>Ergebnisse (5/11)</vt:lpstr>
      <vt:lpstr>Ergebnisse (6/11)</vt:lpstr>
      <vt:lpstr>Ergebnisse (7/11)</vt:lpstr>
      <vt:lpstr>Ergebnisse (8/11)</vt:lpstr>
      <vt:lpstr>Ergebnisse (9/11)</vt:lpstr>
      <vt:lpstr>Ergebnisse (10/11)</vt:lpstr>
      <vt:lpstr>Ergebnisse (11/11)</vt:lpstr>
      <vt:lpstr>Diskussion (1/4)</vt:lpstr>
      <vt:lpstr>Diskussion (2/4)</vt:lpstr>
      <vt:lpstr>Diskussion (3/4)</vt:lpstr>
      <vt:lpstr>Diskussion (4/4)</vt:lpstr>
      <vt:lpstr>Schlussfolgerung</vt:lpstr>
      <vt:lpstr>PowerPoint-Präsentation</vt:lpstr>
      <vt:lpstr>Anhang (1/10)</vt:lpstr>
      <vt:lpstr>Anhang (2/10)</vt:lpstr>
      <vt:lpstr>Anhang (3/10)</vt:lpstr>
      <vt:lpstr>Anhang (4/10)</vt:lpstr>
      <vt:lpstr>Anhang (5/10)</vt:lpstr>
      <vt:lpstr>Anhang (6/10)</vt:lpstr>
      <vt:lpstr>Anhang (7/10)</vt:lpstr>
      <vt:lpstr>Anhang (8/10)</vt:lpstr>
      <vt:lpstr>Anhang (9/10)</vt:lpstr>
      <vt:lpstr>Anhang (10/10)</vt:lpstr>
    </vt:vector>
  </TitlesOfParts>
  <Company>Universität Ulm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resync</dc:title>
  <dc:creator>Sabrina Boehm</dc:creator>
  <cp:lastModifiedBy>Sabrina Boehm</cp:lastModifiedBy>
  <cp:revision>51</cp:revision>
  <dcterms:created xsi:type="dcterms:W3CDTF">2019-12-06T09:28:42Z</dcterms:created>
  <dcterms:modified xsi:type="dcterms:W3CDTF">2020-01-19T13:59:30Z</dcterms:modified>
</cp:coreProperties>
</file>