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6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7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Ex3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4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5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Ex6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23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4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5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10" r:id="rId5"/>
    <p:sldId id="309" r:id="rId6"/>
    <p:sldId id="259" r:id="rId7"/>
    <p:sldId id="331" r:id="rId8"/>
    <p:sldId id="260" r:id="rId9"/>
    <p:sldId id="273" r:id="rId10"/>
    <p:sldId id="272" r:id="rId11"/>
    <p:sldId id="278" r:id="rId12"/>
    <p:sldId id="265" r:id="rId13"/>
    <p:sldId id="264" r:id="rId14"/>
    <p:sldId id="289" r:id="rId15"/>
    <p:sldId id="279" r:id="rId16"/>
    <p:sldId id="319" r:id="rId17"/>
    <p:sldId id="285" r:id="rId18"/>
    <p:sldId id="320" r:id="rId19"/>
    <p:sldId id="286" r:id="rId20"/>
    <p:sldId id="321" r:id="rId21"/>
    <p:sldId id="291" r:id="rId22"/>
    <p:sldId id="292" r:id="rId23"/>
    <p:sldId id="274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275" r:id="rId34"/>
    <p:sldId id="276" r:id="rId35"/>
    <p:sldId id="267" r:id="rId36"/>
    <p:sldId id="293" r:id="rId37"/>
    <p:sldId id="294" r:id="rId38"/>
    <p:sldId id="296" r:id="rId39"/>
    <p:sldId id="297" r:id="rId40"/>
    <p:sldId id="311" r:id="rId41"/>
    <p:sldId id="317" r:id="rId42"/>
    <p:sldId id="302" r:id="rId43"/>
    <p:sldId id="303" r:id="rId44"/>
    <p:sldId id="308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120" d="100"/>
          <a:sy n="120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2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27-4A93-B5F6-09E68891E717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27-4A93-B5F6-09E68891E717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27-4A93-B5F6-09E68891E7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27-4A93-B5F6-09E68891E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400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sz="14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91-4D91-AB72-8971DF15820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91-4D91-AB72-8971DF15820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91-4D91-AB72-8971DF158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14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1-49EE-A8BB-4923073D321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1-49EE-A8BB-4923073D321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1-49EE-A8BB-4923073D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D3-415C-8A90-0426C5AF0A9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D3-415C-8A90-0426C5AF0A9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D3-415C-8A90-0426C5AF0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400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sz="14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91-4D91-AB72-8971DF15820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91-4D91-AB72-8971DF15820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91-4D91-AB72-8971DF158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14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1-49EE-A8BB-4923073D321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1-49EE-A8BB-4923073D321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1-49EE-A8BB-4923073D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D3-415C-8A90-0426C5AF0A9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D3-415C-8A90-0426C5AF0A9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D3-415C-8A90-0426C5AF0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14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35-4F68-BA18-51DA8C81B6B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35-4F68-BA18-51DA8C81B6B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FC8D59"/>
              </a:solidFill>
              <a:ln w="63500" cap="flat">
                <a:solidFill>
                  <a:srgbClr val="FC8D59"/>
                </a:solidFill>
                <a:bevel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B35-4F68-BA18-51DA8C81B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61-4575-A145-3BF4E062E3C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61-4575-A145-3BF4E062E3C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61-4575-A145-3BF4E062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14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DC-4ECF-8D4E-AF5BCC45B23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DC-4ECF-8D4E-AF5BCC45B23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DC-4ECF-8D4E-AF5BCC45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14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35-4F68-BA18-51DA8C81B6B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35-4F68-BA18-51DA8C81B6B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FC8D59"/>
              </a:solidFill>
              <a:ln w="63500" cap="flat">
                <a:solidFill>
                  <a:srgbClr val="FC8D59"/>
                </a:solidFill>
                <a:bevel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B35-4F68-BA18-51DA8C81B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sz="1400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61-4575-A145-3BF4E062E3C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61-4575-A145-3BF4E062E3C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61-4575-A145-3BF4E062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14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14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DC-4ECF-8D4E-AF5BCC45B23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DC-4ECF-8D4E-AF5BCC45B23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DC-4ECF-8D4E-AF5BCC45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0.1111111111111111</c:v>
                </c:pt>
                <c:pt idx="2">
                  <c:v>8.8888888888888892E-2</c:v>
                </c:pt>
                <c:pt idx="3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0.31111111111111112</c:v>
                </c:pt>
                <c:pt idx="1">
                  <c:v>0.26666666666666666</c:v>
                </c:pt>
                <c:pt idx="2">
                  <c:v>0.37777777777777777</c:v>
                </c:pt>
                <c:pt idx="3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0.1111111111111111</c:v>
                </c:pt>
                <c:pt idx="1">
                  <c:v>0.22222222222222221</c:v>
                </c:pt>
                <c:pt idx="2">
                  <c:v>0.22222222222222221</c:v>
                </c:pt>
                <c:pt idx="3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0.15555555555555556</c:v>
                </c:pt>
                <c:pt idx="1">
                  <c:v>2.2222222222222223E-2</c:v>
                </c:pt>
                <c:pt idx="2">
                  <c:v>2.2222222222222223E-2</c:v>
                </c:pt>
                <c:pt idx="3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0.15555555555555556</c:v>
                </c:pt>
                <c:pt idx="1">
                  <c:v>8.8888888888888892E-2</c:v>
                </c:pt>
                <c:pt idx="2">
                  <c:v>0.2</c:v>
                </c:pt>
                <c:pt idx="3">
                  <c:v>0.17777777777777778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Tabelle1!$G$2:$G$5</c:f>
              <c:numCache>
                <c:formatCode>General</c:formatCode>
                <c:ptCount val="4"/>
                <c:pt idx="0">
                  <c:v>0.22222222222222221</c:v>
                </c:pt>
                <c:pt idx="1">
                  <c:v>0.22222222222222221</c:v>
                </c:pt>
                <c:pt idx="2">
                  <c:v>6.6666666666666666E-2</c:v>
                </c:pt>
                <c:pt idx="3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Imagine Waking Up</c:v>
                </c:pt>
                <c:pt idx="1">
                  <c:v>Permanent Wearing</c:v>
                </c:pt>
                <c:pt idx="2">
                  <c:v>Comfortable Sleeping</c:v>
                </c:pt>
                <c:pt idx="3">
                  <c:v>Not Comfortable Sleeping</c:v>
                </c:pt>
              </c:strCache>
            </c:strRef>
          </c:cat>
          <c:val>
            <c:numRef>
              <c:f>Tabelle1!$H$2:$H$5</c:f>
              <c:numCache>
                <c:formatCode>General</c:formatCode>
                <c:ptCount val="4"/>
                <c:pt idx="0">
                  <c:v>4.4444444444444446E-2</c:v>
                </c:pt>
                <c:pt idx="1">
                  <c:v>6.6666666666666666E-2</c:v>
                </c:pt>
                <c:pt idx="2">
                  <c:v>2.2222222222222223E-2</c:v>
                </c:pt>
                <c:pt idx="3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8.81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  <a:miter lim="800000"/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22.xml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3DADBF-397C-4807-8B44-178FE96C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2438964653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DC12CC82-0727-4BD3-BADB-EFB27B92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215588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64236306-38DF-46C9-A060-51EDD2018C47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1: Sortieren</a:t>
            </a:r>
          </a:p>
        </p:txBody>
      </p:sp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C084D42-7B77-4D87-AF67-47E5A86366DC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1: Sortieren</a:t>
            </a:r>
          </a:p>
        </p:txBody>
      </p:sp>
    </p:spTree>
    <p:extLst>
      <p:ext uri="{BB962C8B-B14F-4D97-AF65-F5344CB8AC3E}">
        <p14:creationId xmlns:p14="http://schemas.microsoft.com/office/powerpoint/2010/main" val="230829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50FCE7D1-CA7A-4E14-8186-F926ECE610C4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2: </a:t>
            </a:r>
            <a:r>
              <a:rPr lang="de-DE" sz="1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Stroop</a:t>
            </a:r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ED9BFC95-CE85-446E-8659-4A51852580F8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2: </a:t>
            </a:r>
            <a:r>
              <a:rPr lang="de-DE" sz="1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Stroop</a:t>
            </a:r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125455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77911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9CCF8C62-071E-4598-AE61-A342467E8E31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3: Zählen</a:t>
            </a:r>
          </a:p>
        </p:txBody>
      </p:sp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B17C574C-3748-4624-A318-ACAF3FDE6428}"/>
              </a:ext>
            </a:extLst>
          </p:cNvPr>
          <p:cNvSpPr/>
          <p:nvPr/>
        </p:nvSpPr>
        <p:spPr>
          <a:xfrm>
            <a:off x="8065625" y="858629"/>
            <a:ext cx="376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3: Zählen</a:t>
            </a:r>
          </a:p>
        </p:txBody>
      </p:sp>
    </p:spTree>
    <p:extLst>
      <p:ext uri="{BB962C8B-B14F-4D97-AF65-F5344CB8AC3E}">
        <p14:creationId xmlns:p14="http://schemas.microsoft.com/office/powerpoint/2010/main" val="361763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Hypothese 1 eher wiederlegt</a:t>
            </a:r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5737858A-34DC-4AE1-9E59-8AAC65C208C9}"/>
              </a:ext>
            </a:extLst>
          </p:cNvPr>
          <p:cNvGraphicFramePr>
            <a:graphicFrameLocks/>
          </p:cNvGraphicFramePr>
          <p:nvPr/>
        </p:nvGraphicFramePr>
        <p:xfrm>
          <a:off x="603250" y="2346178"/>
          <a:ext cx="5542354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C06DE5F0-E48C-4BAA-A68E-CC70F684F53A}"/>
              </a:ext>
            </a:extLst>
          </p:cNvPr>
          <p:cNvGraphicFramePr>
            <a:graphicFrameLocks/>
          </p:cNvGraphicFramePr>
          <p:nvPr/>
        </p:nvGraphicFramePr>
        <p:xfrm>
          <a:off x="6279266" y="2346178"/>
          <a:ext cx="5752618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H1: Menschen, die mit Licht geweckt werden, können sich in kürzerer Zeit auf eine gestellte Aufgabe einstellen, als Menschen, die mit Ton geweckt werden.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Hypothese 1 eher wiederlegt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H1: Menschen, die mit Licht geweckt werden, können sich in kürzerer Zeit auf eine gestellte Aufgabe einstellen, als Menschen, die mit Ton geweckt werden.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31F51CB-7AA3-42F4-9574-F9D1CADBFB51}"/>
              </a:ext>
            </a:extLst>
          </p:cNvPr>
          <p:cNvGraphicFramePr>
            <a:graphicFrameLocks/>
          </p:cNvGraphicFramePr>
          <p:nvPr/>
        </p:nvGraphicFramePr>
        <p:xfrm>
          <a:off x="603249" y="2346178"/>
          <a:ext cx="5544000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75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Tendenz Richtung Hypothese 3</a:t>
            </a:r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5737858A-34DC-4AE1-9E59-8AAC65C208C9}"/>
              </a:ext>
            </a:extLst>
          </p:cNvPr>
          <p:cNvGraphicFramePr>
            <a:graphicFrameLocks/>
          </p:cNvGraphicFramePr>
          <p:nvPr/>
        </p:nvGraphicFramePr>
        <p:xfrm>
          <a:off x="603250" y="2346178"/>
          <a:ext cx="5542354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C06DE5F0-E48C-4BAA-A68E-CC70F684F53A}"/>
              </a:ext>
            </a:extLst>
          </p:cNvPr>
          <p:cNvGraphicFramePr>
            <a:graphicFrameLocks/>
          </p:cNvGraphicFramePr>
          <p:nvPr/>
        </p:nvGraphicFramePr>
        <p:xfrm>
          <a:off x="6279266" y="2346178"/>
          <a:ext cx="5752618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H3: Menschen, die langsam geweckt werden, können sich in kürzerer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Zeit auf eine gestellte Aufgabe einstellen, als Menschen, die abrupt aus dem Schlaf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gerissen werden.</a:t>
            </a:r>
          </a:p>
        </p:txBody>
      </p:sp>
    </p:spTree>
    <p:extLst>
      <p:ext uri="{BB962C8B-B14F-4D97-AF65-F5344CB8AC3E}">
        <p14:creationId xmlns:p14="http://schemas.microsoft.com/office/powerpoint/2010/main" val="366489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Tendenz Richtung Hypothese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H3: Menschen, die langsam geweckt werden, können sich in kürzerer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Zeit auf eine gestellte Aufgabe einstellen, als Menschen, die abrupt aus dem Schlaf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gerissen werden.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31F51CB-7AA3-42F4-9574-F9D1CADBFB51}"/>
              </a:ext>
            </a:extLst>
          </p:cNvPr>
          <p:cNvGraphicFramePr>
            <a:graphicFrameLocks/>
          </p:cNvGraphicFramePr>
          <p:nvPr/>
        </p:nvGraphicFramePr>
        <p:xfrm>
          <a:off x="603249" y="2346178"/>
          <a:ext cx="5544000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55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(5/9)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Keine Aussage zu Hypothese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H2: Menschen die mit Licht geweckt werden, können eine gestellte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mit weniger Fehlern erledigen, als Menschen, die mit Ton geweckt werden.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448C588-B80B-4D30-8B1A-EF5306DE2A2D}"/>
              </a:ext>
            </a:extLst>
          </p:cNvPr>
          <p:cNvGraphicFramePr>
            <a:graphicFrameLocks/>
          </p:cNvGraphicFramePr>
          <p:nvPr/>
        </p:nvGraphicFramePr>
        <p:xfrm>
          <a:off x="603250" y="2346178"/>
          <a:ext cx="5492750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D92E5EB4-0923-411B-A308-B14CB3A2F1E7}"/>
              </a:ext>
            </a:extLst>
          </p:cNvPr>
          <p:cNvGraphicFramePr>
            <a:graphicFrameLocks/>
          </p:cNvGraphicFramePr>
          <p:nvPr/>
        </p:nvGraphicFramePr>
        <p:xfrm>
          <a:off x="6330950" y="2344054"/>
          <a:ext cx="5700934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636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(6/9)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Keine Aussage zu Hypothese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H2: Menschen, die mit Licht geweckt werden, können eine gestellte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mit weniger Fehlern erledigen, als Menschen, die mit Ton geweckt werden.</a:t>
            </a:r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7A1B1F15-2508-45C0-8F5B-24887F840F05}"/>
              </a:ext>
            </a:extLst>
          </p:cNvPr>
          <p:cNvGraphicFramePr>
            <a:graphicFrameLocks/>
          </p:cNvGraphicFramePr>
          <p:nvPr/>
        </p:nvGraphicFramePr>
        <p:xfrm>
          <a:off x="603251" y="2344054"/>
          <a:ext cx="5492749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53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(7/9)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Keine Aussage zu Hypothese 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H4: Menschen, die langsam geweckt werden, können eine gestellte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mit weniger Fehlern erledigen, als Menschen, die abrupt aus dem Schlaf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gerissen werden.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448C588-B80B-4D30-8B1A-EF5306DE2A2D}"/>
              </a:ext>
            </a:extLst>
          </p:cNvPr>
          <p:cNvGraphicFramePr>
            <a:graphicFrameLocks/>
          </p:cNvGraphicFramePr>
          <p:nvPr/>
        </p:nvGraphicFramePr>
        <p:xfrm>
          <a:off x="603250" y="2346178"/>
          <a:ext cx="5492750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D92E5EB4-0923-411B-A308-B14CB3A2F1E7}"/>
              </a:ext>
            </a:extLst>
          </p:cNvPr>
          <p:cNvGraphicFramePr>
            <a:graphicFrameLocks/>
          </p:cNvGraphicFramePr>
          <p:nvPr/>
        </p:nvGraphicFramePr>
        <p:xfrm>
          <a:off x="6330950" y="2344054"/>
          <a:ext cx="5700934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96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(8/9)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Keine Aussage zu Hypothese 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A85CBF-849E-4B60-87AF-64EDB1FA9652}"/>
              </a:ext>
            </a:extLst>
          </p:cNvPr>
          <p:cNvSpPr/>
          <p:nvPr/>
        </p:nvSpPr>
        <p:spPr>
          <a:xfrm>
            <a:off x="8065625" y="365125"/>
            <a:ext cx="3763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H4: Menschen, die langsam geweckt werden, können eine gestellte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Aufgabe mit weniger Fehlern erledigen, als Menschen, die abrupt aus dem Schlaf</a:t>
            </a:r>
          </a:p>
          <a:p>
            <a:r>
              <a:rPr lang="de-DE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utura Lt BT" panose="020B0402020204020303" pitchFamily="34" charset="0"/>
              </a:rPr>
              <a:t>gerissen werden.</a:t>
            </a:r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7A1B1F15-2508-45C0-8F5B-24887F840F05}"/>
              </a:ext>
            </a:extLst>
          </p:cNvPr>
          <p:cNvGraphicFramePr>
            <a:graphicFrameLocks/>
          </p:cNvGraphicFramePr>
          <p:nvPr/>
        </p:nvGraphicFramePr>
        <p:xfrm>
          <a:off x="603251" y="2344054"/>
          <a:ext cx="5492749" cy="4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526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(9/9)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Statistische Signifikanz in der Wahrgenommenen Schlafdauer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Diagramm 6">
                <a:extLst>
                  <a:ext uri="{FF2B5EF4-FFF2-40B4-BE49-F238E27FC236}">
                    <a16:creationId xmlns:a16="http://schemas.microsoft.com/office/drawing/2014/main" id="{E796BB5E-46FC-493C-BE5E-7D51AFB37ABA}"/>
                  </a:ext>
                </a:extLst>
              </p:cNvPr>
              <p:cNvGraphicFramePr/>
              <p:nvPr/>
            </p:nvGraphicFramePr>
            <p:xfrm>
              <a:off x="2835405" y="2536524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Diagramm 6">
                <a:extLst>
                  <a:ext uri="{FF2B5EF4-FFF2-40B4-BE49-F238E27FC236}">
                    <a16:creationId xmlns:a16="http://schemas.microsoft.com/office/drawing/2014/main" id="{E796BB5E-46FC-493C-BE5E-7D51AFB37A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5405" y="2536524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1656024-9BBE-4039-B072-D4D157902387}"/>
              </a:ext>
            </a:extLst>
          </p:cNvPr>
          <p:cNvGrpSpPr/>
          <p:nvPr/>
        </p:nvGrpSpPr>
        <p:grpSpPr>
          <a:xfrm>
            <a:off x="4538603" y="2995366"/>
            <a:ext cx="2419660" cy="425140"/>
            <a:chOff x="7408803" y="1844842"/>
            <a:chExt cx="2419660" cy="42514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B088D66-CA06-47B8-B3B1-EA2758F4EFBB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69E65E8-AC24-4247-BB22-33D24EC7A1E9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7498AF4-907F-4725-87AC-D2311265A70A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2AE0D32-253E-472E-AE52-C36330B7B216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14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 </a:t>
            </a:r>
            <a:r>
              <a:rPr lang="de-DE" sz="2400" dirty="0"/>
              <a:t>(1/3)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6090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 </a:t>
            </a:r>
            <a:r>
              <a:rPr lang="de-DE" sz="2400" dirty="0"/>
              <a:t>(2/3)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 </a:t>
            </a:r>
            <a:r>
              <a:rPr lang="de-DE" sz="2400"/>
              <a:t>(3/3)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01950" y="2940050"/>
            <a:ext cx="6388100" cy="2122488"/>
          </a:xfrm>
        </p:spPr>
        <p:txBody>
          <a:bodyPr/>
          <a:lstStyle/>
          <a:p>
            <a:pPr marL="180975" indent="-180975" algn="ctr">
              <a:buNone/>
            </a:pPr>
            <a:r>
              <a:rPr lang="de-DE" dirty="0">
                <a:solidFill>
                  <a:srgbClr val="E7E6E6"/>
                </a:solidFill>
              </a:rPr>
              <a:t>Schlafen während des Fahrens bleibt vorerst Zukunftsmusik, aber wenn es soweit ist könnte ein </a:t>
            </a:r>
            <a:r>
              <a:rPr lang="de-DE" dirty="0">
                <a:solidFill>
                  <a:srgbClr val="E7FFE6"/>
                </a:solidFill>
              </a:rPr>
              <a:t>Audio</a:t>
            </a:r>
            <a:r>
              <a:rPr lang="de-DE" dirty="0">
                <a:solidFill>
                  <a:srgbClr val="E7E6E6"/>
                </a:solidFill>
              </a:rPr>
              <a:t>-Alarm geeigneter sein, als ein </a:t>
            </a:r>
            <a:r>
              <a:rPr lang="de-DE" dirty="0">
                <a:solidFill>
                  <a:srgbClr val="FFE6E6"/>
                </a:solidFill>
              </a:rPr>
              <a:t>Licht</a:t>
            </a:r>
            <a:r>
              <a:rPr lang="de-DE" dirty="0">
                <a:solidFill>
                  <a:srgbClr val="E7E6E6"/>
                </a:solidFill>
              </a:rPr>
              <a:t>wecker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2377912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7575993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215714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7571434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Python, R Skripte, SPSS</a:t>
            </a:r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47004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Studienablauf</a:t>
            </a:r>
          </a:p>
          <a:p>
            <a:pPr lvl="1"/>
            <a:r>
              <a:rPr lang="de-DE" dirty="0"/>
              <a:t>Einleitungsphase</a:t>
            </a:r>
          </a:p>
          <a:p>
            <a:pPr lvl="1"/>
            <a:r>
              <a:rPr lang="de-DE" dirty="0"/>
              <a:t>VR-Phase</a:t>
            </a:r>
          </a:p>
          <a:p>
            <a:pPr lvl="1"/>
            <a:r>
              <a:rPr lang="de-DE" dirty="0"/>
              <a:t>Abschlussphase</a:t>
            </a:r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A8FDB-D01D-430E-B5BA-9FC323C2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6EF88-3F4B-423E-BF88-915D3A99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56136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rgbClr val="E7E6E6"/>
                </a:solidFill>
                <a:latin typeface="Futura Lt BT" panose="020B0402020204020303" pitchFamily="34" charset="0"/>
              </a:rPr>
              <a:t>H1: Menschen die langsam geweckt werden können sich in kürzerer Zeit auf eine gestellte Aufgabe einstellen, als Menschen, die abrupt aus dem Schlaf gerissen werden.</a:t>
            </a:r>
          </a:p>
          <a:p>
            <a:endParaRPr lang="de-DE" sz="2000" i="1" dirty="0">
              <a:solidFill>
                <a:srgbClr val="E7E6E6"/>
              </a:solidFill>
              <a:latin typeface="Futura Lt BT" panose="020B0402020204020303" pitchFamily="34" charset="0"/>
            </a:endParaRPr>
          </a:p>
          <a:p>
            <a:r>
              <a:rPr lang="de-DE" sz="2000" i="1" dirty="0">
                <a:solidFill>
                  <a:srgbClr val="E7E6E6"/>
                </a:solidFill>
              </a:rPr>
              <a:t>H2: Menschen die mit Licht geweckt werden, können eine gestellte Aufgabe mit weniger Fehlern erledigen, als Menschen, die mit Ton geweckt werden.</a:t>
            </a:r>
          </a:p>
          <a:p>
            <a:endParaRPr lang="de-DE" sz="2000" i="1" dirty="0">
              <a:solidFill>
                <a:srgbClr val="E7E6E6"/>
              </a:solidFill>
            </a:endParaRPr>
          </a:p>
          <a:p>
            <a:r>
              <a:rPr lang="de-DE" sz="2000" i="1" dirty="0">
                <a:solidFill>
                  <a:srgbClr val="E7E6E6"/>
                </a:solidFill>
              </a:rPr>
              <a:t>H3: Menschen die langsam geweckt werden können sich in kürzerer Zeit auf eine gestellte Aufgabe einstellen, als Menschen, die abrupt aus dem Schlaf gerissen werden.</a:t>
            </a:r>
          </a:p>
          <a:p>
            <a:endParaRPr lang="de-DE" sz="2000" i="1" dirty="0">
              <a:solidFill>
                <a:srgbClr val="E7E6E6"/>
              </a:solidFill>
            </a:endParaRPr>
          </a:p>
          <a:p>
            <a:r>
              <a:rPr lang="de-DE" sz="2000" i="1" dirty="0">
                <a:solidFill>
                  <a:srgbClr val="E7E6E6"/>
                </a:solidFill>
              </a:rPr>
              <a:t>H4: Menschen die langsam geweckt werden können eine gestellte Aufgabe mit weniger Fehlern erledigen, als Menschen, die abrupt aus dem Schlaf gerissen werden.</a:t>
            </a:r>
          </a:p>
          <a:p>
            <a:endParaRPr lang="de-DE" sz="2000" i="1" dirty="0">
              <a:solidFill>
                <a:srgbClr val="E7E6E6"/>
              </a:solidFill>
            </a:endParaRPr>
          </a:p>
          <a:p>
            <a:endParaRPr lang="de-DE" sz="2000" i="1" dirty="0">
              <a:solidFill>
                <a:srgbClr val="E7E6E6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7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1220</Words>
  <Application>Microsoft Office PowerPoint</Application>
  <PresentationFormat>Breitbild</PresentationFormat>
  <Paragraphs>232</Paragraphs>
  <Slides>44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Arial</vt:lpstr>
      <vt:lpstr>Calibri</vt:lpstr>
      <vt:lpstr>Futura Lt BT</vt:lpstr>
      <vt:lpstr>Symbol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Hypothesen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(1/9)</vt:lpstr>
      <vt:lpstr>Diskussion (2/9)</vt:lpstr>
      <vt:lpstr>Diskussion (3/9)</vt:lpstr>
      <vt:lpstr>Diskussion (4/9)</vt:lpstr>
      <vt:lpstr>Diskussion (5/9)</vt:lpstr>
      <vt:lpstr>Diskussion (6/9)</vt:lpstr>
      <vt:lpstr>Diskussion (7/9)</vt:lpstr>
      <vt:lpstr>Diskussion (8/9)</vt:lpstr>
      <vt:lpstr>Diskussion (9/9)</vt:lpstr>
      <vt:lpstr>Zukunftsaussicht (1/3)</vt:lpstr>
      <vt:lpstr>Zukunftsaussicht (2/3)</vt:lpstr>
      <vt:lpstr>Zukunftsaussicht (3/3)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125</cp:revision>
  <dcterms:created xsi:type="dcterms:W3CDTF">2019-12-06T09:28:42Z</dcterms:created>
  <dcterms:modified xsi:type="dcterms:W3CDTF">2020-01-20T22:12:27Z</dcterms:modified>
</cp:coreProperties>
</file>