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3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4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Ex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1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310" r:id="rId5"/>
    <p:sldId id="309" r:id="rId6"/>
    <p:sldId id="259" r:id="rId7"/>
    <p:sldId id="260" r:id="rId8"/>
    <p:sldId id="273" r:id="rId9"/>
    <p:sldId id="272" r:id="rId10"/>
    <p:sldId id="278" r:id="rId11"/>
    <p:sldId id="265" r:id="rId12"/>
    <p:sldId id="264" r:id="rId13"/>
    <p:sldId id="289" r:id="rId14"/>
    <p:sldId id="279" r:id="rId15"/>
    <p:sldId id="304" r:id="rId16"/>
    <p:sldId id="285" r:id="rId17"/>
    <p:sldId id="305" r:id="rId18"/>
    <p:sldId id="286" r:id="rId19"/>
    <p:sldId id="306" r:id="rId20"/>
    <p:sldId id="291" r:id="rId21"/>
    <p:sldId id="292" r:id="rId22"/>
    <p:sldId id="274" r:id="rId23"/>
    <p:sldId id="275" r:id="rId24"/>
    <p:sldId id="276" r:id="rId25"/>
    <p:sldId id="277" r:id="rId26"/>
    <p:sldId id="267" r:id="rId27"/>
    <p:sldId id="293" r:id="rId28"/>
    <p:sldId id="294" r:id="rId29"/>
    <p:sldId id="296" r:id="rId30"/>
    <p:sldId id="297" r:id="rId31"/>
    <p:sldId id="311" r:id="rId32"/>
    <p:sldId id="313" r:id="rId33"/>
    <p:sldId id="314" r:id="rId34"/>
    <p:sldId id="317" r:id="rId35"/>
    <p:sldId id="318" r:id="rId36"/>
    <p:sldId id="302" r:id="rId37"/>
    <p:sldId id="303" r:id="rId38"/>
    <p:sldId id="308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00FF"/>
    <a:srgbClr val="3288BD"/>
    <a:srgbClr val="99D594"/>
    <a:srgbClr val="FEE08B"/>
    <a:srgbClr val="E6F598"/>
    <a:srgbClr val="FFFFBF"/>
    <a:srgbClr val="D53E4F"/>
    <a:srgbClr val="FC8D5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91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Geschlecht</a:t>
            </a:r>
            <a:endParaRPr lang="en-US" b="0" dirty="0">
              <a:solidFill>
                <a:srgbClr val="E7E6E6"/>
              </a:solidFill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1-4AD1-A569-055AE16B038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1-4AD1-A569-055AE16B038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1-4AD1-A569-055AE16B038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F1-4AD1-A569-055AE16B0382}"/>
              </c:ext>
            </c:extLst>
          </c:dPt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F1-4AD1-A569-055AE16B0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4.4444444444444446E-2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</c:v>
                </c:pt>
                <c:pt idx="1">
                  <c:v>0.37777777777777777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0.1111111111111111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0.17777777777777778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0.28888888888888886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44546A"/>
                </a:solidFill>
              </a:rPr>
              <a:t>Empfundene</a:t>
            </a:r>
            <a:r>
              <a:rPr lang="en-US" sz="2000" dirty="0">
                <a:solidFill>
                  <a:srgbClr val="44546A"/>
                </a:solidFill>
              </a:rPr>
              <a:t> </a:t>
            </a:r>
            <a:r>
              <a:rPr lang="en-US" sz="2000" dirty="0" err="1">
                <a:solidFill>
                  <a:srgbClr val="44546A"/>
                </a:solidFill>
              </a:rPr>
              <a:t>Schlafdauer</a:t>
            </a:r>
            <a:r>
              <a:rPr lang="en-US" sz="2000" dirty="0">
                <a:solidFill>
                  <a:srgbClr val="44546A"/>
                </a:solidFill>
              </a:rPr>
              <a:t> der </a:t>
            </a:r>
            <a:r>
              <a:rPr lang="en-US" sz="2000" dirty="0" err="1">
                <a:solidFill>
                  <a:srgbClr val="44546A"/>
                </a:solidFill>
              </a:rPr>
              <a:t>Teilnehmer</a:t>
            </a:r>
            <a:endParaRPr lang="en-US" sz="2000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Schlafdauer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numRef>
              <c:f>Tabelle1!$A$2:$A$16</c:f>
              <c:numCache>
                <c:formatCode>General</c:formatCode>
                <c:ptCount val="15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12.5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17.5</c:v>
                </c:pt>
                <c:pt idx="10">
                  <c:v>18</c:v>
                </c:pt>
                <c:pt idx="11">
                  <c:v>18.5</c:v>
                </c:pt>
                <c:pt idx="12">
                  <c:v>19</c:v>
                </c:pt>
                <c:pt idx="13">
                  <c:v>20</c:v>
                </c:pt>
                <c:pt idx="14">
                  <c:v>30</c:v>
                </c:pt>
              </c:numCache>
            </c:numRef>
          </c:cat>
          <c:val>
            <c:numRef>
              <c:f>Tabelle1!$B$2:$B$16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13</c:v>
                </c:pt>
                <c:pt idx="6">
                  <c:v>1</c:v>
                </c:pt>
                <c:pt idx="7">
                  <c:v>13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D-4475-B975-11BF5C641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76768"/>
        <c:axId val="489183656"/>
      </c:barChart>
      <c:catAx>
        <c:axId val="4891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83656"/>
        <c:crosses val="autoZero"/>
        <c:auto val="1"/>
        <c:lblAlgn val="ctr"/>
        <c:lblOffset val="100"/>
        <c:noMultiLvlLbl val="0"/>
      </c:catAx>
      <c:valAx>
        <c:axId val="4891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7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</a:t>
            </a:r>
            <a:r>
              <a:rPr lang="de-DE" sz="1862" b="0" i="0" u="none" strike="noStrike" baseline="0" dirty="0">
                <a:effectLst/>
                <a:latin typeface="Futura Lt BT" panose="020B0402020204020303" pitchFamily="34" charset="0"/>
              </a:rPr>
              <a:t>der Teilaufgaben 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der ersten Aufgabe (in Sekunden)</a:t>
            </a:r>
            <a:endParaRPr lang="de-DE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der ersten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der Teilaufgaben der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zweiten Aufgabe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 Fehler der zweiten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latin typeface="Futura Lt BT" panose="020B0402020204020303" pitchFamily="34" charset="0"/>
              </a:rPr>
              <a:t>Zeiten der Teilaufgaben der dritten Aufgabe (in Sekunden)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7E6E6"/>
          </a:solidFill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b="0" i="0" u="none" strike="noStrike" baseline="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und gemachte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 der dritten Aufgabe (in Sekunden)</a:t>
            </a:r>
            <a:endParaRPr lang="de-DE" sz="20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Schlaf</a:t>
            </a:r>
            <a:r>
              <a:rPr lang="en-US" sz="2000" b="0" dirty="0">
                <a:solidFill>
                  <a:srgbClr val="E7E6E6"/>
                </a:solidFill>
                <a:latin typeface="Futura Lt BT" panose="020B0402020204020303"/>
              </a:rPr>
              <a:t>-Status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Schlaf-Status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8-4B3C-A9BB-F2A72D14D93A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8-4B3C-A9BB-F2A72D14D93A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88-4B3C-A9BB-F2A72D14D93A}"/>
              </c:ext>
            </c:extLst>
          </c:dPt>
          <c:dPt>
            <c:idx val="3"/>
            <c:bubble3D val="0"/>
            <c:spPr>
              <a:solidFill>
                <a:srgbClr val="FEE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88-4B3C-A9BB-F2A72D14D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Geschlafen</c:v>
                </c:pt>
                <c:pt idx="1">
                  <c:v>Gedöst</c:v>
                </c:pt>
                <c:pt idx="2">
                  <c:v>Meditiert</c:v>
                </c:pt>
                <c:pt idx="3">
                  <c:v>Wach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88-4B3C-A9BB-F2A72D14D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0.4</c:v>
                </c:pt>
                <c:pt idx="1">
                  <c:v>0.15555555555555556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0.24444444444444444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0.24444444444444444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txData>
          <cx:v>Teilnehmeralter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Teilnehmeralter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Labels>
            <cx:numFmt formatCode="Standard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E7E6E6"/>
                    </a:solidFill>
                  </a:defRPr>
                </a:pPr>
                <a:endParaRPr lang="de-DE" sz="1197" b="0" i="0" u="none" strike="noStrike" baseline="0">
                  <a:solidFill>
                    <a:srgbClr val="E7E6E6"/>
                  </a:solidFill>
                  <a:latin typeface="Calibri" panose="020F0502020204030204"/>
                </a:endParaRPr>
              </a:p>
            </cx:txPr>
            <cx:visibility seriesName="0" categoryName="0" value="0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txData>
          <cx:v>SAM Ergebnisse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SAM Ergebnisse</a:t>
          </a:r>
        </a:p>
      </cx:txPr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Alarmdauer</cx:pt>
          <cx:pt idx="1">Alarmdauer</cx:pt>
          <cx:pt idx="2">Alarmdauer</cx:pt>
          <cx:pt idx="3">Alarmdauer</cx:pt>
          <cx:pt idx="4">Alarmdauer</cx:pt>
          <cx:pt idx="5">Alarmdauer</cx:pt>
          <cx:pt idx="6">Alarmdauer</cx:pt>
          <cx:pt idx="7">Alarmdauer</cx:pt>
          <cx:pt idx="8">Alarmdauer</cx:pt>
          <cx:pt idx="9">Alarmdauer</cx:pt>
          <cx:pt idx="10">Alarmdauer</cx:pt>
          <cx:pt idx="11">Alarmdauer</cx:pt>
          <cx:pt idx="12">Alarmdauer</cx:pt>
          <cx:pt idx="13">Alarmdauer</cx:pt>
          <cx:pt idx="14">Alarmdauer</cx:pt>
        </cx:lvl>
      </cx:strDim>
      <cx:numDim type="val">
        <cx:f>Tabelle1!$B$2:$B$16</cx:f>
        <cx:lvl ptCount="15" formatCode="Standard">
          <cx:pt idx="0">7.5</cx:pt>
          <cx:pt idx="1">10.800000000000001</cx:pt>
          <cx:pt idx="2">5.9000000000000004</cx:pt>
          <cx:pt idx="3">5.4000000000000004</cx:pt>
          <cx:pt idx="4">6.0999999999999996</cx:pt>
          <cx:pt idx="5">6</cx:pt>
          <cx:pt idx="6">4.5</cx:pt>
          <cx:pt idx="7">8.1999999999999993</cx:pt>
          <cx:pt idx="8">5.5999999999999996</cx:pt>
          <cx:pt idx="9">10.699999999999999</cx:pt>
          <cx:pt idx="10">7.7999999999999998</cx:pt>
          <cx:pt idx="11">4.4000000000000004</cx:pt>
          <cx:pt idx="12">5.4000000000000004</cx:pt>
          <cx:pt idx="13">8.5</cx:pt>
          <cx:pt idx="14">3.8999999999999999</cx:pt>
        </cx:lvl>
      </cx:numDim>
    </cx:data>
  </cx:chartData>
  <cx:chart>
    <cx:title pos="t" align="ctr" overlay="0">
      <cx:tx>
        <cx:txData>
          <cx:v>Dauer des Alarmtons der „Alarm“ Gruppe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Dauer des Alarmtons der „Alarm“ Gruppe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86805579-9CDD-4B67-9C57-4CDF3BF05DFA}"/>
              </a:ext>
            </a:extLst>
          </p:cNvPr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8568CF-6E2A-4263-B1D8-4998F48911EF}"/>
              </a:ext>
            </a:extLst>
          </p:cNvPr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ABA803E-E1DC-4FA4-A0B5-7295281774C8}"/>
              </a:ext>
            </a:extLst>
          </p:cNvPr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A81D88-4AB0-4A6B-B1CA-46921134CCB5}"/>
              </a:ext>
            </a:extLst>
          </p:cNvPr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097F10-2B04-4EB5-936E-4761DC875A06}"/>
              </a:ext>
            </a:extLst>
          </p:cNvPr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66A5638-0B66-4B54-A762-8880DCFE1B5F}"/>
              </a:ext>
            </a:extLst>
          </p:cNvPr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57A9EE-D028-4FB9-9529-A97FDEC4DD34}"/>
              </a:ext>
            </a:extLst>
          </p:cNvPr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0FEA8DB-7287-43F3-922E-7CC8210AA48A}"/>
              </a:ext>
            </a:extLst>
          </p:cNvPr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D78680-7987-44AE-A039-D12874F56AC8}"/>
              </a:ext>
            </a:extLst>
          </p:cNvPr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F7A306-8D04-4734-AFFD-5E4F035AAB71}"/>
              </a:ext>
            </a:extLst>
          </p:cNvPr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7DA1755-E9A1-49EB-8A89-21E618FBB5B1}"/>
              </a:ext>
            </a:extLst>
          </p:cNvPr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0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530" y="3602038"/>
            <a:ext cx="4822940" cy="462658"/>
          </a:xfrm>
        </p:spPr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A645762-413A-449F-974F-D912709954CD}"/>
              </a:ext>
            </a:extLst>
          </p:cNvPr>
          <p:cNvSpPr/>
          <p:nvPr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A2190B4-A5E8-49A3-B498-F4E011C12A7C}"/>
              </a:ext>
            </a:extLst>
          </p:cNvPr>
          <p:cNvSpPr/>
          <p:nvPr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DEA465C-EC31-4FCA-B0FC-5ED4D19F0BF4}"/>
              </a:ext>
            </a:extLst>
          </p:cNvPr>
          <p:cNvSpPr/>
          <p:nvPr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EA21E5-9CE6-442E-B032-99A6ACA8A0AC}"/>
              </a:ext>
            </a:extLst>
          </p:cNvPr>
          <p:cNvSpPr/>
          <p:nvPr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C87AAB1-5BD3-4D6D-9DEE-561F99C350E2}"/>
              </a:ext>
            </a:extLst>
          </p:cNvPr>
          <p:cNvSpPr/>
          <p:nvPr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24E8F53-0C5B-47DE-8FE0-97473A25D5A2}"/>
              </a:ext>
            </a:extLst>
          </p:cNvPr>
          <p:cNvSpPr/>
          <p:nvPr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38639E-176F-49A9-A182-68296C9E24F6}"/>
              </a:ext>
            </a:extLst>
          </p:cNvPr>
          <p:cNvSpPr/>
          <p:nvPr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88B5F4-1F73-414C-BC3F-250119418D00}"/>
              </a:ext>
            </a:extLst>
          </p:cNvPr>
          <p:cNvSpPr/>
          <p:nvPr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43CEEB-56A2-4473-9516-56CBB3FB2432}"/>
              </a:ext>
            </a:extLst>
          </p:cNvPr>
          <p:cNvSpPr/>
          <p:nvPr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5364AD-4748-4B0A-8646-083BD9401933}"/>
              </a:ext>
            </a:extLst>
          </p:cNvPr>
          <p:cNvSpPr/>
          <p:nvPr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Untertitel 5">
            <a:extLst>
              <a:ext uri="{FF2B5EF4-FFF2-40B4-BE49-F238E27FC236}">
                <a16:creationId xmlns:a16="http://schemas.microsoft.com/office/drawing/2014/main" id="{A5348520-17DF-4218-99BD-1206C2AC3064}"/>
              </a:ext>
            </a:extLst>
          </p:cNvPr>
          <p:cNvSpPr txBox="1">
            <a:spLocks/>
          </p:cNvSpPr>
          <p:nvPr/>
        </p:nvSpPr>
        <p:spPr>
          <a:xfrm>
            <a:off x="144029" y="5244492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b="1" dirty="0"/>
              <a:t>Anwendungsfach MCI – Universität Ulm</a:t>
            </a:r>
          </a:p>
          <a:p>
            <a:pPr algn="l"/>
            <a:r>
              <a:rPr lang="de-DE" sz="1600" dirty="0"/>
              <a:t>Böhm, Sabrina</a:t>
            </a:r>
          </a:p>
          <a:p>
            <a:pPr algn="l"/>
            <a:r>
              <a:rPr lang="de-DE" sz="1600" dirty="0"/>
              <a:t>Porta, Luca</a:t>
            </a:r>
          </a:p>
          <a:p>
            <a:pPr algn="l"/>
            <a:r>
              <a:rPr lang="de-DE" sz="1600" dirty="0"/>
              <a:t>Lahmann, Tobias</a:t>
            </a:r>
          </a:p>
          <a:p>
            <a:pPr algn="l"/>
            <a:endParaRPr lang="de-DE" sz="1600" dirty="0"/>
          </a:p>
        </p:txBody>
      </p:sp>
      <p:sp>
        <p:nvSpPr>
          <p:cNvPr id="16" name="Untertitel 5">
            <a:extLst>
              <a:ext uri="{FF2B5EF4-FFF2-40B4-BE49-F238E27FC236}">
                <a16:creationId xmlns:a16="http://schemas.microsoft.com/office/drawing/2014/main" id="{D4835072-67BA-4E14-A7BE-C1CE5C3A1E72}"/>
              </a:ext>
            </a:extLst>
          </p:cNvPr>
          <p:cNvSpPr txBox="1">
            <a:spLocks/>
          </p:cNvSpPr>
          <p:nvPr/>
        </p:nvSpPr>
        <p:spPr>
          <a:xfrm>
            <a:off x="7034922" y="5244491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r>
              <a:rPr lang="de-DE" sz="1600" b="1" dirty="0"/>
              <a:t>21.01.2020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(4/4)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945" y="1481294"/>
            <a:ext cx="3970481" cy="25199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8735" y="4088130"/>
            <a:ext cx="3970481" cy="2519999"/>
          </a:xfrm>
          <a:prstGeom prst="rect">
            <a:avLst/>
          </a:prstGeom>
        </p:spPr>
      </p:pic>
      <p:sp>
        <p:nvSpPr>
          <p:cNvPr id="7" name="Untertitel 5">
            <a:extLst>
              <a:ext uri="{FF2B5EF4-FFF2-40B4-BE49-F238E27FC236}">
                <a16:creationId xmlns:a16="http://schemas.microsoft.com/office/drawing/2014/main" id="{1E04E7B7-A20B-4882-92A0-4920961F7E50}"/>
              </a:ext>
            </a:extLst>
          </p:cNvPr>
          <p:cNvSpPr txBox="1">
            <a:spLocks/>
          </p:cNvSpPr>
          <p:nvPr/>
        </p:nvSpPr>
        <p:spPr>
          <a:xfrm>
            <a:off x="1889854" y="3731984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1</a:t>
            </a:r>
            <a:endParaRPr lang="de-DE" sz="1400" dirty="0"/>
          </a:p>
        </p:txBody>
      </p:sp>
      <p:sp>
        <p:nvSpPr>
          <p:cNvPr id="8" name="Untertitel 5">
            <a:extLst>
              <a:ext uri="{FF2B5EF4-FFF2-40B4-BE49-F238E27FC236}">
                <a16:creationId xmlns:a16="http://schemas.microsoft.com/office/drawing/2014/main" id="{0E23E563-DFC7-4E85-A292-3E5CBFB5B91C}"/>
              </a:ext>
            </a:extLst>
          </p:cNvPr>
          <p:cNvSpPr txBox="1">
            <a:spLocks/>
          </p:cNvSpPr>
          <p:nvPr/>
        </p:nvSpPr>
        <p:spPr>
          <a:xfrm>
            <a:off x="3912672" y="6320031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3</a:t>
            </a:r>
            <a:endParaRPr lang="de-DE" sz="1400" dirty="0"/>
          </a:p>
        </p:txBody>
      </p:sp>
      <p:sp>
        <p:nvSpPr>
          <p:cNvPr id="9" name="Untertitel 5">
            <a:extLst>
              <a:ext uri="{FF2B5EF4-FFF2-40B4-BE49-F238E27FC236}">
                <a16:creationId xmlns:a16="http://schemas.microsoft.com/office/drawing/2014/main" id="{923301A5-B268-48E0-9D77-D5094D4E37F6}"/>
              </a:ext>
            </a:extLst>
          </p:cNvPr>
          <p:cNvSpPr txBox="1">
            <a:spLocks/>
          </p:cNvSpPr>
          <p:nvPr/>
        </p:nvSpPr>
        <p:spPr>
          <a:xfrm>
            <a:off x="5971945" y="3701765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(1/10)</a:t>
            </a:r>
            <a:endParaRPr lang="de-DE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58667"/>
              </p:ext>
            </p:extLst>
          </p:nvPr>
        </p:nvGraphicFramePr>
        <p:xfrm>
          <a:off x="411479" y="1386000"/>
          <a:ext cx="4628353" cy="410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678816699"/>
                  </p:ext>
                </p:extLst>
              </p:nvPr>
            </p:nvGraphicFramePr>
            <p:xfrm>
              <a:off x="5861100" y="1386000"/>
              <a:ext cx="5148917" cy="3979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100" y="1386000"/>
                <a:ext cx="5148917" cy="39793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(2/10)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Erfasste Variablen:</a:t>
            </a:r>
          </a:p>
          <a:p>
            <a:r>
              <a:rPr lang="de-DE" sz="2000" dirty="0"/>
              <a:t>RSME</a:t>
            </a:r>
          </a:p>
          <a:p>
            <a:r>
              <a:rPr lang="de-DE" sz="2000" dirty="0"/>
              <a:t>SAM vor und nach der Ruhephase</a:t>
            </a:r>
          </a:p>
          <a:p>
            <a:r>
              <a:rPr lang="de-DE" sz="2000" dirty="0"/>
              <a:t>Stuhlwinkeleinstellungen</a:t>
            </a:r>
          </a:p>
          <a:p>
            <a:r>
              <a:rPr lang="de-DE" sz="2000" dirty="0"/>
              <a:t>Kopfbewegungen</a:t>
            </a:r>
          </a:p>
          <a:p>
            <a:r>
              <a:rPr lang="de-DE" sz="2000" dirty="0"/>
              <a:t>Dauer des </a:t>
            </a:r>
            <a:r>
              <a:rPr lang="de-DE" sz="2000" dirty="0" err="1"/>
              <a:t>Wecktons</a:t>
            </a:r>
            <a:r>
              <a:rPr lang="de-DE" sz="2000" dirty="0"/>
              <a:t> Gruppe Alarm</a:t>
            </a:r>
          </a:p>
          <a:p>
            <a:r>
              <a:rPr lang="de-DE" sz="2000" dirty="0"/>
              <a:t>Fehlerraten und Zeiten der Aufgaben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8855CA-AEE9-4942-828C-23E4C62035F9}"/>
              </a:ext>
            </a:extLst>
          </p:cNvPr>
          <p:cNvSpPr/>
          <p:nvPr/>
        </p:nvSpPr>
        <p:spPr>
          <a:xfrm>
            <a:off x="5396020" y="1886183"/>
            <a:ext cx="6522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Schlafstatus und subjektive Einschätzung der Schlafdauer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Demografische Ergebnisse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VR/AR Erfahrung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Fragebogen Inhalte: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tired before/after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trying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VR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„The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transition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from sleeping/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resting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solving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tasks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was easy for me.“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woken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like in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prepare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for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dangerous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situations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(e.g.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take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control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of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car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).“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wearing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permanently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,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if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become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tiny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and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usually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mask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on.“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have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experience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meditation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  <a:endParaRPr lang="de-DE" sz="20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(3/10)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1130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(4/10)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524558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6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(5/10)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12552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(6/10)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03695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9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(7/10)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604088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(8/10)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7938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Motivation</a:t>
            </a:r>
          </a:p>
          <a:p>
            <a:pPr marL="0" indent="0">
              <a:buNone/>
            </a:pPr>
            <a:r>
              <a:rPr lang="de-DE" dirty="0"/>
              <a:t>- Herangehensweise</a:t>
            </a:r>
          </a:p>
          <a:p>
            <a:pPr marL="0" indent="0">
              <a:buNone/>
            </a:pPr>
            <a:r>
              <a:rPr lang="de-DE" dirty="0"/>
              <a:t>- Ergebnisse</a:t>
            </a:r>
          </a:p>
          <a:p>
            <a:pPr marL="0" indent="0">
              <a:buNone/>
            </a:pPr>
            <a:r>
              <a:rPr lang="de-DE" dirty="0"/>
              <a:t>- Diskussion</a:t>
            </a:r>
          </a:p>
          <a:p>
            <a:pPr marL="0" indent="0">
              <a:buNone/>
            </a:pPr>
            <a:r>
              <a:rPr lang="de-DE" dirty="0"/>
              <a:t>- 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(9/10)</a:t>
            </a:r>
          </a:p>
        </p:txBody>
      </p:sp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6138477F-86D2-4CCC-AB64-F4D8E051C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732963"/>
              </p:ext>
            </p:extLst>
          </p:nvPr>
        </p:nvGraphicFramePr>
        <p:xfrm>
          <a:off x="411480" y="1386000"/>
          <a:ext cx="4575566" cy="405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2493460"/>
                  </p:ext>
                </p:extLst>
              </p:nvPr>
            </p:nvGraphicFramePr>
            <p:xfrm>
              <a:off x="5705605" y="1386000"/>
              <a:ext cx="5648195" cy="39563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5605" y="1386000"/>
                <a:ext cx="5648195" cy="3956351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C9299A3-244C-43AE-BA54-97C4CF6BA58E}"/>
              </a:ext>
            </a:extLst>
          </p:cNvPr>
          <p:cNvGrpSpPr/>
          <p:nvPr/>
        </p:nvGrpSpPr>
        <p:grpSpPr>
          <a:xfrm>
            <a:off x="7408803" y="1844842"/>
            <a:ext cx="2419660" cy="425140"/>
            <a:chOff x="7408803" y="1844842"/>
            <a:chExt cx="2419660" cy="42514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847399A-1D5E-4198-BCB3-594E10511461}"/>
                </a:ext>
              </a:extLst>
            </p:cNvPr>
            <p:cNvCxnSpPr/>
            <p:nvPr/>
          </p:nvCxnSpPr>
          <p:spPr>
            <a:xfrm>
              <a:off x="7411453" y="2160000"/>
              <a:ext cx="2417010" cy="0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4B0C0D8-36D2-4D78-BB94-4577BC5BC08B}"/>
                </a:ext>
              </a:extLst>
            </p:cNvPr>
            <p:cNvSpPr txBox="1"/>
            <p:nvPr/>
          </p:nvSpPr>
          <p:spPr>
            <a:xfrm>
              <a:off x="7913988" y="1844842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E7E6E6"/>
                  </a:solidFill>
                  <a:latin typeface="Futura Lt BT" panose="020B0402020204020303" pitchFamily="34" charset="0"/>
                </a:rPr>
                <a:t>p = 0,037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7EA9FD41-3225-44C6-BA42-7AFEA3EA9863}"/>
                </a:ext>
              </a:extLst>
            </p:cNvPr>
            <p:cNvCxnSpPr/>
            <p:nvPr/>
          </p:nvCxnSpPr>
          <p:spPr>
            <a:xfrm>
              <a:off x="7408803" y="21520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0B20F7B-8AA6-4A3E-ACA1-E5697D40DD0E}"/>
                </a:ext>
              </a:extLst>
            </p:cNvPr>
            <p:cNvCxnSpPr/>
            <p:nvPr/>
          </p:nvCxnSpPr>
          <p:spPr>
            <a:xfrm>
              <a:off x="9820513" y="21573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(10/10)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65460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(1/4)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Erfahrung und Demografie der Teilnehmer</a:t>
            </a:r>
          </a:p>
          <a:p>
            <a:pPr lvl="1"/>
            <a:r>
              <a:rPr lang="de-DE" dirty="0"/>
              <a:t>Vorhandene 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(2/4)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Studiendurchführung</a:t>
            </a:r>
          </a:p>
          <a:p>
            <a:pPr lvl="1"/>
            <a:r>
              <a:rPr lang="de-DE" dirty="0"/>
              <a:t>Ort und Zeit</a:t>
            </a:r>
          </a:p>
          <a:p>
            <a:pPr lvl="1"/>
            <a:r>
              <a:rPr lang="de-DE" dirty="0"/>
              <a:t>‚Störende‘ Faktoren</a:t>
            </a:r>
          </a:p>
          <a:p>
            <a:pPr lvl="1"/>
            <a:r>
              <a:rPr lang="de-DE" dirty="0"/>
              <a:t>Realitätsnähe</a:t>
            </a:r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(3/4)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Aufgaben</a:t>
            </a:r>
          </a:p>
          <a:p>
            <a:pPr lvl="1"/>
            <a:r>
              <a:rPr lang="de-DE" dirty="0"/>
              <a:t>Aufgabenwahl</a:t>
            </a:r>
          </a:p>
          <a:p>
            <a:pPr lvl="1"/>
            <a:r>
              <a:rPr lang="de-DE" dirty="0"/>
              <a:t>Aufgabenbeschreibung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(4/4)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Zukunftsaussicht</a:t>
            </a:r>
          </a:p>
          <a:p>
            <a:pPr lvl="1"/>
            <a:r>
              <a:rPr lang="de-DE" dirty="0"/>
              <a:t>Demografie</a:t>
            </a:r>
          </a:p>
          <a:p>
            <a:pPr lvl="1"/>
            <a:r>
              <a:rPr lang="de-DE" dirty="0"/>
              <a:t>Studiendurchführung</a:t>
            </a:r>
          </a:p>
          <a:p>
            <a:pPr lvl="1"/>
            <a:r>
              <a:rPr lang="de-DE" dirty="0"/>
              <a:t>Aufgabenwahl</a:t>
            </a:r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FF"/>
                </a:solidFill>
              </a:rPr>
              <a:t> VR</a:t>
            </a:r>
          </a:p>
          <a:p>
            <a:r>
              <a:rPr lang="de-DE" dirty="0">
                <a:solidFill>
                  <a:srgbClr val="FF00FF"/>
                </a:solidFill>
              </a:rPr>
              <a:t> Hypothesen und Parameter und Gruppen</a:t>
            </a:r>
          </a:p>
          <a:p>
            <a:r>
              <a:rPr lang="de-DE" dirty="0">
                <a:solidFill>
                  <a:srgbClr val="FF00FF"/>
                </a:solidFill>
              </a:rPr>
              <a:t> Bewertung der Ergebnisse</a:t>
            </a:r>
          </a:p>
          <a:p>
            <a:r>
              <a:rPr lang="de-DE" dirty="0">
                <a:solidFill>
                  <a:srgbClr val="FF00FF"/>
                </a:solidFill>
              </a:rPr>
              <a:t> 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E7E6E6"/>
                </a:solidFill>
                <a:latin typeface="Futura Lt BT" panose="020B0402020204020303" pitchFamily="34" charset="0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865008"/>
                  </p:ext>
                </p:extLst>
              </p:nvPr>
            </p:nvGraphicFramePr>
            <p:xfrm>
              <a:off x="6018029" y="1386000"/>
              <a:ext cx="5686647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029" y="1386000"/>
                <a:ext cx="5686647" cy="53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35032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29537"/>
              </p:ext>
            </p:extLst>
          </p:nvPr>
        </p:nvGraphicFramePr>
        <p:xfrm>
          <a:off x="972000" y="1386000"/>
          <a:ext cx="6061265" cy="53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Acrobat Document" r:id="rId3" imgW="7800763" imgH="6857824" progId="AcroExch.Document.7">
                  <p:embed/>
                </p:oleObj>
              </mc:Choice>
              <mc:Fallback>
                <p:oleObj name="Acrobat Document" r:id="rId3" imgW="7800763" imgH="685782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6061265" cy="53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FDC3C29-EAE0-4C3B-A44E-4FC787AEB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1282"/>
              </p:ext>
            </p:extLst>
          </p:nvPr>
        </p:nvGraphicFramePr>
        <p:xfrm>
          <a:off x="6058568" y="1386000"/>
          <a:ext cx="5144632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 Autonomes Fahren der Stufe 4</a:t>
            </a:r>
          </a:p>
          <a:p>
            <a:pPr marL="0" indent="0">
              <a:buNone/>
            </a:pPr>
            <a:r>
              <a:rPr lang="de-DE" dirty="0"/>
              <a:t>- Schnittstelle VR und Realität</a:t>
            </a:r>
          </a:p>
          <a:p>
            <a:pPr marL="0" indent="0">
              <a:buNone/>
            </a:pPr>
            <a:r>
              <a:rPr lang="de-DE" dirty="0"/>
              <a:t>- AR/VR möglicher fester Bestandteil im Alltag der Zukunft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Leistungsfähigkeit nach Ruhephase</a:t>
            </a:r>
          </a:p>
          <a:p>
            <a:pPr>
              <a:buFontTx/>
              <a:buChar char="-"/>
            </a:pPr>
            <a:r>
              <a:rPr lang="de-DE" dirty="0"/>
              <a:t>Aufmerksamkeit, Wachsamkeit, Zuverlässigkeit des Fahrers</a:t>
            </a:r>
          </a:p>
          <a:p>
            <a:pPr marL="0" indent="0">
              <a:buNone/>
            </a:pPr>
            <a:r>
              <a:rPr lang="de-DE" dirty="0"/>
              <a:t>- Gegebenenfalls 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73135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07468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66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2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27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77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455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störend, um in einen Ruhezustand zu kommen“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interagieren“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„Der Stuhl war sehr entspannend und bequem“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war“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„Das lange gedrückt halten zur Interaktion war störend“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„Haptisches Feedback durch Controller wäre gut gewesen“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Brille war sehr unangenehm“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54332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Studienfach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rgbClr val="E7E6E6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Prozentwerte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Biologie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Informationssystemtechnik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Medieninformatik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40,0%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6,7%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Psychologie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A6B681-B452-4E74-B79B-64DE3577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07594"/>
              </p:ext>
            </p:extLst>
          </p:nvPr>
        </p:nvGraphicFramePr>
        <p:xfrm>
          <a:off x="972000" y="1385999"/>
          <a:ext cx="9949241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33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(1/2)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Umgebungsaufbau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Entspannende VR-Umgebung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Meditative Musik</a:t>
            </a:r>
          </a:p>
          <a:p>
            <a:pPr lvl="1">
              <a:buFontTx/>
              <a:buChar char="-"/>
            </a:pPr>
            <a:r>
              <a:rPr lang="de-DE" dirty="0"/>
              <a:t>Bequemer Gaming-Stuhl</a:t>
            </a:r>
          </a:p>
          <a:p>
            <a:pPr lvl="1">
              <a:buFontTx/>
              <a:buChar char="-"/>
            </a:pPr>
            <a:r>
              <a:rPr lang="de-DE" dirty="0"/>
              <a:t>Raum mit angenehmer Atmosphäre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Werte aufzeichnen Kopfbewegung, Zeiten, Fehlerquote</a:t>
            </a:r>
          </a:p>
          <a:p>
            <a:pPr marL="0" indent="0">
              <a:buNone/>
            </a:pPr>
            <a:r>
              <a:rPr lang="de-DE" dirty="0"/>
              <a:t>- Python, R Skripte, SPSS</a:t>
            </a:r>
          </a:p>
        </p:txBody>
      </p:sp>
    </p:spTree>
    <p:extLst>
      <p:ext uri="{BB962C8B-B14F-4D97-AF65-F5344CB8AC3E}">
        <p14:creationId xmlns:p14="http://schemas.microsoft.com/office/powerpoint/2010/main" val="4382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(2/2)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</a:p>
          <a:p>
            <a:pPr lvl="1"/>
            <a:endParaRPr lang="de-DE" dirty="0"/>
          </a:p>
          <a:p>
            <a:r>
              <a:rPr lang="de-DE" dirty="0"/>
              <a:t> Werte aufzeichnen</a:t>
            </a:r>
          </a:p>
          <a:p>
            <a:pPr lvl="1"/>
            <a:r>
              <a:rPr lang="de-DE" dirty="0"/>
              <a:t>Kopfbewegung, Zeiten, Fehlerquote</a:t>
            </a:r>
          </a:p>
        </p:txBody>
      </p:sp>
    </p:spTree>
    <p:extLst>
      <p:ext uri="{BB962C8B-B14F-4D97-AF65-F5344CB8AC3E}">
        <p14:creationId xmlns:p14="http://schemas.microsoft.com/office/powerpoint/2010/main" val="3211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„Alarm“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20“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5“</a:t>
            </a: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668</Words>
  <Application>Microsoft Office PowerPoint</Application>
  <PresentationFormat>Breitbild</PresentationFormat>
  <Paragraphs>177</Paragraphs>
  <Slides>38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Futura Lt BT</vt:lpstr>
      <vt:lpstr>Symbol</vt:lpstr>
      <vt:lpstr>Office</vt:lpstr>
      <vt:lpstr>Acrobat Document</vt:lpstr>
      <vt:lpstr>ReSync</vt:lpstr>
      <vt:lpstr>Übersicht</vt:lpstr>
      <vt:lpstr>Motivation</vt:lpstr>
      <vt:lpstr>Herangehensweise (1/2) </vt:lpstr>
      <vt:lpstr>Herangehensweise (2/2) </vt:lpstr>
      <vt:lpstr>45 Probanden in 3 Studiengruppen</vt:lpstr>
      <vt:lpstr>Aufgaben (1/4)</vt:lpstr>
      <vt:lpstr>Aufgaben (2/4)</vt:lpstr>
      <vt:lpstr>Aufgaben (3/4)</vt:lpstr>
      <vt:lpstr>Aufgaben (4/4)</vt:lpstr>
      <vt:lpstr>Video</vt:lpstr>
      <vt:lpstr>Ergebnisse (1/10)</vt:lpstr>
      <vt:lpstr>Ergebnisse (2/10)</vt:lpstr>
      <vt:lpstr>Ergebnisse (3/10)</vt:lpstr>
      <vt:lpstr>Ergebnisse (4/10)</vt:lpstr>
      <vt:lpstr>Ergebnisse (5/10)</vt:lpstr>
      <vt:lpstr>Ergebnisse (6/10)</vt:lpstr>
      <vt:lpstr>Ergebnisse (7/10)</vt:lpstr>
      <vt:lpstr>Ergebnisse (8/10)</vt:lpstr>
      <vt:lpstr>Ergebnisse (9/10)</vt:lpstr>
      <vt:lpstr>Ergebnisse (10/10)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Tobias Lahmann</cp:lastModifiedBy>
  <cp:revision>106</cp:revision>
  <dcterms:created xsi:type="dcterms:W3CDTF">2019-12-06T09:28:42Z</dcterms:created>
  <dcterms:modified xsi:type="dcterms:W3CDTF">2020-01-20T09:29:16Z</dcterms:modified>
</cp:coreProperties>
</file>