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9" r:id="rId5"/>
    <p:sldId id="270" r:id="rId6"/>
    <p:sldId id="260" r:id="rId7"/>
    <p:sldId id="273" r:id="rId8"/>
    <p:sldId id="272" r:id="rId9"/>
    <p:sldId id="278" r:id="rId10"/>
    <p:sldId id="259" r:id="rId11"/>
    <p:sldId id="265" r:id="rId12"/>
    <p:sldId id="264" r:id="rId13"/>
    <p:sldId id="289" r:id="rId14"/>
    <p:sldId id="279" r:id="rId15"/>
    <p:sldId id="287" r:id="rId16"/>
    <p:sldId id="285" r:id="rId17"/>
    <p:sldId id="288" r:id="rId18"/>
    <p:sldId id="286" r:id="rId19"/>
    <p:sldId id="290" r:id="rId20"/>
    <p:sldId id="291" r:id="rId21"/>
    <p:sldId id="292" r:id="rId22"/>
    <p:sldId id="274" r:id="rId23"/>
    <p:sldId id="275" r:id="rId24"/>
    <p:sldId id="276" r:id="rId25"/>
    <p:sldId id="277" r:id="rId26"/>
    <p:sldId id="267" r:id="rId27"/>
    <p:sldId id="293" r:id="rId28"/>
    <p:sldId id="295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59"/>
    <a:srgbClr val="3288BD"/>
    <a:srgbClr val="D53E4F"/>
    <a:srgbClr val="44546A"/>
    <a:srgbClr val="FF00FF"/>
    <a:srgbClr val="B43A3A"/>
    <a:srgbClr val="9D1214"/>
    <a:srgbClr val="00FFCC"/>
    <a:srgbClr val="0D6F6E"/>
    <a:srgbClr val="086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-Arbeitsblat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Teilnehmeralter</a:t>
            </a:r>
            <a:endParaRPr lang="de-DE" sz="2000" dirty="0">
              <a:solidFill>
                <a:srgbClr val="44546A"/>
              </a:solidFill>
              <a:latin typeface="Futura Lt BT" panose="020B0402020204020303"/>
            </a:endParaRP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SAM Ergebnisse</a:t>
            </a:r>
          </a:p>
        </cx:rich>
      </cx:tx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zweiten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dritten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1pPr>
            <a:lvl2pPr marL="6858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2pPr>
            <a:lvl3pPr marL="11430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3pPr>
            <a:lvl4pPr marL="16002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4pPr>
            <a:lvl5pPr marL="20574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Fade 20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Fade 5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046205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6F6E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rgbClr val="FF0000"/>
                </a:solidFill>
              </a:rPr>
              <a:t>Die Folie vielleicht nach Herangehensweise beim erklären der </a:t>
            </a:r>
            <a:r>
              <a:rPr lang="de-DE" sz="2000" dirty="0" err="1" smtClean="0">
                <a:solidFill>
                  <a:srgbClr val="FF0000"/>
                </a:solidFill>
              </a:rPr>
              <a:t>Paramter</a:t>
            </a:r>
            <a:r>
              <a:rPr lang="de-DE" sz="2000" dirty="0" smtClean="0">
                <a:solidFill>
                  <a:srgbClr val="FF0000"/>
                </a:solidFill>
              </a:rPr>
              <a:t> die wir untersuchen werden? 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</a:t>
            </a:r>
            <a:r>
              <a:rPr lang="de-DE" sz="2400" dirty="0" smtClean="0"/>
              <a:t>1/11) </a:t>
            </a:r>
            <a:r>
              <a:rPr lang="de-DE" sz="2400" dirty="0" smtClean="0">
                <a:solidFill>
                  <a:srgbClr val="FF0000"/>
                </a:solidFill>
              </a:rPr>
              <a:t>hier SAM raus? Und weise </a:t>
            </a:r>
            <a:r>
              <a:rPr lang="de-DE" sz="2400" dirty="0" err="1" smtClean="0">
                <a:solidFill>
                  <a:srgbClr val="FF0000"/>
                </a:solidFill>
              </a:rPr>
              <a:t>schrift</a:t>
            </a:r>
            <a:r>
              <a:rPr lang="de-DE" sz="2400" dirty="0" smtClean="0">
                <a:solidFill>
                  <a:srgbClr val="FF0000"/>
                </a:solidFill>
              </a:rPr>
              <a:t> besser lesen?</a:t>
            </a:r>
            <a:endParaRPr lang="de-DE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70125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147403612"/>
                  </p:ext>
                </p:extLst>
              </p:nvPr>
            </p:nvGraphicFramePr>
            <p:xfrm>
              <a:off x="4032297" y="1879200"/>
              <a:ext cx="3350166" cy="30484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297" y="1879200"/>
                <a:ext cx="3350166" cy="3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21" name="Diagramm 20"/>
              <p:cNvGraphicFramePr/>
              <p:nvPr>
                <p:extLst>
                  <p:ext uri="{D42A27DB-BD31-4B8C-83A1-F6EECF244321}">
                    <p14:modId xmlns:p14="http://schemas.microsoft.com/office/powerpoint/2010/main" val="2059168894"/>
                  </p:ext>
                </p:extLst>
              </p:nvPr>
            </p:nvGraphicFramePr>
            <p:xfrm>
              <a:off x="8003634" y="1879200"/>
              <a:ext cx="3350166" cy="40032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1" name="Diagramm 2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634" y="1879200"/>
                <a:ext cx="3350166" cy="40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(2/11) </a:t>
            </a:r>
            <a:r>
              <a:rPr lang="de-DE" sz="2400" dirty="0" smtClean="0">
                <a:solidFill>
                  <a:srgbClr val="FF0000"/>
                </a:solidFill>
              </a:rPr>
              <a:t>in wie weit das hier aufführen?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r>
              <a:rPr lang="de-DE" dirty="0" smtClean="0"/>
              <a:t>RSME</a:t>
            </a:r>
          </a:p>
          <a:p>
            <a:pPr>
              <a:buFontTx/>
              <a:buChar char="-"/>
            </a:pPr>
            <a:r>
              <a:rPr lang="de-DE" dirty="0" smtClean="0"/>
              <a:t>SAM vor und nach der Ruhephase</a:t>
            </a:r>
          </a:p>
          <a:p>
            <a:pPr>
              <a:buFontTx/>
              <a:buChar char="-"/>
            </a:pPr>
            <a:r>
              <a:rPr lang="de-DE" dirty="0" smtClean="0"/>
              <a:t>Stuhlwinkeleinstellungen</a:t>
            </a:r>
          </a:p>
          <a:p>
            <a:pPr>
              <a:buFontTx/>
              <a:buChar char="-"/>
            </a:pPr>
            <a:r>
              <a:rPr lang="de-DE" dirty="0" smtClean="0"/>
              <a:t>Kopfbewegungen</a:t>
            </a: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Dauer des </a:t>
            </a:r>
            <a:r>
              <a:rPr lang="de-DE" dirty="0" err="1" smtClean="0"/>
              <a:t>Wecktons</a:t>
            </a:r>
            <a:r>
              <a:rPr lang="de-DE" dirty="0"/>
              <a:t> </a:t>
            </a:r>
            <a:r>
              <a:rPr lang="de-DE" dirty="0" smtClean="0"/>
              <a:t>Gruppe Alarm</a:t>
            </a:r>
          </a:p>
          <a:p>
            <a:pPr>
              <a:buFontTx/>
              <a:buChar char="-"/>
            </a:pPr>
            <a:r>
              <a:rPr lang="de-DE" dirty="0" smtClean="0"/>
              <a:t>Fehlerraten </a:t>
            </a:r>
            <a:r>
              <a:rPr lang="de-DE" dirty="0"/>
              <a:t>und </a:t>
            </a:r>
            <a:r>
              <a:rPr lang="de-DE" dirty="0" smtClean="0"/>
              <a:t>Zeiten der Aufgaben</a:t>
            </a:r>
          </a:p>
          <a:p>
            <a:pPr>
              <a:buFontTx/>
              <a:buChar char="-"/>
            </a:pPr>
            <a:r>
              <a:rPr lang="de-DE" dirty="0" smtClean="0"/>
              <a:t>Schlafstatus und subjektive Einschätzung der Schlafdauer</a:t>
            </a:r>
          </a:p>
          <a:p>
            <a:pPr>
              <a:buFontTx/>
              <a:buChar char="-"/>
            </a:pPr>
            <a:r>
              <a:rPr lang="de-DE" dirty="0" smtClean="0"/>
              <a:t>Demografische Ergebnisse</a:t>
            </a:r>
          </a:p>
          <a:p>
            <a:pPr>
              <a:buFontTx/>
              <a:buChar char="-"/>
            </a:pPr>
            <a:r>
              <a:rPr lang="de-DE" dirty="0" smtClean="0"/>
              <a:t>VR/AR Erfahrung</a:t>
            </a:r>
          </a:p>
          <a:p>
            <a:pPr>
              <a:buFontTx/>
              <a:buChar char="-"/>
            </a:pPr>
            <a:r>
              <a:rPr lang="de-DE" dirty="0" smtClean="0"/>
              <a:t>Fragebogen Inhalte: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felt</a:t>
            </a:r>
            <a:r>
              <a:rPr lang="de-DE" dirty="0" smtClean="0"/>
              <a:t> </a:t>
            </a:r>
            <a:r>
              <a:rPr lang="de-DE" dirty="0" err="1" smtClean="0"/>
              <a:t>tired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/after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felt</a:t>
            </a:r>
            <a:r>
              <a:rPr lang="de-DE" dirty="0" smtClean="0"/>
              <a:t> </a:t>
            </a:r>
            <a:r>
              <a:rPr lang="de-DE" dirty="0" err="1" smtClean="0"/>
              <a:t>comfortable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sleep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VR </a:t>
            </a:r>
            <a:r>
              <a:rPr lang="de-DE" dirty="0" err="1" smtClean="0"/>
              <a:t>head-mounted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.“</a:t>
            </a:r>
          </a:p>
          <a:p>
            <a:pPr lvl="1"/>
            <a:r>
              <a:rPr lang="de-DE" dirty="0" smtClean="0"/>
              <a:t>„The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sleeping</a:t>
            </a:r>
            <a:r>
              <a:rPr lang="de-DE" dirty="0" smtClean="0"/>
              <a:t>/</a:t>
            </a:r>
            <a:r>
              <a:rPr lang="de-DE" dirty="0" err="1" smtClean="0"/>
              <a:t>resting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was easy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imagine</a:t>
            </a:r>
            <a:r>
              <a:rPr lang="de-DE" dirty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woken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like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dangerous</a:t>
            </a:r>
            <a:r>
              <a:rPr lang="de-DE" dirty="0" smtClean="0"/>
              <a:t> </a:t>
            </a:r>
            <a:r>
              <a:rPr lang="de-DE" dirty="0" err="1" smtClean="0"/>
              <a:t>situations</a:t>
            </a:r>
            <a:r>
              <a:rPr lang="de-DE" dirty="0" smtClean="0"/>
              <a:t> (e.g.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car</a:t>
            </a:r>
            <a:r>
              <a:rPr lang="de-DE" dirty="0" smtClean="0"/>
              <a:t>).“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wearing</a:t>
            </a:r>
            <a:r>
              <a:rPr lang="de-DE" dirty="0" smtClean="0"/>
              <a:t> a </a:t>
            </a:r>
            <a:r>
              <a:rPr lang="de-DE" dirty="0" err="1" smtClean="0"/>
              <a:t>head-mounted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permanently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become</a:t>
            </a:r>
            <a:r>
              <a:rPr lang="de-DE" dirty="0" smtClean="0"/>
              <a:t> </a:t>
            </a:r>
            <a:r>
              <a:rPr lang="de-DE" dirty="0" err="1" smtClean="0"/>
              <a:t>tiny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comfortable</a:t>
            </a:r>
            <a:r>
              <a:rPr lang="de-DE" dirty="0" smtClean="0"/>
              <a:t>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sleep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sleep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on.“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meditation</a:t>
            </a:r>
            <a:r>
              <a:rPr lang="de-DE" dirty="0" smtClean="0"/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(3/11)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868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(4/11)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Fehler Zeiten Aufgabe 1 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(5/11)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89253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(6/11)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Fehler Zeiten Aufgabe 2 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(7/11)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5942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(8/11)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Fehler Zeiten Aufgabe 3 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Motivation</a:t>
            </a:r>
          </a:p>
          <a:p>
            <a:pPr marL="0" indent="0">
              <a:buNone/>
            </a:pPr>
            <a:r>
              <a:rPr lang="de-DE" dirty="0" smtClean="0"/>
              <a:t>- Herangehensweise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- Ergebnisse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- Diskussion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 smtClean="0"/>
              <a:t>Schlussfolgerung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(10/11)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links geschlafen/nicht geschlafen/meditiert Diagramm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Und rechts subjektive Schätzung der </a:t>
            </a:r>
            <a:r>
              <a:rPr lang="de-DE" dirty="0" smtClean="0">
                <a:solidFill>
                  <a:srgbClr val="FF0000"/>
                </a:solidFill>
              </a:rPr>
              <a:t>Schlafdauer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(</a:t>
            </a:r>
            <a:r>
              <a:rPr lang="de-DE" dirty="0" err="1" smtClean="0">
                <a:solidFill>
                  <a:srgbClr val="FF0000"/>
                </a:solidFill>
              </a:rPr>
              <a:t>empfungen</a:t>
            </a:r>
            <a:r>
              <a:rPr lang="de-DE" dirty="0" smtClean="0">
                <a:solidFill>
                  <a:srgbClr val="FF0000"/>
                </a:solidFill>
              </a:rPr>
              <a:t> Schlafdauer unterteilt nach Gruppen?)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(11/11)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links Übergang Schlafen </a:t>
            </a:r>
            <a:r>
              <a:rPr lang="de-DE" dirty="0" err="1" smtClean="0">
                <a:solidFill>
                  <a:srgbClr val="FF0000"/>
                </a:solidFill>
              </a:rPr>
              <a:t>transition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sleep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solving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tasks</a:t>
            </a:r>
            <a:r>
              <a:rPr lang="de-DE" dirty="0" smtClean="0">
                <a:solidFill>
                  <a:srgbClr val="FF0000"/>
                </a:solidFill>
              </a:rPr>
              <a:t> Diagramm Balken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</a:t>
            </a:r>
            <a:r>
              <a:rPr lang="de-DE" sz="2400" dirty="0" smtClean="0"/>
              <a:t>(1/4)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Erfahrung </a:t>
            </a:r>
            <a:r>
              <a:rPr lang="de-DE" dirty="0" smtClean="0"/>
              <a:t>und Demografie der Teilnehmer</a:t>
            </a:r>
          </a:p>
          <a:p>
            <a:pPr lvl="1"/>
            <a:r>
              <a:rPr lang="de-DE" dirty="0" smtClean="0"/>
              <a:t>Vorhandene </a:t>
            </a:r>
            <a:r>
              <a:rPr lang="de-DE" dirty="0"/>
              <a:t>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(2/4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Studiendurchführung</a:t>
            </a:r>
            <a:endParaRPr lang="de-DE" dirty="0" smtClean="0"/>
          </a:p>
          <a:p>
            <a:pPr lvl="1"/>
            <a:r>
              <a:rPr lang="de-DE" dirty="0" smtClean="0"/>
              <a:t>Ort und Zeit</a:t>
            </a:r>
          </a:p>
          <a:p>
            <a:pPr lvl="1"/>
            <a:r>
              <a:rPr lang="de-DE" dirty="0" smtClean="0"/>
              <a:t>‚Störende‘ Faktoren</a:t>
            </a:r>
          </a:p>
          <a:p>
            <a:pPr lvl="1"/>
            <a:r>
              <a:rPr lang="de-DE" dirty="0" smtClean="0"/>
              <a:t>Realitätsnähe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(3/4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Aufgaben</a:t>
            </a:r>
            <a:endParaRPr lang="de-DE" dirty="0" smtClean="0"/>
          </a:p>
          <a:p>
            <a:pPr lvl="1"/>
            <a:r>
              <a:rPr lang="de-DE" dirty="0" smtClean="0"/>
              <a:t>Aufgabenwahl</a:t>
            </a:r>
          </a:p>
          <a:p>
            <a:pPr lvl="1"/>
            <a:r>
              <a:rPr lang="de-DE" dirty="0" smtClean="0"/>
              <a:t>Aufgabenbeschreibung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(4/4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Zukunftsaussicht</a:t>
            </a:r>
            <a:endParaRPr lang="de-DE" dirty="0" smtClean="0"/>
          </a:p>
          <a:p>
            <a:pPr lvl="1"/>
            <a:r>
              <a:rPr lang="de-DE" dirty="0" smtClean="0"/>
              <a:t>Demografie</a:t>
            </a:r>
          </a:p>
          <a:p>
            <a:pPr lvl="1"/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Aufgabenwahl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VR</a:t>
            </a:r>
          </a:p>
          <a:p>
            <a:pPr>
              <a:buFontTx/>
              <a:buChar char="-"/>
            </a:pPr>
            <a:r>
              <a:rPr lang="de-DE" dirty="0" smtClean="0"/>
              <a:t>Hypothesen </a:t>
            </a:r>
            <a:r>
              <a:rPr lang="de-DE" dirty="0"/>
              <a:t>und Parameter und </a:t>
            </a:r>
            <a:r>
              <a:rPr lang="de-DE" dirty="0" smtClean="0"/>
              <a:t>Gruppen</a:t>
            </a:r>
          </a:p>
          <a:p>
            <a:pPr>
              <a:buFontTx/>
              <a:buChar char="-"/>
            </a:pPr>
            <a:r>
              <a:rPr lang="de-DE" dirty="0" smtClean="0"/>
              <a:t>Bewertung </a:t>
            </a:r>
            <a:r>
              <a:rPr lang="de-DE" dirty="0"/>
              <a:t>der </a:t>
            </a:r>
            <a:r>
              <a:rPr lang="de-DE" dirty="0" smtClean="0"/>
              <a:t>Ergebnisse</a:t>
            </a:r>
          </a:p>
          <a:p>
            <a:pPr>
              <a:buFontTx/>
              <a:buChar char="-"/>
            </a:pPr>
            <a:r>
              <a:rPr lang="de-DE" dirty="0" smtClean="0"/>
              <a:t>Zukünftige </a:t>
            </a:r>
            <a:r>
              <a:rPr lang="de-DE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(1/10)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VR/AR Erfahrung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44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(2/10)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SAM vorhernachher /RSME (nach Gruppen Tabelle)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- Schnittstelle </a:t>
            </a:r>
            <a:r>
              <a:rPr lang="de-DE" dirty="0"/>
              <a:t>VR und Realität</a:t>
            </a:r>
          </a:p>
          <a:p>
            <a:pPr marL="0" indent="0">
              <a:buNone/>
            </a:pPr>
            <a:r>
              <a:rPr lang="de-DE" dirty="0" smtClean="0"/>
              <a:t>- AR/VR </a:t>
            </a:r>
            <a:r>
              <a:rPr lang="de-DE" dirty="0"/>
              <a:t>fester Bestandteil im Alltag</a:t>
            </a:r>
          </a:p>
          <a:p>
            <a:pPr marL="0" indent="0">
              <a:buNone/>
            </a:pPr>
            <a:r>
              <a:rPr lang="de-DE" dirty="0" smtClean="0"/>
              <a:t>- Smart-</a:t>
            </a:r>
            <a:r>
              <a:rPr lang="de-DE" dirty="0" err="1" smtClean="0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pPr marL="0" indent="0">
              <a:buNone/>
            </a:pPr>
            <a:r>
              <a:rPr lang="de-DE" dirty="0" smtClean="0"/>
              <a:t>- Autonomes </a:t>
            </a:r>
            <a:r>
              <a:rPr lang="de-DE" dirty="0"/>
              <a:t>Fahren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- Übergang </a:t>
            </a:r>
            <a:r>
              <a:rPr lang="de-DE" dirty="0"/>
              <a:t>Ruhephase und Arbeitsphase</a:t>
            </a:r>
          </a:p>
          <a:p>
            <a:pPr>
              <a:buFontTx/>
              <a:buChar char="-"/>
            </a:pPr>
            <a:r>
              <a:rPr lang="de-DE" dirty="0" smtClean="0"/>
              <a:t>Leistungsfähigkeit </a:t>
            </a:r>
            <a:r>
              <a:rPr lang="de-DE" dirty="0"/>
              <a:t>nach </a:t>
            </a:r>
            <a:r>
              <a:rPr lang="de-DE" dirty="0" smtClean="0"/>
              <a:t>Ruhephase</a:t>
            </a:r>
          </a:p>
          <a:p>
            <a:pPr>
              <a:buFontTx/>
              <a:buChar char="-"/>
            </a:pPr>
            <a:r>
              <a:rPr lang="de-DE" dirty="0" smtClean="0"/>
              <a:t>Aufmerksamkeit</a:t>
            </a:r>
            <a:r>
              <a:rPr lang="de-DE" dirty="0"/>
              <a:t>, Wachsamkeit, Zuverlässigkeit</a:t>
            </a:r>
          </a:p>
          <a:p>
            <a:pPr marL="0" indent="0">
              <a:buNone/>
            </a:pPr>
            <a:r>
              <a:rPr lang="de-DE" dirty="0" smtClean="0"/>
              <a:t>- Vorbereitung </a:t>
            </a:r>
            <a:r>
              <a:rPr lang="de-DE" dirty="0"/>
              <a:t>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(3/10)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links Stuhlgrafik, rechts Tabelle Stuhlwinkeleinstellungen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(4/10)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Dauer des </a:t>
            </a:r>
            <a:r>
              <a:rPr lang="de-DE" dirty="0" err="1" smtClean="0">
                <a:solidFill>
                  <a:srgbClr val="FF0000"/>
                </a:solidFill>
              </a:rPr>
              <a:t>Wecktons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(Zu wenig für eine </a:t>
            </a:r>
            <a:r>
              <a:rPr lang="de-DE" dirty="0" err="1" smtClean="0">
                <a:solidFill>
                  <a:srgbClr val="FF0000"/>
                </a:solidFill>
              </a:rPr>
              <a:t>seite</a:t>
            </a:r>
            <a:r>
              <a:rPr lang="de-DE" dirty="0" smtClean="0">
                <a:solidFill>
                  <a:srgbClr val="FF0000"/>
                </a:solidFill>
              </a:rPr>
              <a:t> oder egal weil eh nur </a:t>
            </a:r>
            <a:r>
              <a:rPr lang="de-DE" dirty="0" err="1" smtClean="0">
                <a:solidFill>
                  <a:srgbClr val="FF0000"/>
                </a:solidFill>
              </a:rPr>
              <a:t>anhang</a:t>
            </a:r>
            <a:r>
              <a:rPr lang="de-DE" dirty="0" smtClean="0">
                <a:solidFill>
                  <a:srgbClr val="FF0000"/>
                </a:solidFill>
              </a:rPr>
              <a:t>?)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(5/10)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vorher nachher müde Balkendiagramm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5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(6/10)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</a:t>
            </a:r>
            <a:r>
              <a:rPr lang="de-DE" dirty="0" err="1" smtClean="0">
                <a:solidFill>
                  <a:srgbClr val="FF0000"/>
                </a:solidFill>
              </a:rPr>
              <a:t>felt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comfortable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sleeping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VR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6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(7/10)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Can </a:t>
            </a:r>
            <a:r>
              <a:rPr lang="de-DE" dirty="0" err="1" smtClean="0">
                <a:solidFill>
                  <a:srgbClr val="FF0000"/>
                </a:solidFill>
              </a:rPr>
              <a:t>imagine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woken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up</a:t>
            </a:r>
            <a:r>
              <a:rPr lang="de-DE" dirty="0" smtClean="0">
                <a:solidFill>
                  <a:srgbClr val="FF0000"/>
                </a:solidFill>
              </a:rPr>
              <a:t> like </a:t>
            </a:r>
            <a:r>
              <a:rPr lang="de-DE" dirty="0" err="1" smtClean="0">
                <a:solidFill>
                  <a:srgbClr val="FF0000"/>
                </a:solidFill>
              </a:rPr>
              <a:t>this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situations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blabla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0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(8/10)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permanent </a:t>
            </a:r>
            <a:r>
              <a:rPr lang="de-DE" dirty="0" err="1" smtClean="0">
                <a:solidFill>
                  <a:srgbClr val="FF0000"/>
                </a:solidFill>
              </a:rPr>
              <a:t>wearing</a:t>
            </a:r>
            <a:r>
              <a:rPr lang="de-DE" dirty="0" smtClean="0">
                <a:solidFill>
                  <a:srgbClr val="FF0000"/>
                </a:solidFill>
              </a:rPr>
              <a:t> VR Brille wenn die </a:t>
            </a:r>
            <a:r>
              <a:rPr lang="de-DE" dirty="0" err="1" smtClean="0">
                <a:solidFill>
                  <a:srgbClr val="FF0000"/>
                </a:solidFill>
              </a:rPr>
              <a:t>tiny</a:t>
            </a:r>
            <a:r>
              <a:rPr lang="de-DE" dirty="0" smtClean="0">
                <a:solidFill>
                  <a:srgbClr val="FF0000"/>
                </a:solidFill>
              </a:rPr>
              <a:t> und so sind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04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(9/10)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 smtClean="0">
                <a:solidFill>
                  <a:schemeClr val="bg2"/>
                </a:solidFill>
              </a:rPr>
              <a:t>„Die </a:t>
            </a:r>
            <a:r>
              <a:rPr lang="de-DE" dirty="0">
                <a:solidFill>
                  <a:schemeClr val="bg2"/>
                </a:solidFill>
              </a:rPr>
              <a:t>Musik war sehr störend, um in einen Ruhezustand zu </a:t>
            </a:r>
            <a:r>
              <a:rPr lang="de-DE" dirty="0" smtClean="0">
                <a:solidFill>
                  <a:schemeClr val="bg2"/>
                </a:solidFill>
              </a:rPr>
              <a:t>kommen“</a:t>
            </a:r>
          </a:p>
          <a:p>
            <a:pPr>
              <a:buFontTx/>
              <a:buChar char="-"/>
            </a:pPr>
            <a:r>
              <a:rPr lang="de-DE" dirty="0" smtClean="0">
                <a:solidFill>
                  <a:schemeClr val="bg2"/>
                </a:solidFill>
              </a:rPr>
              <a:t>„</a:t>
            </a:r>
            <a:r>
              <a:rPr lang="de-DE" dirty="0">
                <a:solidFill>
                  <a:schemeClr val="bg2"/>
                </a:solidFill>
              </a:rPr>
              <a:t>Die VR Umgebung war schön gestaltet, aber die rumschwebenden Partikel waren eher verwirrend, ich dachte ich kann mit diesen </a:t>
            </a:r>
            <a:r>
              <a:rPr lang="de-DE" dirty="0" smtClean="0">
                <a:solidFill>
                  <a:schemeClr val="bg2"/>
                </a:solidFill>
              </a:rPr>
              <a:t>interagieren“ </a:t>
            </a:r>
          </a:p>
          <a:p>
            <a:pPr>
              <a:buFontTx/>
              <a:buChar char="-"/>
            </a:pPr>
            <a:r>
              <a:rPr lang="de-DE" dirty="0" smtClean="0">
                <a:solidFill>
                  <a:schemeClr val="bg2"/>
                </a:solidFill>
              </a:rPr>
              <a:t>„</a:t>
            </a:r>
            <a:r>
              <a:rPr lang="de-DE" dirty="0">
                <a:solidFill>
                  <a:schemeClr val="bg2"/>
                </a:solidFill>
              </a:rPr>
              <a:t>Der Stuhl war sehr entspannend und </a:t>
            </a:r>
            <a:r>
              <a:rPr lang="de-DE" dirty="0" smtClean="0">
                <a:solidFill>
                  <a:schemeClr val="bg2"/>
                </a:solidFill>
              </a:rPr>
              <a:t>bequem“</a:t>
            </a:r>
          </a:p>
          <a:p>
            <a:pPr>
              <a:buFontTx/>
              <a:buChar char="-"/>
            </a:pPr>
            <a:r>
              <a:rPr lang="de-DE" dirty="0" smtClean="0">
                <a:solidFill>
                  <a:schemeClr val="bg2"/>
                </a:solidFill>
              </a:rPr>
              <a:t>„</a:t>
            </a:r>
            <a:r>
              <a:rPr lang="de-DE" dirty="0">
                <a:solidFill>
                  <a:schemeClr val="bg2"/>
                </a:solidFill>
              </a:rPr>
              <a:t>Es fiel mir schwer einzuschlafen, da ich zum 1. mal VR gemacht habe und dann neugierig </a:t>
            </a:r>
            <a:r>
              <a:rPr lang="de-DE" dirty="0" smtClean="0">
                <a:solidFill>
                  <a:schemeClr val="bg2"/>
                </a:solidFill>
              </a:rPr>
              <a:t>war“</a:t>
            </a:r>
          </a:p>
          <a:p>
            <a:pPr>
              <a:buFontTx/>
              <a:buChar char="-"/>
            </a:pPr>
            <a:r>
              <a:rPr lang="de-DE" dirty="0" smtClean="0">
                <a:solidFill>
                  <a:schemeClr val="bg2"/>
                </a:solidFill>
              </a:rPr>
              <a:t>„</a:t>
            </a:r>
            <a:r>
              <a:rPr lang="de-DE" dirty="0">
                <a:solidFill>
                  <a:schemeClr val="bg2"/>
                </a:solidFill>
              </a:rPr>
              <a:t>Die Musik war sehr </a:t>
            </a:r>
            <a:r>
              <a:rPr lang="de-DE" dirty="0" smtClean="0">
                <a:solidFill>
                  <a:schemeClr val="bg2"/>
                </a:solidFill>
              </a:rPr>
              <a:t>angenehm“</a:t>
            </a:r>
          </a:p>
          <a:p>
            <a:pPr>
              <a:buFontTx/>
              <a:buChar char="-"/>
            </a:pPr>
            <a:r>
              <a:rPr lang="de-DE" dirty="0" smtClean="0">
                <a:solidFill>
                  <a:schemeClr val="bg2"/>
                </a:solidFill>
              </a:rPr>
              <a:t>„</a:t>
            </a:r>
            <a:r>
              <a:rPr lang="de-DE" dirty="0">
                <a:solidFill>
                  <a:schemeClr val="bg2"/>
                </a:solidFill>
              </a:rPr>
              <a:t>Das lange gedrückt halten zur Interaktion war </a:t>
            </a:r>
            <a:r>
              <a:rPr lang="de-DE" dirty="0" smtClean="0">
                <a:solidFill>
                  <a:schemeClr val="bg2"/>
                </a:solidFill>
              </a:rPr>
              <a:t>störend“</a:t>
            </a:r>
          </a:p>
          <a:p>
            <a:pPr>
              <a:buFontTx/>
              <a:buChar char="-"/>
            </a:pPr>
            <a:r>
              <a:rPr lang="de-DE" dirty="0" smtClean="0">
                <a:solidFill>
                  <a:schemeClr val="bg2"/>
                </a:solidFill>
              </a:rPr>
              <a:t>„Haptisches </a:t>
            </a:r>
            <a:r>
              <a:rPr lang="de-DE" dirty="0">
                <a:solidFill>
                  <a:schemeClr val="bg2"/>
                </a:solidFill>
              </a:rPr>
              <a:t>Feedback durch Controller wäre gut </a:t>
            </a:r>
            <a:r>
              <a:rPr lang="de-DE" dirty="0" smtClean="0">
                <a:solidFill>
                  <a:schemeClr val="bg2"/>
                </a:solidFill>
              </a:rPr>
              <a:t>gewesen“</a:t>
            </a:r>
          </a:p>
          <a:p>
            <a:pPr>
              <a:buFontTx/>
              <a:buChar char="-"/>
            </a:pPr>
            <a:r>
              <a:rPr lang="de-DE" smtClean="0">
                <a:solidFill>
                  <a:schemeClr val="bg2"/>
                </a:solidFill>
              </a:rPr>
              <a:t>„</a:t>
            </a:r>
            <a:r>
              <a:rPr lang="de-DE" dirty="0">
                <a:solidFill>
                  <a:schemeClr val="bg2"/>
                </a:solidFill>
              </a:rPr>
              <a:t>Die Brille war sehr </a:t>
            </a:r>
            <a:r>
              <a:rPr lang="de-DE" smtClean="0">
                <a:solidFill>
                  <a:schemeClr val="bg2"/>
                </a:solidFill>
              </a:rPr>
              <a:t>unangenehm“</a:t>
            </a:r>
          </a:p>
          <a:p>
            <a:pPr>
              <a:buFontTx/>
              <a:buChar char="-"/>
            </a:pPr>
            <a:r>
              <a:rPr lang="de-DE" smtClean="0">
                <a:solidFill>
                  <a:schemeClr val="bg2"/>
                </a:solidFill>
              </a:rPr>
              <a:t>…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(10/10)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8773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Studienfach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Prozentwerte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Biologie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Informatik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8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17,8%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Informationssystemtechnik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Mathematik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Medieninformatik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18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40,0%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Physik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3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6,7%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Psychologie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4,4%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Software Engineering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8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17,8%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Wirtschaftsmathematik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Wirtschaftsphysik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4,4%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 </a:t>
            </a:r>
            <a:r>
              <a:rPr lang="de-DE" sz="2400" dirty="0" smtClean="0"/>
              <a:t>(1/2)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- 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Studie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- VR </a:t>
            </a:r>
            <a:r>
              <a:rPr lang="de-DE" dirty="0"/>
              <a:t>Umgebung mit Kopfhörer</a:t>
            </a:r>
          </a:p>
          <a:p>
            <a:pPr marL="0" indent="0">
              <a:buNone/>
            </a:pPr>
            <a:r>
              <a:rPr lang="de-DE" dirty="0" smtClean="0"/>
              <a:t>- Werte </a:t>
            </a:r>
            <a:r>
              <a:rPr lang="de-DE" dirty="0"/>
              <a:t>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pPr marL="0" indent="0">
              <a:buNone/>
            </a:pPr>
            <a:r>
              <a:rPr lang="de-DE" dirty="0" smtClean="0"/>
              <a:t>- Gaming-Stuhl</a:t>
            </a:r>
          </a:p>
          <a:p>
            <a:pPr marL="0" indent="0">
              <a:buNone/>
            </a:pPr>
            <a:r>
              <a:rPr lang="de-DE" dirty="0" smtClean="0"/>
              <a:t>- Python, R Skripte, SPSS </a:t>
            </a:r>
            <a:r>
              <a:rPr lang="de-DE" dirty="0" err="1" smtClean="0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Lösungsansatz</a:t>
            </a:r>
          </a:p>
          <a:p>
            <a:pPr>
              <a:buFontTx/>
              <a:buChar char="-"/>
            </a:pPr>
            <a:r>
              <a:rPr lang="de-DE" dirty="0" smtClean="0"/>
              <a:t>Übergang </a:t>
            </a:r>
            <a:r>
              <a:rPr lang="de-DE" dirty="0"/>
              <a:t>schläfriger Zustand, ohne kognitive Belastung, und wacher Zustand, in dem Aufgaben erledigt werden </a:t>
            </a:r>
            <a:r>
              <a:rPr lang="de-DE" dirty="0" smtClean="0"/>
              <a:t>müssen</a:t>
            </a:r>
          </a:p>
          <a:p>
            <a:pPr>
              <a:buFontTx/>
              <a:buChar char="-"/>
            </a:pPr>
            <a:r>
              <a:rPr lang="de-DE" dirty="0" smtClean="0"/>
              <a:t>Hypothesen</a:t>
            </a: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Erfasste </a:t>
            </a:r>
            <a:r>
              <a:rPr lang="de-DE" dirty="0"/>
              <a:t>Parameter: Zeit, Fehlerrate, Blickrichtung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 </a:t>
            </a:r>
            <a:r>
              <a:rPr lang="de-DE" sz="2400" dirty="0" smtClean="0"/>
              <a:t>(2/2)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 smtClean="0"/>
              <a:t>(</a:t>
            </a:r>
            <a:r>
              <a:rPr lang="de-DE" sz="2400" dirty="0" smtClean="0"/>
              <a:t>4/4) </a:t>
            </a:r>
            <a:r>
              <a:rPr lang="de-DE" sz="2400" dirty="0" smtClean="0">
                <a:solidFill>
                  <a:srgbClr val="FF0000"/>
                </a:solidFill>
              </a:rPr>
              <a:t>das hier vielleicht rausmachen weil eh </a:t>
            </a:r>
            <a:r>
              <a:rPr lang="de-DE" sz="2400" dirty="0" err="1" smtClean="0">
                <a:solidFill>
                  <a:srgbClr val="FF0000"/>
                </a:solidFill>
              </a:rPr>
              <a:t>video</a:t>
            </a:r>
            <a:r>
              <a:rPr lang="de-DE" sz="2400" dirty="0" smtClean="0">
                <a:solidFill>
                  <a:srgbClr val="FF0000"/>
                </a:solidFill>
              </a:rPr>
              <a:t>?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753</Words>
  <Application>Microsoft Office PowerPoint</Application>
  <PresentationFormat>Breitbild</PresentationFormat>
  <Paragraphs>167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Futura Lt BT</vt:lpstr>
      <vt:lpstr>Wingdings</vt:lpstr>
      <vt:lpstr>Office</vt:lpstr>
      <vt:lpstr>Resync</vt:lpstr>
      <vt:lpstr>Übersicht</vt:lpstr>
      <vt:lpstr>Motivation</vt:lpstr>
      <vt:lpstr>Herangehensweise (1/2)</vt:lpstr>
      <vt:lpstr>Herangehensweise (2/2)</vt:lpstr>
      <vt:lpstr>Aufgaben (1/4)</vt:lpstr>
      <vt:lpstr>Aufgaben (2/4)</vt:lpstr>
      <vt:lpstr>Aufgaben (3/4)</vt:lpstr>
      <vt:lpstr>Aufgaben (4/4) das hier vielleicht rausmachen weil eh video?</vt:lpstr>
      <vt:lpstr>45 Probanden in 3 Studiengruppen</vt:lpstr>
      <vt:lpstr>Video</vt:lpstr>
      <vt:lpstr>Ergebnisse (1/11) hier SAM raus? Und weise schrift besser lesen?</vt:lpstr>
      <vt:lpstr>Ergebnisse (2/11) in wie weit das hier aufführen?</vt:lpstr>
      <vt:lpstr>Ergebnisse (3/11)</vt:lpstr>
      <vt:lpstr>Ergebnisse (4/11)</vt:lpstr>
      <vt:lpstr>Ergebnisse (5/11)</vt:lpstr>
      <vt:lpstr>Ergebnisse (6/11)</vt:lpstr>
      <vt:lpstr>Ergebnisse (7/11)</vt:lpstr>
      <vt:lpstr>Ergebnisse (8/11)</vt:lpstr>
      <vt:lpstr>Ergebnisse (10/11)</vt:lpstr>
      <vt:lpstr>Ergebnisse (11/11)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 (1/10)</vt:lpstr>
      <vt:lpstr>Anhang (2/10)</vt:lpstr>
      <vt:lpstr>Anhang (3/10)</vt:lpstr>
      <vt:lpstr>Anhang (4/10)</vt:lpstr>
      <vt:lpstr>Anhang (5/10)</vt:lpstr>
      <vt:lpstr>Anhang (6/10)</vt:lpstr>
      <vt:lpstr>Anhang (7/10)</vt:lpstr>
      <vt:lpstr>Anhang (8/10)</vt:lpstr>
      <vt:lpstr>Anhang (9/10)</vt:lpstr>
      <vt:lpstr>Anhang (10/10)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Sabrina Boehm</cp:lastModifiedBy>
  <cp:revision>54</cp:revision>
  <dcterms:created xsi:type="dcterms:W3CDTF">2019-12-06T09:28:42Z</dcterms:created>
  <dcterms:modified xsi:type="dcterms:W3CDTF">2020-01-19T14:21:12Z</dcterms:modified>
</cp:coreProperties>
</file>