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57" r:id="rId4"/>
    <p:sldId id="258" r:id="rId5"/>
    <p:sldId id="269" r:id="rId6"/>
    <p:sldId id="270" r:id="rId7"/>
    <p:sldId id="271" r:id="rId8"/>
    <p:sldId id="259" r:id="rId9"/>
    <p:sldId id="260" r:id="rId10"/>
    <p:sldId id="273" r:id="rId11"/>
    <p:sldId id="272" r:id="rId12"/>
    <p:sldId id="278" r:id="rId13"/>
    <p:sldId id="265" r:id="rId14"/>
    <p:sldId id="264" r:id="rId15"/>
    <p:sldId id="279" r:id="rId16"/>
    <p:sldId id="285" r:id="rId17"/>
    <p:sldId id="286" r:id="rId18"/>
    <p:sldId id="280" r:id="rId19"/>
    <p:sldId id="274" r:id="rId20"/>
    <p:sldId id="275" r:id="rId21"/>
    <p:sldId id="276" r:id="rId22"/>
    <p:sldId id="277" r:id="rId23"/>
    <p:sldId id="267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D59"/>
    <a:srgbClr val="3288BD"/>
    <a:srgbClr val="D53E4F"/>
    <a:srgbClr val="44546A"/>
    <a:srgbClr val="FF00FF"/>
    <a:srgbClr val="B43A3A"/>
    <a:srgbClr val="9D1214"/>
    <a:srgbClr val="00FFCC"/>
    <a:srgbClr val="0D6F6E"/>
    <a:srgbClr val="086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-Arbeitsblat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latin typeface="Futura Lt BT" panose="020B0402020204020303"/>
              </a:rPr>
              <a:t>Geschlecht</a:t>
            </a:r>
            <a:endParaRPr lang="en-US" b="0" dirty="0">
              <a:latin typeface="Futura Lt BT" panose="020B0402020204020303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Geschlecht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C7F-4C7C-960F-ADB6BDEEF178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7F-4C7C-960F-ADB6BDEEF178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7F-4C7C-960F-ADB6BDEEF178}"/>
              </c:ext>
            </c:extLst>
          </c:dPt>
          <c:cat>
            <c:strRef>
              <c:f>Tabelle1!$A$2:$A$4</c:f>
              <c:strCache>
                <c:ptCount val="3"/>
                <c:pt idx="0">
                  <c:v>Männlich</c:v>
                </c:pt>
                <c:pt idx="1">
                  <c:v>Weiblich</c:v>
                </c:pt>
                <c:pt idx="2">
                  <c:v>Divers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33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7F-4C7C-960F-ADB6BDEEF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Tabelle1!$A$2:$A$46</cx:f>
        <cx:lvl ptCount="45">
          <cx:pt idx="0">Alter</cx:pt>
          <cx:pt idx="1">Alter</cx:pt>
          <cx:pt idx="2">Alter</cx:pt>
          <cx:pt idx="3">Alter</cx:pt>
          <cx:pt idx="4">Alter</cx:pt>
          <cx:pt idx="5">Alter</cx:pt>
          <cx:pt idx="6">Alter</cx:pt>
          <cx:pt idx="7">Alter</cx:pt>
          <cx:pt idx="8">Alter</cx:pt>
          <cx:pt idx="9">Alter</cx:pt>
          <cx:pt idx="10">Alter</cx:pt>
          <cx:pt idx="11">Alter</cx:pt>
          <cx:pt idx="12">Alter</cx:pt>
          <cx:pt idx="13">Alter</cx:pt>
          <cx:pt idx="14">Alter</cx:pt>
          <cx:pt idx="15">Alter</cx:pt>
          <cx:pt idx="16">Alter</cx:pt>
          <cx:pt idx="17">Alter</cx:pt>
          <cx:pt idx="18">Alter</cx:pt>
          <cx:pt idx="19">Alter</cx:pt>
          <cx:pt idx="20">Alter</cx:pt>
          <cx:pt idx="21">Alter</cx:pt>
          <cx:pt idx="22">Alter</cx:pt>
          <cx:pt idx="23">Alter</cx:pt>
          <cx:pt idx="24">Alter</cx:pt>
          <cx:pt idx="25">Alter</cx:pt>
          <cx:pt idx="26">Alter</cx:pt>
          <cx:pt idx="27">Alter</cx:pt>
          <cx:pt idx="28">Alter</cx:pt>
          <cx:pt idx="29">Alter</cx:pt>
          <cx:pt idx="30">Alter</cx:pt>
          <cx:pt idx="31">Alter</cx:pt>
          <cx:pt idx="32">Alter</cx:pt>
          <cx:pt idx="33">Alter</cx:pt>
          <cx:pt idx="34">Alter</cx:pt>
          <cx:pt idx="35">Alter</cx:pt>
          <cx:pt idx="36">Alter</cx:pt>
          <cx:pt idx="37">Alter</cx:pt>
          <cx:pt idx="38">Alter</cx:pt>
          <cx:pt idx="39">Alter</cx:pt>
          <cx:pt idx="40">Alter</cx:pt>
          <cx:pt idx="41">Alter</cx:pt>
          <cx:pt idx="42">Alter</cx:pt>
          <cx:pt idx="43">Alter</cx:pt>
          <cx:pt idx="44">Alter</cx:pt>
        </cx:lvl>
      </cx:strDim>
      <cx:numDim type="val">
        <cx:f>Tabelle1!$B$2:$B$46</cx:f>
        <cx:lvl ptCount="45" formatCode="Standard">
          <cx:pt idx="0">23</cx:pt>
          <cx:pt idx="1">25</cx:pt>
          <cx:pt idx="2">25</cx:pt>
          <cx:pt idx="3">21</cx:pt>
          <cx:pt idx="4">22</cx:pt>
          <cx:pt idx="5">20</cx:pt>
          <cx:pt idx="6">26</cx:pt>
          <cx:pt idx="7">22</cx:pt>
          <cx:pt idx="8">22</cx:pt>
          <cx:pt idx="9">21</cx:pt>
          <cx:pt idx="10">23</cx:pt>
          <cx:pt idx="11">23</cx:pt>
          <cx:pt idx="12">24</cx:pt>
          <cx:pt idx="13">23</cx:pt>
          <cx:pt idx="14">26</cx:pt>
          <cx:pt idx="15">21</cx:pt>
          <cx:pt idx="16">21</cx:pt>
          <cx:pt idx="17">21</cx:pt>
          <cx:pt idx="18">27</cx:pt>
          <cx:pt idx="19">23</cx:pt>
          <cx:pt idx="20">28</cx:pt>
          <cx:pt idx="21">23</cx:pt>
          <cx:pt idx="22">20</cx:pt>
          <cx:pt idx="23">22</cx:pt>
          <cx:pt idx="24">20</cx:pt>
          <cx:pt idx="25">20</cx:pt>
          <cx:pt idx="26">21</cx:pt>
          <cx:pt idx="27">22</cx:pt>
          <cx:pt idx="28">26</cx:pt>
          <cx:pt idx="29">21</cx:pt>
          <cx:pt idx="30">20</cx:pt>
          <cx:pt idx="31">21</cx:pt>
          <cx:pt idx="32">19</cx:pt>
          <cx:pt idx="33">21</cx:pt>
          <cx:pt idx="34">21</cx:pt>
          <cx:pt idx="35">24</cx:pt>
          <cx:pt idx="36">22</cx:pt>
          <cx:pt idx="37">25</cx:pt>
          <cx:pt idx="38">25</cx:pt>
          <cx:pt idx="39">24</cx:pt>
          <cx:pt idx="40">25</cx:pt>
          <cx:pt idx="41">28</cx:pt>
          <cx:pt idx="42">26</cx:pt>
          <cx:pt idx="43">24</cx:pt>
          <cx:pt idx="44">30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de-DE" sz="2000" dirty="0" smtClean="0">
                <a:solidFill>
                  <a:srgbClr val="44546A"/>
                </a:solidFill>
                <a:latin typeface="Futura Lt BT" panose="020B0402020204020303"/>
              </a:rPr>
              <a:t>Teilnehmeralter</a:t>
            </a:r>
            <a:endParaRPr lang="de-DE" sz="2000" dirty="0">
              <a:solidFill>
                <a:srgbClr val="44546A"/>
              </a:solidFill>
              <a:latin typeface="Futura Lt BT" panose="020B0402020204020303"/>
            </a:endParaRPr>
          </a:p>
        </cx:rich>
      </cx:tx>
    </cx:title>
    <cx:plotArea>
      <cx:plotAreaRegion>
        <cx:series layoutId="boxWhisker" uniqueId="{CC58AE55-BFF7-468A-A7E3-B588CF9A5CC5}" formatIdx="0">
          <cx:tx>
            <cx:txData>
              <cx:f>Tabelle1!$B$1</cx:f>
              <cx:v>Datenreihe1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Tabelle1!$B$2:$B$91</cx:f>
        <cx:lvl ptCount="90" formatCode="Standard">
          <cx:pt idx="0">4</cx:pt>
          <cx:pt idx="1">4</cx:pt>
          <cx:pt idx="2">4</cx:pt>
          <cx:pt idx="3">4</cx:pt>
          <cx:pt idx="4">3</cx:pt>
          <cx:pt idx="5">3</cx:pt>
          <cx:pt idx="6">4</cx:pt>
          <cx:pt idx="7">4</cx:pt>
          <cx:pt idx="8">4</cx:pt>
          <cx:pt idx="9">4</cx:pt>
          <cx:pt idx="10">4</cx:pt>
          <cx:pt idx="11">5</cx:pt>
          <cx:pt idx="12">4</cx:pt>
          <cx:pt idx="13">4</cx:pt>
          <cx:pt idx="14">5</cx:pt>
          <cx:pt idx="15">4</cx:pt>
          <cx:pt idx="16">4</cx:pt>
          <cx:pt idx="17">4</cx:pt>
          <cx:pt idx="18">4</cx:pt>
          <cx:pt idx="19">2</cx:pt>
          <cx:pt idx="20">3</cx:pt>
          <cx:pt idx="21">4</cx:pt>
          <cx:pt idx="22">4</cx:pt>
          <cx:pt idx="23">4</cx:pt>
          <cx:pt idx="24">4</cx:pt>
          <cx:pt idx="25">4</cx:pt>
          <cx:pt idx="26">5</cx:pt>
          <cx:pt idx="27">4</cx:pt>
          <cx:pt idx="28">4</cx:pt>
          <cx:pt idx="29">4</cx:pt>
          <cx:pt idx="30">3</cx:pt>
          <cx:pt idx="31">2</cx:pt>
          <cx:pt idx="32">1</cx:pt>
          <cx:pt idx="33">2</cx:pt>
          <cx:pt idx="34">3</cx:pt>
          <cx:pt idx="35">4</cx:pt>
          <cx:pt idx="36">3</cx:pt>
          <cx:pt idx="37">2</cx:pt>
          <cx:pt idx="38">4</cx:pt>
          <cx:pt idx="39">3</cx:pt>
          <cx:pt idx="40">2</cx:pt>
          <cx:pt idx="41">2</cx:pt>
          <cx:pt idx="42">3</cx:pt>
          <cx:pt idx="43">3</cx:pt>
          <cx:pt idx="44">1</cx:pt>
          <cx:pt idx="45">3</cx:pt>
          <cx:pt idx="46">1</cx:pt>
          <cx:pt idx="47">2</cx:pt>
          <cx:pt idx="48">1</cx:pt>
          <cx:pt idx="49">2</cx:pt>
          <cx:pt idx="50">3</cx:pt>
          <cx:pt idx="51">2</cx:pt>
          <cx:pt idx="52">1</cx:pt>
          <cx:pt idx="53">2</cx:pt>
          <cx:pt idx="54">2</cx:pt>
          <cx:pt idx="55">3</cx:pt>
          <cx:pt idx="56">1</cx:pt>
          <cx:pt idx="57">4</cx:pt>
          <cx:pt idx="58">2</cx:pt>
          <cx:pt idx="59">1</cx:pt>
          <cx:pt idx="60">4</cx:pt>
          <cx:pt idx="61">3</cx:pt>
          <cx:pt idx="62">3</cx:pt>
          <cx:pt idx="63">2</cx:pt>
          <cx:pt idx="64">3</cx:pt>
          <cx:pt idx="65">3</cx:pt>
          <cx:pt idx="66">5</cx:pt>
          <cx:pt idx="67">4</cx:pt>
          <cx:pt idx="68">3</cx:pt>
          <cx:pt idx="69">3</cx:pt>
          <cx:pt idx="70">3</cx:pt>
          <cx:pt idx="71">3</cx:pt>
          <cx:pt idx="72">3</cx:pt>
          <cx:pt idx="73">2</cx:pt>
          <cx:pt idx="74">5</cx:pt>
          <cx:pt idx="75">4</cx:pt>
          <cx:pt idx="76">2</cx:pt>
          <cx:pt idx="77">3</cx:pt>
          <cx:pt idx="78">2</cx:pt>
          <cx:pt idx="79">2</cx:pt>
          <cx:pt idx="80">3</cx:pt>
          <cx:pt idx="81">2</cx:pt>
          <cx:pt idx="82">3</cx:pt>
          <cx:pt idx="83">2</cx:pt>
          <cx:pt idx="84">3</cx:pt>
          <cx:pt idx="85">2</cx:pt>
          <cx:pt idx="86">3</cx:pt>
          <cx:pt idx="87">2</cx:pt>
          <cx:pt idx="88">2</cx:pt>
          <cx:pt idx="89">5</cx:pt>
        </cx:lvl>
      </cx:numDim>
    </cx:data>
    <cx:data id="1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Tabelle1!$C$2:$C$91</cx:f>
        <cx:lvl ptCount="90" formatCode="Standard">
          <cx:pt idx="0">4</cx:pt>
          <cx:pt idx="1">5</cx:pt>
          <cx:pt idx="2">4</cx:pt>
          <cx:pt idx="3">4</cx:pt>
          <cx:pt idx="4">4</cx:pt>
          <cx:pt idx="5">4</cx:pt>
          <cx:pt idx="6">4</cx:pt>
          <cx:pt idx="7">4</cx:pt>
          <cx:pt idx="8">4</cx:pt>
          <cx:pt idx="9">4</cx:pt>
          <cx:pt idx="10">5</cx:pt>
          <cx:pt idx="11">4</cx:pt>
          <cx:pt idx="12">3</cx:pt>
          <cx:pt idx="13">5</cx:pt>
          <cx:pt idx="14">5</cx:pt>
          <cx:pt idx="15">3</cx:pt>
          <cx:pt idx="16">5</cx:pt>
          <cx:pt idx="17">4</cx:pt>
          <cx:pt idx="18">3</cx:pt>
          <cx:pt idx="19">4</cx:pt>
          <cx:pt idx="20">2</cx:pt>
          <cx:pt idx="21">4</cx:pt>
          <cx:pt idx="22">3</cx:pt>
          <cx:pt idx="23">5</cx:pt>
          <cx:pt idx="24">4</cx:pt>
          <cx:pt idx="25">4</cx:pt>
          <cx:pt idx="26">4</cx:pt>
          <cx:pt idx="27">3</cx:pt>
          <cx:pt idx="28">4</cx:pt>
          <cx:pt idx="29">4</cx:pt>
          <cx:pt idx="30">1</cx:pt>
          <cx:pt idx="31">1</cx:pt>
          <cx:pt idx="32">2</cx:pt>
          <cx:pt idx="33">2</cx:pt>
          <cx:pt idx="34">2</cx:pt>
          <cx:pt idx="35">5</cx:pt>
          <cx:pt idx="36">3</cx:pt>
          <cx:pt idx="37">3</cx:pt>
          <cx:pt idx="38">3</cx:pt>
          <cx:pt idx="39">3</cx:pt>
          <cx:pt idx="40">2</cx:pt>
          <cx:pt idx="41">2</cx:pt>
          <cx:pt idx="42">2</cx:pt>
          <cx:pt idx="43">2</cx:pt>
          <cx:pt idx="44">2</cx:pt>
          <cx:pt idx="45">1</cx:pt>
          <cx:pt idx="46">1</cx:pt>
          <cx:pt idx="47">2</cx:pt>
          <cx:pt idx="48">1</cx:pt>
          <cx:pt idx="49">2</cx:pt>
          <cx:pt idx="50">2</cx:pt>
          <cx:pt idx="51">4</cx:pt>
          <cx:pt idx="52">1</cx:pt>
          <cx:pt idx="53">3</cx:pt>
          <cx:pt idx="54">2</cx:pt>
          <cx:pt idx="55">1</cx:pt>
          <cx:pt idx="56">3</cx:pt>
          <cx:pt idx="57">1</cx:pt>
          <cx:pt idx="58">2</cx:pt>
          <cx:pt idx="59">3</cx:pt>
          <cx:pt idx="60">5</cx:pt>
          <cx:pt idx="61">1</cx:pt>
          <cx:pt idx="62">3</cx:pt>
          <cx:pt idx="63">2</cx:pt>
          <cx:pt idx="64">4</cx:pt>
          <cx:pt idx="65">3</cx:pt>
          <cx:pt idx="66">3</cx:pt>
          <cx:pt idx="67">3</cx:pt>
          <cx:pt idx="68">4</cx:pt>
          <cx:pt idx="69">2</cx:pt>
          <cx:pt idx="70">4</cx:pt>
          <cx:pt idx="71">3</cx:pt>
          <cx:pt idx="72">3</cx:pt>
          <cx:pt idx="73">3</cx:pt>
          <cx:pt idx="74">3</cx:pt>
          <cx:pt idx="75">3</cx:pt>
          <cx:pt idx="76">2</cx:pt>
          <cx:pt idx="77">3</cx:pt>
          <cx:pt idx="78">3</cx:pt>
          <cx:pt idx="79">4</cx:pt>
          <cx:pt idx="80">1</cx:pt>
          <cx:pt idx="81">3</cx:pt>
          <cx:pt idx="82">2</cx:pt>
          <cx:pt idx="83">3</cx:pt>
          <cx:pt idx="84">2</cx:pt>
          <cx:pt idx="85">3</cx:pt>
          <cx:pt idx="86">3</cx:pt>
          <cx:pt idx="87">2</cx:pt>
          <cx:pt idx="88">3</cx:pt>
          <cx:pt idx="89">3</cx:pt>
        </cx:lvl>
      </cx:numDim>
    </cx:data>
    <cx:data id="2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Tabelle1!$D$2:$D$91</cx:f>
        <cx:lvl ptCount="90" formatCode="Standard">
          <cx:pt idx="0">5</cx:pt>
          <cx:pt idx="1">5</cx:pt>
          <cx:pt idx="2">3</cx:pt>
          <cx:pt idx="3">4</cx:pt>
          <cx:pt idx="4">4</cx:pt>
          <cx:pt idx="5">2</cx:pt>
          <cx:pt idx="6">4</cx:pt>
          <cx:pt idx="7">4</cx:pt>
          <cx:pt idx="8">5</cx:pt>
          <cx:pt idx="9">4</cx:pt>
          <cx:pt idx="10">4</cx:pt>
          <cx:pt idx="11">5</cx:pt>
          <cx:pt idx="12">5</cx:pt>
          <cx:pt idx="13">5</cx:pt>
          <cx:pt idx="14">4</cx:pt>
          <cx:pt idx="15">3</cx:pt>
          <cx:pt idx="16">4</cx:pt>
          <cx:pt idx="17">4</cx:pt>
          <cx:pt idx="18">4</cx:pt>
          <cx:pt idx="19">4</cx:pt>
          <cx:pt idx="20">4</cx:pt>
          <cx:pt idx="21">3</cx:pt>
          <cx:pt idx="22">5</cx:pt>
          <cx:pt idx="23">4</cx:pt>
          <cx:pt idx="24">4</cx:pt>
          <cx:pt idx="25">5</cx:pt>
          <cx:pt idx="26">4</cx:pt>
          <cx:pt idx="27">3</cx:pt>
          <cx:pt idx="28">4</cx:pt>
          <cx:pt idx="29">4</cx:pt>
          <cx:pt idx="30">3</cx:pt>
          <cx:pt idx="31">2</cx:pt>
          <cx:pt idx="32">1</cx:pt>
          <cx:pt idx="33">1</cx:pt>
          <cx:pt idx="34">3</cx:pt>
          <cx:pt idx="35">3</cx:pt>
          <cx:pt idx="36">1</cx:pt>
          <cx:pt idx="37">1</cx:pt>
          <cx:pt idx="38">3</cx:pt>
          <cx:pt idx="39">2</cx:pt>
          <cx:pt idx="40">3</cx:pt>
          <cx:pt idx="41">1</cx:pt>
          <cx:pt idx="42">1</cx:pt>
          <cx:pt idx="43">2</cx:pt>
          <cx:pt idx="44">4</cx:pt>
          <cx:pt idx="45">2</cx:pt>
          <cx:pt idx="46">1</cx:pt>
          <cx:pt idx="47">1</cx:pt>
          <cx:pt idx="48">1</cx:pt>
          <cx:pt idx="49">3</cx:pt>
          <cx:pt idx="50">2</cx:pt>
          <cx:pt idx="51">2</cx:pt>
          <cx:pt idx="52">1</cx:pt>
          <cx:pt idx="53">2</cx:pt>
          <cx:pt idx="54">1</cx:pt>
          <cx:pt idx="55">2</cx:pt>
          <cx:pt idx="56">1</cx:pt>
          <cx:pt idx="57">1</cx:pt>
          <cx:pt idx="58">1</cx:pt>
          <cx:pt idx="59">2</cx:pt>
          <cx:pt idx="60">5</cx:pt>
          <cx:pt idx="61">3</cx:pt>
          <cx:pt idx="62">5</cx:pt>
          <cx:pt idx="63">3</cx:pt>
          <cx:pt idx="64">3</cx:pt>
          <cx:pt idx="65">3</cx:pt>
          <cx:pt idx="66">4</cx:pt>
          <cx:pt idx="67">4</cx:pt>
          <cx:pt idx="68">3</cx:pt>
          <cx:pt idx="69">3</cx:pt>
          <cx:pt idx="70">3</cx:pt>
          <cx:pt idx="71">3</cx:pt>
          <cx:pt idx="72">2</cx:pt>
          <cx:pt idx="73">3</cx:pt>
          <cx:pt idx="74">2</cx:pt>
          <cx:pt idx="75">3</cx:pt>
          <cx:pt idx="76">3</cx:pt>
          <cx:pt idx="77">5</cx:pt>
          <cx:pt idx="78">3</cx:pt>
          <cx:pt idx="79">3</cx:pt>
          <cx:pt idx="80">3</cx:pt>
          <cx:pt idx="81">3</cx:pt>
          <cx:pt idx="82">4</cx:pt>
          <cx:pt idx="83">2</cx:pt>
          <cx:pt idx="84">2</cx:pt>
          <cx:pt idx="85">2</cx:pt>
          <cx:pt idx="86">2</cx:pt>
          <cx:pt idx="87">2</cx:pt>
          <cx:pt idx="88">2</cx:pt>
          <cx:pt idx="89">3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de-DE" sz="2000" dirty="0" smtClean="0">
                <a:solidFill>
                  <a:srgbClr val="44546A"/>
                </a:solidFill>
                <a:latin typeface="Futura Lt BT" panose="020B0402020204020303"/>
              </a:rPr>
              <a:t>SAM Ergebnisse</a:t>
            </a:r>
          </a:p>
        </cx:rich>
      </cx:tx>
    </cx:title>
    <cx:plotArea>
      <cx:plotAreaRegion>
        <cx:series layoutId="boxWhisker" uniqueId="{00000000-90B0-4515-B9A2-2CE9492DD0DD}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statistics quartileMethod="exclusive"/>
          </cx:layoutPr>
        </cx:series>
        <cx:series layoutId="boxWhisker" uniqueId="{00000001-90B0-4515-B9A2-2CE9492DD0DD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2-90B0-4515-B9A2-2CE9492DD0DD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 smtClean="0">
                <a:solidFill>
                  <a:srgbClr val="44546A"/>
                </a:solidFill>
                <a:effectLst/>
                <a:latin typeface="Futura Lt BT" panose="020B0402020204020303"/>
              </a:rPr>
              <a:t>Zeiten der ersten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5.1580000000000004</c:v>
                </c:pt>
                <c:pt idx="1">
                  <c:v>1.91</c:v>
                </c:pt>
                <c:pt idx="2">
                  <c:v>4.3760000000000003</c:v>
                </c:pt>
                <c:pt idx="3">
                  <c:v>1.544</c:v>
                </c:pt>
                <c:pt idx="4">
                  <c:v>3.5209999999999999</c:v>
                </c:pt>
                <c:pt idx="5">
                  <c:v>1.389</c:v>
                </c:pt>
                <c:pt idx="6">
                  <c:v>1.466</c:v>
                </c:pt>
                <c:pt idx="7">
                  <c:v>1.29</c:v>
                </c:pt>
                <c:pt idx="8">
                  <c:v>1.022</c:v>
                </c:pt>
                <c:pt idx="9">
                  <c:v>0.82199999999999995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5.4489999999999998</c:v>
                </c:pt>
                <c:pt idx="1">
                  <c:v>2.4660000000000002</c:v>
                </c:pt>
                <c:pt idx="2">
                  <c:v>3.9569999999999999</c:v>
                </c:pt>
                <c:pt idx="3">
                  <c:v>2.0880000000000001</c:v>
                </c:pt>
                <c:pt idx="4">
                  <c:v>3.5419999999999998</c:v>
                </c:pt>
                <c:pt idx="5">
                  <c:v>1.675</c:v>
                </c:pt>
                <c:pt idx="6">
                  <c:v>1.9330000000000001</c:v>
                </c:pt>
                <c:pt idx="7">
                  <c:v>1.8660000000000001</c:v>
                </c:pt>
                <c:pt idx="8">
                  <c:v>1.2749999999999999</c:v>
                </c:pt>
                <c:pt idx="9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6.0250000000000004</c:v>
                </c:pt>
                <c:pt idx="1">
                  <c:v>2.8319999999999999</c:v>
                </c:pt>
                <c:pt idx="2">
                  <c:v>4.4640000000000004</c:v>
                </c:pt>
                <c:pt idx="3">
                  <c:v>1.677</c:v>
                </c:pt>
                <c:pt idx="4">
                  <c:v>4.798</c:v>
                </c:pt>
                <c:pt idx="5">
                  <c:v>1.3120000000000001</c:v>
                </c:pt>
                <c:pt idx="6">
                  <c:v>1.4330000000000001</c:v>
                </c:pt>
                <c:pt idx="7">
                  <c:v>1.389</c:v>
                </c:pt>
                <c:pt idx="8">
                  <c:v>1.032</c:v>
                </c:pt>
                <c:pt idx="9">
                  <c:v>0.86899999999999999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 smtClean="0">
                <a:solidFill>
                  <a:srgbClr val="44546A"/>
                </a:solidFill>
                <a:effectLst/>
                <a:latin typeface="Futura Lt BT" panose="020B0402020204020303"/>
              </a:rPr>
              <a:t>Zeiten der zweiten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2.9420000000000002</c:v>
                </c:pt>
                <c:pt idx="1">
                  <c:v>1.867</c:v>
                </c:pt>
                <c:pt idx="2">
                  <c:v>2.077</c:v>
                </c:pt>
                <c:pt idx="3">
                  <c:v>1.9379999999999999</c:v>
                </c:pt>
                <c:pt idx="4">
                  <c:v>1.7430000000000001</c:v>
                </c:pt>
                <c:pt idx="5">
                  <c:v>1.722</c:v>
                </c:pt>
                <c:pt idx="6">
                  <c:v>1.6339999999999999</c:v>
                </c:pt>
                <c:pt idx="7">
                  <c:v>1.8109999999999999</c:v>
                </c:pt>
                <c:pt idx="8">
                  <c:v>1.7849999999999999</c:v>
                </c:pt>
                <c:pt idx="9">
                  <c:v>1.68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3.0739999999999998</c:v>
                </c:pt>
                <c:pt idx="1">
                  <c:v>2.3769999999999998</c:v>
                </c:pt>
                <c:pt idx="2">
                  <c:v>1.81</c:v>
                </c:pt>
                <c:pt idx="3">
                  <c:v>2.0219999999999998</c:v>
                </c:pt>
                <c:pt idx="4">
                  <c:v>2.0099999999999998</c:v>
                </c:pt>
                <c:pt idx="5">
                  <c:v>1.8089999999999999</c:v>
                </c:pt>
                <c:pt idx="6">
                  <c:v>1.81</c:v>
                </c:pt>
                <c:pt idx="7">
                  <c:v>1.7769999999999999</c:v>
                </c:pt>
                <c:pt idx="8">
                  <c:v>1.6970000000000001</c:v>
                </c:pt>
                <c:pt idx="9">
                  <c:v>1.833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4.12</c:v>
                </c:pt>
                <c:pt idx="1">
                  <c:v>2.1</c:v>
                </c:pt>
                <c:pt idx="2">
                  <c:v>1.9770000000000001</c:v>
                </c:pt>
                <c:pt idx="3">
                  <c:v>2.2090000000000001</c:v>
                </c:pt>
                <c:pt idx="4">
                  <c:v>1.8879999999999999</c:v>
                </c:pt>
                <c:pt idx="5">
                  <c:v>1.788</c:v>
                </c:pt>
                <c:pt idx="6">
                  <c:v>1.9650000000000001</c:v>
                </c:pt>
                <c:pt idx="7">
                  <c:v>1.579</c:v>
                </c:pt>
                <c:pt idx="8">
                  <c:v>1.7110000000000001</c:v>
                </c:pt>
                <c:pt idx="9">
                  <c:v>1.9770000000000001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 smtClean="0">
                <a:solidFill>
                  <a:srgbClr val="44546A"/>
                </a:solidFill>
                <a:effectLst/>
                <a:latin typeface="Futura Lt BT" panose="020B0402020204020303"/>
              </a:rPr>
              <a:t>Zeiten der dritten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7.7050000000000001</c:v>
                </c:pt>
                <c:pt idx="1">
                  <c:v>9.5419999999999998</c:v>
                </c:pt>
                <c:pt idx="2">
                  <c:v>10.162000000000001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9.8940000000000001</c:v>
                </c:pt>
                <c:pt idx="1">
                  <c:v>10.404999999999999</c:v>
                </c:pt>
                <c:pt idx="2">
                  <c:v>8.7850000000000001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9.9740000000000002</c:v>
                </c:pt>
                <c:pt idx="1">
                  <c:v>9.984</c:v>
                </c:pt>
                <c:pt idx="2">
                  <c:v>9.3849999999999998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CE5F2-0935-43F4-9601-8E8617C23CFE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D142-E42D-4994-9E2C-07523AF9A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D142-E42D-4994-9E2C-07523AF9A7C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1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7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9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5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1pPr>
            <a:lvl2pPr marL="6858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2pPr>
            <a:lvl3pPr marL="11430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3pPr>
            <a:lvl4pPr marL="16002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4pPr>
            <a:lvl5pPr marL="20574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2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7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79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5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A2A3C"/>
            </a:gs>
            <a:gs pos="100000">
              <a:srgbClr val="2B2B2D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41257651-B64F-43FB-9868-05B8EA16BD84}" type="datetimeFigureOut">
              <a:rPr lang="de-DE" smtClean="0"/>
              <a:pPr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108E1901-7B93-4501-9C96-12B6809ED28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llipse 6"/>
          <p:cNvSpPr/>
          <p:nvPr userDrawn="1"/>
        </p:nvSpPr>
        <p:spPr>
          <a:xfrm>
            <a:off x="266400" y="1260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 userDrawn="1"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 userDrawn="1"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 userDrawn="1"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 userDrawn="1"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8DDCB"/>
          </a:solidFill>
          <a:latin typeface="Futura Lt BT" panose="020B04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Futura Lt BT" panose="020B0402020204020303" pitchFamily="34" charset="0"/>
        <a:buChar char="∙"/>
        <a:defRPr sz="2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4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0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hart" Target="../charts/char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tod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5289"/>
            <a:ext cx="9144000" cy="85674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Resync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4395941-269A-477F-A379-FDB8CDD9F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Die Überführung ins Bewusstsein</a:t>
            </a:r>
          </a:p>
        </p:txBody>
      </p:sp>
    </p:spTree>
    <p:extLst>
      <p:ext uri="{BB962C8B-B14F-4D97-AF65-F5344CB8AC3E}">
        <p14:creationId xmlns:p14="http://schemas.microsoft.com/office/powerpoint/2010/main" val="5141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(2/4)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11514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(3/4)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7635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 smtClean="0"/>
              <a:t>(</a:t>
            </a:r>
            <a:r>
              <a:rPr lang="de-DE" sz="2400" dirty="0"/>
              <a:t>4</a:t>
            </a:r>
            <a:r>
              <a:rPr lang="de-DE" sz="2400" dirty="0" smtClean="0"/>
              <a:t>/5)</a:t>
            </a:r>
            <a:endParaRPr lang="de-DE" sz="2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1481294"/>
            <a:ext cx="3970481" cy="2520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5" y="1481294"/>
            <a:ext cx="3970481" cy="252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4088130"/>
            <a:ext cx="397048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B3AA58-6A5E-4BF4-8CA0-E6B0BBBF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 smtClean="0"/>
              <a:t>(5/5)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52B51-2B65-4706-BCBA-EFA42B11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Video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(1/5)</a:t>
            </a:r>
            <a:endParaRPr lang="de-DE" sz="2400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270125"/>
              </p:ext>
            </p:extLst>
          </p:nvPr>
        </p:nvGraphicFramePr>
        <p:xfrm>
          <a:off x="411480" y="1825625"/>
          <a:ext cx="3498850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15" name="Diagramm 14"/>
              <p:cNvGraphicFramePr/>
              <p:nvPr>
                <p:extLst>
                  <p:ext uri="{D42A27DB-BD31-4B8C-83A1-F6EECF244321}">
                    <p14:modId xmlns:p14="http://schemas.microsoft.com/office/powerpoint/2010/main" val="1147403612"/>
                  </p:ext>
                </p:extLst>
              </p:nvPr>
            </p:nvGraphicFramePr>
            <p:xfrm>
              <a:off x="4032297" y="1879200"/>
              <a:ext cx="3350166" cy="304840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5" name="Diagramm 1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2297" y="1879200"/>
                <a:ext cx="3350166" cy="30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21" name="Diagramm 20"/>
              <p:cNvGraphicFramePr/>
              <p:nvPr>
                <p:extLst>
                  <p:ext uri="{D42A27DB-BD31-4B8C-83A1-F6EECF244321}">
                    <p14:modId xmlns:p14="http://schemas.microsoft.com/office/powerpoint/2010/main" val="2059168894"/>
                  </p:ext>
                </p:extLst>
              </p:nvPr>
            </p:nvGraphicFramePr>
            <p:xfrm>
              <a:off x="8003634" y="1879200"/>
              <a:ext cx="3350166" cy="400320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1" name="Diagramm 2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03634" y="1879200"/>
                <a:ext cx="3350166" cy="40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9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(2/5</a:t>
            </a:r>
            <a:r>
              <a:rPr lang="de-DE" sz="2400" dirty="0"/>
              <a:t>)</a:t>
            </a:r>
            <a:endParaRPr lang="de-DE" sz="24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3868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42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(3/5</a:t>
            </a:r>
            <a:r>
              <a:rPr lang="de-DE" sz="2400" dirty="0"/>
              <a:t>)</a:t>
            </a:r>
            <a:endParaRPr lang="de-DE" sz="24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189253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29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(4/5</a:t>
            </a:r>
            <a:r>
              <a:rPr lang="de-DE" sz="2400" dirty="0"/>
              <a:t>)</a:t>
            </a:r>
            <a:endParaRPr lang="de-DE" sz="24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825942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19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</a:t>
            </a:r>
            <a:r>
              <a:rPr lang="de-DE" sz="2400" dirty="0"/>
              <a:t>5</a:t>
            </a:r>
            <a:r>
              <a:rPr lang="de-DE" sz="2400" dirty="0" smtClean="0"/>
              <a:t>/5</a:t>
            </a:r>
            <a:r>
              <a:rPr lang="de-DE" sz="2400" dirty="0"/>
              <a:t>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Demografisch (Alter, Erfahrung, Geschlecht)</a:t>
            </a:r>
          </a:p>
          <a:p>
            <a:r>
              <a:rPr lang="de-DE" dirty="0"/>
              <a:t>Umgebungsvariablen (Stuhleinstellungen)</a:t>
            </a:r>
          </a:p>
          <a:p>
            <a:r>
              <a:rPr lang="de-DE" dirty="0"/>
              <a:t>Dauer des </a:t>
            </a:r>
            <a:r>
              <a:rPr lang="de-DE" dirty="0" err="1"/>
              <a:t>Wecktons</a:t>
            </a:r>
            <a:r>
              <a:rPr lang="de-DE" dirty="0"/>
              <a:t> zum Abstellen</a:t>
            </a:r>
          </a:p>
          <a:p>
            <a:r>
              <a:rPr lang="de-DE" dirty="0"/>
              <a:t>Aufgabenergebnisse (Fehlerraten, Zeiten in Gruppen)</a:t>
            </a:r>
          </a:p>
          <a:p>
            <a:r>
              <a:rPr lang="de-DE" dirty="0"/>
              <a:t>Fragebögen (Sam, RSME)</a:t>
            </a:r>
          </a:p>
          <a:p>
            <a:r>
              <a:rPr lang="de-DE" dirty="0"/>
              <a:t>Schlafstatus</a:t>
            </a:r>
          </a:p>
          <a:p>
            <a:r>
              <a:rPr lang="de-DE" dirty="0" err="1"/>
              <a:t>Limesurvey</a:t>
            </a:r>
            <a:r>
              <a:rPr lang="de-DE" dirty="0"/>
              <a:t> (Müdigkeit vorher/</a:t>
            </a:r>
            <a:r>
              <a:rPr lang="de-DE" dirty="0" err="1"/>
              <a:t>nachehr</a:t>
            </a:r>
            <a:r>
              <a:rPr lang="de-DE" dirty="0"/>
              <a:t>, Aufgabenschwierigkeit, Komfort mit VR Brille, ..)</a:t>
            </a:r>
          </a:p>
        </p:txBody>
      </p:sp>
    </p:spTree>
    <p:extLst>
      <p:ext uri="{BB962C8B-B14F-4D97-AF65-F5344CB8AC3E}">
        <p14:creationId xmlns:p14="http://schemas.microsoft.com/office/powerpoint/2010/main" val="23935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 </a:t>
            </a:r>
            <a:r>
              <a:rPr lang="de-DE" sz="2400" dirty="0" smtClean="0"/>
              <a:t>(1/4)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Erfahrung und Demografie der Teilnehmer</a:t>
            </a:r>
          </a:p>
          <a:p>
            <a:pPr lvl="1"/>
            <a:r>
              <a:rPr lang="de-DE" dirty="0" smtClean="0"/>
              <a:t>Vorhandene </a:t>
            </a:r>
            <a:r>
              <a:rPr lang="de-DE" dirty="0"/>
              <a:t>Affinität zur Technik</a:t>
            </a:r>
          </a:p>
          <a:p>
            <a:pPr lvl="1"/>
            <a:r>
              <a:rPr lang="de-DE" dirty="0"/>
              <a:t>Vorhandene VR Erfahrung</a:t>
            </a:r>
          </a:p>
          <a:p>
            <a:pPr lvl="1"/>
            <a:r>
              <a:rPr lang="de-DE" dirty="0"/>
              <a:t>Vorhandene Fahrerfahrung</a:t>
            </a:r>
          </a:p>
          <a:p>
            <a:pPr lvl="1"/>
            <a:r>
              <a:rPr lang="de-DE" dirty="0"/>
              <a:t>Vorhandener Bildungsstand</a:t>
            </a:r>
          </a:p>
        </p:txBody>
      </p:sp>
    </p:spTree>
    <p:extLst>
      <p:ext uri="{BB962C8B-B14F-4D97-AF65-F5344CB8AC3E}">
        <p14:creationId xmlns:p14="http://schemas.microsoft.com/office/powerpoint/2010/main" val="35540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20900B0-7EDA-42CC-A5BF-AB23E78F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 action="ppaction://hlinkfile"/>
              </a:rPr>
              <a:t>\\todo</a:t>
            </a:r>
            <a:r>
              <a:rPr lang="de-DE" dirty="0"/>
              <a:t>: </a:t>
            </a:r>
          </a:p>
          <a:p>
            <a:r>
              <a:rPr lang="de-DE" dirty="0"/>
              <a:t>gutes Hintergrund design</a:t>
            </a:r>
          </a:p>
          <a:p>
            <a:r>
              <a:rPr lang="de-DE" dirty="0"/>
              <a:t>Alles schön machen :3 :&gt;</a:t>
            </a:r>
          </a:p>
          <a:p>
            <a:r>
              <a:rPr lang="de-DE" dirty="0"/>
              <a:t>wer sagt was aufteilen</a:t>
            </a:r>
          </a:p>
          <a:p>
            <a:r>
              <a:rPr lang="de-DE" dirty="0"/>
              <a:t>Verwandte </a:t>
            </a:r>
            <a:r>
              <a:rPr lang="de-DE" dirty="0" err="1"/>
              <a:t>forschung</a:t>
            </a:r>
            <a:r>
              <a:rPr lang="de-DE" dirty="0"/>
              <a:t> in Motivation ansprechen?</a:t>
            </a:r>
          </a:p>
        </p:txBody>
      </p:sp>
    </p:spTree>
    <p:extLst>
      <p:ext uri="{BB962C8B-B14F-4D97-AF65-F5344CB8AC3E}">
        <p14:creationId xmlns:p14="http://schemas.microsoft.com/office/powerpoint/2010/main" val="21697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 smtClean="0"/>
              <a:t>(2/4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Studiendurchführung</a:t>
            </a:r>
          </a:p>
          <a:p>
            <a:pPr lvl="1"/>
            <a:r>
              <a:rPr lang="de-DE" dirty="0" smtClean="0"/>
              <a:t>Ort und Zeit</a:t>
            </a:r>
          </a:p>
          <a:p>
            <a:pPr lvl="1"/>
            <a:r>
              <a:rPr lang="de-DE" dirty="0" smtClean="0"/>
              <a:t>‚Störende‘ Faktoren</a:t>
            </a:r>
          </a:p>
          <a:p>
            <a:pPr lvl="1"/>
            <a:r>
              <a:rPr lang="de-DE" dirty="0" smtClean="0"/>
              <a:t>Realitätsnähe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3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 smtClean="0"/>
              <a:t>(3/4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</a:p>
          <a:p>
            <a:pPr lvl="1"/>
            <a:r>
              <a:rPr lang="de-DE" dirty="0" smtClean="0"/>
              <a:t>Aufgabenwahl</a:t>
            </a:r>
          </a:p>
          <a:p>
            <a:pPr lvl="1"/>
            <a:r>
              <a:rPr lang="de-DE" dirty="0" smtClean="0"/>
              <a:t>Aufgabenbeschreibung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36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 smtClean="0"/>
              <a:t>(4/4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Zukunftsaussicht</a:t>
            </a:r>
          </a:p>
          <a:p>
            <a:pPr lvl="1"/>
            <a:r>
              <a:rPr lang="de-DE" dirty="0" smtClean="0"/>
              <a:t>Demografie</a:t>
            </a:r>
          </a:p>
          <a:p>
            <a:pPr lvl="1"/>
            <a:r>
              <a:rPr lang="de-DE" dirty="0" smtClean="0"/>
              <a:t>Studiendurchführung</a:t>
            </a:r>
          </a:p>
          <a:p>
            <a:pPr lvl="1"/>
            <a:r>
              <a:rPr lang="de-DE" dirty="0" smtClean="0"/>
              <a:t>Aufgabenwahl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VR</a:t>
            </a:r>
          </a:p>
          <a:p>
            <a:r>
              <a:rPr lang="de-DE" dirty="0"/>
              <a:t>Hypothesen und Parameter und Gruppen</a:t>
            </a:r>
          </a:p>
          <a:p>
            <a:r>
              <a:rPr lang="de-DE" dirty="0"/>
              <a:t>Bewertung der Ergebnisse</a:t>
            </a:r>
          </a:p>
          <a:p>
            <a:r>
              <a:rPr lang="de-DE"/>
              <a:t>Zukünftige </a:t>
            </a:r>
            <a:r>
              <a:rPr lang="de-DE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2842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Herangehensweise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Diskussion</a:t>
            </a:r>
          </a:p>
          <a:p>
            <a:r>
              <a:rPr lang="de-DE" dirty="0"/>
              <a:t>Schlussfolgerung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6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Schnittstelle VR und Realität</a:t>
            </a:r>
          </a:p>
          <a:p>
            <a:r>
              <a:rPr lang="de-DE" dirty="0"/>
              <a:t>AR/VR fester Bestandteil im Alltag</a:t>
            </a:r>
          </a:p>
          <a:p>
            <a:r>
              <a:rPr lang="de-DE" dirty="0"/>
              <a:t>Smart-</a:t>
            </a:r>
            <a:r>
              <a:rPr lang="de-DE" dirty="0" err="1"/>
              <a:t>Mirrors</a:t>
            </a:r>
            <a:r>
              <a:rPr lang="de-DE" dirty="0"/>
              <a:t>, Head-</a:t>
            </a:r>
            <a:r>
              <a:rPr lang="de-DE" dirty="0" err="1"/>
              <a:t>Up</a:t>
            </a:r>
            <a:r>
              <a:rPr lang="de-DE" dirty="0"/>
              <a:t> Displays</a:t>
            </a:r>
          </a:p>
          <a:p>
            <a:r>
              <a:rPr lang="de-DE" dirty="0"/>
              <a:t>Autonomes Fahren</a:t>
            </a:r>
          </a:p>
          <a:p>
            <a:endParaRPr lang="de-DE" dirty="0"/>
          </a:p>
          <a:p>
            <a:r>
              <a:rPr lang="de-DE" dirty="0"/>
              <a:t>Übergang Ruhephase und Arbeitsphase</a:t>
            </a:r>
          </a:p>
          <a:p>
            <a:r>
              <a:rPr lang="de-DE" dirty="0"/>
              <a:t>Leistungsfähigkeit nach Ruhephase</a:t>
            </a:r>
          </a:p>
          <a:p>
            <a:r>
              <a:rPr lang="de-DE" dirty="0"/>
              <a:t>Aufmerksamkeit, Wachsamkeit, Zuverlässigkeit</a:t>
            </a:r>
          </a:p>
          <a:p>
            <a:r>
              <a:rPr lang="de-DE" dirty="0"/>
              <a:t>Vorbereitung auf Aufgabe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Paramter</a:t>
            </a:r>
            <a:r>
              <a:rPr lang="de-DE" dirty="0">
                <a:sym typeface="Wingdings" panose="05000000000000000000" pitchFamily="2" charset="2"/>
              </a:rPr>
              <a:t> Licht und Ton : </a:t>
            </a:r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subject</a:t>
            </a:r>
            <a:r>
              <a:rPr lang="de-DE" dirty="0">
                <a:sym typeface="Wingdings" panose="05000000000000000000" pitchFamily="2" charset="2"/>
              </a:rPr>
              <a:t> Studie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8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VR Umgebung mit Kopfhörer</a:t>
            </a:r>
          </a:p>
          <a:p>
            <a:r>
              <a:rPr lang="de-DE" dirty="0"/>
              <a:t>Werte aufzeichnen Kopfbewegung, Zeiten </a:t>
            </a:r>
            <a:r>
              <a:rPr lang="de-DE" dirty="0" err="1"/>
              <a:t>etc</a:t>
            </a:r>
            <a:r>
              <a:rPr lang="de-DE" dirty="0"/>
              <a:t> -&gt; </a:t>
            </a:r>
            <a:r>
              <a:rPr lang="de-DE" dirty="0" err="1"/>
              <a:t>csv</a:t>
            </a:r>
            <a:r>
              <a:rPr lang="de-DE" dirty="0"/>
              <a:t> Format</a:t>
            </a:r>
          </a:p>
          <a:p>
            <a:r>
              <a:rPr lang="de-DE" dirty="0"/>
              <a:t>Gaming-Stuhl</a:t>
            </a:r>
          </a:p>
          <a:p>
            <a:r>
              <a:rPr lang="de-DE" dirty="0"/>
              <a:t>Fragebögen SAM und RSME in VR, andere </a:t>
            </a:r>
            <a:r>
              <a:rPr lang="de-DE" dirty="0" err="1"/>
              <a:t>limesurvey</a:t>
            </a:r>
            <a:endParaRPr lang="de-DE" dirty="0"/>
          </a:p>
          <a:p>
            <a:r>
              <a:rPr lang="de-DE" dirty="0"/>
              <a:t>Python, R Skripte, SPSS </a:t>
            </a:r>
            <a:r>
              <a:rPr lang="de-DE" dirty="0" err="1"/>
              <a:t>etc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8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Übergang schläfriger Zustand, ohne kognitive Belastung, und wacher Zustand, in dem Aufgaben erledigt werden müssen</a:t>
            </a:r>
          </a:p>
          <a:p>
            <a:r>
              <a:rPr lang="de-DE" dirty="0"/>
              <a:t>Hypothesen</a:t>
            </a:r>
          </a:p>
          <a:p>
            <a:r>
              <a:rPr lang="de-DE" dirty="0"/>
              <a:t>Erfasste Parameter: Zeit, Fehlerrate, Blickrichtung</a:t>
            </a:r>
          </a:p>
        </p:txBody>
      </p:sp>
    </p:spTree>
    <p:extLst>
      <p:ext uri="{BB962C8B-B14F-4D97-AF65-F5344CB8AC3E}">
        <p14:creationId xmlns:p14="http://schemas.microsoft.com/office/powerpoint/2010/main" val="21018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Studiendesign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Studiendurchführung (Umgebung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Studienablauf : 1. Einführung 2. Ruhephase 3. Aufgaben 4. Fragebögen</a:t>
            </a:r>
          </a:p>
          <a:p>
            <a:r>
              <a:rPr lang="de-DE" dirty="0"/>
              <a:t>SAM und RSME (</a:t>
            </a:r>
            <a:r>
              <a:rPr lang="de-DE" dirty="0" err="1"/>
              <a:t>maybe</a:t>
            </a:r>
            <a:r>
              <a:rPr lang="de-DE" dirty="0"/>
              <a:t> mit </a:t>
            </a:r>
            <a:r>
              <a:rPr lang="de-DE" dirty="0" err="1"/>
              <a:t>pic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9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45 Probanden in 3 Studiengruppen</a:t>
            </a:r>
          </a:p>
        </p:txBody>
      </p:sp>
      <p:sp>
        <p:nvSpPr>
          <p:cNvPr id="6" name="Rechteck 5"/>
          <p:cNvSpPr/>
          <p:nvPr/>
        </p:nvSpPr>
        <p:spPr>
          <a:xfrm>
            <a:off x="958241" y="2450757"/>
            <a:ext cx="3060000" cy="2880000"/>
          </a:xfrm>
          <a:prstGeom prst="rect">
            <a:avLst/>
          </a:prstGeom>
          <a:solidFill>
            <a:srgbClr val="328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18241" y="2450757"/>
            <a:ext cx="3060000" cy="2880000"/>
          </a:xfrm>
          <a:prstGeom prst="rect">
            <a:avLst/>
          </a:prstGeom>
          <a:solidFill>
            <a:srgbClr val="D5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078241" y="2450757"/>
            <a:ext cx="3060000" cy="2880000"/>
          </a:xfrm>
          <a:prstGeom prst="rect">
            <a:avLst/>
          </a:prstGeom>
          <a:solidFill>
            <a:srgbClr val="FC8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958241" y="2119637"/>
            <a:ext cx="2386913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5 </a:t>
            </a:r>
            <a:r>
              <a:rPr lang="de-DE" sz="2000" dirty="0" err="1">
                <a:solidFill>
                  <a:srgbClr val="CDB380"/>
                </a:solidFill>
                <a:latin typeface="Futura Lt BT" panose="020B0402020204020303" pitchFamily="34" charset="0"/>
              </a:rPr>
              <a:t>seconds</a:t>
            </a: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 fade</a:t>
            </a: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401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20 </a:t>
            </a:r>
            <a:r>
              <a:rPr lang="de-DE" sz="2000" dirty="0" err="1">
                <a:solidFill>
                  <a:srgbClr val="CDB380"/>
                </a:solidFill>
                <a:latin typeface="Futura Lt BT" panose="020B0402020204020303" pitchFamily="34" charset="0"/>
              </a:rPr>
              <a:t>seconds</a:t>
            </a: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 fade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2B5225F9-A453-4D73-AE00-35BF68CAE4BB}"/>
              </a:ext>
            </a:extLst>
          </p:cNvPr>
          <p:cNvSpPr txBox="1">
            <a:spLocks/>
          </p:cNvSpPr>
          <p:nvPr/>
        </p:nvSpPr>
        <p:spPr>
          <a:xfrm>
            <a:off x="707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>
                <a:solidFill>
                  <a:srgbClr val="CDB380"/>
                </a:solidFill>
                <a:latin typeface="Futura Lt BT" panose="020B0402020204020303" pitchFamily="34" charset="0"/>
              </a:rPr>
              <a:t>alarm</a:t>
            </a:r>
            <a:endParaRPr lang="de-DE" sz="2000" dirty="0">
              <a:solidFill>
                <a:srgbClr val="CDB380"/>
              </a:solidFill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(1/4)</a:t>
            </a:r>
          </a:p>
        </p:txBody>
      </p:sp>
      <p:pic>
        <p:nvPicPr>
          <p:cNvPr id="9" name="Inhaltsplatzhalter 8" descr="Ein Bild, das Fußball, Uhr, Ball, Foto enthält.&#10;&#10;Automatisch generierte Beschreibung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16" y="1418096"/>
            <a:ext cx="9047968" cy="5742598"/>
          </a:xfrm>
        </p:spPr>
      </p:pic>
    </p:spTree>
    <p:extLst>
      <p:ext uri="{BB962C8B-B14F-4D97-AF65-F5344CB8AC3E}">
        <p14:creationId xmlns:p14="http://schemas.microsoft.com/office/powerpoint/2010/main" val="31044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3163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344</Words>
  <Application>Microsoft Office PowerPoint</Application>
  <PresentationFormat>Breitbild</PresentationFormat>
  <Paragraphs>91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Futura Lt BT</vt:lpstr>
      <vt:lpstr>Wingdings</vt:lpstr>
      <vt:lpstr>Office</vt:lpstr>
      <vt:lpstr>Resync</vt:lpstr>
      <vt:lpstr>PowerPoint-Präsentation</vt:lpstr>
      <vt:lpstr>Übersicht</vt:lpstr>
      <vt:lpstr>Motivation</vt:lpstr>
      <vt:lpstr>Herangehensweise</vt:lpstr>
      <vt:lpstr>Lösungsansatz</vt:lpstr>
      <vt:lpstr>Studiendesign</vt:lpstr>
      <vt:lpstr>45 Probanden in 3 Studiengruppen</vt:lpstr>
      <vt:lpstr>Aufgaben (1/4)</vt:lpstr>
      <vt:lpstr>Aufgaben (2/4)</vt:lpstr>
      <vt:lpstr>Aufgaben (3/4)</vt:lpstr>
      <vt:lpstr>Aufgaben (4/5)</vt:lpstr>
      <vt:lpstr>Aufgaben (5/5)</vt:lpstr>
      <vt:lpstr>Ergebnisse (1/5)</vt:lpstr>
      <vt:lpstr>Ergebnisse (2/5)</vt:lpstr>
      <vt:lpstr>Ergebnisse (3/5)</vt:lpstr>
      <vt:lpstr>Ergebnisse (4/5)</vt:lpstr>
      <vt:lpstr>Ergebnisse (5/5)</vt:lpstr>
      <vt:lpstr>Diskussion (1/4)</vt:lpstr>
      <vt:lpstr>Diskussion (2/4)</vt:lpstr>
      <vt:lpstr>Diskussion (3/4)</vt:lpstr>
      <vt:lpstr>Diskussion (4/4)</vt:lpstr>
      <vt:lpstr>Schlussfolgerung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resync</dc:title>
  <dc:creator>Sabrina Boehm</dc:creator>
  <cp:lastModifiedBy>tl21</cp:lastModifiedBy>
  <cp:revision>44</cp:revision>
  <dcterms:created xsi:type="dcterms:W3CDTF">2019-12-06T09:28:42Z</dcterms:created>
  <dcterms:modified xsi:type="dcterms:W3CDTF">2020-01-18T14:43:24Z</dcterms:modified>
</cp:coreProperties>
</file>