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Ex2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Ex3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4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1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Ex5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1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3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5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6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7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18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19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310" r:id="rId5"/>
    <p:sldId id="309" r:id="rId6"/>
    <p:sldId id="259" r:id="rId7"/>
    <p:sldId id="260" r:id="rId8"/>
    <p:sldId id="273" r:id="rId9"/>
    <p:sldId id="272" r:id="rId10"/>
    <p:sldId id="278" r:id="rId11"/>
    <p:sldId id="265" r:id="rId12"/>
    <p:sldId id="264" r:id="rId13"/>
    <p:sldId id="289" r:id="rId14"/>
    <p:sldId id="279" r:id="rId15"/>
    <p:sldId id="304" r:id="rId16"/>
    <p:sldId id="285" r:id="rId17"/>
    <p:sldId id="305" r:id="rId18"/>
    <p:sldId id="286" r:id="rId19"/>
    <p:sldId id="306" r:id="rId20"/>
    <p:sldId id="291" r:id="rId21"/>
    <p:sldId id="292" r:id="rId22"/>
    <p:sldId id="274" r:id="rId23"/>
    <p:sldId id="275" r:id="rId24"/>
    <p:sldId id="276" r:id="rId25"/>
    <p:sldId id="277" r:id="rId26"/>
    <p:sldId id="267" r:id="rId27"/>
    <p:sldId id="293" r:id="rId28"/>
    <p:sldId id="294" r:id="rId29"/>
    <p:sldId id="296" r:id="rId30"/>
    <p:sldId id="297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02" r:id="rId40"/>
    <p:sldId id="303" r:id="rId41"/>
    <p:sldId id="308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8BD"/>
    <a:srgbClr val="99D594"/>
    <a:srgbClr val="FEE08B"/>
    <a:srgbClr val="E6F598"/>
    <a:srgbClr val="FFFFBF"/>
    <a:srgbClr val="D53E4F"/>
    <a:srgbClr val="FC8D59"/>
    <a:srgbClr val="44546A"/>
    <a:srgbClr val="FF00FF"/>
    <a:srgbClr val="B4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>
        <p:scale>
          <a:sx n="119" d="100"/>
          <a:sy n="119" d="100"/>
        </p:scale>
        <p:origin x="-568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8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Microsoft_Excel_Worksheet10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Microsoft_Excel_Worksheet11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Microsoft_Excel_Worksheet1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latin typeface="Futura Lt BT" panose="020B0402020204020303"/>
              </a:rPr>
              <a:t>Geschlecht</a:t>
            </a:r>
            <a:endParaRPr lang="en-US" b="0" dirty="0">
              <a:latin typeface="Futura Lt BT" panose="020B0402020204020303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Geschlecht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7F-4C7C-960F-ADB6BDEEF178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F-4C7C-960F-ADB6BDEEF178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F-4C7C-960F-ADB6BDEEF178}"/>
              </c:ext>
            </c:extLst>
          </c:dPt>
          <c:cat>
            <c:strRef>
              <c:f>Tabelle1!$A$2:$A$4</c:f>
              <c:strCache>
                <c:ptCount val="3"/>
                <c:pt idx="0">
                  <c:v>Männlich</c:v>
                </c:pt>
                <c:pt idx="1">
                  <c:v>Weiblich</c:v>
                </c:pt>
                <c:pt idx="2">
                  <c:v>Divers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C7C-960F-ADB6BDEEF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1-4AD1-A569-055AE16B038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F1-4AD1-A569-055AE16B038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F1-4AD1-A569-055AE16B0382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EF1-4AD1-A569-055AE16B0382}"/>
              </c:ext>
            </c:extLst>
          </c:dPt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EF1-4AD1-A569-055AE16B0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Before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Before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Before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Tired Before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Before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Before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Before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After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After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After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Tired After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After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After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Tired After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Hard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Hard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Hard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Transition Hard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Hard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Hard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Hard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>
                <a:solidFill>
                  <a:srgbClr val="44546A"/>
                </a:solidFill>
              </a:rPr>
              <a:t>Empfundene</a:t>
            </a:r>
            <a:r>
              <a:rPr lang="en-US" sz="2000" dirty="0">
                <a:solidFill>
                  <a:srgbClr val="44546A"/>
                </a:solidFill>
              </a:rPr>
              <a:t> </a:t>
            </a:r>
            <a:r>
              <a:rPr lang="en-US" sz="2000" dirty="0" err="1">
                <a:solidFill>
                  <a:srgbClr val="44546A"/>
                </a:solidFill>
              </a:rPr>
              <a:t>Schlafdauer</a:t>
            </a:r>
            <a:r>
              <a:rPr lang="en-US" sz="2000" dirty="0">
                <a:solidFill>
                  <a:srgbClr val="44546A"/>
                </a:solidFill>
              </a:rPr>
              <a:t> der </a:t>
            </a:r>
            <a:r>
              <a:rPr lang="en-US" sz="2000" dirty="0" err="1">
                <a:solidFill>
                  <a:srgbClr val="44546A"/>
                </a:solidFill>
              </a:rPr>
              <a:t>Teilnehmer</a:t>
            </a:r>
            <a:endParaRPr lang="en-US" sz="2000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Schlafdauer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numRef>
              <c:f>Tabelle1!$A$2:$A$16</c:f>
              <c:numCache>
                <c:formatCode>General</c:formatCode>
                <c:ptCount val="15"/>
                <c:pt idx="0">
                  <c:v>8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12.5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17</c:v>
                </c:pt>
                <c:pt idx="9">
                  <c:v>17.5</c:v>
                </c:pt>
                <c:pt idx="10">
                  <c:v>18</c:v>
                </c:pt>
                <c:pt idx="11">
                  <c:v>18.5</c:v>
                </c:pt>
                <c:pt idx="12">
                  <c:v>19</c:v>
                </c:pt>
                <c:pt idx="13">
                  <c:v>20</c:v>
                </c:pt>
                <c:pt idx="14">
                  <c:v>30</c:v>
                </c:pt>
              </c:numCache>
            </c:numRef>
          </c:cat>
          <c:val>
            <c:numRef>
              <c:f>Tabelle1!$B$2:$B$16</c:f>
              <c:numCache>
                <c:formatCode>General</c:formatCode>
                <c:ptCount val="15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13</c:v>
                </c:pt>
                <c:pt idx="6">
                  <c:v>1</c:v>
                </c:pt>
                <c:pt idx="7">
                  <c:v>13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6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BD-4475-B975-11BF5C641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176768"/>
        <c:axId val="489183656"/>
      </c:barChart>
      <c:catAx>
        <c:axId val="48917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83656"/>
        <c:crosses val="autoZero"/>
        <c:auto val="1"/>
        <c:lblAlgn val="ctr"/>
        <c:lblOffset val="100"/>
        <c:noMultiLvlLbl val="0"/>
      </c:catAx>
      <c:valAx>
        <c:axId val="48918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7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44546A"/>
                </a:solidFill>
                <a:effectLst/>
                <a:latin typeface="Futura Lt BT" panose="020B0402020204020303"/>
              </a:rPr>
              <a:t>Zeiten der ersten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5.1580000000000004</c:v>
                </c:pt>
                <c:pt idx="1">
                  <c:v>1.91</c:v>
                </c:pt>
                <c:pt idx="2">
                  <c:v>4.3760000000000003</c:v>
                </c:pt>
                <c:pt idx="3">
                  <c:v>1.544</c:v>
                </c:pt>
                <c:pt idx="4">
                  <c:v>3.5209999999999999</c:v>
                </c:pt>
                <c:pt idx="5">
                  <c:v>1.389</c:v>
                </c:pt>
                <c:pt idx="6">
                  <c:v>1.466</c:v>
                </c:pt>
                <c:pt idx="7">
                  <c:v>1.29</c:v>
                </c:pt>
                <c:pt idx="8">
                  <c:v>1.022</c:v>
                </c:pt>
                <c:pt idx="9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5.4489999999999998</c:v>
                </c:pt>
                <c:pt idx="1">
                  <c:v>2.4660000000000002</c:v>
                </c:pt>
                <c:pt idx="2">
                  <c:v>3.9569999999999999</c:v>
                </c:pt>
                <c:pt idx="3">
                  <c:v>2.0880000000000001</c:v>
                </c:pt>
                <c:pt idx="4">
                  <c:v>3.5419999999999998</c:v>
                </c:pt>
                <c:pt idx="5">
                  <c:v>1.675</c:v>
                </c:pt>
                <c:pt idx="6">
                  <c:v>1.9330000000000001</c:v>
                </c:pt>
                <c:pt idx="7">
                  <c:v>1.8660000000000001</c:v>
                </c:pt>
                <c:pt idx="8">
                  <c:v>1.2749999999999999</c:v>
                </c:pt>
                <c:pt idx="9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6.0250000000000004</c:v>
                </c:pt>
                <c:pt idx="1">
                  <c:v>2.8319999999999999</c:v>
                </c:pt>
                <c:pt idx="2">
                  <c:v>4.4640000000000004</c:v>
                </c:pt>
                <c:pt idx="3">
                  <c:v>1.677</c:v>
                </c:pt>
                <c:pt idx="4">
                  <c:v>4.798</c:v>
                </c:pt>
                <c:pt idx="5">
                  <c:v>1.3120000000000001</c:v>
                </c:pt>
                <c:pt idx="6">
                  <c:v>1.4330000000000001</c:v>
                </c:pt>
                <c:pt idx="7">
                  <c:v>1.389</c:v>
                </c:pt>
                <c:pt idx="8">
                  <c:v>1.032</c:v>
                </c:pt>
                <c:pt idx="9">
                  <c:v>0.86899999999999999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44546A"/>
                </a:solidFill>
                <a:effectLst/>
                <a:latin typeface="Futura Lt BT" panose="020B0402020204020303"/>
              </a:rPr>
              <a:t>Zeiten der ersten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0">
                  <c:v>33.767000000000003</c:v>
                </c:pt>
                <c:pt idx="1">
                  <c:v>23.35</c:v>
                </c:pt>
                <c:pt idx="2">
                  <c:v>21.93</c:v>
                </c:pt>
                <c:pt idx="3">
                  <c:v>21.117999999999999</c:v>
                </c:pt>
                <c:pt idx="4">
                  <c:v>21.341000000000001</c:v>
                </c:pt>
                <c:pt idx="5">
                  <c:v>24.617999999999999</c:v>
                </c:pt>
                <c:pt idx="6">
                  <c:v>22.875</c:v>
                </c:pt>
                <c:pt idx="7">
                  <c:v>37.6</c:v>
                </c:pt>
                <c:pt idx="8">
                  <c:v>21.093</c:v>
                </c:pt>
                <c:pt idx="9">
                  <c:v>30.635999999999999</c:v>
                </c:pt>
                <c:pt idx="10">
                  <c:v>34.902000000000001</c:v>
                </c:pt>
                <c:pt idx="11">
                  <c:v>23.395</c:v>
                </c:pt>
                <c:pt idx="12">
                  <c:v>29.702999999999999</c:v>
                </c:pt>
                <c:pt idx="13">
                  <c:v>19.007000000000001</c:v>
                </c:pt>
                <c:pt idx="14">
                  <c:v>21.585000000000001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30">
                  <c:v>24.937000000000001</c:v>
                </c:pt>
                <c:pt idx="31">
                  <c:v>27.347000000000001</c:v>
                </c:pt>
                <c:pt idx="32">
                  <c:v>25.96</c:v>
                </c:pt>
                <c:pt idx="33">
                  <c:v>26.742000000000001</c:v>
                </c:pt>
                <c:pt idx="34">
                  <c:v>22.884</c:v>
                </c:pt>
                <c:pt idx="35">
                  <c:v>25.548999999999999</c:v>
                </c:pt>
                <c:pt idx="36">
                  <c:v>30.026</c:v>
                </c:pt>
                <c:pt idx="37">
                  <c:v>30.645</c:v>
                </c:pt>
                <c:pt idx="38">
                  <c:v>23.672000000000001</c:v>
                </c:pt>
                <c:pt idx="39">
                  <c:v>34.734999999999999</c:v>
                </c:pt>
                <c:pt idx="40">
                  <c:v>35.078000000000003</c:v>
                </c:pt>
                <c:pt idx="41">
                  <c:v>18.452000000000002</c:v>
                </c:pt>
                <c:pt idx="42">
                  <c:v>37.517000000000003</c:v>
                </c:pt>
                <c:pt idx="43">
                  <c:v>22.516999999999999</c:v>
                </c:pt>
                <c:pt idx="44">
                  <c:v>24.126999999999999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16.585000000000001</c:v>
                </c:pt>
                <c:pt idx="16">
                  <c:v>32.546999999999997</c:v>
                </c:pt>
                <c:pt idx="17">
                  <c:v>35.546999999999997</c:v>
                </c:pt>
                <c:pt idx="18">
                  <c:v>24.216999999999999</c:v>
                </c:pt>
                <c:pt idx="19">
                  <c:v>26.992000000000001</c:v>
                </c:pt>
                <c:pt idx="20">
                  <c:v>23.527000000000001</c:v>
                </c:pt>
                <c:pt idx="21">
                  <c:v>23.172000000000001</c:v>
                </c:pt>
                <c:pt idx="22">
                  <c:v>27.093</c:v>
                </c:pt>
                <c:pt idx="23">
                  <c:v>25.695</c:v>
                </c:pt>
                <c:pt idx="24">
                  <c:v>36.588999999999999</c:v>
                </c:pt>
                <c:pt idx="25">
                  <c:v>16.864999999999998</c:v>
                </c:pt>
                <c:pt idx="26">
                  <c:v>43.487000000000002</c:v>
                </c:pt>
                <c:pt idx="27">
                  <c:v>17.585000000000001</c:v>
                </c:pt>
                <c:pt idx="28">
                  <c:v>29.715</c:v>
                </c:pt>
                <c:pt idx="29">
                  <c:v>29.280999999999999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44546A"/>
                </a:solidFill>
                <a:effectLst/>
                <a:latin typeface="Futura Lt BT" panose="020B0402020204020303"/>
              </a:rPr>
              <a:t>Zeiten der zweiten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2.9420000000000002</c:v>
                </c:pt>
                <c:pt idx="1">
                  <c:v>1.867</c:v>
                </c:pt>
                <c:pt idx="2">
                  <c:v>2.077</c:v>
                </c:pt>
                <c:pt idx="3">
                  <c:v>1.9379999999999999</c:v>
                </c:pt>
                <c:pt idx="4">
                  <c:v>1.7430000000000001</c:v>
                </c:pt>
                <c:pt idx="5">
                  <c:v>1.722</c:v>
                </c:pt>
                <c:pt idx="6">
                  <c:v>1.6339999999999999</c:v>
                </c:pt>
                <c:pt idx="7">
                  <c:v>1.8109999999999999</c:v>
                </c:pt>
                <c:pt idx="8">
                  <c:v>1.7849999999999999</c:v>
                </c:pt>
                <c:pt idx="9">
                  <c:v>1.68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3.0739999999999998</c:v>
                </c:pt>
                <c:pt idx="1">
                  <c:v>2.3769999999999998</c:v>
                </c:pt>
                <c:pt idx="2">
                  <c:v>1.81</c:v>
                </c:pt>
                <c:pt idx="3">
                  <c:v>2.0219999999999998</c:v>
                </c:pt>
                <c:pt idx="4">
                  <c:v>2.0099999999999998</c:v>
                </c:pt>
                <c:pt idx="5">
                  <c:v>1.8089999999999999</c:v>
                </c:pt>
                <c:pt idx="6">
                  <c:v>1.81</c:v>
                </c:pt>
                <c:pt idx="7">
                  <c:v>1.7769999999999999</c:v>
                </c:pt>
                <c:pt idx="8">
                  <c:v>1.6970000000000001</c:v>
                </c:pt>
                <c:pt idx="9">
                  <c:v>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4.12</c:v>
                </c:pt>
                <c:pt idx="1">
                  <c:v>2.1</c:v>
                </c:pt>
                <c:pt idx="2">
                  <c:v>1.9770000000000001</c:v>
                </c:pt>
                <c:pt idx="3">
                  <c:v>2.2090000000000001</c:v>
                </c:pt>
                <c:pt idx="4">
                  <c:v>1.8879999999999999</c:v>
                </c:pt>
                <c:pt idx="5">
                  <c:v>1.788</c:v>
                </c:pt>
                <c:pt idx="6">
                  <c:v>1.9650000000000001</c:v>
                </c:pt>
                <c:pt idx="7">
                  <c:v>1.579</c:v>
                </c:pt>
                <c:pt idx="8">
                  <c:v>1.7110000000000001</c:v>
                </c:pt>
                <c:pt idx="9">
                  <c:v>1.9770000000000001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44546A"/>
                </a:solidFill>
                <a:effectLst/>
                <a:latin typeface="Futura Lt BT" panose="020B0402020204020303"/>
              </a:rPr>
              <a:t>Zeiten der ersten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19.800999999999998</c:v>
                </c:pt>
                <c:pt idx="31">
                  <c:v>13.868</c:v>
                </c:pt>
                <c:pt idx="32">
                  <c:v>19.266999999999999</c:v>
                </c:pt>
                <c:pt idx="33">
                  <c:v>16.058</c:v>
                </c:pt>
                <c:pt idx="34">
                  <c:v>31.084</c:v>
                </c:pt>
                <c:pt idx="35">
                  <c:v>32.162999999999997</c:v>
                </c:pt>
                <c:pt idx="36">
                  <c:v>19.234999999999999</c:v>
                </c:pt>
                <c:pt idx="37">
                  <c:v>15.714</c:v>
                </c:pt>
                <c:pt idx="38">
                  <c:v>31.896000000000001</c:v>
                </c:pt>
                <c:pt idx="39">
                  <c:v>26.686</c:v>
                </c:pt>
                <c:pt idx="40">
                  <c:v>25.343</c:v>
                </c:pt>
                <c:pt idx="41">
                  <c:v>22.347999999999999</c:v>
                </c:pt>
                <c:pt idx="42">
                  <c:v>19.991</c:v>
                </c:pt>
                <c:pt idx="43">
                  <c:v>16.669</c:v>
                </c:pt>
                <c:pt idx="44">
                  <c:v>20.234999999999999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0">
                  <c:v>19.763999999999999</c:v>
                </c:pt>
                <c:pt idx="1">
                  <c:v>22.588999999999999</c:v>
                </c:pt>
                <c:pt idx="2">
                  <c:v>18.446000000000002</c:v>
                </c:pt>
                <c:pt idx="3">
                  <c:v>19.902999999999999</c:v>
                </c:pt>
                <c:pt idx="4">
                  <c:v>25.564</c:v>
                </c:pt>
                <c:pt idx="5">
                  <c:v>26.922999999999998</c:v>
                </c:pt>
                <c:pt idx="6">
                  <c:v>20.445</c:v>
                </c:pt>
                <c:pt idx="7">
                  <c:v>18.413</c:v>
                </c:pt>
                <c:pt idx="8">
                  <c:v>17.669</c:v>
                </c:pt>
                <c:pt idx="9">
                  <c:v>23.289000000000001</c:v>
                </c:pt>
                <c:pt idx="10">
                  <c:v>21.788</c:v>
                </c:pt>
                <c:pt idx="11">
                  <c:v>83.307000000000002</c:v>
                </c:pt>
                <c:pt idx="12">
                  <c:v>19.934000000000001</c:v>
                </c:pt>
                <c:pt idx="13">
                  <c:v>22.234000000000002</c:v>
                </c:pt>
                <c:pt idx="14">
                  <c:v>26.498000000000001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17.268999999999998</c:v>
                </c:pt>
                <c:pt idx="16">
                  <c:v>18.600999999999999</c:v>
                </c:pt>
                <c:pt idx="17">
                  <c:v>48.854999999999997</c:v>
                </c:pt>
                <c:pt idx="18">
                  <c:v>19.457000000000001</c:v>
                </c:pt>
                <c:pt idx="19">
                  <c:v>27.855</c:v>
                </c:pt>
                <c:pt idx="20">
                  <c:v>19.667999999999999</c:v>
                </c:pt>
                <c:pt idx="21">
                  <c:v>20.9</c:v>
                </c:pt>
                <c:pt idx="22">
                  <c:v>19.600999999999999</c:v>
                </c:pt>
                <c:pt idx="23">
                  <c:v>16.425000000000001</c:v>
                </c:pt>
                <c:pt idx="24">
                  <c:v>21.355</c:v>
                </c:pt>
                <c:pt idx="25">
                  <c:v>20.69</c:v>
                </c:pt>
                <c:pt idx="26">
                  <c:v>35.816000000000003</c:v>
                </c:pt>
                <c:pt idx="27">
                  <c:v>23.888000000000002</c:v>
                </c:pt>
                <c:pt idx="28">
                  <c:v>37.115000000000002</c:v>
                </c:pt>
                <c:pt idx="29">
                  <c:v>25.631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44546A"/>
                </a:solidFill>
                <a:effectLst/>
                <a:latin typeface="Futura Lt BT" panose="020B0402020204020303"/>
              </a:rPr>
              <a:t>Zeiten der dritten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7.7050000000000001</c:v>
                </c:pt>
                <c:pt idx="1">
                  <c:v>9.5419999999999998</c:v>
                </c:pt>
                <c:pt idx="2">
                  <c:v>10.162000000000001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9.8940000000000001</c:v>
                </c:pt>
                <c:pt idx="1">
                  <c:v>10.404999999999999</c:v>
                </c:pt>
                <c:pt idx="2">
                  <c:v>8.7850000000000001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9.9740000000000002</c:v>
                </c:pt>
                <c:pt idx="1">
                  <c:v>9.984</c:v>
                </c:pt>
                <c:pt idx="2">
                  <c:v>9.3849999999999998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44546A"/>
                </a:solidFill>
                <a:effectLst/>
                <a:latin typeface="Futura Lt BT" panose="020B0402020204020303"/>
              </a:rPr>
              <a:t>Zeiten der ersten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33.529000000000003</c:v>
                </c:pt>
                <c:pt idx="31">
                  <c:v>25.263000000000002</c:v>
                </c:pt>
                <c:pt idx="32">
                  <c:v>28.353000000000002</c:v>
                </c:pt>
                <c:pt idx="33">
                  <c:v>20.777000000000001</c:v>
                </c:pt>
                <c:pt idx="34">
                  <c:v>28.751000000000001</c:v>
                </c:pt>
                <c:pt idx="35">
                  <c:v>26.387</c:v>
                </c:pt>
                <c:pt idx="36">
                  <c:v>46.100999999999999</c:v>
                </c:pt>
                <c:pt idx="37">
                  <c:v>35.125</c:v>
                </c:pt>
                <c:pt idx="38">
                  <c:v>31.719000000000001</c:v>
                </c:pt>
                <c:pt idx="39">
                  <c:v>34.027000000000001</c:v>
                </c:pt>
                <c:pt idx="40">
                  <c:v>35.137</c:v>
                </c:pt>
                <c:pt idx="41">
                  <c:v>40.835000000000001</c:v>
                </c:pt>
                <c:pt idx="42">
                  <c:v>52.652999999999999</c:v>
                </c:pt>
                <c:pt idx="43">
                  <c:v>15.335000000000001</c:v>
                </c:pt>
                <c:pt idx="44">
                  <c:v>27.106999999999999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15">
                  <c:v>38.070999999999998</c:v>
                </c:pt>
                <c:pt idx="16">
                  <c:v>24.231999999999999</c:v>
                </c:pt>
                <c:pt idx="17">
                  <c:v>23.198</c:v>
                </c:pt>
                <c:pt idx="18">
                  <c:v>32.606000000000002</c:v>
                </c:pt>
                <c:pt idx="19">
                  <c:v>37.271999999999998</c:v>
                </c:pt>
                <c:pt idx="20">
                  <c:v>33.536000000000001</c:v>
                </c:pt>
                <c:pt idx="21">
                  <c:v>29.495999999999999</c:v>
                </c:pt>
                <c:pt idx="22">
                  <c:v>30.407</c:v>
                </c:pt>
                <c:pt idx="23">
                  <c:v>21.41</c:v>
                </c:pt>
                <c:pt idx="24">
                  <c:v>23.079000000000001</c:v>
                </c:pt>
                <c:pt idx="25">
                  <c:v>33.972000000000001</c:v>
                </c:pt>
                <c:pt idx="26">
                  <c:v>34.448999999999998</c:v>
                </c:pt>
                <c:pt idx="27">
                  <c:v>38.304000000000002</c:v>
                </c:pt>
                <c:pt idx="28">
                  <c:v>53.847999999999999</c:v>
                </c:pt>
                <c:pt idx="29">
                  <c:v>36.704000000000001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0">
                  <c:v>21.597999999999999</c:v>
                </c:pt>
                <c:pt idx="1">
                  <c:v>33.936</c:v>
                </c:pt>
                <c:pt idx="2">
                  <c:v>29.343</c:v>
                </c:pt>
                <c:pt idx="3">
                  <c:v>24.664999999999999</c:v>
                </c:pt>
                <c:pt idx="4">
                  <c:v>53.408000000000001</c:v>
                </c:pt>
                <c:pt idx="5">
                  <c:v>22.809000000000001</c:v>
                </c:pt>
                <c:pt idx="6">
                  <c:v>41.481000000000002</c:v>
                </c:pt>
                <c:pt idx="7">
                  <c:v>54.152000000000001</c:v>
                </c:pt>
                <c:pt idx="8">
                  <c:v>19.366</c:v>
                </c:pt>
                <c:pt idx="9">
                  <c:v>26.332000000000001</c:v>
                </c:pt>
                <c:pt idx="10">
                  <c:v>29.785</c:v>
                </c:pt>
                <c:pt idx="11">
                  <c:v>27.673999999999999</c:v>
                </c:pt>
                <c:pt idx="12">
                  <c:v>29.338000000000001</c:v>
                </c:pt>
                <c:pt idx="13">
                  <c:v>37.780999999999999</c:v>
                </c:pt>
                <c:pt idx="14">
                  <c:v>50.395000000000003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latin typeface="Futura Lt BT" panose="020B0402020204020303"/>
              </a:rPr>
              <a:t>Geschlecht</a:t>
            </a:r>
            <a:endParaRPr lang="en-US" b="0" dirty="0">
              <a:latin typeface="Futura Lt BT" panose="020B0402020204020303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Schlaf-Status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88-4B3C-A9BB-F2A72D14D93A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88-4B3C-A9BB-F2A72D14D93A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88-4B3C-A9BB-F2A72D14D93A}"/>
              </c:ext>
            </c:extLst>
          </c:dPt>
          <c:dPt>
            <c:idx val="3"/>
            <c:bubble3D val="0"/>
            <c:spPr>
              <a:solidFill>
                <a:srgbClr val="FEE08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88-4B3C-A9BB-F2A72D14D93A}"/>
              </c:ext>
            </c:extLst>
          </c:dPt>
          <c:cat>
            <c:strRef>
              <c:f>Tabelle1!$A$2:$A$5</c:f>
              <c:strCache>
                <c:ptCount val="4"/>
                <c:pt idx="0">
                  <c:v>Geschlafen</c:v>
                </c:pt>
                <c:pt idx="1">
                  <c:v>Gedöst</c:v>
                </c:pt>
                <c:pt idx="2">
                  <c:v>Meditiert</c:v>
                </c:pt>
                <c:pt idx="3">
                  <c:v>Wach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</c:v>
                </c:pt>
                <c:pt idx="1">
                  <c:v>12</c:v>
                </c:pt>
                <c:pt idx="2">
                  <c:v>3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88-4B3C-A9BB-F2A72D14D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Transition Easy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Tabelle1!$A$2:$A$46</cx:f>
        <cx:lvl ptCount="45">
          <cx:pt idx="0">Alter</cx:pt>
          <cx:pt idx="1">Alter</cx:pt>
          <cx:pt idx="2">Alter</cx:pt>
          <cx:pt idx="3">Alter</cx:pt>
          <cx:pt idx="4">Alter</cx:pt>
          <cx:pt idx="5">Alter</cx:pt>
          <cx:pt idx="6">Alter</cx:pt>
          <cx:pt idx="7">Alter</cx:pt>
          <cx:pt idx="8">Alter</cx:pt>
          <cx:pt idx="9">Alter</cx:pt>
          <cx:pt idx="10">Alter</cx:pt>
          <cx:pt idx="11">Alter</cx:pt>
          <cx:pt idx="12">Alter</cx:pt>
          <cx:pt idx="13">Alter</cx:pt>
          <cx:pt idx="14">Alter</cx:pt>
          <cx:pt idx="15">Alter</cx:pt>
          <cx:pt idx="16">Alter</cx:pt>
          <cx:pt idx="17">Alter</cx:pt>
          <cx:pt idx="18">Alter</cx:pt>
          <cx:pt idx="19">Alter</cx:pt>
          <cx:pt idx="20">Alter</cx:pt>
          <cx:pt idx="21">Alter</cx:pt>
          <cx:pt idx="22">Alter</cx:pt>
          <cx:pt idx="23">Alter</cx:pt>
          <cx:pt idx="24">Alter</cx:pt>
          <cx:pt idx="25">Alter</cx:pt>
          <cx:pt idx="26">Alter</cx:pt>
          <cx:pt idx="27">Alter</cx:pt>
          <cx:pt idx="28">Alter</cx:pt>
          <cx:pt idx="29">Alter</cx:pt>
          <cx:pt idx="30">Alter</cx:pt>
          <cx:pt idx="31">Alter</cx:pt>
          <cx:pt idx="32">Alter</cx:pt>
          <cx:pt idx="33">Alter</cx:pt>
          <cx:pt idx="34">Alter</cx:pt>
          <cx:pt idx="35">Alter</cx:pt>
          <cx:pt idx="36">Alter</cx:pt>
          <cx:pt idx="37">Alter</cx:pt>
          <cx:pt idx="38">Alter</cx:pt>
          <cx:pt idx="39">Alter</cx:pt>
          <cx:pt idx="40">Alter</cx:pt>
          <cx:pt idx="41">Alter</cx:pt>
          <cx:pt idx="42">Alter</cx:pt>
          <cx:pt idx="43">Alter</cx:pt>
          <cx:pt idx="44">Alter</cx:pt>
        </cx:lvl>
      </cx:strDim>
      <cx:numDim type="val">
        <cx:f>Tabelle1!$B$2:$B$46</cx:f>
        <cx:lvl ptCount="45" formatCode="Standard">
          <cx:pt idx="0">23</cx:pt>
          <cx:pt idx="1">25</cx:pt>
          <cx:pt idx="2">25</cx:pt>
          <cx:pt idx="3">21</cx:pt>
          <cx:pt idx="4">22</cx:pt>
          <cx:pt idx="5">20</cx:pt>
          <cx:pt idx="6">26</cx:pt>
          <cx:pt idx="7">22</cx:pt>
          <cx:pt idx="8">22</cx:pt>
          <cx:pt idx="9">21</cx:pt>
          <cx:pt idx="10">23</cx:pt>
          <cx:pt idx="11">23</cx:pt>
          <cx:pt idx="12">24</cx:pt>
          <cx:pt idx="13">23</cx:pt>
          <cx:pt idx="14">26</cx:pt>
          <cx:pt idx="15">21</cx:pt>
          <cx:pt idx="16">21</cx:pt>
          <cx:pt idx="17">21</cx:pt>
          <cx:pt idx="18">27</cx:pt>
          <cx:pt idx="19">23</cx:pt>
          <cx:pt idx="20">28</cx:pt>
          <cx:pt idx="21">23</cx:pt>
          <cx:pt idx="22">20</cx:pt>
          <cx:pt idx="23">22</cx:pt>
          <cx:pt idx="24">20</cx:pt>
          <cx:pt idx="25">20</cx:pt>
          <cx:pt idx="26">21</cx:pt>
          <cx:pt idx="27">22</cx:pt>
          <cx:pt idx="28">26</cx:pt>
          <cx:pt idx="29">21</cx:pt>
          <cx:pt idx="30">20</cx:pt>
          <cx:pt idx="31">21</cx:pt>
          <cx:pt idx="32">19</cx:pt>
          <cx:pt idx="33">21</cx:pt>
          <cx:pt idx="34">21</cx:pt>
          <cx:pt idx="35">24</cx:pt>
          <cx:pt idx="36">22</cx:pt>
          <cx:pt idx="37">25</cx:pt>
          <cx:pt idx="38">25</cx:pt>
          <cx:pt idx="39">24</cx:pt>
          <cx:pt idx="40">25</cx:pt>
          <cx:pt idx="41">28</cx:pt>
          <cx:pt idx="42">26</cx:pt>
          <cx:pt idx="43">24</cx:pt>
          <cx:pt idx="44">30</cx:pt>
        </cx:lvl>
      </cx:numDim>
    </cx:data>
  </cx:chartData>
  <cx:chart>
    <cx:title pos="t" align="ctr" overlay="0">
      <cx:tx>
        <cx:txData>
          <cx:v>Teilnehmeralter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Teilnehmeralter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Datenreihe1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Tabelle1!$B$2:$B$91</cx:f>
        <cx:lvl ptCount="90" formatCode="Standard">
          <cx:pt idx="0">4</cx:pt>
          <cx:pt idx="1">4</cx:pt>
          <cx:pt idx="2">4</cx:pt>
          <cx:pt idx="3">4</cx:pt>
          <cx:pt idx="4">3</cx:pt>
          <cx:pt idx="5">3</cx:pt>
          <cx:pt idx="6">4</cx:pt>
          <cx:pt idx="7">4</cx:pt>
          <cx:pt idx="8">4</cx:pt>
          <cx:pt idx="9">4</cx:pt>
          <cx:pt idx="10">4</cx:pt>
          <cx:pt idx="11">5</cx:pt>
          <cx:pt idx="12">4</cx:pt>
          <cx:pt idx="13">4</cx:pt>
          <cx:pt idx="14">5</cx:pt>
          <cx:pt idx="15">4</cx:pt>
          <cx:pt idx="16">4</cx:pt>
          <cx:pt idx="17">4</cx:pt>
          <cx:pt idx="18">4</cx:pt>
          <cx:pt idx="19">2</cx:pt>
          <cx:pt idx="20">3</cx:pt>
          <cx:pt idx="21">4</cx:pt>
          <cx:pt idx="22">4</cx:pt>
          <cx:pt idx="23">4</cx:pt>
          <cx:pt idx="24">4</cx:pt>
          <cx:pt idx="25">4</cx:pt>
          <cx:pt idx="26">5</cx:pt>
          <cx:pt idx="27">4</cx:pt>
          <cx:pt idx="28">4</cx:pt>
          <cx:pt idx="29">4</cx:pt>
          <cx:pt idx="30">3</cx:pt>
          <cx:pt idx="31">2</cx:pt>
          <cx:pt idx="32">1</cx:pt>
          <cx:pt idx="33">2</cx:pt>
          <cx:pt idx="34">3</cx:pt>
          <cx:pt idx="35">4</cx:pt>
          <cx:pt idx="36">3</cx:pt>
          <cx:pt idx="37">2</cx:pt>
          <cx:pt idx="38">4</cx:pt>
          <cx:pt idx="39">3</cx:pt>
          <cx:pt idx="40">2</cx:pt>
          <cx:pt idx="41">2</cx:pt>
          <cx:pt idx="42">3</cx:pt>
          <cx:pt idx="43">3</cx:pt>
          <cx:pt idx="44">1</cx:pt>
          <cx:pt idx="45">3</cx:pt>
          <cx:pt idx="46">1</cx:pt>
          <cx:pt idx="47">2</cx:pt>
          <cx:pt idx="48">1</cx:pt>
          <cx:pt idx="49">2</cx:pt>
          <cx:pt idx="50">3</cx:pt>
          <cx:pt idx="51">2</cx:pt>
          <cx:pt idx="52">1</cx:pt>
          <cx:pt idx="53">2</cx:pt>
          <cx:pt idx="54">2</cx:pt>
          <cx:pt idx="55">3</cx:pt>
          <cx:pt idx="56">1</cx:pt>
          <cx:pt idx="57">4</cx:pt>
          <cx:pt idx="58">2</cx:pt>
          <cx:pt idx="59">1</cx:pt>
          <cx:pt idx="60">4</cx:pt>
          <cx:pt idx="61">3</cx:pt>
          <cx:pt idx="62">3</cx:pt>
          <cx:pt idx="63">2</cx:pt>
          <cx:pt idx="64">3</cx:pt>
          <cx:pt idx="65">3</cx:pt>
          <cx:pt idx="66">5</cx:pt>
          <cx:pt idx="67">4</cx:pt>
          <cx:pt idx="68">3</cx:pt>
          <cx:pt idx="69">3</cx:pt>
          <cx:pt idx="70">3</cx:pt>
          <cx:pt idx="71">3</cx:pt>
          <cx:pt idx="72">3</cx:pt>
          <cx:pt idx="73">2</cx:pt>
          <cx:pt idx="74">5</cx:pt>
          <cx:pt idx="75">4</cx:pt>
          <cx:pt idx="76">2</cx:pt>
          <cx:pt idx="77">3</cx:pt>
          <cx:pt idx="78">2</cx:pt>
          <cx:pt idx="79">2</cx:pt>
          <cx:pt idx="80">3</cx:pt>
          <cx:pt idx="81">2</cx:pt>
          <cx:pt idx="82">3</cx:pt>
          <cx:pt idx="83">2</cx:pt>
          <cx:pt idx="84">3</cx:pt>
          <cx:pt idx="85">2</cx:pt>
          <cx:pt idx="86">3</cx:pt>
          <cx:pt idx="87">2</cx:pt>
          <cx:pt idx="88">2</cx:pt>
          <cx:pt idx="89">5</cx:pt>
        </cx:lvl>
      </cx:numDim>
    </cx:data>
    <cx:data id="1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Tabelle1!$C$2:$C$91</cx:f>
        <cx:lvl ptCount="90" formatCode="Standard">
          <cx:pt idx="0">4</cx:pt>
          <cx:pt idx="1">5</cx:pt>
          <cx:pt idx="2">4</cx:pt>
          <cx:pt idx="3">4</cx:pt>
          <cx:pt idx="4">4</cx:pt>
          <cx:pt idx="5">4</cx:pt>
          <cx:pt idx="6">4</cx:pt>
          <cx:pt idx="7">4</cx:pt>
          <cx:pt idx="8">4</cx:pt>
          <cx:pt idx="9">4</cx:pt>
          <cx:pt idx="10">5</cx:pt>
          <cx:pt idx="11">4</cx:pt>
          <cx:pt idx="12">3</cx:pt>
          <cx:pt idx="13">5</cx:pt>
          <cx:pt idx="14">5</cx:pt>
          <cx:pt idx="15">3</cx:pt>
          <cx:pt idx="16">5</cx:pt>
          <cx:pt idx="17">4</cx:pt>
          <cx:pt idx="18">3</cx:pt>
          <cx:pt idx="19">4</cx:pt>
          <cx:pt idx="20">2</cx:pt>
          <cx:pt idx="21">4</cx:pt>
          <cx:pt idx="22">3</cx:pt>
          <cx:pt idx="23">5</cx:pt>
          <cx:pt idx="24">4</cx:pt>
          <cx:pt idx="25">4</cx:pt>
          <cx:pt idx="26">4</cx:pt>
          <cx:pt idx="27">3</cx:pt>
          <cx:pt idx="28">4</cx:pt>
          <cx:pt idx="29">4</cx:pt>
          <cx:pt idx="30">1</cx:pt>
          <cx:pt idx="31">1</cx:pt>
          <cx:pt idx="32">2</cx:pt>
          <cx:pt idx="33">2</cx:pt>
          <cx:pt idx="34">2</cx:pt>
          <cx:pt idx="35">5</cx:pt>
          <cx:pt idx="36">3</cx:pt>
          <cx:pt idx="37">3</cx:pt>
          <cx:pt idx="38">3</cx:pt>
          <cx:pt idx="39">3</cx:pt>
          <cx:pt idx="40">2</cx:pt>
          <cx:pt idx="41">2</cx:pt>
          <cx:pt idx="42">2</cx:pt>
          <cx:pt idx="43">2</cx:pt>
          <cx:pt idx="44">2</cx:pt>
          <cx:pt idx="45">1</cx:pt>
          <cx:pt idx="46">1</cx:pt>
          <cx:pt idx="47">2</cx:pt>
          <cx:pt idx="48">1</cx:pt>
          <cx:pt idx="49">2</cx:pt>
          <cx:pt idx="50">2</cx:pt>
          <cx:pt idx="51">4</cx:pt>
          <cx:pt idx="52">1</cx:pt>
          <cx:pt idx="53">3</cx:pt>
          <cx:pt idx="54">2</cx:pt>
          <cx:pt idx="55">1</cx:pt>
          <cx:pt idx="56">3</cx:pt>
          <cx:pt idx="57">1</cx:pt>
          <cx:pt idx="58">2</cx:pt>
          <cx:pt idx="59">3</cx:pt>
          <cx:pt idx="60">5</cx:pt>
          <cx:pt idx="61">1</cx:pt>
          <cx:pt idx="62">3</cx:pt>
          <cx:pt idx="63">2</cx:pt>
          <cx:pt idx="64">4</cx:pt>
          <cx:pt idx="65">3</cx:pt>
          <cx:pt idx="66">3</cx:pt>
          <cx:pt idx="67">3</cx:pt>
          <cx:pt idx="68">4</cx:pt>
          <cx:pt idx="69">2</cx:pt>
          <cx:pt idx="70">4</cx:pt>
          <cx:pt idx="71">3</cx:pt>
          <cx:pt idx="72">3</cx:pt>
          <cx:pt idx="73">3</cx:pt>
          <cx:pt idx="74">3</cx:pt>
          <cx:pt idx="75">3</cx:pt>
          <cx:pt idx="76">2</cx:pt>
          <cx:pt idx="77">3</cx:pt>
          <cx:pt idx="78">3</cx:pt>
          <cx:pt idx="79">4</cx:pt>
          <cx:pt idx="80">1</cx:pt>
          <cx:pt idx="81">3</cx:pt>
          <cx:pt idx="82">2</cx:pt>
          <cx:pt idx="83">3</cx:pt>
          <cx:pt idx="84">2</cx:pt>
          <cx:pt idx="85">3</cx:pt>
          <cx:pt idx="86">3</cx:pt>
          <cx:pt idx="87">2</cx:pt>
          <cx:pt idx="88">3</cx:pt>
          <cx:pt idx="89">3</cx:pt>
        </cx:lvl>
      </cx:numDim>
    </cx:data>
    <cx:data id="2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Tabelle1!$D$2:$D$91</cx:f>
        <cx:lvl ptCount="90" formatCode="Standard">
          <cx:pt idx="0">5</cx:pt>
          <cx:pt idx="1">5</cx:pt>
          <cx:pt idx="2">3</cx:pt>
          <cx:pt idx="3">4</cx:pt>
          <cx:pt idx="4">4</cx:pt>
          <cx:pt idx="5">2</cx:pt>
          <cx:pt idx="6">4</cx:pt>
          <cx:pt idx="7">4</cx:pt>
          <cx:pt idx="8">5</cx:pt>
          <cx:pt idx="9">4</cx:pt>
          <cx:pt idx="10">4</cx:pt>
          <cx:pt idx="11">5</cx:pt>
          <cx:pt idx="12">5</cx:pt>
          <cx:pt idx="13">5</cx:pt>
          <cx:pt idx="14">4</cx:pt>
          <cx:pt idx="15">3</cx:pt>
          <cx:pt idx="16">4</cx:pt>
          <cx:pt idx="17">4</cx:pt>
          <cx:pt idx="18">4</cx:pt>
          <cx:pt idx="19">4</cx:pt>
          <cx:pt idx="20">4</cx:pt>
          <cx:pt idx="21">3</cx:pt>
          <cx:pt idx="22">5</cx:pt>
          <cx:pt idx="23">4</cx:pt>
          <cx:pt idx="24">4</cx:pt>
          <cx:pt idx="25">5</cx:pt>
          <cx:pt idx="26">4</cx:pt>
          <cx:pt idx="27">3</cx:pt>
          <cx:pt idx="28">4</cx:pt>
          <cx:pt idx="29">4</cx:pt>
          <cx:pt idx="30">3</cx:pt>
          <cx:pt idx="31">2</cx:pt>
          <cx:pt idx="32">1</cx:pt>
          <cx:pt idx="33">1</cx:pt>
          <cx:pt idx="34">3</cx:pt>
          <cx:pt idx="35">3</cx:pt>
          <cx:pt idx="36">1</cx:pt>
          <cx:pt idx="37">1</cx:pt>
          <cx:pt idx="38">3</cx:pt>
          <cx:pt idx="39">2</cx:pt>
          <cx:pt idx="40">3</cx:pt>
          <cx:pt idx="41">1</cx:pt>
          <cx:pt idx="42">1</cx:pt>
          <cx:pt idx="43">2</cx:pt>
          <cx:pt idx="44">4</cx:pt>
          <cx:pt idx="45">2</cx:pt>
          <cx:pt idx="46">1</cx:pt>
          <cx:pt idx="47">1</cx:pt>
          <cx:pt idx="48">1</cx:pt>
          <cx:pt idx="49">3</cx:pt>
          <cx:pt idx="50">2</cx:pt>
          <cx:pt idx="51">2</cx:pt>
          <cx:pt idx="52">1</cx:pt>
          <cx:pt idx="53">2</cx:pt>
          <cx:pt idx="54">1</cx:pt>
          <cx:pt idx="55">2</cx:pt>
          <cx:pt idx="56">1</cx:pt>
          <cx:pt idx="57">1</cx:pt>
          <cx:pt idx="58">1</cx:pt>
          <cx:pt idx="59">2</cx:pt>
          <cx:pt idx="60">5</cx:pt>
          <cx:pt idx="61">3</cx:pt>
          <cx:pt idx="62">5</cx:pt>
          <cx:pt idx="63">3</cx:pt>
          <cx:pt idx="64">3</cx:pt>
          <cx:pt idx="65">3</cx:pt>
          <cx:pt idx="66">4</cx:pt>
          <cx:pt idx="67">4</cx:pt>
          <cx:pt idx="68">3</cx:pt>
          <cx:pt idx="69">3</cx:pt>
          <cx:pt idx="70">3</cx:pt>
          <cx:pt idx="71">3</cx:pt>
          <cx:pt idx="72">2</cx:pt>
          <cx:pt idx="73">3</cx:pt>
          <cx:pt idx="74">2</cx:pt>
          <cx:pt idx="75">3</cx:pt>
          <cx:pt idx="76">3</cx:pt>
          <cx:pt idx="77">5</cx:pt>
          <cx:pt idx="78">3</cx:pt>
          <cx:pt idx="79">3</cx:pt>
          <cx:pt idx="80">3</cx:pt>
          <cx:pt idx="81">3</cx:pt>
          <cx:pt idx="82">4</cx:pt>
          <cx:pt idx="83">2</cx:pt>
          <cx:pt idx="84">2</cx:pt>
          <cx:pt idx="85">2</cx:pt>
          <cx:pt idx="86">2</cx:pt>
          <cx:pt idx="87">2</cx:pt>
          <cx:pt idx="88">2</cx:pt>
          <cx:pt idx="89">3</cx:pt>
        </cx:lvl>
      </cx:numDim>
    </cx:data>
  </cx:chartData>
  <cx:chart>
    <cx:title pos="t" align="ctr" overlay="0">
      <cx:tx>
        <cx:txData>
          <cx:v>SAM Ergebnisse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SAM Ergebnisse</a:t>
          </a:r>
        </a:p>
      </cx:txPr>
    </cx:title>
    <cx:plotArea>
      <cx:plotAreaRegion>
        <cx:series layoutId="boxWhisker" uniqueId="{00000000-90B0-4515-B9A2-2CE9492DD0DD}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statistics quartileMethod="exclusive"/>
          </cx:layoutPr>
        </cx:series>
        <cx:series layoutId="boxWhisker" uniqueId="{00000001-90B0-4515-B9A2-2CE9492DD0DD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2-90B0-4515-B9A2-2CE9492DD0DD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Alarmdauer</cx:pt>
          <cx:pt idx="1">Alarmdauer</cx:pt>
          <cx:pt idx="2">Alarmdauer</cx:pt>
          <cx:pt idx="3">Alarmdauer</cx:pt>
          <cx:pt idx="4">Alarmdauer</cx:pt>
          <cx:pt idx="5">Alarmdauer</cx:pt>
          <cx:pt idx="6">Alarmdauer</cx:pt>
          <cx:pt idx="7">Alarmdauer</cx:pt>
          <cx:pt idx="8">Alarmdauer</cx:pt>
          <cx:pt idx="9">Alarmdauer</cx:pt>
          <cx:pt idx="10">Alarmdauer</cx:pt>
          <cx:pt idx="11">Alarmdauer</cx:pt>
          <cx:pt idx="12">Alarmdauer</cx:pt>
          <cx:pt idx="13">Alarmdauer</cx:pt>
          <cx:pt idx="14">Alarmdauer</cx:pt>
        </cx:lvl>
      </cx:strDim>
      <cx:numDim type="val">
        <cx:f>Tabelle1!$B$2:$B$16</cx:f>
        <cx:lvl ptCount="15" formatCode="Standard">
          <cx:pt idx="0">7.5</cx:pt>
          <cx:pt idx="1">10.800000000000001</cx:pt>
          <cx:pt idx="2">5.9000000000000004</cx:pt>
          <cx:pt idx="3">5.4000000000000004</cx:pt>
          <cx:pt idx="4">6.0999999999999996</cx:pt>
          <cx:pt idx="5">6</cx:pt>
          <cx:pt idx="6">4.5</cx:pt>
          <cx:pt idx="7">8.1999999999999993</cx:pt>
          <cx:pt idx="8">5.5999999999999996</cx:pt>
          <cx:pt idx="9">10.699999999999999</cx:pt>
          <cx:pt idx="10">7.7999999999999998</cx:pt>
          <cx:pt idx="11">4.4000000000000004</cx:pt>
          <cx:pt idx="12">5.4000000000000004</cx:pt>
          <cx:pt idx="13">8.5</cx:pt>
          <cx:pt idx="14">3.8999999999999999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>
                <a:solidFill>
                  <a:srgbClr val="44546A"/>
                </a:solidFill>
                <a:latin typeface="Futura Lt BT" panose="020B0402020204020303"/>
              </a:rPr>
              <a:t>Dauer des Alarmtons der „Alarm“ Gruppe</a:t>
            </a:r>
          </a:p>
        </cx:rich>
      </cx:tx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1pPr>
            <a:lvl2pPr marL="6858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2pPr>
            <a:lvl3pPr marL="11430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3pPr>
            <a:lvl4pPr marL="16002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4pPr>
            <a:lvl5pPr marL="20574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llipse 6"/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14/relationships/chartEx" Target="../charts/chartEx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10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(4/4) </a:t>
            </a:r>
            <a:r>
              <a:rPr lang="de-DE" sz="2400" dirty="0">
                <a:solidFill>
                  <a:srgbClr val="FF0000"/>
                </a:solidFill>
              </a:rPr>
              <a:t>das hier vielleicht rausmachen weil eh </a:t>
            </a:r>
            <a:r>
              <a:rPr lang="de-DE" sz="2400" dirty="0" err="1">
                <a:solidFill>
                  <a:srgbClr val="FF0000"/>
                </a:solidFill>
              </a:rPr>
              <a:t>video</a:t>
            </a:r>
            <a:r>
              <a:rPr lang="de-DE" sz="24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5" y="1481294"/>
            <a:ext cx="3970481" cy="252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4088130"/>
            <a:ext cx="397048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(1/11) </a:t>
            </a:r>
            <a:r>
              <a:rPr lang="de-DE" sz="2400" dirty="0">
                <a:solidFill>
                  <a:srgbClr val="FF0000"/>
                </a:solidFill>
              </a:rPr>
              <a:t>hier SAM raus? Und weise </a:t>
            </a:r>
            <a:r>
              <a:rPr lang="de-DE" sz="2400" dirty="0" err="1">
                <a:solidFill>
                  <a:srgbClr val="FF0000"/>
                </a:solidFill>
              </a:rPr>
              <a:t>schrift</a:t>
            </a:r>
            <a:r>
              <a:rPr lang="de-DE" sz="2400" dirty="0">
                <a:solidFill>
                  <a:srgbClr val="FF0000"/>
                </a:solidFill>
              </a:rPr>
              <a:t> besser lesen?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245720"/>
              </p:ext>
            </p:extLst>
          </p:nvPr>
        </p:nvGraphicFramePr>
        <p:xfrm>
          <a:off x="411479" y="1825625"/>
          <a:ext cx="4628353" cy="4103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Diagramm 14"/>
              <p:cNvGraphicFramePr/>
              <p:nvPr>
                <p:extLst>
                  <p:ext uri="{D42A27DB-BD31-4B8C-83A1-F6EECF244321}">
                    <p14:modId xmlns:p14="http://schemas.microsoft.com/office/powerpoint/2010/main" val="2005454907"/>
                  </p:ext>
                </p:extLst>
              </p:nvPr>
            </p:nvGraphicFramePr>
            <p:xfrm>
              <a:off x="5861100" y="1879199"/>
              <a:ext cx="5148917" cy="39793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5" name="Diagramm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1100" y="1879199"/>
                <a:ext cx="5148917" cy="39793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(2/11)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32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Erfasste Variablen:</a:t>
            </a:r>
          </a:p>
          <a:p>
            <a:r>
              <a:rPr lang="de-DE" sz="2000" dirty="0"/>
              <a:t>RSME</a:t>
            </a:r>
          </a:p>
          <a:p>
            <a:r>
              <a:rPr lang="de-DE" sz="2000" dirty="0"/>
              <a:t>SAM vor und nach der Ruhephase</a:t>
            </a:r>
          </a:p>
          <a:p>
            <a:r>
              <a:rPr lang="de-DE" sz="2000" dirty="0"/>
              <a:t>Stuhlwinkeleinstellungen</a:t>
            </a:r>
          </a:p>
          <a:p>
            <a:r>
              <a:rPr lang="de-DE" sz="2000" dirty="0"/>
              <a:t>Kopfbewegungen</a:t>
            </a:r>
          </a:p>
          <a:p>
            <a:r>
              <a:rPr lang="de-DE" sz="2000" dirty="0"/>
              <a:t>Dauer des </a:t>
            </a:r>
            <a:r>
              <a:rPr lang="de-DE" sz="2000" dirty="0" err="1"/>
              <a:t>Wecktons</a:t>
            </a:r>
            <a:r>
              <a:rPr lang="de-DE" sz="2000" dirty="0"/>
              <a:t> Gruppe Alarm</a:t>
            </a:r>
          </a:p>
          <a:p>
            <a:r>
              <a:rPr lang="de-DE" sz="2000" dirty="0"/>
              <a:t>Fehlerraten und Zeiten der Aufgaben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8855CA-AEE9-4942-828C-23E4C62035F9}"/>
              </a:ext>
            </a:extLst>
          </p:cNvPr>
          <p:cNvSpPr/>
          <p:nvPr/>
        </p:nvSpPr>
        <p:spPr>
          <a:xfrm>
            <a:off x="5396020" y="1886183"/>
            <a:ext cx="65227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8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Schlafstatus und subjektive Einschätzung der Schlafdauer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Demografische Ergebnisse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VR/AR Erfahrung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Fragebogen Inhalte: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tired before/after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trying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VR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„The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transition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from sleeping/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resting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solving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tasks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was easy for me.“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woken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like in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prepare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for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dangerous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situations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(e.g.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take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control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of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car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).“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wearing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permanently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,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if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become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tiny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and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usually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mask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on.“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have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experience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meditation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  <a:endParaRPr lang="de-DE" sz="20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9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(3/11)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3868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29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(4/11)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569394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68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(5/11)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189253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295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(6/11)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16766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396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(7/11)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25942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19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(8/11)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212430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186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Motivation</a:t>
            </a:r>
          </a:p>
          <a:p>
            <a:pPr marL="0" indent="0">
              <a:buNone/>
            </a:pPr>
            <a:r>
              <a:rPr lang="de-DE" dirty="0"/>
              <a:t>- Herangehensweise</a:t>
            </a:r>
          </a:p>
          <a:p>
            <a:pPr marL="0" indent="0">
              <a:buNone/>
            </a:pPr>
            <a:r>
              <a:rPr lang="de-DE" dirty="0"/>
              <a:t>- Ergebnisse</a:t>
            </a:r>
          </a:p>
          <a:p>
            <a:pPr marL="0" indent="0">
              <a:buNone/>
            </a:pPr>
            <a:r>
              <a:rPr lang="de-DE" dirty="0"/>
              <a:t>- Diskussion</a:t>
            </a:r>
          </a:p>
          <a:p>
            <a:pPr marL="0" indent="0">
              <a:buNone/>
            </a:pPr>
            <a:r>
              <a:rPr lang="de-DE" dirty="0"/>
              <a:t>- 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(9/11)</a:t>
            </a:r>
          </a:p>
        </p:txBody>
      </p:sp>
      <p:graphicFrame>
        <p:nvGraphicFramePr>
          <p:cNvPr id="4" name="Inhaltsplatzhalter 7">
            <a:extLst>
              <a:ext uri="{FF2B5EF4-FFF2-40B4-BE49-F238E27FC236}">
                <a16:creationId xmlns:a16="http://schemas.microsoft.com/office/drawing/2014/main" id="{6138477F-86D2-4CCC-AB64-F4D8E051C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488861"/>
              </p:ext>
            </p:extLst>
          </p:nvPr>
        </p:nvGraphicFramePr>
        <p:xfrm>
          <a:off x="411480" y="1825625"/>
          <a:ext cx="3498850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89077156"/>
                  </p:ext>
                </p:extLst>
              </p:nvPr>
            </p:nvGraphicFramePr>
            <p:xfrm>
              <a:off x="5098093" y="1825625"/>
              <a:ext cx="6255707" cy="325772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8093" y="1825625"/>
                <a:ext cx="6255707" cy="32577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86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(11/11)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396096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93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(1/4)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Erfahrung und Demografie der Teilnehmer</a:t>
            </a:r>
          </a:p>
          <a:p>
            <a:pPr lvl="1"/>
            <a:r>
              <a:rPr lang="de-DE" dirty="0"/>
              <a:t>Vorhandene Affinität zur Technik</a:t>
            </a:r>
          </a:p>
          <a:p>
            <a:pPr lvl="1"/>
            <a:r>
              <a:rPr lang="de-DE" dirty="0"/>
              <a:t>Vorhandene VR Erfahrung</a:t>
            </a:r>
          </a:p>
          <a:p>
            <a:pPr lvl="1"/>
            <a:r>
              <a:rPr lang="de-DE" dirty="0"/>
              <a:t>Vorhandene Fahrerfahrung</a:t>
            </a:r>
          </a:p>
          <a:p>
            <a:pPr lvl="1"/>
            <a:r>
              <a:rPr lang="de-DE" dirty="0"/>
              <a:t>Vorhandener Bildungsstand</a:t>
            </a:r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(2/4)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Studiendurchführung</a:t>
            </a:r>
          </a:p>
          <a:p>
            <a:pPr lvl="1"/>
            <a:r>
              <a:rPr lang="de-DE" dirty="0"/>
              <a:t>Ort und Zeit</a:t>
            </a:r>
          </a:p>
          <a:p>
            <a:pPr lvl="1"/>
            <a:r>
              <a:rPr lang="de-DE" dirty="0"/>
              <a:t>‚Störende‘ Faktoren</a:t>
            </a:r>
          </a:p>
          <a:p>
            <a:pPr lvl="1"/>
            <a:r>
              <a:rPr lang="de-DE" dirty="0"/>
              <a:t>Realitätsnähe</a:t>
            </a:r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(3/4)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Aufgaben</a:t>
            </a:r>
          </a:p>
          <a:p>
            <a:pPr lvl="1"/>
            <a:r>
              <a:rPr lang="de-DE" dirty="0"/>
              <a:t>Aufgabenwahl</a:t>
            </a:r>
          </a:p>
          <a:p>
            <a:pPr lvl="1"/>
            <a:r>
              <a:rPr lang="de-DE" dirty="0"/>
              <a:t>Aufgabenbeschreibung</a:t>
            </a:r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(4/4)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Zukunftsaussicht</a:t>
            </a:r>
          </a:p>
          <a:p>
            <a:pPr lvl="1"/>
            <a:r>
              <a:rPr lang="de-DE" dirty="0"/>
              <a:t>Demografie</a:t>
            </a:r>
          </a:p>
          <a:p>
            <a:pPr lvl="1"/>
            <a:r>
              <a:rPr lang="de-DE" dirty="0"/>
              <a:t>Studiendurchführung</a:t>
            </a:r>
          </a:p>
          <a:p>
            <a:pPr lvl="1"/>
            <a:r>
              <a:rPr lang="de-DE" dirty="0"/>
              <a:t>Aufgabenwahl</a:t>
            </a:r>
          </a:p>
        </p:txBody>
      </p:sp>
    </p:spTree>
    <p:extLst>
      <p:ext uri="{BB962C8B-B14F-4D97-AF65-F5344CB8AC3E}">
        <p14:creationId xmlns:p14="http://schemas.microsoft.com/office/powerpoint/2010/main" val="39765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VR</a:t>
            </a:r>
          </a:p>
          <a:p>
            <a:r>
              <a:rPr lang="de-DE" dirty="0"/>
              <a:t> Hypothesen und Parameter und Gruppen</a:t>
            </a:r>
          </a:p>
          <a:p>
            <a:r>
              <a:rPr lang="de-DE" dirty="0"/>
              <a:t> Bewertung der Ergebnisse</a:t>
            </a:r>
          </a:p>
          <a:p>
            <a:r>
              <a:rPr lang="de-DE" dirty="0"/>
              <a:t> Zukünftige 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55605" y="-61784"/>
            <a:ext cx="12319686" cy="703717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00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Diagramm 3">
                <a:extLst>
                  <a:ext uri="{FF2B5EF4-FFF2-40B4-BE49-F238E27FC236}">
                    <a16:creationId xmlns:a16="http://schemas.microsoft.com/office/drawing/2014/main" id="{06AB2E73-0D47-41F1-A6EF-D5D5E7B46F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57865008"/>
                  </p:ext>
                </p:extLst>
              </p:nvPr>
            </p:nvGraphicFramePr>
            <p:xfrm>
              <a:off x="6018029" y="1386000"/>
              <a:ext cx="5686647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Diagramm 3">
                <a:extLst>
                  <a:ext uri="{FF2B5EF4-FFF2-40B4-BE49-F238E27FC236}">
                    <a16:creationId xmlns:a16="http://schemas.microsoft.com/office/drawing/2014/main" id="{06AB2E73-0D47-41F1-A6EF-D5D5E7B46F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8029" y="1386000"/>
                <a:ext cx="5686647" cy="53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530275B0-D0B3-4851-A4EC-6303B0CD1C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3503242"/>
                  </p:ext>
                </p:extLst>
              </p:nvPr>
            </p:nvGraphicFramePr>
            <p:xfrm>
              <a:off x="972001" y="1386000"/>
              <a:ext cx="5046028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Diagramm 4">
                <a:extLst>
                  <a:ext uri="{FF2B5EF4-FFF2-40B4-BE49-F238E27FC236}">
                    <a16:creationId xmlns:a16="http://schemas.microsoft.com/office/drawing/2014/main" id="{530275B0-D0B3-4851-A4EC-6303B0CD1C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1" y="1386000"/>
                <a:ext cx="5046028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39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029537"/>
              </p:ext>
            </p:extLst>
          </p:nvPr>
        </p:nvGraphicFramePr>
        <p:xfrm>
          <a:off x="972000" y="1386000"/>
          <a:ext cx="6061265" cy="53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crobat Document" r:id="rId3" imgW="7800763" imgH="6857824" progId="AcroExch.Document.7">
                  <p:embed/>
                </p:oleObj>
              </mc:Choice>
              <mc:Fallback>
                <p:oleObj name="Acrobat Document" r:id="rId3" imgW="7800763" imgH="6857824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000" y="1386000"/>
                        <a:ext cx="6061265" cy="53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9FDC3C29-EAE0-4C3B-A44E-4FC787AEB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11282"/>
              </p:ext>
            </p:extLst>
          </p:nvPr>
        </p:nvGraphicFramePr>
        <p:xfrm>
          <a:off x="6058568" y="1386000"/>
          <a:ext cx="5144632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0131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- Autonomes Fahren der Stufe 4</a:t>
            </a:r>
          </a:p>
          <a:p>
            <a:pPr marL="0" indent="0">
              <a:buNone/>
            </a:pPr>
            <a:r>
              <a:rPr lang="de-DE" dirty="0"/>
              <a:t>- Schnittstelle VR und Realität</a:t>
            </a:r>
          </a:p>
          <a:p>
            <a:pPr marL="0" indent="0">
              <a:buNone/>
            </a:pPr>
            <a:r>
              <a:rPr lang="de-DE" dirty="0"/>
              <a:t>- AR/VR möglicher fester Bestandteil im Alltag der Zukunft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Leistungsfähigkeit nach Ruhephase</a:t>
            </a:r>
          </a:p>
          <a:p>
            <a:pPr>
              <a:buFontTx/>
              <a:buChar char="-"/>
            </a:pPr>
            <a:r>
              <a:rPr lang="de-DE" dirty="0"/>
              <a:t>Aufmerksamkeit, Wachsamkeit, Zuverlässigkeit des Fahrers</a:t>
            </a:r>
          </a:p>
          <a:p>
            <a:pPr marL="0" indent="0">
              <a:buNone/>
            </a:pPr>
            <a:r>
              <a:rPr lang="de-DE" dirty="0"/>
              <a:t>- Gegebenenfalls Vorbereitung auf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Diagramm 3">
                <a:extLst>
                  <a:ext uri="{FF2B5EF4-FFF2-40B4-BE49-F238E27FC236}">
                    <a16:creationId xmlns:a16="http://schemas.microsoft.com/office/drawing/2014/main" id="{DDCA69FB-9CC3-4A14-BF36-5927964B86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17313542"/>
                  </p:ext>
                </p:extLst>
              </p:nvPr>
            </p:nvGraphicFramePr>
            <p:xfrm>
              <a:off x="972001" y="1386000"/>
              <a:ext cx="5046028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Diagramm 3">
                <a:extLst>
                  <a:ext uri="{FF2B5EF4-FFF2-40B4-BE49-F238E27FC236}">
                    <a16:creationId xmlns:a16="http://schemas.microsoft.com/office/drawing/2014/main" id="{DDCA69FB-9CC3-4A14-BF36-5927964B86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1" y="1386000"/>
                <a:ext cx="5046028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62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7666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6764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32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2279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0093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4575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677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8455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</a:rPr>
              <a:t>Anmerkungen und Hinweise von Studienteilnehmern:</a:t>
            </a:r>
          </a:p>
          <a:p>
            <a:pPr marL="0" indent="0">
              <a:buNone/>
            </a:pPr>
            <a:endParaRPr lang="de-DE" dirty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störend, um in einen Ruhezustand zu kommen“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VR Umgebung war schön gestaltet, aber die rumschwebenden Partikel waren eher verwirrend, ich dachte ich kann mit diesen interagieren“ 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„Der Stuhl war sehr entspannend und bequem“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„Es fiel mir schwer einzuschlafen, da ich zum 1. mal VR gemacht habe und dann neugierig war“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angenehm“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„Das lange gedrückt halten zur Interaktion war störend“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„Haptisches Feedback durch Controller wäre gut gewesen“</a:t>
            </a:r>
          </a:p>
          <a:p>
            <a:pPr>
              <a:buFontTx/>
              <a:buChar char="-"/>
            </a:pPr>
            <a:r>
              <a:rPr lang="de-DE">
                <a:solidFill>
                  <a:schemeClr val="bg2"/>
                </a:solidFill>
              </a:rPr>
              <a:t>„</a:t>
            </a:r>
            <a:r>
              <a:rPr lang="de-DE" dirty="0">
                <a:solidFill>
                  <a:schemeClr val="bg2"/>
                </a:solidFill>
              </a:rPr>
              <a:t>Die Brille war sehr </a:t>
            </a:r>
            <a:r>
              <a:rPr lang="de-DE">
                <a:solidFill>
                  <a:schemeClr val="bg2"/>
                </a:solidFill>
              </a:rPr>
              <a:t>unangenehm“</a:t>
            </a:r>
          </a:p>
          <a:p>
            <a:pPr>
              <a:buFontTx/>
              <a:buChar char="-"/>
            </a:pPr>
            <a:r>
              <a:rPr lang="de-DE">
                <a:solidFill>
                  <a:schemeClr val="bg2"/>
                </a:solidFill>
              </a:rPr>
              <a:t>…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0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(1/2)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Umgebungsaufbau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Entspannende VR-Umgebung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Meditative Musik</a:t>
            </a:r>
          </a:p>
          <a:p>
            <a:pPr lvl="1">
              <a:buFontTx/>
              <a:buChar char="-"/>
            </a:pPr>
            <a:r>
              <a:rPr lang="de-DE" dirty="0"/>
              <a:t>Bequemer Gaming-Stuhl</a:t>
            </a:r>
          </a:p>
          <a:p>
            <a:pPr lvl="1">
              <a:buFontTx/>
              <a:buChar char="-"/>
            </a:pPr>
            <a:r>
              <a:rPr lang="de-DE" dirty="0"/>
              <a:t>Raum mit angenehmer Atmosphäre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/>
              <a:t>- Werte aufzeichnen Kopfbewegung, Zeiten, Fehlerquote</a:t>
            </a:r>
          </a:p>
          <a:p>
            <a:pPr marL="0" indent="0">
              <a:buNone/>
            </a:pPr>
            <a:r>
              <a:rPr lang="de-DE" dirty="0"/>
              <a:t>- Python, R Skripte, SPSS</a:t>
            </a:r>
          </a:p>
        </p:txBody>
      </p:sp>
    </p:spTree>
    <p:extLst>
      <p:ext uri="{BB962C8B-B14F-4D97-AF65-F5344CB8AC3E}">
        <p14:creationId xmlns:p14="http://schemas.microsoft.com/office/powerpoint/2010/main" val="43824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087736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254998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91128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6112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2"/>
                          </a:solidFill>
                          <a:latin typeface="Futura Lt BT" panose="020B0402020204020303"/>
                        </a:rPr>
                        <a:t>Studienfach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2"/>
                          </a:solidFill>
                          <a:latin typeface="Futura Lt BT" panose="020B0402020204020303"/>
                        </a:rPr>
                        <a:t>Absolutwerte</a:t>
                      </a:r>
                      <a:endParaRPr lang="de-DE" dirty="0">
                        <a:solidFill>
                          <a:schemeClr val="bg2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2"/>
                          </a:solidFill>
                          <a:latin typeface="Futura Lt BT" panose="020B0402020204020303"/>
                        </a:rPr>
                        <a:t>Prozentwerte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3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Biologie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5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Informatik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3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Informationssystemtechnik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8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Mathematik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Medieninformatik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18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40,0%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Physik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6,7%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0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Psychologie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7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Software Engineering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4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Wirtschaftsmathematik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3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Futura Lt BT" panose="020B0402020204020303"/>
                        </a:rPr>
                        <a:t>Wirtschaftsphysik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20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2A6B681-B452-4E74-B79B-64DE35779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807594"/>
              </p:ext>
            </p:extLst>
          </p:nvPr>
        </p:nvGraphicFramePr>
        <p:xfrm>
          <a:off x="972000" y="1385999"/>
          <a:ext cx="9949241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733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(2/2)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Studie</a:t>
            </a:r>
          </a:p>
          <a:p>
            <a:pPr lvl="1"/>
            <a:endParaRPr lang="de-DE" dirty="0"/>
          </a:p>
          <a:p>
            <a:r>
              <a:rPr lang="de-DE" dirty="0"/>
              <a:t> Werte aufzeichnen</a:t>
            </a:r>
          </a:p>
          <a:p>
            <a:pPr lvl="1"/>
            <a:r>
              <a:rPr lang="de-DE" dirty="0"/>
              <a:t>Kopfbewegung, Zeiten, Fehlerquote</a:t>
            </a:r>
          </a:p>
        </p:txBody>
      </p:sp>
    </p:spTree>
    <p:extLst>
      <p:ext uri="{BB962C8B-B14F-4D97-AF65-F5344CB8AC3E}">
        <p14:creationId xmlns:p14="http://schemas.microsoft.com/office/powerpoint/2010/main" val="32119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„Alarm“</a:t>
            </a: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„Fade 20“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„Fade 5“</a:t>
            </a: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640</Words>
  <Application>Microsoft Office PowerPoint</Application>
  <PresentationFormat>Breitbild</PresentationFormat>
  <Paragraphs>167</Paragraphs>
  <Slides>41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7" baseType="lpstr">
      <vt:lpstr>Arial</vt:lpstr>
      <vt:lpstr>Calibri</vt:lpstr>
      <vt:lpstr>Futura Lt BT</vt:lpstr>
      <vt:lpstr>Symbol</vt:lpstr>
      <vt:lpstr>Office</vt:lpstr>
      <vt:lpstr>Acrobat Document</vt:lpstr>
      <vt:lpstr>Resync</vt:lpstr>
      <vt:lpstr>Übersicht</vt:lpstr>
      <vt:lpstr>Motivation</vt:lpstr>
      <vt:lpstr>Herangehensweise (1/2) </vt:lpstr>
      <vt:lpstr>Herangehensweise (2/2) </vt:lpstr>
      <vt:lpstr>45 Probanden in 3 Studiengruppen</vt:lpstr>
      <vt:lpstr>Aufgaben (1/4)</vt:lpstr>
      <vt:lpstr>Aufgaben (2/4)</vt:lpstr>
      <vt:lpstr>Aufgaben (3/4)</vt:lpstr>
      <vt:lpstr>Aufgaben (4/4) das hier vielleicht rausmachen weil eh video?</vt:lpstr>
      <vt:lpstr>Video</vt:lpstr>
      <vt:lpstr>Ergebnisse (1/11) hier SAM raus? Und weise schrift besser lesen?</vt:lpstr>
      <vt:lpstr>Ergebnisse (2/11)</vt:lpstr>
      <vt:lpstr>Ergebnisse (3/11)</vt:lpstr>
      <vt:lpstr>Ergebnisse (4/11)</vt:lpstr>
      <vt:lpstr>Ergebnisse (5/11)</vt:lpstr>
      <vt:lpstr>Ergebnisse (6/11)</vt:lpstr>
      <vt:lpstr>Ergebnisse (7/11)</vt:lpstr>
      <vt:lpstr>Ergebnisse (8/11)</vt:lpstr>
      <vt:lpstr>Ergebnisse (9/11)</vt:lpstr>
      <vt:lpstr>Ergebnisse (11/11)</vt:lpstr>
      <vt:lpstr>Diskussion (1/4)</vt:lpstr>
      <vt:lpstr>Diskussion (2/4)</vt:lpstr>
      <vt:lpstr>Diskussion (3/4)</vt:lpstr>
      <vt:lpstr>Diskussion (4/4)</vt:lpstr>
      <vt:lpstr>Schlussfolgerung</vt:lpstr>
      <vt:lpstr>PowerPoint-Präsentation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Tobias Lahmann</cp:lastModifiedBy>
  <cp:revision>84</cp:revision>
  <dcterms:created xsi:type="dcterms:W3CDTF">2019-12-06T09:28:42Z</dcterms:created>
  <dcterms:modified xsi:type="dcterms:W3CDTF">2020-01-20T00:21:23Z</dcterms:modified>
</cp:coreProperties>
</file>