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5" r:id="rId3"/>
    <p:sldId id="257" r:id="rId4"/>
    <p:sldId id="258" r:id="rId5"/>
    <p:sldId id="286" r:id="rId6"/>
    <p:sldId id="261" r:id="rId7"/>
    <p:sldId id="287" r:id="rId8"/>
    <p:sldId id="263" r:id="rId9"/>
    <p:sldId id="289" r:id="rId10"/>
    <p:sldId id="28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186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805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73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02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991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90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150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687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09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02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3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892E-D024-47E0-835A-AD9927A202B7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3BA2-22BE-4072-A13D-1F309A69CF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6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6405" y="1780369"/>
            <a:ext cx="6884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1.Sơ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đồ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tóm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tắt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yêu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cầu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4801" y="2706401"/>
            <a:ext cx="7633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2.Sơ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đồ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kiến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trúc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hệ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thống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4801" y="4529245"/>
            <a:ext cx="89223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4.Sơ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đồ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các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màn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hình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giao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4" action="ppaction://hlinksldjump"/>
              </a:rPr>
              <a:t>diện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4801" y="3617823"/>
            <a:ext cx="6735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3.Hồ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sơ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thiết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kế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dữ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liệu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522976" y="97536"/>
            <a:ext cx="6669024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5522977" y="-12193"/>
            <a:ext cx="67295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Hồ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sơ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thiết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kế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dữ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liệu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125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4055" y="687308"/>
            <a:ext cx="925654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SƠ ĐỒ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THIẾT KẾ CÁC MÀN HÌNH GIAO DIỆN ỨNG DỤNG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32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4010"/>
            <a:ext cx="10018713" cy="97418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SƠ ĐỒ GIAO DIỆN NGƯỜI DÙNG</a:t>
            </a:r>
            <a:endParaRPr lang="vi-V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11" y="2700997"/>
            <a:ext cx="1610581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vi-VN" dirty="0"/>
          </a:p>
        </p:txBody>
      </p:sp>
      <p:sp>
        <p:nvSpPr>
          <p:cNvPr id="6" name="Arrow: Down 5"/>
          <p:cNvSpPr/>
          <p:nvPr/>
        </p:nvSpPr>
        <p:spPr>
          <a:xfrm>
            <a:off x="2331169" y="3485944"/>
            <a:ext cx="137680" cy="885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1484310" y="4360984"/>
            <a:ext cx="1610581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4808850" y="1906816"/>
            <a:ext cx="1265267" cy="745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 ĐĂNG NHẬP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4265396" y="3625650"/>
            <a:ext cx="1913208" cy="7455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MH_CHINH </a:t>
            </a:r>
          </a:p>
          <a:p>
            <a:pPr algn="ctr"/>
            <a:r>
              <a:rPr lang="en-US" dirty="0"/>
              <a:t>ĐẶT PHÒNG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9507507" y="3502856"/>
            <a:ext cx="1652700" cy="7455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MH_CHINH BÁO CÁO THỐNG KÊ 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7177502" y="3595469"/>
            <a:ext cx="1652700" cy="7455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MH_ </a:t>
            </a:r>
            <a:r>
              <a:rPr lang="en-US" dirty="0" err="1"/>
              <a:t>CHiNH</a:t>
            </a:r>
            <a:r>
              <a:rPr lang="en-US" dirty="0"/>
              <a:t> BÁO CÁO THỐNG KÊ </a:t>
            </a:r>
            <a:endParaRPr lang="vi-VN" dirty="0"/>
          </a:p>
        </p:txBody>
      </p:sp>
      <p:sp>
        <p:nvSpPr>
          <p:cNvPr id="12" name="Arrow: Down 11"/>
          <p:cNvSpPr/>
          <p:nvPr/>
        </p:nvSpPr>
        <p:spPr>
          <a:xfrm flipH="1">
            <a:off x="5286425" y="2650525"/>
            <a:ext cx="202176" cy="95907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4345710" y="288536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tân</a:t>
            </a:r>
            <a:endParaRPr lang="vi-VN" dirty="0"/>
          </a:p>
        </p:txBody>
      </p:sp>
      <p:sp>
        <p:nvSpPr>
          <p:cNvPr id="16" name="TextBox 15"/>
          <p:cNvSpPr txBox="1"/>
          <p:nvPr/>
        </p:nvSpPr>
        <p:spPr>
          <a:xfrm>
            <a:off x="7790378" y="2850491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en-US" dirty="0"/>
          </a:p>
          <a:p>
            <a:endParaRPr lang="vi-VN" dirty="0"/>
          </a:p>
        </p:txBody>
      </p:sp>
      <p:sp>
        <p:nvSpPr>
          <p:cNvPr id="17" name="TextBox 16"/>
          <p:cNvSpPr txBox="1"/>
          <p:nvPr/>
        </p:nvSpPr>
        <p:spPr>
          <a:xfrm>
            <a:off x="10412980" y="308443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endParaRPr lang="vi-VN" dirty="0"/>
          </a:p>
        </p:txBody>
      </p:sp>
      <p:sp>
        <p:nvSpPr>
          <p:cNvPr id="18" name="TextBox 17"/>
          <p:cNvSpPr txBox="1"/>
          <p:nvPr/>
        </p:nvSpPr>
        <p:spPr>
          <a:xfrm>
            <a:off x="1396567" y="200503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: web</a:t>
            </a:r>
            <a:endParaRPr lang="vi-VN" dirty="0"/>
          </a:p>
        </p:txBody>
      </p:sp>
      <p:sp>
        <p:nvSpPr>
          <p:cNvPr id="19" name="TextBox 18"/>
          <p:cNvSpPr txBox="1"/>
          <p:nvPr/>
        </p:nvSpPr>
        <p:spPr>
          <a:xfrm>
            <a:off x="6892535" y="1334627"/>
            <a:ext cx="222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en-US" dirty="0"/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: desktop</a:t>
            </a:r>
            <a:endParaRPr lang="vi-VN" dirty="0"/>
          </a:p>
        </p:txBody>
      </p:sp>
      <p:sp>
        <p:nvSpPr>
          <p:cNvPr id="21" name="Speech Bubble: Oval 20"/>
          <p:cNvSpPr/>
          <p:nvPr/>
        </p:nvSpPr>
        <p:spPr>
          <a:xfrm>
            <a:off x="-257379" y="4249615"/>
            <a:ext cx="1589650" cy="2467876"/>
          </a:xfrm>
          <a:prstGeom prst="wedgeEllipseCallout">
            <a:avLst>
              <a:gd name="adj1" fmla="val 62354"/>
              <a:gd name="adj2" fmla="val -454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: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vi-VN" dirty="0"/>
          </a:p>
        </p:txBody>
      </p:sp>
      <p:sp>
        <p:nvSpPr>
          <p:cNvPr id="22" name="Speech Bubble: Oval 21"/>
          <p:cNvSpPr/>
          <p:nvPr/>
        </p:nvSpPr>
        <p:spPr>
          <a:xfrm>
            <a:off x="2342099" y="4940166"/>
            <a:ext cx="4708058" cy="2034455"/>
          </a:xfrm>
          <a:prstGeom prst="wedgeEllipseCallout">
            <a:avLst>
              <a:gd name="adj1" fmla="val 2079"/>
              <a:gd name="adj2" fmla="val -769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ở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23" name="Speech Bubble: Oval 22"/>
          <p:cNvSpPr/>
          <p:nvPr/>
        </p:nvSpPr>
        <p:spPr>
          <a:xfrm>
            <a:off x="7050157" y="4900807"/>
            <a:ext cx="2457350" cy="1957193"/>
          </a:xfrm>
          <a:prstGeom prst="wedgeEllipseCallout">
            <a:avLst>
              <a:gd name="adj1" fmla="val 12945"/>
              <a:gd name="adj2" fmla="val -777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năm</a:t>
            </a:r>
            <a:endParaRPr lang="vi-VN" dirty="0"/>
          </a:p>
        </p:txBody>
      </p:sp>
      <p:sp>
        <p:nvSpPr>
          <p:cNvPr id="24" name="Speech Bubble: Oval 23"/>
          <p:cNvSpPr/>
          <p:nvPr/>
        </p:nvSpPr>
        <p:spPr>
          <a:xfrm>
            <a:off x="9507507" y="4900806"/>
            <a:ext cx="2818017" cy="1957193"/>
          </a:xfrm>
          <a:prstGeom prst="wedgeEllipseCallout">
            <a:avLst>
              <a:gd name="adj1" fmla="val 1203"/>
              <a:gd name="adj2" fmla="val -800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năm</a:t>
            </a:r>
            <a:endParaRPr lang="vi-VN" dirty="0"/>
          </a:p>
        </p:txBody>
      </p:sp>
      <p:sp>
        <p:nvSpPr>
          <p:cNvPr id="25" name="Speech Bubble: Oval 24"/>
          <p:cNvSpPr/>
          <p:nvPr/>
        </p:nvSpPr>
        <p:spPr>
          <a:xfrm>
            <a:off x="0" y="914400"/>
            <a:ext cx="1351892" cy="1908991"/>
          </a:xfrm>
          <a:prstGeom prst="wedgeEllipseCallout">
            <a:avLst>
              <a:gd name="adj1" fmla="val 57928"/>
              <a:gd name="adj2" fmla="val 1003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endParaRPr lang="vi-VN" dirty="0"/>
          </a:p>
        </p:txBody>
      </p:sp>
      <p:sp>
        <p:nvSpPr>
          <p:cNvPr id="27" name="Rectangle 26"/>
          <p:cNvSpPr/>
          <p:nvPr/>
        </p:nvSpPr>
        <p:spPr>
          <a:xfrm>
            <a:off x="7257241" y="1932269"/>
            <a:ext cx="1265267" cy="745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 ĐĂNG NHẬP</a:t>
            </a:r>
            <a:endParaRPr lang="vi-VN" dirty="0"/>
          </a:p>
        </p:txBody>
      </p:sp>
      <p:sp>
        <p:nvSpPr>
          <p:cNvPr id="28" name="Arrow: Down 27"/>
          <p:cNvSpPr/>
          <p:nvPr/>
        </p:nvSpPr>
        <p:spPr>
          <a:xfrm flipH="1">
            <a:off x="7734816" y="2675978"/>
            <a:ext cx="202176" cy="95907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9675564" y="1846785"/>
            <a:ext cx="1265267" cy="745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 ĐĂNG NHẬP</a:t>
            </a:r>
            <a:endParaRPr lang="vi-VN" dirty="0"/>
          </a:p>
        </p:txBody>
      </p:sp>
      <p:sp>
        <p:nvSpPr>
          <p:cNvPr id="30" name="Arrow: Down 29"/>
          <p:cNvSpPr/>
          <p:nvPr/>
        </p:nvSpPr>
        <p:spPr>
          <a:xfrm flipH="1">
            <a:off x="10153139" y="2590494"/>
            <a:ext cx="202176" cy="95907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6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3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83393" y="217528"/>
            <a:ext cx="2013211" cy="757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MH_CHINH </a:t>
            </a:r>
          </a:p>
          <a:p>
            <a:pPr algn="ctr"/>
            <a:r>
              <a:rPr lang="en-US" dirty="0"/>
              <a:t>ĐẶT PHÒNG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9183949" y="798044"/>
            <a:ext cx="1652700" cy="7455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MH_CHINH BÁO CÁO THỐNG KÊ </a:t>
            </a:r>
            <a:endParaRPr lang="vi-VN" dirty="0"/>
          </a:p>
        </p:txBody>
      </p:sp>
      <p:sp>
        <p:nvSpPr>
          <p:cNvPr id="27" name="Arrow: Down 26"/>
          <p:cNvSpPr/>
          <p:nvPr/>
        </p:nvSpPr>
        <p:spPr>
          <a:xfrm rot="2883536" flipH="1">
            <a:off x="1716676" y="669462"/>
            <a:ext cx="141302" cy="2286781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Arrow: Down 27"/>
          <p:cNvSpPr/>
          <p:nvPr/>
        </p:nvSpPr>
        <p:spPr>
          <a:xfrm rot="20837385">
            <a:off x="3824307" y="967941"/>
            <a:ext cx="230424" cy="436686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267826" y="2685251"/>
            <a:ext cx="1913208" cy="745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 THÔNG TIN CHI TIẾT PHÒNG</a:t>
            </a:r>
            <a:endParaRPr lang="vi-VN" dirty="0"/>
          </a:p>
        </p:txBody>
      </p:sp>
      <p:sp>
        <p:nvSpPr>
          <p:cNvPr id="30" name="Arrow: Down 29"/>
          <p:cNvSpPr/>
          <p:nvPr/>
        </p:nvSpPr>
        <p:spPr>
          <a:xfrm>
            <a:off x="3010486" y="996096"/>
            <a:ext cx="206241" cy="306359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3529703" y="5328660"/>
            <a:ext cx="1913208" cy="745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 CỨU PHIẾU THUÊ PHÒNG</a:t>
            </a:r>
            <a:endParaRPr lang="vi-VN" dirty="0"/>
          </a:p>
        </p:txBody>
      </p:sp>
      <p:sp>
        <p:nvSpPr>
          <p:cNvPr id="32" name="Rectangle 31"/>
          <p:cNvSpPr/>
          <p:nvPr/>
        </p:nvSpPr>
        <p:spPr>
          <a:xfrm>
            <a:off x="2008212" y="4123983"/>
            <a:ext cx="1913208" cy="745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NHẬP THÔNG TIN KHÁCH ĐẶT PHÒNG</a:t>
            </a:r>
            <a:endParaRPr lang="vi-VN" dirty="0"/>
          </a:p>
        </p:txBody>
      </p:sp>
      <p:sp>
        <p:nvSpPr>
          <p:cNvPr id="33" name="Rectangle 32"/>
          <p:cNvSpPr/>
          <p:nvPr/>
        </p:nvSpPr>
        <p:spPr>
          <a:xfrm>
            <a:off x="7060960" y="5054931"/>
            <a:ext cx="1913208" cy="745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 TRA CỨU PHIẾU THUÊ</a:t>
            </a:r>
            <a:endParaRPr lang="vi-VN" dirty="0"/>
          </a:p>
        </p:txBody>
      </p:sp>
      <p:cxnSp>
        <p:nvCxnSpPr>
          <p:cNvPr id="34" name="Connector: Elbow 33"/>
          <p:cNvCxnSpPr>
            <a:stCxn id="10" idx="0"/>
            <a:endCxn id="10" idx="0"/>
          </p:cNvCxnSpPr>
          <p:nvPr/>
        </p:nvCxnSpPr>
        <p:spPr>
          <a:xfrm rot="5400000" flipH="1" flipV="1">
            <a:off x="10010299" y="798044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Down 41"/>
          <p:cNvSpPr/>
          <p:nvPr/>
        </p:nvSpPr>
        <p:spPr>
          <a:xfrm rot="376954" flipH="1">
            <a:off x="6366412" y="1639659"/>
            <a:ext cx="230911" cy="207402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9063292" y="2515605"/>
            <a:ext cx="1913208" cy="745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 TRA CỨU PHIẾU THUÊ</a:t>
            </a:r>
            <a:endParaRPr lang="vi-VN" dirty="0"/>
          </a:p>
        </p:txBody>
      </p:sp>
      <p:sp>
        <p:nvSpPr>
          <p:cNvPr id="44" name="Arrow: Down 43"/>
          <p:cNvSpPr/>
          <p:nvPr/>
        </p:nvSpPr>
        <p:spPr>
          <a:xfrm>
            <a:off x="9943112" y="1569796"/>
            <a:ext cx="153568" cy="94581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Speech Bubble: Oval 44"/>
          <p:cNvSpPr/>
          <p:nvPr/>
        </p:nvSpPr>
        <p:spPr>
          <a:xfrm>
            <a:off x="295609" y="785655"/>
            <a:ext cx="1589650" cy="891122"/>
          </a:xfrm>
          <a:prstGeom prst="wedgeEllipseCallout">
            <a:avLst>
              <a:gd name="adj1" fmla="val 57928"/>
              <a:gd name="adj2" fmla="val 1003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đúp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vi-VN" dirty="0"/>
          </a:p>
        </p:txBody>
      </p:sp>
      <p:sp>
        <p:nvSpPr>
          <p:cNvPr id="46" name="Speech Bubble: Oval 45"/>
          <p:cNvSpPr/>
          <p:nvPr/>
        </p:nvSpPr>
        <p:spPr>
          <a:xfrm>
            <a:off x="3754284" y="1039791"/>
            <a:ext cx="1858206" cy="1535087"/>
          </a:xfrm>
          <a:prstGeom prst="wedgeEllipseCallout">
            <a:avLst>
              <a:gd name="adj1" fmla="val -82530"/>
              <a:gd name="adj2" fmla="val 880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chọn</a:t>
            </a:r>
            <a:r>
              <a:rPr lang="en-US" dirty="0"/>
              <a:t> button </a:t>
            </a:r>
            <a:r>
              <a:rPr lang="en-US" dirty="0" err="1"/>
              <a:t>phòng</a:t>
            </a:r>
            <a:r>
              <a:rPr lang="en-US" dirty="0"/>
              <a:t> =&gt; </a:t>
            </a:r>
            <a:r>
              <a:rPr lang="en-US" dirty="0" err="1"/>
              <a:t>hiển</a:t>
            </a:r>
            <a:r>
              <a:rPr lang="en-US" dirty="0"/>
              <a:t> 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vi-VN" dirty="0"/>
          </a:p>
        </p:txBody>
      </p:sp>
      <p:sp>
        <p:nvSpPr>
          <p:cNvPr id="47" name="Speech Bubble: Oval 46"/>
          <p:cNvSpPr/>
          <p:nvPr/>
        </p:nvSpPr>
        <p:spPr>
          <a:xfrm>
            <a:off x="-501509" y="5300954"/>
            <a:ext cx="3848237" cy="1557046"/>
          </a:xfrm>
          <a:prstGeom prst="wedgeEllipseCallout">
            <a:avLst>
              <a:gd name="adj1" fmla="val 49630"/>
              <a:gd name="adj2" fmla="val -475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thuê</a:t>
            </a:r>
            <a:endParaRPr lang="en-US" dirty="0"/>
          </a:p>
          <a:p>
            <a:pPr algn="ctr"/>
            <a:endParaRPr lang="vi-VN" dirty="0"/>
          </a:p>
        </p:txBody>
      </p:sp>
      <p:sp>
        <p:nvSpPr>
          <p:cNvPr id="48" name="Arrow: Curved Up 47"/>
          <p:cNvSpPr/>
          <p:nvPr/>
        </p:nvSpPr>
        <p:spPr>
          <a:xfrm rot="1625218">
            <a:off x="26962" y="4187960"/>
            <a:ext cx="3467408" cy="990427"/>
          </a:xfrm>
          <a:prstGeom prst="curved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Speech Bubble: Oval 48"/>
          <p:cNvSpPr/>
          <p:nvPr/>
        </p:nvSpPr>
        <p:spPr>
          <a:xfrm>
            <a:off x="4022840" y="2745110"/>
            <a:ext cx="1589650" cy="891122"/>
          </a:xfrm>
          <a:prstGeom prst="wedgeEllipseCallout">
            <a:avLst>
              <a:gd name="adj1" fmla="val -42072"/>
              <a:gd name="adj2" fmla="val 909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vi-VN" dirty="0"/>
          </a:p>
        </p:txBody>
      </p:sp>
      <p:sp>
        <p:nvSpPr>
          <p:cNvPr id="50" name="Speech Bubble: Oval 49"/>
          <p:cNvSpPr/>
          <p:nvPr/>
        </p:nvSpPr>
        <p:spPr>
          <a:xfrm>
            <a:off x="5047617" y="-141710"/>
            <a:ext cx="1148065" cy="1547797"/>
          </a:xfrm>
          <a:prstGeom prst="wedgeEllipseCallout">
            <a:avLst>
              <a:gd name="adj1" fmla="val 64288"/>
              <a:gd name="adj2" fmla="val 1626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vi-VN" dirty="0"/>
          </a:p>
        </p:txBody>
      </p:sp>
      <p:sp>
        <p:nvSpPr>
          <p:cNvPr id="51" name="Speech Bubble: Oval 50"/>
          <p:cNvSpPr/>
          <p:nvPr/>
        </p:nvSpPr>
        <p:spPr>
          <a:xfrm>
            <a:off x="10569787" y="4541888"/>
            <a:ext cx="1442735" cy="2334823"/>
          </a:xfrm>
          <a:prstGeom prst="wedgeEllipseCallout">
            <a:avLst>
              <a:gd name="adj1" fmla="val -117583"/>
              <a:gd name="adj2" fmla="val -1068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Enter</a:t>
            </a:r>
          </a:p>
          <a:p>
            <a:pPr algn="ctr"/>
            <a:endParaRPr lang="vi-VN" dirty="0"/>
          </a:p>
        </p:txBody>
      </p:sp>
      <p:sp>
        <p:nvSpPr>
          <p:cNvPr id="53" name="Arrow: Down 52"/>
          <p:cNvSpPr/>
          <p:nvPr/>
        </p:nvSpPr>
        <p:spPr>
          <a:xfrm rot="20799007" flipH="1">
            <a:off x="7521355" y="1661175"/>
            <a:ext cx="260976" cy="342544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Rectangle 53"/>
          <p:cNvSpPr/>
          <p:nvPr/>
        </p:nvSpPr>
        <p:spPr>
          <a:xfrm>
            <a:off x="5297019" y="3733562"/>
            <a:ext cx="1913208" cy="745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 CẬP NHẬT ĐƠN GIÁ THUÊ</a:t>
            </a:r>
            <a:endParaRPr lang="vi-VN" dirty="0"/>
          </a:p>
        </p:txBody>
      </p:sp>
      <p:sp>
        <p:nvSpPr>
          <p:cNvPr id="55" name="Speech Bubble: Oval 54"/>
          <p:cNvSpPr/>
          <p:nvPr/>
        </p:nvSpPr>
        <p:spPr>
          <a:xfrm>
            <a:off x="7650129" y="813105"/>
            <a:ext cx="1440340" cy="2667191"/>
          </a:xfrm>
          <a:prstGeom prst="wedgeEllipseCallout">
            <a:avLst>
              <a:gd name="adj1" fmla="val -29064"/>
              <a:gd name="adj2" fmla="val 833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Enter</a:t>
            </a:r>
          </a:p>
          <a:p>
            <a:pPr algn="ctr"/>
            <a:endParaRPr lang="vi-VN" dirty="0"/>
          </a:p>
        </p:txBody>
      </p:sp>
      <p:sp>
        <p:nvSpPr>
          <p:cNvPr id="26" name="Rectangle 25"/>
          <p:cNvSpPr/>
          <p:nvPr/>
        </p:nvSpPr>
        <p:spPr>
          <a:xfrm>
            <a:off x="6200777" y="632189"/>
            <a:ext cx="1816787" cy="911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MH_ </a:t>
            </a:r>
            <a:r>
              <a:rPr lang="en-US" dirty="0" err="1"/>
              <a:t>CHiNH</a:t>
            </a:r>
            <a:r>
              <a:rPr lang="en-US" dirty="0"/>
              <a:t> BÁO CÁO THỐNG KÊ </a:t>
            </a:r>
            <a:endParaRPr lang="vi-VN" dirty="0"/>
          </a:p>
        </p:txBody>
      </p:sp>
      <p:pic>
        <p:nvPicPr>
          <p:cNvPr id="35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8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Giao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diện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KHÁCH HÀNG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</a:rPr>
              <a:t>Môi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</a:rPr>
              <a:t>trường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: web</a:t>
            </a:r>
            <a:endParaRPr lang="vi-V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3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88974" y="2546253"/>
            <a:ext cx="8044069" cy="26177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ảnh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sạn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phòng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thất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, ….</a:t>
            </a:r>
            <a:endParaRPr lang="vi-VN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29130" y="5250047"/>
            <a:ext cx="1618600" cy="288847"/>
            <a:chOff x="4638260" y="5116330"/>
            <a:chExt cx="2663688" cy="457200"/>
          </a:xfrm>
        </p:grpSpPr>
        <p:sp>
          <p:nvSpPr>
            <p:cNvPr id="7" name="Flowchart: Connector 6"/>
            <p:cNvSpPr/>
            <p:nvPr/>
          </p:nvSpPr>
          <p:spPr>
            <a:xfrm>
              <a:off x="4638260" y="511633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73756" y="511633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6109252" y="511633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6844748" y="511633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1391" y="2239617"/>
            <a:ext cx="1656726" cy="4055166"/>
          </a:xfrm>
          <a:prstGeom prst="rect">
            <a:avLst/>
          </a:prstGeom>
          <a:solidFill>
            <a:srgbClr val="BE7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Chuyên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1</a:t>
            </a:r>
          </a:p>
          <a:p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Chuyên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2</a:t>
            </a:r>
          </a:p>
          <a:p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Chuyên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3</a:t>
            </a:r>
          </a:p>
          <a:p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Chuyên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4</a:t>
            </a:r>
          </a:p>
          <a:p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Chuyên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…</a:t>
            </a:r>
          </a:p>
        </p:txBody>
      </p:sp>
      <p:sp>
        <p:nvSpPr>
          <p:cNvPr id="5" name="Speech Bubble: Oval 4"/>
          <p:cNvSpPr/>
          <p:nvPr/>
        </p:nvSpPr>
        <p:spPr>
          <a:xfrm>
            <a:off x="-373812" y="349480"/>
            <a:ext cx="1344483" cy="882917"/>
          </a:xfrm>
          <a:prstGeom prst="wedgeEllipseCallout">
            <a:avLst>
              <a:gd name="adj1" fmla="val 62424"/>
              <a:gd name="adj2" fmla="val 656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sạn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29948" y="55564"/>
            <a:ext cx="9144000" cy="10907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Chào</a:t>
            </a:r>
            <a:r>
              <a:rPr lang="en-US" sz="48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mừng</a:t>
            </a:r>
            <a:r>
              <a:rPr lang="en-US" sz="48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quý</a:t>
            </a:r>
            <a:r>
              <a:rPr lang="en-US" sz="48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khách</a:t>
            </a:r>
            <a:r>
              <a:rPr lang="en-US" sz="48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đến</a:t>
            </a:r>
            <a:r>
              <a:rPr lang="en-US" sz="48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8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với</a:t>
            </a:r>
            <a:endParaRPr lang="vi-VN" sz="4800" dirty="0">
              <a:solidFill>
                <a:srgbClr val="C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729948" y="1232397"/>
            <a:ext cx="9144000" cy="68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Khách</a:t>
            </a:r>
            <a:r>
              <a:rPr lang="en-US" sz="44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sạn</a:t>
            </a:r>
            <a:r>
              <a:rPr lang="en-US" sz="44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ngàn</a:t>
            </a:r>
            <a:r>
              <a:rPr lang="en-US" sz="44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vì</a:t>
            </a:r>
            <a:r>
              <a:rPr lang="en-US" sz="4400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sao</a:t>
            </a:r>
            <a:endParaRPr lang="vi-VN" sz="4400" dirty="0">
              <a:solidFill>
                <a:srgbClr val="C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Flowchart: Merge 1"/>
          <p:cNvSpPr/>
          <p:nvPr/>
        </p:nvSpPr>
        <p:spPr>
          <a:xfrm>
            <a:off x="6692013" y="6528889"/>
            <a:ext cx="437990" cy="329111"/>
          </a:xfrm>
          <a:prstGeom prst="flowChartMerg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2" descr="home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3998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/>
          <p:cNvSpPr/>
          <p:nvPr/>
        </p:nvSpPr>
        <p:spPr>
          <a:xfrm>
            <a:off x="2039816" y="1955409"/>
            <a:ext cx="1899138" cy="815926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 A</a:t>
            </a:r>
            <a:endParaRPr lang="vi-VN" b="1" dirty="0">
              <a:solidFill>
                <a:srgbClr val="C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Rectangle: Single Corner Snipped 13"/>
          <p:cNvSpPr/>
          <p:nvPr/>
        </p:nvSpPr>
        <p:spPr>
          <a:xfrm>
            <a:off x="4144107" y="2375522"/>
            <a:ext cx="1249680" cy="405294"/>
          </a:xfrm>
          <a:prstGeom prst="snip1Rect">
            <a:avLst/>
          </a:prstGeom>
          <a:solidFill>
            <a:schemeClr val="accent4">
              <a:lumMod val="75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 B</a:t>
            </a:r>
            <a:endParaRPr lang="vi-VN" b="1" dirty="0">
              <a:solidFill>
                <a:srgbClr val="C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Rectangle: Single Corner Snipped 14"/>
          <p:cNvSpPr/>
          <p:nvPr/>
        </p:nvSpPr>
        <p:spPr>
          <a:xfrm>
            <a:off x="5598940" y="2386921"/>
            <a:ext cx="1249680" cy="405294"/>
          </a:xfrm>
          <a:prstGeom prst="snip1Rect">
            <a:avLst/>
          </a:prstGeom>
          <a:solidFill>
            <a:schemeClr val="accent4">
              <a:lumMod val="75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 C</a:t>
            </a:r>
            <a:endParaRPr lang="vi-VN" b="1" dirty="0">
              <a:solidFill>
                <a:srgbClr val="C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2039816" y="306675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401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559126" y="306675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402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5078436" y="306675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403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595402" y="306675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404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8112368" y="3066757"/>
            <a:ext cx="1413804" cy="5486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405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9629334" y="306675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406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3384" y="3100971"/>
            <a:ext cx="92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Tầng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4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2039816" y="3689042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301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3559126" y="3689042"/>
            <a:ext cx="1413804" cy="5486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302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5078436" y="3689042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303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6595402" y="3689042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304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8112368" y="3689042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305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9629334" y="3689042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306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3384" y="3723256"/>
            <a:ext cx="92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Tầng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3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2039816" y="431132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201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3559126" y="431132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202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5078436" y="431132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203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6595402" y="4311327"/>
            <a:ext cx="1413804" cy="5486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204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8112368" y="4311327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205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9629334" y="4311327"/>
            <a:ext cx="1413804" cy="5486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206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3384" y="4345541"/>
            <a:ext cx="92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Tầng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2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2065607" y="4958176"/>
            <a:ext cx="1413804" cy="5486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101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1" name="Rectangle: Rounded Corners 40"/>
          <p:cNvSpPr/>
          <p:nvPr/>
        </p:nvSpPr>
        <p:spPr>
          <a:xfrm>
            <a:off x="3584917" y="4958176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102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5104227" y="4958176"/>
            <a:ext cx="1413804" cy="5486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103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6621193" y="4958176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104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4" name="Rectangle: Rounded Corners 43"/>
          <p:cNvSpPr/>
          <p:nvPr/>
        </p:nvSpPr>
        <p:spPr>
          <a:xfrm>
            <a:off x="8138159" y="4958176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105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9655125" y="4958176"/>
            <a:ext cx="1413804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106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9175" y="4992390"/>
            <a:ext cx="92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Tầng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1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8" name="Rectangle: Rounded Corners 47"/>
          <p:cNvSpPr/>
          <p:nvPr/>
        </p:nvSpPr>
        <p:spPr>
          <a:xfrm>
            <a:off x="2065607" y="6035039"/>
            <a:ext cx="337624" cy="2110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ectangle: Rounded Corners 48"/>
          <p:cNvSpPr/>
          <p:nvPr/>
        </p:nvSpPr>
        <p:spPr>
          <a:xfrm>
            <a:off x="4431323" y="6035039"/>
            <a:ext cx="337624" cy="2110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TextBox 49"/>
          <p:cNvSpPr txBox="1"/>
          <p:nvPr/>
        </p:nvSpPr>
        <p:spPr>
          <a:xfrm>
            <a:off x="2434040" y="595698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Còn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trống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22689" y="595588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Đã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đặt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7244862" y="5955880"/>
            <a:ext cx="4431323" cy="768477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đúp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vi-VN" dirty="0"/>
          </a:p>
        </p:txBody>
      </p:sp>
      <p:sp>
        <p:nvSpPr>
          <p:cNvPr id="47" name="Flowchart: Merge 46">
            <a:hlinkClick r:id="rId2" action="ppaction://hlinksldjump"/>
          </p:cNvPr>
          <p:cNvSpPr/>
          <p:nvPr/>
        </p:nvSpPr>
        <p:spPr>
          <a:xfrm rot="10800000">
            <a:off x="6714031" y="395778"/>
            <a:ext cx="437990" cy="269074"/>
          </a:xfrm>
          <a:prstGeom prst="flowChartMerg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7371470" y="3399002"/>
            <a:ext cx="618979" cy="196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VIP</a:t>
            </a:r>
            <a:endParaRPr lang="vi-VN" sz="1200" b="1" dirty="0">
              <a:solidFill>
                <a:schemeClr val="accent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5538" y="4661370"/>
            <a:ext cx="618979" cy="196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VIP</a:t>
            </a:r>
            <a:endParaRPr lang="vi-VN" sz="1200" b="1" dirty="0">
              <a:solidFill>
                <a:schemeClr val="accent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64504" y="4637795"/>
            <a:ext cx="618979" cy="196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VIP</a:t>
            </a:r>
            <a:endParaRPr lang="vi-VN" sz="1200" b="1" dirty="0">
              <a:solidFill>
                <a:schemeClr val="accent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2" name="Picture 2" descr="home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84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Giao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diện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TIẾP TÂN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</a:rPr>
              <a:t>Môi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</a:rPr>
              <a:t>trường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: DESKTOP</a:t>
            </a:r>
            <a:endParaRPr lang="vi-V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5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4023359" y="2606768"/>
            <a:ext cx="3995225" cy="1602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Rounded 5"/>
          <p:cNvSpPr/>
          <p:nvPr/>
        </p:nvSpPr>
        <p:spPr>
          <a:xfrm>
            <a:off x="5795888" y="3143185"/>
            <a:ext cx="1913206" cy="274575"/>
          </a:xfrm>
          <a:prstGeom prst="round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5318" y="3157060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Tên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đăng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nhập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8826" y="3605934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Mật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khẩu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:</a:t>
            </a:r>
          </a:p>
        </p:txBody>
      </p:sp>
      <p:sp>
        <p:nvSpPr>
          <p:cNvPr id="12" name="Rectangle: Single Corner Rounded 11"/>
          <p:cNvSpPr/>
          <p:nvPr/>
        </p:nvSpPr>
        <p:spPr>
          <a:xfrm>
            <a:off x="5795888" y="3653313"/>
            <a:ext cx="1913206" cy="274575"/>
          </a:xfrm>
          <a:prstGeom prst="round1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882207" y="5822272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Cần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hổ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trợ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kỹ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thuật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liên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hệ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bộ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phận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kỹ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thuật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số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19009999</a:t>
            </a:r>
            <a:endParaRPr lang="vi-VN" i="1" dirty="0">
              <a:solidFill>
                <a:schemeClr val="accent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2207" y="5452940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Sử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dụng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tài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khoản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nhân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viên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được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cung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cấp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để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đăng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nhập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8328074" y="3644390"/>
            <a:ext cx="3863926" cy="1458435"/>
          </a:xfrm>
          <a:prstGeom prst="wedgeRoundRectCallout">
            <a:avLst>
              <a:gd name="adj1" fmla="val -56876"/>
              <a:gd name="adj2" fmla="val -792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.</a:t>
            </a:r>
          </a:p>
          <a:p>
            <a:pPr algn="ctr"/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tân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.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794694" y="4386807"/>
            <a:ext cx="1237957" cy="37594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GỬI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333" y="400954"/>
            <a:ext cx="569691" cy="569691"/>
          </a:xfrm>
          <a:prstGeom prst="rect">
            <a:avLst/>
          </a:prstGeom>
        </p:spPr>
      </p:pic>
      <p:pic>
        <p:nvPicPr>
          <p:cNvPr id="15" name="Picture 2" descr="home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39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79530" y="1899138"/>
            <a:ext cx="1507079" cy="805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18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trống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758485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A401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559169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A402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2396196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A403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259014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A404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47623" y="4752863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A405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5036232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A406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757309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A301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1557993" y="4126189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A302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2395020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A303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3257838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A304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4146447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A305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5035056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A306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757309" y="348372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A201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1557993" y="348372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A202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2395020" y="348372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A203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3257838" y="3483729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A204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146447" y="348372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A205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5035056" y="3483729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A206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757309" y="2857055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A101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1557993" y="2857055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A102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2395020" y="2857055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A103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3257838" y="2857055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A104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4146447" y="2857055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A105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1" name="Rectangle: Rounded Corners 40"/>
          <p:cNvSpPr/>
          <p:nvPr/>
        </p:nvSpPr>
        <p:spPr>
          <a:xfrm>
            <a:off x="5035056" y="2857055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A106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679530" y="378830"/>
            <a:ext cx="1246921" cy="120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1" name="Rectangle 50"/>
          <p:cNvSpPr/>
          <p:nvPr/>
        </p:nvSpPr>
        <p:spPr>
          <a:xfrm>
            <a:off x="2256949" y="2145122"/>
            <a:ext cx="1507079" cy="55329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Hết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34368" y="2145122"/>
            <a:ext cx="1507079" cy="5596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C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3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trống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peech Bubble: Oval 1"/>
          <p:cNvSpPr/>
          <p:nvPr/>
        </p:nvSpPr>
        <p:spPr>
          <a:xfrm>
            <a:off x="166467" y="5598357"/>
            <a:ext cx="4811151" cy="1139484"/>
          </a:xfrm>
          <a:prstGeom prst="wedgeEllipseCallout">
            <a:avLst>
              <a:gd name="adj1" fmla="val 62208"/>
              <a:gd name="adj2" fmla="val -740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,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7281600" y="2421766"/>
            <a:ext cx="471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Phòng</a:t>
            </a:r>
            <a:r>
              <a:rPr lang="en-US" dirty="0"/>
              <a:t>: 					A103</a:t>
            </a:r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:				Cao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:				30/11/2016</a:t>
            </a:r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:			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9782129" y="3383158"/>
            <a:ext cx="2039815" cy="201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02/12/2016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7281600" y="4040930"/>
            <a:ext cx="2664258" cy="25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A</a:t>
            </a:r>
            <a:endParaRPr lang="vi-VN" dirty="0"/>
          </a:p>
        </p:txBody>
      </p:sp>
      <p:sp>
        <p:nvSpPr>
          <p:cNvPr id="56" name="Rectangle 55"/>
          <p:cNvSpPr/>
          <p:nvPr/>
        </p:nvSpPr>
        <p:spPr>
          <a:xfrm>
            <a:off x="7281600" y="4404789"/>
            <a:ext cx="2664258" cy="25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Bê</a:t>
            </a:r>
            <a:endParaRPr lang="vi-VN" dirty="0"/>
          </a:p>
        </p:txBody>
      </p:sp>
      <p:sp>
        <p:nvSpPr>
          <p:cNvPr id="57" name="Rectangle 56"/>
          <p:cNvSpPr/>
          <p:nvPr/>
        </p:nvSpPr>
        <p:spPr>
          <a:xfrm>
            <a:off x="7281600" y="4772468"/>
            <a:ext cx="2664258" cy="25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Lê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Xê</a:t>
            </a:r>
            <a:endParaRPr lang="vi-VN" dirty="0"/>
          </a:p>
        </p:txBody>
      </p:sp>
      <p:sp>
        <p:nvSpPr>
          <p:cNvPr id="58" name="Rectangle 57"/>
          <p:cNvSpPr/>
          <p:nvPr/>
        </p:nvSpPr>
        <p:spPr>
          <a:xfrm>
            <a:off x="9985334" y="4040929"/>
            <a:ext cx="2057009" cy="293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252351245</a:t>
            </a:r>
            <a:endParaRPr lang="vi-VN" dirty="0"/>
          </a:p>
        </p:txBody>
      </p:sp>
      <p:sp>
        <p:nvSpPr>
          <p:cNvPr id="59" name="Rectangle 58"/>
          <p:cNvSpPr/>
          <p:nvPr/>
        </p:nvSpPr>
        <p:spPr>
          <a:xfrm>
            <a:off x="9985333" y="4404789"/>
            <a:ext cx="2057009" cy="293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652124555</a:t>
            </a:r>
            <a:endParaRPr lang="vi-VN" dirty="0"/>
          </a:p>
        </p:txBody>
      </p:sp>
      <p:sp>
        <p:nvSpPr>
          <p:cNvPr id="60" name="Rectangle 59"/>
          <p:cNvSpPr/>
          <p:nvPr/>
        </p:nvSpPr>
        <p:spPr>
          <a:xfrm>
            <a:off x="9985332" y="4754581"/>
            <a:ext cx="2057009" cy="293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251245842</a:t>
            </a:r>
            <a:endParaRPr lang="vi-VN" dirty="0"/>
          </a:p>
        </p:txBody>
      </p:sp>
      <p:sp>
        <p:nvSpPr>
          <p:cNvPr id="61" name="Rectangle: Rounded Corners 60"/>
          <p:cNvSpPr/>
          <p:nvPr/>
        </p:nvSpPr>
        <p:spPr>
          <a:xfrm>
            <a:off x="9114687" y="5319756"/>
            <a:ext cx="2007394" cy="55720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Trả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2" name="Speech Bubble: Oval 61"/>
          <p:cNvSpPr/>
          <p:nvPr/>
        </p:nvSpPr>
        <p:spPr>
          <a:xfrm>
            <a:off x="1358452" y="195752"/>
            <a:ext cx="4811151" cy="1139484"/>
          </a:xfrm>
          <a:prstGeom prst="wedgeEllipseCallout">
            <a:avLst>
              <a:gd name="adj1" fmla="val 36477"/>
              <a:gd name="adj2" fmla="val 195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choột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63" name="TextBox 62"/>
          <p:cNvSpPr txBox="1"/>
          <p:nvPr/>
        </p:nvSpPr>
        <p:spPr>
          <a:xfrm>
            <a:off x="6586750" y="381911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Chào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nhân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viên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tiếp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tân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Mai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Văn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Rất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Lâu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81" y="194144"/>
            <a:ext cx="932991" cy="932991"/>
          </a:xfrm>
          <a:prstGeom prst="rect">
            <a:avLst/>
          </a:prstGeom>
        </p:spPr>
      </p:pic>
      <p:pic>
        <p:nvPicPr>
          <p:cNvPr id="43" name="Picture 2" descr="home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57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86750" y="381911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Chào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nhân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viên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tiếp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tân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Mai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Văn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Rất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Lâu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530" y="1899138"/>
            <a:ext cx="1507079" cy="805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18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trống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758485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A401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559169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A402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2396196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A403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259014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A404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47623" y="4752863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A405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5036232" y="4752863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A406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757309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A301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1557993" y="4126189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A302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2395020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A303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3257838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A304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4146447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A305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5035056" y="412618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A306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757309" y="348372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A201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1557993" y="348372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A202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2395020" y="348372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A203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3257838" y="3483729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A204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146447" y="3483729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A205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5035056" y="3483729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A206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757309" y="2857055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A101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1557993" y="2857055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A102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2395020" y="2857055"/>
            <a:ext cx="831171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A103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3257838" y="2857055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A104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4146447" y="2857055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A105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1" name="Rectangle: Rounded Corners 40"/>
          <p:cNvSpPr/>
          <p:nvPr/>
        </p:nvSpPr>
        <p:spPr>
          <a:xfrm>
            <a:off x="5035056" y="2857055"/>
            <a:ext cx="831171" cy="5572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A106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81" y="194144"/>
            <a:ext cx="932991" cy="9329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679530" y="378830"/>
            <a:ext cx="1246921" cy="120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1" name="Rectangle 50"/>
          <p:cNvSpPr/>
          <p:nvPr/>
        </p:nvSpPr>
        <p:spPr>
          <a:xfrm>
            <a:off x="2256949" y="2145122"/>
            <a:ext cx="1507079" cy="55329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Hết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34368" y="2145122"/>
            <a:ext cx="1507079" cy="55964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C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3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trống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peech Bubble: Oval 1"/>
          <p:cNvSpPr/>
          <p:nvPr/>
        </p:nvSpPr>
        <p:spPr>
          <a:xfrm>
            <a:off x="166467" y="5598357"/>
            <a:ext cx="4811151" cy="1139484"/>
          </a:xfrm>
          <a:prstGeom prst="wedgeEllipseCallout">
            <a:avLst>
              <a:gd name="adj1" fmla="val 62208"/>
              <a:gd name="adj2" fmla="val -740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,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7281600" y="2421766"/>
            <a:ext cx="471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Phòng</a:t>
            </a:r>
            <a:r>
              <a:rPr lang="en-US" dirty="0"/>
              <a:t>: 					A205</a:t>
            </a:r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:				Cao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:				30/11/2016</a:t>
            </a:r>
          </a:p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:			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9782129" y="3383158"/>
            <a:ext cx="2039815" cy="201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02/12/2016</a:t>
            </a:r>
            <a:endParaRPr lang="vi-VN" dirty="0"/>
          </a:p>
        </p:txBody>
      </p:sp>
      <p:sp>
        <p:nvSpPr>
          <p:cNvPr id="55" name="Rectangle 54"/>
          <p:cNvSpPr/>
          <p:nvPr/>
        </p:nvSpPr>
        <p:spPr>
          <a:xfrm>
            <a:off x="7281600" y="4040930"/>
            <a:ext cx="2664258" cy="25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A</a:t>
            </a:r>
            <a:endParaRPr lang="vi-VN" dirty="0"/>
          </a:p>
        </p:txBody>
      </p:sp>
      <p:sp>
        <p:nvSpPr>
          <p:cNvPr id="56" name="Rectangle 55"/>
          <p:cNvSpPr/>
          <p:nvPr/>
        </p:nvSpPr>
        <p:spPr>
          <a:xfrm>
            <a:off x="7281600" y="4404789"/>
            <a:ext cx="2664258" cy="25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Bê</a:t>
            </a:r>
            <a:endParaRPr lang="vi-VN" dirty="0"/>
          </a:p>
        </p:txBody>
      </p:sp>
      <p:sp>
        <p:nvSpPr>
          <p:cNvPr id="57" name="Rectangle 56"/>
          <p:cNvSpPr/>
          <p:nvPr/>
        </p:nvSpPr>
        <p:spPr>
          <a:xfrm>
            <a:off x="7281600" y="4772468"/>
            <a:ext cx="2664258" cy="258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Lê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Xê</a:t>
            </a:r>
            <a:endParaRPr lang="vi-VN" dirty="0"/>
          </a:p>
        </p:txBody>
      </p:sp>
      <p:sp>
        <p:nvSpPr>
          <p:cNvPr id="58" name="Rectangle 57"/>
          <p:cNvSpPr/>
          <p:nvPr/>
        </p:nvSpPr>
        <p:spPr>
          <a:xfrm>
            <a:off x="9985334" y="4040929"/>
            <a:ext cx="2057009" cy="293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252351245</a:t>
            </a:r>
            <a:endParaRPr lang="vi-VN" dirty="0"/>
          </a:p>
        </p:txBody>
      </p:sp>
      <p:sp>
        <p:nvSpPr>
          <p:cNvPr id="59" name="Rectangle 58"/>
          <p:cNvSpPr/>
          <p:nvPr/>
        </p:nvSpPr>
        <p:spPr>
          <a:xfrm>
            <a:off x="9985333" y="4404789"/>
            <a:ext cx="2057009" cy="293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652124555</a:t>
            </a:r>
            <a:endParaRPr lang="vi-VN" dirty="0"/>
          </a:p>
        </p:txBody>
      </p:sp>
      <p:sp>
        <p:nvSpPr>
          <p:cNvPr id="60" name="Rectangle 59"/>
          <p:cNvSpPr/>
          <p:nvPr/>
        </p:nvSpPr>
        <p:spPr>
          <a:xfrm>
            <a:off x="9985332" y="4754581"/>
            <a:ext cx="2057009" cy="293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251245842</a:t>
            </a:r>
            <a:endParaRPr lang="vi-VN" dirty="0"/>
          </a:p>
        </p:txBody>
      </p:sp>
      <p:sp>
        <p:nvSpPr>
          <p:cNvPr id="61" name="Rectangle: Rounded Corners 60"/>
          <p:cNvSpPr/>
          <p:nvPr/>
        </p:nvSpPr>
        <p:spPr>
          <a:xfrm>
            <a:off x="9114687" y="5319756"/>
            <a:ext cx="2007394" cy="5572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Thuê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2" name="Speech Bubble: Oval 41"/>
          <p:cNvSpPr/>
          <p:nvPr/>
        </p:nvSpPr>
        <p:spPr>
          <a:xfrm>
            <a:off x="1358452" y="195752"/>
            <a:ext cx="4811151" cy="1139484"/>
          </a:xfrm>
          <a:prstGeom prst="wedgeEllipseCallout">
            <a:avLst>
              <a:gd name="adj1" fmla="val 36477"/>
              <a:gd name="adj2" fmla="val 195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  <a:r>
              <a:rPr lang="en-US" dirty="0" err="1"/>
              <a:t>choột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9214339" y="1730326"/>
            <a:ext cx="2977662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Tra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cứu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phiếu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thuê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phòng</a:t>
            </a:r>
            <a:endParaRPr lang="vi-VN" b="1" dirty="0">
              <a:solidFill>
                <a:schemeClr val="tx1"/>
              </a:solidFill>
            </a:endParaRPr>
          </a:p>
        </p:txBody>
      </p:sp>
      <p:pic>
        <p:nvPicPr>
          <p:cNvPr id="44" name="Picture 2" descr="home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82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55456" y="2124222"/>
            <a:ext cx="763260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SƠ ĐỒ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TÓM TẮT YÊU CẦU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47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/>
          <p:cNvSpPr/>
          <p:nvPr/>
        </p:nvSpPr>
        <p:spPr>
          <a:xfrm>
            <a:off x="7394917" y="543340"/>
            <a:ext cx="4797083" cy="558687"/>
          </a:xfrm>
          <a:prstGeom prst="roundRect">
            <a:avLst/>
          </a:prstGeom>
          <a:gradFill flip="none" rotWithShape="1">
            <a:gsLst>
              <a:gs pos="45000">
                <a:schemeClr val="accent5">
                  <a:lumMod val="67000"/>
                </a:schemeClr>
              </a:gs>
              <a:gs pos="87000">
                <a:schemeClr val="accent5">
                  <a:lumMod val="97000"/>
                  <a:lumOff val="3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Tra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cứu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phiếu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thuê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sz="28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2786411" y="3281095"/>
            <a:ext cx="3806432" cy="404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1314208" y="2236354"/>
            <a:ext cx="2071761" cy="760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vực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A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6826" y="3316540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588795" y="3281095"/>
            <a:ext cx="3059254" cy="404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6874864" y="331654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1164975" y="4192173"/>
            <a:ext cx="10300194" cy="2194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Speech Bubble: Oval 3"/>
          <p:cNvSpPr/>
          <p:nvPr/>
        </p:nvSpPr>
        <p:spPr>
          <a:xfrm>
            <a:off x="3995225" y="543341"/>
            <a:ext cx="3066757" cy="2453078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=&gt; Enter =&gt;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=&gt; Enter =&gt;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13" name="Speech Bubble: Oval 12"/>
          <p:cNvSpPr/>
          <p:nvPr/>
        </p:nvSpPr>
        <p:spPr>
          <a:xfrm>
            <a:off x="255056" y="4404922"/>
            <a:ext cx="3066757" cy="2453078"/>
          </a:xfrm>
          <a:prstGeom prst="wedgeEllipseCallout">
            <a:avLst>
              <a:gd name="adj1" fmla="val 80543"/>
              <a:gd name="adj2" fmla="val -45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button. Click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  <a:endParaRPr lang="vi-VN" dirty="0"/>
          </a:p>
        </p:txBody>
      </p:sp>
      <p:pic>
        <p:nvPicPr>
          <p:cNvPr id="14" name="Picture 2" descr="home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4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Giao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diện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QUẢN LÝ KHU VỰC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</a:rPr>
              <a:t>Môi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</a:rPr>
              <a:t>trường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: DESKTOP</a:t>
            </a:r>
            <a:endParaRPr lang="vi-V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9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4023359" y="2606768"/>
            <a:ext cx="3995225" cy="1602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Rounded 5"/>
          <p:cNvSpPr/>
          <p:nvPr/>
        </p:nvSpPr>
        <p:spPr>
          <a:xfrm>
            <a:off x="5795888" y="3143185"/>
            <a:ext cx="1913206" cy="274575"/>
          </a:xfrm>
          <a:prstGeom prst="round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5318" y="3157060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Tên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đăng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nhập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8826" y="3605934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Mật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khẩu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:</a:t>
            </a:r>
          </a:p>
        </p:txBody>
      </p:sp>
      <p:sp>
        <p:nvSpPr>
          <p:cNvPr id="12" name="Rectangle: Single Corner Rounded 11"/>
          <p:cNvSpPr/>
          <p:nvPr/>
        </p:nvSpPr>
        <p:spPr>
          <a:xfrm>
            <a:off x="5795888" y="3653313"/>
            <a:ext cx="1913206" cy="274575"/>
          </a:xfrm>
          <a:prstGeom prst="round1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882207" y="5822272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Cần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hổ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trợ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kỹ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thuật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liên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hệ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bộ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phận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kỹ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thuật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số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19009999</a:t>
            </a:r>
            <a:endParaRPr lang="vi-VN" i="1" dirty="0">
              <a:solidFill>
                <a:schemeClr val="accent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2207" y="5452940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Sử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dụng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tài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khoản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nhân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viên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được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cung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cấp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để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đăng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nhập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8328074" y="3644390"/>
            <a:ext cx="3863926" cy="1458435"/>
          </a:xfrm>
          <a:prstGeom prst="wedgeRoundRectCallout">
            <a:avLst>
              <a:gd name="adj1" fmla="val -56876"/>
              <a:gd name="adj2" fmla="val -792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.</a:t>
            </a:r>
          </a:p>
          <a:p>
            <a:pPr algn="ctr"/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khu</a:t>
            </a:r>
            <a:r>
              <a:rPr lang="en-US" b="1" dirty="0"/>
              <a:t> </a:t>
            </a:r>
            <a:r>
              <a:rPr lang="en-US" b="1" dirty="0" err="1"/>
              <a:t>vực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.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794694" y="4386807"/>
            <a:ext cx="1237957" cy="37594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GỬI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333" y="400954"/>
            <a:ext cx="569691" cy="569691"/>
          </a:xfrm>
          <a:prstGeom prst="rect">
            <a:avLst/>
          </a:prstGeom>
        </p:spPr>
      </p:pic>
      <p:pic>
        <p:nvPicPr>
          <p:cNvPr id="15" name="Picture 2" descr="home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2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7394917" y="543340"/>
            <a:ext cx="4797083" cy="558687"/>
          </a:xfrm>
          <a:prstGeom prst="roundRect">
            <a:avLst/>
          </a:prstGeom>
          <a:gradFill flip="none" rotWithShape="1">
            <a:gsLst>
              <a:gs pos="45000">
                <a:schemeClr val="accent5">
                  <a:lumMod val="67000"/>
                </a:schemeClr>
              </a:gs>
              <a:gs pos="87000">
                <a:schemeClr val="accent5">
                  <a:lumMod val="97000"/>
                  <a:lumOff val="3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Quản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lý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báo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cáo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doanh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</a:t>
            </a:r>
            <a:endParaRPr lang="vi-VN" sz="28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Flowchart: Summing Junction 1"/>
          <p:cNvSpPr/>
          <p:nvPr/>
        </p:nvSpPr>
        <p:spPr>
          <a:xfrm>
            <a:off x="1877324" y="1861829"/>
            <a:ext cx="1913206" cy="18288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1877324" y="4187277"/>
            <a:ext cx="1913206" cy="1791492"/>
          </a:xfrm>
          <a:prstGeom prst="flowChartSummingJunc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2309584" y="373175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Tháng</a:t>
            </a:r>
            <a:r>
              <a:rPr lang="en-US" dirty="0"/>
              <a:t> 11</a:t>
            </a:r>
            <a:endParaRPr lang="vi-VN" dirty="0"/>
          </a:p>
        </p:txBody>
      </p:sp>
      <p:sp>
        <p:nvSpPr>
          <p:cNvPr id="4" name="Arrow: Left 3"/>
          <p:cNvSpPr/>
          <p:nvPr/>
        </p:nvSpPr>
        <p:spPr>
          <a:xfrm>
            <a:off x="928468" y="2700996"/>
            <a:ext cx="658538" cy="379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2309584" y="5994306"/>
            <a:ext cx="114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Năm</a:t>
            </a:r>
            <a:r>
              <a:rPr lang="en-US" dirty="0"/>
              <a:t> 2015</a:t>
            </a:r>
            <a:endParaRPr lang="vi-VN" dirty="0"/>
          </a:p>
        </p:txBody>
      </p:sp>
      <p:sp>
        <p:nvSpPr>
          <p:cNvPr id="13" name="Arrow: Left 12"/>
          <p:cNvSpPr/>
          <p:nvPr/>
        </p:nvSpPr>
        <p:spPr>
          <a:xfrm>
            <a:off x="928468" y="4963550"/>
            <a:ext cx="658538" cy="379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Arrow: Left 13"/>
          <p:cNvSpPr/>
          <p:nvPr/>
        </p:nvSpPr>
        <p:spPr>
          <a:xfrm rot="10800000">
            <a:off x="3968307" y="4963550"/>
            <a:ext cx="658538" cy="379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Arrow: Left 14"/>
          <p:cNvSpPr/>
          <p:nvPr/>
        </p:nvSpPr>
        <p:spPr>
          <a:xfrm rot="10800000">
            <a:off x="3968307" y="2700996"/>
            <a:ext cx="658538" cy="379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2887696" y="25473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vi-VN" dirty="0"/>
          </a:p>
        </p:txBody>
      </p:sp>
      <p:sp>
        <p:nvSpPr>
          <p:cNvPr id="16" name="TextBox 15"/>
          <p:cNvSpPr txBox="1"/>
          <p:nvPr/>
        </p:nvSpPr>
        <p:spPr>
          <a:xfrm>
            <a:off x="1587006" y="250856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%Cao </a:t>
            </a:r>
            <a:r>
              <a:rPr lang="en-US" dirty="0" err="1"/>
              <a:t>cấp</a:t>
            </a:r>
            <a:endParaRPr lang="vi-VN" dirty="0"/>
          </a:p>
        </p:txBody>
      </p:sp>
      <p:sp>
        <p:nvSpPr>
          <p:cNvPr id="17" name="TextBox 16"/>
          <p:cNvSpPr txBox="1"/>
          <p:nvPr/>
        </p:nvSpPr>
        <p:spPr>
          <a:xfrm>
            <a:off x="1313708" y="473578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%Cao </a:t>
            </a:r>
            <a:r>
              <a:rPr lang="en-US" dirty="0" err="1"/>
              <a:t>cấp</a:t>
            </a:r>
            <a:endParaRPr lang="vi-VN" dirty="0"/>
          </a:p>
        </p:txBody>
      </p:sp>
      <p:sp>
        <p:nvSpPr>
          <p:cNvPr id="18" name="TextBox 17"/>
          <p:cNvSpPr txBox="1"/>
          <p:nvPr/>
        </p:nvSpPr>
        <p:spPr>
          <a:xfrm>
            <a:off x="2881261" y="479944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5142273" y="2711491"/>
            <a:ext cx="296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Tháng</a:t>
            </a:r>
            <a:r>
              <a:rPr lang="en-US" dirty="0"/>
              <a:t> 11:         256,352,000 $$</a:t>
            </a:r>
            <a:endParaRPr lang="vi-VN" dirty="0"/>
          </a:p>
        </p:txBody>
      </p:sp>
      <p:sp>
        <p:nvSpPr>
          <p:cNvPr id="25" name="TextBox 24"/>
          <p:cNvSpPr txBox="1"/>
          <p:nvPr/>
        </p:nvSpPr>
        <p:spPr>
          <a:xfrm>
            <a:off x="5142273" y="4931283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Năm</a:t>
            </a:r>
            <a:r>
              <a:rPr lang="en-US" dirty="0"/>
              <a:t> 2015:         12.256,352,000 $$</a:t>
            </a:r>
            <a:endParaRPr lang="vi-VN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10100603" y="1861829"/>
            <a:ext cx="1659988" cy="646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cứu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phòng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19" name="Picture 2" descr="home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5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/>
          <p:cNvSpPr/>
          <p:nvPr/>
        </p:nvSpPr>
        <p:spPr>
          <a:xfrm>
            <a:off x="7394917" y="543340"/>
            <a:ext cx="4797083" cy="558687"/>
          </a:xfrm>
          <a:prstGeom prst="roundRect">
            <a:avLst/>
          </a:prstGeom>
          <a:gradFill flip="none" rotWithShape="1">
            <a:gsLst>
              <a:gs pos="45000">
                <a:schemeClr val="accent5">
                  <a:lumMod val="67000"/>
                </a:schemeClr>
              </a:gs>
              <a:gs pos="87000">
                <a:schemeClr val="accent5">
                  <a:lumMod val="97000"/>
                  <a:lumOff val="3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Tra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cứu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phiếu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thuê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sz="28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2786411" y="3281095"/>
            <a:ext cx="3806432" cy="404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1314208" y="2236354"/>
            <a:ext cx="2071761" cy="760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vực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A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6826" y="3316540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588795" y="3281095"/>
            <a:ext cx="3059254" cy="404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6874864" y="331654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1164975" y="4192173"/>
            <a:ext cx="10300194" cy="2194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Speech Bubble: Oval 3"/>
          <p:cNvSpPr/>
          <p:nvPr/>
        </p:nvSpPr>
        <p:spPr>
          <a:xfrm>
            <a:off x="3995225" y="543341"/>
            <a:ext cx="3066757" cy="2453078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=&gt; Enter =&gt;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=&gt; Enter =&gt;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13" name="Speech Bubble: Oval 12"/>
          <p:cNvSpPr/>
          <p:nvPr/>
        </p:nvSpPr>
        <p:spPr>
          <a:xfrm>
            <a:off x="255056" y="4404922"/>
            <a:ext cx="3066757" cy="2453078"/>
          </a:xfrm>
          <a:prstGeom prst="wedgeEllipseCallout">
            <a:avLst>
              <a:gd name="adj1" fmla="val 80543"/>
              <a:gd name="adj2" fmla="val -45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button. Click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  <a:endParaRPr lang="vi-VN" dirty="0"/>
          </a:p>
        </p:txBody>
      </p:sp>
      <p:pic>
        <p:nvPicPr>
          <p:cNvPr id="14" name="Picture 2" descr="home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2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Giao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diện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QUẢN LÝ KHÁCH SẠN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</a:rPr>
              <a:t>Môi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accent6">
                    <a:lumMod val="50000"/>
                  </a:schemeClr>
                </a:solidFill>
              </a:rPr>
              <a:t>trường</a:t>
            </a: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: DESKTOP</a:t>
            </a:r>
            <a:endParaRPr lang="vi-V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3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4023359" y="2606768"/>
            <a:ext cx="3995225" cy="1602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Rounded 5"/>
          <p:cNvSpPr/>
          <p:nvPr/>
        </p:nvSpPr>
        <p:spPr>
          <a:xfrm>
            <a:off x="5795888" y="3143185"/>
            <a:ext cx="1913206" cy="274575"/>
          </a:xfrm>
          <a:prstGeom prst="round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5318" y="3157060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Tên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đăng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nhập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8826" y="3605934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Mật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600" b="1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khẩu</a:t>
            </a:r>
            <a:r>
              <a:rPr lang="en-US" sz="16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:</a:t>
            </a:r>
          </a:p>
        </p:txBody>
      </p:sp>
      <p:sp>
        <p:nvSpPr>
          <p:cNvPr id="12" name="Rectangle: Single Corner Rounded 11"/>
          <p:cNvSpPr/>
          <p:nvPr/>
        </p:nvSpPr>
        <p:spPr>
          <a:xfrm>
            <a:off x="5795888" y="3653313"/>
            <a:ext cx="1913206" cy="274575"/>
          </a:xfrm>
          <a:prstGeom prst="round1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882207" y="5822272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Cần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hổ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trợ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kỹ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thuật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liên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hệ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bộ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phận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kỹ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thuật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số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19009999</a:t>
            </a:r>
            <a:endParaRPr lang="vi-VN" i="1" dirty="0">
              <a:solidFill>
                <a:schemeClr val="accent2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2207" y="5452940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Sử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dụng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tài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khoản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nhân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viên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được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cung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cấp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để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đăng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nhập</a:t>
            </a: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vi-VN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8328074" y="3644390"/>
            <a:ext cx="3863926" cy="1458435"/>
          </a:xfrm>
          <a:prstGeom prst="wedgeRoundRectCallout">
            <a:avLst>
              <a:gd name="adj1" fmla="val -56876"/>
              <a:gd name="adj2" fmla="val -792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.</a:t>
            </a:r>
          </a:p>
          <a:p>
            <a:pPr algn="ctr"/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sạn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.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794694" y="4386807"/>
            <a:ext cx="1237957" cy="37594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GỬI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333" y="400954"/>
            <a:ext cx="569691" cy="569691"/>
          </a:xfrm>
          <a:prstGeom prst="rect">
            <a:avLst/>
          </a:prstGeom>
        </p:spPr>
      </p:pic>
      <p:pic>
        <p:nvPicPr>
          <p:cNvPr id="15" name="Picture 2" descr="home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9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7394917" y="543340"/>
            <a:ext cx="4797083" cy="558687"/>
          </a:xfrm>
          <a:prstGeom prst="roundRect">
            <a:avLst/>
          </a:prstGeom>
          <a:gradFill flip="none" rotWithShape="1">
            <a:gsLst>
              <a:gs pos="45000">
                <a:schemeClr val="accent5">
                  <a:lumMod val="67000"/>
                </a:schemeClr>
              </a:gs>
              <a:gs pos="87000">
                <a:schemeClr val="accent5">
                  <a:lumMod val="97000"/>
                  <a:lumOff val="3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Quản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lý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báo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cáo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doanh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</a:t>
            </a:r>
            <a:endParaRPr lang="vi-VN" sz="28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Flowchart: Summing Junction 1"/>
          <p:cNvSpPr/>
          <p:nvPr/>
        </p:nvSpPr>
        <p:spPr>
          <a:xfrm>
            <a:off x="1877324" y="1861829"/>
            <a:ext cx="1913206" cy="18288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1877324" y="4187277"/>
            <a:ext cx="1913206" cy="1791492"/>
          </a:xfrm>
          <a:prstGeom prst="flowChartSummingJunct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2309584" y="373175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Tháng</a:t>
            </a:r>
            <a:r>
              <a:rPr lang="en-US" dirty="0"/>
              <a:t> 11</a:t>
            </a:r>
            <a:endParaRPr lang="vi-VN" dirty="0"/>
          </a:p>
        </p:txBody>
      </p:sp>
      <p:sp>
        <p:nvSpPr>
          <p:cNvPr id="4" name="Arrow: Left 3"/>
          <p:cNvSpPr/>
          <p:nvPr/>
        </p:nvSpPr>
        <p:spPr>
          <a:xfrm>
            <a:off x="928468" y="2700996"/>
            <a:ext cx="658538" cy="379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2309584" y="5994306"/>
            <a:ext cx="114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Năm</a:t>
            </a:r>
            <a:r>
              <a:rPr lang="en-US" dirty="0"/>
              <a:t> 2015</a:t>
            </a:r>
            <a:endParaRPr lang="vi-VN" dirty="0"/>
          </a:p>
        </p:txBody>
      </p:sp>
      <p:sp>
        <p:nvSpPr>
          <p:cNvPr id="13" name="Arrow: Left 12"/>
          <p:cNvSpPr/>
          <p:nvPr/>
        </p:nvSpPr>
        <p:spPr>
          <a:xfrm>
            <a:off x="928468" y="4963550"/>
            <a:ext cx="658538" cy="379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Arrow: Left 13"/>
          <p:cNvSpPr/>
          <p:nvPr/>
        </p:nvSpPr>
        <p:spPr>
          <a:xfrm rot="10800000">
            <a:off x="3968307" y="4963550"/>
            <a:ext cx="658538" cy="379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Arrow: Left 14"/>
          <p:cNvSpPr/>
          <p:nvPr/>
        </p:nvSpPr>
        <p:spPr>
          <a:xfrm rot="10800000">
            <a:off x="3968307" y="2700996"/>
            <a:ext cx="658538" cy="3798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2887696" y="25473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vi-VN" dirty="0"/>
          </a:p>
        </p:txBody>
      </p:sp>
      <p:sp>
        <p:nvSpPr>
          <p:cNvPr id="16" name="TextBox 15"/>
          <p:cNvSpPr txBox="1"/>
          <p:nvPr/>
        </p:nvSpPr>
        <p:spPr>
          <a:xfrm>
            <a:off x="1587006" y="250856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%Cao </a:t>
            </a:r>
            <a:r>
              <a:rPr lang="en-US" dirty="0" err="1"/>
              <a:t>cấp</a:t>
            </a:r>
            <a:endParaRPr lang="vi-VN" dirty="0"/>
          </a:p>
        </p:txBody>
      </p:sp>
      <p:sp>
        <p:nvSpPr>
          <p:cNvPr id="17" name="TextBox 16"/>
          <p:cNvSpPr txBox="1"/>
          <p:nvPr/>
        </p:nvSpPr>
        <p:spPr>
          <a:xfrm>
            <a:off x="1313708" y="473578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%Cao </a:t>
            </a:r>
            <a:r>
              <a:rPr lang="en-US" dirty="0" err="1"/>
              <a:t>cấp</a:t>
            </a:r>
            <a:endParaRPr lang="vi-VN" dirty="0"/>
          </a:p>
        </p:txBody>
      </p:sp>
      <p:sp>
        <p:nvSpPr>
          <p:cNvPr id="18" name="TextBox 17"/>
          <p:cNvSpPr txBox="1"/>
          <p:nvPr/>
        </p:nvSpPr>
        <p:spPr>
          <a:xfrm>
            <a:off x="2881261" y="479944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5142273" y="2711491"/>
            <a:ext cx="296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Tháng</a:t>
            </a:r>
            <a:r>
              <a:rPr lang="en-US" dirty="0"/>
              <a:t> 11:         256,352,000 $$</a:t>
            </a:r>
            <a:endParaRPr lang="vi-VN" dirty="0"/>
          </a:p>
        </p:txBody>
      </p:sp>
      <p:sp>
        <p:nvSpPr>
          <p:cNvPr id="25" name="TextBox 24"/>
          <p:cNvSpPr txBox="1"/>
          <p:nvPr/>
        </p:nvSpPr>
        <p:spPr>
          <a:xfrm>
            <a:off x="5142273" y="4931283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Năm</a:t>
            </a:r>
            <a:r>
              <a:rPr lang="en-US" dirty="0"/>
              <a:t> 2015:         12.256,352,000 $$</a:t>
            </a:r>
            <a:endParaRPr lang="vi-VN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10100603" y="1861829"/>
            <a:ext cx="1659988" cy="646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cứu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phòng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10100603" y="2593353"/>
            <a:ext cx="1659988" cy="6467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20" name="Picture 2" descr="home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45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13022" y="3104083"/>
          <a:ext cx="9278423" cy="22961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795803">
                  <a:extLst>
                    <a:ext uri="{9D8B030D-6E8A-4147-A177-3AD203B41FA5}">
                      <a16:colId xmlns:a16="http://schemas.microsoft.com/office/drawing/2014/main" val="265745847"/>
                    </a:ext>
                  </a:extLst>
                </a:gridCol>
                <a:gridCol w="1855175">
                  <a:extLst>
                    <a:ext uri="{9D8B030D-6E8A-4147-A177-3AD203B41FA5}">
                      <a16:colId xmlns:a16="http://schemas.microsoft.com/office/drawing/2014/main" val="988218855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3078589898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145318801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2793340799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1647007899"/>
                    </a:ext>
                  </a:extLst>
                </a:gridCol>
                <a:gridCol w="1325489">
                  <a:extLst>
                    <a:ext uri="{9D8B030D-6E8A-4147-A177-3AD203B41FA5}">
                      <a16:colId xmlns:a16="http://schemas.microsoft.com/office/drawing/2014/main" val="2774251503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phòng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theo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giờ</a:t>
                      </a:r>
                      <a:r>
                        <a:rPr lang="en-US" baseline="0" dirty="0"/>
                        <a:t> (&lt;2 </a:t>
                      </a:r>
                      <a:r>
                        <a:rPr lang="en-US" baseline="0" dirty="0" err="1"/>
                        <a:t>ngày</a:t>
                      </a:r>
                      <a:r>
                        <a:rPr lang="en-US" baseline="0" dirty="0"/>
                        <a:t>)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theo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ngày</a:t>
                      </a:r>
                      <a:r>
                        <a:rPr lang="en-US" baseline="0" dirty="0"/>
                        <a:t> (2- 20 </a:t>
                      </a:r>
                      <a:r>
                        <a:rPr lang="en-US" baseline="0" dirty="0" err="1"/>
                        <a:t>ngày</a:t>
                      </a:r>
                      <a:r>
                        <a:rPr lang="en-US" baseline="0" dirty="0"/>
                        <a:t>)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theo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tháng</a:t>
                      </a:r>
                      <a:r>
                        <a:rPr lang="en-US" baseline="0" dirty="0"/>
                        <a:t> ( </a:t>
                      </a:r>
                      <a:r>
                        <a:rPr lang="en-US" baseline="0" dirty="0" err="1"/>
                        <a:t>trên</a:t>
                      </a:r>
                      <a:r>
                        <a:rPr lang="en-US" baseline="0" dirty="0"/>
                        <a:t> 20 </a:t>
                      </a:r>
                      <a:r>
                        <a:rPr lang="en-US" baseline="0" dirty="0" err="1"/>
                        <a:t>ngày</a:t>
                      </a:r>
                      <a:r>
                        <a:rPr lang="en-US" baseline="0" dirty="0"/>
                        <a:t>)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Thuế</a:t>
                      </a:r>
                      <a:r>
                        <a:rPr lang="en-US" dirty="0"/>
                        <a:t> VAT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Tổng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cộng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Tiêu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chuẩn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4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cấp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029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Siêu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sao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090285"/>
                  </a:ext>
                </a:extLst>
              </a:tr>
            </a:tbl>
          </a:graphicData>
        </a:graphic>
      </p:graphicFrame>
      <p:sp>
        <p:nvSpPr>
          <p:cNvPr id="9" name="Rectangle: Rounded Corners 8"/>
          <p:cNvSpPr/>
          <p:nvPr/>
        </p:nvSpPr>
        <p:spPr>
          <a:xfrm>
            <a:off x="6712549" y="5692920"/>
            <a:ext cx="3978896" cy="4775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LƯU</a:t>
            </a:r>
            <a:endParaRPr lang="vi-VN" sz="2800" b="1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7394917" y="543340"/>
            <a:ext cx="4797083" cy="558687"/>
          </a:xfrm>
          <a:prstGeom prst="roundRect">
            <a:avLst/>
          </a:prstGeom>
          <a:gradFill flip="none" rotWithShape="1">
            <a:gsLst>
              <a:gs pos="45000">
                <a:schemeClr val="accent5">
                  <a:lumMod val="67000"/>
                </a:schemeClr>
              </a:gs>
              <a:gs pos="87000">
                <a:schemeClr val="accent5">
                  <a:lumMod val="97000"/>
                  <a:lumOff val="3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Cập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nhật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giá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thuê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sz="28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2" descr="home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6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/>
          <p:cNvSpPr/>
          <p:nvPr/>
        </p:nvSpPr>
        <p:spPr>
          <a:xfrm>
            <a:off x="7394917" y="543340"/>
            <a:ext cx="4797083" cy="558687"/>
          </a:xfrm>
          <a:prstGeom prst="roundRect">
            <a:avLst/>
          </a:prstGeom>
          <a:gradFill flip="none" rotWithShape="1">
            <a:gsLst>
              <a:gs pos="45000">
                <a:schemeClr val="accent5">
                  <a:lumMod val="67000"/>
                </a:schemeClr>
              </a:gs>
              <a:gs pos="87000">
                <a:schemeClr val="accent5">
                  <a:lumMod val="97000"/>
                  <a:lumOff val="3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Tra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cứu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phiếu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thuê</a:t>
            </a:r>
            <a:r>
              <a:rPr 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Sans Serif" panose="020B0604020202020204" pitchFamily="34" charset="0"/>
                <a:cs typeface="Microsoft Sans Serif" panose="020B0604020202020204" pitchFamily="34" charset="0"/>
              </a:rPr>
              <a:t>phòng</a:t>
            </a:r>
            <a:endParaRPr lang="vi-VN" sz="28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2786411" y="3281095"/>
            <a:ext cx="3806432" cy="404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8126"/>
          <a:stretch/>
        </p:blipFill>
        <p:spPr>
          <a:xfrm>
            <a:off x="1164975" y="543340"/>
            <a:ext cx="1246921" cy="1205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1314208" y="2236354"/>
            <a:ext cx="2071761" cy="760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Khu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vực</a:t>
            </a:r>
            <a:r>
              <a:rPr lang="en-US" dirty="0">
                <a:solidFill>
                  <a:schemeClr val="tx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A</a:t>
            </a:r>
            <a:endParaRPr lang="vi-VN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6826" y="3316540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588795" y="3281095"/>
            <a:ext cx="3059254" cy="4047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6874864" y="331654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1164975" y="4192173"/>
            <a:ext cx="10300194" cy="2194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Speech Bubble: Oval 3"/>
          <p:cNvSpPr/>
          <p:nvPr/>
        </p:nvSpPr>
        <p:spPr>
          <a:xfrm>
            <a:off x="3995225" y="543341"/>
            <a:ext cx="3066757" cy="2453078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=&gt; Enter =&gt;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=&gt; Enter =&gt;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13" name="Speech Bubble: Oval 12"/>
          <p:cNvSpPr/>
          <p:nvPr/>
        </p:nvSpPr>
        <p:spPr>
          <a:xfrm>
            <a:off x="255056" y="4404922"/>
            <a:ext cx="3066757" cy="2453078"/>
          </a:xfrm>
          <a:prstGeom prst="wedgeEllipseCallout">
            <a:avLst>
              <a:gd name="adj1" fmla="val 80543"/>
              <a:gd name="adj2" fmla="val -45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button. Click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  <a:endParaRPr lang="vi-VN" dirty="0"/>
          </a:p>
        </p:txBody>
      </p:sp>
      <p:pic>
        <p:nvPicPr>
          <p:cNvPr id="14" name="Picture 2" descr="home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8154572" y="534573"/>
            <a:ext cx="4037428" cy="6752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>
                <a:ln/>
                <a:solidFill>
                  <a:schemeClr val="accent4"/>
                </a:solidFill>
              </a:rPr>
              <a:t>Yêu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cầu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chức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năng</a:t>
            </a:r>
            <a:endParaRPr lang="vi-VN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691575" y="1139484"/>
            <a:ext cx="1828800" cy="8299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endParaRPr lang="vi-VN" dirty="0"/>
          </a:p>
        </p:txBody>
      </p:sp>
      <p:sp>
        <p:nvSpPr>
          <p:cNvPr id="5" name="Oval 4"/>
          <p:cNvSpPr/>
          <p:nvPr/>
        </p:nvSpPr>
        <p:spPr>
          <a:xfrm>
            <a:off x="4691575" y="2405580"/>
            <a:ext cx="1828800" cy="8299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Nhân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tân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4691575" y="3971775"/>
            <a:ext cx="1828800" cy="8299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vực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4691575" y="5537970"/>
            <a:ext cx="1828800" cy="8299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sạn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977702" y="548641"/>
            <a:ext cx="2602523" cy="6611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trạng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4049" y="1554481"/>
            <a:ext cx="1312690" cy="15369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phiếu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3063" y="4005494"/>
            <a:ext cx="2602523" cy="6611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Đăng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3777" y="3235573"/>
            <a:ext cx="2602523" cy="6330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cứu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phiếu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428" y="5303543"/>
            <a:ext cx="2602523" cy="6611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đơn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43777" y="4801768"/>
            <a:ext cx="2602523" cy="6330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kê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doanh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3" idx="2"/>
          </p:cNvCxnSpPr>
          <p:nvPr/>
        </p:nvCxnSpPr>
        <p:spPr>
          <a:xfrm flipH="1" flipV="1">
            <a:off x="3432517" y="879231"/>
            <a:ext cx="1259058" cy="675250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flipH="1" flipV="1">
            <a:off x="3580225" y="2464207"/>
            <a:ext cx="1111350" cy="356370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16394" y="2820577"/>
            <a:ext cx="2588455" cy="794820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37849" y="3671676"/>
            <a:ext cx="2751406" cy="633038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56373" y="3765450"/>
            <a:ext cx="2748476" cy="2128925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57838" y="4466497"/>
            <a:ext cx="2747011" cy="759655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37849" y="5226152"/>
            <a:ext cx="2709203" cy="874548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51163" y="2935474"/>
            <a:ext cx="1893860" cy="1261385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188970" y="4283632"/>
            <a:ext cx="2061211" cy="2215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282019" y="4388537"/>
            <a:ext cx="1763004" cy="1576187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104564" y="5697415"/>
            <a:ext cx="2021935" cy="255551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80681" y="1946476"/>
            <a:ext cx="1397097" cy="6611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364566" y="2322941"/>
            <a:ext cx="132236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9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8154572" y="534573"/>
            <a:ext cx="4037428" cy="67524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err="1">
                <a:ln/>
                <a:solidFill>
                  <a:schemeClr val="accent4"/>
                </a:solidFill>
              </a:rPr>
              <a:t>Yêu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cầu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phi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chức</a:t>
            </a:r>
            <a:r>
              <a:rPr lang="en-US" sz="2800" b="1" dirty="0">
                <a:ln/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4"/>
                </a:solidFill>
              </a:rPr>
              <a:t>năng</a:t>
            </a:r>
            <a:endParaRPr lang="vi-VN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691575" y="1139484"/>
            <a:ext cx="1828800" cy="8299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endParaRPr lang="vi-VN" dirty="0"/>
          </a:p>
        </p:txBody>
      </p:sp>
      <p:sp>
        <p:nvSpPr>
          <p:cNvPr id="5" name="Oval 4"/>
          <p:cNvSpPr/>
          <p:nvPr/>
        </p:nvSpPr>
        <p:spPr>
          <a:xfrm>
            <a:off x="4691575" y="2405580"/>
            <a:ext cx="1828800" cy="8299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Nhân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viên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tân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4691575" y="3971775"/>
            <a:ext cx="1828800" cy="8299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vực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4691575" y="5537970"/>
            <a:ext cx="1828800" cy="8299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sạn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06438" y="156644"/>
            <a:ext cx="2953920" cy="10531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nhanh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còn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trống,phòng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đã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thuê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choột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vực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858" y="1679466"/>
            <a:ext cx="2588161" cy="7225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dưới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dạng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button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3813" y="2820576"/>
            <a:ext cx="2602523" cy="17778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thông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tin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bằng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click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chuột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Tùy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trạng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chế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6579" y="2123186"/>
            <a:ext cx="2602523" cy="18485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Số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cứu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enter.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57140" y="4404488"/>
            <a:ext cx="2602523" cy="16782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doanh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trực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bằng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biểu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đồ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click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chuột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chuyển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sang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tháng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3" idx="2"/>
          </p:cNvCxnSpPr>
          <p:nvPr/>
        </p:nvCxnSpPr>
        <p:spPr>
          <a:xfrm flipH="1" flipV="1">
            <a:off x="3432517" y="879231"/>
            <a:ext cx="1259058" cy="675250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flipH="1" flipV="1">
            <a:off x="3151163" y="2123186"/>
            <a:ext cx="1540412" cy="697391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316394" y="2729132"/>
            <a:ext cx="2897944" cy="91445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37849" y="2820577"/>
            <a:ext cx="2976489" cy="1484137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6156373" y="3047481"/>
            <a:ext cx="2840206" cy="2846895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57838" y="4466497"/>
            <a:ext cx="2747011" cy="759655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37849" y="5226152"/>
            <a:ext cx="2709203" cy="874548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30658" y="2906161"/>
            <a:ext cx="2303069" cy="682845"/>
          </a:xfrm>
          <a:prstGeom prst="straightConnector1">
            <a:avLst/>
          </a:prstGeom>
          <a:ln w="50800" cmpd="sng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89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4055" y="2124222"/>
            <a:ext cx="925654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SƠ ĐỒ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KIẾN TRÚC HỆ THỐNG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7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7484012" y="387420"/>
            <a:ext cx="4707988" cy="506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SƠ ĐỒ KIẾN TRÚC HỆ THỐNG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ube 12"/>
          <p:cNvSpPr/>
          <p:nvPr/>
        </p:nvSpPr>
        <p:spPr>
          <a:xfrm>
            <a:off x="844061" y="5482605"/>
            <a:ext cx="1899135" cy="8721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Desktop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QL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sạn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2461848" y="2707892"/>
            <a:ext cx="2018717" cy="636562"/>
          </a:xfrm>
          <a:prstGeom prst="line">
            <a:avLst/>
          </a:prstGeom>
          <a:ln w="508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5147" y="3622153"/>
            <a:ext cx="1863973" cy="759655"/>
          </a:xfrm>
          <a:prstGeom prst="line">
            <a:avLst/>
          </a:prstGeom>
          <a:ln w="508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5"/>
          </p:cNvCxnSpPr>
          <p:nvPr/>
        </p:nvCxnSpPr>
        <p:spPr>
          <a:xfrm flipH="1">
            <a:off x="2743196" y="3931641"/>
            <a:ext cx="2025752" cy="1878038"/>
          </a:xfrm>
          <a:prstGeom prst="line">
            <a:avLst/>
          </a:prstGeom>
          <a:ln w="508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67757" y="3785690"/>
            <a:ext cx="1477105" cy="388618"/>
          </a:xfrm>
          <a:prstGeom prst="line">
            <a:avLst/>
          </a:prstGeom>
          <a:ln w="508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767757" y="3068236"/>
            <a:ext cx="3896748" cy="191672"/>
          </a:xfrm>
          <a:prstGeom prst="line">
            <a:avLst/>
          </a:prstGeom>
          <a:ln w="508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58068" y="1782800"/>
            <a:ext cx="928467" cy="1294229"/>
          </a:xfrm>
          <a:prstGeom prst="line">
            <a:avLst/>
          </a:prstGeom>
          <a:ln w="508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95360" y="4821420"/>
            <a:ext cx="1772529" cy="988259"/>
          </a:xfrm>
          <a:prstGeom prst="line">
            <a:avLst/>
          </a:prstGeom>
          <a:ln w="508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hought Bubble: Cloud 33"/>
          <p:cNvSpPr/>
          <p:nvPr/>
        </p:nvSpPr>
        <p:spPr>
          <a:xfrm>
            <a:off x="4262512" y="2978554"/>
            <a:ext cx="1856936" cy="1195754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9601198" y="2542454"/>
            <a:ext cx="1540414" cy="12942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DOM HTML</a:t>
            </a:r>
          </a:p>
        </p:txBody>
      </p:sp>
      <p:sp>
        <p:nvSpPr>
          <p:cNvPr id="36" name="Cube 35"/>
          <p:cNvSpPr/>
          <p:nvPr/>
        </p:nvSpPr>
        <p:spPr>
          <a:xfrm>
            <a:off x="7650478" y="1076739"/>
            <a:ext cx="2187528" cy="8721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18256" y="3836684"/>
            <a:ext cx="1856931" cy="11816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ASMX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9838006" y="5130913"/>
            <a:ext cx="1617785" cy="9988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CSDL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(Access + Media)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1199" y="297855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Chuỗi</a:t>
            </a:r>
            <a:r>
              <a:rPr lang="en-US" dirty="0"/>
              <a:t> XML</a:t>
            </a:r>
            <a:endParaRPr lang="vi-VN" dirty="0"/>
          </a:p>
        </p:txBody>
      </p:sp>
      <p:sp>
        <p:nvSpPr>
          <p:cNvPr id="42" name="TextBox 41"/>
          <p:cNvSpPr txBox="1"/>
          <p:nvPr/>
        </p:nvSpPr>
        <p:spPr>
          <a:xfrm>
            <a:off x="2946626" y="38049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Chuỗi</a:t>
            </a:r>
            <a:r>
              <a:rPr lang="en-US" dirty="0"/>
              <a:t> XML</a:t>
            </a:r>
            <a:endParaRPr lang="vi-VN" dirty="0"/>
          </a:p>
        </p:txBody>
      </p:sp>
      <p:sp>
        <p:nvSpPr>
          <p:cNvPr id="43" name="TextBox 42"/>
          <p:cNvSpPr txBox="1"/>
          <p:nvPr/>
        </p:nvSpPr>
        <p:spPr>
          <a:xfrm>
            <a:off x="3389169" y="476853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Chuỗi</a:t>
            </a:r>
            <a:r>
              <a:rPr lang="en-US" dirty="0"/>
              <a:t> XML</a:t>
            </a:r>
            <a:endParaRPr lang="vi-VN" dirty="0"/>
          </a:p>
        </p:txBody>
      </p:sp>
      <p:sp>
        <p:nvSpPr>
          <p:cNvPr id="44" name="TextBox 43"/>
          <p:cNvSpPr txBox="1"/>
          <p:nvPr/>
        </p:nvSpPr>
        <p:spPr>
          <a:xfrm>
            <a:off x="5909030" y="388306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Chuỗi</a:t>
            </a:r>
            <a:r>
              <a:rPr lang="en-US" dirty="0"/>
              <a:t> XML</a:t>
            </a:r>
            <a:endParaRPr lang="vi-VN" dirty="0"/>
          </a:p>
        </p:txBody>
      </p:sp>
      <p:sp>
        <p:nvSpPr>
          <p:cNvPr id="45" name="TextBox 44"/>
          <p:cNvSpPr txBox="1"/>
          <p:nvPr/>
        </p:nvSpPr>
        <p:spPr>
          <a:xfrm>
            <a:off x="6819914" y="280781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Chuỗi</a:t>
            </a:r>
            <a:r>
              <a:rPr lang="en-US" dirty="0"/>
              <a:t> XML</a:t>
            </a:r>
            <a:endParaRPr lang="vi-VN" dirty="0"/>
          </a:p>
        </p:txBody>
      </p:sp>
      <p:sp>
        <p:nvSpPr>
          <p:cNvPr id="46" name="TextBox 45"/>
          <p:cNvSpPr txBox="1"/>
          <p:nvPr/>
        </p:nvSpPr>
        <p:spPr>
          <a:xfrm>
            <a:off x="9601198" y="20905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  <a:endParaRPr lang="vi-VN" dirty="0"/>
          </a:p>
        </p:txBody>
      </p:sp>
      <p:sp>
        <p:nvSpPr>
          <p:cNvPr id="47" name="Cube 46"/>
          <p:cNvSpPr/>
          <p:nvPr/>
        </p:nvSpPr>
        <p:spPr>
          <a:xfrm>
            <a:off x="844061" y="3836684"/>
            <a:ext cx="1899135" cy="8721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Desktop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QL </a:t>
            </a:r>
            <a:r>
              <a:rPr lang="en-US" dirty="0" err="1">
                <a:solidFill>
                  <a:schemeClr val="tx1"/>
                </a:solidFill>
              </a:rPr>
              <a:t>Khu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vực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882160" y="2020263"/>
            <a:ext cx="1899135" cy="87219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Desktop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tân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4055" y="2124222"/>
            <a:ext cx="925654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SƠ ĐỒ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THIẾT KẾ LƯU TRỮ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68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65706"/>
              </p:ext>
            </p:extLst>
          </p:nvPr>
        </p:nvGraphicFramePr>
        <p:xfrm>
          <a:off x="2985748" y="1976883"/>
          <a:ext cx="1277868" cy="184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868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292048">
                <a:tc>
                  <a:txBody>
                    <a:bodyPr/>
                    <a:lstStyle/>
                    <a:p>
                      <a:r>
                        <a:rPr lang="en-US" sz="1200" dirty="0"/>
                        <a:t>NHAN_VIEN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HoTen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>
                          <a:solidFill>
                            <a:srgbClr val="C00000"/>
                          </a:solidFill>
                        </a:rPr>
                        <a:t>ID_GioiTinh</a:t>
                      </a:r>
                      <a:r>
                        <a:rPr lang="en-US" sz="1200" baseline="0" dirty="0"/>
                        <a:t>, CMND, </a:t>
                      </a:r>
                      <a:r>
                        <a:rPr lang="en-US" sz="1200" baseline="0" dirty="0" err="1"/>
                        <a:t>NgaySinh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/>
                        <a:t>MucLuong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/>
                        <a:t>DienThoai</a:t>
                      </a:r>
                      <a:r>
                        <a:rPr lang="en-US" sz="1200" baseline="0" dirty="0"/>
                        <a:t>, Email, </a:t>
                      </a:r>
                      <a:r>
                        <a:rPr lang="en-US" sz="1200" baseline="0" dirty="0" err="1"/>
                        <a:t>DiaChi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>
                          <a:solidFill>
                            <a:srgbClr val="C00000"/>
                          </a:solidFill>
                        </a:rPr>
                        <a:t>ID_KhuVuc</a:t>
                      </a:r>
                      <a:endParaRPr lang="vi-VN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96760"/>
              </p:ext>
            </p:extLst>
          </p:nvPr>
        </p:nvGraphicFramePr>
        <p:xfrm>
          <a:off x="8882289" y="2900147"/>
          <a:ext cx="1613994" cy="120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994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r>
                        <a:rPr lang="en-US" sz="1200" dirty="0"/>
                        <a:t>KHU_VUC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200" b="1" u="sng" dirty="0" err="1"/>
                        <a:t>ID</a:t>
                      </a:r>
                      <a:r>
                        <a:rPr lang="en-US" sz="1200" dirty="0" err="1"/>
                        <a:t>,TenKV,Dien_thoai,Email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Dia_chi</a:t>
                      </a:r>
                      <a:r>
                        <a:rPr lang="en-US" sz="1200" dirty="0"/>
                        <a:t>,</a:t>
                      </a:r>
                    </a:p>
                    <a:p>
                      <a:r>
                        <a:rPr lang="en-US" sz="1200" dirty="0" err="1"/>
                        <a:t>I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D_KhachSan</a:t>
                      </a:r>
                      <a:endParaRPr lang="vi-V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38607"/>
              </p:ext>
            </p:extLst>
          </p:nvPr>
        </p:nvGraphicFramePr>
        <p:xfrm>
          <a:off x="10458171" y="4569966"/>
          <a:ext cx="1487699" cy="102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99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r>
                        <a:rPr lang="en-US" sz="1200" dirty="0"/>
                        <a:t>KHACH_SAN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  <a:r>
                        <a:rPr lang="en-US" sz="1200" dirty="0"/>
                        <a:t>, Ten, </a:t>
                      </a:r>
                      <a:r>
                        <a:rPr lang="en-US" sz="1200" dirty="0" err="1"/>
                        <a:t>DienThoai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Email, </a:t>
                      </a:r>
                      <a:r>
                        <a:rPr lang="en-US" sz="1200" baseline="0" dirty="0" err="1"/>
                        <a:t>DiaChi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82034"/>
              </p:ext>
            </p:extLst>
          </p:nvPr>
        </p:nvGraphicFramePr>
        <p:xfrm>
          <a:off x="7471945" y="4624244"/>
          <a:ext cx="1036024" cy="163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24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511786">
                <a:tc>
                  <a:txBody>
                    <a:bodyPr/>
                    <a:lstStyle/>
                    <a:p>
                      <a:r>
                        <a:rPr lang="en-US" sz="1200" dirty="0"/>
                        <a:t>LOAI_PHONG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1125928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Ten, </a:t>
                      </a:r>
                      <a:r>
                        <a:rPr lang="en-US" sz="1200" baseline="0" dirty="0" err="1"/>
                        <a:t>MaSo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/>
                        <a:t>DonGia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/>
                        <a:t>SoKhachToiDa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/>
                        <a:t>TienNghi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07172"/>
              </p:ext>
            </p:extLst>
          </p:nvPr>
        </p:nvGraphicFramePr>
        <p:xfrm>
          <a:off x="5076466" y="2227221"/>
          <a:ext cx="1877926" cy="120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926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r>
                        <a:rPr lang="en-US" sz="1200" dirty="0"/>
                        <a:t>PHONG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  <a:r>
                        <a:rPr lang="en-US" sz="1200" dirty="0"/>
                        <a:t>, Ten,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MaSo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baseline="0" dirty="0" err="1">
                          <a:solidFill>
                            <a:srgbClr val="C00000"/>
                          </a:solidFill>
                        </a:rPr>
                        <a:t>ID_Tang</a:t>
                      </a:r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C00000"/>
                          </a:solidFill>
                        </a:rPr>
                        <a:t>ID_KhuVuc</a:t>
                      </a:r>
                      <a:r>
                        <a:rPr lang="en-US" sz="1200" baseline="0" dirty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en-US" sz="1200" baseline="0" dirty="0" err="1">
                          <a:solidFill>
                            <a:srgbClr val="C00000"/>
                          </a:solidFill>
                        </a:rPr>
                        <a:t>ID_LoaiPhong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75282"/>
              </p:ext>
            </p:extLst>
          </p:nvPr>
        </p:nvGraphicFramePr>
        <p:xfrm>
          <a:off x="605404" y="1496056"/>
          <a:ext cx="164825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256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/>
                        <a:t>TIEPTAN_DANGNHAP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200" b="1" u="sng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ID</a:t>
                      </a:r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,TenDangNhap,MatKhau</a:t>
                      </a:r>
                      <a:r>
                        <a:rPr 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</a:t>
                      </a:r>
                    </a:p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</a:rPr>
                        <a:t>ID_NhanVien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  <a:p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39339"/>
              </p:ext>
            </p:extLst>
          </p:nvPr>
        </p:nvGraphicFramePr>
        <p:xfrm>
          <a:off x="7259376" y="1480812"/>
          <a:ext cx="1863188" cy="83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8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r>
                        <a:rPr lang="en-US" sz="1200" dirty="0"/>
                        <a:t>TANG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Ten,MaSo</a:t>
                      </a:r>
                      <a:r>
                        <a:rPr lang="en-US" sz="1200" dirty="0"/>
                        <a:t>, 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ID_KhuVuc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74607"/>
              </p:ext>
            </p:extLst>
          </p:nvPr>
        </p:nvGraphicFramePr>
        <p:xfrm>
          <a:off x="4498779" y="889940"/>
          <a:ext cx="1091052" cy="75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52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r>
                        <a:rPr lang="en-US" sz="1200" dirty="0"/>
                        <a:t>GIOI_TINH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Ten, </a:t>
                      </a:r>
                      <a:r>
                        <a:rPr lang="en-US" sz="1200" baseline="0" dirty="0" err="1"/>
                        <a:t>MaSo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26360"/>
              </p:ext>
            </p:extLst>
          </p:nvPr>
        </p:nvGraphicFramePr>
        <p:xfrm>
          <a:off x="3122112" y="4296001"/>
          <a:ext cx="14931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58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/>
                        <a:t>PHIEUTHUEPHONG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NgayBatDau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NgayDuKienTra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NgayTra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SoTien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>
                          <a:solidFill>
                            <a:srgbClr val="C00000"/>
                          </a:solidFill>
                        </a:rPr>
                        <a:t>ID_Phong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DS_TenKhachHang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DS_CMND</a:t>
                      </a:r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sp>
        <p:nvSpPr>
          <p:cNvPr id="48" name="Rectangle: Rounded Corners 47"/>
          <p:cNvSpPr/>
          <p:nvPr/>
        </p:nvSpPr>
        <p:spPr>
          <a:xfrm>
            <a:off x="7484012" y="387420"/>
            <a:ext cx="4707988" cy="506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SƠ ĐỒ THIẾT KẾ LƯU TRỮ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78939"/>
              </p:ext>
            </p:extLst>
          </p:nvPr>
        </p:nvGraphicFramePr>
        <p:xfrm>
          <a:off x="605402" y="3015841"/>
          <a:ext cx="164825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258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200" dirty="0"/>
                        <a:t>QUANLY_KHUVUC_DANGNHAP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200" b="1" u="sng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ID</a:t>
                      </a:r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,TenDangNhap,MatKhau</a:t>
                      </a:r>
                      <a:r>
                        <a:rPr 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</a:t>
                      </a:r>
                    </a:p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</a:rPr>
                        <a:t>ID_NhanVien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  <a:p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65317"/>
              </p:ext>
            </p:extLst>
          </p:nvPr>
        </p:nvGraphicFramePr>
        <p:xfrm>
          <a:off x="638629" y="4711581"/>
          <a:ext cx="16150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31">
                  <a:extLst>
                    <a:ext uri="{9D8B030D-6E8A-4147-A177-3AD203B41FA5}">
                      <a16:colId xmlns:a16="http://schemas.microsoft.com/office/drawing/2014/main" val="24570295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200" dirty="0"/>
                        <a:t>QUANLY_KHACHSAN_DANGNHAP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4837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200" b="1" u="sng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ID</a:t>
                      </a:r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,TenDangNhap,MatKhau</a:t>
                      </a:r>
                      <a:r>
                        <a:rPr 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,</a:t>
                      </a:r>
                    </a:p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</a:rPr>
                        <a:t>ID_NhanVien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  <a:p>
                      <a:endParaRPr lang="vi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85306"/>
                  </a:ext>
                </a:extLst>
              </a:tr>
            </a:tbl>
          </a:graphicData>
        </a:graphic>
      </p:graphicFrame>
      <p:pic>
        <p:nvPicPr>
          <p:cNvPr id="53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253660" y="2318276"/>
            <a:ext cx="924969" cy="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3660" y="2479612"/>
            <a:ext cx="732088" cy="1511817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53660" y="2369090"/>
            <a:ext cx="756515" cy="3525284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63616" y="1480812"/>
            <a:ext cx="337413" cy="998800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3616" y="3629666"/>
            <a:ext cx="4618673" cy="193745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921963" y="2028000"/>
            <a:ext cx="462380" cy="635296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70574" y="3418452"/>
            <a:ext cx="1159255" cy="183922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48026" y="3015841"/>
            <a:ext cx="1955416" cy="414604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1"/>
          </p:cNvCxnSpPr>
          <p:nvPr/>
        </p:nvCxnSpPr>
        <p:spPr>
          <a:xfrm>
            <a:off x="8799889" y="2136136"/>
            <a:ext cx="82400" cy="1365623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7" idx="1"/>
          </p:cNvCxnSpPr>
          <p:nvPr/>
        </p:nvCxnSpPr>
        <p:spPr>
          <a:xfrm>
            <a:off x="9580894" y="3991429"/>
            <a:ext cx="877277" cy="1088709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9" idx="1"/>
          </p:cNvCxnSpPr>
          <p:nvPr/>
        </p:nvCxnSpPr>
        <p:spPr>
          <a:xfrm flipV="1">
            <a:off x="4590056" y="2828833"/>
            <a:ext cx="486410" cy="2761477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4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/>
          <p:cNvSpPr/>
          <p:nvPr/>
        </p:nvSpPr>
        <p:spPr>
          <a:xfrm>
            <a:off x="7484012" y="387420"/>
            <a:ext cx="4707988" cy="506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SƠ ĐỒ THIẾT KẾ LƯU TRỮ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3" name="Picture 2" descr="home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97" y="5894374"/>
            <a:ext cx="862795" cy="8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0095" y="1293279"/>
            <a:ext cx="5819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Dữ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liệu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phi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cấu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trúc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2180" y="3262758"/>
            <a:ext cx="47788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Du_Lieu</a:t>
            </a:r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/Media/</a:t>
            </a:r>
            <a:r>
              <a:rPr lang="en-US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Hinh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08276" y="1454668"/>
            <a:ext cx="1308296" cy="590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vi-VN" dirty="0"/>
          </a:p>
        </p:txBody>
      </p:sp>
      <p:sp>
        <p:nvSpPr>
          <p:cNvPr id="31" name="Oval 30"/>
          <p:cNvSpPr/>
          <p:nvPr/>
        </p:nvSpPr>
        <p:spPr>
          <a:xfrm>
            <a:off x="8916572" y="2020712"/>
            <a:ext cx="1308296" cy="590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</a:t>
            </a:r>
            <a:endParaRPr lang="vi-VN" dirty="0"/>
          </a:p>
        </p:txBody>
      </p:sp>
      <p:sp>
        <p:nvSpPr>
          <p:cNvPr id="32" name="Oval 31"/>
          <p:cNvSpPr/>
          <p:nvPr/>
        </p:nvSpPr>
        <p:spPr>
          <a:xfrm>
            <a:off x="9183858" y="3098694"/>
            <a:ext cx="1308296" cy="590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vi-VN" dirty="0"/>
          </a:p>
        </p:txBody>
      </p:sp>
      <p:sp>
        <p:nvSpPr>
          <p:cNvPr id="33" name="Oval 32"/>
          <p:cNvSpPr/>
          <p:nvPr/>
        </p:nvSpPr>
        <p:spPr>
          <a:xfrm>
            <a:off x="9057248" y="4078401"/>
            <a:ext cx="1308296" cy="590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Backward</a:t>
            </a:r>
            <a:endParaRPr lang="vi-VN" dirty="0"/>
          </a:p>
        </p:txBody>
      </p:sp>
      <p:sp>
        <p:nvSpPr>
          <p:cNvPr id="35" name="Oval 34"/>
          <p:cNvSpPr/>
          <p:nvPr/>
        </p:nvSpPr>
        <p:spPr>
          <a:xfrm>
            <a:off x="8764172" y="4991568"/>
            <a:ext cx="1308296" cy="590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  <a:endParaRPr lang="vi-VN" dirty="0"/>
          </a:p>
        </p:txBody>
      </p:sp>
      <p:sp>
        <p:nvSpPr>
          <p:cNvPr id="37" name="Oval 36"/>
          <p:cNvSpPr/>
          <p:nvPr/>
        </p:nvSpPr>
        <p:spPr>
          <a:xfrm>
            <a:off x="5613009" y="5487736"/>
            <a:ext cx="1308296" cy="590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vi-VN" dirty="0"/>
          </a:p>
        </p:txBody>
      </p:sp>
      <p:sp>
        <p:nvSpPr>
          <p:cNvPr id="39" name="Oval 38"/>
          <p:cNvSpPr/>
          <p:nvPr/>
        </p:nvSpPr>
        <p:spPr>
          <a:xfrm>
            <a:off x="7301132" y="5477467"/>
            <a:ext cx="1308296" cy="5908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Stats</a:t>
            </a:r>
            <a:endParaRPr lang="vi-VN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119446" y="2020712"/>
            <a:ext cx="1835834" cy="137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36211" y="2410949"/>
            <a:ext cx="3021037" cy="120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19446" y="3394115"/>
            <a:ext cx="3298874" cy="28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2"/>
          </p:cNvCxnSpPr>
          <p:nvPr/>
        </p:nvCxnSpPr>
        <p:spPr>
          <a:xfrm>
            <a:off x="6267157" y="3716439"/>
            <a:ext cx="2790091" cy="65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67157" y="3716439"/>
            <a:ext cx="3151163" cy="169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36211" y="3562603"/>
            <a:ext cx="2052712" cy="203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33512" y="3588455"/>
            <a:ext cx="220396" cy="218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1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1493</Words>
  <Application>Microsoft Office PowerPoint</Application>
  <PresentationFormat>Widescreen</PresentationFormat>
  <Paragraphs>351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SƠ ĐỒ GIAO DIỆN NGƯỜI DÙNG</vt:lpstr>
      <vt:lpstr>PowerPoint Presentation</vt:lpstr>
      <vt:lpstr>Giao diện KHÁCH HÀNG</vt:lpstr>
      <vt:lpstr>PowerPoint Presentation</vt:lpstr>
      <vt:lpstr>PowerPoint Presentation</vt:lpstr>
      <vt:lpstr>Giao diện TIẾP TÂN</vt:lpstr>
      <vt:lpstr>PowerPoint Presentation</vt:lpstr>
      <vt:lpstr>PowerPoint Presentation</vt:lpstr>
      <vt:lpstr>PowerPoint Presentation</vt:lpstr>
      <vt:lpstr>PowerPoint Presentation</vt:lpstr>
      <vt:lpstr>Giao diện QUẢN LÝ KHU VỰC</vt:lpstr>
      <vt:lpstr>PowerPoint Presentation</vt:lpstr>
      <vt:lpstr>PowerPoint Presentation</vt:lpstr>
      <vt:lpstr>PowerPoint Presentation</vt:lpstr>
      <vt:lpstr>Giao diện QUẢN LÝ KHÁCH SẠN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Le Anh Khoa</dc:creator>
  <cp:lastModifiedBy>Tran Le Anh Khoa</cp:lastModifiedBy>
  <cp:revision>11</cp:revision>
  <dcterms:created xsi:type="dcterms:W3CDTF">2016-12-08T05:07:47Z</dcterms:created>
  <dcterms:modified xsi:type="dcterms:W3CDTF">2016-12-08T08:27:56Z</dcterms:modified>
</cp:coreProperties>
</file>