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Source Sans Pr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SourceSansPr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SourceSansPro-italic.fntdata"/><Relationship Id="rId14" Type="http://schemas.openxmlformats.org/officeDocument/2006/relationships/slide" Target="slides/slide9.xml"/><Relationship Id="rId36" Type="http://schemas.openxmlformats.org/officeDocument/2006/relationships/font" Target="fonts/SourceSansPr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SourceSansPr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cikit-learn/scikit-learn/issues/6777"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2A2E2E"/>
              </a:solidFill>
              <a:latin typeface="Georgia"/>
              <a:ea typeface="Georgia"/>
              <a:cs typeface="Georgia"/>
              <a:sym typeface="Georgi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63b321a77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63b321a77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632f115b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632f115b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violated assumptions, we decided not to use </a:t>
            </a:r>
            <a:r>
              <a:rPr lang="en"/>
              <a:t>Multiple</a:t>
            </a:r>
            <a:r>
              <a:rPr lang="en"/>
              <a:t> Regression.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63b321a7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63b321a7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63b321a7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63b321a7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632f115b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632f115b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63b321a7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63b321a7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0993b1e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0993b1e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 : Using gensim instead of scikit-learn. </a:t>
            </a:r>
            <a:r>
              <a:rPr lang="en" sz="1150">
                <a:solidFill>
                  <a:srgbClr val="2A2E2E"/>
                </a:solidFill>
                <a:latin typeface="Georgia"/>
                <a:ea typeface="Georgia"/>
                <a:cs typeface="Georgia"/>
                <a:sym typeface="Georgia"/>
              </a:rPr>
              <a:t>There is a bug in scikit-learn causing the perplexity to increase. Apparently that is the same for likelihood scores.</a:t>
            </a:r>
            <a:endParaRPr sz="1150">
              <a:solidFill>
                <a:srgbClr val="2A2E2E"/>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150">
                <a:solidFill>
                  <a:srgbClr val="2A2E2E"/>
                </a:solidFill>
                <a:latin typeface="Georgia"/>
                <a:ea typeface="Georgia"/>
                <a:cs typeface="Georgia"/>
                <a:sym typeface="Georgia"/>
              </a:rPr>
              <a:t>(</a:t>
            </a:r>
            <a:r>
              <a:rPr lang="en" u="sng">
                <a:solidFill>
                  <a:schemeClr val="accent5"/>
                </a:solidFill>
                <a:hlinkClick r:id="rId2">
                  <a:extLst>
                    <a:ext uri="{A12FA001-AC4F-418D-AE19-62706E023703}">
                      <ahyp:hlinkClr val="tx"/>
                    </a:ext>
                  </a:extLst>
                </a:hlinkClick>
              </a:rPr>
              <a:t>https://github.com/scikit-learn/scikit-learn/issues/6777</a:t>
            </a:r>
            <a:r>
              <a:rPr lang="en" sz="1150">
                <a:solidFill>
                  <a:srgbClr val="2A2E2E"/>
                </a:solidFill>
                <a:latin typeface="Georgia"/>
                <a:ea typeface="Georgia"/>
                <a:cs typeface="Georgia"/>
                <a:sym typeface="Georgia"/>
              </a:rPr>
              <a:t>)</a:t>
            </a:r>
            <a:endParaRPr sz="1150">
              <a:solidFill>
                <a:srgbClr val="2A2E2E"/>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0993b1e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0993b1e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rgbClr val="FFFFFF"/>
                </a:highlight>
              </a:rPr>
              <a:t>Just by changing the LDA algorithm, we increased the coherence score from 0.315 to 0.337</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632f115b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632f115b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63b321a77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63b321a77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7d7b836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7d7b836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632f115b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632f115b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split the dataset into training and testing set with the ratio 3 to 1. For training, the RF algorithm </a:t>
            </a:r>
            <a:r>
              <a:rPr lang="en"/>
              <a:t>achieved the lowest MSE which is [...]</a:t>
            </a:r>
            <a:r>
              <a:rPr lang="en"/>
              <a:t> while NN has the highest MSE which is [...]. For testing dataset, The MSE scores are similar across the three algorithms. And all of them are higher than the corresponding training MSE. We don’t think the RF algorithm is overfit here because the MSE difference between training and testing isn’t high. This indicates that cross validation is useful to test this hypothesis.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632f115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632f115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inspection using a natural language processing technique such as LDA saw a generous decrease in predictor error.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632f115b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632f115b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632f115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632f115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632f115b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632f115b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5f786e9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5f786e9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63b321a7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63b321a7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0993b1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0993b1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0993b1e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0993b1e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63b321a7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63b321a7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0993b1ee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0993b1e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63b321a7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63b321a7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0993b1ee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0993b1ee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526510"/>
            <a:ext cx="9144000" cy="5670010"/>
          </a:xfrm>
          <a:prstGeom prst="rect">
            <a:avLst/>
          </a:prstGeom>
          <a:noFill/>
          <a:ln>
            <a:noFill/>
          </a:ln>
        </p:spPr>
      </p:pic>
      <p:sp>
        <p:nvSpPr>
          <p:cNvPr id="55" name="Google Shape;55;p13"/>
          <p:cNvSpPr txBox="1"/>
          <p:nvPr>
            <p:ph type="ctrTitle"/>
          </p:nvPr>
        </p:nvSpPr>
        <p:spPr>
          <a:xfrm>
            <a:off x="311700" y="-116050"/>
            <a:ext cx="8219100" cy="2429700"/>
          </a:xfrm>
          <a:prstGeom prst="rect">
            <a:avLst/>
          </a:prstGeom>
          <a:ln cap="flat" cmpd="sng" w="19050">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5100">
                <a:solidFill>
                  <a:srgbClr val="FFFFFF"/>
                </a:solidFill>
              </a:rPr>
              <a:t>Predicting the Difference in Goodreads Ratings and Amazon Ratings</a:t>
            </a:r>
            <a:endParaRPr sz="5100">
              <a:solidFill>
                <a:srgbClr val="FFFFFF"/>
              </a:solidFill>
            </a:endParaRPr>
          </a:p>
        </p:txBody>
      </p:sp>
      <p:sp>
        <p:nvSpPr>
          <p:cNvPr id="56" name="Google Shape;56;p13"/>
          <p:cNvSpPr txBox="1"/>
          <p:nvPr>
            <p:ph idx="1" type="subTitle"/>
          </p:nvPr>
        </p:nvSpPr>
        <p:spPr>
          <a:xfrm>
            <a:off x="311700" y="23136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By: Tien Nguyen &amp; Tu Lam</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Modeling</a:t>
            </a:r>
            <a:endParaRPr/>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0" y="251150"/>
            <a:ext cx="8520600" cy="841800"/>
          </a:xfrm>
          <a:prstGeom prst="rect">
            <a:avLst/>
          </a:prstGeom>
        </p:spPr>
        <p:txBody>
          <a:bodyPr anchorCtr="0" anchor="ctr" bIns="91425" lIns="91425" spcFirstLastPara="1" rIns="91425" wrap="square" tIns="91425">
            <a:noAutofit/>
          </a:bodyPr>
          <a:lstStyle/>
          <a:p>
            <a:pPr indent="0" lvl="0" marL="0" rtl="0" algn="l">
              <a:lnSpc>
                <a:spcPct val="140000"/>
              </a:lnSpc>
              <a:spcBef>
                <a:spcPts val="1500"/>
              </a:spcBef>
              <a:spcAft>
                <a:spcPts val="0"/>
              </a:spcAft>
              <a:buClr>
                <a:schemeClr val="dk1"/>
              </a:buClr>
              <a:buSzPts val="1100"/>
              <a:buFont typeface="Arial"/>
              <a:buNone/>
            </a:pPr>
            <a:r>
              <a:rPr lang="en" sz="2800">
                <a:solidFill>
                  <a:srgbClr val="333333"/>
                </a:solidFill>
                <a:highlight>
                  <a:srgbClr val="FFFFFF"/>
                </a:highlight>
              </a:rPr>
              <a:t>Machine Learning Algorithms</a:t>
            </a:r>
            <a:endParaRPr sz="2800">
              <a:solidFill>
                <a:srgbClr val="333333"/>
              </a:solidFill>
              <a:highlight>
                <a:srgbClr val="FFFFFF"/>
              </a:highlight>
            </a:endParaRPr>
          </a:p>
          <a:p>
            <a:pPr indent="0" lvl="0" marL="0" rtl="0" algn="ctr">
              <a:spcBef>
                <a:spcPts val="1500"/>
              </a:spcBef>
              <a:spcAft>
                <a:spcPts val="0"/>
              </a:spcAft>
              <a:buNone/>
            </a:pPr>
            <a:r>
              <a:t/>
            </a:r>
            <a:endParaRPr sz="2800"/>
          </a:p>
        </p:txBody>
      </p:sp>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3"/>
          <p:cNvSpPr txBox="1"/>
          <p:nvPr/>
        </p:nvSpPr>
        <p:spPr>
          <a:xfrm>
            <a:off x="143375" y="657125"/>
            <a:ext cx="8638200" cy="448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Numeric and categorical data to predict </a:t>
            </a:r>
            <a:endParaRPr/>
          </a:p>
          <a:p>
            <a:pPr indent="-317500" lvl="0" marL="457200" rtl="0" algn="l">
              <a:spcBef>
                <a:spcPts val="0"/>
              </a:spcBef>
              <a:spcAft>
                <a:spcPts val="0"/>
              </a:spcAft>
              <a:buSzPts val="1400"/>
              <a:buChar char="●"/>
            </a:pPr>
            <a:r>
              <a:rPr lang="en"/>
              <a:t>Multiple</a:t>
            </a:r>
            <a:r>
              <a:rPr lang="en"/>
              <a:t> Regression</a:t>
            </a:r>
            <a:endParaRPr/>
          </a:p>
          <a:p>
            <a:pPr indent="-298450" lvl="1" marL="914400" rtl="0" algn="l">
              <a:spcBef>
                <a:spcPts val="0"/>
              </a:spcBef>
              <a:spcAft>
                <a:spcPts val="0"/>
              </a:spcAft>
              <a:buClr>
                <a:schemeClr val="dk1"/>
              </a:buClr>
              <a:buSzPts val="1100"/>
              <a:buChar char="○"/>
            </a:pPr>
            <a:r>
              <a:rPr lang="en" sz="1100">
                <a:solidFill>
                  <a:schemeClr val="dk1"/>
                </a:solidFill>
              </a:rPr>
              <a:t>Assumptions</a:t>
            </a:r>
            <a:r>
              <a:rPr lang="en" sz="1100">
                <a:solidFill>
                  <a:schemeClr val="dk1"/>
                </a:solidFill>
              </a:rPr>
              <a:t>:</a:t>
            </a:r>
            <a:endParaRPr sz="1100">
              <a:solidFill>
                <a:schemeClr val="dk1"/>
              </a:solidFill>
            </a:endParaRPr>
          </a:p>
          <a:p>
            <a:pPr indent="-317500" lvl="2" marL="1371600" rtl="0" algn="l">
              <a:spcBef>
                <a:spcPts val="0"/>
              </a:spcBef>
              <a:spcAft>
                <a:spcPts val="0"/>
              </a:spcAft>
              <a:buSzPts val="1400"/>
              <a:buChar char="■"/>
            </a:pPr>
            <a:r>
              <a:rPr lang="en" sz="1100">
                <a:solidFill>
                  <a:schemeClr val="dk1"/>
                </a:solidFill>
              </a:rPr>
              <a:t>Linearity </a:t>
            </a:r>
            <a:r>
              <a:rPr lang="en" sz="1100">
                <a:solidFill>
                  <a:schemeClr val="dk1"/>
                </a:solidFill>
              </a:rPr>
              <a:t> ❌</a:t>
            </a:r>
            <a:endParaRPr sz="1100">
              <a:solidFill>
                <a:schemeClr val="dk1"/>
              </a:solidFill>
            </a:endParaRPr>
          </a:p>
          <a:p>
            <a:pPr indent="-317500" lvl="2" marL="1371600" rtl="0" algn="l">
              <a:spcBef>
                <a:spcPts val="0"/>
              </a:spcBef>
              <a:spcAft>
                <a:spcPts val="0"/>
              </a:spcAft>
              <a:buSzPts val="1400"/>
              <a:buChar char="■"/>
            </a:pPr>
            <a:r>
              <a:rPr lang="en" sz="1100">
                <a:solidFill>
                  <a:schemeClr val="dk1"/>
                </a:solidFill>
              </a:rPr>
              <a:t>Normality of the Error Terms ❌</a:t>
            </a:r>
            <a:endParaRPr sz="1100">
              <a:solidFill>
                <a:schemeClr val="dk1"/>
              </a:solidFill>
            </a:endParaRPr>
          </a:p>
          <a:p>
            <a:pPr indent="-317500" lvl="2" marL="1371600" rtl="0" algn="l">
              <a:spcBef>
                <a:spcPts val="0"/>
              </a:spcBef>
              <a:spcAft>
                <a:spcPts val="0"/>
              </a:spcAft>
              <a:buSzPts val="1400"/>
              <a:buChar char="■"/>
            </a:pPr>
            <a:r>
              <a:rPr lang="en" sz="1100">
                <a:solidFill>
                  <a:schemeClr val="dk1"/>
                </a:solidFill>
              </a:rPr>
              <a:t>No Autocorrelation of the Error Terms ✔️</a:t>
            </a:r>
            <a:endParaRPr sz="1100">
              <a:solidFill>
                <a:schemeClr val="dk1"/>
              </a:solidFill>
            </a:endParaRPr>
          </a:p>
          <a:p>
            <a:pPr indent="-317500" lvl="2" marL="1371600" rtl="0" algn="l">
              <a:spcBef>
                <a:spcPts val="0"/>
              </a:spcBef>
              <a:spcAft>
                <a:spcPts val="0"/>
              </a:spcAft>
              <a:buSzPts val="1400"/>
              <a:buChar char="■"/>
            </a:pPr>
            <a:r>
              <a:rPr lang="en" sz="1100">
                <a:solidFill>
                  <a:schemeClr val="dk1"/>
                </a:solidFill>
              </a:rPr>
              <a:t>Homoscedasticity ✔️</a:t>
            </a:r>
            <a:endParaRPr sz="1100">
              <a:solidFill>
                <a:schemeClr val="dk1"/>
              </a:solidFill>
            </a:endParaRPr>
          </a:p>
          <a:p>
            <a:pPr indent="-317500" lvl="2" marL="1371600" rtl="0" algn="l">
              <a:spcBef>
                <a:spcPts val="0"/>
              </a:spcBef>
              <a:spcAft>
                <a:spcPts val="0"/>
              </a:spcAft>
              <a:buSzPts val="1400"/>
              <a:buChar char="■"/>
            </a:pPr>
            <a:r>
              <a:rPr lang="en" sz="1100">
                <a:solidFill>
                  <a:schemeClr val="dk1"/>
                </a:solidFill>
              </a:rPr>
              <a:t>No Multicollinearity among Predictors ✔️</a:t>
            </a:r>
            <a:endParaRPr/>
          </a:p>
          <a:p>
            <a:pPr indent="-317500" lvl="0" marL="457200" rtl="0" algn="l">
              <a:spcBef>
                <a:spcPts val="0"/>
              </a:spcBef>
              <a:spcAft>
                <a:spcPts val="0"/>
              </a:spcAft>
              <a:buSzPts val="1400"/>
              <a:buChar char="●"/>
            </a:pPr>
            <a:r>
              <a:rPr lang="en"/>
              <a:t>Random Forest</a:t>
            </a:r>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Can handle many predictor variables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Can handle skewed and multi-modal data</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Can handle categorical data (e.g., one-hot encoding)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No formal assumptions</a:t>
            </a:r>
            <a:endParaRPr/>
          </a:p>
          <a:p>
            <a:pPr indent="-317500" lvl="0" marL="457200" rtl="0" algn="l">
              <a:lnSpc>
                <a:spcPct val="115000"/>
              </a:lnSpc>
              <a:spcBef>
                <a:spcPts val="0"/>
              </a:spcBef>
              <a:spcAft>
                <a:spcPts val="0"/>
              </a:spcAft>
              <a:buSzPts val="1400"/>
              <a:buChar char="●"/>
            </a:pPr>
            <a:r>
              <a:rPr lang="en"/>
              <a:t>XgBoost</a:t>
            </a:r>
            <a:endParaRPr/>
          </a:p>
          <a:p>
            <a:pPr indent="-298450" lvl="1" marL="914400" rtl="0" algn="l">
              <a:lnSpc>
                <a:spcPct val="115000"/>
              </a:lnSpc>
              <a:spcBef>
                <a:spcPts val="0"/>
              </a:spcBef>
              <a:spcAft>
                <a:spcPts val="0"/>
              </a:spcAft>
              <a:buSzPts val="1100"/>
              <a:buChar char="○"/>
            </a:pPr>
            <a:r>
              <a:rPr lang="en" sz="1100"/>
              <a:t>Can handle missing values</a:t>
            </a:r>
            <a:endParaRPr sz="1100"/>
          </a:p>
          <a:p>
            <a:pPr indent="-298450" lvl="1" marL="914400" rtl="0" algn="l">
              <a:lnSpc>
                <a:spcPct val="115000"/>
              </a:lnSpc>
              <a:spcBef>
                <a:spcPts val="0"/>
              </a:spcBef>
              <a:spcAft>
                <a:spcPts val="0"/>
              </a:spcAft>
              <a:buSzPts val="1100"/>
              <a:buChar char="○"/>
            </a:pPr>
            <a:r>
              <a:rPr lang="en" sz="1100"/>
              <a:t>Can handle categorical data (e.g., one-hot encoding)</a:t>
            </a:r>
            <a:endParaRPr sz="1100"/>
          </a:p>
          <a:p>
            <a:pPr indent="-298450" lvl="1" marL="914400" rtl="0" algn="l">
              <a:lnSpc>
                <a:spcPct val="115000"/>
              </a:lnSpc>
              <a:spcBef>
                <a:spcPts val="0"/>
              </a:spcBef>
              <a:spcAft>
                <a:spcPts val="0"/>
              </a:spcAft>
              <a:buSzPts val="1100"/>
              <a:buChar char="○"/>
            </a:pPr>
            <a:r>
              <a:rPr lang="en" sz="1100"/>
              <a:t>Accurate and fast (parallelization)</a:t>
            </a:r>
            <a:endParaRPr sz="1100"/>
          </a:p>
          <a:p>
            <a:pPr indent="-317500" lvl="0" marL="457200" rtl="0" algn="l">
              <a:spcBef>
                <a:spcPts val="0"/>
              </a:spcBef>
              <a:spcAft>
                <a:spcPts val="0"/>
              </a:spcAft>
              <a:buSzPts val="1400"/>
              <a:buChar char="●"/>
            </a:pPr>
            <a:r>
              <a:rPr lang="en"/>
              <a:t>Neural Network </a:t>
            </a:r>
            <a:endParaRPr/>
          </a:p>
          <a:p>
            <a:pPr indent="-298450" lvl="1" marL="914400" rtl="0" algn="l">
              <a:spcBef>
                <a:spcPts val="0"/>
              </a:spcBef>
              <a:spcAft>
                <a:spcPts val="0"/>
              </a:spcAft>
              <a:buSzPts val="1100"/>
              <a:buChar char="○"/>
            </a:pPr>
            <a:r>
              <a:rPr lang="en" sz="1100"/>
              <a:t>Doesn’t have assumptions about normality, linearity, variable independence, etc.</a:t>
            </a:r>
            <a:endParaRPr sz="1100"/>
          </a:p>
          <a:p>
            <a:pPr indent="-298450" lvl="1" marL="914400" rtl="0" algn="l">
              <a:spcBef>
                <a:spcPts val="0"/>
              </a:spcBef>
              <a:spcAft>
                <a:spcPts val="0"/>
              </a:spcAft>
              <a:buSzPts val="1100"/>
              <a:buChar char="○"/>
            </a:pPr>
            <a:r>
              <a:rPr lang="en" sz="1100"/>
              <a:t>Can handle categorical data (e.g., one-hot encoding)</a:t>
            </a:r>
            <a:endParaRPr sz="1100"/>
          </a:p>
          <a:p>
            <a:pPr indent="-298450" lvl="1" marL="914400" rtl="0" algn="l">
              <a:spcBef>
                <a:spcPts val="0"/>
              </a:spcBef>
              <a:spcAft>
                <a:spcPts val="0"/>
              </a:spcAft>
              <a:buSzPts val="1100"/>
              <a:buChar char="○"/>
            </a:pPr>
            <a:r>
              <a:rPr lang="en" sz="1100"/>
              <a:t>Can capture complex patterns in data</a:t>
            </a:r>
            <a:endParaRPr sz="1100"/>
          </a:p>
          <a:p>
            <a:pPr indent="-298450" lvl="0" marL="457200" rtl="0" algn="l">
              <a:lnSpc>
                <a:spcPct val="115000"/>
              </a:lnSpc>
              <a:spcBef>
                <a:spcPts val="0"/>
              </a:spcBef>
              <a:spcAft>
                <a:spcPts val="0"/>
              </a:spcAft>
              <a:buSzPts val="1100"/>
              <a:buFont typeface="Source Sans Pro"/>
              <a:buChar char="●"/>
            </a:pPr>
            <a:r>
              <a:rPr lang="en">
                <a:latin typeface="Source Sans Pro"/>
                <a:ea typeface="Source Sans Pro"/>
                <a:cs typeface="Source Sans Pro"/>
                <a:sym typeface="Source Sans Pro"/>
              </a:rPr>
              <a:t>Evaluation  </a:t>
            </a:r>
            <a:r>
              <a:rPr lang="en" sz="1100">
                <a:latin typeface="Source Sans Pro"/>
                <a:ea typeface="Source Sans Pro"/>
                <a:cs typeface="Source Sans Pro"/>
                <a:sym typeface="Source Sans Pro"/>
              </a:rPr>
              <a:t>:  </a:t>
            </a:r>
            <a:r>
              <a:rPr lang="en" sz="1100">
                <a:solidFill>
                  <a:schemeClr val="dk1"/>
                </a:solidFill>
              </a:rPr>
              <a:t>MAE, MSE, RMSE, and R2</a:t>
            </a:r>
            <a:endParaRPr sz="1100">
              <a:latin typeface="Source Sans Pro"/>
              <a:ea typeface="Source Sans Pro"/>
              <a:cs typeface="Source Sans Pro"/>
              <a:sym typeface="Source Sans Pro"/>
            </a:endParaRPr>
          </a:p>
          <a:p>
            <a:pPr indent="0" lvl="0" marL="457200" rtl="0" algn="l">
              <a:spcBef>
                <a:spcPts val="1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688" y="7151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Modeling (Basic Features)</a:t>
            </a:r>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4"/>
          <p:cNvPicPr preferRelativeResize="0"/>
          <p:nvPr/>
        </p:nvPicPr>
        <p:blipFill rotWithShape="1">
          <a:blip r:embed="rId3">
            <a:alphaModFix/>
          </a:blip>
          <a:srcRect b="0" l="0" r="0" t="0"/>
          <a:stretch/>
        </p:blipFill>
        <p:spPr>
          <a:xfrm>
            <a:off x="1804975" y="1556913"/>
            <a:ext cx="5534025" cy="2390775"/>
          </a:xfrm>
          <a:prstGeom prst="rect">
            <a:avLst/>
          </a:prstGeom>
          <a:noFill/>
          <a:ln>
            <a:noFill/>
          </a:ln>
        </p:spPr>
      </p:pic>
      <p:sp>
        <p:nvSpPr>
          <p:cNvPr id="148" name="Google Shape;148;p24"/>
          <p:cNvSpPr/>
          <p:nvPr/>
        </p:nvSpPr>
        <p:spPr>
          <a:xfrm>
            <a:off x="4462625" y="3316700"/>
            <a:ext cx="1280100" cy="798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Modeling (Basic Features)</a:t>
            </a:r>
            <a:endParaRPr/>
          </a:p>
        </p:txBody>
      </p:sp>
      <p:sp>
        <p:nvSpPr>
          <p:cNvPr id="154" name="Google Shape;15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5"/>
          <p:cNvSpPr txBox="1"/>
          <p:nvPr>
            <p:ph idx="1" type="body"/>
          </p:nvPr>
        </p:nvSpPr>
        <p:spPr>
          <a:xfrm>
            <a:off x="311700" y="1152475"/>
            <a:ext cx="8480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a:solidFill>
                  <a:srgbClr val="434343"/>
                </a:solidFill>
              </a:rPr>
              <a:t>Features selection</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Numerical features</a:t>
            </a:r>
            <a:endParaRPr>
              <a:solidFill>
                <a:srgbClr val="434343"/>
              </a:solidFill>
            </a:endParaRPr>
          </a:p>
          <a:p>
            <a:pPr indent="-317500" lvl="2" marL="1371600" rtl="0" algn="l">
              <a:spcBef>
                <a:spcPts val="0"/>
              </a:spcBef>
              <a:spcAft>
                <a:spcPts val="0"/>
              </a:spcAft>
              <a:buClr>
                <a:srgbClr val="434343"/>
              </a:buClr>
              <a:buSzPts val="1400"/>
              <a:buChar char="■"/>
            </a:pPr>
            <a:r>
              <a:rPr lang="en">
                <a:solidFill>
                  <a:srgbClr val="434343"/>
                </a:solidFill>
              </a:rPr>
              <a:t>Ratings count, reviews count, rank, reviews word counts before/after cleaning, etc.</a:t>
            </a:r>
            <a:endParaRPr>
              <a:solidFill>
                <a:srgbClr val="434343"/>
              </a:solidFill>
            </a:endParaRPr>
          </a:p>
          <a:p>
            <a:pPr indent="-317500" lvl="2" marL="1371600" rtl="0" algn="l">
              <a:spcBef>
                <a:spcPts val="0"/>
              </a:spcBef>
              <a:spcAft>
                <a:spcPts val="0"/>
              </a:spcAft>
              <a:buClr>
                <a:srgbClr val="434343"/>
              </a:buClr>
              <a:buSzPts val="1400"/>
              <a:buChar char="■"/>
            </a:pPr>
            <a:r>
              <a:rPr lang="en">
                <a:solidFill>
                  <a:srgbClr val="434343"/>
                </a:solidFill>
              </a:rPr>
              <a:t>Data cleaning: combining columns</a:t>
            </a:r>
            <a:endParaRPr>
              <a:solidFill>
                <a:srgbClr val="434343"/>
              </a:solidFill>
            </a:endParaRPr>
          </a:p>
          <a:p>
            <a:pPr indent="-317500" lvl="2" marL="1371600" rtl="0" algn="l">
              <a:spcBef>
                <a:spcPts val="0"/>
              </a:spcBef>
              <a:spcAft>
                <a:spcPts val="0"/>
              </a:spcAft>
              <a:buClr>
                <a:srgbClr val="434343"/>
              </a:buClr>
              <a:buSzPts val="1400"/>
              <a:buChar char="■"/>
            </a:pPr>
            <a:r>
              <a:rPr lang="en">
                <a:solidFill>
                  <a:srgbClr val="434343"/>
                </a:solidFill>
              </a:rPr>
              <a:t>Null values: delete rows, replace w/ mean or median, impute?</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Categorical features</a:t>
            </a:r>
            <a:endParaRPr>
              <a:solidFill>
                <a:srgbClr val="434343"/>
              </a:solidFill>
            </a:endParaRPr>
          </a:p>
          <a:p>
            <a:pPr indent="-317500" lvl="2" marL="1371600" rtl="0" algn="l">
              <a:spcBef>
                <a:spcPts val="0"/>
              </a:spcBef>
              <a:spcAft>
                <a:spcPts val="0"/>
              </a:spcAft>
              <a:buClr>
                <a:srgbClr val="434343"/>
              </a:buClr>
              <a:buSzPts val="1400"/>
              <a:buChar char="■"/>
            </a:pPr>
            <a:r>
              <a:rPr lang="en">
                <a:solidFill>
                  <a:srgbClr val="434343"/>
                </a:solidFill>
              </a:rPr>
              <a:t>Format, publisher, genres</a:t>
            </a:r>
            <a:endParaRPr>
              <a:solidFill>
                <a:srgbClr val="434343"/>
              </a:solidFill>
            </a:endParaRPr>
          </a:p>
          <a:p>
            <a:pPr indent="-317500" lvl="2" marL="1371600" rtl="0" algn="l">
              <a:spcBef>
                <a:spcPts val="0"/>
              </a:spcBef>
              <a:spcAft>
                <a:spcPts val="0"/>
              </a:spcAft>
              <a:buClr>
                <a:srgbClr val="434343"/>
              </a:buClr>
              <a:buSzPts val="1400"/>
              <a:buChar char="■"/>
            </a:pPr>
            <a:r>
              <a:rPr lang="en">
                <a:solidFill>
                  <a:srgbClr val="434343"/>
                </a:solidFill>
              </a:rPr>
              <a:t>One-hot encoding</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Hyperparameters tuning using Grid Search Cross Validation</a:t>
            </a:r>
            <a:endParaRPr>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75813" y="13032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Data Modeling</a:t>
            </a:r>
            <a:endParaRPr/>
          </a:p>
        </p:txBody>
      </p:sp>
      <p:sp>
        <p:nvSpPr>
          <p:cNvPr id="161" name="Google Shape;16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6"/>
          <p:cNvPicPr preferRelativeResize="0"/>
          <p:nvPr/>
        </p:nvPicPr>
        <p:blipFill>
          <a:blip r:embed="rId3">
            <a:alphaModFix/>
          </a:blip>
          <a:stretch>
            <a:fillRect/>
          </a:stretch>
        </p:blipFill>
        <p:spPr>
          <a:xfrm>
            <a:off x="1882800" y="972125"/>
            <a:ext cx="4906625" cy="3913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688" y="7151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Modeling (LDA)</a:t>
            </a:r>
            <a:endParaRPr/>
          </a:p>
        </p:txBody>
      </p:sp>
      <p:sp>
        <p:nvSpPr>
          <p:cNvPr id="168" name="Google Shape;16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7"/>
          <p:cNvSpPr/>
          <p:nvPr/>
        </p:nvSpPr>
        <p:spPr>
          <a:xfrm>
            <a:off x="3247350" y="1398725"/>
            <a:ext cx="2338500" cy="1047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7"/>
          <p:cNvPicPr preferRelativeResize="0"/>
          <p:nvPr/>
        </p:nvPicPr>
        <p:blipFill rotWithShape="1">
          <a:blip r:embed="rId3">
            <a:alphaModFix/>
          </a:blip>
          <a:srcRect b="0" l="0" r="0" t="0"/>
          <a:stretch/>
        </p:blipFill>
        <p:spPr>
          <a:xfrm>
            <a:off x="1804975" y="1660538"/>
            <a:ext cx="5534025" cy="239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114550" y="158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Modeling : </a:t>
            </a:r>
            <a:r>
              <a:rPr lang="en"/>
              <a:t>Latent Dirichlet Allocation (LDA)</a:t>
            </a:r>
            <a:endParaRPr/>
          </a:p>
        </p:txBody>
      </p:sp>
      <p:sp>
        <p:nvSpPr>
          <p:cNvPr id="176" name="Google Shape;17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Gensim package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Mallet’s implementation (via Gensim)</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Input   :  review texts of each book</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Output : number of the proportion under each topic</a:t>
            </a:r>
            <a:endParaRPr>
              <a:solidFill>
                <a:srgbClr val="000000"/>
              </a:solidFill>
              <a:highlight>
                <a:srgbClr val="FFFFFF"/>
              </a:highlight>
            </a:endParaRPr>
          </a:p>
          <a:p>
            <a:pPr indent="-342900" lvl="0" marL="457200" rtl="0" algn="l">
              <a:lnSpc>
                <a:spcPct val="110000"/>
              </a:lnSpc>
              <a:spcBef>
                <a:spcPts val="0"/>
              </a:spcBef>
              <a:spcAft>
                <a:spcPts val="0"/>
              </a:spcAft>
              <a:buClr>
                <a:srgbClr val="000000"/>
              </a:buClr>
              <a:buSzPts val="1800"/>
              <a:buChar char="●"/>
            </a:pPr>
            <a:r>
              <a:rPr lang="en">
                <a:solidFill>
                  <a:srgbClr val="333333"/>
                </a:solidFill>
              </a:rPr>
              <a:t>Evaluate Topic Models : CV </a:t>
            </a:r>
            <a:r>
              <a:rPr lang="en">
                <a:solidFill>
                  <a:schemeClr val="dk1"/>
                </a:solidFill>
              </a:rPr>
              <a:t>Coherence Score</a:t>
            </a:r>
            <a:endParaRPr>
              <a:solidFill>
                <a:schemeClr val="dk1"/>
              </a:solidFill>
            </a:endParaRPr>
          </a:p>
          <a:p>
            <a:pPr indent="-342900" lvl="0" marL="914400" rtl="0" algn="l">
              <a:lnSpc>
                <a:spcPct val="110000"/>
              </a:lnSpc>
              <a:spcBef>
                <a:spcPts val="0"/>
              </a:spcBef>
              <a:spcAft>
                <a:spcPts val="0"/>
              </a:spcAft>
              <a:buClr>
                <a:schemeClr val="dk1"/>
              </a:buClr>
              <a:buSzPts val="1800"/>
              <a:buChar char="-"/>
            </a:pPr>
            <a:r>
              <a:rPr lang="en">
                <a:solidFill>
                  <a:schemeClr val="dk1"/>
                </a:solidFill>
              </a:rPr>
              <a:t>Coherence Score  : similarity between semantic meaning and statistically derived weights of the highest score words. </a:t>
            </a:r>
            <a:endParaRPr>
              <a:solidFill>
                <a:schemeClr val="dk1"/>
              </a:solidFill>
            </a:endParaRPr>
          </a:p>
          <a:p>
            <a:pPr indent="-342900" lvl="0" marL="914400" rtl="0" algn="l">
              <a:lnSpc>
                <a:spcPct val="110000"/>
              </a:lnSpc>
              <a:spcBef>
                <a:spcPts val="0"/>
              </a:spcBef>
              <a:spcAft>
                <a:spcPts val="0"/>
              </a:spcAft>
              <a:buClr>
                <a:schemeClr val="dk1"/>
              </a:buClr>
              <a:buSzPts val="1800"/>
              <a:buChar char="-"/>
            </a:pPr>
            <a:r>
              <a:rPr lang="en">
                <a:solidFill>
                  <a:schemeClr val="dk1"/>
                </a:solidFill>
              </a:rPr>
              <a:t>CV coherence score has the highest correlation between human ranked topic and its ranking. </a:t>
            </a:r>
            <a:endParaRPr>
              <a:solidFill>
                <a:srgbClr val="000000"/>
              </a:solidFill>
              <a:highlight>
                <a:srgbClr val="FFFFFF"/>
              </a:highlight>
            </a:endParaRPr>
          </a:p>
        </p:txBody>
      </p:sp>
      <p:sp>
        <p:nvSpPr>
          <p:cNvPr id="177" name="Google Shape;17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68325" y="158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a:t>
            </a:r>
            <a:r>
              <a:rPr lang="en"/>
              <a:t>ptimal Number of Topics for LDA</a:t>
            </a:r>
            <a:endParaRPr/>
          </a:p>
          <a:p>
            <a:pPr indent="0" lvl="0" marL="0" rtl="0" algn="l">
              <a:spcBef>
                <a:spcPts val="0"/>
              </a:spcBef>
              <a:spcAft>
                <a:spcPts val="0"/>
              </a:spcAft>
              <a:buNone/>
            </a:pPr>
            <a:r>
              <a:t/>
            </a:r>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29"/>
          <p:cNvPicPr preferRelativeResize="0"/>
          <p:nvPr/>
        </p:nvPicPr>
        <p:blipFill>
          <a:blip r:embed="rId3">
            <a:alphaModFix/>
          </a:blip>
          <a:stretch>
            <a:fillRect/>
          </a:stretch>
        </p:blipFill>
        <p:spPr>
          <a:xfrm>
            <a:off x="711375" y="1228136"/>
            <a:ext cx="4353450" cy="3265075"/>
          </a:xfrm>
          <a:prstGeom prst="rect">
            <a:avLst/>
          </a:prstGeom>
          <a:noFill/>
          <a:ln>
            <a:noFill/>
          </a:ln>
        </p:spPr>
      </p:pic>
      <p:sp>
        <p:nvSpPr>
          <p:cNvPr id="185" name="Google Shape;185;p29"/>
          <p:cNvSpPr txBox="1"/>
          <p:nvPr/>
        </p:nvSpPr>
        <p:spPr>
          <a:xfrm>
            <a:off x="5342500" y="1576725"/>
            <a:ext cx="3720000" cy="18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rgbClr val="FFFFFF"/>
                </a:highlight>
              </a:rPr>
              <a:t>Gensim’s inbuilt version of the LDA algorithm</a:t>
            </a:r>
            <a:endParaRPr/>
          </a:p>
          <a:p>
            <a:pPr indent="-317500" lvl="0" marL="457200" rtl="0" algn="l">
              <a:spcBef>
                <a:spcPts val="0"/>
              </a:spcBef>
              <a:spcAft>
                <a:spcPts val="0"/>
              </a:spcAft>
              <a:buSzPts val="1400"/>
              <a:buChar char="●"/>
            </a:pPr>
            <a:r>
              <a:rPr lang="en"/>
              <a:t>Number of Topic  : 10</a:t>
            </a:r>
            <a:endParaRPr/>
          </a:p>
          <a:p>
            <a:pPr indent="-317500" lvl="0" marL="457200" rtl="0" algn="l">
              <a:spcBef>
                <a:spcPts val="0"/>
              </a:spcBef>
              <a:spcAft>
                <a:spcPts val="0"/>
              </a:spcAft>
              <a:buSzPts val="1400"/>
              <a:buChar char="●"/>
            </a:pPr>
            <a:r>
              <a:rPr lang="en"/>
              <a:t>Coherence Score : </a:t>
            </a:r>
            <a:r>
              <a:rPr lang="en"/>
              <a:t> 0.315</a:t>
            </a:r>
            <a:endParaRPr/>
          </a:p>
          <a:p>
            <a:pPr indent="0" lvl="0" marL="0" rtl="0" algn="l">
              <a:spcBef>
                <a:spcPts val="0"/>
              </a:spcBef>
              <a:spcAft>
                <a:spcPts val="0"/>
              </a:spcAft>
              <a:buNone/>
            </a:pPr>
            <a:r>
              <a:rPr lang="en" sz="1300">
                <a:solidFill>
                  <a:schemeClr val="dk1"/>
                </a:solidFill>
                <a:highlight>
                  <a:srgbClr val="FFFFFF"/>
                </a:highlight>
              </a:rPr>
              <a:t>Mallet’s LDA from within Gensim itself</a:t>
            </a:r>
            <a:endParaRPr sz="1300">
              <a:solidFill>
                <a:schemeClr val="dk1"/>
              </a:solidFill>
              <a:highlight>
                <a:srgbClr val="FFFFFF"/>
              </a:highlight>
            </a:endParaRPr>
          </a:p>
          <a:p>
            <a:pPr indent="-311150" lvl="0" marL="457200" rtl="0" algn="l">
              <a:spcBef>
                <a:spcPts val="0"/>
              </a:spcBef>
              <a:spcAft>
                <a:spcPts val="0"/>
              </a:spcAft>
              <a:buClr>
                <a:schemeClr val="dk1"/>
              </a:buClr>
              <a:buSzPts val="1300"/>
              <a:buChar char="●"/>
            </a:pPr>
            <a:r>
              <a:rPr lang="en">
                <a:solidFill>
                  <a:schemeClr val="dk1"/>
                </a:solidFill>
              </a:rPr>
              <a:t>Coherence Score :  0.337</a:t>
            </a:r>
            <a:endParaRPr sz="1300">
              <a:solidFill>
                <a:schemeClr val="dk1"/>
              </a:solidFill>
              <a:highlight>
                <a:srgbClr val="FFFFFF"/>
              </a:highlight>
            </a:endParaRPr>
          </a:p>
        </p:txBody>
      </p:sp>
      <p:sp>
        <p:nvSpPr>
          <p:cNvPr id="186" name="Google Shape;186;p29"/>
          <p:cNvSpPr txBox="1"/>
          <p:nvPr/>
        </p:nvSpPr>
        <p:spPr>
          <a:xfrm>
            <a:off x="2632975" y="4286250"/>
            <a:ext cx="658200" cy="2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66775" y="9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Modeling (LDA) Continued</a:t>
            </a:r>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30"/>
          <p:cNvSpPr txBox="1"/>
          <p:nvPr/>
        </p:nvSpPr>
        <p:spPr>
          <a:xfrm>
            <a:off x="244925" y="4668950"/>
            <a:ext cx="17757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30"/>
          <p:cNvPicPr preferRelativeResize="0"/>
          <p:nvPr/>
        </p:nvPicPr>
        <p:blipFill>
          <a:blip r:embed="rId3">
            <a:alphaModFix/>
          </a:blip>
          <a:stretch>
            <a:fillRect/>
          </a:stretch>
        </p:blipFill>
        <p:spPr>
          <a:xfrm>
            <a:off x="0" y="3047206"/>
            <a:ext cx="9144000" cy="1621739"/>
          </a:xfrm>
          <a:prstGeom prst="rect">
            <a:avLst/>
          </a:prstGeom>
          <a:noFill/>
          <a:ln>
            <a:noFill/>
          </a:ln>
        </p:spPr>
      </p:pic>
      <p:pic>
        <p:nvPicPr>
          <p:cNvPr id="197" name="Google Shape;197;p30"/>
          <p:cNvPicPr preferRelativeResize="0"/>
          <p:nvPr/>
        </p:nvPicPr>
        <p:blipFill>
          <a:blip r:embed="rId4">
            <a:alphaModFix/>
          </a:blip>
          <a:stretch>
            <a:fillRect/>
          </a:stretch>
        </p:blipFill>
        <p:spPr>
          <a:xfrm>
            <a:off x="1020100" y="818726"/>
            <a:ext cx="7103797" cy="1513150"/>
          </a:xfrm>
          <a:prstGeom prst="rect">
            <a:avLst/>
          </a:prstGeom>
          <a:noFill/>
          <a:ln>
            <a:noFill/>
          </a:ln>
        </p:spPr>
      </p:pic>
      <p:cxnSp>
        <p:nvCxnSpPr>
          <p:cNvPr id="198" name="Google Shape;198;p30"/>
          <p:cNvCxnSpPr>
            <a:stCxn id="197" idx="2"/>
            <a:endCxn id="196" idx="0"/>
          </p:cNvCxnSpPr>
          <p:nvPr/>
        </p:nvCxnSpPr>
        <p:spPr>
          <a:xfrm>
            <a:off x="4571998" y="2331876"/>
            <a:ext cx="0" cy="71520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30"/>
          <p:cNvSpPr txBox="1"/>
          <p:nvPr/>
        </p:nvSpPr>
        <p:spPr>
          <a:xfrm>
            <a:off x="4822025" y="2403350"/>
            <a:ext cx="3827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Dot product of weight and frequency words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1"/>
          <p:cNvPicPr preferRelativeResize="0"/>
          <p:nvPr/>
        </p:nvPicPr>
        <p:blipFill rotWithShape="1">
          <a:blip r:embed="rId3">
            <a:alphaModFix/>
          </a:blip>
          <a:srcRect b="0" l="0" r="0" t="0"/>
          <a:stretch/>
        </p:blipFill>
        <p:spPr>
          <a:xfrm>
            <a:off x="1804975" y="1556913"/>
            <a:ext cx="5534025" cy="2390775"/>
          </a:xfrm>
          <a:prstGeom prst="rect">
            <a:avLst/>
          </a:prstGeom>
          <a:noFill/>
          <a:ln>
            <a:noFill/>
          </a:ln>
        </p:spPr>
      </p:pic>
      <p:sp>
        <p:nvSpPr>
          <p:cNvPr id="205" name="Google Shape;205;p31"/>
          <p:cNvSpPr txBox="1"/>
          <p:nvPr>
            <p:ph type="title"/>
          </p:nvPr>
        </p:nvSpPr>
        <p:spPr>
          <a:xfrm>
            <a:off x="311688" y="7151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Modeling (Prediction Models)</a:t>
            </a:r>
            <a:endParaRPr/>
          </a:p>
        </p:txBody>
      </p:sp>
      <p:sp>
        <p:nvSpPr>
          <p:cNvPr id="206" name="Google Shape;20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31"/>
          <p:cNvSpPr/>
          <p:nvPr/>
        </p:nvSpPr>
        <p:spPr>
          <a:xfrm>
            <a:off x="4416050" y="1401700"/>
            <a:ext cx="1443300" cy="279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1"/>
          <p:cNvSpPr txBox="1"/>
          <p:nvPr/>
        </p:nvSpPr>
        <p:spPr>
          <a:xfrm>
            <a:off x="0" y="0"/>
            <a:ext cx="80826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 Combining Basic Features with LDA Features</a:t>
            </a:r>
            <a:endParaRPr sz="2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a:t>
            </a:r>
            <a:endParaRPr/>
          </a:p>
        </p:txBody>
      </p:sp>
      <p:sp>
        <p:nvSpPr>
          <p:cNvPr id="62" name="Google Shape;62;p14"/>
          <p:cNvSpPr txBox="1"/>
          <p:nvPr>
            <p:ph idx="1" type="body"/>
          </p:nvPr>
        </p:nvSpPr>
        <p:spPr>
          <a:xfrm>
            <a:off x="311700" y="1152475"/>
            <a:ext cx="4713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Motivation: Goodreads and Amazon are both well-established sources of book reviews. Should a user look at </a:t>
            </a:r>
            <a:r>
              <a:rPr lang="en"/>
              <a:t>Goodreads or Amazon for book recommendations?</a:t>
            </a:r>
            <a:endParaRPr/>
          </a:p>
          <a:p>
            <a:pPr indent="-342900" lvl="0" marL="457200" rtl="0" algn="l">
              <a:spcBef>
                <a:spcPts val="0"/>
              </a:spcBef>
              <a:spcAft>
                <a:spcPts val="0"/>
              </a:spcAft>
              <a:buSzPts val="1800"/>
              <a:buChar char="●"/>
            </a:pPr>
            <a:r>
              <a:rPr lang="en"/>
              <a:t>Problem: Goodreads and Amazon have different user base and different star rating interpretation</a:t>
            </a:r>
            <a:endParaRPr/>
          </a:p>
        </p:txBody>
      </p:sp>
      <p:sp>
        <p:nvSpPr>
          <p:cNvPr id="63" name="Google Shape;63;p14"/>
          <p:cNvSpPr txBox="1"/>
          <p:nvPr>
            <p:ph idx="1" type="body"/>
          </p:nvPr>
        </p:nvSpPr>
        <p:spPr>
          <a:xfrm>
            <a:off x="311700" y="3656225"/>
            <a:ext cx="8520600" cy="172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Goal: Predict differences in ratings between Goodreads and Amazon so that users can have a better idea of a book’s ratings when comparing it between the two platforms</a:t>
            </a:r>
            <a:endParaRPr/>
          </a:p>
        </p:txBody>
      </p:sp>
      <p:grpSp>
        <p:nvGrpSpPr>
          <p:cNvPr id="64" name="Google Shape;64;p14"/>
          <p:cNvGrpSpPr/>
          <p:nvPr/>
        </p:nvGrpSpPr>
        <p:grpSpPr>
          <a:xfrm>
            <a:off x="5024988" y="1471040"/>
            <a:ext cx="4140900" cy="2066760"/>
            <a:chOff x="5024988" y="1396090"/>
            <a:chExt cx="4140900" cy="2066760"/>
          </a:xfrm>
        </p:grpSpPr>
        <p:grpSp>
          <p:nvGrpSpPr>
            <p:cNvPr id="65" name="Google Shape;65;p14"/>
            <p:cNvGrpSpPr/>
            <p:nvPr/>
          </p:nvGrpSpPr>
          <p:grpSpPr>
            <a:xfrm>
              <a:off x="5024991" y="1396090"/>
              <a:ext cx="4140879" cy="1822551"/>
              <a:chOff x="5025000" y="1581713"/>
              <a:chExt cx="3373700" cy="1484888"/>
            </a:xfrm>
          </p:grpSpPr>
          <p:grpSp>
            <p:nvGrpSpPr>
              <p:cNvPr id="66" name="Google Shape;66;p14"/>
              <p:cNvGrpSpPr/>
              <p:nvPr/>
            </p:nvGrpSpPr>
            <p:grpSpPr>
              <a:xfrm>
                <a:off x="5025000" y="1581713"/>
                <a:ext cx="1931675" cy="1484888"/>
                <a:chOff x="907175" y="587325"/>
                <a:chExt cx="1931675" cy="1484888"/>
              </a:xfrm>
            </p:grpSpPr>
            <p:pic>
              <p:nvPicPr>
                <p:cNvPr id="67" name="Google Shape;67;p14"/>
                <p:cNvPicPr preferRelativeResize="0"/>
                <p:nvPr/>
              </p:nvPicPr>
              <p:blipFill rotWithShape="1">
                <a:blip r:embed="rId3">
                  <a:alphaModFix/>
                </a:blip>
                <a:srcRect b="0" l="32769" r="39828" t="0"/>
                <a:stretch/>
              </p:blipFill>
              <p:spPr>
                <a:xfrm>
                  <a:off x="1576350" y="587338"/>
                  <a:ext cx="1262500" cy="1484875"/>
                </a:xfrm>
                <a:prstGeom prst="rect">
                  <a:avLst/>
                </a:prstGeom>
                <a:noFill/>
                <a:ln>
                  <a:noFill/>
                </a:ln>
              </p:spPr>
            </p:pic>
            <p:pic>
              <p:nvPicPr>
                <p:cNvPr id="68" name="Google Shape;68;p14"/>
                <p:cNvPicPr preferRelativeResize="0"/>
                <p:nvPr/>
              </p:nvPicPr>
              <p:blipFill rotWithShape="1">
                <a:blip r:embed="rId3">
                  <a:alphaModFix/>
                </a:blip>
                <a:srcRect b="0" l="0" r="85476" t="0"/>
                <a:stretch/>
              </p:blipFill>
              <p:spPr>
                <a:xfrm>
                  <a:off x="907175" y="587325"/>
                  <a:ext cx="669174" cy="1484875"/>
                </a:xfrm>
                <a:prstGeom prst="rect">
                  <a:avLst/>
                </a:prstGeom>
                <a:noFill/>
                <a:ln>
                  <a:noFill/>
                </a:ln>
              </p:spPr>
            </p:pic>
          </p:grpSp>
          <p:pic>
            <p:nvPicPr>
              <p:cNvPr id="69" name="Google Shape;69;p14"/>
              <p:cNvPicPr preferRelativeResize="0"/>
              <p:nvPr/>
            </p:nvPicPr>
            <p:blipFill rotWithShape="1">
              <a:blip r:embed="rId3">
                <a:alphaModFix/>
              </a:blip>
              <a:srcRect b="0" l="65214" r="3302" t="0"/>
              <a:stretch/>
            </p:blipFill>
            <p:spPr>
              <a:xfrm>
                <a:off x="6904850" y="1581725"/>
                <a:ext cx="1450550" cy="1484875"/>
              </a:xfrm>
              <a:prstGeom prst="rect">
                <a:avLst/>
              </a:prstGeom>
              <a:noFill/>
              <a:ln>
                <a:noFill/>
              </a:ln>
            </p:spPr>
          </p:pic>
          <p:pic>
            <p:nvPicPr>
              <p:cNvPr id="70" name="Google Shape;70;p14"/>
              <p:cNvPicPr preferRelativeResize="0"/>
              <p:nvPr/>
            </p:nvPicPr>
            <p:blipFill rotWithShape="1">
              <a:blip r:embed="rId3">
                <a:alphaModFix/>
              </a:blip>
              <a:srcRect b="0" l="97566" r="0" t="0"/>
              <a:stretch/>
            </p:blipFill>
            <p:spPr>
              <a:xfrm>
                <a:off x="8286600" y="1581725"/>
                <a:ext cx="112100" cy="1484875"/>
              </a:xfrm>
              <a:prstGeom prst="rect">
                <a:avLst/>
              </a:prstGeom>
              <a:noFill/>
              <a:ln>
                <a:noFill/>
              </a:ln>
            </p:spPr>
          </p:pic>
        </p:grpSp>
        <p:sp>
          <p:nvSpPr>
            <p:cNvPr id="71" name="Google Shape;71;p14"/>
            <p:cNvSpPr txBox="1"/>
            <p:nvPr/>
          </p:nvSpPr>
          <p:spPr>
            <a:xfrm>
              <a:off x="5024988" y="3152050"/>
              <a:ext cx="41409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Differences in star rating interpretation between Amazon and Goodreads</a:t>
              </a:r>
              <a:endParaRPr b="1" sz="900"/>
            </a:p>
          </p:txBody>
        </p:sp>
      </p:gr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110163" y="181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Modeling</a:t>
            </a:r>
            <a:endParaRPr/>
          </a:p>
        </p:txBody>
      </p:sp>
      <p:sp>
        <p:nvSpPr>
          <p:cNvPr id="214" name="Google Shape;21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5" name="Google Shape;215;p32"/>
          <p:cNvPicPr preferRelativeResize="0"/>
          <p:nvPr/>
        </p:nvPicPr>
        <p:blipFill>
          <a:blip r:embed="rId3">
            <a:alphaModFix/>
          </a:blip>
          <a:stretch>
            <a:fillRect/>
          </a:stretch>
        </p:blipFill>
        <p:spPr>
          <a:xfrm>
            <a:off x="1910450" y="1092425"/>
            <a:ext cx="4431531" cy="3570800"/>
          </a:xfrm>
          <a:prstGeom prst="rect">
            <a:avLst/>
          </a:prstGeom>
          <a:noFill/>
          <a:ln>
            <a:noFill/>
          </a:ln>
        </p:spPr>
      </p:pic>
      <p:sp>
        <p:nvSpPr>
          <p:cNvPr id="216" name="Google Shape;21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113875" y="19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Modeling</a:t>
            </a:r>
            <a:endParaRPr/>
          </a:p>
        </p:txBody>
      </p:sp>
      <p:sp>
        <p:nvSpPr>
          <p:cNvPr id="222" name="Google Shape;22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3" name="Google Shape;223;p33"/>
          <p:cNvPicPr preferRelativeResize="0"/>
          <p:nvPr/>
        </p:nvPicPr>
        <p:blipFill>
          <a:blip r:embed="rId3">
            <a:alphaModFix/>
          </a:blip>
          <a:stretch>
            <a:fillRect/>
          </a:stretch>
        </p:blipFill>
        <p:spPr>
          <a:xfrm>
            <a:off x="0" y="1542375"/>
            <a:ext cx="3066375" cy="2095699"/>
          </a:xfrm>
          <a:prstGeom prst="rect">
            <a:avLst/>
          </a:prstGeom>
          <a:noFill/>
          <a:ln>
            <a:noFill/>
          </a:ln>
        </p:spPr>
      </p:pic>
      <p:pic>
        <p:nvPicPr>
          <p:cNvPr id="224" name="Google Shape;224;p33"/>
          <p:cNvPicPr preferRelativeResize="0"/>
          <p:nvPr/>
        </p:nvPicPr>
        <p:blipFill>
          <a:blip r:embed="rId4">
            <a:alphaModFix/>
          </a:blip>
          <a:stretch>
            <a:fillRect/>
          </a:stretch>
        </p:blipFill>
        <p:spPr>
          <a:xfrm>
            <a:off x="3129575" y="1540013"/>
            <a:ext cx="3066375" cy="2100418"/>
          </a:xfrm>
          <a:prstGeom prst="rect">
            <a:avLst/>
          </a:prstGeom>
          <a:noFill/>
          <a:ln>
            <a:noFill/>
          </a:ln>
        </p:spPr>
      </p:pic>
      <p:pic>
        <p:nvPicPr>
          <p:cNvPr id="225" name="Google Shape;225;p33"/>
          <p:cNvPicPr preferRelativeResize="0"/>
          <p:nvPr/>
        </p:nvPicPr>
        <p:blipFill>
          <a:blip r:embed="rId5">
            <a:alphaModFix/>
          </a:blip>
          <a:stretch>
            <a:fillRect/>
          </a:stretch>
        </p:blipFill>
        <p:spPr>
          <a:xfrm>
            <a:off x="6195953" y="1521550"/>
            <a:ext cx="2948046" cy="2100401"/>
          </a:xfrm>
          <a:prstGeom prst="rect">
            <a:avLst/>
          </a:prstGeom>
          <a:noFill/>
          <a:ln>
            <a:noFill/>
          </a:ln>
        </p:spPr>
      </p:pic>
      <p:sp>
        <p:nvSpPr>
          <p:cNvPr id="226" name="Google Shape;22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2" name="Google Shape;23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rating difference between Amazon and Goodreads, on average: 0.4</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Our errors are small because the range of our prediction--difference in ratings between Goodreads and Amazon--is small (-4, 4)</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Text review features play an important role.</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chemeClr val="dk1"/>
                </a:solidFill>
                <a:highlight>
                  <a:srgbClr val="FFFFFF"/>
                </a:highlight>
              </a:rPr>
              <a:t>Best models overall: Xgboost &amp; Neural Network</a:t>
            </a:r>
            <a:endParaRPr>
              <a:solidFill>
                <a:srgbClr val="000000"/>
              </a:solidFill>
            </a:endParaRPr>
          </a:p>
          <a:p>
            <a:pPr indent="0" lvl="0" marL="457200" rtl="0" algn="l">
              <a:spcBef>
                <a:spcPts val="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33" name="Google Shape;23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39" name="Google Shape;23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Combining Random Forest, Xgboost, and Neural Network algorithms into an ensemble to get better errors</a:t>
            </a:r>
            <a:endParaRPr/>
          </a:p>
          <a:p>
            <a:pPr indent="-342900" lvl="0" marL="457200" rtl="0" algn="l">
              <a:spcBef>
                <a:spcPts val="0"/>
              </a:spcBef>
              <a:spcAft>
                <a:spcPts val="0"/>
              </a:spcAft>
              <a:buSzPts val="1800"/>
              <a:buChar char="●"/>
            </a:pPr>
            <a:r>
              <a:rPr lang="en"/>
              <a:t>Predict Amazon ratings based on features from Goodreads </a:t>
            </a:r>
            <a:endParaRPr/>
          </a:p>
          <a:p>
            <a:pPr indent="-317500" lvl="1" marL="914400" rtl="0" algn="l">
              <a:spcBef>
                <a:spcPts val="0"/>
              </a:spcBef>
              <a:spcAft>
                <a:spcPts val="0"/>
              </a:spcAft>
              <a:buSzPts val="1400"/>
              <a:buChar char="○"/>
            </a:pPr>
            <a:r>
              <a:rPr lang="en"/>
              <a:t>LDA on Goodreads description</a:t>
            </a:r>
            <a:endParaRPr/>
          </a:p>
          <a:p>
            <a:pPr indent="-342900" lvl="0" marL="457200" rtl="0" algn="l">
              <a:spcBef>
                <a:spcPts val="0"/>
              </a:spcBef>
              <a:spcAft>
                <a:spcPts val="0"/>
              </a:spcAft>
              <a:buSzPts val="1800"/>
              <a:buChar char="●"/>
            </a:pPr>
            <a:r>
              <a:rPr lang="en"/>
              <a:t>Predict Goodreads ratings based on features from Amazon</a:t>
            </a:r>
            <a:endParaRPr/>
          </a:p>
          <a:p>
            <a:pPr indent="-342900" lvl="0" marL="457200" rtl="0" algn="l">
              <a:spcBef>
                <a:spcPts val="0"/>
              </a:spcBef>
              <a:spcAft>
                <a:spcPts val="0"/>
              </a:spcAft>
              <a:buSzPts val="1800"/>
              <a:buChar char="●"/>
            </a:pPr>
            <a:r>
              <a:rPr lang="en"/>
              <a:t>Compare various ratings difference prediction models (model using both Amazon and Goodread features, just Goodread features, or just Amazon features) and find the best one</a:t>
            </a:r>
            <a:endParaRPr/>
          </a:p>
        </p:txBody>
      </p:sp>
      <p:sp>
        <p:nvSpPr>
          <p:cNvPr id="240" name="Google Shape;240;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00" y="713850"/>
            <a:ext cx="8520600" cy="6234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sz="3600"/>
              <a:t>QUESTIONS?</a:t>
            </a:r>
            <a:endParaRPr/>
          </a:p>
          <a:p>
            <a:pPr indent="0" lvl="0" marL="0" rtl="0" algn="l">
              <a:spcBef>
                <a:spcPts val="0"/>
              </a:spcBef>
              <a:spcAft>
                <a:spcPts val="0"/>
              </a:spcAft>
              <a:buNone/>
            </a:pPr>
            <a:r>
              <a:t/>
            </a:r>
            <a:endParaRPr/>
          </a:p>
        </p:txBody>
      </p:sp>
      <p:sp>
        <p:nvSpPr>
          <p:cNvPr id="246" name="Google Shape;24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t/>
            </a:r>
            <a:endParaRPr b="1" sz="3600">
              <a:latin typeface="Raleway"/>
              <a:ea typeface="Raleway"/>
              <a:cs typeface="Raleway"/>
              <a:sym typeface="Raleway"/>
            </a:endParaRPr>
          </a:p>
          <a:p>
            <a:pPr indent="0" lvl="0" marL="0" rtl="0" algn="ctr">
              <a:lnSpc>
                <a:spcPct val="100000"/>
              </a:lnSpc>
              <a:spcBef>
                <a:spcPts val="0"/>
              </a:spcBef>
              <a:spcAft>
                <a:spcPts val="0"/>
              </a:spcAft>
              <a:buClr>
                <a:schemeClr val="dk2"/>
              </a:buClr>
              <a:buSzPts val="1100"/>
              <a:buFont typeface="Arial"/>
              <a:buNone/>
            </a:pPr>
            <a:r>
              <a:rPr b="1" lang="en" sz="3600">
                <a:solidFill>
                  <a:schemeClr val="dk2"/>
                </a:solidFill>
                <a:latin typeface="Raleway"/>
                <a:ea typeface="Raleway"/>
                <a:cs typeface="Raleway"/>
                <a:sym typeface="Raleway"/>
              </a:rPr>
              <a:t>SUGGESTIONS?</a:t>
            </a:r>
            <a:endParaRPr b="1" sz="3600">
              <a:solidFill>
                <a:schemeClr val="dk2"/>
              </a:solidFill>
              <a:latin typeface="Raleway"/>
              <a:ea typeface="Raleway"/>
              <a:cs typeface="Raleway"/>
              <a:sym typeface="Raleway"/>
            </a:endParaRPr>
          </a:p>
          <a:p>
            <a:pPr indent="0" lvl="0" marL="0" rtl="0" algn="l">
              <a:lnSpc>
                <a:spcPct val="100000"/>
              </a:lnSpc>
              <a:spcBef>
                <a:spcPts val="0"/>
              </a:spcBef>
              <a:spcAft>
                <a:spcPts val="0"/>
              </a:spcAft>
              <a:buClr>
                <a:schemeClr val="dk2"/>
              </a:buClr>
              <a:buSzPts val="1100"/>
              <a:buFont typeface="Arial"/>
              <a:buNone/>
            </a:pPr>
            <a:r>
              <a:t/>
            </a:r>
            <a:endParaRPr b="1" sz="3000">
              <a:solidFill>
                <a:schemeClr val="dk2"/>
              </a:solidFill>
              <a:latin typeface="Raleway"/>
              <a:ea typeface="Raleway"/>
              <a:cs typeface="Raleway"/>
              <a:sym typeface="Raleway"/>
            </a:endParaRPr>
          </a:p>
          <a:p>
            <a:pPr indent="0" lvl="0" marL="0" rtl="0" algn="l">
              <a:spcBef>
                <a:spcPts val="0"/>
              </a:spcBef>
              <a:spcAft>
                <a:spcPts val="1600"/>
              </a:spcAft>
              <a:buNone/>
            </a:pPr>
            <a:r>
              <a:t/>
            </a:r>
            <a:endParaRPr/>
          </a:p>
        </p:txBody>
      </p:sp>
      <p:sp>
        <p:nvSpPr>
          <p:cNvPr id="247" name="Google Shape;24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4" name="Google Shape;254;p37"/>
          <p:cNvPicPr preferRelativeResize="0"/>
          <p:nvPr/>
        </p:nvPicPr>
        <p:blipFill>
          <a:blip r:embed="rId3">
            <a:alphaModFix/>
          </a:blip>
          <a:stretch>
            <a:fillRect/>
          </a:stretch>
        </p:blipFill>
        <p:spPr>
          <a:xfrm>
            <a:off x="311700" y="1514375"/>
            <a:ext cx="8337351" cy="2972000"/>
          </a:xfrm>
          <a:prstGeom prst="rect">
            <a:avLst/>
          </a:prstGeom>
          <a:noFill/>
          <a:ln>
            <a:noFill/>
          </a:ln>
        </p:spPr>
      </p:pic>
      <p:sp>
        <p:nvSpPr>
          <p:cNvPr id="255" name="Google Shape;255;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688" y="7151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Datasets</a:t>
            </a:r>
            <a:endParaRPr/>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5"/>
          <p:cNvPicPr preferRelativeResize="0"/>
          <p:nvPr/>
        </p:nvPicPr>
        <p:blipFill rotWithShape="1">
          <a:blip r:embed="rId3">
            <a:alphaModFix/>
          </a:blip>
          <a:srcRect b="0" l="0" r="0" t="0"/>
          <a:stretch/>
        </p:blipFill>
        <p:spPr>
          <a:xfrm>
            <a:off x="1804975" y="1556913"/>
            <a:ext cx="5534025" cy="2390775"/>
          </a:xfrm>
          <a:prstGeom prst="rect">
            <a:avLst/>
          </a:prstGeom>
          <a:noFill/>
          <a:ln>
            <a:noFill/>
          </a:ln>
        </p:spPr>
      </p:pic>
      <p:sp>
        <p:nvSpPr>
          <p:cNvPr id="80" name="Google Shape;80;p15"/>
          <p:cNvSpPr/>
          <p:nvPr/>
        </p:nvSpPr>
        <p:spPr>
          <a:xfrm>
            <a:off x="1804975" y="1146413"/>
            <a:ext cx="1525500" cy="3211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62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Amazon </a:t>
            </a:r>
            <a:r>
              <a:rPr lang="en"/>
              <a:t>Datasets</a:t>
            </a:r>
            <a:endParaRPr/>
          </a:p>
        </p:txBody>
      </p:sp>
      <p:sp>
        <p:nvSpPr>
          <p:cNvPr id="86" name="Google Shape;86;p16"/>
          <p:cNvSpPr txBox="1"/>
          <p:nvPr>
            <p:ph idx="1" type="body"/>
          </p:nvPr>
        </p:nvSpPr>
        <p:spPr>
          <a:xfrm>
            <a:off x="0" y="635025"/>
            <a:ext cx="9144000" cy="39909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sz="1100">
                <a:solidFill>
                  <a:schemeClr val="dk1"/>
                </a:solidFill>
              </a:rPr>
              <a:t> </a:t>
            </a:r>
            <a:r>
              <a:rPr b="1" lang="en" sz="1100">
                <a:solidFill>
                  <a:schemeClr val="dk1"/>
                </a:solidFill>
              </a:rPr>
              <a:t>Amazon reviews dataset</a:t>
            </a:r>
            <a:r>
              <a:rPr b="1" lang="en" sz="1100">
                <a:solidFill>
                  <a:schemeClr val="dk1"/>
                </a:solidFill>
              </a:rPr>
              <a:t> </a:t>
            </a:r>
            <a:r>
              <a:rPr b="1" lang="en" sz="1100">
                <a:solidFill>
                  <a:schemeClr val="dk1"/>
                </a:solidFill>
              </a:rPr>
              <a:t>: </a:t>
            </a:r>
            <a:r>
              <a:rPr lang="en" sz="1100">
                <a:solidFill>
                  <a:schemeClr val="dk1"/>
                </a:solidFill>
              </a:rPr>
              <a:t>                                                      </a:t>
            </a:r>
            <a:r>
              <a:rPr b="1" lang="en" sz="1100">
                <a:solidFill>
                  <a:schemeClr val="dk1"/>
                </a:solidFill>
              </a:rPr>
              <a:t>Amazon metadata dataset</a:t>
            </a:r>
            <a:r>
              <a:rPr b="1" lang="en" sz="1100">
                <a:solidFill>
                  <a:schemeClr val="dk1"/>
                </a:solidFill>
              </a:rPr>
              <a:t>  :</a:t>
            </a:r>
            <a:endParaRPr b="1" sz="1100">
              <a:solidFill>
                <a:schemeClr val="dk1"/>
              </a:solidFill>
            </a:endParaRPr>
          </a:p>
          <a:p>
            <a:pPr indent="457200" lvl="0" marL="1371600" rtl="0" algn="l">
              <a:spcBef>
                <a:spcPts val="0"/>
              </a:spcBef>
              <a:spcAft>
                <a:spcPts val="0"/>
              </a:spcAft>
              <a:buNone/>
            </a:pPr>
            <a:r>
              <a:rPr lang="en" sz="1100">
                <a:solidFill>
                  <a:schemeClr val="dk1"/>
                </a:solidFill>
                <a:highlight>
                  <a:srgbClr val="FFFFFF"/>
                </a:highlight>
              </a:rPr>
              <a:t> +  </a:t>
            </a:r>
            <a:r>
              <a:rPr lang="en" sz="1100">
                <a:solidFill>
                  <a:schemeClr val="dk1"/>
                </a:solidFill>
                <a:highlight>
                  <a:srgbClr val="FFFFFF"/>
                </a:highlight>
              </a:rPr>
              <a:t>5,683,680</a:t>
            </a:r>
            <a:r>
              <a:rPr lang="en" sz="1100">
                <a:solidFill>
                  <a:schemeClr val="dk1"/>
                </a:solidFill>
              </a:rPr>
              <a:t> reviews (rows)                                                       + </a:t>
            </a:r>
            <a:r>
              <a:rPr lang="en" sz="1100">
                <a:solidFill>
                  <a:schemeClr val="dk1"/>
                </a:solidFill>
              </a:rPr>
              <a:t>37,233 books</a:t>
            </a:r>
            <a:endParaRPr sz="1100">
              <a:solidFill>
                <a:schemeClr val="dk1"/>
              </a:solidFill>
            </a:endParaRPr>
          </a:p>
          <a:p>
            <a:pPr indent="457200" lvl="0" marL="0" rtl="0" algn="l">
              <a:spcBef>
                <a:spcPts val="0"/>
              </a:spcBef>
              <a:spcAft>
                <a:spcPts val="0"/>
              </a:spcAft>
              <a:buNone/>
            </a:pPr>
            <a:r>
              <a:rPr lang="en" sz="1100">
                <a:solidFill>
                  <a:schemeClr val="dk1"/>
                </a:solidFill>
              </a:rPr>
              <a:t>                                     +  6 features                                                                               + 10 features</a:t>
            </a:r>
            <a:endParaRPr sz="1100">
              <a:solidFill>
                <a:schemeClr val="dk1"/>
              </a:solidFill>
            </a:endParaRPr>
          </a:p>
          <a:p>
            <a:pPr indent="457200" lvl="0" marL="0" rtl="0" algn="l">
              <a:spcBef>
                <a:spcPts val="0"/>
              </a:spcBef>
              <a:spcAft>
                <a:spcPts val="0"/>
              </a:spcAft>
              <a:buNone/>
            </a:pPr>
            <a:r>
              <a:t/>
            </a:r>
            <a:endParaRPr sz="1100">
              <a:solidFill>
                <a:schemeClr val="dk1"/>
              </a:solidFill>
            </a:endParaRPr>
          </a:p>
          <a:p>
            <a:pPr indent="457200" lvl="0" marL="0" rtl="0" algn="l">
              <a:spcBef>
                <a:spcPts val="0"/>
              </a:spcBef>
              <a:spcAft>
                <a:spcPts val="0"/>
              </a:spcAft>
              <a:buClr>
                <a:schemeClr val="dk1"/>
              </a:buClr>
              <a:buSzPts val="1100"/>
              <a:buFont typeface="Arial"/>
              <a:buNone/>
            </a:pPr>
            <a:r>
              <a:t/>
            </a:r>
            <a:endParaRPr sz="1100">
              <a:solidFill>
                <a:schemeClr val="dk1"/>
              </a:solidFill>
            </a:endParaRPr>
          </a:p>
        </p:txBody>
      </p:sp>
      <p:pic>
        <p:nvPicPr>
          <p:cNvPr id="87" name="Google Shape;87;p16"/>
          <p:cNvPicPr preferRelativeResize="0"/>
          <p:nvPr/>
        </p:nvPicPr>
        <p:blipFill rotWithShape="1">
          <a:blip r:embed="rId3">
            <a:alphaModFix/>
          </a:blip>
          <a:srcRect b="15476" l="0" r="0" t="0"/>
          <a:stretch/>
        </p:blipFill>
        <p:spPr>
          <a:xfrm>
            <a:off x="642938" y="1426525"/>
            <a:ext cx="7455024" cy="1283025"/>
          </a:xfrm>
          <a:prstGeom prst="rect">
            <a:avLst/>
          </a:prstGeom>
          <a:noFill/>
          <a:ln>
            <a:noFill/>
          </a:ln>
        </p:spPr>
      </p:pic>
      <p:pic>
        <p:nvPicPr>
          <p:cNvPr id="88" name="Google Shape;88;p16"/>
          <p:cNvPicPr preferRelativeResize="0"/>
          <p:nvPr/>
        </p:nvPicPr>
        <p:blipFill>
          <a:blip r:embed="rId4">
            <a:alphaModFix/>
          </a:blip>
          <a:stretch>
            <a:fillRect/>
          </a:stretch>
        </p:blipFill>
        <p:spPr>
          <a:xfrm>
            <a:off x="1637950" y="3047700"/>
            <a:ext cx="5650051" cy="1815000"/>
          </a:xfrm>
          <a:prstGeom prst="rect">
            <a:avLst/>
          </a:prstGeom>
          <a:noFill/>
          <a:ln>
            <a:noFill/>
          </a:ln>
        </p:spPr>
      </p:pic>
      <p:sp>
        <p:nvSpPr>
          <p:cNvPr id="89" name="Google Shape;89;p16"/>
          <p:cNvSpPr txBox="1"/>
          <p:nvPr/>
        </p:nvSpPr>
        <p:spPr>
          <a:xfrm>
            <a:off x="3529225" y="4810900"/>
            <a:ext cx="1867500" cy="280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900">
                <a:solidFill>
                  <a:schemeClr val="dk1"/>
                </a:solidFill>
              </a:rPr>
              <a:t>Amazon metadata dataset</a:t>
            </a:r>
            <a:endParaRPr/>
          </a:p>
        </p:txBody>
      </p:sp>
      <p:sp>
        <p:nvSpPr>
          <p:cNvPr id="90" name="Google Shape;90;p16"/>
          <p:cNvSpPr txBox="1"/>
          <p:nvPr/>
        </p:nvSpPr>
        <p:spPr>
          <a:xfrm>
            <a:off x="3525950" y="2679000"/>
            <a:ext cx="1689000" cy="280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900">
                <a:solidFill>
                  <a:schemeClr val="dk1"/>
                </a:solidFill>
              </a:rPr>
              <a:t>Amazon reviews dataset</a:t>
            </a:r>
            <a:endParaRPr/>
          </a:p>
        </p:txBody>
      </p:sp>
      <p:sp>
        <p:nvSpPr>
          <p:cNvPr id="91" name="Google Shape;9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5045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Goodreads Datasets</a:t>
            </a:r>
            <a:endParaRPr/>
          </a:p>
        </p:txBody>
      </p:sp>
      <p:sp>
        <p:nvSpPr>
          <p:cNvPr id="97" name="Google Shape;97;p17"/>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Clr>
                <a:schemeClr val="dk1"/>
              </a:buClr>
              <a:buSzPts val="1100"/>
              <a:buFont typeface="Arial"/>
              <a:buNone/>
            </a:pPr>
            <a:r>
              <a:rPr b="1" lang="en" sz="1100">
                <a:solidFill>
                  <a:schemeClr val="dk1"/>
                </a:solidFill>
              </a:rPr>
              <a:t>Goodreads</a:t>
            </a:r>
            <a:r>
              <a:rPr b="1" lang="en" sz="1100">
                <a:solidFill>
                  <a:schemeClr val="dk1"/>
                </a:solidFill>
              </a:rPr>
              <a:t> reviews dataset:</a:t>
            </a:r>
            <a:r>
              <a:rPr lang="en" sz="1100">
                <a:solidFill>
                  <a:schemeClr val="dk1"/>
                </a:solidFill>
              </a:rPr>
              <a:t>                                                        </a:t>
            </a:r>
            <a:r>
              <a:rPr b="1" lang="en" sz="1100">
                <a:solidFill>
                  <a:schemeClr val="dk1"/>
                </a:solidFill>
              </a:rPr>
              <a:t>Goodreads metadata dataset:</a:t>
            </a:r>
            <a:endParaRPr b="1" sz="1100">
              <a:solidFill>
                <a:schemeClr val="dk1"/>
              </a:solidFill>
            </a:endParaRPr>
          </a:p>
          <a:p>
            <a:pPr indent="45720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lang="en" sz="1100">
                <a:solidFill>
                  <a:schemeClr val="dk1"/>
                </a:solidFill>
              </a:rPr>
              <a:t>906,876 reviews                                                                        + 37,233 books</a:t>
            </a:r>
            <a:endParaRPr sz="1100">
              <a:solidFill>
                <a:schemeClr val="dk1"/>
              </a:solidFill>
            </a:endParaRPr>
          </a:p>
          <a:p>
            <a:pPr indent="457200" lvl="0" marL="914400" rtl="0" algn="l">
              <a:spcBef>
                <a:spcPts val="0"/>
              </a:spcBef>
              <a:spcAft>
                <a:spcPts val="0"/>
              </a:spcAft>
              <a:buClr>
                <a:schemeClr val="dk1"/>
              </a:buClr>
              <a:buSzPts val="1100"/>
              <a:buFont typeface="Arial"/>
              <a:buNone/>
            </a:pPr>
            <a:r>
              <a:rPr lang="en" sz="1100">
                <a:solidFill>
                  <a:schemeClr val="dk1"/>
                </a:solidFill>
              </a:rPr>
              <a:t>+  6 features                                                                                  + 21 features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p:txBody>
      </p:sp>
      <p:pic>
        <p:nvPicPr>
          <p:cNvPr id="98" name="Google Shape;98;p17"/>
          <p:cNvPicPr preferRelativeResize="0"/>
          <p:nvPr/>
        </p:nvPicPr>
        <p:blipFill rotWithShape="1">
          <a:blip r:embed="rId3">
            <a:alphaModFix/>
          </a:blip>
          <a:srcRect b="56965" l="0" r="0" t="0"/>
          <a:stretch/>
        </p:blipFill>
        <p:spPr>
          <a:xfrm>
            <a:off x="0" y="3484700"/>
            <a:ext cx="9144000" cy="1061775"/>
          </a:xfrm>
          <a:prstGeom prst="rect">
            <a:avLst/>
          </a:prstGeom>
          <a:noFill/>
          <a:ln>
            <a:noFill/>
          </a:ln>
        </p:spPr>
      </p:pic>
      <p:pic>
        <p:nvPicPr>
          <p:cNvPr id="99" name="Google Shape;99;p17"/>
          <p:cNvPicPr preferRelativeResize="0"/>
          <p:nvPr/>
        </p:nvPicPr>
        <p:blipFill rotWithShape="1">
          <a:blip r:embed="rId4">
            <a:alphaModFix/>
          </a:blip>
          <a:srcRect b="0" l="2343" r="0" t="0"/>
          <a:stretch/>
        </p:blipFill>
        <p:spPr>
          <a:xfrm>
            <a:off x="73338" y="1258113"/>
            <a:ext cx="8997322" cy="1541187"/>
          </a:xfrm>
          <a:prstGeom prst="rect">
            <a:avLst/>
          </a:prstGeom>
          <a:noFill/>
          <a:ln>
            <a:noFill/>
          </a:ln>
        </p:spPr>
      </p:pic>
      <p:sp>
        <p:nvSpPr>
          <p:cNvPr id="100" name="Google Shape;100;p17"/>
          <p:cNvSpPr txBox="1"/>
          <p:nvPr/>
        </p:nvSpPr>
        <p:spPr>
          <a:xfrm>
            <a:off x="3337075" y="2773950"/>
            <a:ext cx="2082000" cy="168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900">
                <a:solidFill>
                  <a:schemeClr val="dk1"/>
                </a:solidFill>
              </a:rPr>
              <a:t>Goodreads reviews dataset</a:t>
            </a:r>
            <a:endParaRPr/>
          </a:p>
        </p:txBody>
      </p:sp>
      <p:sp>
        <p:nvSpPr>
          <p:cNvPr id="101" name="Google Shape;101;p17"/>
          <p:cNvSpPr txBox="1"/>
          <p:nvPr/>
        </p:nvSpPr>
        <p:spPr>
          <a:xfrm>
            <a:off x="3490225" y="4605675"/>
            <a:ext cx="1775700" cy="168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900">
                <a:solidFill>
                  <a:schemeClr val="dk1"/>
                </a:solidFill>
              </a:rPr>
              <a:t>Goodreads metadata dataset</a:t>
            </a:r>
            <a:endParaRPr/>
          </a:p>
        </p:txBody>
      </p:sp>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Data Analysis (EDA)</a:t>
            </a:r>
            <a:endParaRPr/>
          </a:p>
        </p:txBody>
      </p:sp>
      <p:sp>
        <p:nvSpPr>
          <p:cNvPr id="108" name="Google Shape;10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0" y="1125438"/>
            <a:ext cx="9143999" cy="2892621"/>
          </a:xfrm>
          <a:prstGeom prst="rect">
            <a:avLst/>
          </a:prstGeom>
          <a:noFill/>
          <a:ln>
            <a:noFill/>
          </a:ln>
        </p:spPr>
      </p:pic>
      <p:sp>
        <p:nvSpPr>
          <p:cNvPr id="114" name="Google Shape;11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0" y="1171200"/>
            <a:ext cx="9143998" cy="2801111"/>
          </a:xfrm>
          <a:prstGeom prst="rect">
            <a:avLst/>
          </a:prstGeom>
          <a:noFill/>
          <a:ln>
            <a:noFill/>
          </a:ln>
        </p:spPr>
      </p:pic>
      <p:sp>
        <p:nvSpPr>
          <p:cNvPr id="120" name="Google Shape;12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0" y="1072525"/>
            <a:ext cx="4425624" cy="2799075"/>
          </a:xfrm>
          <a:prstGeom prst="rect">
            <a:avLst/>
          </a:prstGeom>
          <a:noFill/>
          <a:ln>
            <a:noFill/>
          </a:ln>
        </p:spPr>
      </p:pic>
      <p:pic>
        <p:nvPicPr>
          <p:cNvPr id="126" name="Google Shape;126;p21"/>
          <p:cNvPicPr preferRelativeResize="0"/>
          <p:nvPr/>
        </p:nvPicPr>
        <p:blipFill rotWithShape="1">
          <a:blip r:embed="rId4">
            <a:alphaModFix/>
          </a:blip>
          <a:srcRect b="0" l="0" r="537" t="0"/>
          <a:stretch/>
        </p:blipFill>
        <p:spPr>
          <a:xfrm>
            <a:off x="4463000" y="1015463"/>
            <a:ext cx="4681001" cy="2913200"/>
          </a:xfrm>
          <a:prstGeom prst="rect">
            <a:avLst/>
          </a:prstGeom>
          <a:noFill/>
          <a:ln>
            <a:noFill/>
          </a:ln>
        </p:spPr>
      </p:pic>
      <p:sp>
        <p:nvSpPr>
          <p:cNvPr id="127" name="Google Shape;12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