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56" r:id="rId2"/>
    <p:sldId id="316" r:id="rId3"/>
    <p:sldId id="284" r:id="rId4"/>
    <p:sldId id="312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7" r:id="rId16"/>
    <p:sldId id="320" r:id="rId17"/>
    <p:sldId id="315" r:id="rId18"/>
    <p:sldId id="313" r:id="rId19"/>
    <p:sldId id="314" r:id="rId20"/>
    <p:sldId id="318" r:id="rId21"/>
    <p:sldId id="319" r:id="rId22"/>
    <p:sldId id="301" r:id="rId23"/>
    <p:sldId id="321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2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364" r:id="rId64"/>
    <p:sldId id="365" r:id="rId65"/>
    <p:sldId id="366" r:id="rId66"/>
    <p:sldId id="367" r:id="rId67"/>
    <p:sldId id="368" r:id="rId68"/>
    <p:sldId id="369" r:id="rId69"/>
    <p:sldId id="370" r:id="rId70"/>
    <p:sldId id="371" r:id="rId71"/>
    <p:sldId id="374" r:id="rId72"/>
    <p:sldId id="375" r:id="rId73"/>
    <p:sldId id="376" r:id="rId74"/>
    <p:sldId id="377" r:id="rId75"/>
    <p:sldId id="378" r:id="rId76"/>
    <p:sldId id="379" r:id="rId77"/>
    <p:sldId id="380" r:id="rId78"/>
    <p:sldId id="381" r:id="rId79"/>
    <p:sldId id="382" r:id="rId80"/>
    <p:sldId id="383" r:id="rId81"/>
    <p:sldId id="384" r:id="rId82"/>
    <p:sldId id="385" r:id="rId83"/>
    <p:sldId id="386" r:id="rId84"/>
    <p:sldId id="387" r:id="rId85"/>
    <p:sldId id="388" r:id="rId86"/>
    <p:sldId id="389" r:id="rId87"/>
    <p:sldId id="390" r:id="rId88"/>
    <p:sldId id="391" r:id="rId89"/>
    <p:sldId id="392" r:id="rId90"/>
    <p:sldId id="393" r:id="rId91"/>
    <p:sldId id="394" r:id="rId92"/>
    <p:sldId id="395" r:id="rId93"/>
    <p:sldId id="397" r:id="rId94"/>
    <p:sldId id="398" r:id="rId95"/>
  </p:sldIdLst>
  <p:sldSz cx="9144000" cy="6858000" type="letter"/>
  <p:notesSz cx="7315200" cy="96012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00CC00"/>
    <a:srgbClr val="0FEFEA"/>
    <a:srgbClr val="07F707"/>
    <a:srgbClr val="D2EC12"/>
    <a:srgbClr val="7474DC"/>
    <a:srgbClr val="3333CC"/>
    <a:srgbClr val="023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6454" autoAdjust="0"/>
  </p:normalViewPr>
  <p:slideViewPr>
    <p:cSldViewPr>
      <p:cViewPr varScale="1">
        <p:scale>
          <a:sx n="128" d="100"/>
          <a:sy n="128" d="100"/>
        </p:scale>
        <p:origin x="75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13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366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238500" y="9129713"/>
            <a:ext cx="8429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2" tIns="46979" rIns="92282" bIns="46979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300" b="0"/>
              <a:t>Page </a:t>
            </a:r>
            <a:fld id="{5375CC9A-734A-4954-BCFD-55DA5611C203}" type="slidenum">
              <a:rPr lang="en-US" altLang="zh-CN" sz="1300" b="0"/>
              <a:pPr>
                <a:lnSpc>
                  <a:spcPct val="90000"/>
                </a:lnSpc>
              </a:pPr>
              <a:t>‹#›</a:t>
            </a:fld>
            <a:endParaRPr lang="en-US" altLang="zh-CN" sz="1300" b="0"/>
          </a:p>
        </p:txBody>
      </p:sp>
      <p:sp>
        <p:nvSpPr>
          <p:cNvPr id="983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38" tIns="46979" rIns="95638" bIns="469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Body Text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9258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mtClean="0"/>
          </a:p>
        </p:txBody>
      </p:sp>
      <p:sp>
        <p:nvSpPr>
          <p:cNvPr id="993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4296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70966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65652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08663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84291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24280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770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 cap="flat">
            <a:prstDash val="sysDot"/>
          </a:ln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</p:spPr>
        <p:txBody>
          <a:bodyPr lIns="97486" tIns="48743" rIns="97486" bIns="48743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61139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5438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3201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514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1469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646" tIns="46983" rIns="95646" bIns="46983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43170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</p:spPr>
        <p:txBody>
          <a:bodyPr lIns="97486" tIns="48743" rIns="97486" bIns="48743"/>
          <a:lstStyle/>
          <a:p>
            <a:endParaRPr lang="zh-CN" altLang="en-US" smtClean="0"/>
          </a:p>
        </p:txBody>
      </p:sp>
      <p:sp>
        <p:nvSpPr>
          <p:cNvPr id="1198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 cap="flat">
            <a:prstDash val="sysDot"/>
          </a:ln>
        </p:spPr>
      </p:sp>
    </p:spTree>
    <p:extLst>
      <p:ext uri="{BB962C8B-B14F-4D97-AF65-F5344CB8AC3E}">
        <p14:creationId xmlns:p14="http://schemas.microsoft.com/office/powerpoint/2010/main" val="325193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646" tIns="46983" rIns="95646" bIns="46983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58095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16475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8637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5615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12980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23059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0094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893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48709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65448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99859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3455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48590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646" tIns="46983" rIns="95646" bIns="46983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55163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326093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59090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646" tIns="46983" rIns="95646" bIns="46983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67224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885346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660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53395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928738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4989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70803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531485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749775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2188" cy="3602038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957690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2188" cy="3602038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59516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2188" cy="3602038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992016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2188" cy="3602038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485008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1222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637936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365114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147142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46187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879986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128200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985438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01946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22391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907007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29376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113336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712530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239229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04767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693435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938742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291232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108968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2188" cy="3602038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88890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05820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2214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242007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684037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881813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33216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1550" cy="3586163"/>
          </a:xfrm>
          <a:ln cap="flat"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646" tIns="46983" rIns="95646" bIns="46983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441883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29242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960323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650790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329171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2776088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6818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819694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21032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806364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636615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9275200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5488"/>
            <a:ext cx="4783137" cy="358775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2763"/>
          </a:xfrm>
          <a:noFill/>
        </p:spPr>
        <p:txBody>
          <a:bodyPr lIns="95027" tIns="47514" rIns="95027" bIns="47514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760568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5488"/>
            <a:ext cx="4783137" cy="358775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2763"/>
          </a:xfrm>
          <a:noFill/>
        </p:spPr>
        <p:txBody>
          <a:bodyPr lIns="95027" tIns="47514" rIns="95027" bIns="47514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122408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19138"/>
            <a:ext cx="4800600" cy="360045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088589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65914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3073407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2690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996023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9133180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111954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9426665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356877642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306356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539311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263274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62700" y="0"/>
            <a:ext cx="1790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219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579174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0"/>
            <a:ext cx="716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90600" y="1524000"/>
            <a:ext cx="35052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5052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94990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0"/>
            <a:ext cx="716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90600" y="1524000"/>
            <a:ext cx="35052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5052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35052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99615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675460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01032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5240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850989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01994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92660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4545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23829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60662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524000"/>
            <a:ext cx="7162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7883525" y="6461125"/>
            <a:ext cx="11826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000">
                <a:solidFill>
                  <a:srgbClr val="0237BC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Pipeline Hazards</a:t>
            </a:r>
            <a:endParaRPr lang="en-US" altLang="zh-CN" sz="1000" b="0" i="1">
              <a:solidFill>
                <a:srgbClr val="0237BC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Rectangle 10"/>
          <p:cNvSpPr>
            <a:spLocks noChangeArrowheads="1"/>
          </p:cNvSpPr>
          <p:nvPr userDrawn="1"/>
        </p:nvSpPr>
        <p:spPr bwMode="auto">
          <a:xfrm>
            <a:off x="152400" y="6477000"/>
            <a:ext cx="9398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000">
                <a:solidFill>
                  <a:srgbClr val="0237BC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CSCE430/830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124200"/>
            <a:ext cx="7543800" cy="1066800"/>
          </a:xfrm>
          <a:noFill/>
        </p:spPr>
        <p:txBody>
          <a:bodyPr/>
          <a:lstStyle/>
          <a:p>
            <a:pPr marL="285750" indent="-285750"/>
            <a:r>
              <a:rPr lang="en-US" altLang="zh-CN" sz="2800" smtClean="0">
                <a:solidFill>
                  <a:schemeClr val="hlink"/>
                </a:solidFill>
                <a:ea typeface="宋体" panose="02010600030101010101" pitchFamily="2" charset="-122"/>
              </a:rPr>
              <a:t>Pipeline: Hazards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ctrTitle"/>
          </p:nvPr>
        </p:nvSpPr>
        <p:spPr>
          <a:xfrm>
            <a:off x="838200" y="1524000"/>
            <a:ext cx="7772400" cy="1143000"/>
          </a:xfrm>
        </p:spPr>
        <p:txBody>
          <a:bodyPr/>
          <a:lstStyle/>
          <a:p>
            <a:r>
              <a:rPr lang="en-US" altLang="zh-CN" sz="2800" smtClean="0">
                <a:ea typeface="宋体" panose="02010600030101010101" pitchFamily="2" charset="-122"/>
              </a:rPr>
              <a:t>CSCE430/830 Computer Architecture</a:t>
            </a:r>
          </a:p>
        </p:txBody>
      </p:sp>
      <p:sp>
        <p:nvSpPr>
          <p:cNvPr id="2052" name="Text Box 10"/>
          <p:cNvSpPr txBox="1">
            <a:spLocks noChangeArrowheads="1"/>
          </p:cNvSpPr>
          <p:nvPr/>
        </p:nvSpPr>
        <p:spPr bwMode="auto">
          <a:xfrm>
            <a:off x="1905000" y="4038600"/>
            <a:ext cx="5486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Lecturer: Prof. Hong Jiang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Courtesy of Prof. Yifeng Zhu, U. of Maine</a:t>
            </a:r>
          </a:p>
        </p:txBody>
      </p:sp>
      <p:sp>
        <p:nvSpPr>
          <p:cNvPr id="2053" name="Text Box 11"/>
          <p:cNvSpPr txBox="1">
            <a:spLocks noChangeArrowheads="1"/>
          </p:cNvSpPr>
          <p:nvPr/>
        </p:nvSpPr>
        <p:spPr bwMode="auto">
          <a:xfrm>
            <a:off x="2133600" y="5257800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Fall, 2006</a:t>
            </a:r>
          </a:p>
        </p:txBody>
      </p:sp>
      <p:sp>
        <p:nvSpPr>
          <p:cNvPr id="2054" name="Text Box 12"/>
          <p:cNvSpPr txBox="1">
            <a:spLocks noChangeArrowheads="1"/>
          </p:cNvSpPr>
          <p:nvPr/>
        </p:nvSpPr>
        <p:spPr bwMode="auto">
          <a:xfrm>
            <a:off x="3429000" y="6400800"/>
            <a:ext cx="2678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000">
                <a:latin typeface="Helvetica" panose="020B0604020202020204" pitchFamily="34" charset="0"/>
              </a:rPr>
              <a:t>Portions of these slides are derived from:</a:t>
            </a:r>
          </a:p>
          <a:p>
            <a:r>
              <a:rPr lang="en-US" altLang="en-US" sz="1000">
                <a:latin typeface="Helvetica" panose="020B0604020202020204" pitchFamily="34" charset="0"/>
              </a:rPr>
              <a:t>Dave Patterson © UCB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590800" y="4981575"/>
            <a:ext cx="1981200" cy="1206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267200" y="3692525"/>
            <a:ext cx="2286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267200" y="4208463"/>
            <a:ext cx="2286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14600" y="5632450"/>
            <a:ext cx="19812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590800" y="3879850"/>
            <a:ext cx="474663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362200" y="3651250"/>
            <a:ext cx="6858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438400" y="3727450"/>
            <a:ext cx="152400" cy="2057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886200" y="4711700"/>
            <a:ext cx="304800" cy="685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 flipH="1">
            <a:off x="3851275" y="3533775"/>
            <a:ext cx="4572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648200" y="5638800"/>
            <a:ext cx="16002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594225" y="4191000"/>
            <a:ext cx="587375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105400" y="4162425"/>
            <a:ext cx="228600" cy="533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 flipH="1">
            <a:off x="5468938" y="3540125"/>
            <a:ext cx="609600" cy="108902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4572000" y="3692525"/>
            <a:ext cx="89535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5943600" y="4040188"/>
            <a:ext cx="3048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6411913" y="4003675"/>
            <a:ext cx="2286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6477000" y="4114800"/>
            <a:ext cx="1524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6554788" y="4360863"/>
            <a:ext cx="303212" cy="1349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6400800" y="4935538"/>
            <a:ext cx="457200" cy="169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 flipH="1">
            <a:off x="6805613" y="4198938"/>
            <a:ext cx="53340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2819400" y="4402138"/>
            <a:ext cx="381000" cy="936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2760663" y="4378325"/>
            <a:ext cx="152400" cy="1905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8382000" y="5715000"/>
            <a:ext cx="1524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8229600" y="5640388"/>
            <a:ext cx="304800" cy="1508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2590800" y="6019800"/>
            <a:ext cx="5867400" cy="1174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 flipH="1">
            <a:off x="3082925" y="3563938"/>
            <a:ext cx="457200" cy="1066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2590800" y="4114800"/>
            <a:ext cx="533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2590800" y="4114800"/>
            <a:ext cx="152400" cy="1905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8874125" y="4824413"/>
            <a:ext cx="304800" cy="1508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9026525" y="4848225"/>
            <a:ext cx="152400" cy="14001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2819400" y="6154738"/>
            <a:ext cx="6324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8188325" y="4683125"/>
            <a:ext cx="533400" cy="13176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 flipH="1">
            <a:off x="8739188" y="4572000"/>
            <a:ext cx="228600" cy="6096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00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Clock Cycle 5</a:t>
            </a: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452120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4570413" y="2201863"/>
            <a:ext cx="76200" cy="3810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pic>
        <p:nvPicPr>
          <p:cNvPr id="1130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6256338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82121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8153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2247900" y="21748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8305800" y="17002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8458200" y="141605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LW</a:t>
            </a:r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6318250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15" name="Line 51"/>
          <p:cNvSpPr>
            <a:spLocks noChangeShapeType="1"/>
          </p:cNvSpPr>
          <p:nvPr/>
        </p:nvSpPr>
        <p:spPr bwMode="auto">
          <a:xfrm>
            <a:off x="6553200" y="170021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6929438" y="14160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SW</a:t>
            </a:r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2325688" y="2181225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19" name="Line 55"/>
          <p:cNvSpPr>
            <a:spLocks noChangeShapeType="1"/>
          </p:cNvSpPr>
          <p:nvPr/>
        </p:nvSpPr>
        <p:spPr bwMode="auto">
          <a:xfrm>
            <a:off x="4800600" y="17113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320" name="Text Box 56"/>
          <p:cNvSpPr txBox="1">
            <a:spLocks noChangeArrowheads="1"/>
          </p:cNvSpPr>
          <p:nvPr/>
        </p:nvSpPr>
        <p:spPr bwMode="auto">
          <a:xfrm>
            <a:off x="5121275" y="141605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11321" name="Line 57"/>
          <p:cNvSpPr>
            <a:spLocks noChangeShapeType="1"/>
          </p:cNvSpPr>
          <p:nvPr/>
        </p:nvSpPr>
        <p:spPr bwMode="auto">
          <a:xfrm>
            <a:off x="2895600" y="17113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322" name="Text Box 58"/>
          <p:cNvSpPr txBox="1">
            <a:spLocks noChangeArrowheads="1"/>
          </p:cNvSpPr>
          <p:nvPr/>
        </p:nvSpPr>
        <p:spPr bwMode="auto">
          <a:xfrm>
            <a:off x="3221038" y="141605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SUB</a:t>
            </a:r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2252663" y="2173288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24" name="Rectangle 60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648200" y="5638800"/>
            <a:ext cx="16002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94225" y="4191000"/>
            <a:ext cx="587375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105400" y="4162425"/>
            <a:ext cx="2286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 flipH="1">
            <a:off x="5468938" y="3540125"/>
            <a:ext cx="609600" cy="10890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943600" y="4040188"/>
            <a:ext cx="3048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400800" y="5638800"/>
            <a:ext cx="1752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411913" y="4003675"/>
            <a:ext cx="228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511925" y="4114800"/>
            <a:ext cx="152400" cy="1524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554788" y="5486400"/>
            <a:ext cx="1598612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Clock Cycle 6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554538" y="21971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2606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4495800" y="21844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8305800" y="17002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8453438" y="14160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SW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6318250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6553200" y="170021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6873875" y="141605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8229600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624840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8153400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8153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>
            <a:off x="4800600" y="170021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5126038" y="141605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11913" y="4003675"/>
            <a:ext cx="2286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511925" y="4114800"/>
            <a:ext cx="152400" cy="1524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554788" y="5486400"/>
            <a:ext cx="1598612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228013" y="5454650"/>
            <a:ext cx="304800" cy="150813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8382000" y="4953000"/>
            <a:ext cx="152400" cy="6096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819400" y="4402138"/>
            <a:ext cx="381000" cy="9366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760663" y="4378325"/>
            <a:ext cx="152400" cy="1905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8382000" y="5715000"/>
            <a:ext cx="152400" cy="41275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8229600" y="5640388"/>
            <a:ext cx="304800" cy="1508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590800" y="6019800"/>
            <a:ext cx="5867400" cy="1174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 flipH="1">
            <a:off x="3082925" y="3563938"/>
            <a:ext cx="457200" cy="10668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2590800" y="4114800"/>
            <a:ext cx="5334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2590800" y="4114800"/>
            <a:ext cx="152400" cy="1905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8874125" y="4824413"/>
            <a:ext cx="304800" cy="1508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9026525" y="4848225"/>
            <a:ext cx="152400" cy="14001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2819400" y="6154738"/>
            <a:ext cx="6324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8458200" y="4941888"/>
            <a:ext cx="263525" cy="13176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 flipH="1">
            <a:off x="8740775" y="4538663"/>
            <a:ext cx="228600" cy="6096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3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Clock Cycle 7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pic>
        <p:nvPicPr>
          <p:cNvPr id="13334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45545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631825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8229600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22606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2247900" y="21748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8305800" y="1727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8397875" y="139065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815340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8153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6553200" y="170021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878638" y="141605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8228013" y="5454650"/>
            <a:ext cx="304800" cy="1508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382000" y="4953000"/>
            <a:ext cx="1524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819400" y="4402138"/>
            <a:ext cx="381000" cy="936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760663" y="4378325"/>
            <a:ext cx="152400" cy="1905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8382000" y="5715000"/>
            <a:ext cx="152400" cy="4127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8229600" y="5640388"/>
            <a:ext cx="304800" cy="1508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590800" y="6019800"/>
            <a:ext cx="5867400" cy="1174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 flipH="1">
            <a:off x="3082925" y="3563938"/>
            <a:ext cx="4572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590800" y="4114800"/>
            <a:ext cx="5334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590800" y="4114800"/>
            <a:ext cx="152400" cy="1905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8874125" y="4824413"/>
            <a:ext cx="304800" cy="1508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9026525" y="4848225"/>
            <a:ext cx="152400" cy="14001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2819400" y="6154738"/>
            <a:ext cx="63246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8153400" y="4903788"/>
            <a:ext cx="263525" cy="1317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 flipH="1">
            <a:off x="8740775" y="4538663"/>
            <a:ext cx="2286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5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Clock Cycle 8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pic>
        <p:nvPicPr>
          <p:cNvPr id="1435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5545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822960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2606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2247900" y="21748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8305800" y="1727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8402638" y="139065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SUB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8153400" y="21717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Alternative View - Multicycle Diagram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981200"/>
            <a:ext cx="8089900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Alternative View - Multicycle Diagram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981200"/>
            <a:ext cx="8089900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4225925" y="2057400"/>
            <a:ext cx="990600" cy="990600"/>
          </a:xfrm>
          <a:prstGeom prst="ellipse">
            <a:avLst/>
          </a:prstGeom>
          <a:noFill/>
          <a:ln w="57150">
            <a:solidFill>
              <a:srgbClr val="0237B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99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4191000" y="4495800"/>
            <a:ext cx="990600" cy="990600"/>
          </a:xfrm>
          <a:prstGeom prst="ellipse">
            <a:avLst/>
          </a:prstGeom>
          <a:noFill/>
          <a:ln w="57150">
            <a:solidFill>
              <a:srgbClr val="0237B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99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390" name="AutoShape 7"/>
          <p:cNvCxnSpPr>
            <a:cxnSpLocks noChangeShapeType="1"/>
            <a:stCxn id="16389" idx="6"/>
            <a:endCxn id="16388" idx="6"/>
          </p:cNvCxnSpPr>
          <p:nvPr/>
        </p:nvCxnSpPr>
        <p:spPr bwMode="auto">
          <a:xfrm flipV="1">
            <a:off x="5210175" y="2552700"/>
            <a:ext cx="34925" cy="2438400"/>
          </a:xfrm>
          <a:prstGeom prst="curvedConnector3">
            <a:avLst>
              <a:gd name="adj1" fmla="val 8468181"/>
            </a:avLst>
          </a:prstGeom>
          <a:noFill/>
          <a:ln w="57150">
            <a:solidFill>
              <a:srgbClr val="0237B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7010400" y="2514600"/>
            <a:ext cx="197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Memory Conflict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812800" y="1262063"/>
            <a:ext cx="8153400" cy="5326062"/>
          </a:xfrm>
          <a:prstGeom prst="rect">
            <a:avLst/>
          </a:prstGeom>
          <a:noFill/>
          <a:ln w="12700">
            <a:solidFill>
              <a:srgbClr val="FFFFF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58250" cy="1143000"/>
          </a:xfrm>
          <a:noFill/>
        </p:spPr>
        <p:txBody>
          <a:bodyPr lIns="92075" tIns="46038" rIns="92075" bIns="46038"/>
          <a:lstStyle/>
          <a:p>
            <a:r>
              <a:rPr lang="en-US" altLang="zh-CN" smtClean="0">
                <a:ea typeface="宋体" panose="02010600030101010101" pitchFamily="2" charset="-122"/>
              </a:rPr>
              <a:t>One Memory Port Structural Hazards</a:t>
            </a:r>
            <a:endParaRPr lang="en-US" altLang="zh-CN" sz="15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8600" y="2590800"/>
            <a:ext cx="412750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ea typeface="宋体" panose="02010600030101010101" pitchFamily="2" charset="-122"/>
              </a:rPr>
              <a:t>I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n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s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t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r.</a:t>
            </a:r>
          </a:p>
          <a:p>
            <a:endParaRPr lang="en-US" altLang="zh-CN" sz="2000" i="1">
              <a:ea typeface="宋体" panose="02010600030101010101" pitchFamily="2" charset="-122"/>
            </a:endParaRPr>
          </a:p>
          <a:p>
            <a:r>
              <a:rPr lang="en-US" altLang="zh-CN" sz="2000" i="1">
                <a:ea typeface="宋体" panose="02010600030101010101" pitchFamily="2" charset="-122"/>
              </a:rPr>
              <a:t>O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r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d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e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685800" y="2209800"/>
            <a:ext cx="0" cy="396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066800" y="1524000"/>
            <a:ext cx="2508250" cy="393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000" i="1">
                <a:ea typeface="宋体" panose="02010600030101010101" pitchFamily="2" charset="-122"/>
              </a:rPr>
              <a:t>Time (clock cycles)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85800" y="2590800"/>
            <a:ext cx="911225" cy="454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685800" y="3336925"/>
            <a:ext cx="1458913" cy="454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Instr 1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736600" y="4130675"/>
            <a:ext cx="1458913" cy="454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Instr 2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46125" y="4881563"/>
            <a:ext cx="1093788" cy="454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Stall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784225" y="5662613"/>
            <a:ext cx="1458913" cy="454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Instr 3</a:t>
            </a: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219200" y="1981200"/>
            <a:ext cx="655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17421" name="Group 13"/>
          <p:cNvGrpSpPr>
            <a:grpSpLocks noChangeAspect="1"/>
          </p:cNvGrpSpPr>
          <p:nvPr/>
        </p:nvGrpSpPr>
        <p:grpSpPr bwMode="auto">
          <a:xfrm>
            <a:off x="2609850" y="2603500"/>
            <a:ext cx="447675" cy="369888"/>
            <a:chOff x="1374" y="528"/>
            <a:chExt cx="480" cy="432"/>
          </a:xfrm>
        </p:grpSpPr>
        <p:grpSp>
          <p:nvGrpSpPr>
            <p:cNvPr id="17576" name="Group 14"/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17578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79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577" name="Text Box 17"/>
            <p:cNvSpPr txBox="1">
              <a:spLocks noChangeAspect="1" noChangeArrowheads="1"/>
            </p:cNvSpPr>
            <p:nvPr/>
          </p:nvSpPr>
          <p:spPr bwMode="auto">
            <a:xfrm>
              <a:off x="1400" y="574"/>
              <a:ext cx="43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Reg</a:t>
              </a:r>
            </a:p>
          </p:txBody>
        </p:sp>
      </p:grpSp>
      <p:sp>
        <p:nvSpPr>
          <p:cNvPr id="17422" name="Line 18"/>
          <p:cNvSpPr>
            <a:spLocks noChangeAspect="1" noChangeShapeType="1"/>
          </p:cNvSpPr>
          <p:nvPr/>
        </p:nvSpPr>
        <p:spPr bwMode="auto">
          <a:xfrm>
            <a:off x="3060700" y="267811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23" name="Line 19"/>
          <p:cNvSpPr>
            <a:spLocks noChangeAspect="1" noChangeShapeType="1"/>
          </p:cNvSpPr>
          <p:nvPr/>
        </p:nvSpPr>
        <p:spPr bwMode="auto">
          <a:xfrm>
            <a:off x="3060700" y="2898775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17424" name="Group 20"/>
          <p:cNvGrpSpPr>
            <a:grpSpLocks noChangeAspect="1"/>
          </p:cNvGrpSpPr>
          <p:nvPr/>
        </p:nvGrpSpPr>
        <p:grpSpPr bwMode="auto">
          <a:xfrm>
            <a:off x="3467100" y="2493963"/>
            <a:ext cx="403225" cy="588962"/>
            <a:chOff x="2991" y="411"/>
            <a:chExt cx="359" cy="768"/>
          </a:xfrm>
        </p:grpSpPr>
        <p:sp>
          <p:nvSpPr>
            <p:cNvPr id="17572" name="AutoShape 21"/>
            <p:cNvSpPr>
              <a:spLocks noChangeAspect="1" noChangeArrowheads="1"/>
            </p:cNvSpPr>
            <p:nvPr/>
          </p:nvSpPr>
          <p:spPr bwMode="auto">
            <a:xfrm rot="-5400000">
              <a:off x="2798" y="626"/>
              <a:ext cx="768" cy="337"/>
            </a:xfrm>
            <a:custGeom>
              <a:avLst/>
              <a:gdLst>
                <a:gd name="T0" fmla="*/ 672 w 21600"/>
                <a:gd name="T1" fmla="*/ 169 h 21600"/>
                <a:gd name="T2" fmla="*/ 384 w 21600"/>
                <a:gd name="T3" fmla="*/ 337 h 21600"/>
                <a:gd name="T4" fmla="*/ 96 w 21600"/>
                <a:gd name="T5" fmla="*/ 169 h 21600"/>
                <a:gd name="T6" fmla="*/ 38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87 h 21600"/>
                <a:gd name="T14" fmla="*/ 1710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AU"/>
            </a:p>
          </p:txBody>
        </p:sp>
        <p:sp>
          <p:nvSpPr>
            <p:cNvPr id="17573" name="AutoShape 22"/>
            <p:cNvSpPr>
              <a:spLocks noChangeAspect="1" noChangeArrowheads="1"/>
            </p:cNvSpPr>
            <p:nvPr/>
          </p:nvSpPr>
          <p:spPr bwMode="auto">
            <a:xfrm rot="5400000">
              <a:off x="2957" y="705"/>
              <a:ext cx="248" cy="18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7574" name="Freeform 23"/>
            <p:cNvSpPr>
              <a:spLocks noChangeAspect="1"/>
            </p:cNvSpPr>
            <p:nvPr/>
          </p:nvSpPr>
          <p:spPr bwMode="auto">
            <a:xfrm rot="5400000">
              <a:off x="2974" y="725"/>
              <a:ext cx="218" cy="139"/>
            </a:xfrm>
            <a:custGeom>
              <a:avLst/>
              <a:gdLst>
                <a:gd name="T0" fmla="*/ 0 w 384"/>
                <a:gd name="T1" fmla="*/ 139 h 288"/>
                <a:gd name="T2" fmla="*/ 109 w 384"/>
                <a:gd name="T3" fmla="*/ 0 h 288"/>
                <a:gd name="T4" fmla="*/ 218 w 384"/>
                <a:gd name="T5" fmla="*/ 139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575" name="Text Box 24"/>
            <p:cNvSpPr txBox="1">
              <a:spLocks noChangeAspect="1" noChangeArrowheads="1"/>
            </p:cNvSpPr>
            <p:nvPr/>
          </p:nvSpPr>
          <p:spPr bwMode="auto">
            <a:xfrm rot="-5400000">
              <a:off x="2942" y="642"/>
              <a:ext cx="575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ALU</a:t>
              </a:r>
            </a:p>
          </p:txBody>
        </p:sp>
      </p:grpSp>
      <p:sp>
        <p:nvSpPr>
          <p:cNvPr id="17425" name="Line 25"/>
          <p:cNvSpPr>
            <a:spLocks noChangeAspect="1" noChangeShapeType="1"/>
          </p:cNvSpPr>
          <p:nvPr/>
        </p:nvSpPr>
        <p:spPr bwMode="auto">
          <a:xfrm>
            <a:off x="3875088" y="2789238"/>
            <a:ext cx="49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26" name="Line 26"/>
          <p:cNvSpPr>
            <a:spLocks noChangeAspect="1" noChangeShapeType="1"/>
          </p:cNvSpPr>
          <p:nvPr/>
        </p:nvSpPr>
        <p:spPr bwMode="auto">
          <a:xfrm>
            <a:off x="4733925" y="2789238"/>
            <a:ext cx="498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27" name="Rectangle 27"/>
          <p:cNvSpPr>
            <a:spLocks noChangeAspect="1" noChangeArrowheads="1"/>
          </p:cNvSpPr>
          <p:nvPr/>
        </p:nvSpPr>
        <p:spPr bwMode="auto">
          <a:xfrm>
            <a:off x="4252913" y="2605088"/>
            <a:ext cx="450850" cy="368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endParaRPr lang="zh-CN" altLang="en-US" sz="1000">
              <a:ea typeface="宋体" panose="02010600030101010101" pitchFamily="2" charset="-122"/>
            </a:endParaRPr>
          </a:p>
        </p:txBody>
      </p:sp>
      <p:sp>
        <p:nvSpPr>
          <p:cNvPr id="17428" name="Text Box 28"/>
          <p:cNvSpPr txBox="1">
            <a:spLocks noChangeAspect="1" noChangeArrowheads="1"/>
          </p:cNvSpPr>
          <p:nvPr/>
        </p:nvSpPr>
        <p:spPr bwMode="auto">
          <a:xfrm>
            <a:off x="4194175" y="2644775"/>
            <a:ext cx="558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DMem</a:t>
            </a:r>
          </a:p>
        </p:txBody>
      </p:sp>
      <p:sp>
        <p:nvSpPr>
          <p:cNvPr id="17429" name="Freeform 29"/>
          <p:cNvSpPr>
            <a:spLocks noChangeAspect="1"/>
          </p:cNvSpPr>
          <p:nvPr/>
        </p:nvSpPr>
        <p:spPr bwMode="auto">
          <a:xfrm>
            <a:off x="4191000" y="2789238"/>
            <a:ext cx="674688" cy="293687"/>
          </a:xfrm>
          <a:custGeom>
            <a:avLst/>
            <a:gdLst>
              <a:gd name="T0" fmla="*/ 0 w 816"/>
              <a:gd name="T1" fmla="*/ 0 h 384"/>
              <a:gd name="T2" fmla="*/ 0 w 816"/>
              <a:gd name="T3" fmla="*/ 293687 h 384"/>
              <a:gd name="T4" fmla="*/ 595313 w 816"/>
              <a:gd name="T5" fmla="*/ 293687 h 384"/>
              <a:gd name="T6" fmla="*/ 595313 w 816"/>
              <a:gd name="T7" fmla="*/ 110133 h 384"/>
              <a:gd name="T8" fmla="*/ 674688 w 816"/>
              <a:gd name="T9" fmla="*/ 110133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6" h="384">
                <a:moveTo>
                  <a:pt x="0" y="0"/>
                </a:moveTo>
                <a:lnTo>
                  <a:pt x="0" y="384"/>
                </a:lnTo>
                <a:lnTo>
                  <a:pt x="720" y="384"/>
                </a:lnTo>
                <a:lnTo>
                  <a:pt x="720" y="144"/>
                </a:lnTo>
                <a:lnTo>
                  <a:pt x="816" y="14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30" name="Line 30"/>
          <p:cNvSpPr>
            <a:spLocks noChangeAspect="1" noChangeShapeType="1"/>
          </p:cNvSpPr>
          <p:nvPr/>
        </p:nvSpPr>
        <p:spPr bwMode="auto">
          <a:xfrm>
            <a:off x="2141538" y="2900363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31" name="Line 31"/>
          <p:cNvSpPr>
            <a:spLocks noChangeAspect="1" noChangeShapeType="1"/>
          </p:cNvSpPr>
          <p:nvPr/>
        </p:nvSpPr>
        <p:spPr bwMode="auto">
          <a:xfrm>
            <a:off x="2081213" y="2678113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17432" name="Group 32"/>
          <p:cNvGrpSpPr>
            <a:grpSpLocks noChangeAspect="1"/>
          </p:cNvGrpSpPr>
          <p:nvPr/>
        </p:nvGrpSpPr>
        <p:grpSpPr bwMode="auto">
          <a:xfrm>
            <a:off x="1660525" y="2605088"/>
            <a:ext cx="588963" cy="368300"/>
            <a:chOff x="1123" y="576"/>
            <a:chExt cx="626" cy="480"/>
          </a:xfrm>
        </p:grpSpPr>
        <p:sp>
          <p:nvSpPr>
            <p:cNvPr id="17570" name="Rectangle 33"/>
            <p:cNvSpPr>
              <a:spLocks noChangeAspect="1" noChangeArrowheads="1"/>
            </p:cNvSpPr>
            <p:nvPr/>
          </p:nvSpPr>
          <p:spPr bwMode="auto">
            <a:xfrm>
              <a:off x="1197" y="576"/>
              <a:ext cx="480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en-US" sz="1000">
                <a:ea typeface="宋体" panose="02010600030101010101" pitchFamily="2" charset="-122"/>
              </a:endParaRPr>
            </a:p>
          </p:txBody>
        </p:sp>
        <p:sp>
          <p:nvSpPr>
            <p:cNvPr id="17571" name="Text Box 34"/>
            <p:cNvSpPr txBox="1">
              <a:spLocks noChangeAspect="1" noChangeArrowheads="1"/>
            </p:cNvSpPr>
            <p:nvPr/>
          </p:nvSpPr>
          <p:spPr bwMode="auto">
            <a:xfrm>
              <a:off x="1123" y="628"/>
              <a:ext cx="62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Ifetch</a:t>
              </a:r>
            </a:p>
          </p:txBody>
        </p:sp>
      </p:grpSp>
      <p:grpSp>
        <p:nvGrpSpPr>
          <p:cNvPr id="17433" name="Group 35"/>
          <p:cNvGrpSpPr>
            <a:grpSpLocks/>
          </p:cNvGrpSpPr>
          <p:nvPr/>
        </p:nvGrpSpPr>
        <p:grpSpPr bwMode="auto">
          <a:xfrm>
            <a:off x="2322513" y="2438400"/>
            <a:ext cx="2635250" cy="700088"/>
            <a:chOff x="2112" y="528"/>
            <a:chExt cx="2088" cy="681"/>
          </a:xfrm>
        </p:grpSpPr>
        <p:sp>
          <p:nvSpPr>
            <p:cNvPr id="17566" name="Rectangle 36"/>
            <p:cNvSpPr>
              <a:spLocks noChangeAspect="1" noChangeArrowheads="1"/>
            </p:cNvSpPr>
            <p:nvPr/>
          </p:nvSpPr>
          <p:spPr bwMode="auto">
            <a:xfrm>
              <a:off x="2784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7567" name="Rectangle 37"/>
            <p:cNvSpPr>
              <a:spLocks noChangeAspect="1" noChangeArrowheads="1"/>
            </p:cNvSpPr>
            <p:nvPr/>
          </p:nvSpPr>
          <p:spPr bwMode="auto">
            <a:xfrm>
              <a:off x="4128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7568" name="Rectangle 38"/>
            <p:cNvSpPr>
              <a:spLocks noChangeAspect="1" noChangeArrowheads="1"/>
            </p:cNvSpPr>
            <p:nvPr/>
          </p:nvSpPr>
          <p:spPr bwMode="auto">
            <a:xfrm>
              <a:off x="2112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7569" name="Rectangle 39"/>
            <p:cNvSpPr>
              <a:spLocks noChangeAspect="1" noChangeArrowheads="1"/>
            </p:cNvSpPr>
            <p:nvPr/>
          </p:nvSpPr>
          <p:spPr bwMode="auto">
            <a:xfrm>
              <a:off x="3456" y="532"/>
              <a:ext cx="71" cy="6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17434" name="Group 40"/>
          <p:cNvGrpSpPr>
            <a:grpSpLocks noChangeAspect="1"/>
          </p:cNvGrpSpPr>
          <p:nvPr/>
        </p:nvGrpSpPr>
        <p:grpSpPr bwMode="auto">
          <a:xfrm flipH="1">
            <a:off x="5087938" y="2590800"/>
            <a:ext cx="452437" cy="369888"/>
            <a:chOff x="1374" y="528"/>
            <a:chExt cx="480" cy="432"/>
          </a:xfrm>
        </p:grpSpPr>
        <p:grpSp>
          <p:nvGrpSpPr>
            <p:cNvPr id="17562" name="Group 41"/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17564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65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563" name="Text Box 44"/>
            <p:cNvSpPr txBox="1">
              <a:spLocks noChangeAspect="1" noChangeArrowheads="1"/>
            </p:cNvSpPr>
            <p:nvPr/>
          </p:nvSpPr>
          <p:spPr bwMode="auto">
            <a:xfrm>
              <a:off x="1396" y="574"/>
              <a:ext cx="4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Reg</a:t>
              </a:r>
            </a:p>
          </p:txBody>
        </p:sp>
      </p:grpSp>
      <p:grpSp>
        <p:nvGrpSpPr>
          <p:cNvPr id="17435" name="Group 45"/>
          <p:cNvGrpSpPr>
            <a:grpSpLocks/>
          </p:cNvGrpSpPr>
          <p:nvPr/>
        </p:nvGrpSpPr>
        <p:grpSpPr bwMode="auto">
          <a:xfrm>
            <a:off x="2514600" y="3200400"/>
            <a:ext cx="3879850" cy="700088"/>
            <a:chOff x="1962" y="1200"/>
            <a:chExt cx="1910" cy="441"/>
          </a:xfrm>
        </p:grpSpPr>
        <p:grpSp>
          <p:nvGrpSpPr>
            <p:cNvPr id="17529" name="Group 46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17558" name="Group 47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7560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HK" alt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7561" name="Rectangle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559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sp>
          <p:nvSpPr>
            <p:cNvPr id="17530" name="Line 51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531" name="Line 52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532" name="Group 53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17554" name="AutoShape 54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672 w 21600"/>
                  <a:gd name="T1" fmla="*/ 169 h 21600"/>
                  <a:gd name="T2" fmla="*/ 384 w 21600"/>
                  <a:gd name="T3" fmla="*/ 337 h 21600"/>
                  <a:gd name="T4" fmla="*/ 96 w 21600"/>
                  <a:gd name="T5" fmla="*/ 169 h 21600"/>
                  <a:gd name="T6" fmla="*/ 38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AU"/>
              </a:p>
            </p:txBody>
          </p:sp>
          <p:sp>
            <p:nvSpPr>
              <p:cNvPr id="17555" name="AutoShape 55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56" name="Freeform 56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139 h 288"/>
                  <a:gd name="T2" fmla="*/ 109 w 384"/>
                  <a:gd name="T3" fmla="*/ 0 h 288"/>
                  <a:gd name="T4" fmla="*/ 218 w 384"/>
                  <a:gd name="T5" fmla="*/ 139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557" name="Text Box 57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ALU</a:t>
                </a:r>
              </a:p>
            </p:txBody>
          </p:sp>
        </p:grpSp>
        <p:sp>
          <p:nvSpPr>
            <p:cNvPr id="17533" name="Line 58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534" name="Line 59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535" name="Group 60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1755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17553" name="Text Box 62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DMem</a:t>
                </a:r>
              </a:p>
            </p:txBody>
          </p:sp>
        </p:grpSp>
        <p:sp>
          <p:nvSpPr>
            <p:cNvPr id="17536" name="Freeform 63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185 h 384"/>
                <a:gd name="T4" fmla="*/ 293 w 816"/>
                <a:gd name="T5" fmla="*/ 185 h 384"/>
                <a:gd name="T6" fmla="*/ 293 w 816"/>
                <a:gd name="T7" fmla="*/ 69 h 384"/>
                <a:gd name="T8" fmla="*/ 332 w 816"/>
                <a:gd name="T9" fmla="*/ 69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537" name="Line 64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538" name="Line 65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539" name="Group 66"/>
            <p:cNvGrpSpPr>
              <a:grpSpLocks noChangeAspect="1"/>
            </p:cNvGrpSpPr>
            <p:nvPr/>
          </p:nvGrpSpPr>
          <p:grpSpPr bwMode="auto">
            <a:xfrm>
              <a:off x="1962" y="1305"/>
              <a:ext cx="290" cy="232"/>
              <a:chOff x="1123" y="576"/>
              <a:chExt cx="626" cy="480"/>
            </a:xfrm>
          </p:grpSpPr>
          <p:sp>
            <p:nvSpPr>
              <p:cNvPr id="175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17551" name="Text Box 68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Ifetch</a:t>
                </a:r>
              </a:p>
            </p:txBody>
          </p:sp>
        </p:grpSp>
        <p:grpSp>
          <p:nvGrpSpPr>
            <p:cNvPr id="17540" name="Group 69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17546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47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48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49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7541" name="Group 74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17542" name="Group 75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7544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HK" alt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7545" name="Rectangle 77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543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</p:grpSp>
      <p:grpSp>
        <p:nvGrpSpPr>
          <p:cNvPr id="17436" name="Group 79"/>
          <p:cNvGrpSpPr>
            <a:grpSpLocks/>
          </p:cNvGrpSpPr>
          <p:nvPr/>
        </p:nvGrpSpPr>
        <p:grpSpPr bwMode="auto">
          <a:xfrm>
            <a:off x="3352800" y="3962400"/>
            <a:ext cx="3879850" cy="700088"/>
            <a:chOff x="2112" y="2496"/>
            <a:chExt cx="2444" cy="441"/>
          </a:xfrm>
        </p:grpSpPr>
        <p:grpSp>
          <p:nvGrpSpPr>
            <p:cNvPr id="17496" name="Group 80"/>
            <p:cNvGrpSpPr>
              <a:grpSpLocks noChangeAspect="1"/>
            </p:cNvGrpSpPr>
            <p:nvPr/>
          </p:nvGrpSpPr>
          <p:grpSpPr bwMode="auto">
            <a:xfrm>
              <a:off x="2710" y="2600"/>
              <a:ext cx="282" cy="233"/>
              <a:chOff x="1374" y="528"/>
              <a:chExt cx="480" cy="432"/>
            </a:xfrm>
          </p:grpSpPr>
          <p:grpSp>
            <p:nvGrpSpPr>
              <p:cNvPr id="17525" name="Group 81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7527" name="Rectangle 82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HK" alt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7528" name="Rectangle 83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526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sp>
          <p:nvSpPr>
            <p:cNvPr id="17497" name="Line 85"/>
            <p:cNvSpPr>
              <a:spLocks noChangeAspect="1" noChangeShapeType="1"/>
            </p:cNvSpPr>
            <p:nvPr/>
          </p:nvSpPr>
          <p:spPr bwMode="auto">
            <a:xfrm>
              <a:off x="2994" y="2647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498" name="Line 86"/>
            <p:cNvSpPr>
              <a:spLocks noChangeAspect="1" noChangeShapeType="1"/>
            </p:cNvSpPr>
            <p:nvPr/>
          </p:nvSpPr>
          <p:spPr bwMode="auto">
            <a:xfrm>
              <a:off x="2994" y="2786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499" name="Group 87"/>
            <p:cNvGrpSpPr>
              <a:grpSpLocks noChangeAspect="1"/>
            </p:cNvGrpSpPr>
            <p:nvPr/>
          </p:nvGrpSpPr>
          <p:grpSpPr bwMode="auto">
            <a:xfrm>
              <a:off x="3250" y="2531"/>
              <a:ext cx="254" cy="371"/>
              <a:chOff x="2991" y="411"/>
              <a:chExt cx="359" cy="768"/>
            </a:xfrm>
          </p:grpSpPr>
          <p:sp>
            <p:nvSpPr>
              <p:cNvPr id="17521" name="AutoShape 88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672 w 21600"/>
                  <a:gd name="T1" fmla="*/ 169 h 21600"/>
                  <a:gd name="T2" fmla="*/ 384 w 21600"/>
                  <a:gd name="T3" fmla="*/ 337 h 21600"/>
                  <a:gd name="T4" fmla="*/ 96 w 21600"/>
                  <a:gd name="T5" fmla="*/ 169 h 21600"/>
                  <a:gd name="T6" fmla="*/ 38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AU"/>
              </a:p>
            </p:txBody>
          </p:sp>
          <p:sp>
            <p:nvSpPr>
              <p:cNvPr id="17522" name="AutoShape 89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23" name="Freeform 90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139 h 288"/>
                  <a:gd name="T2" fmla="*/ 109 w 384"/>
                  <a:gd name="T3" fmla="*/ 0 h 288"/>
                  <a:gd name="T4" fmla="*/ 218 w 384"/>
                  <a:gd name="T5" fmla="*/ 139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524" name="Text Box 91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ALU</a:t>
                </a:r>
              </a:p>
            </p:txBody>
          </p:sp>
        </p:grpSp>
        <p:sp>
          <p:nvSpPr>
            <p:cNvPr id="17500" name="Line 92"/>
            <p:cNvSpPr>
              <a:spLocks noChangeAspect="1" noChangeShapeType="1"/>
            </p:cNvSpPr>
            <p:nvPr/>
          </p:nvSpPr>
          <p:spPr bwMode="auto">
            <a:xfrm>
              <a:off x="3507" y="2717"/>
              <a:ext cx="3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501" name="Line 93"/>
            <p:cNvSpPr>
              <a:spLocks noChangeAspect="1" noChangeShapeType="1"/>
            </p:cNvSpPr>
            <p:nvPr/>
          </p:nvSpPr>
          <p:spPr bwMode="auto">
            <a:xfrm>
              <a:off x="4048" y="2717"/>
              <a:ext cx="3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502" name="Group 94"/>
            <p:cNvGrpSpPr>
              <a:grpSpLocks noChangeAspect="1"/>
            </p:cNvGrpSpPr>
            <p:nvPr/>
          </p:nvGrpSpPr>
          <p:grpSpPr bwMode="auto">
            <a:xfrm>
              <a:off x="3708" y="2601"/>
              <a:ext cx="352" cy="232"/>
              <a:chOff x="3853" y="576"/>
              <a:chExt cx="594" cy="480"/>
            </a:xfrm>
          </p:grpSpPr>
          <p:sp>
            <p:nvSpPr>
              <p:cNvPr id="17519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17520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DMem</a:t>
                </a:r>
              </a:p>
            </p:txBody>
          </p:sp>
        </p:grpSp>
        <p:sp>
          <p:nvSpPr>
            <p:cNvPr id="17503" name="Freeform 97"/>
            <p:cNvSpPr>
              <a:spLocks noChangeAspect="1"/>
            </p:cNvSpPr>
            <p:nvPr/>
          </p:nvSpPr>
          <p:spPr bwMode="auto">
            <a:xfrm>
              <a:off x="3706" y="2717"/>
              <a:ext cx="425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185 h 384"/>
                <a:gd name="T4" fmla="*/ 375 w 816"/>
                <a:gd name="T5" fmla="*/ 185 h 384"/>
                <a:gd name="T6" fmla="*/ 375 w 816"/>
                <a:gd name="T7" fmla="*/ 69 h 384"/>
                <a:gd name="T8" fmla="*/ 425 w 816"/>
                <a:gd name="T9" fmla="*/ 69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504" name="Line 98"/>
            <p:cNvSpPr>
              <a:spLocks noChangeAspect="1" noChangeShapeType="1"/>
            </p:cNvSpPr>
            <p:nvPr/>
          </p:nvSpPr>
          <p:spPr bwMode="auto">
            <a:xfrm>
              <a:off x="2415" y="2787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505" name="Line 99"/>
            <p:cNvSpPr>
              <a:spLocks noChangeAspect="1" noChangeShapeType="1"/>
            </p:cNvSpPr>
            <p:nvPr/>
          </p:nvSpPr>
          <p:spPr bwMode="auto">
            <a:xfrm>
              <a:off x="2377" y="2647"/>
              <a:ext cx="3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506" name="Group 100"/>
            <p:cNvGrpSpPr>
              <a:grpSpLocks noChangeAspect="1"/>
            </p:cNvGrpSpPr>
            <p:nvPr/>
          </p:nvGrpSpPr>
          <p:grpSpPr bwMode="auto">
            <a:xfrm>
              <a:off x="2112" y="2601"/>
              <a:ext cx="371" cy="232"/>
              <a:chOff x="1123" y="576"/>
              <a:chExt cx="626" cy="480"/>
            </a:xfrm>
          </p:grpSpPr>
          <p:sp>
            <p:nvSpPr>
              <p:cNvPr id="17517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17518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Ifetch</a:t>
                </a:r>
              </a:p>
            </p:txBody>
          </p:sp>
        </p:grpSp>
        <p:grpSp>
          <p:nvGrpSpPr>
            <p:cNvPr id="17507" name="Group 103"/>
            <p:cNvGrpSpPr>
              <a:grpSpLocks/>
            </p:cNvGrpSpPr>
            <p:nvPr/>
          </p:nvGrpSpPr>
          <p:grpSpPr bwMode="auto">
            <a:xfrm>
              <a:off x="2529" y="2496"/>
              <a:ext cx="1660" cy="441"/>
              <a:chOff x="2112" y="528"/>
              <a:chExt cx="2088" cy="681"/>
            </a:xfrm>
          </p:grpSpPr>
          <p:sp>
            <p:nvSpPr>
              <p:cNvPr id="17513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14" name="Rectangle 105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15" name="Rectangle 106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16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7508" name="Group 108"/>
            <p:cNvGrpSpPr>
              <a:grpSpLocks noChangeAspect="1"/>
            </p:cNvGrpSpPr>
            <p:nvPr/>
          </p:nvGrpSpPr>
          <p:grpSpPr bwMode="auto">
            <a:xfrm flipH="1">
              <a:off x="4271" y="2592"/>
              <a:ext cx="285" cy="233"/>
              <a:chOff x="1374" y="528"/>
              <a:chExt cx="480" cy="432"/>
            </a:xfrm>
          </p:grpSpPr>
          <p:grpSp>
            <p:nvGrpSpPr>
              <p:cNvPr id="17509" name="Group 109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7511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HK" alt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7512" name="Rectangle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510" name="Text Box 112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</p:grpSp>
      <p:sp>
        <p:nvSpPr>
          <p:cNvPr id="17437" name="Text Box 113"/>
          <p:cNvSpPr txBox="1">
            <a:spLocks noChangeArrowheads="1"/>
          </p:cNvSpPr>
          <p:nvPr/>
        </p:nvSpPr>
        <p:spPr bwMode="auto">
          <a:xfrm>
            <a:off x="1490663" y="2006600"/>
            <a:ext cx="909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Cycle 1</a:t>
            </a:r>
            <a:endParaRPr lang="en-US" altLang="zh-CN" sz="1600" b="0">
              <a:ea typeface="宋体" panose="02010600030101010101" pitchFamily="2" charset="-122"/>
            </a:endParaRPr>
          </a:p>
        </p:txBody>
      </p:sp>
      <p:sp>
        <p:nvSpPr>
          <p:cNvPr id="17438" name="Text Box 114"/>
          <p:cNvSpPr txBox="1">
            <a:spLocks noChangeArrowheads="1"/>
          </p:cNvSpPr>
          <p:nvPr/>
        </p:nvSpPr>
        <p:spPr bwMode="auto">
          <a:xfrm>
            <a:off x="2306638" y="2006600"/>
            <a:ext cx="909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Cycle 2</a:t>
            </a:r>
            <a:endParaRPr lang="en-US" altLang="zh-CN" sz="1600" b="0">
              <a:ea typeface="宋体" panose="02010600030101010101" pitchFamily="2" charset="-122"/>
            </a:endParaRPr>
          </a:p>
        </p:txBody>
      </p:sp>
      <p:sp>
        <p:nvSpPr>
          <p:cNvPr id="17439" name="Text Box 115"/>
          <p:cNvSpPr txBox="1">
            <a:spLocks noChangeArrowheads="1"/>
          </p:cNvSpPr>
          <p:nvPr/>
        </p:nvSpPr>
        <p:spPr bwMode="auto">
          <a:xfrm>
            <a:off x="3171825" y="2006600"/>
            <a:ext cx="909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Cycle 3</a:t>
            </a:r>
            <a:endParaRPr lang="en-US" altLang="zh-CN" sz="1600" b="0">
              <a:ea typeface="宋体" panose="02010600030101010101" pitchFamily="2" charset="-122"/>
            </a:endParaRPr>
          </a:p>
        </p:txBody>
      </p:sp>
      <p:sp>
        <p:nvSpPr>
          <p:cNvPr id="17440" name="Text Box 116"/>
          <p:cNvSpPr txBox="1">
            <a:spLocks noChangeArrowheads="1"/>
          </p:cNvSpPr>
          <p:nvPr/>
        </p:nvSpPr>
        <p:spPr bwMode="auto">
          <a:xfrm>
            <a:off x="4021138" y="2006600"/>
            <a:ext cx="909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Cycle 4</a:t>
            </a:r>
            <a:endParaRPr lang="en-US" altLang="zh-CN" sz="1600" b="0">
              <a:ea typeface="宋体" panose="02010600030101010101" pitchFamily="2" charset="-122"/>
            </a:endParaRPr>
          </a:p>
        </p:txBody>
      </p:sp>
      <p:sp>
        <p:nvSpPr>
          <p:cNvPr id="17441" name="Text Box 117"/>
          <p:cNvSpPr txBox="1">
            <a:spLocks noChangeArrowheads="1"/>
          </p:cNvSpPr>
          <p:nvPr/>
        </p:nvSpPr>
        <p:spPr bwMode="auto">
          <a:xfrm>
            <a:off x="5754688" y="2006600"/>
            <a:ext cx="909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Cycle 6</a:t>
            </a:r>
            <a:endParaRPr lang="en-US" altLang="zh-CN" sz="1600" b="0">
              <a:ea typeface="宋体" panose="02010600030101010101" pitchFamily="2" charset="-122"/>
            </a:endParaRPr>
          </a:p>
        </p:txBody>
      </p:sp>
      <p:sp>
        <p:nvSpPr>
          <p:cNvPr id="17442" name="Text Box 118"/>
          <p:cNvSpPr txBox="1">
            <a:spLocks noChangeArrowheads="1"/>
          </p:cNvSpPr>
          <p:nvPr/>
        </p:nvSpPr>
        <p:spPr bwMode="auto">
          <a:xfrm>
            <a:off x="6592888" y="2006600"/>
            <a:ext cx="909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Cycle 7</a:t>
            </a:r>
            <a:endParaRPr lang="en-US" altLang="zh-CN" sz="1600" b="0">
              <a:ea typeface="宋体" panose="02010600030101010101" pitchFamily="2" charset="-122"/>
            </a:endParaRPr>
          </a:p>
        </p:txBody>
      </p:sp>
      <p:sp>
        <p:nvSpPr>
          <p:cNvPr id="17443" name="Text Box 119"/>
          <p:cNvSpPr txBox="1">
            <a:spLocks noChangeArrowheads="1"/>
          </p:cNvSpPr>
          <p:nvPr/>
        </p:nvSpPr>
        <p:spPr bwMode="auto">
          <a:xfrm>
            <a:off x="4840288" y="2006600"/>
            <a:ext cx="909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Cycle 5</a:t>
            </a:r>
            <a:endParaRPr lang="en-US" altLang="zh-CN" sz="1600" b="0">
              <a:ea typeface="宋体" panose="02010600030101010101" pitchFamily="2" charset="-122"/>
            </a:endParaRPr>
          </a:p>
        </p:txBody>
      </p:sp>
      <p:grpSp>
        <p:nvGrpSpPr>
          <p:cNvPr id="17444" name="Group 120"/>
          <p:cNvGrpSpPr>
            <a:grpSpLocks/>
          </p:cNvGrpSpPr>
          <p:nvPr/>
        </p:nvGrpSpPr>
        <p:grpSpPr bwMode="auto">
          <a:xfrm>
            <a:off x="5040313" y="5503863"/>
            <a:ext cx="3879850" cy="700087"/>
            <a:chOff x="1962" y="1200"/>
            <a:chExt cx="1910" cy="441"/>
          </a:xfrm>
        </p:grpSpPr>
        <p:grpSp>
          <p:nvGrpSpPr>
            <p:cNvPr id="17463" name="Group 121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17492" name="Group 122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7494" name="Rectangle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HK" alt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7495" name="Rectangle 124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493" name="Text Box 125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sp>
          <p:nvSpPr>
            <p:cNvPr id="17464" name="Line 126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465" name="Line 127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466" name="Group 128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17488" name="AutoShape 129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672 w 21600"/>
                  <a:gd name="T1" fmla="*/ 169 h 21600"/>
                  <a:gd name="T2" fmla="*/ 384 w 21600"/>
                  <a:gd name="T3" fmla="*/ 337 h 21600"/>
                  <a:gd name="T4" fmla="*/ 96 w 21600"/>
                  <a:gd name="T5" fmla="*/ 169 h 21600"/>
                  <a:gd name="T6" fmla="*/ 38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AU"/>
              </a:p>
            </p:txBody>
          </p:sp>
          <p:sp>
            <p:nvSpPr>
              <p:cNvPr id="17489" name="AutoShape 130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490" name="Freeform 131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139 h 288"/>
                  <a:gd name="T2" fmla="*/ 109 w 384"/>
                  <a:gd name="T3" fmla="*/ 0 h 288"/>
                  <a:gd name="T4" fmla="*/ 218 w 384"/>
                  <a:gd name="T5" fmla="*/ 139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491" name="Text Box 132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ALU</a:t>
                </a:r>
              </a:p>
            </p:txBody>
          </p:sp>
        </p:grpSp>
        <p:sp>
          <p:nvSpPr>
            <p:cNvPr id="17467" name="Line 133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468" name="Line 134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469" name="Group 135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17486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17487" name="Text Box 137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DMem</a:t>
                </a:r>
              </a:p>
            </p:txBody>
          </p:sp>
        </p:grpSp>
        <p:sp>
          <p:nvSpPr>
            <p:cNvPr id="17470" name="Freeform 138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185 h 384"/>
                <a:gd name="T4" fmla="*/ 293 w 816"/>
                <a:gd name="T5" fmla="*/ 185 h 384"/>
                <a:gd name="T6" fmla="*/ 293 w 816"/>
                <a:gd name="T7" fmla="*/ 69 h 384"/>
                <a:gd name="T8" fmla="*/ 332 w 816"/>
                <a:gd name="T9" fmla="*/ 69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471" name="Line 139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472" name="Line 140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473" name="Group 141"/>
            <p:cNvGrpSpPr>
              <a:grpSpLocks noChangeAspect="1"/>
            </p:cNvGrpSpPr>
            <p:nvPr/>
          </p:nvGrpSpPr>
          <p:grpSpPr bwMode="auto">
            <a:xfrm>
              <a:off x="1962" y="1305"/>
              <a:ext cx="290" cy="232"/>
              <a:chOff x="1123" y="576"/>
              <a:chExt cx="626" cy="480"/>
            </a:xfrm>
          </p:grpSpPr>
          <p:sp>
            <p:nvSpPr>
              <p:cNvPr id="17484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17485" name="Text Box 143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Ifetch</a:t>
                </a:r>
              </a:p>
            </p:txBody>
          </p:sp>
        </p:grpSp>
        <p:grpSp>
          <p:nvGrpSpPr>
            <p:cNvPr id="17474" name="Group 144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17480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481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482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483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7475" name="Group 149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17476" name="Group 150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7478" name="Rectangle 15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HK" alt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7479" name="Rectangle 152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477" name="Text Box 153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</p:grpSp>
      <p:sp>
        <p:nvSpPr>
          <p:cNvPr id="17445" name="Line 154"/>
          <p:cNvSpPr>
            <a:spLocks noChangeShapeType="1"/>
          </p:cNvSpPr>
          <p:nvPr/>
        </p:nvSpPr>
        <p:spPr bwMode="auto">
          <a:xfrm>
            <a:off x="23622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46" name="Line 155"/>
          <p:cNvSpPr>
            <a:spLocks noChangeShapeType="1"/>
          </p:cNvSpPr>
          <p:nvPr/>
        </p:nvSpPr>
        <p:spPr bwMode="auto">
          <a:xfrm>
            <a:off x="48768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47" name="Line 156"/>
          <p:cNvSpPr>
            <a:spLocks noChangeShapeType="1"/>
          </p:cNvSpPr>
          <p:nvPr/>
        </p:nvSpPr>
        <p:spPr bwMode="auto">
          <a:xfrm>
            <a:off x="40386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48" name="Line 157"/>
          <p:cNvSpPr>
            <a:spLocks noChangeShapeType="1"/>
          </p:cNvSpPr>
          <p:nvPr/>
        </p:nvSpPr>
        <p:spPr bwMode="auto">
          <a:xfrm>
            <a:off x="32004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49" name="Line 158"/>
          <p:cNvSpPr>
            <a:spLocks noChangeShapeType="1"/>
          </p:cNvSpPr>
          <p:nvPr/>
        </p:nvSpPr>
        <p:spPr bwMode="auto">
          <a:xfrm>
            <a:off x="66294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50" name="Line 159"/>
          <p:cNvSpPr>
            <a:spLocks noChangeShapeType="1"/>
          </p:cNvSpPr>
          <p:nvPr/>
        </p:nvSpPr>
        <p:spPr bwMode="auto">
          <a:xfrm>
            <a:off x="5730875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51" name="Line 160"/>
          <p:cNvSpPr>
            <a:spLocks noChangeShapeType="1"/>
          </p:cNvSpPr>
          <p:nvPr/>
        </p:nvSpPr>
        <p:spPr bwMode="auto">
          <a:xfrm>
            <a:off x="74676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17452" name="Group 161"/>
          <p:cNvGrpSpPr>
            <a:grpSpLocks/>
          </p:cNvGrpSpPr>
          <p:nvPr/>
        </p:nvGrpSpPr>
        <p:grpSpPr bwMode="auto">
          <a:xfrm>
            <a:off x="4038600" y="4724400"/>
            <a:ext cx="4343400" cy="700088"/>
            <a:chOff x="2544" y="2976"/>
            <a:chExt cx="2736" cy="441"/>
          </a:xfrm>
        </p:grpSpPr>
        <p:sp>
          <p:nvSpPr>
            <p:cNvPr id="17453" name="AutoShape 162"/>
            <p:cNvSpPr>
              <a:spLocks noChangeArrowheads="1"/>
            </p:cNvSpPr>
            <p:nvPr/>
          </p:nvSpPr>
          <p:spPr bwMode="auto">
            <a:xfrm>
              <a:off x="2544" y="3024"/>
              <a:ext cx="480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17454" name="AutoShape 163"/>
            <p:cNvSpPr>
              <a:spLocks noChangeArrowheads="1"/>
            </p:cNvSpPr>
            <p:nvPr/>
          </p:nvSpPr>
          <p:spPr bwMode="auto">
            <a:xfrm>
              <a:off x="3600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17455" name="AutoShape 164"/>
            <p:cNvSpPr>
              <a:spLocks noChangeArrowheads="1"/>
            </p:cNvSpPr>
            <p:nvPr/>
          </p:nvSpPr>
          <p:spPr bwMode="auto">
            <a:xfrm>
              <a:off x="4176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17456" name="AutoShape 165"/>
            <p:cNvSpPr>
              <a:spLocks noChangeArrowheads="1"/>
            </p:cNvSpPr>
            <p:nvPr/>
          </p:nvSpPr>
          <p:spPr bwMode="auto">
            <a:xfrm>
              <a:off x="4752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17457" name="AutoShape 166"/>
            <p:cNvSpPr>
              <a:spLocks noChangeArrowheads="1"/>
            </p:cNvSpPr>
            <p:nvPr/>
          </p:nvSpPr>
          <p:spPr bwMode="auto">
            <a:xfrm>
              <a:off x="3072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grpSp>
          <p:nvGrpSpPr>
            <p:cNvPr id="17458" name="Group 167"/>
            <p:cNvGrpSpPr>
              <a:grpSpLocks/>
            </p:cNvGrpSpPr>
            <p:nvPr/>
          </p:nvGrpSpPr>
          <p:grpSpPr bwMode="auto">
            <a:xfrm>
              <a:off x="3051" y="2976"/>
              <a:ext cx="1660" cy="441"/>
              <a:chOff x="2112" y="528"/>
              <a:chExt cx="2088" cy="681"/>
            </a:xfrm>
          </p:grpSpPr>
          <p:sp>
            <p:nvSpPr>
              <p:cNvPr id="17459" name="Rectangle 168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460" name="Rectangle 169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461" name="Rectangle 170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462" name="Rectangle 171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6096000" cy="838200"/>
          </a:xfrm>
        </p:spPr>
        <p:txBody>
          <a:bodyPr/>
          <a:lstStyle/>
          <a:p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Structural Hazards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838200" y="13716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n-US" altLang="zh-CN" sz="2000">
                <a:solidFill>
                  <a:srgbClr val="0237BC"/>
                </a:solidFill>
                <a:ea typeface="宋体" panose="02010600030101010101" pitchFamily="2" charset="-122"/>
              </a:rPr>
              <a:t>Some common Structural Hazards:</a:t>
            </a:r>
          </a:p>
          <a:p>
            <a:pPr algn="just"/>
            <a:r>
              <a:rPr lang="en-US" altLang="zh-CN" sz="2000">
                <a:ea typeface="宋体" panose="02010600030101010101" pitchFamily="2" charset="-122"/>
              </a:rPr>
              <a:t>Memory: </a:t>
            </a:r>
          </a:p>
          <a:p>
            <a:pPr lvl="1" algn="just"/>
            <a:r>
              <a:rPr lang="en-US" altLang="zh-CN" sz="1600">
                <a:ea typeface="宋体" panose="02010600030101010101" pitchFamily="2" charset="-122"/>
              </a:rPr>
              <a:t>we’ve already mentioned this one.</a:t>
            </a:r>
          </a:p>
          <a:p>
            <a:pPr algn="just"/>
            <a:r>
              <a:rPr lang="en-US" altLang="zh-CN" sz="2000">
                <a:ea typeface="宋体" panose="02010600030101010101" pitchFamily="2" charset="-122"/>
              </a:rPr>
              <a:t>Floating point:</a:t>
            </a:r>
          </a:p>
          <a:p>
            <a:pPr lvl="1" algn="just"/>
            <a:r>
              <a:rPr lang="en-US" altLang="zh-CN" sz="1600">
                <a:ea typeface="宋体" panose="02010600030101010101" pitchFamily="2" charset="-122"/>
              </a:rPr>
              <a:t>Since many floating point instructions require many cycles, it’s easy for them to interfere with each other. </a:t>
            </a:r>
          </a:p>
          <a:p>
            <a:pPr algn="just"/>
            <a:r>
              <a:rPr lang="en-US" altLang="zh-CN" sz="2000">
                <a:ea typeface="宋体" panose="02010600030101010101" pitchFamily="2" charset="-122"/>
              </a:rPr>
              <a:t>Starting up more of one type of instruction than there are resources.  </a:t>
            </a:r>
          </a:p>
          <a:p>
            <a:pPr lvl="1" algn="just"/>
            <a:r>
              <a:rPr lang="en-US" altLang="zh-CN" sz="1600">
                <a:ea typeface="宋体" panose="02010600030101010101" pitchFamily="2" charset="-122"/>
              </a:rPr>
              <a:t>For instance, the PA-8600 can support two ALU + two load/store instructions per cycle - that’s how much hardware it has available.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6096000" cy="1143000"/>
          </a:xfrm>
        </p:spPr>
        <p:txBody>
          <a:bodyPr/>
          <a:lstStyle/>
          <a:p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Structural Hazards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543800" cy="441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40" tIns="45720" rIns="91440" bIns="45720"/>
          <a:lstStyle/>
          <a:p>
            <a:pPr>
              <a:buFontTx/>
              <a:buNone/>
            </a:pPr>
            <a:r>
              <a:rPr lang="en-US" altLang="zh-CN" smtClean="0">
                <a:solidFill>
                  <a:srgbClr val="FF3300"/>
                </a:solidFill>
                <a:ea typeface="宋体" panose="02010600030101010101" pitchFamily="2" charset="-122"/>
              </a:rPr>
              <a:t>Dealing with Structural Hazards</a:t>
            </a:r>
            <a:r>
              <a:rPr lang="en-US" altLang="zh-CN" sz="2000" b="0" smtClean="0">
                <a:ea typeface="宋体" panose="02010600030101010101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Stall</a:t>
            </a:r>
            <a:r>
              <a:rPr lang="en-US" altLang="zh-CN" sz="2000" b="0" smtClean="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low cost, simple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Increases CPI 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use for rare case since stalling has performance effect</a:t>
            </a:r>
          </a:p>
          <a:p>
            <a:pPr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Pipeline hardware resource</a:t>
            </a:r>
            <a:r>
              <a:rPr lang="en-US" altLang="zh-CN" sz="2000" b="0" smtClean="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useful for multi-cycle resources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good performance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sometimes complex e.g., RAM </a:t>
            </a:r>
          </a:p>
          <a:p>
            <a:pPr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Replicate resource</a:t>
            </a:r>
            <a:r>
              <a:rPr lang="en-US" altLang="zh-CN" sz="2000" b="0" smtClean="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good performance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increases cost (+ maybe interconnect delay)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useful for cheap or divisible resources </a:t>
            </a:r>
            <a:endParaRPr lang="en-US" altLang="zh-CN" sz="20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6096000" cy="838200"/>
          </a:xfrm>
        </p:spPr>
        <p:txBody>
          <a:bodyPr/>
          <a:lstStyle/>
          <a:p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Structural Hazards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3505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algn="just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Structural hazards are reduced with these rules:</a:t>
            </a:r>
          </a:p>
          <a:p>
            <a:pPr lvl="1" algn="just">
              <a:buClr>
                <a:schemeClr val="tx1"/>
              </a:buClr>
            </a:pPr>
            <a:r>
              <a:rPr lang="en-US" altLang="zh-CN" sz="2000" u="sng" smtClean="0">
                <a:solidFill>
                  <a:srgbClr val="CC0000"/>
                </a:solidFill>
                <a:ea typeface="宋体" panose="02010600030101010101" pitchFamily="2" charset="-122"/>
              </a:rPr>
              <a:t>Each instruction uses a resource at most once </a:t>
            </a:r>
          </a:p>
          <a:p>
            <a:pPr lvl="1" algn="just">
              <a:buClr>
                <a:schemeClr val="tx1"/>
              </a:buClr>
            </a:pPr>
            <a:r>
              <a:rPr lang="en-US" altLang="zh-CN" sz="2000" u="sng" smtClean="0">
                <a:solidFill>
                  <a:srgbClr val="CC0000"/>
                </a:solidFill>
                <a:ea typeface="宋体" panose="02010600030101010101" pitchFamily="2" charset="-122"/>
              </a:rPr>
              <a:t>Always use the resource in the same pipeline stage </a:t>
            </a:r>
          </a:p>
          <a:p>
            <a:pPr lvl="1" algn="just">
              <a:buClr>
                <a:schemeClr val="tx1"/>
              </a:buClr>
            </a:pPr>
            <a:r>
              <a:rPr lang="en-US" altLang="zh-CN" sz="2000" u="sng" smtClean="0">
                <a:solidFill>
                  <a:srgbClr val="CC0000"/>
                </a:solidFill>
                <a:ea typeface="宋体" panose="02010600030101010101" pitchFamily="2" charset="-122"/>
              </a:rPr>
              <a:t>Use the resource for one cycle only</a:t>
            </a:r>
          </a:p>
          <a:p>
            <a:pPr algn="just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Many RISC ISAs are designed with this in mind </a:t>
            </a:r>
          </a:p>
          <a:p>
            <a:pPr algn="just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Sometimes very difficult to do this. </a:t>
            </a:r>
          </a:p>
          <a:p>
            <a:pPr lvl="1" algn="just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For example, memory of necessity is used in the IF and MEM stages.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Pipelining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Introduction		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Defining Pipelining 	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Pipelining Instructions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Hazards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Structural hazards	</a:t>
            </a:r>
            <a:r>
              <a:rPr lang="en-US" altLang="zh-CN" smtClean="0">
                <a:ea typeface="宋体" panose="02010600030101010101" pitchFamily="2" charset="-122"/>
              </a:rPr>
              <a:t>	 </a:t>
            </a:r>
            <a:r>
              <a:rPr lang="en-US" altLang="zh-CN" smtClean="0">
                <a:solidFill>
                  <a:srgbClr val="CC0000"/>
                </a:solidFill>
                <a:latin typeface="Wingdings 3" panose="05040102010807070707" pitchFamily="18" charset="2"/>
                <a:ea typeface="宋体" panose="02010600030101010101" pitchFamily="2" charset="-122"/>
              </a:rPr>
              <a:t>\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Data Hazards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Control Hazards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Performance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Controller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Structural Hazards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029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zh-CN" sz="1600" smtClean="0">
                <a:ea typeface="宋体" panose="02010600030101010101" pitchFamily="2" charset="-122"/>
              </a:rPr>
              <a:t>We want to compare the performance of two machines.  Which machine is faster?</a:t>
            </a:r>
          </a:p>
          <a:p>
            <a:r>
              <a:rPr lang="en-US" altLang="zh-CN" sz="1600" smtClean="0">
                <a:ea typeface="宋体" panose="02010600030101010101" pitchFamily="2" charset="-122"/>
              </a:rPr>
              <a:t>Machine A: Dual ported memory - so there are no memory stalls</a:t>
            </a:r>
          </a:p>
          <a:p>
            <a:r>
              <a:rPr lang="en-US" altLang="zh-CN" sz="1600" smtClean="0">
                <a:ea typeface="宋体" panose="02010600030101010101" pitchFamily="2" charset="-122"/>
              </a:rPr>
              <a:t>Machine B: Single ported memory, but its pipelined implementation has a clock rate that is 1.05 times faster </a:t>
            </a:r>
          </a:p>
          <a:p>
            <a:pPr>
              <a:buFontTx/>
              <a:buNone/>
            </a:pPr>
            <a:r>
              <a:rPr lang="en-US" altLang="zh-CN" sz="1600" smtClean="0">
                <a:ea typeface="宋体" panose="02010600030101010101" pitchFamily="2" charset="-122"/>
              </a:rPr>
              <a:t>Assume:</a:t>
            </a:r>
          </a:p>
          <a:p>
            <a:r>
              <a:rPr lang="en-US" altLang="zh-CN" sz="1600" smtClean="0">
                <a:ea typeface="宋体" panose="02010600030101010101" pitchFamily="2" charset="-122"/>
              </a:rPr>
              <a:t>Ideal CPI = 1 for both</a:t>
            </a:r>
          </a:p>
          <a:p>
            <a:r>
              <a:rPr lang="en-US" altLang="zh-CN" sz="1600" smtClean="0">
                <a:ea typeface="宋体" panose="02010600030101010101" pitchFamily="2" charset="-122"/>
              </a:rPr>
              <a:t>Loads are 40% of instructions executed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CN" smtClean="0">
                <a:ea typeface="宋体" panose="02010600030101010101" pitchFamily="2" charset="-122"/>
              </a:rPr>
              <a:t>Speed Up Equations for Pipelining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609600" y="3048000"/>
          <a:ext cx="8269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4" imgW="8267700" imgH="838200" progId="Equation.3">
                  <p:embed/>
                </p:oleObj>
              </mc:Choice>
              <mc:Fallback>
                <p:oleObj name="Equation" r:id="rId4" imgW="8267700" imgH="83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82692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09600" y="5105400"/>
          <a:ext cx="71008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6" imgW="7099300" imgH="838200" progId="Equation.3">
                  <p:embed/>
                </p:oleObj>
              </mc:Choice>
              <mc:Fallback>
                <p:oleObj name="Equation" r:id="rId6" imgW="70993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71008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85800" y="2209800"/>
          <a:ext cx="72913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8" imgW="7289800" imgH="406400" progId="Equation.3">
                  <p:embed/>
                </p:oleObj>
              </mc:Choice>
              <mc:Fallback>
                <p:oleObj name="Equation" r:id="rId8" imgW="72898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2913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81000" y="4267200"/>
            <a:ext cx="535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For simple RISC pipeline, CPI = 1: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Structural Hazards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029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zh-CN" sz="1600" smtClean="0">
                <a:ea typeface="宋体" panose="02010600030101010101" pitchFamily="2" charset="-122"/>
              </a:rPr>
              <a:t>We want to compare the performance of two machines.  Which machine is faster?</a:t>
            </a:r>
          </a:p>
          <a:p>
            <a:r>
              <a:rPr lang="en-US" altLang="zh-CN" sz="1600" smtClean="0">
                <a:ea typeface="宋体" panose="02010600030101010101" pitchFamily="2" charset="-122"/>
              </a:rPr>
              <a:t>Machine A: Dual ported memory - so there are no memory stalls</a:t>
            </a:r>
          </a:p>
          <a:p>
            <a:r>
              <a:rPr lang="en-US" altLang="zh-CN" sz="1600" smtClean="0">
                <a:ea typeface="宋体" panose="02010600030101010101" pitchFamily="2" charset="-122"/>
              </a:rPr>
              <a:t>Machine B: Single ported memory, but its pipelined implementation has a 1.05 times faster clock rate</a:t>
            </a:r>
          </a:p>
          <a:p>
            <a:pPr>
              <a:buFontTx/>
              <a:buNone/>
            </a:pPr>
            <a:r>
              <a:rPr lang="en-US" altLang="zh-CN" sz="1600" smtClean="0">
                <a:ea typeface="宋体" panose="02010600030101010101" pitchFamily="2" charset="-122"/>
              </a:rPr>
              <a:t>Assume:</a:t>
            </a:r>
          </a:p>
          <a:p>
            <a:r>
              <a:rPr lang="en-US" altLang="zh-CN" sz="1600" smtClean="0">
                <a:ea typeface="宋体" panose="02010600030101010101" pitchFamily="2" charset="-122"/>
              </a:rPr>
              <a:t>Ideal CPI = 1 for both</a:t>
            </a:r>
          </a:p>
          <a:p>
            <a:r>
              <a:rPr lang="en-US" altLang="zh-CN" sz="1600" smtClean="0">
                <a:ea typeface="宋体" panose="02010600030101010101" pitchFamily="2" charset="-122"/>
              </a:rPr>
              <a:t>Loads are 40% of instructions executed</a:t>
            </a:r>
          </a:p>
          <a:p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600" smtClean="0">
                <a:solidFill>
                  <a:srgbClr val="CC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SpeedUp</a:t>
            </a:r>
            <a:r>
              <a:rPr lang="en-US" altLang="zh-CN" sz="1600" baseline="-250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Pipeline Depth/(1 + 0) x (clock</a:t>
            </a:r>
            <a:r>
              <a:rPr lang="en-US" altLang="zh-CN" sz="1600" baseline="-250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unpipe</a:t>
            </a: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/clock</a:t>
            </a:r>
            <a:r>
              <a:rPr lang="en-US" altLang="zh-CN" sz="1600" baseline="-250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pipe</a:t>
            </a: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= Pipeline Depth</a:t>
            </a:r>
          </a:p>
          <a:p>
            <a:pPr>
              <a:buFontTx/>
              <a:buNone/>
            </a:pP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SpeedUp</a:t>
            </a:r>
            <a:r>
              <a:rPr lang="en-US" altLang="zh-CN" sz="1600" baseline="-250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Pipeline Depth/(1 + 0.4 x 1) </a:t>
            </a:r>
            <a:b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   x (clock</a:t>
            </a:r>
            <a:r>
              <a:rPr lang="en-US" altLang="zh-CN" sz="1600" baseline="-250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unpipe</a:t>
            </a: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/(clock</a:t>
            </a:r>
            <a:r>
              <a:rPr lang="en-US" altLang="zh-CN" sz="1600" baseline="-250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unpipe </a:t>
            </a: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 1.05)</a:t>
            </a:r>
          </a:p>
          <a:p>
            <a:pPr>
              <a:buFontTx/>
              <a:buNone/>
            </a:pP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	        = (Pipeline Depth/1.4) x  1.05</a:t>
            </a:r>
          </a:p>
          <a:p>
            <a:pPr>
              <a:buFontTx/>
              <a:buNone/>
            </a:pP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	        = 0.75 x Pipeline Depth</a:t>
            </a:r>
            <a:endParaRPr lang="en-US" altLang="zh-CN" sz="1600" smtClean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600" smtClean="0">
                <a:solidFill>
                  <a:srgbClr val="CC0000"/>
                </a:solidFill>
                <a:ea typeface="宋体" panose="02010600030101010101" pitchFamily="2" charset="-122"/>
              </a:rPr>
              <a:t>              SpeedUp</a:t>
            </a:r>
            <a:r>
              <a:rPr lang="en-US" altLang="zh-CN" sz="1600" baseline="-25000" smtClean="0">
                <a:solidFill>
                  <a:srgbClr val="CC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 smtClean="0">
                <a:solidFill>
                  <a:srgbClr val="CC0000"/>
                </a:solidFill>
                <a:ea typeface="宋体" panose="02010600030101010101" pitchFamily="2" charset="-122"/>
              </a:rPr>
              <a:t> / SpeedUp</a:t>
            </a:r>
            <a:r>
              <a:rPr lang="en-US" altLang="zh-CN" sz="1600" baseline="-25000" smtClean="0">
                <a:solidFill>
                  <a:srgbClr val="CC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600" smtClean="0">
                <a:solidFill>
                  <a:srgbClr val="CC0000"/>
                </a:solidFill>
                <a:ea typeface="宋体" panose="02010600030101010101" pitchFamily="2" charset="-122"/>
              </a:rPr>
              <a:t> = Pipeline Depth / (0.75 x Pipeline Depth) = 1.33</a:t>
            </a:r>
          </a:p>
          <a:p>
            <a:pPr>
              <a:buFontTx/>
              <a:buNone/>
            </a:pPr>
            <a:endParaRPr lang="en-US" altLang="zh-CN" sz="1600" smtClean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r>
              <a:rPr lang="en-US" altLang="zh-CN" sz="1600" smtClean="0">
                <a:solidFill>
                  <a:srgbClr val="CC0000"/>
                </a:solidFill>
                <a:ea typeface="宋体" panose="02010600030101010101" pitchFamily="2" charset="-122"/>
              </a:rPr>
              <a:t>Machine A is 1.33 times faster</a:t>
            </a:r>
            <a:r>
              <a:rPr lang="en-US" altLang="zh-CN" sz="1600" smtClean="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Pipelining Summary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962150"/>
            <a:ext cx="8267700" cy="4114800"/>
          </a:xfrm>
          <a:noFill/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Speed Up &lt;= Pipeline Depth; if ideal CPI is 1, then: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Hazards limit performance on computers: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Structural: need more HW resources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Data (RAW,WAR,WAW)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Control</a:t>
            </a:r>
          </a:p>
          <a:p>
            <a:pPr>
              <a:buFontTx/>
              <a:buNone/>
            </a:pPr>
            <a:endParaRPr lang="en-US" altLang="zh-CN" smtClean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24580" name="Group 13"/>
          <p:cNvGrpSpPr>
            <a:grpSpLocks/>
          </p:cNvGrpSpPr>
          <p:nvPr/>
        </p:nvGrpSpPr>
        <p:grpSpPr bwMode="auto">
          <a:xfrm>
            <a:off x="914400" y="2590800"/>
            <a:ext cx="7434263" cy="820738"/>
            <a:chOff x="663" y="1906"/>
            <a:chExt cx="4683" cy="517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663" y="2026"/>
              <a:ext cx="8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Speedup =</a:t>
              </a: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1608" y="2148"/>
              <a:ext cx="165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3648" y="2148"/>
              <a:ext cx="165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1899" y="1906"/>
              <a:ext cx="11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Pipeline Depth</a:t>
              </a: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1659" y="2194"/>
              <a:ext cx="15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+ Pipeline stall CPI</a:t>
              </a: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3315" y="2050"/>
              <a:ext cx="2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3552" y="1920"/>
              <a:ext cx="17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Clock Cycle Unpipelined</a:t>
              </a: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3639" y="2182"/>
              <a:ext cx="16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Clock Cycle Pipelined</a:t>
              </a:r>
            </a:p>
          </p:txBody>
        </p:sp>
      </p:grpSp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Review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533400" y="2971800"/>
            <a:ext cx="7400925" cy="820738"/>
            <a:chOff x="663" y="1691"/>
            <a:chExt cx="4662" cy="517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663" y="1811"/>
              <a:ext cx="8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Speedup =</a:t>
              </a:r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1608" y="1933"/>
              <a:ext cx="1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3648" y="1933"/>
              <a:ext cx="1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1899" y="1691"/>
              <a:ext cx="11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Pipeline Depth</a:t>
              </a:r>
            </a:p>
          </p:txBody>
        </p:sp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1659" y="1979"/>
              <a:ext cx="15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 + Pipeline stall CPI</a:t>
              </a:r>
            </a:p>
          </p:txBody>
        </p:sp>
        <p:sp>
          <p:nvSpPr>
            <p:cNvPr id="25610" name="Rectangle 9"/>
            <p:cNvSpPr>
              <a:spLocks noChangeArrowheads="1"/>
            </p:cNvSpPr>
            <p:nvPr/>
          </p:nvSpPr>
          <p:spPr bwMode="auto">
            <a:xfrm>
              <a:off x="3315" y="1835"/>
              <a:ext cx="2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5611" name="Rectangle 10"/>
            <p:cNvSpPr>
              <a:spLocks noChangeArrowheads="1"/>
            </p:cNvSpPr>
            <p:nvPr/>
          </p:nvSpPr>
          <p:spPr bwMode="auto">
            <a:xfrm>
              <a:off x="3531" y="1691"/>
              <a:ext cx="17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Clock Cycle Unpipelined</a:t>
              </a:r>
            </a:p>
          </p:txBody>
        </p:sp>
        <p:sp>
          <p:nvSpPr>
            <p:cNvPr id="25612" name="Rectangle 11"/>
            <p:cNvSpPr>
              <a:spLocks noChangeArrowheads="1"/>
            </p:cNvSpPr>
            <p:nvPr/>
          </p:nvSpPr>
          <p:spPr bwMode="auto">
            <a:xfrm>
              <a:off x="3639" y="1967"/>
              <a:ext cx="16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Clock Cycle Pipelined</a:t>
              </a:r>
            </a:p>
          </p:txBody>
        </p:sp>
      </p:grp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533400" y="2286000"/>
            <a:ext cx="2341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Speedup of pipeline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Pipelining Outline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Introduction		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Defining Pipelining 	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Pipelining Instructions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Hazards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Structural hazards	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Data Hazards	 </a:t>
            </a:r>
            <a:r>
              <a:rPr lang="en-US" altLang="zh-CN" smtClean="0">
                <a:solidFill>
                  <a:srgbClr val="CC0000"/>
                </a:solidFill>
                <a:latin typeface="Wingdings 3" panose="05040102010807070707" pitchFamily="18" charset="2"/>
                <a:ea typeface="宋体" panose="02010600030101010101" pitchFamily="2" charset="-122"/>
              </a:rPr>
              <a:t>\</a:t>
            </a:r>
            <a:endParaRPr lang="en-US" altLang="zh-CN" smtClean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Control Hazards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Performance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Controller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Pipeline Hazards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Where one instruction cannot </a:t>
            </a:r>
            <a:r>
              <a:rPr lang="en-US" altLang="zh-CN" u="sng" smtClean="0">
                <a:ea typeface="宋体" panose="02010600030101010101" pitchFamily="2" charset="-122"/>
              </a:rPr>
              <a:t>immediately</a:t>
            </a:r>
            <a:r>
              <a:rPr lang="en-US" altLang="zh-CN" smtClean="0">
                <a:ea typeface="宋体" panose="02010600030101010101" pitchFamily="2" charset="-122"/>
              </a:rPr>
              <a:t> follow another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Types of hazards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Structural hazards</a:t>
            </a:r>
            <a:r>
              <a:rPr lang="en-US" altLang="zh-CN" smtClean="0">
                <a:ea typeface="宋体" panose="02010600030101010101" pitchFamily="2" charset="-122"/>
              </a:rPr>
              <a:t> - attempt to use same resource twice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Control hazards</a:t>
            </a:r>
            <a:r>
              <a:rPr lang="en-US" altLang="zh-CN" smtClean="0">
                <a:ea typeface="宋体" panose="02010600030101010101" pitchFamily="2" charset="-122"/>
              </a:rPr>
              <a:t> - attempt to make decision before condition is evaluated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Data hazards</a:t>
            </a:r>
            <a:r>
              <a:rPr lang="en-US" altLang="zh-CN" smtClean="0">
                <a:ea typeface="宋体" panose="02010600030101010101" pitchFamily="2" charset="-122"/>
              </a:rPr>
              <a:t> - attempt to use data before it is ready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Can always resolve hazards by waiting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Hazards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143000"/>
            <a:ext cx="7162800" cy="4114800"/>
          </a:xfrm>
        </p:spPr>
        <p:txBody>
          <a:bodyPr/>
          <a:lstStyle/>
          <a:p>
            <a:r>
              <a:rPr lang="en-US" altLang="en-US" smtClean="0"/>
              <a:t>Data hazards occur when data is used before it is ready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371600" y="2133600"/>
            <a:ext cx="6392863" cy="3444875"/>
            <a:chOff x="917" y="1574"/>
            <a:chExt cx="4027" cy="2170"/>
          </a:xfrm>
        </p:grpSpPr>
        <p:sp>
          <p:nvSpPr>
            <p:cNvPr id="28678" name="Text Box 5"/>
            <p:cNvSpPr txBox="1">
              <a:spLocks noChangeArrowheads="1"/>
            </p:cNvSpPr>
            <p:nvPr/>
          </p:nvSpPr>
          <p:spPr bwMode="auto">
            <a:xfrm>
              <a:off x="4828" y="350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Helvetica" panose="020B0604020202020204" pitchFamily="34" charset="0"/>
              </a:endParaRPr>
            </a:p>
          </p:txBody>
        </p:sp>
        <p:pic>
          <p:nvPicPr>
            <p:cNvPr id="28679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" y="1574"/>
              <a:ext cx="3499" cy="2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838200" y="5715000"/>
            <a:ext cx="7315200" cy="5175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The use of the result of the SUB instruction in the next three instructions causes a data hazard, since the register $2 is not written until after those instructions read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4572000" cy="762000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6781800" cy="3429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rgbClr val="FF3300"/>
                </a:solidFill>
                <a:ea typeface="宋体" panose="02010600030101010101" pitchFamily="2" charset="-122"/>
              </a:rPr>
              <a:t>Read After Write (RAW) </a:t>
            </a:r>
            <a:br>
              <a:rPr lang="en-US" altLang="zh-CN" sz="1800" smtClean="0">
                <a:solidFill>
                  <a:srgbClr val="FF3300"/>
                </a:solidFill>
                <a:ea typeface="宋体" panose="02010600030101010101" pitchFamily="2" charset="-122"/>
              </a:rPr>
            </a:br>
            <a:endParaRPr lang="en-US" altLang="zh-CN" sz="180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宋体" panose="02010600030101010101" pitchFamily="2" charset="-122"/>
              </a:rPr>
              <a:t>Instr</a:t>
            </a:r>
            <a:r>
              <a:rPr lang="en-US" altLang="zh-CN" sz="1600" baseline="-25000" smtClean="0">
                <a:ea typeface="宋体" panose="02010600030101010101" pitchFamily="2" charset="-122"/>
              </a:rPr>
              <a:t>J</a:t>
            </a:r>
            <a:r>
              <a:rPr lang="en-US" altLang="zh-CN" sz="1600" smtClean="0">
                <a:ea typeface="宋体" panose="02010600030101010101" pitchFamily="2" charset="-122"/>
              </a:rPr>
              <a:t> tries to read operand before Instr</a:t>
            </a:r>
            <a:r>
              <a:rPr lang="en-US" altLang="zh-CN" sz="1600" baseline="-25000" smtClean="0">
                <a:ea typeface="宋体" panose="02010600030101010101" pitchFamily="2" charset="-122"/>
              </a:rPr>
              <a:t>I </a:t>
            </a:r>
            <a:r>
              <a:rPr lang="en-US" altLang="zh-CN" sz="1600" smtClean="0">
                <a:ea typeface="宋体" panose="02010600030101010101" pitchFamily="2" charset="-122"/>
              </a:rPr>
              <a:t>writes it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60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600" smtClean="0">
                <a:ea typeface="宋体" panose="02010600030101010101" pitchFamily="2" charset="-122"/>
              </a:rPr>
              <a:t/>
            </a:r>
            <a:br>
              <a:rPr lang="en-US" altLang="zh-CN" sz="1600" smtClean="0">
                <a:ea typeface="宋体" panose="02010600030101010101" pitchFamily="2" charset="-122"/>
              </a:rPr>
            </a:b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600" smtClean="0">
                <a:ea typeface="宋体" panose="02010600030101010101" pitchFamily="2" charset="-122"/>
              </a:rPr>
              <a:t>		</a:t>
            </a:r>
            <a:br>
              <a:rPr lang="en-US" altLang="zh-CN" sz="1600" smtClean="0">
                <a:ea typeface="宋体" panose="02010600030101010101" pitchFamily="2" charset="-122"/>
              </a:rPr>
            </a:br>
            <a:r>
              <a:rPr lang="en-US" altLang="zh-CN" sz="1600" smtClean="0">
                <a:ea typeface="宋体" panose="02010600030101010101" pitchFamily="2" charset="-122"/>
              </a:rPr>
              <a:t/>
            </a:r>
            <a:br>
              <a:rPr lang="en-US" altLang="zh-CN" sz="1600" smtClean="0">
                <a:ea typeface="宋体" panose="02010600030101010101" pitchFamily="2" charset="-122"/>
              </a:rPr>
            </a:br>
            <a:endParaRPr lang="en-US" altLang="zh-CN" sz="1600" smtClean="0">
              <a:ea typeface="宋体" panose="02010600030101010101" pitchFamily="2" charset="-122"/>
            </a:endParaRPr>
          </a:p>
          <a:p>
            <a:r>
              <a:rPr lang="en-US" altLang="zh-CN" sz="1600" smtClean="0">
                <a:ea typeface="宋体" panose="02010600030101010101" pitchFamily="2" charset="-122"/>
              </a:rPr>
              <a:t>Caused by a “</a:t>
            </a:r>
            <a:r>
              <a:rPr lang="en-US" altLang="zh-CN" sz="1600" smtClean="0">
                <a:solidFill>
                  <a:schemeClr val="hlink"/>
                </a:solidFill>
                <a:ea typeface="宋体" panose="02010600030101010101" pitchFamily="2" charset="-122"/>
              </a:rPr>
              <a:t>Dependence</a:t>
            </a:r>
            <a:r>
              <a:rPr lang="en-US" altLang="zh-CN" sz="1600" smtClean="0">
                <a:ea typeface="宋体" panose="02010600030101010101" pitchFamily="2" charset="-122"/>
              </a:rPr>
              <a:t>” (in compiler nomenclature).  This hazard results from an actual need for communication.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47638" y="990600"/>
            <a:ext cx="1922462" cy="100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Execution Order is: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</a:p>
          <a:p>
            <a:endParaRPr lang="zh-CN" altLang="en-US" sz="1600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505200" y="1828800"/>
            <a:ext cx="3352800" cy="819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I: add </a:t>
            </a:r>
            <a:r>
              <a:rPr lang="en-US" altLang="zh-CN" sz="24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r1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,r2,r3</a:t>
            </a:r>
          </a:p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J: sub r4,</a:t>
            </a:r>
            <a:r>
              <a:rPr lang="en-US" altLang="zh-CN" sz="24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r1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,r3</a:t>
            </a:r>
          </a:p>
        </p:txBody>
      </p:sp>
      <p:sp>
        <p:nvSpPr>
          <p:cNvPr id="29702" name="Arc 6"/>
          <p:cNvSpPr>
            <a:spLocks/>
          </p:cNvSpPr>
          <p:nvPr/>
        </p:nvSpPr>
        <p:spPr bwMode="auto">
          <a:xfrm flipH="1" flipV="1">
            <a:off x="3048000" y="1981200"/>
            <a:ext cx="468313" cy="457200"/>
          </a:xfrm>
          <a:custGeom>
            <a:avLst/>
            <a:gdLst>
              <a:gd name="T0" fmla="*/ 0 w 24532"/>
              <a:gd name="T1" fmla="*/ 2117 h 43200"/>
              <a:gd name="T2" fmla="*/ 16608 w 24532"/>
              <a:gd name="T3" fmla="*/ 456152 h 43200"/>
              <a:gd name="T4" fmla="*/ 55972 w 24532"/>
              <a:gd name="T5" fmla="*/ 22860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532" h="43200" fill="none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</a:path>
              <a:path w="24532" h="43200" stroke="0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  <a:lnTo>
                  <a:pt x="2932" y="21600"/>
                </a:lnTo>
                <a:lnTo>
                  <a:pt x="-1" y="19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4572000" cy="762000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6781800" cy="4343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rgbClr val="FF3300"/>
                </a:solidFill>
                <a:ea typeface="宋体" panose="02010600030101010101" pitchFamily="2" charset="-122"/>
              </a:rPr>
              <a:t>Write After Read (WAR</a:t>
            </a:r>
            <a:r>
              <a:rPr lang="en-US" altLang="zh-CN" sz="1800" smtClean="0">
                <a:solidFill>
                  <a:schemeClr val="hlink"/>
                </a:solidFill>
                <a:ea typeface="宋体" panose="02010600030101010101" pitchFamily="2" charset="-122"/>
              </a:rPr>
              <a:t>)</a:t>
            </a:r>
            <a:r>
              <a:rPr lang="en-US" altLang="zh-CN" sz="1800" smtClean="0">
                <a:ea typeface="宋体" panose="02010600030101010101" pitchFamily="2" charset="-122"/>
              </a:rPr>
              <a:t> </a:t>
            </a:r>
            <a:br>
              <a:rPr lang="en-US" altLang="zh-CN" sz="1800" smtClean="0">
                <a:ea typeface="宋体" panose="02010600030101010101" pitchFamily="2" charset="-122"/>
              </a:rPr>
            </a:br>
            <a:endParaRPr lang="en-US" altLang="zh-CN" sz="180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宋体" panose="02010600030101010101" pitchFamily="2" charset="-122"/>
              </a:rPr>
              <a:t>Instr</a:t>
            </a:r>
            <a:r>
              <a:rPr lang="en-US" altLang="zh-CN" sz="1600" baseline="-25000" smtClean="0">
                <a:ea typeface="宋体" panose="02010600030101010101" pitchFamily="2" charset="-122"/>
              </a:rPr>
              <a:t>J</a:t>
            </a:r>
            <a:r>
              <a:rPr lang="en-US" altLang="zh-CN" sz="1600" smtClean="0">
                <a:ea typeface="宋体" panose="02010600030101010101" pitchFamily="2" charset="-122"/>
              </a:rPr>
              <a:t> tries to write operand </a:t>
            </a:r>
            <a:r>
              <a:rPr lang="en-US" altLang="zh-CN" sz="1600" i="1" u="sng" smtClean="0">
                <a:ea typeface="宋体" panose="02010600030101010101" pitchFamily="2" charset="-122"/>
              </a:rPr>
              <a:t>before</a:t>
            </a:r>
            <a:r>
              <a:rPr lang="en-US" altLang="zh-CN" sz="1600" smtClean="0">
                <a:ea typeface="宋体" panose="02010600030101010101" pitchFamily="2" charset="-122"/>
              </a:rPr>
              <a:t> Instr</a:t>
            </a:r>
            <a:r>
              <a:rPr lang="en-US" altLang="zh-CN" sz="1600" baseline="-25000" smtClean="0">
                <a:ea typeface="宋体" panose="02010600030101010101" pitchFamily="2" charset="-122"/>
              </a:rPr>
              <a:t>I </a:t>
            </a:r>
            <a:r>
              <a:rPr lang="en-US" altLang="zh-CN" sz="1600" smtClean="0">
                <a:ea typeface="宋体" panose="02010600030101010101" pitchFamily="2" charset="-122"/>
              </a:rPr>
              <a:t>reads i</a:t>
            </a:r>
          </a:p>
          <a:p>
            <a:pPr lvl="1">
              <a:lnSpc>
                <a:spcPct val="8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Gets wrong operand</a:t>
            </a:r>
            <a:br>
              <a:rPr lang="en-US" altLang="zh-CN" sz="1400" smtClean="0">
                <a:ea typeface="宋体" panose="02010600030101010101" pitchFamily="2" charset="-122"/>
              </a:rPr>
            </a:b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Called an “</a:t>
            </a:r>
            <a:r>
              <a:rPr lang="en-US" altLang="zh-CN" sz="1400" smtClean="0">
                <a:solidFill>
                  <a:schemeClr val="hlink"/>
                </a:solidFill>
                <a:ea typeface="宋体" panose="02010600030101010101" pitchFamily="2" charset="-122"/>
              </a:rPr>
              <a:t>anti-dependence</a:t>
            </a:r>
            <a:r>
              <a:rPr lang="en-US" altLang="zh-CN" sz="1400" smtClean="0">
                <a:ea typeface="宋体" panose="02010600030101010101" pitchFamily="2" charset="-122"/>
              </a:rPr>
              <a:t>” by compiler writers.</a:t>
            </a:r>
            <a:br>
              <a:rPr lang="en-US" altLang="zh-CN" sz="1400" smtClean="0">
                <a:ea typeface="宋体" panose="02010600030101010101" pitchFamily="2" charset="-122"/>
              </a:rPr>
            </a:br>
            <a:r>
              <a:rPr lang="en-US" altLang="zh-CN" sz="1400" smtClean="0">
                <a:ea typeface="宋体" panose="02010600030101010101" pitchFamily="2" charset="-122"/>
              </a:rPr>
              <a:t>This results from reuse of the name “</a:t>
            </a:r>
            <a:r>
              <a:rPr lang="en-US" altLang="zh-CN" sz="1400" smtClean="0">
                <a:solidFill>
                  <a:schemeClr val="hlink"/>
                </a:solidFill>
                <a:ea typeface="宋体" panose="02010600030101010101" pitchFamily="2" charset="-122"/>
              </a:rPr>
              <a:t>r1</a:t>
            </a:r>
            <a:r>
              <a:rPr lang="en-US" altLang="zh-CN" sz="1400" smtClean="0">
                <a:ea typeface="宋体" panose="02010600030101010101" pitchFamily="2" charset="-122"/>
              </a:rPr>
              <a:t>”.</a:t>
            </a:r>
            <a:br>
              <a:rPr lang="en-US" altLang="zh-CN" sz="1400" smtClean="0">
                <a:ea typeface="宋体" panose="02010600030101010101" pitchFamily="2" charset="-122"/>
              </a:rPr>
            </a:br>
            <a:endParaRPr lang="en-US" altLang="zh-CN" sz="140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smtClean="0">
                <a:ea typeface="宋体" panose="02010600030101010101" pitchFamily="2" charset="-122"/>
              </a:rPr>
              <a:t>Can’t happen in MIPS 5 stage pipeline because:</a:t>
            </a:r>
          </a:p>
          <a:p>
            <a:pPr lvl="1">
              <a:lnSpc>
                <a:spcPct val="8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 All instructions take 5 stages, and</a:t>
            </a:r>
          </a:p>
          <a:p>
            <a:pPr lvl="1">
              <a:lnSpc>
                <a:spcPct val="8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 Reads are always in stage 2, and </a:t>
            </a:r>
          </a:p>
          <a:p>
            <a:pPr lvl="1">
              <a:lnSpc>
                <a:spcPct val="8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 Writes are always in stage 5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1600" smtClean="0">
              <a:ea typeface="宋体" panose="02010600030101010101" pitchFamily="2" charset="-12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47638" y="990600"/>
            <a:ext cx="1922462" cy="100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Execution Order is: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</a:p>
          <a:p>
            <a:endParaRPr lang="zh-CN" altLang="en-US" sz="1600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3200400" y="2133600"/>
            <a:ext cx="3810000" cy="1184275"/>
            <a:chOff x="1344" y="1488"/>
            <a:chExt cx="2400" cy="746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1632" y="1488"/>
              <a:ext cx="2112" cy="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I: sub r4,</a:t>
              </a:r>
              <a:r>
                <a:rPr lang="en-US" altLang="zh-CN" sz="2400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r1</a:t>
              </a: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,r3 </a:t>
              </a:r>
            </a:p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J: add </a:t>
              </a:r>
              <a:r>
                <a:rPr lang="en-US" altLang="zh-CN" sz="2400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r1</a:t>
              </a: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,r2,r3</a:t>
              </a:r>
            </a:p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K: mul r6,r1,r7</a:t>
              </a:r>
            </a:p>
          </p:txBody>
        </p:sp>
        <p:sp>
          <p:nvSpPr>
            <p:cNvPr id="30727" name="Arc 7"/>
            <p:cNvSpPr>
              <a:spLocks/>
            </p:cNvSpPr>
            <p:nvPr/>
          </p:nvSpPr>
          <p:spPr bwMode="auto">
            <a:xfrm flipH="1" flipV="1">
              <a:off x="1344" y="1584"/>
              <a:ext cx="295" cy="288"/>
            </a:xfrm>
            <a:custGeom>
              <a:avLst/>
              <a:gdLst>
                <a:gd name="T0" fmla="*/ 0 w 24532"/>
                <a:gd name="T1" fmla="*/ 1 h 43200"/>
                <a:gd name="T2" fmla="*/ 10 w 24532"/>
                <a:gd name="T3" fmla="*/ 287 h 43200"/>
                <a:gd name="T4" fmla="*/ 35 w 24532"/>
                <a:gd name="T5" fmla="*/ 14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lnTo>
                    <a:pt x="-1" y="1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Pipeline Hazards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Where one instruction cannot </a:t>
            </a:r>
            <a:r>
              <a:rPr lang="en-US" altLang="zh-CN" u="sng" smtClean="0">
                <a:ea typeface="宋体" panose="02010600030101010101" pitchFamily="2" charset="-122"/>
              </a:rPr>
              <a:t>immediately</a:t>
            </a:r>
            <a:r>
              <a:rPr lang="en-US" altLang="zh-CN" smtClean="0">
                <a:ea typeface="宋体" panose="02010600030101010101" pitchFamily="2" charset="-122"/>
              </a:rPr>
              <a:t> follow another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Types of hazards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Structural hazards</a:t>
            </a:r>
            <a:r>
              <a:rPr lang="en-US" altLang="zh-CN" smtClean="0">
                <a:ea typeface="宋体" panose="02010600030101010101" pitchFamily="2" charset="-122"/>
              </a:rPr>
              <a:t> - attempt to use the same resource by two or more instructions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Control hazards</a:t>
            </a:r>
            <a:r>
              <a:rPr lang="en-US" altLang="zh-CN" smtClean="0">
                <a:ea typeface="宋体" panose="02010600030101010101" pitchFamily="2" charset="-122"/>
              </a:rPr>
              <a:t> - attempt to make branching decisions before branch condition is evaluated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Data hazards</a:t>
            </a:r>
            <a:r>
              <a:rPr lang="en-US" altLang="zh-CN" smtClean="0">
                <a:ea typeface="宋体" panose="02010600030101010101" pitchFamily="2" charset="-122"/>
              </a:rPr>
              <a:t> - attempt to use data before it is ready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Can always resolve hazards by waiting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4572000" cy="762000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6781800" cy="5638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rgbClr val="FF3300"/>
                </a:solidFill>
                <a:ea typeface="宋体" panose="02010600030101010101" pitchFamily="2" charset="-122"/>
              </a:rPr>
              <a:t>Write After Write (WAW)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br>
              <a:rPr lang="en-US" altLang="zh-CN" sz="1800" smtClean="0">
                <a:solidFill>
                  <a:srgbClr val="FF3300"/>
                </a:solidFill>
                <a:ea typeface="宋体" panose="02010600030101010101" pitchFamily="2" charset="-122"/>
              </a:rPr>
            </a:br>
            <a:r>
              <a:rPr lang="en-US" altLang="zh-CN" sz="1600" smtClean="0">
                <a:ea typeface="宋体" panose="02010600030101010101" pitchFamily="2" charset="-122"/>
              </a:rPr>
              <a:t>Instr</a:t>
            </a:r>
            <a:r>
              <a:rPr lang="en-US" altLang="zh-CN" sz="1600" baseline="-25000" smtClean="0">
                <a:ea typeface="宋体" panose="02010600030101010101" pitchFamily="2" charset="-122"/>
              </a:rPr>
              <a:t>J</a:t>
            </a:r>
            <a:r>
              <a:rPr lang="en-US" altLang="zh-CN" sz="1600" smtClean="0">
                <a:ea typeface="宋体" panose="02010600030101010101" pitchFamily="2" charset="-122"/>
              </a:rPr>
              <a:t> tries to write operand </a:t>
            </a:r>
            <a:r>
              <a:rPr lang="en-US" altLang="zh-CN" sz="1600" i="1" u="sng" smtClean="0">
                <a:ea typeface="宋体" panose="02010600030101010101" pitchFamily="2" charset="-122"/>
              </a:rPr>
              <a:t>before</a:t>
            </a:r>
            <a:r>
              <a:rPr lang="en-US" altLang="zh-CN" sz="1600" smtClean="0">
                <a:ea typeface="宋体" panose="02010600030101010101" pitchFamily="2" charset="-122"/>
              </a:rPr>
              <a:t> Instr</a:t>
            </a:r>
            <a:r>
              <a:rPr lang="en-US" altLang="zh-CN" sz="1600" baseline="-25000" smtClean="0">
                <a:ea typeface="宋体" panose="02010600030101010101" pitchFamily="2" charset="-122"/>
              </a:rPr>
              <a:t>I </a:t>
            </a:r>
            <a:r>
              <a:rPr lang="en-US" altLang="zh-CN" sz="1600" smtClean="0">
                <a:ea typeface="宋体" panose="02010600030101010101" pitchFamily="2" charset="-122"/>
              </a:rPr>
              <a:t>writes it</a:t>
            </a:r>
          </a:p>
          <a:p>
            <a:pPr lvl="1">
              <a:lnSpc>
                <a:spcPct val="8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 Leaves wrong result ( Instr</a:t>
            </a:r>
            <a:r>
              <a:rPr lang="en-US" altLang="zh-CN" sz="1400" baseline="-25000" smtClean="0">
                <a:ea typeface="宋体" panose="02010600030101010101" pitchFamily="2" charset="-122"/>
              </a:rPr>
              <a:t>I</a:t>
            </a:r>
            <a:r>
              <a:rPr lang="en-US" altLang="zh-CN" sz="1400" smtClean="0">
                <a:ea typeface="宋体" panose="02010600030101010101" pitchFamily="2" charset="-122"/>
              </a:rPr>
              <a:t> not Instr</a:t>
            </a:r>
            <a:r>
              <a:rPr lang="en-US" altLang="zh-CN" sz="1400" baseline="-25000" smtClean="0">
                <a:ea typeface="宋体" panose="02010600030101010101" pitchFamily="2" charset="-122"/>
              </a:rPr>
              <a:t>J </a:t>
            </a:r>
            <a:r>
              <a:rPr lang="en-US" altLang="zh-CN" sz="1400" smtClean="0">
                <a:ea typeface="宋体" panose="02010600030101010101" pitchFamily="2" charset="-122"/>
              </a:rPr>
              <a:t>)</a:t>
            </a:r>
            <a:br>
              <a:rPr lang="en-US" altLang="zh-CN" sz="1400" smtClean="0">
                <a:ea typeface="宋体" panose="02010600030101010101" pitchFamily="2" charset="-122"/>
              </a:rPr>
            </a:b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smtClean="0">
                <a:ea typeface="宋体" panose="02010600030101010101" pitchFamily="2" charset="-122"/>
              </a:rPr>
              <a:t>Called an “</a:t>
            </a:r>
            <a:r>
              <a:rPr lang="en-US" altLang="zh-CN" sz="1600" smtClean="0">
                <a:solidFill>
                  <a:schemeClr val="hlink"/>
                </a:solidFill>
                <a:ea typeface="宋体" panose="02010600030101010101" pitchFamily="2" charset="-122"/>
              </a:rPr>
              <a:t>output dependence</a:t>
            </a:r>
            <a:r>
              <a:rPr lang="en-US" altLang="zh-CN" sz="1600" smtClean="0">
                <a:ea typeface="宋体" panose="02010600030101010101" pitchFamily="2" charset="-122"/>
              </a:rPr>
              <a:t>” by compiler writers</a:t>
            </a:r>
            <a:br>
              <a:rPr lang="en-US" altLang="zh-CN" sz="1600" smtClean="0">
                <a:ea typeface="宋体" panose="02010600030101010101" pitchFamily="2" charset="-122"/>
              </a:rPr>
            </a:br>
            <a:r>
              <a:rPr lang="en-US" altLang="zh-CN" sz="1600" smtClean="0">
                <a:ea typeface="宋体" panose="02010600030101010101" pitchFamily="2" charset="-122"/>
              </a:rPr>
              <a:t>This also results from the reuse of name “</a:t>
            </a:r>
            <a:r>
              <a:rPr lang="en-US" altLang="zh-CN" sz="1600" smtClean="0">
                <a:solidFill>
                  <a:schemeClr val="hlink"/>
                </a:solidFill>
                <a:ea typeface="宋体" panose="02010600030101010101" pitchFamily="2" charset="-122"/>
              </a:rPr>
              <a:t>r1</a:t>
            </a:r>
            <a:r>
              <a:rPr lang="en-US" altLang="zh-CN" sz="1600" smtClean="0">
                <a:ea typeface="宋体" panose="02010600030101010101" pitchFamily="2" charset="-122"/>
              </a:rPr>
              <a:t>”.</a:t>
            </a: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smtClean="0">
                <a:ea typeface="宋体" panose="02010600030101010101" pitchFamily="2" charset="-122"/>
              </a:rPr>
              <a:t>Can’t happen in MIPS 5 stage pipeline because: </a:t>
            </a:r>
          </a:p>
          <a:p>
            <a:pPr lvl="1">
              <a:lnSpc>
                <a:spcPct val="8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 All instructions take 5 stages, and </a:t>
            </a:r>
          </a:p>
          <a:p>
            <a:pPr lvl="1">
              <a:lnSpc>
                <a:spcPct val="8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 Writes are always in stage 5</a:t>
            </a:r>
            <a:br>
              <a:rPr lang="en-US" altLang="zh-CN" sz="1400" smtClean="0">
                <a:ea typeface="宋体" panose="02010600030101010101" pitchFamily="2" charset="-122"/>
              </a:rPr>
            </a:br>
            <a:endParaRPr lang="en-US" altLang="zh-CN" sz="140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smtClean="0">
                <a:ea typeface="宋体" panose="02010600030101010101" pitchFamily="2" charset="-122"/>
              </a:rPr>
              <a:t>Will see WAR and WAW  later in more complicated pipes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47638" y="990600"/>
            <a:ext cx="1922462" cy="100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Execution Order is: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</a:p>
          <a:p>
            <a:endParaRPr lang="zh-CN" altLang="en-US" sz="1600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2743200" y="2057400"/>
            <a:ext cx="3810000" cy="1184275"/>
            <a:chOff x="1296" y="1680"/>
            <a:chExt cx="2400" cy="746"/>
          </a:xfrm>
        </p:grpSpPr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1584" y="1680"/>
              <a:ext cx="2112" cy="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I: sub </a:t>
              </a:r>
              <a:r>
                <a:rPr lang="en-US" altLang="zh-CN" sz="2400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r1</a:t>
              </a: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,r4,r3 </a:t>
              </a:r>
            </a:p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J: add </a:t>
              </a:r>
              <a:r>
                <a:rPr lang="en-US" altLang="zh-CN" sz="2400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r1</a:t>
              </a: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,r2,r3</a:t>
              </a:r>
            </a:p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K: mul r6,r1,r7</a:t>
              </a:r>
            </a:p>
          </p:txBody>
        </p:sp>
        <p:sp>
          <p:nvSpPr>
            <p:cNvPr id="31751" name="Arc 7"/>
            <p:cNvSpPr>
              <a:spLocks/>
            </p:cNvSpPr>
            <p:nvPr/>
          </p:nvSpPr>
          <p:spPr bwMode="auto">
            <a:xfrm flipH="1" flipV="1">
              <a:off x="1296" y="1776"/>
              <a:ext cx="295" cy="288"/>
            </a:xfrm>
            <a:custGeom>
              <a:avLst/>
              <a:gdLst>
                <a:gd name="T0" fmla="*/ 0 w 24532"/>
                <a:gd name="T1" fmla="*/ 1 h 43200"/>
                <a:gd name="T2" fmla="*/ 10 w 24532"/>
                <a:gd name="T3" fmla="*/ 287 h 43200"/>
                <a:gd name="T4" fmla="*/ 35 w 24532"/>
                <a:gd name="T5" fmla="*/ 14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lnTo>
                    <a:pt x="-1" y="1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Hazard Detection in MIPS (1)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752600" y="1219200"/>
            <a:ext cx="6392863" cy="3444875"/>
            <a:chOff x="864" y="1056"/>
            <a:chExt cx="4027" cy="2170"/>
          </a:xfrm>
        </p:grpSpPr>
        <p:grpSp>
          <p:nvGrpSpPr>
            <p:cNvPr id="32780" name="Group 4"/>
            <p:cNvGrpSpPr>
              <a:grpSpLocks/>
            </p:cNvGrpSpPr>
            <p:nvPr/>
          </p:nvGrpSpPr>
          <p:grpSpPr bwMode="auto">
            <a:xfrm>
              <a:off x="864" y="1056"/>
              <a:ext cx="4027" cy="2170"/>
              <a:chOff x="917" y="1574"/>
              <a:chExt cx="4027" cy="2170"/>
            </a:xfrm>
          </p:grpSpPr>
          <p:sp>
            <p:nvSpPr>
              <p:cNvPr id="32786" name="Text Box 5"/>
              <p:cNvSpPr txBox="1">
                <a:spLocks noChangeArrowheads="1"/>
              </p:cNvSpPr>
              <p:nvPr/>
            </p:nvSpPr>
            <p:spPr bwMode="auto">
              <a:xfrm>
                <a:off x="4828" y="350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>
                  <a:latin typeface="Helvetica" panose="020B0604020202020204" pitchFamily="34" charset="0"/>
                </a:endParaRPr>
              </a:p>
            </p:txBody>
          </p:sp>
          <p:pic>
            <p:nvPicPr>
              <p:cNvPr id="32787" name="Picture 6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" y="1574"/>
                <a:ext cx="3499" cy="2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2781" name="Group 7"/>
            <p:cNvGrpSpPr>
              <a:grpSpLocks/>
            </p:cNvGrpSpPr>
            <p:nvPr/>
          </p:nvGrpSpPr>
          <p:grpSpPr bwMode="auto">
            <a:xfrm>
              <a:off x="1517" y="1439"/>
              <a:ext cx="1463" cy="145"/>
              <a:chOff x="1517" y="1439"/>
              <a:chExt cx="1463" cy="145"/>
            </a:xfrm>
          </p:grpSpPr>
          <p:sp>
            <p:nvSpPr>
              <p:cNvPr id="32782" name="Text Box 8"/>
              <p:cNvSpPr txBox="1">
                <a:spLocks noChangeArrowheads="1"/>
              </p:cNvSpPr>
              <p:nvPr/>
            </p:nvSpPr>
            <p:spPr bwMode="auto">
              <a:xfrm>
                <a:off x="1517" y="1439"/>
                <a:ext cx="32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IF/ID</a:t>
                </a:r>
              </a:p>
            </p:txBody>
          </p:sp>
          <p:sp>
            <p:nvSpPr>
              <p:cNvPr id="32783" name="Text Box 9"/>
              <p:cNvSpPr txBox="1">
                <a:spLocks noChangeArrowheads="1"/>
              </p:cNvSpPr>
              <p:nvPr/>
            </p:nvSpPr>
            <p:spPr bwMode="auto">
              <a:xfrm>
                <a:off x="1867" y="1440"/>
                <a:ext cx="34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ID/EX</a:t>
                </a:r>
              </a:p>
            </p:txBody>
          </p:sp>
          <p:sp>
            <p:nvSpPr>
              <p:cNvPr id="32784" name="Text Box 10"/>
              <p:cNvSpPr txBox="1">
                <a:spLocks noChangeArrowheads="1"/>
              </p:cNvSpPr>
              <p:nvPr/>
            </p:nvSpPr>
            <p:spPr bwMode="auto">
              <a:xfrm>
                <a:off x="2169" y="1440"/>
                <a:ext cx="423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EX/MEM</a:t>
                </a:r>
              </a:p>
            </p:txBody>
          </p:sp>
          <p:sp>
            <p:nvSpPr>
              <p:cNvPr id="32785" name="Text Box 11"/>
              <p:cNvSpPr txBox="1">
                <a:spLocks noChangeArrowheads="1"/>
              </p:cNvSpPr>
              <p:nvPr/>
            </p:nvSpPr>
            <p:spPr bwMode="auto">
              <a:xfrm>
                <a:off x="2534" y="1440"/>
                <a:ext cx="44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MEM/WB</a:t>
                </a:r>
              </a:p>
            </p:txBody>
          </p:sp>
        </p:grpSp>
      </p:grpSp>
      <p:sp>
        <p:nvSpPr>
          <p:cNvPr id="854028" name="Text Box 12"/>
          <p:cNvSpPr txBox="1">
            <a:spLocks noChangeArrowheads="1"/>
          </p:cNvSpPr>
          <p:nvPr/>
        </p:nvSpPr>
        <p:spPr bwMode="auto">
          <a:xfrm>
            <a:off x="1676400" y="4876800"/>
            <a:ext cx="5943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>
                <a:ea typeface="宋体" panose="02010600030101010101" pitchFamily="2" charset="-122"/>
              </a:rPr>
              <a:t>1a: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EX/MEM.Register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  <a:hlinkClick r:id="rId4" action="ppaction://hlinksldjump"/>
              </a:rPr>
              <a:t>Rd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= ID/EX.Register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  <a:hlinkClick r:id="rId4" action="ppaction://hlinksldjump"/>
              </a:rPr>
              <a:t>Rs</a:t>
            </a:r>
            <a:endParaRPr lang="en-US" altLang="zh-CN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1b: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EX/MEM.RegisterRd = ID/EX.Register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  <a:hlinkClick r:id="rId4" action="ppaction://hlinksldjump"/>
              </a:rPr>
              <a:t>Rt</a:t>
            </a:r>
            <a:endParaRPr lang="en-US" altLang="zh-CN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2a: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MEM/WB.RegisterRd = ID/EX.RegisterRs</a:t>
            </a: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2b: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MEM/WB.RegisterRd = ID/EX.RegisterRt</a:t>
            </a:r>
          </a:p>
        </p:txBody>
      </p:sp>
      <p:sp>
        <p:nvSpPr>
          <p:cNvPr id="32773" name="Text Box 16"/>
          <p:cNvSpPr txBox="1">
            <a:spLocks noChangeArrowheads="1"/>
          </p:cNvSpPr>
          <p:nvPr/>
        </p:nvSpPr>
        <p:spPr bwMode="auto">
          <a:xfrm>
            <a:off x="0" y="914400"/>
            <a:ext cx="1938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solidFill>
                  <a:schemeClr val="hlink"/>
                </a:solidFill>
                <a:ea typeface="宋体" panose="02010600030101010101" pitchFamily="2" charset="-122"/>
              </a:rPr>
              <a:t>Read after Write</a:t>
            </a:r>
          </a:p>
        </p:txBody>
      </p:sp>
      <p:grpSp>
        <p:nvGrpSpPr>
          <p:cNvPr id="32774" name="Group 17"/>
          <p:cNvGrpSpPr>
            <a:grpSpLocks/>
          </p:cNvGrpSpPr>
          <p:nvPr/>
        </p:nvGrpSpPr>
        <p:grpSpPr bwMode="auto">
          <a:xfrm>
            <a:off x="7086600" y="4953000"/>
            <a:ext cx="1495425" cy="457200"/>
            <a:chOff x="4464" y="2928"/>
            <a:chExt cx="942" cy="288"/>
          </a:xfrm>
        </p:grpSpPr>
        <p:sp>
          <p:nvSpPr>
            <p:cNvPr id="32778" name="AutoShape 18"/>
            <p:cNvSpPr>
              <a:spLocks/>
            </p:cNvSpPr>
            <p:nvPr/>
          </p:nvSpPr>
          <p:spPr bwMode="auto">
            <a:xfrm>
              <a:off x="4464" y="2928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79" name="Text Box 19"/>
            <p:cNvSpPr txBox="1">
              <a:spLocks noChangeArrowheads="1"/>
            </p:cNvSpPr>
            <p:nvPr/>
          </p:nvSpPr>
          <p:spPr bwMode="auto">
            <a:xfrm>
              <a:off x="4560" y="2976"/>
              <a:ext cx="8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>
                  <a:solidFill>
                    <a:srgbClr val="3333CC"/>
                  </a:solidFill>
                  <a:ea typeface="宋体" panose="02010600030101010101" pitchFamily="2" charset="-122"/>
                </a:rPr>
                <a:t>EX hazard</a:t>
              </a:r>
            </a:p>
          </p:txBody>
        </p:sp>
      </p:grpSp>
      <p:grpSp>
        <p:nvGrpSpPr>
          <p:cNvPr id="32775" name="Group 20"/>
          <p:cNvGrpSpPr>
            <a:grpSpLocks/>
          </p:cNvGrpSpPr>
          <p:nvPr/>
        </p:nvGrpSpPr>
        <p:grpSpPr bwMode="auto">
          <a:xfrm>
            <a:off x="7086600" y="5486400"/>
            <a:ext cx="1733550" cy="457200"/>
            <a:chOff x="4464" y="3264"/>
            <a:chExt cx="1092" cy="288"/>
          </a:xfrm>
        </p:grpSpPr>
        <p:sp>
          <p:nvSpPr>
            <p:cNvPr id="32776" name="AutoShape 21"/>
            <p:cNvSpPr>
              <a:spLocks/>
            </p:cNvSpPr>
            <p:nvPr/>
          </p:nvSpPr>
          <p:spPr bwMode="auto">
            <a:xfrm>
              <a:off x="4464" y="3264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77" name="Text Box 22"/>
            <p:cNvSpPr txBox="1">
              <a:spLocks noChangeArrowheads="1"/>
            </p:cNvSpPr>
            <p:nvPr/>
          </p:nvSpPr>
          <p:spPr bwMode="auto">
            <a:xfrm>
              <a:off x="4560" y="3264"/>
              <a:ext cx="9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>
                  <a:solidFill>
                    <a:srgbClr val="3333CC"/>
                  </a:solidFill>
                  <a:ea typeface="宋体" panose="02010600030101010101" pitchFamily="2" charset="-122"/>
                </a:rPr>
                <a:t>MEM hazard</a:t>
              </a:r>
            </a:p>
          </p:txBody>
        </p:sp>
      </p:grpSp>
      <p:sp>
        <p:nvSpPr>
          <p:cNvPr id="2" name="Smiley Face 1"/>
          <p:cNvSpPr/>
          <p:nvPr/>
        </p:nvSpPr>
        <p:spPr bwMode="auto">
          <a:xfrm>
            <a:off x="7620000" y="5853113"/>
            <a:ext cx="341313" cy="319087"/>
          </a:xfrm>
          <a:prstGeom prst="smileyFac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rgbClr val="99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Solutions for Data Hazards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Stalling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Forwarding:</a:t>
            </a:r>
          </a:p>
          <a:p>
            <a:pPr lvl="2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connect new value directly to next stage</a:t>
            </a:r>
            <a:endParaRPr lang="en-US" altLang="zh-CN" smtClean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Reordering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 - Stalling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828800"/>
            <a:ext cx="91313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4038600" cy="533400"/>
          </a:xfrm>
        </p:spPr>
        <p:txBody>
          <a:bodyPr/>
          <a:lstStyle/>
          <a:p>
            <a:r>
              <a:rPr lang="en-US" altLang="zh-CN" sz="2600" smtClean="0">
                <a:solidFill>
                  <a:srgbClr val="0237BC"/>
                </a:solidFill>
                <a:ea typeface="宋体" panose="02010600030101010101" pitchFamily="2" charset="-122"/>
              </a:rPr>
              <a:t>Data Hazards - Stalling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7102475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solidFill>
                  <a:srgbClr val="CC0000"/>
                </a:solidFill>
                <a:ea typeface="宋体" panose="02010600030101010101" pitchFamily="2" charset="-122"/>
              </a:rPr>
              <a:t>Simple Solution to RAW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zh-CN" sz="180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1800" b="0">
                <a:ea typeface="宋体" panose="02010600030101010101" pitchFamily="2" charset="-122"/>
              </a:rPr>
              <a:t>Hardware detects RAW and stalls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1800" b="0">
                <a:ea typeface="宋体" panose="02010600030101010101" pitchFamily="2" charset="-122"/>
              </a:rPr>
              <a:t>Assumes register written then read each cycle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+ low cost to implement, simple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-- reduces IPC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1800" b="0">
                <a:ea typeface="宋体" panose="02010600030101010101" pitchFamily="2" charset="-122"/>
              </a:rPr>
              <a:t>Try to minimize stalls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Minimizing RAW stalls</a:t>
            </a: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1800" b="0">
                <a:ea typeface="宋体" panose="02010600030101010101" pitchFamily="2" charset="-122"/>
              </a:rPr>
              <a:t>Bypass/forward/short­circuit  (We will use the word “forward”)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1800" b="0">
                <a:ea typeface="宋体" panose="02010600030101010101" pitchFamily="2" charset="-122"/>
              </a:rPr>
              <a:t>Use data before it is in the register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+ reduces/avoids stalls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-- complex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1800" b="0">
                <a:ea typeface="宋体" panose="02010600030101010101" pitchFamily="2" charset="-122"/>
              </a:rPr>
              <a:t>Crucial for common RAW hazards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- Forwarding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848600" cy="41148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Key idea: connect new value directly to next stage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Still read s0, but ignore in favor of new result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Problem: what about load instructions?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514600"/>
            <a:ext cx="91694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- Forwarding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153400" cy="41148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STALL </a:t>
            </a:r>
            <a:r>
              <a:rPr lang="en-US" altLang="zh-CN" u="sng" smtClean="0">
                <a:ea typeface="宋体" panose="02010600030101010101" pitchFamily="2" charset="-122"/>
              </a:rPr>
              <a:t>still</a:t>
            </a:r>
            <a:r>
              <a:rPr lang="en-US" altLang="zh-CN" smtClean="0">
                <a:ea typeface="宋体" panose="02010600030101010101" pitchFamily="2" charset="-122"/>
              </a:rPr>
              <a:t> required for load - data avail. after MEM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MIPS architecture calls this </a:t>
            </a:r>
            <a:r>
              <a:rPr lang="en-US" altLang="zh-CN" u="sng" smtClean="0">
                <a:ea typeface="宋体" panose="02010600030101010101" pitchFamily="2" charset="-122"/>
              </a:rPr>
              <a:t>delayed load</a:t>
            </a:r>
            <a:r>
              <a:rPr lang="en-US" altLang="zh-CN" smtClean="0">
                <a:ea typeface="宋体" panose="02010600030101010101" pitchFamily="2" charset="-122"/>
              </a:rPr>
              <a:t>, initial implementations required compiler to deal with this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2819400"/>
            <a:ext cx="9131300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4038600" cy="1143000"/>
          </a:xfrm>
        </p:spPr>
        <p:txBody>
          <a:bodyPr/>
          <a:lstStyle/>
          <a:p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019800" y="228600"/>
            <a:ext cx="1905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is another representation of the stall.</a:t>
            </a:r>
          </a:p>
        </p:txBody>
      </p:sp>
      <p:graphicFrame>
        <p:nvGraphicFramePr>
          <p:cNvPr id="866308" name="Group 4"/>
          <p:cNvGraphicFramePr>
            <a:graphicFrameLocks noGrp="1"/>
          </p:cNvGraphicFramePr>
          <p:nvPr/>
        </p:nvGraphicFramePr>
        <p:xfrm>
          <a:off x="609600" y="1447800"/>
          <a:ext cx="8153400" cy="1676400"/>
        </p:xfrm>
        <a:graphic>
          <a:graphicData uri="http://schemas.openxmlformats.org/drawingml/2006/table">
            <a:tbl>
              <a:tblPr/>
              <a:tblGrid>
                <a:gridCol w="1905000"/>
                <a:gridCol w="914400"/>
                <a:gridCol w="838200"/>
                <a:gridCol w="762000"/>
                <a:gridCol w="762000"/>
                <a:gridCol w="762000"/>
                <a:gridCol w="685800"/>
                <a:gridCol w="762000"/>
                <a:gridCol w="762000"/>
              </a:tblGrid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LW     R1, 0(R2)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   R4, R1, R5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   R6, R1, R7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     R8, R1, R9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6360" name="Group 56"/>
          <p:cNvGraphicFramePr>
            <a:graphicFrameLocks noGrp="1"/>
          </p:cNvGraphicFramePr>
          <p:nvPr/>
        </p:nvGraphicFramePr>
        <p:xfrm>
          <a:off x="609600" y="3886200"/>
          <a:ext cx="8229600" cy="1676400"/>
        </p:xfrm>
        <a:graphic>
          <a:graphicData uri="http://schemas.openxmlformats.org/drawingml/2006/table">
            <a:tbl>
              <a:tblPr/>
              <a:tblGrid>
                <a:gridCol w="1905000"/>
                <a:gridCol w="533400"/>
                <a:gridCol w="585788"/>
                <a:gridCol w="844550"/>
                <a:gridCol w="914400"/>
                <a:gridCol w="703262"/>
                <a:gridCol w="762000"/>
                <a:gridCol w="685800"/>
                <a:gridCol w="685800"/>
                <a:gridCol w="609600"/>
              </a:tblGrid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LW     R1, 0(R2)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   R4, R1, R5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   R6, R1, R7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     R8, R1, R9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Forwarding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1143000" y="1447800"/>
            <a:ext cx="7231063" cy="4419600"/>
            <a:chOff x="864" y="1056"/>
            <a:chExt cx="4020" cy="2170"/>
          </a:xfrm>
        </p:grpSpPr>
        <p:grpSp>
          <p:nvGrpSpPr>
            <p:cNvPr id="39942" name="Group 4"/>
            <p:cNvGrpSpPr>
              <a:grpSpLocks/>
            </p:cNvGrpSpPr>
            <p:nvPr/>
          </p:nvGrpSpPr>
          <p:grpSpPr bwMode="auto">
            <a:xfrm>
              <a:off x="864" y="1056"/>
              <a:ext cx="4020" cy="2170"/>
              <a:chOff x="917" y="1574"/>
              <a:chExt cx="4020" cy="2170"/>
            </a:xfrm>
          </p:grpSpPr>
          <p:sp>
            <p:nvSpPr>
              <p:cNvPr id="39948" name="Text Box 5"/>
              <p:cNvSpPr txBox="1">
                <a:spLocks noChangeArrowheads="1"/>
              </p:cNvSpPr>
              <p:nvPr/>
            </p:nvSpPr>
            <p:spPr bwMode="auto">
              <a:xfrm>
                <a:off x="4834" y="3530"/>
                <a:ext cx="103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>
                  <a:latin typeface="Helvetica" panose="020B0604020202020204" pitchFamily="34" charset="0"/>
                </a:endParaRPr>
              </a:p>
            </p:txBody>
          </p:sp>
          <p:pic>
            <p:nvPicPr>
              <p:cNvPr id="39949" name="Picture 6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" y="1574"/>
                <a:ext cx="3499" cy="2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9943" name="Group 7"/>
            <p:cNvGrpSpPr>
              <a:grpSpLocks/>
            </p:cNvGrpSpPr>
            <p:nvPr/>
          </p:nvGrpSpPr>
          <p:grpSpPr bwMode="auto">
            <a:xfrm>
              <a:off x="1517" y="1439"/>
              <a:ext cx="1436" cy="113"/>
              <a:chOff x="1517" y="1439"/>
              <a:chExt cx="1436" cy="113"/>
            </a:xfrm>
          </p:grpSpPr>
          <p:sp>
            <p:nvSpPr>
              <p:cNvPr id="39944" name="Text Box 8"/>
              <p:cNvSpPr txBox="1">
                <a:spLocks noChangeArrowheads="1"/>
              </p:cNvSpPr>
              <p:nvPr/>
            </p:nvSpPr>
            <p:spPr bwMode="auto">
              <a:xfrm>
                <a:off x="1517" y="1439"/>
                <a:ext cx="327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IF/ID</a:t>
                </a:r>
              </a:p>
            </p:txBody>
          </p:sp>
          <p:sp>
            <p:nvSpPr>
              <p:cNvPr id="39945" name="Text Box 9"/>
              <p:cNvSpPr txBox="1">
                <a:spLocks noChangeArrowheads="1"/>
              </p:cNvSpPr>
              <p:nvPr/>
            </p:nvSpPr>
            <p:spPr bwMode="auto">
              <a:xfrm>
                <a:off x="1888" y="1440"/>
                <a:ext cx="301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ID/EX</a:t>
                </a:r>
              </a:p>
            </p:txBody>
          </p:sp>
          <p:sp>
            <p:nvSpPr>
              <p:cNvPr id="39946" name="Text Box 10"/>
              <p:cNvSpPr txBox="1">
                <a:spLocks noChangeArrowheads="1"/>
              </p:cNvSpPr>
              <p:nvPr/>
            </p:nvSpPr>
            <p:spPr bwMode="auto">
              <a:xfrm>
                <a:off x="2194" y="1440"/>
                <a:ext cx="373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EX/MEM</a:t>
                </a:r>
              </a:p>
            </p:txBody>
          </p:sp>
          <p:sp>
            <p:nvSpPr>
              <p:cNvPr id="39947" name="Text Box 11"/>
              <p:cNvSpPr txBox="1">
                <a:spLocks noChangeArrowheads="1"/>
              </p:cNvSpPr>
              <p:nvPr/>
            </p:nvSpPr>
            <p:spPr bwMode="auto">
              <a:xfrm>
                <a:off x="2560" y="1440"/>
                <a:ext cx="393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MEM/WB</a:t>
                </a:r>
              </a:p>
            </p:txBody>
          </p:sp>
        </p:grpSp>
      </p:grpSp>
      <p:sp>
        <p:nvSpPr>
          <p:cNvPr id="39940" name="Text Box 12"/>
          <p:cNvSpPr txBox="1">
            <a:spLocks noChangeArrowheads="1"/>
          </p:cNvSpPr>
          <p:nvPr/>
        </p:nvSpPr>
        <p:spPr bwMode="auto">
          <a:xfrm>
            <a:off x="917575" y="5832475"/>
            <a:ext cx="444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How would you design the forwarding?</a:t>
            </a:r>
          </a:p>
        </p:txBody>
      </p:sp>
      <p:sp>
        <p:nvSpPr>
          <p:cNvPr id="39941" name="Rectangle 13"/>
          <p:cNvSpPr>
            <a:spLocks noChangeArrowheads="1"/>
          </p:cNvSpPr>
          <p:nvPr/>
        </p:nvSpPr>
        <p:spPr bwMode="auto">
          <a:xfrm>
            <a:off x="501650" y="1066800"/>
            <a:ext cx="60055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>
                <a:solidFill>
                  <a:schemeClr val="hlink"/>
                </a:solidFill>
              </a:rPr>
              <a:t>Key idea: connect data internally before it's stored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 Forwarding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991600" cy="472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Structural Hazards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Attempt to use the same resource by two or more instructions at the same time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Example: Single Memory for instructions and data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Accessed by IF stage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Accessed at same time by MEM stage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Solutions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Delay the second access by one clock cycle, OR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Provide separate memories for instructions &amp; data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This is what the book does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This is called a “</a:t>
            </a: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Harvard Architecture</a:t>
            </a:r>
            <a:r>
              <a:rPr lang="en-US" altLang="zh-CN" smtClean="0">
                <a:ea typeface="宋体" panose="02010600030101010101" pitchFamily="2" charset="-122"/>
              </a:rPr>
              <a:t>”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Real pipelined processors have separate </a:t>
            </a:r>
            <a:r>
              <a:rPr lang="en-US" altLang="zh-CN" smtClean="0">
                <a:solidFill>
                  <a:srgbClr val="990000"/>
                </a:solidFill>
                <a:ea typeface="宋体" panose="02010600030101010101" pitchFamily="2" charset="-122"/>
              </a:rPr>
              <a:t>caches</a:t>
            </a: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Hazard Solution: Forwarding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990600"/>
            <a:ext cx="7162800" cy="4114800"/>
          </a:xfrm>
        </p:spPr>
        <p:txBody>
          <a:bodyPr/>
          <a:lstStyle/>
          <a:p>
            <a:r>
              <a:rPr lang="en-US" altLang="en-US" smtClean="0"/>
              <a:t>Key idea: connect data internally before it's stored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1371600" y="1828800"/>
            <a:ext cx="6477000" cy="3719513"/>
            <a:chOff x="864" y="1392"/>
            <a:chExt cx="4080" cy="2343"/>
          </a:xfrm>
        </p:grpSpPr>
        <p:pic>
          <p:nvPicPr>
            <p:cNvPr id="41990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392"/>
              <a:ext cx="3514" cy="2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991" name="Text Box 6"/>
            <p:cNvSpPr txBox="1">
              <a:spLocks noChangeArrowheads="1"/>
            </p:cNvSpPr>
            <p:nvPr/>
          </p:nvSpPr>
          <p:spPr bwMode="auto">
            <a:xfrm>
              <a:off x="4828" y="350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Helvetica" panose="020B0604020202020204" pitchFamily="34" charset="0"/>
              </a:endParaRPr>
            </a:p>
          </p:txBody>
        </p:sp>
      </p:grp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1828800" y="5791200"/>
            <a:ext cx="5334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Assumption: </a:t>
            </a:r>
          </a:p>
          <a:p>
            <a:pPr lvl="1" algn="l">
              <a:buFontTx/>
              <a:buChar char="•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The register file forwards values that are read and written during the same cycle.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 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162800" cy="50292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Three types of data hazards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RAW  (MIPS)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WAW (not in MIPS)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WAR (not in MIPS)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Solution to RAW in MIPS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Stall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Forwarding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Detection &amp; Control</a:t>
            </a:r>
          </a:p>
          <a:p>
            <a:pPr lvl="3"/>
            <a:r>
              <a:rPr lang="en-US" altLang="zh-CN" smtClean="0">
                <a:ea typeface="宋体" panose="02010600030101010101" pitchFamily="2" charset="-122"/>
              </a:rPr>
              <a:t>EX hazard</a:t>
            </a:r>
          </a:p>
          <a:p>
            <a:pPr lvl="3"/>
            <a:r>
              <a:rPr lang="en-US" altLang="zh-CN" smtClean="0">
                <a:ea typeface="宋体" panose="02010600030101010101" pitchFamily="2" charset="-122"/>
              </a:rPr>
              <a:t>MEM hazard</a:t>
            </a:r>
          </a:p>
          <a:p>
            <a:pPr lvl="2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A stall is needed if read a register after a load instruction that writes the same register.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Reordering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Review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533400" y="2971800"/>
            <a:ext cx="7400925" cy="820738"/>
            <a:chOff x="663" y="1691"/>
            <a:chExt cx="4662" cy="517"/>
          </a:xfrm>
        </p:grpSpPr>
        <p:sp>
          <p:nvSpPr>
            <p:cNvPr id="44037" name="Rectangle 4"/>
            <p:cNvSpPr>
              <a:spLocks noChangeArrowheads="1"/>
            </p:cNvSpPr>
            <p:nvPr/>
          </p:nvSpPr>
          <p:spPr bwMode="auto">
            <a:xfrm>
              <a:off x="663" y="1811"/>
              <a:ext cx="8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Speedup =</a:t>
              </a:r>
            </a:p>
          </p:txBody>
        </p:sp>
        <p:sp>
          <p:nvSpPr>
            <p:cNvPr id="44038" name="Line 5"/>
            <p:cNvSpPr>
              <a:spLocks noChangeShapeType="1"/>
            </p:cNvSpPr>
            <p:nvPr/>
          </p:nvSpPr>
          <p:spPr bwMode="auto">
            <a:xfrm>
              <a:off x="1608" y="1933"/>
              <a:ext cx="1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039" name="Line 6"/>
            <p:cNvSpPr>
              <a:spLocks noChangeShapeType="1"/>
            </p:cNvSpPr>
            <p:nvPr/>
          </p:nvSpPr>
          <p:spPr bwMode="auto">
            <a:xfrm>
              <a:off x="3648" y="1933"/>
              <a:ext cx="1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040" name="Rectangle 7"/>
            <p:cNvSpPr>
              <a:spLocks noChangeArrowheads="1"/>
            </p:cNvSpPr>
            <p:nvPr/>
          </p:nvSpPr>
          <p:spPr bwMode="auto">
            <a:xfrm>
              <a:off x="1899" y="1691"/>
              <a:ext cx="11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Pipeline Depth</a:t>
              </a:r>
            </a:p>
          </p:txBody>
        </p:sp>
        <p:sp>
          <p:nvSpPr>
            <p:cNvPr id="44041" name="Rectangle 8"/>
            <p:cNvSpPr>
              <a:spLocks noChangeArrowheads="1"/>
            </p:cNvSpPr>
            <p:nvPr/>
          </p:nvSpPr>
          <p:spPr bwMode="auto">
            <a:xfrm>
              <a:off x="1659" y="1979"/>
              <a:ext cx="15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 + Pipeline stall CPI</a:t>
              </a:r>
            </a:p>
          </p:txBody>
        </p:sp>
        <p:sp>
          <p:nvSpPr>
            <p:cNvPr id="44042" name="Rectangle 9"/>
            <p:cNvSpPr>
              <a:spLocks noChangeArrowheads="1"/>
            </p:cNvSpPr>
            <p:nvPr/>
          </p:nvSpPr>
          <p:spPr bwMode="auto">
            <a:xfrm>
              <a:off x="3315" y="1835"/>
              <a:ext cx="2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4043" name="Rectangle 10"/>
            <p:cNvSpPr>
              <a:spLocks noChangeArrowheads="1"/>
            </p:cNvSpPr>
            <p:nvPr/>
          </p:nvSpPr>
          <p:spPr bwMode="auto">
            <a:xfrm>
              <a:off x="3531" y="1691"/>
              <a:ext cx="17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Clock Cycle Unpipelined</a:t>
              </a:r>
            </a:p>
          </p:txBody>
        </p:sp>
        <p:sp>
          <p:nvSpPr>
            <p:cNvPr id="44044" name="Rectangle 11"/>
            <p:cNvSpPr>
              <a:spLocks noChangeArrowheads="1"/>
            </p:cNvSpPr>
            <p:nvPr/>
          </p:nvSpPr>
          <p:spPr bwMode="auto">
            <a:xfrm>
              <a:off x="3639" y="1967"/>
              <a:ext cx="16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Clock Cycle Pipelined</a:t>
              </a:r>
            </a:p>
          </p:txBody>
        </p:sp>
      </p:grpSp>
      <p:sp>
        <p:nvSpPr>
          <p:cNvPr id="44036" name="Text Box 12"/>
          <p:cNvSpPr txBox="1">
            <a:spLocks noChangeArrowheads="1"/>
          </p:cNvSpPr>
          <p:nvPr/>
        </p:nvSpPr>
        <p:spPr bwMode="auto">
          <a:xfrm>
            <a:off x="533400" y="2286000"/>
            <a:ext cx="2341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Speedup of pipeline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Pipelining Outline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Introduction		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Defining Pipelining 	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Pipelining Instructions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Hazards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Structural hazards	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Data Hazards	 </a:t>
            </a:r>
            <a:r>
              <a:rPr lang="en-US" altLang="zh-CN" smtClean="0">
                <a:solidFill>
                  <a:srgbClr val="CC0000"/>
                </a:solidFill>
                <a:latin typeface="Wingdings 3" panose="05040102010807070707" pitchFamily="18" charset="2"/>
                <a:ea typeface="宋体" panose="02010600030101010101" pitchFamily="2" charset="-122"/>
              </a:rPr>
              <a:t>\</a:t>
            </a:r>
            <a:endParaRPr lang="en-US" altLang="zh-CN" smtClean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Control Hazards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Performance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Controller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 Review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162800" cy="50292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Three types of data hazards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RAW  (in MIPS and all others)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WAW (not in MIPS but many others)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WAR (not in MIPS but many others)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Forwarding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Review: Data Hazards &amp; Forwarding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609600"/>
            <a:ext cx="8763000" cy="1600200"/>
          </a:xfrm>
        </p:spPr>
        <p:txBody>
          <a:bodyPr/>
          <a:lstStyle/>
          <a:p>
            <a:pPr>
              <a:buFontTx/>
              <a:buNone/>
            </a:pPr>
            <a:endParaRPr lang="zh-CN" altLang="en-US" sz="20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3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SUB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$t0,   $t1        ;$s0 = $t0 - $t1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$t3        ;$t2 = $s0 + $t3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SUB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1605" name="Group 5"/>
          <p:cNvGraphicFramePr>
            <a:graphicFrameLocks noGrp="1"/>
          </p:cNvGraphicFramePr>
          <p:nvPr>
            <p:ph sz="half" idx="2"/>
          </p:nvPr>
        </p:nvGraphicFramePr>
        <p:xfrm>
          <a:off x="2357438" y="2609850"/>
          <a:ext cx="5224462" cy="1600200"/>
        </p:xfrm>
        <a:graphic>
          <a:graphicData uri="http://schemas.openxmlformats.org/drawingml/2006/table">
            <a:tbl>
              <a:tblPr/>
              <a:tblGrid>
                <a:gridCol w="871537"/>
                <a:gridCol w="868363"/>
                <a:gridCol w="873125"/>
                <a:gridCol w="869950"/>
                <a:gridCol w="869950"/>
                <a:gridCol w="871537"/>
              </a:tblGrid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7134" name="AutoShape 33"/>
          <p:cNvSpPr>
            <a:spLocks noChangeArrowheads="1"/>
          </p:cNvSpPr>
          <p:nvPr/>
        </p:nvSpPr>
        <p:spPr bwMode="auto">
          <a:xfrm>
            <a:off x="0" y="4267200"/>
            <a:ext cx="9144000" cy="20574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EX Hazard: </a:t>
            </a:r>
            <a:r>
              <a:rPr lang="en-US" altLang="zh-CN" sz="2300">
                <a:ea typeface="宋体" panose="02010600030101010101" pitchFamily="2" charset="-122"/>
              </a:rPr>
              <a:t>SUB result not written until its WB, ready at end of its EX, needed at start of ADD’s EX</a:t>
            </a:r>
          </a:p>
          <a:p>
            <a:endParaRPr lang="en-US" altLang="zh-CN" sz="100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EX/MEM Forwarding: </a:t>
            </a:r>
            <a:r>
              <a:rPr lang="en-US" altLang="zh-CN" sz="2300">
                <a:ea typeface="宋体" panose="02010600030101010101" pitchFamily="2" charset="-122"/>
              </a:rPr>
              <a:t>forward $s0 from EX/MEM to ALU input in ADD EX stage (CC4)</a:t>
            </a:r>
          </a:p>
          <a:p>
            <a:pPr>
              <a:buFontTx/>
              <a:buNone/>
            </a:pPr>
            <a:endParaRPr lang="en-US" altLang="zh-CN" sz="1000"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 sz="2200" i="1">
                <a:solidFill>
                  <a:srgbClr val="339933"/>
                </a:solidFill>
                <a:ea typeface="宋体" panose="02010600030101010101" pitchFamily="2" charset="-122"/>
              </a:rPr>
              <a:t>Note: can occur in </a:t>
            </a:r>
            <a:r>
              <a:rPr lang="en-US" altLang="zh-CN" sz="2200" i="1">
                <a:solidFill>
                  <a:srgbClr val="CC0000"/>
                </a:solidFill>
                <a:ea typeface="宋体" panose="02010600030101010101" pitchFamily="2" charset="-122"/>
              </a:rPr>
              <a:t>sequential</a:t>
            </a:r>
            <a:r>
              <a:rPr lang="en-US" altLang="zh-CN" sz="2200" i="1">
                <a:solidFill>
                  <a:srgbClr val="339933"/>
                </a:solidFill>
                <a:ea typeface="宋体" panose="02010600030101010101" pitchFamily="2" charset="-122"/>
              </a:rPr>
              <a:t> instructions</a:t>
            </a:r>
          </a:p>
        </p:txBody>
      </p:sp>
      <p:sp>
        <p:nvSpPr>
          <p:cNvPr id="47135" name="Line 34"/>
          <p:cNvSpPr>
            <a:spLocks noChangeShapeType="1"/>
          </p:cNvSpPr>
          <p:nvPr/>
        </p:nvSpPr>
        <p:spPr bwMode="auto">
          <a:xfrm>
            <a:off x="4648200" y="3429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6" name="Line 35"/>
          <p:cNvSpPr>
            <a:spLocks noChangeShapeType="1"/>
          </p:cNvSpPr>
          <p:nvPr/>
        </p:nvSpPr>
        <p:spPr bwMode="auto">
          <a:xfrm>
            <a:off x="46482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7" name="Line 36"/>
          <p:cNvSpPr>
            <a:spLocks noChangeShapeType="1"/>
          </p:cNvSpPr>
          <p:nvPr/>
        </p:nvSpPr>
        <p:spPr bwMode="auto">
          <a:xfrm>
            <a:off x="4800600" y="2895600"/>
            <a:ext cx="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8" name="Line 37"/>
          <p:cNvSpPr>
            <a:spLocks noChangeShapeType="1"/>
          </p:cNvSpPr>
          <p:nvPr/>
        </p:nvSpPr>
        <p:spPr bwMode="auto">
          <a:xfrm>
            <a:off x="4648200" y="2895600"/>
            <a:ext cx="152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9" name="Text Box 38"/>
          <p:cNvSpPr txBox="1">
            <a:spLocks noChangeArrowheads="1"/>
          </p:cNvSpPr>
          <p:nvPr/>
        </p:nvSpPr>
        <p:spPr bwMode="auto">
          <a:xfrm>
            <a:off x="2209800" y="2286000"/>
            <a:ext cx="5307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3	  4	  5	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Review: Data Hazards &amp; Forwarding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763000" cy="2057400"/>
          </a:xfrm>
        </p:spPr>
        <p:txBody>
          <a:bodyPr/>
          <a:lstStyle/>
          <a:p>
            <a:pPr>
              <a:buFontTx/>
              <a:buNone/>
            </a:pPr>
            <a:endParaRPr lang="zh-CN" altLang="en-US" sz="1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3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SUB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$t0,   $t1        ;$s0 = $t0 - $t1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$t3        ;$t2 = $s0 + $t3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57200" y="26670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SUB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3653" name="Group 5"/>
          <p:cNvGraphicFramePr>
            <a:graphicFrameLocks noGrp="1"/>
          </p:cNvGraphicFramePr>
          <p:nvPr>
            <p:ph sz="half" idx="2"/>
          </p:nvPr>
        </p:nvGraphicFramePr>
        <p:xfrm>
          <a:off x="2357438" y="2724150"/>
          <a:ext cx="5224462" cy="1600200"/>
        </p:xfrm>
        <a:graphic>
          <a:graphicData uri="http://schemas.openxmlformats.org/drawingml/2006/table">
            <a:tbl>
              <a:tblPr/>
              <a:tblGrid>
                <a:gridCol w="871537"/>
                <a:gridCol w="868363"/>
                <a:gridCol w="873125"/>
                <a:gridCol w="869950"/>
                <a:gridCol w="869950"/>
                <a:gridCol w="871537"/>
              </a:tblGrid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8158" name="AutoShape 33"/>
          <p:cNvSpPr>
            <a:spLocks noChangeArrowheads="1"/>
          </p:cNvSpPr>
          <p:nvPr/>
        </p:nvSpPr>
        <p:spPr bwMode="auto">
          <a:xfrm>
            <a:off x="152400" y="4343400"/>
            <a:ext cx="8991600" cy="25146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sz="2100">
                <a:solidFill>
                  <a:srgbClr val="0000CC"/>
                </a:solidFill>
                <a:ea typeface="宋体" panose="02010600030101010101" pitchFamily="2" charset="-122"/>
              </a:rPr>
              <a:t>EX Hazard Detection - EX/MEM Forwarding Conditions:  </a:t>
            </a:r>
          </a:p>
          <a:p>
            <a:pPr>
              <a:buFontTx/>
              <a:buNone/>
            </a:pPr>
            <a:r>
              <a:rPr lang="en-US" altLang="zh-CN" sz="21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((EX/MEM.RegWrite = 1) &amp; (EX/MEM.Reg</a:t>
            </a:r>
            <a:r>
              <a:rPr lang="en-US" altLang="zh-CN" sz="21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3" action="ppaction://hlinksldjump"/>
              </a:rPr>
              <a:t>RD</a:t>
            </a:r>
            <a:r>
              <a:rPr lang="en-US" altLang="zh-CN" sz="21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ID/EX.RegRS)) </a:t>
            </a:r>
          </a:p>
          <a:p>
            <a:pPr>
              <a:buFontTx/>
              <a:buNone/>
            </a:pPr>
            <a:r>
              <a:rPr lang="en-US" altLang="zh-CN" sz="21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((EX/MEM.RegWrite = 1) &amp; (EX/MEM.RegRD = ID/EX.Reg</a:t>
            </a:r>
            <a:r>
              <a:rPr lang="en-US" altLang="zh-CN" sz="21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3" action="ppaction://hlinksldjump"/>
              </a:rPr>
              <a:t>RT</a:t>
            </a:r>
            <a:r>
              <a:rPr lang="en-US" altLang="zh-CN" sz="21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</a:p>
          <a:p>
            <a:pPr>
              <a:buFontTx/>
              <a:buNone/>
            </a:pPr>
            <a:endParaRPr lang="en-US" altLang="zh-CN" sz="5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ea typeface="宋体" panose="02010600030101010101" pitchFamily="2" charset="-122"/>
              </a:rPr>
              <a:t>Then forward EX/MEM result to EX stage</a:t>
            </a:r>
          </a:p>
          <a:p>
            <a:pPr>
              <a:buFontTx/>
              <a:buNone/>
            </a:pPr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 sz="2100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 In PH3, also check that EX/MEM.RegRD </a:t>
            </a:r>
            <a:r>
              <a:rPr lang="en-US" altLang="zh-CN" sz="2000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000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100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8159" name="Line 34"/>
          <p:cNvSpPr>
            <a:spLocks noChangeShapeType="1"/>
          </p:cNvSpPr>
          <p:nvPr/>
        </p:nvSpPr>
        <p:spPr bwMode="auto">
          <a:xfrm>
            <a:off x="4648200" y="3581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8160" name="Line 35"/>
          <p:cNvSpPr>
            <a:spLocks noChangeShapeType="1"/>
          </p:cNvSpPr>
          <p:nvPr/>
        </p:nvSpPr>
        <p:spPr bwMode="auto">
          <a:xfrm>
            <a:off x="46482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8161" name="Line 36"/>
          <p:cNvSpPr>
            <a:spLocks noChangeShapeType="1"/>
          </p:cNvSpPr>
          <p:nvPr/>
        </p:nvSpPr>
        <p:spPr bwMode="auto">
          <a:xfrm>
            <a:off x="4800600" y="3048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8162" name="Line 37"/>
          <p:cNvSpPr>
            <a:spLocks noChangeShapeType="1"/>
          </p:cNvSpPr>
          <p:nvPr/>
        </p:nvSpPr>
        <p:spPr bwMode="auto">
          <a:xfrm>
            <a:off x="4648200" y="3048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8163" name="Text Box 38"/>
          <p:cNvSpPr txBox="1">
            <a:spLocks noChangeArrowheads="1"/>
          </p:cNvSpPr>
          <p:nvPr/>
        </p:nvSpPr>
        <p:spPr bwMode="auto">
          <a:xfrm>
            <a:off x="2209800" y="2286000"/>
            <a:ext cx="5307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3	  4	  5	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Review: Data Hazards &amp; Forwarding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762000"/>
            <a:ext cx="8763000" cy="2286000"/>
          </a:xfrm>
        </p:spPr>
        <p:txBody>
          <a:bodyPr/>
          <a:lstStyle/>
          <a:p>
            <a:pPr>
              <a:buFontTx/>
              <a:buNone/>
            </a:pPr>
            <a:endParaRPr lang="zh-CN" altLang="en-US" sz="1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200" smtClean="0">
                <a:ea typeface="宋体" panose="02010600030101010101" pitchFamily="2" charset="-122"/>
              </a:rPr>
              <a:t>		</a:t>
            </a:r>
            <a:r>
              <a:rPr lang="en-US" altLang="zh-CN" sz="2200" smtClean="0">
                <a:ea typeface="宋体" panose="02010600030101010101" pitchFamily="2" charset="-122"/>
              </a:rPr>
              <a:t>SUB   </a:t>
            </a:r>
            <a:r>
              <a:rPr lang="en-US" altLang="zh-CN" sz="22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200" smtClean="0">
                <a:ea typeface="宋体" panose="02010600030101010101" pitchFamily="2" charset="-122"/>
              </a:rPr>
              <a:t>,   $t4,   $s3        ;$s0 = $t4 + $s3</a:t>
            </a:r>
          </a:p>
          <a:p>
            <a:pPr>
              <a:buFontTx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		ADD   $t2,   $s1,   $t1        ;$t2 = $s0 + $t1</a:t>
            </a:r>
          </a:p>
          <a:p>
            <a:pPr>
              <a:buFontTx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		OR     $s2,  $t3,    </a:t>
            </a:r>
            <a:r>
              <a:rPr lang="en-US" altLang="zh-CN" sz="22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200" smtClean="0">
                <a:ea typeface="宋体" panose="02010600030101010101" pitchFamily="2" charset="-122"/>
              </a:rPr>
              <a:t>        ;$s2 = $t3 OR $s0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57200" y="2438400"/>
            <a:ext cx="914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SUB  </a:t>
            </a:r>
          </a:p>
          <a:p>
            <a:pPr algn="l">
              <a:spcBef>
                <a:spcPct val="50000"/>
              </a:spcBef>
            </a:pP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</a:p>
          <a:p>
            <a:pPr algn="l">
              <a:spcBef>
                <a:spcPct val="50000"/>
              </a:spcBef>
            </a:pP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OR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5701" name="Group 5"/>
          <p:cNvGraphicFramePr>
            <a:graphicFrameLocks noGrp="1"/>
          </p:cNvGraphicFramePr>
          <p:nvPr>
            <p:ph sz="half" idx="2"/>
          </p:nvPr>
        </p:nvGraphicFramePr>
        <p:xfrm>
          <a:off x="1600200" y="2438400"/>
          <a:ext cx="7134225" cy="1905000"/>
        </p:xfrm>
        <a:graphic>
          <a:graphicData uri="http://schemas.openxmlformats.org/drawingml/2006/table">
            <a:tbl>
              <a:tblPr/>
              <a:tblGrid>
                <a:gridCol w="1019175"/>
                <a:gridCol w="1016000"/>
                <a:gridCol w="1022350"/>
                <a:gridCol w="1017588"/>
                <a:gridCol w="1017587"/>
                <a:gridCol w="1020763"/>
                <a:gridCol w="1020762"/>
              </a:tblGrid>
              <a:tr h="6350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194" name="AutoShape 45"/>
          <p:cNvSpPr>
            <a:spLocks noChangeArrowheads="1"/>
          </p:cNvSpPr>
          <p:nvPr/>
        </p:nvSpPr>
        <p:spPr bwMode="auto">
          <a:xfrm>
            <a:off x="0" y="4343400"/>
            <a:ext cx="9144000" cy="25146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MEM Hazard: </a:t>
            </a:r>
            <a:r>
              <a:rPr lang="en-US" altLang="zh-CN" sz="2300">
                <a:ea typeface="宋体" panose="02010600030101010101" pitchFamily="2" charset="-122"/>
              </a:rPr>
              <a:t>SUB result not written until its WB, stored in MEM/WB, needed at start of OR’s EX</a:t>
            </a:r>
          </a:p>
          <a:p>
            <a:endParaRPr lang="en-US" altLang="zh-CN" sz="700">
              <a:ea typeface="宋体" panose="02010600030101010101" pitchFamily="2" charset="-122"/>
            </a:endParaRPr>
          </a:p>
          <a:p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MEM/WB Forwarding: </a:t>
            </a:r>
            <a:r>
              <a:rPr lang="en-US" altLang="zh-CN" sz="2300">
                <a:ea typeface="宋体" panose="02010600030101010101" pitchFamily="2" charset="-122"/>
              </a:rPr>
              <a:t>forward $s0 from MEM/WB to ALU input in OR EX stage (CC5)</a:t>
            </a:r>
          </a:p>
          <a:p>
            <a:endParaRPr lang="en-US" altLang="zh-CN" sz="700"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 sz="2300" i="1">
                <a:solidFill>
                  <a:srgbClr val="339933"/>
                </a:solidFill>
                <a:ea typeface="宋体" panose="02010600030101010101" pitchFamily="2" charset="-122"/>
              </a:rPr>
              <a:t>Note: can occur in instructions </a:t>
            </a:r>
            <a:r>
              <a:rPr lang="en-US" altLang="zh-CN" sz="2300" i="1">
                <a:solidFill>
                  <a:srgbClr val="CC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300" i="1" baseline="-25000">
                <a:solidFill>
                  <a:srgbClr val="CC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300" i="1">
                <a:solidFill>
                  <a:srgbClr val="CC0000"/>
                </a:solidFill>
                <a:ea typeface="宋体" panose="02010600030101010101" pitchFamily="2" charset="-122"/>
              </a:rPr>
              <a:t> &amp; I</a:t>
            </a:r>
            <a:r>
              <a:rPr lang="en-US" altLang="zh-CN" sz="2300" i="1" baseline="-25000">
                <a:solidFill>
                  <a:srgbClr val="CC0000"/>
                </a:solidFill>
                <a:ea typeface="宋体" panose="02010600030101010101" pitchFamily="2" charset="-122"/>
              </a:rPr>
              <a:t>n+2</a:t>
            </a:r>
          </a:p>
        </p:txBody>
      </p:sp>
      <p:sp>
        <p:nvSpPr>
          <p:cNvPr id="49195" name="Line 46"/>
          <p:cNvSpPr>
            <a:spLocks noChangeShapeType="1"/>
          </p:cNvSpPr>
          <p:nvPr/>
        </p:nvSpPr>
        <p:spPr bwMode="auto">
          <a:xfrm>
            <a:off x="57150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196" name="Line 47"/>
          <p:cNvSpPr>
            <a:spLocks noChangeShapeType="1"/>
          </p:cNvSpPr>
          <p:nvPr/>
        </p:nvSpPr>
        <p:spPr bwMode="auto">
          <a:xfrm>
            <a:off x="5715000" y="4267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197" name="Line 48"/>
          <p:cNvSpPr>
            <a:spLocks noChangeShapeType="1"/>
          </p:cNvSpPr>
          <p:nvPr/>
        </p:nvSpPr>
        <p:spPr bwMode="auto">
          <a:xfrm>
            <a:off x="5867400" y="2819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198" name="Line 49"/>
          <p:cNvSpPr>
            <a:spLocks noChangeShapeType="1"/>
          </p:cNvSpPr>
          <p:nvPr/>
        </p:nvSpPr>
        <p:spPr bwMode="auto">
          <a:xfrm>
            <a:off x="5715000" y="2819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199" name="Text Box 50"/>
          <p:cNvSpPr txBox="1">
            <a:spLocks noChangeArrowheads="1"/>
          </p:cNvSpPr>
          <p:nvPr/>
        </p:nvSpPr>
        <p:spPr bwMode="auto">
          <a:xfrm>
            <a:off x="838200" y="2071688"/>
            <a:ext cx="7315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 2	     3	      4	       5       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Review: Data Hazards &amp; Forwarding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762000"/>
            <a:ext cx="8763000" cy="2286000"/>
          </a:xfrm>
        </p:spPr>
        <p:txBody>
          <a:bodyPr/>
          <a:lstStyle/>
          <a:p>
            <a:pPr>
              <a:buFontTx/>
              <a:buNone/>
            </a:pPr>
            <a:endParaRPr lang="zh-CN" altLang="en-US" sz="1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1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1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SUB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$t4,   $s3        ;$s0 = $t4 + $s3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$s1,   $t1        ;$t2 = $s0 + $t1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OR     $s2,  $t3, 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        ;$s2 = $t3 OR $s0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57200" y="2667000"/>
            <a:ext cx="914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SUB  </a:t>
            </a:r>
          </a:p>
          <a:p>
            <a:pPr algn="l">
              <a:spcBef>
                <a:spcPct val="50000"/>
              </a:spcBef>
            </a:pP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</a:p>
          <a:p>
            <a:pPr algn="l">
              <a:spcBef>
                <a:spcPct val="50000"/>
              </a:spcBef>
            </a:pP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OR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7749" name="Group 5"/>
          <p:cNvGraphicFramePr>
            <a:graphicFrameLocks noGrp="1"/>
          </p:cNvGraphicFramePr>
          <p:nvPr>
            <p:ph sz="half" idx="2"/>
          </p:nvPr>
        </p:nvGraphicFramePr>
        <p:xfrm>
          <a:off x="1600200" y="2667000"/>
          <a:ext cx="7134225" cy="1981200"/>
        </p:xfrm>
        <a:graphic>
          <a:graphicData uri="http://schemas.openxmlformats.org/drawingml/2006/table">
            <a:tbl>
              <a:tblPr/>
              <a:tblGrid>
                <a:gridCol w="1019175"/>
                <a:gridCol w="1016000"/>
                <a:gridCol w="1022350"/>
                <a:gridCol w="1017588"/>
                <a:gridCol w="1017587"/>
                <a:gridCol w="1020763"/>
                <a:gridCol w="1020762"/>
              </a:tblGrid>
              <a:tr h="6604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0218" name="Line 45"/>
          <p:cNvSpPr>
            <a:spLocks noChangeShapeType="1"/>
          </p:cNvSpPr>
          <p:nvPr/>
        </p:nvSpPr>
        <p:spPr bwMode="auto">
          <a:xfrm>
            <a:off x="5715000" y="4114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219" name="Line 46"/>
          <p:cNvSpPr>
            <a:spLocks noChangeShapeType="1"/>
          </p:cNvSpPr>
          <p:nvPr/>
        </p:nvSpPr>
        <p:spPr bwMode="auto">
          <a:xfrm>
            <a:off x="57150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220" name="Line 47"/>
          <p:cNvSpPr>
            <a:spLocks noChangeShapeType="1"/>
          </p:cNvSpPr>
          <p:nvPr/>
        </p:nvSpPr>
        <p:spPr bwMode="auto">
          <a:xfrm>
            <a:off x="5867400" y="30480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221" name="Line 48"/>
          <p:cNvSpPr>
            <a:spLocks noChangeShapeType="1"/>
          </p:cNvSpPr>
          <p:nvPr/>
        </p:nvSpPr>
        <p:spPr bwMode="auto">
          <a:xfrm>
            <a:off x="5715000" y="3048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222" name="AutoShape 49"/>
          <p:cNvSpPr>
            <a:spLocks noChangeArrowheads="1"/>
          </p:cNvSpPr>
          <p:nvPr/>
        </p:nvSpPr>
        <p:spPr bwMode="auto">
          <a:xfrm>
            <a:off x="0" y="4648200"/>
            <a:ext cx="9144000" cy="19812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sz="2100">
                <a:solidFill>
                  <a:srgbClr val="0000CC"/>
                </a:solidFill>
                <a:ea typeface="宋体" panose="02010600030101010101" pitchFamily="2" charset="-122"/>
              </a:rPr>
              <a:t>MEM Hazard Detection - MEM/WB Forwarding Conditions:  </a:t>
            </a:r>
          </a:p>
          <a:p>
            <a:pPr>
              <a:buFontTx/>
              <a:buNone/>
            </a:pPr>
            <a:r>
              <a:rPr lang="en-US" altLang="zh-CN" sz="21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((MEM/WB.RegWrite = 1) &amp; (MEM/WB.RegRD = ID/EX.RegRS)) </a:t>
            </a:r>
          </a:p>
          <a:p>
            <a:pPr>
              <a:buFontTx/>
              <a:buNone/>
            </a:pPr>
            <a:r>
              <a:rPr lang="en-US" altLang="zh-CN" sz="21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((EX/MEM.RegWrite = 1) &amp; (EX/MEM.RegRD = ID/EX.RegRT))</a:t>
            </a:r>
          </a:p>
          <a:p>
            <a:pPr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ea typeface="宋体" panose="02010600030101010101" pitchFamily="2" charset="-122"/>
              </a:rPr>
              <a:t>Then forward MEM/WB result to EX stage</a:t>
            </a:r>
          </a:p>
          <a:p>
            <a:pPr>
              <a:buFontTx/>
              <a:buNone/>
            </a:pPr>
            <a:endParaRPr lang="en-US" altLang="zh-CN" sz="7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 sz="2100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 In PH3, also check that MEM/WB.RegRD </a:t>
            </a:r>
            <a:r>
              <a:rPr lang="en-US" altLang="zh-CN" sz="2000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000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100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223" name="Text Box 50"/>
          <p:cNvSpPr txBox="1">
            <a:spLocks noChangeArrowheads="1"/>
          </p:cNvSpPr>
          <p:nvPr/>
        </p:nvSpPr>
        <p:spPr bwMode="auto">
          <a:xfrm>
            <a:off x="838200" y="2300288"/>
            <a:ext cx="7315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 2	     3	      4	       5       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Hazard Detection in MIPS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1752600" y="914400"/>
            <a:ext cx="6392863" cy="3444875"/>
            <a:chOff x="864" y="1056"/>
            <a:chExt cx="4027" cy="2170"/>
          </a:xfrm>
        </p:grpSpPr>
        <p:grpSp>
          <p:nvGrpSpPr>
            <p:cNvPr id="51215" name="Group 4"/>
            <p:cNvGrpSpPr>
              <a:grpSpLocks/>
            </p:cNvGrpSpPr>
            <p:nvPr/>
          </p:nvGrpSpPr>
          <p:grpSpPr bwMode="auto">
            <a:xfrm>
              <a:off x="864" y="1056"/>
              <a:ext cx="4027" cy="2170"/>
              <a:chOff x="917" y="1574"/>
              <a:chExt cx="4027" cy="2170"/>
            </a:xfrm>
          </p:grpSpPr>
          <p:sp>
            <p:nvSpPr>
              <p:cNvPr id="51221" name="Text Box 5"/>
              <p:cNvSpPr txBox="1">
                <a:spLocks noChangeArrowheads="1"/>
              </p:cNvSpPr>
              <p:nvPr/>
            </p:nvSpPr>
            <p:spPr bwMode="auto">
              <a:xfrm>
                <a:off x="4828" y="350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>
                  <a:latin typeface="Helvetica" panose="020B0604020202020204" pitchFamily="34" charset="0"/>
                </a:endParaRPr>
              </a:p>
            </p:txBody>
          </p:sp>
          <p:pic>
            <p:nvPicPr>
              <p:cNvPr id="51222" name="Picture 6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" y="1574"/>
                <a:ext cx="3499" cy="2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1216" name="Group 7"/>
            <p:cNvGrpSpPr>
              <a:grpSpLocks/>
            </p:cNvGrpSpPr>
            <p:nvPr/>
          </p:nvGrpSpPr>
          <p:grpSpPr bwMode="auto">
            <a:xfrm>
              <a:off x="1517" y="1439"/>
              <a:ext cx="1463" cy="145"/>
              <a:chOff x="1517" y="1439"/>
              <a:chExt cx="1463" cy="145"/>
            </a:xfrm>
          </p:grpSpPr>
          <p:sp>
            <p:nvSpPr>
              <p:cNvPr id="51217" name="Text Box 8"/>
              <p:cNvSpPr txBox="1">
                <a:spLocks noChangeArrowheads="1"/>
              </p:cNvSpPr>
              <p:nvPr/>
            </p:nvSpPr>
            <p:spPr bwMode="auto">
              <a:xfrm>
                <a:off x="1517" y="1439"/>
                <a:ext cx="32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IF/ID</a:t>
                </a:r>
              </a:p>
            </p:txBody>
          </p:sp>
          <p:sp>
            <p:nvSpPr>
              <p:cNvPr id="51218" name="Text Box 9"/>
              <p:cNvSpPr txBox="1">
                <a:spLocks noChangeArrowheads="1"/>
              </p:cNvSpPr>
              <p:nvPr/>
            </p:nvSpPr>
            <p:spPr bwMode="auto">
              <a:xfrm>
                <a:off x="1867" y="1440"/>
                <a:ext cx="34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ID/EX</a:t>
                </a:r>
              </a:p>
            </p:txBody>
          </p:sp>
          <p:sp>
            <p:nvSpPr>
              <p:cNvPr id="51219" name="Text Box 10"/>
              <p:cNvSpPr txBox="1">
                <a:spLocks noChangeArrowheads="1"/>
              </p:cNvSpPr>
              <p:nvPr/>
            </p:nvSpPr>
            <p:spPr bwMode="auto">
              <a:xfrm>
                <a:off x="2169" y="1440"/>
                <a:ext cx="423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EX/MEM</a:t>
                </a:r>
              </a:p>
            </p:txBody>
          </p:sp>
          <p:sp>
            <p:nvSpPr>
              <p:cNvPr id="51220" name="Text Box 11"/>
              <p:cNvSpPr txBox="1">
                <a:spLocks noChangeArrowheads="1"/>
              </p:cNvSpPr>
              <p:nvPr/>
            </p:nvSpPr>
            <p:spPr bwMode="auto">
              <a:xfrm>
                <a:off x="2534" y="1440"/>
                <a:ext cx="44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MEM/WB</a:t>
                </a:r>
              </a:p>
            </p:txBody>
          </p:sp>
        </p:grpSp>
      </p:grpSp>
      <p:sp>
        <p:nvSpPr>
          <p:cNvPr id="51204" name="Text Box 12"/>
          <p:cNvSpPr txBox="1">
            <a:spLocks noChangeArrowheads="1"/>
          </p:cNvSpPr>
          <p:nvPr/>
        </p:nvSpPr>
        <p:spPr bwMode="auto">
          <a:xfrm>
            <a:off x="1676400" y="4495800"/>
            <a:ext cx="5943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>
                <a:ea typeface="宋体" panose="02010600030101010101" pitchFamily="2" charset="-122"/>
              </a:rPr>
              <a:t>1a: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EX/MEM.RegisterRd = ID/EX.RegisterRs</a:t>
            </a: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1b: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EX/MEM.RegisterRd = ID/EX.RegisterRt</a:t>
            </a: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2a: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MEM/WB.RegisterRd = ID/EX.RegisterRs</a:t>
            </a: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2b: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MEM/WB.RegisterRd = ID/EX.RegisterRt</a:t>
            </a:r>
          </a:p>
        </p:txBody>
      </p:sp>
      <p:sp>
        <p:nvSpPr>
          <p:cNvPr id="51205" name="Text Box 13"/>
          <p:cNvSpPr txBox="1">
            <a:spLocks noChangeArrowheads="1"/>
          </p:cNvSpPr>
          <p:nvPr/>
        </p:nvSpPr>
        <p:spPr bwMode="auto">
          <a:xfrm>
            <a:off x="990600" y="5638800"/>
            <a:ext cx="116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Problem?</a:t>
            </a:r>
          </a:p>
        </p:txBody>
      </p:sp>
      <p:sp>
        <p:nvSpPr>
          <p:cNvPr id="51206" name="Text Box 14"/>
          <p:cNvSpPr txBox="1">
            <a:spLocks noChangeArrowheads="1"/>
          </p:cNvSpPr>
          <p:nvPr/>
        </p:nvSpPr>
        <p:spPr bwMode="auto">
          <a:xfrm>
            <a:off x="1905000" y="6324600"/>
            <a:ext cx="438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EX/MEM.RegWrite must be asserted!</a:t>
            </a:r>
          </a:p>
        </p:txBody>
      </p:sp>
      <p:sp>
        <p:nvSpPr>
          <p:cNvPr id="51207" name="Text Box 15"/>
          <p:cNvSpPr txBox="1">
            <a:spLocks noChangeArrowheads="1"/>
          </p:cNvSpPr>
          <p:nvPr/>
        </p:nvSpPr>
        <p:spPr bwMode="auto">
          <a:xfrm>
            <a:off x="1447800" y="5943600"/>
            <a:ext cx="513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</a:rPr>
              <a:t>Some instructions do not write register.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18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1208" name="Text Box 16"/>
          <p:cNvSpPr txBox="1">
            <a:spLocks noChangeArrowheads="1"/>
          </p:cNvSpPr>
          <p:nvPr/>
        </p:nvSpPr>
        <p:spPr bwMode="auto">
          <a:xfrm>
            <a:off x="0" y="914400"/>
            <a:ext cx="1938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solidFill>
                  <a:schemeClr val="hlink"/>
                </a:solidFill>
                <a:ea typeface="宋体" panose="02010600030101010101" pitchFamily="2" charset="-122"/>
              </a:rPr>
              <a:t>Read after Write</a:t>
            </a:r>
          </a:p>
        </p:txBody>
      </p:sp>
      <p:grpSp>
        <p:nvGrpSpPr>
          <p:cNvPr id="51209" name="Group 17"/>
          <p:cNvGrpSpPr>
            <a:grpSpLocks/>
          </p:cNvGrpSpPr>
          <p:nvPr/>
        </p:nvGrpSpPr>
        <p:grpSpPr bwMode="auto">
          <a:xfrm>
            <a:off x="7086600" y="4648200"/>
            <a:ext cx="1495425" cy="457200"/>
            <a:chOff x="4464" y="2928"/>
            <a:chExt cx="942" cy="288"/>
          </a:xfrm>
        </p:grpSpPr>
        <p:sp>
          <p:nvSpPr>
            <p:cNvPr id="51213" name="AutoShape 18"/>
            <p:cNvSpPr>
              <a:spLocks/>
            </p:cNvSpPr>
            <p:nvPr/>
          </p:nvSpPr>
          <p:spPr bwMode="auto">
            <a:xfrm>
              <a:off x="4464" y="2928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51214" name="Text Box 19"/>
            <p:cNvSpPr txBox="1">
              <a:spLocks noChangeArrowheads="1"/>
            </p:cNvSpPr>
            <p:nvPr/>
          </p:nvSpPr>
          <p:spPr bwMode="auto">
            <a:xfrm>
              <a:off x="4560" y="2976"/>
              <a:ext cx="8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>
                  <a:solidFill>
                    <a:srgbClr val="3333CC"/>
                  </a:solidFill>
                  <a:ea typeface="宋体" panose="02010600030101010101" pitchFamily="2" charset="-122"/>
                </a:rPr>
                <a:t>EX hazard</a:t>
              </a:r>
            </a:p>
          </p:txBody>
        </p:sp>
      </p:grpSp>
      <p:grpSp>
        <p:nvGrpSpPr>
          <p:cNvPr id="51210" name="Group 20"/>
          <p:cNvGrpSpPr>
            <a:grpSpLocks/>
          </p:cNvGrpSpPr>
          <p:nvPr/>
        </p:nvGrpSpPr>
        <p:grpSpPr bwMode="auto">
          <a:xfrm>
            <a:off x="7086600" y="5181600"/>
            <a:ext cx="1733550" cy="457200"/>
            <a:chOff x="4464" y="3264"/>
            <a:chExt cx="1092" cy="288"/>
          </a:xfrm>
        </p:grpSpPr>
        <p:sp>
          <p:nvSpPr>
            <p:cNvPr id="51211" name="AutoShape 21"/>
            <p:cNvSpPr>
              <a:spLocks/>
            </p:cNvSpPr>
            <p:nvPr/>
          </p:nvSpPr>
          <p:spPr bwMode="auto">
            <a:xfrm>
              <a:off x="4464" y="3264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51212" name="Text Box 22"/>
            <p:cNvSpPr txBox="1">
              <a:spLocks noChangeArrowheads="1"/>
            </p:cNvSpPr>
            <p:nvPr/>
          </p:nvSpPr>
          <p:spPr bwMode="auto">
            <a:xfrm>
              <a:off x="4560" y="3264"/>
              <a:ext cx="9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>
                  <a:solidFill>
                    <a:srgbClr val="3333CC"/>
                  </a:solidFill>
                  <a:ea typeface="宋体" panose="02010600030101010101" pitchFamily="2" charset="-122"/>
                </a:rPr>
                <a:t>MEM hazard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Pipelined Example -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Consider the following instruction sequence:</a:t>
            </a:r>
          </a:p>
          <a:p>
            <a:pPr lvl="2">
              <a:buFontTx/>
              <a:buNone/>
            </a:pP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lw $r0, 10($r1)</a:t>
            </a:r>
          </a:p>
          <a:p>
            <a:pPr lvl="2">
              <a:buFontTx/>
              <a:buNone/>
            </a:pP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sw $sr3, 20($r4)</a:t>
            </a:r>
          </a:p>
          <a:p>
            <a:pPr lvl="2">
              <a:buFontTx/>
              <a:buNone/>
            </a:pP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add $r5, $r6, $r7</a:t>
            </a:r>
          </a:p>
          <a:p>
            <a:pPr lvl="2">
              <a:buFontTx/>
              <a:buNone/>
            </a:pP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sub $r8, $r9, $r10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rgbClr val="99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Solutions for Data Hazards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Stalling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Forwarding:</a:t>
            </a:r>
          </a:p>
          <a:p>
            <a:pPr lvl="2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connect new value directly to next stage</a:t>
            </a:r>
            <a:endParaRPr lang="en-US" altLang="zh-CN" smtClean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Reordering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 - Stalling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828800"/>
            <a:ext cx="91313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Hazard Solution: Forwarding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990600"/>
            <a:ext cx="8153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CC0000"/>
                </a:solidFill>
              </a:rPr>
              <a:t>Key idea: connect data internally before it's stored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228600" y="1447800"/>
            <a:ext cx="9282113" cy="4572000"/>
            <a:chOff x="864" y="1392"/>
            <a:chExt cx="4062" cy="2339"/>
          </a:xfrm>
        </p:grpSpPr>
        <p:pic>
          <p:nvPicPr>
            <p:cNvPr id="54278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392"/>
              <a:ext cx="3514" cy="2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279" name="Text Box 6"/>
            <p:cNvSpPr txBox="1">
              <a:spLocks noChangeArrowheads="1"/>
            </p:cNvSpPr>
            <p:nvPr/>
          </p:nvSpPr>
          <p:spPr bwMode="auto">
            <a:xfrm>
              <a:off x="4846" y="3526"/>
              <a:ext cx="80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Helvetica" panose="020B0604020202020204" pitchFamily="34" charset="0"/>
              </a:endParaRPr>
            </a:p>
          </p:txBody>
        </p:sp>
      </p:grpSp>
      <p:sp>
        <p:nvSpPr>
          <p:cNvPr id="54277" name="Text Box 7"/>
          <p:cNvSpPr txBox="1">
            <a:spLocks noChangeArrowheads="1"/>
          </p:cNvSpPr>
          <p:nvPr/>
        </p:nvSpPr>
        <p:spPr bwMode="auto">
          <a:xfrm>
            <a:off x="1066800" y="5867400"/>
            <a:ext cx="5334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Assumption: </a:t>
            </a:r>
          </a:p>
          <a:p>
            <a:pPr lvl="1" algn="l">
              <a:buFontTx/>
              <a:buChar char="•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The register file forwards values that are read and written during the same cycle.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762000"/>
          </a:xfrm>
        </p:spPr>
        <p:txBody>
          <a:bodyPr/>
          <a:lstStyle/>
          <a:p>
            <a:r>
              <a:rPr lang="en-US" altLang="en-US" smtClean="0"/>
              <a:t>Forwarding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8839200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2124075" y="1371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838200" y="6400800"/>
            <a:ext cx="71770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1600">
                <a:solidFill>
                  <a:srgbClr val="CC0000"/>
                </a:solidFill>
              </a:rPr>
              <a:t>Add hardware to feed back ALU and MEM results to </a:t>
            </a:r>
            <a:r>
              <a:rPr lang="en-US" altLang="en-US" sz="1600" u="sng">
                <a:solidFill>
                  <a:srgbClr val="CC0000"/>
                </a:solidFill>
              </a:rPr>
              <a:t>both</a:t>
            </a:r>
            <a:r>
              <a:rPr lang="en-US" altLang="en-US" sz="1600">
                <a:solidFill>
                  <a:srgbClr val="CC0000"/>
                </a:solidFill>
              </a:rPr>
              <a:t> ALU inputs</a:t>
            </a:r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5667375" y="2286000"/>
            <a:ext cx="0" cy="37338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H="1">
            <a:off x="2800350" y="6019800"/>
            <a:ext cx="28956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V="1">
            <a:off x="2819400" y="1828800"/>
            <a:ext cx="0" cy="41910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2819400" y="1857375"/>
            <a:ext cx="2286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2857500" y="3314700"/>
            <a:ext cx="1524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2628900" y="6248400"/>
            <a:ext cx="624840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8686800" y="3200400"/>
            <a:ext cx="15240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8839200" y="3200400"/>
            <a:ext cx="0" cy="30480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 flipV="1">
            <a:off x="2667000" y="1543050"/>
            <a:ext cx="0" cy="47244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2647950" y="1552575"/>
            <a:ext cx="38100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2667000" y="3009900"/>
            <a:ext cx="38100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2209800" y="1066800"/>
            <a:ext cx="463550" cy="990600"/>
            <a:chOff x="1392" y="672"/>
            <a:chExt cx="292" cy="624"/>
          </a:xfrm>
        </p:grpSpPr>
        <p:sp>
          <p:nvSpPr>
            <p:cNvPr id="55317" name="Text Box 18"/>
            <p:cNvSpPr txBox="1">
              <a:spLocks noChangeArrowheads="1"/>
            </p:cNvSpPr>
            <p:nvPr/>
          </p:nvSpPr>
          <p:spPr bwMode="auto">
            <a:xfrm>
              <a:off x="1392" y="672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00</a:t>
              </a:r>
            </a:p>
          </p:txBody>
        </p:sp>
        <p:sp>
          <p:nvSpPr>
            <p:cNvPr id="55318" name="Text Box 19"/>
            <p:cNvSpPr txBox="1">
              <a:spLocks noChangeArrowheads="1"/>
            </p:cNvSpPr>
            <p:nvPr/>
          </p:nvSpPr>
          <p:spPr bwMode="auto">
            <a:xfrm>
              <a:off x="1403" y="873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55319" name="Text Box 20"/>
            <p:cNvSpPr txBox="1">
              <a:spLocks noChangeArrowheads="1"/>
            </p:cNvSpPr>
            <p:nvPr/>
          </p:nvSpPr>
          <p:spPr bwMode="auto">
            <a:xfrm>
              <a:off x="1399" y="1065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10</a:t>
              </a:r>
            </a:p>
          </p:txBody>
        </p:sp>
      </p:grpSp>
      <p:sp>
        <p:nvSpPr>
          <p:cNvPr id="55314" name="Text Box 21"/>
          <p:cNvSpPr txBox="1">
            <a:spLocks noChangeArrowheads="1"/>
          </p:cNvSpPr>
          <p:nvPr/>
        </p:nvSpPr>
        <p:spPr bwMode="auto">
          <a:xfrm>
            <a:off x="2216150" y="23622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00</a:t>
            </a:r>
          </a:p>
        </p:txBody>
      </p:sp>
      <p:sp>
        <p:nvSpPr>
          <p:cNvPr id="55315" name="Text Box 22"/>
          <p:cNvSpPr txBox="1">
            <a:spLocks noChangeArrowheads="1"/>
          </p:cNvSpPr>
          <p:nvPr/>
        </p:nvSpPr>
        <p:spPr bwMode="auto">
          <a:xfrm>
            <a:off x="2233613" y="27574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01</a:t>
            </a:r>
          </a:p>
        </p:txBody>
      </p:sp>
      <p:sp>
        <p:nvSpPr>
          <p:cNvPr id="55316" name="Text Box 23"/>
          <p:cNvSpPr txBox="1">
            <a:spLocks noChangeArrowheads="1"/>
          </p:cNvSpPr>
          <p:nvPr/>
        </p:nvSpPr>
        <p:spPr bwMode="auto">
          <a:xfrm>
            <a:off x="2220913" y="3124200"/>
            <a:ext cx="427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Controlling Forwarding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Need to test when register numbers match in rs, rt, and rd fields stored in pipeline registers</a:t>
            </a:r>
          </a:p>
          <a:p>
            <a:r>
              <a:rPr lang="en-US" altLang="en-US" smtClean="0"/>
              <a:t>"EX" hazard:</a:t>
            </a:r>
          </a:p>
          <a:p>
            <a:pPr lvl="1"/>
            <a:r>
              <a:rPr lang="en-US" altLang="en-US" smtClean="0"/>
              <a:t>EX/MEM - test whether instruction writes register file and examine </a:t>
            </a:r>
            <a:r>
              <a:rPr lang="en-US" altLang="en-US" smtClean="0">
                <a:solidFill>
                  <a:srgbClr val="990000"/>
                </a:solidFill>
              </a:rPr>
              <a:t>rd</a:t>
            </a:r>
            <a:r>
              <a:rPr lang="en-US" altLang="en-US" smtClean="0"/>
              <a:t> register</a:t>
            </a:r>
          </a:p>
          <a:p>
            <a:pPr lvl="1"/>
            <a:r>
              <a:rPr lang="en-US" altLang="en-US" smtClean="0"/>
              <a:t>ID/EX - test whether instruction reads </a:t>
            </a:r>
            <a:r>
              <a:rPr lang="en-US" altLang="en-US" smtClean="0">
                <a:solidFill>
                  <a:srgbClr val="990000"/>
                </a:solidFill>
              </a:rPr>
              <a:t>rs</a:t>
            </a:r>
            <a:r>
              <a:rPr lang="en-US" altLang="en-US" smtClean="0"/>
              <a:t> or </a:t>
            </a:r>
            <a:r>
              <a:rPr lang="en-US" altLang="en-US" smtClean="0">
                <a:solidFill>
                  <a:srgbClr val="990000"/>
                </a:solidFill>
              </a:rPr>
              <a:t>rt</a:t>
            </a:r>
            <a:r>
              <a:rPr lang="en-US" altLang="en-US" smtClean="0"/>
              <a:t> register and </a:t>
            </a:r>
            <a:r>
              <a:rPr lang="en-US" altLang="en-US" smtClean="0">
                <a:solidFill>
                  <a:srgbClr val="990000"/>
                </a:solidFill>
              </a:rPr>
              <a:t>matches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990000"/>
                </a:solidFill>
              </a:rPr>
              <a:t>rd</a:t>
            </a:r>
            <a:r>
              <a:rPr lang="en-US" altLang="en-US" smtClean="0"/>
              <a:t> register in EX/MEM</a:t>
            </a:r>
          </a:p>
          <a:p>
            <a:r>
              <a:rPr lang="en-US" altLang="en-US" smtClean="0"/>
              <a:t>"MEM" hazard:</a:t>
            </a:r>
          </a:p>
          <a:p>
            <a:pPr lvl="1"/>
            <a:r>
              <a:rPr lang="en-US" altLang="en-US" smtClean="0"/>
              <a:t>MEM/WB - test whether instruction writes register file and examine </a:t>
            </a:r>
            <a:r>
              <a:rPr lang="en-US" altLang="en-US" smtClean="0">
                <a:solidFill>
                  <a:srgbClr val="990000"/>
                </a:solidFill>
              </a:rPr>
              <a:t>rd</a:t>
            </a:r>
            <a:r>
              <a:rPr lang="en-US" altLang="en-US" smtClean="0"/>
              <a:t> (</a:t>
            </a:r>
            <a:r>
              <a:rPr lang="en-US" altLang="en-US" smtClean="0">
                <a:solidFill>
                  <a:srgbClr val="990000"/>
                </a:solidFill>
              </a:rPr>
              <a:t>rt</a:t>
            </a:r>
            <a:r>
              <a:rPr lang="en-US" altLang="en-US" smtClean="0"/>
              <a:t>) register</a:t>
            </a:r>
          </a:p>
          <a:p>
            <a:pPr lvl="1"/>
            <a:r>
              <a:rPr lang="en-US" altLang="en-US" smtClean="0"/>
              <a:t>ID/EX - test whether instruction reads </a:t>
            </a:r>
            <a:r>
              <a:rPr lang="en-US" altLang="en-US" smtClean="0">
                <a:solidFill>
                  <a:srgbClr val="990000"/>
                </a:solidFill>
              </a:rPr>
              <a:t>rs</a:t>
            </a:r>
            <a:r>
              <a:rPr lang="en-US" altLang="en-US" smtClean="0"/>
              <a:t> or </a:t>
            </a:r>
            <a:r>
              <a:rPr lang="en-US" altLang="en-US" smtClean="0">
                <a:solidFill>
                  <a:srgbClr val="990000"/>
                </a:solidFill>
              </a:rPr>
              <a:t>rt</a:t>
            </a:r>
            <a:r>
              <a:rPr lang="en-US" altLang="en-US" smtClean="0"/>
              <a:t> register and </a:t>
            </a:r>
            <a:r>
              <a:rPr lang="en-US" altLang="en-US" smtClean="0">
                <a:solidFill>
                  <a:srgbClr val="990000"/>
                </a:solidFill>
              </a:rPr>
              <a:t>matches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990000"/>
                </a:solidFill>
              </a:rPr>
              <a:t>rd</a:t>
            </a:r>
            <a:r>
              <a:rPr lang="en-US" altLang="en-US" smtClean="0"/>
              <a:t> (</a:t>
            </a:r>
            <a:r>
              <a:rPr lang="en-US" altLang="en-US" smtClean="0">
                <a:solidFill>
                  <a:srgbClr val="990000"/>
                </a:solidFill>
              </a:rPr>
              <a:t>rt</a:t>
            </a:r>
            <a:r>
              <a:rPr lang="en-US" altLang="en-US" smtClean="0"/>
              <a:t>) register in EX/MEM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Forwarding Unit Detail - </a:t>
            </a:r>
            <a:br>
              <a:rPr lang="en-US" altLang="en-US" smtClean="0"/>
            </a:br>
            <a:r>
              <a:rPr lang="en-US" altLang="en-US" smtClean="0">
                <a:solidFill>
                  <a:srgbClr val="CC0000"/>
                </a:solidFill>
              </a:rPr>
              <a:t>EX Hazard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if (EX/MEM.RegWrite)</a:t>
            </a:r>
          </a:p>
          <a:p>
            <a:pPr>
              <a:buFontTx/>
              <a:buNone/>
            </a:pPr>
            <a:r>
              <a:rPr lang="en-US" altLang="en-US" smtClean="0"/>
              <a:t>and (EX/MEM.RegisterRd ≠ 0)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rgbClr val="CC0000"/>
                </a:solidFill>
              </a:rPr>
              <a:t>and (EX/MEM.RegisterRd = ID/EX.RegisterRs))</a:t>
            </a:r>
            <a:br>
              <a:rPr lang="en-US" altLang="en-US" smtClean="0">
                <a:solidFill>
                  <a:srgbClr val="CC0000"/>
                </a:solidFill>
              </a:rPr>
            </a:br>
            <a:r>
              <a:rPr lang="en-US" altLang="en-US" smtClean="0"/>
              <a:t>	ForwardA = 10</a:t>
            </a:r>
            <a:br>
              <a:rPr lang="en-US" altLang="en-US" smtClean="0"/>
            </a:b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if (EX/MEM.RegWrite)</a:t>
            </a:r>
          </a:p>
          <a:p>
            <a:pPr>
              <a:buFontTx/>
              <a:buNone/>
            </a:pPr>
            <a:r>
              <a:rPr lang="en-US" altLang="en-US" smtClean="0"/>
              <a:t>and (EX/MEM.RegisterRd ≠ 0)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rgbClr val="CC0000"/>
                </a:solidFill>
              </a:rPr>
              <a:t>and (EX/MEM.RegisterRd = ID/EX.RegisterRt))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ForwardB = 10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Forwarding Unit Detail - </a:t>
            </a:r>
            <a:br>
              <a:rPr lang="en-US" altLang="en-US" smtClean="0"/>
            </a:br>
            <a:r>
              <a:rPr lang="en-US" altLang="en-US" smtClean="0">
                <a:solidFill>
                  <a:srgbClr val="CC0000"/>
                </a:solidFill>
              </a:rPr>
              <a:t>MEM Hazard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if (MEM/WB.RegWrite)</a:t>
            </a:r>
          </a:p>
          <a:p>
            <a:pPr>
              <a:buFontTx/>
              <a:buNone/>
            </a:pPr>
            <a:r>
              <a:rPr lang="en-US" altLang="en-US" smtClean="0"/>
              <a:t>and (MEM/WB.RegisterRd ≠ 0)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rgbClr val="CC0000"/>
                </a:solidFill>
              </a:rPr>
              <a:t>and (MEM/WB.RegisterRd = ID/EX.RegisterRs))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ForwardA = 01</a:t>
            </a:r>
            <a:br>
              <a:rPr lang="en-US" altLang="en-US" smtClean="0"/>
            </a:b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if (MEM/WB.RegWrite)</a:t>
            </a:r>
          </a:p>
          <a:p>
            <a:pPr>
              <a:buFontTx/>
              <a:buNone/>
            </a:pPr>
            <a:r>
              <a:rPr lang="en-US" altLang="en-US" smtClean="0"/>
              <a:t>and (MEM/WB.RegisterRd ≠ 0)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rgbClr val="CC0000"/>
                </a:solidFill>
              </a:rPr>
              <a:t>and (MEM/WB.RegisterRd = ID/EX.RegisterRt))</a:t>
            </a:r>
            <a:br>
              <a:rPr lang="en-US" altLang="en-US" smtClean="0">
                <a:solidFill>
                  <a:srgbClr val="CC0000"/>
                </a:solidFill>
              </a:rPr>
            </a:br>
            <a:r>
              <a:rPr lang="en-US" altLang="en-US" smtClean="0"/>
              <a:t>	ForwardB = 01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and Stalls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7696200" cy="4876800"/>
          </a:xfrm>
        </p:spPr>
        <p:txBody>
          <a:bodyPr/>
          <a:lstStyle/>
          <a:p>
            <a:r>
              <a:rPr lang="en-US" altLang="zh-CN" sz="2300" smtClean="0">
                <a:ea typeface="宋体" panose="02010600030101010101" pitchFamily="2" charset="-122"/>
              </a:rPr>
              <a:t>So far, we’ve only addressed </a:t>
            </a:r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“potential” data hazards</a:t>
            </a:r>
            <a:r>
              <a:rPr lang="en-US" altLang="zh-CN" sz="2300" smtClean="0">
                <a:ea typeface="宋体" panose="02010600030101010101" pitchFamily="2" charset="-122"/>
              </a:rPr>
              <a:t>, where the </a:t>
            </a:r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forwarding unit</a:t>
            </a:r>
            <a:r>
              <a:rPr lang="en-US" altLang="zh-CN" sz="2300" smtClean="0">
                <a:ea typeface="宋体" panose="02010600030101010101" pitchFamily="2" charset="-122"/>
              </a:rPr>
              <a:t> was able to detect and resolve them without affecting the performance of the pipeline. </a:t>
            </a:r>
          </a:p>
          <a:p>
            <a:endParaRPr lang="en-US" altLang="zh-CN" sz="2300" smtClean="0">
              <a:solidFill>
                <a:srgbClr val="339933"/>
              </a:solidFill>
              <a:ea typeface="宋体" panose="02010600030101010101" pitchFamily="2" charset="-122"/>
            </a:endParaRPr>
          </a:p>
          <a:p>
            <a:r>
              <a:rPr lang="en-US" altLang="zh-CN" sz="2300" smtClean="0">
                <a:ea typeface="宋体" panose="02010600030101010101" pitchFamily="2" charset="-122"/>
              </a:rPr>
              <a:t>There are also </a:t>
            </a:r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“unavoidable” data hazards</a:t>
            </a:r>
            <a:r>
              <a:rPr lang="en-US" altLang="zh-CN" sz="2300" smtClean="0">
                <a:ea typeface="宋体" panose="02010600030101010101" pitchFamily="2" charset="-122"/>
              </a:rPr>
              <a:t>, which the forwarding unit cannot resolve, and whose resolution does affect pipeline performance. </a:t>
            </a:r>
          </a:p>
          <a:p>
            <a:endParaRPr lang="en-US" altLang="zh-CN" sz="2300" smtClean="0">
              <a:ea typeface="宋体" panose="02010600030101010101" pitchFamily="2" charset="-122"/>
            </a:endParaRPr>
          </a:p>
          <a:p>
            <a:r>
              <a:rPr lang="en-US" altLang="zh-CN" sz="2300" smtClean="0">
                <a:ea typeface="宋体" panose="02010600030101010101" pitchFamily="2" charset="-122"/>
              </a:rPr>
              <a:t>We thus add a (unavoidable) </a:t>
            </a:r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hazard detection unit</a:t>
            </a:r>
            <a:r>
              <a:rPr lang="en-US" altLang="zh-CN" sz="2300" smtClean="0">
                <a:ea typeface="宋体" panose="02010600030101010101" pitchFamily="2" charset="-122"/>
              </a:rPr>
              <a:t>, which detects them and introduces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stalls</a:t>
            </a:r>
            <a:r>
              <a:rPr lang="en-US" altLang="zh-CN" sz="2300" smtClean="0">
                <a:ea typeface="宋体" panose="02010600030101010101" pitchFamily="2" charset="-122"/>
              </a:rPr>
              <a:t> to resolve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763000" cy="2133600"/>
          </a:xfrm>
        </p:spPr>
        <p:txBody>
          <a:bodyPr/>
          <a:lstStyle/>
          <a:p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Identify the true data hazard in this sequence:</a:t>
            </a:r>
          </a:p>
          <a:p>
            <a:pPr>
              <a:buFontTx/>
              <a:buNone/>
            </a:pPr>
            <a:endParaRPr lang="en-US" altLang="zh-CN" sz="20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LW     $s0,   100($t0)        ;$s0 = memory value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$s0,   $t3        ;$t2 = $s0 + $t3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57200" y="33528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48229" name="Group 5"/>
          <p:cNvGraphicFramePr>
            <a:graphicFrameLocks noGrp="1"/>
          </p:cNvGraphicFramePr>
          <p:nvPr>
            <p:ph sz="half" idx="2"/>
          </p:nvPr>
        </p:nvGraphicFramePr>
        <p:xfrm>
          <a:off x="2357438" y="3238500"/>
          <a:ext cx="5224462" cy="1600200"/>
        </p:xfrm>
        <a:graphic>
          <a:graphicData uri="http://schemas.openxmlformats.org/drawingml/2006/table">
            <a:tbl>
              <a:tblPr/>
              <a:tblGrid>
                <a:gridCol w="871537"/>
                <a:gridCol w="868363"/>
                <a:gridCol w="873125"/>
                <a:gridCol w="869950"/>
                <a:gridCol w="869950"/>
                <a:gridCol w="871537"/>
              </a:tblGrid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0446" name="Text Box 33"/>
          <p:cNvSpPr txBox="1">
            <a:spLocks noChangeArrowheads="1"/>
          </p:cNvSpPr>
          <p:nvPr/>
        </p:nvSpPr>
        <p:spPr bwMode="auto">
          <a:xfrm>
            <a:off x="2209800" y="2895600"/>
            <a:ext cx="5307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3	  4	  5	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763000" cy="2133600"/>
          </a:xfrm>
        </p:spPr>
        <p:txBody>
          <a:bodyPr/>
          <a:lstStyle/>
          <a:p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Identify the true data hazard in this sequence:</a:t>
            </a:r>
          </a:p>
          <a:p>
            <a:pPr>
              <a:buFontTx/>
              <a:buNone/>
            </a:pPr>
            <a:endParaRPr lang="en-US" altLang="zh-CN" sz="20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LW  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100($t0)        ;$s0 = memory value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$t3        ;$t2 = $s0 + $t3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57200" y="33528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50277" name="Group 5"/>
          <p:cNvGraphicFramePr>
            <a:graphicFrameLocks noGrp="1"/>
          </p:cNvGraphicFramePr>
          <p:nvPr>
            <p:ph sz="half" idx="2"/>
          </p:nvPr>
        </p:nvGraphicFramePr>
        <p:xfrm>
          <a:off x="2357438" y="3238500"/>
          <a:ext cx="5224462" cy="1600200"/>
        </p:xfrm>
        <a:graphic>
          <a:graphicData uri="http://schemas.openxmlformats.org/drawingml/2006/table">
            <a:tbl>
              <a:tblPr/>
              <a:tblGrid>
                <a:gridCol w="871537"/>
                <a:gridCol w="868363"/>
                <a:gridCol w="873125"/>
                <a:gridCol w="869950"/>
                <a:gridCol w="869950"/>
                <a:gridCol w="871537"/>
              </a:tblGrid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470" name="AutoShape 33"/>
          <p:cNvSpPr>
            <a:spLocks noChangeArrowheads="1"/>
          </p:cNvSpPr>
          <p:nvPr/>
        </p:nvSpPr>
        <p:spPr bwMode="auto">
          <a:xfrm>
            <a:off x="152400" y="5638800"/>
            <a:ext cx="8839200" cy="9906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LW doesn’t write $s0 to </a:t>
            </a:r>
            <a:r>
              <a:rPr lang="en-US" altLang="zh-CN" sz="2300">
                <a:solidFill>
                  <a:srgbClr val="CC0000"/>
                </a:solidFill>
                <a:ea typeface="宋体" panose="02010600030101010101" pitchFamily="2" charset="-122"/>
              </a:rPr>
              <a:t>Reg File</a:t>
            </a:r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 until the end of CC5, but ADD reads $s0 from Reg File in CC3</a:t>
            </a:r>
          </a:p>
        </p:txBody>
      </p:sp>
      <p:sp>
        <p:nvSpPr>
          <p:cNvPr id="61471" name="Text Box 34"/>
          <p:cNvSpPr txBox="1">
            <a:spLocks noChangeArrowheads="1"/>
          </p:cNvSpPr>
          <p:nvPr/>
        </p:nvSpPr>
        <p:spPr bwMode="auto">
          <a:xfrm>
            <a:off x="2209800" y="2895600"/>
            <a:ext cx="5307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3	  4	  5	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981200" y="2590800"/>
            <a:ext cx="271463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079625" y="2116138"/>
            <a:ext cx="130175" cy="533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600200" y="2286000"/>
            <a:ext cx="381000" cy="914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143000" y="2081213"/>
            <a:ext cx="990600" cy="20478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62000" y="2362200"/>
            <a:ext cx="8382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85800" y="2362200"/>
            <a:ext cx="152400" cy="1295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-33338" y="1981200"/>
            <a:ext cx="990601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609600" y="3657600"/>
            <a:ext cx="3048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152400" y="3657600"/>
            <a:ext cx="1524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2122488"/>
            <a:ext cx="152400" cy="167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304800" y="3200400"/>
            <a:ext cx="152400" cy="11001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457200" y="3200400"/>
            <a:ext cx="152400" cy="10890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 flipH="1">
            <a:off x="1600200" y="3503613"/>
            <a:ext cx="457200" cy="10668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057400" y="3657600"/>
            <a:ext cx="2286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Clock Cycle 1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4503738" y="2209800"/>
            <a:ext cx="76200" cy="3810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4495800" y="21875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6256338" y="2209800"/>
            <a:ext cx="76200" cy="3810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8161338" y="2209800"/>
            <a:ext cx="76200" cy="381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8153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2243138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2263775" y="2209800"/>
            <a:ext cx="76200" cy="3810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2479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2286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914400" y="141605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LW</a:t>
            </a:r>
          </a:p>
        </p:txBody>
      </p:sp>
      <p:pic>
        <p:nvPicPr>
          <p:cNvPr id="7199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763000" cy="2133600"/>
          </a:xfrm>
        </p:spPr>
        <p:txBody>
          <a:bodyPr/>
          <a:lstStyle/>
          <a:p>
            <a:pPr>
              <a:buFontTx/>
              <a:buNone/>
            </a:pPr>
            <a:endParaRPr lang="zh-CN" altLang="en-US" sz="20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3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LW  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100($t0)        ;$s0 = memory value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$t3        ;$t2 = $s0 + $t3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33528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52325" name="Group 5"/>
          <p:cNvGraphicFramePr>
            <a:graphicFrameLocks noGrp="1"/>
          </p:cNvGraphicFramePr>
          <p:nvPr>
            <p:ph sz="half" idx="2"/>
          </p:nvPr>
        </p:nvGraphicFramePr>
        <p:xfrm>
          <a:off x="2357438" y="3238500"/>
          <a:ext cx="5224462" cy="1600200"/>
        </p:xfrm>
        <a:graphic>
          <a:graphicData uri="http://schemas.openxmlformats.org/drawingml/2006/table">
            <a:tbl>
              <a:tblPr/>
              <a:tblGrid>
                <a:gridCol w="871537"/>
                <a:gridCol w="868363"/>
                <a:gridCol w="873125"/>
                <a:gridCol w="869950"/>
                <a:gridCol w="869950"/>
                <a:gridCol w="871537"/>
              </a:tblGrid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2494" name="AutoShape 33"/>
          <p:cNvSpPr>
            <a:spLocks noChangeArrowheads="1"/>
          </p:cNvSpPr>
          <p:nvPr/>
        </p:nvSpPr>
        <p:spPr bwMode="auto">
          <a:xfrm>
            <a:off x="304800" y="5257800"/>
            <a:ext cx="8610600" cy="9906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EX/MEM forwarding won’t work, because  the data isn’t loaded from memory until CC4 (so it’s not in EX/MEM register)</a:t>
            </a:r>
          </a:p>
        </p:txBody>
      </p:sp>
      <p:sp>
        <p:nvSpPr>
          <p:cNvPr id="62495" name="Text Box 34"/>
          <p:cNvSpPr txBox="1">
            <a:spLocks noChangeArrowheads="1"/>
          </p:cNvSpPr>
          <p:nvPr/>
        </p:nvSpPr>
        <p:spPr bwMode="auto">
          <a:xfrm>
            <a:off x="2209800" y="2895600"/>
            <a:ext cx="5307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3	  4	  5	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763000" cy="2133600"/>
          </a:xfrm>
        </p:spPr>
        <p:txBody>
          <a:bodyPr/>
          <a:lstStyle/>
          <a:p>
            <a:pPr>
              <a:buFontTx/>
              <a:buNone/>
            </a:pPr>
            <a:endParaRPr lang="zh-CN" altLang="en-US" sz="20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3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LW  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100($t0)        ;$s0 = memory value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$t3        ;$t2 = $s0 + $t3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57200" y="33528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54373" name="Group 5"/>
          <p:cNvGraphicFramePr>
            <a:graphicFrameLocks noGrp="1"/>
          </p:cNvGraphicFramePr>
          <p:nvPr>
            <p:ph sz="half" idx="2"/>
          </p:nvPr>
        </p:nvGraphicFramePr>
        <p:xfrm>
          <a:off x="2357438" y="3238500"/>
          <a:ext cx="5224462" cy="1600200"/>
        </p:xfrm>
        <a:graphic>
          <a:graphicData uri="http://schemas.openxmlformats.org/drawingml/2006/table">
            <a:tbl>
              <a:tblPr/>
              <a:tblGrid>
                <a:gridCol w="871537"/>
                <a:gridCol w="868363"/>
                <a:gridCol w="873125"/>
                <a:gridCol w="869950"/>
                <a:gridCol w="869950"/>
                <a:gridCol w="871537"/>
              </a:tblGrid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3518" name="AutoShape 33"/>
          <p:cNvSpPr>
            <a:spLocks noChangeArrowheads="1"/>
          </p:cNvSpPr>
          <p:nvPr/>
        </p:nvSpPr>
        <p:spPr bwMode="auto">
          <a:xfrm>
            <a:off x="304800" y="5257800"/>
            <a:ext cx="8610600" cy="9906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MEM/WB forwarding won’t work either, because  ADD executes in CC4</a:t>
            </a:r>
          </a:p>
        </p:txBody>
      </p:sp>
      <p:sp>
        <p:nvSpPr>
          <p:cNvPr id="63519" name="Text Box 34"/>
          <p:cNvSpPr txBox="1">
            <a:spLocks noChangeArrowheads="1"/>
          </p:cNvSpPr>
          <p:nvPr/>
        </p:nvSpPr>
        <p:spPr bwMode="auto">
          <a:xfrm>
            <a:off x="2209800" y="2895600"/>
            <a:ext cx="5307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3	  4	  5	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Stalls: implementation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763000" cy="2133600"/>
          </a:xfrm>
        </p:spPr>
        <p:txBody>
          <a:bodyPr/>
          <a:lstStyle/>
          <a:p>
            <a:pPr>
              <a:buFontTx/>
              <a:buNone/>
            </a:pPr>
            <a:endParaRPr lang="zh-CN" altLang="en-US" sz="1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0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3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LW  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100($t0)        ;$s0 = memory value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$t3        ;$t2 = $s0 + $t3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57200" y="33528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56421" name="Group 5"/>
          <p:cNvGraphicFramePr>
            <a:graphicFrameLocks noGrp="1"/>
          </p:cNvGraphicFramePr>
          <p:nvPr>
            <p:ph sz="half" idx="2"/>
          </p:nvPr>
        </p:nvGraphicFramePr>
        <p:xfrm>
          <a:off x="1600200" y="3200400"/>
          <a:ext cx="7134225" cy="1600200"/>
        </p:xfrm>
        <a:graphic>
          <a:graphicData uri="http://schemas.openxmlformats.org/drawingml/2006/table">
            <a:tbl>
              <a:tblPr/>
              <a:tblGrid>
                <a:gridCol w="1019175"/>
                <a:gridCol w="1016000"/>
                <a:gridCol w="1022350"/>
                <a:gridCol w="1017588"/>
                <a:gridCol w="1017587"/>
                <a:gridCol w="1020763"/>
                <a:gridCol w="1020762"/>
              </a:tblGrid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4546" name="AutoShape 37"/>
          <p:cNvSpPr>
            <a:spLocks noChangeArrowheads="1"/>
          </p:cNvSpPr>
          <p:nvPr/>
        </p:nvSpPr>
        <p:spPr bwMode="auto">
          <a:xfrm>
            <a:off x="304800" y="5562600"/>
            <a:ext cx="8610600" cy="6858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We must handle this hazard by “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stalling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” the pipeline for 1 Clock Cycle (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bubble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4547" name="AutoShape 38"/>
          <p:cNvSpPr>
            <a:spLocks noChangeArrowheads="1"/>
          </p:cNvSpPr>
          <p:nvPr/>
        </p:nvSpPr>
        <p:spPr bwMode="auto">
          <a:xfrm>
            <a:off x="4648200" y="4114800"/>
            <a:ext cx="1066800" cy="609600"/>
          </a:xfrm>
          <a:prstGeom prst="cloudCallout">
            <a:avLst>
              <a:gd name="adj1" fmla="val -41815"/>
              <a:gd name="adj2" fmla="val -1301"/>
            </a:avLst>
          </a:prstGeom>
          <a:solidFill>
            <a:srgbClr val="B2B2B2"/>
          </a:solidFill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bubble</a:t>
            </a:r>
          </a:p>
        </p:txBody>
      </p:sp>
      <p:sp>
        <p:nvSpPr>
          <p:cNvPr id="64548" name="Text Box 39"/>
          <p:cNvSpPr txBox="1">
            <a:spLocks noChangeArrowheads="1"/>
          </p:cNvSpPr>
          <p:nvPr/>
        </p:nvSpPr>
        <p:spPr bwMode="auto">
          <a:xfrm>
            <a:off x="1524000" y="2819400"/>
            <a:ext cx="617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  3	     4	      5	     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Stalls: implementation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763000" cy="2133600"/>
          </a:xfrm>
        </p:spPr>
        <p:txBody>
          <a:bodyPr/>
          <a:lstStyle/>
          <a:p>
            <a:pPr>
              <a:buFontTx/>
              <a:buNone/>
            </a:pPr>
            <a:endParaRPr lang="zh-CN" altLang="en-US" sz="20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3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LW  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100($t0)        ;$s0 = memory value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$t3        ;$t2 = $s0 + $t3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57200" y="33528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58469" name="Group 5"/>
          <p:cNvGraphicFramePr>
            <a:graphicFrameLocks noGrp="1"/>
          </p:cNvGraphicFramePr>
          <p:nvPr>
            <p:ph sz="half" idx="2"/>
          </p:nvPr>
        </p:nvGraphicFramePr>
        <p:xfrm>
          <a:off x="1600200" y="3200400"/>
          <a:ext cx="7134225" cy="1600200"/>
        </p:xfrm>
        <a:graphic>
          <a:graphicData uri="http://schemas.openxmlformats.org/drawingml/2006/table">
            <a:tbl>
              <a:tblPr/>
              <a:tblGrid>
                <a:gridCol w="1019175"/>
                <a:gridCol w="1016000"/>
                <a:gridCol w="1022350"/>
                <a:gridCol w="1017588"/>
                <a:gridCol w="1017587"/>
                <a:gridCol w="1020763"/>
                <a:gridCol w="1020762"/>
              </a:tblGrid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570" name="AutoShape 37"/>
          <p:cNvSpPr>
            <a:spLocks noChangeArrowheads="1"/>
          </p:cNvSpPr>
          <p:nvPr/>
        </p:nvSpPr>
        <p:spPr bwMode="auto">
          <a:xfrm>
            <a:off x="304800" y="5410200"/>
            <a:ext cx="8610600" cy="9144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We can then use MEM/WB forwarding, but of course there is still a performance loss</a:t>
            </a: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 flipV="1">
            <a:off x="57150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 flipV="1">
            <a:off x="5715000" y="4648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5867400" y="3581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5574" name="Line 41"/>
          <p:cNvSpPr>
            <a:spLocks noChangeShapeType="1"/>
          </p:cNvSpPr>
          <p:nvPr/>
        </p:nvSpPr>
        <p:spPr bwMode="auto">
          <a:xfrm>
            <a:off x="5715000" y="3581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5575" name="AutoShape 42"/>
          <p:cNvSpPr>
            <a:spLocks noChangeArrowheads="1"/>
          </p:cNvSpPr>
          <p:nvPr/>
        </p:nvSpPr>
        <p:spPr bwMode="auto">
          <a:xfrm>
            <a:off x="4572000" y="4114800"/>
            <a:ext cx="1066800" cy="609600"/>
          </a:xfrm>
          <a:prstGeom prst="cloudCallout">
            <a:avLst>
              <a:gd name="adj1" fmla="val -27528"/>
              <a:gd name="adj2" fmla="val 23699"/>
            </a:avLst>
          </a:prstGeom>
          <a:solidFill>
            <a:srgbClr val="B2B2B2"/>
          </a:solidFill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bubble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>
            <a:off x="1524000" y="2819400"/>
            <a:ext cx="617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  3	     4	      5	     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Stalls: implementation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2667000"/>
          </a:xfrm>
        </p:spPr>
        <p:txBody>
          <a:bodyPr/>
          <a:lstStyle/>
          <a:p>
            <a:r>
              <a:rPr lang="en-US" altLang="zh-CN" sz="2300" dirty="0" smtClean="0">
                <a:solidFill>
                  <a:srgbClr val="0000CC"/>
                </a:solidFill>
                <a:ea typeface="宋体" panose="02010600030101010101" pitchFamily="2" charset="-122"/>
              </a:rPr>
              <a:t>Stall Implementation #1: </a:t>
            </a:r>
            <a:r>
              <a:rPr lang="en-US" altLang="zh-CN" sz="2300" dirty="0" smtClean="0">
                <a:ea typeface="宋体" panose="02010600030101010101" pitchFamily="2" charset="-122"/>
              </a:rPr>
              <a:t>Compiler detects hazard and inserts a NOP (no </a:t>
            </a:r>
            <a:r>
              <a:rPr lang="en-US" altLang="zh-CN" sz="2300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2300" dirty="0" smtClean="0">
                <a:ea typeface="宋体" panose="02010600030101010101" pitchFamily="2" charset="-122"/>
              </a:rPr>
              <a:t> changes (SLL $0, $0, 0))</a:t>
            </a:r>
            <a:endParaRPr lang="en-US" altLang="zh-CN" sz="2300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1600" dirty="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		LW     </a:t>
            </a:r>
            <a:r>
              <a:rPr lang="en-US" altLang="zh-CN" sz="2200" dirty="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200" dirty="0" smtClean="0">
                <a:ea typeface="宋体" panose="02010600030101010101" pitchFamily="2" charset="-122"/>
              </a:rPr>
              <a:t>,   100($t0)        ;$s0 = memory value</a:t>
            </a:r>
          </a:p>
          <a:p>
            <a:pPr>
              <a:buFontTx/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		</a:t>
            </a:r>
            <a:r>
              <a:rPr lang="en-US" altLang="zh-CN" sz="2200" dirty="0" smtClean="0">
                <a:solidFill>
                  <a:srgbClr val="0000CC"/>
                </a:solidFill>
                <a:ea typeface="宋体" panose="02010600030101010101" pitchFamily="2" charset="-122"/>
              </a:rPr>
              <a:t>NOP	   ;dummy instruction</a:t>
            </a:r>
          </a:p>
          <a:p>
            <a:pPr>
              <a:buFontTx/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		ADD   $t2,   </a:t>
            </a:r>
            <a:r>
              <a:rPr lang="en-US" altLang="zh-CN" sz="2200" dirty="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200" dirty="0" smtClean="0">
                <a:ea typeface="宋体" panose="02010600030101010101" pitchFamily="2" charset="-122"/>
              </a:rPr>
              <a:t>,   $t3        ;$t2 = $s0 + $t3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57200" y="3886200"/>
            <a:ext cx="9144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NOP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60517" name="Group 5"/>
          <p:cNvGraphicFramePr>
            <a:graphicFrameLocks noGrp="1"/>
          </p:cNvGraphicFramePr>
          <p:nvPr>
            <p:ph sz="half" idx="2"/>
          </p:nvPr>
        </p:nvGraphicFramePr>
        <p:xfrm>
          <a:off x="1600200" y="3810000"/>
          <a:ext cx="7134225" cy="2209800"/>
        </p:xfrm>
        <a:graphic>
          <a:graphicData uri="http://schemas.openxmlformats.org/drawingml/2006/table">
            <a:tbl>
              <a:tblPr/>
              <a:tblGrid>
                <a:gridCol w="1019175"/>
                <a:gridCol w="1016000"/>
                <a:gridCol w="1022350"/>
                <a:gridCol w="1017588"/>
                <a:gridCol w="1017587"/>
                <a:gridCol w="1020763"/>
                <a:gridCol w="1020762"/>
              </a:tblGrid>
              <a:tr h="7366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6602" name="AutoShape 45"/>
          <p:cNvSpPr>
            <a:spLocks noChangeArrowheads="1"/>
          </p:cNvSpPr>
          <p:nvPr/>
        </p:nvSpPr>
        <p:spPr bwMode="auto">
          <a:xfrm>
            <a:off x="304800" y="5943600"/>
            <a:ext cx="8610600" cy="9144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3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66603" name="AutoShape 46"/>
          <p:cNvSpPr>
            <a:spLocks noChangeArrowheads="1"/>
          </p:cNvSpPr>
          <p:nvPr/>
        </p:nvSpPr>
        <p:spPr bwMode="auto">
          <a:xfrm>
            <a:off x="2514600" y="4648200"/>
            <a:ext cx="1066800" cy="609600"/>
          </a:xfrm>
          <a:prstGeom prst="cloudCallout">
            <a:avLst>
              <a:gd name="adj1" fmla="val -9523"/>
              <a:gd name="adj2" fmla="val 15106"/>
            </a:avLst>
          </a:prstGeom>
          <a:solidFill>
            <a:srgbClr val="B2B2B2"/>
          </a:solidFill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bubble</a:t>
            </a:r>
          </a:p>
        </p:txBody>
      </p:sp>
      <p:sp>
        <p:nvSpPr>
          <p:cNvPr id="66604" name="AutoShape 47"/>
          <p:cNvSpPr>
            <a:spLocks noChangeArrowheads="1"/>
          </p:cNvSpPr>
          <p:nvPr/>
        </p:nvSpPr>
        <p:spPr bwMode="auto">
          <a:xfrm>
            <a:off x="3505200" y="4648200"/>
            <a:ext cx="1066800" cy="609600"/>
          </a:xfrm>
          <a:prstGeom prst="cloudCallout">
            <a:avLst>
              <a:gd name="adj1" fmla="val -17856"/>
              <a:gd name="adj2" fmla="val 7551"/>
            </a:avLst>
          </a:prstGeom>
          <a:solidFill>
            <a:srgbClr val="B2B2B2"/>
          </a:solidFill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bubble</a:t>
            </a:r>
          </a:p>
        </p:txBody>
      </p:sp>
      <p:sp>
        <p:nvSpPr>
          <p:cNvPr id="66605" name="AutoShape 48"/>
          <p:cNvSpPr>
            <a:spLocks noChangeArrowheads="1"/>
          </p:cNvSpPr>
          <p:nvPr/>
        </p:nvSpPr>
        <p:spPr bwMode="auto">
          <a:xfrm>
            <a:off x="4648200" y="4648200"/>
            <a:ext cx="1066800" cy="609600"/>
          </a:xfrm>
          <a:prstGeom prst="cloudCallout">
            <a:avLst>
              <a:gd name="adj1" fmla="val -2977"/>
              <a:gd name="adj2" fmla="val 10940"/>
            </a:avLst>
          </a:prstGeom>
          <a:solidFill>
            <a:srgbClr val="B2B2B2"/>
          </a:solidFill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bubble</a:t>
            </a:r>
          </a:p>
        </p:txBody>
      </p:sp>
      <p:sp>
        <p:nvSpPr>
          <p:cNvPr id="66606" name="AutoShape 49"/>
          <p:cNvSpPr>
            <a:spLocks noChangeArrowheads="1"/>
          </p:cNvSpPr>
          <p:nvPr/>
        </p:nvSpPr>
        <p:spPr bwMode="auto">
          <a:xfrm>
            <a:off x="5715000" y="4648200"/>
            <a:ext cx="1066800" cy="609600"/>
          </a:xfrm>
          <a:prstGeom prst="cloudCallout">
            <a:avLst>
              <a:gd name="adj1" fmla="val -123514"/>
              <a:gd name="adj2" fmla="val 20574"/>
            </a:avLst>
          </a:prstGeom>
          <a:solidFill>
            <a:srgbClr val="B2B2B2"/>
          </a:solidFill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bubble</a:t>
            </a:r>
          </a:p>
        </p:txBody>
      </p:sp>
      <p:sp>
        <p:nvSpPr>
          <p:cNvPr id="66607" name="AutoShape 50"/>
          <p:cNvSpPr>
            <a:spLocks noChangeArrowheads="1"/>
          </p:cNvSpPr>
          <p:nvPr/>
        </p:nvSpPr>
        <p:spPr bwMode="auto">
          <a:xfrm>
            <a:off x="6705600" y="4648200"/>
            <a:ext cx="1066800" cy="609600"/>
          </a:xfrm>
          <a:prstGeom prst="cloudCallout">
            <a:avLst>
              <a:gd name="adj1" fmla="val -29315"/>
              <a:gd name="adj2" fmla="val 2083"/>
            </a:avLst>
          </a:prstGeom>
          <a:solidFill>
            <a:srgbClr val="B2B2B2"/>
          </a:solidFill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bubble</a:t>
            </a:r>
          </a:p>
        </p:txBody>
      </p:sp>
      <p:sp>
        <p:nvSpPr>
          <p:cNvPr id="66608" name="Text Box 51"/>
          <p:cNvSpPr txBox="1">
            <a:spLocks noChangeArrowheads="1"/>
          </p:cNvSpPr>
          <p:nvPr/>
        </p:nvSpPr>
        <p:spPr bwMode="auto">
          <a:xfrm>
            <a:off x="838200" y="6019800"/>
            <a:ext cx="80010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2400" b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7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Problem: we have to rely on the compiler</a:t>
            </a:r>
          </a:p>
        </p:txBody>
      </p:sp>
      <p:sp>
        <p:nvSpPr>
          <p:cNvPr id="66609" name="Line 52"/>
          <p:cNvSpPr>
            <a:spLocks noChangeShapeType="1"/>
          </p:cNvSpPr>
          <p:nvPr/>
        </p:nvSpPr>
        <p:spPr bwMode="auto">
          <a:xfrm flipV="1">
            <a:off x="5715000" y="5410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6610" name="Line 53"/>
          <p:cNvSpPr>
            <a:spLocks noChangeShapeType="1"/>
          </p:cNvSpPr>
          <p:nvPr/>
        </p:nvSpPr>
        <p:spPr bwMode="auto">
          <a:xfrm flipV="1">
            <a:off x="5715000" y="5867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6611" name="Line 54"/>
          <p:cNvSpPr>
            <a:spLocks noChangeShapeType="1"/>
          </p:cNvSpPr>
          <p:nvPr/>
        </p:nvSpPr>
        <p:spPr bwMode="auto">
          <a:xfrm>
            <a:off x="5867400" y="4419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6612" name="Line 55"/>
          <p:cNvSpPr>
            <a:spLocks noChangeShapeType="1"/>
          </p:cNvSpPr>
          <p:nvPr/>
        </p:nvSpPr>
        <p:spPr bwMode="auto">
          <a:xfrm>
            <a:off x="57150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6613" name="Text Box 56"/>
          <p:cNvSpPr txBox="1">
            <a:spLocks noChangeArrowheads="1"/>
          </p:cNvSpPr>
          <p:nvPr/>
        </p:nvSpPr>
        <p:spPr bwMode="auto">
          <a:xfrm>
            <a:off x="1524000" y="3443288"/>
            <a:ext cx="617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  3	     4	      5	     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Stalls: implementation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448800" cy="4343400"/>
          </a:xfrm>
        </p:spPr>
        <p:txBody>
          <a:bodyPr/>
          <a:lstStyle/>
          <a:p>
            <a:r>
              <a:rPr lang="en-US" altLang="zh-CN" sz="2300" dirty="0" smtClean="0">
                <a:solidFill>
                  <a:srgbClr val="0000CC"/>
                </a:solidFill>
                <a:ea typeface="宋体" panose="02010600030101010101" pitchFamily="2" charset="-122"/>
              </a:rPr>
              <a:t>Stall Implementation #2: </a:t>
            </a:r>
            <a:r>
              <a:rPr lang="en-US" altLang="zh-CN" sz="2300" dirty="0" smtClean="0">
                <a:ea typeface="宋体" panose="02010600030101010101" pitchFamily="2" charset="-122"/>
              </a:rPr>
              <a:t>Add a “hazard detection unit” to stall </a:t>
            </a:r>
            <a:r>
              <a:rPr lang="en-US" altLang="zh-CN" sz="2300" dirty="0" smtClean="0">
                <a:solidFill>
                  <a:srgbClr val="339933"/>
                </a:solidFill>
                <a:ea typeface="宋体" panose="02010600030101010101" pitchFamily="2" charset="-122"/>
              </a:rPr>
              <a:t>current instruction</a:t>
            </a:r>
            <a:r>
              <a:rPr lang="en-US" altLang="zh-CN" sz="2300" dirty="0" smtClean="0">
                <a:ea typeface="宋体" panose="02010600030101010101" pitchFamily="2" charset="-122"/>
              </a:rPr>
              <a:t> for 1 CC if:</a:t>
            </a:r>
            <a:endParaRPr lang="en-US" altLang="zh-CN" sz="2300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1000" dirty="0" smtClean="0">
              <a:ea typeface="宋体" panose="02010600030101010101" pitchFamily="2" charset="-122"/>
            </a:endParaRPr>
          </a:p>
          <a:p>
            <a:r>
              <a:rPr lang="en-US" altLang="zh-CN" sz="2300" dirty="0" smtClean="0">
                <a:solidFill>
                  <a:srgbClr val="0000CC"/>
                </a:solidFill>
                <a:ea typeface="宋体" panose="02010600030101010101" pitchFamily="2" charset="-122"/>
              </a:rPr>
              <a:t>ID-Stage Hazard Detection and Stall Condition:</a:t>
            </a:r>
          </a:p>
          <a:p>
            <a:pPr>
              <a:buFontTx/>
              <a:buNone/>
            </a:pPr>
            <a:r>
              <a:rPr lang="en-US" altLang="zh-CN" sz="2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If ((ID/</a:t>
            </a:r>
            <a:r>
              <a:rPr lang="en-US" altLang="zh-CN" sz="2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EX.MemRead</a:t>
            </a:r>
            <a:r>
              <a:rPr lang="en-US" altLang="zh-CN" sz="2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= 1) &amp;     	     ;only a LW reads mem</a:t>
            </a:r>
          </a:p>
          <a:p>
            <a:pPr>
              <a:buFontTx/>
              <a:buNone/>
            </a:pPr>
            <a:r>
              <a:rPr lang="en-US" altLang="zh-CN" sz="2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((ID/</a:t>
            </a:r>
            <a:r>
              <a:rPr lang="en-US" altLang="zh-CN" sz="2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EX.RegRT</a:t>
            </a:r>
            <a:r>
              <a:rPr lang="en-US" altLang="zh-CN" sz="2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= IF/</a:t>
            </a:r>
            <a:r>
              <a:rPr lang="en-US" altLang="zh-CN" sz="2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ID.RegRS</a:t>
            </a:r>
            <a:r>
              <a:rPr lang="en-US" altLang="zh-CN" sz="2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 ||   ;RS will read load </a:t>
            </a:r>
            <a:r>
              <a:rPr lang="en-US" altLang="zh-CN" sz="2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dest</a:t>
            </a:r>
            <a:r>
              <a:rPr lang="en-US" altLang="zh-CN" sz="2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(RT) </a:t>
            </a:r>
          </a:p>
          <a:p>
            <a:pPr>
              <a:buFontTx/>
              <a:buNone/>
            </a:pPr>
            <a:r>
              <a:rPr lang="en-US" altLang="zh-CN" sz="2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(ID/</a:t>
            </a:r>
            <a:r>
              <a:rPr lang="en-US" altLang="zh-CN" sz="2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EX.RegRT</a:t>
            </a:r>
            <a:r>
              <a:rPr lang="en-US" altLang="zh-CN" sz="2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= IF/</a:t>
            </a:r>
            <a:r>
              <a:rPr lang="en-US" altLang="zh-CN" sz="2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ID.RegRT</a:t>
            </a:r>
            <a:r>
              <a:rPr lang="en-US" altLang="zh-CN" sz="2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)))    ;RT will read load </a:t>
            </a:r>
            <a:r>
              <a:rPr lang="en-US" altLang="zh-CN" sz="2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dest</a:t>
            </a:r>
            <a:r>
              <a:rPr lang="en-US" altLang="zh-CN" sz="2100" dirty="0" smtClean="0">
                <a:ea typeface="宋体" panose="02010600030101010101" pitchFamily="2" charset="-122"/>
              </a:rPr>
              <a:t> </a:t>
            </a:r>
          </a:p>
          <a:p>
            <a:pPr>
              <a:buFontTx/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		LW     </a:t>
            </a:r>
            <a:r>
              <a:rPr lang="en-US" altLang="zh-CN" sz="2200" dirty="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200" dirty="0" smtClean="0">
                <a:ea typeface="宋体" panose="02010600030101010101" pitchFamily="2" charset="-122"/>
              </a:rPr>
              <a:t>,   100($t0)        ;$s0 = memory value</a:t>
            </a:r>
          </a:p>
          <a:p>
            <a:pPr>
              <a:buFontTx/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		</a:t>
            </a:r>
            <a:r>
              <a:rPr lang="en-US" altLang="zh-CN" sz="2200" dirty="0" smtClean="0">
                <a:solidFill>
                  <a:srgbClr val="339933"/>
                </a:solidFill>
                <a:ea typeface="宋体" panose="02010600030101010101" pitchFamily="2" charset="-122"/>
              </a:rPr>
              <a:t>ADD</a:t>
            </a:r>
            <a:r>
              <a:rPr lang="en-US" altLang="zh-CN" sz="2200" dirty="0" smtClean="0">
                <a:ea typeface="宋体" panose="02010600030101010101" pitchFamily="2" charset="-122"/>
              </a:rPr>
              <a:t>   $t2,   </a:t>
            </a:r>
            <a:r>
              <a:rPr lang="en-US" altLang="zh-CN" sz="2200" dirty="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200" dirty="0" smtClean="0">
                <a:ea typeface="宋体" panose="02010600030101010101" pitchFamily="2" charset="-122"/>
              </a:rPr>
              <a:t>,   $t3        ;$t2 = $s0 + $t3</a:t>
            </a:r>
            <a:endParaRPr lang="en-US" altLang="zh-CN" sz="2300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300" dirty="0" smtClean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81000" y="52578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62565" name="Group 5"/>
          <p:cNvGraphicFramePr>
            <a:graphicFrameLocks noGrp="1"/>
          </p:cNvGraphicFramePr>
          <p:nvPr>
            <p:ph sz="half" idx="2"/>
          </p:nvPr>
        </p:nvGraphicFramePr>
        <p:xfrm>
          <a:off x="1524000" y="5257800"/>
          <a:ext cx="6113463" cy="1397000"/>
        </p:xfrm>
        <a:graphic>
          <a:graphicData uri="http://schemas.openxmlformats.org/drawingml/2006/table">
            <a:tbl>
              <a:tblPr/>
              <a:tblGrid>
                <a:gridCol w="1019175"/>
                <a:gridCol w="1016000"/>
                <a:gridCol w="1022350"/>
                <a:gridCol w="1017588"/>
                <a:gridCol w="1017587"/>
                <a:gridCol w="1020763"/>
              </a:tblGrid>
              <a:tr h="6985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Stalls: implementation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8915400" cy="1752600"/>
          </a:xfrm>
        </p:spPr>
        <p:txBody>
          <a:bodyPr/>
          <a:lstStyle/>
          <a:p>
            <a:pPr>
              <a:spcBef>
                <a:spcPct val="0"/>
              </a:spcBef>
              <a:buSzTx/>
            </a:pPr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The effect of this stall will be to repeat the ID Stage of the current instruction. Then we do the MEM/WB forwarding on the next Clock Cycle</a:t>
            </a:r>
            <a:endParaRPr lang="en-US" altLang="zh-CN" sz="2000" smtClean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28600" y="29718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64613" name="Group 5"/>
          <p:cNvGraphicFramePr>
            <a:graphicFrameLocks noGrp="1"/>
          </p:cNvGraphicFramePr>
          <p:nvPr>
            <p:ph sz="half" idx="2"/>
          </p:nvPr>
        </p:nvGraphicFramePr>
        <p:xfrm>
          <a:off x="1966913" y="2952750"/>
          <a:ext cx="6097587" cy="1752600"/>
        </p:xfrm>
        <a:graphic>
          <a:graphicData uri="http://schemas.openxmlformats.org/drawingml/2006/table">
            <a:tbl>
              <a:tblPr/>
              <a:tblGrid>
                <a:gridCol w="871537"/>
                <a:gridCol w="868363"/>
                <a:gridCol w="873125"/>
                <a:gridCol w="869950"/>
                <a:gridCol w="869950"/>
                <a:gridCol w="871537"/>
                <a:gridCol w="873125"/>
              </a:tblGrid>
              <a:tr h="8763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8641" name="AutoShape 38"/>
          <p:cNvSpPr>
            <a:spLocks noChangeArrowheads="1"/>
          </p:cNvSpPr>
          <p:nvPr/>
        </p:nvSpPr>
        <p:spPr bwMode="auto">
          <a:xfrm>
            <a:off x="3810000" y="3733800"/>
            <a:ext cx="685800" cy="457200"/>
          </a:xfrm>
          <a:prstGeom prst="cloudCallout">
            <a:avLst>
              <a:gd name="adj1" fmla="val 81944"/>
              <a:gd name="adj2" fmla="val 81944"/>
            </a:avLst>
          </a:prstGeom>
          <a:solidFill>
            <a:srgbClr val="B2B2B2">
              <a:alpha val="36862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42" name="Line 39"/>
          <p:cNvSpPr>
            <a:spLocks noChangeShapeType="1"/>
          </p:cNvSpPr>
          <p:nvPr/>
        </p:nvSpPr>
        <p:spPr bwMode="auto">
          <a:xfrm flipV="1">
            <a:off x="5257800" y="3886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8643" name="Line 40"/>
          <p:cNvSpPr>
            <a:spLocks noChangeShapeType="1"/>
          </p:cNvSpPr>
          <p:nvPr/>
        </p:nvSpPr>
        <p:spPr bwMode="auto">
          <a:xfrm flipV="1">
            <a:off x="5257800" y="4343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8644" name="Line 41"/>
          <p:cNvSpPr>
            <a:spLocks noChangeShapeType="1"/>
          </p:cNvSpPr>
          <p:nvPr/>
        </p:nvSpPr>
        <p:spPr bwMode="auto">
          <a:xfrm>
            <a:off x="5410200" y="3124200"/>
            <a:ext cx="0" cy="762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8645" name="Line 42"/>
          <p:cNvSpPr>
            <a:spLocks noChangeShapeType="1"/>
          </p:cNvSpPr>
          <p:nvPr/>
        </p:nvSpPr>
        <p:spPr bwMode="auto">
          <a:xfrm>
            <a:off x="5257800" y="3124200"/>
            <a:ext cx="152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8646" name="AutoShape 43"/>
          <p:cNvSpPr>
            <a:spLocks noChangeArrowheads="1"/>
          </p:cNvSpPr>
          <p:nvPr/>
        </p:nvSpPr>
        <p:spPr bwMode="auto">
          <a:xfrm>
            <a:off x="0" y="5105400"/>
            <a:ext cx="8915400" cy="11430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r>
              <a:rPr lang="en-US" altLang="zh-CN" sz="2300">
                <a:solidFill>
                  <a:srgbClr val="CC0000"/>
                </a:solidFill>
                <a:ea typeface="宋体" panose="02010600030101010101" pitchFamily="2" charset="-122"/>
              </a:rPr>
              <a:t>We do this by preserving the current values in IF/ID for use on the next Clock Cycle </a:t>
            </a:r>
            <a:endParaRPr lang="en-US" altLang="zh-CN" sz="18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68647" name="AutoShape 44"/>
          <p:cNvSpPr>
            <a:spLocks noChangeArrowheads="1"/>
          </p:cNvSpPr>
          <p:nvPr/>
        </p:nvSpPr>
        <p:spPr bwMode="auto">
          <a:xfrm>
            <a:off x="3124200" y="4572000"/>
            <a:ext cx="1219200" cy="381000"/>
          </a:xfrm>
          <a:prstGeom prst="curvedUpArrow">
            <a:avLst>
              <a:gd name="adj1" fmla="val 25170"/>
              <a:gd name="adj2" fmla="val 89170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Hazards: A Classic Example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447800"/>
            <a:ext cx="7239000" cy="4648200"/>
          </a:xfrm>
        </p:spPr>
        <p:txBody>
          <a:bodyPr/>
          <a:lstStyle/>
          <a:p>
            <a:r>
              <a:rPr lang="en-US" altLang="zh-CN" sz="2300" smtClean="0">
                <a:ea typeface="宋体" panose="02010600030101010101" pitchFamily="2" charset="-122"/>
              </a:rPr>
              <a:t>Identify the data dependencies in the following code. Which of them can be resolved through forwarding?</a:t>
            </a:r>
          </a:p>
          <a:p>
            <a:pPr>
              <a:buFontTx/>
              <a:buNone/>
            </a:pPr>
            <a:endParaRPr lang="en-US" altLang="zh-CN" sz="230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SUB   $2,    $1,   $3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OR     $12,  $2,   $5		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SW     $13, 100($2)		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ADD   $14,  $2,   $2		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LW     $15, 100($2)		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ADD   $4,   $7,    $15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- Reordering Instructions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Assuming we have data forwarding, what are the hazards in this code?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  <a:t>	lw $t0, 0($t1)</a:t>
            </a:r>
            <a:b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  <a:t>	lw $t2, 4($t1)</a:t>
            </a:r>
            <a:b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  <a:t>	sw $t2, 0($t1)</a:t>
            </a:r>
            <a:b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  <a:t>	sw $t0, 4($t1)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Reorder instructions to remove hazard: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  <a:t>	lw $t0, 0($t1)</a:t>
            </a:r>
            <a:b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  <a:t>	lw $t2, 4($t1)</a:t>
            </a:r>
            <a:b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smtClean="0">
                <a:solidFill>
                  <a:srgbClr val="99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sw $t0, 4($t1)</a:t>
            </a:r>
            <a:br>
              <a:rPr lang="en-US" altLang="zh-CN" sz="1800" smtClean="0">
                <a:solidFill>
                  <a:srgbClr val="99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smtClean="0">
                <a:solidFill>
                  <a:srgbClr val="99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sw $t2, 0($t1)</a:t>
            </a:r>
            <a: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endParaRPr lang="en-US" altLang="zh-CN" sz="1800" smtClean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968708" name="Group 4"/>
          <p:cNvGrpSpPr>
            <a:grpSpLocks/>
          </p:cNvGrpSpPr>
          <p:nvPr/>
        </p:nvGrpSpPr>
        <p:grpSpPr bwMode="auto">
          <a:xfrm>
            <a:off x="2373313" y="2667000"/>
            <a:ext cx="1817687" cy="587375"/>
            <a:chOff x="1117" y="1659"/>
            <a:chExt cx="1145" cy="370"/>
          </a:xfrm>
        </p:grpSpPr>
        <p:sp>
          <p:nvSpPr>
            <p:cNvPr id="70661" name="Oval 5"/>
            <p:cNvSpPr>
              <a:spLocks noChangeArrowheads="1"/>
            </p:cNvSpPr>
            <p:nvPr/>
          </p:nvSpPr>
          <p:spPr bwMode="auto">
            <a:xfrm>
              <a:off x="1117" y="1659"/>
              <a:ext cx="288" cy="192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70662" name="Oval 6"/>
            <p:cNvSpPr>
              <a:spLocks noChangeArrowheads="1"/>
            </p:cNvSpPr>
            <p:nvPr/>
          </p:nvSpPr>
          <p:spPr bwMode="auto">
            <a:xfrm>
              <a:off x="1118" y="1837"/>
              <a:ext cx="288" cy="192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grpSp>
          <p:nvGrpSpPr>
            <p:cNvPr id="70663" name="Group 7"/>
            <p:cNvGrpSpPr>
              <a:grpSpLocks/>
            </p:cNvGrpSpPr>
            <p:nvPr/>
          </p:nvGrpSpPr>
          <p:grpSpPr bwMode="auto">
            <a:xfrm>
              <a:off x="2070" y="1760"/>
              <a:ext cx="192" cy="192"/>
              <a:chOff x="2070" y="1913"/>
              <a:chExt cx="192" cy="192"/>
            </a:xfrm>
          </p:grpSpPr>
          <p:sp>
            <p:nvSpPr>
              <p:cNvPr id="70664" name="Line 8"/>
              <p:cNvSpPr>
                <a:spLocks noChangeShapeType="1"/>
              </p:cNvSpPr>
              <p:nvPr/>
            </p:nvSpPr>
            <p:spPr bwMode="auto">
              <a:xfrm>
                <a:off x="2070" y="1913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0665" name="Line 9"/>
              <p:cNvSpPr>
                <a:spLocks noChangeShapeType="1"/>
              </p:cNvSpPr>
              <p:nvPr/>
            </p:nvSpPr>
            <p:spPr bwMode="auto">
              <a:xfrm>
                <a:off x="2070" y="2105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0666" name="Line 10"/>
              <p:cNvSpPr>
                <a:spLocks noChangeShapeType="1"/>
              </p:cNvSpPr>
              <p:nvPr/>
            </p:nvSpPr>
            <p:spPr bwMode="auto">
              <a:xfrm flipV="1">
                <a:off x="2262" y="1913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 Summary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162800" cy="50292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Three types of data hazards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RAW  (MIPS)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WAW (not in MIPS)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WAR (not in MIPS)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Solution to RAW in MIPS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Stall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Forwarding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Detection &amp; Control</a:t>
            </a:r>
          </a:p>
          <a:p>
            <a:pPr lvl="3"/>
            <a:r>
              <a:rPr lang="en-US" altLang="zh-CN" smtClean="0">
                <a:ea typeface="宋体" panose="02010600030101010101" pitchFamily="2" charset="-122"/>
              </a:rPr>
              <a:t>EX hazard</a:t>
            </a:r>
          </a:p>
          <a:p>
            <a:pPr lvl="3"/>
            <a:r>
              <a:rPr lang="en-US" altLang="zh-CN" smtClean="0">
                <a:ea typeface="宋体" panose="02010600030101010101" pitchFamily="2" charset="-122"/>
              </a:rPr>
              <a:t>MEM hazard</a:t>
            </a:r>
          </a:p>
          <a:p>
            <a:pPr lvl="2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A stall is needed if read a register after a load instruction that writes the same register.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Reordering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267200" y="3698875"/>
            <a:ext cx="228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267200" y="4214813"/>
            <a:ext cx="228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590800" y="4987925"/>
            <a:ext cx="1981200" cy="1206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514600" y="5638800"/>
            <a:ext cx="19812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90800" y="3886200"/>
            <a:ext cx="474663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362200" y="3657600"/>
            <a:ext cx="6858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438400" y="3733800"/>
            <a:ext cx="152400" cy="2057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886200" y="4718050"/>
            <a:ext cx="30480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 flipH="1">
            <a:off x="3851275" y="3540125"/>
            <a:ext cx="457200" cy="1066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981200" y="2590800"/>
            <a:ext cx="271463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2112963" y="2116138"/>
            <a:ext cx="130175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633538" y="2286000"/>
            <a:ext cx="3810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1176338" y="2081213"/>
            <a:ext cx="990600" cy="204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795338" y="2362200"/>
            <a:ext cx="8382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719138" y="2362200"/>
            <a:ext cx="152400" cy="1295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0" y="1981200"/>
            <a:ext cx="9906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642938" y="3657600"/>
            <a:ext cx="3048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185738" y="3657600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33338" y="2122488"/>
            <a:ext cx="152400" cy="167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338138" y="3200400"/>
            <a:ext cx="1524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490538" y="3200400"/>
            <a:ext cx="152400" cy="1089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 flipH="1">
            <a:off x="1633538" y="3503613"/>
            <a:ext cx="45720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pic>
        <p:nvPicPr>
          <p:cNvPr id="821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2090738" y="3657600"/>
            <a:ext cx="2286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2297113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1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Clock Cycle 2</a:t>
            </a: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45037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6256338" y="2209800"/>
            <a:ext cx="76200" cy="3810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8161338" y="2209800"/>
            <a:ext cx="76200" cy="381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8153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2260600" y="22098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2268538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2316163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2251075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>
            <a:off x="24384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3124200" y="141605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LW</a:t>
            </a:r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>
            <a:off x="2286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909638" y="14160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Pipelining Outline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Next class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Introduction		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Defining Pipelining 	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Pipelining Instructions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Hazards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Structural hazards	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Data Hazards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Control Hazards 	 </a:t>
            </a:r>
            <a:r>
              <a:rPr lang="en-US" altLang="zh-CN" smtClean="0">
                <a:solidFill>
                  <a:srgbClr val="CC0000"/>
                </a:solidFill>
                <a:latin typeface="Wingdings 3" panose="05040102010807070707" pitchFamily="18" charset="2"/>
                <a:ea typeface="宋体" panose="02010600030101010101" pitchFamily="2" charset="-122"/>
              </a:rPr>
              <a:t>\</a:t>
            </a:r>
            <a:endParaRPr lang="en-US" altLang="zh-CN" smtClean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Performance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Controller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Pipeline Hazards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Where one instruction cannot </a:t>
            </a:r>
            <a:r>
              <a:rPr lang="en-US" altLang="zh-CN" u="sng" smtClean="0">
                <a:ea typeface="宋体" panose="02010600030101010101" pitchFamily="2" charset="-122"/>
              </a:rPr>
              <a:t>immediately</a:t>
            </a:r>
            <a:r>
              <a:rPr lang="en-US" altLang="zh-CN" smtClean="0">
                <a:ea typeface="宋体" panose="02010600030101010101" pitchFamily="2" charset="-122"/>
              </a:rPr>
              <a:t> follow another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Types of hazards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Structural hazards</a:t>
            </a:r>
            <a:r>
              <a:rPr lang="en-US" altLang="zh-CN" smtClean="0">
                <a:ea typeface="宋体" panose="02010600030101010101" pitchFamily="2" charset="-122"/>
              </a:rPr>
              <a:t> - attempt to use same resource twice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Control hazards</a:t>
            </a:r>
            <a:r>
              <a:rPr lang="en-US" altLang="zh-CN" smtClean="0">
                <a:ea typeface="宋体" panose="02010600030101010101" pitchFamily="2" charset="-122"/>
              </a:rPr>
              <a:t> - attempt to make decision before condition is evaluated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Data hazards</a:t>
            </a:r>
            <a:r>
              <a:rPr lang="en-US" altLang="zh-CN" smtClean="0">
                <a:ea typeface="宋体" panose="02010600030101010101" pitchFamily="2" charset="-122"/>
              </a:rPr>
              <a:t> - attempt to use data before it is ready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Can always resolve hazards by waiting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762000"/>
          </a:xfrm>
        </p:spPr>
        <p:txBody>
          <a:bodyPr/>
          <a:lstStyle/>
          <a:p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Control Hazards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162800" cy="50292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A </a:t>
            </a:r>
            <a:r>
              <a:rPr lang="en-US" altLang="zh-CN" i="1" smtClean="0">
                <a:solidFill>
                  <a:srgbClr val="CC0000"/>
                </a:solidFill>
                <a:ea typeface="宋体" panose="02010600030101010101" pitchFamily="2" charset="-122"/>
              </a:rPr>
              <a:t>control hazard</a:t>
            </a:r>
            <a:r>
              <a:rPr lang="en-US" altLang="zh-CN" smtClean="0">
                <a:ea typeface="宋体" panose="02010600030101010101" pitchFamily="2" charset="-122"/>
              </a:rPr>
              <a:t> is when we need to find the destination of a branch, and can’t fetch any new instructions until we know that destination.</a:t>
            </a:r>
          </a:p>
          <a:p>
            <a:pPr marL="0" indent="0" algn="just"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A branch is either</a:t>
            </a:r>
          </a:p>
          <a:p>
            <a:pPr marL="742950" lvl="1" indent="-285750"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Taken</a:t>
            </a:r>
            <a:r>
              <a:rPr lang="en-US" altLang="zh-CN" smtClean="0">
                <a:ea typeface="宋体" panose="02010600030101010101" pitchFamily="2" charset="-122"/>
              </a:rPr>
              <a:t>: PC &lt;= PC + 4 + </a:t>
            </a:r>
            <a:r>
              <a:rPr lang="en-US" altLang="zh-CN" smtClean="0">
                <a:ea typeface="宋体" panose="02010600030101010101" pitchFamily="2" charset="-122"/>
                <a:hlinkClick r:id="rId3" action="ppaction://hlinksldjump"/>
              </a:rPr>
              <a:t>Immediate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Not Taken</a:t>
            </a:r>
            <a:r>
              <a:rPr lang="en-US" altLang="zh-CN" smtClean="0">
                <a:ea typeface="宋体" panose="02010600030101010101" pitchFamily="2" charset="-122"/>
              </a:rPr>
              <a:t>: PC &lt;= PC + 4</a:t>
            </a:r>
          </a:p>
          <a:p>
            <a:pPr marL="0" indent="0" algn="just">
              <a:buFontTx/>
              <a:buNone/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152400"/>
            <a:ext cx="4114800" cy="1143000"/>
          </a:xfrm>
          <a:noFill/>
        </p:spPr>
        <p:txBody>
          <a:bodyPr/>
          <a:lstStyle/>
          <a:p>
            <a:r>
              <a:rPr lang="en-US" altLang="zh-CN" sz="1500" smtClean="0">
                <a:ea typeface="宋体" panose="02010600030101010101" pitchFamily="2" charset="-122"/>
              </a:rPr>
              <a:t>Control Hazard on Branches</a:t>
            </a:r>
            <a:br>
              <a:rPr lang="en-US" altLang="zh-CN" sz="1500" smtClean="0">
                <a:ea typeface="宋体" panose="02010600030101010101" pitchFamily="2" charset="-122"/>
              </a:rPr>
            </a:br>
            <a:r>
              <a:rPr lang="en-US" altLang="zh-CN" sz="1500" smtClean="0">
                <a:ea typeface="宋体" panose="02010600030101010101" pitchFamily="2" charset="-122"/>
              </a:rPr>
              <a:t>Three Stage Stall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52400" y="152400"/>
            <a:ext cx="464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4000">
                <a:solidFill>
                  <a:srgbClr val="0237BC"/>
                </a:solidFill>
                <a:ea typeface="宋体" panose="02010600030101010101" pitchFamily="2" charset="-122"/>
              </a:rPr>
              <a:t>Control Hazards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762000" y="1524000"/>
            <a:ext cx="8177213" cy="4057650"/>
            <a:chOff x="0" y="1344"/>
            <a:chExt cx="5780" cy="2556"/>
          </a:xfrm>
        </p:grpSpPr>
        <p:sp>
          <p:nvSpPr>
            <p:cNvPr id="75782" name="Rectangle 5"/>
            <p:cNvSpPr>
              <a:spLocks noChangeArrowheads="1"/>
            </p:cNvSpPr>
            <p:nvPr/>
          </p:nvSpPr>
          <p:spPr bwMode="auto">
            <a:xfrm>
              <a:off x="1241" y="1344"/>
              <a:ext cx="720" cy="24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grpSp>
          <p:nvGrpSpPr>
            <p:cNvPr id="75783" name="Group 6"/>
            <p:cNvGrpSpPr>
              <a:grpSpLocks/>
            </p:cNvGrpSpPr>
            <p:nvPr/>
          </p:nvGrpSpPr>
          <p:grpSpPr bwMode="auto">
            <a:xfrm>
              <a:off x="0" y="1440"/>
              <a:ext cx="1869" cy="2392"/>
              <a:chOff x="473" y="1446"/>
              <a:chExt cx="1560" cy="2392"/>
            </a:xfrm>
          </p:grpSpPr>
          <p:sp>
            <p:nvSpPr>
              <p:cNvPr id="75961" name="Rectangle 7"/>
              <p:cNvSpPr>
                <a:spLocks noChangeArrowheads="1"/>
              </p:cNvSpPr>
              <p:nvPr/>
            </p:nvSpPr>
            <p:spPr bwMode="auto">
              <a:xfrm>
                <a:off x="473" y="1446"/>
                <a:ext cx="1426" cy="5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10: </a:t>
                </a:r>
                <a:r>
                  <a:rPr lang="en-US" altLang="zh-CN" sz="2400">
                    <a:solidFill>
                      <a:srgbClr val="CC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hlinkClick r:id="rId3" action="ppaction://hlinksldjump"/>
                  </a:rPr>
                  <a:t>beq r1,r3,36</a:t>
                </a:r>
                <a:endParaRPr lang="en-US" altLang="zh-CN" sz="24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algn="l" latinLnBrk="1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962" name="Rectangle 8"/>
              <p:cNvSpPr>
                <a:spLocks noChangeArrowheads="1"/>
              </p:cNvSpPr>
              <p:nvPr/>
            </p:nvSpPr>
            <p:spPr bwMode="auto">
              <a:xfrm>
                <a:off x="473" y="1998"/>
                <a:ext cx="1446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14: and r2,r3,r5 </a:t>
                </a:r>
              </a:p>
              <a:p>
                <a:pPr algn="l" latinLnBrk="1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963" name="Rectangle 9"/>
              <p:cNvSpPr>
                <a:spLocks noChangeArrowheads="1"/>
              </p:cNvSpPr>
              <p:nvPr/>
            </p:nvSpPr>
            <p:spPr bwMode="auto">
              <a:xfrm>
                <a:off x="473" y="2526"/>
                <a:ext cx="1306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18: or  r6,r1,r7</a:t>
                </a:r>
              </a:p>
              <a:p>
                <a:pPr algn="l" latinLnBrk="1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964" name="Rectangle 10"/>
              <p:cNvSpPr>
                <a:spLocks noChangeArrowheads="1"/>
              </p:cNvSpPr>
              <p:nvPr/>
            </p:nvSpPr>
            <p:spPr bwMode="auto">
              <a:xfrm>
                <a:off x="473" y="3066"/>
                <a:ext cx="1396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22: add r8,r1,r9</a:t>
                </a:r>
              </a:p>
              <a:p>
                <a:pPr algn="l" latinLnBrk="1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965" name="Rectangle 11"/>
              <p:cNvSpPr>
                <a:spLocks noChangeArrowheads="1"/>
              </p:cNvSpPr>
              <p:nvPr/>
            </p:nvSpPr>
            <p:spPr bwMode="auto">
              <a:xfrm>
                <a:off x="476" y="3552"/>
                <a:ext cx="1557" cy="2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36: xor r10,r1,r11</a:t>
                </a:r>
              </a:p>
            </p:txBody>
          </p:sp>
        </p:grpSp>
        <p:sp>
          <p:nvSpPr>
            <p:cNvPr id="75784" name="Freeform 12"/>
            <p:cNvSpPr>
              <a:spLocks/>
            </p:cNvSpPr>
            <p:nvPr/>
          </p:nvSpPr>
          <p:spPr bwMode="auto">
            <a:xfrm>
              <a:off x="1152" y="1674"/>
              <a:ext cx="912" cy="1926"/>
            </a:xfrm>
            <a:custGeom>
              <a:avLst/>
              <a:gdLst>
                <a:gd name="T0" fmla="*/ 0 w 960"/>
                <a:gd name="T1" fmla="*/ 0 h 1920"/>
                <a:gd name="T2" fmla="*/ 0 w 960"/>
                <a:gd name="T3" fmla="*/ 193 h 1920"/>
                <a:gd name="T4" fmla="*/ 912 w 960"/>
                <a:gd name="T5" fmla="*/ 193 h 1920"/>
                <a:gd name="T6" fmla="*/ 912 w 960"/>
                <a:gd name="T7" fmla="*/ 1733 h 1920"/>
                <a:gd name="T8" fmla="*/ 46 w 960"/>
                <a:gd name="T9" fmla="*/ 1733 h 1920"/>
                <a:gd name="T10" fmla="*/ 46 w 960"/>
                <a:gd name="T11" fmla="*/ 1926 h 19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0" h="1920">
                  <a:moveTo>
                    <a:pt x="0" y="0"/>
                  </a:moveTo>
                  <a:lnTo>
                    <a:pt x="0" y="192"/>
                  </a:lnTo>
                  <a:lnTo>
                    <a:pt x="960" y="192"/>
                  </a:lnTo>
                  <a:lnTo>
                    <a:pt x="960" y="1728"/>
                  </a:lnTo>
                  <a:lnTo>
                    <a:pt x="48" y="1728"/>
                  </a:lnTo>
                  <a:lnTo>
                    <a:pt x="48" y="19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75785" name="Group 13"/>
            <p:cNvGrpSpPr>
              <a:grpSpLocks/>
            </p:cNvGrpSpPr>
            <p:nvPr/>
          </p:nvGrpSpPr>
          <p:grpSpPr bwMode="auto">
            <a:xfrm>
              <a:off x="2112" y="1344"/>
              <a:ext cx="3668" cy="2556"/>
              <a:chOff x="2047" y="1344"/>
              <a:chExt cx="3733" cy="2556"/>
            </a:xfrm>
          </p:grpSpPr>
          <p:grpSp>
            <p:nvGrpSpPr>
              <p:cNvPr id="75786" name="Group 14"/>
              <p:cNvGrpSpPr>
                <a:grpSpLocks/>
              </p:cNvGrpSpPr>
              <p:nvPr/>
            </p:nvGrpSpPr>
            <p:grpSpPr bwMode="auto">
              <a:xfrm>
                <a:off x="2904" y="2419"/>
                <a:ext cx="2024" cy="441"/>
                <a:chOff x="1926" y="1200"/>
                <a:chExt cx="1993" cy="441"/>
              </a:xfrm>
            </p:grpSpPr>
            <p:grpSp>
              <p:nvGrpSpPr>
                <p:cNvPr id="75928" name="Group 15"/>
                <p:cNvGrpSpPr>
                  <a:grpSpLocks noChangeAspect="1"/>
                </p:cNvGrpSpPr>
                <p:nvPr/>
              </p:nvGrpSpPr>
              <p:grpSpPr bwMode="auto">
                <a:xfrm>
                  <a:off x="2392" y="1304"/>
                  <a:ext cx="302" cy="233"/>
                  <a:chOff x="1295" y="528"/>
                  <a:chExt cx="653" cy="432"/>
                </a:xfrm>
              </p:grpSpPr>
              <p:grpSp>
                <p:nvGrpSpPr>
                  <p:cNvPr id="75957" name="Group 1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5959" name="Rectangle 1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HK" alt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75960" name="Rectangle 1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75958" name="Text Box 1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95" y="574"/>
                    <a:ext cx="653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  <p:sp>
              <p:nvSpPr>
                <p:cNvPr id="75929" name="Line 20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930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931" name="Group 22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17" cy="371"/>
                  <a:chOff x="2991" y="411"/>
                  <a:chExt cx="391" cy="768"/>
                </a:xfrm>
              </p:grpSpPr>
              <p:sp>
                <p:nvSpPr>
                  <p:cNvPr id="75953" name="AutoShape 23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672 w 21600"/>
                      <a:gd name="T1" fmla="*/ 169 h 21600"/>
                      <a:gd name="T2" fmla="*/ 384 w 21600"/>
                      <a:gd name="T3" fmla="*/ 337 h 21600"/>
                      <a:gd name="T4" fmla="*/ 96 w 21600"/>
                      <a:gd name="T5" fmla="*/ 169 h 21600"/>
                      <a:gd name="T6" fmla="*/ 38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5954" name="AutoShape 24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955" name="Freeform 25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139 h 288"/>
                      <a:gd name="T2" fmla="*/ 109 w 384"/>
                      <a:gd name="T3" fmla="*/ 0 h 288"/>
                      <a:gd name="T4" fmla="*/ 218 w 384"/>
                      <a:gd name="T5" fmla="*/ 139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5956" name="Text Box 26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36" y="582"/>
                    <a:ext cx="582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ALU</a:t>
                    </a:r>
                  </a:p>
                </p:txBody>
              </p:sp>
            </p:grpSp>
            <p:sp>
              <p:nvSpPr>
                <p:cNvPr id="75932" name="Line 27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933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934" name="Group 29"/>
                <p:cNvGrpSpPr>
                  <a:grpSpLocks noChangeAspect="1"/>
                </p:cNvGrpSpPr>
                <p:nvPr/>
              </p:nvGrpSpPr>
              <p:grpSpPr bwMode="auto">
                <a:xfrm>
                  <a:off x="3151" y="1305"/>
                  <a:ext cx="401" cy="232"/>
                  <a:chOff x="3728" y="576"/>
                  <a:chExt cx="867" cy="480"/>
                </a:xfrm>
              </p:grpSpPr>
              <p:sp>
                <p:nvSpPr>
                  <p:cNvPr id="75951" name="Rectangle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5952" name="Text Box 3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28" y="628"/>
                    <a:ext cx="867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DMem</a:t>
                    </a:r>
                  </a:p>
                </p:txBody>
              </p:sp>
            </p:grpSp>
            <p:sp>
              <p:nvSpPr>
                <p:cNvPr id="75935" name="Freeform 32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85 h 384"/>
                    <a:gd name="T4" fmla="*/ 293 w 816"/>
                    <a:gd name="T5" fmla="*/ 185 h 384"/>
                    <a:gd name="T6" fmla="*/ 293 w 816"/>
                    <a:gd name="T7" fmla="*/ 69 h 384"/>
                    <a:gd name="T8" fmla="*/ 332 w 816"/>
                    <a:gd name="T9" fmla="*/ 69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936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937" name="Line 34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938" name="Group 35"/>
                <p:cNvGrpSpPr>
                  <a:grpSpLocks noChangeAspect="1"/>
                </p:cNvGrpSpPr>
                <p:nvPr/>
              </p:nvGrpSpPr>
              <p:grpSpPr bwMode="auto">
                <a:xfrm>
                  <a:off x="1926" y="1305"/>
                  <a:ext cx="371" cy="232"/>
                  <a:chOff x="1047" y="576"/>
                  <a:chExt cx="800" cy="480"/>
                </a:xfrm>
              </p:grpSpPr>
              <p:sp>
                <p:nvSpPr>
                  <p:cNvPr id="75949" name="Rectangle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5950" name="Text Box 3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7" y="628"/>
                    <a:ext cx="800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Ifetch</a:t>
                    </a:r>
                  </a:p>
                </p:txBody>
              </p:sp>
            </p:grpSp>
            <p:grpSp>
              <p:nvGrpSpPr>
                <p:cNvPr id="75939" name="Group 38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75945" name="Rectangle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946" name="Rectangle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947" name="Rectangle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948" name="Rectangle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75940" name="Group 43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19" y="1296"/>
                  <a:ext cx="300" cy="233"/>
                  <a:chOff x="1311" y="528"/>
                  <a:chExt cx="644" cy="432"/>
                </a:xfrm>
              </p:grpSpPr>
              <p:grpSp>
                <p:nvGrpSpPr>
                  <p:cNvPr id="75941" name="Group 4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5943" name="Rectangle 4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HK" alt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75944" name="Rectangle 4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75942" name="Text Box 4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11" y="574"/>
                    <a:ext cx="644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75787" name="Group 48"/>
              <p:cNvGrpSpPr>
                <a:grpSpLocks/>
              </p:cNvGrpSpPr>
              <p:nvPr/>
            </p:nvGrpSpPr>
            <p:grpSpPr bwMode="auto">
              <a:xfrm>
                <a:off x="2476" y="1883"/>
                <a:ext cx="2025" cy="441"/>
                <a:chOff x="1925" y="1200"/>
                <a:chExt cx="1994" cy="441"/>
              </a:xfrm>
            </p:grpSpPr>
            <p:grpSp>
              <p:nvGrpSpPr>
                <p:cNvPr id="75895" name="Group 49"/>
                <p:cNvGrpSpPr>
                  <a:grpSpLocks noChangeAspect="1"/>
                </p:cNvGrpSpPr>
                <p:nvPr/>
              </p:nvGrpSpPr>
              <p:grpSpPr bwMode="auto">
                <a:xfrm>
                  <a:off x="2392" y="1304"/>
                  <a:ext cx="301" cy="233"/>
                  <a:chOff x="1293" y="528"/>
                  <a:chExt cx="653" cy="432"/>
                </a:xfrm>
              </p:grpSpPr>
              <p:grpSp>
                <p:nvGrpSpPr>
                  <p:cNvPr id="75924" name="Group 5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5926" name="Rectangle 5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HK" alt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75927" name="Rectangle 5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75925" name="Text Box 5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93" y="574"/>
                    <a:ext cx="653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  <p:sp>
              <p:nvSpPr>
                <p:cNvPr id="75896" name="Line 54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97" name="Line 55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898" name="Group 56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16" cy="371"/>
                  <a:chOff x="2991" y="411"/>
                  <a:chExt cx="389" cy="768"/>
                </a:xfrm>
              </p:grpSpPr>
              <p:sp>
                <p:nvSpPr>
                  <p:cNvPr id="75920" name="AutoShape 57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672 w 21600"/>
                      <a:gd name="T1" fmla="*/ 169 h 21600"/>
                      <a:gd name="T2" fmla="*/ 384 w 21600"/>
                      <a:gd name="T3" fmla="*/ 337 h 21600"/>
                      <a:gd name="T4" fmla="*/ 96 w 21600"/>
                      <a:gd name="T5" fmla="*/ 169 h 21600"/>
                      <a:gd name="T6" fmla="*/ 38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5921" name="AutoShape 58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922" name="Freeform 59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139 h 288"/>
                      <a:gd name="T2" fmla="*/ 109 w 384"/>
                      <a:gd name="T3" fmla="*/ 0 h 288"/>
                      <a:gd name="T4" fmla="*/ 218 w 384"/>
                      <a:gd name="T5" fmla="*/ 139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5923" name="Text Box 60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33" y="585"/>
                    <a:ext cx="582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ALU</a:t>
                    </a:r>
                  </a:p>
                </p:txBody>
              </p:sp>
            </p:grpSp>
            <p:sp>
              <p:nvSpPr>
                <p:cNvPr id="75899" name="Line 61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900" name="Line 62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901" name="Group 63"/>
                <p:cNvGrpSpPr>
                  <a:grpSpLocks noChangeAspect="1"/>
                </p:cNvGrpSpPr>
                <p:nvPr/>
              </p:nvGrpSpPr>
              <p:grpSpPr bwMode="auto">
                <a:xfrm>
                  <a:off x="3150" y="1305"/>
                  <a:ext cx="400" cy="232"/>
                  <a:chOff x="3726" y="576"/>
                  <a:chExt cx="864" cy="480"/>
                </a:xfrm>
              </p:grpSpPr>
              <p:sp>
                <p:nvSpPr>
                  <p:cNvPr id="75918" name="Rectangle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5919" name="Text Box 6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26" y="628"/>
                    <a:ext cx="864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DMem</a:t>
                    </a:r>
                  </a:p>
                </p:txBody>
              </p:sp>
            </p:grpSp>
            <p:sp>
              <p:nvSpPr>
                <p:cNvPr id="75902" name="Freeform 66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85 h 384"/>
                    <a:gd name="T4" fmla="*/ 293 w 816"/>
                    <a:gd name="T5" fmla="*/ 185 h 384"/>
                    <a:gd name="T6" fmla="*/ 293 w 816"/>
                    <a:gd name="T7" fmla="*/ 69 h 384"/>
                    <a:gd name="T8" fmla="*/ 332 w 816"/>
                    <a:gd name="T9" fmla="*/ 69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903" name="Line 67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904" name="Line 68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905" name="Group 69"/>
                <p:cNvGrpSpPr>
                  <a:grpSpLocks noChangeAspect="1"/>
                </p:cNvGrpSpPr>
                <p:nvPr/>
              </p:nvGrpSpPr>
              <p:grpSpPr bwMode="auto">
                <a:xfrm>
                  <a:off x="1925" y="1305"/>
                  <a:ext cx="369" cy="232"/>
                  <a:chOff x="1043" y="576"/>
                  <a:chExt cx="796" cy="480"/>
                </a:xfrm>
              </p:grpSpPr>
              <p:sp>
                <p:nvSpPr>
                  <p:cNvPr id="75916" name="Rectangle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5917" name="Text Box 7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3" y="628"/>
                    <a:ext cx="796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Ifetch</a:t>
                    </a:r>
                  </a:p>
                </p:txBody>
              </p:sp>
            </p:grpSp>
            <p:grpSp>
              <p:nvGrpSpPr>
                <p:cNvPr id="75906" name="Group 72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75912" name="Rectangle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913" name="Rectangle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914" name="Rectangle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915" name="Rectangle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75907" name="Group 77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20" y="1296"/>
                  <a:ext cx="299" cy="233"/>
                  <a:chOff x="1313" y="528"/>
                  <a:chExt cx="642" cy="432"/>
                </a:xfrm>
              </p:grpSpPr>
              <p:grpSp>
                <p:nvGrpSpPr>
                  <p:cNvPr id="75908" name="Group 7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5910" name="Rectangle 7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HK" alt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75911" name="Rectangle 8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75909" name="Text Box 8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13" y="574"/>
                    <a:ext cx="64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75788" name="Group 82"/>
              <p:cNvGrpSpPr>
                <a:grpSpLocks/>
              </p:cNvGrpSpPr>
              <p:nvPr/>
            </p:nvGrpSpPr>
            <p:grpSpPr bwMode="auto">
              <a:xfrm>
                <a:off x="2056" y="1363"/>
                <a:ext cx="2024" cy="441"/>
                <a:chOff x="1924" y="1200"/>
                <a:chExt cx="1993" cy="441"/>
              </a:xfrm>
            </p:grpSpPr>
            <p:grpSp>
              <p:nvGrpSpPr>
                <p:cNvPr id="75862" name="Group 83"/>
                <p:cNvGrpSpPr>
                  <a:grpSpLocks noChangeAspect="1"/>
                </p:cNvGrpSpPr>
                <p:nvPr/>
              </p:nvGrpSpPr>
              <p:grpSpPr bwMode="auto">
                <a:xfrm>
                  <a:off x="2392" y="1304"/>
                  <a:ext cx="300" cy="233"/>
                  <a:chOff x="1295" y="528"/>
                  <a:chExt cx="648" cy="432"/>
                </a:xfrm>
              </p:grpSpPr>
              <p:grpSp>
                <p:nvGrpSpPr>
                  <p:cNvPr id="75891" name="Group 8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5893" name="Rectangle 8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HK" alt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75894" name="Rectangle 8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75892" name="Text Box 8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95" y="574"/>
                    <a:ext cx="64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  <p:sp>
              <p:nvSpPr>
                <p:cNvPr id="75863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64" name="Line 89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865" name="Group 90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20" cy="371"/>
                  <a:chOff x="2991" y="411"/>
                  <a:chExt cx="397" cy="768"/>
                </a:xfrm>
              </p:grpSpPr>
              <p:sp>
                <p:nvSpPr>
                  <p:cNvPr id="75887" name="AutoShape 91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672 w 21600"/>
                      <a:gd name="T1" fmla="*/ 169 h 21600"/>
                      <a:gd name="T2" fmla="*/ 384 w 21600"/>
                      <a:gd name="T3" fmla="*/ 337 h 21600"/>
                      <a:gd name="T4" fmla="*/ 96 w 21600"/>
                      <a:gd name="T5" fmla="*/ 169 h 21600"/>
                      <a:gd name="T6" fmla="*/ 38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5888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89" name="Freeform 93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139 h 288"/>
                      <a:gd name="T2" fmla="*/ 109 w 384"/>
                      <a:gd name="T3" fmla="*/ 0 h 288"/>
                      <a:gd name="T4" fmla="*/ 218 w 384"/>
                      <a:gd name="T5" fmla="*/ 139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5890" name="Text Box 94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1" y="583"/>
                    <a:ext cx="582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ALU</a:t>
                    </a:r>
                  </a:p>
                </p:txBody>
              </p:sp>
            </p:grpSp>
            <p:sp>
              <p:nvSpPr>
                <p:cNvPr id="75866" name="Line 95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67" name="Line 96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868" name="Group 97"/>
                <p:cNvGrpSpPr>
                  <a:grpSpLocks noChangeAspect="1"/>
                </p:cNvGrpSpPr>
                <p:nvPr/>
              </p:nvGrpSpPr>
              <p:grpSpPr bwMode="auto">
                <a:xfrm>
                  <a:off x="3149" y="1305"/>
                  <a:ext cx="400" cy="232"/>
                  <a:chOff x="3724" y="576"/>
                  <a:chExt cx="863" cy="480"/>
                </a:xfrm>
              </p:grpSpPr>
              <p:sp>
                <p:nvSpPr>
                  <p:cNvPr id="75885" name="Rectangle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5886" name="Text Box 9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24" y="628"/>
                    <a:ext cx="863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DMem</a:t>
                    </a:r>
                  </a:p>
                </p:txBody>
              </p:sp>
            </p:grpSp>
            <p:sp>
              <p:nvSpPr>
                <p:cNvPr id="75869" name="Freeform 100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85 h 384"/>
                    <a:gd name="T4" fmla="*/ 293 w 816"/>
                    <a:gd name="T5" fmla="*/ 185 h 384"/>
                    <a:gd name="T6" fmla="*/ 293 w 816"/>
                    <a:gd name="T7" fmla="*/ 69 h 384"/>
                    <a:gd name="T8" fmla="*/ 332 w 816"/>
                    <a:gd name="T9" fmla="*/ 69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70" name="Line 101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71" name="Line 102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872" name="Group 103"/>
                <p:cNvGrpSpPr>
                  <a:grpSpLocks noChangeAspect="1"/>
                </p:cNvGrpSpPr>
                <p:nvPr/>
              </p:nvGrpSpPr>
              <p:grpSpPr bwMode="auto">
                <a:xfrm>
                  <a:off x="1924" y="1305"/>
                  <a:ext cx="370" cy="232"/>
                  <a:chOff x="1041" y="576"/>
                  <a:chExt cx="798" cy="480"/>
                </a:xfrm>
              </p:grpSpPr>
              <p:sp>
                <p:nvSpPr>
                  <p:cNvPr id="75883" name="Rectangle 1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5884" name="Text Box 10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1" y="628"/>
                    <a:ext cx="798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Ifetch</a:t>
                    </a:r>
                  </a:p>
                </p:txBody>
              </p:sp>
            </p:grpSp>
            <p:grpSp>
              <p:nvGrpSpPr>
                <p:cNvPr id="75873" name="Group 106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75879" name="Rectangle 1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80" name="Rectangle 1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81" name="Rectangle 1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82" name="Rectangle 1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75874" name="Group 111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18" y="1296"/>
                  <a:ext cx="299" cy="233"/>
                  <a:chOff x="1309" y="528"/>
                  <a:chExt cx="642" cy="432"/>
                </a:xfrm>
              </p:grpSpPr>
              <p:grpSp>
                <p:nvGrpSpPr>
                  <p:cNvPr id="75875" name="Group 11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5877" name="Rectangle 11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HK" alt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75878" name="Rectangle 11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75876" name="Text Box 11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09" y="574"/>
                    <a:ext cx="64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75789" name="Group 116"/>
              <p:cNvGrpSpPr>
                <a:grpSpLocks noChangeAspect="1"/>
              </p:cNvGrpSpPr>
              <p:nvPr/>
            </p:nvGrpSpPr>
            <p:grpSpPr bwMode="auto">
              <a:xfrm>
                <a:off x="3802" y="3051"/>
                <a:ext cx="305" cy="233"/>
                <a:chOff x="1291" y="528"/>
                <a:chExt cx="650" cy="432"/>
              </a:xfrm>
            </p:grpSpPr>
            <p:grpSp>
              <p:nvGrpSpPr>
                <p:cNvPr id="75858" name="Group 11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5860" name="Rectangle 1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61" name="Rectangle 1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5859" name="Text Box 12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291" y="574"/>
                  <a:ext cx="650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Reg</a:t>
                  </a:r>
                </a:p>
              </p:txBody>
            </p:sp>
          </p:grpSp>
          <p:sp>
            <p:nvSpPr>
              <p:cNvPr id="75790" name="Line 121"/>
              <p:cNvSpPr>
                <a:spLocks noChangeAspect="1" noChangeShapeType="1"/>
              </p:cNvSpPr>
              <p:nvPr/>
            </p:nvSpPr>
            <p:spPr bwMode="auto">
              <a:xfrm>
                <a:off x="4067" y="3098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5791" name="Line 122"/>
              <p:cNvSpPr>
                <a:spLocks noChangeAspect="1" noChangeShapeType="1"/>
              </p:cNvSpPr>
              <p:nvPr/>
            </p:nvSpPr>
            <p:spPr bwMode="auto">
              <a:xfrm>
                <a:off x="4067" y="3237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grpSp>
            <p:nvGrpSpPr>
              <p:cNvPr id="75792" name="Group 123"/>
              <p:cNvGrpSpPr>
                <a:grpSpLocks noChangeAspect="1"/>
              </p:cNvGrpSpPr>
              <p:nvPr/>
            </p:nvGrpSpPr>
            <p:grpSpPr bwMode="auto">
              <a:xfrm>
                <a:off x="4270" y="2982"/>
                <a:ext cx="220" cy="371"/>
                <a:chOff x="2991" y="411"/>
                <a:chExt cx="391" cy="768"/>
              </a:xfrm>
            </p:grpSpPr>
            <p:sp>
              <p:nvSpPr>
                <p:cNvPr id="75854" name="AutoShape 12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AU"/>
                </a:p>
              </p:txBody>
            </p:sp>
            <p:sp>
              <p:nvSpPr>
                <p:cNvPr id="75855" name="AutoShape 125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HK" alt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5856" name="Freeform 126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57" name="Text Box 127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35" y="584"/>
                  <a:ext cx="582" cy="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ALU</a:t>
                  </a:r>
                </a:p>
              </p:txBody>
            </p:sp>
          </p:grpSp>
          <p:sp>
            <p:nvSpPr>
              <p:cNvPr id="75793" name="Line 128"/>
              <p:cNvSpPr>
                <a:spLocks noChangeAspect="1" noChangeShapeType="1"/>
              </p:cNvSpPr>
              <p:nvPr/>
            </p:nvSpPr>
            <p:spPr bwMode="auto">
              <a:xfrm>
                <a:off x="4474" y="3168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5794" name="Line 129"/>
              <p:cNvSpPr>
                <a:spLocks noChangeAspect="1" noChangeShapeType="1"/>
              </p:cNvSpPr>
              <p:nvPr/>
            </p:nvSpPr>
            <p:spPr bwMode="auto">
              <a:xfrm>
                <a:off x="4904" y="3168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grpSp>
            <p:nvGrpSpPr>
              <p:cNvPr id="75795" name="Group 130"/>
              <p:cNvGrpSpPr>
                <a:grpSpLocks noChangeAspect="1"/>
              </p:cNvGrpSpPr>
              <p:nvPr/>
            </p:nvGrpSpPr>
            <p:grpSpPr bwMode="auto">
              <a:xfrm>
                <a:off x="4572" y="3052"/>
                <a:ext cx="406" cy="232"/>
                <a:chOff x="3723" y="576"/>
                <a:chExt cx="863" cy="480"/>
              </a:xfrm>
            </p:grpSpPr>
            <p:sp>
              <p:nvSpPr>
                <p:cNvPr id="75852" name="Rectangle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r"/>
                  <a:endParaRPr lang="zh-CN" altLang="en-US" sz="10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853" name="Text Box 13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23" y="628"/>
                  <a:ext cx="863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DMem</a:t>
                  </a:r>
                </a:p>
              </p:txBody>
            </p:sp>
          </p:grpSp>
          <p:sp>
            <p:nvSpPr>
              <p:cNvPr id="75796" name="Freeform 133"/>
              <p:cNvSpPr>
                <a:spLocks noChangeAspect="1"/>
              </p:cNvSpPr>
              <p:nvPr/>
            </p:nvSpPr>
            <p:spPr bwMode="auto">
              <a:xfrm>
                <a:off x="4633" y="3168"/>
                <a:ext cx="337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7 w 816"/>
                  <a:gd name="T5" fmla="*/ 185 h 384"/>
                  <a:gd name="T6" fmla="*/ 297 w 816"/>
                  <a:gd name="T7" fmla="*/ 69 h 384"/>
                  <a:gd name="T8" fmla="*/ 337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5797" name="Line 134"/>
              <p:cNvSpPr>
                <a:spLocks noChangeAspect="1" noChangeShapeType="1"/>
              </p:cNvSpPr>
              <p:nvPr/>
            </p:nvSpPr>
            <p:spPr bwMode="auto">
              <a:xfrm>
                <a:off x="3608" y="3238"/>
                <a:ext cx="2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5798" name="Line 135"/>
              <p:cNvSpPr>
                <a:spLocks noChangeAspect="1" noChangeShapeType="1"/>
              </p:cNvSpPr>
              <p:nvPr/>
            </p:nvSpPr>
            <p:spPr bwMode="auto">
              <a:xfrm>
                <a:off x="3578" y="3098"/>
                <a:ext cx="2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grpSp>
            <p:nvGrpSpPr>
              <p:cNvPr id="75799" name="Group 136"/>
              <p:cNvGrpSpPr>
                <a:grpSpLocks noChangeAspect="1"/>
              </p:cNvGrpSpPr>
              <p:nvPr/>
            </p:nvGrpSpPr>
            <p:grpSpPr bwMode="auto">
              <a:xfrm>
                <a:off x="3328" y="3052"/>
                <a:ext cx="376" cy="232"/>
                <a:chOff x="1040" y="576"/>
                <a:chExt cx="797" cy="480"/>
              </a:xfrm>
            </p:grpSpPr>
            <p:sp>
              <p:nvSpPr>
                <p:cNvPr id="75850" name="Rectangle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r"/>
                  <a:endParaRPr lang="zh-CN" altLang="en-US" sz="10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851" name="Text Box 13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40" y="628"/>
                  <a:ext cx="797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Ifetch</a:t>
                  </a:r>
                </a:p>
              </p:txBody>
            </p:sp>
          </p:grpSp>
          <p:sp>
            <p:nvSpPr>
              <p:cNvPr id="75800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4123" y="2947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75801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4970" y="2947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75802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3699" y="2947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75803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4546" y="2950"/>
                <a:ext cx="45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75804" name="Group 143"/>
              <p:cNvGrpSpPr>
                <a:grpSpLocks noChangeAspect="1"/>
              </p:cNvGrpSpPr>
              <p:nvPr/>
            </p:nvGrpSpPr>
            <p:grpSpPr bwMode="auto">
              <a:xfrm flipH="1">
                <a:off x="5046" y="3043"/>
                <a:ext cx="306" cy="233"/>
                <a:chOff x="1303" y="528"/>
                <a:chExt cx="647" cy="432"/>
              </a:xfrm>
            </p:grpSpPr>
            <p:grpSp>
              <p:nvGrpSpPr>
                <p:cNvPr id="75846" name="Group 14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5848" name="Rectangle 1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49" name="Rectangle 1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5847" name="Text Box 14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03" y="574"/>
                  <a:ext cx="64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Reg</a:t>
                  </a:r>
                </a:p>
              </p:txBody>
            </p:sp>
          </p:grpSp>
          <p:grpSp>
            <p:nvGrpSpPr>
              <p:cNvPr id="75805" name="Group 148"/>
              <p:cNvGrpSpPr>
                <a:grpSpLocks/>
              </p:cNvGrpSpPr>
              <p:nvPr/>
            </p:nvGrpSpPr>
            <p:grpSpPr bwMode="auto">
              <a:xfrm>
                <a:off x="3757" y="3459"/>
                <a:ext cx="2023" cy="441"/>
                <a:chOff x="1926" y="1200"/>
                <a:chExt cx="1992" cy="441"/>
              </a:xfrm>
            </p:grpSpPr>
            <p:grpSp>
              <p:nvGrpSpPr>
                <p:cNvPr id="75813" name="Group 149"/>
                <p:cNvGrpSpPr>
                  <a:grpSpLocks noChangeAspect="1"/>
                </p:cNvGrpSpPr>
                <p:nvPr/>
              </p:nvGrpSpPr>
              <p:grpSpPr bwMode="auto">
                <a:xfrm>
                  <a:off x="2390" y="1304"/>
                  <a:ext cx="301" cy="233"/>
                  <a:chOff x="1291" y="528"/>
                  <a:chExt cx="650" cy="432"/>
                </a:xfrm>
              </p:grpSpPr>
              <p:grpSp>
                <p:nvGrpSpPr>
                  <p:cNvPr id="75842" name="Group 15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5844" name="Rectangle 15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HK" alt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75845" name="Rectangle 15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75843" name="Text Box 15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91" y="574"/>
                    <a:ext cx="650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  <p:sp>
              <p:nvSpPr>
                <p:cNvPr id="75814" name="Line 154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15" name="Line 155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816" name="Group 156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18" cy="371"/>
                  <a:chOff x="2991" y="411"/>
                  <a:chExt cx="393" cy="768"/>
                </a:xfrm>
              </p:grpSpPr>
              <p:sp>
                <p:nvSpPr>
                  <p:cNvPr id="75838" name="AutoShape 157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672 w 21600"/>
                      <a:gd name="T1" fmla="*/ 169 h 21600"/>
                      <a:gd name="T2" fmla="*/ 384 w 21600"/>
                      <a:gd name="T3" fmla="*/ 337 h 21600"/>
                      <a:gd name="T4" fmla="*/ 96 w 21600"/>
                      <a:gd name="T5" fmla="*/ 169 h 21600"/>
                      <a:gd name="T6" fmla="*/ 38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5839" name="AutoShape 158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40" name="Freeform 159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139 h 288"/>
                      <a:gd name="T2" fmla="*/ 109 w 384"/>
                      <a:gd name="T3" fmla="*/ 0 h 288"/>
                      <a:gd name="T4" fmla="*/ 218 w 384"/>
                      <a:gd name="T5" fmla="*/ 139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5841" name="Text Box 160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37" y="585"/>
                    <a:ext cx="582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ALU</a:t>
                    </a:r>
                  </a:p>
                </p:txBody>
              </p:sp>
            </p:grpSp>
            <p:sp>
              <p:nvSpPr>
                <p:cNvPr id="75817" name="Line 161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18" name="Line 162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819" name="Group 163"/>
                <p:cNvGrpSpPr>
                  <a:grpSpLocks noChangeAspect="1"/>
                </p:cNvGrpSpPr>
                <p:nvPr/>
              </p:nvGrpSpPr>
              <p:grpSpPr bwMode="auto">
                <a:xfrm>
                  <a:off x="3150" y="1305"/>
                  <a:ext cx="401" cy="232"/>
                  <a:chOff x="3726" y="576"/>
                  <a:chExt cx="865" cy="480"/>
                </a:xfrm>
              </p:grpSpPr>
              <p:sp>
                <p:nvSpPr>
                  <p:cNvPr id="75836" name="Rectangle 1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5837" name="Text Box 16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26" y="628"/>
                    <a:ext cx="865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DMem</a:t>
                    </a:r>
                  </a:p>
                </p:txBody>
              </p:sp>
            </p:grpSp>
            <p:sp>
              <p:nvSpPr>
                <p:cNvPr id="75820" name="Freeform 166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85 h 384"/>
                    <a:gd name="T4" fmla="*/ 293 w 816"/>
                    <a:gd name="T5" fmla="*/ 185 h 384"/>
                    <a:gd name="T6" fmla="*/ 293 w 816"/>
                    <a:gd name="T7" fmla="*/ 69 h 384"/>
                    <a:gd name="T8" fmla="*/ 332 w 816"/>
                    <a:gd name="T9" fmla="*/ 69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21" name="Line 167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22" name="Line 168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823" name="Group 169"/>
                <p:cNvGrpSpPr>
                  <a:grpSpLocks noChangeAspect="1"/>
                </p:cNvGrpSpPr>
                <p:nvPr/>
              </p:nvGrpSpPr>
              <p:grpSpPr bwMode="auto">
                <a:xfrm>
                  <a:off x="1926" y="1305"/>
                  <a:ext cx="369" cy="232"/>
                  <a:chOff x="1046" y="576"/>
                  <a:chExt cx="796" cy="480"/>
                </a:xfrm>
              </p:grpSpPr>
              <p:sp>
                <p:nvSpPr>
                  <p:cNvPr id="75834" name="Rectangle 1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5835" name="Text Box 17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6" y="628"/>
                    <a:ext cx="796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Ifetch</a:t>
                    </a:r>
                  </a:p>
                </p:txBody>
              </p:sp>
            </p:grpSp>
            <p:grpSp>
              <p:nvGrpSpPr>
                <p:cNvPr id="75824" name="Group 172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75830" name="Rectangle 1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31" name="Rectangle 1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32" name="Rectangle 1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33" name="Rectangle 1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75825" name="Group 177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18" y="1296"/>
                  <a:ext cx="300" cy="233"/>
                  <a:chOff x="1309" y="528"/>
                  <a:chExt cx="644" cy="432"/>
                </a:xfrm>
              </p:grpSpPr>
              <p:grpSp>
                <p:nvGrpSpPr>
                  <p:cNvPr id="75826" name="Group 17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5828" name="Rectangle 17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HK" alt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75829" name="Rectangle 18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75827" name="Text Box 18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09" y="574"/>
                    <a:ext cx="644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</p:grpSp>
          <p:sp>
            <p:nvSpPr>
              <p:cNvPr id="75806" name="Rectangle 182"/>
              <p:cNvSpPr>
                <a:spLocks noChangeAspect="1" noChangeArrowheads="1"/>
              </p:cNvSpPr>
              <p:nvPr/>
            </p:nvSpPr>
            <p:spPr bwMode="auto">
              <a:xfrm>
                <a:off x="3716" y="3450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75807" name="Line 183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384" cy="2064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5808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3264" y="2928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75809" name="Rectangle 185"/>
              <p:cNvSpPr>
                <a:spLocks noChangeAspect="1" noChangeArrowheads="1"/>
              </p:cNvSpPr>
              <p:nvPr/>
            </p:nvSpPr>
            <p:spPr bwMode="auto">
              <a:xfrm>
                <a:off x="3264" y="2928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75810" name="Rectangle 186"/>
              <p:cNvSpPr>
                <a:spLocks noChangeAspect="1" noChangeArrowheads="1"/>
              </p:cNvSpPr>
              <p:nvPr/>
            </p:nvSpPr>
            <p:spPr bwMode="auto">
              <a:xfrm>
                <a:off x="2832" y="2400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75811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2417" y="1862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75812" name="Rectangle 188"/>
              <p:cNvSpPr>
                <a:spLocks noChangeAspect="1" noChangeArrowheads="1"/>
              </p:cNvSpPr>
              <p:nvPr/>
            </p:nvSpPr>
            <p:spPr bwMode="auto">
              <a:xfrm>
                <a:off x="2047" y="1344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</p:grpSp>
      </p:grpSp>
      <p:sp>
        <p:nvSpPr>
          <p:cNvPr id="75781" name="Text Box 189"/>
          <p:cNvSpPr txBox="1">
            <a:spLocks noChangeArrowheads="1"/>
          </p:cNvSpPr>
          <p:nvPr/>
        </p:nvSpPr>
        <p:spPr bwMode="auto">
          <a:xfrm>
            <a:off x="722313" y="6019800"/>
            <a:ext cx="4881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The penalty when branch take is 3 cycles!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Branch Hazards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162800" cy="4114800"/>
          </a:xfrm>
        </p:spPr>
        <p:txBody>
          <a:bodyPr/>
          <a:lstStyle/>
          <a:p>
            <a:r>
              <a:rPr lang="en-US" altLang="en-US" smtClean="0"/>
              <a:t>Just stalling for each branch is not practical</a:t>
            </a:r>
          </a:p>
          <a:p>
            <a:r>
              <a:rPr lang="en-US" altLang="en-US" smtClean="0"/>
              <a:t>Common assumption: branch not taken</a:t>
            </a:r>
          </a:p>
          <a:p>
            <a:r>
              <a:rPr lang="en-US" altLang="en-US" smtClean="0"/>
              <a:t>When assumption fails: flush three instructions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1720850" y="3124200"/>
            <a:ext cx="6661150" cy="3124200"/>
            <a:chOff x="1084" y="1968"/>
            <a:chExt cx="4196" cy="1968"/>
          </a:xfrm>
        </p:grpSpPr>
        <p:pic>
          <p:nvPicPr>
            <p:cNvPr id="76805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" y="1968"/>
              <a:ext cx="3476" cy="1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806" name="Text Box 6"/>
            <p:cNvSpPr txBox="1">
              <a:spLocks noChangeArrowheads="1"/>
            </p:cNvSpPr>
            <p:nvPr/>
          </p:nvSpPr>
          <p:spPr bwMode="auto">
            <a:xfrm>
              <a:off x="4492" y="3705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Helvetica" panose="020B0604020202020204" pitchFamily="34" charset="0"/>
                </a:rPr>
                <a:t>(Fig. 6.37)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Basic Pipelined Processor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58863"/>
            <a:ext cx="8915400" cy="45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8991600" y="40386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657225" y="5943600"/>
            <a:ext cx="6792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In our original Design, branches have a penalty of 3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685800"/>
          </a:xfrm>
        </p:spPr>
        <p:txBody>
          <a:bodyPr/>
          <a:lstStyle/>
          <a:p>
            <a:r>
              <a:rPr lang="en-US" altLang="en-US" smtClean="0"/>
              <a:t>Reducing Branch Delay	</a:t>
            </a: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55688"/>
            <a:ext cx="8686800" cy="473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5105400" y="762000"/>
            <a:ext cx="3770313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1400">
                <a:solidFill>
                  <a:srgbClr val="CC0000"/>
                </a:solidFill>
              </a:rPr>
              <a:t>Move following to ID stage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1400">
                <a:solidFill>
                  <a:srgbClr val="CC0000"/>
                </a:solidFill>
              </a:rPr>
              <a:t>     a) Branch-target address calculation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1400">
                <a:solidFill>
                  <a:srgbClr val="CC0000"/>
                </a:solidFill>
              </a:rPr>
              <a:t>     b) Branch condition decision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633538" y="6072188"/>
            <a:ext cx="515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Reduced penalty (1 cycle) when branch take!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Branch Delay	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Key idea: move branch logic to ID stage of pipeline</a:t>
            </a:r>
          </a:p>
          <a:p>
            <a:pPr lvl="1"/>
            <a:r>
              <a:rPr lang="en-US" altLang="en-US" smtClean="0"/>
              <a:t>New adder calculates branch target </a:t>
            </a:r>
            <a:br>
              <a:rPr lang="en-US" altLang="en-US" smtClean="0"/>
            </a:br>
            <a:r>
              <a:rPr lang="en-US" altLang="en-US" smtClean="0">
                <a:latin typeface="Courier New" panose="02070309020205020404" pitchFamily="49" charset="0"/>
              </a:rPr>
              <a:t>		(PC + 4 + extend(IMM))</a:t>
            </a:r>
            <a:endParaRPr lang="en-US" altLang="en-US" smtClean="0"/>
          </a:p>
          <a:p>
            <a:pPr lvl="1"/>
            <a:r>
              <a:rPr lang="en-US" altLang="en-US" smtClean="0"/>
              <a:t>New hardware tests </a:t>
            </a:r>
            <a:r>
              <a:rPr lang="en-US" altLang="en-US" smtClean="0">
                <a:latin typeface="Courier New" panose="02070309020205020404" pitchFamily="49" charset="0"/>
              </a:rPr>
              <a:t>rs == rt</a:t>
            </a:r>
            <a:r>
              <a:rPr lang="en-US" altLang="en-US" smtClean="0"/>
              <a:t> </a:t>
            </a:r>
            <a:r>
              <a:rPr lang="en-US" altLang="en-US" u="sng" smtClean="0"/>
              <a:t>after</a:t>
            </a:r>
            <a:r>
              <a:rPr lang="en-US" altLang="en-US" smtClean="0"/>
              <a:t> register read</a:t>
            </a:r>
          </a:p>
          <a:p>
            <a:r>
              <a:rPr lang="en-US" altLang="en-US" smtClean="0"/>
              <a:t>Reduced penalty (1 cycle) when branch take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Control Hazard Solutions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2800" smtClean="0">
                <a:solidFill>
                  <a:srgbClr val="CC0000"/>
                </a:solidFill>
                <a:ea typeface="宋体" panose="02010600030101010101" pitchFamily="2" charset="-122"/>
              </a:rPr>
              <a:t>Stall</a:t>
            </a:r>
            <a:r>
              <a:rPr lang="en-US" altLang="zh-CN" sz="2800" smtClean="0">
                <a:ea typeface="宋体" panose="02010600030101010101" pitchFamily="2" charset="-122"/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altLang="zh-CN" sz="2000" smtClean="0">
                <a:ea typeface="宋体" panose="02010600030101010101" pitchFamily="2" charset="-122"/>
              </a:rPr>
              <a:t>stop loading instructions until result is available</a:t>
            </a:r>
          </a:p>
          <a:p>
            <a:pPr>
              <a:buClr>
                <a:schemeClr val="tx1"/>
              </a:buClr>
            </a:pPr>
            <a:r>
              <a:rPr lang="en-US" altLang="zh-CN" sz="2800" smtClean="0">
                <a:solidFill>
                  <a:srgbClr val="CC0000"/>
                </a:solidFill>
                <a:ea typeface="宋体" panose="02010600030101010101" pitchFamily="2" charset="-122"/>
              </a:rPr>
              <a:t>Predict</a:t>
            </a:r>
            <a:r>
              <a:rPr lang="en-US" altLang="zh-CN" sz="2800" smtClean="0">
                <a:ea typeface="宋体" panose="02010600030101010101" pitchFamily="2" charset="-122"/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altLang="zh-CN" sz="2000" smtClean="0">
                <a:ea typeface="宋体" panose="02010600030101010101" pitchFamily="2" charset="-122"/>
              </a:rPr>
              <a:t>assume an outcome and continue fetching (undo if prediction is wrong) 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  <a:sym typeface="Wingdings" panose="05000000000000000000" pitchFamily="2" charset="2"/>
              </a:rPr>
              <a:t>lose cycles only on </a:t>
            </a:r>
            <a:r>
              <a:rPr lang="en-US" altLang="zh-CN" sz="2000" i="1" smtClean="0">
                <a:solidFill>
                  <a:srgbClr val="0237BC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mis-prediction</a:t>
            </a:r>
            <a:endParaRPr lang="en-US" altLang="zh-CN" sz="2000" i="1" smtClean="0">
              <a:solidFill>
                <a:srgbClr val="0237BC"/>
              </a:solidFill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2800" smtClean="0">
                <a:solidFill>
                  <a:srgbClr val="CC0000"/>
                </a:solidFill>
                <a:ea typeface="宋体" panose="02010600030101010101" pitchFamily="2" charset="-122"/>
              </a:rPr>
              <a:t>Delayed branch</a:t>
            </a:r>
            <a:r>
              <a:rPr lang="en-US" altLang="zh-CN" sz="2800" smtClean="0">
                <a:ea typeface="宋体" panose="02010600030101010101" pitchFamily="2" charset="-122"/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altLang="zh-CN" sz="2000" smtClean="0">
                <a:ea typeface="宋体" panose="02010600030101010101" pitchFamily="2" charset="-122"/>
              </a:rPr>
              <a:t>specify in architecture that the instruction immediately following branch is always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990600" y="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3000">
                <a:solidFill>
                  <a:srgbClr val="3333CC"/>
                </a:solidFill>
                <a:ea typeface="宋体" panose="02010600030101010101" pitchFamily="2" charset="-122"/>
              </a:rPr>
              <a:t>Branch Behavior in Programs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990600" y="1295400"/>
            <a:ext cx="7162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Based on SPEC benchmarks on DLX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Branches occur with a frequency of 14% to 16% in integer programs and 3% to 12% in floating point programs.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About 75% of the branches are forward branches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60% of forward branches are taken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80% of backward branches are taken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67% of all branches are taken</a:t>
            </a:r>
          </a:p>
          <a:p>
            <a:r>
              <a:rPr lang="en-US" altLang="zh-CN">
                <a:ea typeface="宋体" panose="02010600030101010101" pitchFamily="2" charset="-122"/>
              </a:rPr>
              <a:t>Why are branches (especially backward branches) more likely to be taken than not taken?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767263" y="4486275"/>
            <a:ext cx="338137" cy="17303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594225" y="4970463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105400" y="4162425"/>
            <a:ext cx="228600" cy="533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729163" y="4495800"/>
            <a:ext cx="147637" cy="6318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48200" y="3702050"/>
            <a:ext cx="914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981200" y="2590800"/>
            <a:ext cx="271463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112963" y="2116138"/>
            <a:ext cx="130175" cy="533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33538" y="2286000"/>
            <a:ext cx="381000" cy="914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1176338" y="2081213"/>
            <a:ext cx="990600" cy="20478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795338" y="2362200"/>
            <a:ext cx="8382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719138" y="2362200"/>
            <a:ext cx="152400" cy="1295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0" y="1981200"/>
            <a:ext cx="990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642938" y="3657600"/>
            <a:ext cx="3048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185738" y="3657600"/>
            <a:ext cx="1524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33338" y="2122488"/>
            <a:ext cx="152400" cy="1676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338138" y="3200400"/>
            <a:ext cx="152400" cy="110013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90538" y="3200400"/>
            <a:ext cx="152400" cy="108902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 flipH="1">
            <a:off x="1633538" y="3503613"/>
            <a:ext cx="457200" cy="10668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2090738" y="3657600"/>
            <a:ext cx="228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267200" y="3698875"/>
            <a:ext cx="2286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4267200" y="4214813"/>
            <a:ext cx="2286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2590800" y="4987925"/>
            <a:ext cx="1981200" cy="1206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2590800" y="3886200"/>
            <a:ext cx="474663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2362200" y="3657600"/>
            <a:ext cx="6858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2438400" y="3733800"/>
            <a:ext cx="152400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3886200" y="4718050"/>
            <a:ext cx="3048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 flipH="1">
            <a:off x="3851275" y="3540125"/>
            <a:ext cx="45720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 flipH="1">
            <a:off x="5468938" y="3540125"/>
            <a:ext cx="609600" cy="10890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48200" y="5638800"/>
            <a:ext cx="16002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pic>
        <p:nvPicPr>
          <p:cNvPr id="924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943600" y="4040188"/>
            <a:ext cx="3048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50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Clock Cycle 3</a:t>
            </a:r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4800600" y="17113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5181600" y="141605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LW</a:t>
            </a:r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4495800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4572000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58" name="Rectangle 42"/>
          <p:cNvSpPr>
            <a:spLocks noChangeArrowheads="1"/>
          </p:cNvSpPr>
          <p:nvPr/>
        </p:nvSpPr>
        <p:spPr bwMode="auto">
          <a:xfrm>
            <a:off x="62563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61" name="Rectangle 45"/>
          <p:cNvSpPr>
            <a:spLocks noChangeArrowheads="1"/>
          </p:cNvSpPr>
          <p:nvPr/>
        </p:nvSpPr>
        <p:spPr bwMode="auto">
          <a:xfrm>
            <a:off x="8161338" y="2209800"/>
            <a:ext cx="76200" cy="381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62" name="Rectangle 46"/>
          <p:cNvSpPr>
            <a:spLocks noChangeArrowheads="1"/>
          </p:cNvSpPr>
          <p:nvPr/>
        </p:nvSpPr>
        <p:spPr bwMode="auto">
          <a:xfrm>
            <a:off x="8153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63" name="Rectangle 47"/>
          <p:cNvSpPr>
            <a:spLocks noChangeArrowheads="1"/>
          </p:cNvSpPr>
          <p:nvPr/>
        </p:nvSpPr>
        <p:spPr bwMode="auto">
          <a:xfrm>
            <a:off x="22606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64" name="Rectangle 48"/>
          <p:cNvSpPr>
            <a:spLocks noChangeArrowheads="1"/>
          </p:cNvSpPr>
          <p:nvPr/>
        </p:nvSpPr>
        <p:spPr bwMode="auto">
          <a:xfrm>
            <a:off x="2251075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65" name="Rectangle 49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67" name="Rectangle 51"/>
          <p:cNvSpPr>
            <a:spLocks noChangeArrowheads="1"/>
          </p:cNvSpPr>
          <p:nvPr/>
        </p:nvSpPr>
        <p:spPr bwMode="auto">
          <a:xfrm>
            <a:off x="2247900" y="21748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68" name="Line 52"/>
          <p:cNvSpPr>
            <a:spLocks noChangeShapeType="1"/>
          </p:cNvSpPr>
          <p:nvPr/>
        </p:nvSpPr>
        <p:spPr bwMode="auto">
          <a:xfrm>
            <a:off x="24384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3119438" y="14160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SW</a:t>
            </a:r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>
            <a:off x="2286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854075" y="141605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Static Branch Prediction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4572000"/>
          </a:xfrm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For every branch encountered during execution </a:t>
            </a:r>
            <a:r>
              <a:rPr lang="en-US" altLang="zh-CN" sz="2000" smtClean="0">
                <a:solidFill>
                  <a:srgbClr val="FF3300"/>
                </a:solidFill>
                <a:ea typeface="宋体" panose="02010600030101010101" pitchFamily="2" charset="-122"/>
              </a:rPr>
              <a:t>predict</a:t>
            </a:r>
            <a:r>
              <a:rPr lang="en-US" altLang="zh-CN" sz="2000" smtClean="0">
                <a:ea typeface="宋体" panose="02010600030101010101" pitchFamily="2" charset="-122"/>
              </a:rPr>
              <a:t> whether the branch will be </a:t>
            </a: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taken</a:t>
            </a:r>
            <a:r>
              <a:rPr lang="en-US" altLang="zh-CN" sz="2000" smtClean="0">
                <a:ea typeface="宋体" panose="02010600030101010101" pitchFamily="2" charset="-122"/>
              </a:rPr>
              <a:t> or </a:t>
            </a: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not taken</a:t>
            </a:r>
            <a:r>
              <a:rPr lang="en-US" altLang="zh-CN" sz="2000" smtClean="0">
                <a:ea typeface="宋体" panose="02010600030101010101" pitchFamily="2" charset="-122"/>
              </a:rPr>
              <a:t>.</a:t>
            </a:r>
          </a:p>
          <a:p>
            <a:pPr marL="457200" indent="-457200">
              <a:buFontTx/>
              <a:buNone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marL="457200" indent="-457200">
              <a:buFontTx/>
              <a:buNone/>
            </a:pPr>
            <a:r>
              <a:rPr lang="en-US" altLang="zh-CN" sz="20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Predicting branch </a:t>
            </a:r>
            <a:r>
              <a:rPr lang="en-US" altLang="zh-CN" sz="2000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not taken</a:t>
            </a:r>
            <a:r>
              <a:rPr lang="en-US" altLang="zh-CN" sz="20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: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</a:p>
          <a:p>
            <a:pPr marL="800100" lvl="1" indent="-342900">
              <a:buFontTx/>
              <a:buAutoNum type="arabicPeriod"/>
            </a:pPr>
            <a:r>
              <a:rPr lang="en-US" altLang="zh-CN" sz="1600" smtClean="0">
                <a:ea typeface="宋体" panose="02010600030101010101" pitchFamily="2" charset="-122"/>
              </a:rPr>
              <a:t>	Speculatively fetch and execute in-line instructions following the branch</a:t>
            </a:r>
          </a:p>
          <a:p>
            <a:pPr marL="800100" lvl="1" indent="-342900">
              <a:buFontTx/>
              <a:buAutoNum type="arabicPeriod"/>
            </a:pPr>
            <a:r>
              <a:rPr lang="en-US" altLang="zh-CN" sz="1600" smtClean="0">
                <a:ea typeface="宋体" panose="02010600030101010101" pitchFamily="2" charset="-122"/>
              </a:rPr>
              <a:t>	If prediction incorrect flush pipeline of speculated instructions  </a:t>
            </a:r>
          </a:p>
          <a:p>
            <a:pPr marL="1257300" lvl="2" indent="-342900">
              <a:buFontTx/>
              <a:buChar char="•"/>
            </a:pPr>
            <a:r>
              <a:rPr lang="en-US" altLang="zh-CN" sz="1600" smtClean="0">
                <a:ea typeface="宋体" panose="02010600030101010101" pitchFamily="2" charset="-122"/>
              </a:rPr>
              <a:t>Convert these instructions to NOPs by clearing pipeline registers	</a:t>
            </a:r>
          </a:p>
          <a:p>
            <a:pPr marL="1257300" lvl="2" indent="-342900">
              <a:buFontTx/>
              <a:buChar char="•"/>
            </a:pPr>
            <a:r>
              <a:rPr lang="en-US" altLang="zh-CN" sz="1600" smtClean="0">
                <a:ea typeface="宋体" panose="02010600030101010101" pitchFamily="2" charset="-122"/>
              </a:rPr>
              <a:t>These have not updated memory or registers at time of flush</a:t>
            </a:r>
          </a:p>
          <a:p>
            <a:pPr marL="457200" indent="-457200">
              <a:buFontTx/>
              <a:buNone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marL="457200" indent="-457200">
              <a:buFontTx/>
              <a:buNone/>
            </a:pPr>
            <a:r>
              <a:rPr lang="en-US" altLang="zh-CN" sz="20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Predicting branch </a:t>
            </a:r>
            <a:r>
              <a:rPr lang="en-US" altLang="zh-CN" sz="2000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taken</a:t>
            </a:r>
            <a:r>
              <a:rPr lang="en-US" altLang="zh-CN" sz="20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: </a:t>
            </a:r>
          </a:p>
          <a:p>
            <a:pPr marL="800100" lvl="1" indent="-342900">
              <a:buFontTx/>
              <a:buAutoNum type="arabicPeriod"/>
            </a:pPr>
            <a:r>
              <a:rPr lang="en-US" altLang="zh-CN" sz="1600" smtClean="0">
                <a:ea typeface="宋体" panose="02010600030101010101" pitchFamily="2" charset="-122"/>
              </a:rPr>
              <a:t>	Speculatively fetch and execute instructions at the branch target address</a:t>
            </a:r>
          </a:p>
          <a:p>
            <a:pPr marL="800100" lvl="1" indent="-342900">
              <a:buFontTx/>
              <a:buAutoNum type="arabicPeriod"/>
            </a:pPr>
            <a:r>
              <a:rPr lang="en-US" altLang="zh-CN" sz="1600" smtClean="0">
                <a:ea typeface="宋体" panose="02010600030101010101" pitchFamily="2" charset="-122"/>
              </a:rPr>
              <a:t>	Useful only if target address known earlier than branch outcome</a:t>
            </a:r>
          </a:p>
          <a:p>
            <a:pPr marL="1257300" lvl="2" indent="-342900">
              <a:buFontTx/>
              <a:buChar char="•"/>
            </a:pPr>
            <a:r>
              <a:rPr lang="en-US" altLang="zh-CN" sz="1600" smtClean="0">
                <a:ea typeface="宋体" panose="02010600030101010101" pitchFamily="2" charset="-122"/>
              </a:rPr>
              <a:t>May require stall cycles till target address known</a:t>
            </a:r>
          </a:p>
          <a:p>
            <a:pPr marL="1257300" lvl="2" indent="-342900">
              <a:buFontTx/>
              <a:buChar char="•"/>
            </a:pPr>
            <a:r>
              <a:rPr lang="en-US" altLang="zh-CN" sz="1600" smtClean="0">
                <a:ea typeface="宋体" panose="02010600030101010101" pitchFamily="2" charset="-122"/>
              </a:rPr>
              <a:t>Flush pipeline if  prediction is incorrect</a:t>
            </a:r>
          </a:p>
          <a:p>
            <a:pPr marL="1257300" lvl="2" indent="-342900">
              <a:buFontTx/>
              <a:buChar char="•"/>
            </a:pPr>
            <a:r>
              <a:rPr lang="en-US" altLang="zh-CN" sz="1600" smtClean="0">
                <a:ea typeface="宋体" panose="02010600030101010101" pitchFamily="2" charset="-122"/>
              </a:rPr>
              <a:t>Must ensure that flushed instructions do not update memory/registers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Control Hazard - Stall</a:t>
            </a:r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3308350" y="3810000"/>
            <a:ext cx="1111250" cy="2560638"/>
            <a:chOff x="2084" y="2400"/>
            <a:chExt cx="700" cy="1613"/>
          </a:xfrm>
        </p:grpSpPr>
        <p:sp>
          <p:nvSpPr>
            <p:cNvPr id="83976" name="Text Box 4"/>
            <p:cNvSpPr txBox="1">
              <a:spLocks noChangeArrowheads="1"/>
            </p:cNvSpPr>
            <p:nvPr/>
          </p:nvSpPr>
          <p:spPr bwMode="auto">
            <a:xfrm>
              <a:off x="2084" y="3493"/>
              <a:ext cx="70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600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beq</a:t>
              </a:r>
            </a:p>
            <a:p>
              <a:r>
                <a:rPr lang="en-US" altLang="zh-CN" sz="1600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writes PC</a:t>
              </a:r>
            </a:p>
            <a:p>
              <a:r>
                <a:rPr lang="en-US" altLang="zh-CN" sz="1600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here</a:t>
              </a:r>
              <a:endParaRPr lang="en-US" altLang="zh-CN" sz="1200"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977" name="Line 5"/>
            <p:cNvSpPr>
              <a:spLocks noChangeShapeType="1"/>
            </p:cNvSpPr>
            <p:nvPr/>
          </p:nvSpPr>
          <p:spPr bwMode="auto">
            <a:xfrm flipV="1">
              <a:off x="2448" y="2400"/>
              <a:ext cx="144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83972" name="Group 6"/>
          <p:cNvGrpSpPr>
            <a:grpSpLocks/>
          </p:cNvGrpSpPr>
          <p:nvPr/>
        </p:nvGrpSpPr>
        <p:grpSpPr bwMode="auto">
          <a:xfrm>
            <a:off x="4800600" y="5670550"/>
            <a:ext cx="1143000" cy="654050"/>
            <a:chOff x="3024" y="3572"/>
            <a:chExt cx="720" cy="412"/>
          </a:xfrm>
        </p:grpSpPr>
        <p:sp>
          <p:nvSpPr>
            <p:cNvPr id="83974" name="Text Box 7"/>
            <p:cNvSpPr txBox="1">
              <a:spLocks noChangeArrowheads="1"/>
            </p:cNvSpPr>
            <p:nvPr/>
          </p:nvSpPr>
          <p:spPr bwMode="auto">
            <a:xfrm>
              <a:off x="3024" y="3618"/>
              <a:ext cx="72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 sz="1600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new PC</a:t>
              </a:r>
            </a:p>
            <a:p>
              <a:pPr algn="l"/>
              <a:r>
                <a:rPr lang="en-US" altLang="zh-CN" sz="1600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used here</a:t>
              </a:r>
              <a:endParaRPr lang="en-US" altLang="zh-CN" sz="1600"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975" name="Line 8"/>
            <p:cNvSpPr>
              <a:spLocks noChangeShapeType="1"/>
            </p:cNvSpPr>
            <p:nvPr/>
          </p:nvSpPr>
          <p:spPr bwMode="auto">
            <a:xfrm flipH="1" flipV="1">
              <a:off x="3024" y="3572"/>
              <a:ext cx="48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pic>
        <p:nvPicPr>
          <p:cNvPr id="839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1447800"/>
            <a:ext cx="91313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Control Hazard - </a:t>
            </a: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Correct Prediction</a:t>
            </a:r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2819400" y="5181600"/>
            <a:ext cx="1924050" cy="1022350"/>
            <a:chOff x="1776" y="3264"/>
            <a:chExt cx="1212" cy="644"/>
          </a:xfrm>
        </p:grpSpPr>
        <p:sp>
          <p:nvSpPr>
            <p:cNvPr id="84997" name="Line 4"/>
            <p:cNvSpPr>
              <a:spLocks noChangeShapeType="1"/>
            </p:cNvSpPr>
            <p:nvPr/>
          </p:nvSpPr>
          <p:spPr bwMode="auto">
            <a:xfrm flipV="1">
              <a:off x="2400" y="3264"/>
              <a:ext cx="0" cy="24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4998" name="Text Box 5"/>
            <p:cNvSpPr txBox="1">
              <a:spLocks noChangeArrowheads="1"/>
            </p:cNvSpPr>
            <p:nvPr/>
          </p:nvSpPr>
          <p:spPr bwMode="auto">
            <a:xfrm>
              <a:off x="1776" y="3504"/>
              <a:ext cx="1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Fetch assuming</a:t>
              </a:r>
            </a:p>
            <a:p>
              <a:r>
                <a:rPr lang="en-US" altLang="zh-CN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branch taken</a:t>
              </a:r>
              <a:endParaRPr lang="en-US" altLang="zh-CN"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849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1689100"/>
            <a:ext cx="9131300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Control Hazard - </a:t>
            </a: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Incorrect Prediction</a:t>
            </a:r>
          </a:p>
        </p:txBody>
      </p:sp>
      <p:grpSp>
        <p:nvGrpSpPr>
          <p:cNvPr id="86019" name="Group 3"/>
          <p:cNvGrpSpPr>
            <a:grpSpLocks/>
          </p:cNvGrpSpPr>
          <p:nvPr/>
        </p:nvGrpSpPr>
        <p:grpSpPr bwMode="auto">
          <a:xfrm>
            <a:off x="3116263" y="4800600"/>
            <a:ext cx="1504950" cy="1479550"/>
            <a:chOff x="1963" y="3024"/>
            <a:chExt cx="948" cy="932"/>
          </a:xfrm>
        </p:grpSpPr>
        <p:sp>
          <p:nvSpPr>
            <p:cNvPr id="86021" name="Text Box 4"/>
            <p:cNvSpPr txBox="1">
              <a:spLocks noChangeArrowheads="1"/>
            </p:cNvSpPr>
            <p:nvPr/>
          </p:nvSpPr>
          <p:spPr bwMode="auto">
            <a:xfrm>
              <a:off x="1963" y="3552"/>
              <a:ext cx="9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zh-CN" altLang="en-US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“</a:t>
              </a:r>
              <a:r>
                <a:rPr lang="en-US" altLang="zh-CN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Squashed”</a:t>
              </a:r>
            </a:p>
            <a:p>
              <a:r>
                <a:rPr lang="en-US" altLang="zh-CN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instruction</a:t>
              </a:r>
              <a:endParaRPr lang="en-US" altLang="zh-CN" sz="1200"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22" name="Line 5"/>
            <p:cNvSpPr>
              <a:spLocks noChangeShapeType="1"/>
            </p:cNvSpPr>
            <p:nvPr/>
          </p:nvSpPr>
          <p:spPr bwMode="auto">
            <a:xfrm flipV="1">
              <a:off x="2448" y="3024"/>
              <a:ext cx="0" cy="528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pic>
        <p:nvPicPr>
          <p:cNvPr id="860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498600"/>
            <a:ext cx="91313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304800"/>
            <a:ext cx="7162800" cy="1143000"/>
          </a:xfrm>
          <a:noFill/>
        </p:spPr>
        <p:txBody>
          <a:bodyPr/>
          <a:lstStyle/>
          <a:p>
            <a:r>
              <a:rPr lang="en-US" altLang="en-US" smtClean="0"/>
              <a:t>1-Bit Branch Prediction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13700" cy="1524000"/>
          </a:xfrm>
          <a:noFill/>
        </p:spPr>
        <p:txBody>
          <a:bodyPr/>
          <a:lstStyle/>
          <a:p>
            <a:r>
              <a:rPr lang="en-US" altLang="en-US" sz="2000" smtClean="0"/>
              <a:t>Branch History Table (BHT): Lower bits of PC address index table of 1-bit values</a:t>
            </a:r>
          </a:p>
          <a:p>
            <a:pPr lvl="1"/>
            <a:r>
              <a:rPr lang="en-US" altLang="en-US" sz="1600" smtClean="0"/>
              <a:t>Says whether or not the branch was taken last time</a:t>
            </a:r>
          </a:p>
          <a:p>
            <a:pPr lvl="1"/>
            <a:r>
              <a:rPr lang="en-US" altLang="en-US" sz="1600" smtClean="0"/>
              <a:t>No address check (saves HW, but may not be the right branch)</a:t>
            </a:r>
          </a:p>
          <a:p>
            <a:pPr lvl="1"/>
            <a:r>
              <a:rPr lang="en-US" altLang="zh-CN" sz="1600" smtClean="0">
                <a:ea typeface="宋体" panose="02010600030101010101" pitchFamily="2" charset="-122"/>
              </a:rPr>
              <a:t>If prediction is wrong, invert prediction bit</a:t>
            </a:r>
            <a:endParaRPr lang="en-US" altLang="en-US" sz="1600" smtClean="0"/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838200" y="3505200"/>
            <a:ext cx="6934200" cy="2667000"/>
            <a:chOff x="672" y="2496"/>
            <a:chExt cx="4368" cy="1680"/>
          </a:xfrm>
        </p:grpSpPr>
        <p:sp>
          <p:nvSpPr>
            <p:cNvPr id="87047" name="Rectangle 5"/>
            <p:cNvSpPr>
              <a:spLocks noChangeArrowheads="1"/>
            </p:cNvSpPr>
            <p:nvPr/>
          </p:nvSpPr>
          <p:spPr bwMode="auto">
            <a:xfrm>
              <a:off x="1584" y="2544"/>
              <a:ext cx="28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48" name="Line 6"/>
            <p:cNvSpPr>
              <a:spLocks noChangeShapeType="1"/>
            </p:cNvSpPr>
            <p:nvPr/>
          </p:nvSpPr>
          <p:spPr bwMode="auto">
            <a:xfrm>
              <a:off x="15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87049" name="Line 7"/>
            <p:cNvSpPr>
              <a:spLocks noChangeShapeType="1"/>
            </p:cNvSpPr>
            <p:nvPr/>
          </p:nvSpPr>
          <p:spPr bwMode="auto">
            <a:xfrm>
              <a:off x="1584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87050" name="Line 8"/>
            <p:cNvSpPr>
              <a:spLocks noChangeShapeType="1"/>
            </p:cNvSpPr>
            <p:nvPr/>
          </p:nvSpPr>
          <p:spPr bwMode="auto">
            <a:xfrm>
              <a:off x="1584" y="37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87051" name="Rectangle 9"/>
            <p:cNvSpPr>
              <a:spLocks noChangeArrowheads="1"/>
            </p:cNvSpPr>
            <p:nvPr/>
          </p:nvSpPr>
          <p:spPr bwMode="auto">
            <a:xfrm>
              <a:off x="3648" y="2640"/>
              <a:ext cx="139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52" name="Line 10"/>
            <p:cNvSpPr>
              <a:spLocks noChangeShapeType="1"/>
            </p:cNvSpPr>
            <p:nvPr/>
          </p:nvSpPr>
          <p:spPr bwMode="auto">
            <a:xfrm>
              <a:off x="3648" y="283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87053" name="Line 11"/>
            <p:cNvSpPr>
              <a:spLocks noChangeShapeType="1"/>
            </p:cNvSpPr>
            <p:nvPr/>
          </p:nvSpPr>
          <p:spPr bwMode="auto">
            <a:xfrm>
              <a:off x="3648" y="302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87054" name="Rectangle 12"/>
            <p:cNvSpPr>
              <a:spLocks noChangeArrowheads="1"/>
            </p:cNvSpPr>
            <p:nvPr/>
          </p:nvSpPr>
          <p:spPr bwMode="auto">
            <a:xfrm>
              <a:off x="3648" y="3744"/>
              <a:ext cx="13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55" name="Text Box 13"/>
            <p:cNvSpPr txBox="1">
              <a:spLocks noChangeArrowheads="1"/>
            </p:cNvSpPr>
            <p:nvPr/>
          </p:nvSpPr>
          <p:spPr bwMode="auto">
            <a:xfrm>
              <a:off x="2691" y="2832"/>
              <a:ext cx="10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0" baseline="-25000">
                  <a:latin typeface="Tahoma" panose="020B0604030504040204" pitchFamily="34" charset="0"/>
                  <a:ea typeface="宋体" panose="02010600030101010101" pitchFamily="2" charset="-122"/>
                </a:rPr>
                <a:t>31</a:t>
              </a:r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0" baseline="-25000">
                  <a:latin typeface="Tahoma" panose="020B0604030504040204" pitchFamily="34" charset="0"/>
                  <a:ea typeface="宋体" panose="02010600030101010101" pitchFamily="2" charset="-122"/>
                </a:rPr>
                <a:t>30</a:t>
              </a:r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…a</a:t>
              </a:r>
              <a:r>
                <a:rPr lang="en-US" altLang="zh-CN" sz="1400" b="0" baseline="-25000">
                  <a:latin typeface="Tahoma" panose="020B0604030504040204" pitchFamily="34" charset="0"/>
                  <a:ea typeface="宋体" panose="02010600030101010101" pitchFamily="2" charset="-122"/>
                </a:rPr>
                <a:t>11</a:t>
              </a:r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…a</a:t>
              </a:r>
              <a:r>
                <a:rPr lang="en-US" altLang="zh-CN" sz="1400" b="0" baseline="-2500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0" baseline="-25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0" baseline="-2500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7056" name="Text Box 14"/>
            <p:cNvSpPr txBox="1">
              <a:spLocks noChangeArrowheads="1"/>
            </p:cNvSpPr>
            <p:nvPr/>
          </p:nvSpPr>
          <p:spPr bwMode="auto">
            <a:xfrm>
              <a:off x="3840" y="2832"/>
              <a:ext cx="10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branch instruction</a:t>
              </a:r>
            </a:p>
          </p:txBody>
        </p:sp>
        <p:sp>
          <p:nvSpPr>
            <p:cNvPr id="87057" name="AutoShape 15"/>
            <p:cNvSpPr>
              <a:spLocks/>
            </p:cNvSpPr>
            <p:nvPr/>
          </p:nvSpPr>
          <p:spPr bwMode="auto">
            <a:xfrm rot="-5400000">
              <a:off x="3264" y="2880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58" name="Freeform 16"/>
            <p:cNvSpPr>
              <a:spLocks/>
            </p:cNvSpPr>
            <p:nvPr/>
          </p:nvSpPr>
          <p:spPr bwMode="auto">
            <a:xfrm>
              <a:off x="1920" y="3120"/>
              <a:ext cx="1344" cy="360"/>
            </a:xfrm>
            <a:custGeom>
              <a:avLst/>
              <a:gdLst>
                <a:gd name="T0" fmla="*/ 1344 w 1344"/>
                <a:gd name="T1" fmla="*/ 0 h 360"/>
                <a:gd name="T2" fmla="*/ 912 w 1344"/>
                <a:gd name="T3" fmla="*/ 336 h 360"/>
                <a:gd name="T4" fmla="*/ 0 w 1344"/>
                <a:gd name="T5" fmla="*/ 144 h 3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4" h="360">
                  <a:moveTo>
                    <a:pt x="1344" y="0"/>
                  </a:moveTo>
                  <a:cubicBezTo>
                    <a:pt x="1240" y="156"/>
                    <a:pt x="1136" y="312"/>
                    <a:pt x="912" y="336"/>
                  </a:cubicBezTo>
                  <a:cubicBezTo>
                    <a:pt x="688" y="360"/>
                    <a:pt x="344" y="252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87059" name="Text Box 17"/>
            <p:cNvSpPr txBox="1">
              <a:spLocks noChangeArrowheads="1"/>
            </p:cNvSpPr>
            <p:nvPr/>
          </p:nvSpPr>
          <p:spPr bwMode="auto">
            <a:xfrm>
              <a:off x="672" y="3168"/>
              <a:ext cx="7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1K-entry BHT</a:t>
              </a:r>
            </a:p>
          </p:txBody>
        </p:sp>
        <p:sp>
          <p:nvSpPr>
            <p:cNvPr id="87060" name="Text Box 18"/>
            <p:cNvSpPr txBox="1">
              <a:spLocks noChangeArrowheads="1"/>
            </p:cNvSpPr>
            <p:nvPr/>
          </p:nvSpPr>
          <p:spPr bwMode="auto">
            <a:xfrm>
              <a:off x="2448" y="3456"/>
              <a:ext cx="7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10-bit index</a:t>
              </a:r>
            </a:p>
          </p:txBody>
        </p:sp>
        <p:sp>
          <p:nvSpPr>
            <p:cNvPr id="87061" name="Text Box 19"/>
            <p:cNvSpPr txBox="1">
              <a:spLocks noChangeArrowheads="1"/>
            </p:cNvSpPr>
            <p:nvPr/>
          </p:nvSpPr>
          <p:spPr bwMode="auto">
            <a:xfrm>
              <a:off x="1632" y="2736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7062" name="Text Box 20"/>
            <p:cNvSpPr txBox="1">
              <a:spLocks noChangeArrowheads="1"/>
            </p:cNvSpPr>
            <p:nvPr/>
          </p:nvSpPr>
          <p:spPr bwMode="auto">
            <a:xfrm>
              <a:off x="1632" y="2544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7063" name="Text Box 21"/>
            <p:cNvSpPr txBox="1">
              <a:spLocks noChangeArrowheads="1"/>
            </p:cNvSpPr>
            <p:nvPr/>
          </p:nvSpPr>
          <p:spPr bwMode="auto">
            <a:xfrm>
              <a:off x="1632" y="3744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7064" name="Text Box 22"/>
            <p:cNvSpPr txBox="1">
              <a:spLocks noChangeArrowheads="1"/>
            </p:cNvSpPr>
            <p:nvPr/>
          </p:nvSpPr>
          <p:spPr bwMode="auto">
            <a:xfrm>
              <a:off x="1994" y="2496"/>
              <a:ext cx="76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prediction bit</a:t>
              </a:r>
            </a:p>
          </p:txBody>
        </p:sp>
        <p:sp>
          <p:nvSpPr>
            <p:cNvPr id="87065" name="Text Box 23"/>
            <p:cNvSpPr txBox="1">
              <a:spLocks noChangeArrowheads="1"/>
            </p:cNvSpPr>
            <p:nvPr/>
          </p:nvSpPr>
          <p:spPr bwMode="auto">
            <a:xfrm>
              <a:off x="3762" y="3984"/>
              <a:ext cx="10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Instruction memory</a:t>
              </a:r>
            </a:p>
          </p:txBody>
        </p:sp>
        <p:sp>
          <p:nvSpPr>
            <p:cNvPr id="87066" name="Oval 24"/>
            <p:cNvSpPr>
              <a:spLocks noChangeArrowheads="1"/>
            </p:cNvSpPr>
            <p:nvPr/>
          </p:nvSpPr>
          <p:spPr bwMode="auto">
            <a:xfrm>
              <a:off x="4272" y="34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67" name="Oval 25"/>
            <p:cNvSpPr>
              <a:spLocks noChangeArrowheads="1"/>
            </p:cNvSpPr>
            <p:nvPr/>
          </p:nvSpPr>
          <p:spPr bwMode="auto">
            <a:xfrm>
              <a:off x="4272" y="35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68" name="Oval 26"/>
            <p:cNvSpPr>
              <a:spLocks noChangeArrowheads="1"/>
            </p:cNvSpPr>
            <p:nvPr/>
          </p:nvSpPr>
          <p:spPr bwMode="auto">
            <a:xfrm>
              <a:off x="4272" y="36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69" name="Oval 27"/>
            <p:cNvSpPr>
              <a:spLocks noChangeArrowheads="1"/>
            </p:cNvSpPr>
            <p:nvPr/>
          </p:nvSpPr>
          <p:spPr bwMode="auto">
            <a:xfrm>
              <a:off x="1728" y="32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70" name="Oval 28"/>
            <p:cNvSpPr>
              <a:spLocks noChangeArrowheads="1"/>
            </p:cNvSpPr>
            <p:nvPr/>
          </p:nvSpPr>
          <p:spPr bwMode="auto">
            <a:xfrm>
              <a:off x="1728" y="33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71" name="Oval 29"/>
            <p:cNvSpPr>
              <a:spLocks noChangeArrowheads="1"/>
            </p:cNvSpPr>
            <p:nvPr/>
          </p:nvSpPr>
          <p:spPr bwMode="auto">
            <a:xfrm>
              <a:off x="1728" y="34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72" name="AutoShape 30"/>
            <p:cNvSpPr>
              <a:spLocks/>
            </p:cNvSpPr>
            <p:nvPr/>
          </p:nvSpPr>
          <p:spPr bwMode="auto">
            <a:xfrm>
              <a:off x="1440" y="2544"/>
              <a:ext cx="48" cy="1392"/>
            </a:xfrm>
            <a:prstGeom prst="leftBrace">
              <a:avLst>
                <a:gd name="adj1" fmla="val 2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73" name="Line 31"/>
            <p:cNvSpPr>
              <a:spLocks noChangeShapeType="1"/>
            </p:cNvSpPr>
            <p:nvPr/>
          </p:nvSpPr>
          <p:spPr bwMode="auto">
            <a:xfrm flipH="1">
              <a:off x="1776" y="2592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</p:grpSp>
      <p:sp>
        <p:nvSpPr>
          <p:cNvPr id="87045" name="Rectangle 32"/>
          <p:cNvSpPr>
            <a:spLocks noChangeArrowheads="1"/>
          </p:cNvSpPr>
          <p:nvPr/>
        </p:nvSpPr>
        <p:spPr bwMode="auto">
          <a:xfrm>
            <a:off x="1905000" y="6248400"/>
            <a:ext cx="4981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i="1">
                <a:solidFill>
                  <a:schemeClr val="hlink"/>
                </a:solidFill>
                <a:ea typeface="宋体" panose="02010600030101010101" pitchFamily="2" charset="-122"/>
              </a:rPr>
              <a:t>Hypothesis: branch will do the same again.</a:t>
            </a:r>
          </a:p>
        </p:txBody>
      </p:sp>
      <p:sp>
        <p:nvSpPr>
          <p:cNvPr id="87046" name="Rectangle 33"/>
          <p:cNvSpPr>
            <a:spLocks noChangeArrowheads="1"/>
          </p:cNvSpPr>
          <p:nvPr/>
        </p:nvSpPr>
        <p:spPr bwMode="auto">
          <a:xfrm>
            <a:off x="152400" y="3048000"/>
            <a:ext cx="4343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vl="1" algn="l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1 = branch was last taken</a:t>
            </a:r>
          </a:p>
          <a:p>
            <a:pPr lvl="1" algn="l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0 = branch was last not taken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304800"/>
            <a:ext cx="7162800" cy="1143000"/>
          </a:xfrm>
          <a:noFill/>
        </p:spPr>
        <p:txBody>
          <a:bodyPr/>
          <a:lstStyle/>
          <a:p>
            <a:r>
              <a:rPr lang="en-US" altLang="en-US" smtClean="0"/>
              <a:t>1-Bit Branch Prediction</a:t>
            </a:r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803400"/>
            <a:ext cx="8013700" cy="3759200"/>
          </a:xfrm>
          <a:noFill/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Example: </a:t>
            </a:r>
          </a:p>
          <a:p>
            <a:pPr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Consider a loop branch that is taken 9 times in a row and then not taken once. What is the prediction accuracy of the 1-bit predictor for this branch assuming only this branch ever changes its corresponding prediction bit? </a:t>
            </a:r>
          </a:p>
          <a:p>
            <a:pPr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Answer: </a:t>
            </a:r>
            <a:r>
              <a:rPr lang="en-US" altLang="zh-CN" sz="2000" i="1" smtClean="0">
                <a:solidFill>
                  <a:schemeClr val="hlink"/>
                </a:solidFill>
                <a:ea typeface="宋体" panose="02010600030101010101" pitchFamily="2" charset="-122"/>
              </a:rPr>
              <a:t>80%</a:t>
            </a: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smtClean="0">
                <a:ea typeface="宋体" panose="02010600030101010101" pitchFamily="2" charset="-122"/>
              </a:rPr>
              <a:t> Because there are two mispredictions – one on the first iteration and one on the last iteration. </a:t>
            </a:r>
            <a:r>
              <a:rPr lang="en-US" altLang="zh-CN" sz="2000" i="1" smtClean="0">
                <a:ea typeface="宋体" panose="02010600030101010101" pitchFamily="2" charset="-122"/>
              </a:rPr>
              <a:t>Is this good enough and</a:t>
            </a:r>
            <a:r>
              <a:rPr lang="en-US" altLang="zh-CN" sz="2000" smtClean="0">
                <a:ea typeface="宋体" panose="02010600030101010101" pitchFamily="2" charset="-122"/>
              </a:rPr>
              <a:t> </a:t>
            </a:r>
            <a:r>
              <a:rPr lang="en-US" altLang="zh-CN" sz="2000" i="1" smtClean="0">
                <a:ea typeface="宋体" panose="02010600030101010101" pitchFamily="2" charset="-122"/>
              </a:rPr>
              <a:t>Why?</a:t>
            </a:r>
            <a:endParaRPr lang="en-US" alt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105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Solution: a 2-bit scheme where prediction is changed only if mispredicted </a:t>
            </a:r>
            <a:r>
              <a:rPr lang="en-US" altLang="en-US" i="1" smtClean="0">
                <a:solidFill>
                  <a:schemeClr val="hlink"/>
                </a:solidFill>
              </a:rPr>
              <a:t>twice</a:t>
            </a:r>
            <a:endParaRPr lang="en-US" altLang="en-US" smtClean="0"/>
          </a:p>
          <a:p>
            <a:pPr lvl="1">
              <a:buFontTx/>
              <a:buNone/>
            </a:pPr>
            <a:r>
              <a:rPr lang="en-US" altLang="en-US" sz="2400" smtClean="0">
                <a:solidFill>
                  <a:schemeClr val="hlink"/>
                </a:solidFill>
              </a:rPr>
              <a:t>Red</a:t>
            </a:r>
            <a:r>
              <a:rPr lang="en-US" altLang="en-US" sz="2400" smtClean="0"/>
              <a:t>: stop, not taken</a:t>
            </a:r>
          </a:p>
          <a:p>
            <a:pPr lvl="1"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</a:rPr>
              <a:t>Green</a:t>
            </a:r>
            <a:r>
              <a:rPr lang="en-US" altLang="en-US" sz="2400" smtClean="0"/>
              <a:t>: go, taken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1143000"/>
          </a:xfrm>
          <a:noFill/>
        </p:spPr>
        <p:txBody>
          <a:bodyPr/>
          <a:lstStyle/>
          <a:p>
            <a:r>
              <a:rPr lang="en-US" altLang="en-US" smtClean="0"/>
              <a:t>2-Bit Branch Prediction</a:t>
            </a:r>
            <a:br>
              <a:rPr lang="en-US" altLang="en-US" smtClean="0"/>
            </a:br>
            <a:r>
              <a:rPr lang="en-US" altLang="en-US" sz="2600" i="1" smtClean="0"/>
              <a:t>(Jim Smith, 1981)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2520950" y="2952750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2520950" y="2952750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2520950" y="2952750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2520950" y="2952750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3436938" y="3187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363378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6027738" y="5854700"/>
            <a:ext cx="520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NT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1524000" y="3797300"/>
            <a:ext cx="1846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Predict Taken</a:t>
            </a: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1776413" y="4965700"/>
            <a:ext cx="1604962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Predict Not </a:t>
            </a:r>
          </a:p>
          <a:p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Taken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6616700" y="3797300"/>
            <a:ext cx="1846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Predict Taken</a:t>
            </a:r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6564313" y="4927600"/>
            <a:ext cx="1604962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Predict Not </a:t>
            </a:r>
          </a:p>
          <a:p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Taken</a:t>
            </a:r>
          </a:p>
        </p:txBody>
      </p:sp>
      <p:sp>
        <p:nvSpPr>
          <p:cNvPr id="89103" name="Oval 15"/>
          <p:cNvSpPr>
            <a:spLocks noChangeArrowheads="1"/>
          </p:cNvSpPr>
          <p:nvPr/>
        </p:nvSpPr>
        <p:spPr bwMode="auto">
          <a:xfrm>
            <a:off x="3360738" y="3721100"/>
            <a:ext cx="1270000" cy="508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89104" name="Oval 16"/>
          <p:cNvSpPr>
            <a:spLocks noChangeArrowheads="1"/>
          </p:cNvSpPr>
          <p:nvPr/>
        </p:nvSpPr>
        <p:spPr bwMode="auto">
          <a:xfrm>
            <a:off x="5380038" y="3733800"/>
            <a:ext cx="1270000" cy="508000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9105" name="Oval 17"/>
          <p:cNvSpPr>
            <a:spLocks noChangeArrowheads="1"/>
          </p:cNvSpPr>
          <p:nvPr/>
        </p:nvSpPr>
        <p:spPr bwMode="auto">
          <a:xfrm>
            <a:off x="3373438" y="4851400"/>
            <a:ext cx="1270000" cy="5080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01</a:t>
            </a:r>
          </a:p>
        </p:txBody>
      </p:sp>
      <p:sp>
        <p:nvSpPr>
          <p:cNvPr id="89106" name="Oval 18"/>
          <p:cNvSpPr>
            <a:spLocks noChangeArrowheads="1"/>
          </p:cNvSpPr>
          <p:nvPr/>
        </p:nvSpPr>
        <p:spPr bwMode="auto">
          <a:xfrm>
            <a:off x="5380038" y="4851400"/>
            <a:ext cx="1270000" cy="5080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00</a:t>
            </a:r>
          </a:p>
        </p:txBody>
      </p:sp>
      <p:sp>
        <p:nvSpPr>
          <p:cNvPr id="89107" name="Arc 19"/>
          <p:cNvSpPr>
            <a:spLocks/>
          </p:cNvSpPr>
          <p:nvPr/>
        </p:nvSpPr>
        <p:spPr bwMode="auto">
          <a:xfrm>
            <a:off x="3708400" y="3203575"/>
            <a:ext cx="762000" cy="554038"/>
          </a:xfrm>
          <a:custGeom>
            <a:avLst/>
            <a:gdLst>
              <a:gd name="T0" fmla="*/ 36371 w 43200"/>
              <a:gd name="T1" fmla="*/ 542608 h 31458"/>
              <a:gd name="T2" fmla="*/ 720002 w 43200"/>
              <a:gd name="T3" fmla="*/ 554038 h 31458"/>
              <a:gd name="T4" fmla="*/ 381000 w 43200"/>
              <a:gd name="T5" fmla="*/ 380419 h 314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1458" fill="none" extrusionOk="0">
                <a:moveTo>
                  <a:pt x="2061" y="30809"/>
                </a:moveTo>
                <a:cubicBezTo>
                  <a:pt x="703" y="27928"/>
                  <a:pt x="0" y="247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028"/>
                  <a:pt x="42383" y="28407"/>
                  <a:pt x="40819" y="31458"/>
                </a:cubicBezTo>
              </a:path>
              <a:path w="43200" h="31458" stroke="0" extrusionOk="0">
                <a:moveTo>
                  <a:pt x="2061" y="30809"/>
                </a:moveTo>
                <a:cubicBezTo>
                  <a:pt x="703" y="27928"/>
                  <a:pt x="0" y="247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028"/>
                  <a:pt x="42383" y="28407"/>
                  <a:pt x="40819" y="31458"/>
                </a:cubicBezTo>
                <a:lnTo>
                  <a:pt x="21600" y="21600"/>
                </a:lnTo>
                <a:lnTo>
                  <a:pt x="2061" y="30809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9108" name="Arc 20"/>
          <p:cNvSpPr>
            <a:spLocks/>
          </p:cNvSpPr>
          <p:nvPr/>
        </p:nvSpPr>
        <p:spPr bwMode="auto">
          <a:xfrm flipH="1" flipV="1">
            <a:off x="5722938" y="5321300"/>
            <a:ext cx="762000" cy="554038"/>
          </a:xfrm>
          <a:custGeom>
            <a:avLst/>
            <a:gdLst>
              <a:gd name="T0" fmla="*/ 36371 w 43200"/>
              <a:gd name="T1" fmla="*/ 542608 h 31458"/>
              <a:gd name="T2" fmla="*/ 720002 w 43200"/>
              <a:gd name="T3" fmla="*/ 554038 h 31458"/>
              <a:gd name="T4" fmla="*/ 381000 w 43200"/>
              <a:gd name="T5" fmla="*/ 380419 h 314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1458" fill="none" extrusionOk="0">
                <a:moveTo>
                  <a:pt x="2061" y="30809"/>
                </a:moveTo>
                <a:cubicBezTo>
                  <a:pt x="703" y="27928"/>
                  <a:pt x="0" y="247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028"/>
                  <a:pt x="42383" y="28407"/>
                  <a:pt x="40819" y="31458"/>
                </a:cubicBezTo>
              </a:path>
              <a:path w="43200" h="31458" stroke="0" extrusionOk="0">
                <a:moveTo>
                  <a:pt x="2061" y="30809"/>
                </a:moveTo>
                <a:cubicBezTo>
                  <a:pt x="703" y="27928"/>
                  <a:pt x="0" y="247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028"/>
                  <a:pt x="42383" y="28407"/>
                  <a:pt x="40819" y="31458"/>
                </a:cubicBezTo>
                <a:lnTo>
                  <a:pt x="21600" y="21600"/>
                </a:lnTo>
                <a:lnTo>
                  <a:pt x="2061" y="30809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9109" name="Line 21"/>
          <p:cNvSpPr>
            <a:spLocks noChangeShapeType="1"/>
          </p:cNvSpPr>
          <p:nvPr/>
        </p:nvSpPr>
        <p:spPr bwMode="auto">
          <a:xfrm flipH="1">
            <a:off x="4656138" y="5168900"/>
            <a:ext cx="76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4849813" y="5132388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89111" name="Rectangle 23"/>
          <p:cNvSpPr>
            <a:spLocks noChangeArrowheads="1"/>
          </p:cNvSpPr>
          <p:nvPr/>
        </p:nvSpPr>
        <p:spPr bwMode="auto">
          <a:xfrm>
            <a:off x="4757738" y="4660900"/>
            <a:ext cx="520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NT</a:t>
            </a:r>
          </a:p>
        </p:txBody>
      </p:sp>
      <p:sp>
        <p:nvSpPr>
          <p:cNvPr id="89112" name="Line 24"/>
          <p:cNvSpPr>
            <a:spLocks noChangeShapeType="1"/>
          </p:cNvSpPr>
          <p:nvPr/>
        </p:nvSpPr>
        <p:spPr bwMode="auto">
          <a:xfrm>
            <a:off x="4656138" y="50165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9113" name="Line 25"/>
          <p:cNvSpPr>
            <a:spLocks noChangeShapeType="1"/>
          </p:cNvSpPr>
          <p:nvPr/>
        </p:nvSpPr>
        <p:spPr bwMode="auto">
          <a:xfrm flipH="1">
            <a:off x="4606925" y="40497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4800600" y="40132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89115" name="Rectangle 27"/>
          <p:cNvSpPr>
            <a:spLocks noChangeArrowheads="1"/>
          </p:cNvSpPr>
          <p:nvPr/>
        </p:nvSpPr>
        <p:spPr bwMode="auto">
          <a:xfrm>
            <a:off x="4708525" y="3541713"/>
            <a:ext cx="520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NT</a:t>
            </a:r>
          </a:p>
        </p:txBody>
      </p:sp>
      <p:sp>
        <p:nvSpPr>
          <p:cNvPr id="89116" name="Line 28"/>
          <p:cNvSpPr>
            <a:spLocks noChangeShapeType="1"/>
          </p:cNvSpPr>
          <p:nvPr/>
        </p:nvSpPr>
        <p:spPr bwMode="auto">
          <a:xfrm>
            <a:off x="4606925" y="3897313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9117" name="Line 29"/>
          <p:cNvSpPr>
            <a:spLocks noChangeShapeType="1"/>
          </p:cNvSpPr>
          <p:nvPr/>
        </p:nvSpPr>
        <p:spPr bwMode="auto">
          <a:xfrm flipH="1" flipV="1">
            <a:off x="4046538" y="42545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9118" name="Line 30"/>
          <p:cNvSpPr>
            <a:spLocks noChangeShapeType="1"/>
          </p:cNvSpPr>
          <p:nvPr/>
        </p:nvSpPr>
        <p:spPr bwMode="auto">
          <a:xfrm rot="10800000">
            <a:off x="6027738" y="42545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9119" name="Rectangle 31"/>
          <p:cNvSpPr>
            <a:spLocks noChangeArrowheads="1"/>
          </p:cNvSpPr>
          <p:nvPr/>
        </p:nvSpPr>
        <p:spPr bwMode="auto">
          <a:xfrm>
            <a:off x="6040438" y="4330700"/>
            <a:ext cx="520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n-bit Saturating Counter</a:t>
            </a:r>
            <a:endParaRPr lang="en-US" altLang="zh-CN" smtClean="0">
              <a:ea typeface="Gulim" panose="020B0600000101010101" pitchFamily="34" charset="-127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Values: 0 ~ 2</a:t>
            </a:r>
            <a:r>
              <a:rPr lang="en-US" altLang="ko-KR" baseline="30000" smtClean="0">
                <a:ea typeface="Gulim" panose="020B0600000101010101" pitchFamily="34" charset="-127"/>
              </a:rPr>
              <a:t>n</a:t>
            </a:r>
            <a:r>
              <a:rPr lang="en-US" altLang="ko-KR" smtClean="0">
                <a:ea typeface="Gulim" panose="020B0600000101010101" pitchFamily="34" charset="-127"/>
              </a:rPr>
              <a:t>-1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When the counter is </a:t>
            </a:r>
            <a:r>
              <a:rPr lang="en-US" altLang="ko-KR" smtClean="0">
                <a:solidFill>
                  <a:schemeClr val="hlink"/>
                </a:solidFill>
                <a:ea typeface="Gulim" panose="020B0600000101010101" pitchFamily="34" charset="-127"/>
              </a:rPr>
              <a:t>greater than</a:t>
            </a:r>
            <a:r>
              <a:rPr lang="en-US" altLang="ko-KR" smtClean="0">
                <a:ea typeface="Gulim" panose="020B0600000101010101" pitchFamily="34" charset="-127"/>
              </a:rPr>
              <a:t> or equal to one-half of its maximum value, the branch is predicted as </a:t>
            </a:r>
            <a:r>
              <a:rPr lang="en-US" altLang="ko-KR" smtClean="0">
                <a:solidFill>
                  <a:schemeClr val="hlink"/>
                </a:solidFill>
                <a:ea typeface="Gulim" panose="020B0600000101010101" pitchFamily="34" charset="-127"/>
              </a:rPr>
              <a:t>taken</a:t>
            </a:r>
            <a:r>
              <a:rPr lang="en-US" altLang="ko-KR" smtClean="0">
                <a:ea typeface="Gulim" panose="020B0600000101010101" pitchFamily="34" charset="-127"/>
              </a:rPr>
              <a:t>. Otherwise, not taken.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Studies have shown that the 2-bit predictors do almost as well, and thus most systems rely on 2-bit branch predictors.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2-bit Predictor Statistics</a:t>
            </a:r>
          </a:p>
        </p:txBody>
      </p:sp>
      <p:pic>
        <p:nvPicPr>
          <p:cNvPr id="91139" name="Picture 3" descr="Ch3-fig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31950"/>
            <a:ext cx="62484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09600" y="5943600"/>
            <a:ext cx="82946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Prediction accuracy of 4K-entry 2-bit prediction buffer on SPEC89 benchmarks:</a:t>
            </a:r>
          </a:p>
          <a:p>
            <a:pPr algn="l" eaLnBrk="1" hangingPunct="1"/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accuracy is lower for integer programs (gcc, espresso, eqntott, li) than for FP </a:t>
            </a: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2-bit Predictor Statistics</a:t>
            </a:r>
          </a:p>
        </p:txBody>
      </p:sp>
      <p:pic>
        <p:nvPicPr>
          <p:cNvPr id="92163" name="Picture 3" descr="Ch3-fig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43846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33400" y="5943600"/>
            <a:ext cx="8397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Prediction accuracy of 4K-entry 2-bit prediction buffer vs. “infinite” 2-bit buffer:</a:t>
            </a:r>
          </a:p>
          <a:p>
            <a:pPr algn="l" eaLnBrk="1" hangingPunct="1"/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increasing buffer size from 4K does not significantly improve 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648200" y="4191000"/>
            <a:ext cx="3810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76800" y="4343400"/>
            <a:ext cx="147638" cy="631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876800" y="4953000"/>
            <a:ext cx="1404938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-38100" y="1981200"/>
            <a:ext cx="2400300" cy="4038600"/>
            <a:chOff x="0" y="1248"/>
            <a:chExt cx="1512" cy="2544"/>
          </a:xfrm>
        </p:grpSpPr>
        <p:sp>
          <p:nvSpPr>
            <p:cNvPr id="10296" name="Rectangle 6"/>
            <p:cNvSpPr>
              <a:spLocks noChangeArrowheads="1"/>
            </p:cNvSpPr>
            <p:nvPr/>
          </p:nvSpPr>
          <p:spPr bwMode="auto">
            <a:xfrm>
              <a:off x="1248" y="1632"/>
              <a:ext cx="171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7" name="Rectangle 7"/>
            <p:cNvSpPr>
              <a:spLocks noChangeArrowheads="1"/>
            </p:cNvSpPr>
            <p:nvPr/>
          </p:nvSpPr>
          <p:spPr bwMode="auto">
            <a:xfrm>
              <a:off x="1331" y="1333"/>
              <a:ext cx="82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298" name="Rectangle 8"/>
            <p:cNvSpPr>
              <a:spLocks noChangeArrowheads="1"/>
            </p:cNvSpPr>
            <p:nvPr/>
          </p:nvSpPr>
          <p:spPr bwMode="auto">
            <a:xfrm>
              <a:off x="1029" y="1440"/>
              <a:ext cx="240" cy="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299" name="Rectangle 9"/>
            <p:cNvSpPr>
              <a:spLocks noChangeArrowheads="1"/>
            </p:cNvSpPr>
            <p:nvPr/>
          </p:nvSpPr>
          <p:spPr bwMode="auto">
            <a:xfrm>
              <a:off x="741" y="1311"/>
              <a:ext cx="624" cy="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0" name="Rectangle 10"/>
            <p:cNvSpPr>
              <a:spLocks noChangeArrowheads="1"/>
            </p:cNvSpPr>
            <p:nvPr/>
          </p:nvSpPr>
          <p:spPr bwMode="auto">
            <a:xfrm>
              <a:off x="501" y="1488"/>
              <a:ext cx="528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1" name="Rectangle 11"/>
            <p:cNvSpPr>
              <a:spLocks noChangeArrowheads="1"/>
            </p:cNvSpPr>
            <p:nvPr/>
          </p:nvSpPr>
          <p:spPr bwMode="auto">
            <a:xfrm>
              <a:off x="453" y="1488"/>
              <a:ext cx="96" cy="8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2" name="Rectangle 12"/>
            <p:cNvSpPr>
              <a:spLocks noChangeArrowheads="1"/>
            </p:cNvSpPr>
            <p:nvPr/>
          </p:nvSpPr>
          <p:spPr bwMode="auto">
            <a:xfrm>
              <a:off x="0" y="1248"/>
              <a:ext cx="62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3" name="Rectangle 13"/>
            <p:cNvSpPr>
              <a:spLocks noChangeArrowheads="1"/>
            </p:cNvSpPr>
            <p:nvPr/>
          </p:nvSpPr>
          <p:spPr bwMode="auto">
            <a:xfrm>
              <a:off x="405" y="2304"/>
              <a:ext cx="192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4" name="Rectangle 14"/>
            <p:cNvSpPr>
              <a:spLocks noChangeArrowheads="1"/>
            </p:cNvSpPr>
            <p:nvPr/>
          </p:nvSpPr>
          <p:spPr bwMode="auto">
            <a:xfrm>
              <a:off x="117" y="2304"/>
              <a:ext cx="96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5" name="Rectangle 15"/>
            <p:cNvSpPr>
              <a:spLocks noChangeArrowheads="1"/>
            </p:cNvSpPr>
            <p:nvPr/>
          </p:nvSpPr>
          <p:spPr bwMode="auto">
            <a:xfrm>
              <a:off x="21" y="1337"/>
              <a:ext cx="96" cy="10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6" name="Rectangle 16"/>
            <p:cNvSpPr>
              <a:spLocks noChangeArrowheads="1"/>
            </p:cNvSpPr>
            <p:nvPr/>
          </p:nvSpPr>
          <p:spPr bwMode="auto">
            <a:xfrm>
              <a:off x="213" y="2016"/>
              <a:ext cx="96" cy="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7" name="Rectangle 17"/>
            <p:cNvSpPr>
              <a:spLocks noChangeArrowheads="1"/>
            </p:cNvSpPr>
            <p:nvPr/>
          </p:nvSpPr>
          <p:spPr bwMode="auto">
            <a:xfrm>
              <a:off x="309" y="2016"/>
              <a:ext cx="96" cy="6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8" name="Rectangle 18"/>
            <p:cNvSpPr>
              <a:spLocks noChangeArrowheads="1"/>
            </p:cNvSpPr>
            <p:nvPr/>
          </p:nvSpPr>
          <p:spPr bwMode="auto">
            <a:xfrm flipH="1">
              <a:off x="1029" y="2207"/>
              <a:ext cx="288" cy="6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9" name="Rectangle 19"/>
            <p:cNvSpPr>
              <a:spLocks noChangeArrowheads="1"/>
            </p:cNvSpPr>
            <p:nvPr/>
          </p:nvSpPr>
          <p:spPr bwMode="auto">
            <a:xfrm>
              <a:off x="1317" y="2304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10" name="Rectangle 20"/>
            <p:cNvSpPr>
              <a:spLocks noChangeArrowheads="1"/>
            </p:cNvSpPr>
            <p:nvPr/>
          </p:nvSpPr>
          <p:spPr bwMode="auto">
            <a:xfrm>
              <a:off x="1418" y="1392"/>
              <a:ext cx="48" cy="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11" name="Rectangle 21"/>
            <p:cNvSpPr>
              <a:spLocks noChangeArrowheads="1"/>
            </p:cNvSpPr>
            <p:nvPr/>
          </p:nvSpPr>
          <p:spPr bwMode="auto">
            <a:xfrm>
              <a:off x="1416" y="1370"/>
              <a:ext cx="96" cy="24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10246" name="Rectangle 22"/>
          <p:cNvSpPr>
            <a:spLocks noChangeArrowheads="1"/>
          </p:cNvSpPr>
          <p:nvPr/>
        </p:nvSpPr>
        <p:spPr bwMode="auto">
          <a:xfrm>
            <a:off x="4767263" y="4486275"/>
            <a:ext cx="338137" cy="1730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47" name="Rectangle 23"/>
          <p:cNvSpPr>
            <a:spLocks noChangeArrowheads="1"/>
          </p:cNvSpPr>
          <p:nvPr/>
        </p:nvSpPr>
        <p:spPr bwMode="auto">
          <a:xfrm>
            <a:off x="4267200" y="3692525"/>
            <a:ext cx="228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48" name="Rectangle 24"/>
          <p:cNvSpPr>
            <a:spLocks noChangeArrowheads="1"/>
          </p:cNvSpPr>
          <p:nvPr/>
        </p:nvSpPr>
        <p:spPr bwMode="auto">
          <a:xfrm>
            <a:off x="4267200" y="4208463"/>
            <a:ext cx="228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49" name="Rectangle 25"/>
          <p:cNvSpPr>
            <a:spLocks noChangeArrowheads="1"/>
          </p:cNvSpPr>
          <p:nvPr/>
        </p:nvSpPr>
        <p:spPr bwMode="auto">
          <a:xfrm>
            <a:off x="2590800" y="4981575"/>
            <a:ext cx="1981200" cy="12065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0" name="Rectangle 26"/>
          <p:cNvSpPr>
            <a:spLocks noChangeArrowheads="1"/>
          </p:cNvSpPr>
          <p:nvPr/>
        </p:nvSpPr>
        <p:spPr bwMode="auto">
          <a:xfrm>
            <a:off x="2514600" y="5632450"/>
            <a:ext cx="19812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1" name="Rectangle 27"/>
          <p:cNvSpPr>
            <a:spLocks noChangeArrowheads="1"/>
          </p:cNvSpPr>
          <p:nvPr/>
        </p:nvSpPr>
        <p:spPr bwMode="auto">
          <a:xfrm>
            <a:off x="2590800" y="3879850"/>
            <a:ext cx="474663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2" name="Rectangle 28"/>
          <p:cNvSpPr>
            <a:spLocks noChangeArrowheads="1"/>
          </p:cNvSpPr>
          <p:nvPr/>
        </p:nvSpPr>
        <p:spPr bwMode="auto">
          <a:xfrm>
            <a:off x="2362200" y="3651250"/>
            <a:ext cx="6858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3" name="Rectangle 29"/>
          <p:cNvSpPr>
            <a:spLocks noChangeArrowheads="1"/>
          </p:cNvSpPr>
          <p:nvPr/>
        </p:nvSpPr>
        <p:spPr bwMode="auto">
          <a:xfrm>
            <a:off x="2438400" y="3727450"/>
            <a:ext cx="152400" cy="2057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4" name="Rectangle 30"/>
          <p:cNvSpPr>
            <a:spLocks noChangeArrowheads="1"/>
          </p:cNvSpPr>
          <p:nvPr/>
        </p:nvSpPr>
        <p:spPr bwMode="auto">
          <a:xfrm>
            <a:off x="3886200" y="4711700"/>
            <a:ext cx="304800" cy="6858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5" name="Rectangle 31"/>
          <p:cNvSpPr>
            <a:spLocks noChangeArrowheads="1"/>
          </p:cNvSpPr>
          <p:nvPr/>
        </p:nvSpPr>
        <p:spPr bwMode="auto">
          <a:xfrm flipH="1">
            <a:off x="3851275" y="3533775"/>
            <a:ext cx="457200" cy="10668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4594225" y="4970463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7" name="Rectangle 33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8" name="Rectangle 34"/>
          <p:cNvSpPr>
            <a:spLocks noChangeArrowheads="1"/>
          </p:cNvSpPr>
          <p:nvPr/>
        </p:nvSpPr>
        <p:spPr bwMode="auto">
          <a:xfrm>
            <a:off x="5105400" y="4162425"/>
            <a:ext cx="2286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9" name="Rectangle 35"/>
          <p:cNvSpPr>
            <a:spLocks noChangeArrowheads="1"/>
          </p:cNvSpPr>
          <p:nvPr/>
        </p:nvSpPr>
        <p:spPr bwMode="auto">
          <a:xfrm flipH="1">
            <a:off x="5468938" y="3540125"/>
            <a:ext cx="609600" cy="1089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0" name="Rectangle 36"/>
          <p:cNvSpPr>
            <a:spLocks noChangeArrowheads="1"/>
          </p:cNvSpPr>
          <p:nvPr/>
        </p:nvSpPr>
        <p:spPr bwMode="auto">
          <a:xfrm>
            <a:off x="4729163" y="4495800"/>
            <a:ext cx="147637" cy="631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1" name="Rectangle 37"/>
          <p:cNvSpPr>
            <a:spLocks noChangeArrowheads="1"/>
          </p:cNvSpPr>
          <p:nvPr/>
        </p:nvSpPr>
        <p:spPr bwMode="auto">
          <a:xfrm>
            <a:off x="4648200" y="3702050"/>
            <a:ext cx="914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2" name="Rectangle 38"/>
          <p:cNvSpPr>
            <a:spLocks noChangeArrowheads="1"/>
          </p:cNvSpPr>
          <p:nvPr/>
        </p:nvSpPr>
        <p:spPr bwMode="auto">
          <a:xfrm>
            <a:off x="5943600" y="4040188"/>
            <a:ext cx="3048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3" name="Rectangle 39"/>
          <p:cNvSpPr>
            <a:spLocks noChangeArrowheads="1"/>
          </p:cNvSpPr>
          <p:nvPr/>
        </p:nvSpPr>
        <p:spPr bwMode="auto">
          <a:xfrm>
            <a:off x="6411913" y="4003675"/>
            <a:ext cx="228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4" name="Rectangle 40"/>
          <p:cNvSpPr>
            <a:spLocks noChangeArrowheads="1"/>
          </p:cNvSpPr>
          <p:nvPr/>
        </p:nvSpPr>
        <p:spPr bwMode="auto">
          <a:xfrm>
            <a:off x="6477000" y="4114800"/>
            <a:ext cx="1524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5" name="Rectangle 41"/>
          <p:cNvSpPr>
            <a:spLocks noChangeArrowheads="1"/>
          </p:cNvSpPr>
          <p:nvPr/>
        </p:nvSpPr>
        <p:spPr bwMode="auto">
          <a:xfrm>
            <a:off x="6554788" y="4360863"/>
            <a:ext cx="228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6" name="Rectangle 42"/>
          <p:cNvSpPr>
            <a:spLocks noChangeArrowheads="1"/>
          </p:cNvSpPr>
          <p:nvPr/>
        </p:nvSpPr>
        <p:spPr bwMode="auto">
          <a:xfrm>
            <a:off x="6400800" y="5638800"/>
            <a:ext cx="1752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7" name="Rectangle 43"/>
          <p:cNvSpPr>
            <a:spLocks noChangeArrowheads="1"/>
          </p:cNvSpPr>
          <p:nvPr/>
        </p:nvSpPr>
        <p:spPr bwMode="auto">
          <a:xfrm>
            <a:off x="8001000" y="4668838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8" name="Rectangle 44"/>
          <p:cNvSpPr>
            <a:spLocks noChangeArrowheads="1"/>
          </p:cNvSpPr>
          <p:nvPr/>
        </p:nvSpPr>
        <p:spPr bwMode="auto">
          <a:xfrm flipH="1">
            <a:off x="7467600" y="4191000"/>
            <a:ext cx="533400" cy="1066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pic>
        <p:nvPicPr>
          <p:cNvPr id="10269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Clock Cycle 4</a:t>
            </a:r>
          </a:p>
        </p:txBody>
      </p:sp>
      <p:sp>
        <p:nvSpPr>
          <p:cNvPr id="10271" name="Rectangle 47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72" name="Rectangle 48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73" name="Rectangle 49"/>
          <p:cNvSpPr>
            <a:spLocks noChangeArrowheads="1"/>
          </p:cNvSpPr>
          <p:nvPr/>
        </p:nvSpPr>
        <p:spPr bwMode="auto">
          <a:xfrm>
            <a:off x="6318250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74" name="Rectangle 50"/>
          <p:cNvSpPr>
            <a:spLocks noChangeArrowheads="1"/>
          </p:cNvSpPr>
          <p:nvPr/>
        </p:nvSpPr>
        <p:spPr bwMode="auto">
          <a:xfrm>
            <a:off x="6248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75" name="Rectangle 51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76" name="Rectangle 52"/>
          <p:cNvSpPr>
            <a:spLocks noChangeArrowheads="1"/>
          </p:cNvSpPr>
          <p:nvPr/>
        </p:nvSpPr>
        <p:spPr bwMode="auto">
          <a:xfrm>
            <a:off x="81613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77" name="Rectangle 53"/>
          <p:cNvSpPr>
            <a:spLocks noChangeArrowheads="1"/>
          </p:cNvSpPr>
          <p:nvPr/>
        </p:nvSpPr>
        <p:spPr bwMode="auto">
          <a:xfrm>
            <a:off x="8153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78" name="Rectangle 54"/>
          <p:cNvSpPr>
            <a:spLocks noChangeArrowheads="1"/>
          </p:cNvSpPr>
          <p:nvPr/>
        </p:nvSpPr>
        <p:spPr bwMode="auto">
          <a:xfrm>
            <a:off x="2209800" y="21336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79" name="Rectangle 55"/>
          <p:cNvSpPr>
            <a:spLocks noChangeArrowheads="1"/>
          </p:cNvSpPr>
          <p:nvPr/>
        </p:nvSpPr>
        <p:spPr bwMode="auto">
          <a:xfrm>
            <a:off x="6256338" y="2232025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80" name="Line 56"/>
          <p:cNvSpPr>
            <a:spLocks noChangeShapeType="1"/>
          </p:cNvSpPr>
          <p:nvPr/>
        </p:nvSpPr>
        <p:spPr bwMode="auto">
          <a:xfrm>
            <a:off x="6553200" y="1752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281" name="Text Box 57"/>
          <p:cNvSpPr txBox="1">
            <a:spLocks noChangeArrowheads="1"/>
          </p:cNvSpPr>
          <p:nvPr/>
        </p:nvSpPr>
        <p:spPr bwMode="auto">
          <a:xfrm>
            <a:off x="6934200" y="141605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LW</a:t>
            </a:r>
          </a:p>
        </p:txBody>
      </p:sp>
      <p:sp>
        <p:nvSpPr>
          <p:cNvPr id="10282" name="Line 58"/>
          <p:cNvSpPr>
            <a:spLocks noChangeShapeType="1"/>
          </p:cNvSpPr>
          <p:nvPr/>
        </p:nvSpPr>
        <p:spPr bwMode="auto">
          <a:xfrm>
            <a:off x="4800600" y="17113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283" name="Text Box 59"/>
          <p:cNvSpPr txBox="1">
            <a:spLocks noChangeArrowheads="1"/>
          </p:cNvSpPr>
          <p:nvPr/>
        </p:nvSpPr>
        <p:spPr bwMode="auto">
          <a:xfrm>
            <a:off x="5176838" y="14160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SW</a:t>
            </a:r>
          </a:p>
        </p:txBody>
      </p:sp>
      <p:sp>
        <p:nvSpPr>
          <p:cNvPr id="10284" name="Line 60"/>
          <p:cNvSpPr>
            <a:spLocks noChangeShapeType="1"/>
          </p:cNvSpPr>
          <p:nvPr/>
        </p:nvSpPr>
        <p:spPr bwMode="auto">
          <a:xfrm>
            <a:off x="24384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285" name="Text Box 61"/>
          <p:cNvSpPr txBox="1">
            <a:spLocks noChangeArrowheads="1"/>
          </p:cNvSpPr>
          <p:nvPr/>
        </p:nvSpPr>
        <p:spPr bwMode="auto">
          <a:xfrm>
            <a:off x="3063875" y="141605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10286" name="Rectangle 62"/>
          <p:cNvSpPr>
            <a:spLocks noChangeArrowheads="1"/>
          </p:cNvSpPr>
          <p:nvPr/>
        </p:nvSpPr>
        <p:spPr bwMode="auto">
          <a:xfrm>
            <a:off x="6248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87" name="Rectangle 63"/>
          <p:cNvSpPr>
            <a:spLocks noChangeArrowheads="1"/>
          </p:cNvSpPr>
          <p:nvPr/>
        </p:nvSpPr>
        <p:spPr bwMode="auto">
          <a:xfrm>
            <a:off x="4495800" y="220345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88" name="Rectangle 64"/>
          <p:cNvSpPr>
            <a:spLocks noChangeArrowheads="1"/>
          </p:cNvSpPr>
          <p:nvPr/>
        </p:nvSpPr>
        <p:spPr bwMode="auto">
          <a:xfrm>
            <a:off x="45545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89" name="Rectangle 65"/>
          <p:cNvSpPr>
            <a:spLocks noChangeArrowheads="1"/>
          </p:cNvSpPr>
          <p:nvPr/>
        </p:nvSpPr>
        <p:spPr bwMode="auto">
          <a:xfrm>
            <a:off x="4554538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90" name="Rectangle 66"/>
          <p:cNvSpPr>
            <a:spLocks noChangeArrowheads="1"/>
          </p:cNvSpPr>
          <p:nvPr/>
        </p:nvSpPr>
        <p:spPr bwMode="auto">
          <a:xfrm>
            <a:off x="2316163" y="2185988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1" name="Rectangle 67"/>
          <p:cNvSpPr>
            <a:spLocks noChangeArrowheads="1"/>
          </p:cNvSpPr>
          <p:nvPr/>
        </p:nvSpPr>
        <p:spPr bwMode="auto">
          <a:xfrm>
            <a:off x="2286000" y="2185988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2" name="Rectangle 68"/>
          <p:cNvSpPr>
            <a:spLocks noChangeArrowheads="1"/>
          </p:cNvSpPr>
          <p:nvPr/>
        </p:nvSpPr>
        <p:spPr bwMode="auto">
          <a:xfrm>
            <a:off x="2209800" y="21844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3" name="Rectangle 69"/>
          <p:cNvSpPr>
            <a:spLocks noChangeArrowheads="1"/>
          </p:cNvSpPr>
          <p:nvPr/>
        </p:nvSpPr>
        <p:spPr bwMode="auto">
          <a:xfrm>
            <a:off x="2209800" y="21748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94" name="Line 70"/>
          <p:cNvSpPr>
            <a:spLocks noChangeShapeType="1"/>
          </p:cNvSpPr>
          <p:nvPr/>
        </p:nvSpPr>
        <p:spPr bwMode="auto">
          <a:xfrm>
            <a:off x="228600" y="171926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295" name="Text Box 71"/>
          <p:cNvSpPr txBox="1">
            <a:spLocks noChangeArrowheads="1"/>
          </p:cNvSpPr>
          <p:nvPr/>
        </p:nvSpPr>
        <p:spPr bwMode="auto">
          <a:xfrm>
            <a:off x="858838" y="143510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100" smtClean="0">
                <a:ea typeface="宋体" panose="02010600030101010101" pitchFamily="2" charset="-122"/>
              </a:rPr>
              <a:t>Control Hazards - Solutions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162800" cy="145415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Delayed branches – code rearranged by compiler to place independent instruction after every branch (in delay slot).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600200" y="3429000"/>
            <a:ext cx="2076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add  $R4,$R5,$R6</a:t>
            </a:r>
          </a:p>
          <a:p>
            <a:pPr algn="l" eaLnBrk="1" hangingPunct="1"/>
            <a:r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beq  $R1,$R2,20</a:t>
            </a:r>
          </a:p>
          <a:p>
            <a:pPr algn="l" eaLnBrk="1" hangingPunct="1"/>
            <a:r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lw $R3,400($R0)</a:t>
            </a:r>
          </a:p>
        </p:txBody>
      </p:sp>
      <p:sp>
        <p:nvSpPr>
          <p:cNvPr id="93189" name="AutoShape 5"/>
          <p:cNvSpPr>
            <a:spLocks noChangeArrowheads="1"/>
          </p:cNvSpPr>
          <p:nvPr/>
        </p:nvSpPr>
        <p:spPr bwMode="auto">
          <a:xfrm>
            <a:off x="3962400" y="3581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076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beq  $R1,$R2,20</a:t>
            </a:r>
          </a:p>
          <a:p>
            <a:pPr algn="l" eaLnBrk="1" hangingPunct="1"/>
            <a:r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add  $R4,$R5,$R6</a:t>
            </a:r>
          </a:p>
          <a:p>
            <a:pPr algn="l" eaLnBrk="1" hangingPunct="1"/>
            <a:r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lw $R3,400($R0)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493963" y="217488"/>
            <a:ext cx="4554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Scheduling the Delay Slot</a:t>
            </a:r>
          </a:p>
        </p:txBody>
      </p:sp>
      <p:sp>
        <p:nvSpPr>
          <p:cNvPr id="94211" name="AutoShape 3"/>
          <p:cNvSpPr>
            <a:spLocks noChangeAspect="1" noChangeArrowheads="1" noTextEdit="1"/>
          </p:cNvSpPr>
          <p:nvPr/>
        </p:nvSpPr>
        <p:spPr bwMode="auto">
          <a:xfrm>
            <a:off x="762000" y="1066800"/>
            <a:ext cx="734695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890588" y="1350963"/>
            <a:ext cx="2033587" cy="2043112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890588" y="1350963"/>
            <a:ext cx="2033587" cy="20431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3457575" y="1350963"/>
            <a:ext cx="2028825" cy="2043112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3457575" y="1350963"/>
            <a:ext cx="2028825" cy="20431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6019800" y="1350963"/>
            <a:ext cx="2027238" cy="2043112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6019800" y="1350963"/>
            <a:ext cx="2027238" cy="20431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890588" y="4217988"/>
            <a:ext cx="2033587" cy="19573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3457575" y="4217988"/>
            <a:ext cx="2028825" cy="1957387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3457575" y="4217988"/>
            <a:ext cx="2028825" cy="19573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6019800" y="4217988"/>
            <a:ext cx="2027238" cy="1957387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6019800" y="4217988"/>
            <a:ext cx="2027238" cy="19573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23" name="Freeform 15"/>
          <p:cNvSpPr>
            <a:spLocks/>
          </p:cNvSpPr>
          <p:nvPr/>
        </p:nvSpPr>
        <p:spPr bwMode="auto">
          <a:xfrm>
            <a:off x="1889125" y="3400425"/>
            <a:ext cx="1588" cy="752475"/>
          </a:xfrm>
          <a:custGeom>
            <a:avLst/>
            <a:gdLst>
              <a:gd name="T0" fmla="*/ 0 w 1588"/>
              <a:gd name="T1" fmla="*/ 0 h 474"/>
              <a:gd name="T2" fmla="*/ 0 w 1588"/>
              <a:gd name="T3" fmla="*/ 752475 h 474"/>
              <a:gd name="T4" fmla="*/ 0 w 1588"/>
              <a:gd name="T5" fmla="*/ 0 h 4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474">
                <a:moveTo>
                  <a:pt x="0" y="0"/>
                </a:moveTo>
                <a:lnTo>
                  <a:pt x="0" y="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1889125" y="3400425"/>
            <a:ext cx="1588" cy="752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225" name="Freeform 17"/>
          <p:cNvSpPr>
            <a:spLocks/>
          </p:cNvSpPr>
          <p:nvPr/>
        </p:nvSpPr>
        <p:spPr bwMode="auto">
          <a:xfrm>
            <a:off x="1857375" y="4143375"/>
            <a:ext cx="63500" cy="47625"/>
          </a:xfrm>
          <a:custGeom>
            <a:avLst/>
            <a:gdLst>
              <a:gd name="T0" fmla="*/ 0 w 40"/>
              <a:gd name="T1" fmla="*/ 0 h 30"/>
              <a:gd name="T2" fmla="*/ 31750 w 40"/>
              <a:gd name="T3" fmla="*/ 47625 h 30"/>
              <a:gd name="T4" fmla="*/ 63500 w 40"/>
              <a:gd name="T5" fmla="*/ 0 h 30"/>
              <a:gd name="T6" fmla="*/ 0 w 40"/>
              <a:gd name="T7" fmla="*/ 0 h 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" h="30">
                <a:moveTo>
                  <a:pt x="0" y="0"/>
                </a:moveTo>
                <a:lnTo>
                  <a:pt x="20" y="30"/>
                </a:lnTo>
                <a:lnTo>
                  <a:pt x="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26" name="Freeform 18"/>
          <p:cNvSpPr>
            <a:spLocks/>
          </p:cNvSpPr>
          <p:nvPr/>
        </p:nvSpPr>
        <p:spPr bwMode="auto">
          <a:xfrm>
            <a:off x="4449763" y="3400425"/>
            <a:ext cx="1587" cy="752475"/>
          </a:xfrm>
          <a:custGeom>
            <a:avLst/>
            <a:gdLst>
              <a:gd name="T0" fmla="*/ 0 w 1587"/>
              <a:gd name="T1" fmla="*/ 0 h 474"/>
              <a:gd name="T2" fmla="*/ 0 w 1587"/>
              <a:gd name="T3" fmla="*/ 752475 h 474"/>
              <a:gd name="T4" fmla="*/ 0 w 1587"/>
              <a:gd name="T5" fmla="*/ 0 h 4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474">
                <a:moveTo>
                  <a:pt x="0" y="0"/>
                </a:moveTo>
                <a:lnTo>
                  <a:pt x="0" y="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4449763" y="3400425"/>
            <a:ext cx="1587" cy="752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228" name="Freeform 20"/>
          <p:cNvSpPr>
            <a:spLocks/>
          </p:cNvSpPr>
          <p:nvPr/>
        </p:nvSpPr>
        <p:spPr bwMode="auto">
          <a:xfrm>
            <a:off x="4418013" y="4143375"/>
            <a:ext cx="63500" cy="47625"/>
          </a:xfrm>
          <a:custGeom>
            <a:avLst/>
            <a:gdLst>
              <a:gd name="T0" fmla="*/ 0 w 40"/>
              <a:gd name="T1" fmla="*/ 0 h 30"/>
              <a:gd name="T2" fmla="*/ 31750 w 40"/>
              <a:gd name="T3" fmla="*/ 47625 h 30"/>
              <a:gd name="T4" fmla="*/ 63500 w 40"/>
              <a:gd name="T5" fmla="*/ 0 h 30"/>
              <a:gd name="T6" fmla="*/ 0 w 40"/>
              <a:gd name="T7" fmla="*/ 0 h 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" h="30">
                <a:moveTo>
                  <a:pt x="0" y="0"/>
                </a:moveTo>
                <a:lnTo>
                  <a:pt x="20" y="30"/>
                </a:lnTo>
                <a:lnTo>
                  <a:pt x="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29" name="Freeform 21"/>
          <p:cNvSpPr>
            <a:spLocks/>
          </p:cNvSpPr>
          <p:nvPr/>
        </p:nvSpPr>
        <p:spPr bwMode="auto">
          <a:xfrm>
            <a:off x="7016750" y="3400425"/>
            <a:ext cx="1588" cy="752475"/>
          </a:xfrm>
          <a:custGeom>
            <a:avLst/>
            <a:gdLst>
              <a:gd name="T0" fmla="*/ 0 w 1588"/>
              <a:gd name="T1" fmla="*/ 0 h 474"/>
              <a:gd name="T2" fmla="*/ 0 w 1588"/>
              <a:gd name="T3" fmla="*/ 752475 h 474"/>
              <a:gd name="T4" fmla="*/ 0 w 1588"/>
              <a:gd name="T5" fmla="*/ 0 h 4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474">
                <a:moveTo>
                  <a:pt x="0" y="0"/>
                </a:moveTo>
                <a:lnTo>
                  <a:pt x="0" y="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30" name="Line 22"/>
          <p:cNvSpPr>
            <a:spLocks noChangeShapeType="1"/>
          </p:cNvSpPr>
          <p:nvPr/>
        </p:nvSpPr>
        <p:spPr bwMode="auto">
          <a:xfrm>
            <a:off x="7016750" y="3400425"/>
            <a:ext cx="1588" cy="752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231" name="Freeform 23"/>
          <p:cNvSpPr>
            <a:spLocks/>
          </p:cNvSpPr>
          <p:nvPr/>
        </p:nvSpPr>
        <p:spPr bwMode="auto">
          <a:xfrm>
            <a:off x="6985000" y="4143375"/>
            <a:ext cx="63500" cy="47625"/>
          </a:xfrm>
          <a:custGeom>
            <a:avLst/>
            <a:gdLst>
              <a:gd name="T0" fmla="*/ 0 w 40"/>
              <a:gd name="T1" fmla="*/ 0 h 30"/>
              <a:gd name="T2" fmla="*/ 31750 w 40"/>
              <a:gd name="T3" fmla="*/ 47625 h 30"/>
              <a:gd name="T4" fmla="*/ 63500 w 40"/>
              <a:gd name="T5" fmla="*/ 0 h 30"/>
              <a:gd name="T6" fmla="*/ 0 w 40"/>
              <a:gd name="T7" fmla="*/ 0 h 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" h="30">
                <a:moveTo>
                  <a:pt x="0" y="0"/>
                </a:moveTo>
                <a:lnTo>
                  <a:pt x="20" y="30"/>
                </a:lnTo>
                <a:lnTo>
                  <a:pt x="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32" name="Freeform 24"/>
          <p:cNvSpPr>
            <a:spLocks noEditPoints="1"/>
          </p:cNvSpPr>
          <p:nvPr/>
        </p:nvSpPr>
        <p:spPr bwMode="auto">
          <a:xfrm>
            <a:off x="750888" y="1176338"/>
            <a:ext cx="95250" cy="90487"/>
          </a:xfrm>
          <a:custGeom>
            <a:avLst/>
            <a:gdLst>
              <a:gd name="T0" fmla="*/ 57150 w 60"/>
              <a:gd name="T1" fmla="*/ 85725 h 57"/>
              <a:gd name="T2" fmla="*/ 44450 w 60"/>
              <a:gd name="T3" fmla="*/ 90487 h 57"/>
              <a:gd name="T4" fmla="*/ 19050 w 60"/>
              <a:gd name="T5" fmla="*/ 90487 h 57"/>
              <a:gd name="T6" fmla="*/ 0 w 60"/>
              <a:gd name="T7" fmla="*/ 74612 h 57"/>
              <a:gd name="T8" fmla="*/ 0 w 60"/>
              <a:gd name="T9" fmla="*/ 58737 h 57"/>
              <a:gd name="T10" fmla="*/ 6350 w 60"/>
              <a:gd name="T11" fmla="*/ 47625 h 57"/>
              <a:gd name="T12" fmla="*/ 19050 w 60"/>
              <a:gd name="T13" fmla="*/ 42862 h 57"/>
              <a:gd name="T14" fmla="*/ 25400 w 60"/>
              <a:gd name="T15" fmla="*/ 38100 h 57"/>
              <a:gd name="T16" fmla="*/ 57150 w 60"/>
              <a:gd name="T17" fmla="*/ 38100 h 57"/>
              <a:gd name="T18" fmla="*/ 63500 w 60"/>
              <a:gd name="T19" fmla="*/ 31750 h 57"/>
              <a:gd name="T20" fmla="*/ 63500 w 60"/>
              <a:gd name="T21" fmla="*/ 22225 h 57"/>
              <a:gd name="T22" fmla="*/ 57150 w 60"/>
              <a:gd name="T23" fmla="*/ 15875 h 57"/>
              <a:gd name="T24" fmla="*/ 31750 w 60"/>
              <a:gd name="T25" fmla="*/ 15875 h 57"/>
              <a:gd name="T26" fmla="*/ 25400 w 60"/>
              <a:gd name="T27" fmla="*/ 22225 h 57"/>
              <a:gd name="T28" fmla="*/ 0 w 60"/>
              <a:gd name="T29" fmla="*/ 26987 h 57"/>
              <a:gd name="T30" fmla="*/ 6350 w 60"/>
              <a:gd name="T31" fmla="*/ 11112 h 57"/>
              <a:gd name="T32" fmla="*/ 25400 w 60"/>
              <a:gd name="T33" fmla="*/ 0 h 57"/>
              <a:gd name="T34" fmla="*/ 44450 w 60"/>
              <a:gd name="T35" fmla="*/ 0 h 57"/>
              <a:gd name="T36" fmla="*/ 69850 w 60"/>
              <a:gd name="T37" fmla="*/ 0 h 57"/>
              <a:gd name="T38" fmla="*/ 82550 w 60"/>
              <a:gd name="T39" fmla="*/ 11112 h 57"/>
              <a:gd name="T40" fmla="*/ 88900 w 60"/>
              <a:gd name="T41" fmla="*/ 15875 h 57"/>
              <a:gd name="T42" fmla="*/ 88900 w 60"/>
              <a:gd name="T43" fmla="*/ 31750 h 57"/>
              <a:gd name="T44" fmla="*/ 88900 w 60"/>
              <a:gd name="T45" fmla="*/ 69850 h 57"/>
              <a:gd name="T46" fmla="*/ 88900 w 60"/>
              <a:gd name="T47" fmla="*/ 85725 h 57"/>
              <a:gd name="T48" fmla="*/ 76200 w 60"/>
              <a:gd name="T49" fmla="*/ 90487 h 57"/>
              <a:gd name="T50" fmla="*/ 69850 w 60"/>
              <a:gd name="T51" fmla="*/ 79375 h 57"/>
              <a:gd name="T52" fmla="*/ 57150 w 60"/>
              <a:gd name="T53" fmla="*/ 47625 h 57"/>
              <a:gd name="T54" fmla="*/ 31750 w 60"/>
              <a:gd name="T55" fmla="*/ 53975 h 57"/>
              <a:gd name="T56" fmla="*/ 25400 w 60"/>
              <a:gd name="T57" fmla="*/ 58737 h 57"/>
              <a:gd name="T58" fmla="*/ 19050 w 60"/>
              <a:gd name="T59" fmla="*/ 63500 h 57"/>
              <a:gd name="T60" fmla="*/ 19050 w 60"/>
              <a:gd name="T61" fmla="*/ 69850 h 57"/>
              <a:gd name="T62" fmla="*/ 25400 w 60"/>
              <a:gd name="T63" fmla="*/ 74612 h 57"/>
              <a:gd name="T64" fmla="*/ 44450 w 60"/>
              <a:gd name="T65" fmla="*/ 74612 h 57"/>
              <a:gd name="T66" fmla="*/ 57150 w 60"/>
              <a:gd name="T67" fmla="*/ 69850 h 57"/>
              <a:gd name="T68" fmla="*/ 63500 w 60"/>
              <a:gd name="T69" fmla="*/ 58737 h 57"/>
              <a:gd name="T70" fmla="*/ 63500 w 60"/>
              <a:gd name="T71" fmla="*/ 47625 h 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57">
                <a:moveTo>
                  <a:pt x="44" y="50"/>
                </a:moveTo>
                <a:lnTo>
                  <a:pt x="36" y="54"/>
                </a:lnTo>
                <a:lnTo>
                  <a:pt x="32" y="57"/>
                </a:lnTo>
                <a:lnTo>
                  <a:pt x="28" y="57"/>
                </a:lnTo>
                <a:lnTo>
                  <a:pt x="20" y="57"/>
                </a:lnTo>
                <a:lnTo>
                  <a:pt x="12" y="57"/>
                </a:lnTo>
                <a:lnTo>
                  <a:pt x="4" y="54"/>
                </a:lnTo>
                <a:lnTo>
                  <a:pt x="0" y="47"/>
                </a:lnTo>
                <a:lnTo>
                  <a:pt x="0" y="40"/>
                </a:lnTo>
                <a:lnTo>
                  <a:pt x="0" y="37"/>
                </a:lnTo>
                <a:lnTo>
                  <a:pt x="0" y="34"/>
                </a:lnTo>
                <a:lnTo>
                  <a:pt x="4" y="30"/>
                </a:lnTo>
                <a:lnTo>
                  <a:pt x="8" y="27"/>
                </a:lnTo>
                <a:lnTo>
                  <a:pt x="12" y="27"/>
                </a:lnTo>
                <a:lnTo>
                  <a:pt x="16" y="24"/>
                </a:lnTo>
                <a:lnTo>
                  <a:pt x="24" y="24"/>
                </a:lnTo>
                <a:lnTo>
                  <a:pt x="36" y="24"/>
                </a:lnTo>
                <a:lnTo>
                  <a:pt x="40" y="20"/>
                </a:lnTo>
                <a:lnTo>
                  <a:pt x="40" y="17"/>
                </a:lnTo>
                <a:lnTo>
                  <a:pt x="40" y="14"/>
                </a:lnTo>
                <a:lnTo>
                  <a:pt x="40" y="10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0"/>
                </a:lnTo>
                <a:lnTo>
                  <a:pt x="16" y="14"/>
                </a:lnTo>
                <a:lnTo>
                  <a:pt x="12" y="17"/>
                </a:lnTo>
                <a:lnTo>
                  <a:pt x="0" y="17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6" y="0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0"/>
                </a:lnTo>
                <a:lnTo>
                  <a:pt x="48" y="3"/>
                </a:lnTo>
                <a:lnTo>
                  <a:pt x="52" y="7"/>
                </a:lnTo>
                <a:lnTo>
                  <a:pt x="56" y="10"/>
                </a:lnTo>
                <a:lnTo>
                  <a:pt x="56" y="14"/>
                </a:lnTo>
                <a:lnTo>
                  <a:pt x="56" y="20"/>
                </a:lnTo>
                <a:lnTo>
                  <a:pt x="56" y="34"/>
                </a:lnTo>
                <a:lnTo>
                  <a:pt x="56" y="44"/>
                </a:lnTo>
                <a:lnTo>
                  <a:pt x="56" y="47"/>
                </a:lnTo>
                <a:lnTo>
                  <a:pt x="56" y="54"/>
                </a:lnTo>
                <a:lnTo>
                  <a:pt x="60" y="57"/>
                </a:lnTo>
                <a:lnTo>
                  <a:pt x="48" y="57"/>
                </a:lnTo>
                <a:lnTo>
                  <a:pt x="44" y="54"/>
                </a:lnTo>
                <a:lnTo>
                  <a:pt x="44" y="50"/>
                </a:lnTo>
                <a:close/>
                <a:moveTo>
                  <a:pt x="40" y="30"/>
                </a:moveTo>
                <a:lnTo>
                  <a:pt x="36" y="30"/>
                </a:lnTo>
                <a:lnTo>
                  <a:pt x="24" y="34"/>
                </a:lnTo>
                <a:lnTo>
                  <a:pt x="20" y="34"/>
                </a:lnTo>
                <a:lnTo>
                  <a:pt x="16" y="34"/>
                </a:lnTo>
                <a:lnTo>
                  <a:pt x="16" y="37"/>
                </a:lnTo>
                <a:lnTo>
                  <a:pt x="12" y="37"/>
                </a:lnTo>
                <a:lnTo>
                  <a:pt x="12" y="40"/>
                </a:lnTo>
                <a:lnTo>
                  <a:pt x="12" y="44"/>
                </a:lnTo>
                <a:lnTo>
                  <a:pt x="16" y="47"/>
                </a:lnTo>
                <a:lnTo>
                  <a:pt x="24" y="47"/>
                </a:lnTo>
                <a:lnTo>
                  <a:pt x="28" y="47"/>
                </a:lnTo>
                <a:lnTo>
                  <a:pt x="32" y="47"/>
                </a:lnTo>
                <a:lnTo>
                  <a:pt x="36" y="44"/>
                </a:lnTo>
                <a:lnTo>
                  <a:pt x="40" y="40"/>
                </a:lnTo>
                <a:lnTo>
                  <a:pt x="40" y="37"/>
                </a:lnTo>
                <a:lnTo>
                  <a:pt x="40" y="34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871538" y="1250950"/>
            <a:ext cx="19050" cy="158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34" name="Freeform 26"/>
          <p:cNvSpPr>
            <a:spLocks/>
          </p:cNvSpPr>
          <p:nvPr/>
        </p:nvSpPr>
        <p:spPr bwMode="auto">
          <a:xfrm>
            <a:off x="1042988" y="1144588"/>
            <a:ext cx="95250" cy="122237"/>
          </a:xfrm>
          <a:custGeom>
            <a:avLst/>
            <a:gdLst>
              <a:gd name="T0" fmla="*/ 0 w 60"/>
              <a:gd name="T1" fmla="*/ 122237 h 77"/>
              <a:gd name="T2" fmla="*/ 0 w 60"/>
              <a:gd name="T3" fmla="*/ 0 h 77"/>
              <a:gd name="T4" fmla="*/ 95250 w 60"/>
              <a:gd name="T5" fmla="*/ 0 h 77"/>
              <a:gd name="T6" fmla="*/ 95250 w 60"/>
              <a:gd name="T7" fmla="*/ 11112 h 77"/>
              <a:gd name="T8" fmla="*/ 19050 w 60"/>
              <a:gd name="T9" fmla="*/ 11112 h 77"/>
              <a:gd name="T10" fmla="*/ 19050 w 60"/>
              <a:gd name="T11" fmla="*/ 53975 h 77"/>
              <a:gd name="T12" fmla="*/ 82550 w 60"/>
              <a:gd name="T13" fmla="*/ 53975 h 77"/>
              <a:gd name="T14" fmla="*/ 82550 w 60"/>
              <a:gd name="T15" fmla="*/ 63500 h 77"/>
              <a:gd name="T16" fmla="*/ 19050 w 60"/>
              <a:gd name="T17" fmla="*/ 63500 h 77"/>
              <a:gd name="T18" fmla="*/ 19050 w 60"/>
              <a:gd name="T19" fmla="*/ 122237 h 77"/>
              <a:gd name="T20" fmla="*/ 0 w 60"/>
              <a:gd name="T21" fmla="*/ 122237 h 7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77">
                <a:moveTo>
                  <a:pt x="0" y="77"/>
                </a:moveTo>
                <a:lnTo>
                  <a:pt x="0" y="0"/>
                </a:lnTo>
                <a:lnTo>
                  <a:pt x="60" y="0"/>
                </a:lnTo>
                <a:lnTo>
                  <a:pt x="60" y="7"/>
                </a:lnTo>
                <a:lnTo>
                  <a:pt x="12" y="7"/>
                </a:lnTo>
                <a:lnTo>
                  <a:pt x="12" y="34"/>
                </a:lnTo>
                <a:lnTo>
                  <a:pt x="52" y="34"/>
                </a:lnTo>
                <a:lnTo>
                  <a:pt x="52" y="40"/>
                </a:lnTo>
                <a:lnTo>
                  <a:pt x="12" y="40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35" name="Freeform 27"/>
          <p:cNvSpPr>
            <a:spLocks/>
          </p:cNvSpPr>
          <p:nvPr/>
        </p:nvSpPr>
        <p:spPr bwMode="auto">
          <a:xfrm>
            <a:off x="1163638" y="1176338"/>
            <a:ext cx="57150" cy="90487"/>
          </a:xfrm>
          <a:custGeom>
            <a:avLst/>
            <a:gdLst>
              <a:gd name="T0" fmla="*/ 0 w 36"/>
              <a:gd name="T1" fmla="*/ 90487 h 57"/>
              <a:gd name="T2" fmla="*/ 0 w 36"/>
              <a:gd name="T3" fmla="*/ 0 h 57"/>
              <a:gd name="T4" fmla="*/ 19050 w 36"/>
              <a:gd name="T5" fmla="*/ 0 h 57"/>
              <a:gd name="T6" fmla="*/ 19050 w 36"/>
              <a:gd name="T7" fmla="*/ 11112 h 57"/>
              <a:gd name="T8" fmla="*/ 25400 w 36"/>
              <a:gd name="T9" fmla="*/ 4762 h 57"/>
              <a:gd name="T10" fmla="*/ 25400 w 36"/>
              <a:gd name="T11" fmla="*/ 0 h 57"/>
              <a:gd name="T12" fmla="*/ 31750 w 36"/>
              <a:gd name="T13" fmla="*/ 0 h 57"/>
              <a:gd name="T14" fmla="*/ 38100 w 36"/>
              <a:gd name="T15" fmla="*/ 0 h 57"/>
              <a:gd name="T16" fmla="*/ 44450 w 36"/>
              <a:gd name="T17" fmla="*/ 0 h 57"/>
              <a:gd name="T18" fmla="*/ 57150 w 36"/>
              <a:gd name="T19" fmla="*/ 4762 h 57"/>
              <a:gd name="T20" fmla="*/ 50800 w 36"/>
              <a:gd name="T21" fmla="*/ 15875 h 57"/>
              <a:gd name="T22" fmla="*/ 44450 w 36"/>
              <a:gd name="T23" fmla="*/ 15875 h 57"/>
              <a:gd name="T24" fmla="*/ 38100 w 36"/>
              <a:gd name="T25" fmla="*/ 11112 h 57"/>
              <a:gd name="T26" fmla="*/ 31750 w 36"/>
              <a:gd name="T27" fmla="*/ 15875 h 57"/>
              <a:gd name="T28" fmla="*/ 25400 w 36"/>
              <a:gd name="T29" fmla="*/ 15875 h 57"/>
              <a:gd name="T30" fmla="*/ 25400 w 36"/>
              <a:gd name="T31" fmla="*/ 22225 h 57"/>
              <a:gd name="T32" fmla="*/ 25400 w 36"/>
              <a:gd name="T33" fmla="*/ 26987 h 57"/>
              <a:gd name="T34" fmla="*/ 19050 w 36"/>
              <a:gd name="T35" fmla="*/ 31750 h 57"/>
              <a:gd name="T36" fmla="*/ 19050 w 36"/>
              <a:gd name="T37" fmla="*/ 42862 h 57"/>
              <a:gd name="T38" fmla="*/ 19050 w 36"/>
              <a:gd name="T39" fmla="*/ 90487 h 57"/>
              <a:gd name="T40" fmla="*/ 0 w 36"/>
              <a:gd name="T41" fmla="*/ 90487 h 5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6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7"/>
                </a:lnTo>
                <a:lnTo>
                  <a:pt x="16" y="3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28" y="0"/>
                </a:lnTo>
                <a:lnTo>
                  <a:pt x="36" y="3"/>
                </a:lnTo>
                <a:lnTo>
                  <a:pt x="32" y="10"/>
                </a:lnTo>
                <a:lnTo>
                  <a:pt x="28" y="10"/>
                </a:lnTo>
                <a:lnTo>
                  <a:pt x="24" y="7"/>
                </a:lnTo>
                <a:lnTo>
                  <a:pt x="20" y="10"/>
                </a:lnTo>
                <a:lnTo>
                  <a:pt x="16" y="10"/>
                </a:lnTo>
                <a:lnTo>
                  <a:pt x="16" y="14"/>
                </a:lnTo>
                <a:lnTo>
                  <a:pt x="16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36" name="Freeform 28"/>
          <p:cNvSpPr>
            <a:spLocks noEditPoints="1"/>
          </p:cNvSpPr>
          <p:nvPr/>
        </p:nvSpPr>
        <p:spPr bwMode="auto">
          <a:xfrm>
            <a:off x="1227138" y="1176338"/>
            <a:ext cx="95250" cy="90487"/>
          </a:xfrm>
          <a:custGeom>
            <a:avLst/>
            <a:gdLst>
              <a:gd name="T0" fmla="*/ 0 w 60"/>
              <a:gd name="T1" fmla="*/ 42862 h 57"/>
              <a:gd name="T2" fmla="*/ 0 w 60"/>
              <a:gd name="T3" fmla="*/ 31750 h 57"/>
              <a:gd name="T4" fmla="*/ 6350 w 60"/>
              <a:gd name="T5" fmla="*/ 15875 h 57"/>
              <a:gd name="T6" fmla="*/ 12700 w 60"/>
              <a:gd name="T7" fmla="*/ 11112 h 57"/>
              <a:gd name="T8" fmla="*/ 31750 w 60"/>
              <a:gd name="T9" fmla="*/ 0 h 57"/>
              <a:gd name="T10" fmla="*/ 44450 w 60"/>
              <a:gd name="T11" fmla="*/ 0 h 57"/>
              <a:gd name="T12" fmla="*/ 63500 w 60"/>
              <a:gd name="T13" fmla="*/ 0 h 57"/>
              <a:gd name="T14" fmla="*/ 82550 w 60"/>
              <a:gd name="T15" fmla="*/ 11112 h 57"/>
              <a:gd name="T16" fmla="*/ 88900 w 60"/>
              <a:gd name="T17" fmla="*/ 26987 h 57"/>
              <a:gd name="T18" fmla="*/ 95250 w 60"/>
              <a:gd name="T19" fmla="*/ 42862 h 57"/>
              <a:gd name="T20" fmla="*/ 95250 w 60"/>
              <a:gd name="T21" fmla="*/ 58737 h 57"/>
              <a:gd name="T22" fmla="*/ 88900 w 60"/>
              <a:gd name="T23" fmla="*/ 69850 h 57"/>
              <a:gd name="T24" fmla="*/ 82550 w 60"/>
              <a:gd name="T25" fmla="*/ 79375 h 57"/>
              <a:gd name="T26" fmla="*/ 69850 w 60"/>
              <a:gd name="T27" fmla="*/ 85725 h 57"/>
              <a:gd name="T28" fmla="*/ 57150 w 60"/>
              <a:gd name="T29" fmla="*/ 90487 h 57"/>
              <a:gd name="T30" fmla="*/ 44450 w 60"/>
              <a:gd name="T31" fmla="*/ 90487 h 57"/>
              <a:gd name="T32" fmla="*/ 25400 w 60"/>
              <a:gd name="T33" fmla="*/ 90487 h 57"/>
              <a:gd name="T34" fmla="*/ 12700 w 60"/>
              <a:gd name="T35" fmla="*/ 79375 h 57"/>
              <a:gd name="T36" fmla="*/ 6350 w 60"/>
              <a:gd name="T37" fmla="*/ 69850 h 57"/>
              <a:gd name="T38" fmla="*/ 0 w 60"/>
              <a:gd name="T39" fmla="*/ 58737 h 57"/>
              <a:gd name="T40" fmla="*/ 0 w 60"/>
              <a:gd name="T41" fmla="*/ 42862 h 57"/>
              <a:gd name="T42" fmla="*/ 19050 w 60"/>
              <a:gd name="T43" fmla="*/ 42862 h 57"/>
              <a:gd name="T44" fmla="*/ 19050 w 60"/>
              <a:gd name="T45" fmla="*/ 58737 h 57"/>
              <a:gd name="T46" fmla="*/ 25400 w 60"/>
              <a:gd name="T47" fmla="*/ 69850 h 57"/>
              <a:gd name="T48" fmla="*/ 31750 w 60"/>
              <a:gd name="T49" fmla="*/ 74612 h 57"/>
              <a:gd name="T50" fmla="*/ 44450 w 60"/>
              <a:gd name="T51" fmla="*/ 74612 h 57"/>
              <a:gd name="T52" fmla="*/ 57150 w 60"/>
              <a:gd name="T53" fmla="*/ 74612 h 57"/>
              <a:gd name="T54" fmla="*/ 63500 w 60"/>
              <a:gd name="T55" fmla="*/ 69850 h 57"/>
              <a:gd name="T56" fmla="*/ 69850 w 60"/>
              <a:gd name="T57" fmla="*/ 58737 h 57"/>
              <a:gd name="T58" fmla="*/ 76200 w 60"/>
              <a:gd name="T59" fmla="*/ 42862 h 57"/>
              <a:gd name="T60" fmla="*/ 69850 w 60"/>
              <a:gd name="T61" fmla="*/ 31750 h 57"/>
              <a:gd name="T62" fmla="*/ 63500 w 60"/>
              <a:gd name="T63" fmla="*/ 22225 h 57"/>
              <a:gd name="T64" fmla="*/ 57150 w 60"/>
              <a:gd name="T65" fmla="*/ 15875 h 57"/>
              <a:gd name="T66" fmla="*/ 44450 w 60"/>
              <a:gd name="T67" fmla="*/ 11112 h 57"/>
              <a:gd name="T68" fmla="*/ 31750 w 60"/>
              <a:gd name="T69" fmla="*/ 15875 h 57"/>
              <a:gd name="T70" fmla="*/ 25400 w 60"/>
              <a:gd name="T71" fmla="*/ 22225 h 57"/>
              <a:gd name="T72" fmla="*/ 19050 w 60"/>
              <a:gd name="T73" fmla="*/ 31750 h 57"/>
              <a:gd name="T74" fmla="*/ 19050 w 60"/>
              <a:gd name="T75" fmla="*/ 42862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0" y="20"/>
                </a:lnTo>
                <a:lnTo>
                  <a:pt x="4" y="10"/>
                </a:lnTo>
                <a:lnTo>
                  <a:pt x="8" y="7"/>
                </a:lnTo>
                <a:lnTo>
                  <a:pt x="20" y="0"/>
                </a:lnTo>
                <a:lnTo>
                  <a:pt x="28" y="0"/>
                </a:lnTo>
                <a:lnTo>
                  <a:pt x="40" y="0"/>
                </a:lnTo>
                <a:lnTo>
                  <a:pt x="52" y="7"/>
                </a:lnTo>
                <a:lnTo>
                  <a:pt x="56" y="17"/>
                </a:lnTo>
                <a:lnTo>
                  <a:pt x="60" y="27"/>
                </a:lnTo>
                <a:lnTo>
                  <a:pt x="60" y="37"/>
                </a:lnTo>
                <a:lnTo>
                  <a:pt x="56" y="44"/>
                </a:lnTo>
                <a:lnTo>
                  <a:pt x="52" y="50"/>
                </a:lnTo>
                <a:lnTo>
                  <a:pt x="44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4" y="44"/>
                </a:lnTo>
                <a:lnTo>
                  <a:pt x="0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4"/>
                </a:lnTo>
                <a:lnTo>
                  <a:pt x="44" y="37"/>
                </a:lnTo>
                <a:lnTo>
                  <a:pt x="48" y="27"/>
                </a:lnTo>
                <a:lnTo>
                  <a:pt x="44" y="20"/>
                </a:lnTo>
                <a:lnTo>
                  <a:pt x="40" y="14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4"/>
                </a:lnTo>
                <a:lnTo>
                  <a:pt x="12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37" name="Freeform 29"/>
          <p:cNvSpPr>
            <a:spLocks/>
          </p:cNvSpPr>
          <p:nvPr/>
        </p:nvSpPr>
        <p:spPr bwMode="auto">
          <a:xfrm>
            <a:off x="1341438" y="1176338"/>
            <a:ext cx="146050" cy="90487"/>
          </a:xfrm>
          <a:custGeom>
            <a:avLst/>
            <a:gdLst>
              <a:gd name="T0" fmla="*/ 0 w 92"/>
              <a:gd name="T1" fmla="*/ 90487 h 57"/>
              <a:gd name="T2" fmla="*/ 0 w 92"/>
              <a:gd name="T3" fmla="*/ 0 h 57"/>
              <a:gd name="T4" fmla="*/ 19050 w 92"/>
              <a:gd name="T5" fmla="*/ 0 h 57"/>
              <a:gd name="T6" fmla="*/ 19050 w 92"/>
              <a:gd name="T7" fmla="*/ 15875 h 57"/>
              <a:gd name="T8" fmla="*/ 25400 w 92"/>
              <a:gd name="T9" fmla="*/ 11112 h 57"/>
              <a:gd name="T10" fmla="*/ 31750 w 92"/>
              <a:gd name="T11" fmla="*/ 4762 h 57"/>
              <a:gd name="T12" fmla="*/ 38100 w 92"/>
              <a:gd name="T13" fmla="*/ 0 h 57"/>
              <a:gd name="T14" fmla="*/ 50800 w 92"/>
              <a:gd name="T15" fmla="*/ 0 h 57"/>
              <a:gd name="T16" fmla="*/ 63500 w 92"/>
              <a:gd name="T17" fmla="*/ 0 h 57"/>
              <a:gd name="T18" fmla="*/ 69850 w 92"/>
              <a:gd name="T19" fmla="*/ 4762 h 57"/>
              <a:gd name="T20" fmla="*/ 76200 w 92"/>
              <a:gd name="T21" fmla="*/ 11112 h 57"/>
              <a:gd name="T22" fmla="*/ 82550 w 92"/>
              <a:gd name="T23" fmla="*/ 15875 h 57"/>
              <a:gd name="T24" fmla="*/ 88900 w 92"/>
              <a:gd name="T25" fmla="*/ 4762 h 57"/>
              <a:gd name="T26" fmla="*/ 101600 w 92"/>
              <a:gd name="T27" fmla="*/ 0 h 57"/>
              <a:gd name="T28" fmla="*/ 114300 w 92"/>
              <a:gd name="T29" fmla="*/ 0 h 57"/>
              <a:gd name="T30" fmla="*/ 127000 w 92"/>
              <a:gd name="T31" fmla="*/ 0 h 57"/>
              <a:gd name="T32" fmla="*/ 139700 w 92"/>
              <a:gd name="T33" fmla="*/ 4762 h 57"/>
              <a:gd name="T34" fmla="*/ 146050 w 92"/>
              <a:gd name="T35" fmla="*/ 15875 h 57"/>
              <a:gd name="T36" fmla="*/ 146050 w 92"/>
              <a:gd name="T37" fmla="*/ 26987 h 57"/>
              <a:gd name="T38" fmla="*/ 146050 w 92"/>
              <a:gd name="T39" fmla="*/ 90487 h 57"/>
              <a:gd name="T40" fmla="*/ 127000 w 92"/>
              <a:gd name="T41" fmla="*/ 90487 h 57"/>
              <a:gd name="T42" fmla="*/ 127000 w 92"/>
              <a:gd name="T43" fmla="*/ 31750 h 57"/>
              <a:gd name="T44" fmla="*/ 127000 w 92"/>
              <a:gd name="T45" fmla="*/ 26987 h 57"/>
              <a:gd name="T46" fmla="*/ 127000 w 92"/>
              <a:gd name="T47" fmla="*/ 22225 h 57"/>
              <a:gd name="T48" fmla="*/ 120650 w 92"/>
              <a:gd name="T49" fmla="*/ 15875 h 57"/>
              <a:gd name="T50" fmla="*/ 120650 w 92"/>
              <a:gd name="T51" fmla="*/ 15875 h 57"/>
              <a:gd name="T52" fmla="*/ 114300 w 92"/>
              <a:gd name="T53" fmla="*/ 15875 h 57"/>
              <a:gd name="T54" fmla="*/ 107950 w 92"/>
              <a:gd name="T55" fmla="*/ 11112 h 57"/>
              <a:gd name="T56" fmla="*/ 101600 w 92"/>
              <a:gd name="T57" fmla="*/ 15875 h 57"/>
              <a:gd name="T58" fmla="*/ 88900 w 92"/>
              <a:gd name="T59" fmla="*/ 22225 h 57"/>
              <a:gd name="T60" fmla="*/ 82550 w 92"/>
              <a:gd name="T61" fmla="*/ 26987 h 57"/>
              <a:gd name="T62" fmla="*/ 82550 w 92"/>
              <a:gd name="T63" fmla="*/ 38100 h 57"/>
              <a:gd name="T64" fmla="*/ 82550 w 92"/>
              <a:gd name="T65" fmla="*/ 90487 h 57"/>
              <a:gd name="T66" fmla="*/ 63500 w 92"/>
              <a:gd name="T67" fmla="*/ 90487 h 57"/>
              <a:gd name="T68" fmla="*/ 63500 w 92"/>
              <a:gd name="T69" fmla="*/ 31750 h 57"/>
              <a:gd name="T70" fmla="*/ 63500 w 92"/>
              <a:gd name="T71" fmla="*/ 26987 h 57"/>
              <a:gd name="T72" fmla="*/ 57150 w 92"/>
              <a:gd name="T73" fmla="*/ 15875 h 57"/>
              <a:gd name="T74" fmla="*/ 57150 w 92"/>
              <a:gd name="T75" fmla="*/ 15875 h 57"/>
              <a:gd name="T76" fmla="*/ 44450 w 92"/>
              <a:gd name="T77" fmla="*/ 11112 h 57"/>
              <a:gd name="T78" fmla="*/ 38100 w 92"/>
              <a:gd name="T79" fmla="*/ 15875 h 57"/>
              <a:gd name="T80" fmla="*/ 31750 w 92"/>
              <a:gd name="T81" fmla="*/ 15875 h 57"/>
              <a:gd name="T82" fmla="*/ 25400 w 92"/>
              <a:gd name="T83" fmla="*/ 22225 h 57"/>
              <a:gd name="T84" fmla="*/ 25400 w 92"/>
              <a:gd name="T85" fmla="*/ 26987 h 57"/>
              <a:gd name="T86" fmla="*/ 19050 w 92"/>
              <a:gd name="T87" fmla="*/ 31750 h 57"/>
              <a:gd name="T88" fmla="*/ 19050 w 92"/>
              <a:gd name="T89" fmla="*/ 42862 h 57"/>
              <a:gd name="T90" fmla="*/ 19050 w 92"/>
              <a:gd name="T91" fmla="*/ 90487 h 57"/>
              <a:gd name="T92" fmla="*/ 0 w 92"/>
              <a:gd name="T93" fmla="*/ 90487 h 5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6" y="7"/>
                </a:lnTo>
                <a:lnTo>
                  <a:pt x="20" y="3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6" y="3"/>
                </a:lnTo>
                <a:lnTo>
                  <a:pt x="64" y="0"/>
                </a:lnTo>
                <a:lnTo>
                  <a:pt x="72" y="0"/>
                </a:lnTo>
                <a:lnTo>
                  <a:pt x="80" y="0"/>
                </a:lnTo>
                <a:lnTo>
                  <a:pt x="88" y="3"/>
                </a:lnTo>
                <a:lnTo>
                  <a:pt x="92" y="10"/>
                </a:lnTo>
                <a:lnTo>
                  <a:pt x="92" y="17"/>
                </a:lnTo>
                <a:lnTo>
                  <a:pt x="92" y="57"/>
                </a:lnTo>
                <a:lnTo>
                  <a:pt x="80" y="57"/>
                </a:lnTo>
                <a:lnTo>
                  <a:pt x="80" y="20"/>
                </a:lnTo>
                <a:lnTo>
                  <a:pt x="80" y="17"/>
                </a:lnTo>
                <a:lnTo>
                  <a:pt x="80" y="14"/>
                </a:lnTo>
                <a:lnTo>
                  <a:pt x="76" y="10"/>
                </a:lnTo>
                <a:lnTo>
                  <a:pt x="72" y="10"/>
                </a:lnTo>
                <a:lnTo>
                  <a:pt x="68" y="7"/>
                </a:lnTo>
                <a:lnTo>
                  <a:pt x="64" y="10"/>
                </a:lnTo>
                <a:lnTo>
                  <a:pt x="56" y="14"/>
                </a:lnTo>
                <a:lnTo>
                  <a:pt x="52" y="17"/>
                </a:lnTo>
                <a:lnTo>
                  <a:pt x="52" y="24"/>
                </a:lnTo>
                <a:lnTo>
                  <a:pt x="52" y="57"/>
                </a:lnTo>
                <a:lnTo>
                  <a:pt x="40" y="57"/>
                </a:lnTo>
                <a:lnTo>
                  <a:pt x="40" y="20"/>
                </a:lnTo>
                <a:lnTo>
                  <a:pt x="40" y="17"/>
                </a:lnTo>
                <a:lnTo>
                  <a:pt x="36" y="10"/>
                </a:lnTo>
                <a:lnTo>
                  <a:pt x="28" y="7"/>
                </a:lnTo>
                <a:lnTo>
                  <a:pt x="24" y="10"/>
                </a:lnTo>
                <a:lnTo>
                  <a:pt x="20" y="10"/>
                </a:lnTo>
                <a:lnTo>
                  <a:pt x="16" y="14"/>
                </a:lnTo>
                <a:lnTo>
                  <a:pt x="16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38" name="Freeform 30"/>
          <p:cNvSpPr>
            <a:spLocks noEditPoints="1"/>
          </p:cNvSpPr>
          <p:nvPr/>
        </p:nvSpPr>
        <p:spPr bwMode="auto">
          <a:xfrm>
            <a:off x="1570038" y="1144588"/>
            <a:ext cx="96837" cy="122237"/>
          </a:xfrm>
          <a:custGeom>
            <a:avLst/>
            <a:gdLst>
              <a:gd name="T0" fmla="*/ 19050 w 61"/>
              <a:gd name="T1" fmla="*/ 122237 h 77"/>
              <a:gd name="T2" fmla="*/ 0 w 61"/>
              <a:gd name="T3" fmla="*/ 122237 h 77"/>
              <a:gd name="T4" fmla="*/ 0 w 61"/>
              <a:gd name="T5" fmla="*/ 0 h 77"/>
              <a:gd name="T6" fmla="*/ 19050 w 61"/>
              <a:gd name="T7" fmla="*/ 0 h 77"/>
              <a:gd name="T8" fmla="*/ 19050 w 61"/>
              <a:gd name="T9" fmla="*/ 42862 h 77"/>
              <a:gd name="T10" fmla="*/ 31750 w 61"/>
              <a:gd name="T11" fmla="*/ 31750 h 77"/>
              <a:gd name="T12" fmla="*/ 50800 w 61"/>
              <a:gd name="T13" fmla="*/ 31750 h 77"/>
              <a:gd name="T14" fmla="*/ 57150 w 61"/>
              <a:gd name="T15" fmla="*/ 31750 h 77"/>
              <a:gd name="T16" fmla="*/ 69850 w 61"/>
              <a:gd name="T17" fmla="*/ 31750 h 77"/>
              <a:gd name="T18" fmla="*/ 76200 w 61"/>
              <a:gd name="T19" fmla="*/ 36512 h 77"/>
              <a:gd name="T20" fmla="*/ 84137 w 61"/>
              <a:gd name="T21" fmla="*/ 42862 h 77"/>
              <a:gd name="T22" fmla="*/ 90487 w 61"/>
              <a:gd name="T23" fmla="*/ 47625 h 77"/>
              <a:gd name="T24" fmla="*/ 90487 w 61"/>
              <a:gd name="T25" fmla="*/ 58737 h 77"/>
              <a:gd name="T26" fmla="*/ 96837 w 61"/>
              <a:gd name="T27" fmla="*/ 63500 h 77"/>
              <a:gd name="T28" fmla="*/ 96837 w 61"/>
              <a:gd name="T29" fmla="*/ 74612 h 77"/>
              <a:gd name="T30" fmla="*/ 90487 w 61"/>
              <a:gd name="T31" fmla="*/ 95250 h 77"/>
              <a:gd name="T32" fmla="*/ 84137 w 61"/>
              <a:gd name="T33" fmla="*/ 111125 h 77"/>
              <a:gd name="T34" fmla="*/ 69850 w 61"/>
              <a:gd name="T35" fmla="*/ 122237 h 77"/>
              <a:gd name="T36" fmla="*/ 50800 w 61"/>
              <a:gd name="T37" fmla="*/ 122237 h 77"/>
              <a:gd name="T38" fmla="*/ 38100 w 61"/>
              <a:gd name="T39" fmla="*/ 122237 h 77"/>
              <a:gd name="T40" fmla="*/ 31750 w 61"/>
              <a:gd name="T41" fmla="*/ 117475 h 77"/>
              <a:gd name="T42" fmla="*/ 19050 w 61"/>
              <a:gd name="T43" fmla="*/ 106362 h 77"/>
              <a:gd name="T44" fmla="*/ 19050 w 61"/>
              <a:gd name="T45" fmla="*/ 122237 h 77"/>
              <a:gd name="T46" fmla="*/ 19050 w 61"/>
              <a:gd name="T47" fmla="*/ 74612 h 77"/>
              <a:gd name="T48" fmla="*/ 25400 w 61"/>
              <a:gd name="T49" fmla="*/ 90487 h 77"/>
              <a:gd name="T50" fmla="*/ 25400 w 61"/>
              <a:gd name="T51" fmla="*/ 95250 h 77"/>
              <a:gd name="T52" fmla="*/ 38100 w 61"/>
              <a:gd name="T53" fmla="*/ 106362 h 77"/>
              <a:gd name="T54" fmla="*/ 50800 w 61"/>
              <a:gd name="T55" fmla="*/ 106362 h 77"/>
              <a:gd name="T56" fmla="*/ 57150 w 61"/>
              <a:gd name="T57" fmla="*/ 106362 h 77"/>
              <a:gd name="T58" fmla="*/ 69850 w 61"/>
              <a:gd name="T59" fmla="*/ 101600 h 77"/>
              <a:gd name="T60" fmla="*/ 69850 w 61"/>
              <a:gd name="T61" fmla="*/ 90487 h 77"/>
              <a:gd name="T62" fmla="*/ 76200 w 61"/>
              <a:gd name="T63" fmla="*/ 74612 h 77"/>
              <a:gd name="T64" fmla="*/ 69850 w 61"/>
              <a:gd name="T65" fmla="*/ 63500 h 77"/>
              <a:gd name="T66" fmla="*/ 69850 w 61"/>
              <a:gd name="T67" fmla="*/ 53975 h 77"/>
              <a:gd name="T68" fmla="*/ 57150 w 61"/>
              <a:gd name="T69" fmla="*/ 47625 h 77"/>
              <a:gd name="T70" fmla="*/ 50800 w 61"/>
              <a:gd name="T71" fmla="*/ 42862 h 77"/>
              <a:gd name="T72" fmla="*/ 38100 w 61"/>
              <a:gd name="T73" fmla="*/ 47625 h 77"/>
              <a:gd name="T74" fmla="*/ 31750 w 61"/>
              <a:gd name="T75" fmla="*/ 53975 h 77"/>
              <a:gd name="T76" fmla="*/ 25400 w 61"/>
              <a:gd name="T77" fmla="*/ 63500 h 77"/>
              <a:gd name="T78" fmla="*/ 19050 w 61"/>
              <a:gd name="T79" fmla="*/ 74612 h 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1" h="77">
                <a:moveTo>
                  <a:pt x="12" y="77"/>
                </a:moveTo>
                <a:lnTo>
                  <a:pt x="0" y="77"/>
                </a:lnTo>
                <a:lnTo>
                  <a:pt x="0" y="0"/>
                </a:lnTo>
                <a:lnTo>
                  <a:pt x="12" y="0"/>
                </a:lnTo>
                <a:lnTo>
                  <a:pt x="12" y="27"/>
                </a:lnTo>
                <a:lnTo>
                  <a:pt x="20" y="20"/>
                </a:lnTo>
                <a:lnTo>
                  <a:pt x="32" y="20"/>
                </a:lnTo>
                <a:lnTo>
                  <a:pt x="36" y="20"/>
                </a:lnTo>
                <a:lnTo>
                  <a:pt x="44" y="20"/>
                </a:lnTo>
                <a:lnTo>
                  <a:pt x="48" y="23"/>
                </a:lnTo>
                <a:lnTo>
                  <a:pt x="53" y="27"/>
                </a:lnTo>
                <a:lnTo>
                  <a:pt x="57" y="30"/>
                </a:lnTo>
                <a:lnTo>
                  <a:pt x="57" y="37"/>
                </a:lnTo>
                <a:lnTo>
                  <a:pt x="61" y="40"/>
                </a:lnTo>
                <a:lnTo>
                  <a:pt x="61" y="47"/>
                </a:lnTo>
                <a:lnTo>
                  <a:pt x="57" y="60"/>
                </a:lnTo>
                <a:lnTo>
                  <a:pt x="53" y="70"/>
                </a:lnTo>
                <a:lnTo>
                  <a:pt x="44" y="77"/>
                </a:lnTo>
                <a:lnTo>
                  <a:pt x="32" y="77"/>
                </a:lnTo>
                <a:lnTo>
                  <a:pt x="24" y="77"/>
                </a:lnTo>
                <a:lnTo>
                  <a:pt x="20" y="74"/>
                </a:lnTo>
                <a:lnTo>
                  <a:pt x="12" y="67"/>
                </a:lnTo>
                <a:lnTo>
                  <a:pt x="12" y="77"/>
                </a:lnTo>
                <a:close/>
                <a:moveTo>
                  <a:pt x="12" y="47"/>
                </a:moveTo>
                <a:lnTo>
                  <a:pt x="16" y="57"/>
                </a:lnTo>
                <a:lnTo>
                  <a:pt x="16" y="60"/>
                </a:lnTo>
                <a:lnTo>
                  <a:pt x="24" y="67"/>
                </a:lnTo>
                <a:lnTo>
                  <a:pt x="32" y="67"/>
                </a:lnTo>
                <a:lnTo>
                  <a:pt x="36" y="67"/>
                </a:lnTo>
                <a:lnTo>
                  <a:pt x="44" y="64"/>
                </a:lnTo>
                <a:lnTo>
                  <a:pt x="44" y="57"/>
                </a:lnTo>
                <a:lnTo>
                  <a:pt x="48" y="47"/>
                </a:lnTo>
                <a:lnTo>
                  <a:pt x="44" y="40"/>
                </a:lnTo>
                <a:lnTo>
                  <a:pt x="44" y="34"/>
                </a:lnTo>
                <a:lnTo>
                  <a:pt x="36" y="30"/>
                </a:lnTo>
                <a:lnTo>
                  <a:pt x="32" y="27"/>
                </a:lnTo>
                <a:lnTo>
                  <a:pt x="24" y="30"/>
                </a:lnTo>
                <a:lnTo>
                  <a:pt x="20" y="34"/>
                </a:lnTo>
                <a:lnTo>
                  <a:pt x="16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39" name="Freeform 31"/>
          <p:cNvSpPr>
            <a:spLocks noEditPoints="1"/>
          </p:cNvSpPr>
          <p:nvPr/>
        </p:nvSpPr>
        <p:spPr bwMode="auto">
          <a:xfrm>
            <a:off x="1679575" y="1176338"/>
            <a:ext cx="95250" cy="90487"/>
          </a:xfrm>
          <a:custGeom>
            <a:avLst/>
            <a:gdLst>
              <a:gd name="T0" fmla="*/ 76200 w 60"/>
              <a:gd name="T1" fmla="*/ 63500 h 57"/>
              <a:gd name="T2" fmla="*/ 95250 w 60"/>
              <a:gd name="T3" fmla="*/ 63500 h 57"/>
              <a:gd name="T4" fmla="*/ 88900 w 60"/>
              <a:gd name="T5" fmla="*/ 74612 h 57"/>
              <a:gd name="T6" fmla="*/ 82550 w 60"/>
              <a:gd name="T7" fmla="*/ 85725 h 57"/>
              <a:gd name="T8" fmla="*/ 69850 w 60"/>
              <a:gd name="T9" fmla="*/ 90487 h 57"/>
              <a:gd name="T10" fmla="*/ 50800 w 60"/>
              <a:gd name="T11" fmla="*/ 90487 h 57"/>
              <a:gd name="T12" fmla="*/ 31750 w 60"/>
              <a:gd name="T13" fmla="*/ 90487 h 57"/>
              <a:gd name="T14" fmla="*/ 12700 w 60"/>
              <a:gd name="T15" fmla="*/ 79375 h 57"/>
              <a:gd name="T16" fmla="*/ 6350 w 60"/>
              <a:gd name="T17" fmla="*/ 63500 h 57"/>
              <a:gd name="T18" fmla="*/ 0 w 60"/>
              <a:gd name="T19" fmla="*/ 47625 h 57"/>
              <a:gd name="T20" fmla="*/ 0 w 60"/>
              <a:gd name="T21" fmla="*/ 31750 h 57"/>
              <a:gd name="T22" fmla="*/ 6350 w 60"/>
              <a:gd name="T23" fmla="*/ 22225 h 57"/>
              <a:gd name="T24" fmla="*/ 12700 w 60"/>
              <a:gd name="T25" fmla="*/ 11112 h 57"/>
              <a:gd name="T26" fmla="*/ 31750 w 60"/>
              <a:gd name="T27" fmla="*/ 0 h 57"/>
              <a:gd name="T28" fmla="*/ 50800 w 60"/>
              <a:gd name="T29" fmla="*/ 0 h 57"/>
              <a:gd name="T30" fmla="*/ 69850 w 60"/>
              <a:gd name="T31" fmla="*/ 0 h 57"/>
              <a:gd name="T32" fmla="*/ 82550 w 60"/>
              <a:gd name="T33" fmla="*/ 11112 h 57"/>
              <a:gd name="T34" fmla="*/ 95250 w 60"/>
              <a:gd name="T35" fmla="*/ 26987 h 57"/>
              <a:gd name="T36" fmla="*/ 95250 w 60"/>
              <a:gd name="T37" fmla="*/ 42862 h 57"/>
              <a:gd name="T38" fmla="*/ 95250 w 60"/>
              <a:gd name="T39" fmla="*/ 47625 h 57"/>
              <a:gd name="T40" fmla="*/ 95250 w 60"/>
              <a:gd name="T41" fmla="*/ 47625 h 57"/>
              <a:gd name="T42" fmla="*/ 19050 w 60"/>
              <a:gd name="T43" fmla="*/ 47625 h 57"/>
              <a:gd name="T44" fmla="*/ 25400 w 60"/>
              <a:gd name="T45" fmla="*/ 58737 h 57"/>
              <a:gd name="T46" fmla="*/ 31750 w 60"/>
              <a:gd name="T47" fmla="*/ 69850 h 57"/>
              <a:gd name="T48" fmla="*/ 38100 w 60"/>
              <a:gd name="T49" fmla="*/ 74612 h 57"/>
              <a:gd name="T50" fmla="*/ 50800 w 60"/>
              <a:gd name="T51" fmla="*/ 74612 h 57"/>
              <a:gd name="T52" fmla="*/ 57150 w 60"/>
              <a:gd name="T53" fmla="*/ 74612 h 57"/>
              <a:gd name="T54" fmla="*/ 69850 w 60"/>
              <a:gd name="T55" fmla="*/ 74612 h 57"/>
              <a:gd name="T56" fmla="*/ 76200 w 60"/>
              <a:gd name="T57" fmla="*/ 69850 h 57"/>
              <a:gd name="T58" fmla="*/ 76200 w 60"/>
              <a:gd name="T59" fmla="*/ 63500 h 57"/>
              <a:gd name="T60" fmla="*/ 19050 w 60"/>
              <a:gd name="T61" fmla="*/ 31750 h 57"/>
              <a:gd name="T62" fmla="*/ 76200 w 60"/>
              <a:gd name="T63" fmla="*/ 31750 h 57"/>
              <a:gd name="T64" fmla="*/ 76200 w 60"/>
              <a:gd name="T65" fmla="*/ 26987 h 57"/>
              <a:gd name="T66" fmla="*/ 69850 w 60"/>
              <a:gd name="T67" fmla="*/ 22225 h 57"/>
              <a:gd name="T68" fmla="*/ 63500 w 60"/>
              <a:gd name="T69" fmla="*/ 15875 h 57"/>
              <a:gd name="T70" fmla="*/ 50800 w 60"/>
              <a:gd name="T71" fmla="*/ 11112 h 57"/>
              <a:gd name="T72" fmla="*/ 38100 w 60"/>
              <a:gd name="T73" fmla="*/ 15875 h 57"/>
              <a:gd name="T74" fmla="*/ 31750 w 60"/>
              <a:gd name="T75" fmla="*/ 22225 h 57"/>
              <a:gd name="T76" fmla="*/ 25400 w 60"/>
              <a:gd name="T77" fmla="*/ 26987 h 57"/>
              <a:gd name="T78" fmla="*/ 19050 w 60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57">
                <a:moveTo>
                  <a:pt x="48" y="40"/>
                </a:moveTo>
                <a:lnTo>
                  <a:pt x="60" y="40"/>
                </a:lnTo>
                <a:lnTo>
                  <a:pt x="56" y="47"/>
                </a:lnTo>
                <a:lnTo>
                  <a:pt x="52" y="54"/>
                </a:lnTo>
                <a:lnTo>
                  <a:pt x="44" y="57"/>
                </a:lnTo>
                <a:lnTo>
                  <a:pt x="32" y="57"/>
                </a:lnTo>
                <a:lnTo>
                  <a:pt x="20" y="57"/>
                </a:lnTo>
                <a:lnTo>
                  <a:pt x="8" y="50"/>
                </a:lnTo>
                <a:lnTo>
                  <a:pt x="4" y="40"/>
                </a:lnTo>
                <a:lnTo>
                  <a:pt x="0" y="30"/>
                </a:lnTo>
                <a:lnTo>
                  <a:pt x="0" y="20"/>
                </a:lnTo>
                <a:lnTo>
                  <a:pt x="4" y="14"/>
                </a:lnTo>
                <a:lnTo>
                  <a:pt x="8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0" y="27"/>
                </a:lnTo>
                <a:lnTo>
                  <a:pt x="60" y="30"/>
                </a:lnTo>
                <a:lnTo>
                  <a:pt x="12" y="30"/>
                </a:lnTo>
                <a:lnTo>
                  <a:pt x="16" y="37"/>
                </a:lnTo>
                <a:lnTo>
                  <a:pt x="20" y="44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4" y="47"/>
                </a:lnTo>
                <a:lnTo>
                  <a:pt x="48" y="44"/>
                </a:lnTo>
                <a:lnTo>
                  <a:pt x="48" y="40"/>
                </a:lnTo>
                <a:close/>
                <a:moveTo>
                  <a:pt x="12" y="20"/>
                </a:moveTo>
                <a:lnTo>
                  <a:pt x="48" y="20"/>
                </a:lnTo>
                <a:lnTo>
                  <a:pt x="48" y="17"/>
                </a:lnTo>
                <a:lnTo>
                  <a:pt x="44" y="14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4"/>
                </a:lnTo>
                <a:lnTo>
                  <a:pt x="16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0" name="Freeform 32"/>
          <p:cNvSpPr>
            <a:spLocks/>
          </p:cNvSpPr>
          <p:nvPr/>
        </p:nvSpPr>
        <p:spPr bwMode="auto">
          <a:xfrm>
            <a:off x="1787525" y="1139825"/>
            <a:ext cx="63500" cy="127000"/>
          </a:xfrm>
          <a:custGeom>
            <a:avLst/>
            <a:gdLst>
              <a:gd name="T0" fmla="*/ 19050 w 40"/>
              <a:gd name="T1" fmla="*/ 127000 h 80"/>
              <a:gd name="T2" fmla="*/ 19050 w 40"/>
              <a:gd name="T3" fmla="*/ 52388 h 80"/>
              <a:gd name="T4" fmla="*/ 0 w 40"/>
              <a:gd name="T5" fmla="*/ 52388 h 80"/>
              <a:gd name="T6" fmla="*/ 0 w 40"/>
              <a:gd name="T7" fmla="*/ 36513 h 80"/>
              <a:gd name="T8" fmla="*/ 19050 w 40"/>
              <a:gd name="T9" fmla="*/ 36513 h 80"/>
              <a:gd name="T10" fmla="*/ 19050 w 40"/>
              <a:gd name="T11" fmla="*/ 25400 h 80"/>
              <a:gd name="T12" fmla="*/ 19050 w 40"/>
              <a:gd name="T13" fmla="*/ 20638 h 80"/>
              <a:gd name="T14" fmla="*/ 19050 w 40"/>
              <a:gd name="T15" fmla="*/ 15875 h 80"/>
              <a:gd name="T16" fmla="*/ 25400 w 40"/>
              <a:gd name="T17" fmla="*/ 9525 h 80"/>
              <a:gd name="T18" fmla="*/ 31750 w 40"/>
              <a:gd name="T19" fmla="*/ 4763 h 80"/>
              <a:gd name="T20" fmla="*/ 38100 w 40"/>
              <a:gd name="T21" fmla="*/ 4763 h 80"/>
              <a:gd name="T22" fmla="*/ 50800 w 40"/>
              <a:gd name="T23" fmla="*/ 0 h 80"/>
              <a:gd name="T24" fmla="*/ 57150 w 40"/>
              <a:gd name="T25" fmla="*/ 4763 h 80"/>
              <a:gd name="T26" fmla="*/ 63500 w 40"/>
              <a:gd name="T27" fmla="*/ 4763 h 80"/>
              <a:gd name="T28" fmla="*/ 63500 w 40"/>
              <a:gd name="T29" fmla="*/ 15875 h 80"/>
              <a:gd name="T30" fmla="*/ 57150 w 40"/>
              <a:gd name="T31" fmla="*/ 15875 h 80"/>
              <a:gd name="T32" fmla="*/ 50800 w 40"/>
              <a:gd name="T33" fmla="*/ 15875 h 80"/>
              <a:gd name="T34" fmla="*/ 44450 w 40"/>
              <a:gd name="T35" fmla="*/ 15875 h 80"/>
              <a:gd name="T36" fmla="*/ 38100 w 40"/>
              <a:gd name="T37" fmla="*/ 20638 h 80"/>
              <a:gd name="T38" fmla="*/ 38100 w 40"/>
              <a:gd name="T39" fmla="*/ 20638 h 80"/>
              <a:gd name="T40" fmla="*/ 38100 w 40"/>
              <a:gd name="T41" fmla="*/ 31750 h 80"/>
              <a:gd name="T42" fmla="*/ 38100 w 40"/>
              <a:gd name="T43" fmla="*/ 36513 h 80"/>
              <a:gd name="T44" fmla="*/ 57150 w 40"/>
              <a:gd name="T45" fmla="*/ 36513 h 80"/>
              <a:gd name="T46" fmla="*/ 57150 w 40"/>
              <a:gd name="T47" fmla="*/ 52388 h 80"/>
              <a:gd name="T48" fmla="*/ 38100 w 40"/>
              <a:gd name="T49" fmla="*/ 52388 h 80"/>
              <a:gd name="T50" fmla="*/ 38100 w 40"/>
              <a:gd name="T51" fmla="*/ 127000 h 80"/>
              <a:gd name="T52" fmla="*/ 19050 w 40"/>
              <a:gd name="T53" fmla="*/ 127000 h 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0" h="80">
                <a:moveTo>
                  <a:pt x="12" y="80"/>
                </a:moveTo>
                <a:lnTo>
                  <a:pt x="12" y="33"/>
                </a:lnTo>
                <a:lnTo>
                  <a:pt x="0" y="33"/>
                </a:lnTo>
                <a:lnTo>
                  <a:pt x="0" y="23"/>
                </a:lnTo>
                <a:lnTo>
                  <a:pt x="12" y="23"/>
                </a:lnTo>
                <a:lnTo>
                  <a:pt x="12" y="16"/>
                </a:lnTo>
                <a:lnTo>
                  <a:pt x="12" y="13"/>
                </a:lnTo>
                <a:lnTo>
                  <a:pt x="12" y="10"/>
                </a:lnTo>
                <a:lnTo>
                  <a:pt x="16" y="6"/>
                </a:lnTo>
                <a:lnTo>
                  <a:pt x="20" y="3"/>
                </a:lnTo>
                <a:lnTo>
                  <a:pt x="24" y="3"/>
                </a:lnTo>
                <a:lnTo>
                  <a:pt x="32" y="0"/>
                </a:lnTo>
                <a:lnTo>
                  <a:pt x="36" y="3"/>
                </a:lnTo>
                <a:lnTo>
                  <a:pt x="40" y="3"/>
                </a:lnTo>
                <a:lnTo>
                  <a:pt x="40" y="10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4" y="13"/>
                </a:lnTo>
                <a:lnTo>
                  <a:pt x="24" y="20"/>
                </a:lnTo>
                <a:lnTo>
                  <a:pt x="24" y="23"/>
                </a:lnTo>
                <a:lnTo>
                  <a:pt x="36" y="23"/>
                </a:lnTo>
                <a:lnTo>
                  <a:pt x="36" y="33"/>
                </a:lnTo>
                <a:lnTo>
                  <a:pt x="24" y="33"/>
                </a:lnTo>
                <a:lnTo>
                  <a:pt x="24" y="80"/>
                </a:lnTo>
                <a:lnTo>
                  <a:pt x="12" y="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1" name="Freeform 33"/>
          <p:cNvSpPr>
            <a:spLocks noEditPoints="1"/>
          </p:cNvSpPr>
          <p:nvPr/>
        </p:nvSpPr>
        <p:spPr bwMode="auto">
          <a:xfrm>
            <a:off x="1851025" y="1176338"/>
            <a:ext cx="95250" cy="90487"/>
          </a:xfrm>
          <a:custGeom>
            <a:avLst/>
            <a:gdLst>
              <a:gd name="T0" fmla="*/ 0 w 60"/>
              <a:gd name="T1" fmla="*/ 42862 h 57"/>
              <a:gd name="T2" fmla="*/ 6350 w 60"/>
              <a:gd name="T3" fmla="*/ 31750 h 57"/>
              <a:gd name="T4" fmla="*/ 12700 w 60"/>
              <a:gd name="T5" fmla="*/ 15875 h 57"/>
              <a:gd name="T6" fmla="*/ 19050 w 60"/>
              <a:gd name="T7" fmla="*/ 11112 h 57"/>
              <a:gd name="T8" fmla="*/ 31750 w 60"/>
              <a:gd name="T9" fmla="*/ 0 h 57"/>
              <a:gd name="T10" fmla="*/ 50800 w 60"/>
              <a:gd name="T11" fmla="*/ 0 h 57"/>
              <a:gd name="T12" fmla="*/ 69850 w 60"/>
              <a:gd name="T13" fmla="*/ 0 h 57"/>
              <a:gd name="T14" fmla="*/ 82550 w 60"/>
              <a:gd name="T15" fmla="*/ 11112 h 57"/>
              <a:gd name="T16" fmla="*/ 95250 w 60"/>
              <a:gd name="T17" fmla="*/ 26987 h 57"/>
              <a:gd name="T18" fmla="*/ 95250 w 60"/>
              <a:gd name="T19" fmla="*/ 42862 h 57"/>
              <a:gd name="T20" fmla="*/ 95250 w 60"/>
              <a:gd name="T21" fmla="*/ 58737 h 57"/>
              <a:gd name="T22" fmla="*/ 95250 w 60"/>
              <a:gd name="T23" fmla="*/ 69850 h 57"/>
              <a:gd name="T24" fmla="*/ 82550 w 60"/>
              <a:gd name="T25" fmla="*/ 79375 h 57"/>
              <a:gd name="T26" fmla="*/ 76200 w 60"/>
              <a:gd name="T27" fmla="*/ 85725 h 57"/>
              <a:gd name="T28" fmla="*/ 63500 w 60"/>
              <a:gd name="T29" fmla="*/ 90487 h 57"/>
              <a:gd name="T30" fmla="*/ 50800 w 60"/>
              <a:gd name="T31" fmla="*/ 90487 h 57"/>
              <a:gd name="T32" fmla="*/ 31750 w 60"/>
              <a:gd name="T33" fmla="*/ 90487 h 57"/>
              <a:gd name="T34" fmla="*/ 19050 w 60"/>
              <a:gd name="T35" fmla="*/ 79375 h 57"/>
              <a:gd name="T36" fmla="*/ 6350 w 60"/>
              <a:gd name="T37" fmla="*/ 69850 h 57"/>
              <a:gd name="T38" fmla="*/ 6350 w 60"/>
              <a:gd name="T39" fmla="*/ 58737 h 57"/>
              <a:gd name="T40" fmla="*/ 0 w 60"/>
              <a:gd name="T41" fmla="*/ 42862 h 57"/>
              <a:gd name="T42" fmla="*/ 19050 w 60"/>
              <a:gd name="T43" fmla="*/ 42862 h 57"/>
              <a:gd name="T44" fmla="*/ 25400 w 60"/>
              <a:gd name="T45" fmla="*/ 58737 h 57"/>
              <a:gd name="T46" fmla="*/ 31750 w 60"/>
              <a:gd name="T47" fmla="*/ 69850 h 57"/>
              <a:gd name="T48" fmla="*/ 38100 w 60"/>
              <a:gd name="T49" fmla="*/ 74612 h 57"/>
              <a:gd name="T50" fmla="*/ 50800 w 60"/>
              <a:gd name="T51" fmla="*/ 74612 h 57"/>
              <a:gd name="T52" fmla="*/ 63500 w 60"/>
              <a:gd name="T53" fmla="*/ 74612 h 57"/>
              <a:gd name="T54" fmla="*/ 69850 w 60"/>
              <a:gd name="T55" fmla="*/ 69850 h 57"/>
              <a:gd name="T56" fmla="*/ 76200 w 60"/>
              <a:gd name="T57" fmla="*/ 58737 h 57"/>
              <a:gd name="T58" fmla="*/ 76200 w 60"/>
              <a:gd name="T59" fmla="*/ 42862 h 57"/>
              <a:gd name="T60" fmla="*/ 76200 w 60"/>
              <a:gd name="T61" fmla="*/ 31750 h 57"/>
              <a:gd name="T62" fmla="*/ 69850 w 60"/>
              <a:gd name="T63" fmla="*/ 22225 h 57"/>
              <a:gd name="T64" fmla="*/ 63500 w 60"/>
              <a:gd name="T65" fmla="*/ 15875 h 57"/>
              <a:gd name="T66" fmla="*/ 50800 w 60"/>
              <a:gd name="T67" fmla="*/ 11112 h 57"/>
              <a:gd name="T68" fmla="*/ 38100 w 60"/>
              <a:gd name="T69" fmla="*/ 15875 h 57"/>
              <a:gd name="T70" fmla="*/ 31750 w 60"/>
              <a:gd name="T71" fmla="*/ 22225 h 57"/>
              <a:gd name="T72" fmla="*/ 25400 w 60"/>
              <a:gd name="T73" fmla="*/ 31750 h 57"/>
              <a:gd name="T74" fmla="*/ 19050 w 60"/>
              <a:gd name="T75" fmla="*/ 42862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4" y="20"/>
                </a:lnTo>
                <a:lnTo>
                  <a:pt x="8" y="10"/>
                </a:lnTo>
                <a:lnTo>
                  <a:pt x="12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0" y="27"/>
                </a:lnTo>
                <a:lnTo>
                  <a:pt x="60" y="37"/>
                </a:lnTo>
                <a:lnTo>
                  <a:pt x="60" y="44"/>
                </a:lnTo>
                <a:lnTo>
                  <a:pt x="52" y="50"/>
                </a:lnTo>
                <a:lnTo>
                  <a:pt x="48" y="54"/>
                </a:lnTo>
                <a:lnTo>
                  <a:pt x="40" y="57"/>
                </a:lnTo>
                <a:lnTo>
                  <a:pt x="32" y="57"/>
                </a:lnTo>
                <a:lnTo>
                  <a:pt x="20" y="57"/>
                </a:lnTo>
                <a:lnTo>
                  <a:pt x="12" y="50"/>
                </a:lnTo>
                <a:lnTo>
                  <a:pt x="4" y="44"/>
                </a:lnTo>
                <a:lnTo>
                  <a:pt x="4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6" y="37"/>
                </a:lnTo>
                <a:lnTo>
                  <a:pt x="20" y="44"/>
                </a:lnTo>
                <a:lnTo>
                  <a:pt x="24" y="47"/>
                </a:lnTo>
                <a:lnTo>
                  <a:pt x="32" y="47"/>
                </a:lnTo>
                <a:lnTo>
                  <a:pt x="40" y="47"/>
                </a:lnTo>
                <a:lnTo>
                  <a:pt x="44" y="44"/>
                </a:lnTo>
                <a:lnTo>
                  <a:pt x="48" y="37"/>
                </a:lnTo>
                <a:lnTo>
                  <a:pt x="48" y="27"/>
                </a:lnTo>
                <a:lnTo>
                  <a:pt x="48" y="20"/>
                </a:lnTo>
                <a:lnTo>
                  <a:pt x="44" y="14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4"/>
                </a:lnTo>
                <a:lnTo>
                  <a:pt x="16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2" name="Freeform 34"/>
          <p:cNvSpPr>
            <a:spLocks/>
          </p:cNvSpPr>
          <p:nvPr/>
        </p:nvSpPr>
        <p:spPr bwMode="auto">
          <a:xfrm>
            <a:off x="1971675" y="1176338"/>
            <a:ext cx="57150" cy="90487"/>
          </a:xfrm>
          <a:custGeom>
            <a:avLst/>
            <a:gdLst>
              <a:gd name="T0" fmla="*/ 0 w 36"/>
              <a:gd name="T1" fmla="*/ 90487 h 57"/>
              <a:gd name="T2" fmla="*/ 0 w 36"/>
              <a:gd name="T3" fmla="*/ 0 h 57"/>
              <a:gd name="T4" fmla="*/ 19050 w 36"/>
              <a:gd name="T5" fmla="*/ 0 h 57"/>
              <a:gd name="T6" fmla="*/ 19050 w 36"/>
              <a:gd name="T7" fmla="*/ 11112 h 57"/>
              <a:gd name="T8" fmla="*/ 25400 w 36"/>
              <a:gd name="T9" fmla="*/ 4762 h 57"/>
              <a:gd name="T10" fmla="*/ 25400 w 36"/>
              <a:gd name="T11" fmla="*/ 0 h 57"/>
              <a:gd name="T12" fmla="*/ 31750 w 36"/>
              <a:gd name="T13" fmla="*/ 0 h 57"/>
              <a:gd name="T14" fmla="*/ 38100 w 36"/>
              <a:gd name="T15" fmla="*/ 0 h 57"/>
              <a:gd name="T16" fmla="*/ 44450 w 36"/>
              <a:gd name="T17" fmla="*/ 0 h 57"/>
              <a:gd name="T18" fmla="*/ 57150 w 36"/>
              <a:gd name="T19" fmla="*/ 4762 h 57"/>
              <a:gd name="T20" fmla="*/ 50800 w 36"/>
              <a:gd name="T21" fmla="*/ 15875 h 57"/>
              <a:gd name="T22" fmla="*/ 44450 w 36"/>
              <a:gd name="T23" fmla="*/ 15875 h 57"/>
              <a:gd name="T24" fmla="*/ 38100 w 36"/>
              <a:gd name="T25" fmla="*/ 11112 h 57"/>
              <a:gd name="T26" fmla="*/ 31750 w 36"/>
              <a:gd name="T27" fmla="*/ 15875 h 57"/>
              <a:gd name="T28" fmla="*/ 25400 w 36"/>
              <a:gd name="T29" fmla="*/ 15875 h 57"/>
              <a:gd name="T30" fmla="*/ 25400 w 36"/>
              <a:gd name="T31" fmla="*/ 22225 h 57"/>
              <a:gd name="T32" fmla="*/ 25400 w 36"/>
              <a:gd name="T33" fmla="*/ 26987 h 57"/>
              <a:gd name="T34" fmla="*/ 19050 w 36"/>
              <a:gd name="T35" fmla="*/ 31750 h 57"/>
              <a:gd name="T36" fmla="*/ 19050 w 36"/>
              <a:gd name="T37" fmla="*/ 42862 h 57"/>
              <a:gd name="T38" fmla="*/ 19050 w 36"/>
              <a:gd name="T39" fmla="*/ 90487 h 57"/>
              <a:gd name="T40" fmla="*/ 0 w 36"/>
              <a:gd name="T41" fmla="*/ 90487 h 5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6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7"/>
                </a:lnTo>
                <a:lnTo>
                  <a:pt x="16" y="3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28" y="0"/>
                </a:lnTo>
                <a:lnTo>
                  <a:pt x="36" y="3"/>
                </a:lnTo>
                <a:lnTo>
                  <a:pt x="32" y="10"/>
                </a:lnTo>
                <a:lnTo>
                  <a:pt x="28" y="10"/>
                </a:lnTo>
                <a:lnTo>
                  <a:pt x="24" y="7"/>
                </a:lnTo>
                <a:lnTo>
                  <a:pt x="20" y="10"/>
                </a:lnTo>
                <a:lnTo>
                  <a:pt x="16" y="10"/>
                </a:lnTo>
                <a:lnTo>
                  <a:pt x="16" y="14"/>
                </a:lnTo>
                <a:lnTo>
                  <a:pt x="16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3" name="Freeform 35"/>
          <p:cNvSpPr>
            <a:spLocks noEditPoints="1"/>
          </p:cNvSpPr>
          <p:nvPr/>
        </p:nvSpPr>
        <p:spPr bwMode="auto">
          <a:xfrm>
            <a:off x="2028825" y="1176338"/>
            <a:ext cx="101600" cy="90487"/>
          </a:xfrm>
          <a:custGeom>
            <a:avLst/>
            <a:gdLst>
              <a:gd name="T0" fmla="*/ 82550 w 64"/>
              <a:gd name="T1" fmla="*/ 63500 h 57"/>
              <a:gd name="T2" fmla="*/ 101600 w 64"/>
              <a:gd name="T3" fmla="*/ 63500 h 57"/>
              <a:gd name="T4" fmla="*/ 95250 w 64"/>
              <a:gd name="T5" fmla="*/ 74612 h 57"/>
              <a:gd name="T6" fmla="*/ 82550 w 64"/>
              <a:gd name="T7" fmla="*/ 85725 h 57"/>
              <a:gd name="T8" fmla="*/ 69850 w 64"/>
              <a:gd name="T9" fmla="*/ 90487 h 57"/>
              <a:gd name="T10" fmla="*/ 50800 w 64"/>
              <a:gd name="T11" fmla="*/ 90487 h 57"/>
              <a:gd name="T12" fmla="*/ 31750 w 64"/>
              <a:gd name="T13" fmla="*/ 90487 h 57"/>
              <a:gd name="T14" fmla="*/ 19050 w 64"/>
              <a:gd name="T15" fmla="*/ 79375 h 57"/>
              <a:gd name="T16" fmla="*/ 6350 w 64"/>
              <a:gd name="T17" fmla="*/ 63500 h 57"/>
              <a:gd name="T18" fmla="*/ 0 w 64"/>
              <a:gd name="T19" fmla="*/ 47625 h 57"/>
              <a:gd name="T20" fmla="*/ 6350 w 64"/>
              <a:gd name="T21" fmla="*/ 31750 h 57"/>
              <a:gd name="T22" fmla="*/ 6350 w 64"/>
              <a:gd name="T23" fmla="*/ 22225 h 57"/>
              <a:gd name="T24" fmla="*/ 19050 w 64"/>
              <a:gd name="T25" fmla="*/ 11112 h 57"/>
              <a:gd name="T26" fmla="*/ 31750 w 64"/>
              <a:gd name="T27" fmla="*/ 0 h 57"/>
              <a:gd name="T28" fmla="*/ 50800 w 64"/>
              <a:gd name="T29" fmla="*/ 0 h 57"/>
              <a:gd name="T30" fmla="*/ 69850 w 64"/>
              <a:gd name="T31" fmla="*/ 0 h 57"/>
              <a:gd name="T32" fmla="*/ 88900 w 64"/>
              <a:gd name="T33" fmla="*/ 11112 h 57"/>
              <a:gd name="T34" fmla="*/ 95250 w 64"/>
              <a:gd name="T35" fmla="*/ 26987 h 57"/>
              <a:gd name="T36" fmla="*/ 101600 w 64"/>
              <a:gd name="T37" fmla="*/ 42862 h 57"/>
              <a:gd name="T38" fmla="*/ 101600 w 64"/>
              <a:gd name="T39" fmla="*/ 47625 h 57"/>
              <a:gd name="T40" fmla="*/ 101600 w 64"/>
              <a:gd name="T41" fmla="*/ 47625 h 57"/>
              <a:gd name="T42" fmla="*/ 19050 w 64"/>
              <a:gd name="T43" fmla="*/ 47625 h 57"/>
              <a:gd name="T44" fmla="*/ 25400 w 64"/>
              <a:gd name="T45" fmla="*/ 58737 h 57"/>
              <a:gd name="T46" fmla="*/ 31750 w 64"/>
              <a:gd name="T47" fmla="*/ 69850 h 57"/>
              <a:gd name="T48" fmla="*/ 44450 w 64"/>
              <a:gd name="T49" fmla="*/ 74612 h 57"/>
              <a:gd name="T50" fmla="*/ 50800 w 64"/>
              <a:gd name="T51" fmla="*/ 74612 h 57"/>
              <a:gd name="T52" fmla="*/ 63500 w 64"/>
              <a:gd name="T53" fmla="*/ 74612 h 57"/>
              <a:gd name="T54" fmla="*/ 69850 w 64"/>
              <a:gd name="T55" fmla="*/ 74612 h 57"/>
              <a:gd name="T56" fmla="*/ 76200 w 64"/>
              <a:gd name="T57" fmla="*/ 69850 h 57"/>
              <a:gd name="T58" fmla="*/ 82550 w 64"/>
              <a:gd name="T59" fmla="*/ 63500 h 57"/>
              <a:gd name="T60" fmla="*/ 19050 w 64"/>
              <a:gd name="T61" fmla="*/ 31750 h 57"/>
              <a:gd name="T62" fmla="*/ 82550 w 64"/>
              <a:gd name="T63" fmla="*/ 31750 h 57"/>
              <a:gd name="T64" fmla="*/ 76200 w 64"/>
              <a:gd name="T65" fmla="*/ 26987 h 57"/>
              <a:gd name="T66" fmla="*/ 76200 w 64"/>
              <a:gd name="T67" fmla="*/ 22225 h 57"/>
              <a:gd name="T68" fmla="*/ 63500 w 64"/>
              <a:gd name="T69" fmla="*/ 15875 h 57"/>
              <a:gd name="T70" fmla="*/ 50800 w 64"/>
              <a:gd name="T71" fmla="*/ 11112 h 57"/>
              <a:gd name="T72" fmla="*/ 38100 w 64"/>
              <a:gd name="T73" fmla="*/ 15875 h 57"/>
              <a:gd name="T74" fmla="*/ 31750 w 64"/>
              <a:gd name="T75" fmla="*/ 22225 h 57"/>
              <a:gd name="T76" fmla="*/ 25400 w 64"/>
              <a:gd name="T77" fmla="*/ 26987 h 57"/>
              <a:gd name="T78" fmla="*/ 19050 w 64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" h="57">
                <a:moveTo>
                  <a:pt x="52" y="40"/>
                </a:moveTo>
                <a:lnTo>
                  <a:pt x="64" y="40"/>
                </a:lnTo>
                <a:lnTo>
                  <a:pt x="60" y="47"/>
                </a:lnTo>
                <a:lnTo>
                  <a:pt x="52" y="54"/>
                </a:lnTo>
                <a:lnTo>
                  <a:pt x="44" y="57"/>
                </a:lnTo>
                <a:lnTo>
                  <a:pt x="32" y="57"/>
                </a:lnTo>
                <a:lnTo>
                  <a:pt x="20" y="57"/>
                </a:lnTo>
                <a:lnTo>
                  <a:pt x="12" y="50"/>
                </a:lnTo>
                <a:lnTo>
                  <a:pt x="4" y="40"/>
                </a:lnTo>
                <a:lnTo>
                  <a:pt x="0" y="30"/>
                </a:lnTo>
                <a:lnTo>
                  <a:pt x="4" y="20"/>
                </a:lnTo>
                <a:lnTo>
                  <a:pt x="4" y="14"/>
                </a:lnTo>
                <a:lnTo>
                  <a:pt x="12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6" y="7"/>
                </a:lnTo>
                <a:lnTo>
                  <a:pt x="60" y="17"/>
                </a:lnTo>
                <a:lnTo>
                  <a:pt x="64" y="27"/>
                </a:lnTo>
                <a:lnTo>
                  <a:pt x="64" y="30"/>
                </a:lnTo>
                <a:lnTo>
                  <a:pt x="12" y="30"/>
                </a:lnTo>
                <a:lnTo>
                  <a:pt x="16" y="37"/>
                </a:lnTo>
                <a:lnTo>
                  <a:pt x="20" y="44"/>
                </a:lnTo>
                <a:lnTo>
                  <a:pt x="28" y="47"/>
                </a:lnTo>
                <a:lnTo>
                  <a:pt x="32" y="47"/>
                </a:lnTo>
                <a:lnTo>
                  <a:pt x="40" y="47"/>
                </a:lnTo>
                <a:lnTo>
                  <a:pt x="44" y="47"/>
                </a:lnTo>
                <a:lnTo>
                  <a:pt x="48" y="44"/>
                </a:lnTo>
                <a:lnTo>
                  <a:pt x="52" y="40"/>
                </a:lnTo>
                <a:close/>
                <a:moveTo>
                  <a:pt x="12" y="20"/>
                </a:moveTo>
                <a:lnTo>
                  <a:pt x="52" y="20"/>
                </a:lnTo>
                <a:lnTo>
                  <a:pt x="48" y="17"/>
                </a:lnTo>
                <a:lnTo>
                  <a:pt x="48" y="14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4"/>
                </a:lnTo>
                <a:lnTo>
                  <a:pt x="16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4" name="Freeform 36"/>
          <p:cNvSpPr>
            <a:spLocks noEditPoints="1"/>
          </p:cNvSpPr>
          <p:nvPr/>
        </p:nvSpPr>
        <p:spPr bwMode="auto">
          <a:xfrm>
            <a:off x="3330575" y="1144588"/>
            <a:ext cx="95250" cy="122237"/>
          </a:xfrm>
          <a:custGeom>
            <a:avLst/>
            <a:gdLst>
              <a:gd name="T0" fmla="*/ 19050 w 60"/>
              <a:gd name="T1" fmla="*/ 122237 h 77"/>
              <a:gd name="T2" fmla="*/ 0 w 60"/>
              <a:gd name="T3" fmla="*/ 122237 h 77"/>
              <a:gd name="T4" fmla="*/ 0 w 60"/>
              <a:gd name="T5" fmla="*/ 0 h 77"/>
              <a:gd name="T6" fmla="*/ 19050 w 60"/>
              <a:gd name="T7" fmla="*/ 0 h 77"/>
              <a:gd name="T8" fmla="*/ 19050 w 60"/>
              <a:gd name="T9" fmla="*/ 42862 h 77"/>
              <a:gd name="T10" fmla="*/ 31750 w 60"/>
              <a:gd name="T11" fmla="*/ 31750 h 77"/>
              <a:gd name="T12" fmla="*/ 50800 w 60"/>
              <a:gd name="T13" fmla="*/ 31750 h 77"/>
              <a:gd name="T14" fmla="*/ 57150 w 60"/>
              <a:gd name="T15" fmla="*/ 31750 h 77"/>
              <a:gd name="T16" fmla="*/ 69850 w 60"/>
              <a:gd name="T17" fmla="*/ 31750 h 77"/>
              <a:gd name="T18" fmla="*/ 76200 w 60"/>
              <a:gd name="T19" fmla="*/ 36512 h 77"/>
              <a:gd name="T20" fmla="*/ 82550 w 60"/>
              <a:gd name="T21" fmla="*/ 42862 h 77"/>
              <a:gd name="T22" fmla="*/ 88900 w 60"/>
              <a:gd name="T23" fmla="*/ 47625 h 77"/>
              <a:gd name="T24" fmla="*/ 88900 w 60"/>
              <a:gd name="T25" fmla="*/ 58737 h 77"/>
              <a:gd name="T26" fmla="*/ 95250 w 60"/>
              <a:gd name="T27" fmla="*/ 63500 h 77"/>
              <a:gd name="T28" fmla="*/ 95250 w 60"/>
              <a:gd name="T29" fmla="*/ 74612 h 77"/>
              <a:gd name="T30" fmla="*/ 88900 w 60"/>
              <a:gd name="T31" fmla="*/ 95250 h 77"/>
              <a:gd name="T32" fmla="*/ 82550 w 60"/>
              <a:gd name="T33" fmla="*/ 111125 h 77"/>
              <a:gd name="T34" fmla="*/ 69850 w 60"/>
              <a:gd name="T35" fmla="*/ 122237 h 77"/>
              <a:gd name="T36" fmla="*/ 50800 w 60"/>
              <a:gd name="T37" fmla="*/ 122237 h 77"/>
              <a:gd name="T38" fmla="*/ 38100 w 60"/>
              <a:gd name="T39" fmla="*/ 122237 h 77"/>
              <a:gd name="T40" fmla="*/ 31750 w 60"/>
              <a:gd name="T41" fmla="*/ 117475 h 77"/>
              <a:gd name="T42" fmla="*/ 19050 w 60"/>
              <a:gd name="T43" fmla="*/ 106362 h 77"/>
              <a:gd name="T44" fmla="*/ 19050 w 60"/>
              <a:gd name="T45" fmla="*/ 122237 h 77"/>
              <a:gd name="T46" fmla="*/ 19050 w 60"/>
              <a:gd name="T47" fmla="*/ 74612 h 77"/>
              <a:gd name="T48" fmla="*/ 25400 w 60"/>
              <a:gd name="T49" fmla="*/ 90487 h 77"/>
              <a:gd name="T50" fmla="*/ 25400 w 60"/>
              <a:gd name="T51" fmla="*/ 95250 h 77"/>
              <a:gd name="T52" fmla="*/ 38100 w 60"/>
              <a:gd name="T53" fmla="*/ 106362 h 77"/>
              <a:gd name="T54" fmla="*/ 50800 w 60"/>
              <a:gd name="T55" fmla="*/ 106362 h 77"/>
              <a:gd name="T56" fmla="*/ 57150 w 60"/>
              <a:gd name="T57" fmla="*/ 106362 h 77"/>
              <a:gd name="T58" fmla="*/ 69850 w 60"/>
              <a:gd name="T59" fmla="*/ 101600 h 77"/>
              <a:gd name="T60" fmla="*/ 69850 w 60"/>
              <a:gd name="T61" fmla="*/ 90487 h 77"/>
              <a:gd name="T62" fmla="*/ 76200 w 60"/>
              <a:gd name="T63" fmla="*/ 74612 h 77"/>
              <a:gd name="T64" fmla="*/ 69850 w 60"/>
              <a:gd name="T65" fmla="*/ 63500 h 77"/>
              <a:gd name="T66" fmla="*/ 69850 w 60"/>
              <a:gd name="T67" fmla="*/ 53975 h 77"/>
              <a:gd name="T68" fmla="*/ 57150 w 60"/>
              <a:gd name="T69" fmla="*/ 47625 h 77"/>
              <a:gd name="T70" fmla="*/ 50800 w 60"/>
              <a:gd name="T71" fmla="*/ 42862 h 77"/>
              <a:gd name="T72" fmla="*/ 38100 w 60"/>
              <a:gd name="T73" fmla="*/ 47625 h 77"/>
              <a:gd name="T74" fmla="*/ 31750 w 60"/>
              <a:gd name="T75" fmla="*/ 53975 h 77"/>
              <a:gd name="T76" fmla="*/ 25400 w 60"/>
              <a:gd name="T77" fmla="*/ 63500 h 77"/>
              <a:gd name="T78" fmla="*/ 19050 w 60"/>
              <a:gd name="T79" fmla="*/ 74612 h 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77">
                <a:moveTo>
                  <a:pt x="12" y="77"/>
                </a:moveTo>
                <a:lnTo>
                  <a:pt x="0" y="77"/>
                </a:lnTo>
                <a:lnTo>
                  <a:pt x="0" y="0"/>
                </a:lnTo>
                <a:lnTo>
                  <a:pt x="12" y="0"/>
                </a:lnTo>
                <a:lnTo>
                  <a:pt x="12" y="27"/>
                </a:lnTo>
                <a:lnTo>
                  <a:pt x="20" y="20"/>
                </a:lnTo>
                <a:lnTo>
                  <a:pt x="32" y="20"/>
                </a:lnTo>
                <a:lnTo>
                  <a:pt x="36" y="20"/>
                </a:lnTo>
                <a:lnTo>
                  <a:pt x="44" y="20"/>
                </a:lnTo>
                <a:lnTo>
                  <a:pt x="48" y="23"/>
                </a:lnTo>
                <a:lnTo>
                  <a:pt x="52" y="27"/>
                </a:lnTo>
                <a:lnTo>
                  <a:pt x="56" y="30"/>
                </a:lnTo>
                <a:lnTo>
                  <a:pt x="56" y="37"/>
                </a:lnTo>
                <a:lnTo>
                  <a:pt x="60" y="40"/>
                </a:lnTo>
                <a:lnTo>
                  <a:pt x="60" y="47"/>
                </a:lnTo>
                <a:lnTo>
                  <a:pt x="56" y="60"/>
                </a:lnTo>
                <a:lnTo>
                  <a:pt x="52" y="70"/>
                </a:lnTo>
                <a:lnTo>
                  <a:pt x="44" y="77"/>
                </a:lnTo>
                <a:lnTo>
                  <a:pt x="32" y="77"/>
                </a:lnTo>
                <a:lnTo>
                  <a:pt x="24" y="77"/>
                </a:lnTo>
                <a:lnTo>
                  <a:pt x="20" y="74"/>
                </a:lnTo>
                <a:lnTo>
                  <a:pt x="12" y="67"/>
                </a:lnTo>
                <a:lnTo>
                  <a:pt x="12" y="77"/>
                </a:lnTo>
                <a:close/>
                <a:moveTo>
                  <a:pt x="12" y="47"/>
                </a:moveTo>
                <a:lnTo>
                  <a:pt x="16" y="57"/>
                </a:lnTo>
                <a:lnTo>
                  <a:pt x="16" y="60"/>
                </a:lnTo>
                <a:lnTo>
                  <a:pt x="24" y="67"/>
                </a:lnTo>
                <a:lnTo>
                  <a:pt x="32" y="67"/>
                </a:lnTo>
                <a:lnTo>
                  <a:pt x="36" y="67"/>
                </a:lnTo>
                <a:lnTo>
                  <a:pt x="44" y="64"/>
                </a:lnTo>
                <a:lnTo>
                  <a:pt x="44" y="57"/>
                </a:lnTo>
                <a:lnTo>
                  <a:pt x="48" y="47"/>
                </a:lnTo>
                <a:lnTo>
                  <a:pt x="44" y="40"/>
                </a:lnTo>
                <a:lnTo>
                  <a:pt x="44" y="34"/>
                </a:lnTo>
                <a:lnTo>
                  <a:pt x="36" y="30"/>
                </a:lnTo>
                <a:lnTo>
                  <a:pt x="32" y="27"/>
                </a:lnTo>
                <a:lnTo>
                  <a:pt x="24" y="30"/>
                </a:lnTo>
                <a:lnTo>
                  <a:pt x="20" y="34"/>
                </a:lnTo>
                <a:lnTo>
                  <a:pt x="16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5" name="Rectangle 37"/>
          <p:cNvSpPr>
            <a:spLocks noChangeArrowheads="1"/>
          </p:cNvSpPr>
          <p:nvPr/>
        </p:nvSpPr>
        <p:spPr bwMode="auto">
          <a:xfrm>
            <a:off x="3451225" y="1250950"/>
            <a:ext cx="19050" cy="158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46" name="Freeform 38"/>
          <p:cNvSpPr>
            <a:spLocks/>
          </p:cNvSpPr>
          <p:nvPr/>
        </p:nvSpPr>
        <p:spPr bwMode="auto">
          <a:xfrm>
            <a:off x="3624263" y="1144588"/>
            <a:ext cx="95250" cy="122237"/>
          </a:xfrm>
          <a:custGeom>
            <a:avLst/>
            <a:gdLst>
              <a:gd name="T0" fmla="*/ 0 w 60"/>
              <a:gd name="T1" fmla="*/ 122237 h 77"/>
              <a:gd name="T2" fmla="*/ 0 w 60"/>
              <a:gd name="T3" fmla="*/ 0 h 77"/>
              <a:gd name="T4" fmla="*/ 95250 w 60"/>
              <a:gd name="T5" fmla="*/ 0 h 77"/>
              <a:gd name="T6" fmla="*/ 95250 w 60"/>
              <a:gd name="T7" fmla="*/ 11112 h 77"/>
              <a:gd name="T8" fmla="*/ 19050 w 60"/>
              <a:gd name="T9" fmla="*/ 11112 h 77"/>
              <a:gd name="T10" fmla="*/ 19050 w 60"/>
              <a:gd name="T11" fmla="*/ 53975 h 77"/>
              <a:gd name="T12" fmla="*/ 82550 w 60"/>
              <a:gd name="T13" fmla="*/ 53975 h 77"/>
              <a:gd name="T14" fmla="*/ 82550 w 60"/>
              <a:gd name="T15" fmla="*/ 63500 h 77"/>
              <a:gd name="T16" fmla="*/ 19050 w 60"/>
              <a:gd name="T17" fmla="*/ 63500 h 77"/>
              <a:gd name="T18" fmla="*/ 19050 w 60"/>
              <a:gd name="T19" fmla="*/ 122237 h 77"/>
              <a:gd name="T20" fmla="*/ 0 w 60"/>
              <a:gd name="T21" fmla="*/ 122237 h 7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77">
                <a:moveTo>
                  <a:pt x="0" y="77"/>
                </a:moveTo>
                <a:lnTo>
                  <a:pt x="0" y="0"/>
                </a:lnTo>
                <a:lnTo>
                  <a:pt x="60" y="0"/>
                </a:lnTo>
                <a:lnTo>
                  <a:pt x="60" y="7"/>
                </a:lnTo>
                <a:lnTo>
                  <a:pt x="12" y="7"/>
                </a:lnTo>
                <a:lnTo>
                  <a:pt x="12" y="34"/>
                </a:lnTo>
                <a:lnTo>
                  <a:pt x="52" y="34"/>
                </a:lnTo>
                <a:lnTo>
                  <a:pt x="52" y="40"/>
                </a:lnTo>
                <a:lnTo>
                  <a:pt x="12" y="40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7" name="Freeform 39"/>
          <p:cNvSpPr>
            <a:spLocks/>
          </p:cNvSpPr>
          <p:nvPr/>
        </p:nvSpPr>
        <p:spPr bwMode="auto">
          <a:xfrm>
            <a:off x="3744913" y="1176338"/>
            <a:ext cx="57150" cy="90487"/>
          </a:xfrm>
          <a:custGeom>
            <a:avLst/>
            <a:gdLst>
              <a:gd name="T0" fmla="*/ 0 w 36"/>
              <a:gd name="T1" fmla="*/ 90487 h 57"/>
              <a:gd name="T2" fmla="*/ 0 w 36"/>
              <a:gd name="T3" fmla="*/ 0 h 57"/>
              <a:gd name="T4" fmla="*/ 19050 w 36"/>
              <a:gd name="T5" fmla="*/ 0 h 57"/>
              <a:gd name="T6" fmla="*/ 19050 w 36"/>
              <a:gd name="T7" fmla="*/ 11112 h 57"/>
              <a:gd name="T8" fmla="*/ 25400 w 36"/>
              <a:gd name="T9" fmla="*/ 4762 h 57"/>
              <a:gd name="T10" fmla="*/ 25400 w 36"/>
              <a:gd name="T11" fmla="*/ 0 h 57"/>
              <a:gd name="T12" fmla="*/ 31750 w 36"/>
              <a:gd name="T13" fmla="*/ 0 h 57"/>
              <a:gd name="T14" fmla="*/ 38100 w 36"/>
              <a:gd name="T15" fmla="*/ 0 h 57"/>
              <a:gd name="T16" fmla="*/ 44450 w 36"/>
              <a:gd name="T17" fmla="*/ 0 h 57"/>
              <a:gd name="T18" fmla="*/ 57150 w 36"/>
              <a:gd name="T19" fmla="*/ 4762 h 57"/>
              <a:gd name="T20" fmla="*/ 50800 w 36"/>
              <a:gd name="T21" fmla="*/ 15875 h 57"/>
              <a:gd name="T22" fmla="*/ 44450 w 36"/>
              <a:gd name="T23" fmla="*/ 15875 h 57"/>
              <a:gd name="T24" fmla="*/ 38100 w 36"/>
              <a:gd name="T25" fmla="*/ 11112 h 57"/>
              <a:gd name="T26" fmla="*/ 31750 w 36"/>
              <a:gd name="T27" fmla="*/ 15875 h 57"/>
              <a:gd name="T28" fmla="*/ 25400 w 36"/>
              <a:gd name="T29" fmla="*/ 15875 h 57"/>
              <a:gd name="T30" fmla="*/ 25400 w 36"/>
              <a:gd name="T31" fmla="*/ 22225 h 57"/>
              <a:gd name="T32" fmla="*/ 25400 w 36"/>
              <a:gd name="T33" fmla="*/ 26987 h 57"/>
              <a:gd name="T34" fmla="*/ 19050 w 36"/>
              <a:gd name="T35" fmla="*/ 31750 h 57"/>
              <a:gd name="T36" fmla="*/ 19050 w 36"/>
              <a:gd name="T37" fmla="*/ 42862 h 57"/>
              <a:gd name="T38" fmla="*/ 19050 w 36"/>
              <a:gd name="T39" fmla="*/ 90487 h 57"/>
              <a:gd name="T40" fmla="*/ 0 w 36"/>
              <a:gd name="T41" fmla="*/ 90487 h 5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6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7"/>
                </a:lnTo>
                <a:lnTo>
                  <a:pt x="16" y="3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28" y="0"/>
                </a:lnTo>
                <a:lnTo>
                  <a:pt x="36" y="3"/>
                </a:lnTo>
                <a:lnTo>
                  <a:pt x="32" y="10"/>
                </a:lnTo>
                <a:lnTo>
                  <a:pt x="28" y="10"/>
                </a:lnTo>
                <a:lnTo>
                  <a:pt x="24" y="7"/>
                </a:lnTo>
                <a:lnTo>
                  <a:pt x="20" y="10"/>
                </a:lnTo>
                <a:lnTo>
                  <a:pt x="16" y="10"/>
                </a:lnTo>
                <a:lnTo>
                  <a:pt x="16" y="14"/>
                </a:lnTo>
                <a:lnTo>
                  <a:pt x="16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8" name="Freeform 40"/>
          <p:cNvSpPr>
            <a:spLocks noEditPoints="1"/>
          </p:cNvSpPr>
          <p:nvPr/>
        </p:nvSpPr>
        <p:spPr bwMode="auto">
          <a:xfrm>
            <a:off x="3808413" y="1176338"/>
            <a:ext cx="95250" cy="90487"/>
          </a:xfrm>
          <a:custGeom>
            <a:avLst/>
            <a:gdLst>
              <a:gd name="T0" fmla="*/ 0 w 60"/>
              <a:gd name="T1" fmla="*/ 42862 h 57"/>
              <a:gd name="T2" fmla="*/ 0 w 60"/>
              <a:gd name="T3" fmla="*/ 31750 h 57"/>
              <a:gd name="T4" fmla="*/ 6350 w 60"/>
              <a:gd name="T5" fmla="*/ 15875 h 57"/>
              <a:gd name="T6" fmla="*/ 12700 w 60"/>
              <a:gd name="T7" fmla="*/ 11112 h 57"/>
              <a:gd name="T8" fmla="*/ 31750 w 60"/>
              <a:gd name="T9" fmla="*/ 0 h 57"/>
              <a:gd name="T10" fmla="*/ 44450 w 60"/>
              <a:gd name="T11" fmla="*/ 0 h 57"/>
              <a:gd name="T12" fmla="*/ 63500 w 60"/>
              <a:gd name="T13" fmla="*/ 0 h 57"/>
              <a:gd name="T14" fmla="*/ 82550 w 60"/>
              <a:gd name="T15" fmla="*/ 11112 h 57"/>
              <a:gd name="T16" fmla="*/ 88900 w 60"/>
              <a:gd name="T17" fmla="*/ 26987 h 57"/>
              <a:gd name="T18" fmla="*/ 95250 w 60"/>
              <a:gd name="T19" fmla="*/ 42862 h 57"/>
              <a:gd name="T20" fmla="*/ 95250 w 60"/>
              <a:gd name="T21" fmla="*/ 58737 h 57"/>
              <a:gd name="T22" fmla="*/ 88900 w 60"/>
              <a:gd name="T23" fmla="*/ 69850 h 57"/>
              <a:gd name="T24" fmla="*/ 82550 w 60"/>
              <a:gd name="T25" fmla="*/ 79375 h 57"/>
              <a:gd name="T26" fmla="*/ 69850 w 60"/>
              <a:gd name="T27" fmla="*/ 85725 h 57"/>
              <a:gd name="T28" fmla="*/ 57150 w 60"/>
              <a:gd name="T29" fmla="*/ 90487 h 57"/>
              <a:gd name="T30" fmla="*/ 44450 w 60"/>
              <a:gd name="T31" fmla="*/ 90487 h 57"/>
              <a:gd name="T32" fmla="*/ 25400 w 60"/>
              <a:gd name="T33" fmla="*/ 90487 h 57"/>
              <a:gd name="T34" fmla="*/ 12700 w 60"/>
              <a:gd name="T35" fmla="*/ 79375 h 57"/>
              <a:gd name="T36" fmla="*/ 6350 w 60"/>
              <a:gd name="T37" fmla="*/ 69850 h 57"/>
              <a:gd name="T38" fmla="*/ 0 w 60"/>
              <a:gd name="T39" fmla="*/ 58737 h 57"/>
              <a:gd name="T40" fmla="*/ 0 w 60"/>
              <a:gd name="T41" fmla="*/ 42862 h 57"/>
              <a:gd name="T42" fmla="*/ 19050 w 60"/>
              <a:gd name="T43" fmla="*/ 42862 h 57"/>
              <a:gd name="T44" fmla="*/ 19050 w 60"/>
              <a:gd name="T45" fmla="*/ 58737 h 57"/>
              <a:gd name="T46" fmla="*/ 25400 w 60"/>
              <a:gd name="T47" fmla="*/ 69850 h 57"/>
              <a:gd name="T48" fmla="*/ 31750 w 60"/>
              <a:gd name="T49" fmla="*/ 74612 h 57"/>
              <a:gd name="T50" fmla="*/ 44450 w 60"/>
              <a:gd name="T51" fmla="*/ 74612 h 57"/>
              <a:gd name="T52" fmla="*/ 57150 w 60"/>
              <a:gd name="T53" fmla="*/ 74612 h 57"/>
              <a:gd name="T54" fmla="*/ 63500 w 60"/>
              <a:gd name="T55" fmla="*/ 69850 h 57"/>
              <a:gd name="T56" fmla="*/ 69850 w 60"/>
              <a:gd name="T57" fmla="*/ 58737 h 57"/>
              <a:gd name="T58" fmla="*/ 76200 w 60"/>
              <a:gd name="T59" fmla="*/ 42862 h 57"/>
              <a:gd name="T60" fmla="*/ 69850 w 60"/>
              <a:gd name="T61" fmla="*/ 31750 h 57"/>
              <a:gd name="T62" fmla="*/ 63500 w 60"/>
              <a:gd name="T63" fmla="*/ 22225 h 57"/>
              <a:gd name="T64" fmla="*/ 57150 w 60"/>
              <a:gd name="T65" fmla="*/ 15875 h 57"/>
              <a:gd name="T66" fmla="*/ 44450 w 60"/>
              <a:gd name="T67" fmla="*/ 11112 h 57"/>
              <a:gd name="T68" fmla="*/ 31750 w 60"/>
              <a:gd name="T69" fmla="*/ 15875 h 57"/>
              <a:gd name="T70" fmla="*/ 25400 w 60"/>
              <a:gd name="T71" fmla="*/ 22225 h 57"/>
              <a:gd name="T72" fmla="*/ 19050 w 60"/>
              <a:gd name="T73" fmla="*/ 31750 h 57"/>
              <a:gd name="T74" fmla="*/ 19050 w 60"/>
              <a:gd name="T75" fmla="*/ 42862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0" y="20"/>
                </a:lnTo>
                <a:lnTo>
                  <a:pt x="4" y="10"/>
                </a:lnTo>
                <a:lnTo>
                  <a:pt x="8" y="7"/>
                </a:lnTo>
                <a:lnTo>
                  <a:pt x="20" y="0"/>
                </a:lnTo>
                <a:lnTo>
                  <a:pt x="28" y="0"/>
                </a:lnTo>
                <a:lnTo>
                  <a:pt x="40" y="0"/>
                </a:lnTo>
                <a:lnTo>
                  <a:pt x="52" y="7"/>
                </a:lnTo>
                <a:lnTo>
                  <a:pt x="56" y="17"/>
                </a:lnTo>
                <a:lnTo>
                  <a:pt x="60" y="27"/>
                </a:lnTo>
                <a:lnTo>
                  <a:pt x="60" y="37"/>
                </a:lnTo>
                <a:lnTo>
                  <a:pt x="56" y="44"/>
                </a:lnTo>
                <a:lnTo>
                  <a:pt x="52" y="50"/>
                </a:lnTo>
                <a:lnTo>
                  <a:pt x="44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4" y="44"/>
                </a:lnTo>
                <a:lnTo>
                  <a:pt x="0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4"/>
                </a:lnTo>
                <a:lnTo>
                  <a:pt x="44" y="37"/>
                </a:lnTo>
                <a:lnTo>
                  <a:pt x="48" y="27"/>
                </a:lnTo>
                <a:lnTo>
                  <a:pt x="44" y="20"/>
                </a:lnTo>
                <a:lnTo>
                  <a:pt x="40" y="14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4"/>
                </a:lnTo>
                <a:lnTo>
                  <a:pt x="12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9" name="Freeform 41"/>
          <p:cNvSpPr>
            <a:spLocks/>
          </p:cNvSpPr>
          <p:nvPr/>
        </p:nvSpPr>
        <p:spPr bwMode="auto">
          <a:xfrm>
            <a:off x="3922713" y="1176338"/>
            <a:ext cx="146050" cy="90487"/>
          </a:xfrm>
          <a:custGeom>
            <a:avLst/>
            <a:gdLst>
              <a:gd name="T0" fmla="*/ 0 w 92"/>
              <a:gd name="T1" fmla="*/ 90487 h 57"/>
              <a:gd name="T2" fmla="*/ 0 w 92"/>
              <a:gd name="T3" fmla="*/ 0 h 57"/>
              <a:gd name="T4" fmla="*/ 19050 w 92"/>
              <a:gd name="T5" fmla="*/ 0 h 57"/>
              <a:gd name="T6" fmla="*/ 19050 w 92"/>
              <a:gd name="T7" fmla="*/ 15875 h 57"/>
              <a:gd name="T8" fmla="*/ 25400 w 92"/>
              <a:gd name="T9" fmla="*/ 11112 h 57"/>
              <a:gd name="T10" fmla="*/ 31750 w 92"/>
              <a:gd name="T11" fmla="*/ 4762 h 57"/>
              <a:gd name="T12" fmla="*/ 38100 w 92"/>
              <a:gd name="T13" fmla="*/ 0 h 57"/>
              <a:gd name="T14" fmla="*/ 50800 w 92"/>
              <a:gd name="T15" fmla="*/ 0 h 57"/>
              <a:gd name="T16" fmla="*/ 63500 w 92"/>
              <a:gd name="T17" fmla="*/ 0 h 57"/>
              <a:gd name="T18" fmla="*/ 69850 w 92"/>
              <a:gd name="T19" fmla="*/ 4762 h 57"/>
              <a:gd name="T20" fmla="*/ 76200 w 92"/>
              <a:gd name="T21" fmla="*/ 11112 h 57"/>
              <a:gd name="T22" fmla="*/ 82550 w 92"/>
              <a:gd name="T23" fmla="*/ 15875 h 57"/>
              <a:gd name="T24" fmla="*/ 88900 w 92"/>
              <a:gd name="T25" fmla="*/ 4762 h 57"/>
              <a:gd name="T26" fmla="*/ 101600 w 92"/>
              <a:gd name="T27" fmla="*/ 0 h 57"/>
              <a:gd name="T28" fmla="*/ 114300 w 92"/>
              <a:gd name="T29" fmla="*/ 0 h 57"/>
              <a:gd name="T30" fmla="*/ 127000 w 92"/>
              <a:gd name="T31" fmla="*/ 0 h 57"/>
              <a:gd name="T32" fmla="*/ 139700 w 92"/>
              <a:gd name="T33" fmla="*/ 4762 h 57"/>
              <a:gd name="T34" fmla="*/ 146050 w 92"/>
              <a:gd name="T35" fmla="*/ 15875 h 57"/>
              <a:gd name="T36" fmla="*/ 146050 w 92"/>
              <a:gd name="T37" fmla="*/ 26987 h 57"/>
              <a:gd name="T38" fmla="*/ 146050 w 92"/>
              <a:gd name="T39" fmla="*/ 90487 h 57"/>
              <a:gd name="T40" fmla="*/ 127000 w 92"/>
              <a:gd name="T41" fmla="*/ 90487 h 57"/>
              <a:gd name="T42" fmla="*/ 127000 w 92"/>
              <a:gd name="T43" fmla="*/ 31750 h 57"/>
              <a:gd name="T44" fmla="*/ 127000 w 92"/>
              <a:gd name="T45" fmla="*/ 26987 h 57"/>
              <a:gd name="T46" fmla="*/ 127000 w 92"/>
              <a:gd name="T47" fmla="*/ 22225 h 57"/>
              <a:gd name="T48" fmla="*/ 120650 w 92"/>
              <a:gd name="T49" fmla="*/ 15875 h 57"/>
              <a:gd name="T50" fmla="*/ 120650 w 92"/>
              <a:gd name="T51" fmla="*/ 15875 h 57"/>
              <a:gd name="T52" fmla="*/ 114300 w 92"/>
              <a:gd name="T53" fmla="*/ 15875 h 57"/>
              <a:gd name="T54" fmla="*/ 107950 w 92"/>
              <a:gd name="T55" fmla="*/ 11112 h 57"/>
              <a:gd name="T56" fmla="*/ 101600 w 92"/>
              <a:gd name="T57" fmla="*/ 15875 h 57"/>
              <a:gd name="T58" fmla="*/ 88900 w 92"/>
              <a:gd name="T59" fmla="*/ 22225 h 57"/>
              <a:gd name="T60" fmla="*/ 82550 w 92"/>
              <a:gd name="T61" fmla="*/ 26987 h 57"/>
              <a:gd name="T62" fmla="*/ 82550 w 92"/>
              <a:gd name="T63" fmla="*/ 38100 h 57"/>
              <a:gd name="T64" fmla="*/ 82550 w 92"/>
              <a:gd name="T65" fmla="*/ 90487 h 57"/>
              <a:gd name="T66" fmla="*/ 63500 w 92"/>
              <a:gd name="T67" fmla="*/ 90487 h 57"/>
              <a:gd name="T68" fmla="*/ 63500 w 92"/>
              <a:gd name="T69" fmla="*/ 31750 h 57"/>
              <a:gd name="T70" fmla="*/ 63500 w 92"/>
              <a:gd name="T71" fmla="*/ 26987 h 57"/>
              <a:gd name="T72" fmla="*/ 57150 w 92"/>
              <a:gd name="T73" fmla="*/ 15875 h 57"/>
              <a:gd name="T74" fmla="*/ 57150 w 92"/>
              <a:gd name="T75" fmla="*/ 15875 h 57"/>
              <a:gd name="T76" fmla="*/ 44450 w 92"/>
              <a:gd name="T77" fmla="*/ 11112 h 57"/>
              <a:gd name="T78" fmla="*/ 38100 w 92"/>
              <a:gd name="T79" fmla="*/ 15875 h 57"/>
              <a:gd name="T80" fmla="*/ 31750 w 92"/>
              <a:gd name="T81" fmla="*/ 15875 h 57"/>
              <a:gd name="T82" fmla="*/ 25400 w 92"/>
              <a:gd name="T83" fmla="*/ 22225 h 57"/>
              <a:gd name="T84" fmla="*/ 25400 w 92"/>
              <a:gd name="T85" fmla="*/ 26987 h 57"/>
              <a:gd name="T86" fmla="*/ 19050 w 92"/>
              <a:gd name="T87" fmla="*/ 31750 h 57"/>
              <a:gd name="T88" fmla="*/ 19050 w 92"/>
              <a:gd name="T89" fmla="*/ 42862 h 57"/>
              <a:gd name="T90" fmla="*/ 19050 w 92"/>
              <a:gd name="T91" fmla="*/ 90487 h 57"/>
              <a:gd name="T92" fmla="*/ 0 w 92"/>
              <a:gd name="T93" fmla="*/ 90487 h 5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6" y="7"/>
                </a:lnTo>
                <a:lnTo>
                  <a:pt x="20" y="3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6" y="3"/>
                </a:lnTo>
                <a:lnTo>
                  <a:pt x="64" y="0"/>
                </a:lnTo>
                <a:lnTo>
                  <a:pt x="72" y="0"/>
                </a:lnTo>
                <a:lnTo>
                  <a:pt x="80" y="0"/>
                </a:lnTo>
                <a:lnTo>
                  <a:pt x="88" y="3"/>
                </a:lnTo>
                <a:lnTo>
                  <a:pt x="92" y="10"/>
                </a:lnTo>
                <a:lnTo>
                  <a:pt x="92" y="17"/>
                </a:lnTo>
                <a:lnTo>
                  <a:pt x="92" y="57"/>
                </a:lnTo>
                <a:lnTo>
                  <a:pt x="80" y="57"/>
                </a:lnTo>
                <a:lnTo>
                  <a:pt x="80" y="20"/>
                </a:lnTo>
                <a:lnTo>
                  <a:pt x="80" y="17"/>
                </a:lnTo>
                <a:lnTo>
                  <a:pt x="80" y="14"/>
                </a:lnTo>
                <a:lnTo>
                  <a:pt x="76" y="10"/>
                </a:lnTo>
                <a:lnTo>
                  <a:pt x="72" y="10"/>
                </a:lnTo>
                <a:lnTo>
                  <a:pt x="68" y="7"/>
                </a:lnTo>
                <a:lnTo>
                  <a:pt x="64" y="10"/>
                </a:lnTo>
                <a:lnTo>
                  <a:pt x="56" y="14"/>
                </a:lnTo>
                <a:lnTo>
                  <a:pt x="52" y="17"/>
                </a:lnTo>
                <a:lnTo>
                  <a:pt x="52" y="24"/>
                </a:lnTo>
                <a:lnTo>
                  <a:pt x="52" y="57"/>
                </a:lnTo>
                <a:lnTo>
                  <a:pt x="40" y="57"/>
                </a:lnTo>
                <a:lnTo>
                  <a:pt x="40" y="20"/>
                </a:lnTo>
                <a:lnTo>
                  <a:pt x="40" y="17"/>
                </a:lnTo>
                <a:lnTo>
                  <a:pt x="36" y="10"/>
                </a:lnTo>
                <a:lnTo>
                  <a:pt x="28" y="7"/>
                </a:lnTo>
                <a:lnTo>
                  <a:pt x="24" y="10"/>
                </a:lnTo>
                <a:lnTo>
                  <a:pt x="20" y="10"/>
                </a:lnTo>
                <a:lnTo>
                  <a:pt x="16" y="14"/>
                </a:lnTo>
                <a:lnTo>
                  <a:pt x="16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0" name="Freeform 42"/>
          <p:cNvSpPr>
            <a:spLocks/>
          </p:cNvSpPr>
          <p:nvPr/>
        </p:nvSpPr>
        <p:spPr bwMode="auto">
          <a:xfrm>
            <a:off x="4144963" y="1144588"/>
            <a:ext cx="50800" cy="122237"/>
          </a:xfrm>
          <a:custGeom>
            <a:avLst/>
            <a:gdLst>
              <a:gd name="T0" fmla="*/ 50800 w 32"/>
              <a:gd name="T1" fmla="*/ 106362 h 77"/>
              <a:gd name="T2" fmla="*/ 50800 w 32"/>
              <a:gd name="T3" fmla="*/ 122237 h 77"/>
              <a:gd name="T4" fmla="*/ 44450 w 32"/>
              <a:gd name="T5" fmla="*/ 122237 h 77"/>
              <a:gd name="T6" fmla="*/ 38100 w 32"/>
              <a:gd name="T7" fmla="*/ 122237 h 77"/>
              <a:gd name="T8" fmla="*/ 31750 w 32"/>
              <a:gd name="T9" fmla="*/ 122237 h 77"/>
              <a:gd name="T10" fmla="*/ 25400 w 32"/>
              <a:gd name="T11" fmla="*/ 122237 h 77"/>
              <a:gd name="T12" fmla="*/ 19050 w 32"/>
              <a:gd name="T13" fmla="*/ 117475 h 77"/>
              <a:gd name="T14" fmla="*/ 1270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2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1600 h 77"/>
              <a:gd name="T44" fmla="*/ 31750 w 32"/>
              <a:gd name="T45" fmla="*/ 106362 h 77"/>
              <a:gd name="T46" fmla="*/ 31750 w 32"/>
              <a:gd name="T47" fmla="*/ 106362 h 77"/>
              <a:gd name="T48" fmla="*/ 38100 w 32"/>
              <a:gd name="T49" fmla="*/ 106362 h 77"/>
              <a:gd name="T50" fmla="*/ 38100 w 32"/>
              <a:gd name="T51" fmla="*/ 106362 h 77"/>
              <a:gd name="T52" fmla="*/ 44450 w 32"/>
              <a:gd name="T53" fmla="*/ 106362 h 77"/>
              <a:gd name="T54" fmla="*/ 44450 w 32"/>
              <a:gd name="T55" fmla="*/ 106362 h 77"/>
              <a:gd name="T56" fmla="*/ 5080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7"/>
                </a:lnTo>
                <a:lnTo>
                  <a:pt x="12" y="74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30"/>
                </a:lnTo>
                <a:lnTo>
                  <a:pt x="20" y="30"/>
                </a:lnTo>
                <a:lnTo>
                  <a:pt x="20" y="60"/>
                </a:lnTo>
                <a:lnTo>
                  <a:pt x="20" y="64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1" name="Freeform 43"/>
          <p:cNvSpPr>
            <a:spLocks noEditPoints="1"/>
          </p:cNvSpPr>
          <p:nvPr/>
        </p:nvSpPr>
        <p:spPr bwMode="auto">
          <a:xfrm>
            <a:off x="4208463" y="1176338"/>
            <a:ext cx="95250" cy="90487"/>
          </a:xfrm>
          <a:custGeom>
            <a:avLst/>
            <a:gdLst>
              <a:gd name="T0" fmla="*/ 57150 w 60"/>
              <a:gd name="T1" fmla="*/ 85725 h 57"/>
              <a:gd name="T2" fmla="*/ 44450 w 60"/>
              <a:gd name="T3" fmla="*/ 90487 h 57"/>
              <a:gd name="T4" fmla="*/ 19050 w 60"/>
              <a:gd name="T5" fmla="*/ 90487 h 57"/>
              <a:gd name="T6" fmla="*/ 0 w 60"/>
              <a:gd name="T7" fmla="*/ 74612 h 57"/>
              <a:gd name="T8" fmla="*/ 0 w 60"/>
              <a:gd name="T9" fmla="*/ 58737 h 57"/>
              <a:gd name="T10" fmla="*/ 6350 w 60"/>
              <a:gd name="T11" fmla="*/ 47625 h 57"/>
              <a:gd name="T12" fmla="*/ 19050 w 60"/>
              <a:gd name="T13" fmla="*/ 42862 h 57"/>
              <a:gd name="T14" fmla="*/ 25400 w 60"/>
              <a:gd name="T15" fmla="*/ 38100 h 57"/>
              <a:gd name="T16" fmla="*/ 57150 w 60"/>
              <a:gd name="T17" fmla="*/ 38100 h 57"/>
              <a:gd name="T18" fmla="*/ 63500 w 60"/>
              <a:gd name="T19" fmla="*/ 31750 h 57"/>
              <a:gd name="T20" fmla="*/ 63500 w 60"/>
              <a:gd name="T21" fmla="*/ 22225 h 57"/>
              <a:gd name="T22" fmla="*/ 57150 w 60"/>
              <a:gd name="T23" fmla="*/ 15875 h 57"/>
              <a:gd name="T24" fmla="*/ 31750 w 60"/>
              <a:gd name="T25" fmla="*/ 15875 h 57"/>
              <a:gd name="T26" fmla="*/ 25400 w 60"/>
              <a:gd name="T27" fmla="*/ 22225 h 57"/>
              <a:gd name="T28" fmla="*/ 0 w 60"/>
              <a:gd name="T29" fmla="*/ 26987 h 57"/>
              <a:gd name="T30" fmla="*/ 6350 w 60"/>
              <a:gd name="T31" fmla="*/ 11112 h 57"/>
              <a:gd name="T32" fmla="*/ 25400 w 60"/>
              <a:gd name="T33" fmla="*/ 0 h 57"/>
              <a:gd name="T34" fmla="*/ 44450 w 60"/>
              <a:gd name="T35" fmla="*/ 0 h 57"/>
              <a:gd name="T36" fmla="*/ 69850 w 60"/>
              <a:gd name="T37" fmla="*/ 0 h 57"/>
              <a:gd name="T38" fmla="*/ 82550 w 60"/>
              <a:gd name="T39" fmla="*/ 11112 h 57"/>
              <a:gd name="T40" fmla="*/ 88900 w 60"/>
              <a:gd name="T41" fmla="*/ 15875 h 57"/>
              <a:gd name="T42" fmla="*/ 88900 w 60"/>
              <a:gd name="T43" fmla="*/ 31750 h 57"/>
              <a:gd name="T44" fmla="*/ 88900 w 60"/>
              <a:gd name="T45" fmla="*/ 69850 h 57"/>
              <a:gd name="T46" fmla="*/ 88900 w 60"/>
              <a:gd name="T47" fmla="*/ 85725 h 57"/>
              <a:gd name="T48" fmla="*/ 76200 w 60"/>
              <a:gd name="T49" fmla="*/ 90487 h 57"/>
              <a:gd name="T50" fmla="*/ 69850 w 60"/>
              <a:gd name="T51" fmla="*/ 79375 h 57"/>
              <a:gd name="T52" fmla="*/ 57150 w 60"/>
              <a:gd name="T53" fmla="*/ 47625 h 57"/>
              <a:gd name="T54" fmla="*/ 31750 w 60"/>
              <a:gd name="T55" fmla="*/ 53975 h 57"/>
              <a:gd name="T56" fmla="*/ 25400 w 60"/>
              <a:gd name="T57" fmla="*/ 58737 h 57"/>
              <a:gd name="T58" fmla="*/ 19050 w 60"/>
              <a:gd name="T59" fmla="*/ 63500 h 57"/>
              <a:gd name="T60" fmla="*/ 19050 w 60"/>
              <a:gd name="T61" fmla="*/ 69850 h 57"/>
              <a:gd name="T62" fmla="*/ 25400 w 60"/>
              <a:gd name="T63" fmla="*/ 74612 h 57"/>
              <a:gd name="T64" fmla="*/ 44450 w 60"/>
              <a:gd name="T65" fmla="*/ 74612 h 57"/>
              <a:gd name="T66" fmla="*/ 57150 w 60"/>
              <a:gd name="T67" fmla="*/ 69850 h 57"/>
              <a:gd name="T68" fmla="*/ 63500 w 60"/>
              <a:gd name="T69" fmla="*/ 58737 h 57"/>
              <a:gd name="T70" fmla="*/ 63500 w 60"/>
              <a:gd name="T71" fmla="*/ 47625 h 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57">
                <a:moveTo>
                  <a:pt x="44" y="50"/>
                </a:moveTo>
                <a:lnTo>
                  <a:pt x="36" y="54"/>
                </a:lnTo>
                <a:lnTo>
                  <a:pt x="32" y="57"/>
                </a:lnTo>
                <a:lnTo>
                  <a:pt x="28" y="57"/>
                </a:lnTo>
                <a:lnTo>
                  <a:pt x="20" y="57"/>
                </a:lnTo>
                <a:lnTo>
                  <a:pt x="12" y="57"/>
                </a:lnTo>
                <a:lnTo>
                  <a:pt x="4" y="54"/>
                </a:lnTo>
                <a:lnTo>
                  <a:pt x="0" y="47"/>
                </a:lnTo>
                <a:lnTo>
                  <a:pt x="0" y="40"/>
                </a:lnTo>
                <a:lnTo>
                  <a:pt x="0" y="37"/>
                </a:lnTo>
                <a:lnTo>
                  <a:pt x="0" y="34"/>
                </a:lnTo>
                <a:lnTo>
                  <a:pt x="4" y="30"/>
                </a:lnTo>
                <a:lnTo>
                  <a:pt x="8" y="27"/>
                </a:lnTo>
                <a:lnTo>
                  <a:pt x="12" y="27"/>
                </a:lnTo>
                <a:lnTo>
                  <a:pt x="16" y="24"/>
                </a:lnTo>
                <a:lnTo>
                  <a:pt x="24" y="24"/>
                </a:lnTo>
                <a:lnTo>
                  <a:pt x="36" y="24"/>
                </a:lnTo>
                <a:lnTo>
                  <a:pt x="40" y="20"/>
                </a:lnTo>
                <a:lnTo>
                  <a:pt x="40" y="17"/>
                </a:lnTo>
                <a:lnTo>
                  <a:pt x="40" y="14"/>
                </a:lnTo>
                <a:lnTo>
                  <a:pt x="40" y="10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0"/>
                </a:lnTo>
                <a:lnTo>
                  <a:pt x="16" y="14"/>
                </a:lnTo>
                <a:lnTo>
                  <a:pt x="12" y="17"/>
                </a:lnTo>
                <a:lnTo>
                  <a:pt x="0" y="17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6" y="0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0"/>
                </a:lnTo>
                <a:lnTo>
                  <a:pt x="48" y="3"/>
                </a:lnTo>
                <a:lnTo>
                  <a:pt x="52" y="7"/>
                </a:lnTo>
                <a:lnTo>
                  <a:pt x="56" y="10"/>
                </a:lnTo>
                <a:lnTo>
                  <a:pt x="56" y="14"/>
                </a:lnTo>
                <a:lnTo>
                  <a:pt x="56" y="20"/>
                </a:lnTo>
                <a:lnTo>
                  <a:pt x="56" y="34"/>
                </a:lnTo>
                <a:lnTo>
                  <a:pt x="56" y="44"/>
                </a:lnTo>
                <a:lnTo>
                  <a:pt x="56" y="47"/>
                </a:lnTo>
                <a:lnTo>
                  <a:pt x="56" y="54"/>
                </a:lnTo>
                <a:lnTo>
                  <a:pt x="60" y="57"/>
                </a:lnTo>
                <a:lnTo>
                  <a:pt x="48" y="57"/>
                </a:lnTo>
                <a:lnTo>
                  <a:pt x="44" y="54"/>
                </a:lnTo>
                <a:lnTo>
                  <a:pt x="44" y="50"/>
                </a:lnTo>
                <a:close/>
                <a:moveTo>
                  <a:pt x="40" y="30"/>
                </a:moveTo>
                <a:lnTo>
                  <a:pt x="36" y="30"/>
                </a:lnTo>
                <a:lnTo>
                  <a:pt x="24" y="34"/>
                </a:lnTo>
                <a:lnTo>
                  <a:pt x="20" y="34"/>
                </a:lnTo>
                <a:lnTo>
                  <a:pt x="16" y="34"/>
                </a:lnTo>
                <a:lnTo>
                  <a:pt x="16" y="37"/>
                </a:lnTo>
                <a:lnTo>
                  <a:pt x="12" y="37"/>
                </a:lnTo>
                <a:lnTo>
                  <a:pt x="12" y="40"/>
                </a:lnTo>
                <a:lnTo>
                  <a:pt x="12" y="44"/>
                </a:lnTo>
                <a:lnTo>
                  <a:pt x="16" y="47"/>
                </a:lnTo>
                <a:lnTo>
                  <a:pt x="24" y="47"/>
                </a:lnTo>
                <a:lnTo>
                  <a:pt x="28" y="47"/>
                </a:lnTo>
                <a:lnTo>
                  <a:pt x="32" y="47"/>
                </a:lnTo>
                <a:lnTo>
                  <a:pt x="36" y="44"/>
                </a:lnTo>
                <a:lnTo>
                  <a:pt x="40" y="40"/>
                </a:lnTo>
                <a:lnTo>
                  <a:pt x="40" y="37"/>
                </a:lnTo>
                <a:lnTo>
                  <a:pt x="40" y="34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2" name="Freeform 44"/>
          <p:cNvSpPr>
            <a:spLocks/>
          </p:cNvSpPr>
          <p:nvPr/>
        </p:nvSpPr>
        <p:spPr bwMode="auto">
          <a:xfrm>
            <a:off x="4322763" y="1176338"/>
            <a:ext cx="57150" cy="90487"/>
          </a:xfrm>
          <a:custGeom>
            <a:avLst/>
            <a:gdLst>
              <a:gd name="T0" fmla="*/ 0 w 36"/>
              <a:gd name="T1" fmla="*/ 90487 h 57"/>
              <a:gd name="T2" fmla="*/ 0 w 36"/>
              <a:gd name="T3" fmla="*/ 0 h 57"/>
              <a:gd name="T4" fmla="*/ 19050 w 36"/>
              <a:gd name="T5" fmla="*/ 0 h 57"/>
              <a:gd name="T6" fmla="*/ 19050 w 36"/>
              <a:gd name="T7" fmla="*/ 11112 h 57"/>
              <a:gd name="T8" fmla="*/ 25400 w 36"/>
              <a:gd name="T9" fmla="*/ 4762 h 57"/>
              <a:gd name="T10" fmla="*/ 31750 w 36"/>
              <a:gd name="T11" fmla="*/ 0 h 57"/>
              <a:gd name="T12" fmla="*/ 38100 w 36"/>
              <a:gd name="T13" fmla="*/ 0 h 57"/>
              <a:gd name="T14" fmla="*/ 38100 w 36"/>
              <a:gd name="T15" fmla="*/ 0 h 57"/>
              <a:gd name="T16" fmla="*/ 50800 w 36"/>
              <a:gd name="T17" fmla="*/ 0 h 57"/>
              <a:gd name="T18" fmla="*/ 57150 w 36"/>
              <a:gd name="T19" fmla="*/ 4762 h 57"/>
              <a:gd name="T20" fmla="*/ 50800 w 36"/>
              <a:gd name="T21" fmla="*/ 15875 h 57"/>
              <a:gd name="T22" fmla="*/ 44450 w 36"/>
              <a:gd name="T23" fmla="*/ 15875 h 57"/>
              <a:gd name="T24" fmla="*/ 38100 w 36"/>
              <a:gd name="T25" fmla="*/ 11112 h 57"/>
              <a:gd name="T26" fmla="*/ 38100 w 36"/>
              <a:gd name="T27" fmla="*/ 15875 h 57"/>
              <a:gd name="T28" fmla="*/ 31750 w 36"/>
              <a:gd name="T29" fmla="*/ 15875 h 57"/>
              <a:gd name="T30" fmla="*/ 25400 w 36"/>
              <a:gd name="T31" fmla="*/ 22225 h 57"/>
              <a:gd name="T32" fmla="*/ 25400 w 36"/>
              <a:gd name="T33" fmla="*/ 26987 h 57"/>
              <a:gd name="T34" fmla="*/ 25400 w 36"/>
              <a:gd name="T35" fmla="*/ 31750 h 57"/>
              <a:gd name="T36" fmla="*/ 19050 w 36"/>
              <a:gd name="T37" fmla="*/ 42862 h 57"/>
              <a:gd name="T38" fmla="*/ 19050 w 36"/>
              <a:gd name="T39" fmla="*/ 90487 h 57"/>
              <a:gd name="T40" fmla="*/ 0 w 36"/>
              <a:gd name="T41" fmla="*/ 90487 h 5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6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7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3"/>
                </a:lnTo>
                <a:lnTo>
                  <a:pt x="32" y="10"/>
                </a:lnTo>
                <a:lnTo>
                  <a:pt x="28" y="10"/>
                </a:lnTo>
                <a:lnTo>
                  <a:pt x="24" y="7"/>
                </a:lnTo>
                <a:lnTo>
                  <a:pt x="24" y="10"/>
                </a:lnTo>
                <a:lnTo>
                  <a:pt x="20" y="10"/>
                </a:lnTo>
                <a:lnTo>
                  <a:pt x="16" y="14"/>
                </a:lnTo>
                <a:lnTo>
                  <a:pt x="16" y="17"/>
                </a:lnTo>
                <a:lnTo>
                  <a:pt x="16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3" name="Freeform 45"/>
          <p:cNvSpPr>
            <a:spLocks noEditPoints="1"/>
          </p:cNvSpPr>
          <p:nvPr/>
        </p:nvSpPr>
        <p:spPr bwMode="auto">
          <a:xfrm>
            <a:off x="4386263" y="1176338"/>
            <a:ext cx="88900" cy="122237"/>
          </a:xfrm>
          <a:custGeom>
            <a:avLst/>
            <a:gdLst>
              <a:gd name="T0" fmla="*/ 0 w 56"/>
              <a:gd name="T1" fmla="*/ 95250 h 77"/>
              <a:gd name="T2" fmla="*/ 19050 w 56"/>
              <a:gd name="T3" fmla="*/ 95250 h 77"/>
              <a:gd name="T4" fmla="*/ 19050 w 56"/>
              <a:gd name="T5" fmla="*/ 101600 h 77"/>
              <a:gd name="T6" fmla="*/ 25400 w 56"/>
              <a:gd name="T7" fmla="*/ 106362 h 77"/>
              <a:gd name="T8" fmla="*/ 31750 w 56"/>
              <a:gd name="T9" fmla="*/ 111125 h 77"/>
              <a:gd name="T10" fmla="*/ 44450 w 56"/>
              <a:gd name="T11" fmla="*/ 111125 h 77"/>
              <a:gd name="T12" fmla="*/ 50800 w 56"/>
              <a:gd name="T13" fmla="*/ 111125 h 77"/>
              <a:gd name="T14" fmla="*/ 63500 w 56"/>
              <a:gd name="T15" fmla="*/ 106362 h 77"/>
              <a:gd name="T16" fmla="*/ 63500 w 56"/>
              <a:gd name="T17" fmla="*/ 101600 h 77"/>
              <a:gd name="T18" fmla="*/ 69850 w 56"/>
              <a:gd name="T19" fmla="*/ 95250 h 77"/>
              <a:gd name="T20" fmla="*/ 69850 w 56"/>
              <a:gd name="T21" fmla="*/ 90487 h 77"/>
              <a:gd name="T22" fmla="*/ 69850 w 56"/>
              <a:gd name="T23" fmla="*/ 79375 h 77"/>
              <a:gd name="T24" fmla="*/ 57150 w 56"/>
              <a:gd name="T25" fmla="*/ 85725 h 77"/>
              <a:gd name="T26" fmla="*/ 44450 w 56"/>
              <a:gd name="T27" fmla="*/ 90487 h 77"/>
              <a:gd name="T28" fmla="*/ 25400 w 56"/>
              <a:gd name="T29" fmla="*/ 85725 h 77"/>
              <a:gd name="T30" fmla="*/ 12700 w 56"/>
              <a:gd name="T31" fmla="*/ 74612 h 77"/>
              <a:gd name="T32" fmla="*/ 0 w 56"/>
              <a:gd name="T33" fmla="*/ 63500 h 77"/>
              <a:gd name="T34" fmla="*/ 0 w 56"/>
              <a:gd name="T35" fmla="*/ 42862 h 77"/>
              <a:gd name="T36" fmla="*/ 0 w 56"/>
              <a:gd name="T37" fmla="*/ 31750 h 77"/>
              <a:gd name="T38" fmla="*/ 6350 w 56"/>
              <a:gd name="T39" fmla="*/ 22225 h 77"/>
              <a:gd name="T40" fmla="*/ 12700 w 56"/>
              <a:gd name="T41" fmla="*/ 11112 h 77"/>
              <a:gd name="T42" fmla="*/ 19050 w 56"/>
              <a:gd name="T43" fmla="*/ 4762 h 77"/>
              <a:gd name="T44" fmla="*/ 31750 w 56"/>
              <a:gd name="T45" fmla="*/ 0 h 77"/>
              <a:gd name="T46" fmla="*/ 44450 w 56"/>
              <a:gd name="T47" fmla="*/ 0 h 77"/>
              <a:gd name="T48" fmla="*/ 57150 w 56"/>
              <a:gd name="T49" fmla="*/ 0 h 77"/>
              <a:gd name="T50" fmla="*/ 69850 w 56"/>
              <a:gd name="T51" fmla="*/ 11112 h 77"/>
              <a:gd name="T52" fmla="*/ 69850 w 56"/>
              <a:gd name="T53" fmla="*/ 0 h 77"/>
              <a:gd name="T54" fmla="*/ 88900 w 56"/>
              <a:gd name="T55" fmla="*/ 0 h 77"/>
              <a:gd name="T56" fmla="*/ 88900 w 56"/>
              <a:gd name="T57" fmla="*/ 74612 h 77"/>
              <a:gd name="T58" fmla="*/ 88900 w 56"/>
              <a:gd name="T59" fmla="*/ 95250 h 77"/>
              <a:gd name="T60" fmla="*/ 82550 w 56"/>
              <a:gd name="T61" fmla="*/ 106362 h 77"/>
              <a:gd name="T62" fmla="*/ 76200 w 56"/>
              <a:gd name="T63" fmla="*/ 111125 h 77"/>
              <a:gd name="T64" fmla="*/ 69850 w 56"/>
              <a:gd name="T65" fmla="*/ 122237 h 77"/>
              <a:gd name="T66" fmla="*/ 57150 w 56"/>
              <a:gd name="T67" fmla="*/ 122237 h 77"/>
              <a:gd name="T68" fmla="*/ 44450 w 56"/>
              <a:gd name="T69" fmla="*/ 122237 h 77"/>
              <a:gd name="T70" fmla="*/ 25400 w 56"/>
              <a:gd name="T71" fmla="*/ 122237 h 77"/>
              <a:gd name="T72" fmla="*/ 12700 w 56"/>
              <a:gd name="T73" fmla="*/ 117475 h 77"/>
              <a:gd name="T74" fmla="*/ 6350 w 56"/>
              <a:gd name="T75" fmla="*/ 106362 h 77"/>
              <a:gd name="T76" fmla="*/ 0 w 56"/>
              <a:gd name="T77" fmla="*/ 95250 h 77"/>
              <a:gd name="T78" fmla="*/ 19050 w 56"/>
              <a:gd name="T79" fmla="*/ 42862 h 77"/>
              <a:gd name="T80" fmla="*/ 19050 w 56"/>
              <a:gd name="T81" fmla="*/ 58737 h 77"/>
              <a:gd name="T82" fmla="*/ 25400 w 56"/>
              <a:gd name="T83" fmla="*/ 69850 h 77"/>
              <a:gd name="T84" fmla="*/ 31750 w 56"/>
              <a:gd name="T85" fmla="*/ 74612 h 77"/>
              <a:gd name="T86" fmla="*/ 44450 w 56"/>
              <a:gd name="T87" fmla="*/ 74612 h 77"/>
              <a:gd name="T88" fmla="*/ 57150 w 56"/>
              <a:gd name="T89" fmla="*/ 74612 h 77"/>
              <a:gd name="T90" fmla="*/ 63500 w 56"/>
              <a:gd name="T91" fmla="*/ 69850 h 77"/>
              <a:gd name="T92" fmla="*/ 69850 w 56"/>
              <a:gd name="T93" fmla="*/ 58737 h 77"/>
              <a:gd name="T94" fmla="*/ 69850 w 56"/>
              <a:gd name="T95" fmla="*/ 42862 h 77"/>
              <a:gd name="T96" fmla="*/ 69850 w 56"/>
              <a:gd name="T97" fmla="*/ 31750 h 77"/>
              <a:gd name="T98" fmla="*/ 63500 w 56"/>
              <a:gd name="T99" fmla="*/ 22225 h 77"/>
              <a:gd name="T100" fmla="*/ 57150 w 56"/>
              <a:gd name="T101" fmla="*/ 15875 h 77"/>
              <a:gd name="T102" fmla="*/ 44450 w 56"/>
              <a:gd name="T103" fmla="*/ 11112 h 77"/>
              <a:gd name="T104" fmla="*/ 31750 w 56"/>
              <a:gd name="T105" fmla="*/ 15875 h 77"/>
              <a:gd name="T106" fmla="*/ 25400 w 56"/>
              <a:gd name="T107" fmla="*/ 22225 h 77"/>
              <a:gd name="T108" fmla="*/ 19050 w 56"/>
              <a:gd name="T109" fmla="*/ 31750 h 77"/>
              <a:gd name="T110" fmla="*/ 19050 w 56"/>
              <a:gd name="T111" fmla="*/ 42862 h 7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6" h="77">
                <a:moveTo>
                  <a:pt x="0" y="60"/>
                </a:moveTo>
                <a:lnTo>
                  <a:pt x="12" y="60"/>
                </a:lnTo>
                <a:lnTo>
                  <a:pt x="12" y="64"/>
                </a:lnTo>
                <a:lnTo>
                  <a:pt x="16" y="67"/>
                </a:lnTo>
                <a:lnTo>
                  <a:pt x="20" y="70"/>
                </a:lnTo>
                <a:lnTo>
                  <a:pt x="28" y="70"/>
                </a:lnTo>
                <a:lnTo>
                  <a:pt x="32" y="70"/>
                </a:lnTo>
                <a:lnTo>
                  <a:pt x="40" y="67"/>
                </a:lnTo>
                <a:lnTo>
                  <a:pt x="40" y="64"/>
                </a:lnTo>
                <a:lnTo>
                  <a:pt x="44" y="60"/>
                </a:lnTo>
                <a:lnTo>
                  <a:pt x="44" y="57"/>
                </a:lnTo>
                <a:lnTo>
                  <a:pt x="44" y="50"/>
                </a:lnTo>
                <a:lnTo>
                  <a:pt x="36" y="54"/>
                </a:lnTo>
                <a:lnTo>
                  <a:pt x="28" y="57"/>
                </a:lnTo>
                <a:lnTo>
                  <a:pt x="16" y="54"/>
                </a:lnTo>
                <a:lnTo>
                  <a:pt x="8" y="47"/>
                </a:lnTo>
                <a:lnTo>
                  <a:pt x="0" y="40"/>
                </a:lnTo>
                <a:lnTo>
                  <a:pt x="0" y="27"/>
                </a:lnTo>
                <a:lnTo>
                  <a:pt x="0" y="20"/>
                </a:lnTo>
                <a:lnTo>
                  <a:pt x="4" y="14"/>
                </a:lnTo>
                <a:lnTo>
                  <a:pt x="8" y="7"/>
                </a:lnTo>
                <a:lnTo>
                  <a:pt x="12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7"/>
                </a:lnTo>
                <a:lnTo>
                  <a:pt x="44" y="0"/>
                </a:lnTo>
                <a:lnTo>
                  <a:pt x="56" y="0"/>
                </a:lnTo>
                <a:lnTo>
                  <a:pt x="56" y="47"/>
                </a:lnTo>
                <a:lnTo>
                  <a:pt x="56" y="60"/>
                </a:lnTo>
                <a:lnTo>
                  <a:pt x="52" y="67"/>
                </a:lnTo>
                <a:lnTo>
                  <a:pt x="48" y="70"/>
                </a:lnTo>
                <a:lnTo>
                  <a:pt x="44" y="77"/>
                </a:lnTo>
                <a:lnTo>
                  <a:pt x="36" y="77"/>
                </a:lnTo>
                <a:lnTo>
                  <a:pt x="28" y="77"/>
                </a:lnTo>
                <a:lnTo>
                  <a:pt x="16" y="77"/>
                </a:lnTo>
                <a:lnTo>
                  <a:pt x="8" y="74"/>
                </a:lnTo>
                <a:lnTo>
                  <a:pt x="4" y="67"/>
                </a:lnTo>
                <a:lnTo>
                  <a:pt x="0" y="60"/>
                </a:lnTo>
                <a:close/>
                <a:moveTo>
                  <a:pt x="12" y="27"/>
                </a:move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4"/>
                </a:lnTo>
                <a:lnTo>
                  <a:pt x="44" y="37"/>
                </a:lnTo>
                <a:lnTo>
                  <a:pt x="44" y="27"/>
                </a:lnTo>
                <a:lnTo>
                  <a:pt x="44" y="20"/>
                </a:lnTo>
                <a:lnTo>
                  <a:pt x="40" y="14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4"/>
                </a:lnTo>
                <a:lnTo>
                  <a:pt x="12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4" name="Freeform 46"/>
          <p:cNvSpPr>
            <a:spLocks noEditPoints="1"/>
          </p:cNvSpPr>
          <p:nvPr/>
        </p:nvSpPr>
        <p:spPr bwMode="auto">
          <a:xfrm>
            <a:off x="4494213" y="1176338"/>
            <a:ext cx="101600" cy="90487"/>
          </a:xfrm>
          <a:custGeom>
            <a:avLst/>
            <a:gdLst>
              <a:gd name="T0" fmla="*/ 82550 w 64"/>
              <a:gd name="T1" fmla="*/ 63500 h 57"/>
              <a:gd name="T2" fmla="*/ 101600 w 64"/>
              <a:gd name="T3" fmla="*/ 63500 h 57"/>
              <a:gd name="T4" fmla="*/ 95250 w 64"/>
              <a:gd name="T5" fmla="*/ 74612 h 57"/>
              <a:gd name="T6" fmla="*/ 82550 w 64"/>
              <a:gd name="T7" fmla="*/ 85725 h 57"/>
              <a:gd name="T8" fmla="*/ 69850 w 64"/>
              <a:gd name="T9" fmla="*/ 90487 h 57"/>
              <a:gd name="T10" fmla="*/ 50800 w 64"/>
              <a:gd name="T11" fmla="*/ 90487 h 57"/>
              <a:gd name="T12" fmla="*/ 31750 w 64"/>
              <a:gd name="T13" fmla="*/ 90487 h 57"/>
              <a:gd name="T14" fmla="*/ 19050 w 64"/>
              <a:gd name="T15" fmla="*/ 79375 h 57"/>
              <a:gd name="T16" fmla="*/ 6350 w 64"/>
              <a:gd name="T17" fmla="*/ 63500 h 57"/>
              <a:gd name="T18" fmla="*/ 0 w 64"/>
              <a:gd name="T19" fmla="*/ 47625 h 57"/>
              <a:gd name="T20" fmla="*/ 6350 w 64"/>
              <a:gd name="T21" fmla="*/ 31750 h 57"/>
              <a:gd name="T22" fmla="*/ 6350 w 64"/>
              <a:gd name="T23" fmla="*/ 22225 h 57"/>
              <a:gd name="T24" fmla="*/ 19050 w 64"/>
              <a:gd name="T25" fmla="*/ 11112 h 57"/>
              <a:gd name="T26" fmla="*/ 31750 w 64"/>
              <a:gd name="T27" fmla="*/ 0 h 57"/>
              <a:gd name="T28" fmla="*/ 50800 w 64"/>
              <a:gd name="T29" fmla="*/ 0 h 57"/>
              <a:gd name="T30" fmla="*/ 69850 w 64"/>
              <a:gd name="T31" fmla="*/ 0 h 57"/>
              <a:gd name="T32" fmla="*/ 88900 w 64"/>
              <a:gd name="T33" fmla="*/ 11112 h 57"/>
              <a:gd name="T34" fmla="*/ 95250 w 64"/>
              <a:gd name="T35" fmla="*/ 26987 h 57"/>
              <a:gd name="T36" fmla="*/ 101600 w 64"/>
              <a:gd name="T37" fmla="*/ 42862 h 57"/>
              <a:gd name="T38" fmla="*/ 101600 w 64"/>
              <a:gd name="T39" fmla="*/ 47625 h 57"/>
              <a:gd name="T40" fmla="*/ 101600 w 64"/>
              <a:gd name="T41" fmla="*/ 47625 h 57"/>
              <a:gd name="T42" fmla="*/ 19050 w 64"/>
              <a:gd name="T43" fmla="*/ 47625 h 57"/>
              <a:gd name="T44" fmla="*/ 25400 w 64"/>
              <a:gd name="T45" fmla="*/ 58737 h 57"/>
              <a:gd name="T46" fmla="*/ 31750 w 64"/>
              <a:gd name="T47" fmla="*/ 69850 h 57"/>
              <a:gd name="T48" fmla="*/ 44450 w 64"/>
              <a:gd name="T49" fmla="*/ 74612 h 57"/>
              <a:gd name="T50" fmla="*/ 50800 w 64"/>
              <a:gd name="T51" fmla="*/ 74612 h 57"/>
              <a:gd name="T52" fmla="*/ 63500 w 64"/>
              <a:gd name="T53" fmla="*/ 74612 h 57"/>
              <a:gd name="T54" fmla="*/ 69850 w 64"/>
              <a:gd name="T55" fmla="*/ 74612 h 57"/>
              <a:gd name="T56" fmla="*/ 76200 w 64"/>
              <a:gd name="T57" fmla="*/ 69850 h 57"/>
              <a:gd name="T58" fmla="*/ 82550 w 64"/>
              <a:gd name="T59" fmla="*/ 63500 h 57"/>
              <a:gd name="T60" fmla="*/ 19050 w 64"/>
              <a:gd name="T61" fmla="*/ 31750 h 57"/>
              <a:gd name="T62" fmla="*/ 82550 w 64"/>
              <a:gd name="T63" fmla="*/ 31750 h 57"/>
              <a:gd name="T64" fmla="*/ 76200 w 64"/>
              <a:gd name="T65" fmla="*/ 26987 h 57"/>
              <a:gd name="T66" fmla="*/ 76200 w 64"/>
              <a:gd name="T67" fmla="*/ 22225 h 57"/>
              <a:gd name="T68" fmla="*/ 63500 w 64"/>
              <a:gd name="T69" fmla="*/ 15875 h 57"/>
              <a:gd name="T70" fmla="*/ 50800 w 64"/>
              <a:gd name="T71" fmla="*/ 11112 h 57"/>
              <a:gd name="T72" fmla="*/ 38100 w 64"/>
              <a:gd name="T73" fmla="*/ 15875 h 57"/>
              <a:gd name="T74" fmla="*/ 31750 w 64"/>
              <a:gd name="T75" fmla="*/ 22225 h 57"/>
              <a:gd name="T76" fmla="*/ 25400 w 64"/>
              <a:gd name="T77" fmla="*/ 26987 h 57"/>
              <a:gd name="T78" fmla="*/ 19050 w 64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" h="57">
                <a:moveTo>
                  <a:pt x="52" y="40"/>
                </a:moveTo>
                <a:lnTo>
                  <a:pt x="64" y="40"/>
                </a:lnTo>
                <a:lnTo>
                  <a:pt x="60" y="47"/>
                </a:lnTo>
                <a:lnTo>
                  <a:pt x="52" y="54"/>
                </a:lnTo>
                <a:lnTo>
                  <a:pt x="44" y="57"/>
                </a:lnTo>
                <a:lnTo>
                  <a:pt x="32" y="57"/>
                </a:lnTo>
                <a:lnTo>
                  <a:pt x="20" y="57"/>
                </a:lnTo>
                <a:lnTo>
                  <a:pt x="12" y="50"/>
                </a:lnTo>
                <a:lnTo>
                  <a:pt x="4" y="40"/>
                </a:lnTo>
                <a:lnTo>
                  <a:pt x="0" y="30"/>
                </a:lnTo>
                <a:lnTo>
                  <a:pt x="4" y="20"/>
                </a:lnTo>
                <a:lnTo>
                  <a:pt x="4" y="14"/>
                </a:lnTo>
                <a:lnTo>
                  <a:pt x="12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6" y="7"/>
                </a:lnTo>
                <a:lnTo>
                  <a:pt x="60" y="17"/>
                </a:lnTo>
                <a:lnTo>
                  <a:pt x="64" y="27"/>
                </a:lnTo>
                <a:lnTo>
                  <a:pt x="64" y="30"/>
                </a:lnTo>
                <a:lnTo>
                  <a:pt x="12" y="30"/>
                </a:lnTo>
                <a:lnTo>
                  <a:pt x="16" y="37"/>
                </a:lnTo>
                <a:lnTo>
                  <a:pt x="20" y="44"/>
                </a:lnTo>
                <a:lnTo>
                  <a:pt x="28" y="47"/>
                </a:lnTo>
                <a:lnTo>
                  <a:pt x="32" y="47"/>
                </a:lnTo>
                <a:lnTo>
                  <a:pt x="40" y="47"/>
                </a:lnTo>
                <a:lnTo>
                  <a:pt x="44" y="47"/>
                </a:lnTo>
                <a:lnTo>
                  <a:pt x="48" y="44"/>
                </a:lnTo>
                <a:lnTo>
                  <a:pt x="52" y="40"/>
                </a:lnTo>
                <a:close/>
                <a:moveTo>
                  <a:pt x="12" y="20"/>
                </a:moveTo>
                <a:lnTo>
                  <a:pt x="52" y="20"/>
                </a:lnTo>
                <a:lnTo>
                  <a:pt x="48" y="17"/>
                </a:lnTo>
                <a:lnTo>
                  <a:pt x="48" y="14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4"/>
                </a:lnTo>
                <a:lnTo>
                  <a:pt x="16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5" name="Freeform 47"/>
          <p:cNvSpPr>
            <a:spLocks/>
          </p:cNvSpPr>
          <p:nvPr/>
        </p:nvSpPr>
        <p:spPr bwMode="auto">
          <a:xfrm>
            <a:off x="4608513" y="1144588"/>
            <a:ext cx="50800" cy="122237"/>
          </a:xfrm>
          <a:custGeom>
            <a:avLst/>
            <a:gdLst>
              <a:gd name="T0" fmla="*/ 44450 w 32"/>
              <a:gd name="T1" fmla="*/ 106362 h 77"/>
              <a:gd name="T2" fmla="*/ 50800 w 32"/>
              <a:gd name="T3" fmla="*/ 122237 h 77"/>
              <a:gd name="T4" fmla="*/ 44450 w 32"/>
              <a:gd name="T5" fmla="*/ 122237 h 77"/>
              <a:gd name="T6" fmla="*/ 38100 w 32"/>
              <a:gd name="T7" fmla="*/ 122237 h 77"/>
              <a:gd name="T8" fmla="*/ 25400 w 32"/>
              <a:gd name="T9" fmla="*/ 122237 h 77"/>
              <a:gd name="T10" fmla="*/ 19050 w 32"/>
              <a:gd name="T11" fmla="*/ 122237 h 77"/>
              <a:gd name="T12" fmla="*/ 19050 w 32"/>
              <a:gd name="T13" fmla="*/ 117475 h 77"/>
              <a:gd name="T14" fmla="*/ 1270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2 h 77"/>
              <a:gd name="T30" fmla="*/ 31750 w 32"/>
              <a:gd name="T31" fmla="*/ 0 h 77"/>
              <a:gd name="T32" fmla="*/ 31750 w 32"/>
              <a:gd name="T33" fmla="*/ 31750 h 77"/>
              <a:gd name="T34" fmla="*/ 44450 w 32"/>
              <a:gd name="T35" fmla="*/ 31750 h 77"/>
              <a:gd name="T36" fmla="*/ 4445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1600 h 77"/>
              <a:gd name="T44" fmla="*/ 31750 w 32"/>
              <a:gd name="T45" fmla="*/ 106362 h 77"/>
              <a:gd name="T46" fmla="*/ 31750 w 32"/>
              <a:gd name="T47" fmla="*/ 106362 h 77"/>
              <a:gd name="T48" fmla="*/ 31750 w 32"/>
              <a:gd name="T49" fmla="*/ 106362 h 77"/>
              <a:gd name="T50" fmla="*/ 38100 w 32"/>
              <a:gd name="T51" fmla="*/ 106362 h 77"/>
              <a:gd name="T52" fmla="*/ 38100 w 32"/>
              <a:gd name="T53" fmla="*/ 106362 h 77"/>
              <a:gd name="T54" fmla="*/ 44450 w 32"/>
              <a:gd name="T55" fmla="*/ 106362 h 77"/>
              <a:gd name="T56" fmla="*/ 4445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28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16" y="77"/>
                </a:lnTo>
                <a:lnTo>
                  <a:pt x="12" y="77"/>
                </a:lnTo>
                <a:lnTo>
                  <a:pt x="12" y="74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28" y="20"/>
                </a:lnTo>
                <a:lnTo>
                  <a:pt x="28" y="30"/>
                </a:lnTo>
                <a:lnTo>
                  <a:pt x="20" y="30"/>
                </a:lnTo>
                <a:lnTo>
                  <a:pt x="20" y="60"/>
                </a:lnTo>
                <a:lnTo>
                  <a:pt x="20" y="64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6" name="Freeform 48"/>
          <p:cNvSpPr>
            <a:spLocks/>
          </p:cNvSpPr>
          <p:nvPr/>
        </p:nvSpPr>
        <p:spPr bwMode="auto">
          <a:xfrm>
            <a:off x="5835650" y="1176338"/>
            <a:ext cx="88900" cy="90487"/>
          </a:xfrm>
          <a:custGeom>
            <a:avLst/>
            <a:gdLst>
              <a:gd name="T0" fmla="*/ 69850 w 56"/>
              <a:gd name="T1" fmla="*/ 58737 h 57"/>
              <a:gd name="T2" fmla="*/ 88900 w 56"/>
              <a:gd name="T3" fmla="*/ 58737 h 57"/>
              <a:gd name="T4" fmla="*/ 82550 w 56"/>
              <a:gd name="T5" fmla="*/ 74612 h 57"/>
              <a:gd name="T6" fmla="*/ 76200 w 56"/>
              <a:gd name="T7" fmla="*/ 85725 h 57"/>
              <a:gd name="T8" fmla="*/ 63500 w 56"/>
              <a:gd name="T9" fmla="*/ 90487 h 57"/>
              <a:gd name="T10" fmla="*/ 44450 w 56"/>
              <a:gd name="T11" fmla="*/ 90487 h 57"/>
              <a:gd name="T12" fmla="*/ 25400 w 56"/>
              <a:gd name="T13" fmla="*/ 90487 h 57"/>
              <a:gd name="T14" fmla="*/ 12700 w 56"/>
              <a:gd name="T15" fmla="*/ 79375 h 57"/>
              <a:gd name="T16" fmla="*/ 0 w 56"/>
              <a:gd name="T17" fmla="*/ 63500 h 57"/>
              <a:gd name="T18" fmla="*/ 0 w 56"/>
              <a:gd name="T19" fmla="*/ 47625 h 57"/>
              <a:gd name="T20" fmla="*/ 0 w 56"/>
              <a:gd name="T21" fmla="*/ 31750 h 57"/>
              <a:gd name="T22" fmla="*/ 6350 w 56"/>
              <a:gd name="T23" fmla="*/ 22225 h 57"/>
              <a:gd name="T24" fmla="*/ 12700 w 56"/>
              <a:gd name="T25" fmla="*/ 11112 h 57"/>
              <a:gd name="T26" fmla="*/ 19050 w 56"/>
              <a:gd name="T27" fmla="*/ 4762 h 57"/>
              <a:gd name="T28" fmla="*/ 31750 w 56"/>
              <a:gd name="T29" fmla="*/ 0 h 57"/>
              <a:gd name="T30" fmla="*/ 44450 w 56"/>
              <a:gd name="T31" fmla="*/ 0 h 57"/>
              <a:gd name="T32" fmla="*/ 63500 w 56"/>
              <a:gd name="T33" fmla="*/ 0 h 57"/>
              <a:gd name="T34" fmla="*/ 76200 w 56"/>
              <a:gd name="T35" fmla="*/ 4762 h 57"/>
              <a:gd name="T36" fmla="*/ 82550 w 56"/>
              <a:gd name="T37" fmla="*/ 15875 h 57"/>
              <a:gd name="T38" fmla="*/ 88900 w 56"/>
              <a:gd name="T39" fmla="*/ 26987 h 57"/>
              <a:gd name="T40" fmla="*/ 69850 w 56"/>
              <a:gd name="T41" fmla="*/ 26987 h 57"/>
              <a:gd name="T42" fmla="*/ 63500 w 56"/>
              <a:gd name="T43" fmla="*/ 22225 h 57"/>
              <a:gd name="T44" fmla="*/ 63500 w 56"/>
              <a:gd name="T45" fmla="*/ 15875 h 57"/>
              <a:gd name="T46" fmla="*/ 57150 w 56"/>
              <a:gd name="T47" fmla="*/ 15875 h 57"/>
              <a:gd name="T48" fmla="*/ 44450 w 56"/>
              <a:gd name="T49" fmla="*/ 11112 h 57"/>
              <a:gd name="T50" fmla="*/ 31750 w 56"/>
              <a:gd name="T51" fmla="*/ 15875 h 57"/>
              <a:gd name="T52" fmla="*/ 25400 w 56"/>
              <a:gd name="T53" fmla="*/ 22225 h 57"/>
              <a:gd name="T54" fmla="*/ 19050 w 56"/>
              <a:gd name="T55" fmla="*/ 31750 h 57"/>
              <a:gd name="T56" fmla="*/ 19050 w 56"/>
              <a:gd name="T57" fmla="*/ 42862 h 57"/>
              <a:gd name="T58" fmla="*/ 19050 w 56"/>
              <a:gd name="T59" fmla="*/ 58737 h 57"/>
              <a:gd name="T60" fmla="*/ 25400 w 56"/>
              <a:gd name="T61" fmla="*/ 69850 h 57"/>
              <a:gd name="T62" fmla="*/ 31750 w 56"/>
              <a:gd name="T63" fmla="*/ 74612 h 57"/>
              <a:gd name="T64" fmla="*/ 44450 w 56"/>
              <a:gd name="T65" fmla="*/ 74612 h 57"/>
              <a:gd name="T66" fmla="*/ 57150 w 56"/>
              <a:gd name="T67" fmla="*/ 74612 h 57"/>
              <a:gd name="T68" fmla="*/ 63500 w 56"/>
              <a:gd name="T69" fmla="*/ 74612 h 57"/>
              <a:gd name="T70" fmla="*/ 69850 w 56"/>
              <a:gd name="T71" fmla="*/ 63500 h 57"/>
              <a:gd name="T72" fmla="*/ 69850 w 56"/>
              <a:gd name="T73" fmla="*/ 58737 h 5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6" h="57">
                <a:moveTo>
                  <a:pt x="44" y="37"/>
                </a:moveTo>
                <a:lnTo>
                  <a:pt x="56" y="37"/>
                </a:lnTo>
                <a:lnTo>
                  <a:pt x="52" y="47"/>
                </a:lnTo>
                <a:lnTo>
                  <a:pt x="48" y="54"/>
                </a:lnTo>
                <a:lnTo>
                  <a:pt x="40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4" y="14"/>
                </a:lnTo>
                <a:lnTo>
                  <a:pt x="8" y="7"/>
                </a:lnTo>
                <a:lnTo>
                  <a:pt x="12" y="3"/>
                </a:lnTo>
                <a:lnTo>
                  <a:pt x="20" y="0"/>
                </a:lnTo>
                <a:lnTo>
                  <a:pt x="28" y="0"/>
                </a:lnTo>
                <a:lnTo>
                  <a:pt x="40" y="0"/>
                </a:lnTo>
                <a:lnTo>
                  <a:pt x="48" y="3"/>
                </a:lnTo>
                <a:lnTo>
                  <a:pt x="52" y="10"/>
                </a:lnTo>
                <a:lnTo>
                  <a:pt x="56" y="17"/>
                </a:lnTo>
                <a:lnTo>
                  <a:pt x="44" y="17"/>
                </a:lnTo>
                <a:lnTo>
                  <a:pt x="40" y="14"/>
                </a:lnTo>
                <a:lnTo>
                  <a:pt x="40" y="10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4"/>
                </a:lnTo>
                <a:lnTo>
                  <a:pt x="12" y="20"/>
                </a:lnTo>
                <a:lnTo>
                  <a:pt x="12" y="27"/>
                </a:ln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4" y="40"/>
                </a:lnTo>
                <a:lnTo>
                  <a:pt x="44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7" name="Rectangle 49"/>
          <p:cNvSpPr>
            <a:spLocks noChangeArrowheads="1"/>
          </p:cNvSpPr>
          <p:nvPr/>
        </p:nvSpPr>
        <p:spPr bwMode="auto">
          <a:xfrm>
            <a:off x="5943600" y="1250950"/>
            <a:ext cx="19050" cy="158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58" name="Freeform 50"/>
          <p:cNvSpPr>
            <a:spLocks/>
          </p:cNvSpPr>
          <p:nvPr/>
        </p:nvSpPr>
        <p:spPr bwMode="auto">
          <a:xfrm>
            <a:off x="6115050" y="1144588"/>
            <a:ext cx="95250" cy="122237"/>
          </a:xfrm>
          <a:custGeom>
            <a:avLst/>
            <a:gdLst>
              <a:gd name="T0" fmla="*/ 0 w 60"/>
              <a:gd name="T1" fmla="*/ 122237 h 77"/>
              <a:gd name="T2" fmla="*/ 0 w 60"/>
              <a:gd name="T3" fmla="*/ 0 h 77"/>
              <a:gd name="T4" fmla="*/ 95250 w 60"/>
              <a:gd name="T5" fmla="*/ 0 h 77"/>
              <a:gd name="T6" fmla="*/ 95250 w 60"/>
              <a:gd name="T7" fmla="*/ 11112 h 77"/>
              <a:gd name="T8" fmla="*/ 19050 w 60"/>
              <a:gd name="T9" fmla="*/ 11112 h 77"/>
              <a:gd name="T10" fmla="*/ 19050 w 60"/>
              <a:gd name="T11" fmla="*/ 53975 h 77"/>
              <a:gd name="T12" fmla="*/ 82550 w 60"/>
              <a:gd name="T13" fmla="*/ 53975 h 77"/>
              <a:gd name="T14" fmla="*/ 82550 w 60"/>
              <a:gd name="T15" fmla="*/ 63500 h 77"/>
              <a:gd name="T16" fmla="*/ 19050 w 60"/>
              <a:gd name="T17" fmla="*/ 63500 h 77"/>
              <a:gd name="T18" fmla="*/ 19050 w 60"/>
              <a:gd name="T19" fmla="*/ 122237 h 77"/>
              <a:gd name="T20" fmla="*/ 0 w 60"/>
              <a:gd name="T21" fmla="*/ 122237 h 7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77">
                <a:moveTo>
                  <a:pt x="0" y="77"/>
                </a:moveTo>
                <a:lnTo>
                  <a:pt x="0" y="0"/>
                </a:lnTo>
                <a:lnTo>
                  <a:pt x="60" y="0"/>
                </a:lnTo>
                <a:lnTo>
                  <a:pt x="60" y="7"/>
                </a:lnTo>
                <a:lnTo>
                  <a:pt x="12" y="7"/>
                </a:lnTo>
                <a:lnTo>
                  <a:pt x="12" y="34"/>
                </a:lnTo>
                <a:lnTo>
                  <a:pt x="52" y="34"/>
                </a:lnTo>
                <a:lnTo>
                  <a:pt x="52" y="40"/>
                </a:lnTo>
                <a:lnTo>
                  <a:pt x="12" y="40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9" name="Freeform 51"/>
          <p:cNvSpPr>
            <a:spLocks/>
          </p:cNvSpPr>
          <p:nvPr/>
        </p:nvSpPr>
        <p:spPr bwMode="auto">
          <a:xfrm>
            <a:off x="6235700" y="1176338"/>
            <a:ext cx="57150" cy="90487"/>
          </a:xfrm>
          <a:custGeom>
            <a:avLst/>
            <a:gdLst>
              <a:gd name="T0" fmla="*/ 0 w 36"/>
              <a:gd name="T1" fmla="*/ 90487 h 57"/>
              <a:gd name="T2" fmla="*/ 0 w 36"/>
              <a:gd name="T3" fmla="*/ 0 h 57"/>
              <a:gd name="T4" fmla="*/ 19050 w 36"/>
              <a:gd name="T5" fmla="*/ 0 h 57"/>
              <a:gd name="T6" fmla="*/ 19050 w 36"/>
              <a:gd name="T7" fmla="*/ 11112 h 57"/>
              <a:gd name="T8" fmla="*/ 25400 w 36"/>
              <a:gd name="T9" fmla="*/ 4762 h 57"/>
              <a:gd name="T10" fmla="*/ 31750 w 36"/>
              <a:gd name="T11" fmla="*/ 0 h 57"/>
              <a:gd name="T12" fmla="*/ 38100 w 36"/>
              <a:gd name="T13" fmla="*/ 0 h 57"/>
              <a:gd name="T14" fmla="*/ 38100 w 36"/>
              <a:gd name="T15" fmla="*/ 0 h 57"/>
              <a:gd name="T16" fmla="*/ 50800 w 36"/>
              <a:gd name="T17" fmla="*/ 0 h 57"/>
              <a:gd name="T18" fmla="*/ 57150 w 36"/>
              <a:gd name="T19" fmla="*/ 4762 h 57"/>
              <a:gd name="T20" fmla="*/ 50800 w 36"/>
              <a:gd name="T21" fmla="*/ 15875 h 57"/>
              <a:gd name="T22" fmla="*/ 44450 w 36"/>
              <a:gd name="T23" fmla="*/ 15875 h 57"/>
              <a:gd name="T24" fmla="*/ 38100 w 36"/>
              <a:gd name="T25" fmla="*/ 11112 h 57"/>
              <a:gd name="T26" fmla="*/ 38100 w 36"/>
              <a:gd name="T27" fmla="*/ 15875 h 57"/>
              <a:gd name="T28" fmla="*/ 31750 w 36"/>
              <a:gd name="T29" fmla="*/ 15875 h 57"/>
              <a:gd name="T30" fmla="*/ 25400 w 36"/>
              <a:gd name="T31" fmla="*/ 22225 h 57"/>
              <a:gd name="T32" fmla="*/ 25400 w 36"/>
              <a:gd name="T33" fmla="*/ 26987 h 57"/>
              <a:gd name="T34" fmla="*/ 25400 w 36"/>
              <a:gd name="T35" fmla="*/ 31750 h 57"/>
              <a:gd name="T36" fmla="*/ 19050 w 36"/>
              <a:gd name="T37" fmla="*/ 42862 h 57"/>
              <a:gd name="T38" fmla="*/ 19050 w 36"/>
              <a:gd name="T39" fmla="*/ 90487 h 57"/>
              <a:gd name="T40" fmla="*/ 0 w 36"/>
              <a:gd name="T41" fmla="*/ 90487 h 5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6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7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3"/>
                </a:lnTo>
                <a:lnTo>
                  <a:pt x="32" y="10"/>
                </a:lnTo>
                <a:lnTo>
                  <a:pt x="28" y="10"/>
                </a:lnTo>
                <a:lnTo>
                  <a:pt x="24" y="7"/>
                </a:lnTo>
                <a:lnTo>
                  <a:pt x="24" y="10"/>
                </a:lnTo>
                <a:lnTo>
                  <a:pt x="20" y="10"/>
                </a:lnTo>
                <a:lnTo>
                  <a:pt x="16" y="14"/>
                </a:lnTo>
                <a:lnTo>
                  <a:pt x="16" y="17"/>
                </a:lnTo>
                <a:lnTo>
                  <a:pt x="16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60" name="Freeform 52"/>
          <p:cNvSpPr>
            <a:spLocks noEditPoints="1"/>
          </p:cNvSpPr>
          <p:nvPr/>
        </p:nvSpPr>
        <p:spPr bwMode="auto">
          <a:xfrm>
            <a:off x="6299200" y="1176338"/>
            <a:ext cx="95250" cy="90487"/>
          </a:xfrm>
          <a:custGeom>
            <a:avLst/>
            <a:gdLst>
              <a:gd name="T0" fmla="*/ 0 w 60"/>
              <a:gd name="T1" fmla="*/ 42862 h 57"/>
              <a:gd name="T2" fmla="*/ 0 w 60"/>
              <a:gd name="T3" fmla="*/ 31750 h 57"/>
              <a:gd name="T4" fmla="*/ 6350 w 60"/>
              <a:gd name="T5" fmla="*/ 15875 h 57"/>
              <a:gd name="T6" fmla="*/ 19050 w 60"/>
              <a:gd name="T7" fmla="*/ 11112 h 57"/>
              <a:gd name="T8" fmla="*/ 31750 w 60"/>
              <a:gd name="T9" fmla="*/ 0 h 57"/>
              <a:gd name="T10" fmla="*/ 50800 w 60"/>
              <a:gd name="T11" fmla="*/ 0 h 57"/>
              <a:gd name="T12" fmla="*/ 69850 w 60"/>
              <a:gd name="T13" fmla="*/ 0 h 57"/>
              <a:gd name="T14" fmla="*/ 82550 w 60"/>
              <a:gd name="T15" fmla="*/ 11112 h 57"/>
              <a:gd name="T16" fmla="*/ 95250 w 60"/>
              <a:gd name="T17" fmla="*/ 26987 h 57"/>
              <a:gd name="T18" fmla="*/ 95250 w 60"/>
              <a:gd name="T19" fmla="*/ 42862 h 57"/>
              <a:gd name="T20" fmla="*/ 95250 w 60"/>
              <a:gd name="T21" fmla="*/ 58737 h 57"/>
              <a:gd name="T22" fmla="*/ 88900 w 60"/>
              <a:gd name="T23" fmla="*/ 69850 h 57"/>
              <a:gd name="T24" fmla="*/ 82550 w 60"/>
              <a:gd name="T25" fmla="*/ 79375 h 57"/>
              <a:gd name="T26" fmla="*/ 76200 w 60"/>
              <a:gd name="T27" fmla="*/ 85725 h 57"/>
              <a:gd name="T28" fmla="*/ 63500 w 60"/>
              <a:gd name="T29" fmla="*/ 90487 h 57"/>
              <a:gd name="T30" fmla="*/ 50800 w 60"/>
              <a:gd name="T31" fmla="*/ 90487 h 57"/>
              <a:gd name="T32" fmla="*/ 31750 w 60"/>
              <a:gd name="T33" fmla="*/ 90487 h 57"/>
              <a:gd name="T34" fmla="*/ 12700 w 60"/>
              <a:gd name="T35" fmla="*/ 79375 h 57"/>
              <a:gd name="T36" fmla="*/ 6350 w 60"/>
              <a:gd name="T37" fmla="*/ 69850 h 57"/>
              <a:gd name="T38" fmla="*/ 0 w 60"/>
              <a:gd name="T39" fmla="*/ 58737 h 57"/>
              <a:gd name="T40" fmla="*/ 0 w 60"/>
              <a:gd name="T41" fmla="*/ 42862 h 57"/>
              <a:gd name="T42" fmla="*/ 19050 w 60"/>
              <a:gd name="T43" fmla="*/ 42862 h 57"/>
              <a:gd name="T44" fmla="*/ 19050 w 60"/>
              <a:gd name="T45" fmla="*/ 58737 h 57"/>
              <a:gd name="T46" fmla="*/ 25400 w 60"/>
              <a:gd name="T47" fmla="*/ 69850 h 57"/>
              <a:gd name="T48" fmla="*/ 38100 w 60"/>
              <a:gd name="T49" fmla="*/ 74612 h 57"/>
              <a:gd name="T50" fmla="*/ 50800 w 60"/>
              <a:gd name="T51" fmla="*/ 74612 h 57"/>
              <a:gd name="T52" fmla="*/ 57150 w 60"/>
              <a:gd name="T53" fmla="*/ 74612 h 57"/>
              <a:gd name="T54" fmla="*/ 69850 w 60"/>
              <a:gd name="T55" fmla="*/ 69850 h 57"/>
              <a:gd name="T56" fmla="*/ 76200 w 60"/>
              <a:gd name="T57" fmla="*/ 58737 h 57"/>
              <a:gd name="T58" fmla="*/ 76200 w 60"/>
              <a:gd name="T59" fmla="*/ 42862 h 57"/>
              <a:gd name="T60" fmla="*/ 76200 w 60"/>
              <a:gd name="T61" fmla="*/ 31750 h 57"/>
              <a:gd name="T62" fmla="*/ 69850 w 60"/>
              <a:gd name="T63" fmla="*/ 22225 h 57"/>
              <a:gd name="T64" fmla="*/ 57150 w 60"/>
              <a:gd name="T65" fmla="*/ 15875 h 57"/>
              <a:gd name="T66" fmla="*/ 50800 w 60"/>
              <a:gd name="T67" fmla="*/ 11112 h 57"/>
              <a:gd name="T68" fmla="*/ 38100 w 60"/>
              <a:gd name="T69" fmla="*/ 15875 h 57"/>
              <a:gd name="T70" fmla="*/ 25400 w 60"/>
              <a:gd name="T71" fmla="*/ 22225 h 57"/>
              <a:gd name="T72" fmla="*/ 19050 w 60"/>
              <a:gd name="T73" fmla="*/ 31750 h 57"/>
              <a:gd name="T74" fmla="*/ 19050 w 60"/>
              <a:gd name="T75" fmla="*/ 42862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0" y="20"/>
                </a:lnTo>
                <a:lnTo>
                  <a:pt x="4" y="10"/>
                </a:lnTo>
                <a:lnTo>
                  <a:pt x="12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0" y="27"/>
                </a:lnTo>
                <a:lnTo>
                  <a:pt x="60" y="37"/>
                </a:lnTo>
                <a:lnTo>
                  <a:pt x="56" y="44"/>
                </a:lnTo>
                <a:lnTo>
                  <a:pt x="52" y="50"/>
                </a:lnTo>
                <a:lnTo>
                  <a:pt x="48" y="54"/>
                </a:lnTo>
                <a:lnTo>
                  <a:pt x="40" y="57"/>
                </a:lnTo>
                <a:lnTo>
                  <a:pt x="32" y="57"/>
                </a:lnTo>
                <a:lnTo>
                  <a:pt x="20" y="57"/>
                </a:lnTo>
                <a:lnTo>
                  <a:pt x="8" y="50"/>
                </a:lnTo>
                <a:lnTo>
                  <a:pt x="4" y="44"/>
                </a:lnTo>
                <a:lnTo>
                  <a:pt x="0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2" y="37"/>
                </a:lnTo>
                <a:lnTo>
                  <a:pt x="16" y="44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4" y="44"/>
                </a:lnTo>
                <a:lnTo>
                  <a:pt x="48" y="37"/>
                </a:lnTo>
                <a:lnTo>
                  <a:pt x="48" y="27"/>
                </a:lnTo>
                <a:lnTo>
                  <a:pt x="48" y="20"/>
                </a:lnTo>
                <a:lnTo>
                  <a:pt x="44" y="14"/>
                </a:lnTo>
                <a:lnTo>
                  <a:pt x="36" y="10"/>
                </a:lnTo>
                <a:lnTo>
                  <a:pt x="32" y="7"/>
                </a:lnTo>
                <a:lnTo>
                  <a:pt x="24" y="10"/>
                </a:lnTo>
                <a:lnTo>
                  <a:pt x="16" y="14"/>
                </a:lnTo>
                <a:lnTo>
                  <a:pt x="12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61" name="Freeform 53"/>
          <p:cNvSpPr>
            <a:spLocks/>
          </p:cNvSpPr>
          <p:nvPr/>
        </p:nvSpPr>
        <p:spPr bwMode="auto">
          <a:xfrm>
            <a:off x="6413500" y="1176338"/>
            <a:ext cx="146050" cy="90487"/>
          </a:xfrm>
          <a:custGeom>
            <a:avLst/>
            <a:gdLst>
              <a:gd name="T0" fmla="*/ 0 w 92"/>
              <a:gd name="T1" fmla="*/ 90487 h 57"/>
              <a:gd name="T2" fmla="*/ 0 w 92"/>
              <a:gd name="T3" fmla="*/ 0 h 57"/>
              <a:gd name="T4" fmla="*/ 19050 w 92"/>
              <a:gd name="T5" fmla="*/ 0 h 57"/>
              <a:gd name="T6" fmla="*/ 19050 w 92"/>
              <a:gd name="T7" fmla="*/ 15875 h 57"/>
              <a:gd name="T8" fmla="*/ 25400 w 92"/>
              <a:gd name="T9" fmla="*/ 11112 h 57"/>
              <a:gd name="T10" fmla="*/ 38100 w 92"/>
              <a:gd name="T11" fmla="*/ 4762 h 57"/>
              <a:gd name="T12" fmla="*/ 44450 w 92"/>
              <a:gd name="T13" fmla="*/ 0 h 57"/>
              <a:gd name="T14" fmla="*/ 50800 w 92"/>
              <a:gd name="T15" fmla="*/ 0 h 57"/>
              <a:gd name="T16" fmla="*/ 63500 w 92"/>
              <a:gd name="T17" fmla="*/ 0 h 57"/>
              <a:gd name="T18" fmla="*/ 69850 w 92"/>
              <a:gd name="T19" fmla="*/ 4762 h 57"/>
              <a:gd name="T20" fmla="*/ 76200 w 92"/>
              <a:gd name="T21" fmla="*/ 11112 h 57"/>
              <a:gd name="T22" fmla="*/ 82550 w 92"/>
              <a:gd name="T23" fmla="*/ 15875 h 57"/>
              <a:gd name="T24" fmla="*/ 95250 w 92"/>
              <a:gd name="T25" fmla="*/ 4762 h 57"/>
              <a:gd name="T26" fmla="*/ 101600 w 92"/>
              <a:gd name="T27" fmla="*/ 0 h 57"/>
              <a:gd name="T28" fmla="*/ 114300 w 92"/>
              <a:gd name="T29" fmla="*/ 0 h 57"/>
              <a:gd name="T30" fmla="*/ 127000 w 92"/>
              <a:gd name="T31" fmla="*/ 0 h 57"/>
              <a:gd name="T32" fmla="*/ 139700 w 92"/>
              <a:gd name="T33" fmla="*/ 4762 h 57"/>
              <a:gd name="T34" fmla="*/ 146050 w 92"/>
              <a:gd name="T35" fmla="*/ 15875 h 57"/>
              <a:gd name="T36" fmla="*/ 146050 w 92"/>
              <a:gd name="T37" fmla="*/ 26987 h 57"/>
              <a:gd name="T38" fmla="*/ 146050 w 92"/>
              <a:gd name="T39" fmla="*/ 90487 h 57"/>
              <a:gd name="T40" fmla="*/ 127000 w 92"/>
              <a:gd name="T41" fmla="*/ 90487 h 57"/>
              <a:gd name="T42" fmla="*/ 127000 w 92"/>
              <a:gd name="T43" fmla="*/ 31750 h 57"/>
              <a:gd name="T44" fmla="*/ 127000 w 92"/>
              <a:gd name="T45" fmla="*/ 26987 h 57"/>
              <a:gd name="T46" fmla="*/ 127000 w 92"/>
              <a:gd name="T47" fmla="*/ 22225 h 57"/>
              <a:gd name="T48" fmla="*/ 127000 w 92"/>
              <a:gd name="T49" fmla="*/ 15875 h 57"/>
              <a:gd name="T50" fmla="*/ 120650 w 92"/>
              <a:gd name="T51" fmla="*/ 15875 h 57"/>
              <a:gd name="T52" fmla="*/ 114300 w 92"/>
              <a:gd name="T53" fmla="*/ 15875 h 57"/>
              <a:gd name="T54" fmla="*/ 114300 w 92"/>
              <a:gd name="T55" fmla="*/ 11112 h 57"/>
              <a:gd name="T56" fmla="*/ 101600 w 92"/>
              <a:gd name="T57" fmla="*/ 15875 h 57"/>
              <a:gd name="T58" fmla="*/ 95250 w 92"/>
              <a:gd name="T59" fmla="*/ 22225 h 57"/>
              <a:gd name="T60" fmla="*/ 88900 w 92"/>
              <a:gd name="T61" fmla="*/ 26987 h 57"/>
              <a:gd name="T62" fmla="*/ 82550 w 92"/>
              <a:gd name="T63" fmla="*/ 38100 h 57"/>
              <a:gd name="T64" fmla="*/ 82550 w 92"/>
              <a:gd name="T65" fmla="*/ 90487 h 57"/>
              <a:gd name="T66" fmla="*/ 63500 w 92"/>
              <a:gd name="T67" fmla="*/ 90487 h 57"/>
              <a:gd name="T68" fmla="*/ 63500 w 92"/>
              <a:gd name="T69" fmla="*/ 31750 h 57"/>
              <a:gd name="T70" fmla="*/ 63500 w 92"/>
              <a:gd name="T71" fmla="*/ 26987 h 57"/>
              <a:gd name="T72" fmla="*/ 63500 w 92"/>
              <a:gd name="T73" fmla="*/ 15875 h 57"/>
              <a:gd name="T74" fmla="*/ 57150 w 92"/>
              <a:gd name="T75" fmla="*/ 15875 h 57"/>
              <a:gd name="T76" fmla="*/ 50800 w 92"/>
              <a:gd name="T77" fmla="*/ 11112 h 57"/>
              <a:gd name="T78" fmla="*/ 38100 w 92"/>
              <a:gd name="T79" fmla="*/ 15875 h 57"/>
              <a:gd name="T80" fmla="*/ 31750 w 92"/>
              <a:gd name="T81" fmla="*/ 15875 h 57"/>
              <a:gd name="T82" fmla="*/ 31750 w 92"/>
              <a:gd name="T83" fmla="*/ 22225 h 57"/>
              <a:gd name="T84" fmla="*/ 25400 w 92"/>
              <a:gd name="T85" fmla="*/ 26987 h 57"/>
              <a:gd name="T86" fmla="*/ 25400 w 92"/>
              <a:gd name="T87" fmla="*/ 31750 h 57"/>
              <a:gd name="T88" fmla="*/ 19050 w 92"/>
              <a:gd name="T89" fmla="*/ 42862 h 57"/>
              <a:gd name="T90" fmla="*/ 19050 w 92"/>
              <a:gd name="T91" fmla="*/ 90487 h 57"/>
              <a:gd name="T92" fmla="*/ 0 w 92"/>
              <a:gd name="T93" fmla="*/ 90487 h 5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6" y="7"/>
                </a:lnTo>
                <a:lnTo>
                  <a:pt x="24" y="3"/>
                </a:lnTo>
                <a:lnTo>
                  <a:pt x="28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60" y="3"/>
                </a:lnTo>
                <a:lnTo>
                  <a:pt x="64" y="0"/>
                </a:lnTo>
                <a:lnTo>
                  <a:pt x="72" y="0"/>
                </a:lnTo>
                <a:lnTo>
                  <a:pt x="80" y="0"/>
                </a:lnTo>
                <a:lnTo>
                  <a:pt x="88" y="3"/>
                </a:lnTo>
                <a:lnTo>
                  <a:pt x="92" y="10"/>
                </a:lnTo>
                <a:lnTo>
                  <a:pt x="92" y="17"/>
                </a:lnTo>
                <a:lnTo>
                  <a:pt x="92" y="57"/>
                </a:lnTo>
                <a:lnTo>
                  <a:pt x="80" y="57"/>
                </a:lnTo>
                <a:lnTo>
                  <a:pt x="80" y="20"/>
                </a:lnTo>
                <a:lnTo>
                  <a:pt x="80" y="17"/>
                </a:lnTo>
                <a:lnTo>
                  <a:pt x="80" y="14"/>
                </a:lnTo>
                <a:lnTo>
                  <a:pt x="80" y="10"/>
                </a:lnTo>
                <a:lnTo>
                  <a:pt x="76" y="10"/>
                </a:lnTo>
                <a:lnTo>
                  <a:pt x="72" y="10"/>
                </a:lnTo>
                <a:lnTo>
                  <a:pt x="72" y="7"/>
                </a:lnTo>
                <a:lnTo>
                  <a:pt x="64" y="10"/>
                </a:lnTo>
                <a:lnTo>
                  <a:pt x="60" y="14"/>
                </a:lnTo>
                <a:lnTo>
                  <a:pt x="56" y="17"/>
                </a:lnTo>
                <a:lnTo>
                  <a:pt x="52" y="24"/>
                </a:lnTo>
                <a:lnTo>
                  <a:pt x="52" y="57"/>
                </a:lnTo>
                <a:lnTo>
                  <a:pt x="40" y="57"/>
                </a:lnTo>
                <a:lnTo>
                  <a:pt x="40" y="20"/>
                </a:lnTo>
                <a:lnTo>
                  <a:pt x="40" y="17"/>
                </a:lnTo>
                <a:lnTo>
                  <a:pt x="40" y="10"/>
                </a:lnTo>
                <a:lnTo>
                  <a:pt x="36" y="10"/>
                </a:lnTo>
                <a:lnTo>
                  <a:pt x="32" y="7"/>
                </a:lnTo>
                <a:lnTo>
                  <a:pt x="24" y="10"/>
                </a:lnTo>
                <a:lnTo>
                  <a:pt x="20" y="10"/>
                </a:lnTo>
                <a:lnTo>
                  <a:pt x="20" y="14"/>
                </a:lnTo>
                <a:lnTo>
                  <a:pt x="16" y="17"/>
                </a:lnTo>
                <a:lnTo>
                  <a:pt x="16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62" name="Freeform 54"/>
          <p:cNvSpPr>
            <a:spLocks/>
          </p:cNvSpPr>
          <p:nvPr/>
        </p:nvSpPr>
        <p:spPr bwMode="auto">
          <a:xfrm>
            <a:off x="6635750" y="1139825"/>
            <a:ext cx="63500" cy="127000"/>
          </a:xfrm>
          <a:custGeom>
            <a:avLst/>
            <a:gdLst>
              <a:gd name="T0" fmla="*/ 19050 w 40"/>
              <a:gd name="T1" fmla="*/ 127000 h 80"/>
              <a:gd name="T2" fmla="*/ 19050 w 40"/>
              <a:gd name="T3" fmla="*/ 52388 h 80"/>
              <a:gd name="T4" fmla="*/ 0 w 40"/>
              <a:gd name="T5" fmla="*/ 52388 h 80"/>
              <a:gd name="T6" fmla="*/ 0 w 40"/>
              <a:gd name="T7" fmla="*/ 36513 h 80"/>
              <a:gd name="T8" fmla="*/ 19050 w 40"/>
              <a:gd name="T9" fmla="*/ 36513 h 80"/>
              <a:gd name="T10" fmla="*/ 19050 w 40"/>
              <a:gd name="T11" fmla="*/ 25400 h 80"/>
              <a:gd name="T12" fmla="*/ 19050 w 40"/>
              <a:gd name="T13" fmla="*/ 20638 h 80"/>
              <a:gd name="T14" fmla="*/ 19050 w 40"/>
              <a:gd name="T15" fmla="*/ 15875 h 80"/>
              <a:gd name="T16" fmla="*/ 25400 w 40"/>
              <a:gd name="T17" fmla="*/ 9525 h 80"/>
              <a:gd name="T18" fmla="*/ 31750 w 40"/>
              <a:gd name="T19" fmla="*/ 4763 h 80"/>
              <a:gd name="T20" fmla="*/ 38100 w 40"/>
              <a:gd name="T21" fmla="*/ 4763 h 80"/>
              <a:gd name="T22" fmla="*/ 50800 w 40"/>
              <a:gd name="T23" fmla="*/ 0 h 80"/>
              <a:gd name="T24" fmla="*/ 57150 w 40"/>
              <a:gd name="T25" fmla="*/ 4763 h 80"/>
              <a:gd name="T26" fmla="*/ 63500 w 40"/>
              <a:gd name="T27" fmla="*/ 4763 h 80"/>
              <a:gd name="T28" fmla="*/ 63500 w 40"/>
              <a:gd name="T29" fmla="*/ 15875 h 80"/>
              <a:gd name="T30" fmla="*/ 57150 w 40"/>
              <a:gd name="T31" fmla="*/ 15875 h 80"/>
              <a:gd name="T32" fmla="*/ 50800 w 40"/>
              <a:gd name="T33" fmla="*/ 15875 h 80"/>
              <a:gd name="T34" fmla="*/ 44450 w 40"/>
              <a:gd name="T35" fmla="*/ 15875 h 80"/>
              <a:gd name="T36" fmla="*/ 38100 w 40"/>
              <a:gd name="T37" fmla="*/ 20638 h 80"/>
              <a:gd name="T38" fmla="*/ 38100 w 40"/>
              <a:gd name="T39" fmla="*/ 20638 h 80"/>
              <a:gd name="T40" fmla="*/ 38100 w 40"/>
              <a:gd name="T41" fmla="*/ 31750 h 80"/>
              <a:gd name="T42" fmla="*/ 38100 w 40"/>
              <a:gd name="T43" fmla="*/ 36513 h 80"/>
              <a:gd name="T44" fmla="*/ 57150 w 40"/>
              <a:gd name="T45" fmla="*/ 36513 h 80"/>
              <a:gd name="T46" fmla="*/ 57150 w 40"/>
              <a:gd name="T47" fmla="*/ 52388 h 80"/>
              <a:gd name="T48" fmla="*/ 38100 w 40"/>
              <a:gd name="T49" fmla="*/ 52388 h 80"/>
              <a:gd name="T50" fmla="*/ 38100 w 40"/>
              <a:gd name="T51" fmla="*/ 127000 h 80"/>
              <a:gd name="T52" fmla="*/ 19050 w 40"/>
              <a:gd name="T53" fmla="*/ 127000 h 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0" h="80">
                <a:moveTo>
                  <a:pt x="12" y="80"/>
                </a:moveTo>
                <a:lnTo>
                  <a:pt x="12" y="33"/>
                </a:lnTo>
                <a:lnTo>
                  <a:pt x="0" y="33"/>
                </a:lnTo>
                <a:lnTo>
                  <a:pt x="0" y="23"/>
                </a:lnTo>
                <a:lnTo>
                  <a:pt x="12" y="23"/>
                </a:lnTo>
                <a:lnTo>
                  <a:pt x="12" y="16"/>
                </a:lnTo>
                <a:lnTo>
                  <a:pt x="12" y="13"/>
                </a:lnTo>
                <a:lnTo>
                  <a:pt x="12" y="10"/>
                </a:lnTo>
                <a:lnTo>
                  <a:pt x="16" y="6"/>
                </a:lnTo>
                <a:lnTo>
                  <a:pt x="20" y="3"/>
                </a:lnTo>
                <a:lnTo>
                  <a:pt x="24" y="3"/>
                </a:lnTo>
                <a:lnTo>
                  <a:pt x="32" y="0"/>
                </a:lnTo>
                <a:lnTo>
                  <a:pt x="36" y="3"/>
                </a:lnTo>
                <a:lnTo>
                  <a:pt x="40" y="3"/>
                </a:lnTo>
                <a:lnTo>
                  <a:pt x="40" y="10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4" y="13"/>
                </a:lnTo>
                <a:lnTo>
                  <a:pt x="24" y="20"/>
                </a:lnTo>
                <a:lnTo>
                  <a:pt x="24" y="23"/>
                </a:lnTo>
                <a:lnTo>
                  <a:pt x="36" y="23"/>
                </a:lnTo>
                <a:lnTo>
                  <a:pt x="36" y="33"/>
                </a:lnTo>
                <a:lnTo>
                  <a:pt x="24" y="33"/>
                </a:lnTo>
                <a:lnTo>
                  <a:pt x="24" y="80"/>
                </a:lnTo>
                <a:lnTo>
                  <a:pt x="12" y="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63" name="Freeform 55"/>
          <p:cNvSpPr>
            <a:spLocks noEditPoints="1"/>
          </p:cNvSpPr>
          <p:nvPr/>
        </p:nvSpPr>
        <p:spPr bwMode="auto">
          <a:xfrm>
            <a:off x="6699250" y="1176338"/>
            <a:ext cx="95250" cy="90487"/>
          </a:xfrm>
          <a:custGeom>
            <a:avLst/>
            <a:gdLst>
              <a:gd name="T0" fmla="*/ 63500 w 60"/>
              <a:gd name="T1" fmla="*/ 85725 h 57"/>
              <a:gd name="T2" fmla="*/ 44450 w 60"/>
              <a:gd name="T3" fmla="*/ 90487 h 57"/>
              <a:gd name="T4" fmla="*/ 25400 w 60"/>
              <a:gd name="T5" fmla="*/ 90487 h 57"/>
              <a:gd name="T6" fmla="*/ 6350 w 60"/>
              <a:gd name="T7" fmla="*/ 74612 h 57"/>
              <a:gd name="T8" fmla="*/ 6350 w 60"/>
              <a:gd name="T9" fmla="*/ 58737 h 57"/>
              <a:gd name="T10" fmla="*/ 12700 w 60"/>
              <a:gd name="T11" fmla="*/ 47625 h 57"/>
              <a:gd name="T12" fmla="*/ 19050 w 60"/>
              <a:gd name="T13" fmla="*/ 42862 h 57"/>
              <a:gd name="T14" fmla="*/ 31750 w 60"/>
              <a:gd name="T15" fmla="*/ 38100 h 57"/>
              <a:gd name="T16" fmla="*/ 57150 w 60"/>
              <a:gd name="T17" fmla="*/ 38100 h 57"/>
              <a:gd name="T18" fmla="*/ 69850 w 60"/>
              <a:gd name="T19" fmla="*/ 31750 h 57"/>
              <a:gd name="T20" fmla="*/ 69850 w 60"/>
              <a:gd name="T21" fmla="*/ 22225 h 57"/>
              <a:gd name="T22" fmla="*/ 57150 w 60"/>
              <a:gd name="T23" fmla="*/ 15875 h 57"/>
              <a:gd name="T24" fmla="*/ 38100 w 60"/>
              <a:gd name="T25" fmla="*/ 15875 h 57"/>
              <a:gd name="T26" fmla="*/ 25400 w 60"/>
              <a:gd name="T27" fmla="*/ 22225 h 57"/>
              <a:gd name="T28" fmla="*/ 6350 w 60"/>
              <a:gd name="T29" fmla="*/ 26987 h 57"/>
              <a:gd name="T30" fmla="*/ 12700 w 60"/>
              <a:gd name="T31" fmla="*/ 11112 h 57"/>
              <a:gd name="T32" fmla="*/ 25400 w 60"/>
              <a:gd name="T33" fmla="*/ 0 h 57"/>
              <a:gd name="T34" fmla="*/ 50800 w 60"/>
              <a:gd name="T35" fmla="*/ 0 h 57"/>
              <a:gd name="T36" fmla="*/ 76200 w 60"/>
              <a:gd name="T37" fmla="*/ 0 h 57"/>
              <a:gd name="T38" fmla="*/ 82550 w 60"/>
              <a:gd name="T39" fmla="*/ 11112 h 57"/>
              <a:gd name="T40" fmla="*/ 88900 w 60"/>
              <a:gd name="T41" fmla="*/ 15875 h 57"/>
              <a:gd name="T42" fmla="*/ 88900 w 60"/>
              <a:gd name="T43" fmla="*/ 31750 h 57"/>
              <a:gd name="T44" fmla="*/ 95250 w 60"/>
              <a:gd name="T45" fmla="*/ 69850 h 57"/>
              <a:gd name="T46" fmla="*/ 95250 w 60"/>
              <a:gd name="T47" fmla="*/ 85725 h 57"/>
              <a:gd name="T48" fmla="*/ 76200 w 60"/>
              <a:gd name="T49" fmla="*/ 90487 h 57"/>
              <a:gd name="T50" fmla="*/ 69850 w 60"/>
              <a:gd name="T51" fmla="*/ 79375 h 57"/>
              <a:gd name="T52" fmla="*/ 57150 w 60"/>
              <a:gd name="T53" fmla="*/ 47625 h 57"/>
              <a:gd name="T54" fmla="*/ 38100 w 60"/>
              <a:gd name="T55" fmla="*/ 53975 h 57"/>
              <a:gd name="T56" fmla="*/ 25400 w 60"/>
              <a:gd name="T57" fmla="*/ 58737 h 57"/>
              <a:gd name="T58" fmla="*/ 25400 w 60"/>
              <a:gd name="T59" fmla="*/ 63500 h 57"/>
              <a:gd name="T60" fmla="*/ 25400 w 60"/>
              <a:gd name="T61" fmla="*/ 69850 h 57"/>
              <a:gd name="T62" fmla="*/ 31750 w 60"/>
              <a:gd name="T63" fmla="*/ 74612 h 57"/>
              <a:gd name="T64" fmla="*/ 50800 w 60"/>
              <a:gd name="T65" fmla="*/ 74612 h 57"/>
              <a:gd name="T66" fmla="*/ 63500 w 60"/>
              <a:gd name="T67" fmla="*/ 69850 h 57"/>
              <a:gd name="T68" fmla="*/ 69850 w 60"/>
              <a:gd name="T69" fmla="*/ 58737 h 57"/>
              <a:gd name="T70" fmla="*/ 69850 w 60"/>
              <a:gd name="T71" fmla="*/ 47625 h 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57">
                <a:moveTo>
                  <a:pt x="44" y="50"/>
                </a:moveTo>
                <a:lnTo>
                  <a:pt x="40" y="54"/>
                </a:lnTo>
                <a:lnTo>
                  <a:pt x="36" y="57"/>
                </a:lnTo>
                <a:lnTo>
                  <a:pt x="28" y="57"/>
                </a:lnTo>
                <a:lnTo>
                  <a:pt x="24" y="57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lnTo>
                  <a:pt x="4" y="37"/>
                </a:lnTo>
                <a:lnTo>
                  <a:pt x="4" y="34"/>
                </a:lnTo>
                <a:lnTo>
                  <a:pt x="8" y="30"/>
                </a:lnTo>
                <a:lnTo>
                  <a:pt x="8" y="27"/>
                </a:lnTo>
                <a:lnTo>
                  <a:pt x="12" y="27"/>
                </a:lnTo>
                <a:lnTo>
                  <a:pt x="16" y="27"/>
                </a:lnTo>
                <a:lnTo>
                  <a:pt x="20" y="24"/>
                </a:lnTo>
                <a:lnTo>
                  <a:pt x="28" y="24"/>
                </a:lnTo>
                <a:lnTo>
                  <a:pt x="36" y="24"/>
                </a:lnTo>
                <a:lnTo>
                  <a:pt x="44" y="20"/>
                </a:lnTo>
                <a:lnTo>
                  <a:pt x="44" y="17"/>
                </a:lnTo>
                <a:lnTo>
                  <a:pt x="44" y="14"/>
                </a:lnTo>
                <a:lnTo>
                  <a:pt x="40" y="10"/>
                </a:lnTo>
                <a:lnTo>
                  <a:pt x="36" y="10"/>
                </a:lnTo>
                <a:lnTo>
                  <a:pt x="32" y="7"/>
                </a:lnTo>
                <a:lnTo>
                  <a:pt x="24" y="10"/>
                </a:lnTo>
                <a:lnTo>
                  <a:pt x="20" y="10"/>
                </a:lnTo>
                <a:lnTo>
                  <a:pt x="16" y="14"/>
                </a:lnTo>
                <a:lnTo>
                  <a:pt x="16" y="17"/>
                </a:lnTo>
                <a:lnTo>
                  <a:pt x="4" y="17"/>
                </a:lnTo>
                <a:lnTo>
                  <a:pt x="4" y="10"/>
                </a:lnTo>
                <a:lnTo>
                  <a:pt x="8" y="7"/>
                </a:lnTo>
                <a:lnTo>
                  <a:pt x="12" y="3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8" y="0"/>
                </a:lnTo>
                <a:lnTo>
                  <a:pt x="52" y="3"/>
                </a:lnTo>
                <a:lnTo>
                  <a:pt x="52" y="7"/>
                </a:lnTo>
                <a:lnTo>
                  <a:pt x="56" y="7"/>
                </a:lnTo>
                <a:lnTo>
                  <a:pt x="56" y="10"/>
                </a:lnTo>
                <a:lnTo>
                  <a:pt x="56" y="14"/>
                </a:lnTo>
                <a:lnTo>
                  <a:pt x="56" y="20"/>
                </a:lnTo>
                <a:lnTo>
                  <a:pt x="56" y="34"/>
                </a:lnTo>
                <a:lnTo>
                  <a:pt x="60" y="44"/>
                </a:lnTo>
                <a:lnTo>
                  <a:pt x="60" y="47"/>
                </a:lnTo>
                <a:lnTo>
                  <a:pt x="60" y="54"/>
                </a:lnTo>
                <a:lnTo>
                  <a:pt x="60" y="57"/>
                </a:lnTo>
                <a:lnTo>
                  <a:pt x="48" y="57"/>
                </a:lnTo>
                <a:lnTo>
                  <a:pt x="48" y="54"/>
                </a:lnTo>
                <a:lnTo>
                  <a:pt x="44" y="50"/>
                </a:lnTo>
                <a:close/>
                <a:moveTo>
                  <a:pt x="44" y="30"/>
                </a:moveTo>
                <a:lnTo>
                  <a:pt x="36" y="30"/>
                </a:lnTo>
                <a:lnTo>
                  <a:pt x="28" y="34"/>
                </a:lnTo>
                <a:lnTo>
                  <a:pt x="24" y="34"/>
                </a:lnTo>
                <a:lnTo>
                  <a:pt x="20" y="34"/>
                </a:lnTo>
                <a:lnTo>
                  <a:pt x="16" y="37"/>
                </a:lnTo>
                <a:lnTo>
                  <a:pt x="16" y="40"/>
                </a:lnTo>
                <a:lnTo>
                  <a:pt x="12" y="40"/>
                </a:lnTo>
                <a:lnTo>
                  <a:pt x="16" y="44"/>
                </a:lnTo>
                <a:lnTo>
                  <a:pt x="16" y="47"/>
                </a:lnTo>
                <a:lnTo>
                  <a:pt x="20" y="47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0" y="44"/>
                </a:lnTo>
                <a:lnTo>
                  <a:pt x="44" y="40"/>
                </a:lnTo>
                <a:lnTo>
                  <a:pt x="44" y="37"/>
                </a:lnTo>
                <a:lnTo>
                  <a:pt x="44" y="34"/>
                </a:lnTo>
                <a:lnTo>
                  <a:pt x="44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64" name="Rectangle 56"/>
          <p:cNvSpPr>
            <a:spLocks noChangeArrowheads="1"/>
          </p:cNvSpPr>
          <p:nvPr/>
        </p:nvSpPr>
        <p:spPr bwMode="auto">
          <a:xfrm>
            <a:off x="6819900" y="1144588"/>
            <a:ext cx="19050" cy="122237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65" name="Rectangle 57"/>
          <p:cNvSpPr>
            <a:spLocks noChangeArrowheads="1"/>
          </p:cNvSpPr>
          <p:nvPr/>
        </p:nvSpPr>
        <p:spPr bwMode="auto">
          <a:xfrm>
            <a:off x="6864350" y="1144588"/>
            <a:ext cx="19050" cy="122237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66" name="Freeform 58"/>
          <p:cNvSpPr>
            <a:spLocks/>
          </p:cNvSpPr>
          <p:nvPr/>
        </p:nvSpPr>
        <p:spPr bwMode="auto">
          <a:xfrm>
            <a:off x="6953250" y="1144588"/>
            <a:ext cx="50800" cy="122237"/>
          </a:xfrm>
          <a:custGeom>
            <a:avLst/>
            <a:gdLst>
              <a:gd name="T0" fmla="*/ 50800 w 32"/>
              <a:gd name="T1" fmla="*/ 106362 h 77"/>
              <a:gd name="T2" fmla="*/ 50800 w 32"/>
              <a:gd name="T3" fmla="*/ 122237 h 77"/>
              <a:gd name="T4" fmla="*/ 44450 w 32"/>
              <a:gd name="T5" fmla="*/ 122237 h 77"/>
              <a:gd name="T6" fmla="*/ 38100 w 32"/>
              <a:gd name="T7" fmla="*/ 122237 h 77"/>
              <a:gd name="T8" fmla="*/ 31750 w 32"/>
              <a:gd name="T9" fmla="*/ 122237 h 77"/>
              <a:gd name="T10" fmla="*/ 25400 w 32"/>
              <a:gd name="T11" fmla="*/ 122237 h 77"/>
              <a:gd name="T12" fmla="*/ 19050 w 32"/>
              <a:gd name="T13" fmla="*/ 117475 h 77"/>
              <a:gd name="T14" fmla="*/ 19050 w 32"/>
              <a:gd name="T15" fmla="*/ 111125 h 77"/>
              <a:gd name="T16" fmla="*/ 19050 w 32"/>
              <a:gd name="T17" fmla="*/ 106362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2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8100 w 32"/>
              <a:gd name="T43" fmla="*/ 101600 h 77"/>
              <a:gd name="T44" fmla="*/ 38100 w 32"/>
              <a:gd name="T45" fmla="*/ 106362 h 77"/>
              <a:gd name="T46" fmla="*/ 38100 w 32"/>
              <a:gd name="T47" fmla="*/ 106362 h 77"/>
              <a:gd name="T48" fmla="*/ 38100 w 32"/>
              <a:gd name="T49" fmla="*/ 106362 h 77"/>
              <a:gd name="T50" fmla="*/ 38100 w 32"/>
              <a:gd name="T51" fmla="*/ 106362 h 77"/>
              <a:gd name="T52" fmla="*/ 44450 w 32"/>
              <a:gd name="T53" fmla="*/ 106362 h 77"/>
              <a:gd name="T54" fmla="*/ 50800 w 32"/>
              <a:gd name="T55" fmla="*/ 106362 h 77"/>
              <a:gd name="T56" fmla="*/ 5080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7"/>
                </a:lnTo>
                <a:lnTo>
                  <a:pt x="12" y="74"/>
                </a:lnTo>
                <a:lnTo>
                  <a:pt x="12" y="70"/>
                </a:lnTo>
                <a:lnTo>
                  <a:pt x="12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30"/>
                </a:lnTo>
                <a:lnTo>
                  <a:pt x="20" y="30"/>
                </a:lnTo>
                <a:lnTo>
                  <a:pt x="20" y="60"/>
                </a:lnTo>
                <a:lnTo>
                  <a:pt x="24" y="64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67" name="Freeform 59"/>
          <p:cNvSpPr>
            <a:spLocks/>
          </p:cNvSpPr>
          <p:nvPr/>
        </p:nvSpPr>
        <p:spPr bwMode="auto">
          <a:xfrm>
            <a:off x="7023100" y="1144588"/>
            <a:ext cx="82550" cy="122237"/>
          </a:xfrm>
          <a:custGeom>
            <a:avLst/>
            <a:gdLst>
              <a:gd name="T0" fmla="*/ 0 w 52"/>
              <a:gd name="T1" fmla="*/ 122237 h 77"/>
              <a:gd name="T2" fmla="*/ 0 w 52"/>
              <a:gd name="T3" fmla="*/ 0 h 77"/>
              <a:gd name="T4" fmla="*/ 19050 w 52"/>
              <a:gd name="T5" fmla="*/ 0 h 77"/>
              <a:gd name="T6" fmla="*/ 19050 w 52"/>
              <a:gd name="T7" fmla="*/ 42862 h 77"/>
              <a:gd name="T8" fmla="*/ 31750 w 52"/>
              <a:gd name="T9" fmla="*/ 31750 h 77"/>
              <a:gd name="T10" fmla="*/ 50800 w 52"/>
              <a:gd name="T11" fmla="*/ 31750 h 77"/>
              <a:gd name="T12" fmla="*/ 57150 w 52"/>
              <a:gd name="T13" fmla="*/ 31750 h 77"/>
              <a:gd name="T14" fmla="*/ 69850 w 52"/>
              <a:gd name="T15" fmla="*/ 36512 h 77"/>
              <a:gd name="T16" fmla="*/ 76200 w 52"/>
              <a:gd name="T17" fmla="*/ 36512 h 77"/>
              <a:gd name="T18" fmla="*/ 82550 w 52"/>
              <a:gd name="T19" fmla="*/ 47625 h 77"/>
              <a:gd name="T20" fmla="*/ 82550 w 52"/>
              <a:gd name="T21" fmla="*/ 53975 h 77"/>
              <a:gd name="T22" fmla="*/ 82550 w 52"/>
              <a:gd name="T23" fmla="*/ 63500 h 77"/>
              <a:gd name="T24" fmla="*/ 82550 w 52"/>
              <a:gd name="T25" fmla="*/ 122237 h 77"/>
              <a:gd name="T26" fmla="*/ 63500 w 52"/>
              <a:gd name="T27" fmla="*/ 122237 h 77"/>
              <a:gd name="T28" fmla="*/ 63500 w 52"/>
              <a:gd name="T29" fmla="*/ 63500 h 77"/>
              <a:gd name="T30" fmla="*/ 63500 w 52"/>
              <a:gd name="T31" fmla="*/ 58737 h 77"/>
              <a:gd name="T32" fmla="*/ 57150 w 52"/>
              <a:gd name="T33" fmla="*/ 47625 h 77"/>
              <a:gd name="T34" fmla="*/ 50800 w 52"/>
              <a:gd name="T35" fmla="*/ 47625 h 77"/>
              <a:gd name="T36" fmla="*/ 44450 w 52"/>
              <a:gd name="T37" fmla="*/ 42862 h 77"/>
              <a:gd name="T38" fmla="*/ 38100 w 52"/>
              <a:gd name="T39" fmla="*/ 47625 h 77"/>
              <a:gd name="T40" fmla="*/ 31750 w 52"/>
              <a:gd name="T41" fmla="*/ 47625 h 77"/>
              <a:gd name="T42" fmla="*/ 25400 w 52"/>
              <a:gd name="T43" fmla="*/ 53975 h 77"/>
              <a:gd name="T44" fmla="*/ 25400 w 52"/>
              <a:gd name="T45" fmla="*/ 58737 h 77"/>
              <a:gd name="T46" fmla="*/ 19050 w 52"/>
              <a:gd name="T47" fmla="*/ 63500 h 77"/>
              <a:gd name="T48" fmla="*/ 19050 w 52"/>
              <a:gd name="T49" fmla="*/ 74612 h 77"/>
              <a:gd name="T50" fmla="*/ 19050 w 52"/>
              <a:gd name="T51" fmla="*/ 122237 h 77"/>
              <a:gd name="T52" fmla="*/ 0 w 52"/>
              <a:gd name="T53" fmla="*/ 122237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2" h="77">
                <a:moveTo>
                  <a:pt x="0" y="77"/>
                </a:moveTo>
                <a:lnTo>
                  <a:pt x="0" y="0"/>
                </a:lnTo>
                <a:lnTo>
                  <a:pt x="12" y="0"/>
                </a:lnTo>
                <a:lnTo>
                  <a:pt x="12" y="27"/>
                </a:lnTo>
                <a:lnTo>
                  <a:pt x="20" y="20"/>
                </a:lnTo>
                <a:lnTo>
                  <a:pt x="32" y="20"/>
                </a:lnTo>
                <a:lnTo>
                  <a:pt x="36" y="20"/>
                </a:lnTo>
                <a:lnTo>
                  <a:pt x="44" y="23"/>
                </a:lnTo>
                <a:lnTo>
                  <a:pt x="48" y="23"/>
                </a:lnTo>
                <a:lnTo>
                  <a:pt x="52" y="30"/>
                </a:lnTo>
                <a:lnTo>
                  <a:pt x="52" y="34"/>
                </a:lnTo>
                <a:lnTo>
                  <a:pt x="52" y="40"/>
                </a:lnTo>
                <a:lnTo>
                  <a:pt x="52" y="77"/>
                </a:lnTo>
                <a:lnTo>
                  <a:pt x="40" y="77"/>
                </a:lnTo>
                <a:lnTo>
                  <a:pt x="40" y="40"/>
                </a:lnTo>
                <a:lnTo>
                  <a:pt x="40" y="37"/>
                </a:lnTo>
                <a:lnTo>
                  <a:pt x="36" y="30"/>
                </a:lnTo>
                <a:lnTo>
                  <a:pt x="32" y="30"/>
                </a:lnTo>
                <a:lnTo>
                  <a:pt x="28" y="27"/>
                </a:lnTo>
                <a:lnTo>
                  <a:pt x="24" y="30"/>
                </a:lnTo>
                <a:lnTo>
                  <a:pt x="20" y="30"/>
                </a:lnTo>
                <a:lnTo>
                  <a:pt x="16" y="34"/>
                </a:lnTo>
                <a:lnTo>
                  <a:pt x="16" y="37"/>
                </a:lnTo>
                <a:lnTo>
                  <a:pt x="12" y="40"/>
                </a:lnTo>
                <a:lnTo>
                  <a:pt x="12" y="47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68" name="Freeform 60"/>
          <p:cNvSpPr>
            <a:spLocks/>
          </p:cNvSpPr>
          <p:nvPr/>
        </p:nvSpPr>
        <p:spPr bwMode="auto">
          <a:xfrm>
            <a:off x="7137400" y="1176338"/>
            <a:ext cx="52388" cy="90487"/>
          </a:xfrm>
          <a:custGeom>
            <a:avLst/>
            <a:gdLst>
              <a:gd name="T0" fmla="*/ 0 w 33"/>
              <a:gd name="T1" fmla="*/ 90487 h 57"/>
              <a:gd name="T2" fmla="*/ 0 w 33"/>
              <a:gd name="T3" fmla="*/ 0 h 57"/>
              <a:gd name="T4" fmla="*/ 12700 w 33"/>
              <a:gd name="T5" fmla="*/ 0 h 57"/>
              <a:gd name="T6" fmla="*/ 12700 w 33"/>
              <a:gd name="T7" fmla="*/ 11112 h 57"/>
              <a:gd name="T8" fmla="*/ 19050 w 33"/>
              <a:gd name="T9" fmla="*/ 4762 h 57"/>
              <a:gd name="T10" fmla="*/ 26988 w 33"/>
              <a:gd name="T11" fmla="*/ 0 h 57"/>
              <a:gd name="T12" fmla="*/ 33338 w 33"/>
              <a:gd name="T13" fmla="*/ 0 h 57"/>
              <a:gd name="T14" fmla="*/ 39688 w 33"/>
              <a:gd name="T15" fmla="*/ 0 h 57"/>
              <a:gd name="T16" fmla="*/ 46038 w 33"/>
              <a:gd name="T17" fmla="*/ 0 h 57"/>
              <a:gd name="T18" fmla="*/ 52388 w 33"/>
              <a:gd name="T19" fmla="*/ 4762 h 57"/>
              <a:gd name="T20" fmla="*/ 52388 w 33"/>
              <a:gd name="T21" fmla="*/ 15875 h 57"/>
              <a:gd name="T22" fmla="*/ 46038 w 33"/>
              <a:gd name="T23" fmla="*/ 15875 h 57"/>
              <a:gd name="T24" fmla="*/ 39688 w 33"/>
              <a:gd name="T25" fmla="*/ 11112 h 57"/>
              <a:gd name="T26" fmla="*/ 33338 w 33"/>
              <a:gd name="T27" fmla="*/ 15875 h 57"/>
              <a:gd name="T28" fmla="*/ 26988 w 33"/>
              <a:gd name="T29" fmla="*/ 15875 h 57"/>
              <a:gd name="T30" fmla="*/ 26988 w 33"/>
              <a:gd name="T31" fmla="*/ 22225 h 57"/>
              <a:gd name="T32" fmla="*/ 19050 w 33"/>
              <a:gd name="T33" fmla="*/ 26987 h 57"/>
              <a:gd name="T34" fmla="*/ 19050 w 33"/>
              <a:gd name="T35" fmla="*/ 31750 h 57"/>
              <a:gd name="T36" fmla="*/ 19050 w 33"/>
              <a:gd name="T37" fmla="*/ 42862 h 57"/>
              <a:gd name="T38" fmla="*/ 19050 w 33"/>
              <a:gd name="T39" fmla="*/ 90487 h 57"/>
              <a:gd name="T40" fmla="*/ 0 w 33"/>
              <a:gd name="T41" fmla="*/ 90487 h 5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3" h="57">
                <a:moveTo>
                  <a:pt x="0" y="57"/>
                </a:moveTo>
                <a:lnTo>
                  <a:pt x="0" y="0"/>
                </a:lnTo>
                <a:lnTo>
                  <a:pt x="8" y="0"/>
                </a:lnTo>
                <a:lnTo>
                  <a:pt x="8" y="7"/>
                </a:lnTo>
                <a:lnTo>
                  <a:pt x="12" y="3"/>
                </a:lnTo>
                <a:lnTo>
                  <a:pt x="17" y="0"/>
                </a:lnTo>
                <a:lnTo>
                  <a:pt x="21" y="0"/>
                </a:lnTo>
                <a:lnTo>
                  <a:pt x="25" y="0"/>
                </a:lnTo>
                <a:lnTo>
                  <a:pt x="29" y="0"/>
                </a:lnTo>
                <a:lnTo>
                  <a:pt x="33" y="3"/>
                </a:lnTo>
                <a:lnTo>
                  <a:pt x="33" y="10"/>
                </a:lnTo>
                <a:lnTo>
                  <a:pt x="29" y="10"/>
                </a:lnTo>
                <a:lnTo>
                  <a:pt x="25" y="7"/>
                </a:lnTo>
                <a:lnTo>
                  <a:pt x="21" y="10"/>
                </a:lnTo>
                <a:lnTo>
                  <a:pt x="17" y="10"/>
                </a:lnTo>
                <a:lnTo>
                  <a:pt x="17" y="14"/>
                </a:lnTo>
                <a:lnTo>
                  <a:pt x="12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69" name="Freeform 61"/>
          <p:cNvSpPr>
            <a:spLocks noEditPoints="1"/>
          </p:cNvSpPr>
          <p:nvPr/>
        </p:nvSpPr>
        <p:spPr bwMode="auto">
          <a:xfrm>
            <a:off x="7196138" y="1176338"/>
            <a:ext cx="95250" cy="90487"/>
          </a:xfrm>
          <a:custGeom>
            <a:avLst/>
            <a:gdLst>
              <a:gd name="T0" fmla="*/ 0 w 60"/>
              <a:gd name="T1" fmla="*/ 42862 h 57"/>
              <a:gd name="T2" fmla="*/ 6350 w 60"/>
              <a:gd name="T3" fmla="*/ 31750 h 57"/>
              <a:gd name="T4" fmla="*/ 12700 w 60"/>
              <a:gd name="T5" fmla="*/ 15875 h 57"/>
              <a:gd name="T6" fmla="*/ 19050 w 60"/>
              <a:gd name="T7" fmla="*/ 11112 h 57"/>
              <a:gd name="T8" fmla="*/ 31750 w 60"/>
              <a:gd name="T9" fmla="*/ 0 h 57"/>
              <a:gd name="T10" fmla="*/ 50800 w 60"/>
              <a:gd name="T11" fmla="*/ 0 h 57"/>
              <a:gd name="T12" fmla="*/ 69850 w 60"/>
              <a:gd name="T13" fmla="*/ 0 h 57"/>
              <a:gd name="T14" fmla="*/ 82550 w 60"/>
              <a:gd name="T15" fmla="*/ 11112 h 57"/>
              <a:gd name="T16" fmla="*/ 95250 w 60"/>
              <a:gd name="T17" fmla="*/ 26987 h 57"/>
              <a:gd name="T18" fmla="*/ 95250 w 60"/>
              <a:gd name="T19" fmla="*/ 42862 h 57"/>
              <a:gd name="T20" fmla="*/ 95250 w 60"/>
              <a:gd name="T21" fmla="*/ 58737 h 57"/>
              <a:gd name="T22" fmla="*/ 95250 w 60"/>
              <a:gd name="T23" fmla="*/ 69850 h 57"/>
              <a:gd name="T24" fmla="*/ 82550 w 60"/>
              <a:gd name="T25" fmla="*/ 79375 h 57"/>
              <a:gd name="T26" fmla="*/ 76200 w 60"/>
              <a:gd name="T27" fmla="*/ 85725 h 57"/>
              <a:gd name="T28" fmla="*/ 63500 w 60"/>
              <a:gd name="T29" fmla="*/ 90487 h 57"/>
              <a:gd name="T30" fmla="*/ 50800 w 60"/>
              <a:gd name="T31" fmla="*/ 90487 h 57"/>
              <a:gd name="T32" fmla="*/ 31750 w 60"/>
              <a:gd name="T33" fmla="*/ 90487 h 57"/>
              <a:gd name="T34" fmla="*/ 19050 w 60"/>
              <a:gd name="T35" fmla="*/ 79375 h 57"/>
              <a:gd name="T36" fmla="*/ 6350 w 60"/>
              <a:gd name="T37" fmla="*/ 69850 h 57"/>
              <a:gd name="T38" fmla="*/ 6350 w 60"/>
              <a:gd name="T39" fmla="*/ 58737 h 57"/>
              <a:gd name="T40" fmla="*/ 0 w 60"/>
              <a:gd name="T41" fmla="*/ 42862 h 57"/>
              <a:gd name="T42" fmla="*/ 19050 w 60"/>
              <a:gd name="T43" fmla="*/ 42862 h 57"/>
              <a:gd name="T44" fmla="*/ 25400 w 60"/>
              <a:gd name="T45" fmla="*/ 58737 h 57"/>
              <a:gd name="T46" fmla="*/ 31750 w 60"/>
              <a:gd name="T47" fmla="*/ 69850 h 57"/>
              <a:gd name="T48" fmla="*/ 38100 w 60"/>
              <a:gd name="T49" fmla="*/ 74612 h 57"/>
              <a:gd name="T50" fmla="*/ 50800 w 60"/>
              <a:gd name="T51" fmla="*/ 74612 h 57"/>
              <a:gd name="T52" fmla="*/ 63500 w 60"/>
              <a:gd name="T53" fmla="*/ 74612 h 57"/>
              <a:gd name="T54" fmla="*/ 69850 w 60"/>
              <a:gd name="T55" fmla="*/ 69850 h 57"/>
              <a:gd name="T56" fmla="*/ 76200 w 60"/>
              <a:gd name="T57" fmla="*/ 58737 h 57"/>
              <a:gd name="T58" fmla="*/ 76200 w 60"/>
              <a:gd name="T59" fmla="*/ 42862 h 57"/>
              <a:gd name="T60" fmla="*/ 76200 w 60"/>
              <a:gd name="T61" fmla="*/ 31750 h 57"/>
              <a:gd name="T62" fmla="*/ 69850 w 60"/>
              <a:gd name="T63" fmla="*/ 22225 h 57"/>
              <a:gd name="T64" fmla="*/ 63500 w 60"/>
              <a:gd name="T65" fmla="*/ 15875 h 57"/>
              <a:gd name="T66" fmla="*/ 50800 w 60"/>
              <a:gd name="T67" fmla="*/ 11112 h 57"/>
              <a:gd name="T68" fmla="*/ 38100 w 60"/>
              <a:gd name="T69" fmla="*/ 15875 h 57"/>
              <a:gd name="T70" fmla="*/ 31750 w 60"/>
              <a:gd name="T71" fmla="*/ 22225 h 57"/>
              <a:gd name="T72" fmla="*/ 25400 w 60"/>
              <a:gd name="T73" fmla="*/ 31750 h 57"/>
              <a:gd name="T74" fmla="*/ 19050 w 60"/>
              <a:gd name="T75" fmla="*/ 42862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4" y="20"/>
                </a:lnTo>
                <a:lnTo>
                  <a:pt x="8" y="10"/>
                </a:lnTo>
                <a:lnTo>
                  <a:pt x="12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0" y="27"/>
                </a:lnTo>
                <a:lnTo>
                  <a:pt x="60" y="37"/>
                </a:lnTo>
                <a:lnTo>
                  <a:pt x="60" y="44"/>
                </a:lnTo>
                <a:lnTo>
                  <a:pt x="52" y="50"/>
                </a:lnTo>
                <a:lnTo>
                  <a:pt x="48" y="54"/>
                </a:lnTo>
                <a:lnTo>
                  <a:pt x="40" y="57"/>
                </a:lnTo>
                <a:lnTo>
                  <a:pt x="32" y="57"/>
                </a:lnTo>
                <a:lnTo>
                  <a:pt x="20" y="57"/>
                </a:lnTo>
                <a:lnTo>
                  <a:pt x="12" y="50"/>
                </a:lnTo>
                <a:lnTo>
                  <a:pt x="4" y="44"/>
                </a:lnTo>
                <a:lnTo>
                  <a:pt x="4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6" y="37"/>
                </a:lnTo>
                <a:lnTo>
                  <a:pt x="20" y="44"/>
                </a:lnTo>
                <a:lnTo>
                  <a:pt x="24" y="47"/>
                </a:lnTo>
                <a:lnTo>
                  <a:pt x="32" y="47"/>
                </a:lnTo>
                <a:lnTo>
                  <a:pt x="40" y="47"/>
                </a:lnTo>
                <a:lnTo>
                  <a:pt x="44" y="44"/>
                </a:lnTo>
                <a:lnTo>
                  <a:pt x="48" y="37"/>
                </a:lnTo>
                <a:lnTo>
                  <a:pt x="48" y="27"/>
                </a:lnTo>
                <a:lnTo>
                  <a:pt x="48" y="20"/>
                </a:lnTo>
                <a:lnTo>
                  <a:pt x="44" y="14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4"/>
                </a:lnTo>
                <a:lnTo>
                  <a:pt x="16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70" name="Freeform 62"/>
          <p:cNvSpPr>
            <a:spLocks/>
          </p:cNvSpPr>
          <p:nvPr/>
        </p:nvSpPr>
        <p:spPr bwMode="auto">
          <a:xfrm>
            <a:off x="7316788" y="1176338"/>
            <a:ext cx="82550" cy="90487"/>
          </a:xfrm>
          <a:custGeom>
            <a:avLst/>
            <a:gdLst>
              <a:gd name="T0" fmla="*/ 63500 w 52"/>
              <a:gd name="T1" fmla="*/ 90487 h 57"/>
              <a:gd name="T2" fmla="*/ 63500 w 52"/>
              <a:gd name="T3" fmla="*/ 74612 h 57"/>
              <a:gd name="T4" fmla="*/ 57150 w 52"/>
              <a:gd name="T5" fmla="*/ 85725 h 57"/>
              <a:gd name="T6" fmla="*/ 44450 w 52"/>
              <a:gd name="T7" fmla="*/ 90487 h 57"/>
              <a:gd name="T8" fmla="*/ 31750 w 52"/>
              <a:gd name="T9" fmla="*/ 90487 h 57"/>
              <a:gd name="T10" fmla="*/ 25400 w 52"/>
              <a:gd name="T11" fmla="*/ 90487 h 57"/>
              <a:gd name="T12" fmla="*/ 19050 w 52"/>
              <a:gd name="T13" fmla="*/ 90487 h 57"/>
              <a:gd name="T14" fmla="*/ 12700 w 52"/>
              <a:gd name="T15" fmla="*/ 85725 h 57"/>
              <a:gd name="T16" fmla="*/ 6350 w 52"/>
              <a:gd name="T17" fmla="*/ 79375 h 57"/>
              <a:gd name="T18" fmla="*/ 6350 w 52"/>
              <a:gd name="T19" fmla="*/ 74612 h 57"/>
              <a:gd name="T20" fmla="*/ 0 w 52"/>
              <a:gd name="T21" fmla="*/ 69850 h 57"/>
              <a:gd name="T22" fmla="*/ 0 w 52"/>
              <a:gd name="T23" fmla="*/ 63500 h 57"/>
              <a:gd name="T24" fmla="*/ 0 w 52"/>
              <a:gd name="T25" fmla="*/ 53975 h 57"/>
              <a:gd name="T26" fmla="*/ 0 w 52"/>
              <a:gd name="T27" fmla="*/ 0 h 57"/>
              <a:gd name="T28" fmla="*/ 19050 w 52"/>
              <a:gd name="T29" fmla="*/ 0 h 57"/>
              <a:gd name="T30" fmla="*/ 19050 w 52"/>
              <a:gd name="T31" fmla="*/ 47625 h 57"/>
              <a:gd name="T32" fmla="*/ 19050 w 52"/>
              <a:gd name="T33" fmla="*/ 58737 h 57"/>
              <a:gd name="T34" fmla="*/ 19050 w 52"/>
              <a:gd name="T35" fmla="*/ 63500 h 57"/>
              <a:gd name="T36" fmla="*/ 25400 w 52"/>
              <a:gd name="T37" fmla="*/ 69850 h 57"/>
              <a:gd name="T38" fmla="*/ 25400 w 52"/>
              <a:gd name="T39" fmla="*/ 74612 h 57"/>
              <a:gd name="T40" fmla="*/ 31750 w 52"/>
              <a:gd name="T41" fmla="*/ 74612 h 57"/>
              <a:gd name="T42" fmla="*/ 38100 w 52"/>
              <a:gd name="T43" fmla="*/ 74612 h 57"/>
              <a:gd name="T44" fmla="*/ 44450 w 52"/>
              <a:gd name="T45" fmla="*/ 74612 h 57"/>
              <a:gd name="T46" fmla="*/ 50800 w 52"/>
              <a:gd name="T47" fmla="*/ 74612 h 57"/>
              <a:gd name="T48" fmla="*/ 57150 w 52"/>
              <a:gd name="T49" fmla="*/ 69850 h 57"/>
              <a:gd name="T50" fmla="*/ 63500 w 52"/>
              <a:gd name="T51" fmla="*/ 63500 h 57"/>
              <a:gd name="T52" fmla="*/ 63500 w 52"/>
              <a:gd name="T53" fmla="*/ 58737 h 57"/>
              <a:gd name="T54" fmla="*/ 63500 w 52"/>
              <a:gd name="T55" fmla="*/ 47625 h 57"/>
              <a:gd name="T56" fmla="*/ 63500 w 52"/>
              <a:gd name="T57" fmla="*/ 0 h 57"/>
              <a:gd name="T58" fmla="*/ 82550 w 52"/>
              <a:gd name="T59" fmla="*/ 0 h 57"/>
              <a:gd name="T60" fmla="*/ 82550 w 52"/>
              <a:gd name="T61" fmla="*/ 90487 h 57"/>
              <a:gd name="T62" fmla="*/ 63500 w 52"/>
              <a:gd name="T63" fmla="*/ 90487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40" y="57"/>
                </a:moveTo>
                <a:lnTo>
                  <a:pt x="40" y="47"/>
                </a:lnTo>
                <a:lnTo>
                  <a:pt x="36" y="54"/>
                </a:lnTo>
                <a:lnTo>
                  <a:pt x="28" y="57"/>
                </a:lnTo>
                <a:lnTo>
                  <a:pt x="20" y="57"/>
                </a:lnTo>
                <a:lnTo>
                  <a:pt x="16" y="57"/>
                </a:lnTo>
                <a:lnTo>
                  <a:pt x="12" y="57"/>
                </a:lnTo>
                <a:lnTo>
                  <a:pt x="8" y="54"/>
                </a:lnTo>
                <a:lnTo>
                  <a:pt x="4" y="50"/>
                </a:lnTo>
                <a:lnTo>
                  <a:pt x="4" y="47"/>
                </a:lnTo>
                <a:lnTo>
                  <a:pt x="0" y="44"/>
                </a:lnTo>
                <a:lnTo>
                  <a:pt x="0" y="40"/>
                </a:lnTo>
                <a:lnTo>
                  <a:pt x="0" y="34"/>
                </a:ln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12" y="37"/>
                </a:lnTo>
                <a:lnTo>
                  <a:pt x="12" y="40"/>
                </a:lnTo>
                <a:lnTo>
                  <a:pt x="16" y="44"/>
                </a:lnTo>
                <a:lnTo>
                  <a:pt x="16" y="47"/>
                </a:lnTo>
                <a:lnTo>
                  <a:pt x="20" y="47"/>
                </a:lnTo>
                <a:lnTo>
                  <a:pt x="24" y="47"/>
                </a:lnTo>
                <a:lnTo>
                  <a:pt x="28" y="47"/>
                </a:lnTo>
                <a:lnTo>
                  <a:pt x="32" y="47"/>
                </a:lnTo>
                <a:lnTo>
                  <a:pt x="36" y="44"/>
                </a:lnTo>
                <a:lnTo>
                  <a:pt x="40" y="40"/>
                </a:lnTo>
                <a:lnTo>
                  <a:pt x="40" y="37"/>
                </a:lnTo>
                <a:lnTo>
                  <a:pt x="40" y="30"/>
                </a:lnTo>
                <a:lnTo>
                  <a:pt x="40" y="0"/>
                </a:lnTo>
                <a:lnTo>
                  <a:pt x="52" y="0"/>
                </a:lnTo>
                <a:lnTo>
                  <a:pt x="52" y="57"/>
                </a:lnTo>
                <a:lnTo>
                  <a:pt x="4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71" name="Freeform 63"/>
          <p:cNvSpPr>
            <a:spLocks noEditPoints="1"/>
          </p:cNvSpPr>
          <p:nvPr/>
        </p:nvSpPr>
        <p:spPr bwMode="auto">
          <a:xfrm>
            <a:off x="7418388" y="1176338"/>
            <a:ext cx="95250" cy="122237"/>
          </a:xfrm>
          <a:custGeom>
            <a:avLst/>
            <a:gdLst>
              <a:gd name="T0" fmla="*/ 6350 w 60"/>
              <a:gd name="T1" fmla="*/ 95250 h 77"/>
              <a:gd name="T2" fmla="*/ 25400 w 60"/>
              <a:gd name="T3" fmla="*/ 95250 h 77"/>
              <a:gd name="T4" fmla="*/ 25400 w 60"/>
              <a:gd name="T5" fmla="*/ 101600 h 77"/>
              <a:gd name="T6" fmla="*/ 31750 w 60"/>
              <a:gd name="T7" fmla="*/ 106362 h 77"/>
              <a:gd name="T8" fmla="*/ 38100 w 60"/>
              <a:gd name="T9" fmla="*/ 111125 h 77"/>
              <a:gd name="T10" fmla="*/ 44450 w 60"/>
              <a:gd name="T11" fmla="*/ 111125 h 77"/>
              <a:gd name="T12" fmla="*/ 57150 w 60"/>
              <a:gd name="T13" fmla="*/ 111125 h 77"/>
              <a:gd name="T14" fmla="*/ 63500 w 60"/>
              <a:gd name="T15" fmla="*/ 106362 h 77"/>
              <a:gd name="T16" fmla="*/ 69850 w 60"/>
              <a:gd name="T17" fmla="*/ 101600 h 77"/>
              <a:gd name="T18" fmla="*/ 76200 w 60"/>
              <a:gd name="T19" fmla="*/ 95250 h 77"/>
              <a:gd name="T20" fmla="*/ 76200 w 60"/>
              <a:gd name="T21" fmla="*/ 90487 h 77"/>
              <a:gd name="T22" fmla="*/ 76200 w 60"/>
              <a:gd name="T23" fmla="*/ 79375 h 77"/>
              <a:gd name="T24" fmla="*/ 63500 w 60"/>
              <a:gd name="T25" fmla="*/ 85725 h 77"/>
              <a:gd name="T26" fmla="*/ 44450 w 60"/>
              <a:gd name="T27" fmla="*/ 90487 h 77"/>
              <a:gd name="T28" fmla="*/ 25400 w 60"/>
              <a:gd name="T29" fmla="*/ 85725 h 77"/>
              <a:gd name="T30" fmla="*/ 12700 w 60"/>
              <a:gd name="T31" fmla="*/ 74612 h 77"/>
              <a:gd name="T32" fmla="*/ 6350 w 60"/>
              <a:gd name="T33" fmla="*/ 63500 h 77"/>
              <a:gd name="T34" fmla="*/ 0 w 60"/>
              <a:gd name="T35" fmla="*/ 42862 h 77"/>
              <a:gd name="T36" fmla="*/ 6350 w 60"/>
              <a:gd name="T37" fmla="*/ 31750 h 77"/>
              <a:gd name="T38" fmla="*/ 6350 w 60"/>
              <a:gd name="T39" fmla="*/ 22225 h 77"/>
              <a:gd name="T40" fmla="*/ 12700 w 60"/>
              <a:gd name="T41" fmla="*/ 11112 h 77"/>
              <a:gd name="T42" fmla="*/ 25400 w 60"/>
              <a:gd name="T43" fmla="*/ 4762 h 77"/>
              <a:gd name="T44" fmla="*/ 31750 w 60"/>
              <a:gd name="T45" fmla="*/ 0 h 77"/>
              <a:gd name="T46" fmla="*/ 44450 w 60"/>
              <a:gd name="T47" fmla="*/ 0 h 77"/>
              <a:gd name="T48" fmla="*/ 63500 w 60"/>
              <a:gd name="T49" fmla="*/ 0 h 77"/>
              <a:gd name="T50" fmla="*/ 76200 w 60"/>
              <a:gd name="T51" fmla="*/ 11112 h 77"/>
              <a:gd name="T52" fmla="*/ 76200 w 60"/>
              <a:gd name="T53" fmla="*/ 0 h 77"/>
              <a:gd name="T54" fmla="*/ 95250 w 60"/>
              <a:gd name="T55" fmla="*/ 0 h 77"/>
              <a:gd name="T56" fmla="*/ 95250 w 60"/>
              <a:gd name="T57" fmla="*/ 74612 h 77"/>
              <a:gd name="T58" fmla="*/ 95250 w 60"/>
              <a:gd name="T59" fmla="*/ 95250 h 77"/>
              <a:gd name="T60" fmla="*/ 88900 w 60"/>
              <a:gd name="T61" fmla="*/ 106362 h 77"/>
              <a:gd name="T62" fmla="*/ 82550 w 60"/>
              <a:gd name="T63" fmla="*/ 111125 h 77"/>
              <a:gd name="T64" fmla="*/ 76200 w 60"/>
              <a:gd name="T65" fmla="*/ 122237 h 77"/>
              <a:gd name="T66" fmla="*/ 63500 w 60"/>
              <a:gd name="T67" fmla="*/ 122237 h 77"/>
              <a:gd name="T68" fmla="*/ 44450 w 60"/>
              <a:gd name="T69" fmla="*/ 122237 h 77"/>
              <a:gd name="T70" fmla="*/ 31750 w 60"/>
              <a:gd name="T71" fmla="*/ 122237 h 77"/>
              <a:gd name="T72" fmla="*/ 19050 w 60"/>
              <a:gd name="T73" fmla="*/ 117475 h 77"/>
              <a:gd name="T74" fmla="*/ 6350 w 60"/>
              <a:gd name="T75" fmla="*/ 106362 h 77"/>
              <a:gd name="T76" fmla="*/ 6350 w 60"/>
              <a:gd name="T77" fmla="*/ 95250 h 77"/>
              <a:gd name="T78" fmla="*/ 19050 w 60"/>
              <a:gd name="T79" fmla="*/ 42862 h 77"/>
              <a:gd name="T80" fmla="*/ 25400 w 60"/>
              <a:gd name="T81" fmla="*/ 58737 h 77"/>
              <a:gd name="T82" fmla="*/ 31750 w 60"/>
              <a:gd name="T83" fmla="*/ 69850 h 77"/>
              <a:gd name="T84" fmla="*/ 38100 w 60"/>
              <a:gd name="T85" fmla="*/ 74612 h 77"/>
              <a:gd name="T86" fmla="*/ 50800 w 60"/>
              <a:gd name="T87" fmla="*/ 74612 h 77"/>
              <a:gd name="T88" fmla="*/ 57150 w 60"/>
              <a:gd name="T89" fmla="*/ 74612 h 77"/>
              <a:gd name="T90" fmla="*/ 69850 w 60"/>
              <a:gd name="T91" fmla="*/ 69850 h 77"/>
              <a:gd name="T92" fmla="*/ 76200 w 60"/>
              <a:gd name="T93" fmla="*/ 58737 h 77"/>
              <a:gd name="T94" fmla="*/ 76200 w 60"/>
              <a:gd name="T95" fmla="*/ 42862 h 77"/>
              <a:gd name="T96" fmla="*/ 76200 w 60"/>
              <a:gd name="T97" fmla="*/ 31750 h 77"/>
              <a:gd name="T98" fmla="*/ 69850 w 60"/>
              <a:gd name="T99" fmla="*/ 22225 h 77"/>
              <a:gd name="T100" fmla="*/ 57150 w 60"/>
              <a:gd name="T101" fmla="*/ 15875 h 77"/>
              <a:gd name="T102" fmla="*/ 50800 w 60"/>
              <a:gd name="T103" fmla="*/ 11112 h 77"/>
              <a:gd name="T104" fmla="*/ 38100 w 60"/>
              <a:gd name="T105" fmla="*/ 15875 h 77"/>
              <a:gd name="T106" fmla="*/ 31750 w 60"/>
              <a:gd name="T107" fmla="*/ 22225 h 77"/>
              <a:gd name="T108" fmla="*/ 25400 w 60"/>
              <a:gd name="T109" fmla="*/ 31750 h 77"/>
              <a:gd name="T110" fmla="*/ 19050 w 60"/>
              <a:gd name="T111" fmla="*/ 42862 h 7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0" h="77">
                <a:moveTo>
                  <a:pt x="4" y="60"/>
                </a:moveTo>
                <a:lnTo>
                  <a:pt x="16" y="60"/>
                </a:lnTo>
                <a:lnTo>
                  <a:pt x="16" y="64"/>
                </a:lnTo>
                <a:lnTo>
                  <a:pt x="20" y="67"/>
                </a:lnTo>
                <a:lnTo>
                  <a:pt x="24" y="70"/>
                </a:lnTo>
                <a:lnTo>
                  <a:pt x="28" y="70"/>
                </a:lnTo>
                <a:lnTo>
                  <a:pt x="36" y="70"/>
                </a:lnTo>
                <a:lnTo>
                  <a:pt x="40" y="67"/>
                </a:lnTo>
                <a:lnTo>
                  <a:pt x="44" y="64"/>
                </a:lnTo>
                <a:lnTo>
                  <a:pt x="48" y="60"/>
                </a:lnTo>
                <a:lnTo>
                  <a:pt x="48" y="57"/>
                </a:lnTo>
                <a:lnTo>
                  <a:pt x="48" y="50"/>
                </a:lnTo>
                <a:lnTo>
                  <a:pt x="40" y="54"/>
                </a:lnTo>
                <a:lnTo>
                  <a:pt x="28" y="57"/>
                </a:lnTo>
                <a:lnTo>
                  <a:pt x="16" y="54"/>
                </a:lnTo>
                <a:lnTo>
                  <a:pt x="8" y="47"/>
                </a:lnTo>
                <a:lnTo>
                  <a:pt x="4" y="40"/>
                </a:lnTo>
                <a:lnTo>
                  <a:pt x="0" y="27"/>
                </a:lnTo>
                <a:lnTo>
                  <a:pt x="4" y="20"/>
                </a:lnTo>
                <a:lnTo>
                  <a:pt x="4" y="14"/>
                </a:lnTo>
                <a:lnTo>
                  <a:pt x="8" y="7"/>
                </a:lnTo>
                <a:lnTo>
                  <a:pt x="16" y="3"/>
                </a:lnTo>
                <a:lnTo>
                  <a:pt x="20" y="0"/>
                </a:lnTo>
                <a:lnTo>
                  <a:pt x="28" y="0"/>
                </a:lnTo>
                <a:lnTo>
                  <a:pt x="40" y="0"/>
                </a:lnTo>
                <a:lnTo>
                  <a:pt x="48" y="7"/>
                </a:lnTo>
                <a:lnTo>
                  <a:pt x="48" y="0"/>
                </a:lnTo>
                <a:lnTo>
                  <a:pt x="60" y="0"/>
                </a:lnTo>
                <a:lnTo>
                  <a:pt x="60" y="47"/>
                </a:lnTo>
                <a:lnTo>
                  <a:pt x="60" y="60"/>
                </a:lnTo>
                <a:lnTo>
                  <a:pt x="56" y="67"/>
                </a:lnTo>
                <a:lnTo>
                  <a:pt x="52" y="70"/>
                </a:lnTo>
                <a:lnTo>
                  <a:pt x="48" y="77"/>
                </a:lnTo>
                <a:lnTo>
                  <a:pt x="40" y="77"/>
                </a:lnTo>
                <a:lnTo>
                  <a:pt x="28" y="77"/>
                </a:lnTo>
                <a:lnTo>
                  <a:pt x="20" y="77"/>
                </a:lnTo>
                <a:lnTo>
                  <a:pt x="12" y="74"/>
                </a:lnTo>
                <a:lnTo>
                  <a:pt x="4" y="67"/>
                </a:lnTo>
                <a:lnTo>
                  <a:pt x="4" y="60"/>
                </a:lnTo>
                <a:close/>
                <a:moveTo>
                  <a:pt x="12" y="27"/>
                </a:moveTo>
                <a:lnTo>
                  <a:pt x="16" y="37"/>
                </a:lnTo>
                <a:lnTo>
                  <a:pt x="20" y="44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4" y="44"/>
                </a:lnTo>
                <a:lnTo>
                  <a:pt x="48" y="37"/>
                </a:lnTo>
                <a:lnTo>
                  <a:pt x="48" y="27"/>
                </a:lnTo>
                <a:lnTo>
                  <a:pt x="48" y="20"/>
                </a:lnTo>
                <a:lnTo>
                  <a:pt x="44" y="14"/>
                </a:lnTo>
                <a:lnTo>
                  <a:pt x="36" y="10"/>
                </a:lnTo>
                <a:lnTo>
                  <a:pt x="32" y="7"/>
                </a:lnTo>
                <a:lnTo>
                  <a:pt x="24" y="10"/>
                </a:lnTo>
                <a:lnTo>
                  <a:pt x="20" y="14"/>
                </a:lnTo>
                <a:lnTo>
                  <a:pt x="16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72" name="Freeform 64"/>
          <p:cNvSpPr>
            <a:spLocks/>
          </p:cNvSpPr>
          <p:nvPr/>
        </p:nvSpPr>
        <p:spPr bwMode="auto">
          <a:xfrm>
            <a:off x="7539038" y="1144588"/>
            <a:ext cx="82550" cy="122237"/>
          </a:xfrm>
          <a:custGeom>
            <a:avLst/>
            <a:gdLst>
              <a:gd name="T0" fmla="*/ 0 w 52"/>
              <a:gd name="T1" fmla="*/ 122237 h 77"/>
              <a:gd name="T2" fmla="*/ 0 w 52"/>
              <a:gd name="T3" fmla="*/ 0 h 77"/>
              <a:gd name="T4" fmla="*/ 19050 w 52"/>
              <a:gd name="T5" fmla="*/ 0 h 77"/>
              <a:gd name="T6" fmla="*/ 19050 w 52"/>
              <a:gd name="T7" fmla="*/ 42862 h 77"/>
              <a:gd name="T8" fmla="*/ 38100 w 52"/>
              <a:gd name="T9" fmla="*/ 31750 h 77"/>
              <a:gd name="T10" fmla="*/ 50800 w 52"/>
              <a:gd name="T11" fmla="*/ 31750 h 77"/>
              <a:gd name="T12" fmla="*/ 63500 w 52"/>
              <a:gd name="T13" fmla="*/ 31750 h 77"/>
              <a:gd name="T14" fmla="*/ 69850 w 52"/>
              <a:gd name="T15" fmla="*/ 36512 h 77"/>
              <a:gd name="T16" fmla="*/ 76200 w 52"/>
              <a:gd name="T17" fmla="*/ 36512 h 77"/>
              <a:gd name="T18" fmla="*/ 82550 w 52"/>
              <a:gd name="T19" fmla="*/ 47625 h 77"/>
              <a:gd name="T20" fmla="*/ 82550 w 52"/>
              <a:gd name="T21" fmla="*/ 53975 h 77"/>
              <a:gd name="T22" fmla="*/ 82550 w 52"/>
              <a:gd name="T23" fmla="*/ 63500 h 77"/>
              <a:gd name="T24" fmla="*/ 82550 w 52"/>
              <a:gd name="T25" fmla="*/ 122237 h 77"/>
              <a:gd name="T26" fmla="*/ 63500 w 52"/>
              <a:gd name="T27" fmla="*/ 122237 h 77"/>
              <a:gd name="T28" fmla="*/ 63500 w 52"/>
              <a:gd name="T29" fmla="*/ 63500 h 77"/>
              <a:gd name="T30" fmla="*/ 63500 w 52"/>
              <a:gd name="T31" fmla="*/ 58737 h 77"/>
              <a:gd name="T32" fmla="*/ 63500 w 52"/>
              <a:gd name="T33" fmla="*/ 47625 h 77"/>
              <a:gd name="T34" fmla="*/ 57150 w 52"/>
              <a:gd name="T35" fmla="*/ 47625 h 77"/>
              <a:gd name="T36" fmla="*/ 44450 w 52"/>
              <a:gd name="T37" fmla="*/ 42862 h 77"/>
              <a:gd name="T38" fmla="*/ 38100 w 52"/>
              <a:gd name="T39" fmla="*/ 47625 h 77"/>
              <a:gd name="T40" fmla="*/ 31750 w 52"/>
              <a:gd name="T41" fmla="*/ 47625 h 77"/>
              <a:gd name="T42" fmla="*/ 25400 w 52"/>
              <a:gd name="T43" fmla="*/ 53975 h 77"/>
              <a:gd name="T44" fmla="*/ 25400 w 52"/>
              <a:gd name="T45" fmla="*/ 58737 h 77"/>
              <a:gd name="T46" fmla="*/ 25400 w 52"/>
              <a:gd name="T47" fmla="*/ 63500 h 77"/>
              <a:gd name="T48" fmla="*/ 19050 w 52"/>
              <a:gd name="T49" fmla="*/ 74612 h 77"/>
              <a:gd name="T50" fmla="*/ 19050 w 52"/>
              <a:gd name="T51" fmla="*/ 122237 h 77"/>
              <a:gd name="T52" fmla="*/ 0 w 52"/>
              <a:gd name="T53" fmla="*/ 122237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2" h="77">
                <a:moveTo>
                  <a:pt x="0" y="77"/>
                </a:moveTo>
                <a:lnTo>
                  <a:pt x="0" y="0"/>
                </a:lnTo>
                <a:lnTo>
                  <a:pt x="12" y="0"/>
                </a:lnTo>
                <a:lnTo>
                  <a:pt x="12" y="27"/>
                </a:lnTo>
                <a:lnTo>
                  <a:pt x="24" y="20"/>
                </a:lnTo>
                <a:lnTo>
                  <a:pt x="32" y="20"/>
                </a:lnTo>
                <a:lnTo>
                  <a:pt x="40" y="20"/>
                </a:lnTo>
                <a:lnTo>
                  <a:pt x="44" y="23"/>
                </a:lnTo>
                <a:lnTo>
                  <a:pt x="48" y="23"/>
                </a:lnTo>
                <a:lnTo>
                  <a:pt x="52" y="30"/>
                </a:lnTo>
                <a:lnTo>
                  <a:pt x="52" y="34"/>
                </a:lnTo>
                <a:lnTo>
                  <a:pt x="52" y="40"/>
                </a:lnTo>
                <a:lnTo>
                  <a:pt x="52" y="77"/>
                </a:lnTo>
                <a:lnTo>
                  <a:pt x="40" y="77"/>
                </a:lnTo>
                <a:lnTo>
                  <a:pt x="40" y="40"/>
                </a:lnTo>
                <a:lnTo>
                  <a:pt x="40" y="37"/>
                </a:lnTo>
                <a:lnTo>
                  <a:pt x="40" y="30"/>
                </a:lnTo>
                <a:lnTo>
                  <a:pt x="36" y="30"/>
                </a:lnTo>
                <a:lnTo>
                  <a:pt x="28" y="27"/>
                </a:lnTo>
                <a:lnTo>
                  <a:pt x="24" y="30"/>
                </a:lnTo>
                <a:lnTo>
                  <a:pt x="20" y="30"/>
                </a:lnTo>
                <a:lnTo>
                  <a:pt x="16" y="34"/>
                </a:lnTo>
                <a:lnTo>
                  <a:pt x="16" y="37"/>
                </a:lnTo>
                <a:lnTo>
                  <a:pt x="16" y="40"/>
                </a:lnTo>
                <a:lnTo>
                  <a:pt x="12" y="47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73" name="Rectangle 65"/>
          <p:cNvSpPr>
            <a:spLocks noChangeArrowheads="1"/>
          </p:cNvSpPr>
          <p:nvPr/>
        </p:nvSpPr>
        <p:spPr bwMode="auto">
          <a:xfrm>
            <a:off x="1036638" y="2338388"/>
            <a:ext cx="1741487" cy="239712"/>
          </a:xfrm>
          <a:prstGeom prst="rect">
            <a:avLst/>
          </a:prstGeom>
          <a:solidFill>
            <a:srgbClr val="FBE1C8"/>
          </a:solidFill>
          <a:ln w="0">
            <a:solidFill>
              <a:srgbClr val="FBE1C8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74" name="Rectangle 66"/>
          <p:cNvSpPr>
            <a:spLocks noChangeArrowheads="1"/>
          </p:cNvSpPr>
          <p:nvPr/>
        </p:nvSpPr>
        <p:spPr bwMode="auto">
          <a:xfrm>
            <a:off x="1036638" y="2338388"/>
            <a:ext cx="1741487" cy="2397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75" name="Freeform 67"/>
          <p:cNvSpPr>
            <a:spLocks/>
          </p:cNvSpPr>
          <p:nvPr/>
        </p:nvSpPr>
        <p:spPr bwMode="auto">
          <a:xfrm>
            <a:off x="3598863" y="1463675"/>
            <a:ext cx="88900" cy="95250"/>
          </a:xfrm>
          <a:custGeom>
            <a:avLst/>
            <a:gdLst>
              <a:gd name="T0" fmla="*/ 19050 w 56"/>
              <a:gd name="T1" fmla="*/ 63500 h 60"/>
              <a:gd name="T2" fmla="*/ 25400 w 56"/>
              <a:gd name="T3" fmla="*/ 73025 h 60"/>
              <a:gd name="T4" fmla="*/ 44450 w 56"/>
              <a:gd name="T5" fmla="*/ 79375 h 60"/>
              <a:gd name="T6" fmla="*/ 63500 w 56"/>
              <a:gd name="T7" fmla="*/ 73025 h 60"/>
              <a:gd name="T8" fmla="*/ 69850 w 56"/>
              <a:gd name="T9" fmla="*/ 68263 h 60"/>
              <a:gd name="T10" fmla="*/ 63500 w 56"/>
              <a:gd name="T11" fmla="*/ 57150 h 60"/>
              <a:gd name="T12" fmla="*/ 44450 w 56"/>
              <a:gd name="T13" fmla="*/ 52388 h 60"/>
              <a:gd name="T14" fmla="*/ 19050 w 56"/>
              <a:gd name="T15" fmla="*/ 47625 h 60"/>
              <a:gd name="T16" fmla="*/ 6350 w 56"/>
              <a:gd name="T17" fmla="*/ 36513 h 60"/>
              <a:gd name="T18" fmla="*/ 0 w 56"/>
              <a:gd name="T19" fmla="*/ 25400 h 60"/>
              <a:gd name="T20" fmla="*/ 6350 w 56"/>
              <a:gd name="T21" fmla="*/ 15875 h 60"/>
              <a:gd name="T22" fmla="*/ 12700 w 56"/>
              <a:gd name="T23" fmla="*/ 9525 h 60"/>
              <a:gd name="T24" fmla="*/ 25400 w 56"/>
              <a:gd name="T25" fmla="*/ 4763 h 60"/>
              <a:gd name="T26" fmla="*/ 38100 w 56"/>
              <a:gd name="T27" fmla="*/ 0 h 60"/>
              <a:gd name="T28" fmla="*/ 63500 w 56"/>
              <a:gd name="T29" fmla="*/ 4763 h 60"/>
              <a:gd name="T30" fmla="*/ 76200 w 56"/>
              <a:gd name="T31" fmla="*/ 9525 h 60"/>
              <a:gd name="T32" fmla="*/ 82550 w 56"/>
              <a:gd name="T33" fmla="*/ 25400 h 60"/>
              <a:gd name="T34" fmla="*/ 57150 w 56"/>
              <a:gd name="T35" fmla="*/ 20638 h 60"/>
              <a:gd name="T36" fmla="*/ 50800 w 56"/>
              <a:gd name="T37" fmla="*/ 15875 h 60"/>
              <a:gd name="T38" fmla="*/ 31750 w 56"/>
              <a:gd name="T39" fmla="*/ 15875 h 60"/>
              <a:gd name="T40" fmla="*/ 25400 w 56"/>
              <a:gd name="T41" fmla="*/ 20638 h 60"/>
              <a:gd name="T42" fmla="*/ 25400 w 56"/>
              <a:gd name="T43" fmla="*/ 25400 h 60"/>
              <a:gd name="T44" fmla="*/ 25400 w 56"/>
              <a:gd name="T45" fmla="*/ 31750 h 60"/>
              <a:gd name="T46" fmla="*/ 31750 w 56"/>
              <a:gd name="T47" fmla="*/ 36513 h 60"/>
              <a:gd name="T48" fmla="*/ 57150 w 56"/>
              <a:gd name="T49" fmla="*/ 41275 h 60"/>
              <a:gd name="T50" fmla="*/ 76200 w 56"/>
              <a:gd name="T51" fmla="*/ 47625 h 60"/>
              <a:gd name="T52" fmla="*/ 88900 w 56"/>
              <a:gd name="T53" fmla="*/ 57150 h 60"/>
              <a:gd name="T54" fmla="*/ 88900 w 56"/>
              <a:gd name="T55" fmla="*/ 73025 h 60"/>
              <a:gd name="T56" fmla="*/ 76200 w 56"/>
              <a:gd name="T57" fmla="*/ 84138 h 60"/>
              <a:gd name="T58" fmla="*/ 57150 w 56"/>
              <a:gd name="T59" fmla="*/ 88900 h 60"/>
              <a:gd name="T60" fmla="*/ 25400 w 56"/>
              <a:gd name="T61" fmla="*/ 88900 h 60"/>
              <a:gd name="T62" fmla="*/ 6350 w 56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0">
                <a:moveTo>
                  <a:pt x="0" y="40"/>
                </a:moveTo>
                <a:lnTo>
                  <a:pt x="12" y="40"/>
                </a:lnTo>
                <a:lnTo>
                  <a:pt x="16" y="43"/>
                </a:lnTo>
                <a:lnTo>
                  <a:pt x="16" y="46"/>
                </a:lnTo>
                <a:lnTo>
                  <a:pt x="24" y="50"/>
                </a:lnTo>
                <a:lnTo>
                  <a:pt x="28" y="50"/>
                </a:lnTo>
                <a:lnTo>
                  <a:pt x="36" y="50"/>
                </a:lnTo>
                <a:lnTo>
                  <a:pt x="40" y="46"/>
                </a:lnTo>
                <a:lnTo>
                  <a:pt x="44" y="46"/>
                </a:lnTo>
                <a:lnTo>
                  <a:pt x="44" y="43"/>
                </a:lnTo>
                <a:lnTo>
                  <a:pt x="44" y="40"/>
                </a:lnTo>
                <a:lnTo>
                  <a:pt x="40" y="36"/>
                </a:lnTo>
                <a:lnTo>
                  <a:pt x="36" y="36"/>
                </a:lnTo>
                <a:lnTo>
                  <a:pt x="28" y="33"/>
                </a:lnTo>
                <a:lnTo>
                  <a:pt x="20" y="33"/>
                </a:lnTo>
                <a:lnTo>
                  <a:pt x="12" y="30"/>
                </a:lnTo>
                <a:lnTo>
                  <a:pt x="8" y="26"/>
                </a:lnTo>
                <a:lnTo>
                  <a:pt x="4" y="23"/>
                </a:lnTo>
                <a:lnTo>
                  <a:pt x="4" y="20"/>
                </a:lnTo>
                <a:lnTo>
                  <a:pt x="0" y="16"/>
                </a:lnTo>
                <a:lnTo>
                  <a:pt x="4" y="13"/>
                </a:lnTo>
                <a:lnTo>
                  <a:pt x="4" y="10"/>
                </a:lnTo>
                <a:lnTo>
                  <a:pt x="8" y="6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3"/>
                </a:lnTo>
                <a:lnTo>
                  <a:pt x="44" y="6"/>
                </a:lnTo>
                <a:lnTo>
                  <a:pt x="48" y="6"/>
                </a:lnTo>
                <a:lnTo>
                  <a:pt x="48" y="13"/>
                </a:lnTo>
                <a:lnTo>
                  <a:pt x="52" y="16"/>
                </a:lnTo>
                <a:lnTo>
                  <a:pt x="40" y="16"/>
                </a:lnTo>
                <a:lnTo>
                  <a:pt x="36" y="13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3"/>
                </a:lnTo>
                <a:lnTo>
                  <a:pt x="12" y="16"/>
                </a:lnTo>
                <a:lnTo>
                  <a:pt x="16" y="16"/>
                </a:lnTo>
                <a:lnTo>
                  <a:pt x="16" y="20"/>
                </a:lnTo>
                <a:lnTo>
                  <a:pt x="20" y="20"/>
                </a:lnTo>
                <a:lnTo>
                  <a:pt x="20" y="23"/>
                </a:lnTo>
                <a:lnTo>
                  <a:pt x="28" y="23"/>
                </a:lnTo>
                <a:lnTo>
                  <a:pt x="36" y="26"/>
                </a:lnTo>
                <a:lnTo>
                  <a:pt x="44" y="26"/>
                </a:lnTo>
                <a:lnTo>
                  <a:pt x="48" y="30"/>
                </a:lnTo>
                <a:lnTo>
                  <a:pt x="52" y="33"/>
                </a:lnTo>
                <a:lnTo>
                  <a:pt x="56" y="36"/>
                </a:lnTo>
                <a:lnTo>
                  <a:pt x="56" y="40"/>
                </a:lnTo>
                <a:lnTo>
                  <a:pt x="56" y="46"/>
                </a:lnTo>
                <a:lnTo>
                  <a:pt x="52" y="50"/>
                </a:lnTo>
                <a:lnTo>
                  <a:pt x="48" y="53"/>
                </a:lnTo>
                <a:lnTo>
                  <a:pt x="44" y="56"/>
                </a:lnTo>
                <a:lnTo>
                  <a:pt x="36" y="56"/>
                </a:lnTo>
                <a:lnTo>
                  <a:pt x="28" y="60"/>
                </a:lnTo>
                <a:lnTo>
                  <a:pt x="16" y="56"/>
                </a:lnTo>
                <a:lnTo>
                  <a:pt x="8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76" name="Freeform 68"/>
          <p:cNvSpPr>
            <a:spLocks/>
          </p:cNvSpPr>
          <p:nvPr/>
        </p:nvSpPr>
        <p:spPr bwMode="auto">
          <a:xfrm>
            <a:off x="3706813" y="1468438"/>
            <a:ext cx="82550" cy="90487"/>
          </a:xfrm>
          <a:custGeom>
            <a:avLst/>
            <a:gdLst>
              <a:gd name="T0" fmla="*/ 63500 w 52"/>
              <a:gd name="T1" fmla="*/ 84137 h 57"/>
              <a:gd name="T2" fmla="*/ 63500 w 52"/>
              <a:gd name="T3" fmla="*/ 74612 h 57"/>
              <a:gd name="T4" fmla="*/ 57150 w 52"/>
              <a:gd name="T5" fmla="*/ 79375 h 57"/>
              <a:gd name="T6" fmla="*/ 50800 w 52"/>
              <a:gd name="T7" fmla="*/ 84137 h 57"/>
              <a:gd name="T8" fmla="*/ 38100 w 52"/>
              <a:gd name="T9" fmla="*/ 90487 h 57"/>
              <a:gd name="T10" fmla="*/ 25400 w 52"/>
              <a:gd name="T11" fmla="*/ 90487 h 57"/>
              <a:gd name="T12" fmla="*/ 19050 w 52"/>
              <a:gd name="T13" fmla="*/ 84137 h 57"/>
              <a:gd name="T14" fmla="*/ 12700 w 52"/>
              <a:gd name="T15" fmla="*/ 79375 h 57"/>
              <a:gd name="T16" fmla="*/ 6350 w 52"/>
              <a:gd name="T17" fmla="*/ 79375 h 57"/>
              <a:gd name="T18" fmla="*/ 6350 w 52"/>
              <a:gd name="T19" fmla="*/ 74612 h 57"/>
              <a:gd name="T20" fmla="*/ 6350 w 52"/>
              <a:gd name="T21" fmla="*/ 68262 h 57"/>
              <a:gd name="T22" fmla="*/ 6350 w 52"/>
              <a:gd name="T23" fmla="*/ 63500 h 57"/>
              <a:gd name="T24" fmla="*/ 0 w 52"/>
              <a:gd name="T25" fmla="*/ 52387 h 57"/>
              <a:gd name="T26" fmla="*/ 0 w 52"/>
              <a:gd name="T27" fmla="*/ 0 h 57"/>
              <a:gd name="T28" fmla="*/ 19050 w 52"/>
              <a:gd name="T29" fmla="*/ 0 h 57"/>
              <a:gd name="T30" fmla="*/ 19050 w 52"/>
              <a:gd name="T31" fmla="*/ 47625 h 57"/>
              <a:gd name="T32" fmla="*/ 25400 w 52"/>
              <a:gd name="T33" fmla="*/ 58737 h 57"/>
              <a:gd name="T34" fmla="*/ 25400 w 52"/>
              <a:gd name="T35" fmla="*/ 63500 h 57"/>
              <a:gd name="T36" fmla="*/ 25400 w 52"/>
              <a:gd name="T37" fmla="*/ 68262 h 57"/>
              <a:gd name="T38" fmla="*/ 31750 w 52"/>
              <a:gd name="T39" fmla="*/ 68262 h 57"/>
              <a:gd name="T40" fmla="*/ 38100 w 52"/>
              <a:gd name="T41" fmla="*/ 74612 h 57"/>
              <a:gd name="T42" fmla="*/ 44450 w 52"/>
              <a:gd name="T43" fmla="*/ 74612 h 57"/>
              <a:gd name="T44" fmla="*/ 50800 w 52"/>
              <a:gd name="T45" fmla="*/ 74612 h 57"/>
              <a:gd name="T46" fmla="*/ 57150 w 52"/>
              <a:gd name="T47" fmla="*/ 68262 h 57"/>
              <a:gd name="T48" fmla="*/ 63500 w 52"/>
              <a:gd name="T49" fmla="*/ 68262 h 57"/>
              <a:gd name="T50" fmla="*/ 63500 w 52"/>
              <a:gd name="T51" fmla="*/ 63500 h 57"/>
              <a:gd name="T52" fmla="*/ 63500 w 52"/>
              <a:gd name="T53" fmla="*/ 52387 h 57"/>
              <a:gd name="T54" fmla="*/ 63500 w 52"/>
              <a:gd name="T55" fmla="*/ 42862 h 57"/>
              <a:gd name="T56" fmla="*/ 63500 w 52"/>
              <a:gd name="T57" fmla="*/ 0 h 57"/>
              <a:gd name="T58" fmla="*/ 82550 w 52"/>
              <a:gd name="T59" fmla="*/ 0 h 57"/>
              <a:gd name="T60" fmla="*/ 82550 w 52"/>
              <a:gd name="T61" fmla="*/ 84137 h 57"/>
              <a:gd name="T62" fmla="*/ 63500 w 52"/>
              <a:gd name="T63" fmla="*/ 84137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40" y="53"/>
                </a:moveTo>
                <a:lnTo>
                  <a:pt x="40" y="47"/>
                </a:lnTo>
                <a:lnTo>
                  <a:pt x="36" y="50"/>
                </a:lnTo>
                <a:lnTo>
                  <a:pt x="32" y="53"/>
                </a:lnTo>
                <a:lnTo>
                  <a:pt x="24" y="57"/>
                </a:lnTo>
                <a:lnTo>
                  <a:pt x="16" y="57"/>
                </a:lnTo>
                <a:lnTo>
                  <a:pt x="12" y="53"/>
                </a:lnTo>
                <a:lnTo>
                  <a:pt x="8" y="50"/>
                </a:lnTo>
                <a:lnTo>
                  <a:pt x="4" y="50"/>
                </a:lnTo>
                <a:lnTo>
                  <a:pt x="4" y="47"/>
                </a:lnTo>
                <a:lnTo>
                  <a:pt x="4" y="43"/>
                </a:lnTo>
                <a:lnTo>
                  <a:pt x="4" y="40"/>
                </a:lnTo>
                <a:lnTo>
                  <a:pt x="0" y="33"/>
                </a:ln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16" y="37"/>
                </a:lnTo>
                <a:lnTo>
                  <a:pt x="16" y="40"/>
                </a:lnTo>
                <a:lnTo>
                  <a:pt x="16" y="43"/>
                </a:lnTo>
                <a:lnTo>
                  <a:pt x="20" y="43"/>
                </a:lnTo>
                <a:lnTo>
                  <a:pt x="24" y="47"/>
                </a:lnTo>
                <a:lnTo>
                  <a:pt x="28" y="47"/>
                </a:lnTo>
                <a:lnTo>
                  <a:pt x="32" y="47"/>
                </a:lnTo>
                <a:lnTo>
                  <a:pt x="36" y="43"/>
                </a:lnTo>
                <a:lnTo>
                  <a:pt x="40" y="43"/>
                </a:lnTo>
                <a:lnTo>
                  <a:pt x="40" y="40"/>
                </a:lnTo>
                <a:lnTo>
                  <a:pt x="40" y="33"/>
                </a:lnTo>
                <a:lnTo>
                  <a:pt x="40" y="27"/>
                </a:lnTo>
                <a:lnTo>
                  <a:pt x="40" y="0"/>
                </a:lnTo>
                <a:lnTo>
                  <a:pt x="52" y="0"/>
                </a:lnTo>
                <a:lnTo>
                  <a:pt x="52" y="53"/>
                </a:lnTo>
                <a:lnTo>
                  <a:pt x="40" y="5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77" name="Freeform 69"/>
          <p:cNvSpPr>
            <a:spLocks noEditPoints="1"/>
          </p:cNvSpPr>
          <p:nvPr/>
        </p:nvSpPr>
        <p:spPr bwMode="auto">
          <a:xfrm>
            <a:off x="3821113" y="1431925"/>
            <a:ext cx="88900" cy="127000"/>
          </a:xfrm>
          <a:custGeom>
            <a:avLst/>
            <a:gdLst>
              <a:gd name="T0" fmla="*/ 19050 w 56"/>
              <a:gd name="T1" fmla="*/ 120650 h 80"/>
              <a:gd name="T2" fmla="*/ 0 w 56"/>
              <a:gd name="T3" fmla="*/ 120650 h 80"/>
              <a:gd name="T4" fmla="*/ 0 w 56"/>
              <a:gd name="T5" fmla="*/ 0 h 80"/>
              <a:gd name="T6" fmla="*/ 19050 w 56"/>
              <a:gd name="T7" fmla="*/ 0 h 80"/>
              <a:gd name="T8" fmla="*/ 19050 w 56"/>
              <a:gd name="T9" fmla="*/ 47625 h 80"/>
              <a:gd name="T10" fmla="*/ 31750 w 56"/>
              <a:gd name="T11" fmla="*/ 36513 h 80"/>
              <a:gd name="T12" fmla="*/ 44450 w 56"/>
              <a:gd name="T13" fmla="*/ 31750 h 80"/>
              <a:gd name="T14" fmla="*/ 57150 w 56"/>
              <a:gd name="T15" fmla="*/ 31750 h 80"/>
              <a:gd name="T16" fmla="*/ 63500 w 56"/>
              <a:gd name="T17" fmla="*/ 36513 h 80"/>
              <a:gd name="T18" fmla="*/ 69850 w 56"/>
              <a:gd name="T19" fmla="*/ 41275 h 80"/>
              <a:gd name="T20" fmla="*/ 76200 w 56"/>
              <a:gd name="T21" fmla="*/ 47625 h 80"/>
              <a:gd name="T22" fmla="*/ 82550 w 56"/>
              <a:gd name="T23" fmla="*/ 52388 h 80"/>
              <a:gd name="T24" fmla="*/ 88900 w 56"/>
              <a:gd name="T25" fmla="*/ 57150 h 80"/>
              <a:gd name="T26" fmla="*/ 88900 w 56"/>
              <a:gd name="T27" fmla="*/ 68263 h 80"/>
              <a:gd name="T28" fmla="*/ 88900 w 56"/>
              <a:gd name="T29" fmla="*/ 79375 h 80"/>
              <a:gd name="T30" fmla="*/ 88900 w 56"/>
              <a:gd name="T31" fmla="*/ 100013 h 80"/>
              <a:gd name="T32" fmla="*/ 76200 w 56"/>
              <a:gd name="T33" fmla="*/ 111125 h 80"/>
              <a:gd name="T34" fmla="*/ 63500 w 56"/>
              <a:gd name="T35" fmla="*/ 120650 h 80"/>
              <a:gd name="T36" fmla="*/ 44450 w 56"/>
              <a:gd name="T37" fmla="*/ 127000 h 80"/>
              <a:gd name="T38" fmla="*/ 31750 w 56"/>
              <a:gd name="T39" fmla="*/ 120650 h 80"/>
              <a:gd name="T40" fmla="*/ 25400 w 56"/>
              <a:gd name="T41" fmla="*/ 115888 h 80"/>
              <a:gd name="T42" fmla="*/ 19050 w 56"/>
              <a:gd name="T43" fmla="*/ 111125 h 80"/>
              <a:gd name="T44" fmla="*/ 19050 w 56"/>
              <a:gd name="T45" fmla="*/ 120650 h 80"/>
              <a:gd name="T46" fmla="*/ 19050 w 56"/>
              <a:gd name="T47" fmla="*/ 79375 h 80"/>
              <a:gd name="T48" fmla="*/ 19050 w 56"/>
              <a:gd name="T49" fmla="*/ 88900 h 80"/>
              <a:gd name="T50" fmla="*/ 25400 w 56"/>
              <a:gd name="T51" fmla="*/ 100013 h 80"/>
              <a:gd name="T52" fmla="*/ 31750 w 56"/>
              <a:gd name="T53" fmla="*/ 104775 h 80"/>
              <a:gd name="T54" fmla="*/ 44450 w 56"/>
              <a:gd name="T55" fmla="*/ 111125 h 80"/>
              <a:gd name="T56" fmla="*/ 57150 w 56"/>
              <a:gd name="T57" fmla="*/ 111125 h 80"/>
              <a:gd name="T58" fmla="*/ 63500 w 56"/>
              <a:gd name="T59" fmla="*/ 100013 h 80"/>
              <a:gd name="T60" fmla="*/ 69850 w 56"/>
              <a:gd name="T61" fmla="*/ 95250 h 80"/>
              <a:gd name="T62" fmla="*/ 69850 w 56"/>
              <a:gd name="T63" fmla="*/ 79375 h 80"/>
              <a:gd name="T64" fmla="*/ 69850 w 56"/>
              <a:gd name="T65" fmla="*/ 63500 h 80"/>
              <a:gd name="T66" fmla="*/ 63500 w 56"/>
              <a:gd name="T67" fmla="*/ 52388 h 80"/>
              <a:gd name="T68" fmla="*/ 57150 w 56"/>
              <a:gd name="T69" fmla="*/ 47625 h 80"/>
              <a:gd name="T70" fmla="*/ 44450 w 56"/>
              <a:gd name="T71" fmla="*/ 47625 h 80"/>
              <a:gd name="T72" fmla="*/ 31750 w 56"/>
              <a:gd name="T73" fmla="*/ 47625 h 80"/>
              <a:gd name="T74" fmla="*/ 25400 w 56"/>
              <a:gd name="T75" fmla="*/ 57150 h 80"/>
              <a:gd name="T76" fmla="*/ 19050 w 56"/>
              <a:gd name="T77" fmla="*/ 63500 h 80"/>
              <a:gd name="T78" fmla="*/ 19050 w 56"/>
              <a:gd name="T79" fmla="*/ 79375 h 8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" h="80">
                <a:moveTo>
                  <a:pt x="12" y="76"/>
                </a:moveTo>
                <a:lnTo>
                  <a:pt x="0" y="76"/>
                </a:ln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20" y="23"/>
                </a:lnTo>
                <a:lnTo>
                  <a:pt x="28" y="20"/>
                </a:lnTo>
                <a:lnTo>
                  <a:pt x="36" y="20"/>
                </a:lnTo>
                <a:lnTo>
                  <a:pt x="40" y="23"/>
                </a:lnTo>
                <a:lnTo>
                  <a:pt x="44" y="26"/>
                </a:lnTo>
                <a:lnTo>
                  <a:pt x="48" y="30"/>
                </a:lnTo>
                <a:lnTo>
                  <a:pt x="52" y="33"/>
                </a:lnTo>
                <a:lnTo>
                  <a:pt x="56" y="36"/>
                </a:lnTo>
                <a:lnTo>
                  <a:pt x="56" y="43"/>
                </a:lnTo>
                <a:lnTo>
                  <a:pt x="56" y="50"/>
                </a:lnTo>
                <a:lnTo>
                  <a:pt x="56" y="63"/>
                </a:lnTo>
                <a:lnTo>
                  <a:pt x="48" y="70"/>
                </a:lnTo>
                <a:lnTo>
                  <a:pt x="40" y="76"/>
                </a:lnTo>
                <a:lnTo>
                  <a:pt x="28" y="80"/>
                </a:lnTo>
                <a:lnTo>
                  <a:pt x="20" y="76"/>
                </a:lnTo>
                <a:lnTo>
                  <a:pt x="16" y="73"/>
                </a:lnTo>
                <a:lnTo>
                  <a:pt x="12" y="70"/>
                </a:lnTo>
                <a:lnTo>
                  <a:pt x="12" y="76"/>
                </a:lnTo>
                <a:close/>
                <a:moveTo>
                  <a:pt x="12" y="50"/>
                </a:moveTo>
                <a:lnTo>
                  <a:pt x="12" y="56"/>
                </a:lnTo>
                <a:lnTo>
                  <a:pt x="16" y="63"/>
                </a:lnTo>
                <a:lnTo>
                  <a:pt x="20" y="66"/>
                </a:lnTo>
                <a:lnTo>
                  <a:pt x="28" y="70"/>
                </a:lnTo>
                <a:lnTo>
                  <a:pt x="36" y="70"/>
                </a:lnTo>
                <a:lnTo>
                  <a:pt x="40" y="63"/>
                </a:lnTo>
                <a:lnTo>
                  <a:pt x="44" y="60"/>
                </a:lnTo>
                <a:lnTo>
                  <a:pt x="44" y="50"/>
                </a:lnTo>
                <a:lnTo>
                  <a:pt x="44" y="40"/>
                </a:lnTo>
                <a:lnTo>
                  <a:pt x="40" y="33"/>
                </a:lnTo>
                <a:lnTo>
                  <a:pt x="36" y="30"/>
                </a:lnTo>
                <a:lnTo>
                  <a:pt x="28" y="30"/>
                </a:lnTo>
                <a:lnTo>
                  <a:pt x="20" y="30"/>
                </a:lnTo>
                <a:lnTo>
                  <a:pt x="16" y="36"/>
                </a:lnTo>
                <a:lnTo>
                  <a:pt x="12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78" name="Freeform 70"/>
          <p:cNvSpPr>
            <a:spLocks noEditPoints="1"/>
          </p:cNvSpPr>
          <p:nvPr/>
        </p:nvSpPr>
        <p:spPr bwMode="auto">
          <a:xfrm>
            <a:off x="3986213" y="1425575"/>
            <a:ext cx="95250" cy="144463"/>
          </a:xfrm>
          <a:custGeom>
            <a:avLst/>
            <a:gdLst>
              <a:gd name="T0" fmla="*/ 38100 w 60"/>
              <a:gd name="T1" fmla="*/ 133350 h 91"/>
              <a:gd name="T2" fmla="*/ 19050 w 60"/>
              <a:gd name="T3" fmla="*/ 127000 h 91"/>
              <a:gd name="T4" fmla="*/ 6350 w 60"/>
              <a:gd name="T5" fmla="*/ 111125 h 91"/>
              <a:gd name="T6" fmla="*/ 0 w 60"/>
              <a:gd name="T7" fmla="*/ 95250 h 91"/>
              <a:gd name="T8" fmla="*/ 19050 w 60"/>
              <a:gd name="T9" fmla="*/ 101600 h 91"/>
              <a:gd name="T10" fmla="*/ 31750 w 60"/>
              <a:gd name="T11" fmla="*/ 111125 h 91"/>
              <a:gd name="T12" fmla="*/ 38100 w 60"/>
              <a:gd name="T13" fmla="*/ 74613 h 91"/>
              <a:gd name="T14" fmla="*/ 19050 w 60"/>
              <a:gd name="T15" fmla="*/ 63500 h 91"/>
              <a:gd name="T16" fmla="*/ 6350 w 60"/>
              <a:gd name="T17" fmla="*/ 53975 h 91"/>
              <a:gd name="T18" fmla="*/ 0 w 60"/>
              <a:gd name="T19" fmla="*/ 38100 h 91"/>
              <a:gd name="T20" fmla="*/ 12700 w 60"/>
              <a:gd name="T21" fmla="*/ 15875 h 91"/>
              <a:gd name="T22" fmla="*/ 38100 w 60"/>
              <a:gd name="T23" fmla="*/ 6350 h 91"/>
              <a:gd name="T24" fmla="*/ 50800 w 60"/>
              <a:gd name="T25" fmla="*/ 0 h 91"/>
              <a:gd name="T26" fmla="*/ 63500 w 60"/>
              <a:gd name="T27" fmla="*/ 11113 h 91"/>
              <a:gd name="T28" fmla="*/ 82550 w 60"/>
              <a:gd name="T29" fmla="*/ 26988 h 91"/>
              <a:gd name="T30" fmla="*/ 69850 w 60"/>
              <a:gd name="T31" fmla="*/ 38100 h 91"/>
              <a:gd name="T32" fmla="*/ 63500 w 60"/>
              <a:gd name="T33" fmla="*/ 26988 h 91"/>
              <a:gd name="T34" fmla="*/ 50800 w 60"/>
              <a:gd name="T35" fmla="*/ 22225 h 91"/>
              <a:gd name="T36" fmla="*/ 63500 w 60"/>
              <a:gd name="T37" fmla="*/ 63500 h 91"/>
              <a:gd name="T38" fmla="*/ 76200 w 60"/>
              <a:gd name="T39" fmla="*/ 69850 h 91"/>
              <a:gd name="T40" fmla="*/ 88900 w 60"/>
              <a:gd name="T41" fmla="*/ 74613 h 91"/>
              <a:gd name="T42" fmla="*/ 95250 w 60"/>
              <a:gd name="T43" fmla="*/ 85725 h 91"/>
              <a:gd name="T44" fmla="*/ 88900 w 60"/>
              <a:gd name="T45" fmla="*/ 106363 h 91"/>
              <a:gd name="T46" fmla="*/ 69850 w 60"/>
              <a:gd name="T47" fmla="*/ 127000 h 91"/>
              <a:gd name="T48" fmla="*/ 50800 w 60"/>
              <a:gd name="T49" fmla="*/ 144463 h 91"/>
              <a:gd name="T50" fmla="*/ 38100 w 60"/>
              <a:gd name="T51" fmla="*/ 22225 h 91"/>
              <a:gd name="T52" fmla="*/ 25400 w 60"/>
              <a:gd name="T53" fmla="*/ 26988 h 91"/>
              <a:gd name="T54" fmla="*/ 19050 w 60"/>
              <a:gd name="T55" fmla="*/ 38100 h 91"/>
              <a:gd name="T56" fmla="*/ 25400 w 60"/>
              <a:gd name="T57" fmla="*/ 47625 h 91"/>
              <a:gd name="T58" fmla="*/ 38100 w 60"/>
              <a:gd name="T59" fmla="*/ 53975 h 91"/>
              <a:gd name="T60" fmla="*/ 50800 w 60"/>
              <a:gd name="T61" fmla="*/ 117475 h 91"/>
              <a:gd name="T62" fmla="*/ 69850 w 60"/>
              <a:gd name="T63" fmla="*/ 106363 h 91"/>
              <a:gd name="T64" fmla="*/ 76200 w 60"/>
              <a:gd name="T65" fmla="*/ 95250 h 91"/>
              <a:gd name="T66" fmla="*/ 69850 w 60"/>
              <a:gd name="T67" fmla="*/ 85725 h 91"/>
              <a:gd name="T68" fmla="*/ 50800 w 60"/>
              <a:gd name="T69" fmla="*/ 74613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1">
                <a:moveTo>
                  <a:pt x="24" y="91"/>
                </a:moveTo>
                <a:lnTo>
                  <a:pt x="24" y="84"/>
                </a:lnTo>
                <a:lnTo>
                  <a:pt x="20" y="80"/>
                </a:lnTo>
                <a:lnTo>
                  <a:pt x="12" y="80"/>
                </a:lnTo>
                <a:lnTo>
                  <a:pt x="8" y="77"/>
                </a:lnTo>
                <a:lnTo>
                  <a:pt x="4" y="70"/>
                </a:lnTo>
                <a:lnTo>
                  <a:pt x="0" y="67"/>
                </a:lnTo>
                <a:lnTo>
                  <a:pt x="0" y="60"/>
                </a:lnTo>
                <a:lnTo>
                  <a:pt x="12" y="57"/>
                </a:lnTo>
                <a:lnTo>
                  <a:pt x="12" y="64"/>
                </a:lnTo>
                <a:lnTo>
                  <a:pt x="16" y="67"/>
                </a:lnTo>
                <a:lnTo>
                  <a:pt x="20" y="70"/>
                </a:lnTo>
                <a:lnTo>
                  <a:pt x="24" y="74"/>
                </a:lnTo>
                <a:lnTo>
                  <a:pt x="24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0" y="30"/>
                </a:lnTo>
                <a:lnTo>
                  <a:pt x="0" y="24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4" y="4"/>
                </a:lnTo>
                <a:lnTo>
                  <a:pt x="24" y="0"/>
                </a:lnTo>
                <a:lnTo>
                  <a:pt x="32" y="0"/>
                </a:lnTo>
                <a:lnTo>
                  <a:pt x="32" y="4"/>
                </a:lnTo>
                <a:lnTo>
                  <a:pt x="40" y="7"/>
                </a:lnTo>
                <a:lnTo>
                  <a:pt x="48" y="10"/>
                </a:lnTo>
                <a:lnTo>
                  <a:pt x="52" y="17"/>
                </a:lnTo>
                <a:lnTo>
                  <a:pt x="56" y="24"/>
                </a:lnTo>
                <a:lnTo>
                  <a:pt x="44" y="24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2" y="14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4"/>
                </a:lnTo>
                <a:lnTo>
                  <a:pt x="56" y="47"/>
                </a:lnTo>
                <a:lnTo>
                  <a:pt x="56" y="50"/>
                </a:lnTo>
                <a:lnTo>
                  <a:pt x="60" y="54"/>
                </a:lnTo>
                <a:lnTo>
                  <a:pt x="60" y="60"/>
                </a:lnTo>
                <a:lnTo>
                  <a:pt x="56" y="67"/>
                </a:lnTo>
                <a:lnTo>
                  <a:pt x="52" y="74"/>
                </a:lnTo>
                <a:lnTo>
                  <a:pt x="44" y="80"/>
                </a:lnTo>
                <a:lnTo>
                  <a:pt x="32" y="80"/>
                </a:lnTo>
                <a:lnTo>
                  <a:pt x="32" y="91"/>
                </a:lnTo>
                <a:lnTo>
                  <a:pt x="24" y="91"/>
                </a:lnTo>
                <a:close/>
                <a:moveTo>
                  <a:pt x="24" y="14"/>
                </a:moveTo>
                <a:lnTo>
                  <a:pt x="20" y="14"/>
                </a:lnTo>
                <a:lnTo>
                  <a:pt x="16" y="17"/>
                </a:lnTo>
                <a:lnTo>
                  <a:pt x="12" y="20"/>
                </a:lnTo>
                <a:lnTo>
                  <a:pt x="12" y="24"/>
                </a:lnTo>
                <a:lnTo>
                  <a:pt x="12" y="27"/>
                </a:lnTo>
                <a:lnTo>
                  <a:pt x="16" y="30"/>
                </a:lnTo>
                <a:lnTo>
                  <a:pt x="20" y="34"/>
                </a:lnTo>
                <a:lnTo>
                  <a:pt x="24" y="34"/>
                </a:lnTo>
                <a:lnTo>
                  <a:pt x="24" y="14"/>
                </a:lnTo>
                <a:close/>
                <a:moveTo>
                  <a:pt x="32" y="74"/>
                </a:moveTo>
                <a:lnTo>
                  <a:pt x="40" y="70"/>
                </a:lnTo>
                <a:lnTo>
                  <a:pt x="44" y="67"/>
                </a:lnTo>
                <a:lnTo>
                  <a:pt x="48" y="64"/>
                </a:lnTo>
                <a:lnTo>
                  <a:pt x="48" y="60"/>
                </a:lnTo>
                <a:lnTo>
                  <a:pt x="48" y="54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79" name="Freeform 71"/>
          <p:cNvSpPr>
            <a:spLocks/>
          </p:cNvSpPr>
          <p:nvPr/>
        </p:nvSpPr>
        <p:spPr bwMode="auto">
          <a:xfrm>
            <a:off x="4094163" y="1436688"/>
            <a:ext cx="50800" cy="122237"/>
          </a:xfrm>
          <a:custGeom>
            <a:avLst/>
            <a:gdLst>
              <a:gd name="T0" fmla="*/ 44450 w 32"/>
              <a:gd name="T1" fmla="*/ 106362 h 77"/>
              <a:gd name="T2" fmla="*/ 50800 w 32"/>
              <a:gd name="T3" fmla="*/ 115887 h 77"/>
              <a:gd name="T4" fmla="*/ 44450 w 32"/>
              <a:gd name="T5" fmla="*/ 122237 h 77"/>
              <a:gd name="T6" fmla="*/ 38100 w 32"/>
              <a:gd name="T7" fmla="*/ 122237 h 77"/>
              <a:gd name="T8" fmla="*/ 25400 w 32"/>
              <a:gd name="T9" fmla="*/ 122237 h 77"/>
              <a:gd name="T10" fmla="*/ 19050 w 32"/>
              <a:gd name="T11" fmla="*/ 115887 h 77"/>
              <a:gd name="T12" fmla="*/ 19050 w 32"/>
              <a:gd name="T13" fmla="*/ 115887 h 77"/>
              <a:gd name="T14" fmla="*/ 1270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2862 h 77"/>
              <a:gd name="T22" fmla="*/ 0 w 32"/>
              <a:gd name="T23" fmla="*/ 42862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2 h 77"/>
              <a:gd name="T30" fmla="*/ 31750 w 32"/>
              <a:gd name="T31" fmla="*/ 0 h 77"/>
              <a:gd name="T32" fmla="*/ 31750 w 32"/>
              <a:gd name="T33" fmla="*/ 31750 h 77"/>
              <a:gd name="T34" fmla="*/ 44450 w 32"/>
              <a:gd name="T35" fmla="*/ 31750 h 77"/>
              <a:gd name="T36" fmla="*/ 44450 w 32"/>
              <a:gd name="T37" fmla="*/ 42862 h 77"/>
              <a:gd name="T38" fmla="*/ 31750 w 32"/>
              <a:gd name="T39" fmla="*/ 42862 h 77"/>
              <a:gd name="T40" fmla="*/ 31750 w 32"/>
              <a:gd name="T41" fmla="*/ 95250 h 77"/>
              <a:gd name="T42" fmla="*/ 31750 w 32"/>
              <a:gd name="T43" fmla="*/ 100012 h 77"/>
              <a:gd name="T44" fmla="*/ 31750 w 32"/>
              <a:gd name="T45" fmla="*/ 100012 h 77"/>
              <a:gd name="T46" fmla="*/ 31750 w 32"/>
              <a:gd name="T47" fmla="*/ 106362 h 77"/>
              <a:gd name="T48" fmla="*/ 31750 w 32"/>
              <a:gd name="T49" fmla="*/ 106362 h 77"/>
              <a:gd name="T50" fmla="*/ 38100 w 32"/>
              <a:gd name="T51" fmla="*/ 106362 h 77"/>
              <a:gd name="T52" fmla="*/ 38100 w 32"/>
              <a:gd name="T53" fmla="*/ 106362 h 77"/>
              <a:gd name="T54" fmla="*/ 44450 w 32"/>
              <a:gd name="T55" fmla="*/ 106362 h 77"/>
              <a:gd name="T56" fmla="*/ 4445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28" y="67"/>
                </a:moveTo>
                <a:lnTo>
                  <a:pt x="32" y="73"/>
                </a:lnTo>
                <a:lnTo>
                  <a:pt x="28" y="77"/>
                </a:lnTo>
                <a:lnTo>
                  <a:pt x="24" y="77"/>
                </a:lnTo>
                <a:lnTo>
                  <a:pt x="16" y="77"/>
                </a:lnTo>
                <a:lnTo>
                  <a:pt x="12" y="73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27"/>
                </a:lnTo>
                <a:lnTo>
                  <a:pt x="0" y="27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28" y="20"/>
                </a:lnTo>
                <a:lnTo>
                  <a:pt x="28" y="27"/>
                </a:lnTo>
                <a:lnTo>
                  <a:pt x="20" y="27"/>
                </a:lnTo>
                <a:lnTo>
                  <a:pt x="20" y="60"/>
                </a:lnTo>
                <a:lnTo>
                  <a:pt x="20" y="63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0" name="Freeform 72"/>
          <p:cNvSpPr>
            <a:spLocks noEditPoints="1"/>
          </p:cNvSpPr>
          <p:nvPr/>
        </p:nvSpPr>
        <p:spPr bwMode="auto">
          <a:xfrm>
            <a:off x="4144963" y="1436688"/>
            <a:ext cx="101600" cy="115887"/>
          </a:xfrm>
          <a:custGeom>
            <a:avLst/>
            <a:gdLst>
              <a:gd name="T0" fmla="*/ 69850 w 64"/>
              <a:gd name="T1" fmla="*/ 115887 h 73"/>
              <a:gd name="T2" fmla="*/ 69850 w 64"/>
              <a:gd name="T3" fmla="*/ 90487 h 73"/>
              <a:gd name="T4" fmla="*/ 0 w 64"/>
              <a:gd name="T5" fmla="*/ 90487 h 73"/>
              <a:gd name="T6" fmla="*/ 0 w 64"/>
              <a:gd name="T7" fmla="*/ 74612 h 73"/>
              <a:gd name="T8" fmla="*/ 69850 w 64"/>
              <a:gd name="T9" fmla="*/ 0 h 73"/>
              <a:gd name="T10" fmla="*/ 88900 w 64"/>
              <a:gd name="T11" fmla="*/ 0 h 73"/>
              <a:gd name="T12" fmla="*/ 88900 w 64"/>
              <a:gd name="T13" fmla="*/ 74612 h 73"/>
              <a:gd name="T14" fmla="*/ 101600 w 64"/>
              <a:gd name="T15" fmla="*/ 74612 h 73"/>
              <a:gd name="T16" fmla="*/ 101600 w 64"/>
              <a:gd name="T17" fmla="*/ 90487 h 73"/>
              <a:gd name="T18" fmla="*/ 88900 w 64"/>
              <a:gd name="T19" fmla="*/ 90487 h 73"/>
              <a:gd name="T20" fmla="*/ 88900 w 64"/>
              <a:gd name="T21" fmla="*/ 115887 h 73"/>
              <a:gd name="T22" fmla="*/ 69850 w 64"/>
              <a:gd name="T23" fmla="*/ 115887 h 73"/>
              <a:gd name="T24" fmla="*/ 69850 w 64"/>
              <a:gd name="T25" fmla="*/ 74612 h 73"/>
              <a:gd name="T26" fmla="*/ 69850 w 64"/>
              <a:gd name="T27" fmla="*/ 26987 h 73"/>
              <a:gd name="T28" fmla="*/ 25400 w 64"/>
              <a:gd name="T29" fmla="*/ 74612 h 73"/>
              <a:gd name="T30" fmla="*/ 69850 w 64"/>
              <a:gd name="T31" fmla="*/ 74612 h 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73">
                <a:moveTo>
                  <a:pt x="44" y="73"/>
                </a:moveTo>
                <a:lnTo>
                  <a:pt x="44" y="57"/>
                </a:lnTo>
                <a:lnTo>
                  <a:pt x="0" y="57"/>
                </a:lnTo>
                <a:lnTo>
                  <a:pt x="0" y="47"/>
                </a:lnTo>
                <a:lnTo>
                  <a:pt x="44" y="0"/>
                </a:lnTo>
                <a:lnTo>
                  <a:pt x="56" y="0"/>
                </a:lnTo>
                <a:lnTo>
                  <a:pt x="56" y="47"/>
                </a:lnTo>
                <a:lnTo>
                  <a:pt x="64" y="47"/>
                </a:lnTo>
                <a:lnTo>
                  <a:pt x="64" y="57"/>
                </a:lnTo>
                <a:lnTo>
                  <a:pt x="56" y="57"/>
                </a:lnTo>
                <a:lnTo>
                  <a:pt x="56" y="73"/>
                </a:lnTo>
                <a:lnTo>
                  <a:pt x="44" y="73"/>
                </a:lnTo>
                <a:close/>
                <a:moveTo>
                  <a:pt x="44" y="47"/>
                </a:moveTo>
                <a:lnTo>
                  <a:pt x="44" y="17"/>
                </a:lnTo>
                <a:lnTo>
                  <a:pt x="16" y="47"/>
                </a:lnTo>
                <a:lnTo>
                  <a:pt x="44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1" name="Freeform 73"/>
          <p:cNvSpPr>
            <a:spLocks/>
          </p:cNvSpPr>
          <p:nvPr/>
        </p:nvSpPr>
        <p:spPr bwMode="auto">
          <a:xfrm>
            <a:off x="4278313" y="1536700"/>
            <a:ext cx="19050" cy="42863"/>
          </a:xfrm>
          <a:custGeom>
            <a:avLst/>
            <a:gdLst>
              <a:gd name="T0" fmla="*/ 0 w 12"/>
              <a:gd name="T1" fmla="*/ 15875 h 27"/>
              <a:gd name="T2" fmla="*/ 0 w 12"/>
              <a:gd name="T3" fmla="*/ 0 h 27"/>
              <a:gd name="T4" fmla="*/ 19050 w 12"/>
              <a:gd name="T5" fmla="*/ 0 h 27"/>
              <a:gd name="T6" fmla="*/ 19050 w 12"/>
              <a:gd name="T7" fmla="*/ 15875 h 27"/>
              <a:gd name="T8" fmla="*/ 19050 w 12"/>
              <a:gd name="T9" fmla="*/ 26988 h 27"/>
              <a:gd name="T10" fmla="*/ 12700 w 12"/>
              <a:gd name="T11" fmla="*/ 33338 h 27"/>
              <a:gd name="T12" fmla="*/ 12700 w 12"/>
              <a:gd name="T13" fmla="*/ 38100 h 27"/>
              <a:gd name="T14" fmla="*/ 0 w 12"/>
              <a:gd name="T15" fmla="*/ 42863 h 27"/>
              <a:gd name="T16" fmla="*/ 0 w 12"/>
              <a:gd name="T17" fmla="*/ 38100 h 27"/>
              <a:gd name="T18" fmla="*/ 0 w 12"/>
              <a:gd name="T19" fmla="*/ 33338 h 27"/>
              <a:gd name="T20" fmla="*/ 6350 w 12"/>
              <a:gd name="T21" fmla="*/ 33338 h 27"/>
              <a:gd name="T22" fmla="*/ 6350 w 12"/>
              <a:gd name="T23" fmla="*/ 26988 h 27"/>
              <a:gd name="T24" fmla="*/ 6350 w 12"/>
              <a:gd name="T25" fmla="*/ 15875 h 27"/>
              <a:gd name="T26" fmla="*/ 0 w 12"/>
              <a:gd name="T27" fmla="*/ 15875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7"/>
                </a:lnTo>
                <a:lnTo>
                  <a:pt x="8" y="21"/>
                </a:lnTo>
                <a:lnTo>
                  <a:pt x="8" y="24"/>
                </a:lnTo>
                <a:lnTo>
                  <a:pt x="0" y="27"/>
                </a:lnTo>
                <a:lnTo>
                  <a:pt x="0" y="24"/>
                </a:lnTo>
                <a:lnTo>
                  <a:pt x="0" y="21"/>
                </a:lnTo>
                <a:lnTo>
                  <a:pt x="4" y="21"/>
                </a:lnTo>
                <a:lnTo>
                  <a:pt x="4" y="17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2" name="Freeform 74"/>
          <p:cNvSpPr>
            <a:spLocks noEditPoints="1"/>
          </p:cNvSpPr>
          <p:nvPr/>
        </p:nvSpPr>
        <p:spPr bwMode="auto">
          <a:xfrm>
            <a:off x="4379913" y="1425575"/>
            <a:ext cx="95250" cy="144463"/>
          </a:xfrm>
          <a:custGeom>
            <a:avLst/>
            <a:gdLst>
              <a:gd name="T0" fmla="*/ 44450 w 60"/>
              <a:gd name="T1" fmla="*/ 133350 h 91"/>
              <a:gd name="T2" fmla="*/ 19050 w 60"/>
              <a:gd name="T3" fmla="*/ 127000 h 91"/>
              <a:gd name="T4" fmla="*/ 6350 w 60"/>
              <a:gd name="T5" fmla="*/ 111125 h 91"/>
              <a:gd name="T6" fmla="*/ 0 w 60"/>
              <a:gd name="T7" fmla="*/ 95250 h 91"/>
              <a:gd name="T8" fmla="*/ 25400 w 60"/>
              <a:gd name="T9" fmla="*/ 101600 h 91"/>
              <a:gd name="T10" fmla="*/ 31750 w 60"/>
              <a:gd name="T11" fmla="*/ 111125 h 91"/>
              <a:gd name="T12" fmla="*/ 44450 w 60"/>
              <a:gd name="T13" fmla="*/ 74613 h 91"/>
              <a:gd name="T14" fmla="*/ 19050 w 60"/>
              <a:gd name="T15" fmla="*/ 63500 h 91"/>
              <a:gd name="T16" fmla="*/ 6350 w 60"/>
              <a:gd name="T17" fmla="*/ 53975 h 91"/>
              <a:gd name="T18" fmla="*/ 0 w 60"/>
              <a:gd name="T19" fmla="*/ 38100 h 91"/>
              <a:gd name="T20" fmla="*/ 19050 w 60"/>
              <a:gd name="T21" fmla="*/ 15875 h 91"/>
              <a:gd name="T22" fmla="*/ 44450 w 60"/>
              <a:gd name="T23" fmla="*/ 6350 h 91"/>
              <a:gd name="T24" fmla="*/ 50800 w 60"/>
              <a:gd name="T25" fmla="*/ 0 h 91"/>
              <a:gd name="T26" fmla="*/ 69850 w 60"/>
              <a:gd name="T27" fmla="*/ 11113 h 91"/>
              <a:gd name="T28" fmla="*/ 88900 w 60"/>
              <a:gd name="T29" fmla="*/ 26988 h 91"/>
              <a:gd name="T30" fmla="*/ 69850 w 60"/>
              <a:gd name="T31" fmla="*/ 38100 h 91"/>
              <a:gd name="T32" fmla="*/ 69850 w 60"/>
              <a:gd name="T33" fmla="*/ 26988 h 91"/>
              <a:gd name="T34" fmla="*/ 50800 w 60"/>
              <a:gd name="T35" fmla="*/ 22225 h 91"/>
              <a:gd name="T36" fmla="*/ 63500 w 60"/>
              <a:gd name="T37" fmla="*/ 63500 h 91"/>
              <a:gd name="T38" fmla="*/ 76200 w 60"/>
              <a:gd name="T39" fmla="*/ 69850 h 91"/>
              <a:gd name="T40" fmla="*/ 88900 w 60"/>
              <a:gd name="T41" fmla="*/ 74613 h 91"/>
              <a:gd name="T42" fmla="*/ 95250 w 60"/>
              <a:gd name="T43" fmla="*/ 85725 h 91"/>
              <a:gd name="T44" fmla="*/ 95250 w 60"/>
              <a:gd name="T45" fmla="*/ 106363 h 91"/>
              <a:gd name="T46" fmla="*/ 69850 w 60"/>
              <a:gd name="T47" fmla="*/ 127000 h 91"/>
              <a:gd name="T48" fmla="*/ 50800 w 60"/>
              <a:gd name="T49" fmla="*/ 144463 h 91"/>
              <a:gd name="T50" fmla="*/ 44450 w 60"/>
              <a:gd name="T51" fmla="*/ 22225 h 91"/>
              <a:gd name="T52" fmla="*/ 25400 w 60"/>
              <a:gd name="T53" fmla="*/ 26988 h 91"/>
              <a:gd name="T54" fmla="*/ 19050 w 60"/>
              <a:gd name="T55" fmla="*/ 38100 h 91"/>
              <a:gd name="T56" fmla="*/ 25400 w 60"/>
              <a:gd name="T57" fmla="*/ 47625 h 91"/>
              <a:gd name="T58" fmla="*/ 44450 w 60"/>
              <a:gd name="T59" fmla="*/ 53975 h 91"/>
              <a:gd name="T60" fmla="*/ 50800 w 60"/>
              <a:gd name="T61" fmla="*/ 117475 h 91"/>
              <a:gd name="T62" fmla="*/ 69850 w 60"/>
              <a:gd name="T63" fmla="*/ 106363 h 91"/>
              <a:gd name="T64" fmla="*/ 76200 w 60"/>
              <a:gd name="T65" fmla="*/ 95250 h 91"/>
              <a:gd name="T66" fmla="*/ 69850 w 60"/>
              <a:gd name="T67" fmla="*/ 85725 h 91"/>
              <a:gd name="T68" fmla="*/ 50800 w 60"/>
              <a:gd name="T69" fmla="*/ 74613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1">
                <a:moveTo>
                  <a:pt x="28" y="91"/>
                </a:moveTo>
                <a:lnTo>
                  <a:pt x="28" y="84"/>
                </a:lnTo>
                <a:lnTo>
                  <a:pt x="20" y="80"/>
                </a:lnTo>
                <a:lnTo>
                  <a:pt x="12" y="80"/>
                </a:lnTo>
                <a:lnTo>
                  <a:pt x="8" y="77"/>
                </a:lnTo>
                <a:lnTo>
                  <a:pt x="4" y="70"/>
                </a:lnTo>
                <a:lnTo>
                  <a:pt x="0" y="67"/>
                </a:lnTo>
                <a:lnTo>
                  <a:pt x="0" y="60"/>
                </a:lnTo>
                <a:lnTo>
                  <a:pt x="12" y="57"/>
                </a:lnTo>
                <a:lnTo>
                  <a:pt x="16" y="64"/>
                </a:lnTo>
                <a:lnTo>
                  <a:pt x="16" y="67"/>
                </a:lnTo>
                <a:lnTo>
                  <a:pt x="20" y="70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4" y="30"/>
                </a:lnTo>
                <a:lnTo>
                  <a:pt x="0" y="24"/>
                </a:lnTo>
                <a:lnTo>
                  <a:pt x="4" y="17"/>
                </a:lnTo>
                <a:lnTo>
                  <a:pt x="12" y="10"/>
                </a:lnTo>
                <a:lnTo>
                  <a:pt x="16" y="7"/>
                </a:lnTo>
                <a:lnTo>
                  <a:pt x="28" y="4"/>
                </a:lnTo>
                <a:lnTo>
                  <a:pt x="28" y="0"/>
                </a:lnTo>
                <a:lnTo>
                  <a:pt x="32" y="0"/>
                </a:lnTo>
                <a:lnTo>
                  <a:pt x="32" y="4"/>
                </a:lnTo>
                <a:lnTo>
                  <a:pt x="44" y="7"/>
                </a:lnTo>
                <a:lnTo>
                  <a:pt x="48" y="10"/>
                </a:lnTo>
                <a:lnTo>
                  <a:pt x="56" y="17"/>
                </a:lnTo>
                <a:lnTo>
                  <a:pt x="56" y="24"/>
                </a:lnTo>
                <a:lnTo>
                  <a:pt x="44" y="24"/>
                </a:lnTo>
                <a:lnTo>
                  <a:pt x="44" y="20"/>
                </a:lnTo>
                <a:lnTo>
                  <a:pt x="44" y="17"/>
                </a:lnTo>
                <a:lnTo>
                  <a:pt x="40" y="17"/>
                </a:lnTo>
                <a:lnTo>
                  <a:pt x="32" y="14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4"/>
                </a:lnTo>
                <a:lnTo>
                  <a:pt x="56" y="47"/>
                </a:lnTo>
                <a:lnTo>
                  <a:pt x="60" y="50"/>
                </a:lnTo>
                <a:lnTo>
                  <a:pt x="60" y="54"/>
                </a:lnTo>
                <a:lnTo>
                  <a:pt x="60" y="60"/>
                </a:lnTo>
                <a:lnTo>
                  <a:pt x="60" y="67"/>
                </a:lnTo>
                <a:lnTo>
                  <a:pt x="52" y="74"/>
                </a:lnTo>
                <a:lnTo>
                  <a:pt x="44" y="80"/>
                </a:lnTo>
                <a:lnTo>
                  <a:pt x="32" y="80"/>
                </a:lnTo>
                <a:lnTo>
                  <a:pt x="32" y="91"/>
                </a:lnTo>
                <a:lnTo>
                  <a:pt x="28" y="91"/>
                </a:lnTo>
                <a:close/>
                <a:moveTo>
                  <a:pt x="28" y="14"/>
                </a:moveTo>
                <a:lnTo>
                  <a:pt x="20" y="14"/>
                </a:lnTo>
                <a:lnTo>
                  <a:pt x="16" y="17"/>
                </a:lnTo>
                <a:lnTo>
                  <a:pt x="16" y="20"/>
                </a:lnTo>
                <a:lnTo>
                  <a:pt x="12" y="24"/>
                </a:lnTo>
                <a:lnTo>
                  <a:pt x="16" y="27"/>
                </a:lnTo>
                <a:lnTo>
                  <a:pt x="16" y="30"/>
                </a:lnTo>
                <a:lnTo>
                  <a:pt x="20" y="34"/>
                </a:lnTo>
                <a:lnTo>
                  <a:pt x="28" y="34"/>
                </a:lnTo>
                <a:lnTo>
                  <a:pt x="28" y="14"/>
                </a:lnTo>
                <a:close/>
                <a:moveTo>
                  <a:pt x="32" y="74"/>
                </a:moveTo>
                <a:lnTo>
                  <a:pt x="40" y="70"/>
                </a:lnTo>
                <a:lnTo>
                  <a:pt x="44" y="67"/>
                </a:lnTo>
                <a:lnTo>
                  <a:pt x="48" y="64"/>
                </a:lnTo>
                <a:lnTo>
                  <a:pt x="48" y="60"/>
                </a:lnTo>
                <a:lnTo>
                  <a:pt x="48" y="54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3" name="Freeform 75"/>
          <p:cNvSpPr>
            <a:spLocks/>
          </p:cNvSpPr>
          <p:nvPr/>
        </p:nvSpPr>
        <p:spPr bwMode="auto">
          <a:xfrm>
            <a:off x="4487863" y="1436688"/>
            <a:ext cx="50800" cy="122237"/>
          </a:xfrm>
          <a:custGeom>
            <a:avLst/>
            <a:gdLst>
              <a:gd name="T0" fmla="*/ 50800 w 32"/>
              <a:gd name="T1" fmla="*/ 106362 h 77"/>
              <a:gd name="T2" fmla="*/ 50800 w 32"/>
              <a:gd name="T3" fmla="*/ 115887 h 77"/>
              <a:gd name="T4" fmla="*/ 44450 w 32"/>
              <a:gd name="T5" fmla="*/ 122237 h 77"/>
              <a:gd name="T6" fmla="*/ 38100 w 32"/>
              <a:gd name="T7" fmla="*/ 122237 h 77"/>
              <a:gd name="T8" fmla="*/ 31750 w 32"/>
              <a:gd name="T9" fmla="*/ 122237 h 77"/>
              <a:gd name="T10" fmla="*/ 25400 w 32"/>
              <a:gd name="T11" fmla="*/ 115887 h 77"/>
              <a:gd name="T12" fmla="*/ 19050 w 32"/>
              <a:gd name="T13" fmla="*/ 115887 h 77"/>
              <a:gd name="T14" fmla="*/ 1270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2862 h 77"/>
              <a:gd name="T22" fmla="*/ 0 w 32"/>
              <a:gd name="T23" fmla="*/ 42862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2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2862 h 77"/>
              <a:gd name="T38" fmla="*/ 31750 w 32"/>
              <a:gd name="T39" fmla="*/ 42862 h 77"/>
              <a:gd name="T40" fmla="*/ 31750 w 32"/>
              <a:gd name="T41" fmla="*/ 95250 h 77"/>
              <a:gd name="T42" fmla="*/ 31750 w 32"/>
              <a:gd name="T43" fmla="*/ 100012 h 77"/>
              <a:gd name="T44" fmla="*/ 31750 w 32"/>
              <a:gd name="T45" fmla="*/ 100012 h 77"/>
              <a:gd name="T46" fmla="*/ 31750 w 32"/>
              <a:gd name="T47" fmla="*/ 106362 h 77"/>
              <a:gd name="T48" fmla="*/ 38100 w 32"/>
              <a:gd name="T49" fmla="*/ 106362 h 77"/>
              <a:gd name="T50" fmla="*/ 38100 w 32"/>
              <a:gd name="T51" fmla="*/ 106362 h 77"/>
              <a:gd name="T52" fmla="*/ 44450 w 32"/>
              <a:gd name="T53" fmla="*/ 106362 h 77"/>
              <a:gd name="T54" fmla="*/ 44450 w 32"/>
              <a:gd name="T55" fmla="*/ 106362 h 77"/>
              <a:gd name="T56" fmla="*/ 5080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3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3"/>
                </a:lnTo>
                <a:lnTo>
                  <a:pt x="12" y="73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27"/>
                </a:lnTo>
                <a:lnTo>
                  <a:pt x="0" y="27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27"/>
                </a:lnTo>
                <a:lnTo>
                  <a:pt x="20" y="27"/>
                </a:lnTo>
                <a:lnTo>
                  <a:pt x="20" y="60"/>
                </a:lnTo>
                <a:lnTo>
                  <a:pt x="20" y="63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4" name="Freeform 76"/>
          <p:cNvSpPr>
            <a:spLocks/>
          </p:cNvSpPr>
          <p:nvPr/>
        </p:nvSpPr>
        <p:spPr bwMode="auto">
          <a:xfrm>
            <a:off x="4551363" y="1436688"/>
            <a:ext cx="95250" cy="122237"/>
          </a:xfrm>
          <a:custGeom>
            <a:avLst/>
            <a:gdLst>
              <a:gd name="T0" fmla="*/ 0 w 60"/>
              <a:gd name="T1" fmla="*/ 84137 h 77"/>
              <a:gd name="T2" fmla="*/ 19050 w 60"/>
              <a:gd name="T3" fmla="*/ 84137 h 77"/>
              <a:gd name="T4" fmla="*/ 19050 w 60"/>
              <a:gd name="T5" fmla="*/ 95250 h 77"/>
              <a:gd name="T6" fmla="*/ 25400 w 60"/>
              <a:gd name="T7" fmla="*/ 100012 h 77"/>
              <a:gd name="T8" fmla="*/ 31750 w 60"/>
              <a:gd name="T9" fmla="*/ 106362 h 77"/>
              <a:gd name="T10" fmla="*/ 44450 w 60"/>
              <a:gd name="T11" fmla="*/ 106362 h 77"/>
              <a:gd name="T12" fmla="*/ 57150 w 60"/>
              <a:gd name="T13" fmla="*/ 106362 h 77"/>
              <a:gd name="T14" fmla="*/ 69850 w 60"/>
              <a:gd name="T15" fmla="*/ 100012 h 77"/>
              <a:gd name="T16" fmla="*/ 76200 w 60"/>
              <a:gd name="T17" fmla="*/ 90487 h 77"/>
              <a:gd name="T18" fmla="*/ 76200 w 60"/>
              <a:gd name="T19" fmla="*/ 79375 h 77"/>
              <a:gd name="T20" fmla="*/ 76200 w 60"/>
              <a:gd name="T21" fmla="*/ 68262 h 77"/>
              <a:gd name="T22" fmla="*/ 69850 w 60"/>
              <a:gd name="T23" fmla="*/ 58737 h 77"/>
              <a:gd name="T24" fmla="*/ 57150 w 60"/>
              <a:gd name="T25" fmla="*/ 52387 h 77"/>
              <a:gd name="T26" fmla="*/ 44450 w 60"/>
              <a:gd name="T27" fmla="*/ 52387 h 77"/>
              <a:gd name="T28" fmla="*/ 38100 w 60"/>
              <a:gd name="T29" fmla="*/ 52387 h 77"/>
              <a:gd name="T30" fmla="*/ 31750 w 60"/>
              <a:gd name="T31" fmla="*/ 52387 h 77"/>
              <a:gd name="T32" fmla="*/ 25400 w 60"/>
              <a:gd name="T33" fmla="*/ 58737 h 77"/>
              <a:gd name="T34" fmla="*/ 19050 w 60"/>
              <a:gd name="T35" fmla="*/ 63500 h 77"/>
              <a:gd name="T36" fmla="*/ 0 w 60"/>
              <a:gd name="T37" fmla="*/ 58737 h 77"/>
              <a:gd name="T38" fmla="*/ 12700 w 60"/>
              <a:gd name="T39" fmla="*/ 0 h 77"/>
              <a:gd name="T40" fmla="*/ 82550 w 60"/>
              <a:gd name="T41" fmla="*/ 0 h 77"/>
              <a:gd name="T42" fmla="*/ 82550 w 60"/>
              <a:gd name="T43" fmla="*/ 15875 h 77"/>
              <a:gd name="T44" fmla="*/ 31750 w 60"/>
              <a:gd name="T45" fmla="*/ 15875 h 77"/>
              <a:gd name="T46" fmla="*/ 25400 w 60"/>
              <a:gd name="T47" fmla="*/ 47625 h 77"/>
              <a:gd name="T48" fmla="*/ 38100 w 60"/>
              <a:gd name="T49" fmla="*/ 36512 h 77"/>
              <a:gd name="T50" fmla="*/ 50800 w 60"/>
              <a:gd name="T51" fmla="*/ 36512 h 77"/>
              <a:gd name="T52" fmla="*/ 69850 w 60"/>
              <a:gd name="T53" fmla="*/ 42862 h 77"/>
              <a:gd name="T54" fmla="*/ 82550 w 60"/>
              <a:gd name="T55" fmla="*/ 47625 h 77"/>
              <a:gd name="T56" fmla="*/ 88900 w 60"/>
              <a:gd name="T57" fmla="*/ 58737 h 77"/>
              <a:gd name="T58" fmla="*/ 95250 w 60"/>
              <a:gd name="T59" fmla="*/ 74612 h 77"/>
              <a:gd name="T60" fmla="*/ 88900 w 60"/>
              <a:gd name="T61" fmla="*/ 90487 h 77"/>
              <a:gd name="T62" fmla="*/ 82550 w 60"/>
              <a:gd name="T63" fmla="*/ 106362 h 77"/>
              <a:gd name="T64" fmla="*/ 69850 w 60"/>
              <a:gd name="T65" fmla="*/ 111125 h 77"/>
              <a:gd name="T66" fmla="*/ 57150 w 60"/>
              <a:gd name="T67" fmla="*/ 115887 h 77"/>
              <a:gd name="T68" fmla="*/ 44450 w 60"/>
              <a:gd name="T69" fmla="*/ 122237 h 77"/>
              <a:gd name="T70" fmla="*/ 25400 w 60"/>
              <a:gd name="T71" fmla="*/ 115887 h 77"/>
              <a:gd name="T72" fmla="*/ 12700 w 60"/>
              <a:gd name="T73" fmla="*/ 111125 h 77"/>
              <a:gd name="T74" fmla="*/ 6350 w 60"/>
              <a:gd name="T75" fmla="*/ 100012 h 77"/>
              <a:gd name="T76" fmla="*/ 0 w 60"/>
              <a:gd name="T77" fmla="*/ 84137 h 7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" h="77">
                <a:moveTo>
                  <a:pt x="0" y="53"/>
                </a:moveTo>
                <a:lnTo>
                  <a:pt x="12" y="53"/>
                </a:lnTo>
                <a:lnTo>
                  <a:pt x="12" y="60"/>
                </a:lnTo>
                <a:lnTo>
                  <a:pt x="16" y="63"/>
                </a:lnTo>
                <a:lnTo>
                  <a:pt x="20" y="67"/>
                </a:lnTo>
                <a:lnTo>
                  <a:pt x="28" y="67"/>
                </a:lnTo>
                <a:lnTo>
                  <a:pt x="36" y="67"/>
                </a:lnTo>
                <a:lnTo>
                  <a:pt x="44" y="63"/>
                </a:lnTo>
                <a:lnTo>
                  <a:pt x="48" y="57"/>
                </a:lnTo>
                <a:lnTo>
                  <a:pt x="48" y="50"/>
                </a:lnTo>
                <a:lnTo>
                  <a:pt x="48" y="43"/>
                </a:lnTo>
                <a:lnTo>
                  <a:pt x="44" y="37"/>
                </a:lnTo>
                <a:lnTo>
                  <a:pt x="36" y="33"/>
                </a:lnTo>
                <a:lnTo>
                  <a:pt x="28" y="33"/>
                </a:lnTo>
                <a:lnTo>
                  <a:pt x="24" y="33"/>
                </a:lnTo>
                <a:lnTo>
                  <a:pt x="20" y="33"/>
                </a:lnTo>
                <a:lnTo>
                  <a:pt x="16" y="37"/>
                </a:lnTo>
                <a:lnTo>
                  <a:pt x="12" y="40"/>
                </a:lnTo>
                <a:lnTo>
                  <a:pt x="0" y="37"/>
                </a:lnTo>
                <a:lnTo>
                  <a:pt x="8" y="0"/>
                </a:lnTo>
                <a:lnTo>
                  <a:pt x="52" y="0"/>
                </a:lnTo>
                <a:lnTo>
                  <a:pt x="52" y="10"/>
                </a:lnTo>
                <a:lnTo>
                  <a:pt x="20" y="10"/>
                </a:lnTo>
                <a:lnTo>
                  <a:pt x="16" y="30"/>
                </a:lnTo>
                <a:lnTo>
                  <a:pt x="24" y="23"/>
                </a:lnTo>
                <a:lnTo>
                  <a:pt x="32" y="23"/>
                </a:lnTo>
                <a:lnTo>
                  <a:pt x="44" y="27"/>
                </a:lnTo>
                <a:lnTo>
                  <a:pt x="52" y="30"/>
                </a:lnTo>
                <a:lnTo>
                  <a:pt x="56" y="37"/>
                </a:lnTo>
                <a:lnTo>
                  <a:pt x="60" y="47"/>
                </a:lnTo>
                <a:lnTo>
                  <a:pt x="56" y="57"/>
                </a:lnTo>
                <a:lnTo>
                  <a:pt x="52" y="67"/>
                </a:lnTo>
                <a:lnTo>
                  <a:pt x="44" y="70"/>
                </a:lnTo>
                <a:lnTo>
                  <a:pt x="36" y="73"/>
                </a:lnTo>
                <a:lnTo>
                  <a:pt x="28" y="77"/>
                </a:lnTo>
                <a:lnTo>
                  <a:pt x="16" y="73"/>
                </a:lnTo>
                <a:lnTo>
                  <a:pt x="8" y="70"/>
                </a:lnTo>
                <a:lnTo>
                  <a:pt x="4" y="63"/>
                </a:lnTo>
                <a:lnTo>
                  <a:pt x="0" y="5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5" name="Freeform 77"/>
          <p:cNvSpPr>
            <a:spLocks/>
          </p:cNvSpPr>
          <p:nvPr/>
        </p:nvSpPr>
        <p:spPr bwMode="auto">
          <a:xfrm>
            <a:off x="4672013" y="1536700"/>
            <a:ext cx="19050" cy="42863"/>
          </a:xfrm>
          <a:custGeom>
            <a:avLst/>
            <a:gdLst>
              <a:gd name="T0" fmla="*/ 0 w 12"/>
              <a:gd name="T1" fmla="*/ 15875 h 27"/>
              <a:gd name="T2" fmla="*/ 0 w 12"/>
              <a:gd name="T3" fmla="*/ 0 h 27"/>
              <a:gd name="T4" fmla="*/ 19050 w 12"/>
              <a:gd name="T5" fmla="*/ 0 h 27"/>
              <a:gd name="T6" fmla="*/ 19050 w 12"/>
              <a:gd name="T7" fmla="*/ 15875 h 27"/>
              <a:gd name="T8" fmla="*/ 19050 w 12"/>
              <a:gd name="T9" fmla="*/ 26988 h 27"/>
              <a:gd name="T10" fmla="*/ 19050 w 12"/>
              <a:gd name="T11" fmla="*/ 33338 h 27"/>
              <a:gd name="T12" fmla="*/ 12700 w 12"/>
              <a:gd name="T13" fmla="*/ 38100 h 27"/>
              <a:gd name="T14" fmla="*/ 6350 w 12"/>
              <a:gd name="T15" fmla="*/ 42863 h 27"/>
              <a:gd name="T16" fmla="*/ 0 w 12"/>
              <a:gd name="T17" fmla="*/ 38100 h 27"/>
              <a:gd name="T18" fmla="*/ 6350 w 12"/>
              <a:gd name="T19" fmla="*/ 33338 h 27"/>
              <a:gd name="T20" fmla="*/ 6350 w 12"/>
              <a:gd name="T21" fmla="*/ 33338 h 27"/>
              <a:gd name="T22" fmla="*/ 12700 w 12"/>
              <a:gd name="T23" fmla="*/ 26988 h 27"/>
              <a:gd name="T24" fmla="*/ 12700 w 12"/>
              <a:gd name="T25" fmla="*/ 15875 h 27"/>
              <a:gd name="T26" fmla="*/ 0 w 12"/>
              <a:gd name="T27" fmla="*/ 15875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7"/>
                </a:lnTo>
                <a:lnTo>
                  <a:pt x="12" y="21"/>
                </a:lnTo>
                <a:lnTo>
                  <a:pt x="8" y="24"/>
                </a:lnTo>
                <a:lnTo>
                  <a:pt x="4" y="27"/>
                </a:lnTo>
                <a:lnTo>
                  <a:pt x="0" y="24"/>
                </a:lnTo>
                <a:lnTo>
                  <a:pt x="4" y="21"/>
                </a:lnTo>
                <a:lnTo>
                  <a:pt x="8" y="17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6" name="Freeform 78"/>
          <p:cNvSpPr>
            <a:spLocks noEditPoints="1"/>
          </p:cNvSpPr>
          <p:nvPr/>
        </p:nvSpPr>
        <p:spPr bwMode="auto">
          <a:xfrm>
            <a:off x="4773613" y="1425575"/>
            <a:ext cx="95250" cy="144463"/>
          </a:xfrm>
          <a:custGeom>
            <a:avLst/>
            <a:gdLst>
              <a:gd name="T0" fmla="*/ 44450 w 60"/>
              <a:gd name="T1" fmla="*/ 133350 h 91"/>
              <a:gd name="T2" fmla="*/ 25400 w 60"/>
              <a:gd name="T3" fmla="*/ 127000 h 91"/>
              <a:gd name="T4" fmla="*/ 12700 w 60"/>
              <a:gd name="T5" fmla="*/ 111125 h 91"/>
              <a:gd name="T6" fmla="*/ 0 w 60"/>
              <a:gd name="T7" fmla="*/ 95250 h 91"/>
              <a:gd name="T8" fmla="*/ 25400 w 60"/>
              <a:gd name="T9" fmla="*/ 101600 h 91"/>
              <a:gd name="T10" fmla="*/ 38100 w 60"/>
              <a:gd name="T11" fmla="*/ 111125 h 91"/>
              <a:gd name="T12" fmla="*/ 44450 w 60"/>
              <a:gd name="T13" fmla="*/ 74613 h 91"/>
              <a:gd name="T14" fmla="*/ 25400 w 60"/>
              <a:gd name="T15" fmla="*/ 63500 h 91"/>
              <a:gd name="T16" fmla="*/ 12700 w 60"/>
              <a:gd name="T17" fmla="*/ 53975 h 91"/>
              <a:gd name="T18" fmla="*/ 6350 w 60"/>
              <a:gd name="T19" fmla="*/ 38100 h 91"/>
              <a:gd name="T20" fmla="*/ 19050 w 60"/>
              <a:gd name="T21" fmla="*/ 15875 h 91"/>
              <a:gd name="T22" fmla="*/ 44450 w 60"/>
              <a:gd name="T23" fmla="*/ 6350 h 91"/>
              <a:gd name="T24" fmla="*/ 57150 w 60"/>
              <a:gd name="T25" fmla="*/ 0 h 91"/>
              <a:gd name="T26" fmla="*/ 69850 w 60"/>
              <a:gd name="T27" fmla="*/ 11113 h 91"/>
              <a:gd name="T28" fmla="*/ 88900 w 60"/>
              <a:gd name="T29" fmla="*/ 26988 h 91"/>
              <a:gd name="T30" fmla="*/ 76200 w 60"/>
              <a:gd name="T31" fmla="*/ 38100 h 91"/>
              <a:gd name="T32" fmla="*/ 69850 w 60"/>
              <a:gd name="T33" fmla="*/ 26988 h 91"/>
              <a:gd name="T34" fmla="*/ 57150 w 60"/>
              <a:gd name="T35" fmla="*/ 22225 h 91"/>
              <a:gd name="T36" fmla="*/ 69850 w 60"/>
              <a:gd name="T37" fmla="*/ 63500 h 91"/>
              <a:gd name="T38" fmla="*/ 82550 w 60"/>
              <a:gd name="T39" fmla="*/ 69850 h 91"/>
              <a:gd name="T40" fmla="*/ 88900 w 60"/>
              <a:gd name="T41" fmla="*/ 74613 h 91"/>
              <a:gd name="T42" fmla="*/ 95250 w 60"/>
              <a:gd name="T43" fmla="*/ 85725 h 91"/>
              <a:gd name="T44" fmla="*/ 95250 w 60"/>
              <a:gd name="T45" fmla="*/ 106363 h 91"/>
              <a:gd name="T46" fmla="*/ 69850 w 60"/>
              <a:gd name="T47" fmla="*/ 127000 h 91"/>
              <a:gd name="T48" fmla="*/ 57150 w 60"/>
              <a:gd name="T49" fmla="*/ 144463 h 91"/>
              <a:gd name="T50" fmla="*/ 44450 w 60"/>
              <a:gd name="T51" fmla="*/ 22225 h 91"/>
              <a:gd name="T52" fmla="*/ 31750 w 60"/>
              <a:gd name="T53" fmla="*/ 26988 h 91"/>
              <a:gd name="T54" fmla="*/ 25400 w 60"/>
              <a:gd name="T55" fmla="*/ 38100 h 91"/>
              <a:gd name="T56" fmla="*/ 31750 w 60"/>
              <a:gd name="T57" fmla="*/ 47625 h 91"/>
              <a:gd name="T58" fmla="*/ 44450 w 60"/>
              <a:gd name="T59" fmla="*/ 53975 h 91"/>
              <a:gd name="T60" fmla="*/ 57150 w 60"/>
              <a:gd name="T61" fmla="*/ 117475 h 91"/>
              <a:gd name="T62" fmla="*/ 69850 w 60"/>
              <a:gd name="T63" fmla="*/ 106363 h 91"/>
              <a:gd name="T64" fmla="*/ 76200 w 60"/>
              <a:gd name="T65" fmla="*/ 95250 h 91"/>
              <a:gd name="T66" fmla="*/ 76200 w 60"/>
              <a:gd name="T67" fmla="*/ 85725 h 91"/>
              <a:gd name="T68" fmla="*/ 57150 w 60"/>
              <a:gd name="T69" fmla="*/ 74613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1">
                <a:moveTo>
                  <a:pt x="28" y="91"/>
                </a:moveTo>
                <a:lnTo>
                  <a:pt x="28" y="84"/>
                </a:lnTo>
                <a:lnTo>
                  <a:pt x="20" y="80"/>
                </a:lnTo>
                <a:lnTo>
                  <a:pt x="16" y="80"/>
                </a:lnTo>
                <a:lnTo>
                  <a:pt x="12" y="77"/>
                </a:lnTo>
                <a:lnTo>
                  <a:pt x="8" y="70"/>
                </a:lnTo>
                <a:lnTo>
                  <a:pt x="4" y="67"/>
                </a:lnTo>
                <a:lnTo>
                  <a:pt x="0" y="60"/>
                </a:lnTo>
                <a:lnTo>
                  <a:pt x="12" y="57"/>
                </a:lnTo>
                <a:lnTo>
                  <a:pt x="16" y="64"/>
                </a:lnTo>
                <a:lnTo>
                  <a:pt x="20" y="67"/>
                </a:lnTo>
                <a:lnTo>
                  <a:pt x="24" y="70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6" y="40"/>
                </a:lnTo>
                <a:lnTo>
                  <a:pt x="8" y="37"/>
                </a:lnTo>
                <a:lnTo>
                  <a:pt x="8" y="34"/>
                </a:lnTo>
                <a:lnTo>
                  <a:pt x="4" y="30"/>
                </a:lnTo>
                <a:lnTo>
                  <a:pt x="4" y="24"/>
                </a:lnTo>
                <a:lnTo>
                  <a:pt x="4" y="17"/>
                </a:lnTo>
                <a:lnTo>
                  <a:pt x="12" y="10"/>
                </a:lnTo>
                <a:lnTo>
                  <a:pt x="20" y="7"/>
                </a:lnTo>
                <a:lnTo>
                  <a:pt x="28" y="4"/>
                </a:lnTo>
                <a:lnTo>
                  <a:pt x="28" y="0"/>
                </a:lnTo>
                <a:lnTo>
                  <a:pt x="36" y="0"/>
                </a:lnTo>
                <a:lnTo>
                  <a:pt x="36" y="4"/>
                </a:lnTo>
                <a:lnTo>
                  <a:pt x="44" y="7"/>
                </a:lnTo>
                <a:lnTo>
                  <a:pt x="52" y="10"/>
                </a:lnTo>
                <a:lnTo>
                  <a:pt x="56" y="17"/>
                </a:lnTo>
                <a:lnTo>
                  <a:pt x="60" y="24"/>
                </a:lnTo>
                <a:lnTo>
                  <a:pt x="48" y="24"/>
                </a:lnTo>
                <a:lnTo>
                  <a:pt x="44" y="20"/>
                </a:lnTo>
                <a:lnTo>
                  <a:pt x="44" y="17"/>
                </a:lnTo>
                <a:lnTo>
                  <a:pt x="40" y="17"/>
                </a:lnTo>
                <a:lnTo>
                  <a:pt x="36" y="14"/>
                </a:lnTo>
                <a:lnTo>
                  <a:pt x="36" y="37"/>
                </a:lnTo>
                <a:lnTo>
                  <a:pt x="44" y="40"/>
                </a:lnTo>
                <a:lnTo>
                  <a:pt x="48" y="40"/>
                </a:lnTo>
                <a:lnTo>
                  <a:pt x="52" y="44"/>
                </a:lnTo>
                <a:lnTo>
                  <a:pt x="56" y="44"/>
                </a:lnTo>
                <a:lnTo>
                  <a:pt x="56" y="47"/>
                </a:lnTo>
                <a:lnTo>
                  <a:pt x="60" y="50"/>
                </a:lnTo>
                <a:lnTo>
                  <a:pt x="60" y="54"/>
                </a:lnTo>
                <a:lnTo>
                  <a:pt x="60" y="60"/>
                </a:lnTo>
                <a:lnTo>
                  <a:pt x="60" y="67"/>
                </a:lnTo>
                <a:lnTo>
                  <a:pt x="56" y="74"/>
                </a:lnTo>
                <a:lnTo>
                  <a:pt x="44" y="80"/>
                </a:lnTo>
                <a:lnTo>
                  <a:pt x="36" y="80"/>
                </a:lnTo>
                <a:lnTo>
                  <a:pt x="36" y="91"/>
                </a:lnTo>
                <a:lnTo>
                  <a:pt x="28" y="91"/>
                </a:lnTo>
                <a:close/>
                <a:moveTo>
                  <a:pt x="28" y="14"/>
                </a:moveTo>
                <a:lnTo>
                  <a:pt x="24" y="14"/>
                </a:lnTo>
                <a:lnTo>
                  <a:pt x="20" y="17"/>
                </a:lnTo>
                <a:lnTo>
                  <a:pt x="16" y="20"/>
                </a:lnTo>
                <a:lnTo>
                  <a:pt x="16" y="24"/>
                </a:lnTo>
                <a:lnTo>
                  <a:pt x="16" y="27"/>
                </a:lnTo>
                <a:lnTo>
                  <a:pt x="20" y="30"/>
                </a:lnTo>
                <a:lnTo>
                  <a:pt x="24" y="34"/>
                </a:lnTo>
                <a:lnTo>
                  <a:pt x="28" y="34"/>
                </a:lnTo>
                <a:lnTo>
                  <a:pt x="28" y="14"/>
                </a:lnTo>
                <a:close/>
                <a:moveTo>
                  <a:pt x="36" y="74"/>
                </a:moveTo>
                <a:lnTo>
                  <a:pt x="40" y="70"/>
                </a:lnTo>
                <a:lnTo>
                  <a:pt x="44" y="67"/>
                </a:lnTo>
                <a:lnTo>
                  <a:pt x="48" y="64"/>
                </a:lnTo>
                <a:lnTo>
                  <a:pt x="48" y="60"/>
                </a:lnTo>
                <a:lnTo>
                  <a:pt x="48" y="54"/>
                </a:lnTo>
                <a:lnTo>
                  <a:pt x="44" y="50"/>
                </a:lnTo>
                <a:lnTo>
                  <a:pt x="36" y="47"/>
                </a:lnTo>
                <a:lnTo>
                  <a:pt x="36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7" name="Freeform 79"/>
          <p:cNvSpPr>
            <a:spLocks/>
          </p:cNvSpPr>
          <p:nvPr/>
        </p:nvSpPr>
        <p:spPr bwMode="auto">
          <a:xfrm>
            <a:off x="4881563" y="1436688"/>
            <a:ext cx="50800" cy="122237"/>
          </a:xfrm>
          <a:custGeom>
            <a:avLst/>
            <a:gdLst>
              <a:gd name="T0" fmla="*/ 50800 w 32"/>
              <a:gd name="T1" fmla="*/ 106362 h 77"/>
              <a:gd name="T2" fmla="*/ 50800 w 32"/>
              <a:gd name="T3" fmla="*/ 115887 h 77"/>
              <a:gd name="T4" fmla="*/ 44450 w 32"/>
              <a:gd name="T5" fmla="*/ 122237 h 77"/>
              <a:gd name="T6" fmla="*/ 38100 w 32"/>
              <a:gd name="T7" fmla="*/ 122237 h 77"/>
              <a:gd name="T8" fmla="*/ 31750 w 32"/>
              <a:gd name="T9" fmla="*/ 122237 h 77"/>
              <a:gd name="T10" fmla="*/ 25400 w 32"/>
              <a:gd name="T11" fmla="*/ 115887 h 77"/>
              <a:gd name="T12" fmla="*/ 19050 w 32"/>
              <a:gd name="T13" fmla="*/ 115887 h 77"/>
              <a:gd name="T14" fmla="*/ 19050 w 32"/>
              <a:gd name="T15" fmla="*/ 111125 h 77"/>
              <a:gd name="T16" fmla="*/ 19050 w 32"/>
              <a:gd name="T17" fmla="*/ 106362 h 77"/>
              <a:gd name="T18" fmla="*/ 12700 w 32"/>
              <a:gd name="T19" fmla="*/ 95250 h 77"/>
              <a:gd name="T20" fmla="*/ 12700 w 32"/>
              <a:gd name="T21" fmla="*/ 42862 h 77"/>
              <a:gd name="T22" fmla="*/ 0 w 32"/>
              <a:gd name="T23" fmla="*/ 42862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2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2862 h 77"/>
              <a:gd name="T38" fmla="*/ 31750 w 32"/>
              <a:gd name="T39" fmla="*/ 42862 h 77"/>
              <a:gd name="T40" fmla="*/ 31750 w 32"/>
              <a:gd name="T41" fmla="*/ 95250 h 77"/>
              <a:gd name="T42" fmla="*/ 38100 w 32"/>
              <a:gd name="T43" fmla="*/ 100012 h 77"/>
              <a:gd name="T44" fmla="*/ 38100 w 32"/>
              <a:gd name="T45" fmla="*/ 100012 h 77"/>
              <a:gd name="T46" fmla="*/ 38100 w 32"/>
              <a:gd name="T47" fmla="*/ 106362 h 77"/>
              <a:gd name="T48" fmla="*/ 38100 w 32"/>
              <a:gd name="T49" fmla="*/ 106362 h 77"/>
              <a:gd name="T50" fmla="*/ 38100 w 32"/>
              <a:gd name="T51" fmla="*/ 106362 h 77"/>
              <a:gd name="T52" fmla="*/ 44450 w 32"/>
              <a:gd name="T53" fmla="*/ 106362 h 77"/>
              <a:gd name="T54" fmla="*/ 44450 w 32"/>
              <a:gd name="T55" fmla="*/ 106362 h 77"/>
              <a:gd name="T56" fmla="*/ 5080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3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3"/>
                </a:lnTo>
                <a:lnTo>
                  <a:pt x="12" y="73"/>
                </a:lnTo>
                <a:lnTo>
                  <a:pt x="12" y="70"/>
                </a:lnTo>
                <a:lnTo>
                  <a:pt x="12" y="67"/>
                </a:lnTo>
                <a:lnTo>
                  <a:pt x="8" y="60"/>
                </a:lnTo>
                <a:lnTo>
                  <a:pt x="8" y="27"/>
                </a:lnTo>
                <a:lnTo>
                  <a:pt x="0" y="27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27"/>
                </a:lnTo>
                <a:lnTo>
                  <a:pt x="20" y="27"/>
                </a:lnTo>
                <a:lnTo>
                  <a:pt x="20" y="60"/>
                </a:lnTo>
                <a:lnTo>
                  <a:pt x="24" y="63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8" name="Freeform 80"/>
          <p:cNvSpPr>
            <a:spLocks noEditPoints="1"/>
          </p:cNvSpPr>
          <p:nvPr/>
        </p:nvSpPr>
        <p:spPr bwMode="auto">
          <a:xfrm>
            <a:off x="4945063" y="1431925"/>
            <a:ext cx="95250" cy="127000"/>
          </a:xfrm>
          <a:custGeom>
            <a:avLst/>
            <a:gdLst>
              <a:gd name="T0" fmla="*/ 95250 w 60"/>
              <a:gd name="T1" fmla="*/ 31750 h 80"/>
              <a:gd name="T2" fmla="*/ 76200 w 60"/>
              <a:gd name="T3" fmla="*/ 36513 h 80"/>
              <a:gd name="T4" fmla="*/ 69850 w 60"/>
              <a:gd name="T5" fmla="*/ 25400 h 80"/>
              <a:gd name="T6" fmla="*/ 69850 w 60"/>
              <a:gd name="T7" fmla="*/ 20638 h 80"/>
              <a:gd name="T8" fmla="*/ 63500 w 60"/>
              <a:gd name="T9" fmla="*/ 15875 h 80"/>
              <a:gd name="T10" fmla="*/ 50800 w 60"/>
              <a:gd name="T11" fmla="*/ 15875 h 80"/>
              <a:gd name="T12" fmla="*/ 44450 w 60"/>
              <a:gd name="T13" fmla="*/ 15875 h 80"/>
              <a:gd name="T14" fmla="*/ 31750 w 60"/>
              <a:gd name="T15" fmla="*/ 20638 h 80"/>
              <a:gd name="T16" fmla="*/ 25400 w 60"/>
              <a:gd name="T17" fmla="*/ 25400 h 80"/>
              <a:gd name="T18" fmla="*/ 25400 w 60"/>
              <a:gd name="T19" fmla="*/ 31750 h 80"/>
              <a:gd name="T20" fmla="*/ 19050 w 60"/>
              <a:gd name="T21" fmla="*/ 41275 h 80"/>
              <a:gd name="T22" fmla="*/ 19050 w 60"/>
              <a:gd name="T23" fmla="*/ 57150 h 80"/>
              <a:gd name="T24" fmla="*/ 25400 w 60"/>
              <a:gd name="T25" fmla="*/ 52388 h 80"/>
              <a:gd name="T26" fmla="*/ 31750 w 60"/>
              <a:gd name="T27" fmla="*/ 47625 h 80"/>
              <a:gd name="T28" fmla="*/ 44450 w 60"/>
              <a:gd name="T29" fmla="*/ 47625 h 80"/>
              <a:gd name="T30" fmla="*/ 50800 w 60"/>
              <a:gd name="T31" fmla="*/ 41275 h 80"/>
              <a:gd name="T32" fmla="*/ 69850 w 60"/>
              <a:gd name="T33" fmla="*/ 47625 h 80"/>
              <a:gd name="T34" fmla="*/ 82550 w 60"/>
              <a:gd name="T35" fmla="*/ 52388 h 80"/>
              <a:gd name="T36" fmla="*/ 95250 w 60"/>
              <a:gd name="T37" fmla="*/ 68263 h 80"/>
              <a:gd name="T38" fmla="*/ 95250 w 60"/>
              <a:gd name="T39" fmla="*/ 84138 h 80"/>
              <a:gd name="T40" fmla="*/ 95250 w 60"/>
              <a:gd name="T41" fmla="*/ 95250 h 80"/>
              <a:gd name="T42" fmla="*/ 88900 w 60"/>
              <a:gd name="T43" fmla="*/ 104775 h 80"/>
              <a:gd name="T44" fmla="*/ 82550 w 60"/>
              <a:gd name="T45" fmla="*/ 111125 h 80"/>
              <a:gd name="T46" fmla="*/ 76200 w 60"/>
              <a:gd name="T47" fmla="*/ 120650 h 80"/>
              <a:gd name="T48" fmla="*/ 63500 w 60"/>
              <a:gd name="T49" fmla="*/ 120650 h 80"/>
              <a:gd name="T50" fmla="*/ 50800 w 60"/>
              <a:gd name="T51" fmla="*/ 127000 h 80"/>
              <a:gd name="T52" fmla="*/ 31750 w 60"/>
              <a:gd name="T53" fmla="*/ 120650 h 80"/>
              <a:gd name="T54" fmla="*/ 12700 w 60"/>
              <a:gd name="T55" fmla="*/ 111125 h 80"/>
              <a:gd name="T56" fmla="*/ 6350 w 60"/>
              <a:gd name="T57" fmla="*/ 100013 h 80"/>
              <a:gd name="T58" fmla="*/ 0 w 60"/>
              <a:gd name="T59" fmla="*/ 84138 h 80"/>
              <a:gd name="T60" fmla="*/ 0 w 60"/>
              <a:gd name="T61" fmla="*/ 68263 h 80"/>
              <a:gd name="T62" fmla="*/ 0 w 60"/>
              <a:gd name="T63" fmla="*/ 47625 h 80"/>
              <a:gd name="T64" fmla="*/ 6350 w 60"/>
              <a:gd name="T65" fmla="*/ 25400 h 80"/>
              <a:gd name="T66" fmla="*/ 12700 w 60"/>
              <a:gd name="T67" fmla="*/ 15875 h 80"/>
              <a:gd name="T68" fmla="*/ 25400 w 60"/>
              <a:gd name="T69" fmla="*/ 4763 h 80"/>
              <a:gd name="T70" fmla="*/ 38100 w 60"/>
              <a:gd name="T71" fmla="*/ 4763 h 80"/>
              <a:gd name="T72" fmla="*/ 50800 w 60"/>
              <a:gd name="T73" fmla="*/ 0 h 80"/>
              <a:gd name="T74" fmla="*/ 69850 w 60"/>
              <a:gd name="T75" fmla="*/ 4763 h 80"/>
              <a:gd name="T76" fmla="*/ 82550 w 60"/>
              <a:gd name="T77" fmla="*/ 9525 h 80"/>
              <a:gd name="T78" fmla="*/ 88900 w 60"/>
              <a:gd name="T79" fmla="*/ 20638 h 80"/>
              <a:gd name="T80" fmla="*/ 95250 w 60"/>
              <a:gd name="T81" fmla="*/ 31750 h 80"/>
              <a:gd name="T82" fmla="*/ 19050 w 60"/>
              <a:gd name="T83" fmla="*/ 84138 h 80"/>
              <a:gd name="T84" fmla="*/ 19050 w 60"/>
              <a:gd name="T85" fmla="*/ 88900 h 80"/>
              <a:gd name="T86" fmla="*/ 19050 w 60"/>
              <a:gd name="T87" fmla="*/ 95250 h 80"/>
              <a:gd name="T88" fmla="*/ 25400 w 60"/>
              <a:gd name="T89" fmla="*/ 104775 h 80"/>
              <a:gd name="T90" fmla="*/ 31750 w 60"/>
              <a:gd name="T91" fmla="*/ 104775 h 80"/>
              <a:gd name="T92" fmla="*/ 38100 w 60"/>
              <a:gd name="T93" fmla="*/ 111125 h 80"/>
              <a:gd name="T94" fmla="*/ 50800 w 60"/>
              <a:gd name="T95" fmla="*/ 111125 h 80"/>
              <a:gd name="T96" fmla="*/ 57150 w 60"/>
              <a:gd name="T97" fmla="*/ 111125 h 80"/>
              <a:gd name="T98" fmla="*/ 69850 w 60"/>
              <a:gd name="T99" fmla="*/ 104775 h 80"/>
              <a:gd name="T100" fmla="*/ 76200 w 60"/>
              <a:gd name="T101" fmla="*/ 95250 h 80"/>
              <a:gd name="T102" fmla="*/ 76200 w 60"/>
              <a:gd name="T103" fmla="*/ 84138 h 80"/>
              <a:gd name="T104" fmla="*/ 76200 w 60"/>
              <a:gd name="T105" fmla="*/ 73025 h 80"/>
              <a:gd name="T106" fmla="*/ 69850 w 60"/>
              <a:gd name="T107" fmla="*/ 63500 h 80"/>
              <a:gd name="T108" fmla="*/ 57150 w 60"/>
              <a:gd name="T109" fmla="*/ 57150 h 80"/>
              <a:gd name="T110" fmla="*/ 50800 w 60"/>
              <a:gd name="T111" fmla="*/ 57150 h 80"/>
              <a:gd name="T112" fmla="*/ 38100 w 60"/>
              <a:gd name="T113" fmla="*/ 57150 h 80"/>
              <a:gd name="T114" fmla="*/ 25400 w 60"/>
              <a:gd name="T115" fmla="*/ 63500 h 80"/>
              <a:gd name="T116" fmla="*/ 19050 w 60"/>
              <a:gd name="T117" fmla="*/ 73025 h 80"/>
              <a:gd name="T118" fmla="*/ 19050 w 60"/>
              <a:gd name="T119" fmla="*/ 84138 h 8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0" h="80">
                <a:moveTo>
                  <a:pt x="60" y="20"/>
                </a:moveTo>
                <a:lnTo>
                  <a:pt x="48" y="23"/>
                </a:lnTo>
                <a:lnTo>
                  <a:pt x="44" y="16"/>
                </a:lnTo>
                <a:lnTo>
                  <a:pt x="44" y="13"/>
                </a:lnTo>
                <a:lnTo>
                  <a:pt x="40" y="10"/>
                </a:lnTo>
                <a:lnTo>
                  <a:pt x="32" y="10"/>
                </a:lnTo>
                <a:lnTo>
                  <a:pt x="28" y="10"/>
                </a:lnTo>
                <a:lnTo>
                  <a:pt x="20" y="13"/>
                </a:lnTo>
                <a:lnTo>
                  <a:pt x="16" y="16"/>
                </a:lnTo>
                <a:lnTo>
                  <a:pt x="16" y="20"/>
                </a:lnTo>
                <a:lnTo>
                  <a:pt x="12" y="26"/>
                </a:lnTo>
                <a:lnTo>
                  <a:pt x="12" y="36"/>
                </a:lnTo>
                <a:lnTo>
                  <a:pt x="16" y="33"/>
                </a:lnTo>
                <a:lnTo>
                  <a:pt x="20" y="30"/>
                </a:lnTo>
                <a:lnTo>
                  <a:pt x="28" y="30"/>
                </a:lnTo>
                <a:lnTo>
                  <a:pt x="32" y="26"/>
                </a:lnTo>
                <a:lnTo>
                  <a:pt x="44" y="30"/>
                </a:lnTo>
                <a:lnTo>
                  <a:pt x="52" y="33"/>
                </a:lnTo>
                <a:lnTo>
                  <a:pt x="60" y="43"/>
                </a:lnTo>
                <a:lnTo>
                  <a:pt x="60" y="53"/>
                </a:lnTo>
                <a:lnTo>
                  <a:pt x="60" y="60"/>
                </a:lnTo>
                <a:lnTo>
                  <a:pt x="56" y="66"/>
                </a:lnTo>
                <a:lnTo>
                  <a:pt x="52" y="70"/>
                </a:lnTo>
                <a:lnTo>
                  <a:pt x="48" y="76"/>
                </a:lnTo>
                <a:lnTo>
                  <a:pt x="40" y="76"/>
                </a:lnTo>
                <a:lnTo>
                  <a:pt x="32" y="80"/>
                </a:lnTo>
                <a:lnTo>
                  <a:pt x="20" y="76"/>
                </a:lnTo>
                <a:lnTo>
                  <a:pt x="8" y="70"/>
                </a:lnTo>
                <a:lnTo>
                  <a:pt x="4" y="63"/>
                </a:lnTo>
                <a:lnTo>
                  <a:pt x="0" y="53"/>
                </a:lnTo>
                <a:lnTo>
                  <a:pt x="0" y="43"/>
                </a:lnTo>
                <a:lnTo>
                  <a:pt x="0" y="30"/>
                </a:lnTo>
                <a:lnTo>
                  <a:pt x="4" y="16"/>
                </a:lnTo>
                <a:lnTo>
                  <a:pt x="8" y="10"/>
                </a:lnTo>
                <a:lnTo>
                  <a:pt x="16" y="3"/>
                </a:lnTo>
                <a:lnTo>
                  <a:pt x="24" y="3"/>
                </a:lnTo>
                <a:lnTo>
                  <a:pt x="32" y="0"/>
                </a:lnTo>
                <a:lnTo>
                  <a:pt x="44" y="3"/>
                </a:lnTo>
                <a:lnTo>
                  <a:pt x="52" y="6"/>
                </a:lnTo>
                <a:lnTo>
                  <a:pt x="56" y="13"/>
                </a:lnTo>
                <a:lnTo>
                  <a:pt x="60" y="20"/>
                </a:lnTo>
                <a:close/>
                <a:moveTo>
                  <a:pt x="12" y="53"/>
                </a:moveTo>
                <a:lnTo>
                  <a:pt x="12" y="56"/>
                </a:lnTo>
                <a:lnTo>
                  <a:pt x="12" y="60"/>
                </a:lnTo>
                <a:lnTo>
                  <a:pt x="16" y="66"/>
                </a:lnTo>
                <a:lnTo>
                  <a:pt x="20" y="66"/>
                </a:lnTo>
                <a:lnTo>
                  <a:pt x="24" y="70"/>
                </a:lnTo>
                <a:lnTo>
                  <a:pt x="32" y="70"/>
                </a:lnTo>
                <a:lnTo>
                  <a:pt x="36" y="70"/>
                </a:lnTo>
                <a:lnTo>
                  <a:pt x="44" y="66"/>
                </a:lnTo>
                <a:lnTo>
                  <a:pt x="48" y="60"/>
                </a:lnTo>
                <a:lnTo>
                  <a:pt x="48" y="53"/>
                </a:lnTo>
                <a:lnTo>
                  <a:pt x="48" y="46"/>
                </a:lnTo>
                <a:lnTo>
                  <a:pt x="44" y="40"/>
                </a:lnTo>
                <a:lnTo>
                  <a:pt x="36" y="36"/>
                </a:lnTo>
                <a:lnTo>
                  <a:pt x="32" y="36"/>
                </a:lnTo>
                <a:lnTo>
                  <a:pt x="24" y="36"/>
                </a:lnTo>
                <a:lnTo>
                  <a:pt x="16" y="40"/>
                </a:lnTo>
                <a:lnTo>
                  <a:pt x="12" y="46"/>
                </a:lnTo>
                <a:lnTo>
                  <a:pt x="12" y="5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9" name="Freeform 81"/>
          <p:cNvSpPr>
            <a:spLocks noEditPoints="1"/>
          </p:cNvSpPr>
          <p:nvPr/>
        </p:nvSpPr>
        <p:spPr bwMode="auto">
          <a:xfrm>
            <a:off x="3598863" y="2270125"/>
            <a:ext cx="95250" cy="95250"/>
          </a:xfrm>
          <a:custGeom>
            <a:avLst/>
            <a:gdLst>
              <a:gd name="T0" fmla="*/ 63500 w 60"/>
              <a:gd name="T1" fmla="*/ 84138 h 60"/>
              <a:gd name="T2" fmla="*/ 44450 w 60"/>
              <a:gd name="T3" fmla="*/ 95250 h 60"/>
              <a:gd name="T4" fmla="*/ 19050 w 60"/>
              <a:gd name="T5" fmla="*/ 90488 h 60"/>
              <a:gd name="T6" fmla="*/ 6350 w 60"/>
              <a:gd name="T7" fmla="*/ 79375 h 60"/>
              <a:gd name="T8" fmla="*/ 6350 w 60"/>
              <a:gd name="T9" fmla="*/ 63500 h 60"/>
              <a:gd name="T10" fmla="*/ 12700 w 60"/>
              <a:gd name="T11" fmla="*/ 52388 h 60"/>
              <a:gd name="T12" fmla="*/ 19050 w 60"/>
              <a:gd name="T13" fmla="*/ 41275 h 60"/>
              <a:gd name="T14" fmla="*/ 31750 w 60"/>
              <a:gd name="T15" fmla="*/ 41275 h 60"/>
              <a:gd name="T16" fmla="*/ 57150 w 60"/>
              <a:gd name="T17" fmla="*/ 36513 h 60"/>
              <a:gd name="T18" fmla="*/ 69850 w 60"/>
              <a:gd name="T19" fmla="*/ 31750 h 60"/>
              <a:gd name="T20" fmla="*/ 69850 w 60"/>
              <a:gd name="T21" fmla="*/ 25400 h 60"/>
              <a:gd name="T22" fmla="*/ 57150 w 60"/>
              <a:gd name="T23" fmla="*/ 15875 h 60"/>
              <a:gd name="T24" fmla="*/ 38100 w 60"/>
              <a:gd name="T25" fmla="*/ 15875 h 60"/>
              <a:gd name="T26" fmla="*/ 25400 w 60"/>
              <a:gd name="T27" fmla="*/ 20638 h 60"/>
              <a:gd name="T28" fmla="*/ 6350 w 60"/>
              <a:gd name="T29" fmla="*/ 25400 h 60"/>
              <a:gd name="T30" fmla="*/ 12700 w 60"/>
              <a:gd name="T31" fmla="*/ 15875 h 60"/>
              <a:gd name="T32" fmla="*/ 25400 w 60"/>
              <a:gd name="T33" fmla="*/ 4763 h 60"/>
              <a:gd name="T34" fmla="*/ 50800 w 60"/>
              <a:gd name="T35" fmla="*/ 0 h 60"/>
              <a:gd name="T36" fmla="*/ 76200 w 60"/>
              <a:gd name="T37" fmla="*/ 4763 h 60"/>
              <a:gd name="T38" fmla="*/ 82550 w 60"/>
              <a:gd name="T39" fmla="*/ 9525 h 60"/>
              <a:gd name="T40" fmla="*/ 88900 w 60"/>
              <a:gd name="T41" fmla="*/ 20638 h 60"/>
              <a:gd name="T42" fmla="*/ 88900 w 60"/>
              <a:gd name="T43" fmla="*/ 36513 h 60"/>
              <a:gd name="T44" fmla="*/ 95250 w 60"/>
              <a:gd name="T45" fmla="*/ 68263 h 60"/>
              <a:gd name="T46" fmla="*/ 95250 w 60"/>
              <a:gd name="T47" fmla="*/ 84138 h 60"/>
              <a:gd name="T48" fmla="*/ 76200 w 60"/>
              <a:gd name="T49" fmla="*/ 90488 h 60"/>
              <a:gd name="T50" fmla="*/ 69850 w 60"/>
              <a:gd name="T51" fmla="*/ 79375 h 60"/>
              <a:gd name="T52" fmla="*/ 57150 w 60"/>
              <a:gd name="T53" fmla="*/ 52388 h 60"/>
              <a:gd name="T54" fmla="*/ 38100 w 60"/>
              <a:gd name="T55" fmla="*/ 52388 h 60"/>
              <a:gd name="T56" fmla="*/ 25400 w 60"/>
              <a:gd name="T57" fmla="*/ 58738 h 60"/>
              <a:gd name="T58" fmla="*/ 25400 w 60"/>
              <a:gd name="T59" fmla="*/ 63500 h 60"/>
              <a:gd name="T60" fmla="*/ 25400 w 60"/>
              <a:gd name="T61" fmla="*/ 74613 h 60"/>
              <a:gd name="T62" fmla="*/ 31750 w 60"/>
              <a:gd name="T63" fmla="*/ 79375 h 60"/>
              <a:gd name="T64" fmla="*/ 50800 w 60"/>
              <a:gd name="T65" fmla="*/ 79375 h 60"/>
              <a:gd name="T66" fmla="*/ 63500 w 60"/>
              <a:gd name="T67" fmla="*/ 74613 h 60"/>
              <a:gd name="T68" fmla="*/ 69850 w 60"/>
              <a:gd name="T69" fmla="*/ 63500 h 60"/>
              <a:gd name="T70" fmla="*/ 69850 w 60"/>
              <a:gd name="T71" fmla="*/ 47625 h 6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60">
                <a:moveTo>
                  <a:pt x="44" y="50"/>
                </a:moveTo>
                <a:lnTo>
                  <a:pt x="40" y="53"/>
                </a:lnTo>
                <a:lnTo>
                  <a:pt x="36" y="57"/>
                </a:lnTo>
                <a:lnTo>
                  <a:pt x="28" y="60"/>
                </a:lnTo>
                <a:lnTo>
                  <a:pt x="24" y="60"/>
                </a:lnTo>
                <a:lnTo>
                  <a:pt x="12" y="57"/>
                </a:lnTo>
                <a:lnTo>
                  <a:pt x="8" y="53"/>
                </a:lnTo>
                <a:lnTo>
                  <a:pt x="4" y="50"/>
                </a:lnTo>
                <a:lnTo>
                  <a:pt x="0" y="43"/>
                </a:lnTo>
                <a:lnTo>
                  <a:pt x="4" y="40"/>
                </a:lnTo>
                <a:lnTo>
                  <a:pt x="4" y="37"/>
                </a:lnTo>
                <a:lnTo>
                  <a:pt x="8" y="33"/>
                </a:lnTo>
                <a:lnTo>
                  <a:pt x="8" y="30"/>
                </a:lnTo>
                <a:lnTo>
                  <a:pt x="12" y="26"/>
                </a:lnTo>
                <a:lnTo>
                  <a:pt x="16" y="26"/>
                </a:lnTo>
                <a:lnTo>
                  <a:pt x="20" y="26"/>
                </a:lnTo>
                <a:lnTo>
                  <a:pt x="28" y="26"/>
                </a:lnTo>
                <a:lnTo>
                  <a:pt x="36" y="23"/>
                </a:lnTo>
                <a:lnTo>
                  <a:pt x="44" y="23"/>
                </a:lnTo>
                <a:lnTo>
                  <a:pt x="44" y="20"/>
                </a:lnTo>
                <a:lnTo>
                  <a:pt x="44" y="16"/>
                </a:lnTo>
                <a:lnTo>
                  <a:pt x="40" y="13"/>
                </a:lnTo>
                <a:lnTo>
                  <a:pt x="36" y="10"/>
                </a:lnTo>
                <a:lnTo>
                  <a:pt x="32" y="10"/>
                </a:lnTo>
                <a:lnTo>
                  <a:pt x="24" y="10"/>
                </a:lnTo>
                <a:lnTo>
                  <a:pt x="20" y="13"/>
                </a:lnTo>
                <a:lnTo>
                  <a:pt x="16" y="13"/>
                </a:lnTo>
                <a:lnTo>
                  <a:pt x="16" y="20"/>
                </a:lnTo>
                <a:lnTo>
                  <a:pt x="4" y="16"/>
                </a:lnTo>
                <a:lnTo>
                  <a:pt x="4" y="13"/>
                </a:lnTo>
                <a:lnTo>
                  <a:pt x="8" y="10"/>
                </a:lnTo>
                <a:lnTo>
                  <a:pt x="12" y="6"/>
                </a:lnTo>
                <a:lnTo>
                  <a:pt x="16" y="3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8" y="3"/>
                </a:lnTo>
                <a:lnTo>
                  <a:pt x="52" y="3"/>
                </a:lnTo>
                <a:lnTo>
                  <a:pt x="52" y="6"/>
                </a:lnTo>
                <a:lnTo>
                  <a:pt x="56" y="10"/>
                </a:lnTo>
                <a:lnTo>
                  <a:pt x="56" y="13"/>
                </a:lnTo>
                <a:lnTo>
                  <a:pt x="56" y="16"/>
                </a:lnTo>
                <a:lnTo>
                  <a:pt x="56" y="23"/>
                </a:lnTo>
                <a:lnTo>
                  <a:pt x="56" y="33"/>
                </a:lnTo>
                <a:lnTo>
                  <a:pt x="60" y="43"/>
                </a:lnTo>
                <a:lnTo>
                  <a:pt x="60" y="50"/>
                </a:lnTo>
                <a:lnTo>
                  <a:pt x="60" y="53"/>
                </a:lnTo>
                <a:lnTo>
                  <a:pt x="60" y="57"/>
                </a:lnTo>
                <a:lnTo>
                  <a:pt x="48" y="57"/>
                </a:lnTo>
                <a:lnTo>
                  <a:pt x="48" y="53"/>
                </a:lnTo>
                <a:lnTo>
                  <a:pt x="44" y="50"/>
                </a:lnTo>
                <a:close/>
                <a:moveTo>
                  <a:pt x="44" y="30"/>
                </a:moveTo>
                <a:lnTo>
                  <a:pt x="36" y="33"/>
                </a:lnTo>
                <a:lnTo>
                  <a:pt x="28" y="33"/>
                </a:lnTo>
                <a:lnTo>
                  <a:pt x="24" y="33"/>
                </a:lnTo>
                <a:lnTo>
                  <a:pt x="20" y="37"/>
                </a:lnTo>
                <a:lnTo>
                  <a:pt x="16" y="37"/>
                </a:lnTo>
                <a:lnTo>
                  <a:pt x="16" y="40"/>
                </a:lnTo>
                <a:lnTo>
                  <a:pt x="12" y="43"/>
                </a:lnTo>
                <a:lnTo>
                  <a:pt x="16" y="47"/>
                </a:lnTo>
                <a:lnTo>
                  <a:pt x="20" y="50"/>
                </a:lnTo>
                <a:lnTo>
                  <a:pt x="24" y="50"/>
                </a:lnTo>
                <a:lnTo>
                  <a:pt x="32" y="50"/>
                </a:lnTo>
                <a:lnTo>
                  <a:pt x="36" y="47"/>
                </a:lnTo>
                <a:lnTo>
                  <a:pt x="40" y="47"/>
                </a:lnTo>
                <a:lnTo>
                  <a:pt x="44" y="43"/>
                </a:lnTo>
                <a:lnTo>
                  <a:pt x="44" y="40"/>
                </a:lnTo>
                <a:lnTo>
                  <a:pt x="44" y="33"/>
                </a:lnTo>
                <a:lnTo>
                  <a:pt x="44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0" name="Freeform 82"/>
          <p:cNvSpPr>
            <a:spLocks noEditPoints="1"/>
          </p:cNvSpPr>
          <p:nvPr/>
        </p:nvSpPr>
        <p:spPr bwMode="auto">
          <a:xfrm>
            <a:off x="3713163" y="2238375"/>
            <a:ext cx="88900" cy="127000"/>
          </a:xfrm>
          <a:custGeom>
            <a:avLst/>
            <a:gdLst>
              <a:gd name="T0" fmla="*/ 69850 w 56"/>
              <a:gd name="T1" fmla="*/ 122238 h 80"/>
              <a:gd name="T2" fmla="*/ 69850 w 56"/>
              <a:gd name="T3" fmla="*/ 111125 h 80"/>
              <a:gd name="T4" fmla="*/ 63500 w 56"/>
              <a:gd name="T5" fmla="*/ 115888 h 80"/>
              <a:gd name="T6" fmla="*/ 50800 w 56"/>
              <a:gd name="T7" fmla="*/ 122238 h 80"/>
              <a:gd name="T8" fmla="*/ 44450 w 56"/>
              <a:gd name="T9" fmla="*/ 127000 h 80"/>
              <a:gd name="T10" fmla="*/ 31750 w 56"/>
              <a:gd name="T11" fmla="*/ 122238 h 80"/>
              <a:gd name="T12" fmla="*/ 19050 w 56"/>
              <a:gd name="T13" fmla="*/ 122238 h 80"/>
              <a:gd name="T14" fmla="*/ 12700 w 56"/>
              <a:gd name="T15" fmla="*/ 111125 h 80"/>
              <a:gd name="T16" fmla="*/ 6350 w 56"/>
              <a:gd name="T17" fmla="*/ 106363 h 80"/>
              <a:gd name="T18" fmla="*/ 0 w 56"/>
              <a:gd name="T19" fmla="*/ 90488 h 80"/>
              <a:gd name="T20" fmla="*/ 0 w 56"/>
              <a:gd name="T21" fmla="*/ 79375 h 80"/>
              <a:gd name="T22" fmla="*/ 0 w 56"/>
              <a:gd name="T23" fmla="*/ 68263 h 80"/>
              <a:gd name="T24" fmla="*/ 6350 w 56"/>
              <a:gd name="T25" fmla="*/ 57150 h 80"/>
              <a:gd name="T26" fmla="*/ 12700 w 56"/>
              <a:gd name="T27" fmla="*/ 47625 h 80"/>
              <a:gd name="T28" fmla="*/ 19050 w 56"/>
              <a:gd name="T29" fmla="*/ 36513 h 80"/>
              <a:gd name="T30" fmla="*/ 31750 w 56"/>
              <a:gd name="T31" fmla="*/ 36513 h 80"/>
              <a:gd name="T32" fmla="*/ 44450 w 56"/>
              <a:gd name="T33" fmla="*/ 31750 h 80"/>
              <a:gd name="T34" fmla="*/ 50800 w 56"/>
              <a:gd name="T35" fmla="*/ 36513 h 80"/>
              <a:gd name="T36" fmla="*/ 57150 w 56"/>
              <a:gd name="T37" fmla="*/ 36513 h 80"/>
              <a:gd name="T38" fmla="*/ 63500 w 56"/>
              <a:gd name="T39" fmla="*/ 41275 h 80"/>
              <a:gd name="T40" fmla="*/ 69850 w 56"/>
              <a:gd name="T41" fmla="*/ 47625 h 80"/>
              <a:gd name="T42" fmla="*/ 69850 w 56"/>
              <a:gd name="T43" fmla="*/ 0 h 80"/>
              <a:gd name="T44" fmla="*/ 88900 w 56"/>
              <a:gd name="T45" fmla="*/ 0 h 80"/>
              <a:gd name="T46" fmla="*/ 88900 w 56"/>
              <a:gd name="T47" fmla="*/ 122238 h 80"/>
              <a:gd name="T48" fmla="*/ 69850 w 56"/>
              <a:gd name="T49" fmla="*/ 122238 h 80"/>
              <a:gd name="T50" fmla="*/ 19050 w 56"/>
              <a:gd name="T51" fmla="*/ 79375 h 80"/>
              <a:gd name="T52" fmla="*/ 19050 w 56"/>
              <a:gd name="T53" fmla="*/ 95250 h 80"/>
              <a:gd name="T54" fmla="*/ 25400 w 56"/>
              <a:gd name="T55" fmla="*/ 106363 h 80"/>
              <a:gd name="T56" fmla="*/ 31750 w 56"/>
              <a:gd name="T57" fmla="*/ 111125 h 80"/>
              <a:gd name="T58" fmla="*/ 44450 w 56"/>
              <a:gd name="T59" fmla="*/ 111125 h 80"/>
              <a:gd name="T60" fmla="*/ 57150 w 56"/>
              <a:gd name="T61" fmla="*/ 111125 h 80"/>
              <a:gd name="T62" fmla="*/ 63500 w 56"/>
              <a:gd name="T63" fmla="*/ 106363 h 80"/>
              <a:gd name="T64" fmla="*/ 69850 w 56"/>
              <a:gd name="T65" fmla="*/ 95250 h 80"/>
              <a:gd name="T66" fmla="*/ 69850 w 56"/>
              <a:gd name="T67" fmla="*/ 79375 h 80"/>
              <a:gd name="T68" fmla="*/ 69850 w 56"/>
              <a:gd name="T69" fmla="*/ 63500 h 80"/>
              <a:gd name="T70" fmla="*/ 63500 w 56"/>
              <a:gd name="T71" fmla="*/ 52388 h 80"/>
              <a:gd name="T72" fmla="*/ 57150 w 56"/>
              <a:gd name="T73" fmla="*/ 47625 h 80"/>
              <a:gd name="T74" fmla="*/ 44450 w 56"/>
              <a:gd name="T75" fmla="*/ 47625 h 80"/>
              <a:gd name="T76" fmla="*/ 31750 w 56"/>
              <a:gd name="T77" fmla="*/ 47625 h 80"/>
              <a:gd name="T78" fmla="*/ 25400 w 56"/>
              <a:gd name="T79" fmla="*/ 52388 h 80"/>
              <a:gd name="T80" fmla="*/ 19050 w 56"/>
              <a:gd name="T81" fmla="*/ 63500 h 80"/>
              <a:gd name="T82" fmla="*/ 19050 w 56"/>
              <a:gd name="T83" fmla="*/ 79375 h 8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" h="80">
                <a:moveTo>
                  <a:pt x="44" y="77"/>
                </a:moveTo>
                <a:lnTo>
                  <a:pt x="44" y="70"/>
                </a:lnTo>
                <a:lnTo>
                  <a:pt x="40" y="73"/>
                </a:lnTo>
                <a:lnTo>
                  <a:pt x="32" y="77"/>
                </a:lnTo>
                <a:lnTo>
                  <a:pt x="28" y="80"/>
                </a:lnTo>
                <a:lnTo>
                  <a:pt x="20" y="77"/>
                </a:lnTo>
                <a:lnTo>
                  <a:pt x="12" y="77"/>
                </a:lnTo>
                <a:lnTo>
                  <a:pt x="8" y="70"/>
                </a:lnTo>
                <a:lnTo>
                  <a:pt x="4" y="67"/>
                </a:lnTo>
                <a:lnTo>
                  <a:pt x="0" y="57"/>
                </a:lnTo>
                <a:lnTo>
                  <a:pt x="0" y="50"/>
                </a:lnTo>
                <a:lnTo>
                  <a:pt x="0" y="43"/>
                </a:lnTo>
                <a:lnTo>
                  <a:pt x="4" y="36"/>
                </a:lnTo>
                <a:lnTo>
                  <a:pt x="8" y="30"/>
                </a:lnTo>
                <a:lnTo>
                  <a:pt x="12" y="23"/>
                </a:lnTo>
                <a:lnTo>
                  <a:pt x="20" y="23"/>
                </a:lnTo>
                <a:lnTo>
                  <a:pt x="28" y="20"/>
                </a:lnTo>
                <a:lnTo>
                  <a:pt x="32" y="23"/>
                </a:lnTo>
                <a:lnTo>
                  <a:pt x="36" y="23"/>
                </a:lnTo>
                <a:lnTo>
                  <a:pt x="40" y="26"/>
                </a:lnTo>
                <a:lnTo>
                  <a:pt x="44" y="30"/>
                </a:lnTo>
                <a:lnTo>
                  <a:pt x="44" y="0"/>
                </a:lnTo>
                <a:lnTo>
                  <a:pt x="56" y="0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12" y="50"/>
                </a:moveTo>
                <a:lnTo>
                  <a:pt x="12" y="60"/>
                </a:lnTo>
                <a:lnTo>
                  <a:pt x="16" y="67"/>
                </a:lnTo>
                <a:lnTo>
                  <a:pt x="20" y="70"/>
                </a:lnTo>
                <a:lnTo>
                  <a:pt x="28" y="70"/>
                </a:lnTo>
                <a:lnTo>
                  <a:pt x="36" y="70"/>
                </a:lnTo>
                <a:lnTo>
                  <a:pt x="40" y="67"/>
                </a:lnTo>
                <a:lnTo>
                  <a:pt x="44" y="60"/>
                </a:lnTo>
                <a:lnTo>
                  <a:pt x="44" y="50"/>
                </a:lnTo>
                <a:lnTo>
                  <a:pt x="44" y="40"/>
                </a:lnTo>
                <a:lnTo>
                  <a:pt x="40" y="33"/>
                </a:lnTo>
                <a:lnTo>
                  <a:pt x="36" y="30"/>
                </a:lnTo>
                <a:lnTo>
                  <a:pt x="28" y="30"/>
                </a:lnTo>
                <a:lnTo>
                  <a:pt x="20" y="30"/>
                </a:lnTo>
                <a:lnTo>
                  <a:pt x="16" y="33"/>
                </a:lnTo>
                <a:lnTo>
                  <a:pt x="12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1" name="Freeform 83"/>
          <p:cNvSpPr>
            <a:spLocks noEditPoints="1"/>
          </p:cNvSpPr>
          <p:nvPr/>
        </p:nvSpPr>
        <p:spPr bwMode="auto">
          <a:xfrm>
            <a:off x="3821113" y="2238375"/>
            <a:ext cx="95250" cy="127000"/>
          </a:xfrm>
          <a:custGeom>
            <a:avLst/>
            <a:gdLst>
              <a:gd name="T0" fmla="*/ 76200 w 60"/>
              <a:gd name="T1" fmla="*/ 122238 h 80"/>
              <a:gd name="T2" fmla="*/ 76200 w 60"/>
              <a:gd name="T3" fmla="*/ 111125 h 80"/>
              <a:gd name="T4" fmla="*/ 69850 w 60"/>
              <a:gd name="T5" fmla="*/ 115888 h 80"/>
              <a:gd name="T6" fmla="*/ 57150 w 60"/>
              <a:gd name="T7" fmla="*/ 122238 h 80"/>
              <a:gd name="T8" fmla="*/ 44450 w 60"/>
              <a:gd name="T9" fmla="*/ 127000 h 80"/>
              <a:gd name="T10" fmla="*/ 38100 w 60"/>
              <a:gd name="T11" fmla="*/ 122238 h 80"/>
              <a:gd name="T12" fmla="*/ 25400 w 60"/>
              <a:gd name="T13" fmla="*/ 122238 h 80"/>
              <a:gd name="T14" fmla="*/ 12700 w 60"/>
              <a:gd name="T15" fmla="*/ 111125 h 80"/>
              <a:gd name="T16" fmla="*/ 6350 w 60"/>
              <a:gd name="T17" fmla="*/ 106363 h 80"/>
              <a:gd name="T18" fmla="*/ 6350 w 60"/>
              <a:gd name="T19" fmla="*/ 90488 h 80"/>
              <a:gd name="T20" fmla="*/ 0 w 60"/>
              <a:gd name="T21" fmla="*/ 79375 h 80"/>
              <a:gd name="T22" fmla="*/ 6350 w 60"/>
              <a:gd name="T23" fmla="*/ 68263 h 80"/>
              <a:gd name="T24" fmla="*/ 6350 w 60"/>
              <a:gd name="T25" fmla="*/ 57150 h 80"/>
              <a:gd name="T26" fmla="*/ 12700 w 60"/>
              <a:gd name="T27" fmla="*/ 47625 h 80"/>
              <a:gd name="T28" fmla="*/ 25400 w 60"/>
              <a:gd name="T29" fmla="*/ 36513 h 80"/>
              <a:gd name="T30" fmla="*/ 31750 w 60"/>
              <a:gd name="T31" fmla="*/ 36513 h 80"/>
              <a:gd name="T32" fmla="*/ 44450 w 60"/>
              <a:gd name="T33" fmla="*/ 31750 h 80"/>
              <a:gd name="T34" fmla="*/ 57150 w 60"/>
              <a:gd name="T35" fmla="*/ 36513 h 80"/>
              <a:gd name="T36" fmla="*/ 63500 w 60"/>
              <a:gd name="T37" fmla="*/ 36513 h 80"/>
              <a:gd name="T38" fmla="*/ 69850 w 60"/>
              <a:gd name="T39" fmla="*/ 41275 h 80"/>
              <a:gd name="T40" fmla="*/ 76200 w 60"/>
              <a:gd name="T41" fmla="*/ 47625 h 80"/>
              <a:gd name="T42" fmla="*/ 76200 w 60"/>
              <a:gd name="T43" fmla="*/ 0 h 80"/>
              <a:gd name="T44" fmla="*/ 95250 w 60"/>
              <a:gd name="T45" fmla="*/ 0 h 80"/>
              <a:gd name="T46" fmla="*/ 95250 w 60"/>
              <a:gd name="T47" fmla="*/ 122238 h 80"/>
              <a:gd name="T48" fmla="*/ 76200 w 60"/>
              <a:gd name="T49" fmla="*/ 122238 h 80"/>
              <a:gd name="T50" fmla="*/ 19050 w 60"/>
              <a:gd name="T51" fmla="*/ 79375 h 80"/>
              <a:gd name="T52" fmla="*/ 25400 w 60"/>
              <a:gd name="T53" fmla="*/ 95250 h 80"/>
              <a:gd name="T54" fmla="*/ 31750 w 60"/>
              <a:gd name="T55" fmla="*/ 106363 h 80"/>
              <a:gd name="T56" fmla="*/ 38100 w 60"/>
              <a:gd name="T57" fmla="*/ 111125 h 80"/>
              <a:gd name="T58" fmla="*/ 50800 w 60"/>
              <a:gd name="T59" fmla="*/ 111125 h 80"/>
              <a:gd name="T60" fmla="*/ 57150 w 60"/>
              <a:gd name="T61" fmla="*/ 111125 h 80"/>
              <a:gd name="T62" fmla="*/ 69850 w 60"/>
              <a:gd name="T63" fmla="*/ 106363 h 80"/>
              <a:gd name="T64" fmla="*/ 76200 w 60"/>
              <a:gd name="T65" fmla="*/ 95250 h 80"/>
              <a:gd name="T66" fmla="*/ 76200 w 60"/>
              <a:gd name="T67" fmla="*/ 79375 h 80"/>
              <a:gd name="T68" fmla="*/ 76200 w 60"/>
              <a:gd name="T69" fmla="*/ 63500 h 80"/>
              <a:gd name="T70" fmla="*/ 69850 w 60"/>
              <a:gd name="T71" fmla="*/ 52388 h 80"/>
              <a:gd name="T72" fmla="*/ 57150 w 60"/>
              <a:gd name="T73" fmla="*/ 47625 h 80"/>
              <a:gd name="T74" fmla="*/ 50800 w 60"/>
              <a:gd name="T75" fmla="*/ 47625 h 80"/>
              <a:gd name="T76" fmla="*/ 38100 w 60"/>
              <a:gd name="T77" fmla="*/ 47625 h 80"/>
              <a:gd name="T78" fmla="*/ 31750 w 60"/>
              <a:gd name="T79" fmla="*/ 52388 h 80"/>
              <a:gd name="T80" fmla="*/ 25400 w 60"/>
              <a:gd name="T81" fmla="*/ 63500 h 80"/>
              <a:gd name="T82" fmla="*/ 19050 w 60"/>
              <a:gd name="T83" fmla="*/ 79375 h 8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" h="80">
                <a:moveTo>
                  <a:pt x="48" y="77"/>
                </a:moveTo>
                <a:lnTo>
                  <a:pt x="48" y="70"/>
                </a:lnTo>
                <a:lnTo>
                  <a:pt x="44" y="73"/>
                </a:lnTo>
                <a:lnTo>
                  <a:pt x="36" y="77"/>
                </a:lnTo>
                <a:lnTo>
                  <a:pt x="28" y="80"/>
                </a:lnTo>
                <a:lnTo>
                  <a:pt x="24" y="77"/>
                </a:lnTo>
                <a:lnTo>
                  <a:pt x="16" y="77"/>
                </a:lnTo>
                <a:lnTo>
                  <a:pt x="8" y="70"/>
                </a:lnTo>
                <a:lnTo>
                  <a:pt x="4" y="67"/>
                </a:lnTo>
                <a:lnTo>
                  <a:pt x="4" y="57"/>
                </a:lnTo>
                <a:lnTo>
                  <a:pt x="0" y="50"/>
                </a:lnTo>
                <a:lnTo>
                  <a:pt x="4" y="43"/>
                </a:lnTo>
                <a:lnTo>
                  <a:pt x="4" y="36"/>
                </a:lnTo>
                <a:lnTo>
                  <a:pt x="8" y="30"/>
                </a:lnTo>
                <a:lnTo>
                  <a:pt x="16" y="23"/>
                </a:lnTo>
                <a:lnTo>
                  <a:pt x="20" y="23"/>
                </a:lnTo>
                <a:lnTo>
                  <a:pt x="28" y="20"/>
                </a:lnTo>
                <a:lnTo>
                  <a:pt x="36" y="23"/>
                </a:lnTo>
                <a:lnTo>
                  <a:pt x="40" y="23"/>
                </a:lnTo>
                <a:lnTo>
                  <a:pt x="44" y="26"/>
                </a:lnTo>
                <a:lnTo>
                  <a:pt x="48" y="30"/>
                </a:lnTo>
                <a:lnTo>
                  <a:pt x="48" y="0"/>
                </a:lnTo>
                <a:lnTo>
                  <a:pt x="60" y="0"/>
                </a:lnTo>
                <a:lnTo>
                  <a:pt x="60" y="77"/>
                </a:lnTo>
                <a:lnTo>
                  <a:pt x="48" y="77"/>
                </a:lnTo>
                <a:close/>
                <a:moveTo>
                  <a:pt x="12" y="50"/>
                </a:moveTo>
                <a:lnTo>
                  <a:pt x="16" y="60"/>
                </a:lnTo>
                <a:lnTo>
                  <a:pt x="20" y="67"/>
                </a:lnTo>
                <a:lnTo>
                  <a:pt x="24" y="70"/>
                </a:lnTo>
                <a:lnTo>
                  <a:pt x="32" y="70"/>
                </a:lnTo>
                <a:lnTo>
                  <a:pt x="36" y="70"/>
                </a:lnTo>
                <a:lnTo>
                  <a:pt x="44" y="67"/>
                </a:lnTo>
                <a:lnTo>
                  <a:pt x="48" y="60"/>
                </a:lnTo>
                <a:lnTo>
                  <a:pt x="48" y="50"/>
                </a:lnTo>
                <a:lnTo>
                  <a:pt x="48" y="40"/>
                </a:lnTo>
                <a:lnTo>
                  <a:pt x="44" y="33"/>
                </a:lnTo>
                <a:lnTo>
                  <a:pt x="36" y="30"/>
                </a:lnTo>
                <a:lnTo>
                  <a:pt x="32" y="30"/>
                </a:lnTo>
                <a:lnTo>
                  <a:pt x="24" y="30"/>
                </a:lnTo>
                <a:lnTo>
                  <a:pt x="20" y="33"/>
                </a:lnTo>
                <a:lnTo>
                  <a:pt x="16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2" name="Freeform 84"/>
          <p:cNvSpPr>
            <a:spLocks noEditPoints="1"/>
          </p:cNvSpPr>
          <p:nvPr/>
        </p:nvSpPr>
        <p:spPr bwMode="auto">
          <a:xfrm>
            <a:off x="3992563" y="2232025"/>
            <a:ext cx="95250" cy="144463"/>
          </a:xfrm>
          <a:custGeom>
            <a:avLst/>
            <a:gdLst>
              <a:gd name="T0" fmla="*/ 44450 w 60"/>
              <a:gd name="T1" fmla="*/ 133350 h 91"/>
              <a:gd name="T2" fmla="*/ 25400 w 60"/>
              <a:gd name="T3" fmla="*/ 128588 h 91"/>
              <a:gd name="T4" fmla="*/ 12700 w 60"/>
              <a:gd name="T5" fmla="*/ 112713 h 91"/>
              <a:gd name="T6" fmla="*/ 0 w 60"/>
              <a:gd name="T7" fmla="*/ 96838 h 91"/>
              <a:gd name="T8" fmla="*/ 25400 w 60"/>
              <a:gd name="T9" fmla="*/ 101600 h 91"/>
              <a:gd name="T10" fmla="*/ 38100 w 60"/>
              <a:gd name="T11" fmla="*/ 112713 h 91"/>
              <a:gd name="T12" fmla="*/ 44450 w 60"/>
              <a:gd name="T13" fmla="*/ 74613 h 91"/>
              <a:gd name="T14" fmla="*/ 25400 w 60"/>
              <a:gd name="T15" fmla="*/ 63500 h 91"/>
              <a:gd name="T16" fmla="*/ 12700 w 60"/>
              <a:gd name="T17" fmla="*/ 53975 h 91"/>
              <a:gd name="T18" fmla="*/ 6350 w 60"/>
              <a:gd name="T19" fmla="*/ 38100 h 91"/>
              <a:gd name="T20" fmla="*/ 19050 w 60"/>
              <a:gd name="T21" fmla="*/ 15875 h 91"/>
              <a:gd name="T22" fmla="*/ 44450 w 60"/>
              <a:gd name="T23" fmla="*/ 6350 h 91"/>
              <a:gd name="T24" fmla="*/ 57150 w 60"/>
              <a:gd name="T25" fmla="*/ 0 h 91"/>
              <a:gd name="T26" fmla="*/ 69850 w 60"/>
              <a:gd name="T27" fmla="*/ 11113 h 91"/>
              <a:gd name="T28" fmla="*/ 88900 w 60"/>
              <a:gd name="T29" fmla="*/ 26988 h 91"/>
              <a:gd name="T30" fmla="*/ 76200 w 60"/>
              <a:gd name="T31" fmla="*/ 38100 h 91"/>
              <a:gd name="T32" fmla="*/ 69850 w 60"/>
              <a:gd name="T33" fmla="*/ 26988 h 91"/>
              <a:gd name="T34" fmla="*/ 57150 w 60"/>
              <a:gd name="T35" fmla="*/ 22225 h 91"/>
              <a:gd name="T36" fmla="*/ 69850 w 60"/>
              <a:gd name="T37" fmla="*/ 63500 h 91"/>
              <a:gd name="T38" fmla="*/ 82550 w 60"/>
              <a:gd name="T39" fmla="*/ 69850 h 91"/>
              <a:gd name="T40" fmla="*/ 88900 w 60"/>
              <a:gd name="T41" fmla="*/ 74613 h 91"/>
              <a:gd name="T42" fmla="*/ 95250 w 60"/>
              <a:gd name="T43" fmla="*/ 85725 h 91"/>
              <a:gd name="T44" fmla="*/ 95250 w 60"/>
              <a:gd name="T45" fmla="*/ 106363 h 91"/>
              <a:gd name="T46" fmla="*/ 69850 w 60"/>
              <a:gd name="T47" fmla="*/ 128588 h 91"/>
              <a:gd name="T48" fmla="*/ 57150 w 60"/>
              <a:gd name="T49" fmla="*/ 144463 h 91"/>
              <a:gd name="T50" fmla="*/ 44450 w 60"/>
              <a:gd name="T51" fmla="*/ 22225 h 91"/>
              <a:gd name="T52" fmla="*/ 31750 w 60"/>
              <a:gd name="T53" fmla="*/ 26988 h 91"/>
              <a:gd name="T54" fmla="*/ 25400 w 60"/>
              <a:gd name="T55" fmla="*/ 38100 h 91"/>
              <a:gd name="T56" fmla="*/ 31750 w 60"/>
              <a:gd name="T57" fmla="*/ 47625 h 91"/>
              <a:gd name="T58" fmla="*/ 44450 w 60"/>
              <a:gd name="T59" fmla="*/ 53975 h 91"/>
              <a:gd name="T60" fmla="*/ 57150 w 60"/>
              <a:gd name="T61" fmla="*/ 117475 h 91"/>
              <a:gd name="T62" fmla="*/ 69850 w 60"/>
              <a:gd name="T63" fmla="*/ 106363 h 91"/>
              <a:gd name="T64" fmla="*/ 76200 w 60"/>
              <a:gd name="T65" fmla="*/ 96838 h 91"/>
              <a:gd name="T66" fmla="*/ 76200 w 60"/>
              <a:gd name="T67" fmla="*/ 85725 h 91"/>
              <a:gd name="T68" fmla="*/ 57150 w 60"/>
              <a:gd name="T69" fmla="*/ 74613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1">
                <a:moveTo>
                  <a:pt x="28" y="91"/>
                </a:moveTo>
                <a:lnTo>
                  <a:pt x="28" y="84"/>
                </a:lnTo>
                <a:lnTo>
                  <a:pt x="20" y="81"/>
                </a:lnTo>
                <a:lnTo>
                  <a:pt x="16" y="81"/>
                </a:lnTo>
                <a:lnTo>
                  <a:pt x="12" y="77"/>
                </a:lnTo>
                <a:lnTo>
                  <a:pt x="8" y="71"/>
                </a:lnTo>
                <a:lnTo>
                  <a:pt x="4" y="67"/>
                </a:lnTo>
                <a:lnTo>
                  <a:pt x="0" y="61"/>
                </a:lnTo>
                <a:lnTo>
                  <a:pt x="12" y="57"/>
                </a:lnTo>
                <a:lnTo>
                  <a:pt x="16" y="64"/>
                </a:lnTo>
                <a:lnTo>
                  <a:pt x="20" y="67"/>
                </a:lnTo>
                <a:lnTo>
                  <a:pt x="24" y="71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6" y="40"/>
                </a:lnTo>
                <a:lnTo>
                  <a:pt x="8" y="37"/>
                </a:lnTo>
                <a:lnTo>
                  <a:pt x="8" y="34"/>
                </a:lnTo>
                <a:lnTo>
                  <a:pt x="4" y="30"/>
                </a:lnTo>
                <a:lnTo>
                  <a:pt x="4" y="24"/>
                </a:lnTo>
                <a:lnTo>
                  <a:pt x="4" y="17"/>
                </a:lnTo>
                <a:lnTo>
                  <a:pt x="12" y="10"/>
                </a:lnTo>
                <a:lnTo>
                  <a:pt x="20" y="7"/>
                </a:lnTo>
                <a:lnTo>
                  <a:pt x="28" y="4"/>
                </a:lnTo>
                <a:lnTo>
                  <a:pt x="28" y="0"/>
                </a:lnTo>
                <a:lnTo>
                  <a:pt x="36" y="0"/>
                </a:lnTo>
                <a:lnTo>
                  <a:pt x="36" y="4"/>
                </a:lnTo>
                <a:lnTo>
                  <a:pt x="44" y="7"/>
                </a:lnTo>
                <a:lnTo>
                  <a:pt x="52" y="10"/>
                </a:lnTo>
                <a:lnTo>
                  <a:pt x="56" y="17"/>
                </a:lnTo>
                <a:lnTo>
                  <a:pt x="60" y="24"/>
                </a:lnTo>
                <a:lnTo>
                  <a:pt x="48" y="24"/>
                </a:lnTo>
                <a:lnTo>
                  <a:pt x="44" y="20"/>
                </a:lnTo>
                <a:lnTo>
                  <a:pt x="44" y="17"/>
                </a:lnTo>
                <a:lnTo>
                  <a:pt x="40" y="17"/>
                </a:lnTo>
                <a:lnTo>
                  <a:pt x="36" y="14"/>
                </a:lnTo>
                <a:lnTo>
                  <a:pt x="36" y="37"/>
                </a:lnTo>
                <a:lnTo>
                  <a:pt x="44" y="40"/>
                </a:lnTo>
                <a:lnTo>
                  <a:pt x="48" y="40"/>
                </a:lnTo>
                <a:lnTo>
                  <a:pt x="52" y="44"/>
                </a:lnTo>
                <a:lnTo>
                  <a:pt x="56" y="44"/>
                </a:lnTo>
                <a:lnTo>
                  <a:pt x="56" y="47"/>
                </a:lnTo>
                <a:lnTo>
                  <a:pt x="60" y="50"/>
                </a:lnTo>
                <a:lnTo>
                  <a:pt x="60" y="54"/>
                </a:lnTo>
                <a:lnTo>
                  <a:pt x="60" y="61"/>
                </a:lnTo>
                <a:lnTo>
                  <a:pt x="60" y="67"/>
                </a:lnTo>
                <a:lnTo>
                  <a:pt x="56" y="74"/>
                </a:lnTo>
                <a:lnTo>
                  <a:pt x="44" y="81"/>
                </a:lnTo>
                <a:lnTo>
                  <a:pt x="36" y="81"/>
                </a:lnTo>
                <a:lnTo>
                  <a:pt x="36" y="91"/>
                </a:lnTo>
                <a:lnTo>
                  <a:pt x="28" y="91"/>
                </a:lnTo>
                <a:close/>
                <a:moveTo>
                  <a:pt x="28" y="14"/>
                </a:moveTo>
                <a:lnTo>
                  <a:pt x="24" y="14"/>
                </a:lnTo>
                <a:lnTo>
                  <a:pt x="20" y="17"/>
                </a:lnTo>
                <a:lnTo>
                  <a:pt x="16" y="20"/>
                </a:lnTo>
                <a:lnTo>
                  <a:pt x="16" y="24"/>
                </a:lnTo>
                <a:lnTo>
                  <a:pt x="16" y="27"/>
                </a:lnTo>
                <a:lnTo>
                  <a:pt x="20" y="30"/>
                </a:lnTo>
                <a:lnTo>
                  <a:pt x="24" y="34"/>
                </a:lnTo>
                <a:lnTo>
                  <a:pt x="28" y="34"/>
                </a:lnTo>
                <a:lnTo>
                  <a:pt x="28" y="14"/>
                </a:lnTo>
                <a:close/>
                <a:moveTo>
                  <a:pt x="36" y="74"/>
                </a:moveTo>
                <a:lnTo>
                  <a:pt x="40" y="71"/>
                </a:lnTo>
                <a:lnTo>
                  <a:pt x="44" y="67"/>
                </a:lnTo>
                <a:lnTo>
                  <a:pt x="48" y="64"/>
                </a:lnTo>
                <a:lnTo>
                  <a:pt x="48" y="61"/>
                </a:lnTo>
                <a:lnTo>
                  <a:pt x="48" y="54"/>
                </a:lnTo>
                <a:lnTo>
                  <a:pt x="44" y="50"/>
                </a:lnTo>
                <a:lnTo>
                  <a:pt x="36" y="47"/>
                </a:lnTo>
                <a:lnTo>
                  <a:pt x="36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3" name="Freeform 85"/>
          <p:cNvSpPr>
            <a:spLocks/>
          </p:cNvSpPr>
          <p:nvPr/>
        </p:nvSpPr>
        <p:spPr bwMode="auto">
          <a:xfrm>
            <a:off x="4106863" y="2270125"/>
            <a:ext cx="82550" cy="95250"/>
          </a:xfrm>
          <a:custGeom>
            <a:avLst/>
            <a:gdLst>
              <a:gd name="T0" fmla="*/ 19050 w 52"/>
              <a:gd name="T1" fmla="*/ 63500 h 60"/>
              <a:gd name="T2" fmla="*/ 25400 w 52"/>
              <a:gd name="T3" fmla="*/ 74613 h 60"/>
              <a:gd name="T4" fmla="*/ 44450 w 52"/>
              <a:gd name="T5" fmla="*/ 79375 h 60"/>
              <a:gd name="T6" fmla="*/ 63500 w 52"/>
              <a:gd name="T7" fmla="*/ 74613 h 60"/>
              <a:gd name="T8" fmla="*/ 63500 w 52"/>
              <a:gd name="T9" fmla="*/ 68263 h 60"/>
              <a:gd name="T10" fmla="*/ 57150 w 52"/>
              <a:gd name="T11" fmla="*/ 58738 h 60"/>
              <a:gd name="T12" fmla="*/ 44450 w 52"/>
              <a:gd name="T13" fmla="*/ 52388 h 60"/>
              <a:gd name="T14" fmla="*/ 19050 w 52"/>
              <a:gd name="T15" fmla="*/ 47625 h 60"/>
              <a:gd name="T16" fmla="*/ 6350 w 52"/>
              <a:gd name="T17" fmla="*/ 36513 h 60"/>
              <a:gd name="T18" fmla="*/ 0 w 52"/>
              <a:gd name="T19" fmla="*/ 25400 h 60"/>
              <a:gd name="T20" fmla="*/ 6350 w 52"/>
              <a:gd name="T21" fmla="*/ 15875 h 60"/>
              <a:gd name="T22" fmla="*/ 12700 w 52"/>
              <a:gd name="T23" fmla="*/ 9525 h 60"/>
              <a:gd name="T24" fmla="*/ 25400 w 52"/>
              <a:gd name="T25" fmla="*/ 4763 h 60"/>
              <a:gd name="T26" fmla="*/ 38100 w 52"/>
              <a:gd name="T27" fmla="*/ 0 h 60"/>
              <a:gd name="T28" fmla="*/ 57150 w 52"/>
              <a:gd name="T29" fmla="*/ 4763 h 60"/>
              <a:gd name="T30" fmla="*/ 76200 w 52"/>
              <a:gd name="T31" fmla="*/ 9525 h 60"/>
              <a:gd name="T32" fmla="*/ 76200 w 52"/>
              <a:gd name="T33" fmla="*/ 25400 h 60"/>
              <a:gd name="T34" fmla="*/ 57150 w 52"/>
              <a:gd name="T35" fmla="*/ 20638 h 60"/>
              <a:gd name="T36" fmla="*/ 50800 w 52"/>
              <a:gd name="T37" fmla="*/ 15875 h 60"/>
              <a:gd name="T38" fmla="*/ 31750 w 52"/>
              <a:gd name="T39" fmla="*/ 15875 h 60"/>
              <a:gd name="T40" fmla="*/ 19050 w 52"/>
              <a:gd name="T41" fmla="*/ 20638 h 60"/>
              <a:gd name="T42" fmla="*/ 19050 w 52"/>
              <a:gd name="T43" fmla="*/ 25400 h 60"/>
              <a:gd name="T44" fmla="*/ 25400 w 52"/>
              <a:gd name="T45" fmla="*/ 31750 h 60"/>
              <a:gd name="T46" fmla="*/ 31750 w 52"/>
              <a:gd name="T47" fmla="*/ 36513 h 60"/>
              <a:gd name="T48" fmla="*/ 57150 w 52"/>
              <a:gd name="T49" fmla="*/ 41275 h 60"/>
              <a:gd name="T50" fmla="*/ 76200 w 52"/>
              <a:gd name="T51" fmla="*/ 47625 h 60"/>
              <a:gd name="T52" fmla="*/ 82550 w 52"/>
              <a:gd name="T53" fmla="*/ 58738 h 60"/>
              <a:gd name="T54" fmla="*/ 82550 w 52"/>
              <a:gd name="T55" fmla="*/ 74613 h 60"/>
              <a:gd name="T56" fmla="*/ 76200 w 52"/>
              <a:gd name="T57" fmla="*/ 84138 h 60"/>
              <a:gd name="T58" fmla="*/ 57150 w 52"/>
              <a:gd name="T59" fmla="*/ 90488 h 60"/>
              <a:gd name="T60" fmla="*/ 25400 w 52"/>
              <a:gd name="T61" fmla="*/ 90488 h 60"/>
              <a:gd name="T62" fmla="*/ 6350 w 52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60">
                <a:moveTo>
                  <a:pt x="0" y="40"/>
                </a:moveTo>
                <a:lnTo>
                  <a:pt x="12" y="40"/>
                </a:lnTo>
                <a:lnTo>
                  <a:pt x="12" y="43"/>
                </a:lnTo>
                <a:lnTo>
                  <a:pt x="16" y="47"/>
                </a:lnTo>
                <a:lnTo>
                  <a:pt x="20" y="50"/>
                </a:lnTo>
                <a:lnTo>
                  <a:pt x="28" y="50"/>
                </a:lnTo>
                <a:lnTo>
                  <a:pt x="32" y="50"/>
                </a:lnTo>
                <a:lnTo>
                  <a:pt x="40" y="47"/>
                </a:lnTo>
                <a:lnTo>
                  <a:pt x="40" y="43"/>
                </a:lnTo>
                <a:lnTo>
                  <a:pt x="40" y="40"/>
                </a:lnTo>
                <a:lnTo>
                  <a:pt x="36" y="37"/>
                </a:lnTo>
                <a:lnTo>
                  <a:pt x="32" y="37"/>
                </a:lnTo>
                <a:lnTo>
                  <a:pt x="28" y="33"/>
                </a:lnTo>
                <a:lnTo>
                  <a:pt x="16" y="33"/>
                </a:lnTo>
                <a:lnTo>
                  <a:pt x="12" y="30"/>
                </a:lnTo>
                <a:lnTo>
                  <a:pt x="8" y="26"/>
                </a:lnTo>
                <a:lnTo>
                  <a:pt x="4" y="23"/>
                </a:lnTo>
                <a:lnTo>
                  <a:pt x="0" y="20"/>
                </a:lnTo>
                <a:lnTo>
                  <a:pt x="0" y="16"/>
                </a:lnTo>
                <a:lnTo>
                  <a:pt x="0" y="13"/>
                </a:lnTo>
                <a:lnTo>
                  <a:pt x="4" y="10"/>
                </a:lnTo>
                <a:lnTo>
                  <a:pt x="4" y="6"/>
                </a:lnTo>
                <a:lnTo>
                  <a:pt x="8" y="6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3"/>
                </a:lnTo>
                <a:lnTo>
                  <a:pt x="44" y="6"/>
                </a:lnTo>
                <a:lnTo>
                  <a:pt x="48" y="6"/>
                </a:lnTo>
                <a:lnTo>
                  <a:pt x="48" y="13"/>
                </a:lnTo>
                <a:lnTo>
                  <a:pt x="48" y="16"/>
                </a:lnTo>
                <a:lnTo>
                  <a:pt x="36" y="16"/>
                </a:lnTo>
                <a:lnTo>
                  <a:pt x="36" y="13"/>
                </a:lnTo>
                <a:lnTo>
                  <a:pt x="32" y="10"/>
                </a:lnTo>
                <a:lnTo>
                  <a:pt x="24" y="10"/>
                </a:lnTo>
                <a:lnTo>
                  <a:pt x="20" y="10"/>
                </a:lnTo>
                <a:lnTo>
                  <a:pt x="16" y="13"/>
                </a:lnTo>
                <a:lnTo>
                  <a:pt x="12" y="13"/>
                </a:lnTo>
                <a:lnTo>
                  <a:pt x="12" y="16"/>
                </a:lnTo>
                <a:lnTo>
                  <a:pt x="12" y="20"/>
                </a:lnTo>
                <a:lnTo>
                  <a:pt x="16" y="20"/>
                </a:lnTo>
                <a:lnTo>
                  <a:pt x="20" y="23"/>
                </a:lnTo>
                <a:lnTo>
                  <a:pt x="28" y="23"/>
                </a:lnTo>
                <a:lnTo>
                  <a:pt x="36" y="26"/>
                </a:lnTo>
                <a:lnTo>
                  <a:pt x="44" y="26"/>
                </a:lnTo>
                <a:lnTo>
                  <a:pt x="48" y="30"/>
                </a:lnTo>
                <a:lnTo>
                  <a:pt x="52" y="33"/>
                </a:lnTo>
                <a:lnTo>
                  <a:pt x="52" y="37"/>
                </a:lnTo>
                <a:lnTo>
                  <a:pt x="52" y="40"/>
                </a:lnTo>
                <a:lnTo>
                  <a:pt x="52" y="47"/>
                </a:lnTo>
                <a:lnTo>
                  <a:pt x="52" y="50"/>
                </a:lnTo>
                <a:lnTo>
                  <a:pt x="48" y="53"/>
                </a:lnTo>
                <a:lnTo>
                  <a:pt x="40" y="57"/>
                </a:lnTo>
                <a:lnTo>
                  <a:pt x="36" y="57"/>
                </a:lnTo>
                <a:lnTo>
                  <a:pt x="28" y="60"/>
                </a:lnTo>
                <a:lnTo>
                  <a:pt x="16" y="57"/>
                </a:lnTo>
                <a:lnTo>
                  <a:pt x="8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4" name="Freeform 86"/>
          <p:cNvSpPr>
            <a:spLocks/>
          </p:cNvSpPr>
          <p:nvPr/>
        </p:nvSpPr>
        <p:spPr bwMode="auto">
          <a:xfrm>
            <a:off x="4221163" y="2238375"/>
            <a:ext cx="50800" cy="122238"/>
          </a:xfrm>
          <a:custGeom>
            <a:avLst/>
            <a:gdLst>
              <a:gd name="T0" fmla="*/ 50800 w 32"/>
              <a:gd name="T1" fmla="*/ 122238 h 77"/>
              <a:gd name="T2" fmla="*/ 31750 w 32"/>
              <a:gd name="T3" fmla="*/ 122238 h 77"/>
              <a:gd name="T4" fmla="*/ 31750 w 32"/>
              <a:gd name="T5" fmla="*/ 25400 h 77"/>
              <a:gd name="T6" fmla="*/ 25400 w 32"/>
              <a:gd name="T7" fmla="*/ 31750 h 77"/>
              <a:gd name="T8" fmla="*/ 19050 w 32"/>
              <a:gd name="T9" fmla="*/ 36513 h 77"/>
              <a:gd name="T10" fmla="*/ 6350 w 32"/>
              <a:gd name="T11" fmla="*/ 41275 h 77"/>
              <a:gd name="T12" fmla="*/ 0 w 32"/>
              <a:gd name="T13" fmla="*/ 47625 h 77"/>
              <a:gd name="T14" fmla="*/ 0 w 32"/>
              <a:gd name="T15" fmla="*/ 31750 h 77"/>
              <a:gd name="T16" fmla="*/ 12700 w 32"/>
              <a:gd name="T17" fmla="*/ 25400 h 77"/>
              <a:gd name="T18" fmla="*/ 25400 w 32"/>
              <a:gd name="T19" fmla="*/ 15875 h 77"/>
              <a:gd name="T20" fmla="*/ 38100 w 32"/>
              <a:gd name="T21" fmla="*/ 9525 h 77"/>
              <a:gd name="T22" fmla="*/ 44450 w 32"/>
              <a:gd name="T23" fmla="*/ 0 h 77"/>
              <a:gd name="T24" fmla="*/ 50800 w 32"/>
              <a:gd name="T25" fmla="*/ 0 h 77"/>
              <a:gd name="T26" fmla="*/ 50800 w 32"/>
              <a:gd name="T27" fmla="*/ 122238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" h="77">
                <a:moveTo>
                  <a:pt x="32" y="77"/>
                </a:moveTo>
                <a:lnTo>
                  <a:pt x="20" y="77"/>
                </a:lnTo>
                <a:lnTo>
                  <a:pt x="20" y="16"/>
                </a:lnTo>
                <a:lnTo>
                  <a:pt x="16" y="20"/>
                </a:lnTo>
                <a:lnTo>
                  <a:pt x="12" y="23"/>
                </a:lnTo>
                <a:lnTo>
                  <a:pt x="4" y="26"/>
                </a:lnTo>
                <a:lnTo>
                  <a:pt x="0" y="30"/>
                </a:lnTo>
                <a:lnTo>
                  <a:pt x="0" y="20"/>
                </a:lnTo>
                <a:lnTo>
                  <a:pt x="8" y="16"/>
                </a:lnTo>
                <a:lnTo>
                  <a:pt x="16" y="10"/>
                </a:lnTo>
                <a:lnTo>
                  <a:pt x="24" y="6"/>
                </a:lnTo>
                <a:lnTo>
                  <a:pt x="28" y="0"/>
                </a:lnTo>
                <a:lnTo>
                  <a:pt x="32" y="0"/>
                </a:lnTo>
                <a:lnTo>
                  <a:pt x="32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5" name="Freeform 87"/>
          <p:cNvSpPr>
            <a:spLocks/>
          </p:cNvSpPr>
          <p:nvPr/>
        </p:nvSpPr>
        <p:spPr bwMode="auto">
          <a:xfrm>
            <a:off x="4329113" y="2344738"/>
            <a:ext cx="19050" cy="41275"/>
          </a:xfrm>
          <a:custGeom>
            <a:avLst/>
            <a:gdLst>
              <a:gd name="T0" fmla="*/ 0 w 12"/>
              <a:gd name="T1" fmla="*/ 15875 h 26"/>
              <a:gd name="T2" fmla="*/ 0 w 12"/>
              <a:gd name="T3" fmla="*/ 0 h 26"/>
              <a:gd name="T4" fmla="*/ 19050 w 12"/>
              <a:gd name="T5" fmla="*/ 0 h 26"/>
              <a:gd name="T6" fmla="*/ 19050 w 12"/>
              <a:gd name="T7" fmla="*/ 15875 h 26"/>
              <a:gd name="T8" fmla="*/ 19050 w 12"/>
              <a:gd name="T9" fmla="*/ 25400 h 26"/>
              <a:gd name="T10" fmla="*/ 19050 w 12"/>
              <a:gd name="T11" fmla="*/ 31750 h 26"/>
              <a:gd name="T12" fmla="*/ 12700 w 12"/>
              <a:gd name="T13" fmla="*/ 36513 h 26"/>
              <a:gd name="T14" fmla="*/ 6350 w 12"/>
              <a:gd name="T15" fmla="*/ 41275 h 26"/>
              <a:gd name="T16" fmla="*/ 0 w 12"/>
              <a:gd name="T17" fmla="*/ 36513 h 26"/>
              <a:gd name="T18" fmla="*/ 6350 w 12"/>
              <a:gd name="T19" fmla="*/ 31750 h 26"/>
              <a:gd name="T20" fmla="*/ 12700 w 12"/>
              <a:gd name="T21" fmla="*/ 31750 h 26"/>
              <a:gd name="T22" fmla="*/ 12700 w 12"/>
              <a:gd name="T23" fmla="*/ 25400 h 26"/>
              <a:gd name="T24" fmla="*/ 12700 w 12"/>
              <a:gd name="T25" fmla="*/ 15875 h 26"/>
              <a:gd name="T26" fmla="*/ 0 w 12"/>
              <a:gd name="T27" fmla="*/ 15875 h 2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6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6"/>
                </a:lnTo>
                <a:lnTo>
                  <a:pt x="12" y="20"/>
                </a:lnTo>
                <a:lnTo>
                  <a:pt x="8" y="23"/>
                </a:lnTo>
                <a:lnTo>
                  <a:pt x="4" y="26"/>
                </a:lnTo>
                <a:lnTo>
                  <a:pt x="0" y="23"/>
                </a:lnTo>
                <a:lnTo>
                  <a:pt x="4" y="20"/>
                </a:lnTo>
                <a:lnTo>
                  <a:pt x="8" y="20"/>
                </a:lnTo>
                <a:lnTo>
                  <a:pt x="8" y="16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6" name="Freeform 88"/>
          <p:cNvSpPr>
            <a:spLocks noEditPoints="1"/>
          </p:cNvSpPr>
          <p:nvPr/>
        </p:nvSpPr>
        <p:spPr bwMode="auto">
          <a:xfrm>
            <a:off x="4437063" y="2232025"/>
            <a:ext cx="95250" cy="144463"/>
          </a:xfrm>
          <a:custGeom>
            <a:avLst/>
            <a:gdLst>
              <a:gd name="T0" fmla="*/ 38100 w 60"/>
              <a:gd name="T1" fmla="*/ 133350 h 91"/>
              <a:gd name="T2" fmla="*/ 19050 w 60"/>
              <a:gd name="T3" fmla="*/ 128588 h 91"/>
              <a:gd name="T4" fmla="*/ 6350 w 60"/>
              <a:gd name="T5" fmla="*/ 112713 h 91"/>
              <a:gd name="T6" fmla="*/ 0 w 60"/>
              <a:gd name="T7" fmla="*/ 96838 h 91"/>
              <a:gd name="T8" fmla="*/ 19050 w 60"/>
              <a:gd name="T9" fmla="*/ 101600 h 91"/>
              <a:gd name="T10" fmla="*/ 31750 w 60"/>
              <a:gd name="T11" fmla="*/ 112713 h 91"/>
              <a:gd name="T12" fmla="*/ 38100 w 60"/>
              <a:gd name="T13" fmla="*/ 74613 h 91"/>
              <a:gd name="T14" fmla="*/ 19050 w 60"/>
              <a:gd name="T15" fmla="*/ 63500 h 91"/>
              <a:gd name="T16" fmla="*/ 6350 w 60"/>
              <a:gd name="T17" fmla="*/ 53975 h 91"/>
              <a:gd name="T18" fmla="*/ 0 w 60"/>
              <a:gd name="T19" fmla="*/ 38100 h 91"/>
              <a:gd name="T20" fmla="*/ 12700 w 60"/>
              <a:gd name="T21" fmla="*/ 15875 h 91"/>
              <a:gd name="T22" fmla="*/ 38100 w 60"/>
              <a:gd name="T23" fmla="*/ 6350 h 91"/>
              <a:gd name="T24" fmla="*/ 50800 w 60"/>
              <a:gd name="T25" fmla="*/ 0 h 91"/>
              <a:gd name="T26" fmla="*/ 63500 w 60"/>
              <a:gd name="T27" fmla="*/ 11113 h 91"/>
              <a:gd name="T28" fmla="*/ 82550 w 60"/>
              <a:gd name="T29" fmla="*/ 26988 h 91"/>
              <a:gd name="T30" fmla="*/ 69850 w 60"/>
              <a:gd name="T31" fmla="*/ 38100 h 91"/>
              <a:gd name="T32" fmla="*/ 63500 w 60"/>
              <a:gd name="T33" fmla="*/ 26988 h 91"/>
              <a:gd name="T34" fmla="*/ 50800 w 60"/>
              <a:gd name="T35" fmla="*/ 22225 h 91"/>
              <a:gd name="T36" fmla="*/ 63500 w 60"/>
              <a:gd name="T37" fmla="*/ 63500 h 91"/>
              <a:gd name="T38" fmla="*/ 76200 w 60"/>
              <a:gd name="T39" fmla="*/ 69850 h 91"/>
              <a:gd name="T40" fmla="*/ 88900 w 60"/>
              <a:gd name="T41" fmla="*/ 74613 h 91"/>
              <a:gd name="T42" fmla="*/ 95250 w 60"/>
              <a:gd name="T43" fmla="*/ 85725 h 91"/>
              <a:gd name="T44" fmla="*/ 88900 w 60"/>
              <a:gd name="T45" fmla="*/ 106363 h 91"/>
              <a:gd name="T46" fmla="*/ 69850 w 60"/>
              <a:gd name="T47" fmla="*/ 128588 h 91"/>
              <a:gd name="T48" fmla="*/ 50800 w 60"/>
              <a:gd name="T49" fmla="*/ 144463 h 91"/>
              <a:gd name="T50" fmla="*/ 38100 w 60"/>
              <a:gd name="T51" fmla="*/ 22225 h 91"/>
              <a:gd name="T52" fmla="*/ 25400 w 60"/>
              <a:gd name="T53" fmla="*/ 26988 h 91"/>
              <a:gd name="T54" fmla="*/ 19050 w 60"/>
              <a:gd name="T55" fmla="*/ 38100 h 91"/>
              <a:gd name="T56" fmla="*/ 25400 w 60"/>
              <a:gd name="T57" fmla="*/ 47625 h 91"/>
              <a:gd name="T58" fmla="*/ 38100 w 60"/>
              <a:gd name="T59" fmla="*/ 53975 h 91"/>
              <a:gd name="T60" fmla="*/ 50800 w 60"/>
              <a:gd name="T61" fmla="*/ 117475 h 91"/>
              <a:gd name="T62" fmla="*/ 69850 w 60"/>
              <a:gd name="T63" fmla="*/ 106363 h 91"/>
              <a:gd name="T64" fmla="*/ 76200 w 60"/>
              <a:gd name="T65" fmla="*/ 96838 h 91"/>
              <a:gd name="T66" fmla="*/ 69850 w 60"/>
              <a:gd name="T67" fmla="*/ 85725 h 91"/>
              <a:gd name="T68" fmla="*/ 50800 w 60"/>
              <a:gd name="T69" fmla="*/ 74613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1">
                <a:moveTo>
                  <a:pt x="24" y="91"/>
                </a:moveTo>
                <a:lnTo>
                  <a:pt x="24" y="84"/>
                </a:lnTo>
                <a:lnTo>
                  <a:pt x="20" y="81"/>
                </a:lnTo>
                <a:lnTo>
                  <a:pt x="12" y="81"/>
                </a:lnTo>
                <a:lnTo>
                  <a:pt x="8" y="77"/>
                </a:lnTo>
                <a:lnTo>
                  <a:pt x="4" y="71"/>
                </a:lnTo>
                <a:lnTo>
                  <a:pt x="0" y="67"/>
                </a:lnTo>
                <a:lnTo>
                  <a:pt x="0" y="61"/>
                </a:lnTo>
                <a:lnTo>
                  <a:pt x="12" y="57"/>
                </a:lnTo>
                <a:lnTo>
                  <a:pt x="12" y="64"/>
                </a:lnTo>
                <a:lnTo>
                  <a:pt x="16" y="67"/>
                </a:lnTo>
                <a:lnTo>
                  <a:pt x="20" y="71"/>
                </a:lnTo>
                <a:lnTo>
                  <a:pt x="24" y="74"/>
                </a:lnTo>
                <a:lnTo>
                  <a:pt x="24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0" y="30"/>
                </a:lnTo>
                <a:lnTo>
                  <a:pt x="0" y="24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4" y="4"/>
                </a:lnTo>
                <a:lnTo>
                  <a:pt x="24" y="0"/>
                </a:lnTo>
                <a:lnTo>
                  <a:pt x="32" y="0"/>
                </a:lnTo>
                <a:lnTo>
                  <a:pt x="32" y="4"/>
                </a:lnTo>
                <a:lnTo>
                  <a:pt x="40" y="7"/>
                </a:lnTo>
                <a:lnTo>
                  <a:pt x="48" y="10"/>
                </a:lnTo>
                <a:lnTo>
                  <a:pt x="52" y="17"/>
                </a:lnTo>
                <a:lnTo>
                  <a:pt x="56" y="24"/>
                </a:lnTo>
                <a:lnTo>
                  <a:pt x="44" y="24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2" y="14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4"/>
                </a:lnTo>
                <a:lnTo>
                  <a:pt x="56" y="47"/>
                </a:lnTo>
                <a:lnTo>
                  <a:pt x="56" y="50"/>
                </a:lnTo>
                <a:lnTo>
                  <a:pt x="60" y="54"/>
                </a:lnTo>
                <a:lnTo>
                  <a:pt x="60" y="61"/>
                </a:lnTo>
                <a:lnTo>
                  <a:pt x="56" y="67"/>
                </a:lnTo>
                <a:lnTo>
                  <a:pt x="52" y="74"/>
                </a:lnTo>
                <a:lnTo>
                  <a:pt x="44" y="81"/>
                </a:lnTo>
                <a:lnTo>
                  <a:pt x="32" y="81"/>
                </a:lnTo>
                <a:lnTo>
                  <a:pt x="32" y="91"/>
                </a:lnTo>
                <a:lnTo>
                  <a:pt x="24" y="91"/>
                </a:lnTo>
                <a:close/>
                <a:moveTo>
                  <a:pt x="24" y="14"/>
                </a:moveTo>
                <a:lnTo>
                  <a:pt x="20" y="14"/>
                </a:lnTo>
                <a:lnTo>
                  <a:pt x="16" y="17"/>
                </a:lnTo>
                <a:lnTo>
                  <a:pt x="12" y="20"/>
                </a:lnTo>
                <a:lnTo>
                  <a:pt x="12" y="24"/>
                </a:lnTo>
                <a:lnTo>
                  <a:pt x="12" y="27"/>
                </a:lnTo>
                <a:lnTo>
                  <a:pt x="16" y="30"/>
                </a:lnTo>
                <a:lnTo>
                  <a:pt x="20" y="34"/>
                </a:lnTo>
                <a:lnTo>
                  <a:pt x="24" y="34"/>
                </a:lnTo>
                <a:lnTo>
                  <a:pt x="24" y="14"/>
                </a:lnTo>
                <a:close/>
                <a:moveTo>
                  <a:pt x="32" y="74"/>
                </a:moveTo>
                <a:lnTo>
                  <a:pt x="40" y="71"/>
                </a:lnTo>
                <a:lnTo>
                  <a:pt x="44" y="67"/>
                </a:lnTo>
                <a:lnTo>
                  <a:pt x="48" y="64"/>
                </a:lnTo>
                <a:lnTo>
                  <a:pt x="48" y="61"/>
                </a:lnTo>
                <a:lnTo>
                  <a:pt x="48" y="54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7" name="Freeform 89"/>
          <p:cNvSpPr>
            <a:spLocks/>
          </p:cNvSpPr>
          <p:nvPr/>
        </p:nvSpPr>
        <p:spPr bwMode="auto">
          <a:xfrm>
            <a:off x="4545013" y="2270125"/>
            <a:ext cx="88900" cy="95250"/>
          </a:xfrm>
          <a:custGeom>
            <a:avLst/>
            <a:gdLst>
              <a:gd name="T0" fmla="*/ 19050 w 56"/>
              <a:gd name="T1" fmla="*/ 63500 h 60"/>
              <a:gd name="T2" fmla="*/ 25400 w 56"/>
              <a:gd name="T3" fmla="*/ 74613 h 60"/>
              <a:gd name="T4" fmla="*/ 44450 w 56"/>
              <a:gd name="T5" fmla="*/ 79375 h 60"/>
              <a:gd name="T6" fmla="*/ 63500 w 56"/>
              <a:gd name="T7" fmla="*/ 74613 h 60"/>
              <a:gd name="T8" fmla="*/ 69850 w 56"/>
              <a:gd name="T9" fmla="*/ 68263 h 60"/>
              <a:gd name="T10" fmla="*/ 63500 w 56"/>
              <a:gd name="T11" fmla="*/ 58738 h 60"/>
              <a:gd name="T12" fmla="*/ 44450 w 56"/>
              <a:gd name="T13" fmla="*/ 52388 h 60"/>
              <a:gd name="T14" fmla="*/ 19050 w 56"/>
              <a:gd name="T15" fmla="*/ 47625 h 60"/>
              <a:gd name="T16" fmla="*/ 6350 w 56"/>
              <a:gd name="T17" fmla="*/ 36513 h 60"/>
              <a:gd name="T18" fmla="*/ 0 w 56"/>
              <a:gd name="T19" fmla="*/ 25400 h 60"/>
              <a:gd name="T20" fmla="*/ 6350 w 56"/>
              <a:gd name="T21" fmla="*/ 15875 h 60"/>
              <a:gd name="T22" fmla="*/ 12700 w 56"/>
              <a:gd name="T23" fmla="*/ 9525 h 60"/>
              <a:gd name="T24" fmla="*/ 25400 w 56"/>
              <a:gd name="T25" fmla="*/ 4763 h 60"/>
              <a:gd name="T26" fmla="*/ 38100 w 56"/>
              <a:gd name="T27" fmla="*/ 0 h 60"/>
              <a:gd name="T28" fmla="*/ 63500 w 56"/>
              <a:gd name="T29" fmla="*/ 4763 h 60"/>
              <a:gd name="T30" fmla="*/ 76200 w 56"/>
              <a:gd name="T31" fmla="*/ 9525 h 60"/>
              <a:gd name="T32" fmla="*/ 82550 w 56"/>
              <a:gd name="T33" fmla="*/ 25400 h 60"/>
              <a:gd name="T34" fmla="*/ 57150 w 56"/>
              <a:gd name="T35" fmla="*/ 20638 h 60"/>
              <a:gd name="T36" fmla="*/ 50800 w 56"/>
              <a:gd name="T37" fmla="*/ 15875 h 60"/>
              <a:gd name="T38" fmla="*/ 31750 w 56"/>
              <a:gd name="T39" fmla="*/ 15875 h 60"/>
              <a:gd name="T40" fmla="*/ 25400 w 56"/>
              <a:gd name="T41" fmla="*/ 20638 h 60"/>
              <a:gd name="T42" fmla="*/ 25400 w 56"/>
              <a:gd name="T43" fmla="*/ 25400 h 60"/>
              <a:gd name="T44" fmla="*/ 25400 w 56"/>
              <a:gd name="T45" fmla="*/ 31750 h 60"/>
              <a:gd name="T46" fmla="*/ 31750 w 56"/>
              <a:gd name="T47" fmla="*/ 36513 h 60"/>
              <a:gd name="T48" fmla="*/ 57150 w 56"/>
              <a:gd name="T49" fmla="*/ 41275 h 60"/>
              <a:gd name="T50" fmla="*/ 76200 w 56"/>
              <a:gd name="T51" fmla="*/ 47625 h 60"/>
              <a:gd name="T52" fmla="*/ 88900 w 56"/>
              <a:gd name="T53" fmla="*/ 58738 h 60"/>
              <a:gd name="T54" fmla="*/ 88900 w 56"/>
              <a:gd name="T55" fmla="*/ 74613 h 60"/>
              <a:gd name="T56" fmla="*/ 76200 w 56"/>
              <a:gd name="T57" fmla="*/ 84138 h 60"/>
              <a:gd name="T58" fmla="*/ 57150 w 56"/>
              <a:gd name="T59" fmla="*/ 90488 h 60"/>
              <a:gd name="T60" fmla="*/ 25400 w 56"/>
              <a:gd name="T61" fmla="*/ 90488 h 60"/>
              <a:gd name="T62" fmla="*/ 6350 w 56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0">
                <a:moveTo>
                  <a:pt x="0" y="40"/>
                </a:moveTo>
                <a:lnTo>
                  <a:pt x="12" y="40"/>
                </a:lnTo>
                <a:lnTo>
                  <a:pt x="16" y="43"/>
                </a:lnTo>
                <a:lnTo>
                  <a:pt x="16" y="47"/>
                </a:lnTo>
                <a:lnTo>
                  <a:pt x="24" y="50"/>
                </a:lnTo>
                <a:lnTo>
                  <a:pt x="28" y="50"/>
                </a:lnTo>
                <a:lnTo>
                  <a:pt x="36" y="50"/>
                </a:lnTo>
                <a:lnTo>
                  <a:pt x="40" y="47"/>
                </a:lnTo>
                <a:lnTo>
                  <a:pt x="44" y="47"/>
                </a:lnTo>
                <a:lnTo>
                  <a:pt x="44" y="43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28" y="33"/>
                </a:lnTo>
                <a:lnTo>
                  <a:pt x="20" y="33"/>
                </a:lnTo>
                <a:lnTo>
                  <a:pt x="12" y="30"/>
                </a:lnTo>
                <a:lnTo>
                  <a:pt x="8" y="26"/>
                </a:lnTo>
                <a:lnTo>
                  <a:pt x="4" y="23"/>
                </a:lnTo>
                <a:lnTo>
                  <a:pt x="4" y="20"/>
                </a:lnTo>
                <a:lnTo>
                  <a:pt x="0" y="16"/>
                </a:lnTo>
                <a:lnTo>
                  <a:pt x="4" y="13"/>
                </a:lnTo>
                <a:lnTo>
                  <a:pt x="4" y="10"/>
                </a:lnTo>
                <a:lnTo>
                  <a:pt x="8" y="6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3"/>
                </a:lnTo>
                <a:lnTo>
                  <a:pt x="44" y="6"/>
                </a:lnTo>
                <a:lnTo>
                  <a:pt x="48" y="6"/>
                </a:lnTo>
                <a:lnTo>
                  <a:pt x="48" y="13"/>
                </a:lnTo>
                <a:lnTo>
                  <a:pt x="52" y="16"/>
                </a:lnTo>
                <a:lnTo>
                  <a:pt x="40" y="16"/>
                </a:lnTo>
                <a:lnTo>
                  <a:pt x="36" y="13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3"/>
                </a:lnTo>
                <a:lnTo>
                  <a:pt x="12" y="16"/>
                </a:lnTo>
                <a:lnTo>
                  <a:pt x="16" y="16"/>
                </a:lnTo>
                <a:lnTo>
                  <a:pt x="16" y="20"/>
                </a:lnTo>
                <a:lnTo>
                  <a:pt x="20" y="20"/>
                </a:lnTo>
                <a:lnTo>
                  <a:pt x="20" y="23"/>
                </a:lnTo>
                <a:lnTo>
                  <a:pt x="28" y="23"/>
                </a:lnTo>
                <a:lnTo>
                  <a:pt x="36" y="26"/>
                </a:lnTo>
                <a:lnTo>
                  <a:pt x="44" y="26"/>
                </a:lnTo>
                <a:lnTo>
                  <a:pt x="48" y="30"/>
                </a:lnTo>
                <a:lnTo>
                  <a:pt x="52" y="33"/>
                </a:lnTo>
                <a:lnTo>
                  <a:pt x="56" y="37"/>
                </a:lnTo>
                <a:lnTo>
                  <a:pt x="56" y="40"/>
                </a:lnTo>
                <a:lnTo>
                  <a:pt x="56" y="47"/>
                </a:lnTo>
                <a:lnTo>
                  <a:pt x="52" y="50"/>
                </a:lnTo>
                <a:lnTo>
                  <a:pt x="48" y="53"/>
                </a:lnTo>
                <a:lnTo>
                  <a:pt x="44" y="57"/>
                </a:lnTo>
                <a:lnTo>
                  <a:pt x="36" y="57"/>
                </a:lnTo>
                <a:lnTo>
                  <a:pt x="28" y="60"/>
                </a:lnTo>
                <a:lnTo>
                  <a:pt x="16" y="57"/>
                </a:lnTo>
                <a:lnTo>
                  <a:pt x="8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8" name="Freeform 90"/>
          <p:cNvSpPr>
            <a:spLocks/>
          </p:cNvSpPr>
          <p:nvPr/>
        </p:nvSpPr>
        <p:spPr bwMode="auto">
          <a:xfrm>
            <a:off x="4646613" y="2238375"/>
            <a:ext cx="95250" cy="122238"/>
          </a:xfrm>
          <a:custGeom>
            <a:avLst/>
            <a:gdLst>
              <a:gd name="T0" fmla="*/ 95250 w 60"/>
              <a:gd name="T1" fmla="*/ 106363 h 77"/>
              <a:gd name="T2" fmla="*/ 95250 w 60"/>
              <a:gd name="T3" fmla="*/ 122238 h 77"/>
              <a:gd name="T4" fmla="*/ 0 w 60"/>
              <a:gd name="T5" fmla="*/ 122238 h 77"/>
              <a:gd name="T6" fmla="*/ 0 w 60"/>
              <a:gd name="T7" fmla="*/ 115888 h 77"/>
              <a:gd name="T8" fmla="*/ 0 w 60"/>
              <a:gd name="T9" fmla="*/ 111125 h 77"/>
              <a:gd name="T10" fmla="*/ 6350 w 60"/>
              <a:gd name="T11" fmla="*/ 106363 h 77"/>
              <a:gd name="T12" fmla="*/ 12700 w 60"/>
              <a:gd name="T13" fmla="*/ 95250 h 77"/>
              <a:gd name="T14" fmla="*/ 25400 w 60"/>
              <a:gd name="T15" fmla="*/ 84138 h 77"/>
              <a:gd name="T16" fmla="*/ 38100 w 60"/>
              <a:gd name="T17" fmla="*/ 79375 h 77"/>
              <a:gd name="T18" fmla="*/ 57150 w 60"/>
              <a:gd name="T19" fmla="*/ 63500 h 77"/>
              <a:gd name="T20" fmla="*/ 69850 w 60"/>
              <a:gd name="T21" fmla="*/ 52388 h 77"/>
              <a:gd name="T22" fmla="*/ 76200 w 60"/>
              <a:gd name="T23" fmla="*/ 41275 h 77"/>
              <a:gd name="T24" fmla="*/ 76200 w 60"/>
              <a:gd name="T25" fmla="*/ 36513 h 77"/>
              <a:gd name="T26" fmla="*/ 76200 w 60"/>
              <a:gd name="T27" fmla="*/ 25400 h 77"/>
              <a:gd name="T28" fmla="*/ 69850 w 60"/>
              <a:gd name="T29" fmla="*/ 20638 h 77"/>
              <a:gd name="T30" fmla="*/ 57150 w 60"/>
              <a:gd name="T31" fmla="*/ 15875 h 77"/>
              <a:gd name="T32" fmla="*/ 50800 w 60"/>
              <a:gd name="T33" fmla="*/ 15875 h 77"/>
              <a:gd name="T34" fmla="*/ 38100 w 60"/>
              <a:gd name="T35" fmla="*/ 15875 h 77"/>
              <a:gd name="T36" fmla="*/ 31750 w 60"/>
              <a:gd name="T37" fmla="*/ 20638 h 77"/>
              <a:gd name="T38" fmla="*/ 25400 w 60"/>
              <a:gd name="T39" fmla="*/ 25400 h 77"/>
              <a:gd name="T40" fmla="*/ 19050 w 60"/>
              <a:gd name="T41" fmla="*/ 36513 h 77"/>
              <a:gd name="T42" fmla="*/ 0 w 60"/>
              <a:gd name="T43" fmla="*/ 36513 h 77"/>
              <a:gd name="T44" fmla="*/ 6350 w 60"/>
              <a:gd name="T45" fmla="*/ 20638 h 77"/>
              <a:gd name="T46" fmla="*/ 19050 w 60"/>
              <a:gd name="T47" fmla="*/ 9525 h 77"/>
              <a:gd name="T48" fmla="*/ 31750 w 60"/>
              <a:gd name="T49" fmla="*/ 4763 h 77"/>
              <a:gd name="T50" fmla="*/ 50800 w 60"/>
              <a:gd name="T51" fmla="*/ 0 h 77"/>
              <a:gd name="T52" fmla="*/ 69850 w 60"/>
              <a:gd name="T53" fmla="*/ 4763 h 77"/>
              <a:gd name="T54" fmla="*/ 82550 w 60"/>
              <a:gd name="T55" fmla="*/ 9525 h 77"/>
              <a:gd name="T56" fmla="*/ 88900 w 60"/>
              <a:gd name="T57" fmla="*/ 20638 h 77"/>
              <a:gd name="T58" fmla="*/ 95250 w 60"/>
              <a:gd name="T59" fmla="*/ 36513 h 77"/>
              <a:gd name="T60" fmla="*/ 95250 w 60"/>
              <a:gd name="T61" fmla="*/ 41275 h 77"/>
              <a:gd name="T62" fmla="*/ 88900 w 60"/>
              <a:gd name="T63" fmla="*/ 47625 h 77"/>
              <a:gd name="T64" fmla="*/ 88900 w 60"/>
              <a:gd name="T65" fmla="*/ 57150 h 77"/>
              <a:gd name="T66" fmla="*/ 82550 w 60"/>
              <a:gd name="T67" fmla="*/ 63500 h 77"/>
              <a:gd name="T68" fmla="*/ 69850 w 60"/>
              <a:gd name="T69" fmla="*/ 73025 h 77"/>
              <a:gd name="T70" fmla="*/ 50800 w 60"/>
              <a:gd name="T71" fmla="*/ 84138 h 77"/>
              <a:gd name="T72" fmla="*/ 38100 w 60"/>
              <a:gd name="T73" fmla="*/ 95250 h 77"/>
              <a:gd name="T74" fmla="*/ 31750 w 60"/>
              <a:gd name="T75" fmla="*/ 100013 h 77"/>
              <a:gd name="T76" fmla="*/ 31750 w 60"/>
              <a:gd name="T77" fmla="*/ 106363 h 77"/>
              <a:gd name="T78" fmla="*/ 25400 w 60"/>
              <a:gd name="T79" fmla="*/ 106363 h 77"/>
              <a:gd name="T80" fmla="*/ 95250 w 60"/>
              <a:gd name="T81" fmla="*/ 106363 h 7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" h="77">
                <a:moveTo>
                  <a:pt x="60" y="67"/>
                </a:moveTo>
                <a:lnTo>
                  <a:pt x="60" y="77"/>
                </a:lnTo>
                <a:lnTo>
                  <a:pt x="0" y="77"/>
                </a:lnTo>
                <a:lnTo>
                  <a:pt x="0" y="73"/>
                </a:lnTo>
                <a:lnTo>
                  <a:pt x="0" y="70"/>
                </a:lnTo>
                <a:lnTo>
                  <a:pt x="4" y="67"/>
                </a:lnTo>
                <a:lnTo>
                  <a:pt x="8" y="60"/>
                </a:lnTo>
                <a:lnTo>
                  <a:pt x="16" y="53"/>
                </a:lnTo>
                <a:lnTo>
                  <a:pt x="24" y="50"/>
                </a:lnTo>
                <a:lnTo>
                  <a:pt x="36" y="40"/>
                </a:lnTo>
                <a:lnTo>
                  <a:pt x="44" y="33"/>
                </a:lnTo>
                <a:lnTo>
                  <a:pt x="48" y="26"/>
                </a:lnTo>
                <a:lnTo>
                  <a:pt x="48" y="23"/>
                </a:lnTo>
                <a:lnTo>
                  <a:pt x="48" y="16"/>
                </a:lnTo>
                <a:lnTo>
                  <a:pt x="44" y="13"/>
                </a:lnTo>
                <a:lnTo>
                  <a:pt x="36" y="10"/>
                </a:lnTo>
                <a:lnTo>
                  <a:pt x="32" y="10"/>
                </a:lnTo>
                <a:lnTo>
                  <a:pt x="24" y="10"/>
                </a:lnTo>
                <a:lnTo>
                  <a:pt x="20" y="13"/>
                </a:lnTo>
                <a:lnTo>
                  <a:pt x="16" y="16"/>
                </a:lnTo>
                <a:lnTo>
                  <a:pt x="12" y="23"/>
                </a:lnTo>
                <a:lnTo>
                  <a:pt x="0" y="23"/>
                </a:lnTo>
                <a:lnTo>
                  <a:pt x="4" y="13"/>
                </a:lnTo>
                <a:lnTo>
                  <a:pt x="12" y="6"/>
                </a:lnTo>
                <a:lnTo>
                  <a:pt x="20" y="3"/>
                </a:lnTo>
                <a:lnTo>
                  <a:pt x="32" y="0"/>
                </a:lnTo>
                <a:lnTo>
                  <a:pt x="44" y="3"/>
                </a:lnTo>
                <a:lnTo>
                  <a:pt x="52" y="6"/>
                </a:lnTo>
                <a:lnTo>
                  <a:pt x="56" y="13"/>
                </a:lnTo>
                <a:lnTo>
                  <a:pt x="60" y="23"/>
                </a:lnTo>
                <a:lnTo>
                  <a:pt x="60" y="26"/>
                </a:lnTo>
                <a:lnTo>
                  <a:pt x="56" y="30"/>
                </a:lnTo>
                <a:lnTo>
                  <a:pt x="56" y="36"/>
                </a:lnTo>
                <a:lnTo>
                  <a:pt x="52" y="40"/>
                </a:lnTo>
                <a:lnTo>
                  <a:pt x="44" y="46"/>
                </a:lnTo>
                <a:lnTo>
                  <a:pt x="32" y="53"/>
                </a:lnTo>
                <a:lnTo>
                  <a:pt x="24" y="60"/>
                </a:lnTo>
                <a:lnTo>
                  <a:pt x="20" y="63"/>
                </a:lnTo>
                <a:lnTo>
                  <a:pt x="20" y="67"/>
                </a:lnTo>
                <a:lnTo>
                  <a:pt x="16" y="67"/>
                </a:lnTo>
                <a:lnTo>
                  <a:pt x="60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9" name="Freeform 91"/>
          <p:cNvSpPr>
            <a:spLocks/>
          </p:cNvSpPr>
          <p:nvPr/>
        </p:nvSpPr>
        <p:spPr bwMode="auto">
          <a:xfrm>
            <a:off x="4773613" y="2344738"/>
            <a:ext cx="19050" cy="41275"/>
          </a:xfrm>
          <a:custGeom>
            <a:avLst/>
            <a:gdLst>
              <a:gd name="T0" fmla="*/ 0 w 12"/>
              <a:gd name="T1" fmla="*/ 15875 h 26"/>
              <a:gd name="T2" fmla="*/ 0 w 12"/>
              <a:gd name="T3" fmla="*/ 0 h 26"/>
              <a:gd name="T4" fmla="*/ 19050 w 12"/>
              <a:gd name="T5" fmla="*/ 0 h 26"/>
              <a:gd name="T6" fmla="*/ 19050 w 12"/>
              <a:gd name="T7" fmla="*/ 15875 h 26"/>
              <a:gd name="T8" fmla="*/ 19050 w 12"/>
              <a:gd name="T9" fmla="*/ 25400 h 26"/>
              <a:gd name="T10" fmla="*/ 12700 w 12"/>
              <a:gd name="T11" fmla="*/ 31750 h 26"/>
              <a:gd name="T12" fmla="*/ 12700 w 12"/>
              <a:gd name="T13" fmla="*/ 36513 h 26"/>
              <a:gd name="T14" fmla="*/ 0 w 12"/>
              <a:gd name="T15" fmla="*/ 41275 h 26"/>
              <a:gd name="T16" fmla="*/ 0 w 12"/>
              <a:gd name="T17" fmla="*/ 36513 h 26"/>
              <a:gd name="T18" fmla="*/ 0 w 12"/>
              <a:gd name="T19" fmla="*/ 31750 h 26"/>
              <a:gd name="T20" fmla="*/ 6350 w 12"/>
              <a:gd name="T21" fmla="*/ 31750 h 26"/>
              <a:gd name="T22" fmla="*/ 6350 w 12"/>
              <a:gd name="T23" fmla="*/ 25400 h 26"/>
              <a:gd name="T24" fmla="*/ 6350 w 12"/>
              <a:gd name="T25" fmla="*/ 15875 h 26"/>
              <a:gd name="T26" fmla="*/ 0 w 12"/>
              <a:gd name="T27" fmla="*/ 15875 h 2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6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6"/>
                </a:lnTo>
                <a:lnTo>
                  <a:pt x="8" y="20"/>
                </a:lnTo>
                <a:lnTo>
                  <a:pt x="8" y="23"/>
                </a:lnTo>
                <a:lnTo>
                  <a:pt x="0" y="26"/>
                </a:lnTo>
                <a:lnTo>
                  <a:pt x="0" y="23"/>
                </a:lnTo>
                <a:lnTo>
                  <a:pt x="0" y="20"/>
                </a:lnTo>
                <a:lnTo>
                  <a:pt x="4" y="20"/>
                </a:lnTo>
                <a:lnTo>
                  <a:pt x="4" y="16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0" name="Freeform 92"/>
          <p:cNvSpPr>
            <a:spLocks noEditPoints="1"/>
          </p:cNvSpPr>
          <p:nvPr/>
        </p:nvSpPr>
        <p:spPr bwMode="auto">
          <a:xfrm>
            <a:off x="4875213" y="2232025"/>
            <a:ext cx="95250" cy="144463"/>
          </a:xfrm>
          <a:custGeom>
            <a:avLst/>
            <a:gdLst>
              <a:gd name="T0" fmla="*/ 44450 w 60"/>
              <a:gd name="T1" fmla="*/ 133350 h 91"/>
              <a:gd name="T2" fmla="*/ 19050 w 60"/>
              <a:gd name="T3" fmla="*/ 128588 h 91"/>
              <a:gd name="T4" fmla="*/ 6350 w 60"/>
              <a:gd name="T5" fmla="*/ 112713 h 91"/>
              <a:gd name="T6" fmla="*/ 0 w 60"/>
              <a:gd name="T7" fmla="*/ 96838 h 91"/>
              <a:gd name="T8" fmla="*/ 25400 w 60"/>
              <a:gd name="T9" fmla="*/ 101600 h 91"/>
              <a:gd name="T10" fmla="*/ 31750 w 60"/>
              <a:gd name="T11" fmla="*/ 112713 h 91"/>
              <a:gd name="T12" fmla="*/ 44450 w 60"/>
              <a:gd name="T13" fmla="*/ 74613 h 91"/>
              <a:gd name="T14" fmla="*/ 19050 w 60"/>
              <a:gd name="T15" fmla="*/ 63500 h 91"/>
              <a:gd name="T16" fmla="*/ 6350 w 60"/>
              <a:gd name="T17" fmla="*/ 53975 h 91"/>
              <a:gd name="T18" fmla="*/ 0 w 60"/>
              <a:gd name="T19" fmla="*/ 38100 h 91"/>
              <a:gd name="T20" fmla="*/ 19050 w 60"/>
              <a:gd name="T21" fmla="*/ 15875 h 91"/>
              <a:gd name="T22" fmla="*/ 44450 w 60"/>
              <a:gd name="T23" fmla="*/ 6350 h 91"/>
              <a:gd name="T24" fmla="*/ 50800 w 60"/>
              <a:gd name="T25" fmla="*/ 0 h 91"/>
              <a:gd name="T26" fmla="*/ 69850 w 60"/>
              <a:gd name="T27" fmla="*/ 11113 h 91"/>
              <a:gd name="T28" fmla="*/ 88900 w 60"/>
              <a:gd name="T29" fmla="*/ 26988 h 91"/>
              <a:gd name="T30" fmla="*/ 69850 w 60"/>
              <a:gd name="T31" fmla="*/ 38100 h 91"/>
              <a:gd name="T32" fmla="*/ 69850 w 60"/>
              <a:gd name="T33" fmla="*/ 26988 h 91"/>
              <a:gd name="T34" fmla="*/ 50800 w 60"/>
              <a:gd name="T35" fmla="*/ 22225 h 91"/>
              <a:gd name="T36" fmla="*/ 63500 w 60"/>
              <a:gd name="T37" fmla="*/ 63500 h 91"/>
              <a:gd name="T38" fmla="*/ 76200 w 60"/>
              <a:gd name="T39" fmla="*/ 69850 h 91"/>
              <a:gd name="T40" fmla="*/ 88900 w 60"/>
              <a:gd name="T41" fmla="*/ 74613 h 91"/>
              <a:gd name="T42" fmla="*/ 95250 w 60"/>
              <a:gd name="T43" fmla="*/ 85725 h 91"/>
              <a:gd name="T44" fmla="*/ 95250 w 60"/>
              <a:gd name="T45" fmla="*/ 106363 h 91"/>
              <a:gd name="T46" fmla="*/ 69850 w 60"/>
              <a:gd name="T47" fmla="*/ 128588 h 91"/>
              <a:gd name="T48" fmla="*/ 50800 w 60"/>
              <a:gd name="T49" fmla="*/ 144463 h 91"/>
              <a:gd name="T50" fmla="*/ 44450 w 60"/>
              <a:gd name="T51" fmla="*/ 22225 h 91"/>
              <a:gd name="T52" fmla="*/ 25400 w 60"/>
              <a:gd name="T53" fmla="*/ 26988 h 91"/>
              <a:gd name="T54" fmla="*/ 19050 w 60"/>
              <a:gd name="T55" fmla="*/ 38100 h 91"/>
              <a:gd name="T56" fmla="*/ 25400 w 60"/>
              <a:gd name="T57" fmla="*/ 47625 h 91"/>
              <a:gd name="T58" fmla="*/ 44450 w 60"/>
              <a:gd name="T59" fmla="*/ 53975 h 91"/>
              <a:gd name="T60" fmla="*/ 50800 w 60"/>
              <a:gd name="T61" fmla="*/ 117475 h 91"/>
              <a:gd name="T62" fmla="*/ 69850 w 60"/>
              <a:gd name="T63" fmla="*/ 106363 h 91"/>
              <a:gd name="T64" fmla="*/ 76200 w 60"/>
              <a:gd name="T65" fmla="*/ 96838 h 91"/>
              <a:gd name="T66" fmla="*/ 69850 w 60"/>
              <a:gd name="T67" fmla="*/ 85725 h 91"/>
              <a:gd name="T68" fmla="*/ 50800 w 60"/>
              <a:gd name="T69" fmla="*/ 74613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1">
                <a:moveTo>
                  <a:pt x="28" y="91"/>
                </a:moveTo>
                <a:lnTo>
                  <a:pt x="28" y="84"/>
                </a:lnTo>
                <a:lnTo>
                  <a:pt x="20" y="81"/>
                </a:lnTo>
                <a:lnTo>
                  <a:pt x="12" y="81"/>
                </a:lnTo>
                <a:lnTo>
                  <a:pt x="8" y="77"/>
                </a:lnTo>
                <a:lnTo>
                  <a:pt x="4" y="71"/>
                </a:lnTo>
                <a:lnTo>
                  <a:pt x="0" y="67"/>
                </a:lnTo>
                <a:lnTo>
                  <a:pt x="0" y="61"/>
                </a:lnTo>
                <a:lnTo>
                  <a:pt x="12" y="57"/>
                </a:lnTo>
                <a:lnTo>
                  <a:pt x="16" y="64"/>
                </a:lnTo>
                <a:lnTo>
                  <a:pt x="16" y="67"/>
                </a:lnTo>
                <a:lnTo>
                  <a:pt x="20" y="71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4" y="30"/>
                </a:lnTo>
                <a:lnTo>
                  <a:pt x="0" y="24"/>
                </a:lnTo>
                <a:lnTo>
                  <a:pt x="4" y="17"/>
                </a:lnTo>
                <a:lnTo>
                  <a:pt x="12" y="10"/>
                </a:lnTo>
                <a:lnTo>
                  <a:pt x="16" y="7"/>
                </a:lnTo>
                <a:lnTo>
                  <a:pt x="28" y="4"/>
                </a:lnTo>
                <a:lnTo>
                  <a:pt x="28" y="0"/>
                </a:lnTo>
                <a:lnTo>
                  <a:pt x="32" y="0"/>
                </a:lnTo>
                <a:lnTo>
                  <a:pt x="32" y="4"/>
                </a:lnTo>
                <a:lnTo>
                  <a:pt x="44" y="7"/>
                </a:lnTo>
                <a:lnTo>
                  <a:pt x="48" y="10"/>
                </a:lnTo>
                <a:lnTo>
                  <a:pt x="56" y="17"/>
                </a:lnTo>
                <a:lnTo>
                  <a:pt x="56" y="24"/>
                </a:lnTo>
                <a:lnTo>
                  <a:pt x="44" y="24"/>
                </a:lnTo>
                <a:lnTo>
                  <a:pt x="44" y="20"/>
                </a:lnTo>
                <a:lnTo>
                  <a:pt x="44" y="17"/>
                </a:lnTo>
                <a:lnTo>
                  <a:pt x="40" y="17"/>
                </a:lnTo>
                <a:lnTo>
                  <a:pt x="32" y="14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4"/>
                </a:lnTo>
                <a:lnTo>
                  <a:pt x="56" y="47"/>
                </a:lnTo>
                <a:lnTo>
                  <a:pt x="60" y="50"/>
                </a:lnTo>
                <a:lnTo>
                  <a:pt x="60" y="54"/>
                </a:lnTo>
                <a:lnTo>
                  <a:pt x="60" y="61"/>
                </a:lnTo>
                <a:lnTo>
                  <a:pt x="60" y="67"/>
                </a:lnTo>
                <a:lnTo>
                  <a:pt x="52" y="74"/>
                </a:lnTo>
                <a:lnTo>
                  <a:pt x="44" y="81"/>
                </a:lnTo>
                <a:lnTo>
                  <a:pt x="32" y="81"/>
                </a:lnTo>
                <a:lnTo>
                  <a:pt x="32" y="91"/>
                </a:lnTo>
                <a:lnTo>
                  <a:pt x="28" y="91"/>
                </a:lnTo>
                <a:close/>
                <a:moveTo>
                  <a:pt x="28" y="14"/>
                </a:moveTo>
                <a:lnTo>
                  <a:pt x="20" y="14"/>
                </a:lnTo>
                <a:lnTo>
                  <a:pt x="16" y="17"/>
                </a:lnTo>
                <a:lnTo>
                  <a:pt x="16" y="20"/>
                </a:lnTo>
                <a:lnTo>
                  <a:pt x="12" y="24"/>
                </a:lnTo>
                <a:lnTo>
                  <a:pt x="16" y="27"/>
                </a:lnTo>
                <a:lnTo>
                  <a:pt x="16" y="30"/>
                </a:lnTo>
                <a:lnTo>
                  <a:pt x="20" y="34"/>
                </a:lnTo>
                <a:lnTo>
                  <a:pt x="28" y="34"/>
                </a:lnTo>
                <a:lnTo>
                  <a:pt x="28" y="14"/>
                </a:lnTo>
                <a:close/>
                <a:moveTo>
                  <a:pt x="32" y="74"/>
                </a:moveTo>
                <a:lnTo>
                  <a:pt x="40" y="71"/>
                </a:lnTo>
                <a:lnTo>
                  <a:pt x="44" y="67"/>
                </a:lnTo>
                <a:lnTo>
                  <a:pt x="48" y="64"/>
                </a:lnTo>
                <a:lnTo>
                  <a:pt x="48" y="61"/>
                </a:lnTo>
                <a:lnTo>
                  <a:pt x="48" y="54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1" name="Freeform 93"/>
          <p:cNvSpPr>
            <a:spLocks/>
          </p:cNvSpPr>
          <p:nvPr/>
        </p:nvSpPr>
        <p:spPr bwMode="auto">
          <a:xfrm>
            <a:off x="4983163" y="2270125"/>
            <a:ext cx="88900" cy="95250"/>
          </a:xfrm>
          <a:custGeom>
            <a:avLst/>
            <a:gdLst>
              <a:gd name="T0" fmla="*/ 19050 w 56"/>
              <a:gd name="T1" fmla="*/ 63500 h 60"/>
              <a:gd name="T2" fmla="*/ 31750 w 56"/>
              <a:gd name="T3" fmla="*/ 74613 h 60"/>
              <a:gd name="T4" fmla="*/ 50800 w 56"/>
              <a:gd name="T5" fmla="*/ 79375 h 60"/>
              <a:gd name="T6" fmla="*/ 63500 w 56"/>
              <a:gd name="T7" fmla="*/ 74613 h 60"/>
              <a:gd name="T8" fmla="*/ 69850 w 56"/>
              <a:gd name="T9" fmla="*/ 68263 h 60"/>
              <a:gd name="T10" fmla="*/ 63500 w 56"/>
              <a:gd name="T11" fmla="*/ 58738 h 60"/>
              <a:gd name="T12" fmla="*/ 44450 w 56"/>
              <a:gd name="T13" fmla="*/ 52388 h 60"/>
              <a:gd name="T14" fmla="*/ 19050 w 56"/>
              <a:gd name="T15" fmla="*/ 47625 h 60"/>
              <a:gd name="T16" fmla="*/ 6350 w 56"/>
              <a:gd name="T17" fmla="*/ 36513 h 60"/>
              <a:gd name="T18" fmla="*/ 6350 w 56"/>
              <a:gd name="T19" fmla="*/ 25400 h 60"/>
              <a:gd name="T20" fmla="*/ 6350 w 56"/>
              <a:gd name="T21" fmla="*/ 15875 h 60"/>
              <a:gd name="T22" fmla="*/ 19050 w 56"/>
              <a:gd name="T23" fmla="*/ 9525 h 60"/>
              <a:gd name="T24" fmla="*/ 25400 w 56"/>
              <a:gd name="T25" fmla="*/ 4763 h 60"/>
              <a:gd name="T26" fmla="*/ 44450 w 56"/>
              <a:gd name="T27" fmla="*/ 0 h 60"/>
              <a:gd name="T28" fmla="*/ 63500 w 56"/>
              <a:gd name="T29" fmla="*/ 4763 h 60"/>
              <a:gd name="T30" fmla="*/ 76200 w 56"/>
              <a:gd name="T31" fmla="*/ 9525 h 60"/>
              <a:gd name="T32" fmla="*/ 82550 w 56"/>
              <a:gd name="T33" fmla="*/ 25400 h 60"/>
              <a:gd name="T34" fmla="*/ 63500 w 56"/>
              <a:gd name="T35" fmla="*/ 20638 h 60"/>
              <a:gd name="T36" fmla="*/ 50800 w 56"/>
              <a:gd name="T37" fmla="*/ 15875 h 60"/>
              <a:gd name="T38" fmla="*/ 38100 w 56"/>
              <a:gd name="T39" fmla="*/ 15875 h 60"/>
              <a:gd name="T40" fmla="*/ 25400 w 56"/>
              <a:gd name="T41" fmla="*/ 20638 h 60"/>
              <a:gd name="T42" fmla="*/ 25400 w 56"/>
              <a:gd name="T43" fmla="*/ 25400 h 60"/>
              <a:gd name="T44" fmla="*/ 31750 w 56"/>
              <a:gd name="T45" fmla="*/ 31750 h 60"/>
              <a:gd name="T46" fmla="*/ 38100 w 56"/>
              <a:gd name="T47" fmla="*/ 36513 h 60"/>
              <a:gd name="T48" fmla="*/ 63500 w 56"/>
              <a:gd name="T49" fmla="*/ 41275 h 60"/>
              <a:gd name="T50" fmla="*/ 76200 w 56"/>
              <a:gd name="T51" fmla="*/ 47625 h 60"/>
              <a:gd name="T52" fmla="*/ 88900 w 56"/>
              <a:gd name="T53" fmla="*/ 58738 h 60"/>
              <a:gd name="T54" fmla="*/ 88900 w 56"/>
              <a:gd name="T55" fmla="*/ 74613 h 60"/>
              <a:gd name="T56" fmla="*/ 76200 w 56"/>
              <a:gd name="T57" fmla="*/ 84138 h 60"/>
              <a:gd name="T58" fmla="*/ 57150 w 56"/>
              <a:gd name="T59" fmla="*/ 90488 h 60"/>
              <a:gd name="T60" fmla="*/ 31750 w 56"/>
              <a:gd name="T61" fmla="*/ 90488 h 60"/>
              <a:gd name="T62" fmla="*/ 6350 w 56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0">
                <a:moveTo>
                  <a:pt x="0" y="40"/>
                </a:moveTo>
                <a:lnTo>
                  <a:pt x="12" y="40"/>
                </a:lnTo>
                <a:lnTo>
                  <a:pt x="16" y="43"/>
                </a:lnTo>
                <a:lnTo>
                  <a:pt x="20" y="47"/>
                </a:lnTo>
                <a:lnTo>
                  <a:pt x="24" y="50"/>
                </a:lnTo>
                <a:lnTo>
                  <a:pt x="32" y="50"/>
                </a:lnTo>
                <a:lnTo>
                  <a:pt x="36" y="50"/>
                </a:lnTo>
                <a:lnTo>
                  <a:pt x="40" y="47"/>
                </a:lnTo>
                <a:lnTo>
                  <a:pt x="44" y="47"/>
                </a:lnTo>
                <a:lnTo>
                  <a:pt x="44" y="43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28" y="33"/>
                </a:lnTo>
                <a:lnTo>
                  <a:pt x="20" y="33"/>
                </a:lnTo>
                <a:lnTo>
                  <a:pt x="12" y="30"/>
                </a:lnTo>
                <a:lnTo>
                  <a:pt x="8" y="26"/>
                </a:lnTo>
                <a:lnTo>
                  <a:pt x="4" y="23"/>
                </a:lnTo>
                <a:lnTo>
                  <a:pt x="4" y="20"/>
                </a:lnTo>
                <a:lnTo>
                  <a:pt x="4" y="16"/>
                </a:lnTo>
                <a:lnTo>
                  <a:pt x="4" y="13"/>
                </a:lnTo>
                <a:lnTo>
                  <a:pt x="4" y="10"/>
                </a:lnTo>
                <a:lnTo>
                  <a:pt x="8" y="6"/>
                </a:lnTo>
                <a:lnTo>
                  <a:pt x="12" y="6"/>
                </a:lnTo>
                <a:lnTo>
                  <a:pt x="12" y="3"/>
                </a:lnTo>
                <a:lnTo>
                  <a:pt x="16" y="3"/>
                </a:lnTo>
                <a:lnTo>
                  <a:pt x="24" y="0"/>
                </a:lnTo>
                <a:lnTo>
                  <a:pt x="28" y="0"/>
                </a:lnTo>
                <a:lnTo>
                  <a:pt x="36" y="0"/>
                </a:lnTo>
                <a:lnTo>
                  <a:pt x="40" y="3"/>
                </a:lnTo>
                <a:lnTo>
                  <a:pt x="44" y="6"/>
                </a:lnTo>
                <a:lnTo>
                  <a:pt x="48" y="6"/>
                </a:lnTo>
                <a:lnTo>
                  <a:pt x="52" y="13"/>
                </a:lnTo>
                <a:lnTo>
                  <a:pt x="52" y="16"/>
                </a:lnTo>
                <a:lnTo>
                  <a:pt x="40" y="16"/>
                </a:lnTo>
                <a:lnTo>
                  <a:pt x="40" y="13"/>
                </a:lnTo>
                <a:lnTo>
                  <a:pt x="36" y="13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20" y="13"/>
                </a:lnTo>
                <a:lnTo>
                  <a:pt x="16" y="13"/>
                </a:lnTo>
                <a:lnTo>
                  <a:pt x="16" y="16"/>
                </a:lnTo>
                <a:lnTo>
                  <a:pt x="16" y="20"/>
                </a:lnTo>
                <a:lnTo>
                  <a:pt x="20" y="20"/>
                </a:lnTo>
                <a:lnTo>
                  <a:pt x="24" y="23"/>
                </a:lnTo>
                <a:lnTo>
                  <a:pt x="28" y="23"/>
                </a:lnTo>
                <a:lnTo>
                  <a:pt x="40" y="26"/>
                </a:lnTo>
                <a:lnTo>
                  <a:pt x="44" y="26"/>
                </a:lnTo>
                <a:lnTo>
                  <a:pt x="48" y="30"/>
                </a:lnTo>
                <a:lnTo>
                  <a:pt x="52" y="33"/>
                </a:lnTo>
                <a:lnTo>
                  <a:pt x="56" y="37"/>
                </a:lnTo>
                <a:lnTo>
                  <a:pt x="56" y="40"/>
                </a:lnTo>
                <a:lnTo>
                  <a:pt x="56" y="47"/>
                </a:lnTo>
                <a:lnTo>
                  <a:pt x="52" y="50"/>
                </a:lnTo>
                <a:lnTo>
                  <a:pt x="48" y="53"/>
                </a:lnTo>
                <a:lnTo>
                  <a:pt x="44" y="57"/>
                </a:lnTo>
                <a:lnTo>
                  <a:pt x="36" y="57"/>
                </a:lnTo>
                <a:lnTo>
                  <a:pt x="32" y="60"/>
                </a:lnTo>
                <a:lnTo>
                  <a:pt x="20" y="57"/>
                </a:lnTo>
                <a:lnTo>
                  <a:pt x="12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2" name="Freeform 94"/>
          <p:cNvSpPr>
            <a:spLocks/>
          </p:cNvSpPr>
          <p:nvPr/>
        </p:nvSpPr>
        <p:spPr bwMode="auto">
          <a:xfrm>
            <a:off x="5091113" y="2238375"/>
            <a:ext cx="95250" cy="127000"/>
          </a:xfrm>
          <a:custGeom>
            <a:avLst/>
            <a:gdLst>
              <a:gd name="T0" fmla="*/ 0 w 60"/>
              <a:gd name="T1" fmla="*/ 90488 h 80"/>
              <a:gd name="T2" fmla="*/ 19050 w 60"/>
              <a:gd name="T3" fmla="*/ 90488 h 80"/>
              <a:gd name="T4" fmla="*/ 19050 w 60"/>
              <a:gd name="T5" fmla="*/ 100013 h 80"/>
              <a:gd name="T6" fmla="*/ 25400 w 60"/>
              <a:gd name="T7" fmla="*/ 106363 h 80"/>
              <a:gd name="T8" fmla="*/ 38100 w 60"/>
              <a:gd name="T9" fmla="*/ 111125 h 80"/>
              <a:gd name="T10" fmla="*/ 44450 w 60"/>
              <a:gd name="T11" fmla="*/ 111125 h 80"/>
              <a:gd name="T12" fmla="*/ 57150 w 60"/>
              <a:gd name="T13" fmla="*/ 111125 h 80"/>
              <a:gd name="T14" fmla="*/ 69850 w 60"/>
              <a:gd name="T15" fmla="*/ 106363 h 80"/>
              <a:gd name="T16" fmla="*/ 76200 w 60"/>
              <a:gd name="T17" fmla="*/ 95250 h 80"/>
              <a:gd name="T18" fmla="*/ 76200 w 60"/>
              <a:gd name="T19" fmla="*/ 84138 h 80"/>
              <a:gd name="T20" fmla="*/ 76200 w 60"/>
              <a:gd name="T21" fmla="*/ 79375 h 80"/>
              <a:gd name="T22" fmla="*/ 69850 w 60"/>
              <a:gd name="T23" fmla="*/ 68263 h 80"/>
              <a:gd name="T24" fmla="*/ 57150 w 60"/>
              <a:gd name="T25" fmla="*/ 63500 h 80"/>
              <a:gd name="T26" fmla="*/ 44450 w 60"/>
              <a:gd name="T27" fmla="*/ 63500 h 80"/>
              <a:gd name="T28" fmla="*/ 44450 w 60"/>
              <a:gd name="T29" fmla="*/ 63500 h 80"/>
              <a:gd name="T30" fmla="*/ 31750 w 60"/>
              <a:gd name="T31" fmla="*/ 63500 h 80"/>
              <a:gd name="T32" fmla="*/ 38100 w 60"/>
              <a:gd name="T33" fmla="*/ 52388 h 80"/>
              <a:gd name="T34" fmla="*/ 38100 w 60"/>
              <a:gd name="T35" fmla="*/ 52388 h 80"/>
              <a:gd name="T36" fmla="*/ 38100 w 60"/>
              <a:gd name="T37" fmla="*/ 52388 h 80"/>
              <a:gd name="T38" fmla="*/ 50800 w 60"/>
              <a:gd name="T39" fmla="*/ 47625 h 80"/>
              <a:gd name="T40" fmla="*/ 57150 w 60"/>
              <a:gd name="T41" fmla="*/ 47625 h 80"/>
              <a:gd name="T42" fmla="*/ 63500 w 60"/>
              <a:gd name="T43" fmla="*/ 41275 h 80"/>
              <a:gd name="T44" fmla="*/ 63500 w 60"/>
              <a:gd name="T45" fmla="*/ 31750 h 80"/>
              <a:gd name="T46" fmla="*/ 63500 w 60"/>
              <a:gd name="T47" fmla="*/ 25400 h 80"/>
              <a:gd name="T48" fmla="*/ 63500 w 60"/>
              <a:gd name="T49" fmla="*/ 20638 h 80"/>
              <a:gd name="T50" fmla="*/ 50800 w 60"/>
              <a:gd name="T51" fmla="*/ 15875 h 80"/>
              <a:gd name="T52" fmla="*/ 44450 w 60"/>
              <a:gd name="T53" fmla="*/ 15875 h 80"/>
              <a:gd name="T54" fmla="*/ 38100 w 60"/>
              <a:gd name="T55" fmla="*/ 15875 h 80"/>
              <a:gd name="T56" fmla="*/ 25400 w 60"/>
              <a:gd name="T57" fmla="*/ 20638 h 80"/>
              <a:gd name="T58" fmla="*/ 25400 w 60"/>
              <a:gd name="T59" fmla="*/ 25400 h 80"/>
              <a:gd name="T60" fmla="*/ 19050 w 60"/>
              <a:gd name="T61" fmla="*/ 36513 h 80"/>
              <a:gd name="T62" fmla="*/ 0 w 60"/>
              <a:gd name="T63" fmla="*/ 31750 h 80"/>
              <a:gd name="T64" fmla="*/ 6350 w 60"/>
              <a:gd name="T65" fmla="*/ 20638 h 80"/>
              <a:gd name="T66" fmla="*/ 12700 w 60"/>
              <a:gd name="T67" fmla="*/ 9525 h 80"/>
              <a:gd name="T68" fmla="*/ 25400 w 60"/>
              <a:gd name="T69" fmla="*/ 4763 h 80"/>
              <a:gd name="T70" fmla="*/ 44450 w 60"/>
              <a:gd name="T71" fmla="*/ 0 h 80"/>
              <a:gd name="T72" fmla="*/ 57150 w 60"/>
              <a:gd name="T73" fmla="*/ 4763 h 80"/>
              <a:gd name="T74" fmla="*/ 63500 w 60"/>
              <a:gd name="T75" fmla="*/ 4763 h 80"/>
              <a:gd name="T76" fmla="*/ 76200 w 60"/>
              <a:gd name="T77" fmla="*/ 9525 h 80"/>
              <a:gd name="T78" fmla="*/ 82550 w 60"/>
              <a:gd name="T79" fmla="*/ 15875 h 80"/>
              <a:gd name="T80" fmla="*/ 82550 w 60"/>
              <a:gd name="T81" fmla="*/ 25400 h 80"/>
              <a:gd name="T82" fmla="*/ 82550 w 60"/>
              <a:gd name="T83" fmla="*/ 31750 h 80"/>
              <a:gd name="T84" fmla="*/ 82550 w 60"/>
              <a:gd name="T85" fmla="*/ 41275 h 80"/>
              <a:gd name="T86" fmla="*/ 82550 w 60"/>
              <a:gd name="T87" fmla="*/ 47625 h 80"/>
              <a:gd name="T88" fmla="*/ 76200 w 60"/>
              <a:gd name="T89" fmla="*/ 52388 h 80"/>
              <a:gd name="T90" fmla="*/ 63500 w 60"/>
              <a:gd name="T91" fmla="*/ 57150 h 80"/>
              <a:gd name="T92" fmla="*/ 76200 w 60"/>
              <a:gd name="T93" fmla="*/ 57150 h 80"/>
              <a:gd name="T94" fmla="*/ 88900 w 60"/>
              <a:gd name="T95" fmla="*/ 68263 h 80"/>
              <a:gd name="T96" fmla="*/ 95250 w 60"/>
              <a:gd name="T97" fmla="*/ 73025 h 80"/>
              <a:gd name="T98" fmla="*/ 95250 w 60"/>
              <a:gd name="T99" fmla="*/ 84138 h 80"/>
              <a:gd name="T100" fmla="*/ 88900 w 60"/>
              <a:gd name="T101" fmla="*/ 100013 h 80"/>
              <a:gd name="T102" fmla="*/ 82550 w 60"/>
              <a:gd name="T103" fmla="*/ 115888 h 80"/>
              <a:gd name="T104" fmla="*/ 63500 w 60"/>
              <a:gd name="T105" fmla="*/ 122238 h 80"/>
              <a:gd name="T106" fmla="*/ 44450 w 60"/>
              <a:gd name="T107" fmla="*/ 127000 h 80"/>
              <a:gd name="T108" fmla="*/ 25400 w 60"/>
              <a:gd name="T109" fmla="*/ 122238 h 80"/>
              <a:gd name="T110" fmla="*/ 12700 w 60"/>
              <a:gd name="T111" fmla="*/ 115888 h 80"/>
              <a:gd name="T112" fmla="*/ 6350 w 60"/>
              <a:gd name="T113" fmla="*/ 106363 h 80"/>
              <a:gd name="T114" fmla="*/ 0 w 60"/>
              <a:gd name="T115" fmla="*/ 90488 h 8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" h="80">
                <a:moveTo>
                  <a:pt x="0" y="57"/>
                </a:moveTo>
                <a:lnTo>
                  <a:pt x="12" y="57"/>
                </a:lnTo>
                <a:lnTo>
                  <a:pt x="12" y="63"/>
                </a:lnTo>
                <a:lnTo>
                  <a:pt x="16" y="67"/>
                </a:lnTo>
                <a:lnTo>
                  <a:pt x="24" y="70"/>
                </a:lnTo>
                <a:lnTo>
                  <a:pt x="28" y="70"/>
                </a:lnTo>
                <a:lnTo>
                  <a:pt x="36" y="70"/>
                </a:lnTo>
                <a:lnTo>
                  <a:pt x="44" y="67"/>
                </a:lnTo>
                <a:lnTo>
                  <a:pt x="48" y="60"/>
                </a:lnTo>
                <a:lnTo>
                  <a:pt x="48" y="53"/>
                </a:lnTo>
                <a:lnTo>
                  <a:pt x="48" y="50"/>
                </a:lnTo>
                <a:lnTo>
                  <a:pt x="44" y="43"/>
                </a:lnTo>
                <a:lnTo>
                  <a:pt x="36" y="40"/>
                </a:lnTo>
                <a:lnTo>
                  <a:pt x="28" y="40"/>
                </a:lnTo>
                <a:lnTo>
                  <a:pt x="20" y="40"/>
                </a:lnTo>
                <a:lnTo>
                  <a:pt x="24" y="33"/>
                </a:lnTo>
                <a:lnTo>
                  <a:pt x="32" y="30"/>
                </a:lnTo>
                <a:lnTo>
                  <a:pt x="36" y="30"/>
                </a:lnTo>
                <a:lnTo>
                  <a:pt x="40" y="26"/>
                </a:lnTo>
                <a:lnTo>
                  <a:pt x="40" y="20"/>
                </a:lnTo>
                <a:lnTo>
                  <a:pt x="40" y="16"/>
                </a:lnTo>
                <a:lnTo>
                  <a:pt x="40" y="13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16" y="13"/>
                </a:lnTo>
                <a:lnTo>
                  <a:pt x="16" y="16"/>
                </a:lnTo>
                <a:lnTo>
                  <a:pt x="12" y="23"/>
                </a:lnTo>
                <a:lnTo>
                  <a:pt x="0" y="20"/>
                </a:lnTo>
                <a:lnTo>
                  <a:pt x="4" y="13"/>
                </a:lnTo>
                <a:lnTo>
                  <a:pt x="8" y="6"/>
                </a:lnTo>
                <a:lnTo>
                  <a:pt x="16" y="3"/>
                </a:lnTo>
                <a:lnTo>
                  <a:pt x="28" y="0"/>
                </a:lnTo>
                <a:lnTo>
                  <a:pt x="36" y="3"/>
                </a:lnTo>
                <a:lnTo>
                  <a:pt x="40" y="3"/>
                </a:lnTo>
                <a:lnTo>
                  <a:pt x="48" y="6"/>
                </a:lnTo>
                <a:lnTo>
                  <a:pt x="52" y="10"/>
                </a:lnTo>
                <a:lnTo>
                  <a:pt x="52" y="16"/>
                </a:lnTo>
                <a:lnTo>
                  <a:pt x="52" y="20"/>
                </a:lnTo>
                <a:lnTo>
                  <a:pt x="52" y="26"/>
                </a:lnTo>
                <a:lnTo>
                  <a:pt x="52" y="30"/>
                </a:lnTo>
                <a:lnTo>
                  <a:pt x="48" y="33"/>
                </a:lnTo>
                <a:lnTo>
                  <a:pt x="40" y="36"/>
                </a:lnTo>
                <a:lnTo>
                  <a:pt x="48" y="36"/>
                </a:lnTo>
                <a:lnTo>
                  <a:pt x="56" y="43"/>
                </a:lnTo>
                <a:lnTo>
                  <a:pt x="60" y="46"/>
                </a:lnTo>
                <a:lnTo>
                  <a:pt x="60" y="53"/>
                </a:lnTo>
                <a:lnTo>
                  <a:pt x="56" y="63"/>
                </a:lnTo>
                <a:lnTo>
                  <a:pt x="52" y="73"/>
                </a:lnTo>
                <a:lnTo>
                  <a:pt x="40" y="77"/>
                </a:lnTo>
                <a:lnTo>
                  <a:pt x="28" y="80"/>
                </a:lnTo>
                <a:lnTo>
                  <a:pt x="16" y="77"/>
                </a:lnTo>
                <a:lnTo>
                  <a:pt x="8" y="73"/>
                </a:lnTo>
                <a:lnTo>
                  <a:pt x="4" y="6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3" name="Freeform 95"/>
          <p:cNvSpPr>
            <a:spLocks noEditPoints="1"/>
          </p:cNvSpPr>
          <p:nvPr/>
        </p:nvSpPr>
        <p:spPr bwMode="auto">
          <a:xfrm>
            <a:off x="3605213" y="2641600"/>
            <a:ext cx="19050" cy="122238"/>
          </a:xfrm>
          <a:custGeom>
            <a:avLst/>
            <a:gdLst>
              <a:gd name="T0" fmla="*/ 0 w 12"/>
              <a:gd name="T1" fmla="*/ 15875 h 77"/>
              <a:gd name="T2" fmla="*/ 0 w 12"/>
              <a:gd name="T3" fmla="*/ 0 h 77"/>
              <a:gd name="T4" fmla="*/ 19050 w 12"/>
              <a:gd name="T5" fmla="*/ 0 h 77"/>
              <a:gd name="T6" fmla="*/ 19050 w 12"/>
              <a:gd name="T7" fmla="*/ 15875 h 77"/>
              <a:gd name="T8" fmla="*/ 0 w 12"/>
              <a:gd name="T9" fmla="*/ 15875 h 77"/>
              <a:gd name="T10" fmla="*/ 0 w 12"/>
              <a:gd name="T11" fmla="*/ 122238 h 77"/>
              <a:gd name="T12" fmla="*/ 0 w 12"/>
              <a:gd name="T13" fmla="*/ 36513 h 77"/>
              <a:gd name="T14" fmla="*/ 19050 w 12"/>
              <a:gd name="T15" fmla="*/ 36513 h 77"/>
              <a:gd name="T16" fmla="*/ 19050 w 12"/>
              <a:gd name="T17" fmla="*/ 122238 h 77"/>
              <a:gd name="T18" fmla="*/ 0 w 12"/>
              <a:gd name="T19" fmla="*/ 122238 h 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" h="7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0" y="10"/>
                </a:lnTo>
                <a:close/>
                <a:moveTo>
                  <a:pt x="0" y="77"/>
                </a:moveTo>
                <a:lnTo>
                  <a:pt x="0" y="23"/>
                </a:lnTo>
                <a:lnTo>
                  <a:pt x="12" y="23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4" name="Freeform 96"/>
          <p:cNvSpPr>
            <a:spLocks/>
          </p:cNvSpPr>
          <p:nvPr/>
        </p:nvSpPr>
        <p:spPr bwMode="auto">
          <a:xfrm>
            <a:off x="3643313" y="2641600"/>
            <a:ext cx="63500" cy="122238"/>
          </a:xfrm>
          <a:custGeom>
            <a:avLst/>
            <a:gdLst>
              <a:gd name="T0" fmla="*/ 12700 w 40"/>
              <a:gd name="T1" fmla="*/ 122238 h 77"/>
              <a:gd name="T2" fmla="*/ 12700 w 40"/>
              <a:gd name="T3" fmla="*/ 47625 h 77"/>
              <a:gd name="T4" fmla="*/ 0 w 40"/>
              <a:gd name="T5" fmla="*/ 47625 h 77"/>
              <a:gd name="T6" fmla="*/ 0 w 40"/>
              <a:gd name="T7" fmla="*/ 36513 h 77"/>
              <a:gd name="T8" fmla="*/ 12700 w 40"/>
              <a:gd name="T9" fmla="*/ 36513 h 77"/>
              <a:gd name="T10" fmla="*/ 12700 w 40"/>
              <a:gd name="T11" fmla="*/ 25400 h 77"/>
              <a:gd name="T12" fmla="*/ 12700 w 40"/>
              <a:gd name="T13" fmla="*/ 15875 h 77"/>
              <a:gd name="T14" fmla="*/ 12700 w 40"/>
              <a:gd name="T15" fmla="*/ 9525 h 77"/>
              <a:gd name="T16" fmla="*/ 19050 w 40"/>
              <a:gd name="T17" fmla="*/ 4763 h 77"/>
              <a:gd name="T18" fmla="*/ 25400 w 40"/>
              <a:gd name="T19" fmla="*/ 4763 h 77"/>
              <a:gd name="T20" fmla="*/ 31750 w 40"/>
              <a:gd name="T21" fmla="*/ 0 h 77"/>
              <a:gd name="T22" fmla="*/ 44450 w 40"/>
              <a:gd name="T23" fmla="*/ 0 h 77"/>
              <a:gd name="T24" fmla="*/ 50800 w 40"/>
              <a:gd name="T25" fmla="*/ 0 h 77"/>
              <a:gd name="T26" fmla="*/ 63500 w 40"/>
              <a:gd name="T27" fmla="*/ 0 h 77"/>
              <a:gd name="T28" fmla="*/ 57150 w 40"/>
              <a:gd name="T29" fmla="*/ 15875 h 77"/>
              <a:gd name="T30" fmla="*/ 50800 w 40"/>
              <a:gd name="T31" fmla="*/ 15875 h 77"/>
              <a:gd name="T32" fmla="*/ 44450 w 40"/>
              <a:gd name="T33" fmla="*/ 15875 h 77"/>
              <a:gd name="T34" fmla="*/ 38100 w 40"/>
              <a:gd name="T35" fmla="*/ 15875 h 77"/>
              <a:gd name="T36" fmla="*/ 38100 w 40"/>
              <a:gd name="T37" fmla="*/ 15875 h 77"/>
              <a:gd name="T38" fmla="*/ 31750 w 40"/>
              <a:gd name="T39" fmla="*/ 20638 h 77"/>
              <a:gd name="T40" fmla="*/ 31750 w 40"/>
              <a:gd name="T41" fmla="*/ 25400 h 77"/>
              <a:gd name="T42" fmla="*/ 31750 w 40"/>
              <a:gd name="T43" fmla="*/ 36513 h 77"/>
              <a:gd name="T44" fmla="*/ 50800 w 40"/>
              <a:gd name="T45" fmla="*/ 36513 h 77"/>
              <a:gd name="T46" fmla="*/ 50800 w 40"/>
              <a:gd name="T47" fmla="*/ 47625 h 77"/>
              <a:gd name="T48" fmla="*/ 31750 w 40"/>
              <a:gd name="T49" fmla="*/ 47625 h 77"/>
              <a:gd name="T50" fmla="*/ 31750 w 40"/>
              <a:gd name="T51" fmla="*/ 122238 h 77"/>
              <a:gd name="T52" fmla="*/ 12700 w 40"/>
              <a:gd name="T53" fmla="*/ 122238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0" h="77">
                <a:moveTo>
                  <a:pt x="8" y="77"/>
                </a:moveTo>
                <a:lnTo>
                  <a:pt x="8" y="30"/>
                </a:lnTo>
                <a:lnTo>
                  <a:pt x="0" y="30"/>
                </a:lnTo>
                <a:lnTo>
                  <a:pt x="0" y="23"/>
                </a:lnTo>
                <a:lnTo>
                  <a:pt x="8" y="23"/>
                </a:lnTo>
                <a:lnTo>
                  <a:pt x="8" y="16"/>
                </a:lnTo>
                <a:lnTo>
                  <a:pt x="8" y="10"/>
                </a:lnTo>
                <a:lnTo>
                  <a:pt x="8" y="6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0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20" y="13"/>
                </a:lnTo>
                <a:lnTo>
                  <a:pt x="20" y="16"/>
                </a:lnTo>
                <a:lnTo>
                  <a:pt x="20" y="23"/>
                </a:lnTo>
                <a:lnTo>
                  <a:pt x="32" y="23"/>
                </a:lnTo>
                <a:lnTo>
                  <a:pt x="32" y="30"/>
                </a:lnTo>
                <a:lnTo>
                  <a:pt x="20" y="30"/>
                </a:lnTo>
                <a:lnTo>
                  <a:pt x="20" y="77"/>
                </a:lnTo>
                <a:lnTo>
                  <a:pt x="8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5" name="Freeform 97"/>
          <p:cNvSpPr>
            <a:spLocks noEditPoints="1"/>
          </p:cNvSpPr>
          <p:nvPr/>
        </p:nvSpPr>
        <p:spPr bwMode="auto">
          <a:xfrm>
            <a:off x="3763963" y="2635250"/>
            <a:ext cx="95250" cy="144463"/>
          </a:xfrm>
          <a:custGeom>
            <a:avLst/>
            <a:gdLst>
              <a:gd name="T0" fmla="*/ 38100 w 60"/>
              <a:gd name="T1" fmla="*/ 133350 h 91"/>
              <a:gd name="T2" fmla="*/ 19050 w 60"/>
              <a:gd name="T3" fmla="*/ 128588 h 91"/>
              <a:gd name="T4" fmla="*/ 6350 w 60"/>
              <a:gd name="T5" fmla="*/ 112713 h 91"/>
              <a:gd name="T6" fmla="*/ 0 w 60"/>
              <a:gd name="T7" fmla="*/ 96838 h 91"/>
              <a:gd name="T8" fmla="*/ 19050 w 60"/>
              <a:gd name="T9" fmla="*/ 101600 h 91"/>
              <a:gd name="T10" fmla="*/ 31750 w 60"/>
              <a:gd name="T11" fmla="*/ 112713 h 91"/>
              <a:gd name="T12" fmla="*/ 38100 w 60"/>
              <a:gd name="T13" fmla="*/ 74613 h 91"/>
              <a:gd name="T14" fmla="*/ 19050 w 60"/>
              <a:gd name="T15" fmla="*/ 63500 h 91"/>
              <a:gd name="T16" fmla="*/ 6350 w 60"/>
              <a:gd name="T17" fmla="*/ 53975 h 91"/>
              <a:gd name="T18" fmla="*/ 0 w 60"/>
              <a:gd name="T19" fmla="*/ 38100 h 91"/>
              <a:gd name="T20" fmla="*/ 12700 w 60"/>
              <a:gd name="T21" fmla="*/ 15875 h 91"/>
              <a:gd name="T22" fmla="*/ 38100 w 60"/>
              <a:gd name="T23" fmla="*/ 6350 h 91"/>
              <a:gd name="T24" fmla="*/ 50800 w 60"/>
              <a:gd name="T25" fmla="*/ 0 h 91"/>
              <a:gd name="T26" fmla="*/ 63500 w 60"/>
              <a:gd name="T27" fmla="*/ 11113 h 91"/>
              <a:gd name="T28" fmla="*/ 82550 w 60"/>
              <a:gd name="T29" fmla="*/ 26988 h 91"/>
              <a:gd name="T30" fmla="*/ 69850 w 60"/>
              <a:gd name="T31" fmla="*/ 38100 h 91"/>
              <a:gd name="T32" fmla="*/ 63500 w 60"/>
              <a:gd name="T33" fmla="*/ 26988 h 91"/>
              <a:gd name="T34" fmla="*/ 50800 w 60"/>
              <a:gd name="T35" fmla="*/ 22225 h 91"/>
              <a:gd name="T36" fmla="*/ 63500 w 60"/>
              <a:gd name="T37" fmla="*/ 63500 h 91"/>
              <a:gd name="T38" fmla="*/ 76200 w 60"/>
              <a:gd name="T39" fmla="*/ 69850 h 91"/>
              <a:gd name="T40" fmla="*/ 88900 w 60"/>
              <a:gd name="T41" fmla="*/ 74613 h 91"/>
              <a:gd name="T42" fmla="*/ 95250 w 60"/>
              <a:gd name="T43" fmla="*/ 85725 h 91"/>
              <a:gd name="T44" fmla="*/ 88900 w 60"/>
              <a:gd name="T45" fmla="*/ 106363 h 91"/>
              <a:gd name="T46" fmla="*/ 69850 w 60"/>
              <a:gd name="T47" fmla="*/ 128588 h 91"/>
              <a:gd name="T48" fmla="*/ 50800 w 60"/>
              <a:gd name="T49" fmla="*/ 144463 h 91"/>
              <a:gd name="T50" fmla="*/ 38100 w 60"/>
              <a:gd name="T51" fmla="*/ 22225 h 91"/>
              <a:gd name="T52" fmla="*/ 25400 w 60"/>
              <a:gd name="T53" fmla="*/ 26988 h 91"/>
              <a:gd name="T54" fmla="*/ 19050 w 60"/>
              <a:gd name="T55" fmla="*/ 38100 h 91"/>
              <a:gd name="T56" fmla="*/ 25400 w 60"/>
              <a:gd name="T57" fmla="*/ 47625 h 91"/>
              <a:gd name="T58" fmla="*/ 38100 w 60"/>
              <a:gd name="T59" fmla="*/ 53975 h 91"/>
              <a:gd name="T60" fmla="*/ 50800 w 60"/>
              <a:gd name="T61" fmla="*/ 117475 h 91"/>
              <a:gd name="T62" fmla="*/ 69850 w 60"/>
              <a:gd name="T63" fmla="*/ 106363 h 91"/>
              <a:gd name="T64" fmla="*/ 76200 w 60"/>
              <a:gd name="T65" fmla="*/ 96838 h 91"/>
              <a:gd name="T66" fmla="*/ 69850 w 60"/>
              <a:gd name="T67" fmla="*/ 85725 h 91"/>
              <a:gd name="T68" fmla="*/ 50800 w 60"/>
              <a:gd name="T69" fmla="*/ 74613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1">
                <a:moveTo>
                  <a:pt x="24" y="91"/>
                </a:moveTo>
                <a:lnTo>
                  <a:pt x="24" y="84"/>
                </a:lnTo>
                <a:lnTo>
                  <a:pt x="20" y="81"/>
                </a:lnTo>
                <a:lnTo>
                  <a:pt x="12" y="81"/>
                </a:lnTo>
                <a:lnTo>
                  <a:pt x="8" y="77"/>
                </a:lnTo>
                <a:lnTo>
                  <a:pt x="4" y="71"/>
                </a:lnTo>
                <a:lnTo>
                  <a:pt x="0" y="67"/>
                </a:lnTo>
                <a:lnTo>
                  <a:pt x="0" y="61"/>
                </a:lnTo>
                <a:lnTo>
                  <a:pt x="12" y="57"/>
                </a:lnTo>
                <a:lnTo>
                  <a:pt x="12" y="64"/>
                </a:lnTo>
                <a:lnTo>
                  <a:pt x="16" y="67"/>
                </a:lnTo>
                <a:lnTo>
                  <a:pt x="20" y="71"/>
                </a:lnTo>
                <a:lnTo>
                  <a:pt x="24" y="74"/>
                </a:lnTo>
                <a:lnTo>
                  <a:pt x="24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0" y="30"/>
                </a:lnTo>
                <a:lnTo>
                  <a:pt x="0" y="24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4" y="4"/>
                </a:lnTo>
                <a:lnTo>
                  <a:pt x="24" y="0"/>
                </a:lnTo>
                <a:lnTo>
                  <a:pt x="32" y="0"/>
                </a:lnTo>
                <a:lnTo>
                  <a:pt x="32" y="4"/>
                </a:lnTo>
                <a:lnTo>
                  <a:pt x="40" y="7"/>
                </a:lnTo>
                <a:lnTo>
                  <a:pt x="48" y="10"/>
                </a:lnTo>
                <a:lnTo>
                  <a:pt x="52" y="17"/>
                </a:lnTo>
                <a:lnTo>
                  <a:pt x="56" y="24"/>
                </a:lnTo>
                <a:lnTo>
                  <a:pt x="44" y="24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2" y="14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4"/>
                </a:lnTo>
                <a:lnTo>
                  <a:pt x="56" y="47"/>
                </a:lnTo>
                <a:lnTo>
                  <a:pt x="56" y="51"/>
                </a:lnTo>
                <a:lnTo>
                  <a:pt x="60" y="54"/>
                </a:lnTo>
                <a:lnTo>
                  <a:pt x="60" y="61"/>
                </a:lnTo>
                <a:lnTo>
                  <a:pt x="56" y="67"/>
                </a:lnTo>
                <a:lnTo>
                  <a:pt x="52" y="74"/>
                </a:lnTo>
                <a:lnTo>
                  <a:pt x="44" y="81"/>
                </a:lnTo>
                <a:lnTo>
                  <a:pt x="32" y="81"/>
                </a:lnTo>
                <a:lnTo>
                  <a:pt x="32" y="91"/>
                </a:lnTo>
                <a:lnTo>
                  <a:pt x="24" y="91"/>
                </a:lnTo>
                <a:close/>
                <a:moveTo>
                  <a:pt x="24" y="14"/>
                </a:moveTo>
                <a:lnTo>
                  <a:pt x="20" y="14"/>
                </a:lnTo>
                <a:lnTo>
                  <a:pt x="16" y="17"/>
                </a:lnTo>
                <a:lnTo>
                  <a:pt x="12" y="20"/>
                </a:lnTo>
                <a:lnTo>
                  <a:pt x="12" y="24"/>
                </a:lnTo>
                <a:lnTo>
                  <a:pt x="12" y="27"/>
                </a:lnTo>
                <a:lnTo>
                  <a:pt x="16" y="30"/>
                </a:lnTo>
                <a:lnTo>
                  <a:pt x="20" y="34"/>
                </a:lnTo>
                <a:lnTo>
                  <a:pt x="24" y="34"/>
                </a:lnTo>
                <a:lnTo>
                  <a:pt x="24" y="14"/>
                </a:lnTo>
                <a:close/>
                <a:moveTo>
                  <a:pt x="32" y="74"/>
                </a:moveTo>
                <a:lnTo>
                  <a:pt x="40" y="71"/>
                </a:lnTo>
                <a:lnTo>
                  <a:pt x="44" y="67"/>
                </a:lnTo>
                <a:lnTo>
                  <a:pt x="48" y="64"/>
                </a:lnTo>
                <a:lnTo>
                  <a:pt x="48" y="61"/>
                </a:lnTo>
                <a:lnTo>
                  <a:pt x="48" y="54"/>
                </a:lnTo>
                <a:lnTo>
                  <a:pt x="44" y="54"/>
                </a:lnTo>
                <a:lnTo>
                  <a:pt x="40" y="51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6" name="Freeform 98"/>
          <p:cNvSpPr>
            <a:spLocks/>
          </p:cNvSpPr>
          <p:nvPr/>
        </p:nvSpPr>
        <p:spPr bwMode="auto">
          <a:xfrm>
            <a:off x="3871913" y="2673350"/>
            <a:ext cx="88900" cy="95250"/>
          </a:xfrm>
          <a:custGeom>
            <a:avLst/>
            <a:gdLst>
              <a:gd name="T0" fmla="*/ 19050 w 56"/>
              <a:gd name="T1" fmla="*/ 63500 h 60"/>
              <a:gd name="T2" fmla="*/ 25400 w 56"/>
              <a:gd name="T3" fmla="*/ 74613 h 60"/>
              <a:gd name="T4" fmla="*/ 44450 w 56"/>
              <a:gd name="T5" fmla="*/ 79375 h 60"/>
              <a:gd name="T6" fmla="*/ 63500 w 56"/>
              <a:gd name="T7" fmla="*/ 74613 h 60"/>
              <a:gd name="T8" fmla="*/ 69850 w 56"/>
              <a:gd name="T9" fmla="*/ 68263 h 60"/>
              <a:gd name="T10" fmla="*/ 63500 w 56"/>
              <a:gd name="T11" fmla="*/ 58738 h 60"/>
              <a:gd name="T12" fmla="*/ 44450 w 56"/>
              <a:gd name="T13" fmla="*/ 52388 h 60"/>
              <a:gd name="T14" fmla="*/ 19050 w 56"/>
              <a:gd name="T15" fmla="*/ 47625 h 60"/>
              <a:gd name="T16" fmla="*/ 6350 w 56"/>
              <a:gd name="T17" fmla="*/ 36513 h 60"/>
              <a:gd name="T18" fmla="*/ 0 w 56"/>
              <a:gd name="T19" fmla="*/ 25400 h 60"/>
              <a:gd name="T20" fmla="*/ 6350 w 56"/>
              <a:gd name="T21" fmla="*/ 15875 h 60"/>
              <a:gd name="T22" fmla="*/ 12700 w 56"/>
              <a:gd name="T23" fmla="*/ 9525 h 60"/>
              <a:gd name="T24" fmla="*/ 25400 w 56"/>
              <a:gd name="T25" fmla="*/ 4763 h 60"/>
              <a:gd name="T26" fmla="*/ 38100 w 56"/>
              <a:gd name="T27" fmla="*/ 0 h 60"/>
              <a:gd name="T28" fmla="*/ 63500 w 56"/>
              <a:gd name="T29" fmla="*/ 4763 h 60"/>
              <a:gd name="T30" fmla="*/ 76200 w 56"/>
              <a:gd name="T31" fmla="*/ 9525 h 60"/>
              <a:gd name="T32" fmla="*/ 82550 w 56"/>
              <a:gd name="T33" fmla="*/ 25400 h 60"/>
              <a:gd name="T34" fmla="*/ 57150 w 56"/>
              <a:gd name="T35" fmla="*/ 20638 h 60"/>
              <a:gd name="T36" fmla="*/ 50800 w 56"/>
              <a:gd name="T37" fmla="*/ 15875 h 60"/>
              <a:gd name="T38" fmla="*/ 31750 w 56"/>
              <a:gd name="T39" fmla="*/ 15875 h 60"/>
              <a:gd name="T40" fmla="*/ 25400 w 56"/>
              <a:gd name="T41" fmla="*/ 20638 h 60"/>
              <a:gd name="T42" fmla="*/ 25400 w 56"/>
              <a:gd name="T43" fmla="*/ 25400 h 60"/>
              <a:gd name="T44" fmla="*/ 25400 w 56"/>
              <a:gd name="T45" fmla="*/ 31750 h 60"/>
              <a:gd name="T46" fmla="*/ 31750 w 56"/>
              <a:gd name="T47" fmla="*/ 36513 h 60"/>
              <a:gd name="T48" fmla="*/ 57150 w 56"/>
              <a:gd name="T49" fmla="*/ 42863 h 60"/>
              <a:gd name="T50" fmla="*/ 76200 w 56"/>
              <a:gd name="T51" fmla="*/ 47625 h 60"/>
              <a:gd name="T52" fmla="*/ 88900 w 56"/>
              <a:gd name="T53" fmla="*/ 58738 h 60"/>
              <a:gd name="T54" fmla="*/ 88900 w 56"/>
              <a:gd name="T55" fmla="*/ 74613 h 60"/>
              <a:gd name="T56" fmla="*/ 76200 w 56"/>
              <a:gd name="T57" fmla="*/ 84138 h 60"/>
              <a:gd name="T58" fmla="*/ 57150 w 56"/>
              <a:gd name="T59" fmla="*/ 90488 h 60"/>
              <a:gd name="T60" fmla="*/ 25400 w 56"/>
              <a:gd name="T61" fmla="*/ 90488 h 60"/>
              <a:gd name="T62" fmla="*/ 6350 w 56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0">
                <a:moveTo>
                  <a:pt x="0" y="40"/>
                </a:moveTo>
                <a:lnTo>
                  <a:pt x="12" y="40"/>
                </a:lnTo>
                <a:lnTo>
                  <a:pt x="16" y="43"/>
                </a:lnTo>
                <a:lnTo>
                  <a:pt x="16" y="47"/>
                </a:lnTo>
                <a:lnTo>
                  <a:pt x="24" y="50"/>
                </a:lnTo>
                <a:lnTo>
                  <a:pt x="28" y="50"/>
                </a:lnTo>
                <a:lnTo>
                  <a:pt x="36" y="50"/>
                </a:lnTo>
                <a:lnTo>
                  <a:pt x="40" y="47"/>
                </a:lnTo>
                <a:lnTo>
                  <a:pt x="44" y="47"/>
                </a:lnTo>
                <a:lnTo>
                  <a:pt x="44" y="43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28" y="33"/>
                </a:lnTo>
                <a:lnTo>
                  <a:pt x="20" y="33"/>
                </a:lnTo>
                <a:lnTo>
                  <a:pt x="12" y="30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0" y="16"/>
                </a:lnTo>
                <a:lnTo>
                  <a:pt x="4" y="13"/>
                </a:lnTo>
                <a:lnTo>
                  <a:pt x="4" y="10"/>
                </a:lnTo>
                <a:lnTo>
                  <a:pt x="8" y="6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3"/>
                </a:lnTo>
                <a:lnTo>
                  <a:pt x="44" y="6"/>
                </a:lnTo>
                <a:lnTo>
                  <a:pt x="48" y="6"/>
                </a:lnTo>
                <a:lnTo>
                  <a:pt x="48" y="13"/>
                </a:lnTo>
                <a:lnTo>
                  <a:pt x="52" y="16"/>
                </a:lnTo>
                <a:lnTo>
                  <a:pt x="40" y="16"/>
                </a:lnTo>
                <a:lnTo>
                  <a:pt x="36" y="13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3"/>
                </a:lnTo>
                <a:lnTo>
                  <a:pt x="12" y="16"/>
                </a:lnTo>
                <a:lnTo>
                  <a:pt x="16" y="16"/>
                </a:lnTo>
                <a:lnTo>
                  <a:pt x="16" y="20"/>
                </a:lnTo>
                <a:lnTo>
                  <a:pt x="20" y="20"/>
                </a:lnTo>
                <a:lnTo>
                  <a:pt x="20" y="23"/>
                </a:lnTo>
                <a:lnTo>
                  <a:pt x="28" y="23"/>
                </a:lnTo>
                <a:lnTo>
                  <a:pt x="36" y="27"/>
                </a:lnTo>
                <a:lnTo>
                  <a:pt x="44" y="27"/>
                </a:lnTo>
                <a:lnTo>
                  <a:pt x="48" y="30"/>
                </a:lnTo>
                <a:lnTo>
                  <a:pt x="52" y="33"/>
                </a:lnTo>
                <a:lnTo>
                  <a:pt x="56" y="37"/>
                </a:lnTo>
                <a:lnTo>
                  <a:pt x="56" y="40"/>
                </a:lnTo>
                <a:lnTo>
                  <a:pt x="56" y="47"/>
                </a:lnTo>
                <a:lnTo>
                  <a:pt x="52" y="50"/>
                </a:lnTo>
                <a:lnTo>
                  <a:pt x="48" y="53"/>
                </a:lnTo>
                <a:lnTo>
                  <a:pt x="44" y="57"/>
                </a:lnTo>
                <a:lnTo>
                  <a:pt x="36" y="57"/>
                </a:lnTo>
                <a:lnTo>
                  <a:pt x="28" y="60"/>
                </a:lnTo>
                <a:lnTo>
                  <a:pt x="16" y="57"/>
                </a:lnTo>
                <a:lnTo>
                  <a:pt x="8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7" name="Freeform 99"/>
          <p:cNvSpPr>
            <a:spLocks/>
          </p:cNvSpPr>
          <p:nvPr/>
        </p:nvSpPr>
        <p:spPr bwMode="auto">
          <a:xfrm>
            <a:off x="3986213" y="2641600"/>
            <a:ext cx="57150" cy="122238"/>
          </a:xfrm>
          <a:custGeom>
            <a:avLst/>
            <a:gdLst>
              <a:gd name="T0" fmla="*/ 57150 w 36"/>
              <a:gd name="T1" fmla="*/ 122238 h 77"/>
              <a:gd name="T2" fmla="*/ 38100 w 36"/>
              <a:gd name="T3" fmla="*/ 122238 h 77"/>
              <a:gd name="T4" fmla="*/ 38100 w 36"/>
              <a:gd name="T5" fmla="*/ 25400 h 77"/>
              <a:gd name="T6" fmla="*/ 31750 w 36"/>
              <a:gd name="T7" fmla="*/ 31750 h 77"/>
              <a:gd name="T8" fmla="*/ 19050 w 36"/>
              <a:gd name="T9" fmla="*/ 36513 h 77"/>
              <a:gd name="T10" fmla="*/ 12700 w 36"/>
              <a:gd name="T11" fmla="*/ 41275 h 77"/>
              <a:gd name="T12" fmla="*/ 0 w 36"/>
              <a:gd name="T13" fmla="*/ 47625 h 77"/>
              <a:gd name="T14" fmla="*/ 0 w 36"/>
              <a:gd name="T15" fmla="*/ 31750 h 77"/>
              <a:gd name="T16" fmla="*/ 19050 w 36"/>
              <a:gd name="T17" fmla="*/ 25400 h 77"/>
              <a:gd name="T18" fmla="*/ 25400 w 36"/>
              <a:gd name="T19" fmla="*/ 15875 h 77"/>
              <a:gd name="T20" fmla="*/ 38100 w 36"/>
              <a:gd name="T21" fmla="*/ 9525 h 77"/>
              <a:gd name="T22" fmla="*/ 44450 w 36"/>
              <a:gd name="T23" fmla="*/ 0 h 77"/>
              <a:gd name="T24" fmla="*/ 57150 w 36"/>
              <a:gd name="T25" fmla="*/ 0 h 77"/>
              <a:gd name="T26" fmla="*/ 57150 w 36"/>
              <a:gd name="T27" fmla="*/ 122238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" h="77">
                <a:moveTo>
                  <a:pt x="36" y="77"/>
                </a:moveTo>
                <a:lnTo>
                  <a:pt x="24" y="77"/>
                </a:lnTo>
                <a:lnTo>
                  <a:pt x="24" y="16"/>
                </a:lnTo>
                <a:lnTo>
                  <a:pt x="20" y="20"/>
                </a:lnTo>
                <a:lnTo>
                  <a:pt x="12" y="23"/>
                </a:lnTo>
                <a:lnTo>
                  <a:pt x="8" y="26"/>
                </a:lnTo>
                <a:lnTo>
                  <a:pt x="0" y="30"/>
                </a:lnTo>
                <a:lnTo>
                  <a:pt x="0" y="20"/>
                </a:lnTo>
                <a:lnTo>
                  <a:pt x="12" y="16"/>
                </a:lnTo>
                <a:lnTo>
                  <a:pt x="16" y="10"/>
                </a:lnTo>
                <a:lnTo>
                  <a:pt x="24" y="6"/>
                </a:lnTo>
                <a:lnTo>
                  <a:pt x="28" y="0"/>
                </a:lnTo>
                <a:lnTo>
                  <a:pt x="36" y="0"/>
                </a:lnTo>
                <a:lnTo>
                  <a:pt x="36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8" name="Freeform 100"/>
          <p:cNvSpPr>
            <a:spLocks noEditPoints="1"/>
          </p:cNvSpPr>
          <p:nvPr/>
        </p:nvSpPr>
        <p:spPr bwMode="auto">
          <a:xfrm>
            <a:off x="4144963" y="2678113"/>
            <a:ext cx="95250" cy="53975"/>
          </a:xfrm>
          <a:custGeom>
            <a:avLst/>
            <a:gdLst>
              <a:gd name="T0" fmla="*/ 95250 w 60"/>
              <a:gd name="T1" fmla="*/ 15875 h 34"/>
              <a:gd name="T2" fmla="*/ 0 w 60"/>
              <a:gd name="T3" fmla="*/ 15875 h 34"/>
              <a:gd name="T4" fmla="*/ 0 w 60"/>
              <a:gd name="T5" fmla="*/ 0 h 34"/>
              <a:gd name="T6" fmla="*/ 95250 w 60"/>
              <a:gd name="T7" fmla="*/ 0 h 34"/>
              <a:gd name="T8" fmla="*/ 95250 w 60"/>
              <a:gd name="T9" fmla="*/ 15875 h 34"/>
              <a:gd name="T10" fmla="*/ 95250 w 60"/>
              <a:gd name="T11" fmla="*/ 53975 h 34"/>
              <a:gd name="T12" fmla="*/ 0 w 60"/>
              <a:gd name="T13" fmla="*/ 53975 h 34"/>
              <a:gd name="T14" fmla="*/ 0 w 60"/>
              <a:gd name="T15" fmla="*/ 38100 h 34"/>
              <a:gd name="T16" fmla="*/ 95250 w 60"/>
              <a:gd name="T17" fmla="*/ 38100 h 34"/>
              <a:gd name="T18" fmla="*/ 95250 w 60"/>
              <a:gd name="T19" fmla="*/ 53975 h 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4">
                <a:moveTo>
                  <a:pt x="60" y="10"/>
                </a:moveTo>
                <a:lnTo>
                  <a:pt x="0" y="10"/>
                </a:lnTo>
                <a:lnTo>
                  <a:pt x="0" y="0"/>
                </a:lnTo>
                <a:lnTo>
                  <a:pt x="60" y="0"/>
                </a:lnTo>
                <a:lnTo>
                  <a:pt x="60" y="10"/>
                </a:lnTo>
                <a:close/>
                <a:moveTo>
                  <a:pt x="60" y="34"/>
                </a:moveTo>
                <a:lnTo>
                  <a:pt x="0" y="34"/>
                </a:lnTo>
                <a:lnTo>
                  <a:pt x="0" y="24"/>
                </a:lnTo>
                <a:lnTo>
                  <a:pt x="60" y="24"/>
                </a:lnTo>
                <a:lnTo>
                  <a:pt x="60" y="3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9" name="Freeform 101"/>
          <p:cNvSpPr>
            <a:spLocks noEditPoints="1"/>
          </p:cNvSpPr>
          <p:nvPr/>
        </p:nvSpPr>
        <p:spPr bwMode="auto">
          <a:xfrm>
            <a:off x="4322763" y="2641600"/>
            <a:ext cx="95250" cy="127000"/>
          </a:xfrm>
          <a:custGeom>
            <a:avLst/>
            <a:gdLst>
              <a:gd name="T0" fmla="*/ 0 w 60"/>
              <a:gd name="T1" fmla="*/ 63500 h 80"/>
              <a:gd name="T2" fmla="*/ 0 w 60"/>
              <a:gd name="T3" fmla="*/ 41275 h 80"/>
              <a:gd name="T4" fmla="*/ 6350 w 60"/>
              <a:gd name="T5" fmla="*/ 25400 h 80"/>
              <a:gd name="T6" fmla="*/ 12700 w 60"/>
              <a:gd name="T7" fmla="*/ 15875 h 80"/>
              <a:gd name="T8" fmla="*/ 19050 w 60"/>
              <a:gd name="T9" fmla="*/ 9525 h 80"/>
              <a:gd name="T10" fmla="*/ 31750 w 60"/>
              <a:gd name="T11" fmla="*/ 4763 h 80"/>
              <a:gd name="T12" fmla="*/ 44450 w 60"/>
              <a:gd name="T13" fmla="*/ 0 h 80"/>
              <a:gd name="T14" fmla="*/ 57150 w 60"/>
              <a:gd name="T15" fmla="*/ 4763 h 80"/>
              <a:gd name="T16" fmla="*/ 69850 w 60"/>
              <a:gd name="T17" fmla="*/ 4763 h 80"/>
              <a:gd name="T18" fmla="*/ 76200 w 60"/>
              <a:gd name="T19" fmla="*/ 9525 h 80"/>
              <a:gd name="T20" fmla="*/ 82550 w 60"/>
              <a:gd name="T21" fmla="*/ 15875 h 80"/>
              <a:gd name="T22" fmla="*/ 88900 w 60"/>
              <a:gd name="T23" fmla="*/ 25400 h 80"/>
              <a:gd name="T24" fmla="*/ 88900 w 60"/>
              <a:gd name="T25" fmla="*/ 36513 h 80"/>
              <a:gd name="T26" fmla="*/ 95250 w 60"/>
              <a:gd name="T27" fmla="*/ 47625 h 80"/>
              <a:gd name="T28" fmla="*/ 95250 w 60"/>
              <a:gd name="T29" fmla="*/ 63500 h 80"/>
              <a:gd name="T30" fmla="*/ 95250 w 60"/>
              <a:gd name="T31" fmla="*/ 84138 h 80"/>
              <a:gd name="T32" fmla="*/ 88900 w 60"/>
              <a:gd name="T33" fmla="*/ 100013 h 80"/>
              <a:gd name="T34" fmla="*/ 82550 w 60"/>
              <a:gd name="T35" fmla="*/ 111125 h 80"/>
              <a:gd name="T36" fmla="*/ 69850 w 60"/>
              <a:gd name="T37" fmla="*/ 115888 h 80"/>
              <a:gd name="T38" fmla="*/ 63500 w 60"/>
              <a:gd name="T39" fmla="*/ 122238 h 80"/>
              <a:gd name="T40" fmla="*/ 44450 w 60"/>
              <a:gd name="T41" fmla="*/ 127000 h 80"/>
              <a:gd name="T42" fmla="*/ 25400 w 60"/>
              <a:gd name="T43" fmla="*/ 122238 h 80"/>
              <a:gd name="T44" fmla="*/ 12700 w 60"/>
              <a:gd name="T45" fmla="*/ 111125 h 80"/>
              <a:gd name="T46" fmla="*/ 6350 w 60"/>
              <a:gd name="T47" fmla="*/ 100013 h 80"/>
              <a:gd name="T48" fmla="*/ 0 w 60"/>
              <a:gd name="T49" fmla="*/ 84138 h 80"/>
              <a:gd name="T50" fmla="*/ 0 w 60"/>
              <a:gd name="T51" fmla="*/ 63500 h 80"/>
              <a:gd name="T52" fmla="*/ 19050 w 60"/>
              <a:gd name="T53" fmla="*/ 63500 h 80"/>
              <a:gd name="T54" fmla="*/ 19050 w 60"/>
              <a:gd name="T55" fmla="*/ 79375 h 80"/>
              <a:gd name="T56" fmla="*/ 19050 w 60"/>
              <a:gd name="T57" fmla="*/ 95250 h 80"/>
              <a:gd name="T58" fmla="*/ 25400 w 60"/>
              <a:gd name="T59" fmla="*/ 100013 h 80"/>
              <a:gd name="T60" fmla="*/ 38100 w 60"/>
              <a:gd name="T61" fmla="*/ 111125 h 80"/>
              <a:gd name="T62" fmla="*/ 44450 w 60"/>
              <a:gd name="T63" fmla="*/ 111125 h 80"/>
              <a:gd name="T64" fmla="*/ 57150 w 60"/>
              <a:gd name="T65" fmla="*/ 111125 h 80"/>
              <a:gd name="T66" fmla="*/ 69850 w 60"/>
              <a:gd name="T67" fmla="*/ 100013 h 80"/>
              <a:gd name="T68" fmla="*/ 69850 w 60"/>
              <a:gd name="T69" fmla="*/ 95250 h 80"/>
              <a:gd name="T70" fmla="*/ 76200 w 60"/>
              <a:gd name="T71" fmla="*/ 79375 h 80"/>
              <a:gd name="T72" fmla="*/ 76200 w 60"/>
              <a:gd name="T73" fmla="*/ 63500 h 80"/>
              <a:gd name="T74" fmla="*/ 76200 w 60"/>
              <a:gd name="T75" fmla="*/ 47625 h 80"/>
              <a:gd name="T76" fmla="*/ 69850 w 60"/>
              <a:gd name="T77" fmla="*/ 31750 h 80"/>
              <a:gd name="T78" fmla="*/ 69850 w 60"/>
              <a:gd name="T79" fmla="*/ 25400 h 80"/>
              <a:gd name="T80" fmla="*/ 57150 w 60"/>
              <a:gd name="T81" fmla="*/ 15875 h 80"/>
              <a:gd name="T82" fmla="*/ 44450 w 60"/>
              <a:gd name="T83" fmla="*/ 15875 h 80"/>
              <a:gd name="T84" fmla="*/ 38100 w 60"/>
              <a:gd name="T85" fmla="*/ 15875 h 80"/>
              <a:gd name="T86" fmla="*/ 25400 w 60"/>
              <a:gd name="T87" fmla="*/ 25400 h 80"/>
              <a:gd name="T88" fmla="*/ 19050 w 60"/>
              <a:gd name="T89" fmla="*/ 31750 h 80"/>
              <a:gd name="T90" fmla="*/ 19050 w 60"/>
              <a:gd name="T91" fmla="*/ 47625 h 80"/>
              <a:gd name="T92" fmla="*/ 19050 w 60"/>
              <a:gd name="T93" fmla="*/ 63500 h 8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0" h="80">
                <a:moveTo>
                  <a:pt x="0" y="40"/>
                </a:moveTo>
                <a:lnTo>
                  <a:pt x="0" y="26"/>
                </a:lnTo>
                <a:lnTo>
                  <a:pt x="4" y="16"/>
                </a:lnTo>
                <a:lnTo>
                  <a:pt x="8" y="10"/>
                </a:lnTo>
                <a:lnTo>
                  <a:pt x="12" y="6"/>
                </a:lnTo>
                <a:lnTo>
                  <a:pt x="20" y="3"/>
                </a:lnTo>
                <a:lnTo>
                  <a:pt x="28" y="0"/>
                </a:lnTo>
                <a:lnTo>
                  <a:pt x="36" y="3"/>
                </a:lnTo>
                <a:lnTo>
                  <a:pt x="44" y="3"/>
                </a:lnTo>
                <a:lnTo>
                  <a:pt x="48" y="6"/>
                </a:lnTo>
                <a:lnTo>
                  <a:pt x="52" y="10"/>
                </a:lnTo>
                <a:lnTo>
                  <a:pt x="56" y="16"/>
                </a:lnTo>
                <a:lnTo>
                  <a:pt x="56" y="23"/>
                </a:lnTo>
                <a:lnTo>
                  <a:pt x="60" y="30"/>
                </a:lnTo>
                <a:lnTo>
                  <a:pt x="60" y="40"/>
                </a:lnTo>
                <a:lnTo>
                  <a:pt x="60" y="53"/>
                </a:lnTo>
                <a:lnTo>
                  <a:pt x="56" y="63"/>
                </a:lnTo>
                <a:lnTo>
                  <a:pt x="52" y="70"/>
                </a:lnTo>
                <a:lnTo>
                  <a:pt x="44" y="73"/>
                </a:lnTo>
                <a:lnTo>
                  <a:pt x="40" y="77"/>
                </a:lnTo>
                <a:lnTo>
                  <a:pt x="28" y="80"/>
                </a:lnTo>
                <a:lnTo>
                  <a:pt x="16" y="77"/>
                </a:lnTo>
                <a:lnTo>
                  <a:pt x="8" y="70"/>
                </a:lnTo>
                <a:lnTo>
                  <a:pt x="4" y="63"/>
                </a:lnTo>
                <a:lnTo>
                  <a:pt x="0" y="53"/>
                </a:lnTo>
                <a:lnTo>
                  <a:pt x="0" y="40"/>
                </a:lnTo>
                <a:close/>
                <a:moveTo>
                  <a:pt x="12" y="40"/>
                </a:moveTo>
                <a:lnTo>
                  <a:pt x="12" y="50"/>
                </a:lnTo>
                <a:lnTo>
                  <a:pt x="12" y="60"/>
                </a:lnTo>
                <a:lnTo>
                  <a:pt x="16" y="63"/>
                </a:lnTo>
                <a:lnTo>
                  <a:pt x="24" y="70"/>
                </a:lnTo>
                <a:lnTo>
                  <a:pt x="28" y="70"/>
                </a:lnTo>
                <a:lnTo>
                  <a:pt x="36" y="70"/>
                </a:lnTo>
                <a:lnTo>
                  <a:pt x="44" y="63"/>
                </a:lnTo>
                <a:lnTo>
                  <a:pt x="44" y="60"/>
                </a:lnTo>
                <a:lnTo>
                  <a:pt x="48" y="50"/>
                </a:lnTo>
                <a:lnTo>
                  <a:pt x="48" y="40"/>
                </a:lnTo>
                <a:lnTo>
                  <a:pt x="48" y="30"/>
                </a:lnTo>
                <a:lnTo>
                  <a:pt x="44" y="20"/>
                </a:lnTo>
                <a:lnTo>
                  <a:pt x="44" y="16"/>
                </a:lnTo>
                <a:lnTo>
                  <a:pt x="36" y="10"/>
                </a:lnTo>
                <a:lnTo>
                  <a:pt x="28" y="10"/>
                </a:lnTo>
                <a:lnTo>
                  <a:pt x="24" y="10"/>
                </a:lnTo>
                <a:lnTo>
                  <a:pt x="16" y="16"/>
                </a:lnTo>
                <a:lnTo>
                  <a:pt x="12" y="20"/>
                </a:lnTo>
                <a:lnTo>
                  <a:pt x="12" y="3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0" name="Freeform 102"/>
          <p:cNvSpPr>
            <a:spLocks/>
          </p:cNvSpPr>
          <p:nvPr/>
        </p:nvSpPr>
        <p:spPr bwMode="auto">
          <a:xfrm>
            <a:off x="4487863" y="2646363"/>
            <a:ext cx="50800" cy="122237"/>
          </a:xfrm>
          <a:custGeom>
            <a:avLst/>
            <a:gdLst>
              <a:gd name="T0" fmla="*/ 44450 w 32"/>
              <a:gd name="T1" fmla="*/ 106362 h 77"/>
              <a:gd name="T2" fmla="*/ 50800 w 32"/>
              <a:gd name="T3" fmla="*/ 117475 h 77"/>
              <a:gd name="T4" fmla="*/ 44450 w 32"/>
              <a:gd name="T5" fmla="*/ 122237 h 77"/>
              <a:gd name="T6" fmla="*/ 38100 w 32"/>
              <a:gd name="T7" fmla="*/ 122237 h 77"/>
              <a:gd name="T8" fmla="*/ 25400 w 32"/>
              <a:gd name="T9" fmla="*/ 122237 h 77"/>
              <a:gd name="T10" fmla="*/ 19050 w 32"/>
              <a:gd name="T11" fmla="*/ 117475 h 77"/>
              <a:gd name="T12" fmla="*/ 19050 w 32"/>
              <a:gd name="T13" fmla="*/ 117475 h 77"/>
              <a:gd name="T14" fmla="*/ 1270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2862 h 77"/>
              <a:gd name="T22" fmla="*/ 0 w 32"/>
              <a:gd name="T23" fmla="*/ 42862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2 h 77"/>
              <a:gd name="T30" fmla="*/ 31750 w 32"/>
              <a:gd name="T31" fmla="*/ 0 h 77"/>
              <a:gd name="T32" fmla="*/ 31750 w 32"/>
              <a:gd name="T33" fmla="*/ 31750 h 77"/>
              <a:gd name="T34" fmla="*/ 44450 w 32"/>
              <a:gd name="T35" fmla="*/ 31750 h 77"/>
              <a:gd name="T36" fmla="*/ 44450 w 32"/>
              <a:gd name="T37" fmla="*/ 42862 h 77"/>
              <a:gd name="T38" fmla="*/ 31750 w 32"/>
              <a:gd name="T39" fmla="*/ 42862 h 77"/>
              <a:gd name="T40" fmla="*/ 31750 w 32"/>
              <a:gd name="T41" fmla="*/ 95250 h 77"/>
              <a:gd name="T42" fmla="*/ 31750 w 32"/>
              <a:gd name="T43" fmla="*/ 101600 h 77"/>
              <a:gd name="T44" fmla="*/ 31750 w 32"/>
              <a:gd name="T45" fmla="*/ 101600 h 77"/>
              <a:gd name="T46" fmla="*/ 31750 w 32"/>
              <a:gd name="T47" fmla="*/ 106362 h 77"/>
              <a:gd name="T48" fmla="*/ 31750 w 32"/>
              <a:gd name="T49" fmla="*/ 106362 h 77"/>
              <a:gd name="T50" fmla="*/ 38100 w 32"/>
              <a:gd name="T51" fmla="*/ 106362 h 77"/>
              <a:gd name="T52" fmla="*/ 38100 w 32"/>
              <a:gd name="T53" fmla="*/ 106362 h 77"/>
              <a:gd name="T54" fmla="*/ 44450 w 32"/>
              <a:gd name="T55" fmla="*/ 106362 h 77"/>
              <a:gd name="T56" fmla="*/ 4445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28" y="67"/>
                </a:moveTo>
                <a:lnTo>
                  <a:pt x="32" y="74"/>
                </a:lnTo>
                <a:lnTo>
                  <a:pt x="28" y="77"/>
                </a:lnTo>
                <a:lnTo>
                  <a:pt x="24" y="77"/>
                </a:lnTo>
                <a:lnTo>
                  <a:pt x="16" y="77"/>
                </a:lnTo>
                <a:lnTo>
                  <a:pt x="12" y="74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27"/>
                </a:lnTo>
                <a:lnTo>
                  <a:pt x="0" y="27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28" y="20"/>
                </a:lnTo>
                <a:lnTo>
                  <a:pt x="28" y="27"/>
                </a:lnTo>
                <a:lnTo>
                  <a:pt x="20" y="27"/>
                </a:lnTo>
                <a:lnTo>
                  <a:pt x="20" y="60"/>
                </a:lnTo>
                <a:lnTo>
                  <a:pt x="20" y="64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1" name="Freeform 103"/>
          <p:cNvSpPr>
            <a:spLocks/>
          </p:cNvSpPr>
          <p:nvPr/>
        </p:nvSpPr>
        <p:spPr bwMode="auto">
          <a:xfrm>
            <a:off x="4551363" y="2641600"/>
            <a:ext cx="82550" cy="122238"/>
          </a:xfrm>
          <a:custGeom>
            <a:avLst/>
            <a:gdLst>
              <a:gd name="T0" fmla="*/ 0 w 52"/>
              <a:gd name="T1" fmla="*/ 122238 h 77"/>
              <a:gd name="T2" fmla="*/ 0 w 52"/>
              <a:gd name="T3" fmla="*/ 0 h 77"/>
              <a:gd name="T4" fmla="*/ 19050 w 52"/>
              <a:gd name="T5" fmla="*/ 0 h 77"/>
              <a:gd name="T6" fmla="*/ 19050 w 52"/>
              <a:gd name="T7" fmla="*/ 47625 h 77"/>
              <a:gd name="T8" fmla="*/ 38100 w 52"/>
              <a:gd name="T9" fmla="*/ 36513 h 77"/>
              <a:gd name="T10" fmla="*/ 50800 w 52"/>
              <a:gd name="T11" fmla="*/ 31750 h 77"/>
              <a:gd name="T12" fmla="*/ 63500 w 52"/>
              <a:gd name="T13" fmla="*/ 36513 h 77"/>
              <a:gd name="T14" fmla="*/ 69850 w 52"/>
              <a:gd name="T15" fmla="*/ 36513 h 77"/>
              <a:gd name="T16" fmla="*/ 76200 w 52"/>
              <a:gd name="T17" fmla="*/ 41275 h 77"/>
              <a:gd name="T18" fmla="*/ 82550 w 52"/>
              <a:gd name="T19" fmla="*/ 47625 h 77"/>
              <a:gd name="T20" fmla="*/ 82550 w 52"/>
              <a:gd name="T21" fmla="*/ 57150 h 77"/>
              <a:gd name="T22" fmla="*/ 82550 w 52"/>
              <a:gd name="T23" fmla="*/ 68263 h 77"/>
              <a:gd name="T24" fmla="*/ 82550 w 52"/>
              <a:gd name="T25" fmla="*/ 122238 h 77"/>
              <a:gd name="T26" fmla="*/ 63500 w 52"/>
              <a:gd name="T27" fmla="*/ 122238 h 77"/>
              <a:gd name="T28" fmla="*/ 63500 w 52"/>
              <a:gd name="T29" fmla="*/ 68263 h 77"/>
              <a:gd name="T30" fmla="*/ 63500 w 52"/>
              <a:gd name="T31" fmla="*/ 57150 h 77"/>
              <a:gd name="T32" fmla="*/ 63500 w 52"/>
              <a:gd name="T33" fmla="*/ 52388 h 77"/>
              <a:gd name="T34" fmla="*/ 57150 w 52"/>
              <a:gd name="T35" fmla="*/ 47625 h 77"/>
              <a:gd name="T36" fmla="*/ 44450 w 52"/>
              <a:gd name="T37" fmla="*/ 47625 h 77"/>
              <a:gd name="T38" fmla="*/ 38100 w 52"/>
              <a:gd name="T39" fmla="*/ 47625 h 77"/>
              <a:gd name="T40" fmla="*/ 31750 w 52"/>
              <a:gd name="T41" fmla="*/ 52388 h 77"/>
              <a:gd name="T42" fmla="*/ 25400 w 52"/>
              <a:gd name="T43" fmla="*/ 52388 h 77"/>
              <a:gd name="T44" fmla="*/ 25400 w 52"/>
              <a:gd name="T45" fmla="*/ 57150 h 77"/>
              <a:gd name="T46" fmla="*/ 25400 w 52"/>
              <a:gd name="T47" fmla="*/ 68263 h 77"/>
              <a:gd name="T48" fmla="*/ 19050 w 52"/>
              <a:gd name="T49" fmla="*/ 74613 h 77"/>
              <a:gd name="T50" fmla="*/ 19050 w 52"/>
              <a:gd name="T51" fmla="*/ 122238 h 77"/>
              <a:gd name="T52" fmla="*/ 0 w 52"/>
              <a:gd name="T53" fmla="*/ 122238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2" h="77">
                <a:moveTo>
                  <a:pt x="0" y="77"/>
                </a:move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24" y="23"/>
                </a:lnTo>
                <a:lnTo>
                  <a:pt x="32" y="20"/>
                </a:lnTo>
                <a:lnTo>
                  <a:pt x="40" y="23"/>
                </a:lnTo>
                <a:lnTo>
                  <a:pt x="44" y="23"/>
                </a:lnTo>
                <a:lnTo>
                  <a:pt x="48" y="26"/>
                </a:lnTo>
                <a:lnTo>
                  <a:pt x="52" y="30"/>
                </a:lnTo>
                <a:lnTo>
                  <a:pt x="52" y="36"/>
                </a:lnTo>
                <a:lnTo>
                  <a:pt x="52" y="43"/>
                </a:lnTo>
                <a:lnTo>
                  <a:pt x="52" y="77"/>
                </a:lnTo>
                <a:lnTo>
                  <a:pt x="40" y="77"/>
                </a:lnTo>
                <a:lnTo>
                  <a:pt x="40" y="43"/>
                </a:lnTo>
                <a:lnTo>
                  <a:pt x="40" y="36"/>
                </a:lnTo>
                <a:lnTo>
                  <a:pt x="40" y="33"/>
                </a:lnTo>
                <a:lnTo>
                  <a:pt x="36" y="30"/>
                </a:lnTo>
                <a:lnTo>
                  <a:pt x="28" y="30"/>
                </a:lnTo>
                <a:lnTo>
                  <a:pt x="24" y="30"/>
                </a:lnTo>
                <a:lnTo>
                  <a:pt x="20" y="33"/>
                </a:lnTo>
                <a:lnTo>
                  <a:pt x="16" y="33"/>
                </a:lnTo>
                <a:lnTo>
                  <a:pt x="16" y="36"/>
                </a:lnTo>
                <a:lnTo>
                  <a:pt x="16" y="43"/>
                </a:lnTo>
                <a:lnTo>
                  <a:pt x="12" y="47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2" name="Freeform 104"/>
          <p:cNvSpPr>
            <a:spLocks noEditPoints="1"/>
          </p:cNvSpPr>
          <p:nvPr/>
        </p:nvSpPr>
        <p:spPr bwMode="auto">
          <a:xfrm>
            <a:off x="4659313" y="2673350"/>
            <a:ext cx="95250" cy="95250"/>
          </a:xfrm>
          <a:custGeom>
            <a:avLst/>
            <a:gdLst>
              <a:gd name="T0" fmla="*/ 76200 w 60"/>
              <a:gd name="T1" fmla="*/ 63500 h 60"/>
              <a:gd name="T2" fmla="*/ 95250 w 60"/>
              <a:gd name="T3" fmla="*/ 68263 h 60"/>
              <a:gd name="T4" fmla="*/ 88900 w 60"/>
              <a:gd name="T5" fmla="*/ 79375 h 60"/>
              <a:gd name="T6" fmla="*/ 82550 w 60"/>
              <a:gd name="T7" fmla="*/ 84138 h 60"/>
              <a:gd name="T8" fmla="*/ 63500 w 60"/>
              <a:gd name="T9" fmla="*/ 90488 h 60"/>
              <a:gd name="T10" fmla="*/ 50800 w 60"/>
              <a:gd name="T11" fmla="*/ 95250 h 60"/>
              <a:gd name="T12" fmla="*/ 25400 w 60"/>
              <a:gd name="T13" fmla="*/ 90488 h 60"/>
              <a:gd name="T14" fmla="*/ 12700 w 60"/>
              <a:gd name="T15" fmla="*/ 79375 h 60"/>
              <a:gd name="T16" fmla="*/ 0 w 60"/>
              <a:gd name="T17" fmla="*/ 68263 h 60"/>
              <a:gd name="T18" fmla="*/ 0 w 60"/>
              <a:gd name="T19" fmla="*/ 47625 h 60"/>
              <a:gd name="T20" fmla="*/ 0 w 60"/>
              <a:gd name="T21" fmla="*/ 36513 h 60"/>
              <a:gd name="T22" fmla="*/ 6350 w 60"/>
              <a:gd name="T23" fmla="*/ 20638 h 60"/>
              <a:gd name="T24" fmla="*/ 12700 w 60"/>
              <a:gd name="T25" fmla="*/ 15875 h 60"/>
              <a:gd name="T26" fmla="*/ 25400 w 60"/>
              <a:gd name="T27" fmla="*/ 4763 h 60"/>
              <a:gd name="T28" fmla="*/ 50800 w 60"/>
              <a:gd name="T29" fmla="*/ 0 h 60"/>
              <a:gd name="T30" fmla="*/ 69850 w 60"/>
              <a:gd name="T31" fmla="*/ 4763 h 60"/>
              <a:gd name="T32" fmla="*/ 82550 w 60"/>
              <a:gd name="T33" fmla="*/ 15875 h 60"/>
              <a:gd name="T34" fmla="*/ 95250 w 60"/>
              <a:gd name="T35" fmla="*/ 25400 h 60"/>
              <a:gd name="T36" fmla="*/ 95250 w 60"/>
              <a:gd name="T37" fmla="*/ 47625 h 60"/>
              <a:gd name="T38" fmla="*/ 95250 w 60"/>
              <a:gd name="T39" fmla="*/ 47625 h 60"/>
              <a:gd name="T40" fmla="*/ 95250 w 60"/>
              <a:gd name="T41" fmla="*/ 52388 h 60"/>
              <a:gd name="T42" fmla="*/ 19050 w 60"/>
              <a:gd name="T43" fmla="*/ 52388 h 60"/>
              <a:gd name="T44" fmla="*/ 19050 w 60"/>
              <a:gd name="T45" fmla="*/ 63500 h 60"/>
              <a:gd name="T46" fmla="*/ 25400 w 60"/>
              <a:gd name="T47" fmla="*/ 74613 h 60"/>
              <a:gd name="T48" fmla="*/ 38100 w 60"/>
              <a:gd name="T49" fmla="*/ 79375 h 60"/>
              <a:gd name="T50" fmla="*/ 50800 w 60"/>
              <a:gd name="T51" fmla="*/ 79375 h 60"/>
              <a:gd name="T52" fmla="*/ 57150 w 60"/>
              <a:gd name="T53" fmla="*/ 79375 h 60"/>
              <a:gd name="T54" fmla="*/ 63500 w 60"/>
              <a:gd name="T55" fmla="*/ 74613 h 60"/>
              <a:gd name="T56" fmla="*/ 69850 w 60"/>
              <a:gd name="T57" fmla="*/ 74613 h 60"/>
              <a:gd name="T58" fmla="*/ 76200 w 60"/>
              <a:gd name="T59" fmla="*/ 63500 h 60"/>
              <a:gd name="T60" fmla="*/ 19050 w 60"/>
              <a:gd name="T61" fmla="*/ 36513 h 60"/>
              <a:gd name="T62" fmla="*/ 76200 w 60"/>
              <a:gd name="T63" fmla="*/ 36513 h 60"/>
              <a:gd name="T64" fmla="*/ 76200 w 60"/>
              <a:gd name="T65" fmla="*/ 25400 h 60"/>
              <a:gd name="T66" fmla="*/ 69850 w 60"/>
              <a:gd name="T67" fmla="*/ 20638 h 60"/>
              <a:gd name="T68" fmla="*/ 63500 w 60"/>
              <a:gd name="T69" fmla="*/ 15875 h 60"/>
              <a:gd name="T70" fmla="*/ 50800 w 60"/>
              <a:gd name="T71" fmla="*/ 15875 h 60"/>
              <a:gd name="T72" fmla="*/ 38100 w 60"/>
              <a:gd name="T73" fmla="*/ 15875 h 60"/>
              <a:gd name="T74" fmla="*/ 25400 w 60"/>
              <a:gd name="T75" fmla="*/ 20638 h 60"/>
              <a:gd name="T76" fmla="*/ 19050 w 60"/>
              <a:gd name="T77" fmla="*/ 25400 h 60"/>
              <a:gd name="T78" fmla="*/ 19050 w 60"/>
              <a:gd name="T79" fmla="*/ 36513 h 6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60">
                <a:moveTo>
                  <a:pt x="48" y="40"/>
                </a:moveTo>
                <a:lnTo>
                  <a:pt x="60" y="43"/>
                </a:lnTo>
                <a:lnTo>
                  <a:pt x="56" y="50"/>
                </a:lnTo>
                <a:lnTo>
                  <a:pt x="52" y="53"/>
                </a:lnTo>
                <a:lnTo>
                  <a:pt x="40" y="57"/>
                </a:lnTo>
                <a:lnTo>
                  <a:pt x="32" y="60"/>
                </a:lnTo>
                <a:lnTo>
                  <a:pt x="16" y="57"/>
                </a:lnTo>
                <a:lnTo>
                  <a:pt x="8" y="50"/>
                </a:lnTo>
                <a:lnTo>
                  <a:pt x="0" y="43"/>
                </a:lnTo>
                <a:lnTo>
                  <a:pt x="0" y="30"/>
                </a:lnTo>
                <a:lnTo>
                  <a:pt x="0" y="23"/>
                </a:lnTo>
                <a:lnTo>
                  <a:pt x="4" y="13"/>
                </a:lnTo>
                <a:lnTo>
                  <a:pt x="8" y="10"/>
                </a:lnTo>
                <a:lnTo>
                  <a:pt x="16" y="3"/>
                </a:lnTo>
                <a:lnTo>
                  <a:pt x="32" y="0"/>
                </a:lnTo>
                <a:lnTo>
                  <a:pt x="44" y="3"/>
                </a:lnTo>
                <a:lnTo>
                  <a:pt x="52" y="10"/>
                </a:lnTo>
                <a:lnTo>
                  <a:pt x="60" y="16"/>
                </a:lnTo>
                <a:lnTo>
                  <a:pt x="60" y="30"/>
                </a:lnTo>
                <a:lnTo>
                  <a:pt x="60" y="33"/>
                </a:lnTo>
                <a:lnTo>
                  <a:pt x="12" y="33"/>
                </a:lnTo>
                <a:lnTo>
                  <a:pt x="12" y="40"/>
                </a:lnTo>
                <a:lnTo>
                  <a:pt x="16" y="47"/>
                </a:lnTo>
                <a:lnTo>
                  <a:pt x="24" y="50"/>
                </a:lnTo>
                <a:lnTo>
                  <a:pt x="32" y="50"/>
                </a:lnTo>
                <a:lnTo>
                  <a:pt x="36" y="50"/>
                </a:lnTo>
                <a:lnTo>
                  <a:pt x="40" y="47"/>
                </a:lnTo>
                <a:lnTo>
                  <a:pt x="44" y="47"/>
                </a:lnTo>
                <a:lnTo>
                  <a:pt x="48" y="40"/>
                </a:lnTo>
                <a:close/>
                <a:moveTo>
                  <a:pt x="12" y="23"/>
                </a:moveTo>
                <a:lnTo>
                  <a:pt x="48" y="23"/>
                </a:lnTo>
                <a:lnTo>
                  <a:pt x="48" y="16"/>
                </a:lnTo>
                <a:lnTo>
                  <a:pt x="44" y="13"/>
                </a:lnTo>
                <a:lnTo>
                  <a:pt x="40" y="10"/>
                </a:lnTo>
                <a:lnTo>
                  <a:pt x="32" y="10"/>
                </a:lnTo>
                <a:lnTo>
                  <a:pt x="24" y="10"/>
                </a:lnTo>
                <a:lnTo>
                  <a:pt x="16" y="13"/>
                </a:lnTo>
                <a:lnTo>
                  <a:pt x="12" y="16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3" name="Freeform 105"/>
          <p:cNvSpPr>
            <a:spLocks/>
          </p:cNvSpPr>
          <p:nvPr/>
        </p:nvSpPr>
        <p:spPr bwMode="auto">
          <a:xfrm>
            <a:off x="4779963" y="2673350"/>
            <a:ext cx="82550" cy="90488"/>
          </a:xfrm>
          <a:custGeom>
            <a:avLst/>
            <a:gdLst>
              <a:gd name="T0" fmla="*/ 0 w 52"/>
              <a:gd name="T1" fmla="*/ 90488 h 57"/>
              <a:gd name="T2" fmla="*/ 0 w 52"/>
              <a:gd name="T3" fmla="*/ 4763 h 57"/>
              <a:gd name="T4" fmla="*/ 19050 w 52"/>
              <a:gd name="T5" fmla="*/ 4763 h 57"/>
              <a:gd name="T6" fmla="*/ 19050 w 52"/>
              <a:gd name="T7" fmla="*/ 15875 h 57"/>
              <a:gd name="T8" fmla="*/ 25400 w 52"/>
              <a:gd name="T9" fmla="*/ 9525 h 57"/>
              <a:gd name="T10" fmla="*/ 38100 w 52"/>
              <a:gd name="T11" fmla="*/ 4763 h 57"/>
              <a:gd name="T12" fmla="*/ 50800 w 52"/>
              <a:gd name="T13" fmla="*/ 0 h 57"/>
              <a:gd name="T14" fmla="*/ 57150 w 52"/>
              <a:gd name="T15" fmla="*/ 0 h 57"/>
              <a:gd name="T16" fmla="*/ 63500 w 52"/>
              <a:gd name="T17" fmla="*/ 4763 h 57"/>
              <a:gd name="T18" fmla="*/ 69850 w 52"/>
              <a:gd name="T19" fmla="*/ 4763 h 57"/>
              <a:gd name="T20" fmla="*/ 76200 w 52"/>
              <a:gd name="T21" fmla="*/ 9525 h 57"/>
              <a:gd name="T22" fmla="*/ 76200 w 52"/>
              <a:gd name="T23" fmla="*/ 15875 h 57"/>
              <a:gd name="T24" fmla="*/ 82550 w 52"/>
              <a:gd name="T25" fmla="*/ 20638 h 57"/>
              <a:gd name="T26" fmla="*/ 82550 w 52"/>
              <a:gd name="T27" fmla="*/ 25400 h 57"/>
              <a:gd name="T28" fmla="*/ 82550 w 52"/>
              <a:gd name="T29" fmla="*/ 36513 h 57"/>
              <a:gd name="T30" fmla="*/ 82550 w 52"/>
              <a:gd name="T31" fmla="*/ 90488 h 57"/>
              <a:gd name="T32" fmla="*/ 63500 w 52"/>
              <a:gd name="T33" fmla="*/ 90488 h 57"/>
              <a:gd name="T34" fmla="*/ 63500 w 52"/>
              <a:gd name="T35" fmla="*/ 36513 h 57"/>
              <a:gd name="T36" fmla="*/ 63500 w 52"/>
              <a:gd name="T37" fmla="*/ 31750 h 57"/>
              <a:gd name="T38" fmla="*/ 63500 w 52"/>
              <a:gd name="T39" fmla="*/ 25400 h 57"/>
              <a:gd name="T40" fmla="*/ 57150 w 52"/>
              <a:gd name="T41" fmla="*/ 20638 h 57"/>
              <a:gd name="T42" fmla="*/ 50800 w 52"/>
              <a:gd name="T43" fmla="*/ 15875 h 57"/>
              <a:gd name="T44" fmla="*/ 50800 w 52"/>
              <a:gd name="T45" fmla="*/ 15875 h 57"/>
              <a:gd name="T46" fmla="*/ 44450 w 52"/>
              <a:gd name="T47" fmla="*/ 15875 h 57"/>
              <a:gd name="T48" fmla="*/ 31750 w 52"/>
              <a:gd name="T49" fmla="*/ 15875 h 57"/>
              <a:gd name="T50" fmla="*/ 25400 w 52"/>
              <a:gd name="T51" fmla="*/ 20638 h 57"/>
              <a:gd name="T52" fmla="*/ 19050 w 52"/>
              <a:gd name="T53" fmla="*/ 31750 h 57"/>
              <a:gd name="T54" fmla="*/ 19050 w 52"/>
              <a:gd name="T55" fmla="*/ 42863 h 57"/>
              <a:gd name="T56" fmla="*/ 19050 w 52"/>
              <a:gd name="T57" fmla="*/ 90488 h 57"/>
              <a:gd name="T58" fmla="*/ 0 w 52"/>
              <a:gd name="T59" fmla="*/ 90488 h 5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2" h="57">
                <a:moveTo>
                  <a:pt x="0" y="57"/>
                </a:moveTo>
                <a:lnTo>
                  <a:pt x="0" y="3"/>
                </a:lnTo>
                <a:lnTo>
                  <a:pt x="12" y="3"/>
                </a:lnTo>
                <a:lnTo>
                  <a:pt x="12" y="10"/>
                </a:lnTo>
                <a:lnTo>
                  <a:pt x="16" y="6"/>
                </a:lnTo>
                <a:lnTo>
                  <a:pt x="24" y="3"/>
                </a:lnTo>
                <a:lnTo>
                  <a:pt x="32" y="0"/>
                </a:lnTo>
                <a:lnTo>
                  <a:pt x="36" y="0"/>
                </a:lnTo>
                <a:lnTo>
                  <a:pt x="40" y="3"/>
                </a:lnTo>
                <a:lnTo>
                  <a:pt x="44" y="3"/>
                </a:lnTo>
                <a:lnTo>
                  <a:pt x="48" y="6"/>
                </a:lnTo>
                <a:lnTo>
                  <a:pt x="48" y="10"/>
                </a:lnTo>
                <a:lnTo>
                  <a:pt x="52" y="13"/>
                </a:lnTo>
                <a:lnTo>
                  <a:pt x="52" y="16"/>
                </a:lnTo>
                <a:lnTo>
                  <a:pt x="52" y="23"/>
                </a:lnTo>
                <a:lnTo>
                  <a:pt x="52" y="57"/>
                </a:lnTo>
                <a:lnTo>
                  <a:pt x="40" y="57"/>
                </a:lnTo>
                <a:lnTo>
                  <a:pt x="40" y="23"/>
                </a:lnTo>
                <a:lnTo>
                  <a:pt x="40" y="20"/>
                </a:lnTo>
                <a:lnTo>
                  <a:pt x="40" y="16"/>
                </a:lnTo>
                <a:lnTo>
                  <a:pt x="36" y="13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4" name="Freeform 106"/>
          <p:cNvSpPr>
            <a:spLocks noEditPoints="1"/>
          </p:cNvSpPr>
          <p:nvPr/>
        </p:nvSpPr>
        <p:spPr bwMode="auto">
          <a:xfrm>
            <a:off x="6165850" y="1574800"/>
            <a:ext cx="95250" cy="90488"/>
          </a:xfrm>
          <a:custGeom>
            <a:avLst/>
            <a:gdLst>
              <a:gd name="T0" fmla="*/ 63500 w 60"/>
              <a:gd name="T1" fmla="*/ 84138 h 57"/>
              <a:gd name="T2" fmla="*/ 44450 w 60"/>
              <a:gd name="T3" fmla="*/ 90488 h 57"/>
              <a:gd name="T4" fmla="*/ 19050 w 60"/>
              <a:gd name="T5" fmla="*/ 90488 h 57"/>
              <a:gd name="T6" fmla="*/ 6350 w 60"/>
              <a:gd name="T7" fmla="*/ 74613 h 57"/>
              <a:gd name="T8" fmla="*/ 6350 w 60"/>
              <a:gd name="T9" fmla="*/ 58738 h 57"/>
              <a:gd name="T10" fmla="*/ 12700 w 60"/>
              <a:gd name="T11" fmla="*/ 47625 h 57"/>
              <a:gd name="T12" fmla="*/ 19050 w 60"/>
              <a:gd name="T13" fmla="*/ 42863 h 57"/>
              <a:gd name="T14" fmla="*/ 31750 w 60"/>
              <a:gd name="T15" fmla="*/ 36513 h 57"/>
              <a:gd name="T16" fmla="*/ 57150 w 60"/>
              <a:gd name="T17" fmla="*/ 31750 h 57"/>
              <a:gd name="T18" fmla="*/ 69850 w 60"/>
              <a:gd name="T19" fmla="*/ 26988 h 57"/>
              <a:gd name="T20" fmla="*/ 69850 w 60"/>
              <a:gd name="T21" fmla="*/ 20638 h 57"/>
              <a:gd name="T22" fmla="*/ 57150 w 60"/>
              <a:gd name="T23" fmla="*/ 11113 h 57"/>
              <a:gd name="T24" fmla="*/ 38100 w 60"/>
              <a:gd name="T25" fmla="*/ 11113 h 57"/>
              <a:gd name="T26" fmla="*/ 25400 w 60"/>
              <a:gd name="T27" fmla="*/ 20638 h 57"/>
              <a:gd name="T28" fmla="*/ 6350 w 60"/>
              <a:gd name="T29" fmla="*/ 26988 h 57"/>
              <a:gd name="T30" fmla="*/ 12700 w 60"/>
              <a:gd name="T31" fmla="*/ 11113 h 57"/>
              <a:gd name="T32" fmla="*/ 25400 w 60"/>
              <a:gd name="T33" fmla="*/ 0 h 57"/>
              <a:gd name="T34" fmla="*/ 50800 w 60"/>
              <a:gd name="T35" fmla="*/ 0 h 57"/>
              <a:gd name="T36" fmla="*/ 76200 w 60"/>
              <a:gd name="T37" fmla="*/ 0 h 57"/>
              <a:gd name="T38" fmla="*/ 82550 w 60"/>
              <a:gd name="T39" fmla="*/ 4763 h 57"/>
              <a:gd name="T40" fmla="*/ 88900 w 60"/>
              <a:gd name="T41" fmla="*/ 15875 h 57"/>
              <a:gd name="T42" fmla="*/ 88900 w 60"/>
              <a:gd name="T43" fmla="*/ 31750 h 57"/>
              <a:gd name="T44" fmla="*/ 88900 w 60"/>
              <a:gd name="T45" fmla="*/ 63500 h 57"/>
              <a:gd name="T46" fmla="*/ 95250 w 60"/>
              <a:gd name="T47" fmla="*/ 79375 h 57"/>
              <a:gd name="T48" fmla="*/ 76200 w 60"/>
              <a:gd name="T49" fmla="*/ 90488 h 57"/>
              <a:gd name="T50" fmla="*/ 69850 w 60"/>
              <a:gd name="T51" fmla="*/ 79375 h 57"/>
              <a:gd name="T52" fmla="*/ 57150 w 60"/>
              <a:gd name="T53" fmla="*/ 47625 h 57"/>
              <a:gd name="T54" fmla="*/ 38100 w 60"/>
              <a:gd name="T55" fmla="*/ 52388 h 57"/>
              <a:gd name="T56" fmla="*/ 25400 w 60"/>
              <a:gd name="T57" fmla="*/ 52388 h 57"/>
              <a:gd name="T58" fmla="*/ 25400 w 60"/>
              <a:gd name="T59" fmla="*/ 58738 h 57"/>
              <a:gd name="T60" fmla="*/ 25400 w 60"/>
              <a:gd name="T61" fmla="*/ 68263 h 57"/>
              <a:gd name="T62" fmla="*/ 31750 w 60"/>
              <a:gd name="T63" fmla="*/ 74613 h 57"/>
              <a:gd name="T64" fmla="*/ 50800 w 60"/>
              <a:gd name="T65" fmla="*/ 74613 h 57"/>
              <a:gd name="T66" fmla="*/ 63500 w 60"/>
              <a:gd name="T67" fmla="*/ 68263 h 57"/>
              <a:gd name="T68" fmla="*/ 69850 w 60"/>
              <a:gd name="T69" fmla="*/ 58738 h 57"/>
              <a:gd name="T70" fmla="*/ 69850 w 60"/>
              <a:gd name="T71" fmla="*/ 47625 h 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57">
                <a:moveTo>
                  <a:pt x="44" y="50"/>
                </a:moveTo>
                <a:lnTo>
                  <a:pt x="40" y="53"/>
                </a:lnTo>
                <a:lnTo>
                  <a:pt x="36" y="53"/>
                </a:lnTo>
                <a:lnTo>
                  <a:pt x="28" y="57"/>
                </a:lnTo>
                <a:lnTo>
                  <a:pt x="24" y="57"/>
                </a:lnTo>
                <a:lnTo>
                  <a:pt x="12" y="57"/>
                </a:lnTo>
                <a:lnTo>
                  <a:pt x="8" y="53"/>
                </a:lnTo>
                <a:lnTo>
                  <a:pt x="4" y="47"/>
                </a:lnTo>
                <a:lnTo>
                  <a:pt x="0" y="40"/>
                </a:lnTo>
                <a:lnTo>
                  <a:pt x="4" y="37"/>
                </a:lnTo>
                <a:lnTo>
                  <a:pt x="4" y="33"/>
                </a:lnTo>
                <a:lnTo>
                  <a:pt x="8" y="30"/>
                </a:lnTo>
                <a:lnTo>
                  <a:pt x="8" y="27"/>
                </a:lnTo>
                <a:lnTo>
                  <a:pt x="12" y="27"/>
                </a:lnTo>
                <a:lnTo>
                  <a:pt x="16" y="23"/>
                </a:lnTo>
                <a:lnTo>
                  <a:pt x="20" y="23"/>
                </a:lnTo>
                <a:lnTo>
                  <a:pt x="24" y="23"/>
                </a:lnTo>
                <a:lnTo>
                  <a:pt x="36" y="20"/>
                </a:lnTo>
                <a:lnTo>
                  <a:pt x="44" y="20"/>
                </a:lnTo>
                <a:lnTo>
                  <a:pt x="44" y="17"/>
                </a:lnTo>
                <a:lnTo>
                  <a:pt x="44" y="13"/>
                </a:lnTo>
                <a:lnTo>
                  <a:pt x="40" y="10"/>
                </a:lnTo>
                <a:lnTo>
                  <a:pt x="36" y="7"/>
                </a:lnTo>
                <a:lnTo>
                  <a:pt x="32" y="7"/>
                </a:lnTo>
                <a:lnTo>
                  <a:pt x="24" y="7"/>
                </a:lnTo>
                <a:lnTo>
                  <a:pt x="20" y="10"/>
                </a:lnTo>
                <a:lnTo>
                  <a:pt x="16" y="13"/>
                </a:lnTo>
                <a:lnTo>
                  <a:pt x="16" y="17"/>
                </a:lnTo>
                <a:lnTo>
                  <a:pt x="4" y="17"/>
                </a:lnTo>
                <a:lnTo>
                  <a:pt x="4" y="10"/>
                </a:lnTo>
                <a:lnTo>
                  <a:pt x="8" y="7"/>
                </a:lnTo>
                <a:lnTo>
                  <a:pt x="12" y="3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8" y="0"/>
                </a:lnTo>
                <a:lnTo>
                  <a:pt x="52" y="3"/>
                </a:lnTo>
                <a:lnTo>
                  <a:pt x="56" y="7"/>
                </a:lnTo>
                <a:lnTo>
                  <a:pt x="56" y="10"/>
                </a:lnTo>
                <a:lnTo>
                  <a:pt x="56" y="13"/>
                </a:lnTo>
                <a:lnTo>
                  <a:pt x="56" y="20"/>
                </a:lnTo>
                <a:lnTo>
                  <a:pt x="56" y="30"/>
                </a:lnTo>
                <a:lnTo>
                  <a:pt x="56" y="40"/>
                </a:lnTo>
                <a:lnTo>
                  <a:pt x="60" y="47"/>
                </a:lnTo>
                <a:lnTo>
                  <a:pt x="60" y="50"/>
                </a:lnTo>
                <a:lnTo>
                  <a:pt x="60" y="57"/>
                </a:lnTo>
                <a:lnTo>
                  <a:pt x="48" y="57"/>
                </a:lnTo>
                <a:lnTo>
                  <a:pt x="48" y="53"/>
                </a:lnTo>
                <a:lnTo>
                  <a:pt x="44" y="50"/>
                </a:lnTo>
                <a:close/>
                <a:moveTo>
                  <a:pt x="44" y="30"/>
                </a:moveTo>
                <a:lnTo>
                  <a:pt x="36" y="30"/>
                </a:lnTo>
                <a:lnTo>
                  <a:pt x="28" y="30"/>
                </a:lnTo>
                <a:lnTo>
                  <a:pt x="24" y="33"/>
                </a:lnTo>
                <a:lnTo>
                  <a:pt x="20" y="33"/>
                </a:lnTo>
                <a:lnTo>
                  <a:pt x="16" y="33"/>
                </a:lnTo>
                <a:lnTo>
                  <a:pt x="16" y="37"/>
                </a:lnTo>
                <a:lnTo>
                  <a:pt x="12" y="40"/>
                </a:lnTo>
                <a:lnTo>
                  <a:pt x="16" y="43"/>
                </a:lnTo>
                <a:lnTo>
                  <a:pt x="16" y="47"/>
                </a:lnTo>
                <a:lnTo>
                  <a:pt x="20" y="47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0" y="43"/>
                </a:lnTo>
                <a:lnTo>
                  <a:pt x="44" y="40"/>
                </a:lnTo>
                <a:lnTo>
                  <a:pt x="44" y="37"/>
                </a:lnTo>
                <a:lnTo>
                  <a:pt x="44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5" name="Freeform 107"/>
          <p:cNvSpPr>
            <a:spLocks noEditPoints="1"/>
          </p:cNvSpPr>
          <p:nvPr/>
        </p:nvSpPr>
        <p:spPr bwMode="auto">
          <a:xfrm>
            <a:off x="6280150" y="1543050"/>
            <a:ext cx="88900" cy="122238"/>
          </a:xfrm>
          <a:custGeom>
            <a:avLst/>
            <a:gdLst>
              <a:gd name="T0" fmla="*/ 69850 w 56"/>
              <a:gd name="T1" fmla="*/ 122238 h 77"/>
              <a:gd name="T2" fmla="*/ 69850 w 56"/>
              <a:gd name="T3" fmla="*/ 106363 h 77"/>
              <a:gd name="T4" fmla="*/ 63500 w 56"/>
              <a:gd name="T5" fmla="*/ 115888 h 77"/>
              <a:gd name="T6" fmla="*/ 50800 w 56"/>
              <a:gd name="T7" fmla="*/ 122238 h 77"/>
              <a:gd name="T8" fmla="*/ 44450 w 56"/>
              <a:gd name="T9" fmla="*/ 122238 h 77"/>
              <a:gd name="T10" fmla="*/ 31750 w 56"/>
              <a:gd name="T11" fmla="*/ 122238 h 77"/>
              <a:gd name="T12" fmla="*/ 19050 w 56"/>
              <a:gd name="T13" fmla="*/ 115888 h 77"/>
              <a:gd name="T14" fmla="*/ 12700 w 56"/>
              <a:gd name="T15" fmla="*/ 111125 h 77"/>
              <a:gd name="T16" fmla="*/ 6350 w 56"/>
              <a:gd name="T17" fmla="*/ 100013 h 77"/>
              <a:gd name="T18" fmla="*/ 0 w 56"/>
              <a:gd name="T19" fmla="*/ 90488 h 77"/>
              <a:gd name="T20" fmla="*/ 0 w 56"/>
              <a:gd name="T21" fmla="*/ 74613 h 77"/>
              <a:gd name="T22" fmla="*/ 0 w 56"/>
              <a:gd name="T23" fmla="*/ 63500 h 77"/>
              <a:gd name="T24" fmla="*/ 6350 w 56"/>
              <a:gd name="T25" fmla="*/ 52388 h 77"/>
              <a:gd name="T26" fmla="*/ 12700 w 56"/>
              <a:gd name="T27" fmla="*/ 42863 h 77"/>
              <a:gd name="T28" fmla="*/ 19050 w 56"/>
              <a:gd name="T29" fmla="*/ 36513 h 77"/>
              <a:gd name="T30" fmla="*/ 31750 w 56"/>
              <a:gd name="T31" fmla="*/ 31750 h 77"/>
              <a:gd name="T32" fmla="*/ 44450 w 56"/>
              <a:gd name="T33" fmla="*/ 31750 h 77"/>
              <a:gd name="T34" fmla="*/ 50800 w 56"/>
              <a:gd name="T35" fmla="*/ 31750 h 77"/>
              <a:gd name="T36" fmla="*/ 57150 w 56"/>
              <a:gd name="T37" fmla="*/ 31750 h 77"/>
              <a:gd name="T38" fmla="*/ 63500 w 56"/>
              <a:gd name="T39" fmla="*/ 36513 h 77"/>
              <a:gd name="T40" fmla="*/ 69850 w 56"/>
              <a:gd name="T41" fmla="*/ 42863 h 77"/>
              <a:gd name="T42" fmla="*/ 69850 w 56"/>
              <a:gd name="T43" fmla="*/ 0 h 77"/>
              <a:gd name="T44" fmla="*/ 88900 w 56"/>
              <a:gd name="T45" fmla="*/ 0 h 77"/>
              <a:gd name="T46" fmla="*/ 88900 w 56"/>
              <a:gd name="T47" fmla="*/ 122238 h 77"/>
              <a:gd name="T48" fmla="*/ 69850 w 56"/>
              <a:gd name="T49" fmla="*/ 122238 h 77"/>
              <a:gd name="T50" fmla="*/ 19050 w 56"/>
              <a:gd name="T51" fmla="*/ 74613 h 77"/>
              <a:gd name="T52" fmla="*/ 19050 w 56"/>
              <a:gd name="T53" fmla="*/ 90488 h 77"/>
              <a:gd name="T54" fmla="*/ 25400 w 56"/>
              <a:gd name="T55" fmla="*/ 100013 h 77"/>
              <a:gd name="T56" fmla="*/ 31750 w 56"/>
              <a:gd name="T57" fmla="*/ 106363 h 77"/>
              <a:gd name="T58" fmla="*/ 44450 w 56"/>
              <a:gd name="T59" fmla="*/ 106363 h 77"/>
              <a:gd name="T60" fmla="*/ 57150 w 56"/>
              <a:gd name="T61" fmla="*/ 106363 h 77"/>
              <a:gd name="T62" fmla="*/ 63500 w 56"/>
              <a:gd name="T63" fmla="*/ 100013 h 77"/>
              <a:gd name="T64" fmla="*/ 69850 w 56"/>
              <a:gd name="T65" fmla="*/ 90488 h 77"/>
              <a:gd name="T66" fmla="*/ 69850 w 56"/>
              <a:gd name="T67" fmla="*/ 74613 h 77"/>
              <a:gd name="T68" fmla="*/ 69850 w 56"/>
              <a:gd name="T69" fmla="*/ 63500 h 77"/>
              <a:gd name="T70" fmla="*/ 63500 w 56"/>
              <a:gd name="T71" fmla="*/ 52388 h 77"/>
              <a:gd name="T72" fmla="*/ 57150 w 56"/>
              <a:gd name="T73" fmla="*/ 47625 h 77"/>
              <a:gd name="T74" fmla="*/ 44450 w 56"/>
              <a:gd name="T75" fmla="*/ 42863 h 77"/>
              <a:gd name="T76" fmla="*/ 31750 w 56"/>
              <a:gd name="T77" fmla="*/ 47625 h 77"/>
              <a:gd name="T78" fmla="*/ 25400 w 56"/>
              <a:gd name="T79" fmla="*/ 52388 h 77"/>
              <a:gd name="T80" fmla="*/ 19050 w 56"/>
              <a:gd name="T81" fmla="*/ 63500 h 77"/>
              <a:gd name="T82" fmla="*/ 19050 w 56"/>
              <a:gd name="T83" fmla="*/ 74613 h 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" h="77">
                <a:moveTo>
                  <a:pt x="44" y="77"/>
                </a:moveTo>
                <a:lnTo>
                  <a:pt x="44" y="67"/>
                </a:lnTo>
                <a:lnTo>
                  <a:pt x="40" y="73"/>
                </a:lnTo>
                <a:lnTo>
                  <a:pt x="32" y="77"/>
                </a:lnTo>
                <a:lnTo>
                  <a:pt x="28" y="77"/>
                </a:lnTo>
                <a:lnTo>
                  <a:pt x="20" y="77"/>
                </a:lnTo>
                <a:lnTo>
                  <a:pt x="12" y="73"/>
                </a:lnTo>
                <a:lnTo>
                  <a:pt x="8" y="70"/>
                </a:lnTo>
                <a:lnTo>
                  <a:pt x="4" y="63"/>
                </a:lnTo>
                <a:lnTo>
                  <a:pt x="0" y="57"/>
                </a:lnTo>
                <a:lnTo>
                  <a:pt x="0" y="47"/>
                </a:lnTo>
                <a:lnTo>
                  <a:pt x="0" y="40"/>
                </a:lnTo>
                <a:lnTo>
                  <a:pt x="4" y="33"/>
                </a:lnTo>
                <a:lnTo>
                  <a:pt x="8" y="27"/>
                </a:lnTo>
                <a:lnTo>
                  <a:pt x="12" y="23"/>
                </a:lnTo>
                <a:lnTo>
                  <a:pt x="20" y="20"/>
                </a:lnTo>
                <a:lnTo>
                  <a:pt x="28" y="20"/>
                </a:lnTo>
                <a:lnTo>
                  <a:pt x="32" y="20"/>
                </a:lnTo>
                <a:lnTo>
                  <a:pt x="36" y="20"/>
                </a:lnTo>
                <a:lnTo>
                  <a:pt x="40" y="23"/>
                </a:lnTo>
                <a:lnTo>
                  <a:pt x="44" y="27"/>
                </a:lnTo>
                <a:lnTo>
                  <a:pt x="44" y="0"/>
                </a:lnTo>
                <a:lnTo>
                  <a:pt x="56" y="0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12" y="47"/>
                </a:moveTo>
                <a:lnTo>
                  <a:pt x="12" y="57"/>
                </a:lnTo>
                <a:lnTo>
                  <a:pt x="16" y="63"/>
                </a:lnTo>
                <a:lnTo>
                  <a:pt x="20" y="67"/>
                </a:lnTo>
                <a:lnTo>
                  <a:pt x="28" y="67"/>
                </a:lnTo>
                <a:lnTo>
                  <a:pt x="36" y="67"/>
                </a:lnTo>
                <a:lnTo>
                  <a:pt x="40" y="63"/>
                </a:lnTo>
                <a:lnTo>
                  <a:pt x="44" y="57"/>
                </a:lnTo>
                <a:lnTo>
                  <a:pt x="44" y="47"/>
                </a:lnTo>
                <a:lnTo>
                  <a:pt x="44" y="40"/>
                </a:lnTo>
                <a:lnTo>
                  <a:pt x="40" y="33"/>
                </a:lnTo>
                <a:lnTo>
                  <a:pt x="36" y="30"/>
                </a:lnTo>
                <a:lnTo>
                  <a:pt x="28" y="27"/>
                </a:lnTo>
                <a:lnTo>
                  <a:pt x="20" y="30"/>
                </a:lnTo>
                <a:lnTo>
                  <a:pt x="16" y="33"/>
                </a:lnTo>
                <a:lnTo>
                  <a:pt x="12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6" name="Freeform 108"/>
          <p:cNvSpPr>
            <a:spLocks noEditPoints="1"/>
          </p:cNvSpPr>
          <p:nvPr/>
        </p:nvSpPr>
        <p:spPr bwMode="auto">
          <a:xfrm>
            <a:off x="6388100" y="1543050"/>
            <a:ext cx="95250" cy="122238"/>
          </a:xfrm>
          <a:custGeom>
            <a:avLst/>
            <a:gdLst>
              <a:gd name="T0" fmla="*/ 76200 w 60"/>
              <a:gd name="T1" fmla="*/ 122238 h 77"/>
              <a:gd name="T2" fmla="*/ 76200 w 60"/>
              <a:gd name="T3" fmla="*/ 106363 h 77"/>
              <a:gd name="T4" fmla="*/ 69850 w 60"/>
              <a:gd name="T5" fmla="*/ 115888 h 77"/>
              <a:gd name="T6" fmla="*/ 57150 w 60"/>
              <a:gd name="T7" fmla="*/ 122238 h 77"/>
              <a:gd name="T8" fmla="*/ 44450 w 60"/>
              <a:gd name="T9" fmla="*/ 122238 h 77"/>
              <a:gd name="T10" fmla="*/ 31750 w 60"/>
              <a:gd name="T11" fmla="*/ 122238 h 77"/>
              <a:gd name="T12" fmla="*/ 25400 w 60"/>
              <a:gd name="T13" fmla="*/ 115888 h 77"/>
              <a:gd name="T14" fmla="*/ 12700 w 60"/>
              <a:gd name="T15" fmla="*/ 111125 h 77"/>
              <a:gd name="T16" fmla="*/ 6350 w 60"/>
              <a:gd name="T17" fmla="*/ 100013 h 77"/>
              <a:gd name="T18" fmla="*/ 6350 w 60"/>
              <a:gd name="T19" fmla="*/ 90488 h 77"/>
              <a:gd name="T20" fmla="*/ 0 w 60"/>
              <a:gd name="T21" fmla="*/ 74613 h 77"/>
              <a:gd name="T22" fmla="*/ 6350 w 60"/>
              <a:gd name="T23" fmla="*/ 63500 h 77"/>
              <a:gd name="T24" fmla="*/ 6350 w 60"/>
              <a:gd name="T25" fmla="*/ 52388 h 77"/>
              <a:gd name="T26" fmla="*/ 12700 w 60"/>
              <a:gd name="T27" fmla="*/ 42863 h 77"/>
              <a:gd name="T28" fmla="*/ 25400 w 60"/>
              <a:gd name="T29" fmla="*/ 36513 h 77"/>
              <a:gd name="T30" fmla="*/ 31750 w 60"/>
              <a:gd name="T31" fmla="*/ 31750 h 77"/>
              <a:gd name="T32" fmla="*/ 44450 w 60"/>
              <a:gd name="T33" fmla="*/ 31750 h 77"/>
              <a:gd name="T34" fmla="*/ 57150 w 60"/>
              <a:gd name="T35" fmla="*/ 31750 h 77"/>
              <a:gd name="T36" fmla="*/ 63500 w 60"/>
              <a:gd name="T37" fmla="*/ 31750 h 77"/>
              <a:gd name="T38" fmla="*/ 69850 w 60"/>
              <a:gd name="T39" fmla="*/ 36513 h 77"/>
              <a:gd name="T40" fmla="*/ 76200 w 60"/>
              <a:gd name="T41" fmla="*/ 42863 h 77"/>
              <a:gd name="T42" fmla="*/ 76200 w 60"/>
              <a:gd name="T43" fmla="*/ 0 h 77"/>
              <a:gd name="T44" fmla="*/ 95250 w 60"/>
              <a:gd name="T45" fmla="*/ 0 h 77"/>
              <a:gd name="T46" fmla="*/ 95250 w 60"/>
              <a:gd name="T47" fmla="*/ 122238 h 77"/>
              <a:gd name="T48" fmla="*/ 76200 w 60"/>
              <a:gd name="T49" fmla="*/ 122238 h 77"/>
              <a:gd name="T50" fmla="*/ 19050 w 60"/>
              <a:gd name="T51" fmla="*/ 74613 h 77"/>
              <a:gd name="T52" fmla="*/ 25400 w 60"/>
              <a:gd name="T53" fmla="*/ 90488 h 77"/>
              <a:gd name="T54" fmla="*/ 31750 w 60"/>
              <a:gd name="T55" fmla="*/ 100013 h 77"/>
              <a:gd name="T56" fmla="*/ 38100 w 60"/>
              <a:gd name="T57" fmla="*/ 106363 h 77"/>
              <a:gd name="T58" fmla="*/ 50800 w 60"/>
              <a:gd name="T59" fmla="*/ 106363 h 77"/>
              <a:gd name="T60" fmla="*/ 57150 w 60"/>
              <a:gd name="T61" fmla="*/ 106363 h 77"/>
              <a:gd name="T62" fmla="*/ 69850 w 60"/>
              <a:gd name="T63" fmla="*/ 100013 h 77"/>
              <a:gd name="T64" fmla="*/ 69850 w 60"/>
              <a:gd name="T65" fmla="*/ 90488 h 77"/>
              <a:gd name="T66" fmla="*/ 76200 w 60"/>
              <a:gd name="T67" fmla="*/ 74613 h 77"/>
              <a:gd name="T68" fmla="*/ 69850 w 60"/>
              <a:gd name="T69" fmla="*/ 63500 h 77"/>
              <a:gd name="T70" fmla="*/ 69850 w 60"/>
              <a:gd name="T71" fmla="*/ 52388 h 77"/>
              <a:gd name="T72" fmla="*/ 57150 w 60"/>
              <a:gd name="T73" fmla="*/ 47625 h 77"/>
              <a:gd name="T74" fmla="*/ 50800 w 60"/>
              <a:gd name="T75" fmla="*/ 42863 h 77"/>
              <a:gd name="T76" fmla="*/ 38100 w 60"/>
              <a:gd name="T77" fmla="*/ 47625 h 77"/>
              <a:gd name="T78" fmla="*/ 31750 w 60"/>
              <a:gd name="T79" fmla="*/ 52388 h 77"/>
              <a:gd name="T80" fmla="*/ 25400 w 60"/>
              <a:gd name="T81" fmla="*/ 63500 h 77"/>
              <a:gd name="T82" fmla="*/ 19050 w 60"/>
              <a:gd name="T83" fmla="*/ 74613 h 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" h="77">
                <a:moveTo>
                  <a:pt x="48" y="77"/>
                </a:moveTo>
                <a:lnTo>
                  <a:pt x="48" y="67"/>
                </a:lnTo>
                <a:lnTo>
                  <a:pt x="44" y="73"/>
                </a:lnTo>
                <a:lnTo>
                  <a:pt x="36" y="77"/>
                </a:lnTo>
                <a:lnTo>
                  <a:pt x="28" y="77"/>
                </a:lnTo>
                <a:lnTo>
                  <a:pt x="20" y="77"/>
                </a:lnTo>
                <a:lnTo>
                  <a:pt x="16" y="73"/>
                </a:lnTo>
                <a:lnTo>
                  <a:pt x="8" y="70"/>
                </a:lnTo>
                <a:lnTo>
                  <a:pt x="4" y="63"/>
                </a:lnTo>
                <a:lnTo>
                  <a:pt x="4" y="57"/>
                </a:lnTo>
                <a:lnTo>
                  <a:pt x="0" y="47"/>
                </a:lnTo>
                <a:lnTo>
                  <a:pt x="4" y="40"/>
                </a:lnTo>
                <a:lnTo>
                  <a:pt x="4" y="33"/>
                </a:lnTo>
                <a:lnTo>
                  <a:pt x="8" y="27"/>
                </a:lnTo>
                <a:lnTo>
                  <a:pt x="16" y="23"/>
                </a:lnTo>
                <a:lnTo>
                  <a:pt x="20" y="20"/>
                </a:lnTo>
                <a:lnTo>
                  <a:pt x="28" y="20"/>
                </a:lnTo>
                <a:lnTo>
                  <a:pt x="36" y="20"/>
                </a:lnTo>
                <a:lnTo>
                  <a:pt x="40" y="20"/>
                </a:lnTo>
                <a:lnTo>
                  <a:pt x="44" y="23"/>
                </a:lnTo>
                <a:lnTo>
                  <a:pt x="48" y="27"/>
                </a:lnTo>
                <a:lnTo>
                  <a:pt x="48" y="0"/>
                </a:lnTo>
                <a:lnTo>
                  <a:pt x="60" y="0"/>
                </a:lnTo>
                <a:lnTo>
                  <a:pt x="60" y="77"/>
                </a:lnTo>
                <a:lnTo>
                  <a:pt x="48" y="77"/>
                </a:lnTo>
                <a:close/>
                <a:moveTo>
                  <a:pt x="12" y="47"/>
                </a:moveTo>
                <a:lnTo>
                  <a:pt x="16" y="57"/>
                </a:lnTo>
                <a:lnTo>
                  <a:pt x="20" y="63"/>
                </a:lnTo>
                <a:lnTo>
                  <a:pt x="24" y="67"/>
                </a:lnTo>
                <a:lnTo>
                  <a:pt x="32" y="67"/>
                </a:lnTo>
                <a:lnTo>
                  <a:pt x="36" y="67"/>
                </a:lnTo>
                <a:lnTo>
                  <a:pt x="44" y="63"/>
                </a:lnTo>
                <a:lnTo>
                  <a:pt x="44" y="57"/>
                </a:lnTo>
                <a:lnTo>
                  <a:pt x="48" y="47"/>
                </a:lnTo>
                <a:lnTo>
                  <a:pt x="44" y="40"/>
                </a:lnTo>
                <a:lnTo>
                  <a:pt x="44" y="33"/>
                </a:lnTo>
                <a:lnTo>
                  <a:pt x="36" y="30"/>
                </a:lnTo>
                <a:lnTo>
                  <a:pt x="32" y="27"/>
                </a:lnTo>
                <a:lnTo>
                  <a:pt x="24" y="30"/>
                </a:lnTo>
                <a:lnTo>
                  <a:pt x="20" y="33"/>
                </a:lnTo>
                <a:lnTo>
                  <a:pt x="16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7" name="Freeform 109"/>
          <p:cNvSpPr>
            <a:spLocks noEditPoints="1"/>
          </p:cNvSpPr>
          <p:nvPr/>
        </p:nvSpPr>
        <p:spPr bwMode="auto">
          <a:xfrm>
            <a:off x="6559550" y="1531938"/>
            <a:ext cx="95250" cy="149225"/>
          </a:xfrm>
          <a:custGeom>
            <a:avLst/>
            <a:gdLst>
              <a:gd name="T0" fmla="*/ 44450 w 60"/>
              <a:gd name="T1" fmla="*/ 133350 h 94"/>
              <a:gd name="T2" fmla="*/ 25400 w 60"/>
              <a:gd name="T3" fmla="*/ 127000 h 94"/>
              <a:gd name="T4" fmla="*/ 12700 w 60"/>
              <a:gd name="T5" fmla="*/ 117475 h 94"/>
              <a:gd name="T6" fmla="*/ 0 w 60"/>
              <a:gd name="T7" fmla="*/ 95250 h 94"/>
              <a:gd name="T8" fmla="*/ 25400 w 60"/>
              <a:gd name="T9" fmla="*/ 101600 h 94"/>
              <a:gd name="T10" fmla="*/ 38100 w 60"/>
              <a:gd name="T11" fmla="*/ 111125 h 94"/>
              <a:gd name="T12" fmla="*/ 44450 w 60"/>
              <a:gd name="T13" fmla="*/ 74613 h 94"/>
              <a:gd name="T14" fmla="*/ 25400 w 60"/>
              <a:gd name="T15" fmla="*/ 63500 h 94"/>
              <a:gd name="T16" fmla="*/ 6350 w 60"/>
              <a:gd name="T17" fmla="*/ 53975 h 94"/>
              <a:gd name="T18" fmla="*/ 6350 w 60"/>
              <a:gd name="T19" fmla="*/ 42863 h 94"/>
              <a:gd name="T20" fmla="*/ 19050 w 60"/>
              <a:gd name="T21" fmla="*/ 15875 h 94"/>
              <a:gd name="T22" fmla="*/ 44450 w 60"/>
              <a:gd name="T23" fmla="*/ 11113 h 94"/>
              <a:gd name="T24" fmla="*/ 57150 w 60"/>
              <a:gd name="T25" fmla="*/ 0 h 94"/>
              <a:gd name="T26" fmla="*/ 69850 w 60"/>
              <a:gd name="T27" fmla="*/ 11113 h 94"/>
              <a:gd name="T28" fmla="*/ 88900 w 60"/>
              <a:gd name="T29" fmla="*/ 26988 h 94"/>
              <a:gd name="T30" fmla="*/ 76200 w 60"/>
              <a:gd name="T31" fmla="*/ 42863 h 94"/>
              <a:gd name="T32" fmla="*/ 69850 w 60"/>
              <a:gd name="T33" fmla="*/ 31750 h 94"/>
              <a:gd name="T34" fmla="*/ 57150 w 60"/>
              <a:gd name="T35" fmla="*/ 26988 h 94"/>
              <a:gd name="T36" fmla="*/ 69850 w 60"/>
              <a:gd name="T37" fmla="*/ 63500 h 94"/>
              <a:gd name="T38" fmla="*/ 8255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95250 w 60"/>
              <a:gd name="T45" fmla="*/ 106363 h 94"/>
              <a:gd name="T46" fmla="*/ 69850 w 60"/>
              <a:gd name="T47" fmla="*/ 127000 h 94"/>
              <a:gd name="T48" fmla="*/ 57150 w 60"/>
              <a:gd name="T49" fmla="*/ 149225 h 94"/>
              <a:gd name="T50" fmla="*/ 44450 w 60"/>
              <a:gd name="T51" fmla="*/ 20638 h 94"/>
              <a:gd name="T52" fmla="*/ 31750 w 60"/>
              <a:gd name="T53" fmla="*/ 26988 h 94"/>
              <a:gd name="T54" fmla="*/ 25400 w 60"/>
              <a:gd name="T55" fmla="*/ 38100 h 94"/>
              <a:gd name="T56" fmla="*/ 31750 w 60"/>
              <a:gd name="T57" fmla="*/ 47625 h 94"/>
              <a:gd name="T58" fmla="*/ 44450 w 60"/>
              <a:gd name="T59" fmla="*/ 58738 h 94"/>
              <a:gd name="T60" fmla="*/ 57150 w 60"/>
              <a:gd name="T61" fmla="*/ 117475 h 94"/>
              <a:gd name="T62" fmla="*/ 69850 w 60"/>
              <a:gd name="T63" fmla="*/ 111125 h 94"/>
              <a:gd name="T64" fmla="*/ 76200 w 60"/>
              <a:gd name="T65" fmla="*/ 95250 h 94"/>
              <a:gd name="T66" fmla="*/ 76200 w 60"/>
              <a:gd name="T67" fmla="*/ 85725 h 94"/>
              <a:gd name="T68" fmla="*/ 5715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8" y="94"/>
                </a:moveTo>
                <a:lnTo>
                  <a:pt x="28" y="84"/>
                </a:lnTo>
                <a:lnTo>
                  <a:pt x="20" y="84"/>
                </a:lnTo>
                <a:lnTo>
                  <a:pt x="16" y="80"/>
                </a:lnTo>
                <a:lnTo>
                  <a:pt x="12" y="77"/>
                </a:lnTo>
                <a:lnTo>
                  <a:pt x="8" y="74"/>
                </a:lnTo>
                <a:lnTo>
                  <a:pt x="4" y="67"/>
                </a:lnTo>
                <a:lnTo>
                  <a:pt x="0" y="60"/>
                </a:lnTo>
                <a:lnTo>
                  <a:pt x="12" y="60"/>
                </a:lnTo>
                <a:lnTo>
                  <a:pt x="16" y="64"/>
                </a:lnTo>
                <a:lnTo>
                  <a:pt x="16" y="67"/>
                </a:lnTo>
                <a:lnTo>
                  <a:pt x="24" y="70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6" y="40"/>
                </a:lnTo>
                <a:lnTo>
                  <a:pt x="8" y="37"/>
                </a:lnTo>
                <a:lnTo>
                  <a:pt x="4" y="34"/>
                </a:lnTo>
                <a:lnTo>
                  <a:pt x="4" y="30"/>
                </a:lnTo>
                <a:lnTo>
                  <a:pt x="4" y="27"/>
                </a:lnTo>
                <a:lnTo>
                  <a:pt x="4" y="17"/>
                </a:lnTo>
                <a:lnTo>
                  <a:pt x="12" y="10"/>
                </a:lnTo>
                <a:lnTo>
                  <a:pt x="20" y="7"/>
                </a:lnTo>
                <a:lnTo>
                  <a:pt x="28" y="7"/>
                </a:lnTo>
                <a:lnTo>
                  <a:pt x="28" y="0"/>
                </a:lnTo>
                <a:lnTo>
                  <a:pt x="36" y="0"/>
                </a:lnTo>
                <a:lnTo>
                  <a:pt x="36" y="7"/>
                </a:lnTo>
                <a:lnTo>
                  <a:pt x="44" y="7"/>
                </a:lnTo>
                <a:lnTo>
                  <a:pt x="52" y="10"/>
                </a:lnTo>
                <a:lnTo>
                  <a:pt x="56" y="17"/>
                </a:lnTo>
                <a:lnTo>
                  <a:pt x="60" y="24"/>
                </a:lnTo>
                <a:lnTo>
                  <a:pt x="48" y="27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6" y="37"/>
                </a:lnTo>
                <a:lnTo>
                  <a:pt x="44" y="40"/>
                </a:lnTo>
                <a:lnTo>
                  <a:pt x="48" y="40"/>
                </a:lnTo>
                <a:lnTo>
                  <a:pt x="52" y="44"/>
                </a:lnTo>
                <a:lnTo>
                  <a:pt x="56" y="47"/>
                </a:lnTo>
                <a:lnTo>
                  <a:pt x="60" y="50"/>
                </a:lnTo>
                <a:lnTo>
                  <a:pt x="60" y="57"/>
                </a:lnTo>
                <a:lnTo>
                  <a:pt x="60" y="60"/>
                </a:lnTo>
                <a:lnTo>
                  <a:pt x="60" y="67"/>
                </a:lnTo>
                <a:lnTo>
                  <a:pt x="56" y="77"/>
                </a:lnTo>
                <a:lnTo>
                  <a:pt x="44" y="80"/>
                </a:lnTo>
                <a:lnTo>
                  <a:pt x="36" y="84"/>
                </a:lnTo>
                <a:lnTo>
                  <a:pt x="36" y="94"/>
                </a:lnTo>
                <a:lnTo>
                  <a:pt x="28" y="94"/>
                </a:lnTo>
                <a:close/>
                <a:moveTo>
                  <a:pt x="28" y="13"/>
                </a:moveTo>
                <a:lnTo>
                  <a:pt x="24" y="17"/>
                </a:lnTo>
                <a:lnTo>
                  <a:pt x="20" y="17"/>
                </a:lnTo>
                <a:lnTo>
                  <a:pt x="16" y="20"/>
                </a:lnTo>
                <a:lnTo>
                  <a:pt x="16" y="24"/>
                </a:lnTo>
                <a:lnTo>
                  <a:pt x="16" y="27"/>
                </a:lnTo>
                <a:lnTo>
                  <a:pt x="20" y="30"/>
                </a:lnTo>
                <a:lnTo>
                  <a:pt x="24" y="34"/>
                </a:lnTo>
                <a:lnTo>
                  <a:pt x="28" y="37"/>
                </a:lnTo>
                <a:lnTo>
                  <a:pt x="28" y="13"/>
                </a:lnTo>
                <a:close/>
                <a:moveTo>
                  <a:pt x="36" y="74"/>
                </a:moveTo>
                <a:lnTo>
                  <a:pt x="40" y="70"/>
                </a:lnTo>
                <a:lnTo>
                  <a:pt x="44" y="70"/>
                </a:lnTo>
                <a:lnTo>
                  <a:pt x="48" y="64"/>
                </a:lnTo>
                <a:lnTo>
                  <a:pt x="48" y="60"/>
                </a:lnTo>
                <a:lnTo>
                  <a:pt x="48" y="57"/>
                </a:lnTo>
                <a:lnTo>
                  <a:pt x="48" y="54"/>
                </a:lnTo>
                <a:lnTo>
                  <a:pt x="44" y="50"/>
                </a:lnTo>
                <a:lnTo>
                  <a:pt x="36" y="47"/>
                </a:lnTo>
                <a:lnTo>
                  <a:pt x="36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8" name="Freeform 110"/>
          <p:cNvSpPr>
            <a:spLocks/>
          </p:cNvSpPr>
          <p:nvPr/>
        </p:nvSpPr>
        <p:spPr bwMode="auto">
          <a:xfrm>
            <a:off x="6673850" y="1574800"/>
            <a:ext cx="82550" cy="90488"/>
          </a:xfrm>
          <a:custGeom>
            <a:avLst/>
            <a:gdLst>
              <a:gd name="T0" fmla="*/ 19050 w 52"/>
              <a:gd name="T1" fmla="*/ 58738 h 57"/>
              <a:gd name="T2" fmla="*/ 25400 w 52"/>
              <a:gd name="T3" fmla="*/ 68263 h 57"/>
              <a:gd name="T4" fmla="*/ 44450 w 52"/>
              <a:gd name="T5" fmla="*/ 74613 h 57"/>
              <a:gd name="T6" fmla="*/ 63500 w 52"/>
              <a:gd name="T7" fmla="*/ 74613 h 57"/>
              <a:gd name="T8" fmla="*/ 63500 w 52"/>
              <a:gd name="T9" fmla="*/ 63500 h 57"/>
              <a:gd name="T10" fmla="*/ 57150 w 52"/>
              <a:gd name="T11" fmla="*/ 58738 h 57"/>
              <a:gd name="T12" fmla="*/ 44450 w 52"/>
              <a:gd name="T13" fmla="*/ 52388 h 57"/>
              <a:gd name="T14" fmla="*/ 19050 w 52"/>
              <a:gd name="T15" fmla="*/ 42863 h 57"/>
              <a:gd name="T16" fmla="*/ 6350 w 52"/>
              <a:gd name="T17" fmla="*/ 36513 h 57"/>
              <a:gd name="T18" fmla="*/ 0 w 52"/>
              <a:gd name="T19" fmla="*/ 20638 h 57"/>
              <a:gd name="T20" fmla="*/ 6350 w 52"/>
              <a:gd name="T21" fmla="*/ 11113 h 57"/>
              <a:gd name="T22" fmla="*/ 12700 w 52"/>
              <a:gd name="T23" fmla="*/ 4763 h 57"/>
              <a:gd name="T24" fmla="*/ 25400 w 52"/>
              <a:gd name="T25" fmla="*/ 0 h 57"/>
              <a:gd name="T26" fmla="*/ 38100 w 52"/>
              <a:gd name="T27" fmla="*/ 0 h 57"/>
              <a:gd name="T28" fmla="*/ 57150 w 52"/>
              <a:gd name="T29" fmla="*/ 0 h 57"/>
              <a:gd name="T30" fmla="*/ 69850 w 52"/>
              <a:gd name="T31" fmla="*/ 11113 h 57"/>
              <a:gd name="T32" fmla="*/ 76200 w 52"/>
              <a:gd name="T33" fmla="*/ 20638 h 57"/>
              <a:gd name="T34" fmla="*/ 57150 w 52"/>
              <a:gd name="T35" fmla="*/ 20638 h 57"/>
              <a:gd name="T36" fmla="*/ 50800 w 52"/>
              <a:gd name="T37" fmla="*/ 11113 h 57"/>
              <a:gd name="T38" fmla="*/ 31750 w 52"/>
              <a:gd name="T39" fmla="*/ 11113 h 57"/>
              <a:gd name="T40" fmla="*/ 19050 w 52"/>
              <a:gd name="T41" fmla="*/ 15875 h 57"/>
              <a:gd name="T42" fmla="*/ 19050 w 52"/>
              <a:gd name="T43" fmla="*/ 26988 h 57"/>
              <a:gd name="T44" fmla="*/ 25400 w 52"/>
              <a:gd name="T45" fmla="*/ 26988 h 57"/>
              <a:gd name="T46" fmla="*/ 31750 w 52"/>
              <a:gd name="T47" fmla="*/ 31750 h 57"/>
              <a:gd name="T48" fmla="*/ 57150 w 52"/>
              <a:gd name="T49" fmla="*/ 36513 h 57"/>
              <a:gd name="T50" fmla="*/ 76200 w 52"/>
              <a:gd name="T51" fmla="*/ 42863 h 57"/>
              <a:gd name="T52" fmla="*/ 82550 w 52"/>
              <a:gd name="T53" fmla="*/ 52388 h 57"/>
              <a:gd name="T54" fmla="*/ 82550 w 52"/>
              <a:gd name="T55" fmla="*/ 68263 h 57"/>
              <a:gd name="T56" fmla="*/ 76200 w 52"/>
              <a:gd name="T57" fmla="*/ 79375 h 57"/>
              <a:gd name="T58" fmla="*/ 57150 w 52"/>
              <a:gd name="T59" fmla="*/ 90488 h 57"/>
              <a:gd name="T60" fmla="*/ 25400 w 52"/>
              <a:gd name="T61" fmla="*/ 90488 h 57"/>
              <a:gd name="T62" fmla="*/ 6350 w 52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0" y="40"/>
                </a:moveTo>
                <a:lnTo>
                  <a:pt x="12" y="37"/>
                </a:lnTo>
                <a:lnTo>
                  <a:pt x="12" y="43"/>
                </a:lnTo>
                <a:lnTo>
                  <a:pt x="16" y="43"/>
                </a:lnTo>
                <a:lnTo>
                  <a:pt x="20" y="47"/>
                </a:lnTo>
                <a:lnTo>
                  <a:pt x="28" y="47"/>
                </a:lnTo>
                <a:lnTo>
                  <a:pt x="32" y="47"/>
                </a:lnTo>
                <a:lnTo>
                  <a:pt x="40" y="47"/>
                </a:lnTo>
                <a:lnTo>
                  <a:pt x="40" y="43"/>
                </a:lnTo>
                <a:lnTo>
                  <a:pt x="40" y="40"/>
                </a:lnTo>
                <a:lnTo>
                  <a:pt x="40" y="37"/>
                </a:lnTo>
                <a:lnTo>
                  <a:pt x="36" y="37"/>
                </a:lnTo>
                <a:lnTo>
                  <a:pt x="32" y="33"/>
                </a:lnTo>
                <a:lnTo>
                  <a:pt x="28" y="33"/>
                </a:lnTo>
                <a:lnTo>
                  <a:pt x="16" y="30"/>
                </a:lnTo>
                <a:lnTo>
                  <a:pt x="12" y="27"/>
                </a:lnTo>
                <a:lnTo>
                  <a:pt x="8" y="27"/>
                </a:lnTo>
                <a:lnTo>
                  <a:pt x="4" y="23"/>
                </a:lnTo>
                <a:lnTo>
                  <a:pt x="0" y="20"/>
                </a:lnTo>
                <a:lnTo>
                  <a:pt x="0" y="13"/>
                </a:lnTo>
                <a:lnTo>
                  <a:pt x="0" y="10"/>
                </a:lnTo>
                <a:lnTo>
                  <a:pt x="4" y="7"/>
                </a:lnTo>
                <a:lnTo>
                  <a:pt x="4" y="3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4" y="7"/>
                </a:lnTo>
                <a:lnTo>
                  <a:pt x="48" y="10"/>
                </a:lnTo>
                <a:lnTo>
                  <a:pt x="48" y="13"/>
                </a:lnTo>
                <a:lnTo>
                  <a:pt x="36" y="17"/>
                </a:lnTo>
                <a:lnTo>
                  <a:pt x="36" y="13"/>
                </a:lnTo>
                <a:lnTo>
                  <a:pt x="32" y="10"/>
                </a:lnTo>
                <a:lnTo>
                  <a:pt x="32" y="7"/>
                </a:lnTo>
                <a:lnTo>
                  <a:pt x="24" y="7"/>
                </a:lnTo>
                <a:lnTo>
                  <a:pt x="20" y="7"/>
                </a:lnTo>
                <a:lnTo>
                  <a:pt x="16" y="10"/>
                </a:lnTo>
                <a:lnTo>
                  <a:pt x="12" y="10"/>
                </a:lnTo>
                <a:lnTo>
                  <a:pt x="12" y="13"/>
                </a:lnTo>
                <a:lnTo>
                  <a:pt x="12" y="17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8" y="20"/>
                </a:lnTo>
                <a:lnTo>
                  <a:pt x="36" y="23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2" y="33"/>
                </a:lnTo>
                <a:lnTo>
                  <a:pt x="52" y="40"/>
                </a:lnTo>
                <a:lnTo>
                  <a:pt x="52" y="43"/>
                </a:lnTo>
                <a:lnTo>
                  <a:pt x="52" y="47"/>
                </a:lnTo>
                <a:lnTo>
                  <a:pt x="48" y="50"/>
                </a:lnTo>
                <a:lnTo>
                  <a:pt x="40" y="53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3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9" name="Freeform 111"/>
          <p:cNvSpPr>
            <a:spLocks/>
          </p:cNvSpPr>
          <p:nvPr/>
        </p:nvSpPr>
        <p:spPr bwMode="auto">
          <a:xfrm>
            <a:off x="6788150" y="1543050"/>
            <a:ext cx="50800" cy="122238"/>
          </a:xfrm>
          <a:custGeom>
            <a:avLst/>
            <a:gdLst>
              <a:gd name="T0" fmla="*/ 50800 w 32"/>
              <a:gd name="T1" fmla="*/ 122238 h 77"/>
              <a:gd name="T2" fmla="*/ 31750 w 32"/>
              <a:gd name="T3" fmla="*/ 122238 h 77"/>
              <a:gd name="T4" fmla="*/ 31750 w 32"/>
              <a:gd name="T5" fmla="*/ 26988 h 77"/>
              <a:gd name="T6" fmla="*/ 25400 w 32"/>
              <a:gd name="T7" fmla="*/ 31750 h 77"/>
              <a:gd name="T8" fmla="*/ 19050 w 32"/>
              <a:gd name="T9" fmla="*/ 36513 h 77"/>
              <a:gd name="T10" fmla="*/ 6350 w 32"/>
              <a:gd name="T11" fmla="*/ 36513 h 77"/>
              <a:gd name="T12" fmla="*/ 0 w 32"/>
              <a:gd name="T13" fmla="*/ 42863 h 77"/>
              <a:gd name="T14" fmla="*/ 0 w 32"/>
              <a:gd name="T15" fmla="*/ 26988 h 77"/>
              <a:gd name="T16" fmla="*/ 12700 w 32"/>
              <a:gd name="T17" fmla="*/ 20638 h 77"/>
              <a:gd name="T18" fmla="*/ 25400 w 32"/>
              <a:gd name="T19" fmla="*/ 15875 h 77"/>
              <a:gd name="T20" fmla="*/ 38100 w 32"/>
              <a:gd name="T21" fmla="*/ 4763 h 77"/>
              <a:gd name="T22" fmla="*/ 44450 w 32"/>
              <a:gd name="T23" fmla="*/ 0 h 77"/>
              <a:gd name="T24" fmla="*/ 50800 w 32"/>
              <a:gd name="T25" fmla="*/ 0 h 77"/>
              <a:gd name="T26" fmla="*/ 50800 w 32"/>
              <a:gd name="T27" fmla="*/ 122238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" h="77">
                <a:moveTo>
                  <a:pt x="32" y="77"/>
                </a:moveTo>
                <a:lnTo>
                  <a:pt x="20" y="77"/>
                </a:lnTo>
                <a:lnTo>
                  <a:pt x="20" y="17"/>
                </a:lnTo>
                <a:lnTo>
                  <a:pt x="16" y="20"/>
                </a:lnTo>
                <a:lnTo>
                  <a:pt x="12" y="23"/>
                </a:lnTo>
                <a:lnTo>
                  <a:pt x="4" y="23"/>
                </a:lnTo>
                <a:lnTo>
                  <a:pt x="0" y="27"/>
                </a:lnTo>
                <a:lnTo>
                  <a:pt x="0" y="17"/>
                </a:lnTo>
                <a:lnTo>
                  <a:pt x="8" y="13"/>
                </a:lnTo>
                <a:lnTo>
                  <a:pt x="16" y="10"/>
                </a:lnTo>
                <a:lnTo>
                  <a:pt x="24" y="3"/>
                </a:lnTo>
                <a:lnTo>
                  <a:pt x="28" y="0"/>
                </a:lnTo>
                <a:lnTo>
                  <a:pt x="32" y="0"/>
                </a:lnTo>
                <a:lnTo>
                  <a:pt x="32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0" name="Freeform 112"/>
          <p:cNvSpPr>
            <a:spLocks/>
          </p:cNvSpPr>
          <p:nvPr/>
        </p:nvSpPr>
        <p:spPr bwMode="auto">
          <a:xfrm>
            <a:off x="6896100" y="1649413"/>
            <a:ext cx="19050" cy="36512"/>
          </a:xfrm>
          <a:custGeom>
            <a:avLst/>
            <a:gdLst>
              <a:gd name="T0" fmla="*/ 0 w 12"/>
              <a:gd name="T1" fmla="*/ 15875 h 23"/>
              <a:gd name="T2" fmla="*/ 0 w 12"/>
              <a:gd name="T3" fmla="*/ 0 h 23"/>
              <a:gd name="T4" fmla="*/ 19050 w 12"/>
              <a:gd name="T5" fmla="*/ 0 h 23"/>
              <a:gd name="T6" fmla="*/ 19050 w 12"/>
              <a:gd name="T7" fmla="*/ 15875 h 23"/>
              <a:gd name="T8" fmla="*/ 19050 w 12"/>
              <a:gd name="T9" fmla="*/ 20637 h 23"/>
              <a:gd name="T10" fmla="*/ 19050 w 12"/>
              <a:gd name="T11" fmla="*/ 31750 h 23"/>
              <a:gd name="T12" fmla="*/ 12700 w 12"/>
              <a:gd name="T13" fmla="*/ 36512 h 23"/>
              <a:gd name="T14" fmla="*/ 6350 w 12"/>
              <a:gd name="T15" fmla="*/ 36512 h 23"/>
              <a:gd name="T16" fmla="*/ 0 w 12"/>
              <a:gd name="T17" fmla="*/ 31750 h 23"/>
              <a:gd name="T18" fmla="*/ 6350 w 12"/>
              <a:gd name="T19" fmla="*/ 31750 h 23"/>
              <a:gd name="T20" fmla="*/ 12700 w 12"/>
              <a:gd name="T21" fmla="*/ 25400 h 23"/>
              <a:gd name="T22" fmla="*/ 12700 w 12"/>
              <a:gd name="T23" fmla="*/ 20637 h 23"/>
              <a:gd name="T24" fmla="*/ 12700 w 12"/>
              <a:gd name="T25" fmla="*/ 15875 h 23"/>
              <a:gd name="T26" fmla="*/ 0 w 12"/>
              <a:gd name="T27" fmla="*/ 15875 h 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3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3"/>
                </a:lnTo>
                <a:lnTo>
                  <a:pt x="12" y="20"/>
                </a:lnTo>
                <a:lnTo>
                  <a:pt x="8" y="23"/>
                </a:lnTo>
                <a:lnTo>
                  <a:pt x="4" y="23"/>
                </a:lnTo>
                <a:lnTo>
                  <a:pt x="0" y="20"/>
                </a:lnTo>
                <a:lnTo>
                  <a:pt x="4" y="20"/>
                </a:lnTo>
                <a:lnTo>
                  <a:pt x="8" y="16"/>
                </a:lnTo>
                <a:lnTo>
                  <a:pt x="8" y="13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1" name="Freeform 113"/>
          <p:cNvSpPr>
            <a:spLocks noEditPoints="1"/>
          </p:cNvSpPr>
          <p:nvPr/>
        </p:nvSpPr>
        <p:spPr bwMode="auto">
          <a:xfrm>
            <a:off x="7004050" y="1531938"/>
            <a:ext cx="95250" cy="149225"/>
          </a:xfrm>
          <a:custGeom>
            <a:avLst/>
            <a:gdLst>
              <a:gd name="T0" fmla="*/ 38100 w 60"/>
              <a:gd name="T1" fmla="*/ 133350 h 94"/>
              <a:gd name="T2" fmla="*/ 19050 w 60"/>
              <a:gd name="T3" fmla="*/ 127000 h 94"/>
              <a:gd name="T4" fmla="*/ 6350 w 60"/>
              <a:gd name="T5" fmla="*/ 117475 h 94"/>
              <a:gd name="T6" fmla="*/ 0 w 60"/>
              <a:gd name="T7" fmla="*/ 95250 h 94"/>
              <a:gd name="T8" fmla="*/ 19050 w 60"/>
              <a:gd name="T9" fmla="*/ 101600 h 94"/>
              <a:gd name="T10" fmla="*/ 31750 w 60"/>
              <a:gd name="T11" fmla="*/ 111125 h 94"/>
              <a:gd name="T12" fmla="*/ 38100 w 60"/>
              <a:gd name="T13" fmla="*/ 74613 h 94"/>
              <a:gd name="T14" fmla="*/ 19050 w 60"/>
              <a:gd name="T15" fmla="*/ 63500 h 94"/>
              <a:gd name="T16" fmla="*/ 6350 w 60"/>
              <a:gd name="T17" fmla="*/ 53975 h 94"/>
              <a:gd name="T18" fmla="*/ 0 w 60"/>
              <a:gd name="T19" fmla="*/ 42863 h 94"/>
              <a:gd name="T20" fmla="*/ 12700 w 60"/>
              <a:gd name="T21" fmla="*/ 15875 h 94"/>
              <a:gd name="T22" fmla="*/ 38100 w 60"/>
              <a:gd name="T23" fmla="*/ 11113 h 94"/>
              <a:gd name="T24" fmla="*/ 50800 w 60"/>
              <a:gd name="T25" fmla="*/ 0 h 94"/>
              <a:gd name="T26" fmla="*/ 63500 w 60"/>
              <a:gd name="T27" fmla="*/ 11113 h 94"/>
              <a:gd name="T28" fmla="*/ 82550 w 60"/>
              <a:gd name="T29" fmla="*/ 26988 h 94"/>
              <a:gd name="T30" fmla="*/ 69850 w 60"/>
              <a:gd name="T31" fmla="*/ 42863 h 94"/>
              <a:gd name="T32" fmla="*/ 63500 w 60"/>
              <a:gd name="T33" fmla="*/ 31750 h 94"/>
              <a:gd name="T34" fmla="*/ 50800 w 60"/>
              <a:gd name="T35" fmla="*/ 26988 h 94"/>
              <a:gd name="T36" fmla="*/ 63500 w 60"/>
              <a:gd name="T37" fmla="*/ 63500 h 94"/>
              <a:gd name="T38" fmla="*/ 7620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88900 w 60"/>
              <a:gd name="T45" fmla="*/ 106363 h 94"/>
              <a:gd name="T46" fmla="*/ 69850 w 60"/>
              <a:gd name="T47" fmla="*/ 127000 h 94"/>
              <a:gd name="T48" fmla="*/ 50800 w 60"/>
              <a:gd name="T49" fmla="*/ 149225 h 94"/>
              <a:gd name="T50" fmla="*/ 38100 w 60"/>
              <a:gd name="T51" fmla="*/ 20638 h 94"/>
              <a:gd name="T52" fmla="*/ 25400 w 60"/>
              <a:gd name="T53" fmla="*/ 26988 h 94"/>
              <a:gd name="T54" fmla="*/ 19050 w 60"/>
              <a:gd name="T55" fmla="*/ 38100 h 94"/>
              <a:gd name="T56" fmla="*/ 25400 w 60"/>
              <a:gd name="T57" fmla="*/ 47625 h 94"/>
              <a:gd name="T58" fmla="*/ 38100 w 60"/>
              <a:gd name="T59" fmla="*/ 58738 h 94"/>
              <a:gd name="T60" fmla="*/ 50800 w 60"/>
              <a:gd name="T61" fmla="*/ 117475 h 94"/>
              <a:gd name="T62" fmla="*/ 69850 w 60"/>
              <a:gd name="T63" fmla="*/ 111125 h 94"/>
              <a:gd name="T64" fmla="*/ 76200 w 60"/>
              <a:gd name="T65" fmla="*/ 95250 h 94"/>
              <a:gd name="T66" fmla="*/ 69850 w 60"/>
              <a:gd name="T67" fmla="*/ 85725 h 94"/>
              <a:gd name="T68" fmla="*/ 5080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4" y="94"/>
                </a:moveTo>
                <a:lnTo>
                  <a:pt x="24" y="84"/>
                </a:lnTo>
                <a:lnTo>
                  <a:pt x="20" y="84"/>
                </a:lnTo>
                <a:lnTo>
                  <a:pt x="12" y="80"/>
                </a:lnTo>
                <a:lnTo>
                  <a:pt x="8" y="77"/>
                </a:lnTo>
                <a:lnTo>
                  <a:pt x="4" y="74"/>
                </a:lnTo>
                <a:lnTo>
                  <a:pt x="0" y="67"/>
                </a:lnTo>
                <a:lnTo>
                  <a:pt x="0" y="60"/>
                </a:lnTo>
                <a:lnTo>
                  <a:pt x="12" y="60"/>
                </a:lnTo>
                <a:lnTo>
                  <a:pt x="12" y="64"/>
                </a:lnTo>
                <a:lnTo>
                  <a:pt x="16" y="67"/>
                </a:lnTo>
                <a:lnTo>
                  <a:pt x="20" y="70"/>
                </a:lnTo>
                <a:lnTo>
                  <a:pt x="24" y="74"/>
                </a:lnTo>
                <a:lnTo>
                  <a:pt x="24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0" y="30"/>
                </a:ln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4" y="7"/>
                </a:lnTo>
                <a:lnTo>
                  <a:pt x="24" y="0"/>
                </a:lnTo>
                <a:lnTo>
                  <a:pt x="32" y="0"/>
                </a:lnTo>
                <a:lnTo>
                  <a:pt x="32" y="7"/>
                </a:lnTo>
                <a:lnTo>
                  <a:pt x="40" y="7"/>
                </a:lnTo>
                <a:lnTo>
                  <a:pt x="48" y="10"/>
                </a:lnTo>
                <a:lnTo>
                  <a:pt x="52" y="17"/>
                </a:lnTo>
                <a:lnTo>
                  <a:pt x="56" y="24"/>
                </a:lnTo>
                <a:lnTo>
                  <a:pt x="44" y="27"/>
                </a:lnTo>
                <a:lnTo>
                  <a:pt x="44" y="20"/>
                </a:lnTo>
                <a:lnTo>
                  <a:pt x="40" y="20"/>
                </a:lnTo>
                <a:lnTo>
                  <a:pt x="36" y="17"/>
                </a:lnTo>
                <a:lnTo>
                  <a:pt x="32" y="17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7"/>
                </a:lnTo>
                <a:lnTo>
                  <a:pt x="56" y="47"/>
                </a:lnTo>
                <a:lnTo>
                  <a:pt x="56" y="50"/>
                </a:lnTo>
                <a:lnTo>
                  <a:pt x="60" y="57"/>
                </a:lnTo>
                <a:lnTo>
                  <a:pt x="60" y="60"/>
                </a:lnTo>
                <a:lnTo>
                  <a:pt x="56" y="67"/>
                </a:lnTo>
                <a:lnTo>
                  <a:pt x="52" y="77"/>
                </a:lnTo>
                <a:lnTo>
                  <a:pt x="44" y="80"/>
                </a:lnTo>
                <a:lnTo>
                  <a:pt x="32" y="84"/>
                </a:lnTo>
                <a:lnTo>
                  <a:pt x="32" y="94"/>
                </a:lnTo>
                <a:lnTo>
                  <a:pt x="24" y="94"/>
                </a:lnTo>
                <a:close/>
                <a:moveTo>
                  <a:pt x="24" y="13"/>
                </a:moveTo>
                <a:lnTo>
                  <a:pt x="20" y="17"/>
                </a:lnTo>
                <a:lnTo>
                  <a:pt x="16" y="17"/>
                </a:lnTo>
                <a:lnTo>
                  <a:pt x="12" y="20"/>
                </a:lnTo>
                <a:lnTo>
                  <a:pt x="12" y="24"/>
                </a:lnTo>
                <a:lnTo>
                  <a:pt x="12" y="27"/>
                </a:lnTo>
                <a:lnTo>
                  <a:pt x="16" y="30"/>
                </a:lnTo>
                <a:lnTo>
                  <a:pt x="20" y="34"/>
                </a:lnTo>
                <a:lnTo>
                  <a:pt x="24" y="37"/>
                </a:lnTo>
                <a:lnTo>
                  <a:pt x="24" y="13"/>
                </a:lnTo>
                <a:close/>
                <a:moveTo>
                  <a:pt x="32" y="74"/>
                </a:moveTo>
                <a:lnTo>
                  <a:pt x="40" y="70"/>
                </a:lnTo>
                <a:lnTo>
                  <a:pt x="44" y="70"/>
                </a:lnTo>
                <a:lnTo>
                  <a:pt x="48" y="64"/>
                </a:lnTo>
                <a:lnTo>
                  <a:pt x="48" y="60"/>
                </a:lnTo>
                <a:lnTo>
                  <a:pt x="48" y="57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2" name="Freeform 114"/>
          <p:cNvSpPr>
            <a:spLocks/>
          </p:cNvSpPr>
          <p:nvPr/>
        </p:nvSpPr>
        <p:spPr bwMode="auto">
          <a:xfrm>
            <a:off x="7112000" y="1574800"/>
            <a:ext cx="90488" cy="90488"/>
          </a:xfrm>
          <a:custGeom>
            <a:avLst/>
            <a:gdLst>
              <a:gd name="T0" fmla="*/ 19050 w 57"/>
              <a:gd name="T1" fmla="*/ 58738 h 57"/>
              <a:gd name="T2" fmla="*/ 25400 w 57"/>
              <a:gd name="T3" fmla="*/ 68263 h 57"/>
              <a:gd name="T4" fmla="*/ 44450 w 57"/>
              <a:gd name="T5" fmla="*/ 74613 h 57"/>
              <a:gd name="T6" fmla="*/ 65088 w 57"/>
              <a:gd name="T7" fmla="*/ 74613 h 57"/>
              <a:gd name="T8" fmla="*/ 71438 w 57"/>
              <a:gd name="T9" fmla="*/ 63500 h 57"/>
              <a:gd name="T10" fmla="*/ 65088 w 57"/>
              <a:gd name="T11" fmla="*/ 58738 h 57"/>
              <a:gd name="T12" fmla="*/ 44450 w 57"/>
              <a:gd name="T13" fmla="*/ 52388 h 57"/>
              <a:gd name="T14" fmla="*/ 19050 w 57"/>
              <a:gd name="T15" fmla="*/ 42863 h 57"/>
              <a:gd name="T16" fmla="*/ 6350 w 57"/>
              <a:gd name="T17" fmla="*/ 36513 h 57"/>
              <a:gd name="T18" fmla="*/ 0 w 57"/>
              <a:gd name="T19" fmla="*/ 20638 h 57"/>
              <a:gd name="T20" fmla="*/ 6350 w 57"/>
              <a:gd name="T21" fmla="*/ 11113 h 57"/>
              <a:gd name="T22" fmla="*/ 12700 w 57"/>
              <a:gd name="T23" fmla="*/ 4763 h 57"/>
              <a:gd name="T24" fmla="*/ 25400 w 57"/>
              <a:gd name="T25" fmla="*/ 0 h 57"/>
              <a:gd name="T26" fmla="*/ 38100 w 57"/>
              <a:gd name="T27" fmla="*/ 0 h 57"/>
              <a:gd name="T28" fmla="*/ 65088 w 57"/>
              <a:gd name="T29" fmla="*/ 0 h 57"/>
              <a:gd name="T30" fmla="*/ 77788 w 57"/>
              <a:gd name="T31" fmla="*/ 11113 h 57"/>
              <a:gd name="T32" fmla="*/ 84138 w 57"/>
              <a:gd name="T33" fmla="*/ 20638 h 57"/>
              <a:gd name="T34" fmla="*/ 58738 w 57"/>
              <a:gd name="T35" fmla="*/ 20638 h 57"/>
              <a:gd name="T36" fmla="*/ 52388 w 57"/>
              <a:gd name="T37" fmla="*/ 11113 h 57"/>
              <a:gd name="T38" fmla="*/ 31750 w 57"/>
              <a:gd name="T39" fmla="*/ 11113 h 57"/>
              <a:gd name="T40" fmla="*/ 25400 w 57"/>
              <a:gd name="T41" fmla="*/ 15875 h 57"/>
              <a:gd name="T42" fmla="*/ 25400 w 57"/>
              <a:gd name="T43" fmla="*/ 26988 h 57"/>
              <a:gd name="T44" fmla="*/ 25400 w 57"/>
              <a:gd name="T45" fmla="*/ 26988 h 57"/>
              <a:gd name="T46" fmla="*/ 31750 w 57"/>
              <a:gd name="T47" fmla="*/ 31750 h 57"/>
              <a:gd name="T48" fmla="*/ 58738 w 57"/>
              <a:gd name="T49" fmla="*/ 36513 h 57"/>
              <a:gd name="T50" fmla="*/ 77788 w 57"/>
              <a:gd name="T51" fmla="*/ 42863 h 57"/>
              <a:gd name="T52" fmla="*/ 90488 w 57"/>
              <a:gd name="T53" fmla="*/ 52388 h 57"/>
              <a:gd name="T54" fmla="*/ 90488 w 57"/>
              <a:gd name="T55" fmla="*/ 68263 h 57"/>
              <a:gd name="T56" fmla="*/ 77788 w 57"/>
              <a:gd name="T57" fmla="*/ 79375 h 57"/>
              <a:gd name="T58" fmla="*/ 58738 w 57"/>
              <a:gd name="T59" fmla="*/ 90488 h 57"/>
              <a:gd name="T60" fmla="*/ 25400 w 57"/>
              <a:gd name="T61" fmla="*/ 90488 h 57"/>
              <a:gd name="T62" fmla="*/ 6350 w 57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7" h="57">
                <a:moveTo>
                  <a:pt x="0" y="40"/>
                </a:moveTo>
                <a:lnTo>
                  <a:pt x="12" y="37"/>
                </a:lnTo>
                <a:lnTo>
                  <a:pt x="16" y="43"/>
                </a:lnTo>
                <a:lnTo>
                  <a:pt x="24" y="47"/>
                </a:lnTo>
                <a:lnTo>
                  <a:pt x="28" y="47"/>
                </a:lnTo>
                <a:lnTo>
                  <a:pt x="37" y="47"/>
                </a:lnTo>
                <a:lnTo>
                  <a:pt x="41" y="47"/>
                </a:lnTo>
                <a:lnTo>
                  <a:pt x="45" y="43"/>
                </a:lnTo>
                <a:lnTo>
                  <a:pt x="45" y="40"/>
                </a:lnTo>
                <a:lnTo>
                  <a:pt x="45" y="37"/>
                </a:lnTo>
                <a:lnTo>
                  <a:pt x="41" y="37"/>
                </a:lnTo>
                <a:lnTo>
                  <a:pt x="37" y="33"/>
                </a:lnTo>
                <a:lnTo>
                  <a:pt x="28" y="33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0" y="13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3" y="0"/>
                </a:lnTo>
                <a:lnTo>
                  <a:pt x="41" y="0"/>
                </a:lnTo>
                <a:lnTo>
                  <a:pt x="45" y="3"/>
                </a:lnTo>
                <a:lnTo>
                  <a:pt x="49" y="7"/>
                </a:lnTo>
                <a:lnTo>
                  <a:pt x="49" y="10"/>
                </a:lnTo>
                <a:lnTo>
                  <a:pt x="53" y="13"/>
                </a:lnTo>
                <a:lnTo>
                  <a:pt x="41" y="17"/>
                </a:lnTo>
                <a:lnTo>
                  <a:pt x="37" y="13"/>
                </a:lnTo>
                <a:lnTo>
                  <a:pt x="37" y="10"/>
                </a:lnTo>
                <a:lnTo>
                  <a:pt x="33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2" y="13"/>
                </a:lnTo>
                <a:lnTo>
                  <a:pt x="16" y="17"/>
                </a:lnTo>
                <a:lnTo>
                  <a:pt x="20" y="20"/>
                </a:lnTo>
                <a:lnTo>
                  <a:pt x="28" y="20"/>
                </a:lnTo>
                <a:lnTo>
                  <a:pt x="37" y="23"/>
                </a:lnTo>
                <a:lnTo>
                  <a:pt x="45" y="27"/>
                </a:lnTo>
                <a:lnTo>
                  <a:pt x="49" y="27"/>
                </a:lnTo>
                <a:lnTo>
                  <a:pt x="53" y="30"/>
                </a:lnTo>
                <a:lnTo>
                  <a:pt x="57" y="33"/>
                </a:lnTo>
                <a:lnTo>
                  <a:pt x="57" y="40"/>
                </a:lnTo>
                <a:lnTo>
                  <a:pt x="57" y="43"/>
                </a:lnTo>
                <a:lnTo>
                  <a:pt x="53" y="47"/>
                </a:lnTo>
                <a:lnTo>
                  <a:pt x="49" y="50"/>
                </a:lnTo>
                <a:lnTo>
                  <a:pt x="45" y="53"/>
                </a:lnTo>
                <a:lnTo>
                  <a:pt x="37" y="57"/>
                </a:lnTo>
                <a:lnTo>
                  <a:pt x="28" y="57"/>
                </a:lnTo>
                <a:lnTo>
                  <a:pt x="16" y="57"/>
                </a:lnTo>
                <a:lnTo>
                  <a:pt x="8" y="53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3" name="Freeform 115"/>
          <p:cNvSpPr>
            <a:spLocks/>
          </p:cNvSpPr>
          <p:nvPr/>
        </p:nvSpPr>
        <p:spPr bwMode="auto">
          <a:xfrm>
            <a:off x="7215188" y="1543050"/>
            <a:ext cx="95250" cy="122238"/>
          </a:xfrm>
          <a:custGeom>
            <a:avLst/>
            <a:gdLst>
              <a:gd name="T0" fmla="*/ 95250 w 60"/>
              <a:gd name="T1" fmla="*/ 106363 h 77"/>
              <a:gd name="T2" fmla="*/ 95250 w 60"/>
              <a:gd name="T3" fmla="*/ 122238 h 77"/>
              <a:gd name="T4" fmla="*/ 0 w 60"/>
              <a:gd name="T5" fmla="*/ 122238 h 77"/>
              <a:gd name="T6" fmla="*/ 0 w 60"/>
              <a:gd name="T7" fmla="*/ 115888 h 77"/>
              <a:gd name="T8" fmla="*/ 0 w 60"/>
              <a:gd name="T9" fmla="*/ 111125 h 77"/>
              <a:gd name="T10" fmla="*/ 6350 w 60"/>
              <a:gd name="T11" fmla="*/ 100013 h 77"/>
              <a:gd name="T12" fmla="*/ 12700 w 60"/>
              <a:gd name="T13" fmla="*/ 90488 h 77"/>
              <a:gd name="T14" fmla="*/ 25400 w 60"/>
              <a:gd name="T15" fmla="*/ 84138 h 77"/>
              <a:gd name="T16" fmla="*/ 38100 w 60"/>
              <a:gd name="T17" fmla="*/ 74613 h 77"/>
              <a:gd name="T18" fmla="*/ 57150 w 60"/>
              <a:gd name="T19" fmla="*/ 58738 h 77"/>
              <a:gd name="T20" fmla="*/ 69850 w 60"/>
              <a:gd name="T21" fmla="*/ 47625 h 77"/>
              <a:gd name="T22" fmla="*/ 69850 w 60"/>
              <a:gd name="T23" fmla="*/ 42863 h 77"/>
              <a:gd name="T24" fmla="*/ 76200 w 60"/>
              <a:gd name="T25" fmla="*/ 31750 h 77"/>
              <a:gd name="T26" fmla="*/ 69850 w 60"/>
              <a:gd name="T27" fmla="*/ 20638 h 77"/>
              <a:gd name="T28" fmla="*/ 69850 w 60"/>
              <a:gd name="T29" fmla="*/ 15875 h 77"/>
              <a:gd name="T30" fmla="*/ 57150 w 60"/>
              <a:gd name="T31" fmla="*/ 15875 h 77"/>
              <a:gd name="T32" fmla="*/ 50800 w 60"/>
              <a:gd name="T33" fmla="*/ 9525 h 77"/>
              <a:gd name="T34" fmla="*/ 38100 w 60"/>
              <a:gd name="T35" fmla="*/ 15875 h 77"/>
              <a:gd name="T36" fmla="*/ 31750 w 60"/>
              <a:gd name="T37" fmla="*/ 15875 h 77"/>
              <a:gd name="T38" fmla="*/ 25400 w 60"/>
              <a:gd name="T39" fmla="*/ 26988 h 77"/>
              <a:gd name="T40" fmla="*/ 19050 w 60"/>
              <a:gd name="T41" fmla="*/ 31750 h 77"/>
              <a:gd name="T42" fmla="*/ 0 w 60"/>
              <a:gd name="T43" fmla="*/ 31750 h 77"/>
              <a:gd name="T44" fmla="*/ 6350 w 60"/>
              <a:gd name="T45" fmla="*/ 15875 h 77"/>
              <a:gd name="T46" fmla="*/ 19050 w 60"/>
              <a:gd name="T47" fmla="*/ 4763 h 77"/>
              <a:gd name="T48" fmla="*/ 31750 w 60"/>
              <a:gd name="T49" fmla="*/ 0 h 77"/>
              <a:gd name="T50" fmla="*/ 50800 w 60"/>
              <a:gd name="T51" fmla="*/ 0 h 77"/>
              <a:gd name="T52" fmla="*/ 69850 w 60"/>
              <a:gd name="T53" fmla="*/ 0 h 77"/>
              <a:gd name="T54" fmla="*/ 82550 w 60"/>
              <a:gd name="T55" fmla="*/ 4763 h 77"/>
              <a:gd name="T56" fmla="*/ 88900 w 60"/>
              <a:gd name="T57" fmla="*/ 15875 h 77"/>
              <a:gd name="T58" fmla="*/ 95250 w 60"/>
              <a:gd name="T59" fmla="*/ 31750 h 77"/>
              <a:gd name="T60" fmla="*/ 95250 w 60"/>
              <a:gd name="T61" fmla="*/ 36513 h 77"/>
              <a:gd name="T62" fmla="*/ 88900 w 60"/>
              <a:gd name="T63" fmla="*/ 47625 h 77"/>
              <a:gd name="T64" fmla="*/ 88900 w 60"/>
              <a:gd name="T65" fmla="*/ 52388 h 77"/>
              <a:gd name="T66" fmla="*/ 82550 w 60"/>
              <a:gd name="T67" fmla="*/ 58738 h 77"/>
              <a:gd name="T68" fmla="*/ 69850 w 60"/>
              <a:gd name="T69" fmla="*/ 68263 h 77"/>
              <a:gd name="T70" fmla="*/ 50800 w 60"/>
              <a:gd name="T71" fmla="*/ 79375 h 77"/>
              <a:gd name="T72" fmla="*/ 38100 w 60"/>
              <a:gd name="T73" fmla="*/ 90488 h 77"/>
              <a:gd name="T74" fmla="*/ 31750 w 60"/>
              <a:gd name="T75" fmla="*/ 95250 h 77"/>
              <a:gd name="T76" fmla="*/ 31750 w 60"/>
              <a:gd name="T77" fmla="*/ 100013 h 77"/>
              <a:gd name="T78" fmla="*/ 25400 w 60"/>
              <a:gd name="T79" fmla="*/ 106363 h 77"/>
              <a:gd name="T80" fmla="*/ 95250 w 60"/>
              <a:gd name="T81" fmla="*/ 106363 h 7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" h="77">
                <a:moveTo>
                  <a:pt x="60" y="67"/>
                </a:moveTo>
                <a:lnTo>
                  <a:pt x="60" y="77"/>
                </a:lnTo>
                <a:lnTo>
                  <a:pt x="0" y="77"/>
                </a:lnTo>
                <a:lnTo>
                  <a:pt x="0" y="73"/>
                </a:lnTo>
                <a:lnTo>
                  <a:pt x="0" y="70"/>
                </a:lnTo>
                <a:lnTo>
                  <a:pt x="4" y="63"/>
                </a:lnTo>
                <a:lnTo>
                  <a:pt x="8" y="57"/>
                </a:lnTo>
                <a:lnTo>
                  <a:pt x="16" y="53"/>
                </a:lnTo>
                <a:lnTo>
                  <a:pt x="24" y="47"/>
                </a:lnTo>
                <a:lnTo>
                  <a:pt x="36" y="37"/>
                </a:lnTo>
                <a:lnTo>
                  <a:pt x="44" y="30"/>
                </a:lnTo>
                <a:lnTo>
                  <a:pt x="44" y="27"/>
                </a:lnTo>
                <a:lnTo>
                  <a:pt x="48" y="20"/>
                </a:lnTo>
                <a:lnTo>
                  <a:pt x="44" y="13"/>
                </a:lnTo>
                <a:lnTo>
                  <a:pt x="44" y="10"/>
                </a:lnTo>
                <a:lnTo>
                  <a:pt x="36" y="10"/>
                </a:lnTo>
                <a:lnTo>
                  <a:pt x="32" y="6"/>
                </a:lnTo>
                <a:lnTo>
                  <a:pt x="24" y="10"/>
                </a:lnTo>
                <a:lnTo>
                  <a:pt x="20" y="10"/>
                </a:lnTo>
                <a:lnTo>
                  <a:pt x="16" y="17"/>
                </a:lnTo>
                <a:lnTo>
                  <a:pt x="12" y="20"/>
                </a:lnTo>
                <a:lnTo>
                  <a:pt x="0" y="20"/>
                </a:lnTo>
                <a:lnTo>
                  <a:pt x="4" y="10"/>
                </a:lnTo>
                <a:lnTo>
                  <a:pt x="12" y="3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3"/>
                </a:lnTo>
                <a:lnTo>
                  <a:pt x="56" y="10"/>
                </a:lnTo>
                <a:lnTo>
                  <a:pt x="60" y="20"/>
                </a:lnTo>
                <a:lnTo>
                  <a:pt x="60" y="23"/>
                </a:lnTo>
                <a:lnTo>
                  <a:pt x="56" y="30"/>
                </a:lnTo>
                <a:lnTo>
                  <a:pt x="56" y="33"/>
                </a:lnTo>
                <a:lnTo>
                  <a:pt x="52" y="37"/>
                </a:lnTo>
                <a:lnTo>
                  <a:pt x="44" y="43"/>
                </a:lnTo>
                <a:lnTo>
                  <a:pt x="32" y="50"/>
                </a:lnTo>
                <a:lnTo>
                  <a:pt x="24" y="57"/>
                </a:lnTo>
                <a:lnTo>
                  <a:pt x="20" y="60"/>
                </a:lnTo>
                <a:lnTo>
                  <a:pt x="20" y="63"/>
                </a:lnTo>
                <a:lnTo>
                  <a:pt x="16" y="67"/>
                </a:lnTo>
                <a:lnTo>
                  <a:pt x="60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4" name="Freeform 116"/>
          <p:cNvSpPr>
            <a:spLocks/>
          </p:cNvSpPr>
          <p:nvPr/>
        </p:nvSpPr>
        <p:spPr bwMode="auto">
          <a:xfrm>
            <a:off x="7342188" y="1649413"/>
            <a:ext cx="19050" cy="36512"/>
          </a:xfrm>
          <a:custGeom>
            <a:avLst/>
            <a:gdLst>
              <a:gd name="T0" fmla="*/ 0 w 12"/>
              <a:gd name="T1" fmla="*/ 15875 h 23"/>
              <a:gd name="T2" fmla="*/ 0 w 12"/>
              <a:gd name="T3" fmla="*/ 0 h 23"/>
              <a:gd name="T4" fmla="*/ 19050 w 12"/>
              <a:gd name="T5" fmla="*/ 0 h 23"/>
              <a:gd name="T6" fmla="*/ 19050 w 12"/>
              <a:gd name="T7" fmla="*/ 15875 h 23"/>
              <a:gd name="T8" fmla="*/ 19050 w 12"/>
              <a:gd name="T9" fmla="*/ 20637 h 23"/>
              <a:gd name="T10" fmla="*/ 12700 w 12"/>
              <a:gd name="T11" fmla="*/ 31750 h 23"/>
              <a:gd name="T12" fmla="*/ 6350 w 12"/>
              <a:gd name="T13" fmla="*/ 36512 h 23"/>
              <a:gd name="T14" fmla="*/ 0 w 12"/>
              <a:gd name="T15" fmla="*/ 36512 h 23"/>
              <a:gd name="T16" fmla="*/ 0 w 12"/>
              <a:gd name="T17" fmla="*/ 31750 h 23"/>
              <a:gd name="T18" fmla="*/ 0 w 12"/>
              <a:gd name="T19" fmla="*/ 31750 h 23"/>
              <a:gd name="T20" fmla="*/ 6350 w 12"/>
              <a:gd name="T21" fmla="*/ 25400 h 23"/>
              <a:gd name="T22" fmla="*/ 6350 w 12"/>
              <a:gd name="T23" fmla="*/ 20637 h 23"/>
              <a:gd name="T24" fmla="*/ 6350 w 12"/>
              <a:gd name="T25" fmla="*/ 15875 h 23"/>
              <a:gd name="T26" fmla="*/ 0 w 12"/>
              <a:gd name="T27" fmla="*/ 15875 h 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3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3"/>
                </a:lnTo>
                <a:lnTo>
                  <a:pt x="8" y="20"/>
                </a:lnTo>
                <a:lnTo>
                  <a:pt x="4" y="23"/>
                </a:lnTo>
                <a:lnTo>
                  <a:pt x="0" y="23"/>
                </a:lnTo>
                <a:lnTo>
                  <a:pt x="0" y="20"/>
                </a:lnTo>
                <a:lnTo>
                  <a:pt x="4" y="16"/>
                </a:lnTo>
                <a:lnTo>
                  <a:pt x="4" y="13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5" name="Freeform 117"/>
          <p:cNvSpPr>
            <a:spLocks noEditPoints="1"/>
          </p:cNvSpPr>
          <p:nvPr/>
        </p:nvSpPr>
        <p:spPr bwMode="auto">
          <a:xfrm>
            <a:off x="7443788" y="1531938"/>
            <a:ext cx="95250" cy="149225"/>
          </a:xfrm>
          <a:custGeom>
            <a:avLst/>
            <a:gdLst>
              <a:gd name="T0" fmla="*/ 44450 w 60"/>
              <a:gd name="T1" fmla="*/ 133350 h 94"/>
              <a:gd name="T2" fmla="*/ 19050 w 60"/>
              <a:gd name="T3" fmla="*/ 127000 h 94"/>
              <a:gd name="T4" fmla="*/ 6350 w 60"/>
              <a:gd name="T5" fmla="*/ 117475 h 94"/>
              <a:gd name="T6" fmla="*/ 0 w 60"/>
              <a:gd name="T7" fmla="*/ 95250 h 94"/>
              <a:gd name="T8" fmla="*/ 25400 w 60"/>
              <a:gd name="T9" fmla="*/ 101600 h 94"/>
              <a:gd name="T10" fmla="*/ 31750 w 60"/>
              <a:gd name="T11" fmla="*/ 111125 h 94"/>
              <a:gd name="T12" fmla="*/ 44450 w 60"/>
              <a:gd name="T13" fmla="*/ 74613 h 94"/>
              <a:gd name="T14" fmla="*/ 19050 w 60"/>
              <a:gd name="T15" fmla="*/ 63500 h 94"/>
              <a:gd name="T16" fmla="*/ 6350 w 60"/>
              <a:gd name="T17" fmla="*/ 53975 h 94"/>
              <a:gd name="T18" fmla="*/ 0 w 60"/>
              <a:gd name="T19" fmla="*/ 42863 h 94"/>
              <a:gd name="T20" fmla="*/ 19050 w 60"/>
              <a:gd name="T21" fmla="*/ 15875 h 94"/>
              <a:gd name="T22" fmla="*/ 44450 w 60"/>
              <a:gd name="T23" fmla="*/ 11113 h 94"/>
              <a:gd name="T24" fmla="*/ 50800 w 60"/>
              <a:gd name="T25" fmla="*/ 0 h 94"/>
              <a:gd name="T26" fmla="*/ 69850 w 60"/>
              <a:gd name="T27" fmla="*/ 11113 h 94"/>
              <a:gd name="T28" fmla="*/ 88900 w 60"/>
              <a:gd name="T29" fmla="*/ 26988 h 94"/>
              <a:gd name="T30" fmla="*/ 69850 w 60"/>
              <a:gd name="T31" fmla="*/ 42863 h 94"/>
              <a:gd name="T32" fmla="*/ 63500 w 60"/>
              <a:gd name="T33" fmla="*/ 31750 h 94"/>
              <a:gd name="T34" fmla="*/ 50800 w 60"/>
              <a:gd name="T35" fmla="*/ 26988 h 94"/>
              <a:gd name="T36" fmla="*/ 63500 w 60"/>
              <a:gd name="T37" fmla="*/ 63500 h 94"/>
              <a:gd name="T38" fmla="*/ 7620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95250 w 60"/>
              <a:gd name="T45" fmla="*/ 106363 h 94"/>
              <a:gd name="T46" fmla="*/ 69850 w 60"/>
              <a:gd name="T47" fmla="*/ 127000 h 94"/>
              <a:gd name="T48" fmla="*/ 50800 w 60"/>
              <a:gd name="T49" fmla="*/ 149225 h 94"/>
              <a:gd name="T50" fmla="*/ 44450 w 60"/>
              <a:gd name="T51" fmla="*/ 20638 h 94"/>
              <a:gd name="T52" fmla="*/ 25400 w 60"/>
              <a:gd name="T53" fmla="*/ 26988 h 94"/>
              <a:gd name="T54" fmla="*/ 19050 w 60"/>
              <a:gd name="T55" fmla="*/ 38100 h 94"/>
              <a:gd name="T56" fmla="*/ 25400 w 60"/>
              <a:gd name="T57" fmla="*/ 47625 h 94"/>
              <a:gd name="T58" fmla="*/ 44450 w 60"/>
              <a:gd name="T59" fmla="*/ 58738 h 94"/>
              <a:gd name="T60" fmla="*/ 50800 w 60"/>
              <a:gd name="T61" fmla="*/ 117475 h 94"/>
              <a:gd name="T62" fmla="*/ 69850 w 60"/>
              <a:gd name="T63" fmla="*/ 111125 h 94"/>
              <a:gd name="T64" fmla="*/ 76200 w 60"/>
              <a:gd name="T65" fmla="*/ 95250 h 94"/>
              <a:gd name="T66" fmla="*/ 69850 w 60"/>
              <a:gd name="T67" fmla="*/ 85725 h 94"/>
              <a:gd name="T68" fmla="*/ 5080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8" y="94"/>
                </a:moveTo>
                <a:lnTo>
                  <a:pt x="28" y="84"/>
                </a:lnTo>
                <a:lnTo>
                  <a:pt x="20" y="84"/>
                </a:lnTo>
                <a:lnTo>
                  <a:pt x="12" y="80"/>
                </a:lnTo>
                <a:lnTo>
                  <a:pt x="8" y="77"/>
                </a:lnTo>
                <a:lnTo>
                  <a:pt x="4" y="74"/>
                </a:lnTo>
                <a:lnTo>
                  <a:pt x="0" y="67"/>
                </a:lnTo>
                <a:lnTo>
                  <a:pt x="0" y="60"/>
                </a:lnTo>
                <a:lnTo>
                  <a:pt x="12" y="60"/>
                </a:lnTo>
                <a:lnTo>
                  <a:pt x="16" y="64"/>
                </a:lnTo>
                <a:lnTo>
                  <a:pt x="16" y="67"/>
                </a:lnTo>
                <a:lnTo>
                  <a:pt x="20" y="70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4" y="30"/>
                </a:lnTo>
                <a:lnTo>
                  <a:pt x="0" y="27"/>
                </a:lnTo>
                <a:lnTo>
                  <a:pt x="4" y="17"/>
                </a:lnTo>
                <a:lnTo>
                  <a:pt x="12" y="10"/>
                </a:lnTo>
                <a:lnTo>
                  <a:pt x="16" y="7"/>
                </a:lnTo>
                <a:lnTo>
                  <a:pt x="28" y="7"/>
                </a:lnTo>
                <a:lnTo>
                  <a:pt x="28" y="0"/>
                </a:lnTo>
                <a:lnTo>
                  <a:pt x="32" y="0"/>
                </a:lnTo>
                <a:lnTo>
                  <a:pt x="32" y="7"/>
                </a:lnTo>
                <a:lnTo>
                  <a:pt x="44" y="7"/>
                </a:lnTo>
                <a:lnTo>
                  <a:pt x="48" y="10"/>
                </a:lnTo>
                <a:lnTo>
                  <a:pt x="56" y="17"/>
                </a:lnTo>
                <a:lnTo>
                  <a:pt x="56" y="24"/>
                </a:lnTo>
                <a:lnTo>
                  <a:pt x="44" y="27"/>
                </a:lnTo>
                <a:lnTo>
                  <a:pt x="44" y="20"/>
                </a:lnTo>
                <a:lnTo>
                  <a:pt x="40" y="20"/>
                </a:lnTo>
                <a:lnTo>
                  <a:pt x="40" y="17"/>
                </a:lnTo>
                <a:lnTo>
                  <a:pt x="32" y="17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7"/>
                </a:lnTo>
                <a:lnTo>
                  <a:pt x="56" y="47"/>
                </a:lnTo>
                <a:lnTo>
                  <a:pt x="60" y="50"/>
                </a:lnTo>
                <a:lnTo>
                  <a:pt x="60" y="57"/>
                </a:lnTo>
                <a:lnTo>
                  <a:pt x="60" y="60"/>
                </a:lnTo>
                <a:lnTo>
                  <a:pt x="60" y="67"/>
                </a:lnTo>
                <a:lnTo>
                  <a:pt x="52" y="77"/>
                </a:lnTo>
                <a:lnTo>
                  <a:pt x="44" y="80"/>
                </a:lnTo>
                <a:lnTo>
                  <a:pt x="32" y="84"/>
                </a:lnTo>
                <a:lnTo>
                  <a:pt x="32" y="94"/>
                </a:lnTo>
                <a:lnTo>
                  <a:pt x="28" y="94"/>
                </a:lnTo>
                <a:close/>
                <a:moveTo>
                  <a:pt x="28" y="13"/>
                </a:moveTo>
                <a:lnTo>
                  <a:pt x="20" y="17"/>
                </a:lnTo>
                <a:lnTo>
                  <a:pt x="16" y="17"/>
                </a:lnTo>
                <a:lnTo>
                  <a:pt x="16" y="20"/>
                </a:lnTo>
                <a:lnTo>
                  <a:pt x="12" y="24"/>
                </a:lnTo>
                <a:lnTo>
                  <a:pt x="16" y="27"/>
                </a:lnTo>
                <a:lnTo>
                  <a:pt x="16" y="30"/>
                </a:lnTo>
                <a:lnTo>
                  <a:pt x="20" y="34"/>
                </a:lnTo>
                <a:lnTo>
                  <a:pt x="28" y="37"/>
                </a:lnTo>
                <a:lnTo>
                  <a:pt x="28" y="13"/>
                </a:lnTo>
                <a:close/>
                <a:moveTo>
                  <a:pt x="32" y="74"/>
                </a:moveTo>
                <a:lnTo>
                  <a:pt x="40" y="70"/>
                </a:lnTo>
                <a:lnTo>
                  <a:pt x="44" y="70"/>
                </a:lnTo>
                <a:lnTo>
                  <a:pt x="48" y="64"/>
                </a:lnTo>
                <a:lnTo>
                  <a:pt x="48" y="60"/>
                </a:lnTo>
                <a:lnTo>
                  <a:pt x="48" y="57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6" name="Freeform 118"/>
          <p:cNvSpPr>
            <a:spLocks/>
          </p:cNvSpPr>
          <p:nvPr/>
        </p:nvSpPr>
        <p:spPr bwMode="auto">
          <a:xfrm>
            <a:off x="7551738" y="1574800"/>
            <a:ext cx="88900" cy="90488"/>
          </a:xfrm>
          <a:custGeom>
            <a:avLst/>
            <a:gdLst>
              <a:gd name="T0" fmla="*/ 19050 w 56"/>
              <a:gd name="T1" fmla="*/ 58738 h 57"/>
              <a:gd name="T2" fmla="*/ 31750 w 56"/>
              <a:gd name="T3" fmla="*/ 68263 h 57"/>
              <a:gd name="T4" fmla="*/ 44450 w 56"/>
              <a:gd name="T5" fmla="*/ 74613 h 57"/>
              <a:gd name="T6" fmla="*/ 63500 w 56"/>
              <a:gd name="T7" fmla="*/ 74613 h 57"/>
              <a:gd name="T8" fmla="*/ 69850 w 56"/>
              <a:gd name="T9" fmla="*/ 63500 h 57"/>
              <a:gd name="T10" fmla="*/ 63500 w 56"/>
              <a:gd name="T11" fmla="*/ 58738 h 57"/>
              <a:gd name="T12" fmla="*/ 44450 w 56"/>
              <a:gd name="T13" fmla="*/ 52388 h 57"/>
              <a:gd name="T14" fmla="*/ 19050 w 56"/>
              <a:gd name="T15" fmla="*/ 42863 h 57"/>
              <a:gd name="T16" fmla="*/ 6350 w 56"/>
              <a:gd name="T17" fmla="*/ 36513 h 57"/>
              <a:gd name="T18" fmla="*/ 6350 w 56"/>
              <a:gd name="T19" fmla="*/ 20638 h 57"/>
              <a:gd name="T20" fmla="*/ 6350 w 56"/>
              <a:gd name="T21" fmla="*/ 11113 h 57"/>
              <a:gd name="T22" fmla="*/ 19050 w 56"/>
              <a:gd name="T23" fmla="*/ 4763 h 57"/>
              <a:gd name="T24" fmla="*/ 25400 w 56"/>
              <a:gd name="T25" fmla="*/ 0 h 57"/>
              <a:gd name="T26" fmla="*/ 44450 w 56"/>
              <a:gd name="T27" fmla="*/ 0 h 57"/>
              <a:gd name="T28" fmla="*/ 63500 w 56"/>
              <a:gd name="T29" fmla="*/ 0 h 57"/>
              <a:gd name="T30" fmla="*/ 76200 w 56"/>
              <a:gd name="T31" fmla="*/ 11113 h 57"/>
              <a:gd name="T32" fmla="*/ 82550 w 56"/>
              <a:gd name="T33" fmla="*/ 20638 h 57"/>
              <a:gd name="T34" fmla="*/ 63500 w 56"/>
              <a:gd name="T35" fmla="*/ 20638 h 57"/>
              <a:gd name="T36" fmla="*/ 50800 w 56"/>
              <a:gd name="T37" fmla="*/ 11113 h 57"/>
              <a:gd name="T38" fmla="*/ 31750 w 56"/>
              <a:gd name="T39" fmla="*/ 11113 h 57"/>
              <a:gd name="T40" fmla="*/ 25400 w 56"/>
              <a:gd name="T41" fmla="*/ 15875 h 57"/>
              <a:gd name="T42" fmla="*/ 25400 w 56"/>
              <a:gd name="T43" fmla="*/ 26988 h 57"/>
              <a:gd name="T44" fmla="*/ 25400 w 56"/>
              <a:gd name="T45" fmla="*/ 26988 h 57"/>
              <a:gd name="T46" fmla="*/ 38100 w 56"/>
              <a:gd name="T47" fmla="*/ 31750 h 57"/>
              <a:gd name="T48" fmla="*/ 63500 w 56"/>
              <a:gd name="T49" fmla="*/ 36513 h 57"/>
              <a:gd name="T50" fmla="*/ 76200 w 56"/>
              <a:gd name="T51" fmla="*/ 42863 h 57"/>
              <a:gd name="T52" fmla="*/ 88900 w 56"/>
              <a:gd name="T53" fmla="*/ 52388 h 57"/>
              <a:gd name="T54" fmla="*/ 88900 w 56"/>
              <a:gd name="T55" fmla="*/ 68263 h 57"/>
              <a:gd name="T56" fmla="*/ 76200 w 56"/>
              <a:gd name="T57" fmla="*/ 79375 h 57"/>
              <a:gd name="T58" fmla="*/ 57150 w 56"/>
              <a:gd name="T59" fmla="*/ 90488 h 57"/>
              <a:gd name="T60" fmla="*/ 31750 w 56"/>
              <a:gd name="T61" fmla="*/ 90488 h 57"/>
              <a:gd name="T62" fmla="*/ 6350 w 56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6" y="43"/>
                </a:lnTo>
                <a:lnTo>
                  <a:pt x="20" y="43"/>
                </a:lnTo>
                <a:lnTo>
                  <a:pt x="24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4" y="43"/>
                </a:lnTo>
                <a:lnTo>
                  <a:pt x="44" y="40"/>
                </a:lnTo>
                <a:lnTo>
                  <a:pt x="44" y="37"/>
                </a:lnTo>
                <a:lnTo>
                  <a:pt x="40" y="37"/>
                </a:lnTo>
                <a:lnTo>
                  <a:pt x="36" y="33"/>
                </a:lnTo>
                <a:lnTo>
                  <a:pt x="28" y="33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4" y="13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2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2" y="13"/>
                </a:lnTo>
                <a:lnTo>
                  <a:pt x="40" y="17"/>
                </a:lnTo>
                <a:lnTo>
                  <a:pt x="40" y="13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6" y="13"/>
                </a:lnTo>
                <a:lnTo>
                  <a:pt x="16" y="17"/>
                </a:lnTo>
                <a:lnTo>
                  <a:pt x="20" y="20"/>
                </a:lnTo>
                <a:lnTo>
                  <a:pt x="24" y="20"/>
                </a:lnTo>
                <a:lnTo>
                  <a:pt x="28" y="20"/>
                </a:lnTo>
                <a:lnTo>
                  <a:pt x="40" y="23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6" y="33"/>
                </a:lnTo>
                <a:lnTo>
                  <a:pt x="56" y="40"/>
                </a:lnTo>
                <a:lnTo>
                  <a:pt x="56" y="43"/>
                </a:lnTo>
                <a:lnTo>
                  <a:pt x="52" y="47"/>
                </a:lnTo>
                <a:lnTo>
                  <a:pt x="48" y="50"/>
                </a:lnTo>
                <a:lnTo>
                  <a:pt x="44" y="53"/>
                </a:lnTo>
                <a:lnTo>
                  <a:pt x="36" y="57"/>
                </a:lnTo>
                <a:lnTo>
                  <a:pt x="28" y="57"/>
                </a:lnTo>
                <a:lnTo>
                  <a:pt x="20" y="57"/>
                </a:lnTo>
                <a:lnTo>
                  <a:pt x="12" y="53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7" name="Freeform 119"/>
          <p:cNvSpPr>
            <a:spLocks/>
          </p:cNvSpPr>
          <p:nvPr/>
        </p:nvSpPr>
        <p:spPr bwMode="auto">
          <a:xfrm>
            <a:off x="7659688" y="1543050"/>
            <a:ext cx="95250" cy="122238"/>
          </a:xfrm>
          <a:custGeom>
            <a:avLst/>
            <a:gdLst>
              <a:gd name="T0" fmla="*/ 0 w 60"/>
              <a:gd name="T1" fmla="*/ 90488 h 77"/>
              <a:gd name="T2" fmla="*/ 19050 w 60"/>
              <a:gd name="T3" fmla="*/ 84138 h 77"/>
              <a:gd name="T4" fmla="*/ 19050 w 60"/>
              <a:gd name="T5" fmla="*/ 95250 h 77"/>
              <a:gd name="T6" fmla="*/ 25400 w 60"/>
              <a:gd name="T7" fmla="*/ 100013 h 77"/>
              <a:gd name="T8" fmla="*/ 38100 w 60"/>
              <a:gd name="T9" fmla="*/ 106363 h 77"/>
              <a:gd name="T10" fmla="*/ 44450 w 60"/>
              <a:gd name="T11" fmla="*/ 106363 h 77"/>
              <a:gd name="T12" fmla="*/ 57150 w 60"/>
              <a:gd name="T13" fmla="*/ 106363 h 77"/>
              <a:gd name="T14" fmla="*/ 69850 w 60"/>
              <a:gd name="T15" fmla="*/ 100013 h 77"/>
              <a:gd name="T16" fmla="*/ 69850 w 60"/>
              <a:gd name="T17" fmla="*/ 90488 h 77"/>
              <a:gd name="T18" fmla="*/ 76200 w 60"/>
              <a:gd name="T19" fmla="*/ 84138 h 77"/>
              <a:gd name="T20" fmla="*/ 69850 w 60"/>
              <a:gd name="T21" fmla="*/ 74613 h 77"/>
              <a:gd name="T22" fmla="*/ 69850 w 60"/>
              <a:gd name="T23" fmla="*/ 63500 h 77"/>
              <a:gd name="T24" fmla="*/ 57150 w 60"/>
              <a:gd name="T25" fmla="*/ 63500 h 77"/>
              <a:gd name="T26" fmla="*/ 44450 w 60"/>
              <a:gd name="T27" fmla="*/ 58738 h 77"/>
              <a:gd name="T28" fmla="*/ 44450 w 60"/>
              <a:gd name="T29" fmla="*/ 58738 h 77"/>
              <a:gd name="T30" fmla="*/ 31750 w 60"/>
              <a:gd name="T31" fmla="*/ 63500 h 77"/>
              <a:gd name="T32" fmla="*/ 38100 w 60"/>
              <a:gd name="T33" fmla="*/ 47625 h 77"/>
              <a:gd name="T34" fmla="*/ 38100 w 60"/>
              <a:gd name="T35" fmla="*/ 47625 h 77"/>
              <a:gd name="T36" fmla="*/ 38100 w 60"/>
              <a:gd name="T37" fmla="*/ 47625 h 77"/>
              <a:gd name="T38" fmla="*/ 50800 w 60"/>
              <a:gd name="T39" fmla="*/ 47625 h 77"/>
              <a:gd name="T40" fmla="*/ 57150 w 60"/>
              <a:gd name="T41" fmla="*/ 42863 h 77"/>
              <a:gd name="T42" fmla="*/ 63500 w 60"/>
              <a:gd name="T43" fmla="*/ 36513 h 77"/>
              <a:gd name="T44" fmla="*/ 63500 w 60"/>
              <a:gd name="T45" fmla="*/ 26988 h 77"/>
              <a:gd name="T46" fmla="*/ 63500 w 60"/>
              <a:gd name="T47" fmla="*/ 20638 h 77"/>
              <a:gd name="T48" fmla="*/ 57150 w 60"/>
              <a:gd name="T49" fmla="*/ 15875 h 77"/>
              <a:gd name="T50" fmla="*/ 50800 w 60"/>
              <a:gd name="T51" fmla="*/ 9525 h 77"/>
              <a:gd name="T52" fmla="*/ 44450 w 60"/>
              <a:gd name="T53" fmla="*/ 9525 h 77"/>
              <a:gd name="T54" fmla="*/ 38100 w 60"/>
              <a:gd name="T55" fmla="*/ 9525 h 77"/>
              <a:gd name="T56" fmla="*/ 25400 w 60"/>
              <a:gd name="T57" fmla="*/ 15875 h 77"/>
              <a:gd name="T58" fmla="*/ 25400 w 60"/>
              <a:gd name="T59" fmla="*/ 20638 h 77"/>
              <a:gd name="T60" fmla="*/ 19050 w 60"/>
              <a:gd name="T61" fmla="*/ 31750 h 77"/>
              <a:gd name="T62" fmla="*/ 0 w 60"/>
              <a:gd name="T63" fmla="*/ 31750 h 77"/>
              <a:gd name="T64" fmla="*/ 6350 w 60"/>
              <a:gd name="T65" fmla="*/ 15875 h 77"/>
              <a:gd name="T66" fmla="*/ 12700 w 60"/>
              <a:gd name="T67" fmla="*/ 4763 h 77"/>
              <a:gd name="T68" fmla="*/ 25400 w 60"/>
              <a:gd name="T69" fmla="*/ 0 h 77"/>
              <a:gd name="T70" fmla="*/ 44450 w 60"/>
              <a:gd name="T71" fmla="*/ 0 h 77"/>
              <a:gd name="T72" fmla="*/ 57150 w 60"/>
              <a:gd name="T73" fmla="*/ 0 h 77"/>
              <a:gd name="T74" fmla="*/ 63500 w 60"/>
              <a:gd name="T75" fmla="*/ 0 h 77"/>
              <a:gd name="T76" fmla="*/ 76200 w 60"/>
              <a:gd name="T77" fmla="*/ 4763 h 77"/>
              <a:gd name="T78" fmla="*/ 82550 w 60"/>
              <a:gd name="T79" fmla="*/ 9525 h 77"/>
              <a:gd name="T80" fmla="*/ 82550 w 60"/>
              <a:gd name="T81" fmla="*/ 20638 h 77"/>
              <a:gd name="T82" fmla="*/ 82550 w 60"/>
              <a:gd name="T83" fmla="*/ 26988 h 77"/>
              <a:gd name="T84" fmla="*/ 82550 w 60"/>
              <a:gd name="T85" fmla="*/ 36513 h 77"/>
              <a:gd name="T86" fmla="*/ 82550 w 60"/>
              <a:gd name="T87" fmla="*/ 42863 h 77"/>
              <a:gd name="T88" fmla="*/ 76200 w 60"/>
              <a:gd name="T89" fmla="*/ 47625 h 77"/>
              <a:gd name="T90" fmla="*/ 63500 w 60"/>
              <a:gd name="T91" fmla="*/ 52388 h 77"/>
              <a:gd name="T92" fmla="*/ 76200 w 60"/>
              <a:gd name="T93" fmla="*/ 58738 h 77"/>
              <a:gd name="T94" fmla="*/ 88900 w 60"/>
              <a:gd name="T95" fmla="*/ 63500 h 77"/>
              <a:gd name="T96" fmla="*/ 88900 w 60"/>
              <a:gd name="T97" fmla="*/ 74613 h 77"/>
              <a:gd name="T98" fmla="*/ 95250 w 60"/>
              <a:gd name="T99" fmla="*/ 84138 h 77"/>
              <a:gd name="T100" fmla="*/ 88900 w 60"/>
              <a:gd name="T101" fmla="*/ 95250 h 77"/>
              <a:gd name="T102" fmla="*/ 82550 w 60"/>
              <a:gd name="T103" fmla="*/ 111125 h 77"/>
              <a:gd name="T104" fmla="*/ 63500 w 60"/>
              <a:gd name="T105" fmla="*/ 115888 h 77"/>
              <a:gd name="T106" fmla="*/ 44450 w 60"/>
              <a:gd name="T107" fmla="*/ 122238 h 77"/>
              <a:gd name="T108" fmla="*/ 25400 w 60"/>
              <a:gd name="T109" fmla="*/ 115888 h 77"/>
              <a:gd name="T110" fmla="*/ 12700 w 60"/>
              <a:gd name="T111" fmla="*/ 111125 h 77"/>
              <a:gd name="T112" fmla="*/ 0 w 60"/>
              <a:gd name="T113" fmla="*/ 100013 h 77"/>
              <a:gd name="T114" fmla="*/ 0 w 60"/>
              <a:gd name="T115" fmla="*/ 90488 h 7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" h="77">
                <a:moveTo>
                  <a:pt x="0" y="57"/>
                </a:moveTo>
                <a:lnTo>
                  <a:pt x="12" y="53"/>
                </a:lnTo>
                <a:lnTo>
                  <a:pt x="12" y="60"/>
                </a:lnTo>
                <a:lnTo>
                  <a:pt x="16" y="63"/>
                </a:lnTo>
                <a:lnTo>
                  <a:pt x="24" y="67"/>
                </a:lnTo>
                <a:lnTo>
                  <a:pt x="28" y="67"/>
                </a:lnTo>
                <a:lnTo>
                  <a:pt x="36" y="67"/>
                </a:lnTo>
                <a:lnTo>
                  <a:pt x="44" y="63"/>
                </a:lnTo>
                <a:lnTo>
                  <a:pt x="44" y="57"/>
                </a:lnTo>
                <a:lnTo>
                  <a:pt x="48" y="53"/>
                </a:lnTo>
                <a:lnTo>
                  <a:pt x="44" y="47"/>
                </a:lnTo>
                <a:lnTo>
                  <a:pt x="44" y="40"/>
                </a:lnTo>
                <a:lnTo>
                  <a:pt x="36" y="40"/>
                </a:lnTo>
                <a:lnTo>
                  <a:pt x="28" y="37"/>
                </a:lnTo>
                <a:lnTo>
                  <a:pt x="20" y="40"/>
                </a:lnTo>
                <a:lnTo>
                  <a:pt x="24" y="30"/>
                </a:lnTo>
                <a:lnTo>
                  <a:pt x="32" y="30"/>
                </a:lnTo>
                <a:lnTo>
                  <a:pt x="36" y="27"/>
                </a:lnTo>
                <a:lnTo>
                  <a:pt x="40" y="23"/>
                </a:lnTo>
                <a:lnTo>
                  <a:pt x="40" y="17"/>
                </a:lnTo>
                <a:lnTo>
                  <a:pt x="40" y="13"/>
                </a:lnTo>
                <a:lnTo>
                  <a:pt x="36" y="10"/>
                </a:lnTo>
                <a:lnTo>
                  <a:pt x="32" y="6"/>
                </a:lnTo>
                <a:lnTo>
                  <a:pt x="28" y="6"/>
                </a:lnTo>
                <a:lnTo>
                  <a:pt x="24" y="6"/>
                </a:lnTo>
                <a:lnTo>
                  <a:pt x="16" y="10"/>
                </a:lnTo>
                <a:lnTo>
                  <a:pt x="16" y="13"/>
                </a:lnTo>
                <a:lnTo>
                  <a:pt x="12" y="20"/>
                </a:lnTo>
                <a:lnTo>
                  <a:pt x="0" y="20"/>
                </a:lnTo>
                <a:lnTo>
                  <a:pt x="4" y="10"/>
                </a:lnTo>
                <a:lnTo>
                  <a:pt x="8" y="3"/>
                </a:lnTo>
                <a:lnTo>
                  <a:pt x="16" y="0"/>
                </a:lnTo>
                <a:lnTo>
                  <a:pt x="28" y="0"/>
                </a:lnTo>
                <a:lnTo>
                  <a:pt x="36" y="0"/>
                </a:lnTo>
                <a:lnTo>
                  <a:pt x="40" y="0"/>
                </a:lnTo>
                <a:lnTo>
                  <a:pt x="48" y="3"/>
                </a:lnTo>
                <a:lnTo>
                  <a:pt x="52" y="6"/>
                </a:lnTo>
                <a:lnTo>
                  <a:pt x="52" y="13"/>
                </a:lnTo>
                <a:lnTo>
                  <a:pt x="52" y="17"/>
                </a:lnTo>
                <a:lnTo>
                  <a:pt x="52" y="23"/>
                </a:lnTo>
                <a:lnTo>
                  <a:pt x="52" y="27"/>
                </a:lnTo>
                <a:lnTo>
                  <a:pt x="48" y="30"/>
                </a:lnTo>
                <a:lnTo>
                  <a:pt x="40" y="33"/>
                </a:lnTo>
                <a:lnTo>
                  <a:pt x="48" y="37"/>
                </a:lnTo>
                <a:lnTo>
                  <a:pt x="56" y="40"/>
                </a:lnTo>
                <a:lnTo>
                  <a:pt x="56" y="47"/>
                </a:lnTo>
                <a:lnTo>
                  <a:pt x="60" y="53"/>
                </a:lnTo>
                <a:lnTo>
                  <a:pt x="56" y="60"/>
                </a:lnTo>
                <a:lnTo>
                  <a:pt x="52" y="70"/>
                </a:lnTo>
                <a:lnTo>
                  <a:pt x="40" y="73"/>
                </a:lnTo>
                <a:lnTo>
                  <a:pt x="28" y="77"/>
                </a:lnTo>
                <a:lnTo>
                  <a:pt x="16" y="73"/>
                </a:lnTo>
                <a:lnTo>
                  <a:pt x="8" y="70"/>
                </a:lnTo>
                <a:lnTo>
                  <a:pt x="0" y="63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8" name="Freeform 120"/>
          <p:cNvSpPr>
            <a:spLocks noEditPoints="1"/>
          </p:cNvSpPr>
          <p:nvPr/>
        </p:nvSpPr>
        <p:spPr bwMode="auto">
          <a:xfrm>
            <a:off x="6172200" y="1946275"/>
            <a:ext cx="19050" cy="122238"/>
          </a:xfrm>
          <a:custGeom>
            <a:avLst/>
            <a:gdLst>
              <a:gd name="T0" fmla="*/ 0 w 12"/>
              <a:gd name="T1" fmla="*/ 15875 h 77"/>
              <a:gd name="T2" fmla="*/ 0 w 12"/>
              <a:gd name="T3" fmla="*/ 0 h 77"/>
              <a:gd name="T4" fmla="*/ 19050 w 12"/>
              <a:gd name="T5" fmla="*/ 0 h 77"/>
              <a:gd name="T6" fmla="*/ 19050 w 12"/>
              <a:gd name="T7" fmla="*/ 15875 h 77"/>
              <a:gd name="T8" fmla="*/ 0 w 12"/>
              <a:gd name="T9" fmla="*/ 15875 h 77"/>
              <a:gd name="T10" fmla="*/ 0 w 12"/>
              <a:gd name="T11" fmla="*/ 122238 h 77"/>
              <a:gd name="T12" fmla="*/ 0 w 12"/>
              <a:gd name="T13" fmla="*/ 31750 h 77"/>
              <a:gd name="T14" fmla="*/ 19050 w 12"/>
              <a:gd name="T15" fmla="*/ 31750 h 77"/>
              <a:gd name="T16" fmla="*/ 19050 w 12"/>
              <a:gd name="T17" fmla="*/ 122238 h 77"/>
              <a:gd name="T18" fmla="*/ 0 w 12"/>
              <a:gd name="T19" fmla="*/ 122238 h 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" h="7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0" y="10"/>
                </a:lnTo>
                <a:close/>
                <a:moveTo>
                  <a:pt x="0" y="77"/>
                </a:moveTo>
                <a:lnTo>
                  <a:pt x="0" y="20"/>
                </a:lnTo>
                <a:lnTo>
                  <a:pt x="12" y="20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9" name="Freeform 121"/>
          <p:cNvSpPr>
            <a:spLocks/>
          </p:cNvSpPr>
          <p:nvPr/>
        </p:nvSpPr>
        <p:spPr bwMode="auto">
          <a:xfrm>
            <a:off x="6210300" y="1939925"/>
            <a:ext cx="63500" cy="128588"/>
          </a:xfrm>
          <a:custGeom>
            <a:avLst/>
            <a:gdLst>
              <a:gd name="T0" fmla="*/ 12700 w 40"/>
              <a:gd name="T1" fmla="*/ 128588 h 81"/>
              <a:gd name="T2" fmla="*/ 12700 w 40"/>
              <a:gd name="T3" fmla="*/ 53975 h 81"/>
              <a:gd name="T4" fmla="*/ 0 w 40"/>
              <a:gd name="T5" fmla="*/ 53975 h 81"/>
              <a:gd name="T6" fmla="*/ 0 w 40"/>
              <a:gd name="T7" fmla="*/ 38100 h 81"/>
              <a:gd name="T8" fmla="*/ 12700 w 40"/>
              <a:gd name="T9" fmla="*/ 38100 h 81"/>
              <a:gd name="T10" fmla="*/ 12700 w 40"/>
              <a:gd name="T11" fmla="*/ 26988 h 81"/>
              <a:gd name="T12" fmla="*/ 12700 w 40"/>
              <a:gd name="T13" fmla="*/ 22225 h 81"/>
              <a:gd name="T14" fmla="*/ 12700 w 40"/>
              <a:gd name="T15" fmla="*/ 17463 h 81"/>
              <a:gd name="T16" fmla="*/ 19050 w 40"/>
              <a:gd name="T17" fmla="*/ 11113 h 81"/>
              <a:gd name="T18" fmla="*/ 25400 w 40"/>
              <a:gd name="T19" fmla="*/ 6350 h 81"/>
              <a:gd name="T20" fmla="*/ 31750 w 40"/>
              <a:gd name="T21" fmla="*/ 0 h 81"/>
              <a:gd name="T22" fmla="*/ 44450 w 40"/>
              <a:gd name="T23" fmla="*/ 0 h 81"/>
              <a:gd name="T24" fmla="*/ 50800 w 40"/>
              <a:gd name="T25" fmla="*/ 0 h 81"/>
              <a:gd name="T26" fmla="*/ 63500 w 40"/>
              <a:gd name="T27" fmla="*/ 6350 h 81"/>
              <a:gd name="T28" fmla="*/ 57150 w 40"/>
              <a:gd name="T29" fmla="*/ 17463 h 81"/>
              <a:gd name="T30" fmla="*/ 50800 w 40"/>
              <a:gd name="T31" fmla="*/ 17463 h 81"/>
              <a:gd name="T32" fmla="*/ 44450 w 40"/>
              <a:gd name="T33" fmla="*/ 17463 h 81"/>
              <a:gd name="T34" fmla="*/ 38100 w 40"/>
              <a:gd name="T35" fmla="*/ 17463 h 81"/>
              <a:gd name="T36" fmla="*/ 38100 w 40"/>
              <a:gd name="T37" fmla="*/ 17463 h 81"/>
              <a:gd name="T38" fmla="*/ 31750 w 40"/>
              <a:gd name="T39" fmla="*/ 22225 h 81"/>
              <a:gd name="T40" fmla="*/ 31750 w 40"/>
              <a:gd name="T41" fmla="*/ 26988 h 81"/>
              <a:gd name="T42" fmla="*/ 31750 w 40"/>
              <a:gd name="T43" fmla="*/ 38100 h 81"/>
              <a:gd name="T44" fmla="*/ 50800 w 40"/>
              <a:gd name="T45" fmla="*/ 38100 h 81"/>
              <a:gd name="T46" fmla="*/ 50800 w 40"/>
              <a:gd name="T47" fmla="*/ 53975 h 81"/>
              <a:gd name="T48" fmla="*/ 31750 w 40"/>
              <a:gd name="T49" fmla="*/ 53975 h 81"/>
              <a:gd name="T50" fmla="*/ 31750 w 40"/>
              <a:gd name="T51" fmla="*/ 128588 h 81"/>
              <a:gd name="T52" fmla="*/ 12700 w 40"/>
              <a:gd name="T53" fmla="*/ 128588 h 8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0" h="81">
                <a:moveTo>
                  <a:pt x="8" y="81"/>
                </a:moveTo>
                <a:lnTo>
                  <a:pt x="8" y="34"/>
                </a:lnTo>
                <a:lnTo>
                  <a:pt x="0" y="34"/>
                </a:lnTo>
                <a:lnTo>
                  <a:pt x="0" y="24"/>
                </a:lnTo>
                <a:lnTo>
                  <a:pt x="8" y="24"/>
                </a:lnTo>
                <a:lnTo>
                  <a:pt x="8" y="17"/>
                </a:lnTo>
                <a:lnTo>
                  <a:pt x="8" y="14"/>
                </a:lnTo>
                <a:lnTo>
                  <a:pt x="8" y="11"/>
                </a:lnTo>
                <a:lnTo>
                  <a:pt x="12" y="7"/>
                </a:lnTo>
                <a:lnTo>
                  <a:pt x="16" y="4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4"/>
                </a:lnTo>
                <a:lnTo>
                  <a:pt x="36" y="11"/>
                </a:lnTo>
                <a:lnTo>
                  <a:pt x="32" y="11"/>
                </a:lnTo>
                <a:lnTo>
                  <a:pt x="28" y="11"/>
                </a:lnTo>
                <a:lnTo>
                  <a:pt x="24" y="11"/>
                </a:lnTo>
                <a:lnTo>
                  <a:pt x="20" y="14"/>
                </a:lnTo>
                <a:lnTo>
                  <a:pt x="20" y="17"/>
                </a:lnTo>
                <a:lnTo>
                  <a:pt x="20" y="24"/>
                </a:lnTo>
                <a:lnTo>
                  <a:pt x="32" y="24"/>
                </a:lnTo>
                <a:lnTo>
                  <a:pt x="32" y="34"/>
                </a:lnTo>
                <a:lnTo>
                  <a:pt x="20" y="34"/>
                </a:lnTo>
                <a:lnTo>
                  <a:pt x="20" y="81"/>
                </a:lnTo>
                <a:lnTo>
                  <a:pt x="8" y="8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0" name="Freeform 122"/>
          <p:cNvSpPr>
            <a:spLocks noEditPoints="1"/>
          </p:cNvSpPr>
          <p:nvPr/>
        </p:nvSpPr>
        <p:spPr bwMode="auto">
          <a:xfrm>
            <a:off x="6330950" y="1935163"/>
            <a:ext cx="95250" cy="149225"/>
          </a:xfrm>
          <a:custGeom>
            <a:avLst/>
            <a:gdLst>
              <a:gd name="T0" fmla="*/ 38100 w 60"/>
              <a:gd name="T1" fmla="*/ 133350 h 94"/>
              <a:gd name="T2" fmla="*/ 19050 w 60"/>
              <a:gd name="T3" fmla="*/ 127000 h 94"/>
              <a:gd name="T4" fmla="*/ 6350 w 60"/>
              <a:gd name="T5" fmla="*/ 117475 h 94"/>
              <a:gd name="T6" fmla="*/ 0 w 60"/>
              <a:gd name="T7" fmla="*/ 95250 h 94"/>
              <a:gd name="T8" fmla="*/ 19050 w 60"/>
              <a:gd name="T9" fmla="*/ 101600 h 94"/>
              <a:gd name="T10" fmla="*/ 31750 w 60"/>
              <a:gd name="T11" fmla="*/ 111125 h 94"/>
              <a:gd name="T12" fmla="*/ 38100 w 60"/>
              <a:gd name="T13" fmla="*/ 74613 h 94"/>
              <a:gd name="T14" fmla="*/ 19050 w 60"/>
              <a:gd name="T15" fmla="*/ 63500 h 94"/>
              <a:gd name="T16" fmla="*/ 6350 w 60"/>
              <a:gd name="T17" fmla="*/ 53975 h 94"/>
              <a:gd name="T18" fmla="*/ 0 w 60"/>
              <a:gd name="T19" fmla="*/ 42863 h 94"/>
              <a:gd name="T20" fmla="*/ 12700 w 60"/>
              <a:gd name="T21" fmla="*/ 15875 h 94"/>
              <a:gd name="T22" fmla="*/ 38100 w 60"/>
              <a:gd name="T23" fmla="*/ 11113 h 94"/>
              <a:gd name="T24" fmla="*/ 50800 w 60"/>
              <a:gd name="T25" fmla="*/ 0 h 94"/>
              <a:gd name="T26" fmla="*/ 63500 w 60"/>
              <a:gd name="T27" fmla="*/ 11113 h 94"/>
              <a:gd name="T28" fmla="*/ 82550 w 60"/>
              <a:gd name="T29" fmla="*/ 26988 h 94"/>
              <a:gd name="T30" fmla="*/ 69850 w 60"/>
              <a:gd name="T31" fmla="*/ 42863 h 94"/>
              <a:gd name="T32" fmla="*/ 63500 w 60"/>
              <a:gd name="T33" fmla="*/ 31750 h 94"/>
              <a:gd name="T34" fmla="*/ 50800 w 60"/>
              <a:gd name="T35" fmla="*/ 26988 h 94"/>
              <a:gd name="T36" fmla="*/ 63500 w 60"/>
              <a:gd name="T37" fmla="*/ 63500 h 94"/>
              <a:gd name="T38" fmla="*/ 7620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88900 w 60"/>
              <a:gd name="T45" fmla="*/ 106363 h 94"/>
              <a:gd name="T46" fmla="*/ 69850 w 60"/>
              <a:gd name="T47" fmla="*/ 127000 h 94"/>
              <a:gd name="T48" fmla="*/ 50800 w 60"/>
              <a:gd name="T49" fmla="*/ 149225 h 94"/>
              <a:gd name="T50" fmla="*/ 38100 w 60"/>
              <a:gd name="T51" fmla="*/ 22225 h 94"/>
              <a:gd name="T52" fmla="*/ 25400 w 60"/>
              <a:gd name="T53" fmla="*/ 26988 h 94"/>
              <a:gd name="T54" fmla="*/ 19050 w 60"/>
              <a:gd name="T55" fmla="*/ 38100 h 94"/>
              <a:gd name="T56" fmla="*/ 25400 w 60"/>
              <a:gd name="T57" fmla="*/ 47625 h 94"/>
              <a:gd name="T58" fmla="*/ 38100 w 60"/>
              <a:gd name="T59" fmla="*/ 58738 h 94"/>
              <a:gd name="T60" fmla="*/ 50800 w 60"/>
              <a:gd name="T61" fmla="*/ 117475 h 94"/>
              <a:gd name="T62" fmla="*/ 69850 w 60"/>
              <a:gd name="T63" fmla="*/ 111125 h 94"/>
              <a:gd name="T64" fmla="*/ 76200 w 60"/>
              <a:gd name="T65" fmla="*/ 95250 h 94"/>
              <a:gd name="T66" fmla="*/ 69850 w 60"/>
              <a:gd name="T67" fmla="*/ 85725 h 94"/>
              <a:gd name="T68" fmla="*/ 5080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4" y="94"/>
                </a:moveTo>
                <a:lnTo>
                  <a:pt x="24" y="84"/>
                </a:lnTo>
                <a:lnTo>
                  <a:pt x="20" y="84"/>
                </a:lnTo>
                <a:lnTo>
                  <a:pt x="12" y="80"/>
                </a:lnTo>
                <a:lnTo>
                  <a:pt x="8" y="77"/>
                </a:lnTo>
                <a:lnTo>
                  <a:pt x="4" y="74"/>
                </a:lnTo>
                <a:lnTo>
                  <a:pt x="0" y="67"/>
                </a:lnTo>
                <a:lnTo>
                  <a:pt x="0" y="60"/>
                </a:lnTo>
                <a:lnTo>
                  <a:pt x="12" y="60"/>
                </a:lnTo>
                <a:lnTo>
                  <a:pt x="12" y="64"/>
                </a:lnTo>
                <a:lnTo>
                  <a:pt x="16" y="67"/>
                </a:lnTo>
                <a:lnTo>
                  <a:pt x="20" y="70"/>
                </a:lnTo>
                <a:lnTo>
                  <a:pt x="24" y="74"/>
                </a:lnTo>
                <a:lnTo>
                  <a:pt x="24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0" y="30"/>
                </a:ln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4" y="7"/>
                </a:lnTo>
                <a:lnTo>
                  <a:pt x="24" y="0"/>
                </a:lnTo>
                <a:lnTo>
                  <a:pt x="32" y="0"/>
                </a:lnTo>
                <a:lnTo>
                  <a:pt x="32" y="7"/>
                </a:lnTo>
                <a:lnTo>
                  <a:pt x="40" y="7"/>
                </a:lnTo>
                <a:lnTo>
                  <a:pt x="48" y="10"/>
                </a:lnTo>
                <a:lnTo>
                  <a:pt x="52" y="17"/>
                </a:lnTo>
                <a:lnTo>
                  <a:pt x="56" y="24"/>
                </a:lnTo>
                <a:lnTo>
                  <a:pt x="44" y="27"/>
                </a:lnTo>
                <a:lnTo>
                  <a:pt x="44" y="20"/>
                </a:lnTo>
                <a:lnTo>
                  <a:pt x="40" y="20"/>
                </a:lnTo>
                <a:lnTo>
                  <a:pt x="36" y="17"/>
                </a:lnTo>
                <a:lnTo>
                  <a:pt x="32" y="17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7"/>
                </a:lnTo>
                <a:lnTo>
                  <a:pt x="56" y="47"/>
                </a:lnTo>
                <a:lnTo>
                  <a:pt x="56" y="50"/>
                </a:lnTo>
                <a:lnTo>
                  <a:pt x="60" y="57"/>
                </a:lnTo>
                <a:lnTo>
                  <a:pt x="60" y="60"/>
                </a:lnTo>
                <a:lnTo>
                  <a:pt x="56" y="67"/>
                </a:lnTo>
                <a:lnTo>
                  <a:pt x="52" y="77"/>
                </a:lnTo>
                <a:lnTo>
                  <a:pt x="44" y="80"/>
                </a:lnTo>
                <a:lnTo>
                  <a:pt x="32" y="84"/>
                </a:lnTo>
                <a:lnTo>
                  <a:pt x="32" y="94"/>
                </a:lnTo>
                <a:lnTo>
                  <a:pt x="24" y="94"/>
                </a:lnTo>
                <a:close/>
                <a:moveTo>
                  <a:pt x="24" y="14"/>
                </a:moveTo>
                <a:lnTo>
                  <a:pt x="20" y="17"/>
                </a:lnTo>
                <a:lnTo>
                  <a:pt x="16" y="17"/>
                </a:lnTo>
                <a:lnTo>
                  <a:pt x="12" y="20"/>
                </a:lnTo>
                <a:lnTo>
                  <a:pt x="12" y="24"/>
                </a:lnTo>
                <a:lnTo>
                  <a:pt x="12" y="27"/>
                </a:lnTo>
                <a:lnTo>
                  <a:pt x="16" y="30"/>
                </a:lnTo>
                <a:lnTo>
                  <a:pt x="20" y="34"/>
                </a:lnTo>
                <a:lnTo>
                  <a:pt x="24" y="37"/>
                </a:lnTo>
                <a:lnTo>
                  <a:pt x="24" y="14"/>
                </a:lnTo>
                <a:close/>
                <a:moveTo>
                  <a:pt x="32" y="74"/>
                </a:moveTo>
                <a:lnTo>
                  <a:pt x="40" y="70"/>
                </a:lnTo>
                <a:lnTo>
                  <a:pt x="44" y="70"/>
                </a:lnTo>
                <a:lnTo>
                  <a:pt x="48" y="64"/>
                </a:lnTo>
                <a:lnTo>
                  <a:pt x="48" y="60"/>
                </a:lnTo>
                <a:lnTo>
                  <a:pt x="48" y="57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1" name="Freeform 123"/>
          <p:cNvSpPr>
            <a:spLocks/>
          </p:cNvSpPr>
          <p:nvPr/>
        </p:nvSpPr>
        <p:spPr bwMode="auto">
          <a:xfrm>
            <a:off x="6438900" y="1978025"/>
            <a:ext cx="88900" cy="90488"/>
          </a:xfrm>
          <a:custGeom>
            <a:avLst/>
            <a:gdLst>
              <a:gd name="T0" fmla="*/ 19050 w 56"/>
              <a:gd name="T1" fmla="*/ 58738 h 57"/>
              <a:gd name="T2" fmla="*/ 25400 w 56"/>
              <a:gd name="T3" fmla="*/ 68263 h 57"/>
              <a:gd name="T4" fmla="*/ 44450 w 56"/>
              <a:gd name="T5" fmla="*/ 74613 h 57"/>
              <a:gd name="T6" fmla="*/ 63500 w 56"/>
              <a:gd name="T7" fmla="*/ 74613 h 57"/>
              <a:gd name="T8" fmla="*/ 69850 w 56"/>
              <a:gd name="T9" fmla="*/ 63500 h 57"/>
              <a:gd name="T10" fmla="*/ 63500 w 56"/>
              <a:gd name="T11" fmla="*/ 58738 h 57"/>
              <a:gd name="T12" fmla="*/ 44450 w 56"/>
              <a:gd name="T13" fmla="*/ 52388 h 57"/>
              <a:gd name="T14" fmla="*/ 19050 w 56"/>
              <a:gd name="T15" fmla="*/ 42863 h 57"/>
              <a:gd name="T16" fmla="*/ 6350 w 56"/>
              <a:gd name="T17" fmla="*/ 36513 h 57"/>
              <a:gd name="T18" fmla="*/ 0 w 56"/>
              <a:gd name="T19" fmla="*/ 20638 h 57"/>
              <a:gd name="T20" fmla="*/ 6350 w 56"/>
              <a:gd name="T21" fmla="*/ 11113 h 57"/>
              <a:gd name="T22" fmla="*/ 12700 w 56"/>
              <a:gd name="T23" fmla="*/ 4763 h 57"/>
              <a:gd name="T24" fmla="*/ 25400 w 56"/>
              <a:gd name="T25" fmla="*/ 0 h 57"/>
              <a:gd name="T26" fmla="*/ 38100 w 56"/>
              <a:gd name="T27" fmla="*/ 0 h 57"/>
              <a:gd name="T28" fmla="*/ 63500 w 56"/>
              <a:gd name="T29" fmla="*/ 0 h 57"/>
              <a:gd name="T30" fmla="*/ 76200 w 56"/>
              <a:gd name="T31" fmla="*/ 11113 h 57"/>
              <a:gd name="T32" fmla="*/ 82550 w 56"/>
              <a:gd name="T33" fmla="*/ 20638 h 57"/>
              <a:gd name="T34" fmla="*/ 57150 w 56"/>
              <a:gd name="T35" fmla="*/ 20638 h 57"/>
              <a:gd name="T36" fmla="*/ 50800 w 56"/>
              <a:gd name="T37" fmla="*/ 11113 h 57"/>
              <a:gd name="T38" fmla="*/ 31750 w 56"/>
              <a:gd name="T39" fmla="*/ 11113 h 57"/>
              <a:gd name="T40" fmla="*/ 25400 w 56"/>
              <a:gd name="T41" fmla="*/ 15875 h 57"/>
              <a:gd name="T42" fmla="*/ 25400 w 56"/>
              <a:gd name="T43" fmla="*/ 26988 h 57"/>
              <a:gd name="T44" fmla="*/ 25400 w 56"/>
              <a:gd name="T45" fmla="*/ 26988 h 57"/>
              <a:gd name="T46" fmla="*/ 31750 w 56"/>
              <a:gd name="T47" fmla="*/ 31750 h 57"/>
              <a:gd name="T48" fmla="*/ 57150 w 56"/>
              <a:gd name="T49" fmla="*/ 36513 h 57"/>
              <a:gd name="T50" fmla="*/ 76200 w 56"/>
              <a:gd name="T51" fmla="*/ 42863 h 57"/>
              <a:gd name="T52" fmla="*/ 88900 w 56"/>
              <a:gd name="T53" fmla="*/ 52388 h 57"/>
              <a:gd name="T54" fmla="*/ 88900 w 56"/>
              <a:gd name="T55" fmla="*/ 68263 h 57"/>
              <a:gd name="T56" fmla="*/ 76200 w 56"/>
              <a:gd name="T57" fmla="*/ 79375 h 57"/>
              <a:gd name="T58" fmla="*/ 57150 w 56"/>
              <a:gd name="T59" fmla="*/ 90488 h 57"/>
              <a:gd name="T60" fmla="*/ 25400 w 56"/>
              <a:gd name="T61" fmla="*/ 90488 h 57"/>
              <a:gd name="T62" fmla="*/ 6350 w 56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6" y="43"/>
                </a:lnTo>
                <a:lnTo>
                  <a:pt x="24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4" y="43"/>
                </a:lnTo>
                <a:lnTo>
                  <a:pt x="44" y="40"/>
                </a:lnTo>
                <a:lnTo>
                  <a:pt x="44" y="37"/>
                </a:lnTo>
                <a:lnTo>
                  <a:pt x="40" y="37"/>
                </a:lnTo>
                <a:lnTo>
                  <a:pt x="36" y="33"/>
                </a:lnTo>
                <a:lnTo>
                  <a:pt x="28" y="33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0" y="13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2" y="13"/>
                </a:lnTo>
                <a:lnTo>
                  <a:pt x="40" y="17"/>
                </a:lnTo>
                <a:lnTo>
                  <a:pt x="36" y="13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2" y="13"/>
                </a:lnTo>
                <a:lnTo>
                  <a:pt x="16" y="17"/>
                </a:lnTo>
                <a:lnTo>
                  <a:pt x="20" y="20"/>
                </a:lnTo>
                <a:lnTo>
                  <a:pt x="28" y="20"/>
                </a:lnTo>
                <a:lnTo>
                  <a:pt x="36" y="23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6" y="33"/>
                </a:lnTo>
                <a:lnTo>
                  <a:pt x="56" y="40"/>
                </a:lnTo>
                <a:lnTo>
                  <a:pt x="56" y="43"/>
                </a:lnTo>
                <a:lnTo>
                  <a:pt x="52" y="47"/>
                </a:lnTo>
                <a:lnTo>
                  <a:pt x="48" y="50"/>
                </a:lnTo>
                <a:lnTo>
                  <a:pt x="44" y="53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3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2" name="Freeform 124"/>
          <p:cNvSpPr>
            <a:spLocks/>
          </p:cNvSpPr>
          <p:nvPr/>
        </p:nvSpPr>
        <p:spPr bwMode="auto">
          <a:xfrm>
            <a:off x="6553200" y="1946275"/>
            <a:ext cx="57150" cy="122238"/>
          </a:xfrm>
          <a:custGeom>
            <a:avLst/>
            <a:gdLst>
              <a:gd name="T0" fmla="*/ 57150 w 36"/>
              <a:gd name="T1" fmla="*/ 122238 h 77"/>
              <a:gd name="T2" fmla="*/ 38100 w 36"/>
              <a:gd name="T3" fmla="*/ 122238 h 77"/>
              <a:gd name="T4" fmla="*/ 38100 w 36"/>
              <a:gd name="T5" fmla="*/ 26988 h 77"/>
              <a:gd name="T6" fmla="*/ 31750 w 36"/>
              <a:gd name="T7" fmla="*/ 31750 h 77"/>
              <a:gd name="T8" fmla="*/ 19050 w 36"/>
              <a:gd name="T9" fmla="*/ 36513 h 77"/>
              <a:gd name="T10" fmla="*/ 12700 w 36"/>
              <a:gd name="T11" fmla="*/ 36513 h 77"/>
              <a:gd name="T12" fmla="*/ 0 w 36"/>
              <a:gd name="T13" fmla="*/ 42863 h 77"/>
              <a:gd name="T14" fmla="*/ 0 w 36"/>
              <a:gd name="T15" fmla="*/ 26988 h 77"/>
              <a:gd name="T16" fmla="*/ 19050 w 36"/>
              <a:gd name="T17" fmla="*/ 20638 h 77"/>
              <a:gd name="T18" fmla="*/ 25400 w 36"/>
              <a:gd name="T19" fmla="*/ 15875 h 77"/>
              <a:gd name="T20" fmla="*/ 38100 w 36"/>
              <a:gd name="T21" fmla="*/ 4763 h 77"/>
              <a:gd name="T22" fmla="*/ 44450 w 36"/>
              <a:gd name="T23" fmla="*/ 0 h 77"/>
              <a:gd name="T24" fmla="*/ 57150 w 36"/>
              <a:gd name="T25" fmla="*/ 0 h 77"/>
              <a:gd name="T26" fmla="*/ 57150 w 36"/>
              <a:gd name="T27" fmla="*/ 122238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" h="77">
                <a:moveTo>
                  <a:pt x="36" y="77"/>
                </a:moveTo>
                <a:lnTo>
                  <a:pt x="24" y="77"/>
                </a:lnTo>
                <a:lnTo>
                  <a:pt x="24" y="17"/>
                </a:lnTo>
                <a:lnTo>
                  <a:pt x="20" y="20"/>
                </a:lnTo>
                <a:lnTo>
                  <a:pt x="12" y="23"/>
                </a:lnTo>
                <a:lnTo>
                  <a:pt x="8" y="23"/>
                </a:lnTo>
                <a:lnTo>
                  <a:pt x="0" y="27"/>
                </a:lnTo>
                <a:lnTo>
                  <a:pt x="0" y="17"/>
                </a:lnTo>
                <a:lnTo>
                  <a:pt x="12" y="13"/>
                </a:lnTo>
                <a:lnTo>
                  <a:pt x="16" y="10"/>
                </a:lnTo>
                <a:lnTo>
                  <a:pt x="24" y="3"/>
                </a:lnTo>
                <a:lnTo>
                  <a:pt x="28" y="0"/>
                </a:lnTo>
                <a:lnTo>
                  <a:pt x="36" y="0"/>
                </a:lnTo>
                <a:lnTo>
                  <a:pt x="36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3" name="Freeform 125"/>
          <p:cNvSpPr>
            <a:spLocks noEditPoints="1"/>
          </p:cNvSpPr>
          <p:nvPr/>
        </p:nvSpPr>
        <p:spPr bwMode="auto">
          <a:xfrm>
            <a:off x="6711950" y="1978025"/>
            <a:ext cx="95250" cy="52388"/>
          </a:xfrm>
          <a:custGeom>
            <a:avLst/>
            <a:gdLst>
              <a:gd name="T0" fmla="*/ 95250 w 60"/>
              <a:gd name="T1" fmla="*/ 15875 h 33"/>
              <a:gd name="T2" fmla="*/ 0 w 60"/>
              <a:gd name="T3" fmla="*/ 15875 h 33"/>
              <a:gd name="T4" fmla="*/ 0 w 60"/>
              <a:gd name="T5" fmla="*/ 0 h 33"/>
              <a:gd name="T6" fmla="*/ 95250 w 60"/>
              <a:gd name="T7" fmla="*/ 0 h 33"/>
              <a:gd name="T8" fmla="*/ 95250 w 60"/>
              <a:gd name="T9" fmla="*/ 15875 h 33"/>
              <a:gd name="T10" fmla="*/ 95250 w 60"/>
              <a:gd name="T11" fmla="*/ 52388 h 33"/>
              <a:gd name="T12" fmla="*/ 0 w 60"/>
              <a:gd name="T13" fmla="*/ 52388 h 33"/>
              <a:gd name="T14" fmla="*/ 0 w 60"/>
              <a:gd name="T15" fmla="*/ 36513 h 33"/>
              <a:gd name="T16" fmla="*/ 95250 w 60"/>
              <a:gd name="T17" fmla="*/ 36513 h 33"/>
              <a:gd name="T18" fmla="*/ 95250 w 60"/>
              <a:gd name="T19" fmla="*/ 52388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3">
                <a:moveTo>
                  <a:pt x="60" y="10"/>
                </a:moveTo>
                <a:lnTo>
                  <a:pt x="0" y="10"/>
                </a:lnTo>
                <a:lnTo>
                  <a:pt x="0" y="0"/>
                </a:lnTo>
                <a:lnTo>
                  <a:pt x="60" y="0"/>
                </a:lnTo>
                <a:lnTo>
                  <a:pt x="60" y="10"/>
                </a:lnTo>
                <a:close/>
                <a:moveTo>
                  <a:pt x="60" y="33"/>
                </a:moveTo>
                <a:lnTo>
                  <a:pt x="0" y="33"/>
                </a:lnTo>
                <a:lnTo>
                  <a:pt x="0" y="23"/>
                </a:lnTo>
                <a:lnTo>
                  <a:pt x="60" y="23"/>
                </a:lnTo>
                <a:lnTo>
                  <a:pt x="60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4" name="Freeform 126"/>
          <p:cNvSpPr>
            <a:spLocks noEditPoints="1"/>
          </p:cNvSpPr>
          <p:nvPr/>
        </p:nvSpPr>
        <p:spPr bwMode="auto">
          <a:xfrm>
            <a:off x="6889750" y="1946275"/>
            <a:ext cx="95250" cy="122238"/>
          </a:xfrm>
          <a:custGeom>
            <a:avLst/>
            <a:gdLst>
              <a:gd name="T0" fmla="*/ 0 w 60"/>
              <a:gd name="T1" fmla="*/ 58738 h 77"/>
              <a:gd name="T2" fmla="*/ 0 w 60"/>
              <a:gd name="T3" fmla="*/ 42863 h 77"/>
              <a:gd name="T4" fmla="*/ 6350 w 60"/>
              <a:gd name="T5" fmla="*/ 26988 h 77"/>
              <a:gd name="T6" fmla="*/ 12700 w 60"/>
              <a:gd name="T7" fmla="*/ 11113 h 77"/>
              <a:gd name="T8" fmla="*/ 19050 w 60"/>
              <a:gd name="T9" fmla="*/ 4763 h 77"/>
              <a:gd name="T10" fmla="*/ 31750 w 60"/>
              <a:gd name="T11" fmla="*/ 0 h 77"/>
              <a:gd name="T12" fmla="*/ 44450 w 60"/>
              <a:gd name="T13" fmla="*/ 0 h 77"/>
              <a:gd name="T14" fmla="*/ 57150 w 60"/>
              <a:gd name="T15" fmla="*/ 0 h 77"/>
              <a:gd name="T16" fmla="*/ 69850 w 60"/>
              <a:gd name="T17" fmla="*/ 0 h 77"/>
              <a:gd name="T18" fmla="*/ 76200 w 60"/>
              <a:gd name="T19" fmla="*/ 4763 h 77"/>
              <a:gd name="T20" fmla="*/ 82550 w 60"/>
              <a:gd name="T21" fmla="*/ 11113 h 77"/>
              <a:gd name="T22" fmla="*/ 88900 w 60"/>
              <a:gd name="T23" fmla="*/ 20638 h 77"/>
              <a:gd name="T24" fmla="*/ 88900 w 60"/>
              <a:gd name="T25" fmla="*/ 31750 h 77"/>
              <a:gd name="T26" fmla="*/ 95250 w 60"/>
              <a:gd name="T27" fmla="*/ 42863 h 77"/>
              <a:gd name="T28" fmla="*/ 95250 w 60"/>
              <a:gd name="T29" fmla="*/ 58738 h 77"/>
              <a:gd name="T30" fmla="*/ 95250 w 60"/>
              <a:gd name="T31" fmla="*/ 79375 h 77"/>
              <a:gd name="T32" fmla="*/ 88900 w 60"/>
              <a:gd name="T33" fmla="*/ 95250 h 77"/>
              <a:gd name="T34" fmla="*/ 82550 w 60"/>
              <a:gd name="T35" fmla="*/ 106363 h 77"/>
              <a:gd name="T36" fmla="*/ 69850 w 60"/>
              <a:gd name="T37" fmla="*/ 115888 h 77"/>
              <a:gd name="T38" fmla="*/ 63500 w 60"/>
              <a:gd name="T39" fmla="*/ 122238 h 77"/>
              <a:gd name="T40" fmla="*/ 44450 w 60"/>
              <a:gd name="T41" fmla="*/ 122238 h 77"/>
              <a:gd name="T42" fmla="*/ 25400 w 60"/>
              <a:gd name="T43" fmla="*/ 115888 h 77"/>
              <a:gd name="T44" fmla="*/ 12700 w 60"/>
              <a:gd name="T45" fmla="*/ 111125 h 77"/>
              <a:gd name="T46" fmla="*/ 6350 w 60"/>
              <a:gd name="T47" fmla="*/ 95250 h 77"/>
              <a:gd name="T48" fmla="*/ 0 w 60"/>
              <a:gd name="T49" fmla="*/ 79375 h 77"/>
              <a:gd name="T50" fmla="*/ 0 w 60"/>
              <a:gd name="T51" fmla="*/ 58738 h 77"/>
              <a:gd name="T52" fmla="*/ 19050 w 60"/>
              <a:gd name="T53" fmla="*/ 58738 h 77"/>
              <a:gd name="T54" fmla="*/ 19050 w 60"/>
              <a:gd name="T55" fmla="*/ 79375 h 77"/>
              <a:gd name="T56" fmla="*/ 19050 w 60"/>
              <a:gd name="T57" fmla="*/ 90488 h 77"/>
              <a:gd name="T58" fmla="*/ 25400 w 60"/>
              <a:gd name="T59" fmla="*/ 100013 h 77"/>
              <a:gd name="T60" fmla="*/ 38100 w 60"/>
              <a:gd name="T61" fmla="*/ 106363 h 77"/>
              <a:gd name="T62" fmla="*/ 44450 w 60"/>
              <a:gd name="T63" fmla="*/ 106363 h 77"/>
              <a:gd name="T64" fmla="*/ 57150 w 60"/>
              <a:gd name="T65" fmla="*/ 106363 h 77"/>
              <a:gd name="T66" fmla="*/ 63500 w 60"/>
              <a:gd name="T67" fmla="*/ 100013 h 77"/>
              <a:gd name="T68" fmla="*/ 69850 w 60"/>
              <a:gd name="T69" fmla="*/ 90488 h 77"/>
              <a:gd name="T70" fmla="*/ 76200 w 60"/>
              <a:gd name="T71" fmla="*/ 79375 h 77"/>
              <a:gd name="T72" fmla="*/ 76200 w 60"/>
              <a:gd name="T73" fmla="*/ 58738 h 77"/>
              <a:gd name="T74" fmla="*/ 76200 w 60"/>
              <a:gd name="T75" fmla="*/ 42863 h 77"/>
              <a:gd name="T76" fmla="*/ 69850 w 60"/>
              <a:gd name="T77" fmla="*/ 31750 h 77"/>
              <a:gd name="T78" fmla="*/ 69850 w 60"/>
              <a:gd name="T79" fmla="*/ 20638 h 77"/>
              <a:gd name="T80" fmla="*/ 57150 w 60"/>
              <a:gd name="T81" fmla="*/ 15875 h 77"/>
              <a:gd name="T82" fmla="*/ 44450 w 60"/>
              <a:gd name="T83" fmla="*/ 11113 h 77"/>
              <a:gd name="T84" fmla="*/ 38100 w 60"/>
              <a:gd name="T85" fmla="*/ 15875 h 77"/>
              <a:gd name="T86" fmla="*/ 25400 w 60"/>
              <a:gd name="T87" fmla="*/ 20638 h 77"/>
              <a:gd name="T88" fmla="*/ 19050 w 60"/>
              <a:gd name="T89" fmla="*/ 31750 h 77"/>
              <a:gd name="T90" fmla="*/ 19050 w 60"/>
              <a:gd name="T91" fmla="*/ 42863 h 77"/>
              <a:gd name="T92" fmla="*/ 19050 w 60"/>
              <a:gd name="T93" fmla="*/ 58738 h 7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0" h="77">
                <a:moveTo>
                  <a:pt x="0" y="37"/>
                </a:moveTo>
                <a:lnTo>
                  <a:pt x="0" y="27"/>
                </a:lnTo>
                <a:lnTo>
                  <a:pt x="4" y="17"/>
                </a:lnTo>
                <a:lnTo>
                  <a:pt x="8" y="7"/>
                </a:lnTo>
                <a:lnTo>
                  <a:pt x="12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0"/>
                </a:lnTo>
                <a:lnTo>
                  <a:pt x="48" y="3"/>
                </a:lnTo>
                <a:lnTo>
                  <a:pt x="52" y="7"/>
                </a:lnTo>
                <a:lnTo>
                  <a:pt x="56" y="13"/>
                </a:lnTo>
                <a:lnTo>
                  <a:pt x="56" y="20"/>
                </a:lnTo>
                <a:lnTo>
                  <a:pt x="60" y="27"/>
                </a:lnTo>
                <a:lnTo>
                  <a:pt x="60" y="37"/>
                </a:lnTo>
                <a:lnTo>
                  <a:pt x="60" y="50"/>
                </a:lnTo>
                <a:lnTo>
                  <a:pt x="56" y="60"/>
                </a:lnTo>
                <a:lnTo>
                  <a:pt x="52" y="67"/>
                </a:lnTo>
                <a:lnTo>
                  <a:pt x="44" y="73"/>
                </a:lnTo>
                <a:lnTo>
                  <a:pt x="40" y="77"/>
                </a:lnTo>
                <a:lnTo>
                  <a:pt x="28" y="77"/>
                </a:lnTo>
                <a:lnTo>
                  <a:pt x="16" y="73"/>
                </a:lnTo>
                <a:lnTo>
                  <a:pt x="8" y="70"/>
                </a:lnTo>
                <a:lnTo>
                  <a:pt x="4" y="60"/>
                </a:lnTo>
                <a:lnTo>
                  <a:pt x="0" y="50"/>
                </a:lnTo>
                <a:lnTo>
                  <a:pt x="0" y="37"/>
                </a:lnTo>
                <a:close/>
                <a:moveTo>
                  <a:pt x="12" y="37"/>
                </a:moveTo>
                <a:lnTo>
                  <a:pt x="12" y="50"/>
                </a:lnTo>
                <a:lnTo>
                  <a:pt x="12" y="57"/>
                </a:lnTo>
                <a:lnTo>
                  <a:pt x="16" y="63"/>
                </a:lnTo>
                <a:lnTo>
                  <a:pt x="24" y="67"/>
                </a:lnTo>
                <a:lnTo>
                  <a:pt x="28" y="67"/>
                </a:lnTo>
                <a:lnTo>
                  <a:pt x="36" y="67"/>
                </a:lnTo>
                <a:lnTo>
                  <a:pt x="40" y="63"/>
                </a:lnTo>
                <a:lnTo>
                  <a:pt x="44" y="57"/>
                </a:lnTo>
                <a:lnTo>
                  <a:pt x="48" y="50"/>
                </a:lnTo>
                <a:lnTo>
                  <a:pt x="48" y="37"/>
                </a:lnTo>
                <a:lnTo>
                  <a:pt x="48" y="27"/>
                </a:lnTo>
                <a:lnTo>
                  <a:pt x="44" y="20"/>
                </a:lnTo>
                <a:lnTo>
                  <a:pt x="44" y="13"/>
                </a:lnTo>
                <a:lnTo>
                  <a:pt x="36" y="10"/>
                </a:lnTo>
                <a:lnTo>
                  <a:pt x="28" y="7"/>
                </a:lnTo>
                <a:lnTo>
                  <a:pt x="24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lnTo>
                  <a:pt x="12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5" name="Freeform 127"/>
          <p:cNvSpPr>
            <a:spLocks/>
          </p:cNvSpPr>
          <p:nvPr/>
        </p:nvSpPr>
        <p:spPr bwMode="auto">
          <a:xfrm>
            <a:off x="7054850" y="1946275"/>
            <a:ext cx="50800" cy="122238"/>
          </a:xfrm>
          <a:custGeom>
            <a:avLst/>
            <a:gdLst>
              <a:gd name="T0" fmla="*/ 44450 w 32"/>
              <a:gd name="T1" fmla="*/ 106363 h 77"/>
              <a:gd name="T2" fmla="*/ 50800 w 32"/>
              <a:gd name="T3" fmla="*/ 122238 h 77"/>
              <a:gd name="T4" fmla="*/ 44450 w 32"/>
              <a:gd name="T5" fmla="*/ 122238 h 77"/>
              <a:gd name="T6" fmla="*/ 38100 w 32"/>
              <a:gd name="T7" fmla="*/ 122238 h 77"/>
              <a:gd name="T8" fmla="*/ 25400 w 32"/>
              <a:gd name="T9" fmla="*/ 122238 h 77"/>
              <a:gd name="T10" fmla="*/ 19050 w 32"/>
              <a:gd name="T11" fmla="*/ 115888 h 77"/>
              <a:gd name="T12" fmla="*/ 19050 w 32"/>
              <a:gd name="T13" fmla="*/ 115888 h 77"/>
              <a:gd name="T14" fmla="*/ 12700 w 32"/>
              <a:gd name="T15" fmla="*/ 111125 h 77"/>
              <a:gd name="T16" fmla="*/ 12700 w 32"/>
              <a:gd name="T17" fmla="*/ 106363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1750 h 77"/>
              <a:gd name="T34" fmla="*/ 44450 w 32"/>
              <a:gd name="T35" fmla="*/ 31750 h 77"/>
              <a:gd name="T36" fmla="*/ 4445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0013 h 77"/>
              <a:gd name="T44" fmla="*/ 31750 w 32"/>
              <a:gd name="T45" fmla="*/ 106363 h 77"/>
              <a:gd name="T46" fmla="*/ 31750 w 32"/>
              <a:gd name="T47" fmla="*/ 106363 h 77"/>
              <a:gd name="T48" fmla="*/ 31750 w 32"/>
              <a:gd name="T49" fmla="*/ 106363 h 77"/>
              <a:gd name="T50" fmla="*/ 38100 w 32"/>
              <a:gd name="T51" fmla="*/ 106363 h 77"/>
              <a:gd name="T52" fmla="*/ 38100 w 32"/>
              <a:gd name="T53" fmla="*/ 106363 h 77"/>
              <a:gd name="T54" fmla="*/ 44450 w 32"/>
              <a:gd name="T55" fmla="*/ 106363 h 77"/>
              <a:gd name="T56" fmla="*/ 4445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28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16" y="77"/>
                </a:lnTo>
                <a:lnTo>
                  <a:pt x="12" y="73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28" y="20"/>
                </a:lnTo>
                <a:lnTo>
                  <a:pt x="28" y="30"/>
                </a:lnTo>
                <a:lnTo>
                  <a:pt x="20" y="30"/>
                </a:lnTo>
                <a:lnTo>
                  <a:pt x="20" y="60"/>
                </a:lnTo>
                <a:lnTo>
                  <a:pt x="20" y="63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6" name="Freeform 128"/>
          <p:cNvSpPr>
            <a:spLocks/>
          </p:cNvSpPr>
          <p:nvPr/>
        </p:nvSpPr>
        <p:spPr bwMode="auto">
          <a:xfrm>
            <a:off x="7118350" y="1946275"/>
            <a:ext cx="84138" cy="122238"/>
          </a:xfrm>
          <a:custGeom>
            <a:avLst/>
            <a:gdLst>
              <a:gd name="T0" fmla="*/ 0 w 53"/>
              <a:gd name="T1" fmla="*/ 122238 h 77"/>
              <a:gd name="T2" fmla="*/ 0 w 53"/>
              <a:gd name="T3" fmla="*/ 0 h 77"/>
              <a:gd name="T4" fmla="*/ 19050 w 53"/>
              <a:gd name="T5" fmla="*/ 0 h 77"/>
              <a:gd name="T6" fmla="*/ 19050 w 53"/>
              <a:gd name="T7" fmla="*/ 42863 h 77"/>
              <a:gd name="T8" fmla="*/ 38100 w 53"/>
              <a:gd name="T9" fmla="*/ 31750 h 77"/>
              <a:gd name="T10" fmla="*/ 52388 w 53"/>
              <a:gd name="T11" fmla="*/ 31750 h 77"/>
              <a:gd name="T12" fmla="*/ 65088 w 53"/>
              <a:gd name="T13" fmla="*/ 31750 h 77"/>
              <a:gd name="T14" fmla="*/ 71438 w 53"/>
              <a:gd name="T15" fmla="*/ 31750 h 77"/>
              <a:gd name="T16" fmla="*/ 77788 w 53"/>
              <a:gd name="T17" fmla="*/ 36513 h 77"/>
              <a:gd name="T18" fmla="*/ 84138 w 53"/>
              <a:gd name="T19" fmla="*/ 42863 h 77"/>
              <a:gd name="T20" fmla="*/ 84138 w 53"/>
              <a:gd name="T21" fmla="*/ 52388 h 77"/>
              <a:gd name="T22" fmla="*/ 84138 w 53"/>
              <a:gd name="T23" fmla="*/ 63500 h 77"/>
              <a:gd name="T24" fmla="*/ 84138 w 53"/>
              <a:gd name="T25" fmla="*/ 122238 h 77"/>
              <a:gd name="T26" fmla="*/ 65088 w 53"/>
              <a:gd name="T27" fmla="*/ 122238 h 77"/>
              <a:gd name="T28" fmla="*/ 65088 w 53"/>
              <a:gd name="T29" fmla="*/ 63500 h 77"/>
              <a:gd name="T30" fmla="*/ 65088 w 53"/>
              <a:gd name="T31" fmla="*/ 52388 h 77"/>
              <a:gd name="T32" fmla="*/ 65088 w 53"/>
              <a:gd name="T33" fmla="*/ 47625 h 77"/>
              <a:gd name="T34" fmla="*/ 58738 w 53"/>
              <a:gd name="T35" fmla="*/ 42863 h 77"/>
              <a:gd name="T36" fmla="*/ 46038 w 53"/>
              <a:gd name="T37" fmla="*/ 42863 h 77"/>
              <a:gd name="T38" fmla="*/ 38100 w 53"/>
              <a:gd name="T39" fmla="*/ 42863 h 77"/>
              <a:gd name="T40" fmla="*/ 31750 w 53"/>
              <a:gd name="T41" fmla="*/ 47625 h 77"/>
              <a:gd name="T42" fmla="*/ 25400 w 53"/>
              <a:gd name="T43" fmla="*/ 52388 h 77"/>
              <a:gd name="T44" fmla="*/ 25400 w 53"/>
              <a:gd name="T45" fmla="*/ 58738 h 77"/>
              <a:gd name="T46" fmla="*/ 25400 w 53"/>
              <a:gd name="T47" fmla="*/ 63500 h 77"/>
              <a:gd name="T48" fmla="*/ 19050 w 53"/>
              <a:gd name="T49" fmla="*/ 74613 h 77"/>
              <a:gd name="T50" fmla="*/ 19050 w 53"/>
              <a:gd name="T51" fmla="*/ 122238 h 77"/>
              <a:gd name="T52" fmla="*/ 0 w 53"/>
              <a:gd name="T53" fmla="*/ 122238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3" h="77">
                <a:moveTo>
                  <a:pt x="0" y="77"/>
                </a:moveTo>
                <a:lnTo>
                  <a:pt x="0" y="0"/>
                </a:lnTo>
                <a:lnTo>
                  <a:pt x="12" y="0"/>
                </a:lnTo>
                <a:lnTo>
                  <a:pt x="12" y="27"/>
                </a:lnTo>
                <a:lnTo>
                  <a:pt x="24" y="20"/>
                </a:lnTo>
                <a:lnTo>
                  <a:pt x="33" y="20"/>
                </a:lnTo>
                <a:lnTo>
                  <a:pt x="41" y="20"/>
                </a:lnTo>
                <a:lnTo>
                  <a:pt x="45" y="20"/>
                </a:lnTo>
                <a:lnTo>
                  <a:pt x="49" y="23"/>
                </a:lnTo>
                <a:lnTo>
                  <a:pt x="53" y="27"/>
                </a:lnTo>
                <a:lnTo>
                  <a:pt x="53" y="33"/>
                </a:lnTo>
                <a:lnTo>
                  <a:pt x="53" y="40"/>
                </a:lnTo>
                <a:lnTo>
                  <a:pt x="53" y="77"/>
                </a:lnTo>
                <a:lnTo>
                  <a:pt x="41" y="77"/>
                </a:lnTo>
                <a:lnTo>
                  <a:pt x="41" y="40"/>
                </a:lnTo>
                <a:lnTo>
                  <a:pt x="41" y="33"/>
                </a:lnTo>
                <a:lnTo>
                  <a:pt x="41" y="30"/>
                </a:lnTo>
                <a:lnTo>
                  <a:pt x="37" y="27"/>
                </a:lnTo>
                <a:lnTo>
                  <a:pt x="29" y="27"/>
                </a:lnTo>
                <a:lnTo>
                  <a:pt x="24" y="27"/>
                </a:lnTo>
                <a:lnTo>
                  <a:pt x="20" y="30"/>
                </a:lnTo>
                <a:lnTo>
                  <a:pt x="16" y="33"/>
                </a:lnTo>
                <a:lnTo>
                  <a:pt x="16" y="37"/>
                </a:lnTo>
                <a:lnTo>
                  <a:pt x="16" y="40"/>
                </a:lnTo>
                <a:lnTo>
                  <a:pt x="12" y="47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7" name="Freeform 129"/>
          <p:cNvSpPr>
            <a:spLocks noEditPoints="1"/>
          </p:cNvSpPr>
          <p:nvPr/>
        </p:nvSpPr>
        <p:spPr bwMode="auto">
          <a:xfrm>
            <a:off x="7227888" y="1978025"/>
            <a:ext cx="95250" cy="90488"/>
          </a:xfrm>
          <a:custGeom>
            <a:avLst/>
            <a:gdLst>
              <a:gd name="T0" fmla="*/ 76200 w 60"/>
              <a:gd name="T1" fmla="*/ 63500 h 57"/>
              <a:gd name="T2" fmla="*/ 95250 w 60"/>
              <a:gd name="T3" fmla="*/ 63500 h 57"/>
              <a:gd name="T4" fmla="*/ 88900 w 60"/>
              <a:gd name="T5" fmla="*/ 74613 h 57"/>
              <a:gd name="T6" fmla="*/ 76200 w 60"/>
              <a:gd name="T7" fmla="*/ 84138 h 57"/>
              <a:gd name="T8" fmla="*/ 63500 w 60"/>
              <a:gd name="T9" fmla="*/ 90488 h 57"/>
              <a:gd name="T10" fmla="*/ 50800 w 60"/>
              <a:gd name="T11" fmla="*/ 90488 h 57"/>
              <a:gd name="T12" fmla="*/ 25400 w 60"/>
              <a:gd name="T13" fmla="*/ 84138 h 57"/>
              <a:gd name="T14" fmla="*/ 12700 w 60"/>
              <a:gd name="T15" fmla="*/ 79375 h 57"/>
              <a:gd name="T16" fmla="*/ 0 w 60"/>
              <a:gd name="T17" fmla="*/ 63500 h 57"/>
              <a:gd name="T18" fmla="*/ 0 w 60"/>
              <a:gd name="T19" fmla="*/ 42863 h 57"/>
              <a:gd name="T20" fmla="*/ 0 w 60"/>
              <a:gd name="T21" fmla="*/ 31750 h 57"/>
              <a:gd name="T22" fmla="*/ 6350 w 60"/>
              <a:gd name="T23" fmla="*/ 20638 h 57"/>
              <a:gd name="T24" fmla="*/ 12700 w 60"/>
              <a:gd name="T25" fmla="*/ 11113 h 57"/>
              <a:gd name="T26" fmla="*/ 25400 w 60"/>
              <a:gd name="T27" fmla="*/ 0 h 57"/>
              <a:gd name="T28" fmla="*/ 50800 w 60"/>
              <a:gd name="T29" fmla="*/ 0 h 57"/>
              <a:gd name="T30" fmla="*/ 69850 w 60"/>
              <a:gd name="T31" fmla="*/ 0 h 57"/>
              <a:gd name="T32" fmla="*/ 82550 w 60"/>
              <a:gd name="T33" fmla="*/ 11113 h 57"/>
              <a:gd name="T34" fmla="*/ 95250 w 60"/>
              <a:gd name="T35" fmla="*/ 26988 h 57"/>
              <a:gd name="T36" fmla="*/ 95250 w 60"/>
              <a:gd name="T37" fmla="*/ 42863 h 57"/>
              <a:gd name="T38" fmla="*/ 95250 w 60"/>
              <a:gd name="T39" fmla="*/ 42863 h 57"/>
              <a:gd name="T40" fmla="*/ 95250 w 60"/>
              <a:gd name="T41" fmla="*/ 47625 h 57"/>
              <a:gd name="T42" fmla="*/ 19050 w 60"/>
              <a:gd name="T43" fmla="*/ 47625 h 57"/>
              <a:gd name="T44" fmla="*/ 19050 w 60"/>
              <a:gd name="T45" fmla="*/ 58738 h 57"/>
              <a:gd name="T46" fmla="*/ 25400 w 60"/>
              <a:gd name="T47" fmla="*/ 68263 h 57"/>
              <a:gd name="T48" fmla="*/ 38100 w 60"/>
              <a:gd name="T49" fmla="*/ 74613 h 57"/>
              <a:gd name="T50" fmla="*/ 50800 w 60"/>
              <a:gd name="T51" fmla="*/ 74613 h 57"/>
              <a:gd name="T52" fmla="*/ 57150 w 60"/>
              <a:gd name="T53" fmla="*/ 74613 h 57"/>
              <a:gd name="T54" fmla="*/ 63500 w 60"/>
              <a:gd name="T55" fmla="*/ 74613 h 57"/>
              <a:gd name="T56" fmla="*/ 69850 w 60"/>
              <a:gd name="T57" fmla="*/ 68263 h 57"/>
              <a:gd name="T58" fmla="*/ 76200 w 60"/>
              <a:gd name="T59" fmla="*/ 63500 h 57"/>
              <a:gd name="T60" fmla="*/ 19050 w 60"/>
              <a:gd name="T61" fmla="*/ 31750 h 57"/>
              <a:gd name="T62" fmla="*/ 76200 w 60"/>
              <a:gd name="T63" fmla="*/ 31750 h 57"/>
              <a:gd name="T64" fmla="*/ 76200 w 60"/>
              <a:gd name="T65" fmla="*/ 26988 h 57"/>
              <a:gd name="T66" fmla="*/ 69850 w 60"/>
              <a:gd name="T67" fmla="*/ 20638 h 57"/>
              <a:gd name="T68" fmla="*/ 57150 w 60"/>
              <a:gd name="T69" fmla="*/ 15875 h 57"/>
              <a:gd name="T70" fmla="*/ 50800 w 60"/>
              <a:gd name="T71" fmla="*/ 11113 h 57"/>
              <a:gd name="T72" fmla="*/ 38100 w 60"/>
              <a:gd name="T73" fmla="*/ 15875 h 57"/>
              <a:gd name="T74" fmla="*/ 25400 w 60"/>
              <a:gd name="T75" fmla="*/ 15875 h 57"/>
              <a:gd name="T76" fmla="*/ 19050 w 60"/>
              <a:gd name="T77" fmla="*/ 26988 h 57"/>
              <a:gd name="T78" fmla="*/ 19050 w 60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57">
                <a:moveTo>
                  <a:pt x="48" y="40"/>
                </a:moveTo>
                <a:lnTo>
                  <a:pt x="60" y="40"/>
                </a:lnTo>
                <a:lnTo>
                  <a:pt x="56" y="47"/>
                </a:lnTo>
                <a:lnTo>
                  <a:pt x="48" y="53"/>
                </a:lnTo>
                <a:lnTo>
                  <a:pt x="40" y="57"/>
                </a:lnTo>
                <a:lnTo>
                  <a:pt x="32" y="57"/>
                </a:lnTo>
                <a:lnTo>
                  <a:pt x="16" y="53"/>
                </a:lnTo>
                <a:lnTo>
                  <a:pt x="8" y="50"/>
                </a:lnTo>
                <a:lnTo>
                  <a:pt x="0" y="40"/>
                </a:lnTo>
                <a:lnTo>
                  <a:pt x="0" y="27"/>
                </a:lnTo>
                <a:lnTo>
                  <a:pt x="0" y="20"/>
                </a:lnTo>
                <a:lnTo>
                  <a:pt x="4" y="13"/>
                </a:lnTo>
                <a:lnTo>
                  <a:pt x="8" y="7"/>
                </a:lnTo>
                <a:lnTo>
                  <a:pt x="16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0" y="27"/>
                </a:lnTo>
                <a:lnTo>
                  <a:pt x="60" y="30"/>
                </a:lnTo>
                <a:lnTo>
                  <a:pt x="12" y="30"/>
                </a:lnTo>
                <a:lnTo>
                  <a:pt x="12" y="37"/>
                </a:lnTo>
                <a:lnTo>
                  <a:pt x="16" y="43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0" y="47"/>
                </a:lnTo>
                <a:lnTo>
                  <a:pt x="44" y="43"/>
                </a:lnTo>
                <a:lnTo>
                  <a:pt x="48" y="40"/>
                </a:lnTo>
                <a:close/>
                <a:moveTo>
                  <a:pt x="12" y="20"/>
                </a:moveTo>
                <a:lnTo>
                  <a:pt x="48" y="20"/>
                </a:lnTo>
                <a:lnTo>
                  <a:pt x="48" y="17"/>
                </a:lnTo>
                <a:lnTo>
                  <a:pt x="44" y="13"/>
                </a:lnTo>
                <a:lnTo>
                  <a:pt x="36" y="10"/>
                </a:lnTo>
                <a:lnTo>
                  <a:pt x="32" y="7"/>
                </a:lnTo>
                <a:lnTo>
                  <a:pt x="24" y="10"/>
                </a:lnTo>
                <a:lnTo>
                  <a:pt x="16" y="10"/>
                </a:lnTo>
                <a:lnTo>
                  <a:pt x="12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8" name="Freeform 130"/>
          <p:cNvSpPr>
            <a:spLocks/>
          </p:cNvSpPr>
          <p:nvPr/>
        </p:nvSpPr>
        <p:spPr bwMode="auto">
          <a:xfrm>
            <a:off x="7348538" y="1978025"/>
            <a:ext cx="82550" cy="90488"/>
          </a:xfrm>
          <a:custGeom>
            <a:avLst/>
            <a:gdLst>
              <a:gd name="T0" fmla="*/ 0 w 52"/>
              <a:gd name="T1" fmla="*/ 90488 h 57"/>
              <a:gd name="T2" fmla="*/ 0 w 52"/>
              <a:gd name="T3" fmla="*/ 0 h 57"/>
              <a:gd name="T4" fmla="*/ 19050 w 52"/>
              <a:gd name="T5" fmla="*/ 0 h 57"/>
              <a:gd name="T6" fmla="*/ 19050 w 52"/>
              <a:gd name="T7" fmla="*/ 11113 h 57"/>
              <a:gd name="T8" fmla="*/ 25400 w 52"/>
              <a:gd name="T9" fmla="*/ 4763 h 57"/>
              <a:gd name="T10" fmla="*/ 38100 w 52"/>
              <a:gd name="T11" fmla="*/ 0 h 57"/>
              <a:gd name="T12" fmla="*/ 50800 w 52"/>
              <a:gd name="T13" fmla="*/ 0 h 57"/>
              <a:gd name="T14" fmla="*/ 57150 w 52"/>
              <a:gd name="T15" fmla="*/ 0 h 57"/>
              <a:gd name="T16" fmla="*/ 63500 w 52"/>
              <a:gd name="T17" fmla="*/ 0 h 57"/>
              <a:gd name="T18" fmla="*/ 69850 w 52"/>
              <a:gd name="T19" fmla="*/ 4763 h 57"/>
              <a:gd name="T20" fmla="*/ 76200 w 52"/>
              <a:gd name="T21" fmla="*/ 11113 h 57"/>
              <a:gd name="T22" fmla="*/ 76200 w 52"/>
              <a:gd name="T23" fmla="*/ 11113 h 57"/>
              <a:gd name="T24" fmla="*/ 82550 w 52"/>
              <a:gd name="T25" fmla="*/ 20638 h 57"/>
              <a:gd name="T26" fmla="*/ 82550 w 52"/>
              <a:gd name="T27" fmla="*/ 26988 h 57"/>
              <a:gd name="T28" fmla="*/ 82550 w 52"/>
              <a:gd name="T29" fmla="*/ 31750 h 57"/>
              <a:gd name="T30" fmla="*/ 82550 w 52"/>
              <a:gd name="T31" fmla="*/ 90488 h 57"/>
              <a:gd name="T32" fmla="*/ 63500 w 52"/>
              <a:gd name="T33" fmla="*/ 90488 h 57"/>
              <a:gd name="T34" fmla="*/ 63500 w 52"/>
              <a:gd name="T35" fmla="*/ 36513 h 57"/>
              <a:gd name="T36" fmla="*/ 63500 w 52"/>
              <a:gd name="T37" fmla="*/ 26988 h 57"/>
              <a:gd name="T38" fmla="*/ 57150 w 52"/>
              <a:gd name="T39" fmla="*/ 20638 h 57"/>
              <a:gd name="T40" fmla="*/ 57150 w 52"/>
              <a:gd name="T41" fmla="*/ 15875 h 57"/>
              <a:gd name="T42" fmla="*/ 50800 w 52"/>
              <a:gd name="T43" fmla="*/ 15875 h 57"/>
              <a:gd name="T44" fmla="*/ 50800 w 52"/>
              <a:gd name="T45" fmla="*/ 11113 h 57"/>
              <a:gd name="T46" fmla="*/ 44450 w 52"/>
              <a:gd name="T47" fmla="*/ 11113 h 57"/>
              <a:gd name="T48" fmla="*/ 31750 w 52"/>
              <a:gd name="T49" fmla="*/ 15875 h 57"/>
              <a:gd name="T50" fmla="*/ 25400 w 52"/>
              <a:gd name="T51" fmla="*/ 15875 h 57"/>
              <a:gd name="T52" fmla="*/ 19050 w 52"/>
              <a:gd name="T53" fmla="*/ 26988 h 57"/>
              <a:gd name="T54" fmla="*/ 19050 w 52"/>
              <a:gd name="T55" fmla="*/ 42863 h 57"/>
              <a:gd name="T56" fmla="*/ 19050 w 52"/>
              <a:gd name="T57" fmla="*/ 90488 h 57"/>
              <a:gd name="T58" fmla="*/ 0 w 52"/>
              <a:gd name="T59" fmla="*/ 90488 h 5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7"/>
                </a:lnTo>
                <a:lnTo>
                  <a:pt x="16" y="3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52" y="13"/>
                </a:lnTo>
                <a:lnTo>
                  <a:pt x="52" y="17"/>
                </a:lnTo>
                <a:lnTo>
                  <a:pt x="52" y="20"/>
                </a:lnTo>
                <a:lnTo>
                  <a:pt x="52" y="57"/>
                </a:lnTo>
                <a:lnTo>
                  <a:pt x="40" y="57"/>
                </a:lnTo>
                <a:lnTo>
                  <a:pt x="40" y="23"/>
                </a:lnTo>
                <a:lnTo>
                  <a:pt x="40" y="17"/>
                </a:lnTo>
                <a:lnTo>
                  <a:pt x="36" y="13"/>
                </a:lnTo>
                <a:lnTo>
                  <a:pt x="36" y="10"/>
                </a:lnTo>
                <a:lnTo>
                  <a:pt x="32" y="10"/>
                </a:lnTo>
                <a:lnTo>
                  <a:pt x="32" y="7"/>
                </a:lnTo>
                <a:lnTo>
                  <a:pt x="28" y="7"/>
                </a:lnTo>
                <a:lnTo>
                  <a:pt x="20" y="10"/>
                </a:lnTo>
                <a:lnTo>
                  <a:pt x="16" y="10"/>
                </a:lnTo>
                <a:lnTo>
                  <a:pt x="12" y="17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9" name="Freeform 131"/>
          <p:cNvSpPr>
            <a:spLocks/>
          </p:cNvSpPr>
          <p:nvPr/>
        </p:nvSpPr>
        <p:spPr bwMode="auto">
          <a:xfrm>
            <a:off x="2016125" y="2009775"/>
            <a:ext cx="831850" cy="1087438"/>
          </a:xfrm>
          <a:custGeom>
            <a:avLst/>
            <a:gdLst>
              <a:gd name="T0" fmla="*/ 425450 w 524"/>
              <a:gd name="T1" fmla="*/ 0 h 685"/>
              <a:gd name="T2" fmla="*/ 831850 w 524"/>
              <a:gd name="T3" fmla="*/ 0 h 685"/>
              <a:gd name="T4" fmla="*/ 831850 w 524"/>
              <a:gd name="T5" fmla="*/ 1087438 h 685"/>
              <a:gd name="T6" fmla="*/ 0 w 524"/>
              <a:gd name="T7" fmla="*/ 1087438 h 6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4" h="685">
                <a:moveTo>
                  <a:pt x="268" y="0"/>
                </a:moveTo>
                <a:lnTo>
                  <a:pt x="524" y="0"/>
                </a:lnTo>
                <a:lnTo>
                  <a:pt x="524" y="685"/>
                </a:lnTo>
                <a:lnTo>
                  <a:pt x="0" y="68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340" name="Freeform 132"/>
          <p:cNvSpPr>
            <a:spLocks/>
          </p:cNvSpPr>
          <p:nvPr/>
        </p:nvSpPr>
        <p:spPr bwMode="auto">
          <a:xfrm>
            <a:off x="1971675" y="3070225"/>
            <a:ext cx="50800" cy="53975"/>
          </a:xfrm>
          <a:custGeom>
            <a:avLst/>
            <a:gdLst>
              <a:gd name="T0" fmla="*/ 50800 w 32"/>
              <a:gd name="T1" fmla="*/ 0 h 34"/>
              <a:gd name="T2" fmla="*/ 0 w 32"/>
              <a:gd name="T3" fmla="*/ 26988 h 34"/>
              <a:gd name="T4" fmla="*/ 50800 w 32"/>
              <a:gd name="T5" fmla="*/ 53975 h 34"/>
              <a:gd name="T6" fmla="*/ 50800 w 32"/>
              <a:gd name="T7" fmla="*/ 0 h 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" h="34">
                <a:moveTo>
                  <a:pt x="32" y="0"/>
                </a:moveTo>
                <a:lnTo>
                  <a:pt x="0" y="17"/>
                </a:lnTo>
                <a:lnTo>
                  <a:pt x="32" y="34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41" name="Rectangle 133"/>
          <p:cNvSpPr>
            <a:spLocks noChangeArrowheads="1"/>
          </p:cNvSpPr>
          <p:nvPr/>
        </p:nvSpPr>
        <p:spPr bwMode="auto">
          <a:xfrm>
            <a:off x="1036638" y="5119688"/>
            <a:ext cx="1741487" cy="238125"/>
          </a:xfrm>
          <a:prstGeom prst="rect">
            <a:avLst/>
          </a:prstGeom>
          <a:solidFill>
            <a:srgbClr val="FBE1C8"/>
          </a:solidFill>
          <a:ln w="0">
            <a:solidFill>
              <a:srgbClr val="FBE1C8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342" name="Rectangle 134"/>
          <p:cNvSpPr>
            <a:spLocks noChangeArrowheads="1"/>
          </p:cNvSpPr>
          <p:nvPr/>
        </p:nvSpPr>
        <p:spPr bwMode="auto">
          <a:xfrm>
            <a:off x="1036638" y="5119688"/>
            <a:ext cx="1741487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343" name="Freeform 135"/>
          <p:cNvSpPr>
            <a:spLocks/>
          </p:cNvSpPr>
          <p:nvPr/>
        </p:nvSpPr>
        <p:spPr bwMode="auto">
          <a:xfrm>
            <a:off x="2016125" y="4832350"/>
            <a:ext cx="831850" cy="1046163"/>
          </a:xfrm>
          <a:custGeom>
            <a:avLst/>
            <a:gdLst>
              <a:gd name="T0" fmla="*/ 425450 w 524"/>
              <a:gd name="T1" fmla="*/ 0 h 659"/>
              <a:gd name="T2" fmla="*/ 831850 w 524"/>
              <a:gd name="T3" fmla="*/ 0 h 659"/>
              <a:gd name="T4" fmla="*/ 831850 w 524"/>
              <a:gd name="T5" fmla="*/ 1046163 h 659"/>
              <a:gd name="T6" fmla="*/ 0 w 524"/>
              <a:gd name="T7" fmla="*/ 1046163 h 6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4" h="659">
                <a:moveTo>
                  <a:pt x="268" y="0"/>
                </a:moveTo>
                <a:lnTo>
                  <a:pt x="524" y="0"/>
                </a:lnTo>
                <a:lnTo>
                  <a:pt x="524" y="659"/>
                </a:lnTo>
                <a:lnTo>
                  <a:pt x="0" y="65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344" name="Freeform 136"/>
          <p:cNvSpPr>
            <a:spLocks/>
          </p:cNvSpPr>
          <p:nvPr/>
        </p:nvSpPr>
        <p:spPr bwMode="auto">
          <a:xfrm>
            <a:off x="1971675" y="5851525"/>
            <a:ext cx="50800" cy="52388"/>
          </a:xfrm>
          <a:custGeom>
            <a:avLst/>
            <a:gdLst>
              <a:gd name="T0" fmla="*/ 50800 w 32"/>
              <a:gd name="T1" fmla="*/ 0 h 33"/>
              <a:gd name="T2" fmla="*/ 0 w 32"/>
              <a:gd name="T3" fmla="*/ 26988 h 33"/>
              <a:gd name="T4" fmla="*/ 50800 w 32"/>
              <a:gd name="T5" fmla="*/ 52388 h 33"/>
              <a:gd name="T6" fmla="*/ 50800 w 32"/>
              <a:gd name="T7" fmla="*/ 0 h 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" h="33">
                <a:moveTo>
                  <a:pt x="32" y="0"/>
                </a:moveTo>
                <a:lnTo>
                  <a:pt x="0" y="17"/>
                </a:lnTo>
                <a:lnTo>
                  <a:pt x="32" y="33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45" name="Freeform 137"/>
          <p:cNvSpPr>
            <a:spLocks/>
          </p:cNvSpPr>
          <p:nvPr/>
        </p:nvSpPr>
        <p:spPr bwMode="auto">
          <a:xfrm>
            <a:off x="7589838" y="2009775"/>
            <a:ext cx="381000" cy="1087438"/>
          </a:xfrm>
          <a:custGeom>
            <a:avLst/>
            <a:gdLst>
              <a:gd name="T0" fmla="*/ 0 w 240"/>
              <a:gd name="T1" fmla="*/ 0 h 685"/>
              <a:gd name="T2" fmla="*/ 381000 w 240"/>
              <a:gd name="T3" fmla="*/ 0 h 685"/>
              <a:gd name="T4" fmla="*/ 381000 w 240"/>
              <a:gd name="T5" fmla="*/ 1087438 h 685"/>
              <a:gd name="T6" fmla="*/ 228600 w 240"/>
              <a:gd name="T7" fmla="*/ 1087438 h 6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0" h="685">
                <a:moveTo>
                  <a:pt x="0" y="0"/>
                </a:moveTo>
                <a:lnTo>
                  <a:pt x="240" y="0"/>
                </a:lnTo>
                <a:lnTo>
                  <a:pt x="240" y="685"/>
                </a:lnTo>
                <a:lnTo>
                  <a:pt x="144" y="68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346" name="Freeform 138"/>
          <p:cNvSpPr>
            <a:spLocks/>
          </p:cNvSpPr>
          <p:nvPr/>
        </p:nvSpPr>
        <p:spPr bwMode="auto">
          <a:xfrm>
            <a:off x="7773988" y="3070225"/>
            <a:ext cx="50800" cy="53975"/>
          </a:xfrm>
          <a:custGeom>
            <a:avLst/>
            <a:gdLst>
              <a:gd name="T0" fmla="*/ 50800 w 32"/>
              <a:gd name="T1" fmla="*/ 0 h 34"/>
              <a:gd name="T2" fmla="*/ 0 w 32"/>
              <a:gd name="T3" fmla="*/ 26988 h 34"/>
              <a:gd name="T4" fmla="*/ 50800 w 32"/>
              <a:gd name="T5" fmla="*/ 53975 h 34"/>
              <a:gd name="T6" fmla="*/ 50800 w 32"/>
              <a:gd name="T7" fmla="*/ 0 h 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" h="34">
                <a:moveTo>
                  <a:pt x="32" y="0"/>
                </a:moveTo>
                <a:lnTo>
                  <a:pt x="0" y="17"/>
                </a:lnTo>
                <a:lnTo>
                  <a:pt x="32" y="34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47" name="Rectangle 139"/>
          <p:cNvSpPr>
            <a:spLocks noChangeArrowheads="1"/>
          </p:cNvSpPr>
          <p:nvPr/>
        </p:nvSpPr>
        <p:spPr bwMode="auto">
          <a:xfrm>
            <a:off x="6159500" y="5119688"/>
            <a:ext cx="1747838" cy="238125"/>
          </a:xfrm>
          <a:prstGeom prst="rect">
            <a:avLst/>
          </a:prstGeom>
          <a:solidFill>
            <a:srgbClr val="FBE1C8"/>
          </a:solidFill>
          <a:ln w="0">
            <a:solidFill>
              <a:srgbClr val="FBE1C8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348" name="Rectangle 140"/>
          <p:cNvSpPr>
            <a:spLocks noChangeArrowheads="1"/>
          </p:cNvSpPr>
          <p:nvPr/>
        </p:nvSpPr>
        <p:spPr bwMode="auto">
          <a:xfrm>
            <a:off x="6159500" y="5119688"/>
            <a:ext cx="1747838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349" name="Freeform 141"/>
          <p:cNvSpPr>
            <a:spLocks noEditPoints="1"/>
          </p:cNvSpPr>
          <p:nvPr/>
        </p:nvSpPr>
        <p:spPr bwMode="auto">
          <a:xfrm>
            <a:off x="6165850" y="4397375"/>
            <a:ext cx="95250" cy="90488"/>
          </a:xfrm>
          <a:custGeom>
            <a:avLst/>
            <a:gdLst>
              <a:gd name="T0" fmla="*/ 63500 w 60"/>
              <a:gd name="T1" fmla="*/ 85725 h 57"/>
              <a:gd name="T2" fmla="*/ 44450 w 60"/>
              <a:gd name="T3" fmla="*/ 90488 h 57"/>
              <a:gd name="T4" fmla="*/ 19050 w 60"/>
              <a:gd name="T5" fmla="*/ 90488 h 57"/>
              <a:gd name="T6" fmla="*/ 6350 w 60"/>
              <a:gd name="T7" fmla="*/ 74613 h 57"/>
              <a:gd name="T8" fmla="*/ 6350 w 60"/>
              <a:gd name="T9" fmla="*/ 58738 h 57"/>
              <a:gd name="T10" fmla="*/ 12700 w 60"/>
              <a:gd name="T11" fmla="*/ 47625 h 57"/>
              <a:gd name="T12" fmla="*/ 19050 w 60"/>
              <a:gd name="T13" fmla="*/ 42863 h 57"/>
              <a:gd name="T14" fmla="*/ 31750 w 60"/>
              <a:gd name="T15" fmla="*/ 38100 h 57"/>
              <a:gd name="T16" fmla="*/ 57150 w 60"/>
              <a:gd name="T17" fmla="*/ 31750 h 57"/>
              <a:gd name="T18" fmla="*/ 69850 w 60"/>
              <a:gd name="T19" fmla="*/ 26988 h 57"/>
              <a:gd name="T20" fmla="*/ 69850 w 60"/>
              <a:gd name="T21" fmla="*/ 22225 h 57"/>
              <a:gd name="T22" fmla="*/ 57150 w 60"/>
              <a:gd name="T23" fmla="*/ 11113 h 57"/>
              <a:gd name="T24" fmla="*/ 38100 w 60"/>
              <a:gd name="T25" fmla="*/ 11113 h 57"/>
              <a:gd name="T26" fmla="*/ 25400 w 60"/>
              <a:gd name="T27" fmla="*/ 22225 h 57"/>
              <a:gd name="T28" fmla="*/ 6350 w 60"/>
              <a:gd name="T29" fmla="*/ 26988 h 57"/>
              <a:gd name="T30" fmla="*/ 12700 w 60"/>
              <a:gd name="T31" fmla="*/ 11113 h 57"/>
              <a:gd name="T32" fmla="*/ 25400 w 60"/>
              <a:gd name="T33" fmla="*/ 0 h 57"/>
              <a:gd name="T34" fmla="*/ 50800 w 60"/>
              <a:gd name="T35" fmla="*/ 0 h 57"/>
              <a:gd name="T36" fmla="*/ 76200 w 60"/>
              <a:gd name="T37" fmla="*/ 0 h 57"/>
              <a:gd name="T38" fmla="*/ 82550 w 60"/>
              <a:gd name="T39" fmla="*/ 6350 h 57"/>
              <a:gd name="T40" fmla="*/ 88900 w 60"/>
              <a:gd name="T41" fmla="*/ 15875 h 57"/>
              <a:gd name="T42" fmla="*/ 88900 w 60"/>
              <a:gd name="T43" fmla="*/ 31750 h 57"/>
              <a:gd name="T44" fmla="*/ 88900 w 60"/>
              <a:gd name="T45" fmla="*/ 63500 h 57"/>
              <a:gd name="T46" fmla="*/ 95250 w 60"/>
              <a:gd name="T47" fmla="*/ 79375 h 57"/>
              <a:gd name="T48" fmla="*/ 76200 w 60"/>
              <a:gd name="T49" fmla="*/ 90488 h 57"/>
              <a:gd name="T50" fmla="*/ 69850 w 60"/>
              <a:gd name="T51" fmla="*/ 79375 h 57"/>
              <a:gd name="T52" fmla="*/ 57150 w 60"/>
              <a:gd name="T53" fmla="*/ 47625 h 57"/>
              <a:gd name="T54" fmla="*/ 38100 w 60"/>
              <a:gd name="T55" fmla="*/ 53975 h 57"/>
              <a:gd name="T56" fmla="*/ 25400 w 60"/>
              <a:gd name="T57" fmla="*/ 53975 h 57"/>
              <a:gd name="T58" fmla="*/ 25400 w 60"/>
              <a:gd name="T59" fmla="*/ 58738 h 57"/>
              <a:gd name="T60" fmla="*/ 25400 w 60"/>
              <a:gd name="T61" fmla="*/ 69850 h 57"/>
              <a:gd name="T62" fmla="*/ 31750 w 60"/>
              <a:gd name="T63" fmla="*/ 74613 h 57"/>
              <a:gd name="T64" fmla="*/ 50800 w 60"/>
              <a:gd name="T65" fmla="*/ 74613 h 57"/>
              <a:gd name="T66" fmla="*/ 63500 w 60"/>
              <a:gd name="T67" fmla="*/ 69850 h 57"/>
              <a:gd name="T68" fmla="*/ 69850 w 60"/>
              <a:gd name="T69" fmla="*/ 58738 h 57"/>
              <a:gd name="T70" fmla="*/ 69850 w 60"/>
              <a:gd name="T71" fmla="*/ 47625 h 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57">
                <a:moveTo>
                  <a:pt x="44" y="50"/>
                </a:moveTo>
                <a:lnTo>
                  <a:pt x="40" y="54"/>
                </a:lnTo>
                <a:lnTo>
                  <a:pt x="36" y="54"/>
                </a:lnTo>
                <a:lnTo>
                  <a:pt x="28" y="57"/>
                </a:lnTo>
                <a:lnTo>
                  <a:pt x="24" y="57"/>
                </a:lnTo>
                <a:lnTo>
                  <a:pt x="12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lnTo>
                  <a:pt x="4" y="37"/>
                </a:lnTo>
                <a:lnTo>
                  <a:pt x="4" y="34"/>
                </a:lnTo>
                <a:lnTo>
                  <a:pt x="8" y="30"/>
                </a:lnTo>
                <a:lnTo>
                  <a:pt x="8" y="27"/>
                </a:lnTo>
                <a:lnTo>
                  <a:pt x="12" y="27"/>
                </a:lnTo>
                <a:lnTo>
                  <a:pt x="16" y="24"/>
                </a:lnTo>
                <a:lnTo>
                  <a:pt x="20" y="24"/>
                </a:lnTo>
                <a:lnTo>
                  <a:pt x="24" y="24"/>
                </a:lnTo>
                <a:lnTo>
                  <a:pt x="36" y="20"/>
                </a:lnTo>
                <a:lnTo>
                  <a:pt x="44" y="20"/>
                </a:lnTo>
                <a:lnTo>
                  <a:pt x="44" y="17"/>
                </a:lnTo>
                <a:lnTo>
                  <a:pt x="44" y="14"/>
                </a:lnTo>
                <a:lnTo>
                  <a:pt x="40" y="10"/>
                </a:lnTo>
                <a:lnTo>
                  <a:pt x="36" y="7"/>
                </a:lnTo>
                <a:lnTo>
                  <a:pt x="32" y="7"/>
                </a:lnTo>
                <a:lnTo>
                  <a:pt x="24" y="7"/>
                </a:lnTo>
                <a:lnTo>
                  <a:pt x="20" y="10"/>
                </a:lnTo>
                <a:lnTo>
                  <a:pt x="16" y="14"/>
                </a:lnTo>
                <a:lnTo>
                  <a:pt x="16" y="17"/>
                </a:lnTo>
                <a:lnTo>
                  <a:pt x="4" y="17"/>
                </a:lnTo>
                <a:lnTo>
                  <a:pt x="4" y="10"/>
                </a:lnTo>
                <a:lnTo>
                  <a:pt x="8" y="7"/>
                </a:lnTo>
                <a:lnTo>
                  <a:pt x="12" y="4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8" y="0"/>
                </a:lnTo>
                <a:lnTo>
                  <a:pt x="52" y="4"/>
                </a:lnTo>
                <a:lnTo>
                  <a:pt x="56" y="7"/>
                </a:lnTo>
                <a:lnTo>
                  <a:pt x="56" y="10"/>
                </a:lnTo>
                <a:lnTo>
                  <a:pt x="56" y="14"/>
                </a:lnTo>
                <a:lnTo>
                  <a:pt x="56" y="20"/>
                </a:lnTo>
                <a:lnTo>
                  <a:pt x="56" y="30"/>
                </a:lnTo>
                <a:lnTo>
                  <a:pt x="56" y="40"/>
                </a:lnTo>
                <a:lnTo>
                  <a:pt x="60" y="47"/>
                </a:lnTo>
                <a:lnTo>
                  <a:pt x="60" y="50"/>
                </a:lnTo>
                <a:lnTo>
                  <a:pt x="60" y="57"/>
                </a:lnTo>
                <a:lnTo>
                  <a:pt x="48" y="57"/>
                </a:lnTo>
                <a:lnTo>
                  <a:pt x="48" y="54"/>
                </a:lnTo>
                <a:lnTo>
                  <a:pt x="44" y="50"/>
                </a:lnTo>
                <a:close/>
                <a:moveTo>
                  <a:pt x="44" y="30"/>
                </a:moveTo>
                <a:lnTo>
                  <a:pt x="36" y="30"/>
                </a:lnTo>
                <a:lnTo>
                  <a:pt x="28" y="30"/>
                </a:lnTo>
                <a:lnTo>
                  <a:pt x="24" y="34"/>
                </a:lnTo>
                <a:lnTo>
                  <a:pt x="20" y="34"/>
                </a:lnTo>
                <a:lnTo>
                  <a:pt x="16" y="34"/>
                </a:lnTo>
                <a:lnTo>
                  <a:pt x="16" y="37"/>
                </a:lnTo>
                <a:lnTo>
                  <a:pt x="12" y="40"/>
                </a:lnTo>
                <a:lnTo>
                  <a:pt x="16" y="44"/>
                </a:lnTo>
                <a:lnTo>
                  <a:pt x="16" y="47"/>
                </a:lnTo>
                <a:lnTo>
                  <a:pt x="20" y="47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0" y="44"/>
                </a:lnTo>
                <a:lnTo>
                  <a:pt x="44" y="40"/>
                </a:lnTo>
                <a:lnTo>
                  <a:pt x="44" y="37"/>
                </a:lnTo>
                <a:lnTo>
                  <a:pt x="44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0" name="Freeform 142"/>
          <p:cNvSpPr>
            <a:spLocks noEditPoints="1"/>
          </p:cNvSpPr>
          <p:nvPr/>
        </p:nvSpPr>
        <p:spPr bwMode="auto">
          <a:xfrm>
            <a:off x="6280150" y="4365625"/>
            <a:ext cx="88900" cy="122238"/>
          </a:xfrm>
          <a:custGeom>
            <a:avLst/>
            <a:gdLst>
              <a:gd name="T0" fmla="*/ 69850 w 56"/>
              <a:gd name="T1" fmla="*/ 122238 h 77"/>
              <a:gd name="T2" fmla="*/ 69850 w 56"/>
              <a:gd name="T3" fmla="*/ 106363 h 77"/>
              <a:gd name="T4" fmla="*/ 63500 w 56"/>
              <a:gd name="T5" fmla="*/ 117475 h 77"/>
              <a:gd name="T6" fmla="*/ 50800 w 56"/>
              <a:gd name="T7" fmla="*/ 122238 h 77"/>
              <a:gd name="T8" fmla="*/ 44450 w 56"/>
              <a:gd name="T9" fmla="*/ 122238 h 77"/>
              <a:gd name="T10" fmla="*/ 31750 w 56"/>
              <a:gd name="T11" fmla="*/ 122238 h 77"/>
              <a:gd name="T12" fmla="*/ 19050 w 56"/>
              <a:gd name="T13" fmla="*/ 117475 h 77"/>
              <a:gd name="T14" fmla="*/ 12700 w 56"/>
              <a:gd name="T15" fmla="*/ 106363 h 77"/>
              <a:gd name="T16" fmla="*/ 6350 w 56"/>
              <a:gd name="T17" fmla="*/ 101600 h 77"/>
              <a:gd name="T18" fmla="*/ 0 w 56"/>
              <a:gd name="T19" fmla="*/ 90488 h 77"/>
              <a:gd name="T20" fmla="*/ 0 w 56"/>
              <a:gd name="T21" fmla="*/ 74613 h 77"/>
              <a:gd name="T22" fmla="*/ 0 w 56"/>
              <a:gd name="T23" fmla="*/ 63500 h 77"/>
              <a:gd name="T24" fmla="*/ 6350 w 56"/>
              <a:gd name="T25" fmla="*/ 53975 h 77"/>
              <a:gd name="T26" fmla="*/ 12700 w 56"/>
              <a:gd name="T27" fmla="*/ 42863 h 77"/>
              <a:gd name="T28" fmla="*/ 19050 w 56"/>
              <a:gd name="T29" fmla="*/ 38100 h 77"/>
              <a:gd name="T30" fmla="*/ 31750 w 56"/>
              <a:gd name="T31" fmla="*/ 31750 h 77"/>
              <a:gd name="T32" fmla="*/ 44450 w 56"/>
              <a:gd name="T33" fmla="*/ 31750 h 77"/>
              <a:gd name="T34" fmla="*/ 50800 w 56"/>
              <a:gd name="T35" fmla="*/ 31750 h 77"/>
              <a:gd name="T36" fmla="*/ 57150 w 56"/>
              <a:gd name="T37" fmla="*/ 31750 h 77"/>
              <a:gd name="T38" fmla="*/ 63500 w 56"/>
              <a:gd name="T39" fmla="*/ 38100 h 77"/>
              <a:gd name="T40" fmla="*/ 69850 w 56"/>
              <a:gd name="T41" fmla="*/ 42863 h 77"/>
              <a:gd name="T42" fmla="*/ 69850 w 56"/>
              <a:gd name="T43" fmla="*/ 0 h 77"/>
              <a:gd name="T44" fmla="*/ 88900 w 56"/>
              <a:gd name="T45" fmla="*/ 0 h 77"/>
              <a:gd name="T46" fmla="*/ 88900 w 56"/>
              <a:gd name="T47" fmla="*/ 122238 h 77"/>
              <a:gd name="T48" fmla="*/ 69850 w 56"/>
              <a:gd name="T49" fmla="*/ 122238 h 77"/>
              <a:gd name="T50" fmla="*/ 19050 w 56"/>
              <a:gd name="T51" fmla="*/ 74613 h 77"/>
              <a:gd name="T52" fmla="*/ 19050 w 56"/>
              <a:gd name="T53" fmla="*/ 90488 h 77"/>
              <a:gd name="T54" fmla="*/ 25400 w 56"/>
              <a:gd name="T55" fmla="*/ 101600 h 77"/>
              <a:gd name="T56" fmla="*/ 31750 w 56"/>
              <a:gd name="T57" fmla="*/ 106363 h 77"/>
              <a:gd name="T58" fmla="*/ 44450 w 56"/>
              <a:gd name="T59" fmla="*/ 106363 h 77"/>
              <a:gd name="T60" fmla="*/ 57150 w 56"/>
              <a:gd name="T61" fmla="*/ 106363 h 77"/>
              <a:gd name="T62" fmla="*/ 63500 w 56"/>
              <a:gd name="T63" fmla="*/ 101600 h 77"/>
              <a:gd name="T64" fmla="*/ 69850 w 56"/>
              <a:gd name="T65" fmla="*/ 90488 h 77"/>
              <a:gd name="T66" fmla="*/ 69850 w 56"/>
              <a:gd name="T67" fmla="*/ 74613 h 77"/>
              <a:gd name="T68" fmla="*/ 69850 w 56"/>
              <a:gd name="T69" fmla="*/ 63500 h 77"/>
              <a:gd name="T70" fmla="*/ 63500 w 56"/>
              <a:gd name="T71" fmla="*/ 53975 h 77"/>
              <a:gd name="T72" fmla="*/ 57150 w 56"/>
              <a:gd name="T73" fmla="*/ 47625 h 77"/>
              <a:gd name="T74" fmla="*/ 44450 w 56"/>
              <a:gd name="T75" fmla="*/ 42863 h 77"/>
              <a:gd name="T76" fmla="*/ 31750 w 56"/>
              <a:gd name="T77" fmla="*/ 47625 h 77"/>
              <a:gd name="T78" fmla="*/ 25400 w 56"/>
              <a:gd name="T79" fmla="*/ 53975 h 77"/>
              <a:gd name="T80" fmla="*/ 19050 w 56"/>
              <a:gd name="T81" fmla="*/ 63500 h 77"/>
              <a:gd name="T82" fmla="*/ 19050 w 56"/>
              <a:gd name="T83" fmla="*/ 74613 h 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" h="77">
                <a:moveTo>
                  <a:pt x="44" y="77"/>
                </a:moveTo>
                <a:lnTo>
                  <a:pt x="44" y="67"/>
                </a:lnTo>
                <a:lnTo>
                  <a:pt x="40" y="74"/>
                </a:lnTo>
                <a:lnTo>
                  <a:pt x="32" y="77"/>
                </a:lnTo>
                <a:lnTo>
                  <a:pt x="28" y="77"/>
                </a:lnTo>
                <a:lnTo>
                  <a:pt x="20" y="77"/>
                </a:lnTo>
                <a:lnTo>
                  <a:pt x="12" y="74"/>
                </a:lnTo>
                <a:lnTo>
                  <a:pt x="8" y="67"/>
                </a:lnTo>
                <a:lnTo>
                  <a:pt x="4" y="64"/>
                </a:lnTo>
                <a:lnTo>
                  <a:pt x="0" y="57"/>
                </a:lnTo>
                <a:lnTo>
                  <a:pt x="0" y="47"/>
                </a:lnTo>
                <a:lnTo>
                  <a:pt x="0" y="40"/>
                </a:lnTo>
                <a:lnTo>
                  <a:pt x="4" y="34"/>
                </a:lnTo>
                <a:lnTo>
                  <a:pt x="8" y="27"/>
                </a:lnTo>
                <a:lnTo>
                  <a:pt x="12" y="24"/>
                </a:lnTo>
                <a:lnTo>
                  <a:pt x="20" y="20"/>
                </a:lnTo>
                <a:lnTo>
                  <a:pt x="28" y="20"/>
                </a:lnTo>
                <a:lnTo>
                  <a:pt x="32" y="20"/>
                </a:lnTo>
                <a:lnTo>
                  <a:pt x="36" y="20"/>
                </a:lnTo>
                <a:lnTo>
                  <a:pt x="40" y="24"/>
                </a:lnTo>
                <a:lnTo>
                  <a:pt x="44" y="27"/>
                </a:lnTo>
                <a:lnTo>
                  <a:pt x="44" y="0"/>
                </a:lnTo>
                <a:lnTo>
                  <a:pt x="56" y="0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12" y="47"/>
                </a:moveTo>
                <a:lnTo>
                  <a:pt x="12" y="57"/>
                </a:lnTo>
                <a:lnTo>
                  <a:pt x="16" y="64"/>
                </a:lnTo>
                <a:lnTo>
                  <a:pt x="20" y="67"/>
                </a:lnTo>
                <a:lnTo>
                  <a:pt x="28" y="67"/>
                </a:lnTo>
                <a:lnTo>
                  <a:pt x="36" y="67"/>
                </a:lnTo>
                <a:lnTo>
                  <a:pt x="40" y="64"/>
                </a:lnTo>
                <a:lnTo>
                  <a:pt x="44" y="57"/>
                </a:lnTo>
                <a:lnTo>
                  <a:pt x="44" y="47"/>
                </a:lnTo>
                <a:lnTo>
                  <a:pt x="44" y="40"/>
                </a:lnTo>
                <a:lnTo>
                  <a:pt x="40" y="34"/>
                </a:lnTo>
                <a:lnTo>
                  <a:pt x="36" y="30"/>
                </a:lnTo>
                <a:lnTo>
                  <a:pt x="28" y="27"/>
                </a:lnTo>
                <a:lnTo>
                  <a:pt x="20" y="30"/>
                </a:lnTo>
                <a:lnTo>
                  <a:pt x="16" y="34"/>
                </a:lnTo>
                <a:lnTo>
                  <a:pt x="12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1" name="Freeform 143"/>
          <p:cNvSpPr>
            <a:spLocks noEditPoints="1"/>
          </p:cNvSpPr>
          <p:nvPr/>
        </p:nvSpPr>
        <p:spPr bwMode="auto">
          <a:xfrm>
            <a:off x="6388100" y="4365625"/>
            <a:ext cx="95250" cy="122238"/>
          </a:xfrm>
          <a:custGeom>
            <a:avLst/>
            <a:gdLst>
              <a:gd name="T0" fmla="*/ 76200 w 60"/>
              <a:gd name="T1" fmla="*/ 122238 h 77"/>
              <a:gd name="T2" fmla="*/ 76200 w 60"/>
              <a:gd name="T3" fmla="*/ 106363 h 77"/>
              <a:gd name="T4" fmla="*/ 69850 w 60"/>
              <a:gd name="T5" fmla="*/ 117475 h 77"/>
              <a:gd name="T6" fmla="*/ 57150 w 60"/>
              <a:gd name="T7" fmla="*/ 122238 h 77"/>
              <a:gd name="T8" fmla="*/ 44450 w 60"/>
              <a:gd name="T9" fmla="*/ 122238 h 77"/>
              <a:gd name="T10" fmla="*/ 31750 w 60"/>
              <a:gd name="T11" fmla="*/ 122238 h 77"/>
              <a:gd name="T12" fmla="*/ 25400 w 60"/>
              <a:gd name="T13" fmla="*/ 117475 h 77"/>
              <a:gd name="T14" fmla="*/ 12700 w 60"/>
              <a:gd name="T15" fmla="*/ 106363 h 77"/>
              <a:gd name="T16" fmla="*/ 6350 w 60"/>
              <a:gd name="T17" fmla="*/ 101600 h 77"/>
              <a:gd name="T18" fmla="*/ 6350 w 60"/>
              <a:gd name="T19" fmla="*/ 90488 h 77"/>
              <a:gd name="T20" fmla="*/ 0 w 60"/>
              <a:gd name="T21" fmla="*/ 74613 h 77"/>
              <a:gd name="T22" fmla="*/ 6350 w 60"/>
              <a:gd name="T23" fmla="*/ 63500 h 77"/>
              <a:gd name="T24" fmla="*/ 6350 w 60"/>
              <a:gd name="T25" fmla="*/ 53975 h 77"/>
              <a:gd name="T26" fmla="*/ 12700 w 60"/>
              <a:gd name="T27" fmla="*/ 42863 h 77"/>
              <a:gd name="T28" fmla="*/ 25400 w 60"/>
              <a:gd name="T29" fmla="*/ 38100 h 77"/>
              <a:gd name="T30" fmla="*/ 31750 w 60"/>
              <a:gd name="T31" fmla="*/ 31750 h 77"/>
              <a:gd name="T32" fmla="*/ 44450 w 60"/>
              <a:gd name="T33" fmla="*/ 31750 h 77"/>
              <a:gd name="T34" fmla="*/ 57150 w 60"/>
              <a:gd name="T35" fmla="*/ 31750 h 77"/>
              <a:gd name="T36" fmla="*/ 63500 w 60"/>
              <a:gd name="T37" fmla="*/ 31750 h 77"/>
              <a:gd name="T38" fmla="*/ 69850 w 60"/>
              <a:gd name="T39" fmla="*/ 38100 h 77"/>
              <a:gd name="T40" fmla="*/ 76200 w 60"/>
              <a:gd name="T41" fmla="*/ 42863 h 77"/>
              <a:gd name="T42" fmla="*/ 76200 w 60"/>
              <a:gd name="T43" fmla="*/ 0 h 77"/>
              <a:gd name="T44" fmla="*/ 95250 w 60"/>
              <a:gd name="T45" fmla="*/ 0 h 77"/>
              <a:gd name="T46" fmla="*/ 95250 w 60"/>
              <a:gd name="T47" fmla="*/ 122238 h 77"/>
              <a:gd name="T48" fmla="*/ 76200 w 60"/>
              <a:gd name="T49" fmla="*/ 122238 h 77"/>
              <a:gd name="T50" fmla="*/ 19050 w 60"/>
              <a:gd name="T51" fmla="*/ 74613 h 77"/>
              <a:gd name="T52" fmla="*/ 25400 w 60"/>
              <a:gd name="T53" fmla="*/ 90488 h 77"/>
              <a:gd name="T54" fmla="*/ 31750 w 60"/>
              <a:gd name="T55" fmla="*/ 101600 h 77"/>
              <a:gd name="T56" fmla="*/ 38100 w 60"/>
              <a:gd name="T57" fmla="*/ 106363 h 77"/>
              <a:gd name="T58" fmla="*/ 50800 w 60"/>
              <a:gd name="T59" fmla="*/ 106363 h 77"/>
              <a:gd name="T60" fmla="*/ 57150 w 60"/>
              <a:gd name="T61" fmla="*/ 106363 h 77"/>
              <a:gd name="T62" fmla="*/ 69850 w 60"/>
              <a:gd name="T63" fmla="*/ 101600 h 77"/>
              <a:gd name="T64" fmla="*/ 69850 w 60"/>
              <a:gd name="T65" fmla="*/ 90488 h 77"/>
              <a:gd name="T66" fmla="*/ 76200 w 60"/>
              <a:gd name="T67" fmla="*/ 74613 h 77"/>
              <a:gd name="T68" fmla="*/ 69850 w 60"/>
              <a:gd name="T69" fmla="*/ 63500 h 77"/>
              <a:gd name="T70" fmla="*/ 69850 w 60"/>
              <a:gd name="T71" fmla="*/ 53975 h 77"/>
              <a:gd name="T72" fmla="*/ 57150 w 60"/>
              <a:gd name="T73" fmla="*/ 47625 h 77"/>
              <a:gd name="T74" fmla="*/ 50800 w 60"/>
              <a:gd name="T75" fmla="*/ 42863 h 77"/>
              <a:gd name="T76" fmla="*/ 38100 w 60"/>
              <a:gd name="T77" fmla="*/ 47625 h 77"/>
              <a:gd name="T78" fmla="*/ 31750 w 60"/>
              <a:gd name="T79" fmla="*/ 53975 h 77"/>
              <a:gd name="T80" fmla="*/ 25400 w 60"/>
              <a:gd name="T81" fmla="*/ 63500 h 77"/>
              <a:gd name="T82" fmla="*/ 19050 w 60"/>
              <a:gd name="T83" fmla="*/ 74613 h 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" h="77">
                <a:moveTo>
                  <a:pt x="48" y="77"/>
                </a:moveTo>
                <a:lnTo>
                  <a:pt x="48" y="67"/>
                </a:lnTo>
                <a:lnTo>
                  <a:pt x="44" y="74"/>
                </a:lnTo>
                <a:lnTo>
                  <a:pt x="36" y="77"/>
                </a:lnTo>
                <a:lnTo>
                  <a:pt x="28" y="77"/>
                </a:lnTo>
                <a:lnTo>
                  <a:pt x="20" y="77"/>
                </a:lnTo>
                <a:lnTo>
                  <a:pt x="16" y="74"/>
                </a:lnTo>
                <a:lnTo>
                  <a:pt x="8" y="67"/>
                </a:lnTo>
                <a:lnTo>
                  <a:pt x="4" y="64"/>
                </a:lnTo>
                <a:lnTo>
                  <a:pt x="4" y="57"/>
                </a:lnTo>
                <a:lnTo>
                  <a:pt x="0" y="47"/>
                </a:lnTo>
                <a:lnTo>
                  <a:pt x="4" y="40"/>
                </a:lnTo>
                <a:lnTo>
                  <a:pt x="4" y="34"/>
                </a:lnTo>
                <a:lnTo>
                  <a:pt x="8" y="27"/>
                </a:lnTo>
                <a:lnTo>
                  <a:pt x="16" y="24"/>
                </a:lnTo>
                <a:lnTo>
                  <a:pt x="20" y="20"/>
                </a:lnTo>
                <a:lnTo>
                  <a:pt x="28" y="20"/>
                </a:lnTo>
                <a:lnTo>
                  <a:pt x="36" y="20"/>
                </a:lnTo>
                <a:lnTo>
                  <a:pt x="40" y="20"/>
                </a:lnTo>
                <a:lnTo>
                  <a:pt x="44" y="24"/>
                </a:lnTo>
                <a:lnTo>
                  <a:pt x="48" y="27"/>
                </a:lnTo>
                <a:lnTo>
                  <a:pt x="48" y="0"/>
                </a:lnTo>
                <a:lnTo>
                  <a:pt x="60" y="0"/>
                </a:lnTo>
                <a:lnTo>
                  <a:pt x="60" y="77"/>
                </a:lnTo>
                <a:lnTo>
                  <a:pt x="48" y="77"/>
                </a:lnTo>
                <a:close/>
                <a:moveTo>
                  <a:pt x="12" y="47"/>
                </a:moveTo>
                <a:lnTo>
                  <a:pt x="16" y="57"/>
                </a:lnTo>
                <a:lnTo>
                  <a:pt x="20" y="64"/>
                </a:lnTo>
                <a:lnTo>
                  <a:pt x="24" y="67"/>
                </a:lnTo>
                <a:lnTo>
                  <a:pt x="32" y="67"/>
                </a:lnTo>
                <a:lnTo>
                  <a:pt x="36" y="67"/>
                </a:lnTo>
                <a:lnTo>
                  <a:pt x="44" y="64"/>
                </a:lnTo>
                <a:lnTo>
                  <a:pt x="44" y="57"/>
                </a:lnTo>
                <a:lnTo>
                  <a:pt x="48" y="47"/>
                </a:lnTo>
                <a:lnTo>
                  <a:pt x="44" y="40"/>
                </a:lnTo>
                <a:lnTo>
                  <a:pt x="44" y="34"/>
                </a:lnTo>
                <a:lnTo>
                  <a:pt x="36" y="30"/>
                </a:lnTo>
                <a:lnTo>
                  <a:pt x="32" y="27"/>
                </a:lnTo>
                <a:lnTo>
                  <a:pt x="24" y="30"/>
                </a:lnTo>
                <a:lnTo>
                  <a:pt x="20" y="34"/>
                </a:lnTo>
                <a:lnTo>
                  <a:pt x="16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2" name="Freeform 144"/>
          <p:cNvSpPr>
            <a:spLocks noEditPoints="1"/>
          </p:cNvSpPr>
          <p:nvPr/>
        </p:nvSpPr>
        <p:spPr bwMode="auto">
          <a:xfrm>
            <a:off x="6559550" y="4354513"/>
            <a:ext cx="95250" cy="149225"/>
          </a:xfrm>
          <a:custGeom>
            <a:avLst/>
            <a:gdLst>
              <a:gd name="T0" fmla="*/ 44450 w 60"/>
              <a:gd name="T1" fmla="*/ 133350 h 94"/>
              <a:gd name="T2" fmla="*/ 25400 w 60"/>
              <a:gd name="T3" fmla="*/ 128588 h 94"/>
              <a:gd name="T4" fmla="*/ 12700 w 60"/>
              <a:gd name="T5" fmla="*/ 117475 h 94"/>
              <a:gd name="T6" fmla="*/ 0 w 60"/>
              <a:gd name="T7" fmla="*/ 96838 h 94"/>
              <a:gd name="T8" fmla="*/ 25400 w 60"/>
              <a:gd name="T9" fmla="*/ 101600 h 94"/>
              <a:gd name="T10" fmla="*/ 38100 w 60"/>
              <a:gd name="T11" fmla="*/ 112713 h 94"/>
              <a:gd name="T12" fmla="*/ 44450 w 60"/>
              <a:gd name="T13" fmla="*/ 74613 h 94"/>
              <a:gd name="T14" fmla="*/ 25400 w 60"/>
              <a:gd name="T15" fmla="*/ 65088 h 94"/>
              <a:gd name="T16" fmla="*/ 6350 w 60"/>
              <a:gd name="T17" fmla="*/ 53975 h 94"/>
              <a:gd name="T18" fmla="*/ 6350 w 60"/>
              <a:gd name="T19" fmla="*/ 42863 h 94"/>
              <a:gd name="T20" fmla="*/ 19050 w 60"/>
              <a:gd name="T21" fmla="*/ 15875 h 94"/>
              <a:gd name="T22" fmla="*/ 44450 w 60"/>
              <a:gd name="T23" fmla="*/ 11113 h 94"/>
              <a:gd name="T24" fmla="*/ 57150 w 60"/>
              <a:gd name="T25" fmla="*/ 0 h 94"/>
              <a:gd name="T26" fmla="*/ 69850 w 60"/>
              <a:gd name="T27" fmla="*/ 11113 h 94"/>
              <a:gd name="T28" fmla="*/ 88900 w 60"/>
              <a:gd name="T29" fmla="*/ 26988 h 94"/>
              <a:gd name="T30" fmla="*/ 76200 w 60"/>
              <a:gd name="T31" fmla="*/ 42863 h 94"/>
              <a:gd name="T32" fmla="*/ 69850 w 60"/>
              <a:gd name="T33" fmla="*/ 31750 h 94"/>
              <a:gd name="T34" fmla="*/ 57150 w 60"/>
              <a:gd name="T35" fmla="*/ 26988 h 94"/>
              <a:gd name="T36" fmla="*/ 69850 w 60"/>
              <a:gd name="T37" fmla="*/ 65088 h 94"/>
              <a:gd name="T38" fmla="*/ 8255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95250 w 60"/>
              <a:gd name="T45" fmla="*/ 106363 h 94"/>
              <a:gd name="T46" fmla="*/ 69850 w 60"/>
              <a:gd name="T47" fmla="*/ 128588 h 94"/>
              <a:gd name="T48" fmla="*/ 57150 w 60"/>
              <a:gd name="T49" fmla="*/ 149225 h 94"/>
              <a:gd name="T50" fmla="*/ 44450 w 60"/>
              <a:gd name="T51" fmla="*/ 22225 h 94"/>
              <a:gd name="T52" fmla="*/ 31750 w 60"/>
              <a:gd name="T53" fmla="*/ 26988 h 94"/>
              <a:gd name="T54" fmla="*/ 25400 w 60"/>
              <a:gd name="T55" fmla="*/ 38100 h 94"/>
              <a:gd name="T56" fmla="*/ 31750 w 60"/>
              <a:gd name="T57" fmla="*/ 49213 h 94"/>
              <a:gd name="T58" fmla="*/ 44450 w 60"/>
              <a:gd name="T59" fmla="*/ 58738 h 94"/>
              <a:gd name="T60" fmla="*/ 57150 w 60"/>
              <a:gd name="T61" fmla="*/ 117475 h 94"/>
              <a:gd name="T62" fmla="*/ 69850 w 60"/>
              <a:gd name="T63" fmla="*/ 112713 h 94"/>
              <a:gd name="T64" fmla="*/ 76200 w 60"/>
              <a:gd name="T65" fmla="*/ 96838 h 94"/>
              <a:gd name="T66" fmla="*/ 76200 w 60"/>
              <a:gd name="T67" fmla="*/ 85725 h 94"/>
              <a:gd name="T68" fmla="*/ 5715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8" y="94"/>
                </a:moveTo>
                <a:lnTo>
                  <a:pt x="28" y="84"/>
                </a:lnTo>
                <a:lnTo>
                  <a:pt x="20" y="84"/>
                </a:lnTo>
                <a:lnTo>
                  <a:pt x="16" y="81"/>
                </a:lnTo>
                <a:lnTo>
                  <a:pt x="12" y="77"/>
                </a:lnTo>
                <a:lnTo>
                  <a:pt x="8" y="74"/>
                </a:lnTo>
                <a:lnTo>
                  <a:pt x="4" y="67"/>
                </a:lnTo>
                <a:lnTo>
                  <a:pt x="0" y="61"/>
                </a:lnTo>
                <a:lnTo>
                  <a:pt x="12" y="61"/>
                </a:lnTo>
                <a:lnTo>
                  <a:pt x="16" y="64"/>
                </a:lnTo>
                <a:lnTo>
                  <a:pt x="16" y="67"/>
                </a:lnTo>
                <a:lnTo>
                  <a:pt x="24" y="71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6" y="41"/>
                </a:lnTo>
                <a:lnTo>
                  <a:pt x="8" y="37"/>
                </a:lnTo>
                <a:lnTo>
                  <a:pt x="4" y="34"/>
                </a:lnTo>
                <a:lnTo>
                  <a:pt x="4" y="31"/>
                </a:lnTo>
                <a:lnTo>
                  <a:pt x="4" y="27"/>
                </a:lnTo>
                <a:lnTo>
                  <a:pt x="4" y="17"/>
                </a:lnTo>
                <a:lnTo>
                  <a:pt x="12" y="10"/>
                </a:lnTo>
                <a:lnTo>
                  <a:pt x="20" y="7"/>
                </a:lnTo>
                <a:lnTo>
                  <a:pt x="28" y="7"/>
                </a:lnTo>
                <a:lnTo>
                  <a:pt x="28" y="0"/>
                </a:lnTo>
                <a:lnTo>
                  <a:pt x="36" y="0"/>
                </a:lnTo>
                <a:lnTo>
                  <a:pt x="36" y="7"/>
                </a:lnTo>
                <a:lnTo>
                  <a:pt x="44" y="7"/>
                </a:lnTo>
                <a:lnTo>
                  <a:pt x="52" y="10"/>
                </a:lnTo>
                <a:lnTo>
                  <a:pt x="56" y="17"/>
                </a:lnTo>
                <a:lnTo>
                  <a:pt x="60" y="24"/>
                </a:lnTo>
                <a:lnTo>
                  <a:pt x="48" y="27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6" y="37"/>
                </a:lnTo>
                <a:lnTo>
                  <a:pt x="44" y="41"/>
                </a:lnTo>
                <a:lnTo>
                  <a:pt x="48" y="41"/>
                </a:lnTo>
                <a:lnTo>
                  <a:pt x="52" y="44"/>
                </a:lnTo>
                <a:lnTo>
                  <a:pt x="56" y="47"/>
                </a:lnTo>
                <a:lnTo>
                  <a:pt x="60" y="51"/>
                </a:lnTo>
                <a:lnTo>
                  <a:pt x="60" y="57"/>
                </a:lnTo>
                <a:lnTo>
                  <a:pt x="60" y="61"/>
                </a:lnTo>
                <a:lnTo>
                  <a:pt x="60" y="67"/>
                </a:lnTo>
                <a:lnTo>
                  <a:pt x="56" y="77"/>
                </a:lnTo>
                <a:lnTo>
                  <a:pt x="44" y="81"/>
                </a:lnTo>
                <a:lnTo>
                  <a:pt x="36" y="84"/>
                </a:lnTo>
                <a:lnTo>
                  <a:pt x="36" y="94"/>
                </a:lnTo>
                <a:lnTo>
                  <a:pt x="28" y="94"/>
                </a:lnTo>
                <a:close/>
                <a:moveTo>
                  <a:pt x="28" y="14"/>
                </a:moveTo>
                <a:lnTo>
                  <a:pt x="24" y="17"/>
                </a:lnTo>
                <a:lnTo>
                  <a:pt x="20" y="17"/>
                </a:lnTo>
                <a:lnTo>
                  <a:pt x="16" y="20"/>
                </a:lnTo>
                <a:lnTo>
                  <a:pt x="16" y="24"/>
                </a:lnTo>
                <a:lnTo>
                  <a:pt x="16" y="27"/>
                </a:lnTo>
                <a:lnTo>
                  <a:pt x="20" y="31"/>
                </a:lnTo>
                <a:lnTo>
                  <a:pt x="24" y="34"/>
                </a:lnTo>
                <a:lnTo>
                  <a:pt x="28" y="37"/>
                </a:lnTo>
                <a:lnTo>
                  <a:pt x="28" y="14"/>
                </a:lnTo>
                <a:close/>
                <a:moveTo>
                  <a:pt x="36" y="74"/>
                </a:moveTo>
                <a:lnTo>
                  <a:pt x="40" y="71"/>
                </a:lnTo>
                <a:lnTo>
                  <a:pt x="44" y="71"/>
                </a:lnTo>
                <a:lnTo>
                  <a:pt x="48" y="64"/>
                </a:lnTo>
                <a:lnTo>
                  <a:pt x="48" y="61"/>
                </a:lnTo>
                <a:lnTo>
                  <a:pt x="48" y="57"/>
                </a:lnTo>
                <a:lnTo>
                  <a:pt x="48" y="54"/>
                </a:lnTo>
                <a:lnTo>
                  <a:pt x="44" y="51"/>
                </a:lnTo>
                <a:lnTo>
                  <a:pt x="36" y="47"/>
                </a:lnTo>
                <a:lnTo>
                  <a:pt x="36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3" name="Freeform 145"/>
          <p:cNvSpPr>
            <a:spLocks/>
          </p:cNvSpPr>
          <p:nvPr/>
        </p:nvSpPr>
        <p:spPr bwMode="auto">
          <a:xfrm>
            <a:off x="6673850" y="4397375"/>
            <a:ext cx="82550" cy="90488"/>
          </a:xfrm>
          <a:custGeom>
            <a:avLst/>
            <a:gdLst>
              <a:gd name="T0" fmla="*/ 19050 w 52"/>
              <a:gd name="T1" fmla="*/ 58738 h 57"/>
              <a:gd name="T2" fmla="*/ 25400 w 52"/>
              <a:gd name="T3" fmla="*/ 69850 h 57"/>
              <a:gd name="T4" fmla="*/ 44450 w 52"/>
              <a:gd name="T5" fmla="*/ 74613 h 57"/>
              <a:gd name="T6" fmla="*/ 63500 w 52"/>
              <a:gd name="T7" fmla="*/ 74613 h 57"/>
              <a:gd name="T8" fmla="*/ 63500 w 52"/>
              <a:gd name="T9" fmla="*/ 63500 h 57"/>
              <a:gd name="T10" fmla="*/ 57150 w 52"/>
              <a:gd name="T11" fmla="*/ 58738 h 57"/>
              <a:gd name="T12" fmla="*/ 44450 w 52"/>
              <a:gd name="T13" fmla="*/ 53975 h 57"/>
              <a:gd name="T14" fmla="*/ 19050 w 52"/>
              <a:gd name="T15" fmla="*/ 42863 h 57"/>
              <a:gd name="T16" fmla="*/ 6350 w 52"/>
              <a:gd name="T17" fmla="*/ 38100 h 57"/>
              <a:gd name="T18" fmla="*/ 0 w 52"/>
              <a:gd name="T19" fmla="*/ 22225 h 57"/>
              <a:gd name="T20" fmla="*/ 6350 w 52"/>
              <a:gd name="T21" fmla="*/ 11113 h 57"/>
              <a:gd name="T22" fmla="*/ 12700 w 52"/>
              <a:gd name="T23" fmla="*/ 6350 h 57"/>
              <a:gd name="T24" fmla="*/ 25400 w 52"/>
              <a:gd name="T25" fmla="*/ 0 h 57"/>
              <a:gd name="T26" fmla="*/ 38100 w 52"/>
              <a:gd name="T27" fmla="*/ 0 h 57"/>
              <a:gd name="T28" fmla="*/ 57150 w 52"/>
              <a:gd name="T29" fmla="*/ 0 h 57"/>
              <a:gd name="T30" fmla="*/ 69850 w 52"/>
              <a:gd name="T31" fmla="*/ 11113 h 57"/>
              <a:gd name="T32" fmla="*/ 76200 w 52"/>
              <a:gd name="T33" fmla="*/ 22225 h 57"/>
              <a:gd name="T34" fmla="*/ 57150 w 52"/>
              <a:gd name="T35" fmla="*/ 22225 h 57"/>
              <a:gd name="T36" fmla="*/ 50800 w 52"/>
              <a:gd name="T37" fmla="*/ 11113 h 57"/>
              <a:gd name="T38" fmla="*/ 31750 w 52"/>
              <a:gd name="T39" fmla="*/ 11113 h 57"/>
              <a:gd name="T40" fmla="*/ 19050 w 52"/>
              <a:gd name="T41" fmla="*/ 15875 h 57"/>
              <a:gd name="T42" fmla="*/ 19050 w 52"/>
              <a:gd name="T43" fmla="*/ 26988 h 57"/>
              <a:gd name="T44" fmla="*/ 25400 w 52"/>
              <a:gd name="T45" fmla="*/ 26988 h 57"/>
              <a:gd name="T46" fmla="*/ 31750 w 52"/>
              <a:gd name="T47" fmla="*/ 31750 h 57"/>
              <a:gd name="T48" fmla="*/ 57150 w 52"/>
              <a:gd name="T49" fmla="*/ 38100 h 57"/>
              <a:gd name="T50" fmla="*/ 76200 w 52"/>
              <a:gd name="T51" fmla="*/ 42863 h 57"/>
              <a:gd name="T52" fmla="*/ 82550 w 52"/>
              <a:gd name="T53" fmla="*/ 53975 h 57"/>
              <a:gd name="T54" fmla="*/ 82550 w 52"/>
              <a:gd name="T55" fmla="*/ 69850 h 57"/>
              <a:gd name="T56" fmla="*/ 76200 w 52"/>
              <a:gd name="T57" fmla="*/ 79375 h 57"/>
              <a:gd name="T58" fmla="*/ 57150 w 52"/>
              <a:gd name="T59" fmla="*/ 90488 h 57"/>
              <a:gd name="T60" fmla="*/ 25400 w 52"/>
              <a:gd name="T61" fmla="*/ 90488 h 57"/>
              <a:gd name="T62" fmla="*/ 6350 w 52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0" y="40"/>
                </a:moveTo>
                <a:lnTo>
                  <a:pt x="12" y="37"/>
                </a:lnTo>
                <a:lnTo>
                  <a:pt x="12" y="44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2" y="47"/>
                </a:lnTo>
                <a:lnTo>
                  <a:pt x="40" y="47"/>
                </a:lnTo>
                <a:lnTo>
                  <a:pt x="40" y="44"/>
                </a:lnTo>
                <a:lnTo>
                  <a:pt x="40" y="40"/>
                </a:lnTo>
                <a:lnTo>
                  <a:pt x="40" y="37"/>
                </a:lnTo>
                <a:lnTo>
                  <a:pt x="36" y="37"/>
                </a:lnTo>
                <a:lnTo>
                  <a:pt x="32" y="34"/>
                </a:lnTo>
                <a:lnTo>
                  <a:pt x="28" y="34"/>
                </a:lnTo>
                <a:lnTo>
                  <a:pt x="16" y="30"/>
                </a:lnTo>
                <a:lnTo>
                  <a:pt x="12" y="27"/>
                </a:lnTo>
                <a:lnTo>
                  <a:pt x="8" y="27"/>
                </a:lnTo>
                <a:lnTo>
                  <a:pt x="4" y="24"/>
                </a:lnTo>
                <a:lnTo>
                  <a:pt x="0" y="20"/>
                </a:lnTo>
                <a:lnTo>
                  <a:pt x="0" y="14"/>
                </a:lnTo>
                <a:lnTo>
                  <a:pt x="0" y="10"/>
                </a:lnTo>
                <a:lnTo>
                  <a:pt x="4" y="7"/>
                </a:lnTo>
                <a:lnTo>
                  <a:pt x="4" y="4"/>
                </a:lnTo>
                <a:lnTo>
                  <a:pt x="8" y="4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4"/>
                </a:lnTo>
                <a:lnTo>
                  <a:pt x="44" y="7"/>
                </a:lnTo>
                <a:lnTo>
                  <a:pt x="48" y="10"/>
                </a:lnTo>
                <a:lnTo>
                  <a:pt x="48" y="14"/>
                </a:lnTo>
                <a:lnTo>
                  <a:pt x="36" y="17"/>
                </a:lnTo>
                <a:lnTo>
                  <a:pt x="36" y="14"/>
                </a:lnTo>
                <a:lnTo>
                  <a:pt x="32" y="10"/>
                </a:lnTo>
                <a:lnTo>
                  <a:pt x="32" y="7"/>
                </a:lnTo>
                <a:lnTo>
                  <a:pt x="24" y="7"/>
                </a:lnTo>
                <a:lnTo>
                  <a:pt x="20" y="7"/>
                </a:lnTo>
                <a:lnTo>
                  <a:pt x="16" y="10"/>
                </a:lnTo>
                <a:lnTo>
                  <a:pt x="12" y="10"/>
                </a:lnTo>
                <a:lnTo>
                  <a:pt x="12" y="14"/>
                </a:lnTo>
                <a:lnTo>
                  <a:pt x="12" y="17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8" y="20"/>
                </a:lnTo>
                <a:lnTo>
                  <a:pt x="36" y="24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2" y="34"/>
                </a:lnTo>
                <a:lnTo>
                  <a:pt x="52" y="40"/>
                </a:lnTo>
                <a:lnTo>
                  <a:pt x="52" y="44"/>
                </a:lnTo>
                <a:lnTo>
                  <a:pt x="52" y="47"/>
                </a:lnTo>
                <a:lnTo>
                  <a:pt x="48" y="50"/>
                </a:lnTo>
                <a:lnTo>
                  <a:pt x="40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4" name="Freeform 146"/>
          <p:cNvSpPr>
            <a:spLocks/>
          </p:cNvSpPr>
          <p:nvPr/>
        </p:nvSpPr>
        <p:spPr bwMode="auto">
          <a:xfrm>
            <a:off x="6788150" y="4365625"/>
            <a:ext cx="50800" cy="122238"/>
          </a:xfrm>
          <a:custGeom>
            <a:avLst/>
            <a:gdLst>
              <a:gd name="T0" fmla="*/ 50800 w 32"/>
              <a:gd name="T1" fmla="*/ 122238 h 77"/>
              <a:gd name="T2" fmla="*/ 31750 w 32"/>
              <a:gd name="T3" fmla="*/ 122238 h 77"/>
              <a:gd name="T4" fmla="*/ 31750 w 32"/>
              <a:gd name="T5" fmla="*/ 26988 h 77"/>
              <a:gd name="T6" fmla="*/ 25400 w 32"/>
              <a:gd name="T7" fmla="*/ 31750 h 77"/>
              <a:gd name="T8" fmla="*/ 19050 w 32"/>
              <a:gd name="T9" fmla="*/ 38100 h 77"/>
              <a:gd name="T10" fmla="*/ 6350 w 32"/>
              <a:gd name="T11" fmla="*/ 38100 h 77"/>
              <a:gd name="T12" fmla="*/ 0 w 32"/>
              <a:gd name="T13" fmla="*/ 42863 h 77"/>
              <a:gd name="T14" fmla="*/ 0 w 32"/>
              <a:gd name="T15" fmla="*/ 26988 h 77"/>
              <a:gd name="T16" fmla="*/ 12700 w 32"/>
              <a:gd name="T17" fmla="*/ 20638 h 77"/>
              <a:gd name="T18" fmla="*/ 25400 w 32"/>
              <a:gd name="T19" fmla="*/ 15875 h 77"/>
              <a:gd name="T20" fmla="*/ 38100 w 32"/>
              <a:gd name="T21" fmla="*/ 4763 h 77"/>
              <a:gd name="T22" fmla="*/ 44450 w 32"/>
              <a:gd name="T23" fmla="*/ 0 h 77"/>
              <a:gd name="T24" fmla="*/ 50800 w 32"/>
              <a:gd name="T25" fmla="*/ 0 h 77"/>
              <a:gd name="T26" fmla="*/ 50800 w 32"/>
              <a:gd name="T27" fmla="*/ 122238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" h="77">
                <a:moveTo>
                  <a:pt x="32" y="77"/>
                </a:moveTo>
                <a:lnTo>
                  <a:pt x="20" y="77"/>
                </a:lnTo>
                <a:lnTo>
                  <a:pt x="20" y="17"/>
                </a:lnTo>
                <a:lnTo>
                  <a:pt x="16" y="20"/>
                </a:lnTo>
                <a:lnTo>
                  <a:pt x="12" y="24"/>
                </a:lnTo>
                <a:lnTo>
                  <a:pt x="4" y="24"/>
                </a:lnTo>
                <a:lnTo>
                  <a:pt x="0" y="27"/>
                </a:lnTo>
                <a:lnTo>
                  <a:pt x="0" y="17"/>
                </a:lnTo>
                <a:lnTo>
                  <a:pt x="8" y="13"/>
                </a:lnTo>
                <a:lnTo>
                  <a:pt x="16" y="10"/>
                </a:lnTo>
                <a:lnTo>
                  <a:pt x="24" y="3"/>
                </a:lnTo>
                <a:lnTo>
                  <a:pt x="28" y="0"/>
                </a:lnTo>
                <a:lnTo>
                  <a:pt x="32" y="0"/>
                </a:lnTo>
                <a:lnTo>
                  <a:pt x="32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5" name="Freeform 147"/>
          <p:cNvSpPr>
            <a:spLocks/>
          </p:cNvSpPr>
          <p:nvPr/>
        </p:nvSpPr>
        <p:spPr bwMode="auto">
          <a:xfrm>
            <a:off x="6896100" y="4471988"/>
            <a:ext cx="19050" cy="36512"/>
          </a:xfrm>
          <a:custGeom>
            <a:avLst/>
            <a:gdLst>
              <a:gd name="T0" fmla="*/ 0 w 12"/>
              <a:gd name="T1" fmla="*/ 15875 h 23"/>
              <a:gd name="T2" fmla="*/ 0 w 12"/>
              <a:gd name="T3" fmla="*/ 0 h 23"/>
              <a:gd name="T4" fmla="*/ 19050 w 12"/>
              <a:gd name="T5" fmla="*/ 0 h 23"/>
              <a:gd name="T6" fmla="*/ 19050 w 12"/>
              <a:gd name="T7" fmla="*/ 15875 h 23"/>
              <a:gd name="T8" fmla="*/ 19050 w 12"/>
              <a:gd name="T9" fmla="*/ 20637 h 23"/>
              <a:gd name="T10" fmla="*/ 19050 w 12"/>
              <a:gd name="T11" fmla="*/ 31750 h 23"/>
              <a:gd name="T12" fmla="*/ 12700 w 12"/>
              <a:gd name="T13" fmla="*/ 31750 h 23"/>
              <a:gd name="T14" fmla="*/ 6350 w 12"/>
              <a:gd name="T15" fmla="*/ 36512 h 23"/>
              <a:gd name="T16" fmla="*/ 0 w 12"/>
              <a:gd name="T17" fmla="*/ 31750 h 23"/>
              <a:gd name="T18" fmla="*/ 6350 w 12"/>
              <a:gd name="T19" fmla="*/ 31750 h 23"/>
              <a:gd name="T20" fmla="*/ 12700 w 12"/>
              <a:gd name="T21" fmla="*/ 26987 h 23"/>
              <a:gd name="T22" fmla="*/ 12700 w 12"/>
              <a:gd name="T23" fmla="*/ 20637 h 23"/>
              <a:gd name="T24" fmla="*/ 12700 w 12"/>
              <a:gd name="T25" fmla="*/ 15875 h 23"/>
              <a:gd name="T26" fmla="*/ 0 w 12"/>
              <a:gd name="T27" fmla="*/ 15875 h 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3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3"/>
                </a:lnTo>
                <a:lnTo>
                  <a:pt x="12" y="20"/>
                </a:lnTo>
                <a:lnTo>
                  <a:pt x="8" y="20"/>
                </a:lnTo>
                <a:lnTo>
                  <a:pt x="4" y="23"/>
                </a:lnTo>
                <a:lnTo>
                  <a:pt x="0" y="20"/>
                </a:lnTo>
                <a:lnTo>
                  <a:pt x="4" y="20"/>
                </a:lnTo>
                <a:lnTo>
                  <a:pt x="8" y="17"/>
                </a:lnTo>
                <a:lnTo>
                  <a:pt x="8" y="13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6" name="Freeform 148"/>
          <p:cNvSpPr>
            <a:spLocks noEditPoints="1"/>
          </p:cNvSpPr>
          <p:nvPr/>
        </p:nvSpPr>
        <p:spPr bwMode="auto">
          <a:xfrm>
            <a:off x="7004050" y="4354513"/>
            <a:ext cx="95250" cy="149225"/>
          </a:xfrm>
          <a:custGeom>
            <a:avLst/>
            <a:gdLst>
              <a:gd name="T0" fmla="*/ 38100 w 60"/>
              <a:gd name="T1" fmla="*/ 133350 h 94"/>
              <a:gd name="T2" fmla="*/ 19050 w 60"/>
              <a:gd name="T3" fmla="*/ 128588 h 94"/>
              <a:gd name="T4" fmla="*/ 6350 w 60"/>
              <a:gd name="T5" fmla="*/ 117475 h 94"/>
              <a:gd name="T6" fmla="*/ 0 w 60"/>
              <a:gd name="T7" fmla="*/ 96838 h 94"/>
              <a:gd name="T8" fmla="*/ 19050 w 60"/>
              <a:gd name="T9" fmla="*/ 101600 h 94"/>
              <a:gd name="T10" fmla="*/ 31750 w 60"/>
              <a:gd name="T11" fmla="*/ 112713 h 94"/>
              <a:gd name="T12" fmla="*/ 38100 w 60"/>
              <a:gd name="T13" fmla="*/ 74613 h 94"/>
              <a:gd name="T14" fmla="*/ 19050 w 60"/>
              <a:gd name="T15" fmla="*/ 65088 h 94"/>
              <a:gd name="T16" fmla="*/ 6350 w 60"/>
              <a:gd name="T17" fmla="*/ 53975 h 94"/>
              <a:gd name="T18" fmla="*/ 0 w 60"/>
              <a:gd name="T19" fmla="*/ 42863 h 94"/>
              <a:gd name="T20" fmla="*/ 12700 w 60"/>
              <a:gd name="T21" fmla="*/ 15875 h 94"/>
              <a:gd name="T22" fmla="*/ 38100 w 60"/>
              <a:gd name="T23" fmla="*/ 11113 h 94"/>
              <a:gd name="T24" fmla="*/ 50800 w 60"/>
              <a:gd name="T25" fmla="*/ 0 h 94"/>
              <a:gd name="T26" fmla="*/ 63500 w 60"/>
              <a:gd name="T27" fmla="*/ 11113 h 94"/>
              <a:gd name="T28" fmla="*/ 82550 w 60"/>
              <a:gd name="T29" fmla="*/ 26988 h 94"/>
              <a:gd name="T30" fmla="*/ 69850 w 60"/>
              <a:gd name="T31" fmla="*/ 42863 h 94"/>
              <a:gd name="T32" fmla="*/ 63500 w 60"/>
              <a:gd name="T33" fmla="*/ 31750 h 94"/>
              <a:gd name="T34" fmla="*/ 50800 w 60"/>
              <a:gd name="T35" fmla="*/ 26988 h 94"/>
              <a:gd name="T36" fmla="*/ 63500 w 60"/>
              <a:gd name="T37" fmla="*/ 65088 h 94"/>
              <a:gd name="T38" fmla="*/ 7620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88900 w 60"/>
              <a:gd name="T45" fmla="*/ 106363 h 94"/>
              <a:gd name="T46" fmla="*/ 69850 w 60"/>
              <a:gd name="T47" fmla="*/ 128588 h 94"/>
              <a:gd name="T48" fmla="*/ 50800 w 60"/>
              <a:gd name="T49" fmla="*/ 149225 h 94"/>
              <a:gd name="T50" fmla="*/ 38100 w 60"/>
              <a:gd name="T51" fmla="*/ 22225 h 94"/>
              <a:gd name="T52" fmla="*/ 25400 w 60"/>
              <a:gd name="T53" fmla="*/ 26988 h 94"/>
              <a:gd name="T54" fmla="*/ 19050 w 60"/>
              <a:gd name="T55" fmla="*/ 38100 h 94"/>
              <a:gd name="T56" fmla="*/ 25400 w 60"/>
              <a:gd name="T57" fmla="*/ 49213 h 94"/>
              <a:gd name="T58" fmla="*/ 38100 w 60"/>
              <a:gd name="T59" fmla="*/ 58738 h 94"/>
              <a:gd name="T60" fmla="*/ 50800 w 60"/>
              <a:gd name="T61" fmla="*/ 117475 h 94"/>
              <a:gd name="T62" fmla="*/ 69850 w 60"/>
              <a:gd name="T63" fmla="*/ 112713 h 94"/>
              <a:gd name="T64" fmla="*/ 76200 w 60"/>
              <a:gd name="T65" fmla="*/ 96838 h 94"/>
              <a:gd name="T66" fmla="*/ 69850 w 60"/>
              <a:gd name="T67" fmla="*/ 85725 h 94"/>
              <a:gd name="T68" fmla="*/ 5080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4" y="94"/>
                </a:moveTo>
                <a:lnTo>
                  <a:pt x="24" y="84"/>
                </a:lnTo>
                <a:lnTo>
                  <a:pt x="20" y="84"/>
                </a:lnTo>
                <a:lnTo>
                  <a:pt x="12" y="81"/>
                </a:lnTo>
                <a:lnTo>
                  <a:pt x="8" y="77"/>
                </a:lnTo>
                <a:lnTo>
                  <a:pt x="4" y="74"/>
                </a:lnTo>
                <a:lnTo>
                  <a:pt x="0" y="67"/>
                </a:lnTo>
                <a:lnTo>
                  <a:pt x="0" y="61"/>
                </a:lnTo>
                <a:lnTo>
                  <a:pt x="12" y="61"/>
                </a:lnTo>
                <a:lnTo>
                  <a:pt x="12" y="64"/>
                </a:lnTo>
                <a:lnTo>
                  <a:pt x="16" y="67"/>
                </a:lnTo>
                <a:lnTo>
                  <a:pt x="20" y="71"/>
                </a:lnTo>
                <a:lnTo>
                  <a:pt x="24" y="74"/>
                </a:lnTo>
                <a:lnTo>
                  <a:pt x="24" y="47"/>
                </a:lnTo>
                <a:lnTo>
                  <a:pt x="20" y="44"/>
                </a:lnTo>
                <a:lnTo>
                  <a:pt x="12" y="41"/>
                </a:lnTo>
                <a:lnTo>
                  <a:pt x="8" y="37"/>
                </a:lnTo>
                <a:lnTo>
                  <a:pt x="4" y="34"/>
                </a:lnTo>
                <a:lnTo>
                  <a:pt x="0" y="31"/>
                </a:ln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4" y="7"/>
                </a:lnTo>
                <a:lnTo>
                  <a:pt x="24" y="0"/>
                </a:lnTo>
                <a:lnTo>
                  <a:pt x="32" y="0"/>
                </a:lnTo>
                <a:lnTo>
                  <a:pt x="32" y="7"/>
                </a:lnTo>
                <a:lnTo>
                  <a:pt x="40" y="7"/>
                </a:lnTo>
                <a:lnTo>
                  <a:pt x="48" y="10"/>
                </a:lnTo>
                <a:lnTo>
                  <a:pt x="52" y="17"/>
                </a:lnTo>
                <a:lnTo>
                  <a:pt x="56" y="24"/>
                </a:lnTo>
                <a:lnTo>
                  <a:pt x="44" y="27"/>
                </a:lnTo>
                <a:lnTo>
                  <a:pt x="44" y="20"/>
                </a:lnTo>
                <a:lnTo>
                  <a:pt x="40" y="20"/>
                </a:lnTo>
                <a:lnTo>
                  <a:pt x="36" y="17"/>
                </a:lnTo>
                <a:lnTo>
                  <a:pt x="32" y="17"/>
                </a:lnTo>
                <a:lnTo>
                  <a:pt x="32" y="37"/>
                </a:lnTo>
                <a:lnTo>
                  <a:pt x="40" y="41"/>
                </a:lnTo>
                <a:lnTo>
                  <a:pt x="44" y="41"/>
                </a:lnTo>
                <a:lnTo>
                  <a:pt x="48" y="44"/>
                </a:lnTo>
                <a:lnTo>
                  <a:pt x="52" y="47"/>
                </a:lnTo>
                <a:lnTo>
                  <a:pt x="56" y="47"/>
                </a:lnTo>
                <a:lnTo>
                  <a:pt x="56" y="51"/>
                </a:lnTo>
                <a:lnTo>
                  <a:pt x="60" y="57"/>
                </a:lnTo>
                <a:lnTo>
                  <a:pt x="60" y="61"/>
                </a:lnTo>
                <a:lnTo>
                  <a:pt x="56" y="67"/>
                </a:lnTo>
                <a:lnTo>
                  <a:pt x="52" y="77"/>
                </a:lnTo>
                <a:lnTo>
                  <a:pt x="44" y="81"/>
                </a:lnTo>
                <a:lnTo>
                  <a:pt x="32" y="84"/>
                </a:lnTo>
                <a:lnTo>
                  <a:pt x="32" y="94"/>
                </a:lnTo>
                <a:lnTo>
                  <a:pt x="24" y="94"/>
                </a:lnTo>
                <a:close/>
                <a:moveTo>
                  <a:pt x="24" y="14"/>
                </a:moveTo>
                <a:lnTo>
                  <a:pt x="20" y="17"/>
                </a:lnTo>
                <a:lnTo>
                  <a:pt x="16" y="17"/>
                </a:lnTo>
                <a:lnTo>
                  <a:pt x="12" y="20"/>
                </a:lnTo>
                <a:lnTo>
                  <a:pt x="12" y="24"/>
                </a:lnTo>
                <a:lnTo>
                  <a:pt x="12" y="27"/>
                </a:lnTo>
                <a:lnTo>
                  <a:pt x="16" y="31"/>
                </a:lnTo>
                <a:lnTo>
                  <a:pt x="20" y="34"/>
                </a:lnTo>
                <a:lnTo>
                  <a:pt x="24" y="37"/>
                </a:lnTo>
                <a:lnTo>
                  <a:pt x="24" y="14"/>
                </a:lnTo>
                <a:close/>
                <a:moveTo>
                  <a:pt x="32" y="74"/>
                </a:moveTo>
                <a:lnTo>
                  <a:pt x="40" y="71"/>
                </a:lnTo>
                <a:lnTo>
                  <a:pt x="44" y="71"/>
                </a:lnTo>
                <a:lnTo>
                  <a:pt x="48" y="64"/>
                </a:lnTo>
                <a:lnTo>
                  <a:pt x="48" y="61"/>
                </a:lnTo>
                <a:lnTo>
                  <a:pt x="48" y="57"/>
                </a:lnTo>
                <a:lnTo>
                  <a:pt x="44" y="54"/>
                </a:lnTo>
                <a:lnTo>
                  <a:pt x="40" y="51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7" name="Freeform 149"/>
          <p:cNvSpPr>
            <a:spLocks/>
          </p:cNvSpPr>
          <p:nvPr/>
        </p:nvSpPr>
        <p:spPr bwMode="auto">
          <a:xfrm>
            <a:off x="7112000" y="4397375"/>
            <a:ext cx="90488" cy="90488"/>
          </a:xfrm>
          <a:custGeom>
            <a:avLst/>
            <a:gdLst>
              <a:gd name="T0" fmla="*/ 19050 w 57"/>
              <a:gd name="T1" fmla="*/ 58738 h 57"/>
              <a:gd name="T2" fmla="*/ 25400 w 57"/>
              <a:gd name="T3" fmla="*/ 69850 h 57"/>
              <a:gd name="T4" fmla="*/ 44450 w 57"/>
              <a:gd name="T5" fmla="*/ 74613 h 57"/>
              <a:gd name="T6" fmla="*/ 65088 w 57"/>
              <a:gd name="T7" fmla="*/ 74613 h 57"/>
              <a:gd name="T8" fmla="*/ 71438 w 57"/>
              <a:gd name="T9" fmla="*/ 63500 h 57"/>
              <a:gd name="T10" fmla="*/ 65088 w 57"/>
              <a:gd name="T11" fmla="*/ 58738 h 57"/>
              <a:gd name="T12" fmla="*/ 44450 w 57"/>
              <a:gd name="T13" fmla="*/ 53975 h 57"/>
              <a:gd name="T14" fmla="*/ 19050 w 57"/>
              <a:gd name="T15" fmla="*/ 42863 h 57"/>
              <a:gd name="T16" fmla="*/ 6350 w 57"/>
              <a:gd name="T17" fmla="*/ 38100 h 57"/>
              <a:gd name="T18" fmla="*/ 0 w 57"/>
              <a:gd name="T19" fmla="*/ 22225 h 57"/>
              <a:gd name="T20" fmla="*/ 6350 w 57"/>
              <a:gd name="T21" fmla="*/ 11113 h 57"/>
              <a:gd name="T22" fmla="*/ 12700 w 57"/>
              <a:gd name="T23" fmla="*/ 6350 h 57"/>
              <a:gd name="T24" fmla="*/ 25400 w 57"/>
              <a:gd name="T25" fmla="*/ 0 h 57"/>
              <a:gd name="T26" fmla="*/ 38100 w 57"/>
              <a:gd name="T27" fmla="*/ 0 h 57"/>
              <a:gd name="T28" fmla="*/ 65088 w 57"/>
              <a:gd name="T29" fmla="*/ 0 h 57"/>
              <a:gd name="T30" fmla="*/ 77788 w 57"/>
              <a:gd name="T31" fmla="*/ 11113 h 57"/>
              <a:gd name="T32" fmla="*/ 84138 w 57"/>
              <a:gd name="T33" fmla="*/ 22225 h 57"/>
              <a:gd name="T34" fmla="*/ 58738 w 57"/>
              <a:gd name="T35" fmla="*/ 22225 h 57"/>
              <a:gd name="T36" fmla="*/ 52388 w 57"/>
              <a:gd name="T37" fmla="*/ 11113 h 57"/>
              <a:gd name="T38" fmla="*/ 31750 w 57"/>
              <a:gd name="T39" fmla="*/ 11113 h 57"/>
              <a:gd name="T40" fmla="*/ 25400 w 57"/>
              <a:gd name="T41" fmla="*/ 15875 h 57"/>
              <a:gd name="T42" fmla="*/ 25400 w 57"/>
              <a:gd name="T43" fmla="*/ 26988 h 57"/>
              <a:gd name="T44" fmla="*/ 25400 w 57"/>
              <a:gd name="T45" fmla="*/ 26988 h 57"/>
              <a:gd name="T46" fmla="*/ 31750 w 57"/>
              <a:gd name="T47" fmla="*/ 31750 h 57"/>
              <a:gd name="T48" fmla="*/ 58738 w 57"/>
              <a:gd name="T49" fmla="*/ 38100 h 57"/>
              <a:gd name="T50" fmla="*/ 77788 w 57"/>
              <a:gd name="T51" fmla="*/ 42863 h 57"/>
              <a:gd name="T52" fmla="*/ 90488 w 57"/>
              <a:gd name="T53" fmla="*/ 53975 h 57"/>
              <a:gd name="T54" fmla="*/ 90488 w 57"/>
              <a:gd name="T55" fmla="*/ 69850 h 57"/>
              <a:gd name="T56" fmla="*/ 77788 w 57"/>
              <a:gd name="T57" fmla="*/ 79375 h 57"/>
              <a:gd name="T58" fmla="*/ 58738 w 57"/>
              <a:gd name="T59" fmla="*/ 90488 h 57"/>
              <a:gd name="T60" fmla="*/ 25400 w 57"/>
              <a:gd name="T61" fmla="*/ 90488 h 57"/>
              <a:gd name="T62" fmla="*/ 6350 w 57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7" h="57">
                <a:moveTo>
                  <a:pt x="0" y="40"/>
                </a:moveTo>
                <a:lnTo>
                  <a:pt x="12" y="37"/>
                </a:lnTo>
                <a:lnTo>
                  <a:pt x="16" y="44"/>
                </a:lnTo>
                <a:lnTo>
                  <a:pt x="24" y="47"/>
                </a:lnTo>
                <a:lnTo>
                  <a:pt x="28" y="47"/>
                </a:lnTo>
                <a:lnTo>
                  <a:pt x="37" y="47"/>
                </a:lnTo>
                <a:lnTo>
                  <a:pt x="41" y="47"/>
                </a:lnTo>
                <a:lnTo>
                  <a:pt x="45" y="44"/>
                </a:lnTo>
                <a:lnTo>
                  <a:pt x="45" y="40"/>
                </a:lnTo>
                <a:lnTo>
                  <a:pt x="45" y="37"/>
                </a:lnTo>
                <a:lnTo>
                  <a:pt x="41" y="37"/>
                </a:lnTo>
                <a:lnTo>
                  <a:pt x="37" y="34"/>
                </a:lnTo>
                <a:lnTo>
                  <a:pt x="28" y="34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4"/>
                </a:lnTo>
                <a:lnTo>
                  <a:pt x="4" y="20"/>
                </a:lnTo>
                <a:lnTo>
                  <a:pt x="0" y="14"/>
                </a:lnTo>
                <a:lnTo>
                  <a:pt x="4" y="10"/>
                </a:lnTo>
                <a:lnTo>
                  <a:pt x="4" y="7"/>
                </a:lnTo>
                <a:lnTo>
                  <a:pt x="8" y="4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3" y="0"/>
                </a:lnTo>
                <a:lnTo>
                  <a:pt x="41" y="0"/>
                </a:lnTo>
                <a:lnTo>
                  <a:pt x="45" y="4"/>
                </a:lnTo>
                <a:lnTo>
                  <a:pt x="49" y="7"/>
                </a:lnTo>
                <a:lnTo>
                  <a:pt x="49" y="10"/>
                </a:lnTo>
                <a:lnTo>
                  <a:pt x="53" y="14"/>
                </a:lnTo>
                <a:lnTo>
                  <a:pt x="41" y="17"/>
                </a:lnTo>
                <a:lnTo>
                  <a:pt x="37" y="14"/>
                </a:lnTo>
                <a:lnTo>
                  <a:pt x="37" y="10"/>
                </a:lnTo>
                <a:lnTo>
                  <a:pt x="33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2" y="14"/>
                </a:lnTo>
                <a:lnTo>
                  <a:pt x="16" y="17"/>
                </a:lnTo>
                <a:lnTo>
                  <a:pt x="20" y="20"/>
                </a:lnTo>
                <a:lnTo>
                  <a:pt x="28" y="20"/>
                </a:lnTo>
                <a:lnTo>
                  <a:pt x="37" y="24"/>
                </a:lnTo>
                <a:lnTo>
                  <a:pt x="45" y="27"/>
                </a:lnTo>
                <a:lnTo>
                  <a:pt x="49" y="27"/>
                </a:lnTo>
                <a:lnTo>
                  <a:pt x="53" y="30"/>
                </a:lnTo>
                <a:lnTo>
                  <a:pt x="57" y="34"/>
                </a:lnTo>
                <a:lnTo>
                  <a:pt x="57" y="40"/>
                </a:lnTo>
                <a:lnTo>
                  <a:pt x="57" y="44"/>
                </a:lnTo>
                <a:lnTo>
                  <a:pt x="53" y="47"/>
                </a:lnTo>
                <a:lnTo>
                  <a:pt x="49" y="50"/>
                </a:lnTo>
                <a:lnTo>
                  <a:pt x="45" y="54"/>
                </a:lnTo>
                <a:lnTo>
                  <a:pt x="37" y="57"/>
                </a:lnTo>
                <a:lnTo>
                  <a:pt x="28" y="57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8" name="Freeform 150"/>
          <p:cNvSpPr>
            <a:spLocks/>
          </p:cNvSpPr>
          <p:nvPr/>
        </p:nvSpPr>
        <p:spPr bwMode="auto">
          <a:xfrm>
            <a:off x="7215188" y="4365625"/>
            <a:ext cx="95250" cy="122238"/>
          </a:xfrm>
          <a:custGeom>
            <a:avLst/>
            <a:gdLst>
              <a:gd name="T0" fmla="*/ 95250 w 60"/>
              <a:gd name="T1" fmla="*/ 106363 h 77"/>
              <a:gd name="T2" fmla="*/ 95250 w 60"/>
              <a:gd name="T3" fmla="*/ 122238 h 77"/>
              <a:gd name="T4" fmla="*/ 0 w 60"/>
              <a:gd name="T5" fmla="*/ 122238 h 77"/>
              <a:gd name="T6" fmla="*/ 0 w 60"/>
              <a:gd name="T7" fmla="*/ 117475 h 77"/>
              <a:gd name="T8" fmla="*/ 0 w 60"/>
              <a:gd name="T9" fmla="*/ 111125 h 77"/>
              <a:gd name="T10" fmla="*/ 6350 w 60"/>
              <a:gd name="T11" fmla="*/ 101600 h 77"/>
              <a:gd name="T12" fmla="*/ 12700 w 60"/>
              <a:gd name="T13" fmla="*/ 90488 h 77"/>
              <a:gd name="T14" fmla="*/ 25400 w 60"/>
              <a:gd name="T15" fmla="*/ 85725 h 77"/>
              <a:gd name="T16" fmla="*/ 38100 w 60"/>
              <a:gd name="T17" fmla="*/ 74613 h 77"/>
              <a:gd name="T18" fmla="*/ 57150 w 60"/>
              <a:gd name="T19" fmla="*/ 58738 h 77"/>
              <a:gd name="T20" fmla="*/ 69850 w 60"/>
              <a:gd name="T21" fmla="*/ 47625 h 77"/>
              <a:gd name="T22" fmla="*/ 69850 w 60"/>
              <a:gd name="T23" fmla="*/ 42863 h 77"/>
              <a:gd name="T24" fmla="*/ 76200 w 60"/>
              <a:gd name="T25" fmla="*/ 31750 h 77"/>
              <a:gd name="T26" fmla="*/ 69850 w 60"/>
              <a:gd name="T27" fmla="*/ 20638 h 77"/>
              <a:gd name="T28" fmla="*/ 69850 w 60"/>
              <a:gd name="T29" fmla="*/ 15875 h 77"/>
              <a:gd name="T30" fmla="*/ 57150 w 60"/>
              <a:gd name="T31" fmla="*/ 15875 h 77"/>
              <a:gd name="T32" fmla="*/ 50800 w 60"/>
              <a:gd name="T33" fmla="*/ 11113 h 77"/>
              <a:gd name="T34" fmla="*/ 38100 w 60"/>
              <a:gd name="T35" fmla="*/ 15875 h 77"/>
              <a:gd name="T36" fmla="*/ 31750 w 60"/>
              <a:gd name="T37" fmla="*/ 15875 h 77"/>
              <a:gd name="T38" fmla="*/ 25400 w 60"/>
              <a:gd name="T39" fmla="*/ 26988 h 77"/>
              <a:gd name="T40" fmla="*/ 19050 w 60"/>
              <a:gd name="T41" fmla="*/ 31750 h 77"/>
              <a:gd name="T42" fmla="*/ 0 w 60"/>
              <a:gd name="T43" fmla="*/ 31750 h 77"/>
              <a:gd name="T44" fmla="*/ 6350 w 60"/>
              <a:gd name="T45" fmla="*/ 15875 h 77"/>
              <a:gd name="T46" fmla="*/ 19050 w 60"/>
              <a:gd name="T47" fmla="*/ 4763 h 77"/>
              <a:gd name="T48" fmla="*/ 31750 w 60"/>
              <a:gd name="T49" fmla="*/ 0 h 77"/>
              <a:gd name="T50" fmla="*/ 50800 w 60"/>
              <a:gd name="T51" fmla="*/ 0 h 77"/>
              <a:gd name="T52" fmla="*/ 69850 w 60"/>
              <a:gd name="T53" fmla="*/ 0 h 77"/>
              <a:gd name="T54" fmla="*/ 82550 w 60"/>
              <a:gd name="T55" fmla="*/ 4763 h 77"/>
              <a:gd name="T56" fmla="*/ 88900 w 60"/>
              <a:gd name="T57" fmla="*/ 15875 h 77"/>
              <a:gd name="T58" fmla="*/ 95250 w 60"/>
              <a:gd name="T59" fmla="*/ 31750 h 77"/>
              <a:gd name="T60" fmla="*/ 95250 w 60"/>
              <a:gd name="T61" fmla="*/ 38100 h 77"/>
              <a:gd name="T62" fmla="*/ 88900 w 60"/>
              <a:gd name="T63" fmla="*/ 47625 h 77"/>
              <a:gd name="T64" fmla="*/ 88900 w 60"/>
              <a:gd name="T65" fmla="*/ 53975 h 77"/>
              <a:gd name="T66" fmla="*/ 82550 w 60"/>
              <a:gd name="T67" fmla="*/ 58738 h 77"/>
              <a:gd name="T68" fmla="*/ 69850 w 60"/>
              <a:gd name="T69" fmla="*/ 69850 h 77"/>
              <a:gd name="T70" fmla="*/ 50800 w 60"/>
              <a:gd name="T71" fmla="*/ 79375 h 77"/>
              <a:gd name="T72" fmla="*/ 38100 w 60"/>
              <a:gd name="T73" fmla="*/ 90488 h 77"/>
              <a:gd name="T74" fmla="*/ 31750 w 60"/>
              <a:gd name="T75" fmla="*/ 95250 h 77"/>
              <a:gd name="T76" fmla="*/ 31750 w 60"/>
              <a:gd name="T77" fmla="*/ 101600 h 77"/>
              <a:gd name="T78" fmla="*/ 25400 w 60"/>
              <a:gd name="T79" fmla="*/ 106363 h 77"/>
              <a:gd name="T80" fmla="*/ 95250 w 60"/>
              <a:gd name="T81" fmla="*/ 106363 h 7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" h="77">
                <a:moveTo>
                  <a:pt x="60" y="67"/>
                </a:moveTo>
                <a:lnTo>
                  <a:pt x="60" y="77"/>
                </a:lnTo>
                <a:lnTo>
                  <a:pt x="0" y="77"/>
                </a:lnTo>
                <a:lnTo>
                  <a:pt x="0" y="74"/>
                </a:lnTo>
                <a:lnTo>
                  <a:pt x="0" y="70"/>
                </a:lnTo>
                <a:lnTo>
                  <a:pt x="4" y="64"/>
                </a:lnTo>
                <a:lnTo>
                  <a:pt x="8" y="57"/>
                </a:lnTo>
                <a:lnTo>
                  <a:pt x="16" y="54"/>
                </a:lnTo>
                <a:lnTo>
                  <a:pt x="24" y="47"/>
                </a:lnTo>
                <a:lnTo>
                  <a:pt x="36" y="37"/>
                </a:lnTo>
                <a:lnTo>
                  <a:pt x="44" y="30"/>
                </a:lnTo>
                <a:lnTo>
                  <a:pt x="44" y="27"/>
                </a:lnTo>
                <a:lnTo>
                  <a:pt x="48" y="20"/>
                </a:lnTo>
                <a:lnTo>
                  <a:pt x="44" y="13"/>
                </a:lnTo>
                <a:lnTo>
                  <a:pt x="44" y="10"/>
                </a:lnTo>
                <a:lnTo>
                  <a:pt x="36" y="10"/>
                </a:lnTo>
                <a:lnTo>
                  <a:pt x="32" y="7"/>
                </a:lnTo>
                <a:lnTo>
                  <a:pt x="24" y="10"/>
                </a:lnTo>
                <a:lnTo>
                  <a:pt x="20" y="10"/>
                </a:lnTo>
                <a:lnTo>
                  <a:pt x="16" y="17"/>
                </a:lnTo>
                <a:lnTo>
                  <a:pt x="12" y="20"/>
                </a:lnTo>
                <a:lnTo>
                  <a:pt x="0" y="20"/>
                </a:lnTo>
                <a:lnTo>
                  <a:pt x="4" y="10"/>
                </a:lnTo>
                <a:lnTo>
                  <a:pt x="12" y="3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3"/>
                </a:lnTo>
                <a:lnTo>
                  <a:pt x="56" y="10"/>
                </a:lnTo>
                <a:lnTo>
                  <a:pt x="60" y="20"/>
                </a:lnTo>
                <a:lnTo>
                  <a:pt x="60" y="24"/>
                </a:lnTo>
                <a:lnTo>
                  <a:pt x="56" y="30"/>
                </a:lnTo>
                <a:lnTo>
                  <a:pt x="56" y="34"/>
                </a:lnTo>
                <a:lnTo>
                  <a:pt x="52" y="37"/>
                </a:lnTo>
                <a:lnTo>
                  <a:pt x="44" y="44"/>
                </a:lnTo>
                <a:lnTo>
                  <a:pt x="32" y="50"/>
                </a:lnTo>
                <a:lnTo>
                  <a:pt x="24" y="57"/>
                </a:lnTo>
                <a:lnTo>
                  <a:pt x="20" y="60"/>
                </a:lnTo>
                <a:lnTo>
                  <a:pt x="20" y="64"/>
                </a:lnTo>
                <a:lnTo>
                  <a:pt x="16" y="67"/>
                </a:lnTo>
                <a:lnTo>
                  <a:pt x="60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9" name="Freeform 151"/>
          <p:cNvSpPr>
            <a:spLocks/>
          </p:cNvSpPr>
          <p:nvPr/>
        </p:nvSpPr>
        <p:spPr bwMode="auto">
          <a:xfrm>
            <a:off x="7342188" y="4471988"/>
            <a:ext cx="19050" cy="36512"/>
          </a:xfrm>
          <a:custGeom>
            <a:avLst/>
            <a:gdLst>
              <a:gd name="T0" fmla="*/ 0 w 12"/>
              <a:gd name="T1" fmla="*/ 15875 h 23"/>
              <a:gd name="T2" fmla="*/ 0 w 12"/>
              <a:gd name="T3" fmla="*/ 0 h 23"/>
              <a:gd name="T4" fmla="*/ 19050 w 12"/>
              <a:gd name="T5" fmla="*/ 0 h 23"/>
              <a:gd name="T6" fmla="*/ 19050 w 12"/>
              <a:gd name="T7" fmla="*/ 15875 h 23"/>
              <a:gd name="T8" fmla="*/ 19050 w 12"/>
              <a:gd name="T9" fmla="*/ 20637 h 23"/>
              <a:gd name="T10" fmla="*/ 12700 w 12"/>
              <a:gd name="T11" fmla="*/ 31750 h 23"/>
              <a:gd name="T12" fmla="*/ 6350 w 12"/>
              <a:gd name="T13" fmla="*/ 31750 h 23"/>
              <a:gd name="T14" fmla="*/ 0 w 12"/>
              <a:gd name="T15" fmla="*/ 36512 h 23"/>
              <a:gd name="T16" fmla="*/ 0 w 12"/>
              <a:gd name="T17" fmla="*/ 31750 h 23"/>
              <a:gd name="T18" fmla="*/ 0 w 12"/>
              <a:gd name="T19" fmla="*/ 31750 h 23"/>
              <a:gd name="T20" fmla="*/ 6350 w 12"/>
              <a:gd name="T21" fmla="*/ 26987 h 23"/>
              <a:gd name="T22" fmla="*/ 6350 w 12"/>
              <a:gd name="T23" fmla="*/ 20637 h 23"/>
              <a:gd name="T24" fmla="*/ 6350 w 12"/>
              <a:gd name="T25" fmla="*/ 15875 h 23"/>
              <a:gd name="T26" fmla="*/ 0 w 12"/>
              <a:gd name="T27" fmla="*/ 15875 h 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3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3"/>
                </a:lnTo>
                <a:lnTo>
                  <a:pt x="8" y="20"/>
                </a:lnTo>
                <a:lnTo>
                  <a:pt x="4" y="20"/>
                </a:lnTo>
                <a:lnTo>
                  <a:pt x="0" y="23"/>
                </a:lnTo>
                <a:lnTo>
                  <a:pt x="0" y="20"/>
                </a:lnTo>
                <a:lnTo>
                  <a:pt x="4" y="17"/>
                </a:lnTo>
                <a:lnTo>
                  <a:pt x="4" y="13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0" name="Freeform 152"/>
          <p:cNvSpPr>
            <a:spLocks noEditPoints="1"/>
          </p:cNvSpPr>
          <p:nvPr/>
        </p:nvSpPr>
        <p:spPr bwMode="auto">
          <a:xfrm>
            <a:off x="7443788" y="4354513"/>
            <a:ext cx="95250" cy="149225"/>
          </a:xfrm>
          <a:custGeom>
            <a:avLst/>
            <a:gdLst>
              <a:gd name="T0" fmla="*/ 44450 w 60"/>
              <a:gd name="T1" fmla="*/ 133350 h 94"/>
              <a:gd name="T2" fmla="*/ 19050 w 60"/>
              <a:gd name="T3" fmla="*/ 128588 h 94"/>
              <a:gd name="T4" fmla="*/ 6350 w 60"/>
              <a:gd name="T5" fmla="*/ 117475 h 94"/>
              <a:gd name="T6" fmla="*/ 0 w 60"/>
              <a:gd name="T7" fmla="*/ 96838 h 94"/>
              <a:gd name="T8" fmla="*/ 25400 w 60"/>
              <a:gd name="T9" fmla="*/ 101600 h 94"/>
              <a:gd name="T10" fmla="*/ 31750 w 60"/>
              <a:gd name="T11" fmla="*/ 112713 h 94"/>
              <a:gd name="T12" fmla="*/ 44450 w 60"/>
              <a:gd name="T13" fmla="*/ 74613 h 94"/>
              <a:gd name="T14" fmla="*/ 19050 w 60"/>
              <a:gd name="T15" fmla="*/ 65088 h 94"/>
              <a:gd name="T16" fmla="*/ 6350 w 60"/>
              <a:gd name="T17" fmla="*/ 53975 h 94"/>
              <a:gd name="T18" fmla="*/ 0 w 60"/>
              <a:gd name="T19" fmla="*/ 42863 h 94"/>
              <a:gd name="T20" fmla="*/ 19050 w 60"/>
              <a:gd name="T21" fmla="*/ 15875 h 94"/>
              <a:gd name="T22" fmla="*/ 44450 w 60"/>
              <a:gd name="T23" fmla="*/ 11113 h 94"/>
              <a:gd name="T24" fmla="*/ 50800 w 60"/>
              <a:gd name="T25" fmla="*/ 0 h 94"/>
              <a:gd name="T26" fmla="*/ 69850 w 60"/>
              <a:gd name="T27" fmla="*/ 11113 h 94"/>
              <a:gd name="T28" fmla="*/ 88900 w 60"/>
              <a:gd name="T29" fmla="*/ 26988 h 94"/>
              <a:gd name="T30" fmla="*/ 69850 w 60"/>
              <a:gd name="T31" fmla="*/ 42863 h 94"/>
              <a:gd name="T32" fmla="*/ 63500 w 60"/>
              <a:gd name="T33" fmla="*/ 31750 h 94"/>
              <a:gd name="T34" fmla="*/ 50800 w 60"/>
              <a:gd name="T35" fmla="*/ 26988 h 94"/>
              <a:gd name="T36" fmla="*/ 63500 w 60"/>
              <a:gd name="T37" fmla="*/ 65088 h 94"/>
              <a:gd name="T38" fmla="*/ 7620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95250 w 60"/>
              <a:gd name="T45" fmla="*/ 106363 h 94"/>
              <a:gd name="T46" fmla="*/ 69850 w 60"/>
              <a:gd name="T47" fmla="*/ 128588 h 94"/>
              <a:gd name="T48" fmla="*/ 50800 w 60"/>
              <a:gd name="T49" fmla="*/ 149225 h 94"/>
              <a:gd name="T50" fmla="*/ 44450 w 60"/>
              <a:gd name="T51" fmla="*/ 22225 h 94"/>
              <a:gd name="T52" fmla="*/ 25400 w 60"/>
              <a:gd name="T53" fmla="*/ 26988 h 94"/>
              <a:gd name="T54" fmla="*/ 19050 w 60"/>
              <a:gd name="T55" fmla="*/ 38100 h 94"/>
              <a:gd name="T56" fmla="*/ 25400 w 60"/>
              <a:gd name="T57" fmla="*/ 49213 h 94"/>
              <a:gd name="T58" fmla="*/ 44450 w 60"/>
              <a:gd name="T59" fmla="*/ 58738 h 94"/>
              <a:gd name="T60" fmla="*/ 50800 w 60"/>
              <a:gd name="T61" fmla="*/ 117475 h 94"/>
              <a:gd name="T62" fmla="*/ 69850 w 60"/>
              <a:gd name="T63" fmla="*/ 112713 h 94"/>
              <a:gd name="T64" fmla="*/ 76200 w 60"/>
              <a:gd name="T65" fmla="*/ 96838 h 94"/>
              <a:gd name="T66" fmla="*/ 69850 w 60"/>
              <a:gd name="T67" fmla="*/ 85725 h 94"/>
              <a:gd name="T68" fmla="*/ 5080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8" y="94"/>
                </a:moveTo>
                <a:lnTo>
                  <a:pt x="28" y="84"/>
                </a:lnTo>
                <a:lnTo>
                  <a:pt x="20" y="84"/>
                </a:lnTo>
                <a:lnTo>
                  <a:pt x="12" y="81"/>
                </a:lnTo>
                <a:lnTo>
                  <a:pt x="8" y="77"/>
                </a:lnTo>
                <a:lnTo>
                  <a:pt x="4" y="74"/>
                </a:lnTo>
                <a:lnTo>
                  <a:pt x="0" y="67"/>
                </a:lnTo>
                <a:lnTo>
                  <a:pt x="0" y="61"/>
                </a:lnTo>
                <a:lnTo>
                  <a:pt x="12" y="61"/>
                </a:lnTo>
                <a:lnTo>
                  <a:pt x="16" y="64"/>
                </a:lnTo>
                <a:lnTo>
                  <a:pt x="16" y="67"/>
                </a:lnTo>
                <a:lnTo>
                  <a:pt x="20" y="71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2" y="41"/>
                </a:lnTo>
                <a:lnTo>
                  <a:pt x="8" y="37"/>
                </a:lnTo>
                <a:lnTo>
                  <a:pt x="4" y="34"/>
                </a:lnTo>
                <a:lnTo>
                  <a:pt x="4" y="31"/>
                </a:lnTo>
                <a:lnTo>
                  <a:pt x="0" y="27"/>
                </a:lnTo>
                <a:lnTo>
                  <a:pt x="4" y="17"/>
                </a:lnTo>
                <a:lnTo>
                  <a:pt x="12" y="10"/>
                </a:lnTo>
                <a:lnTo>
                  <a:pt x="16" y="7"/>
                </a:lnTo>
                <a:lnTo>
                  <a:pt x="28" y="7"/>
                </a:lnTo>
                <a:lnTo>
                  <a:pt x="28" y="0"/>
                </a:lnTo>
                <a:lnTo>
                  <a:pt x="32" y="0"/>
                </a:lnTo>
                <a:lnTo>
                  <a:pt x="32" y="7"/>
                </a:lnTo>
                <a:lnTo>
                  <a:pt x="44" y="7"/>
                </a:lnTo>
                <a:lnTo>
                  <a:pt x="48" y="10"/>
                </a:lnTo>
                <a:lnTo>
                  <a:pt x="56" y="17"/>
                </a:lnTo>
                <a:lnTo>
                  <a:pt x="56" y="24"/>
                </a:lnTo>
                <a:lnTo>
                  <a:pt x="44" y="27"/>
                </a:lnTo>
                <a:lnTo>
                  <a:pt x="44" y="20"/>
                </a:lnTo>
                <a:lnTo>
                  <a:pt x="40" y="20"/>
                </a:lnTo>
                <a:lnTo>
                  <a:pt x="40" y="17"/>
                </a:lnTo>
                <a:lnTo>
                  <a:pt x="32" y="17"/>
                </a:lnTo>
                <a:lnTo>
                  <a:pt x="32" y="37"/>
                </a:lnTo>
                <a:lnTo>
                  <a:pt x="40" y="41"/>
                </a:lnTo>
                <a:lnTo>
                  <a:pt x="44" y="41"/>
                </a:lnTo>
                <a:lnTo>
                  <a:pt x="48" y="44"/>
                </a:lnTo>
                <a:lnTo>
                  <a:pt x="52" y="47"/>
                </a:lnTo>
                <a:lnTo>
                  <a:pt x="56" y="47"/>
                </a:lnTo>
                <a:lnTo>
                  <a:pt x="60" y="51"/>
                </a:lnTo>
                <a:lnTo>
                  <a:pt x="60" y="57"/>
                </a:lnTo>
                <a:lnTo>
                  <a:pt x="60" y="61"/>
                </a:lnTo>
                <a:lnTo>
                  <a:pt x="60" y="67"/>
                </a:lnTo>
                <a:lnTo>
                  <a:pt x="52" y="77"/>
                </a:lnTo>
                <a:lnTo>
                  <a:pt x="44" y="81"/>
                </a:lnTo>
                <a:lnTo>
                  <a:pt x="32" y="84"/>
                </a:lnTo>
                <a:lnTo>
                  <a:pt x="32" y="94"/>
                </a:lnTo>
                <a:lnTo>
                  <a:pt x="28" y="94"/>
                </a:lnTo>
                <a:close/>
                <a:moveTo>
                  <a:pt x="28" y="14"/>
                </a:moveTo>
                <a:lnTo>
                  <a:pt x="20" y="17"/>
                </a:lnTo>
                <a:lnTo>
                  <a:pt x="16" y="17"/>
                </a:lnTo>
                <a:lnTo>
                  <a:pt x="16" y="20"/>
                </a:lnTo>
                <a:lnTo>
                  <a:pt x="12" y="24"/>
                </a:lnTo>
                <a:lnTo>
                  <a:pt x="16" y="27"/>
                </a:lnTo>
                <a:lnTo>
                  <a:pt x="16" y="31"/>
                </a:lnTo>
                <a:lnTo>
                  <a:pt x="20" y="34"/>
                </a:lnTo>
                <a:lnTo>
                  <a:pt x="28" y="37"/>
                </a:lnTo>
                <a:lnTo>
                  <a:pt x="28" y="14"/>
                </a:lnTo>
                <a:close/>
                <a:moveTo>
                  <a:pt x="32" y="74"/>
                </a:moveTo>
                <a:lnTo>
                  <a:pt x="40" y="71"/>
                </a:lnTo>
                <a:lnTo>
                  <a:pt x="44" y="71"/>
                </a:lnTo>
                <a:lnTo>
                  <a:pt x="48" y="64"/>
                </a:lnTo>
                <a:lnTo>
                  <a:pt x="48" y="61"/>
                </a:lnTo>
                <a:lnTo>
                  <a:pt x="48" y="57"/>
                </a:lnTo>
                <a:lnTo>
                  <a:pt x="44" y="54"/>
                </a:lnTo>
                <a:lnTo>
                  <a:pt x="40" y="51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1" name="Freeform 153"/>
          <p:cNvSpPr>
            <a:spLocks/>
          </p:cNvSpPr>
          <p:nvPr/>
        </p:nvSpPr>
        <p:spPr bwMode="auto">
          <a:xfrm>
            <a:off x="7551738" y="4397375"/>
            <a:ext cx="88900" cy="90488"/>
          </a:xfrm>
          <a:custGeom>
            <a:avLst/>
            <a:gdLst>
              <a:gd name="T0" fmla="*/ 19050 w 56"/>
              <a:gd name="T1" fmla="*/ 58738 h 57"/>
              <a:gd name="T2" fmla="*/ 31750 w 56"/>
              <a:gd name="T3" fmla="*/ 69850 h 57"/>
              <a:gd name="T4" fmla="*/ 44450 w 56"/>
              <a:gd name="T5" fmla="*/ 74613 h 57"/>
              <a:gd name="T6" fmla="*/ 63500 w 56"/>
              <a:gd name="T7" fmla="*/ 74613 h 57"/>
              <a:gd name="T8" fmla="*/ 69850 w 56"/>
              <a:gd name="T9" fmla="*/ 63500 h 57"/>
              <a:gd name="T10" fmla="*/ 63500 w 56"/>
              <a:gd name="T11" fmla="*/ 58738 h 57"/>
              <a:gd name="T12" fmla="*/ 44450 w 56"/>
              <a:gd name="T13" fmla="*/ 53975 h 57"/>
              <a:gd name="T14" fmla="*/ 19050 w 56"/>
              <a:gd name="T15" fmla="*/ 42863 h 57"/>
              <a:gd name="T16" fmla="*/ 6350 w 56"/>
              <a:gd name="T17" fmla="*/ 38100 h 57"/>
              <a:gd name="T18" fmla="*/ 6350 w 56"/>
              <a:gd name="T19" fmla="*/ 22225 h 57"/>
              <a:gd name="T20" fmla="*/ 6350 w 56"/>
              <a:gd name="T21" fmla="*/ 11113 h 57"/>
              <a:gd name="T22" fmla="*/ 19050 w 56"/>
              <a:gd name="T23" fmla="*/ 6350 h 57"/>
              <a:gd name="T24" fmla="*/ 25400 w 56"/>
              <a:gd name="T25" fmla="*/ 0 h 57"/>
              <a:gd name="T26" fmla="*/ 44450 w 56"/>
              <a:gd name="T27" fmla="*/ 0 h 57"/>
              <a:gd name="T28" fmla="*/ 63500 w 56"/>
              <a:gd name="T29" fmla="*/ 0 h 57"/>
              <a:gd name="T30" fmla="*/ 76200 w 56"/>
              <a:gd name="T31" fmla="*/ 11113 h 57"/>
              <a:gd name="T32" fmla="*/ 82550 w 56"/>
              <a:gd name="T33" fmla="*/ 22225 h 57"/>
              <a:gd name="T34" fmla="*/ 63500 w 56"/>
              <a:gd name="T35" fmla="*/ 22225 h 57"/>
              <a:gd name="T36" fmla="*/ 50800 w 56"/>
              <a:gd name="T37" fmla="*/ 11113 h 57"/>
              <a:gd name="T38" fmla="*/ 31750 w 56"/>
              <a:gd name="T39" fmla="*/ 11113 h 57"/>
              <a:gd name="T40" fmla="*/ 25400 w 56"/>
              <a:gd name="T41" fmla="*/ 15875 h 57"/>
              <a:gd name="T42" fmla="*/ 25400 w 56"/>
              <a:gd name="T43" fmla="*/ 26988 h 57"/>
              <a:gd name="T44" fmla="*/ 25400 w 56"/>
              <a:gd name="T45" fmla="*/ 26988 h 57"/>
              <a:gd name="T46" fmla="*/ 38100 w 56"/>
              <a:gd name="T47" fmla="*/ 31750 h 57"/>
              <a:gd name="T48" fmla="*/ 63500 w 56"/>
              <a:gd name="T49" fmla="*/ 38100 h 57"/>
              <a:gd name="T50" fmla="*/ 76200 w 56"/>
              <a:gd name="T51" fmla="*/ 42863 h 57"/>
              <a:gd name="T52" fmla="*/ 88900 w 56"/>
              <a:gd name="T53" fmla="*/ 53975 h 57"/>
              <a:gd name="T54" fmla="*/ 88900 w 56"/>
              <a:gd name="T55" fmla="*/ 69850 h 57"/>
              <a:gd name="T56" fmla="*/ 76200 w 56"/>
              <a:gd name="T57" fmla="*/ 79375 h 57"/>
              <a:gd name="T58" fmla="*/ 57150 w 56"/>
              <a:gd name="T59" fmla="*/ 90488 h 57"/>
              <a:gd name="T60" fmla="*/ 31750 w 56"/>
              <a:gd name="T61" fmla="*/ 90488 h 57"/>
              <a:gd name="T62" fmla="*/ 6350 w 56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6" y="44"/>
                </a:lnTo>
                <a:lnTo>
                  <a:pt x="20" y="44"/>
                </a:lnTo>
                <a:lnTo>
                  <a:pt x="24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4" y="44"/>
                </a:lnTo>
                <a:lnTo>
                  <a:pt x="44" y="40"/>
                </a:lnTo>
                <a:lnTo>
                  <a:pt x="44" y="37"/>
                </a:lnTo>
                <a:lnTo>
                  <a:pt x="40" y="37"/>
                </a:lnTo>
                <a:lnTo>
                  <a:pt x="36" y="34"/>
                </a:lnTo>
                <a:lnTo>
                  <a:pt x="28" y="34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4"/>
                </a:lnTo>
                <a:lnTo>
                  <a:pt x="4" y="20"/>
                </a:lnTo>
                <a:lnTo>
                  <a:pt x="4" y="14"/>
                </a:lnTo>
                <a:lnTo>
                  <a:pt x="4" y="10"/>
                </a:lnTo>
                <a:lnTo>
                  <a:pt x="4" y="7"/>
                </a:lnTo>
                <a:lnTo>
                  <a:pt x="8" y="4"/>
                </a:lnTo>
                <a:lnTo>
                  <a:pt x="12" y="4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0"/>
                </a:lnTo>
                <a:lnTo>
                  <a:pt x="44" y="4"/>
                </a:lnTo>
                <a:lnTo>
                  <a:pt x="48" y="7"/>
                </a:lnTo>
                <a:lnTo>
                  <a:pt x="52" y="10"/>
                </a:lnTo>
                <a:lnTo>
                  <a:pt x="52" y="14"/>
                </a:lnTo>
                <a:lnTo>
                  <a:pt x="40" y="17"/>
                </a:lnTo>
                <a:lnTo>
                  <a:pt x="40" y="14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6" y="14"/>
                </a:lnTo>
                <a:lnTo>
                  <a:pt x="16" y="17"/>
                </a:lnTo>
                <a:lnTo>
                  <a:pt x="20" y="20"/>
                </a:lnTo>
                <a:lnTo>
                  <a:pt x="24" y="20"/>
                </a:lnTo>
                <a:lnTo>
                  <a:pt x="28" y="20"/>
                </a:lnTo>
                <a:lnTo>
                  <a:pt x="40" y="24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6" y="34"/>
                </a:lnTo>
                <a:lnTo>
                  <a:pt x="56" y="40"/>
                </a:lnTo>
                <a:lnTo>
                  <a:pt x="56" y="44"/>
                </a:lnTo>
                <a:lnTo>
                  <a:pt x="52" y="47"/>
                </a:lnTo>
                <a:lnTo>
                  <a:pt x="48" y="50"/>
                </a:lnTo>
                <a:lnTo>
                  <a:pt x="44" y="54"/>
                </a:lnTo>
                <a:lnTo>
                  <a:pt x="36" y="57"/>
                </a:lnTo>
                <a:lnTo>
                  <a:pt x="28" y="57"/>
                </a:lnTo>
                <a:lnTo>
                  <a:pt x="20" y="57"/>
                </a:lnTo>
                <a:lnTo>
                  <a:pt x="12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2" name="Freeform 154"/>
          <p:cNvSpPr>
            <a:spLocks/>
          </p:cNvSpPr>
          <p:nvPr/>
        </p:nvSpPr>
        <p:spPr bwMode="auto">
          <a:xfrm>
            <a:off x="7659688" y="4365625"/>
            <a:ext cx="95250" cy="122238"/>
          </a:xfrm>
          <a:custGeom>
            <a:avLst/>
            <a:gdLst>
              <a:gd name="T0" fmla="*/ 0 w 60"/>
              <a:gd name="T1" fmla="*/ 90488 h 77"/>
              <a:gd name="T2" fmla="*/ 19050 w 60"/>
              <a:gd name="T3" fmla="*/ 85725 h 77"/>
              <a:gd name="T4" fmla="*/ 19050 w 60"/>
              <a:gd name="T5" fmla="*/ 95250 h 77"/>
              <a:gd name="T6" fmla="*/ 25400 w 60"/>
              <a:gd name="T7" fmla="*/ 101600 h 77"/>
              <a:gd name="T8" fmla="*/ 38100 w 60"/>
              <a:gd name="T9" fmla="*/ 106363 h 77"/>
              <a:gd name="T10" fmla="*/ 44450 w 60"/>
              <a:gd name="T11" fmla="*/ 106363 h 77"/>
              <a:gd name="T12" fmla="*/ 57150 w 60"/>
              <a:gd name="T13" fmla="*/ 106363 h 77"/>
              <a:gd name="T14" fmla="*/ 69850 w 60"/>
              <a:gd name="T15" fmla="*/ 101600 h 77"/>
              <a:gd name="T16" fmla="*/ 69850 w 60"/>
              <a:gd name="T17" fmla="*/ 90488 h 77"/>
              <a:gd name="T18" fmla="*/ 76200 w 60"/>
              <a:gd name="T19" fmla="*/ 85725 h 77"/>
              <a:gd name="T20" fmla="*/ 69850 w 60"/>
              <a:gd name="T21" fmla="*/ 74613 h 77"/>
              <a:gd name="T22" fmla="*/ 69850 w 60"/>
              <a:gd name="T23" fmla="*/ 63500 h 77"/>
              <a:gd name="T24" fmla="*/ 57150 w 60"/>
              <a:gd name="T25" fmla="*/ 63500 h 77"/>
              <a:gd name="T26" fmla="*/ 44450 w 60"/>
              <a:gd name="T27" fmla="*/ 58738 h 77"/>
              <a:gd name="T28" fmla="*/ 44450 w 60"/>
              <a:gd name="T29" fmla="*/ 58738 h 77"/>
              <a:gd name="T30" fmla="*/ 31750 w 60"/>
              <a:gd name="T31" fmla="*/ 63500 h 77"/>
              <a:gd name="T32" fmla="*/ 38100 w 60"/>
              <a:gd name="T33" fmla="*/ 47625 h 77"/>
              <a:gd name="T34" fmla="*/ 38100 w 60"/>
              <a:gd name="T35" fmla="*/ 47625 h 77"/>
              <a:gd name="T36" fmla="*/ 38100 w 60"/>
              <a:gd name="T37" fmla="*/ 47625 h 77"/>
              <a:gd name="T38" fmla="*/ 50800 w 60"/>
              <a:gd name="T39" fmla="*/ 47625 h 77"/>
              <a:gd name="T40" fmla="*/ 57150 w 60"/>
              <a:gd name="T41" fmla="*/ 42863 h 77"/>
              <a:gd name="T42" fmla="*/ 63500 w 60"/>
              <a:gd name="T43" fmla="*/ 38100 h 77"/>
              <a:gd name="T44" fmla="*/ 63500 w 60"/>
              <a:gd name="T45" fmla="*/ 26988 h 77"/>
              <a:gd name="T46" fmla="*/ 63500 w 60"/>
              <a:gd name="T47" fmla="*/ 20638 h 77"/>
              <a:gd name="T48" fmla="*/ 57150 w 60"/>
              <a:gd name="T49" fmla="*/ 15875 h 77"/>
              <a:gd name="T50" fmla="*/ 50800 w 60"/>
              <a:gd name="T51" fmla="*/ 11113 h 77"/>
              <a:gd name="T52" fmla="*/ 44450 w 60"/>
              <a:gd name="T53" fmla="*/ 11113 h 77"/>
              <a:gd name="T54" fmla="*/ 38100 w 60"/>
              <a:gd name="T55" fmla="*/ 11113 h 77"/>
              <a:gd name="T56" fmla="*/ 25400 w 60"/>
              <a:gd name="T57" fmla="*/ 15875 h 77"/>
              <a:gd name="T58" fmla="*/ 25400 w 60"/>
              <a:gd name="T59" fmla="*/ 20638 h 77"/>
              <a:gd name="T60" fmla="*/ 19050 w 60"/>
              <a:gd name="T61" fmla="*/ 31750 h 77"/>
              <a:gd name="T62" fmla="*/ 0 w 60"/>
              <a:gd name="T63" fmla="*/ 31750 h 77"/>
              <a:gd name="T64" fmla="*/ 6350 w 60"/>
              <a:gd name="T65" fmla="*/ 15875 h 77"/>
              <a:gd name="T66" fmla="*/ 12700 w 60"/>
              <a:gd name="T67" fmla="*/ 4763 h 77"/>
              <a:gd name="T68" fmla="*/ 25400 w 60"/>
              <a:gd name="T69" fmla="*/ 0 h 77"/>
              <a:gd name="T70" fmla="*/ 44450 w 60"/>
              <a:gd name="T71" fmla="*/ 0 h 77"/>
              <a:gd name="T72" fmla="*/ 57150 w 60"/>
              <a:gd name="T73" fmla="*/ 0 h 77"/>
              <a:gd name="T74" fmla="*/ 63500 w 60"/>
              <a:gd name="T75" fmla="*/ 0 h 77"/>
              <a:gd name="T76" fmla="*/ 76200 w 60"/>
              <a:gd name="T77" fmla="*/ 4763 h 77"/>
              <a:gd name="T78" fmla="*/ 82550 w 60"/>
              <a:gd name="T79" fmla="*/ 11113 h 77"/>
              <a:gd name="T80" fmla="*/ 82550 w 60"/>
              <a:gd name="T81" fmla="*/ 20638 h 77"/>
              <a:gd name="T82" fmla="*/ 82550 w 60"/>
              <a:gd name="T83" fmla="*/ 26988 h 77"/>
              <a:gd name="T84" fmla="*/ 82550 w 60"/>
              <a:gd name="T85" fmla="*/ 38100 h 77"/>
              <a:gd name="T86" fmla="*/ 82550 w 60"/>
              <a:gd name="T87" fmla="*/ 42863 h 77"/>
              <a:gd name="T88" fmla="*/ 76200 w 60"/>
              <a:gd name="T89" fmla="*/ 47625 h 77"/>
              <a:gd name="T90" fmla="*/ 63500 w 60"/>
              <a:gd name="T91" fmla="*/ 53975 h 77"/>
              <a:gd name="T92" fmla="*/ 76200 w 60"/>
              <a:gd name="T93" fmla="*/ 58738 h 77"/>
              <a:gd name="T94" fmla="*/ 88900 w 60"/>
              <a:gd name="T95" fmla="*/ 63500 h 77"/>
              <a:gd name="T96" fmla="*/ 88900 w 60"/>
              <a:gd name="T97" fmla="*/ 74613 h 77"/>
              <a:gd name="T98" fmla="*/ 95250 w 60"/>
              <a:gd name="T99" fmla="*/ 85725 h 77"/>
              <a:gd name="T100" fmla="*/ 88900 w 60"/>
              <a:gd name="T101" fmla="*/ 95250 h 77"/>
              <a:gd name="T102" fmla="*/ 82550 w 60"/>
              <a:gd name="T103" fmla="*/ 111125 h 77"/>
              <a:gd name="T104" fmla="*/ 63500 w 60"/>
              <a:gd name="T105" fmla="*/ 117475 h 77"/>
              <a:gd name="T106" fmla="*/ 44450 w 60"/>
              <a:gd name="T107" fmla="*/ 122238 h 77"/>
              <a:gd name="T108" fmla="*/ 25400 w 60"/>
              <a:gd name="T109" fmla="*/ 117475 h 77"/>
              <a:gd name="T110" fmla="*/ 12700 w 60"/>
              <a:gd name="T111" fmla="*/ 111125 h 77"/>
              <a:gd name="T112" fmla="*/ 0 w 60"/>
              <a:gd name="T113" fmla="*/ 101600 h 77"/>
              <a:gd name="T114" fmla="*/ 0 w 60"/>
              <a:gd name="T115" fmla="*/ 90488 h 7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" h="77">
                <a:moveTo>
                  <a:pt x="0" y="57"/>
                </a:moveTo>
                <a:lnTo>
                  <a:pt x="12" y="54"/>
                </a:lnTo>
                <a:lnTo>
                  <a:pt x="12" y="60"/>
                </a:lnTo>
                <a:lnTo>
                  <a:pt x="16" y="64"/>
                </a:lnTo>
                <a:lnTo>
                  <a:pt x="24" y="67"/>
                </a:lnTo>
                <a:lnTo>
                  <a:pt x="28" y="67"/>
                </a:lnTo>
                <a:lnTo>
                  <a:pt x="36" y="67"/>
                </a:lnTo>
                <a:lnTo>
                  <a:pt x="44" y="64"/>
                </a:lnTo>
                <a:lnTo>
                  <a:pt x="44" y="57"/>
                </a:lnTo>
                <a:lnTo>
                  <a:pt x="48" y="54"/>
                </a:lnTo>
                <a:lnTo>
                  <a:pt x="44" y="47"/>
                </a:lnTo>
                <a:lnTo>
                  <a:pt x="44" y="40"/>
                </a:lnTo>
                <a:lnTo>
                  <a:pt x="36" y="40"/>
                </a:lnTo>
                <a:lnTo>
                  <a:pt x="28" y="37"/>
                </a:lnTo>
                <a:lnTo>
                  <a:pt x="20" y="40"/>
                </a:lnTo>
                <a:lnTo>
                  <a:pt x="24" y="30"/>
                </a:lnTo>
                <a:lnTo>
                  <a:pt x="32" y="30"/>
                </a:lnTo>
                <a:lnTo>
                  <a:pt x="36" y="27"/>
                </a:lnTo>
                <a:lnTo>
                  <a:pt x="40" y="24"/>
                </a:lnTo>
                <a:lnTo>
                  <a:pt x="40" y="17"/>
                </a:lnTo>
                <a:lnTo>
                  <a:pt x="40" y="13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4" y="7"/>
                </a:lnTo>
                <a:lnTo>
                  <a:pt x="16" y="10"/>
                </a:lnTo>
                <a:lnTo>
                  <a:pt x="16" y="13"/>
                </a:lnTo>
                <a:lnTo>
                  <a:pt x="12" y="20"/>
                </a:lnTo>
                <a:lnTo>
                  <a:pt x="0" y="20"/>
                </a:lnTo>
                <a:lnTo>
                  <a:pt x="4" y="10"/>
                </a:lnTo>
                <a:lnTo>
                  <a:pt x="8" y="3"/>
                </a:lnTo>
                <a:lnTo>
                  <a:pt x="16" y="0"/>
                </a:lnTo>
                <a:lnTo>
                  <a:pt x="28" y="0"/>
                </a:lnTo>
                <a:lnTo>
                  <a:pt x="36" y="0"/>
                </a:lnTo>
                <a:lnTo>
                  <a:pt x="40" y="0"/>
                </a:lnTo>
                <a:lnTo>
                  <a:pt x="48" y="3"/>
                </a:lnTo>
                <a:lnTo>
                  <a:pt x="52" y="7"/>
                </a:lnTo>
                <a:lnTo>
                  <a:pt x="52" y="13"/>
                </a:lnTo>
                <a:lnTo>
                  <a:pt x="52" y="17"/>
                </a:lnTo>
                <a:lnTo>
                  <a:pt x="52" y="24"/>
                </a:lnTo>
                <a:lnTo>
                  <a:pt x="52" y="27"/>
                </a:lnTo>
                <a:lnTo>
                  <a:pt x="48" y="30"/>
                </a:lnTo>
                <a:lnTo>
                  <a:pt x="40" y="34"/>
                </a:lnTo>
                <a:lnTo>
                  <a:pt x="48" y="37"/>
                </a:lnTo>
                <a:lnTo>
                  <a:pt x="56" y="40"/>
                </a:lnTo>
                <a:lnTo>
                  <a:pt x="56" y="47"/>
                </a:lnTo>
                <a:lnTo>
                  <a:pt x="60" y="54"/>
                </a:lnTo>
                <a:lnTo>
                  <a:pt x="56" y="60"/>
                </a:lnTo>
                <a:lnTo>
                  <a:pt x="52" y="70"/>
                </a:lnTo>
                <a:lnTo>
                  <a:pt x="40" y="74"/>
                </a:lnTo>
                <a:lnTo>
                  <a:pt x="28" y="77"/>
                </a:lnTo>
                <a:lnTo>
                  <a:pt x="16" y="74"/>
                </a:lnTo>
                <a:lnTo>
                  <a:pt x="8" y="70"/>
                </a:lnTo>
                <a:lnTo>
                  <a:pt x="0" y="64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3" name="Freeform 155"/>
          <p:cNvSpPr>
            <a:spLocks noEditPoints="1"/>
          </p:cNvSpPr>
          <p:nvPr/>
        </p:nvSpPr>
        <p:spPr bwMode="auto">
          <a:xfrm>
            <a:off x="6172200" y="4768850"/>
            <a:ext cx="19050" cy="122238"/>
          </a:xfrm>
          <a:custGeom>
            <a:avLst/>
            <a:gdLst>
              <a:gd name="T0" fmla="*/ 0 w 12"/>
              <a:gd name="T1" fmla="*/ 15875 h 77"/>
              <a:gd name="T2" fmla="*/ 0 w 12"/>
              <a:gd name="T3" fmla="*/ 0 h 77"/>
              <a:gd name="T4" fmla="*/ 19050 w 12"/>
              <a:gd name="T5" fmla="*/ 0 h 77"/>
              <a:gd name="T6" fmla="*/ 19050 w 12"/>
              <a:gd name="T7" fmla="*/ 15875 h 77"/>
              <a:gd name="T8" fmla="*/ 0 w 12"/>
              <a:gd name="T9" fmla="*/ 15875 h 77"/>
              <a:gd name="T10" fmla="*/ 0 w 12"/>
              <a:gd name="T11" fmla="*/ 122238 h 77"/>
              <a:gd name="T12" fmla="*/ 0 w 12"/>
              <a:gd name="T13" fmla="*/ 31750 h 77"/>
              <a:gd name="T14" fmla="*/ 19050 w 12"/>
              <a:gd name="T15" fmla="*/ 31750 h 77"/>
              <a:gd name="T16" fmla="*/ 19050 w 12"/>
              <a:gd name="T17" fmla="*/ 122238 h 77"/>
              <a:gd name="T18" fmla="*/ 0 w 12"/>
              <a:gd name="T19" fmla="*/ 122238 h 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" h="7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0" y="10"/>
                </a:lnTo>
                <a:close/>
                <a:moveTo>
                  <a:pt x="0" y="77"/>
                </a:moveTo>
                <a:lnTo>
                  <a:pt x="0" y="20"/>
                </a:lnTo>
                <a:lnTo>
                  <a:pt x="12" y="20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4" name="Freeform 156"/>
          <p:cNvSpPr>
            <a:spLocks/>
          </p:cNvSpPr>
          <p:nvPr/>
        </p:nvSpPr>
        <p:spPr bwMode="auto">
          <a:xfrm>
            <a:off x="6210300" y="4764088"/>
            <a:ext cx="63500" cy="127000"/>
          </a:xfrm>
          <a:custGeom>
            <a:avLst/>
            <a:gdLst>
              <a:gd name="T0" fmla="*/ 12700 w 40"/>
              <a:gd name="T1" fmla="*/ 127000 h 80"/>
              <a:gd name="T2" fmla="*/ 12700 w 40"/>
              <a:gd name="T3" fmla="*/ 52388 h 80"/>
              <a:gd name="T4" fmla="*/ 0 w 40"/>
              <a:gd name="T5" fmla="*/ 52388 h 80"/>
              <a:gd name="T6" fmla="*/ 0 w 40"/>
              <a:gd name="T7" fmla="*/ 36513 h 80"/>
              <a:gd name="T8" fmla="*/ 12700 w 40"/>
              <a:gd name="T9" fmla="*/ 36513 h 80"/>
              <a:gd name="T10" fmla="*/ 12700 w 40"/>
              <a:gd name="T11" fmla="*/ 26988 h 80"/>
              <a:gd name="T12" fmla="*/ 12700 w 40"/>
              <a:gd name="T13" fmla="*/ 20638 h 80"/>
              <a:gd name="T14" fmla="*/ 12700 w 40"/>
              <a:gd name="T15" fmla="*/ 15875 h 80"/>
              <a:gd name="T16" fmla="*/ 19050 w 40"/>
              <a:gd name="T17" fmla="*/ 9525 h 80"/>
              <a:gd name="T18" fmla="*/ 25400 w 40"/>
              <a:gd name="T19" fmla="*/ 4763 h 80"/>
              <a:gd name="T20" fmla="*/ 31750 w 40"/>
              <a:gd name="T21" fmla="*/ 0 h 80"/>
              <a:gd name="T22" fmla="*/ 44450 w 40"/>
              <a:gd name="T23" fmla="*/ 0 h 80"/>
              <a:gd name="T24" fmla="*/ 50800 w 40"/>
              <a:gd name="T25" fmla="*/ 0 h 80"/>
              <a:gd name="T26" fmla="*/ 63500 w 40"/>
              <a:gd name="T27" fmla="*/ 4763 h 80"/>
              <a:gd name="T28" fmla="*/ 57150 w 40"/>
              <a:gd name="T29" fmla="*/ 15875 h 80"/>
              <a:gd name="T30" fmla="*/ 50800 w 40"/>
              <a:gd name="T31" fmla="*/ 15875 h 80"/>
              <a:gd name="T32" fmla="*/ 44450 w 40"/>
              <a:gd name="T33" fmla="*/ 15875 h 80"/>
              <a:gd name="T34" fmla="*/ 38100 w 40"/>
              <a:gd name="T35" fmla="*/ 15875 h 80"/>
              <a:gd name="T36" fmla="*/ 38100 w 40"/>
              <a:gd name="T37" fmla="*/ 15875 h 80"/>
              <a:gd name="T38" fmla="*/ 31750 w 40"/>
              <a:gd name="T39" fmla="*/ 20638 h 80"/>
              <a:gd name="T40" fmla="*/ 31750 w 40"/>
              <a:gd name="T41" fmla="*/ 26988 h 80"/>
              <a:gd name="T42" fmla="*/ 31750 w 40"/>
              <a:gd name="T43" fmla="*/ 36513 h 80"/>
              <a:gd name="T44" fmla="*/ 50800 w 40"/>
              <a:gd name="T45" fmla="*/ 36513 h 80"/>
              <a:gd name="T46" fmla="*/ 50800 w 40"/>
              <a:gd name="T47" fmla="*/ 52388 h 80"/>
              <a:gd name="T48" fmla="*/ 31750 w 40"/>
              <a:gd name="T49" fmla="*/ 52388 h 80"/>
              <a:gd name="T50" fmla="*/ 31750 w 40"/>
              <a:gd name="T51" fmla="*/ 127000 h 80"/>
              <a:gd name="T52" fmla="*/ 12700 w 40"/>
              <a:gd name="T53" fmla="*/ 127000 h 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0" h="80">
                <a:moveTo>
                  <a:pt x="8" y="80"/>
                </a:moveTo>
                <a:lnTo>
                  <a:pt x="8" y="33"/>
                </a:lnTo>
                <a:lnTo>
                  <a:pt x="0" y="33"/>
                </a:lnTo>
                <a:lnTo>
                  <a:pt x="0" y="23"/>
                </a:lnTo>
                <a:lnTo>
                  <a:pt x="8" y="23"/>
                </a:lnTo>
                <a:lnTo>
                  <a:pt x="8" y="17"/>
                </a:lnTo>
                <a:lnTo>
                  <a:pt x="8" y="13"/>
                </a:lnTo>
                <a:lnTo>
                  <a:pt x="8" y="10"/>
                </a:lnTo>
                <a:lnTo>
                  <a:pt x="12" y="6"/>
                </a:lnTo>
                <a:lnTo>
                  <a:pt x="16" y="3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3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20" y="13"/>
                </a:lnTo>
                <a:lnTo>
                  <a:pt x="20" y="17"/>
                </a:lnTo>
                <a:lnTo>
                  <a:pt x="20" y="23"/>
                </a:lnTo>
                <a:lnTo>
                  <a:pt x="32" y="23"/>
                </a:lnTo>
                <a:lnTo>
                  <a:pt x="32" y="33"/>
                </a:lnTo>
                <a:lnTo>
                  <a:pt x="20" y="33"/>
                </a:lnTo>
                <a:lnTo>
                  <a:pt x="20" y="80"/>
                </a:lnTo>
                <a:lnTo>
                  <a:pt x="8" y="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5" name="Freeform 157"/>
          <p:cNvSpPr>
            <a:spLocks noEditPoints="1"/>
          </p:cNvSpPr>
          <p:nvPr/>
        </p:nvSpPr>
        <p:spPr bwMode="auto">
          <a:xfrm>
            <a:off x="6330950" y="4757738"/>
            <a:ext cx="95250" cy="149225"/>
          </a:xfrm>
          <a:custGeom>
            <a:avLst/>
            <a:gdLst>
              <a:gd name="T0" fmla="*/ 38100 w 60"/>
              <a:gd name="T1" fmla="*/ 133350 h 94"/>
              <a:gd name="T2" fmla="*/ 19050 w 60"/>
              <a:gd name="T3" fmla="*/ 128588 h 94"/>
              <a:gd name="T4" fmla="*/ 6350 w 60"/>
              <a:gd name="T5" fmla="*/ 117475 h 94"/>
              <a:gd name="T6" fmla="*/ 0 w 60"/>
              <a:gd name="T7" fmla="*/ 96838 h 94"/>
              <a:gd name="T8" fmla="*/ 19050 w 60"/>
              <a:gd name="T9" fmla="*/ 101600 h 94"/>
              <a:gd name="T10" fmla="*/ 31750 w 60"/>
              <a:gd name="T11" fmla="*/ 112713 h 94"/>
              <a:gd name="T12" fmla="*/ 38100 w 60"/>
              <a:gd name="T13" fmla="*/ 74613 h 94"/>
              <a:gd name="T14" fmla="*/ 19050 w 60"/>
              <a:gd name="T15" fmla="*/ 65088 h 94"/>
              <a:gd name="T16" fmla="*/ 6350 w 60"/>
              <a:gd name="T17" fmla="*/ 53975 h 94"/>
              <a:gd name="T18" fmla="*/ 0 w 60"/>
              <a:gd name="T19" fmla="*/ 42863 h 94"/>
              <a:gd name="T20" fmla="*/ 12700 w 60"/>
              <a:gd name="T21" fmla="*/ 15875 h 94"/>
              <a:gd name="T22" fmla="*/ 38100 w 60"/>
              <a:gd name="T23" fmla="*/ 11113 h 94"/>
              <a:gd name="T24" fmla="*/ 50800 w 60"/>
              <a:gd name="T25" fmla="*/ 0 h 94"/>
              <a:gd name="T26" fmla="*/ 63500 w 60"/>
              <a:gd name="T27" fmla="*/ 11113 h 94"/>
              <a:gd name="T28" fmla="*/ 82550 w 60"/>
              <a:gd name="T29" fmla="*/ 26988 h 94"/>
              <a:gd name="T30" fmla="*/ 69850 w 60"/>
              <a:gd name="T31" fmla="*/ 42863 h 94"/>
              <a:gd name="T32" fmla="*/ 63500 w 60"/>
              <a:gd name="T33" fmla="*/ 33338 h 94"/>
              <a:gd name="T34" fmla="*/ 50800 w 60"/>
              <a:gd name="T35" fmla="*/ 26988 h 94"/>
              <a:gd name="T36" fmla="*/ 63500 w 60"/>
              <a:gd name="T37" fmla="*/ 65088 h 94"/>
              <a:gd name="T38" fmla="*/ 7620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88900 w 60"/>
              <a:gd name="T45" fmla="*/ 106363 h 94"/>
              <a:gd name="T46" fmla="*/ 69850 w 60"/>
              <a:gd name="T47" fmla="*/ 128588 h 94"/>
              <a:gd name="T48" fmla="*/ 50800 w 60"/>
              <a:gd name="T49" fmla="*/ 149225 h 94"/>
              <a:gd name="T50" fmla="*/ 38100 w 60"/>
              <a:gd name="T51" fmla="*/ 22225 h 94"/>
              <a:gd name="T52" fmla="*/ 25400 w 60"/>
              <a:gd name="T53" fmla="*/ 26988 h 94"/>
              <a:gd name="T54" fmla="*/ 19050 w 60"/>
              <a:gd name="T55" fmla="*/ 38100 h 94"/>
              <a:gd name="T56" fmla="*/ 25400 w 60"/>
              <a:gd name="T57" fmla="*/ 49213 h 94"/>
              <a:gd name="T58" fmla="*/ 38100 w 60"/>
              <a:gd name="T59" fmla="*/ 58738 h 94"/>
              <a:gd name="T60" fmla="*/ 50800 w 60"/>
              <a:gd name="T61" fmla="*/ 117475 h 94"/>
              <a:gd name="T62" fmla="*/ 69850 w 60"/>
              <a:gd name="T63" fmla="*/ 112713 h 94"/>
              <a:gd name="T64" fmla="*/ 76200 w 60"/>
              <a:gd name="T65" fmla="*/ 96838 h 94"/>
              <a:gd name="T66" fmla="*/ 69850 w 60"/>
              <a:gd name="T67" fmla="*/ 85725 h 94"/>
              <a:gd name="T68" fmla="*/ 5080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4" y="94"/>
                </a:moveTo>
                <a:lnTo>
                  <a:pt x="24" y="84"/>
                </a:lnTo>
                <a:lnTo>
                  <a:pt x="20" y="84"/>
                </a:lnTo>
                <a:lnTo>
                  <a:pt x="12" y="81"/>
                </a:lnTo>
                <a:lnTo>
                  <a:pt x="8" y="77"/>
                </a:lnTo>
                <a:lnTo>
                  <a:pt x="4" y="74"/>
                </a:lnTo>
                <a:lnTo>
                  <a:pt x="0" y="67"/>
                </a:lnTo>
                <a:lnTo>
                  <a:pt x="0" y="61"/>
                </a:lnTo>
                <a:lnTo>
                  <a:pt x="12" y="61"/>
                </a:lnTo>
                <a:lnTo>
                  <a:pt x="12" y="64"/>
                </a:lnTo>
                <a:lnTo>
                  <a:pt x="16" y="67"/>
                </a:lnTo>
                <a:lnTo>
                  <a:pt x="20" y="71"/>
                </a:lnTo>
                <a:lnTo>
                  <a:pt x="24" y="74"/>
                </a:lnTo>
                <a:lnTo>
                  <a:pt x="24" y="47"/>
                </a:lnTo>
                <a:lnTo>
                  <a:pt x="20" y="44"/>
                </a:lnTo>
                <a:lnTo>
                  <a:pt x="12" y="41"/>
                </a:lnTo>
                <a:lnTo>
                  <a:pt x="8" y="37"/>
                </a:lnTo>
                <a:lnTo>
                  <a:pt x="4" y="34"/>
                </a:lnTo>
                <a:lnTo>
                  <a:pt x="0" y="31"/>
                </a:ln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4" y="7"/>
                </a:lnTo>
                <a:lnTo>
                  <a:pt x="24" y="0"/>
                </a:lnTo>
                <a:lnTo>
                  <a:pt x="32" y="0"/>
                </a:lnTo>
                <a:lnTo>
                  <a:pt x="32" y="7"/>
                </a:lnTo>
                <a:lnTo>
                  <a:pt x="40" y="7"/>
                </a:lnTo>
                <a:lnTo>
                  <a:pt x="48" y="10"/>
                </a:lnTo>
                <a:lnTo>
                  <a:pt x="52" y="17"/>
                </a:lnTo>
                <a:lnTo>
                  <a:pt x="56" y="24"/>
                </a:lnTo>
                <a:lnTo>
                  <a:pt x="44" y="27"/>
                </a:lnTo>
                <a:lnTo>
                  <a:pt x="44" y="21"/>
                </a:lnTo>
                <a:lnTo>
                  <a:pt x="40" y="21"/>
                </a:lnTo>
                <a:lnTo>
                  <a:pt x="36" y="17"/>
                </a:lnTo>
                <a:lnTo>
                  <a:pt x="32" y="17"/>
                </a:lnTo>
                <a:lnTo>
                  <a:pt x="32" y="37"/>
                </a:lnTo>
                <a:lnTo>
                  <a:pt x="40" y="41"/>
                </a:lnTo>
                <a:lnTo>
                  <a:pt x="44" y="41"/>
                </a:lnTo>
                <a:lnTo>
                  <a:pt x="48" y="44"/>
                </a:lnTo>
                <a:lnTo>
                  <a:pt x="52" y="47"/>
                </a:lnTo>
                <a:lnTo>
                  <a:pt x="56" y="47"/>
                </a:lnTo>
                <a:lnTo>
                  <a:pt x="56" y="51"/>
                </a:lnTo>
                <a:lnTo>
                  <a:pt x="60" y="57"/>
                </a:lnTo>
                <a:lnTo>
                  <a:pt x="60" y="61"/>
                </a:lnTo>
                <a:lnTo>
                  <a:pt x="56" y="67"/>
                </a:lnTo>
                <a:lnTo>
                  <a:pt x="52" y="77"/>
                </a:lnTo>
                <a:lnTo>
                  <a:pt x="44" y="81"/>
                </a:lnTo>
                <a:lnTo>
                  <a:pt x="32" y="84"/>
                </a:lnTo>
                <a:lnTo>
                  <a:pt x="32" y="94"/>
                </a:lnTo>
                <a:lnTo>
                  <a:pt x="24" y="94"/>
                </a:lnTo>
                <a:close/>
                <a:moveTo>
                  <a:pt x="24" y="14"/>
                </a:moveTo>
                <a:lnTo>
                  <a:pt x="20" y="17"/>
                </a:lnTo>
                <a:lnTo>
                  <a:pt x="16" y="17"/>
                </a:lnTo>
                <a:lnTo>
                  <a:pt x="12" y="21"/>
                </a:lnTo>
                <a:lnTo>
                  <a:pt x="12" y="24"/>
                </a:lnTo>
                <a:lnTo>
                  <a:pt x="12" y="27"/>
                </a:lnTo>
                <a:lnTo>
                  <a:pt x="16" y="31"/>
                </a:lnTo>
                <a:lnTo>
                  <a:pt x="20" y="34"/>
                </a:lnTo>
                <a:lnTo>
                  <a:pt x="24" y="37"/>
                </a:lnTo>
                <a:lnTo>
                  <a:pt x="24" y="14"/>
                </a:lnTo>
                <a:close/>
                <a:moveTo>
                  <a:pt x="32" y="74"/>
                </a:moveTo>
                <a:lnTo>
                  <a:pt x="40" y="71"/>
                </a:lnTo>
                <a:lnTo>
                  <a:pt x="44" y="71"/>
                </a:lnTo>
                <a:lnTo>
                  <a:pt x="48" y="64"/>
                </a:lnTo>
                <a:lnTo>
                  <a:pt x="48" y="61"/>
                </a:lnTo>
                <a:lnTo>
                  <a:pt x="48" y="57"/>
                </a:lnTo>
                <a:lnTo>
                  <a:pt x="44" y="54"/>
                </a:lnTo>
                <a:lnTo>
                  <a:pt x="40" y="51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6" name="Freeform 158"/>
          <p:cNvSpPr>
            <a:spLocks/>
          </p:cNvSpPr>
          <p:nvPr/>
        </p:nvSpPr>
        <p:spPr bwMode="auto">
          <a:xfrm>
            <a:off x="6438900" y="4800600"/>
            <a:ext cx="88900" cy="90488"/>
          </a:xfrm>
          <a:custGeom>
            <a:avLst/>
            <a:gdLst>
              <a:gd name="T0" fmla="*/ 19050 w 56"/>
              <a:gd name="T1" fmla="*/ 58738 h 57"/>
              <a:gd name="T2" fmla="*/ 25400 w 56"/>
              <a:gd name="T3" fmla="*/ 69850 h 57"/>
              <a:gd name="T4" fmla="*/ 44450 w 56"/>
              <a:gd name="T5" fmla="*/ 74613 h 57"/>
              <a:gd name="T6" fmla="*/ 63500 w 56"/>
              <a:gd name="T7" fmla="*/ 74613 h 57"/>
              <a:gd name="T8" fmla="*/ 69850 w 56"/>
              <a:gd name="T9" fmla="*/ 63500 h 57"/>
              <a:gd name="T10" fmla="*/ 63500 w 56"/>
              <a:gd name="T11" fmla="*/ 58738 h 57"/>
              <a:gd name="T12" fmla="*/ 44450 w 56"/>
              <a:gd name="T13" fmla="*/ 53975 h 57"/>
              <a:gd name="T14" fmla="*/ 19050 w 56"/>
              <a:gd name="T15" fmla="*/ 42863 h 57"/>
              <a:gd name="T16" fmla="*/ 6350 w 56"/>
              <a:gd name="T17" fmla="*/ 38100 h 57"/>
              <a:gd name="T18" fmla="*/ 0 w 56"/>
              <a:gd name="T19" fmla="*/ 22225 h 57"/>
              <a:gd name="T20" fmla="*/ 6350 w 56"/>
              <a:gd name="T21" fmla="*/ 11113 h 57"/>
              <a:gd name="T22" fmla="*/ 12700 w 56"/>
              <a:gd name="T23" fmla="*/ 6350 h 57"/>
              <a:gd name="T24" fmla="*/ 25400 w 56"/>
              <a:gd name="T25" fmla="*/ 0 h 57"/>
              <a:gd name="T26" fmla="*/ 38100 w 56"/>
              <a:gd name="T27" fmla="*/ 0 h 57"/>
              <a:gd name="T28" fmla="*/ 63500 w 56"/>
              <a:gd name="T29" fmla="*/ 0 h 57"/>
              <a:gd name="T30" fmla="*/ 76200 w 56"/>
              <a:gd name="T31" fmla="*/ 11113 h 57"/>
              <a:gd name="T32" fmla="*/ 82550 w 56"/>
              <a:gd name="T33" fmla="*/ 22225 h 57"/>
              <a:gd name="T34" fmla="*/ 57150 w 56"/>
              <a:gd name="T35" fmla="*/ 22225 h 57"/>
              <a:gd name="T36" fmla="*/ 50800 w 56"/>
              <a:gd name="T37" fmla="*/ 11113 h 57"/>
              <a:gd name="T38" fmla="*/ 31750 w 56"/>
              <a:gd name="T39" fmla="*/ 11113 h 57"/>
              <a:gd name="T40" fmla="*/ 25400 w 56"/>
              <a:gd name="T41" fmla="*/ 15875 h 57"/>
              <a:gd name="T42" fmla="*/ 25400 w 56"/>
              <a:gd name="T43" fmla="*/ 26988 h 57"/>
              <a:gd name="T44" fmla="*/ 25400 w 56"/>
              <a:gd name="T45" fmla="*/ 26988 h 57"/>
              <a:gd name="T46" fmla="*/ 31750 w 56"/>
              <a:gd name="T47" fmla="*/ 31750 h 57"/>
              <a:gd name="T48" fmla="*/ 57150 w 56"/>
              <a:gd name="T49" fmla="*/ 38100 h 57"/>
              <a:gd name="T50" fmla="*/ 76200 w 56"/>
              <a:gd name="T51" fmla="*/ 42863 h 57"/>
              <a:gd name="T52" fmla="*/ 88900 w 56"/>
              <a:gd name="T53" fmla="*/ 53975 h 57"/>
              <a:gd name="T54" fmla="*/ 88900 w 56"/>
              <a:gd name="T55" fmla="*/ 69850 h 57"/>
              <a:gd name="T56" fmla="*/ 76200 w 56"/>
              <a:gd name="T57" fmla="*/ 79375 h 57"/>
              <a:gd name="T58" fmla="*/ 57150 w 56"/>
              <a:gd name="T59" fmla="*/ 90488 h 57"/>
              <a:gd name="T60" fmla="*/ 25400 w 56"/>
              <a:gd name="T61" fmla="*/ 90488 h 57"/>
              <a:gd name="T62" fmla="*/ 6350 w 56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6" y="44"/>
                </a:lnTo>
                <a:lnTo>
                  <a:pt x="24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4" y="44"/>
                </a:lnTo>
                <a:lnTo>
                  <a:pt x="44" y="40"/>
                </a:lnTo>
                <a:lnTo>
                  <a:pt x="44" y="37"/>
                </a:lnTo>
                <a:lnTo>
                  <a:pt x="40" y="37"/>
                </a:lnTo>
                <a:lnTo>
                  <a:pt x="36" y="34"/>
                </a:lnTo>
                <a:lnTo>
                  <a:pt x="28" y="34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4"/>
                </a:lnTo>
                <a:lnTo>
                  <a:pt x="4" y="20"/>
                </a:lnTo>
                <a:lnTo>
                  <a:pt x="0" y="14"/>
                </a:lnTo>
                <a:lnTo>
                  <a:pt x="4" y="10"/>
                </a:lnTo>
                <a:lnTo>
                  <a:pt x="4" y="7"/>
                </a:lnTo>
                <a:lnTo>
                  <a:pt x="8" y="4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4"/>
                </a:lnTo>
                <a:lnTo>
                  <a:pt x="48" y="7"/>
                </a:lnTo>
                <a:lnTo>
                  <a:pt x="48" y="10"/>
                </a:lnTo>
                <a:lnTo>
                  <a:pt x="52" y="14"/>
                </a:lnTo>
                <a:lnTo>
                  <a:pt x="40" y="17"/>
                </a:lnTo>
                <a:lnTo>
                  <a:pt x="36" y="14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2" y="14"/>
                </a:lnTo>
                <a:lnTo>
                  <a:pt x="16" y="17"/>
                </a:lnTo>
                <a:lnTo>
                  <a:pt x="20" y="20"/>
                </a:lnTo>
                <a:lnTo>
                  <a:pt x="28" y="20"/>
                </a:lnTo>
                <a:lnTo>
                  <a:pt x="36" y="24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6" y="34"/>
                </a:lnTo>
                <a:lnTo>
                  <a:pt x="56" y="40"/>
                </a:lnTo>
                <a:lnTo>
                  <a:pt x="56" y="44"/>
                </a:lnTo>
                <a:lnTo>
                  <a:pt x="52" y="47"/>
                </a:lnTo>
                <a:lnTo>
                  <a:pt x="48" y="50"/>
                </a:lnTo>
                <a:lnTo>
                  <a:pt x="44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7" name="Freeform 159"/>
          <p:cNvSpPr>
            <a:spLocks/>
          </p:cNvSpPr>
          <p:nvPr/>
        </p:nvSpPr>
        <p:spPr bwMode="auto">
          <a:xfrm>
            <a:off x="6553200" y="4768850"/>
            <a:ext cx="57150" cy="122238"/>
          </a:xfrm>
          <a:custGeom>
            <a:avLst/>
            <a:gdLst>
              <a:gd name="T0" fmla="*/ 57150 w 36"/>
              <a:gd name="T1" fmla="*/ 122238 h 77"/>
              <a:gd name="T2" fmla="*/ 38100 w 36"/>
              <a:gd name="T3" fmla="*/ 122238 h 77"/>
              <a:gd name="T4" fmla="*/ 38100 w 36"/>
              <a:gd name="T5" fmla="*/ 26988 h 77"/>
              <a:gd name="T6" fmla="*/ 31750 w 36"/>
              <a:gd name="T7" fmla="*/ 31750 h 77"/>
              <a:gd name="T8" fmla="*/ 19050 w 36"/>
              <a:gd name="T9" fmla="*/ 38100 h 77"/>
              <a:gd name="T10" fmla="*/ 12700 w 36"/>
              <a:gd name="T11" fmla="*/ 38100 h 77"/>
              <a:gd name="T12" fmla="*/ 0 w 36"/>
              <a:gd name="T13" fmla="*/ 42863 h 77"/>
              <a:gd name="T14" fmla="*/ 0 w 36"/>
              <a:gd name="T15" fmla="*/ 26988 h 77"/>
              <a:gd name="T16" fmla="*/ 19050 w 36"/>
              <a:gd name="T17" fmla="*/ 22225 h 77"/>
              <a:gd name="T18" fmla="*/ 25400 w 36"/>
              <a:gd name="T19" fmla="*/ 15875 h 77"/>
              <a:gd name="T20" fmla="*/ 38100 w 36"/>
              <a:gd name="T21" fmla="*/ 4763 h 77"/>
              <a:gd name="T22" fmla="*/ 44450 w 36"/>
              <a:gd name="T23" fmla="*/ 0 h 77"/>
              <a:gd name="T24" fmla="*/ 57150 w 36"/>
              <a:gd name="T25" fmla="*/ 0 h 77"/>
              <a:gd name="T26" fmla="*/ 57150 w 36"/>
              <a:gd name="T27" fmla="*/ 122238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" h="77">
                <a:moveTo>
                  <a:pt x="36" y="77"/>
                </a:moveTo>
                <a:lnTo>
                  <a:pt x="24" y="77"/>
                </a:lnTo>
                <a:lnTo>
                  <a:pt x="24" y="17"/>
                </a:lnTo>
                <a:lnTo>
                  <a:pt x="20" y="20"/>
                </a:lnTo>
                <a:lnTo>
                  <a:pt x="12" y="24"/>
                </a:lnTo>
                <a:lnTo>
                  <a:pt x="8" y="24"/>
                </a:lnTo>
                <a:lnTo>
                  <a:pt x="0" y="27"/>
                </a:lnTo>
                <a:lnTo>
                  <a:pt x="0" y="17"/>
                </a:lnTo>
                <a:lnTo>
                  <a:pt x="12" y="14"/>
                </a:lnTo>
                <a:lnTo>
                  <a:pt x="16" y="10"/>
                </a:lnTo>
                <a:lnTo>
                  <a:pt x="24" y="3"/>
                </a:lnTo>
                <a:lnTo>
                  <a:pt x="28" y="0"/>
                </a:lnTo>
                <a:lnTo>
                  <a:pt x="36" y="0"/>
                </a:lnTo>
                <a:lnTo>
                  <a:pt x="36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8" name="Freeform 160"/>
          <p:cNvSpPr>
            <a:spLocks noEditPoints="1"/>
          </p:cNvSpPr>
          <p:nvPr/>
        </p:nvSpPr>
        <p:spPr bwMode="auto">
          <a:xfrm>
            <a:off x="6711950" y="4800600"/>
            <a:ext cx="95250" cy="53975"/>
          </a:xfrm>
          <a:custGeom>
            <a:avLst/>
            <a:gdLst>
              <a:gd name="T0" fmla="*/ 95250 w 60"/>
              <a:gd name="T1" fmla="*/ 15875 h 34"/>
              <a:gd name="T2" fmla="*/ 0 w 60"/>
              <a:gd name="T3" fmla="*/ 15875 h 34"/>
              <a:gd name="T4" fmla="*/ 0 w 60"/>
              <a:gd name="T5" fmla="*/ 0 h 34"/>
              <a:gd name="T6" fmla="*/ 95250 w 60"/>
              <a:gd name="T7" fmla="*/ 0 h 34"/>
              <a:gd name="T8" fmla="*/ 95250 w 60"/>
              <a:gd name="T9" fmla="*/ 15875 h 34"/>
              <a:gd name="T10" fmla="*/ 95250 w 60"/>
              <a:gd name="T11" fmla="*/ 53975 h 34"/>
              <a:gd name="T12" fmla="*/ 0 w 60"/>
              <a:gd name="T13" fmla="*/ 53975 h 34"/>
              <a:gd name="T14" fmla="*/ 0 w 60"/>
              <a:gd name="T15" fmla="*/ 38100 h 34"/>
              <a:gd name="T16" fmla="*/ 95250 w 60"/>
              <a:gd name="T17" fmla="*/ 38100 h 34"/>
              <a:gd name="T18" fmla="*/ 95250 w 60"/>
              <a:gd name="T19" fmla="*/ 53975 h 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4">
                <a:moveTo>
                  <a:pt x="60" y="10"/>
                </a:moveTo>
                <a:lnTo>
                  <a:pt x="0" y="10"/>
                </a:lnTo>
                <a:lnTo>
                  <a:pt x="0" y="0"/>
                </a:lnTo>
                <a:lnTo>
                  <a:pt x="60" y="0"/>
                </a:lnTo>
                <a:lnTo>
                  <a:pt x="60" y="10"/>
                </a:lnTo>
                <a:close/>
                <a:moveTo>
                  <a:pt x="60" y="34"/>
                </a:moveTo>
                <a:lnTo>
                  <a:pt x="0" y="34"/>
                </a:lnTo>
                <a:lnTo>
                  <a:pt x="0" y="24"/>
                </a:lnTo>
                <a:lnTo>
                  <a:pt x="60" y="24"/>
                </a:lnTo>
                <a:lnTo>
                  <a:pt x="60" y="3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9" name="Freeform 161"/>
          <p:cNvSpPr>
            <a:spLocks noEditPoints="1"/>
          </p:cNvSpPr>
          <p:nvPr/>
        </p:nvSpPr>
        <p:spPr bwMode="auto">
          <a:xfrm>
            <a:off x="6889750" y="4768850"/>
            <a:ext cx="95250" cy="122238"/>
          </a:xfrm>
          <a:custGeom>
            <a:avLst/>
            <a:gdLst>
              <a:gd name="T0" fmla="*/ 0 w 60"/>
              <a:gd name="T1" fmla="*/ 58738 h 77"/>
              <a:gd name="T2" fmla="*/ 0 w 60"/>
              <a:gd name="T3" fmla="*/ 42863 h 77"/>
              <a:gd name="T4" fmla="*/ 6350 w 60"/>
              <a:gd name="T5" fmla="*/ 26988 h 77"/>
              <a:gd name="T6" fmla="*/ 12700 w 60"/>
              <a:gd name="T7" fmla="*/ 11113 h 77"/>
              <a:gd name="T8" fmla="*/ 19050 w 60"/>
              <a:gd name="T9" fmla="*/ 4763 h 77"/>
              <a:gd name="T10" fmla="*/ 31750 w 60"/>
              <a:gd name="T11" fmla="*/ 0 h 77"/>
              <a:gd name="T12" fmla="*/ 44450 w 60"/>
              <a:gd name="T13" fmla="*/ 0 h 77"/>
              <a:gd name="T14" fmla="*/ 57150 w 60"/>
              <a:gd name="T15" fmla="*/ 0 h 77"/>
              <a:gd name="T16" fmla="*/ 69850 w 60"/>
              <a:gd name="T17" fmla="*/ 0 h 77"/>
              <a:gd name="T18" fmla="*/ 76200 w 60"/>
              <a:gd name="T19" fmla="*/ 4763 h 77"/>
              <a:gd name="T20" fmla="*/ 82550 w 60"/>
              <a:gd name="T21" fmla="*/ 11113 h 77"/>
              <a:gd name="T22" fmla="*/ 88900 w 60"/>
              <a:gd name="T23" fmla="*/ 22225 h 77"/>
              <a:gd name="T24" fmla="*/ 88900 w 60"/>
              <a:gd name="T25" fmla="*/ 31750 h 77"/>
              <a:gd name="T26" fmla="*/ 95250 w 60"/>
              <a:gd name="T27" fmla="*/ 42863 h 77"/>
              <a:gd name="T28" fmla="*/ 95250 w 60"/>
              <a:gd name="T29" fmla="*/ 58738 h 77"/>
              <a:gd name="T30" fmla="*/ 95250 w 60"/>
              <a:gd name="T31" fmla="*/ 79375 h 77"/>
              <a:gd name="T32" fmla="*/ 88900 w 60"/>
              <a:gd name="T33" fmla="*/ 95250 h 77"/>
              <a:gd name="T34" fmla="*/ 82550 w 60"/>
              <a:gd name="T35" fmla="*/ 106363 h 77"/>
              <a:gd name="T36" fmla="*/ 69850 w 60"/>
              <a:gd name="T37" fmla="*/ 117475 h 77"/>
              <a:gd name="T38" fmla="*/ 63500 w 60"/>
              <a:gd name="T39" fmla="*/ 122238 h 77"/>
              <a:gd name="T40" fmla="*/ 44450 w 60"/>
              <a:gd name="T41" fmla="*/ 122238 h 77"/>
              <a:gd name="T42" fmla="*/ 25400 w 60"/>
              <a:gd name="T43" fmla="*/ 117475 h 77"/>
              <a:gd name="T44" fmla="*/ 12700 w 60"/>
              <a:gd name="T45" fmla="*/ 111125 h 77"/>
              <a:gd name="T46" fmla="*/ 6350 w 60"/>
              <a:gd name="T47" fmla="*/ 95250 h 77"/>
              <a:gd name="T48" fmla="*/ 0 w 60"/>
              <a:gd name="T49" fmla="*/ 79375 h 77"/>
              <a:gd name="T50" fmla="*/ 0 w 60"/>
              <a:gd name="T51" fmla="*/ 58738 h 77"/>
              <a:gd name="T52" fmla="*/ 19050 w 60"/>
              <a:gd name="T53" fmla="*/ 58738 h 77"/>
              <a:gd name="T54" fmla="*/ 19050 w 60"/>
              <a:gd name="T55" fmla="*/ 79375 h 77"/>
              <a:gd name="T56" fmla="*/ 19050 w 60"/>
              <a:gd name="T57" fmla="*/ 90488 h 77"/>
              <a:gd name="T58" fmla="*/ 25400 w 60"/>
              <a:gd name="T59" fmla="*/ 101600 h 77"/>
              <a:gd name="T60" fmla="*/ 38100 w 60"/>
              <a:gd name="T61" fmla="*/ 106363 h 77"/>
              <a:gd name="T62" fmla="*/ 44450 w 60"/>
              <a:gd name="T63" fmla="*/ 106363 h 77"/>
              <a:gd name="T64" fmla="*/ 57150 w 60"/>
              <a:gd name="T65" fmla="*/ 106363 h 77"/>
              <a:gd name="T66" fmla="*/ 63500 w 60"/>
              <a:gd name="T67" fmla="*/ 101600 h 77"/>
              <a:gd name="T68" fmla="*/ 69850 w 60"/>
              <a:gd name="T69" fmla="*/ 90488 h 77"/>
              <a:gd name="T70" fmla="*/ 76200 w 60"/>
              <a:gd name="T71" fmla="*/ 79375 h 77"/>
              <a:gd name="T72" fmla="*/ 76200 w 60"/>
              <a:gd name="T73" fmla="*/ 58738 h 77"/>
              <a:gd name="T74" fmla="*/ 76200 w 60"/>
              <a:gd name="T75" fmla="*/ 42863 h 77"/>
              <a:gd name="T76" fmla="*/ 69850 w 60"/>
              <a:gd name="T77" fmla="*/ 31750 h 77"/>
              <a:gd name="T78" fmla="*/ 69850 w 60"/>
              <a:gd name="T79" fmla="*/ 22225 h 77"/>
              <a:gd name="T80" fmla="*/ 57150 w 60"/>
              <a:gd name="T81" fmla="*/ 15875 h 77"/>
              <a:gd name="T82" fmla="*/ 44450 w 60"/>
              <a:gd name="T83" fmla="*/ 11113 h 77"/>
              <a:gd name="T84" fmla="*/ 38100 w 60"/>
              <a:gd name="T85" fmla="*/ 15875 h 77"/>
              <a:gd name="T86" fmla="*/ 25400 w 60"/>
              <a:gd name="T87" fmla="*/ 22225 h 77"/>
              <a:gd name="T88" fmla="*/ 19050 w 60"/>
              <a:gd name="T89" fmla="*/ 31750 h 77"/>
              <a:gd name="T90" fmla="*/ 19050 w 60"/>
              <a:gd name="T91" fmla="*/ 42863 h 77"/>
              <a:gd name="T92" fmla="*/ 19050 w 60"/>
              <a:gd name="T93" fmla="*/ 58738 h 7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0" h="77">
                <a:moveTo>
                  <a:pt x="0" y="37"/>
                </a:moveTo>
                <a:lnTo>
                  <a:pt x="0" y="27"/>
                </a:lnTo>
                <a:lnTo>
                  <a:pt x="4" y="17"/>
                </a:lnTo>
                <a:lnTo>
                  <a:pt x="8" y="7"/>
                </a:lnTo>
                <a:lnTo>
                  <a:pt x="12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0"/>
                </a:lnTo>
                <a:lnTo>
                  <a:pt x="48" y="3"/>
                </a:lnTo>
                <a:lnTo>
                  <a:pt x="52" y="7"/>
                </a:lnTo>
                <a:lnTo>
                  <a:pt x="56" y="14"/>
                </a:lnTo>
                <a:lnTo>
                  <a:pt x="56" y="20"/>
                </a:lnTo>
                <a:lnTo>
                  <a:pt x="60" y="27"/>
                </a:lnTo>
                <a:lnTo>
                  <a:pt x="60" y="37"/>
                </a:lnTo>
                <a:lnTo>
                  <a:pt x="60" y="50"/>
                </a:lnTo>
                <a:lnTo>
                  <a:pt x="56" y="60"/>
                </a:lnTo>
                <a:lnTo>
                  <a:pt x="52" y="67"/>
                </a:lnTo>
                <a:lnTo>
                  <a:pt x="44" y="74"/>
                </a:lnTo>
                <a:lnTo>
                  <a:pt x="40" y="77"/>
                </a:lnTo>
                <a:lnTo>
                  <a:pt x="28" y="77"/>
                </a:lnTo>
                <a:lnTo>
                  <a:pt x="16" y="74"/>
                </a:lnTo>
                <a:lnTo>
                  <a:pt x="8" y="70"/>
                </a:lnTo>
                <a:lnTo>
                  <a:pt x="4" y="60"/>
                </a:lnTo>
                <a:lnTo>
                  <a:pt x="0" y="50"/>
                </a:lnTo>
                <a:lnTo>
                  <a:pt x="0" y="37"/>
                </a:lnTo>
                <a:close/>
                <a:moveTo>
                  <a:pt x="12" y="37"/>
                </a:moveTo>
                <a:lnTo>
                  <a:pt x="12" y="50"/>
                </a:lnTo>
                <a:lnTo>
                  <a:pt x="12" y="57"/>
                </a:lnTo>
                <a:lnTo>
                  <a:pt x="16" y="64"/>
                </a:lnTo>
                <a:lnTo>
                  <a:pt x="24" y="67"/>
                </a:lnTo>
                <a:lnTo>
                  <a:pt x="28" y="67"/>
                </a:lnTo>
                <a:lnTo>
                  <a:pt x="36" y="67"/>
                </a:lnTo>
                <a:lnTo>
                  <a:pt x="40" y="64"/>
                </a:lnTo>
                <a:lnTo>
                  <a:pt x="44" y="57"/>
                </a:lnTo>
                <a:lnTo>
                  <a:pt x="48" y="50"/>
                </a:lnTo>
                <a:lnTo>
                  <a:pt x="48" y="37"/>
                </a:lnTo>
                <a:lnTo>
                  <a:pt x="48" y="27"/>
                </a:lnTo>
                <a:lnTo>
                  <a:pt x="44" y="20"/>
                </a:lnTo>
                <a:lnTo>
                  <a:pt x="44" y="14"/>
                </a:lnTo>
                <a:lnTo>
                  <a:pt x="36" y="10"/>
                </a:lnTo>
                <a:lnTo>
                  <a:pt x="28" y="7"/>
                </a:lnTo>
                <a:lnTo>
                  <a:pt x="24" y="10"/>
                </a:lnTo>
                <a:lnTo>
                  <a:pt x="16" y="14"/>
                </a:lnTo>
                <a:lnTo>
                  <a:pt x="12" y="20"/>
                </a:lnTo>
                <a:lnTo>
                  <a:pt x="12" y="27"/>
                </a:lnTo>
                <a:lnTo>
                  <a:pt x="12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0" name="Freeform 162"/>
          <p:cNvSpPr>
            <a:spLocks/>
          </p:cNvSpPr>
          <p:nvPr/>
        </p:nvSpPr>
        <p:spPr bwMode="auto">
          <a:xfrm>
            <a:off x="7054850" y="4768850"/>
            <a:ext cx="50800" cy="122238"/>
          </a:xfrm>
          <a:custGeom>
            <a:avLst/>
            <a:gdLst>
              <a:gd name="T0" fmla="*/ 44450 w 32"/>
              <a:gd name="T1" fmla="*/ 106363 h 77"/>
              <a:gd name="T2" fmla="*/ 50800 w 32"/>
              <a:gd name="T3" fmla="*/ 122238 h 77"/>
              <a:gd name="T4" fmla="*/ 44450 w 32"/>
              <a:gd name="T5" fmla="*/ 122238 h 77"/>
              <a:gd name="T6" fmla="*/ 38100 w 32"/>
              <a:gd name="T7" fmla="*/ 122238 h 77"/>
              <a:gd name="T8" fmla="*/ 25400 w 32"/>
              <a:gd name="T9" fmla="*/ 122238 h 77"/>
              <a:gd name="T10" fmla="*/ 19050 w 32"/>
              <a:gd name="T11" fmla="*/ 117475 h 77"/>
              <a:gd name="T12" fmla="*/ 19050 w 32"/>
              <a:gd name="T13" fmla="*/ 117475 h 77"/>
              <a:gd name="T14" fmla="*/ 12700 w 32"/>
              <a:gd name="T15" fmla="*/ 111125 h 77"/>
              <a:gd name="T16" fmla="*/ 12700 w 32"/>
              <a:gd name="T17" fmla="*/ 106363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1750 h 77"/>
              <a:gd name="T34" fmla="*/ 44450 w 32"/>
              <a:gd name="T35" fmla="*/ 31750 h 77"/>
              <a:gd name="T36" fmla="*/ 4445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1600 h 77"/>
              <a:gd name="T44" fmla="*/ 31750 w 32"/>
              <a:gd name="T45" fmla="*/ 106363 h 77"/>
              <a:gd name="T46" fmla="*/ 31750 w 32"/>
              <a:gd name="T47" fmla="*/ 106363 h 77"/>
              <a:gd name="T48" fmla="*/ 31750 w 32"/>
              <a:gd name="T49" fmla="*/ 106363 h 77"/>
              <a:gd name="T50" fmla="*/ 38100 w 32"/>
              <a:gd name="T51" fmla="*/ 106363 h 77"/>
              <a:gd name="T52" fmla="*/ 38100 w 32"/>
              <a:gd name="T53" fmla="*/ 106363 h 77"/>
              <a:gd name="T54" fmla="*/ 44450 w 32"/>
              <a:gd name="T55" fmla="*/ 106363 h 77"/>
              <a:gd name="T56" fmla="*/ 4445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28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16" y="77"/>
                </a:lnTo>
                <a:lnTo>
                  <a:pt x="12" y="74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28" y="20"/>
                </a:lnTo>
                <a:lnTo>
                  <a:pt x="28" y="30"/>
                </a:lnTo>
                <a:lnTo>
                  <a:pt x="20" y="30"/>
                </a:lnTo>
                <a:lnTo>
                  <a:pt x="20" y="60"/>
                </a:lnTo>
                <a:lnTo>
                  <a:pt x="20" y="64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1" name="Freeform 163"/>
          <p:cNvSpPr>
            <a:spLocks/>
          </p:cNvSpPr>
          <p:nvPr/>
        </p:nvSpPr>
        <p:spPr bwMode="auto">
          <a:xfrm>
            <a:off x="7118350" y="4768850"/>
            <a:ext cx="84138" cy="122238"/>
          </a:xfrm>
          <a:custGeom>
            <a:avLst/>
            <a:gdLst>
              <a:gd name="T0" fmla="*/ 0 w 53"/>
              <a:gd name="T1" fmla="*/ 122238 h 77"/>
              <a:gd name="T2" fmla="*/ 0 w 53"/>
              <a:gd name="T3" fmla="*/ 0 h 77"/>
              <a:gd name="T4" fmla="*/ 19050 w 53"/>
              <a:gd name="T5" fmla="*/ 0 h 77"/>
              <a:gd name="T6" fmla="*/ 19050 w 53"/>
              <a:gd name="T7" fmla="*/ 42863 h 77"/>
              <a:gd name="T8" fmla="*/ 38100 w 53"/>
              <a:gd name="T9" fmla="*/ 31750 h 77"/>
              <a:gd name="T10" fmla="*/ 52388 w 53"/>
              <a:gd name="T11" fmla="*/ 31750 h 77"/>
              <a:gd name="T12" fmla="*/ 65088 w 53"/>
              <a:gd name="T13" fmla="*/ 31750 h 77"/>
              <a:gd name="T14" fmla="*/ 71438 w 53"/>
              <a:gd name="T15" fmla="*/ 31750 h 77"/>
              <a:gd name="T16" fmla="*/ 77788 w 53"/>
              <a:gd name="T17" fmla="*/ 38100 h 77"/>
              <a:gd name="T18" fmla="*/ 84138 w 53"/>
              <a:gd name="T19" fmla="*/ 42863 h 77"/>
              <a:gd name="T20" fmla="*/ 84138 w 53"/>
              <a:gd name="T21" fmla="*/ 53975 h 77"/>
              <a:gd name="T22" fmla="*/ 84138 w 53"/>
              <a:gd name="T23" fmla="*/ 63500 h 77"/>
              <a:gd name="T24" fmla="*/ 84138 w 53"/>
              <a:gd name="T25" fmla="*/ 122238 h 77"/>
              <a:gd name="T26" fmla="*/ 65088 w 53"/>
              <a:gd name="T27" fmla="*/ 122238 h 77"/>
              <a:gd name="T28" fmla="*/ 65088 w 53"/>
              <a:gd name="T29" fmla="*/ 63500 h 77"/>
              <a:gd name="T30" fmla="*/ 65088 w 53"/>
              <a:gd name="T31" fmla="*/ 53975 h 77"/>
              <a:gd name="T32" fmla="*/ 65088 w 53"/>
              <a:gd name="T33" fmla="*/ 47625 h 77"/>
              <a:gd name="T34" fmla="*/ 58738 w 53"/>
              <a:gd name="T35" fmla="*/ 42863 h 77"/>
              <a:gd name="T36" fmla="*/ 46038 w 53"/>
              <a:gd name="T37" fmla="*/ 42863 h 77"/>
              <a:gd name="T38" fmla="*/ 38100 w 53"/>
              <a:gd name="T39" fmla="*/ 42863 h 77"/>
              <a:gd name="T40" fmla="*/ 31750 w 53"/>
              <a:gd name="T41" fmla="*/ 47625 h 77"/>
              <a:gd name="T42" fmla="*/ 25400 w 53"/>
              <a:gd name="T43" fmla="*/ 53975 h 77"/>
              <a:gd name="T44" fmla="*/ 25400 w 53"/>
              <a:gd name="T45" fmla="*/ 58738 h 77"/>
              <a:gd name="T46" fmla="*/ 25400 w 53"/>
              <a:gd name="T47" fmla="*/ 63500 h 77"/>
              <a:gd name="T48" fmla="*/ 19050 w 53"/>
              <a:gd name="T49" fmla="*/ 74613 h 77"/>
              <a:gd name="T50" fmla="*/ 19050 w 53"/>
              <a:gd name="T51" fmla="*/ 122238 h 77"/>
              <a:gd name="T52" fmla="*/ 0 w 53"/>
              <a:gd name="T53" fmla="*/ 122238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3" h="77">
                <a:moveTo>
                  <a:pt x="0" y="77"/>
                </a:moveTo>
                <a:lnTo>
                  <a:pt x="0" y="0"/>
                </a:lnTo>
                <a:lnTo>
                  <a:pt x="12" y="0"/>
                </a:lnTo>
                <a:lnTo>
                  <a:pt x="12" y="27"/>
                </a:lnTo>
                <a:lnTo>
                  <a:pt x="24" y="20"/>
                </a:lnTo>
                <a:lnTo>
                  <a:pt x="33" y="20"/>
                </a:lnTo>
                <a:lnTo>
                  <a:pt x="41" y="20"/>
                </a:lnTo>
                <a:lnTo>
                  <a:pt x="45" y="20"/>
                </a:lnTo>
                <a:lnTo>
                  <a:pt x="49" y="24"/>
                </a:lnTo>
                <a:lnTo>
                  <a:pt x="53" y="27"/>
                </a:lnTo>
                <a:lnTo>
                  <a:pt x="53" y="34"/>
                </a:lnTo>
                <a:lnTo>
                  <a:pt x="53" y="40"/>
                </a:lnTo>
                <a:lnTo>
                  <a:pt x="53" y="77"/>
                </a:lnTo>
                <a:lnTo>
                  <a:pt x="41" y="77"/>
                </a:lnTo>
                <a:lnTo>
                  <a:pt x="41" y="40"/>
                </a:lnTo>
                <a:lnTo>
                  <a:pt x="41" y="34"/>
                </a:lnTo>
                <a:lnTo>
                  <a:pt x="41" y="30"/>
                </a:lnTo>
                <a:lnTo>
                  <a:pt x="37" y="27"/>
                </a:lnTo>
                <a:lnTo>
                  <a:pt x="29" y="27"/>
                </a:lnTo>
                <a:lnTo>
                  <a:pt x="24" y="27"/>
                </a:lnTo>
                <a:lnTo>
                  <a:pt x="20" y="30"/>
                </a:lnTo>
                <a:lnTo>
                  <a:pt x="16" y="34"/>
                </a:lnTo>
                <a:lnTo>
                  <a:pt x="16" y="37"/>
                </a:lnTo>
                <a:lnTo>
                  <a:pt x="16" y="40"/>
                </a:lnTo>
                <a:lnTo>
                  <a:pt x="12" y="47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2" name="Freeform 164"/>
          <p:cNvSpPr>
            <a:spLocks noEditPoints="1"/>
          </p:cNvSpPr>
          <p:nvPr/>
        </p:nvSpPr>
        <p:spPr bwMode="auto">
          <a:xfrm>
            <a:off x="7227888" y="4800600"/>
            <a:ext cx="95250" cy="90488"/>
          </a:xfrm>
          <a:custGeom>
            <a:avLst/>
            <a:gdLst>
              <a:gd name="T0" fmla="*/ 76200 w 60"/>
              <a:gd name="T1" fmla="*/ 63500 h 57"/>
              <a:gd name="T2" fmla="*/ 95250 w 60"/>
              <a:gd name="T3" fmla="*/ 63500 h 57"/>
              <a:gd name="T4" fmla="*/ 88900 w 60"/>
              <a:gd name="T5" fmla="*/ 74613 h 57"/>
              <a:gd name="T6" fmla="*/ 76200 w 60"/>
              <a:gd name="T7" fmla="*/ 85725 h 57"/>
              <a:gd name="T8" fmla="*/ 63500 w 60"/>
              <a:gd name="T9" fmla="*/ 90488 h 57"/>
              <a:gd name="T10" fmla="*/ 50800 w 60"/>
              <a:gd name="T11" fmla="*/ 90488 h 57"/>
              <a:gd name="T12" fmla="*/ 25400 w 60"/>
              <a:gd name="T13" fmla="*/ 85725 h 57"/>
              <a:gd name="T14" fmla="*/ 12700 w 60"/>
              <a:gd name="T15" fmla="*/ 79375 h 57"/>
              <a:gd name="T16" fmla="*/ 0 w 60"/>
              <a:gd name="T17" fmla="*/ 63500 h 57"/>
              <a:gd name="T18" fmla="*/ 0 w 60"/>
              <a:gd name="T19" fmla="*/ 42863 h 57"/>
              <a:gd name="T20" fmla="*/ 0 w 60"/>
              <a:gd name="T21" fmla="*/ 31750 h 57"/>
              <a:gd name="T22" fmla="*/ 6350 w 60"/>
              <a:gd name="T23" fmla="*/ 22225 h 57"/>
              <a:gd name="T24" fmla="*/ 12700 w 60"/>
              <a:gd name="T25" fmla="*/ 11113 h 57"/>
              <a:gd name="T26" fmla="*/ 25400 w 60"/>
              <a:gd name="T27" fmla="*/ 0 h 57"/>
              <a:gd name="T28" fmla="*/ 50800 w 60"/>
              <a:gd name="T29" fmla="*/ 0 h 57"/>
              <a:gd name="T30" fmla="*/ 69850 w 60"/>
              <a:gd name="T31" fmla="*/ 0 h 57"/>
              <a:gd name="T32" fmla="*/ 82550 w 60"/>
              <a:gd name="T33" fmla="*/ 11113 h 57"/>
              <a:gd name="T34" fmla="*/ 95250 w 60"/>
              <a:gd name="T35" fmla="*/ 26988 h 57"/>
              <a:gd name="T36" fmla="*/ 95250 w 60"/>
              <a:gd name="T37" fmla="*/ 42863 h 57"/>
              <a:gd name="T38" fmla="*/ 95250 w 60"/>
              <a:gd name="T39" fmla="*/ 42863 h 57"/>
              <a:gd name="T40" fmla="*/ 95250 w 60"/>
              <a:gd name="T41" fmla="*/ 47625 h 57"/>
              <a:gd name="T42" fmla="*/ 19050 w 60"/>
              <a:gd name="T43" fmla="*/ 47625 h 57"/>
              <a:gd name="T44" fmla="*/ 19050 w 60"/>
              <a:gd name="T45" fmla="*/ 58738 h 57"/>
              <a:gd name="T46" fmla="*/ 25400 w 60"/>
              <a:gd name="T47" fmla="*/ 69850 h 57"/>
              <a:gd name="T48" fmla="*/ 38100 w 60"/>
              <a:gd name="T49" fmla="*/ 74613 h 57"/>
              <a:gd name="T50" fmla="*/ 50800 w 60"/>
              <a:gd name="T51" fmla="*/ 74613 h 57"/>
              <a:gd name="T52" fmla="*/ 57150 w 60"/>
              <a:gd name="T53" fmla="*/ 74613 h 57"/>
              <a:gd name="T54" fmla="*/ 63500 w 60"/>
              <a:gd name="T55" fmla="*/ 74613 h 57"/>
              <a:gd name="T56" fmla="*/ 69850 w 60"/>
              <a:gd name="T57" fmla="*/ 69850 h 57"/>
              <a:gd name="T58" fmla="*/ 76200 w 60"/>
              <a:gd name="T59" fmla="*/ 63500 h 57"/>
              <a:gd name="T60" fmla="*/ 19050 w 60"/>
              <a:gd name="T61" fmla="*/ 31750 h 57"/>
              <a:gd name="T62" fmla="*/ 76200 w 60"/>
              <a:gd name="T63" fmla="*/ 31750 h 57"/>
              <a:gd name="T64" fmla="*/ 76200 w 60"/>
              <a:gd name="T65" fmla="*/ 26988 h 57"/>
              <a:gd name="T66" fmla="*/ 69850 w 60"/>
              <a:gd name="T67" fmla="*/ 22225 h 57"/>
              <a:gd name="T68" fmla="*/ 57150 w 60"/>
              <a:gd name="T69" fmla="*/ 15875 h 57"/>
              <a:gd name="T70" fmla="*/ 50800 w 60"/>
              <a:gd name="T71" fmla="*/ 11113 h 57"/>
              <a:gd name="T72" fmla="*/ 38100 w 60"/>
              <a:gd name="T73" fmla="*/ 15875 h 57"/>
              <a:gd name="T74" fmla="*/ 25400 w 60"/>
              <a:gd name="T75" fmla="*/ 15875 h 57"/>
              <a:gd name="T76" fmla="*/ 19050 w 60"/>
              <a:gd name="T77" fmla="*/ 26988 h 57"/>
              <a:gd name="T78" fmla="*/ 19050 w 60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57">
                <a:moveTo>
                  <a:pt x="48" y="40"/>
                </a:moveTo>
                <a:lnTo>
                  <a:pt x="60" y="40"/>
                </a:lnTo>
                <a:lnTo>
                  <a:pt x="56" y="47"/>
                </a:lnTo>
                <a:lnTo>
                  <a:pt x="48" y="54"/>
                </a:lnTo>
                <a:lnTo>
                  <a:pt x="40" y="57"/>
                </a:lnTo>
                <a:lnTo>
                  <a:pt x="32" y="57"/>
                </a:lnTo>
                <a:lnTo>
                  <a:pt x="16" y="54"/>
                </a:lnTo>
                <a:lnTo>
                  <a:pt x="8" y="50"/>
                </a:lnTo>
                <a:lnTo>
                  <a:pt x="0" y="40"/>
                </a:lnTo>
                <a:lnTo>
                  <a:pt x="0" y="27"/>
                </a:lnTo>
                <a:lnTo>
                  <a:pt x="0" y="20"/>
                </a:lnTo>
                <a:lnTo>
                  <a:pt x="4" y="14"/>
                </a:lnTo>
                <a:lnTo>
                  <a:pt x="8" y="7"/>
                </a:lnTo>
                <a:lnTo>
                  <a:pt x="16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0" y="27"/>
                </a:lnTo>
                <a:lnTo>
                  <a:pt x="60" y="30"/>
                </a:lnTo>
                <a:lnTo>
                  <a:pt x="12" y="30"/>
                </a:lnTo>
                <a:lnTo>
                  <a:pt x="12" y="37"/>
                </a:lnTo>
                <a:lnTo>
                  <a:pt x="16" y="44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0" y="47"/>
                </a:lnTo>
                <a:lnTo>
                  <a:pt x="44" y="44"/>
                </a:lnTo>
                <a:lnTo>
                  <a:pt x="48" y="40"/>
                </a:lnTo>
                <a:close/>
                <a:moveTo>
                  <a:pt x="12" y="20"/>
                </a:moveTo>
                <a:lnTo>
                  <a:pt x="48" y="20"/>
                </a:lnTo>
                <a:lnTo>
                  <a:pt x="48" y="17"/>
                </a:lnTo>
                <a:lnTo>
                  <a:pt x="44" y="14"/>
                </a:lnTo>
                <a:lnTo>
                  <a:pt x="36" y="10"/>
                </a:lnTo>
                <a:lnTo>
                  <a:pt x="32" y="7"/>
                </a:lnTo>
                <a:lnTo>
                  <a:pt x="24" y="10"/>
                </a:lnTo>
                <a:lnTo>
                  <a:pt x="16" y="10"/>
                </a:lnTo>
                <a:lnTo>
                  <a:pt x="12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3" name="Freeform 165"/>
          <p:cNvSpPr>
            <a:spLocks/>
          </p:cNvSpPr>
          <p:nvPr/>
        </p:nvSpPr>
        <p:spPr bwMode="auto">
          <a:xfrm>
            <a:off x="7348538" y="4800600"/>
            <a:ext cx="82550" cy="90488"/>
          </a:xfrm>
          <a:custGeom>
            <a:avLst/>
            <a:gdLst>
              <a:gd name="T0" fmla="*/ 0 w 52"/>
              <a:gd name="T1" fmla="*/ 90488 h 57"/>
              <a:gd name="T2" fmla="*/ 0 w 52"/>
              <a:gd name="T3" fmla="*/ 0 h 57"/>
              <a:gd name="T4" fmla="*/ 19050 w 52"/>
              <a:gd name="T5" fmla="*/ 0 h 57"/>
              <a:gd name="T6" fmla="*/ 19050 w 52"/>
              <a:gd name="T7" fmla="*/ 11113 h 57"/>
              <a:gd name="T8" fmla="*/ 25400 w 52"/>
              <a:gd name="T9" fmla="*/ 6350 h 57"/>
              <a:gd name="T10" fmla="*/ 38100 w 52"/>
              <a:gd name="T11" fmla="*/ 0 h 57"/>
              <a:gd name="T12" fmla="*/ 50800 w 52"/>
              <a:gd name="T13" fmla="*/ 0 h 57"/>
              <a:gd name="T14" fmla="*/ 57150 w 52"/>
              <a:gd name="T15" fmla="*/ 0 h 57"/>
              <a:gd name="T16" fmla="*/ 63500 w 52"/>
              <a:gd name="T17" fmla="*/ 0 h 57"/>
              <a:gd name="T18" fmla="*/ 69850 w 52"/>
              <a:gd name="T19" fmla="*/ 6350 h 57"/>
              <a:gd name="T20" fmla="*/ 76200 w 52"/>
              <a:gd name="T21" fmla="*/ 11113 h 57"/>
              <a:gd name="T22" fmla="*/ 76200 w 52"/>
              <a:gd name="T23" fmla="*/ 11113 h 57"/>
              <a:gd name="T24" fmla="*/ 82550 w 52"/>
              <a:gd name="T25" fmla="*/ 22225 h 57"/>
              <a:gd name="T26" fmla="*/ 82550 w 52"/>
              <a:gd name="T27" fmla="*/ 26988 h 57"/>
              <a:gd name="T28" fmla="*/ 82550 w 52"/>
              <a:gd name="T29" fmla="*/ 31750 h 57"/>
              <a:gd name="T30" fmla="*/ 82550 w 52"/>
              <a:gd name="T31" fmla="*/ 90488 h 57"/>
              <a:gd name="T32" fmla="*/ 63500 w 52"/>
              <a:gd name="T33" fmla="*/ 90488 h 57"/>
              <a:gd name="T34" fmla="*/ 63500 w 52"/>
              <a:gd name="T35" fmla="*/ 38100 h 57"/>
              <a:gd name="T36" fmla="*/ 63500 w 52"/>
              <a:gd name="T37" fmla="*/ 26988 h 57"/>
              <a:gd name="T38" fmla="*/ 57150 w 52"/>
              <a:gd name="T39" fmla="*/ 22225 h 57"/>
              <a:gd name="T40" fmla="*/ 57150 w 52"/>
              <a:gd name="T41" fmla="*/ 15875 h 57"/>
              <a:gd name="T42" fmla="*/ 50800 w 52"/>
              <a:gd name="T43" fmla="*/ 15875 h 57"/>
              <a:gd name="T44" fmla="*/ 50800 w 52"/>
              <a:gd name="T45" fmla="*/ 11113 h 57"/>
              <a:gd name="T46" fmla="*/ 44450 w 52"/>
              <a:gd name="T47" fmla="*/ 11113 h 57"/>
              <a:gd name="T48" fmla="*/ 31750 w 52"/>
              <a:gd name="T49" fmla="*/ 15875 h 57"/>
              <a:gd name="T50" fmla="*/ 25400 w 52"/>
              <a:gd name="T51" fmla="*/ 15875 h 57"/>
              <a:gd name="T52" fmla="*/ 19050 w 52"/>
              <a:gd name="T53" fmla="*/ 26988 h 57"/>
              <a:gd name="T54" fmla="*/ 19050 w 52"/>
              <a:gd name="T55" fmla="*/ 42863 h 57"/>
              <a:gd name="T56" fmla="*/ 19050 w 52"/>
              <a:gd name="T57" fmla="*/ 90488 h 57"/>
              <a:gd name="T58" fmla="*/ 0 w 52"/>
              <a:gd name="T59" fmla="*/ 90488 h 5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7"/>
                </a:lnTo>
                <a:lnTo>
                  <a:pt x="16" y="4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0" y="0"/>
                </a:lnTo>
                <a:lnTo>
                  <a:pt x="44" y="4"/>
                </a:lnTo>
                <a:lnTo>
                  <a:pt x="48" y="7"/>
                </a:lnTo>
                <a:lnTo>
                  <a:pt x="52" y="14"/>
                </a:lnTo>
                <a:lnTo>
                  <a:pt x="52" y="17"/>
                </a:lnTo>
                <a:lnTo>
                  <a:pt x="52" y="20"/>
                </a:lnTo>
                <a:lnTo>
                  <a:pt x="52" y="57"/>
                </a:lnTo>
                <a:lnTo>
                  <a:pt x="40" y="57"/>
                </a:lnTo>
                <a:lnTo>
                  <a:pt x="40" y="24"/>
                </a:lnTo>
                <a:lnTo>
                  <a:pt x="40" y="17"/>
                </a:lnTo>
                <a:lnTo>
                  <a:pt x="36" y="14"/>
                </a:lnTo>
                <a:lnTo>
                  <a:pt x="36" y="10"/>
                </a:lnTo>
                <a:lnTo>
                  <a:pt x="32" y="10"/>
                </a:lnTo>
                <a:lnTo>
                  <a:pt x="32" y="7"/>
                </a:lnTo>
                <a:lnTo>
                  <a:pt x="28" y="7"/>
                </a:lnTo>
                <a:lnTo>
                  <a:pt x="20" y="10"/>
                </a:lnTo>
                <a:lnTo>
                  <a:pt x="16" y="10"/>
                </a:lnTo>
                <a:lnTo>
                  <a:pt x="12" y="17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4" name="Freeform 166"/>
          <p:cNvSpPr>
            <a:spLocks/>
          </p:cNvSpPr>
          <p:nvPr/>
        </p:nvSpPr>
        <p:spPr bwMode="auto">
          <a:xfrm>
            <a:off x="6280150" y="5203825"/>
            <a:ext cx="88900" cy="90488"/>
          </a:xfrm>
          <a:custGeom>
            <a:avLst/>
            <a:gdLst>
              <a:gd name="T0" fmla="*/ 19050 w 56"/>
              <a:gd name="T1" fmla="*/ 58738 h 57"/>
              <a:gd name="T2" fmla="*/ 25400 w 56"/>
              <a:gd name="T3" fmla="*/ 69850 h 57"/>
              <a:gd name="T4" fmla="*/ 44450 w 56"/>
              <a:gd name="T5" fmla="*/ 74613 h 57"/>
              <a:gd name="T6" fmla="*/ 63500 w 56"/>
              <a:gd name="T7" fmla="*/ 74613 h 57"/>
              <a:gd name="T8" fmla="*/ 69850 w 56"/>
              <a:gd name="T9" fmla="*/ 63500 h 57"/>
              <a:gd name="T10" fmla="*/ 63500 w 56"/>
              <a:gd name="T11" fmla="*/ 58738 h 57"/>
              <a:gd name="T12" fmla="*/ 44450 w 56"/>
              <a:gd name="T13" fmla="*/ 53975 h 57"/>
              <a:gd name="T14" fmla="*/ 19050 w 56"/>
              <a:gd name="T15" fmla="*/ 42863 h 57"/>
              <a:gd name="T16" fmla="*/ 6350 w 56"/>
              <a:gd name="T17" fmla="*/ 38100 h 57"/>
              <a:gd name="T18" fmla="*/ 0 w 56"/>
              <a:gd name="T19" fmla="*/ 22225 h 57"/>
              <a:gd name="T20" fmla="*/ 6350 w 56"/>
              <a:gd name="T21" fmla="*/ 11113 h 57"/>
              <a:gd name="T22" fmla="*/ 12700 w 56"/>
              <a:gd name="T23" fmla="*/ 6350 h 57"/>
              <a:gd name="T24" fmla="*/ 25400 w 56"/>
              <a:gd name="T25" fmla="*/ 0 h 57"/>
              <a:gd name="T26" fmla="*/ 38100 w 56"/>
              <a:gd name="T27" fmla="*/ 0 h 57"/>
              <a:gd name="T28" fmla="*/ 63500 w 56"/>
              <a:gd name="T29" fmla="*/ 0 h 57"/>
              <a:gd name="T30" fmla="*/ 76200 w 56"/>
              <a:gd name="T31" fmla="*/ 11113 h 57"/>
              <a:gd name="T32" fmla="*/ 82550 w 56"/>
              <a:gd name="T33" fmla="*/ 22225 h 57"/>
              <a:gd name="T34" fmla="*/ 57150 w 56"/>
              <a:gd name="T35" fmla="*/ 22225 h 57"/>
              <a:gd name="T36" fmla="*/ 50800 w 56"/>
              <a:gd name="T37" fmla="*/ 11113 h 57"/>
              <a:gd name="T38" fmla="*/ 31750 w 56"/>
              <a:gd name="T39" fmla="*/ 11113 h 57"/>
              <a:gd name="T40" fmla="*/ 25400 w 56"/>
              <a:gd name="T41" fmla="*/ 15875 h 57"/>
              <a:gd name="T42" fmla="*/ 25400 w 56"/>
              <a:gd name="T43" fmla="*/ 26988 h 57"/>
              <a:gd name="T44" fmla="*/ 25400 w 56"/>
              <a:gd name="T45" fmla="*/ 26988 h 57"/>
              <a:gd name="T46" fmla="*/ 31750 w 56"/>
              <a:gd name="T47" fmla="*/ 31750 h 57"/>
              <a:gd name="T48" fmla="*/ 57150 w 56"/>
              <a:gd name="T49" fmla="*/ 38100 h 57"/>
              <a:gd name="T50" fmla="*/ 76200 w 56"/>
              <a:gd name="T51" fmla="*/ 42863 h 57"/>
              <a:gd name="T52" fmla="*/ 88900 w 56"/>
              <a:gd name="T53" fmla="*/ 53975 h 57"/>
              <a:gd name="T54" fmla="*/ 88900 w 56"/>
              <a:gd name="T55" fmla="*/ 69850 h 57"/>
              <a:gd name="T56" fmla="*/ 76200 w 56"/>
              <a:gd name="T57" fmla="*/ 79375 h 57"/>
              <a:gd name="T58" fmla="*/ 57150 w 56"/>
              <a:gd name="T59" fmla="*/ 90488 h 57"/>
              <a:gd name="T60" fmla="*/ 25400 w 56"/>
              <a:gd name="T61" fmla="*/ 90488 h 57"/>
              <a:gd name="T62" fmla="*/ 6350 w 56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6" y="44"/>
                </a:lnTo>
                <a:lnTo>
                  <a:pt x="24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4" y="44"/>
                </a:lnTo>
                <a:lnTo>
                  <a:pt x="44" y="40"/>
                </a:lnTo>
                <a:lnTo>
                  <a:pt x="44" y="37"/>
                </a:lnTo>
                <a:lnTo>
                  <a:pt x="40" y="37"/>
                </a:lnTo>
                <a:lnTo>
                  <a:pt x="36" y="34"/>
                </a:lnTo>
                <a:lnTo>
                  <a:pt x="28" y="34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4"/>
                </a:lnTo>
                <a:lnTo>
                  <a:pt x="4" y="20"/>
                </a:lnTo>
                <a:lnTo>
                  <a:pt x="0" y="14"/>
                </a:lnTo>
                <a:lnTo>
                  <a:pt x="4" y="10"/>
                </a:lnTo>
                <a:lnTo>
                  <a:pt x="4" y="7"/>
                </a:lnTo>
                <a:lnTo>
                  <a:pt x="8" y="4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4"/>
                </a:lnTo>
                <a:lnTo>
                  <a:pt x="48" y="7"/>
                </a:lnTo>
                <a:lnTo>
                  <a:pt x="48" y="10"/>
                </a:lnTo>
                <a:lnTo>
                  <a:pt x="52" y="14"/>
                </a:lnTo>
                <a:lnTo>
                  <a:pt x="40" y="17"/>
                </a:lnTo>
                <a:lnTo>
                  <a:pt x="36" y="14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2" y="14"/>
                </a:lnTo>
                <a:lnTo>
                  <a:pt x="16" y="17"/>
                </a:lnTo>
                <a:lnTo>
                  <a:pt x="20" y="20"/>
                </a:lnTo>
                <a:lnTo>
                  <a:pt x="28" y="20"/>
                </a:lnTo>
                <a:lnTo>
                  <a:pt x="36" y="24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6" y="34"/>
                </a:lnTo>
                <a:lnTo>
                  <a:pt x="56" y="40"/>
                </a:lnTo>
                <a:lnTo>
                  <a:pt x="56" y="44"/>
                </a:lnTo>
                <a:lnTo>
                  <a:pt x="52" y="47"/>
                </a:lnTo>
                <a:lnTo>
                  <a:pt x="48" y="50"/>
                </a:lnTo>
                <a:lnTo>
                  <a:pt x="44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5" name="Freeform 167"/>
          <p:cNvSpPr>
            <a:spLocks/>
          </p:cNvSpPr>
          <p:nvPr/>
        </p:nvSpPr>
        <p:spPr bwMode="auto">
          <a:xfrm>
            <a:off x="6388100" y="5203825"/>
            <a:ext cx="82550" cy="90488"/>
          </a:xfrm>
          <a:custGeom>
            <a:avLst/>
            <a:gdLst>
              <a:gd name="T0" fmla="*/ 63500 w 52"/>
              <a:gd name="T1" fmla="*/ 90488 h 57"/>
              <a:gd name="T2" fmla="*/ 63500 w 52"/>
              <a:gd name="T3" fmla="*/ 74613 h 57"/>
              <a:gd name="T4" fmla="*/ 57150 w 52"/>
              <a:gd name="T5" fmla="*/ 85725 h 57"/>
              <a:gd name="T6" fmla="*/ 50800 w 52"/>
              <a:gd name="T7" fmla="*/ 90488 h 57"/>
              <a:gd name="T8" fmla="*/ 38100 w 52"/>
              <a:gd name="T9" fmla="*/ 90488 h 57"/>
              <a:gd name="T10" fmla="*/ 25400 w 52"/>
              <a:gd name="T11" fmla="*/ 90488 h 57"/>
              <a:gd name="T12" fmla="*/ 19050 w 52"/>
              <a:gd name="T13" fmla="*/ 85725 h 57"/>
              <a:gd name="T14" fmla="*/ 12700 w 52"/>
              <a:gd name="T15" fmla="*/ 85725 h 57"/>
              <a:gd name="T16" fmla="*/ 6350 w 52"/>
              <a:gd name="T17" fmla="*/ 79375 h 57"/>
              <a:gd name="T18" fmla="*/ 6350 w 52"/>
              <a:gd name="T19" fmla="*/ 74613 h 57"/>
              <a:gd name="T20" fmla="*/ 6350 w 52"/>
              <a:gd name="T21" fmla="*/ 69850 h 57"/>
              <a:gd name="T22" fmla="*/ 0 w 52"/>
              <a:gd name="T23" fmla="*/ 63500 h 57"/>
              <a:gd name="T24" fmla="*/ 0 w 52"/>
              <a:gd name="T25" fmla="*/ 53975 h 57"/>
              <a:gd name="T26" fmla="*/ 0 w 52"/>
              <a:gd name="T27" fmla="*/ 0 h 57"/>
              <a:gd name="T28" fmla="*/ 19050 w 52"/>
              <a:gd name="T29" fmla="*/ 0 h 57"/>
              <a:gd name="T30" fmla="*/ 19050 w 52"/>
              <a:gd name="T31" fmla="*/ 47625 h 57"/>
              <a:gd name="T32" fmla="*/ 19050 w 52"/>
              <a:gd name="T33" fmla="*/ 58738 h 57"/>
              <a:gd name="T34" fmla="*/ 25400 w 52"/>
              <a:gd name="T35" fmla="*/ 63500 h 57"/>
              <a:gd name="T36" fmla="*/ 25400 w 52"/>
              <a:gd name="T37" fmla="*/ 69850 h 57"/>
              <a:gd name="T38" fmla="*/ 31750 w 52"/>
              <a:gd name="T39" fmla="*/ 74613 h 57"/>
              <a:gd name="T40" fmla="*/ 31750 w 52"/>
              <a:gd name="T41" fmla="*/ 74613 h 57"/>
              <a:gd name="T42" fmla="*/ 38100 w 52"/>
              <a:gd name="T43" fmla="*/ 74613 h 57"/>
              <a:gd name="T44" fmla="*/ 50800 w 52"/>
              <a:gd name="T45" fmla="*/ 74613 h 57"/>
              <a:gd name="T46" fmla="*/ 57150 w 52"/>
              <a:gd name="T47" fmla="*/ 74613 h 57"/>
              <a:gd name="T48" fmla="*/ 57150 w 52"/>
              <a:gd name="T49" fmla="*/ 69850 h 57"/>
              <a:gd name="T50" fmla="*/ 63500 w 52"/>
              <a:gd name="T51" fmla="*/ 63500 h 57"/>
              <a:gd name="T52" fmla="*/ 63500 w 52"/>
              <a:gd name="T53" fmla="*/ 58738 h 57"/>
              <a:gd name="T54" fmla="*/ 63500 w 52"/>
              <a:gd name="T55" fmla="*/ 47625 h 57"/>
              <a:gd name="T56" fmla="*/ 63500 w 52"/>
              <a:gd name="T57" fmla="*/ 0 h 57"/>
              <a:gd name="T58" fmla="*/ 82550 w 52"/>
              <a:gd name="T59" fmla="*/ 0 h 57"/>
              <a:gd name="T60" fmla="*/ 82550 w 52"/>
              <a:gd name="T61" fmla="*/ 90488 h 57"/>
              <a:gd name="T62" fmla="*/ 63500 w 52"/>
              <a:gd name="T63" fmla="*/ 90488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40" y="57"/>
                </a:moveTo>
                <a:lnTo>
                  <a:pt x="40" y="47"/>
                </a:lnTo>
                <a:lnTo>
                  <a:pt x="36" y="54"/>
                </a:lnTo>
                <a:lnTo>
                  <a:pt x="32" y="57"/>
                </a:lnTo>
                <a:lnTo>
                  <a:pt x="24" y="57"/>
                </a:lnTo>
                <a:lnTo>
                  <a:pt x="16" y="57"/>
                </a:lnTo>
                <a:lnTo>
                  <a:pt x="12" y="54"/>
                </a:lnTo>
                <a:lnTo>
                  <a:pt x="8" y="54"/>
                </a:lnTo>
                <a:lnTo>
                  <a:pt x="4" y="50"/>
                </a:lnTo>
                <a:lnTo>
                  <a:pt x="4" y="47"/>
                </a:lnTo>
                <a:lnTo>
                  <a:pt x="4" y="44"/>
                </a:lnTo>
                <a:lnTo>
                  <a:pt x="0" y="40"/>
                </a:lnTo>
                <a:lnTo>
                  <a:pt x="0" y="34"/>
                </a:ln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12" y="37"/>
                </a:lnTo>
                <a:lnTo>
                  <a:pt x="16" y="40"/>
                </a:lnTo>
                <a:lnTo>
                  <a:pt x="16" y="44"/>
                </a:lnTo>
                <a:lnTo>
                  <a:pt x="20" y="47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36" y="44"/>
                </a:lnTo>
                <a:lnTo>
                  <a:pt x="40" y="40"/>
                </a:lnTo>
                <a:lnTo>
                  <a:pt x="40" y="37"/>
                </a:lnTo>
                <a:lnTo>
                  <a:pt x="40" y="30"/>
                </a:lnTo>
                <a:lnTo>
                  <a:pt x="40" y="0"/>
                </a:lnTo>
                <a:lnTo>
                  <a:pt x="52" y="0"/>
                </a:lnTo>
                <a:lnTo>
                  <a:pt x="52" y="57"/>
                </a:lnTo>
                <a:lnTo>
                  <a:pt x="4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6" name="Freeform 168"/>
          <p:cNvSpPr>
            <a:spLocks noEditPoints="1"/>
          </p:cNvSpPr>
          <p:nvPr/>
        </p:nvSpPr>
        <p:spPr bwMode="auto">
          <a:xfrm>
            <a:off x="6502400" y="5172075"/>
            <a:ext cx="88900" cy="122238"/>
          </a:xfrm>
          <a:custGeom>
            <a:avLst/>
            <a:gdLst>
              <a:gd name="T0" fmla="*/ 19050 w 56"/>
              <a:gd name="T1" fmla="*/ 122238 h 77"/>
              <a:gd name="T2" fmla="*/ 0 w 56"/>
              <a:gd name="T3" fmla="*/ 122238 h 77"/>
              <a:gd name="T4" fmla="*/ 0 w 56"/>
              <a:gd name="T5" fmla="*/ 0 h 77"/>
              <a:gd name="T6" fmla="*/ 19050 w 56"/>
              <a:gd name="T7" fmla="*/ 0 h 77"/>
              <a:gd name="T8" fmla="*/ 19050 w 56"/>
              <a:gd name="T9" fmla="*/ 42863 h 77"/>
              <a:gd name="T10" fmla="*/ 31750 w 56"/>
              <a:gd name="T11" fmla="*/ 31750 h 77"/>
              <a:gd name="T12" fmla="*/ 44450 w 56"/>
              <a:gd name="T13" fmla="*/ 31750 h 77"/>
              <a:gd name="T14" fmla="*/ 57150 w 56"/>
              <a:gd name="T15" fmla="*/ 31750 h 77"/>
              <a:gd name="T16" fmla="*/ 63500 w 56"/>
              <a:gd name="T17" fmla="*/ 31750 h 77"/>
              <a:gd name="T18" fmla="*/ 69850 w 56"/>
              <a:gd name="T19" fmla="*/ 38100 h 77"/>
              <a:gd name="T20" fmla="*/ 76200 w 56"/>
              <a:gd name="T21" fmla="*/ 42863 h 77"/>
              <a:gd name="T22" fmla="*/ 82550 w 56"/>
              <a:gd name="T23" fmla="*/ 47625 h 77"/>
              <a:gd name="T24" fmla="*/ 88900 w 56"/>
              <a:gd name="T25" fmla="*/ 58738 h 77"/>
              <a:gd name="T26" fmla="*/ 88900 w 56"/>
              <a:gd name="T27" fmla="*/ 63500 h 77"/>
              <a:gd name="T28" fmla="*/ 88900 w 56"/>
              <a:gd name="T29" fmla="*/ 74613 h 77"/>
              <a:gd name="T30" fmla="*/ 88900 w 56"/>
              <a:gd name="T31" fmla="*/ 95250 h 77"/>
              <a:gd name="T32" fmla="*/ 76200 w 56"/>
              <a:gd name="T33" fmla="*/ 111125 h 77"/>
              <a:gd name="T34" fmla="*/ 63500 w 56"/>
              <a:gd name="T35" fmla="*/ 117475 h 77"/>
              <a:gd name="T36" fmla="*/ 44450 w 56"/>
              <a:gd name="T37" fmla="*/ 122238 h 77"/>
              <a:gd name="T38" fmla="*/ 31750 w 56"/>
              <a:gd name="T39" fmla="*/ 122238 h 77"/>
              <a:gd name="T40" fmla="*/ 25400 w 56"/>
              <a:gd name="T41" fmla="*/ 117475 h 77"/>
              <a:gd name="T42" fmla="*/ 19050 w 56"/>
              <a:gd name="T43" fmla="*/ 106363 h 77"/>
              <a:gd name="T44" fmla="*/ 19050 w 56"/>
              <a:gd name="T45" fmla="*/ 122238 h 77"/>
              <a:gd name="T46" fmla="*/ 19050 w 56"/>
              <a:gd name="T47" fmla="*/ 74613 h 77"/>
              <a:gd name="T48" fmla="*/ 19050 w 56"/>
              <a:gd name="T49" fmla="*/ 90488 h 77"/>
              <a:gd name="T50" fmla="*/ 25400 w 56"/>
              <a:gd name="T51" fmla="*/ 95250 h 77"/>
              <a:gd name="T52" fmla="*/ 31750 w 56"/>
              <a:gd name="T53" fmla="*/ 106363 h 77"/>
              <a:gd name="T54" fmla="*/ 44450 w 56"/>
              <a:gd name="T55" fmla="*/ 106363 h 77"/>
              <a:gd name="T56" fmla="*/ 50800 w 56"/>
              <a:gd name="T57" fmla="*/ 106363 h 77"/>
              <a:gd name="T58" fmla="*/ 63500 w 56"/>
              <a:gd name="T59" fmla="*/ 101600 h 77"/>
              <a:gd name="T60" fmla="*/ 69850 w 56"/>
              <a:gd name="T61" fmla="*/ 90488 h 77"/>
              <a:gd name="T62" fmla="*/ 69850 w 56"/>
              <a:gd name="T63" fmla="*/ 74613 h 77"/>
              <a:gd name="T64" fmla="*/ 69850 w 56"/>
              <a:gd name="T65" fmla="*/ 63500 h 77"/>
              <a:gd name="T66" fmla="*/ 63500 w 56"/>
              <a:gd name="T67" fmla="*/ 53975 h 77"/>
              <a:gd name="T68" fmla="*/ 57150 w 56"/>
              <a:gd name="T69" fmla="*/ 47625 h 77"/>
              <a:gd name="T70" fmla="*/ 44450 w 56"/>
              <a:gd name="T71" fmla="*/ 42863 h 77"/>
              <a:gd name="T72" fmla="*/ 31750 w 56"/>
              <a:gd name="T73" fmla="*/ 47625 h 77"/>
              <a:gd name="T74" fmla="*/ 25400 w 56"/>
              <a:gd name="T75" fmla="*/ 53975 h 77"/>
              <a:gd name="T76" fmla="*/ 19050 w 56"/>
              <a:gd name="T77" fmla="*/ 63500 h 77"/>
              <a:gd name="T78" fmla="*/ 19050 w 56"/>
              <a:gd name="T79" fmla="*/ 74613 h 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" h="77">
                <a:moveTo>
                  <a:pt x="12" y="77"/>
                </a:moveTo>
                <a:lnTo>
                  <a:pt x="0" y="77"/>
                </a:lnTo>
                <a:lnTo>
                  <a:pt x="0" y="0"/>
                </a:lnTo>
                <a:lnTo>
                  <a:pt x="12" y="0"/>
                </a:lnTo>
                <a:lnTo>
                  <a:pt x="12" y="27"/>
                </a:lnTo>
                <a:lnTo>
                  <a:pt x="20" y="20"/>
                </a:lnTo>
                <a:lnTo>
                  <a:pt x="28" y="20"/>
                </a:lnTo>
                <a:lnTo>
                  <a:pt x="36" y="20"/>
                </a:lnTo>
                <a:lnTo>
                  <a:pt x="40" y="20"/>
                </a:lnTo>
                <a:lnTo>
                  <a:pt x="44" y="24"/>
                </a:lnTo>
                <a:lnTo>
                  <a:pt x="48" y="27"/>
                </a:lnTo>
                <a:lnTo>
                  <a:pt x="52" y="30"/>
                </a:lnTo>
                <a:lnTo>
                  <a:pt x="56" y="37"/>
                </a:lnTo>
                <a:lnTo>
                  <a:pt x="56" y="40"/>
                </a:lnTo>
                <a:lnTo>
                  <a:pt x="56" y="47"/>
                </a:lnTo>
                <a:lnTo>
                  <a:pt x="56" y="60"/>
                </a:lnTo>
                <a:lnTo>
                  <a:pt x="48" y="70"/>
                </a:lnTo>
                <a:lnTo>
                  <a:pt x="40" y="74"/>
                </a:lnTo>
                <a:lnTo>
                  <a:pt x="28" y="77"/>
                </a:lnTo>
                <a:lnTo>
                  <a:pt x="20" y="77"/>
                </a:lnTo>
                <a:lnTo>
                  <a:pt x="16" y="74"/>
                </a:lnTo>
                <a:lnTo>
                  <a:pt x="12" y="67"/>
                </a:lnTo>
                <a:lnTo>
                  <a:pt x="12" y="77"/>
                </a:lnTo>
                <a:close/>
                <a:moveTo>
                  <a:pt x="12" y="47"/>
                </a:moveTo>
                <a:lnTo>
                  <a:pt x="12" y="57"/>
                </a:lnTo>
                <a:lnTo>
                  <a:pt x="16" y="60"/>
                </a:lnTo>
                <a:lnTo>
                  <a:pt x="20" y="67"/>
                </a:lnTo>
                <a:lnTo>
                  <a:pt x="28" y="67"/>
                </a:lnTo>
                <a:lnTo>
                  <a:pt x="32" y="67"/>
                </a:lnTo>
                <a:lnTo>
                  <a:pt x="40" y="64"/>
                </a:lnTo>
                <a:lnTo>
                  <a:pt x="44" y="57"/>
                </a:lnTo>
                <a:lnTo>
                  <a:pt x="44" y="47"/>
                </a:lnTo>
                <a:lnTo>
                  <a:pt x="44" y="40"/>
                </a:lnTo>
                <a:lnTo>
                  <a:pt x="40" y="34"/>
                </a:lnTo>
                <a:lnTo>
                  <a:pt x="36" y="30"/>
                </a:lnTo>
                <a:lnTo>
                  <a:pt x="28" y="27"/>
                </a:lnTo>
                <a:lnTo>
                  <a:pt x="20" y="30"/>
                </a:lnTo>
                <a:lnTo>
                  <a:pt x="16" y="34"/>
                </a:lnTo>
                <a:lnTo>
                  <a:pt x="12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7" name="Freeform 169"/>
          <p:cNvSpPr>
            <a:spLocks noEditPoints="1"/>
          </p:cNvSpPr>
          <p:nvPr/>
        </p:nvSpPr>
        <p:spPr bwMode="auto">
          <a:xfrm>
            <a:off x="6667500" y="5162550"/>
            <a:ext cx="95250" cy="147638"/>
          </a:xfrm>
          <a:custGeom>
            <a:avLst/>
            <a:gdLst>
              <a:gd name="T0" fmla="*/ 38100 w 60"/>
              <a:gd name="T1" fmla="*/ 131763 h 93"/>
              <a:gd name="T2" fmla="*/ 19050 w 60"/>
              <a:gd name="T3" fmla="*/ 127000 h 93"/>
              <a:gd name="T4" fmla="*/ 6350 w 60"/>
              <a:gd name="T5" fmla="*/ 115888 h 93"/>
              <a:gd name="T6" fmla="*/ 0 w 60"/>
              <a:gd name="T7" fmla="*/ 95250 h 93"/>
              <a:gd name="T8" fmla="*/ 19050 w 60"/>
              <a:gd name="T9" fmla="*/ 100013 h 93"/>
              <a:gd name="T10" fmla="*/ 31750 w 60"/>
              <a:gd name="T11" fmla="*/ 111125 h 93"/>
              <a:gd name="T12" fmla="*/ 38100 w 60"/>
              <a:gd name="T13" fmla="*/ 73025 h 93"/>
              <a:gd name="T14" fmla="*/ 19050 w 60"/>
              <a:gd name="T15" fmla="*/ 63500 h 93"/>
              <a:gd name="T16" fmla="*/ 6350 w 60"/>
              <a:gd name="T17" fmla="*/ 52388 h 93"/>
              <a:gd name="T18" fmla="*/ 0 w 60"/>
              <a:gd name="T19" fmla="*/ 41275 h 93"/>
              <a:gd name="T20" fmla="*/ 12700 w 60"/>
              <a:gd name="T21" fmla="*/ 15875 h 93"/>
              <a:gd name="T22" fmla="*/ 38100 w 60"/>
              <a:gd name="T23" fmla="*/ 9525 h 93"/>
              <a:gd name="T24" fmla="*/ 50800 w 60"/>
              <a:gd name="T25" fmla="*/ 0 h 93"/>
              <a:gd name="T26" fmla="*/ 63500 w 60"/>
              <a:gd name="T27" fmla="*/ 9525 h 93"/>
              <a:gd name="T28" fmla="*/ 82550 w 60"/>
              <a:gd name="T29" fmla="*/ 25400 h 93"/>
              <a:gd name="T30" fmla="*/ 69850 w 60"/>
              <a:gd name="T31" fmla="*/ 41275 h 93"/>
              <a:gd name="T32" fmla="*/ 63500 w 60"/>
              <a:gd name="T33" fmla="*/ 31750 h 93"/>
              <a:gd name="T34" fmla="*/ 50800 w 60"/>
              <a:gd name="T35" fmla="*/ 25400 h 93"/>
              <a:gd name="T36" fmla="*/ 63500 w 60"/>
              <a:gd name="T37" fmla="*/ 63500 h 93"/>
              <a:gd name="T38" fmla="*/ 76200 w 60"/>
              <a:gd name="T39" fmla="*/ 68263 h 93"/>
              <a:gd name="T40" fmla="*/ 88900 w 60"/>
              <a:gd name="T41" fmla="*/ 73025 h 93"/>
              <a:gd name="T42" fmla="*/ 95250 w 60"/>
              <a:gd name="T43" fmla="*/ 88900 h 93"/>
              <a:gd name="T44" fmla="*/ 88900 w 60"/>
              <a:gd name="T45" fmla="*/ 104775 h 93"/>
              <a:gd name="T46" fmla="*/ 69850 w 60"/>
              <a:gd name="T47" fmla="*/ 127000 h 93"/>
              <a:gd name="T48" fmla="*/ 50800 w 60"/>
              <a:gd name="T49" fmla="*/ 147638 h 93"/>
              <a:gd name="T50" fmla="*/ 38100 w 60"/>
              <a:gd name="T51" fmla="*/ 20638 h 93"/>
              <a:gd name="T52" fmla="*/ 25400 w 60"/>
              <a:gd name="T53" fmla="*/ 25400 h 93"/>
              <a:gd name="T54" fmla="*/ 19050 w 60"/>
              <a:gd name="T55" fmla="*/ 36513 h 93"/>
              <a:gd name="T56" fmla="*/ 25400 w 60"/>
              <a:gd name="T57" fmla="*/ 47625 h 93"/>
              <a:gd name="T58" fmla="*/ 38100 w 60"/>
              <a:gd name="T59" fmla="*/ 57150 h 93"/>
              <a:gd name="T60" fmla="*/ 50800 w 60"/>
              <a:gd name="T61" fmla="*/ 115888 h 93"/>
              <a:gd name="T62" fmla="*/ 69850 w 60"/>
              <a:gd name="T63" fmla="*/ 111125 h 93"/>
              <a:gd name="T64" fmla="*/ 76200 w 60"/>
              <a:gd name="T65" fmla="*/ 95250 h 93"/>
              <a:gd name="T66" fmla="*/ 69850 w 60"/>
              <a:gd name="T67" fmla="*/ 84138 h 93"/>
              <a:gd name="T68" fmla="*/ 50800 w 60"/>
              <a:gd name="T69" fmla="*/ 73025 h 9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3">
                <a:moveTo>
                  <a:pt x="24" y="93"/>
                </a:moveTo>
                <a:lnTo>
                  <a:pt x="24" y="83"/>
                </a:lnTo>
                <a:lnTo>
                  <a:pt x="20" y="83"/>
                </a:lnTo>
                <a:lnTo>
                  <a:pt x="12" y="80"/>
                </a:lnTo>
                <a:lnTo>
                  <a:pt x="8" y="76"/>
                </a:lnTo>
                <a:lnTo>
                  <a:pt x="4" y="73"/>
                </a:lnTo>
                <a:lnTo>
                  <a:pt x="0" y="66"/>
                </a:lnTo>
                <a:lnTo>
                  <a:pt x="0" y="60"/>
                </a:lnTo>
                <a:lnTo>
                  <a:pt x="12" y="60"/>
                </a:lnTo>
                <a:lnTo>
                  <a:pt x="12" y="63"/>
                </a:lnTo>
                <a:lnTo>
                  <a:pt x="16" y="66"/>
                </a:lnTo>
                <a:lnTo>
                  <a:pt x="20" y="70"/>
                </a:lnTo>
                <a:lnTo>
                  <a:pt x="24" y="73"/>
                </a:lnTo>
                <a:lnTo>
                  <a:pt x="24" y="46"/>
                </a:lnTo>
                <a:lnTo>
                  <a:pt x="20" y="43"/>
                </a:lnTo>
                <a:lnTo>
                  <a:pt x="12" y="40"/>
                </a:lnTo>
                <a:lnTo>
                  <a:pt x="8" y="36"/>
                </a:lnTo>
                <a:lnTo>
                  <a:pt x="4" y="33"/>
                </a:lnTo>
                <a:lnTo>
                  <a:pt x="0" y="30"/>
                </a:lnTo>
                <a:lnTo>
                  <a:pt x="0" y="26"/>
                </a:lnTo>
                <a:lnTo>
                  <a:pt x="4" y="16"/>
                </a:lnTo>
                <a:lnTo>
                  <a:pt x="8" y="10"/>
                </a:lnTo>
                <a:lnTo>
                  <a:pt x="16" y="6"/>
                </a:lnTo>
                <a:lnTo>
                  <a:pt x="24" y="6"/>
                </a:lnTo>
                <a:lnTo>
                  <a:pt x="24" y="0"/>
                </a:lnTo>
                <a:lnTo>
                  <a:pt x="32" y="0"/>
                </a:lnTo>
                <a:lnTo>
                  <a:pt x="32" y="6"/>
                </a:lnTo>
                <a:lnTo>
                  <a:pt x="40" y="6"/>
                </a:lnTo>
                <a:lnTo>
                  <a:pt x="48" y="10"/>
                </a:lnTo>
                <a:lnTo>
                  <a:pt x="52" y="16"/>
                </a:lnTo>
                <a:lnTo>
                  <a:pt x="56" y="23"/>
                </a:lnTo>
                <a:lnTo>
                  <a:pt x="44" y="26"/>
                </a:lnTo>
                <a:lnTo>
                  <a:pt x="44" y="20"/>
                </a:lnTo>
                <a:lnTo>
                  <a:pt x="40" y="20"/>
                </a:lnTo>
                <a:lnTo>
                  <a:pt x="36" y="16"/>
                </a:lnTo>
                <a:lnTo>
                  <a:pt x="32" y="16"/>
                </a:lnTo>
                <a:lnTo>
                  <a:pt x="32" y="36"/>
                </a:lnTo>
                <a:lnTo>
                  <a:pt x="40" y="40"/>
                </a:lnTo>
                <a:lnTo>
                  <a:pt x="44" y="40"/>
                </a:lnTo>
                <a:lnTo>
                  <a:pt x="48" y="43"/>
                </a:lnTo>
                <a:lnTo>
                  <a:pt x="52" y="46"/>
                </a:lnTo>
                <a:lnTo>
                  <a:pt x="56" y="46"/>
                </a:lnTo>
                <a:lnTo>
                  <a:pt x="56" y="50"/>
                </a:lnTo>
                <a:lnTo>
                  <a:pt x="60" y="56"/>
                </a:lnTo>
                <a:lnTo>
                  <a:pt x="60" y="60"/>
                </a:lnTo>
                <a:lnTo>
                  <a:pt x="56" y="66"/>
                </a:lnTo>
                <a:lnTo>
                  <a:pt x="52" y="76"/>
                </a:lnTo>
                <a:lnTo>
                  <a:pt x="44" y="80"/>
                </a:lnTo>
                <a:lnTo>
                  <a:pt x="32" y="83"/>
                </a:lnTo>
                <a:lnTo>
                  <a:pt x="32" y="93"/>
                </a:lnTo>
                <a:lnTo>
                  <a:pt x="24" y="93"/>
                </a:lnTo>
                <a:close/>
                <a:moveTo>
                  <a:pt x="24" y="13"/>
                </a:moveTo>
                <a:lnTo>
                  <a:pt x="20" y="16"/>
                </a:lnTo>
                <a:lnTo>
                  <a:pt x="16" y="16"/>
                </a:lnTo>
                <a:lnTo>
                  <a:pt x="12" y="20"/>
                </a:lnTo>
                <a:lnTo>
                  <a:pt x="12" y="23"/>
                </a:lnTo>
                <a:lnTo>
                  <a:pt x="12" y="26"/>
                </a:lnTo>
                <a:lnTo>
                  <a:pt x="16" y="30"/>
                </a:lnTo>
                <a:lnTo>
                  <a:pt x="20" y="33"/>
                </a:lnTo>
                <a:lnTo>
                  <a:pt x="24" y="36"/>
                </a:lnTo>
                <a:lnTo>
                  <a:pt x="24" y="13"/>
                </a:lnTo>
                <a:close/>
                <a:moveTo>
                  <a:pt x="32" y="73"/>
                </a:moveTo>
                <a:lnTo>
                  <a:pt x="40" y="70"/>
                </a:lnTo>
                <a:lnTo>
                  <a:pt x="44" y="70"/>
                </a:lnTo>
                <a:lnTo>
                  <a:pt x="48" y="63"/>
                </a:lnTo>
                <a:lnTo>
                  <a:pt x="48" y="60"/>
                </a:lnTo>
                <a:lnTo>
                  <a:pt x="48" y="56"/>
                </a:lnTo>
                <a:lnTo>
                  <a:pt x="44" y="53"/>
                </a:lnTo>
                <a:lnTo>
                  <a:pt x="40" y="50"/>
                </a:lnTo>
                <a:lnTo>
                  <a:pt x="32" y="46"/>
                </a:lnTo>
                <a:lnTo>
                  <a:pt x="32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8" name="Freeform 170"/>
          <p:cNvSpPr>
            <a:spLocks/>
          </p:cNvSpPr>
          <p:nvPr/>
        </p:nvSpPr>
        <p:spPr bwMode="auto">
          <a:xfrm>
            <a:off x="6775450" y="5172075"/>
            <a:ext cx="50800" cy="122238"/>
          </a:xfrm>
          <a:custGeom>
            <a:avLst/>
            <a:gdLst>
              <a:gd name="T0" fmla="*/ 44450 w 32"/>
              <a:gd name="T1" fmla="*/ 106363 h 77"/>
              <a:gd name="T2" fmla="*/ 50800 w 32"/>
              <a:gd name="T3" fmla="*/ 122238 h 77"/>
              <a:gd name="T4" fmla="*/ 44450 w 32"/>
              <a:gd name="T5" fmla="*/ 122238 h 77"/>
              <a:gd name="T6" fmla="*/ 38100 w 32"/>
              <a:gd name="T7" fmla="*/ 122238 h 77"/>
              <a:gd name="T8" fmla="*/ 25400 w 32"/>
              <a:gd name="T9" fmla="*/ 122238 h 77"/>
              <a:gd name="T10" fmla="*/ 19050 w 32"/>
              <a:gd name="T11" fmla="*/ 117475 h 77"/>
              <a:gd name="T12" fmla="*/ 19050 w 32"/>
              <a:gd name="T13" fmla="*/ 117475 h 77"/>
              <a:gd name="T14" fmla="*/ 12700 w 32"/>
              <a:gd name="T15" fmla="*/ 111125 h 77"/>
              <a:gd name="T16" fmla="*/ 12700 w 32"/>
              <a:gd name="T17" fmla="*/ 106363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1750 h 77"/>
              <a:gd name="T34" fmla="*/ 44450 w 32"/>
              <a:gd name="T35" fmla="*/ 31750 h 77"/>
              <a:gd name="T36" fmla="*/ 4445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1600 h 77"/>
              <a:gd name="T44" fmla="*/ 31750 w 32"/>
              <a:gd name="T45" fmla="*/ 106363 h 77"/>
              <a:gd name="T46" fmla="*/ 31750 w 32"/>
              <a:gd name="T47" fmla="*/ 106363 h 77"/>
              <a:gd name="T48" fmla="*/ 31750 w 32"/>
              <a:gd name="T49" fmla="*/ 106363 h 77"/>
              <a:gd name="T50" fmla="*/ 38100 w 32"/>
              <a:gd name="T51" fmla="*/ 106363 h 77"/>
              <a:gd name="T52" fmla="*/ 38100 w 32"/>
              <a:gd name="T53" fmla="*/ 106363 h 77"/>
              <a:gd name="T54" fmla="*/ 44450 w 32"/>
              <a:gd name="T55" fmla="*/ 106363 h 77"/>
              <a:gd name="T56" fmla="*/ 4445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28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16" y="77"/>
                </a:lnTo>
                <a:lnTo>
                  <a:pt x="12" y="74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28" y="20"/>
                </a:lnTo>
                <a:lnTo>
                  <a:pt x="28" y="30"/>
                </a:lnTo>
                <a:lnTo>
                  <a:pt x="20" y="30"/>
                </a:lnTo>
                <a:lnTo>
                  <a:pt x="20" y="60"/>
                </a:lnTo>
                <a:lnTo>
                  <a:pt x="20" y="64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9" name="Freeform 171"/>
          <p:cNvSpPr>
            <a:spLocks noEditPoints="1"/>
          </p:cNvSpPr>
          <p:nvPr/>
        </p:nvSpPr>
        <p:spPr bwMode="auto">
          <a:xfrm>
            <a:off x="6826250" y="5172075"/>
            <a:ext cx="101600" cy="122238"/>
          </a:xfrm>
          <a:custGeom>
            <a:avLst/>
            <a:gdLst>
              <a:gd name="T0" fmla="*/ 69850 w 64"/>
              <a:gd name="T1" fmla="*/ 122238 h 77"/>
              <a:gd name="T2" fmla="*/ 69850 w 64"/>
              <a:gd name="T3" fmla="*/ 90488 h 77"/>
              <a:gd name="T4" fmla="*/ 0 w 64"/>
              <a:gd name="T5" fmla="*/ 90488 h 77"/>
              <a:gd name="T6" fmla="*/ 0 w 64"/>
              <a:gd name="T7" fmla="*/ 74613 h 77"/>
              <a:gd name="T8" fmla="*/ 69850 w 64"/>
              <a:gd name="T9" fmla="*/ 0 h 77"/>
              <a:gd name="T10" fmla="*/ 88900 w 64"/>
              <a:gd name="T11" fmla="*/ 0 h 77"/>
              <a:gd name="T12" fmla="*/ 88900 w 64"/>
              <a:gd name="T13" fmla="*/ 74613 h 77"/>
              <a:gd name="T14" fmla="*/ 101600 w 64"/>
              <a:gd name="T15" fmla="*/ 74613 h 77"/>
              <a:gd name="T16" fmla="*/ 101600 w 64"/>
              <a:gd name="T17" fmla="*/ 90488 h 77"/>
              <a:gd name="T18" fmla="*/ 88900 w 64"/>
              <a:gd name="T19" fmla="*/ 90488 h 77"/>
              <a:gd name="T20" fmla="*/ 88900 w 64"/>
              <a:gd name="T21" fmla="*/ 122238 h 77"/>
              <a:gd name="T22" fmla="*/ 69850 w 64"/>
              <a:gd name="T23" fmla="*/ 122238 h 77"/>
              <a:gd name="T24" fmla="*/ 69850 w 64"/>
              <a:gd name="T25" fmla="*/ 74613 h 77"/>
              <a:gd name="T26" fmla="*/ 69850 w 64"/>
              <a:gd name="T27" fmla="*/ 31750 h 77"/>
              <a:gd name="T28" fmla="*/ 25400 w 64"/>
              <a:gd name="T29" fmla="*/ 74613 h 77"/>
              <a:gd name="T30" fmla="*/ 69850 w 64"/>
              <a:gd name="T31" fmla="*/ 74613 h 7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77">
                <a:moveTo>
                  <a:pt x="44" y="77"/>
                </a:moveTo>
                <a:lnTo>
                  <a:pt x="44" y="57"/>
                </a:lnTo>
                <a:lnTo>
                  <a:pt x="0" y="57"/>
                </a:lnTo>
                <a:lnTo>
                  <a:pt x="0" y="47"/>
                </a:lnTo>
                <a:lnTo>
                  <a:pt x="44" y="0"/>
                </a:lnTo>
                <a:lnTo>
                  <a:pt x="56" y="0"/>
                </a:lnTo>
                <a:lnTo>
                  <a:pt x="56" y="47"/>
                </a:lnTo>
                <a:lnTo>
                  <a:pt x="64" y="47"/>
                </a:lnTo>
                <a:lnTo>
                  <a:pt x="64" y="57"/>
                </a:lnTo>
                <a:lnTo>
                  <a:pt x="56" y="57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44" y="47"/>
                </a:moveTo>
                <a:lnTo>
                  <a:pt x="44" y="20"/>
                </a:lnTo>
                <a:lnTo>
                  <a:pt x="16" y="47"/>
                </a:lnTo>
                <a:lnTo>
                  <a:pt x="44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0" name="Freeform 172"/>
          <p:cNvSpPr>
            <a:spLocks/>
          </p:cNvSpPr>
          <p:nvPr/>
        </p:nvSpPr>
        <p:spPr bwMode="auto">
          <a:xfrm>
            <a:off x="6959600" y="5278438"/>
            <a:ext cx="19050" cy="36512"/>
          </a:xfrm>
          <a:custGeom>
            <a:avLst/>
            <a:gdLst>
              <a:gd name="T0" fmla="*/ 0 w 12"/>
              <a:gd name="T1" fmla="*/ 15875 h 23"/>
              <a:gd name="T2" fmla="*/ 0 w 12"/>
              <a:gd name="T3" fmla="*/ 0 h 23"/>
              <a:gd name="T4" fmla="*/ 19050 w 12"/>
              <a:gd name="T5" fmla="*/ 0 h 23"/>
              <a:gd name="T6" fmla="*/ 19050 w 12"/>
              <a:gd name="T7" fmla="*/ 15875 h 23"/>
              <a:gd name="T8" fmla="*/ 19050 w 12"/>
              <a:gd name="T9" fmla="*/ 20637 h 23"/>
              <a:gd name="T10" fmla="*/ 12700 w 12"/>
              <a:gd name="T11" fmla="*/ 31750 h 23"/>
              <a:gd name="T12" fmla="*/ 6350 w 12"/>
              <a:gd name="T13" fmla="*/ 31750 h 23"/>
              <a:gd name="T14" fmla="*/ 0 w 12"/>
              <a:gd name="T15" fmla="*/ 36512 h 23"/>
              <a:gd name="T16" fmla="*/ 0 w 12"/>
              <a:gd name="T17" fmla="*/ 31750 h 23"/>
              <a:gd name="T18" fmla="*/ 0 w 12"/>
              <a:gd name="T19" fmla="*/ 31750 h 23"/>
              <a:gd name="T20" fmla="*/ 6350 w 12"/>
              <a:gd name="T21" fmla="*/ 26987 h 23"/>
              <a:gd name="T22" fmla="*/ 6350 w 12"/>
              <a:gd name="T23" fmla="*/ 20637 h 23"/>
              <a:gd name="T24" fmla="*/ 6350 w 12"/>
              <a:gd name="T25" fmla="*/ 15875 h 23"/>
              <a:gd name="T26" fmla="*/ 0 w 12"/>
              <a:gd name="T27" fmla="*/ 15875 h 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3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3"/>
                </a:lnTo>
                <a:lnTo>
                  <a:pt x="8" y="20"/>
                </a:lnTo>
                <a:lnTo>
                  <a:pt x="4" y="20"/>
                </a:lnTo>
                <a:lnTo>
                  <a:pt x="0" y="23"/>
                </a:lnTo>
                <a:lnTo>
                  <a:pt x="0" y="20"/>
                </a:lnTo>
                <a:lnTo>
                  <a:pt x="4" y="17"/>
                </a:lnTo>
                <a:lnTo>
                  <a:pt x="4" y="13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1" name="Freeform 173"/>
          <p:cNvSpPr>
            <a:spLocks noEditPoints="1"/>
          </p:cNvSpPr>
          <p:nvPr/>
        </p:nvSpPr>
        <p:spPr bwMode="auto">
          <a:xfrm>
            <a:off x="7061200" y="5162550"/>
            <a:ext cx="95250" cy="147638"/>
          </a:xfrm>
          <a:custGeom>
            <a:avLst/>
            <a:gdLst>
              <a:gd name="T0" fmla="*/ 44450 w 60"/>
              <a:gd name="T1" fmla="*/ 131763 h 93"/>
              <a:gd name="T2" fmla="*/ 19050 w 60"/>
              <a:gd name="T3" fmla="*/ 127000 h 93"/>
              <a:gd name="T4" fmla="*/ 6350 w 60"/>
              <a:gd name="T5" fmla="*/ 115888 h 93"/>
              <a:gd name="T6" fmla="*/ 0 w 60"/>
              <a:gd name="T7" fmla="*/ 95250 h 93"/>
              <a:gd name="T8" fmla="*/ 25400 w 60"/>
              <a:gd name="T9" fmla="*/ 100013 h 93"/>
              <a:gd name="T10" fmla="*/ 31750 w 60"/>
              <a:gd name="T11" fmla="*/ 111125 h 93"/>
              <a:gd name="T12" fmla="*/ 44450 w 60"/>
              <a:gd name="T13" fmla="*/ 73025 h 93"/>
              <a:gd name="T14" fmla="*/ 19050 w 60"/>
              <a:gd name="T15" fmla="*/ 63500 h 93"/>
              <a:gd name="T16" fmla="*/ 6350 w 60"/>
              <a:gd name="T17" fmla="*/ 52388 h 93"/>
              <a:gd name="T18" fmla="*/ 0 w 60"/>
              <a:gd name="T19" fmla="*/ 41275 h 93"/>
              <a:gd name="T20" fmla="*/ 19050 w 60"/>
              <a:gd name="T21" fmla="*/ 15875 h 93"/>
              <a:gd name="T22" fmla="*/ 44450 w 60"/>
              <a:gd name="T23" fmla="*/ 9525 h 93"/>
              <a:gd name="T24" fmla="*/ 50800 w 60"/>
              <a:gd name="T25" fmla="*/ 0 h 93"/>
              <a:gd name="T26" fmla="*/ 69850 w 60"/>
              <a:gd name="T27" fmla="*/ 9525 h 93"/>
              <a:gd name="T28" fmla="*/ 88900 w 60"/>
              <a:gd name="T29" fmla="*/ 25400 h 93"/>
              <a:gd name="T30" fmla="*/ 69850 w 60"/>
              <a:gd name="T31" fmla="*/ 41275 h 93"/>
              <a:gd name="T32" fmla="*/ 63500 w 60"/>
              <a:gd name="T33" fmla="*/ 31750 h 93"/>
              <a:gd name="T34" fmla="*/ 50800 w 60"/>
              <a:gd name="T35" fmla="*/ 25400 h 93"/>
              <a:gd name="T36" fmla="*/ 63500 w 60"/>
              <a:gd name="T37" fmla="*/ 63500 h 93"/>
              <a:gd name="T38" fmla="*/ 76200 w 60"/>
              <a:gd name="T39" fmla="*/ 68263 h 93"/>
              <a:gd name="T40" fmla="*/ 88900 w 60"/>
              <a:gd name="T41" fmla="*/ 73025 h 93"/>
              <a:gd name="T42" fmla="*/ 95250 w 60"/>
              <a:gd name="T43" fmla="*/ 88900 h 93"/>
              <a:gd name="T44" fmla="*/ 95250 w 60"/>
              <a:gd name="T45" fmla="*/ 104775 h 93"/>
              <a:gd name="T46" fmla="*/ 69850 w 60"/>
              <a:gd name="T47" fmla="*/ 127000 h 93"/>
              <a:gd name="T48" fmla="*/ 50800 w 60"/>
              <a:gd name="T49" fmla="*/ 147638 h 93"/>
              <a:gd name="T50" fmla="*/ 44450 w 60"/>
              <a:gd name="T51" fmla="*/ 20638 h 93"/>
              <a:gd name="T52" fmla="*/ 25400 w 60"/>
              <a:gd name="T53" fmla="*/ 25400 h 93"/>
              <a:gd name="T54" fmla="*/ 19050 w 60"/>
              <a:gd name="T55" fmla="*/ 36513 h 93"/>
              <a:gd name="T56" fmla="*/ 25400 w 60"/>
              <a:gd name="T57" fmla="*/ 47625 h 93"/>
              <a:gd name="T58" fmla="*/ 44450 w 60"/>
              <a:gd name="T59" fmla="*/ 57150 h 93"/>
              <a:gd name="T60" fmla="*/ 50800 w 60"/>
              <a:gd name="T61" fmla="*/ 115888 h 93"/>
              <a:gd name="T62" fmla="*/ 69850 w 60"/>
              <a:gd name="T63" fmla="*/ 111125 h 93"/>
              <a:gd name="T64" fmla="*/ 76200 w 60"/>
              <a:gd name="T65" fmla="*/ 95250 h 93"/>
              <a:gd name="T66" fmla="*/ 69850 w 60"/>
              <a:gd name="T67" fmla="*/ 84138 h 93"/>
              <a:gd name="T68" fmla="*/ 50800 w 60"/>
              <a:gd name="T69" fmla="*/ 73025 h 9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3">
                <a:moveTo>
                  <a:pt x="28" y="93"/>
                </a:moveTo>
                <a:lnTo>
                  <a:pt x="28" y="83"/>
                </a:lnTo>
                <a:lnTo>
                  <a:pt x="20" y="83"/>
                </a:lnTo>
                <a:lnTo>
                  <a:pt x="12" y="80"/>
                </a:lnTo>
                <a:lnTo>
                  <a:pt x="8" y="76"/>
                </a:lnTo>
                <a:lnTo>
                  <a:pt x="4" y="73"/>
                </a:lnTo>
                <a:lnTo>
                  <a:pt x="0" y="66"/>
                </a:lnTo>
                <a:lnTo>
                  <a:pt x="0" y="60"/>
                </a:lnTo>
                <a:lnTo>
                  <a:pt x="12" y="60"/>
                </a:lnTo>
                <a:lnTo>
                  <a:pt x="16" y="63"/>
                </a:lnTo>
                <a:lnTo>
                  <a:pt x="16" y="66"/>
                </a:lnTo>
                <a:lnTo>
                  <a:pt x="20" y="70"/>
                </a:lnTo>
                <a:lnTo>
                  <a:pt x="28" y="73"/>
                </a:lnTo>
                <a:lnTo>
                  <a:pt x="28" y="46"/>
                </a:lnTo>
                <a:lnTo>
                  <a:pt x="20" y="43"/>
                </a:lnTo>
                <a:lnTo>
                  <a:pt x="12" y="40"/>
                </a:lnTo>
                <a:lnTo>
                  <a:pt x="8" y="36"/>
                </a:lnTo>
                <a:lnTo>
                  <a:pt x="4" y="33"/>
                </a:lnTo>
                <a:lnTo>
                  <a:pt x="4" y="30"/>
                </a:lnTo>
                <a:lnTo>
                  <a:pt x="0" y="26"/>
                </a:lnTo>
                <a:lnTo>
                  <a:pt x="4" y="16"/>
                </a:lnTo>
                <a:lnTo>
                  <a:pt x="12" y="10"/>
                </a:lnTo>
                <a:lnTo>
                  <a:pt x="16" y="6"/>
                </a:lnTo>
                <a:lnTo>
                  <a:pt x="28" y="6"/>
                </a:lnTo>
                <a:lnTo>
                  <a:pt x="28" y="0"/>
                </a:lnTo>
                <a:lnTo>
                  <a:pt x="32" y="0"/>
                </a:lnTo>
                <a:lnTo>
                  <a:pt x="32" y="6"/>
                </a:lnTo>
                <a:lnTo>
                  <a:pt x="44" y="6"/>
                </a:lnTo>
                <a:lnTo>
                  <a:pt x="48" y="10"/>
                </a:lnTo>
                <a:lnTo>
                  <a:pt x="56" y="16"/>
                </a:lnTo>
                <a:lnTo>
                  <a:pt x="56" y="23"/>
                </a:lnTo>
                <a:lnTo>
                  <a:pt x="44" y="26"/>
                </a:lnTo>
                <a:lnTo>
                  <a:pt x="44" y="20"/>
                </a:lnTo>
                <a:lnTo>
                  <a:pt x="40" y="20"/>
                </a:lnTo>
                <a:lnTo>
                  <a:pt x="40" y="16"/>
                </a:lnTo>
                <a:lnTo>
                  <a:pt x="32" y="16"/>
                </a:lnTo>
                <a:lnTo>
                  <a:pt x="32" y="36"/>
                </a:lnTo>
                <a:lnTo>
                  <a:pt x="40" y="40"/>
                </a:lnTo>
                <a:lnTo>
                  <a:pt x="44" y="40"/>
                </a:lnTo>
                <a:lnTo>
                  <a:pt x="48" y="43"/>
                </a:lnTo>
                <a:lnTo>
                  <a:pt x="52" y="46"/>
                </a:lnTo>
                <a:lnTo>
                  <a:pt x="56" y="46"/>
                </a:lnTo>
                <a:lnTo>
                  <a:pt x="60" y="50"/>
                </a:lnTo>
                <a:lnTo>
                  <a:pt x="60" y="56"/>
                </a:lnTo>
                <a:lnTo>
                  <a:pt x="60" y="60"/>
                </a:lnTo>
                <a:lnTo>
                  <a:pt x="60" y="66"/>
                </a:lnTo>
                <a:lnTo>
                  <a:pt x="52" y="76"/>
                </a:lnTo>
                <a:lnTo>
                  <a:pt x="44" y="80"/>
                </a:lnTo>
                <a:lnTo>
                  <a:pt x="32" y="83"/>
                </a:lnTo>
                <a:lnTo>
                  <a:pt x="32" y="93"/>
                </a:lnTo>
                <a:lnTo>
                  <a:pt x="28" y="93"/>
                </a:lnTo>
                <a:close/>
                <a:moveTo>
                  <a:pt x="28" y="13"/>
                </a:moveTo>
                <a:lnTo>
                  <a:pt x="20" y="16"/>
                </a:lnTo>
                <a:lnTo>
                  <a:pt x="16" y="16"/>
                </a:lnTo>
                <a:lnTo>
                  <a:pt x="16" y="20"/>
                </a:lnTo>
                <a:lnTo>
                  <a:pt x="12" y="23"/>
                </a:lnTo>
                <a:lnTo>
                  <a:pt x="16" y="26"/>
                </a:lnTo>
                <a:lnTo>
                  <a:pt x="16" y="30"/>
                </a:lnTo>
                <a:lnTo>
                  <a:pt x="20" y="33"/>
                </a:lnTo>
                <a:lnTo>
                  <a:pt x="28" y="36"/>
                </a:lnTo>
                <a:lnTo>
                  <a:pt x="28" y="13"/>
                </a:lnTo>
                <a:close/>
                <a:moveTo>
                  <a:pt x="32" y="73"/>
                </a:moveTo>
                <a:lnTo>
                  <a:pt x="40" y="70"/>
                </a:lnTo>
                <a:lnTo>
                  <a:pt x="44" y="70"/>
                </a:lnTo>
                <a:lnTo>
                  <a:pt x="48" y="63"/>
                </a:lnTo>
                <a:lnTo>
                  <a:pt x="48" y="60"/>
                </a:lnTo>
                <a:lnTo>
                  <a:pt x="48" y="56"/>
                </a:lnTo>
                <a:lnTo>
                  <a:pt x="44" y="53"/>
                </a:lnTo>
                <a:lnTo>
                  <a:pt x="40" y="50"/>
                </a:lnTo>
                <a:lnTo>
                  <a:pt x="32" y="46"/>
                </a:lnTo>
                <a:lnTo>
                  <a:pt x="32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2" name="Freeform 174"/>
          <p:cNvSpPr>
            <a:spLocks/>
          </p:cNvSpPr>
          <p:nvPr/>
        </p:nvSpPr>
        <p:spPr bwMode="auto">
          <a:xfrm>
            <a:off x="7170738" y="5172075"/>
            <a:ext cx="50800" cy="122238"/>
          </a:xfrm>
          <a:custGeom>
            <a:avLst/>
            <a:gdLst>
              <a:gd name="T0" fmla="*/ 50800 w 32"/>
              <a:gd name="T1" fmla="*/ 106363 h 77"/>
              <a:gd name="T2" fmla="*/ 50800 w 32"/>
              <a:gd name="T3" fmla="*/ 122238 h 77"/>
              <a:gd name="T4" fmla="*/ 44450 w 32"/>
              <a:gd name="T5" fmla="*/ 122238 h 77"/>
              <a:gd name="T6" fmla="*/ 38100 w 32"/>
              <a:gd name="T7" fmla="*/ 122238 h 77"/>
              <a:gd name="T8" fmla="*/ 31750 w 32"/>
              <a:gd name="T9" fmla="*/ 122238 h 77"/>
              <a:gd name="T10" fmla="*/ 25400 w 32"/>
              <a:gd name="T11" fmla="*/ 117475 h 77"/>
              <a:gd name="T12" fmla="*/ 19050 w 32"/>
              <a:gd name="T13" fmla="*/ 117475 h 77"/>
              <a:gd name="T14" fmla="*/ 12700 w 32"/>
              <a:gd name="T15" fmla="*/ 111125 h 77"/>
              <a:gd name="T16" fmla="*/ 12700 w 32"/>
              <a:gd name="T17" fmla="*/ 106363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1600 h 77"/>
              <a:gd name="T44" fmla="*/ 31750 w 32"/>
              <a:gd name="T45" fmla="*/ 106363 h 77"/>
              <a:gd name="T46" fmla="*/ 31750 w 32"/>
              <a:gd name="T47" fmla="*/ 106363 h 77"/>
              <a:gd name="T48" fmla="*/ 38100 w 32"/>
              <a:gd name="T49" fmla="*/ 106363 h 77"/>
              <a:gd name="T50" fmla="*/ 38100 w 32"/>
              <a:gd name="T51" fmla="*/ 106363 h 77"/>
              <a:gd name="T52" fmla="*/ 44450 w 32"/>
              <a:gd name="T53" fmla="*/ 106363 h 77"/>
              <a:gd name="T54" fmla="*/ 44450 w 32"/>
              <a:gd name="T55" fmla="*/ 106363 h 77"/>
              <a:gd name="T56" fmla="*/ 5080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4"/>
                </a:lnTo>
                <a:lnTo>
                  <a:pt x="12" y="74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30"/>
                </a:lnTo>
                <a:lnTo>
                  <a:pt x="20" y="30"/>
                </a:lnTo>
                <a:lnTo>
                  <a:pt x="20" y="60"/>
                </a:lnTo>
                <a:lnTo>
                  <a:pt x="20" y="64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3" name="Freeform 175"/>
          <p:cNvSpPr>
            <a:spLocks/>
          </p:cNvSpPr>
          <p:nvPr/>
        </p:nvSpPr>
        <p:spPr bwMode="auto">
          <a:xfrm>
            <a:off x="7234238" y="5172075"/>
            <a:ext cx="95250" cy="122238"/>
          </a:xfrm>
          <a:custGeom>
            <a:avLst/>
            <a:gdLst>
              <a:gd name="T0" fmla="*/ 0 w 60"/>
              <a:gd name="T1" fmla="*/ 90488 h 77"/>
              <a:gd name="T2" fmla="*/ 19050 w 60"/>
              <a:gd name="T3" fmla="*/ 85725 h 77"/>
              <a:gd name="T4" fmla="*/ 19050 w 60"/>
              <a:gd name="T5" fmla="*/ 95250 h 77"/>
              <a:gd name="T6" fmla="*/ 25400 w 60"/>
              <a:gd name="T7" fmla="*/ 101600 h 77"/>
              <a:gd name="T8" fmla="*/ 31750 w 60"/>
              <a:gd name="T9" fmla="*/ 106363 h 77"/>
              <a:gd name="T10" fmla="*/ 44450 w 60"/>
              <a:gd name="T11" fmla="*/ 106363 h 77"/>
              <a:gd name="T12" fmla="*/ 57150 w 60"/>
              <a:gd name="T13" fmla="*/ 106363 h 77"/>
              <a:gd name="T14" fmla="*/ 69850 w 60"/>
              <a:gd name="T15" fmla="*/ 101600 h 77"/>
              <a:gd name="T16" fmla="*/ 69850 w 60"/>
              <a:gd name="T17" fmla="*/ 90488 h 77"/>
              <a:gd name="T18" fmla="*/ 76200 w 60"/>
              <a:gd name="T19" fmla="*/ 79375 h 77"/>
              <a:gd name="T20" fmla="*/ 69850 w 60"/>
              <a:gd name="T21" fmla="*/ 69850 h 77"/>
              <a:gd name="T22" fmla="*/ 69850 w 60"/>
              <a:gd name="T23" fmla="*/ 58738 h 77"/>
              <a:gd name="T24" fmla="*/ 57150 w 60"/>
              <a:gd name="T25" fmla="*/ 53975 h 77"/>
              <a:gd name="T26" fmla="*/ 44450 w 60"/>
              <a:gd name="T27" fmla="*/ 53975 h 77"/>
              <a:gd name="T28" fmla="*/ 38100 w 60"/>
              <a:gd name="T29" fmla="*/ 53975 h 77"/>
              <a:gd name="T30" fmla="*/ 31750 w 60"/>
              <a:gd name="T31" fmla="*/ 53975 h 77"/>
              <a:gd name="T32" fmla="*/ 25400 w 60"/>
              <a:gd name="T33" fmla="*/ 58738 h 77"/>
              <a:gd name="T34" fmla="*/ 19050 w 60"/>
              <a:gd name="T35" fmla="*/ 63500 h 77"/>
              <a:gd name="T36" fmla="*/ 0 w 60"/>
              <a:gd name="T37" fmla="*/ 63500 h 77"/>
              <a:gd name="T38" fmla="*/ 12700 w 60"/>
              <a:gd name="T39" fmla="*/ 0 h 77"/>
              <a:gd name="T40" fmla="*/ 82550 w 60"/>
              <a:gd name="T41" fmla="*/ 0 h 77"/>
              <a:gd name="T42" fmla="*/ 82550 w 60"/>
              <a:gd name="T43" fmla="*/ 15875 h 77"/>
              <a:gd name="T44" fmla="*/ 31750 w 60"/>
              <a:gd name="T45" fmla="*/ 15875 h 77"/>
              <a:gd name="T46" fmla="*/ 25400 w 60"/>
              <a:gd name="T47" fmla="*/ 47625 h 77"/>
              <a:gd name="T48" fmla="*/ 38100 w 60"/>
              <a:gd name="T49" fmla="*/ 42863 h 77"/>
              <a:gd name="T50" fmla="*/ 50800 w 60"/>
              <a:gd name="T51" fmla="*/ 38100 h 77"/>
              <a:gd name="T52" fmla="*/ 69850 w 60"/>
              <a:gd name="T53" fmla="*/ 42863 h 77"/>
              <a:gd name="T54" fmla="*/ 82550 w 60"/>
              <a:gd name="T55" fmla="*/ 47625 h 77"/>
              <a:gd name="T56" fmla="*/ 88900 w 60"/>
              <a:gd name="T57" fmla="*/ 63500 h 77"/>
              <a:gd name="T58" fmla="*/ 95250 w 60"/>
              <a:gd name="T59" fmla="*/ 79375 h 77"/>
              <a:gd name="T60" fmla="*/ 88900 w 60"/>
              <a:gd name="T61" fmla="*/ 95250 h 77"/>
              <a:gd name="T62" fmla="*/ 82550 w 60"/>
              <a:gd name="T63" fmla="*/ 106363 h 77"/>
              <a:gd name="T64" fmla="*/ 69850 w 60"/>
              <a:gd name="T65" fmla="*/ 117475 h 77"/>
              <a:gd name="T66" fmla="*/ 57150 w 60"/>
              <a:gd name="T67" fmla="*/ 122238 h 77"/>
              <a:gd name="T68" fmla="*/ 44450 w 60"/>
              <a:gd name="T69" fmla="*/ 122238 h 77"/>
              <a:gd name="T70" fmla="*/ 25400 w 60"/>
              <a:gd name="T71" fmla="*/ 117475 h 77"/>
              <a:gd name="T72" fmla="*/ 12700 w 60"/>
              <a:gd name="T73" fmla="*/ 111125 h 77"/>
              <a:gd name="T74" fmla="*/ 0 w 60"/>
              <a:gd name="T75" fmla="*/ 101600 h 77"/>
              <a:gd name="T76" fmla="*/ 0 w 60"/>
              <a:gd name="T77" fmla="*/ 90488 h 7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" h="77">
                <a:moveTo>
                  <a:pt x="0" y="57"/>
                </a:moveTo>
                <a:lnTo>
                  <a:pt x="12" y="54"/>
                </a:lnTo>
                <a:lnTo>
                  <a:pt x="12" y="60"/>
                </a:lnTo>
                <a:lnTo>
                  <a:pt x="16" y="64"/>
                </a:lnTo>
                <a:lnTo>
                  <a:pt x="20" y="67"/>
                </a:lnTo>
                <a:lnTo>
                  <a:pt x="28" y="67"/>
                </a:lnTo>
                <a:lnTo>
                  <a:pt x="36" y="67"/>
                </a:lnTo>
                <a:lnTo>
                  <a:pt x="44" y="64"/>
                </a:lnTo>
                <a:lnTo>
                  <a:pt x="44" y="57"/>
                </a:lnTo>
                <a:lnTo>
                  <a:pt x="48" y="50"/>
                </a:lnTo>
                <a:lnTo>
                  <a:pt x="44" y="44"/>
                </a:lnTo>
                <a:lnTo>
                  <a:pt x="44" y="37"/>
                </a:lnTo>
                <a:lnTo>
                  <a:pt x="36" y="34"/>
                </a:lnTo>
                <a:lnTo>
                  <a:pt x="28" y="34"/>
                </a:lnTo>
                <a:lnTo>
                  <a:pt x="24" y="34"/>
                </a:lnTo>
                <a:lnTo>
                  <a:pt x="20" y="34"/>
                </a:lnTo>
                <a:lnTo>
                  <a:pt x="16" y="37"/>
                </a:lnTo>
                <a:lnTo>
                  <a:pt x="12" y="40"/>
                </a:lnTo>
                <a:lnTo>
                  <a:pt x="0" y="40"/>
                </a:lnTo>
                <a:lnTo>
                  <a:pt x="8" y="0"/>
                </a:lnTo>
                <a:lnTo>
                  <a:pt x="52" y="0"/>
                </a:lnTo>
                <a:lnTo>
                  <a:pt x="52" y="10"/>
                </a:lnTo>
                <a:lnTo>
                  <a:pt x="20" y="10"/>
                </a:lnTo>
                <a:lnTo>
                  <a:pt x="16" y="30"/>
                </a:lnTo>
                <a:lnTo>
                  <a:pt x="24" y="27"/>
                </a:lnTo>
                <a:lnTo>
                  <a:pt x="32" y="24"/>
                </a:lnTo>
                <a:lnTo>
                  <a:pt x="44" y="27"/>
                </a:lnTo>
                <a:lnTo>
                  <a:pt x="52" y="30"/>
                </a:lnTo>
                <a:lnTo>
                  <a:pt x="56" y="40"/>
                </a:lnTo>
                <a:lnTo>
                  <a:pt x="60" y="50"/>
                </a:lnTo>
                <a:lnTo>
                  <a:pt x="56" y="60"/>
                </a:lnTo>
                <a:lnTo>
                  <a:pt x="52" y="67"/>
                </a:lnTo>
                <a:lnTo>
                  <a:pt x="44" y="74"/>
                </a:lnTo>
                <a:lnTo>
                  <a:pt x="36" y="77"/>
                </a:lnTo>
                <a:lnTo>
                  <a:pt x="28" y="77"/>
                </a:lnTo>
                <a:lnTo>
                  <a:pt x="16" y="74"/>
                </a:lnTo>
                <a:lnTo>
                  <a:pt x="8" y="70"/>
                </a:lnTo>
                <a:lnTo>
                  <a:pt x="0" y="64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4" name="Freeform 176"/>
          <p:cNvSpPr>
            <a:spLocks/>
          </p:cNvSpPr>
          <p:nvPr/>
        </p:nvSpPr>
        <p:spPr bwMode="auto">
          <a:xfrm>
            <a:off x="7354888" y="5278438"/>
            <a:ext cx="19050" cy="36512"/>
          </a:xfrm>
          <a:custGeom>
            <a:avLst/>
            <a:gdLst>
              <a:gd name="T0" fmla="*/ 0 w 12"/>
              <a:gd name="T1" fmla="*/ 15875 h 23"/>
              <a:gd name="T2" fmla="*/ 0 w 12"/>
              <a:gd name="T3" fmla="*/ 0 h 23"/>
              <a:gd name="T4" fmla="*/ 19050 w 12"/>
              <a:gd name="T5" fmla="*/ 0 h 23"/>
              <a:gd name="T6" fmla="*/ 19050 w 12"/>
              <a:gd name="T7" fmla="*/ 15875 h 23"/>
              <a:gd name="T8" fmla="*/ 19050 w 12"/>
              <a:gd name="T9" fmla="*/ 20637 h 23"/>
              <a:gd name="T10" fmla="*/ 19050 w 12"/>
              <a:gd name="T11" fmla="*/ 31750 h 23"/>
              <a:gd name="T12" fmla="*/ 12700 w 12"/>
              <a:gd name="T13" fmla="*/ 31750 h 23"/>
              <a:gd name="T14" fmla="*/ 6350 w 12"/>
              <a:gd name="T15" fmla="*/ 36512 h 23"/>
              <a:gd name="T16" fmla="*/ 0 w 12"/>
              <a:gd name="T17" fmla="*/ 31750 h 23"/>
              <a:gd name="T18" fmla="*/ 6350 w 12"/>
              <a:gd name="T19" fmla="*/ 31750 h 23"/>
              <a:gd name="T20" fmla="*/ 6350 w 12"/>
              <a:gd name="T21" fmla="*/ 26987 h 23"/>
              <a:gd name="T22" fmla="*/ 6350 w 12"/>
              <a:gd name="T23" fmla="*/ 20637 h 23"/>
              <a:gd name="T24" fmla="*/ 12700 w 12"/>
              <a:gd name="T25" fmla="*/ 15875 h 23"/>
              <a:gd name="T26" fmla="*/ 0 w 12"/>
              <a:gd name="T27" fmla="*/ 15875 h 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3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3"/>
                </a:lnTo>
                <a:lnTo>
                  <a:pt x="12" y="20"/>
                </a:lnTo>
                <a:lnTo>
                  <a:pt x="8" y="20"/>
                </a:lnTo>
                <a:lnTo>
                  <a:pt x="4" y="23"/>
                </a:lnTo>
                <a:lnTo>
                  <a:pt x="0" y="20"/>
                </a:lnTo>
                <a:lnTo>
                  <a:pt x="4" y="20"/>
                </a:lnTo>
                <a:lnTo>
                  <a:pt x="4" y="17"/>
                </a:lnTo>
                <a:lnTo>
                  <a:pt x="4" y="13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5" name="Freeform 177"/>
          <p:cNvSpPr>
            <a:spLocks noEditPoints="1"/>
          </p:cNvSpPr>
          <p:nvPr/>
        </p:nvSpPr>
        <p:spPr bwMode="auto">
          <a:xfrm>
            <a:off x="7456488" y="5162550"/>
            <a:ext cx="95250" cy="147638"/>
          </a:xfrm>
          <a:custGeom>
            <a:avLst/>
            <a:gdLst>
              <a:gd name="T0" fmla="*/ 44450 w 60"/>
              <a:gd name="T1" fmla="*/ 131763 h 93"/>
              <a:gd name="T2" fmla="*/ 25400 w 60"/>
              <a:gd name="T3" fmla="*/ 127000 h 93"/>
              <a:gd name="T4" fmla="*/ 12700 w 60"/>
              <a:gd name="T5" fmla="*/ 115888 h 93"/>
              <a:gd name="T6" fmla="*/ 0 w 60"/>
              <a:gd name="T7" fmla="*/ 95250 h 93"/>
              <a:gd name="T8" fmla="*/ 25400 w 60"/>
              <a:gd name="T9" fmla="*/ 100013 h 93"/>
              <a:gd name="T10" fmla="*/ 38100 w 60"/>
              <a:gd name="T11" fmla="*/ 111125 h 93"/>
              <a:gd name="T12" fmla="*/ 44450 w 60"/>
              <a:gd name="T13" fmla="*/ 73025 h 93"/>
              <a:gd name="T14" fmla="*/ 25400 w 60"/>
              <a:gd name="T15" fmla="*/ 63500 h 93"/>
              <a:gd name="T16" fmla="*/ 6350 w 60"/>
              <a:gd name="T17" fmla="*/ 52388 h 93"/>
              <a:gd name="T18" fmla="*/ 6350 w 60"/>
              <a:gd name="T19" fmla="*/ 41275 h 93"/>
              <a:gd name="T20" fmla="*/ 19050 w 60"/>
              <a:gd name="T21" fmla="*/ 15875 h 93"/>
              <a:gd name="T22" fmla="*/ 44450 w 60"/>
              <a:gd name="T23" fmla="*/ 9525 h 93"/>
              <a:gd name="T24" fmla="*/ 57150 w 60"/>
              <a:gd name="T25" fmla="*/ 0 h 93"/>
              <a:gd name="T26" fmla="*/ 69850 w 60"/>
              <a:gd name="T27" fmla="*/ 9525 h 93"/>
              <a:gd name="T28" fmla="*/ 88900 w 60"/>
              <a:gd name="T29" fmla="*/ 25400 h 93"/>
              <a:gd name="T30" fmla="*/ 76200 w 60"/>
              <a:gd name="T31" fmla="*/ 41275 h 93"/>
              <a:gd name="T32" fmla="*/ 69850 w 60"/>
              <a:gd name="T33" fmla="*/ 31750 h 93"/>
              <a:gd name="T34" fmla="*/ 57150 w 60"/>
              <a:gd name="T35" fmla="*/ 25400 h 93"/>
              <a:gd name="T36" fmla="*/ 69850 w 60"/>
              <a:gd name="T37" fmla="*/ 63500 h 93"/>
              <a:gd name="T38" fmla="*/ 82550 w 60"/>
              <a:gd name="T39" fmla="*/ 68263 h 93"/>
              <a:gd name="T40" fmla="*/ 88900 w 60"/>
              <a:gd name="T41" fmla="*/ 73025 h 93"/>
              <a:gd name="T42" fmla="*/ 95250 w 60"/>
              <a:gd name="T43" fmla="*/ 88900 h 93"/>
              <a:gd name="T44" fmla="*/ 95250 w 60"/>
              <a:gd name="T45" fmla="*/ 104775 h 93"/>
              <a:gd name="T46" fmla="*/ 69850 w 60"/>
              <a:gd name="T47" fmla="*/ 127000 h 93"/>
              <a:gd name="T48" fmla="*/ 57150 w 60"/>
              <a:gd name="T49" fmla="*/ 147638 h 93"/>
              <a:gd name="T50" fmla="*/ 44450 w 60"/>
              <a:gd name="T51" fmla="*/ 20638 h 93"/>
              <a:gd name="T52" fmla="*/ 31750 w 60"/>
              <a:gd name="T53" fmla="*/ 25400 h 93"/>
              <a:gd name="T54" fmla="*/ 25400 w 60"/>
              <a:gd name="T55" fmla="*/ 36513 h 93"/>
              <a:gd name="T56" fmla="*/ 31750 w 60"/>
              <a:gd name="T57" fmla="*/ 47625 h 93"/>
              <a:gd name="T58" fmla="*/ 44450 w 60"/>
              <a:gd name="T59" fmla="*/ 57150 h 93"/>
              <a:gd name="T60" fmla="*/ 57150 w 60"/>
              <a:gd name="T61" fmla="*/ 115888 h 93"/>
              <a:gd name="T62" fmla="*/ 69850 w 60"/>
              <a:gd name="T63" fmla="*/ 111125 h 93"/>
              <a:gd name="T64" fmla="*/ 76200 w 60"/>
              <a:gd name="T65" fmla="*/ 95250 h 93"/>
              <a:gd name="T66" fmla="*/ 76200 w 60"/>
              <a:gd name="T67" fmla="*/ 84138 h 93"/>
              <a:gd name="T68" fmla="*/ 57150 w 60"/>
              <a:gd name="T69" fmla="*/ 73025 h 9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3">
                <a:moveTo>
                  <a:pt x="28" y="93"/>
                </a:moveTo>
                <a:lnTo>
                  <a:pt x="28" y="83"/>
                </a:lnTo>
                <a:lnTo>
                  <a:pt x="20" y="83"/>
                </a:lnTo>
                <a:lnTo>
                  <a:pt x="16" y="80"/>
                </a:lnTo>
                <a:lnTo>
                  <a:pt x="12" y="76"/>
                </a:lnTo>
                <a:lnTo>
                  <a:pt x="8" y="73"/>
                </a:lnTo>
                <a:lnTo>
                  <a:pt x="4" y="66"/>
                </a:lnTo>
                <a:lnTo>
                  <a:pt x="0" y="60"/>
                </a:lnTo>
                <a:lnTo>
                  <a:pt x="12" y="60"/>
                </a:lnTo>
                <a:lnTo>
                  <a:pt x="16" y="63"/>
                </a:lnTo>
                <a:lnTo>
                  <a:pt x="16" y="66"/>
                </a:lnTo>
                <a:lnTo>
                  <a:pt x="24" y="70"/>
                </a:lnTo>
                <a:lnTo>
                  <a:pt x="28" y="73"/>
                </a:lnTo>
                <a:lnTo>
                  <a:pt x="28" y="46"/>
                </a:lnTo>
                <a:lnTo>
                  <a:pt x="20" y="43"/>
                </a:lnTo>
                <a:lnTo>
                  <a:pt x="16" y="40"/>
                </a:lnTo>
                <a:lnTo>
                  <a:pt x="8" y="36"/>
                </a:lnTo>
                <a:lnTo>
                  <a:pt x="4" y="33"/>
                </a:lnTo>
                <a:lnTo>
                  <a:pt x="4" y="30"/>
                </a:lnTo>
                <a:lnTo>
                  <a:pt x="4" y="26"/>
                </a:lnTo>
                <a:lnTo>
                  <a:pt x="4" y="16"/>
                </a:lnTo>
                <a:lnTo>
                  <a:pt x="12" y="10"/>
                </a:lnTo>
                <a:lnTo>
                  <a:pt x="20" y="6"/>
                </a:lnTo>
                <a:lnTo>
                  <a:pt x="28" y="6"/>
                </a:lnTo>
                <a:lnTo>
                  <a:pt x="28" y="0"/>
                </a:lnTo>
                <a:lnTo>
                  <a:pt x="36" y="0"/>
                </a:lnTo>
                <a:lnTo>
                  <a:pt x="36" y="6"/>
                </a:lnTo>
                <a:lnTo>
                  <a:pt x="44" y="6"/>
                </a:lnTo>
                <a:lnTo>
                  <a:pt x="52" y="10"/>
                </a:lnTo>
                <a:lnTo>
                  <a:pt x="56" y="16"/>
                </a:lnTo>
                <a:lnTo>
                  <a:pt x="60" y="23"/>
                </a:lnTo>
                <a:lnTo>
                  <a:pt x="48" y="26"/>
                </a:lnTo>
                <a:lnTo>
                  <a:pt x="44" y="20"/>
                </a:lnTo>
                <a:lnTo>
                  <a:pt x="40" y="16"/>
                </a:lnTo>
                <a:lnTo>
                  <a:pt x="36" y="16"/>
                </a:lnTo>
                <a:lnTo>
                  <a:pt x="36" y="36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6"/>
                </a:lnTo>
                <a:lnTo>
                  <a:pt x="60" y="50"/>
                </a:lnTo>
                <a:lnTo>
                  <a:pt x="60" y="56"/>
                </a:lnTo>
                <a:lnTo>
                  <a:pt x="60" y="60"/>
                </a:lnTo>
                <a:lnTo>
                  <a:pt x="60" y="66"/>
                </a:lnTo>
                <a:lnTo>
                  <a:pt x="56" y="76"/>
                </a:lnTo>
                <a:lnTo>
                  <a:pt x="44" y="80"/>
                </a:lnTo>
                <a:lnTo>
                  <a:pt x="36" y="83"/>
                </a:lnTo>
                <a:lnTo>
                  <a:pt x="36" y="93"/>
                </a:lnTo>
                <a:lnTo>
                  <a:pt x="28" y="93"/>
                </a:lnTo>
                <a:close/>
                <a:moveTo>
                  <a:pt x="28" y="13"/>
                </a:moveTo>
                <a:lnTo>
                  <a:pt x="24" y="16"/>
                </a:lnTo>
                <a:lnTo>
                  <a:pt x="20" y="16"/>
                </a:lnTo>
                <a:lnTo>
                  <a:pt x="16" y="20"/>
                </a:lnTo>
                <a:lnTo>
                  <a:pt x="16" y="23"/>
                </a:lnTo>
                <a:lnTo>
                  <a:pt x="16" y="26"/>
                </a:lnTo>
                <a:lnTo>
                  <a:pt x="20" y="30"/>
                </a:lnTo>
                <a:lnTo>
                  <a:pt x="24" y="33"/>
                </a:lnTo>
                <a:lnTo>
                  <a:pt x="28" y="36"/>
                </a:lnTo>
                <a:lnTo>
                  <a:pt x="28" y="13"/>
                </a:lnTo>
                <a:close/>
                <a:moveTo>
                  <a:pt x="36" y="73"/>
                </a:moveTo>
                <a:lnTo>
                  <a:pt x="40" y="70"/>
                </a:lnTo>
                <a:lnTo>
                  <a:pt x="44" y="70"/>
                </a:lnTo>
                <a:lnTo>
                  <a:pt x="48" y="63"/>
                </a:lnTo>
                <a:lnTo>
                  <a:pt x="48" y="60"/>
                </a:lnTo>
                <a:lnTo>
                  <a:pt x="48" y="56"/>
                </a:lnTo>
                <a:lnTo>
                  <a:pt x="48" y="53"/>
                </a:lnTo>
                <a:lnTo>
                  <a:pt x="44" y="50"/>
                </a:lnTo>
                <a:lnTo>
                  <a:pt x="36" y="46"/>
                </a:lnTo>
                <a:lnTo>
                  <a:pt x="36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6" name="Freeform 178"/>
          <p:cNvSpPr>
            <a:spLocks/>
          </p:cNvSpPr>
          <p:nvPr/>
        </p:nvSpPr>
        <p:spPr bwMode="auto">
          <a:xfrm>
            <a:off x="7564438" y="5172075"/>
            <a:ext cx="50800" cy="122238"/>
          </a:xfrm>
          <a:custGeom>
            <a:avLst/>
            <a:gdLst>
              <a:gd name="T0" fmla="*/ 50800 w 32"/>
              <a:gd name="T1" fmla="*/ 106363 h 77"/>
              <a:gd name="T2" fmla="*/ 50800 w 32"/>
              <a:gd name="T3" fmla="*/ 122238 h 77"/>
              <a:gd name="T4" fmla="*/ 44450 w 32"/>
              <a:gd name="T5" fmla="*/ 122238 h 77"/>
              <a:gd name="T6" fmla="*/ 38100 w 32"/>
              <a:gd name="T7" fmla="*/ 122238 h 77"/>
              <a:gd name="T8" fmla="*/ 31750 w 32"/>
              <a:gd name="T9" fmla="*/ 122238 h 77"/>
              <a:gd name="T10" fmla="*/ 25400 w 32"/>
              <a:gd name="T11" fmla="*/ 117475 h 77"/>
              <a:gd name="T12" fmla="*/ 19050 w 32"/>
              <a:gd name="T13" fmla="*/ 117475 h 77"/>
              <a:gd name="T14" fmla="*/ 19050 w 32"/>
              <a:gd name="T15" fmla="*/ 111125 h 77"/>
              <a:gd name="T16" fmla="*/ 19050 w 32"/>
              <a:gd name="T17" fmla="*/ 106363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1600 h 77"/>
              <a:gd name="T44" fmla="*/ 38100 w 32"/>
              <a:gd name="T45" fmla="*/ 106363 h 77"/>
              <a:gd name="T46" fmla="*/ 38100 w 32"/>
              <a:gd name="T47" fmla="*/ 106363 h 77"/>
              <a:gd name="T48" fmla="*/ 38100 w 32"/>
              <a:gd name="T49" fmla="*/ 106363 h 77"/>
              <a:gd name="T50" fmla="*/ 38100 w 32"/>
              <a:gd name="T51" fmla="*/ 106363 h 77"/>
              <a:gd name="T52" fmla="*/ 44450 w 32"/>
              <a:gd name="T53" fmla="*/ 106363 h 77"/>
              <a:gd name="T54" fmla="*/ 44450 w 32"/>
              <a:gd name="T55" fmla="*/ 106363 h 77"/>
              <a:gd name="T56" fmla="*/ 5080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4"/>
                </a:lnTo>
                <a:lnTo>
                  <a:pt x="12" y="74"/>
                </a:lnTo>
                <a:lnTo>
                  <a:pt x="12" y="70"/>
                </a:lnTo>
                <a:lnTo>
                  <a:pt x="12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30"/>
                </a:lnTo>
                <a:lnTo>
                  <a:pt x="20" y="30"/>
                </a:lnTo>
                <a:lnTo>
                  <a:pt x="20" y="60"/>
                </a:lnTo>
                <a:lnTo>
                  <a:pt x="20" y="64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7" name="Freeform 179"/>
          <p:cNvSpPr>
            <a:spLocks noEditPoints="1"/>
          </p:cNvSpPr>
          <p:nvPr/>
        </p:nvSpPr>
        <p:spPr bwMode="auto">
          <a:xfrm>
            <a:off x="7627938" y="5172075"/>
            <a:ext cx="95250" cy="122238"/>
          </a:xfrm>
          <a:custGeom>
            <a:avLst/>
            <a:gdLst>
              <a:gd name="T0" fmla="*/ 95250 w 60"/>
              <a:gd name="T1" fmla="*/ 31750 h 77"/>
              <a:gd name="T2" fmla="*/ 76200 w 60"/>
              <a:gd name="T3" fmla="*/ 31750 h 77"/>
              <a:gd name="T4" fmla="*/ 69850 w 60"/>
              <a:gd name="T5" fmla="*/ 22225 h 77"/>
              <a:gd name="T6" fmla="*/ 69850 w 60"/>
              <a:gd name="T7" fmla="*/ 15875 h 77"/>
              <a:gd name="T8" fmla="*/ 57150 w 60"/>
              <a:gd name="T9" fmla="*/ 15875 h 77"/>
              <a:gd name="T10" fmla="*/ 50800 w 60"/>
              <a:gd name="T11" fmla="*/ 11113 h 77"/>
              <a:gd name="T12" fmla="*/ 44450 w 60"/>
              <a:gd name="T13" fmla="*/ 11113 h 77"/>
              <a:gd name="T14" fmla="*/ 31750 w 60"/>
              <a:gd name="T15" fmla="*/ 15875 h 77"/>
              <a:gd name="T16" fmla="*/ 25400 w 60"/>
              <a:gd name="T17" fmla="*/ 22225 h 77"/>
              <a:gd name="T18" fmla="*/ 25400 w 60"/>
              <a:gd name="T19" fmla="*/ 31750 h 77"/>
              <a:gd name="T20" fmla="*/ 19050 w 60"/>
              <a:gd name="T21" fmla="*/ 42863 h 77"/>
              <a:gd name="T22" fmla="*/ 19050 w 60"/>
              <a:gd name="T23" fmla="*/ 58738 h 77"/>
              <a:gd name="T24" fmla="*/ 25400 w 60"/>
              <a:gd name="T25" fmla="*/ 47625 h 77"/>
              <a:gd name="T26" fmla="*/ 31750 w 60"/>
              <a:gd name="T27" fmla="*/ 42863 h 77"/>
              <a:gd name="T28" fmla="*/ 44450 w 60"/>
              <a:gd name="T29" fmla="*/ 42863 h 77"/>
              <a:gd name="T30" fmla="*/ 50800 w 60"/>
              <a:gd name="T31" fmla="*/ 42863 h 77"/>
              <a:gd name="T32" fmla="*/ 69850 w 60"/>
              <a:gd name="T33" fmla="*/ 42863 h 77"/>
              <a:gd name="T34" fmla="*/ 82550 w 60"/>
              <a:gd name="T35" fmla="*/ 53975 h 77"/>
              <a:gd name="T36" fmla="*/ 95250 w 60"/>
              <a:gd name="T37" fmla="*/ 63500 h 77"/>
              <a:gd name="T38" fmla="*/ 95250 w 60"/>
              <a:gd name="T39" fmla="*/ 79375 h 77"/>
              <a:gd name="T40" fmla="*/ 95250 w 60"/>
              <a:gd name="T41" fmla="*/ 90488 h 77"/>
              <a:gd name="T42" fmla="*/ 88900 w 60"/>
              <a:gd name="T43" fmla="*/ 101600 h 77"/>
              <a:gd name="T44" fmla="*/ 82550 w 60"/>
              <a:gd name="T45" fmla="*/ 111125 h 77"/>
              <a:gd name="T46" fmla="*/ 76200 w 60"/>
              <a:gd name="T47" fmla="*/ 117475 h 77"/>
              <a:gd name="T48" fmla="*/ 63500 w 60"/>
              <a:gd name="T49" fmla="*/ 122238 h 77"/>
              <a:gd name="T50" fmla="*/ 50800 w 60"/>
              <a:gd name="T51" fmla="*/ 122238 h 77"/>
              <a:gd name="T52" fmla="*/ 31750 w 60"/>
              <a:gd name="T53" fmla="*/ 117475 h 77"/>
              <a:gd name="T54" fmla="*/ 12700 w 60"/>
              <a:gd name="T55" fmla="*/ 106363 h 77"/>
              <a:gd name="T56" fmla="*/ 6350 w 60"/>
              <a:gd name="T57" fmla="*/ 95250 h 77"/>
              <a:gd name="T58" fmla="*/ 0 w 60"/>
              <a:gd name="T59" fmla="*/ 79375 h 77"/>
              <a:gd name="T60" fmla="*/ 0 w 60"/>
              <a:gd name="T61" fmla="*/ 63500 h 77"/>
              <a:gd name="T62" fmla="*/ 0 w 60"/>
              <a:gd name="T63" fmla="*/ 42863 h 77"/>
              <a:gd name="T64" fmla="*/ 6350 w 60"/>
              <a:gd name="T65" fmla="*/ 26988 h 77"/>
              <a:gd name="T66" fmla="*/ 12700 w 60"/>
              <a:gd name="T67" fmla="*/ 11113 h 77"/>
              <a:gd name="T68" fmla="*/ 25400 w 60"/>
              <a:gd name="T69" fmla="*/ 6350 h 77"/>
              <a:gd name="T70" fmla="*/ 38100 w 60"/>
              <a:gd name="T71" fmla="*/ 0 h 77"/>
              <a:gd name="T72" fmla="*/ 50800 w 60"/>
              <a:gd name="T73" fmla="*/ 0 h 77"/>
              <a:gd name="T74" fmla="*/ 69850 w 60"/>
              <a:gd name="T75" fmla="*/ 0 h 77"/>
              <a:gd name="T76" fmla="*/ 82550 w 60"/>
              <a:gd name="T77" fmla="*/ 6350 h 77"/>
              <a:gd name="T78" fmla="*/ 88900 w 60"/>
              <a:gd name="T79" fmla="*/ 15875 h 77"/>
              <a:gd name="T80" fmla="*/ 95250 w 60"/>
              <a:gd name="T81" fmla="*/ 31750 h 77"/>
              <a:gd name="T82" fmla="*/ 19050 w 60"/>
              <a:gd name="T83" fmla="*/ 79375 h 77"/>
              <a:gd name="T84" fmla="*/ 19050 w 60"/>
              <a:gd name="T85" fmla="*/ 85725 h 77"/>
              <a:gd name="T86" fmla="*/ 19050 w 60"/>
              <a:gd name="T87" fmla="*/ 95250 h 77"/>
              <a:gd name="T88" fmla="*/ 25400 w 60"/>
              <a:gd name="T89" fmla="*/ 101600 h 77"/>
              <a:gd name="T90" fmla="*/ 31750 w 60"/>
              <a:gd name="T91" fmla="*/ 106363 h 77"/>
              <a:gd name="T92" fmla="*/ 38100 w 60"/>
              <a:gd name="T93" fmla="*/ 106363 h 77"/>
              <a:gd name="T94" fmla="*/ 50800 w 60"/>
              <a:gd name="T95" fmla="*/ 106363 h 77"/>
              <a:gd name="T96" fmla="*/ 57150 w 60"/>
              <a:gd name="T97" fmla="*/ 106363 h 77"/>
              <a:gd name="T98" fmla="*/ 69850 w 60"/>
              <a:gd name="T99" fmla="*/ 101600 h 77"/>
              <a:gd name="T100" fmla="*/ 76200 w 60"/>
              <a:gd name="T101" fmla="*/ 90488 h 77"/>
              <a:gd name="T102" fmla="*/ 76200 w 60"/>
              <a:gd name="T103" fmla="*/ 79375 h 77"/>
              <a:gd name="T104" fmla="*/ 76200 w 60"/>
              <a:gd name="T105" fmla="*/ 69850 h 77"/>
              <a:gd name="T106" fmla="*/ 69850 w 60"/>
              <a:gd name="T107" fmla="*/ 63500 h 77"/>
              <a:gd name="T108" fmla="*/ 57150 w 60"/>
              <a:gd name="T109" fmla="*/ 58738 h 77"/>
              <a:gd name="T110" fmla="*/ 44450 w 60"/>
              <a:gd name="T111" fmla="*/ 53975 h 77"/>
              <a:gd name="T112" fmla="*/ 38100 w 60"/>
              <a:gd name="T113" fmla="*/ 58738 h 77"/>
              <a:gd name="T114" fmla="*/ 25400 w 60"/>
              <a:gd name="T115" fmla="*/ 63500 h 77"/>
              <a:gd name="T116" fmla="*/ 19050 w 60"/>
              <a:gd name="T117" fmla="*/ 69850 h 77"/>
              <a:gd name="T118" fmla="*/ 19050 w 60"/>
              <a:gd name="T119" fmla="*/ 79375 h 7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0" h="77">
                <a:moveTo>
                  <a:pt x="60" y="20"/>
                </a:moveTo>
                <a:lnTo>
                  <a:pt x="48" y="20"/>
                </a:lnTo>
                <a:lnTo>
                  <a:pt x="44" y="14"/>
                </a:lnTo>
                <a:lnTo>
                  <a:pt x="44" y="10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0" y="10"/>
                </a:lnTo>
                <a:lnTo>
                  <a:pt x="16" y="14"/>
                </a:lnTo>
                <a:lnTo>
                  <a:pt x="16" y="20"/>
                </a:lnTo>
                <a:lnTo>
                  <a:pt x="12" y="27"/>
                </a:lnTo>
                <a:lnTo>
                  <a:pt x="12" y="37"/>
                </a:lnTo>
                <a:lnTo>
                  <a:pt x="16" y="30"/>
                </a:lnTo>
                <a:lnTo>
                  <a:pt x="20" y="27"/>
                </a:lnTo>
                <a:lnTo>
                  <a:pt x="28" y="27"/>
                </a:lnTo>
                <a:lnTo>
                  <a:pt x="32" y="27"/>
                </a:lnTo>
                <a:lnTo>
                  <a:pt x="44" y="27"/>
                </a:lnTo>
                <a:lnTo>
                  <a:pt x="52" y="34"/>
                </a:lnTo>
                <a:lnTo>
                  <a:pt x="60" y="40"/>
                </a:lnTo>
                <a:lnTo>
                  <a:pt x="60" y="50"/>
                </a:lnTo>
                <a:lnTo>
                  <a:pt x="60" y="57"/>
                </a:lnTo>
                <a:lnTo>
                  <a:pt x="56" y="64"/>
                </a:lnTo>
                <a:lnTo>
                  <a:pt x="52" y="70"/>
                </a:lnTo>
                <a:lnTo>
                  <a:pt x="48" y="74"/>
                </a:lnTo>
                <a:lnTo>
                  <a:pt x="40" y="77"/>
                </a:lnTo>
                <a:lnTo>
                  <a:pt x="32" y="77"/>
                </a:lnTo>
                <a:lnTo>
                  <a:pt x="20" y="74"/>
                </a:lnTo>
                <a:lnTo>
                  <a:pt x="8" y="67"/>
                </a:lnTo>
                <a:lnTo>
                  <a:pt x="4" y="60"/>
                </a:lnTo>
                <a:lnTo>
                  <a:pt x="0" y="50"/>
                </a:lnTo>
                <a:lnTo>
                  <a:pt x="0" y="40"/>
                </a:lnTo>
                <a:lnTo>
                  <a:pt x="0" y="27"/>
                </a:lnTo>
                <a:lnTo>
                  <a:pt x="4" y="17"/>
                </a:lnTo>
                <a:lnTo>
                  <a:pt x="8" y="7"/>
                </a:lnTo>
                <a:lnTo>
                  <a:pt x="16" y="4"/>
                </a:lnTo>
                <a:lnTo>
                  <a:pt x="24" y="0"/>
                </a:lnTo>
                <a:lnTo>
                  <a:pt x="32" y="0"/>
                </a:lnTo>
                <a:lnTo>
                  <a:pt x="44" y="0"/>
                </a:lnTo>
                <a:lnTo>
                  <a:pt x="52" y="4"/>
                </a:lnTo>
                <a:lnTo>
                  <a:pt x="56" y="10"/>
                </a:lnTo>
                <a:lnTo>
                  <a:pt x="60" y="20"/>
                </a:lnTo>
                <a:close/>
                <a:moveTo>
                  <a:pt x="12" y="50"/>
                </a:moveTo>
                <a:lnTo>
                  <a:pt x="12" y="54"/>
                </a:lnTo>
                <a:lnTo>
                  <a:pt x="12" y="60"/>
                </a:lnTo>
                <a:lnTo>
                  <a:pt x="16" y="64"/>
                </a:lnTo>
                <a:lnTo>
                  <a:pt x="20" y="67"/>
                </a:lnTo>
                <a:lnTo>
                  <a:pt x="24" y="67"/>
                </a:lnTo>
                <a:lnTo>
                  <a:pt x="32" y="67"/>
                </a:lnTo>
                <a:lnTo>
                  <a:pt x="36" y="67"/>
                </a:lnTo>
                <a:lnTo>
                  <a:pt x="44" y="64"/>
                </a:lnTo>
                <a:lnTo>
                  <a:pt x="48" y="57"/>
                </a:lnTo>
                <a:lnTo>
                  <a:pt x="48" y="50"/>
                </a:lnTo>
                <a:lnTo>
                  <a:pt x="48" y="44"/>
                </a:lnTo>
                <a:lnTo>
                  <a:pt x="44" y="40"/>
                </a:lnTo>
                <a:lnTo>
                  <a:pt x="36" y="37"/>
                </a:lnTo>
                <a:lnTo>
                  <a:pt x="28" y="34"/>
                </a:lnTo>
                <a:lnTo>
                  <a:pt x="24" y="37"/>
                </a:lnTo>
                <a:lnTo>
                  <a:pt x="16" y="40"/>
                </a:lnTo>
                <a:lnTo>
                  <a:pt x="12" y="44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8" name="Freeform 180"/>
          <p:cNvSpPr>
            <a:spLocks/>
          </p:cNvSpPr>
          <p:nvPr/>
        </p:nvSpPr>
        <p:spPr bwMode="auto">
          <a:xfrm>
            <a:off x="7164388" y="4832350"/>
            <a:ext cx="806450" cy="1046163"/>
          </a:xfrm>
          <a:custGeom>
            <a:avLst/>
            <a:gdLst>
              <a:gd name="T0" fmla="*/ 400050 w 508"/>
              <a:gd name="T1" fmla="*/ 0 h 659"/>
              <a:gd name="T2" fmla="*/ 806450 w 508"/>
              <a:gd name="T3" fmla="*/ 0 h 659"/>
              <a:gd name="T4" fmla="*/ 806450 w 508"/>
              <a:gd name="T5" fmla="*/ 1046163 h 659"/>
              <a:gd name="T6" fmla="*/ 0 w 508"/>
              <a:gd name="T7" fmla="*/ 1046163 h 6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8" h="659">
                <a:moveTo>
                  <a:pt x="252" y="0"/>
                </a:moveTo>
                <a:lnTo>
                  <a:pt x="508" y="0"/>
                </a:lnTo>
                <a:lnTo>
                  <a:pt x="508" y="659"/>
                </a:lnTo>
                <a:lnTo>
                  <a:pt x="0" y="65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389" name="Freeform 181"/>
          <p:cNvSpPr>
            <a:spLocks/>
          </p:cNvSpPr>
          <p:nvPr/>
        </p:nvSpPr>
        <p:spPr bwMode="auto">
          <a:xfrm>
            <a:off x="7118350" y="5851525"/>
            <a:ext cx="58738" cy="52388"/>
          </a:xfrm>
          <a:custGeom>
            <a:avLst/>
            <a:gdLst>
              <a:gd name="T0" fmla="*/ 58738 w 37"/>
              <a:gd name="T1" fmla="*/ 0 h 33"/>
              <a:gd name="T2" fmla="*/ 0 w 37"/>
              <a:gd name="T3" fmla="*/ 26988 h 33"/>
              <a:gd name="T4" fmla="*/ 58738 w 37"/>
              <a:gd name="T5" fmla="*/ 52388 h 33"/>
              <a:gd name="T6" fmla="*/ 58738 w 37"/>
              <a:gd name="T7" fmla="*/ 0 h 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" h="33">
                <a:moveTo>
                  <a:pt x="37" y="0"/>
                </a:moveTo>
                <a:lnTo>
                  <a:pt x="0" y="17"/>
                </a:lnTo>
                <a:lnTo>
                  <a:pt x="37" y="33"/>
                </a:lnTo>
                <a:lnTo>
                  <a:pt x="3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90" name="Freeform 182"/>
          <p:cNvSpPr>
            <a:spLocks/>
          </p:cNvSpPr>
          <p:nvPr/>
        </p:nvSpPr>
        <p:spPr bwMode="auto">
          <a:xfrm>
            <a:off x="5021263" y="1495425"/>
            <a:ext cx="376237" cy="1236663"/>
          </a:xfrm>
          <a:custGeom>
            <a:avLst/>
            <a:gdLst>
              <a:gd name="T0" fmla="*/ 0 w 237"/>
              <a:gd name="T1" fmla="*/ 1236663 h 779"/>
              <a:gd name="T2" fmla="*/ 376237 w 237"/>
              <a:gd name="T3" fmla="*/ 1236663 h 779"/>
              <a:gd name="T4" fmla="*/ 376237 w 237"/>
              <a:gd name="T5" fmla="*/ 0 h 779"/>
              <a:gd name="T6" fmla="*/ 234950 w 237"/>
              <a:gd name="T7" fmla="*/ 0 h 7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7" h="779">
                <a:moveTo>
                  <a:pt x="0" y="779"/>
                </a:moveTo>
                <a:lnTo>
                  <a:pt x="237" y="779"/>
                </a:lnTo>
                <a:lnTo>
                  <a:pt x="237" y="0"/>
                </a:lnTo>
                <a:lnTo>
                  <a:pt x="148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391" name="Freeform 183"/>
          <p:cNvSpPr>
            <a:spLocks/>
          </p:cNvSpPr>
          <p:nvPr/>
        </p:nvSpPr>
        <p:spPr bwMode="auto">
          <a:xfrm>
            <a:off x="5180013" y="1441450"/>
            <a:ext cx="107950" cy="101600"/>
          </a:xfrm>
          <a:custGeom>
            <a:avLst/>
            <a:gdLst>
              <a:gd name="T0" fmla="*/ 0 w 68"/>
              <a:gd name="T1" fmla="*/ 53975 h 64"/>
              <a:gd name="T2" fmla="*/ 57150 w 68"/>
              <a:gd name="T3" fmla="*/ 31750 h 64"/>
              <a:gd name="T4" fmla="*/ 107950 w 68"/>
              <a:gd name="T5" fmla="*/ 0 h 64"/>
              <a:gd name="T6" fmla="*/ 82550 w 68"/>
              <a:gd name="T7" fmla="*/ 53975 h 64"/>
              <a:gd name="T8" fmla="*/ 107950 w 68"/>
              <a:gd name="T9" fmla="*/ 101600 h 64"/>
              <a:gd name="T10" fmla="*/ 57150 w 68"/>
              <a:gd name="T11" fmla="*/ 74613 h 64"/>
              <a:gd name="T12" fmla="*/ 0 w 68"/>
              <a:gd name="T13" fmla="*/ 53975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" h="64">
                <a:moveTo>
                  <a:pt x="0" y="34"/>
                </a:moveTo>
                <a:lnTo>
                  <a:pt x="36" y="20"/>
                </a:lnTo>
                <a:lnTo>
                  <a:pt x="68" y="0"/>
                </a:lnTo>
                <a:lnTo>
                  <a:pt x="52" y="34"/>
                </a:lnTo>
                <a:lnTo>
                  <a:pt x="68" y="64"/>
                </a:lnTo>
                <a:lnTo>
                  <a:pt x="36" y="47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92" name="Rectangle 184"/>
          <p:cNvSpPr>
            <a:spLocks noChangeArrowheads="1"/>
          </p:cNvSpPr>
          <p:nvPr/>
        </p:nvSpPr>
        <p:spPr bwMode="auto">
          <a:xfrm>
            <a:off x="3598863" y="5788025"/>
            <a:ext cx="1741487" cy="238125"/>
          </a:xfrm>
          <a:prstGeom prst="rect">
            <a:avLst/>
          </a:prstGeom>
          <a:solidFill>
            <a:srgbClr val="FBE1C8"/>
          </a:solidFill>
          <a:ln w="0">
            <a:solidFill>
              <a:srgbClr val="FBE1C8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393" name="Rectangle 185"/>
          <p:cNvSpPr>
            <a:spLocks noChangeArrowheads="1"/>
          </p:cNvSpPr>
          <p:nvPr/>
        </p:nvSpPr>
        <p:spPr bwMode="auto">
          <a:xfrm>
            <a:off x="3598863" y="5788025"/>
            <a:ext cx="1741487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394" name="Freeform 186"/>
          <p:cNvSpPr>
            <a:spLocks noEditPoints="1"/>
          </p:cNvSpPr>
          <p:nvPr/>
        </p:nvSpPr>
        <p:spPr bwMode="auto">
          <a:xfrm>
            <a:off x="3541713" y="5049838"/>
            <a:ext cx="95250" cy="95250"/>
          </a:xfrm>
          <a:custGeom>
            <a:avLst/>
            <a:gdLst>
              <a:gd name="T0" fmla="*/ 57150 w 60"/>
              <a:gd name="T1" fmla="*/ 85725 h 60"/>
              <a:gd name="T2" fmla="*/ 38100 w 60"/>
              <a:gd name="T3" fmla="*/ 90488 h 60"/>
              <a:gd name="T4" fmla="*/ 19050 w 60"/>
              <a:gd name="T5" fmla="*/ 90488 h 60"/>
              <a:gd name="T6" fmla="*/ 0 w 60"/>
              <a:gd name="T7" fmla="*/ 79375 h 60"/>
              <a:gd name="T8" fmla="*/ 0 w 60"/>
              <a:gd name="T9" fmla="*/ 63500 h 60"/>
              <a:gd name="T10" fmla="*/ 6350 w 60"/>
              <a:gd name="T11" fmla="*/ 53975 h 60"/>
              <a:gd name="T12" fmla="*/ 12700 w 60"/>
              <a:gd name="T13" fmla="*/ 42863 h 60"/>
              <a:gd name="T14" fmla="*/ 25400 w 60"/>
              <a:gd name="T15" fmla="*/ 42863 h 60"/>
              <a:gd name="T16" fmla="*/ 50800 w 60"/>
              <a:gd name="T17" fmla="*/ 38100 h 60"/>
              <a:gd name="T18" fmla="*/ 63500 w 60"/>
              <a:gd name="T19" fmla="*/ 31750 h 60"/>
              <a:gd name="T20" fmla="*/ 63500 w 60"/>
              <a:gd name="T21" fmla="*/ 26988 h 60"/>
              <a:gd name="T22" fmla="*/ 50800 w 60"/>
              <a:gd name="T23" fmla="*/ 15875 h 60"/>
              <a:gd name="T24" fmla="*/ 31750 w 60"/>
              <a:gd name="T25" fmla="*/ 15875 h 60"/>
              <a:gd name="T26" fmla="*/ 19050 w 60"/>
              <a:gd name="T27" fmla="*/ 22225 h 60"/>
              <a:gd name="T28" fmla="*/ 0 w 60"/>
              <a:gd name="T29" fmla="*/ 26988 h 60"/>
              <a:gd name="T30" fmla="*/ 6350 w 60"/>
              <a:gd name="T31" fmla="*/ 11113 h 60"/>
              <a:gd name="T32" fmla="*/ 25400 w 60"/>
              <a:gd name="T33" fmla="*/ 6350 h 60"/>
              <a:gd name="T34" fmla="*/ 44450 w 60"/>
              <a:gd name="T35" fmla="*/ 0 h 60"/>
              <a:gd name="T36" fmla="*/ 69850 w 60"/>
              <a:gd name="T37" fmla="*/ 6350 h 60"/>
              <a:gd name="T38" fmla="*/ 82550 w 60"/>
              <a:gd name="T39" fmla="*/ 11113 h 60"/>
              <a:gd name="T40" fmla="*/ 82550 w 60"/>
              <a:gd name="T41" fmla="*/ 22225 h 60"/>
              <a:gd name="T42" fmla="*/ 88900 w 60"/>
              <a:gd name="T43" fmla="*/ 31750 h 60"/>
              <a:gd name="T44" fmla="*/ 88900 w 60"/>
              <a:gd name="T45" fmla="*/ 69850 h 60"/>
              <a:gd name="T46" fmla="*/ 88900 w 60"/>
              <a:gd name="T47" fmla="*/ 85725 h 60"/>
              <a:gd name="T48" fmla="*/ 76200 w 60"/>
              <a:gd name="T49" fmla="*/ 90488 h 60"/>
              <a:gd name="T50" fmla="*/ 69850 w 60"/>
              <a:gd name="T51" fmla="*/ 79375 h 60"/>
              <a:gd name="T52" fmla="*/ 57150 w 60"/>
              <a:gd name="T53" fmla="*/ 53975 h 60"/>
              <a:gd name="T54" fmla="*/ 31750 w 60"/>
              <a:gd name="T55" fmla="*/ 53975 h 60"/>
              <a:gd name="T56" fmla="*/ 19050 w 60"/>
              <a:gd name="T57" fmla="*/ 58738 h 60"/>
              <a:gd name="T58" fmla="*/ 19050 w 60"/>
              <a:gd name="T59" fmla="*/ 63500 h 60"/>
              <a:gd name="T60" fmla="*/ 19050 w 60"/>
              <a:gd name="T61" fmla="*/ 69850 h 60"/>
              <a:gd name="T62" fmla="*/ 25400 w 60"/>
              <a:gd name="T63" fmla="*/ 79375 h 60"/>
              <a:gd name="T64" fmla="*/ 44450 w 60"/>
              <a:gd name="T65" fmla="*/ 79375 h 60"/>
              <a:gd name="T66" fmla="*/ 57150 w 60"/>
              <a:gd name="T67" fmla="*/ 69850 h 60"/>
              <a:gd name="T68" fmla="*/ 63500 w 60"/>
              <a:gd name="T69" fmla="*/ 58738 h 60"/>
              <a:gd name="T70" fmla="*/ 63500 w 60"/>
              <a:gd name="T71" fmla="*/ 47625 h 6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60">
                <a:moveTo>
                  <a:pt x="44" y="50"/>
                </a:moveTo>
                <a:lnTo>
                  <a:pt x="36" y="54"/>
                </a:lnTo>
                <a:lnTo>
                  <a:pt x="32" y="57"/>
                </a:lnTo>
                <a:lnTo>
                  <a:pt x="24" y="57"/>
                </a:lnTo>
                <a:lnTo>
                  <a:pt x="20" y="60"/>
                </a:lnTo>
                <a:lnTo>
                  <a:pt x="12" y="57"/>
                </a:lnTo>
                <a:lnTo>
                  <a:pt x="4" y="54"/>
                </a:lnTo>
                <a:lnTo>
                  <a:pt x="0" y="50"/>
                </a:lnTo>
                <a:lnTo>
                  <a:pt x="0" y="44"/>
                </a:lnTo>
                <a:lnTo>
                  <a:pt x="0" y="40"/>
                </a:lnTo>
                <a:lnTo>
                  <a:pt x="0" y="34"/>
                </a:lnTo>
                <a:lnTo>
                  <a:pt x="4" y="34"/>
                </a:lnTo>
                <a:lnTo>
                  <a:pt x="4" y="30"/>
                </a:lnTo>
                <a:lnTo>
                  <a:pt x="8" y="27"/>
                </a:lnTo>
                <a:lnTo>
                  <a:pt x="12" y="27"/>
                </a:lnTo>
                <a:lnTo>
                  <a:pt x="16" y="27"/>
                </a:lnTo>
                <a:lnTo>
                  <a:pt x="24" y="24"/>
                </a:lnTo>
                <a:lnTo>
                  <a:pt x="32" y="24"/>
                </a:lnTo>
                <a:lnTo>
                  <a:pt x="40" y="24"/>
                </a:lnTo>
                <a:lnTo>
                  <a:pt x="40" y="20"/>
                </a:lnTo>
                <a:lnTo>
                  <a:pt x="40" y="17"/>
                </a:lnTo>
                <a:lnTo>
                  <a:pt x="40" y="14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0"/>
                </a:lnTo>
                <a:lnTo>
                  <a:pt x="12" y="14"/>
                </a:lnTo>
                <a:lnTo>
                  <a:pt x="12" y="20"/>
                </a:lnTo>
                <a:lnTo>
                  <a:pt x="0" y="17"/>
                </a:lnTo>
                <a:lnTo>
                  <a:pt x="0" y="14"/>
                </a:lnTo>
                <a:lnTo>
                  <a:pt x="4" y="7"/>
                </a:lnTo>
                <a:lnTo>
                  <a:pt x="8" y="4"/>
                </a:lnTo>
                <a:lnTo>
                  <a:pt x="16" y="4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4"/>
                </a:lnTo>
                <a:lnTo>
                  <a:pt x="48" y="4"/>
                </a:lnTo>
                <a:lnTo>
                  <a:pt x="52" y="7"/>
                </a:lnTo>
                <a:lnTo>
                  <a:pt x="52" y="10"/>
                </a:lnTo>
                <a:lnTo>
                  <a:pt x="52" y="14"/>
                </a:lnTo>
                <a:lnTo>
                  <a:pt x="56" y="17"/>
                </a:lnTo>
                <a:lnTo>
                  <a:pt x="56" y="20"/>
                </a:lnTo>
                <a:lnTo>
                  <a:pt x="56" y="34"/>
                </a:lnTo>
                <a:lnTo>
                  <a:pt x="56" y="44"/>
                </a:lnTo>
                <a:lnTo>
                  <a:pt x="56" y="50"/>
                </a:lnTo>
                <a:lnTo>
                  <a:pt x="56" y="54"/>
                </a:lnTo>
                <a:lnTo>
                  <a:pt x="60" y="57"/>
                </a:lnTo>
                <a:lnTo>
                  <a:pt x="48" y="57"/>
                </a:lnTo>
                <a:lnTo>
                  <a:pt x="44" y="54"/>
                </a:lnTo>
                <a:lnTo>
                  <a:pt x="44" y="50"/>
                </a:lnTo>
                <a:close/>
                <a:moveTo>
                  <a:pt x="40" y="30"/>
                </a:moveTo>
                <a:lnTo>
                  <a:pt x="36" y="34"/>
                </a:lnTo>
                <a:lnTo>
                  <a:pt x="24" y="34"/>
                </a:lnTo>
                <a:lnTo>
                  <a:pt x="20" y="34"/>
                </a:lnTo>
                <a:lnTo>
                  <a:pt x="16" y="37"/>
                </a:lnTo>
                <a:lnTo>
                  <a:pt x="12" y="37"/>
                </a:lnTo>
                <a:lnTo>
                  <a:pt x="12" y="40"/>
                </a:lnTo>
                <a:lnTo>
                  <a:pt x="12" y="44"/>
                </a:lnTo>
                <a:lnTo>
                  <a:pt x="12" y="47"/>
                </a:lnTo>
                <a:lnTo>
                  <a:pt x="16" y="50"/>
                </a:lnTo>
                <a:lnTo>
                  <a:pt x="24" y="50"/>
                </a:lnTo>
                <a:lnTo>
                  <a:pt x="28" y="50"/>
                </a:lnTo>
                <a:lnTo>
                  <a:pt x="32" y="47"/>
                </a:lnTo>
                <a:lnTo>
                  <a:pt x="36" y="44"/>
                </a:lnTo>
                <a:lnTo>
                  <a:pt x="40" y="40"/>
                </a:lnTo>
                <a:lnTo>
                  <a:pt x="40" y="37"/>
                </a:lnTo>
                <a:lnTo>
                  <a:pt x="40" y="34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95" name="Freeform 187"/>
          <p:cNvSpPr>
            <a:spLocks noEditPoints="1"/>
          </p:cNvSpPr>
          <p:nvPr/>
        </p:nvSpPr>
        <p:spPr bwMode="auto">
          <a:xfrm>
            <a:off x="3649663" y="5018088"/>
            <a:ext cx="88900" cy="127000"/>
          </a:xfrm>
          <a:custGeom>
            <a:avLst/>
            <a:gdLst>
              <a:gd name="T0" fmla="*/ 69850 w 56"/>
              <a:gd name="T1" fmla="*/ 122238 h 80"/>
              <a:gd name="T2" fmla="*/ 69850 w 56"/>
              <a:gd name="T3" fmla="*/ 111125 h 80"/>
              <a:gd name="T4" fmla="*/ 63500 w 56"/>
              <a:gd name="T5" fmla="*/ 117475 h 80"/>
              <a:gd name="T6" fmla="*/ 57150 w 56"/>
              <a:gd name="T7" fmla="*/ 122238 h 80"/>
              <a:gd name="T8" fmla="*/ 44450 w 56"/>
              <a:gd name="T9" fmla="*/ 127000 h 80"/>
              <a:gd name="T10" fmla="*/ 31750 w 56"/>
              <a:gd name="T11" fmla="*/ 122238 h 80"/>
              <a:gd name="T12" fmla="*/ 19050 w 56"/>
              <a:gd name="T13" fmla="*/ 117475 h 80"/>
              <a:gd name="T14" fmla="*/ 12700 w 56"/>
              <a:gd name="T15" fmla="*/ 111125 h 80"/>
              <a:gd name="T16" fmla="*/ 6350 w 56"/>
              <a:gd name="T17" fmla="*/ 101600 h 80"/>
              <a:gd name="T18" fmla="*/ 0 w 56"/>
              <a:gd name="T19" fmla="*/ 90488 h 80"/>
              <a:gd name="T20" fmla="*/ 0 w 56"/>
              <a:gd name="T21" fmla="*/ 79375 h 80"/>
              <a:gd name="T22" fmla="*/ 0 w 56"/>
              <a:gd name="T23" fmla="*/ 63500 h 80"/>
              <a:gd name="T24" fmla="*/ 6350 w 56"/>
              <a:gd name="T25" fmla="*/ 53975 h 80"/>
              <a:gd name="T26" fmla="*/ 12700 w 56"/>
              <a:gd name="T27" fmla="*/ 47625 h 80"/>
              <a:gd name="T28" fmla="*/ 19050 w 56"/>
              <a:gd name="T29" fmla="*/ 38100 h 80"/>
              <a:gd name="T30" fmla="*/ 31750 w 56"/>
              <a:gd name="T31" fmla="*/ 31750 h 80"/>
              <a:gd name="T32" fmla="*/ 44450 w 56"/>
              <a:gd name="T33" fmla="*/ 31750 h 80"/>
              <a:gd name="T34" fmla="*/ 50800 w 56"/>
              <a:gd name="T35" fmla="*/ 31750 h 80"/>
              <a:gd name="T36" fmla="*/ 57150 w 56"/>
              <a:gd name="T37" fmla="*/ 38100 h 80"/>
              <a:gd name="T38" fmla="*/ 63500 w 56"/>
              <a:gd name="T39" fmla="*/ 42863 h 80"/>
              <a:gd name="T40" fmla="*/ 69850 w 56"/>
              <a:gd name="T41" fmla="*/ 47625 h 80"/>
              <a:gd name="T42" fmla="*/ 69850 w 56"/>
              <a:gd name="T43" fmla="*/ 0 h 80"/>
              <a:gd name="T44" fmla="*/ 88900 w 56"/>
              <a:gd name="T45" fmla="*/ 0 h 80"/>
              <a:gd name="T46" fmla="*/ 88900 w 56"/>
              <a:gd name="T47" fmla="*/ 122238 h 80"/>
              <a:gd name="T48" fmla="*/ 69850 w 56"/>
              <a:gd name="T49" fmla="*/ 122238 h 80"/>
              <a:gd name="T50" fmla="*/ 19050 w 56"/>
              <a:gd name="T51" fmla="*/ 79375 h 80"/>
              <a:gd name="T52" fmla="*/ 19050 w 56"/>
              <a:gd name="T53" fmla="*/ 90488 h 80"/>
              <a:gd name="T54" fmla="*/ 25400 w 56"/>
              <a:gd name="T55" fmla="*/ 101600 h 80"/>
              <a:gd name="T56" fmla="*/ 38100 w 56"/>
              <a:gd name="T57" fmla="*/ 106363 h 80"/>
              <a:gd name="T58" fmla="*/ 44450 w 56"/>
              <a:gd name="T59" fmla="*/ 111125 h 80"/>
              <a:gd name="T60" fmla="*/ 57150 w 56"/>
              <a:gd name="T61" fmla="*/ 106363 h 80"/>
              <a:gd name="T62" fmla="*/ 63500 w 56"/>
              <a:gd name="T63" fmla="*/ 101600 h 80"/>
              <a:gd name="T64" fmla="*/ 69850 w 56"/>
              <a:gd name="T65" fmla="*/ 95250 h 80"/>
              <a:gd name="T66" fmla="*/ 69850 w 56"/>
              <a:gd name="T67" fmla="*/ 79375 h 80"/>
              <a:gd name="T68" fmla="*/ 69850 w 56"/>
              <a:gd name="T69" fmla="*/ 63500 h 80"/>
              <a:gd name="T70" fmla="*/ 63500 w 56"/>
              <a:gd name="T71" fmla="*/ 53975 h 80"/>
              <a:gd name="T72" fmla="*/ 57150 w 56"/>
              <a:gd name="T73" fmla="*/ 47625 h 80"/>
              <a:gd name="T74" fmla="*/ 44450 w 56"/>
              <a:gd name="T75" fmla="*/ 47625 h 80"/>
              <a:gd name="T76" fmla="*/ 31750 w 56"/>
              <a:gd name="T77" fmla="*/ 47625 h 80"/>
              <a:gd name="T78" fmla="*/ 25400 w 56"/>
              <a:gd name="T79" fmla="*/ 53975 h 80"/>
              <a:gd name="T80" fmla="*/ 19050 w 56"/>
              <a:gd name="T81" fmla="*/ 63500 h 80"/>
              <a:gd name="T82" fmla="*/ 19050 w 56"/>
              <a:gd name="T83" fmla="*/ 79375 h 8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" h="80">
                <a:moveTo>
                  <a:pt x="44" y="77"/>
                </a:moveTo>
                <a:lnTo>
                  <a:pt x="44" y="70"/>
                </a:lnTo>
                <a:lnTo>
                  <a:pt x="40" y="74"/>
                </a:lnTo>
                <a:lnTo>
                  <a:pt x="36" y="77"/>
                </a:lnTo>
                <a:lnTo>
                  <a:pt x="28" y="80"/>
                </a:lnTo>
                <a:lnTo>
                  <a:pt x="20" y="77"/>
                </a:lnTo>
                <a:lnTo>
                  <a:pt x="12" y="74"/>
                </a:lnTo>
                <a:lnTo>
                  <a:pt x="8" y="70"/>
                </a:lnTo>
                <a:lnTo>
                  <a:pt x="4" y="64"/>
                </a:lnTo>
                <a:lnTo>
                  <a:pt x="0" y="57"/>
                </a:lnTo>
                <a:lnTo>
                  <a:pt x="0" y="50"/>
                </a:lnTo>
                <a:lnTo>
                  <a:pt x="0" y="40"/>
                </a:lnTo>
                <a:lnTo>
                  <a:pt x="4" y="34"/>
                </a:lnTo>
                <a:lnTo>
                  <a:pt x="8" y="30"/>
                </a:lnTo>
                <a:lnTo>
                  <a:pt x="12" y="24"/>
                </a:lnTo>
                <a:lnTo>
                  <a:pt x="20" y="20"/>
                </a:lnTo>
                <a:lnTo>
                  <a:pt x="28" y="20"/>
                </a:lnTo>
                <a:lnTo>
                  <a:pt x="32" y="20"/>
                </a:lnTo>
                <a:lnTo>
                  <a:pt x="36" y="24"/>
                </a:lnTo>
                <a:lnTo>
                  <a:pt x="40" y="27"/>
                </a:lnTo>
                <a:lnTo>
                  <a:pt x="44" y="30"/>
                </a:lnTo>
                <a:lnTo>
                  <a:pt x="44" y="0"/>
                </a:lnTo>
                <a:lnTo>
                  <a:pt x="56" y="0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12" y="50"/>
                </a:moveTo>
                <a:lnTo>
                  <a:pt x="12" y="57"/>
                </a:lnTo>
                <a:lnTo>
                  <a:pt x="16" y="64"/>
                </a:lnTo>
                <a:lnTo>
                  <a:pt x="24" y="67"/>
                </a:lnTo>
                <a:lnTo>
                  <a:pt x="28" y="70"/>
                </a:lnTo>
                <a:lnTo>
                  <a:pt x="36" y="67"/>
                </a:lnTo>
                <a:lnTo>
                  <a:pt x="40" y="64"/>
                </a:lnTo>
                <a:lnTo>
                  <a:pt x="44" y="60"/>
                </a:lnTo>
                <a:lnTo>
                  <a:pt x="44" y="50"/>
                </a:lnTo>
                <a:lnTo>
                  <a:pt x="44" y="40"/>
                </a:lnTo>
                <a:lnTo>
                  <a:pt x="40" y="34"/>
                </a:lnTo>
                <a:lnTo>
                  <a:pt x="36" y="30"/>
                </a:lnTo>
                <a:lnTo>
                  <a:pt x="28" y="30"/>
                </a:lnTo>
                <a:lnTo>
                  <a:pt x="20" y="30"/>
                </a:lnTo>
                <a:lnTo>
                  <a:pt x="16" y="34"/>
                </a:lnTo>
                <a:lnTo>
                  <a:pt x="12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96" name="Freeform 188"/>
          <p:cNvSpPr>
            <a:spLocks noEditPoints="1"/>
          </p:cNvSpPr>
          <p:nvPr/>
        </p:nvSpPr>
        <p:spPr bwMode="auto">
          <a:xfrm>
            <a:off x="3763963" y="5018088"/>
            <a:ext cx="88900" cy="127000"/>
          </a:xfrm>
          <a:custGeom>
            <a:avLst/>
            <a:gdLst>
              <a:gd name="T0" fmla="*/ 69850 w 56"/>
              <a:gd name="T1" fmla="*/ 122238 h 80"/>
              <a:gd name="T2" fmla="*/ 69850 w 56"/>
              <a:gd name="T3" fmla="*/ 111125 h 80"/>
              <a:gd name="T4" fmla="*/ 63500 w 56"/>
              <a:gd name="T5" fmla="*/ 117475 h 80"/>
              <a:gd name="T6" fmla="*/ 50800 w 56"/>
              <a:gd name="T7" fmla="*/ 122238 h 80"/>
              <a:gd name="T8" fmla="*/ 38100 w 56"/>
              <a:gd name="T9" fmla="*/ 127000 h 80"/>
              <a:gd name="T10" fmla="*/ 31750 w 56"/>
              <a:gd name="T11" fmla="*/ 122238 h 80"/>
              <a:gd name="T12" fmla="*/ 19050 w 56"/>
              <a:gd name="T13" fmla="*/ 117475 h 80"/>
              <a:gd name="T14" fmla="*/ 12700 w 56"/>
              <a:gd name="T15" fmla="*/ 111125 h 80"/>
              <a:gd name="T16" fmla="*/ 0 w 56"/>
              <a:gd name="T17" fmla="*/ 101600 h 80"/>
              <a:gd name="T18" fmla="*/ 0 w 56"/>
              <a:gd name="T19" fmla="*/ 90488 h 80"/>
              <a:gd name="T20" fmla="*/ 0 w 56"/>
              <a:gd name="T21" fmla="*/ 79375 h 80"/>
              <a:gd name="T22" fmla="*/ 0 w 56"/>
              <a:gd name="T23" fmla="*/ 63500 h 80"/>
              <a:gd name="T24" fmla="*/ 0 w 56"/>
              <a:gd name="T25" fmla="*/ 53975 h 80"/>
              <a:gd name="T26" fmla="*/ 6350 w 56"/>
              <a:gd name="T27" fmla="*/ 47625 h 80"/>
              <a:gd name="T28" fmla="*/ 19050 w 56"/>
              <a:gd name="T29" fmla="*/ 38100 h 80"/>
              <a:gd name="T30" fmla="*/ 31750 w 56"/>
              <a:gd name="T31" fmla="*/ 31750 h 80"/>
              <a:gd name="T32" fmla="*/ 38100 w 56"/>
              <a:gd name="T33" fmla="*/ 31750 h 80"/>
              <a:gd name="T34" fmla="*/ 50800 w 56"/>
              <a:gd name="T35" fmla="*/ 31750 h 80"/>
              <a:gd name="T36" fmla="*/ 57150 w 56"/>
              <a:gd name="T37" fmla="*/ 38100 h 80"/>
              <a:gd name="T38" fmla="*/ 63500 w 56"/>
              <a:gd name="T39" fmla="*/ 42863 h 80"/>
              <a:gd name="T40" fmla="*/ 69850 w 56"/>
              <a:gd name="T41" fmla="*/ 47625 h 80"/>
              <a:gd name="T42" fmla="*/ 69850 w 56"/>
              <a:gd name="T43" fmla="*/ 0 h 80"/>
              <a:gd name="T44" fmla="*/ 88900 w 56"/>
              <a:gd name="T45" fmla="*/ 0 h 80"/>
              <a:gd name="T46" fmla="*/ 88900 w 56"/>
              <a:gd name="T47" fmla="*/ 122238 h 80"/>
              <a:gd name="T48" fmla="*/ 69850 w 56"/>
              <a:gd name="T49" fmla="*/ 122238 h 80"/>
              <a:gd name="T50" fmla="*/ 19050 w 56"/>
              <a:gd name="T51" fmla="*/ 79375 h 80"/>
              <a:gd name="T52" fmla="*/ 19050 w 56"/>
              <a:gd name="T53" fmla="*/ 90488 h 80"/>
              <a:gd name="T54" fmla="*/ 25400 w 56"/>
              <a:gd name="T55" fmla="*/ 101600 h 80"/>
              <a:gd name="T56" fmla="*/ 31750 w 56"/>
              <a:gd name="T57" fmla="*/ 106363 h 80"/>
              <a:gd name="T58" fmla="*/ 44450 w 56"/>
              <a:gd name="T59" fmla="*/ 111125 h 80"/>
              <a:gd name="T60" fmla="*/ 50800 w 56"/>
              <a:gd name="T61" fmla="*/ 106363 h 80"/>
              <a:gd name="T62" fmla="*/ 63500 w 56"/>
              <a:gd name="T63" fmla="*/ 101600 h 80"/>
              <a:gd name="T64" fmla="*/ 69850 w 56"/>
              <a:gd name="T65" fmla="*/ 95250 h 80"/>
              <a:gd name="T66" fmla="*/ 69850 w 56"/>
              <a:gd name="T67" fmla="*/ 79375 h 80"/>
              <a:gd name="T68" fmla="*/ 69850 w 56"/>
              <a:gd name="T69" fmla="*/ 63500 h 80"/>
              <a:gd name="T70" fmla="*/ 63500 w 56"/>
              <a:gd name="T71" fmla="*/ 53975 h 80"/>
              <a:gd name="T72" fmla="*/ 50800 w 56"/>
              <a:gd name="T73" fmla="*/ 47625 h 80"/>
              <a:gd name="T74" fmla="*/ 44450 w 56"/>
              <a:gd name="T75" fmla="*/ 47625 h 80"/>
              <a:gd name="T76" fmla="*/ 31750 w 56"/>
              <a:gd name="T77" fmla="*/ 47625 h 80"/>
              <a:gd name="T78" fmla="*/ 25400 w 56"/>
              <a:gd name="T79" fmla="*/ 53975 h 80"/>
              <a:gd name="T80" fmla="*/ 19050 w 56"/>
              <a:gd name="T81" fmla="*/ 63500 h 80"/>
              <a:gd name="T82" fmla="*/ 19050 w 56"/>
              <a:gd name="T83" fmla="*/ 79375 h 8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" h="80">
                <a:moveTo>
                  <a:pt x="44" y="77"/>
                </a:moveTo>
                <a:lnTo>
                  <a:pt x="44" y="70"/>
                </a:lnTo>
                <a:lnTo>
                  <a:pt x="40" y="74"/>
                </a:lnTo>
                <a:lnTo>
                  <a:pt x="32" y="77"/>
                </a:lnTo>
                <a:lnTo>
                  <a:pt x="24" y="80"/>
                </a:lnTo>
                <a:lnTo>
                  <a:pt x="20" y="77"/>
                </a:lnTo>
                <a:lnTo>
                  <a:pt x="12" y="74"/>
                </a:lnTo>
                <a:lnTo>
                  <a:pt x="8" y="70"/>
                </a:lnTo>
                <a:lnTo>
                  <a:pt x="0" y="64"/>
                </a:lnTo>
                <a:lnTo>
                  <a:pt x="0" y="57"/>
                </a:lnTo>
                <a:lnTo>
                  <a:pt x="0" y="50"/>
                </a:lnTo>
                <a:lnTo>
                  <a:pt x="0" y="40"/>
                </a:lnTo>
                <a:lnTo>
                  <a:pt x="0" y="34"/>
                </a:lnTo>
                <a:lnTo>
                  <a:pt x="4" y="30"/>
                </a:lnTo>
                <a:lnTo>
                  <a:pt x="12" y="24"/>
                </a:lnTo>
                <a:lnTo>
                  <a:pt x="20" y="20"/>
                </a:lnTo>
                <a:lnTo>
                  <a:pt x="24" y="20"/>
                </a:lnTo>
                <a:lnTo>
                  <a:pt x="32" y="20"/>
                </a:lnTo>
                <a:lnTo>
                  <a:pt x="36" y="24"/>
                </a:lnTo>
                <a:lnTo>
                  <a:pt x="40" y="27"/>
                </a:lnTo>
                <a:lnTo>
                  <a:pt x="44" y="30"/>
                </a:lnTo>
                <a:lnTo>
                  <a:pt x="44" y="0"/>
                </a:lnTo>
                <a:lnTo>
                  <a:pt x="56" y="0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12" y="50"/>
                </a:moveTo>
                <a:lnTo>
                  <a:pt x="12" y="57"/>
                </a:lnTo>
                <a:lnTo>
                  <a:pt x="16" y="64"/>
                </a:lnTo>
                <a:lnTo>
                  <a:pt x="20" y="67"/>
                </a:lnTo>
                <a:lnTo>
                  <a:pt x="28" y="70"/>
                </a:lnTo>
                <a:lnTo>
                  <a:pt x="32" y="67"/>
                </a:lnTo>
                <a:lnTo>
                  <a:pt x="40" y="64"/>
                </a:lnTo>
                <a:lnTo>
                  <a:pt x="44" y="60"/>
                </a:lnTo>
                <a:lnTo>
                  <a:pt x="44" y="50"/>
                </a:lnTo>
                <a:lnTo>
                  <a:pt x="44" y="40"/>
                </a:lnTo>
                <a:lnTo>
                  <a:pt x="40" y="34"/>
                </a:lnTo>
                <a:lnTo>
                  <a:pt x="32" y="30"/>
                </a:lnTo>
                <a:lnTo>
                  <a:pt x="28" y="30"/>
                </a:lnTo>
                <a:lnTo>
                  <a:pt x="20" y="30"/>
                </a:lnTo>
                <a:lnTo>
                  <a:pt x="16" y="34"/>
                </a:lnTo>
                <a:lnTo>
                  <a:pt x="12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97" name="Freeform 189"/>
          <p:cNvSpPr>
            <a:spLocks noEditPoints="1"/>
          </p:cNvSpPr>
          <p:nvPr/>
        </p:nvSpPr>
        <p:spPr bwMode="auto">
          <a:xfrm>
            <a:off x="3935413" y="5013325"/>
            <a:ext cx="95250" cy="142875"/>
          </a:xfrm>
          <a:custGeom>
            <a:avLst/>
            <a:gdLst>
              <a:gd name="T0" fmla="*/ 38100 w 60"/>
              <a:gd name="T1" fmla="*/ 131763 h 90"/>
              <a:gd name="T2" fmla="*/ 1905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19050 w 60"/>
              <a:gd name="T9" fmla="*/ 100013 h 90"/>
              <a:gd name="T10" fmla="*/ 31750 w 60"/>
              <a:gd name="T11" fmla="*/ 111125 h 90"/>
              <a:gd name="T12" fmla="*/ 3810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2700 w 60"/>
              <a:gd name="T21" fmla="*/ 15875 h 90"/>
              <a:gd name="T22" fmla="*/ 38100 w 60"/>
              <a:gd name="T23" fmla="*/ 4763 h 90"/>
              <a:gd name="T24" fmla="*/ 50800 w 60"/>
              <a:gd name="T25" fmla="*/ 0 h 90"/>
              <a:gd name="T26" fmla="*/ 63500 w 60"/>
              <a:gd name="T27" fmla="*/ 11113 h 90"/>
              <a:gd name="T28" fmla="*/ 82550 w 60"/>
              <a:gd name="T29" fmla="*/ 20638 h 90"/>
              <a:gd name="T30" fmla="*/ 69850 w 60"/>
              <a:gd name="T31" fmla="*/ 36513 h 90"/>
              <a:gd name="T32" fmla="*/ 63500 w 60"/>
              <a:gd name="T33" fmla="*/ 26988 h 90"/>
              <a:gd name="T34" fmla="*/ 50800 w 60"/>
              <a:gd name="T35" fmla="*/ 20638 h 90"/>
              <a:gd name="T36" fmla="*/ 63500 w 60"/>
              <a:gd name="T37" fmla="*/ 58738 h 90"/>
              <a:gd name="T38" fmla="*/ 76200 w 60"/>
              <a:gd name="T39" fmla="*/ 63500 h 90"/>
              <a:gd name="T40" fmla="*/ 88900 w 60"/>
              <a:gd name="T41" fmla="*/ 74613 h 90"/>
              <a:gd name="T42" fmla="*/ 88900 w 60"/>
              <a:gd name="T43" fmla="*/ 84138 h 90"/>
              <a:gd name="T44" fmla="*/ 88900 w 60"/>
              <a:gd name="T45" fmla="*/ 106363 h 90"/>
              <a:gd name="T46" fmla="*/ 69850 w 60"/>
              <a:gd name="T47" fmla="*/ 127000 h 90"/>
              <a:gd name="T48" fmla="*/ 50800 w 60"/>
              <a:gd name="T49" fmla="*/ 142875 h 90"/>
              <a:gd name="T50" fmla="*/ 38100 w 60"/>
              <a:gd name="T51" fmla="*/ 20638 h 90"/>
              <a:gd name="T52" fmla="*/ 25400 w 60"/>
              <a:gd name="T53" fmla="*/ 26988 h 90"/>
              <a:gd name="T54" fmla="*/ 19050 w 60"/>
              <a:gd name="T55" fmla="*/ 36513 h 90"/>
              <a:gd name="T56" fmla="*/ 25400 w 60"/>
              <a:gd name="T57" fmla="*/ 47625 h 90"/>
              <a:gd name="T58" fmla="*/ 38100 w 60"/>
              <a:gd name="T59" fmla="*/ 52388 h 90"/>
              <a:gd name="T60" fmla="*/ 50800 w 60"/>
              <a:gd name="T61" fmla="*/ 115888 h 90"/>
              <a:gd name="T62" fmla="*/ 69850 w 60"/>
              <a:gd name="T63" fmla="*/ 106363 h 90"/>
              <a:gd name="T64" fmla="*/ 76200 w 60"/>
              <a:gd name="T65" fmla="*/ 95250 h 90"/>
              <a:gd name="T66" fmla="*/ 69850 w 60"/>
              <a:gd name="T67" fmla="*/ 79375 h 90"/>
              <a:gd name="T68" fmla="*/ 5080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4" y="90"/>
                </a:moveTo>
                <a:lnTo>
                  <a:pt x="24" y="83"/>
                </a:lnTo>
                <a:lnTo>
                  <a:pt x="16" y="80"/>
                </a:lnTo>
                <a:lnTo>
                  <a:pt x="12" y="80"/>
                </a:lnTo>
                <a:lnTo>
                  <a:pt x="8" y="77"/>
                </a:lnTo>
                <a:lnTo>
                  <a:pt x="4" y="70"/>
                </a:lnTo>
                <a:lnTo>
                  <a:pt x="0" y="67"/>
                </a:lnTo>
                <a:lnTo>
                  <a:pt x="0" y="60"/>
                </a:lnTo>
                <a:lnTo>
                  <a:pt x="12" y="57"/>
                </a:lnTo>
                <a:lnTo>
                  <a:pt x="12" y="63"/>
                </a:lnTo>
                <a:lnTo>
                  <a:pt x="16" y="67"/>
                </a:lnTo>
                <a:lnTo>
                  <a:pt x="20" y="70"/>
                </a:lnTo>
                <a:lnTo>
                  <a:pt x="24" y="73"/>
                </a:lnTo>
                <a:lnTo>
                  <a:pt x="24" y="43"/>
                </a:lnTo>
                <a:lnTo>
                  <a:pt x="16" y="43"/>
                </a:lnTo>
                <a:lnTo>
                  <a:pt x="12" y="40"/>
                </a:lnTo>
                <a:lnTo>
                  <a:pt x="4" y="37"/>
                </a:lnTo>
                <a:lnTo>
                  <a:pt x="4" y="33"/>
                </a:lnTo>
                <a:lnTo>
                  <a:pt x="0" y="30"/>
                </a:lnTo>
                <a:lnTo>
                  <a:pt x="0" y="23"/>
                </a:lnTo>
                <a:lnTo>
                  <a:pt x="0" y="17"/>
                </a:lnTo>
                <a:lnTo>
                  <a:pt x="8" y="10"/>
                </a:lnTo>
                <a:lnTo>
                  <a:pt x="16" y="7"/>
                </a:lnTo>
                <a:lnTo>
                  <a:pt x="24" y="3"/>
                </a:lnTo>
                <a:lnTo>
                  <a:pt x="24" y="0"/>
                </a:lnTo>
                <a:lnTo>
                  <a:pt x="32" y="0"/>
                </a:lnTo>
                <a:lnTo>
                  <a:pt x="32" y="3"/>
                </a:lnTo>
                <a:lnTo>
                  <a:pt x="40" y="7"/>
                </a:lnTo>
                <a:lnTo>
                  <a:pt x="48" y="10"/>
                </a:lnTo>
                <a:lnTo>
                  <a:pt x="52" y="13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2" y="13"/>
                </a:lnTo>
                <a:lnTo>
                  <a:pt x="32" y="37"/>
                </a:lnTo>
                <a:lnTo>
                  <a:pt x="40" y="37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7"/>
                </a:lnTo>
                <a:lnTo>
                  <a:pt x="56" y="50"/>
                </a:lnTo>
                <a:lnTo>
                  <a:pt x="56" y="53"/>
                </a:lnTo>
                <a:lnTo>
                  <a:pt x="60" y="57"/>
                </a:lnTo>
                <a:lnTo>
                  <a:pt x="56" y="67"/>
                </a:lnTo>
                <a:lnTo>
                  <a:pt x="52" y="73"/>
                </a:lnTo>
                <a:lnTo>
                  <a:pt x="44" y="80"/>
                </a:lnTo>
                <a:lnTo>
                  <a:pt x="32" y="80"/>
                </a:lnTo>
                <a:lnTo>
                  <a:pt x="32" y="90"/>
                </a:lnTo>
                <a:lnTo>
                  <a:pt x="24" y="90"/>
                </a:lnTo>
                <a:close/>
                <a:moveTo>
                  <a:pt x="24" y="13"/>
                </a:moveTo>
                <a:lnTo>
                  <a:pt x="20" y="13"/>
                </a:lnTo>
                <a:lnTo>
                  <a:pt x="16" y="17"/>
                </a:lnTo>
                <a:lnTo>
                  <a:pt x="12" y="20"/>
                </a:lnTo>
                <a:lnTo>
                  <a:pt x="12" y="23"/>
                </a:lnTo>
                <a:lnTo>
                  <a:pt x="12" y="27"/>
                </a:lnTo>
                <a:lnTo>
                  <a:pt x="16" y="30"/>
                </a:lnTo>
                <a:lnTo>
                  <a:pt x="20" y="33"/>
                </a:lnTo>
                <a:lnTo>
                  <a:pt x="24" y="33"/>
                </a:lnTo>
                <a:lnTo>
                  <a:pt x="24" y="13"/>
                </a:lnTo>
                <a:close/>
                <a:moveTo>
                  <a:pt x="32" y="73"/>
                </a:moveTo>
                <a:lnTo>
                  <a:pt x="36" y="70"/>
                </a:lnTo>
                <a:lnTo>
                  <a:pt x="44" y="67"/>
                </a:lnTo>
                <a:lnTo>
                  <a:pt x="44" y="63"/>
                </a:lnTo>
                <a:lnTo>
                  <a:pt x="48" y="60"/>
                </a:lnTo>
                <a:lnTo>
                  <a:pt x="44" y="53"/>
                </a:lnTo>
                <a:lnTo>
                  <a:pt x="44" y="50"/>
                </a:lnTo>
                <a:lnTo>
                  <a:pt x="40" y="50"/>
                </a:lnTo>
                <a:lnTo>
                  <a:pt x="32" y="47"/>
                </a:lnTo>
                <a:lnTo>
                  <a:pt x="32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98" name="Freeform 190"/>
          <p:cNvSpPr>
            <a:spLocks/>
          </p:cNvSpPr>
          <p:nvPr/>
        </p:nvSpPr>
        <p:spPr bwMode="auto">
          <a:xfrm>
            <a:off x="4043363" y="5049838"/>
            <a:ext cx="88900" cy="95250"/>
          </a:xfrm>
          <a:custGeom>
            <a:avLst/>
            <a:gdLst>
              <a:gd name="T0" fmla="*/ 19050 w 56"/>
              <a:gd name="T1" fmla="*/ 63500 h 60"/>
              <a:gd name="T2" fmla="*/ 25400 w 56"/>
              <a:gd name="T3" fmla="*/ 74613 h 60"/>
              <a:gd name="T4" fmla="*/ 44450 w 56"/>
              <a:gd name="T5" fmla="*/ 79375 h 60"/>
              <a:gd name="T6" fmla="*/ 63500 w 56"/>
              <a:gd name="T7" fmla="*/ 74613 h 60"/>
              <a:gd name="T8" fmla="*/ 69850 w 56"/>
              <a:gd name="T9" fmla="*/ 63500 h 60"/>
              <a:gd name="T10" fmla="*/ 63500 w 56"/>
              <a:gd name="T11" fmla="*/ 58738 h 60"/>
              <a:gd name="T12" fmla="*/ 44450 w 56"/>
              <a:gd name="T13" fmla="*/ 53975 h 60"/>
              <a:gd name="T14" fmla="*/ 19050 w 56"/>
              <a:gd name="T15" fmla="*/ 47625 h 60"/>
              <a:gd name="T16" fmla="*/ 6350 w 56"/>
              <a:gd name="T17" fmla="*/ 38100 h 60"/>
              <a:gd name="T18" fmla="*/ 0 w 56"/>
              <a:gd name="T19" fmla="*/ 26988 h 60"/>
              <a:gd name="T20" fmla="*/ 6350 w 56"/>
              <a:gd name="T21" fmla="*/ 15875 h 60"/>
              <a:gd name="T22" fmla="*/ 12700 w 56"/>
              <a:gd name="T23" fmla="*/ 6350 h 60"/>
              <a:gd name="T24" fmla="*/ 25400 w 56"/>
              <a:gd name="T25" fmla="*/ 6350 h 60"/>
              <a:gd name="T26" fmla="*/ 38100 w 56"/>
              <a:gd name="T27" fmla="*/ 0 h 60"/>
              <a:gd name="T28" fmla="*/ 63500 w 56"/>
              <a:gd name="T29" fmla="*/ 6350 h 60"/>
              <a:gd name="T30" fmla="*/ 76200 w 56"/>
              <a:gd name="T31" fmla="*/ 11113 h 60"/>
              <a:gd name="T32" fmla="*/ 82550 w 56"/>
              <a:gd name="T33" fmla="*/ 26988 h 60"/>
              <a:gd name="T34" fmla="*/ 57150 w 56"/>
              <a:gd name="T35" fmla="*/ 22225 h 60"/>
              <a:gd name="T36" fmla="*/ 50800 w 56"/>
              <a:gd name="T37" fmla="*/ 15875 h 60"/>
              <a:gd name="T38" fmla="*/ 31750 w 56"/>
              <a:gd name="T39" fmla="*/ 15875 h 60"/>
              <a:gd name="T40" fmla="*/ 19050 w 56"/>
              <a:gd name="T41" fmla="*/ 22225 h 60"/>
              <a:gd name="T42" fmla="*/ 19050 w 56"/>
              <a:gd name="T43" fmla="*/ 26988 h 60"/>
              <a:gd name="T44" fmla="*/ 25400 w 56"/>
              <a:gd name="T45" fmla="*/ 31750 h 60"/>
              <a:gd name="T46" fmla="*/ 31750 w 56"/>
              <a:gd name="T47" fmla="*/ 31750 h 60"/>
              <a:gd name="T48" fmla="*/ 57150 w 56"/>
              <a:gd name="T49" fmla="*/ 42863 h 60"/>
              <a:gd name="T50" fmla="*/ 76200 w 56"/>
              <a:gd name="T51" fmla="*/ 47625 h 60"/>
              <a:gd name="T52" fmla="*/ 82550 w 56"/>
              <a:gd name="T53" fmla="*/ 58738 h 60"/>
              <a:gd name="T54" fmla="*/ 82550 w 56"/>
              <a:gd name="T55" fmla="*/ 74613 h 60"/>
              <a:gd name="T56" fmla="*/ 76200 w 56"/>
              <a:gd name="T57" fmla="*/ 85725 h 60"/>
              <a:gd name="T58" fmla="*/ 57150 w 56"/>
              <a:gd name="T59" fmla="*/ 90488 h 60"/>
              <a:gd name="T60" fmla="*/ 25400 w 56"/>
              <a:gd name="T61" fmla="*/ 90488 h 60"/>
              <a:gd name="T62" fmla="*/ 6350 w 56"/>
              <a:gd name="T63" fmla="*/ 74613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0">
                <a:moveTo>
                  <a:pt x="0" y="40"/>
                </a:moveTo>
                <a:lnTo>
                  <a:pt x="12" y="40"/>
                </a:lnTo>
                <a:lnTo>
                  <a:pt x="12" y="44"/>
                </a:lnTo>
                <a:lnTo>
                  <a:pt x="16" y="47"/>
                </a:lnTo>
                <a:lnTo>
                  <a:pt x="20" y="50"/>
                </a:lnTo>
                <a:lnTo>
                  <a:pt x="28" y="50"/>
                </a:lnTo>
                <a:lnTo>
                  <a:pt x="36" y="50"/>
                </a:lnTo>
                <a:lnTo>
                  <a:pt x="40" y="47"/>
                </a:lnTo>
                <a:lnTo>
                  <a:pt x="40" y="44"/>
                </a:lnTo>
                <a:lnTo>
                  <a:pt x="44" y="40"/>
                </a:lnTo>
                <a:lnTo>
                  <a:pt x="40" y="40"/>
                </a:lnTo>
                <a:lnTo>
                  <a:pt x="40" y="37"/>
                </a:lnTo>
                <a:lnTo>
                  <a:pt x="32" y="37"/>
                </a:lnTo>
                <a:lnTo>
                  <a:pt x="28" y="34"/>
                </a:lnTo>
                <a:lnTo>
                  <a:pt x="16" y="34"/>
                </a:lnTo>
                <a:lnTo>
                  <a:pt x="12" y="30"/>
                </a:lnTo>
                <a:lnTo>
                  <a:pt x="8" y="27"/>
                </a:lnTo>
                <a:lnTo>
                  <a:pt x="4" y="24"/>
                </a:lnTo>
                <a:lnTo>
                  <a:pt x="0" y="20"/>
                </a:lnTo>
                <a:lnTo>
                  <a:pt x="0" y="17"/>
                </a:lnTo>
                <a:lnTo>
                  <a:pt x="0" y="14"/>
                </a:lnTo>
                <a:lnTo>
                  <a:pt x="4" y="10"/>
                </a:lnTo>
                <a:lnTo>
                  <a:pt x="4" y="7"/>
                </a:lnTo>
                <a:lnTo>
                  <a:pt x="8" y="4"/>
                </a:lnTo>
                <a:lnTo>
                  <a:pt x="12" y="4"/>
                </a:lnTo>
                <a:lnTo>
                  <a:pt x="16" y="4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4"/>
                </a:lnTo>
                <a:lnTo>
                  <a:pt x="44" y="4"/>
                </a:lnTo>
                <a:lnTo>
                  <a:pt x="48" y="7"/>
                </a:lnTo>
                <a:lnTo>
                  <a:pt x="48" y="10"/>
                </a:lnTo>
                <a:lnTo>
                  <a:pt x="52" y="17"/>
                </a:lnTo>
                <a:lnTo>
                  <a:pt x="40" y="17"/>
                </a:lnTo>
                <a:lnTo>
                  <a:pt x="36" y="14"/>
                </a:lnTo>
                <a:lnTo>
                  <a:pt x="36" y="10"/>
                </a:lnTo>
                <a:lnTo>
                  <a:pt x="32" y="10"/>
                </a:lnTo>
                <a:lnTo>
                  <a:pt x="24" y="10"/>
                </a:lnTo>
                <a:lnTo>
                  <a:pt x="20" y="10"/>
                </a:lnTo>
                <a:lnTo>
                  <a:pt x="16" y="10"/>
                </a:lnTo>
                <a:lnTo>
                  <a:pt x="12" y="14"/>
                </a:lnTo>
                <a:lnTo>
                  <a:pt x="12" y="17"/>
                </a:lnTo>
                <a:lnTo>
                  <a:pt x="16" y="20"/>
                </a:lnTo>
                <a:lnTo>
                  <a:pt x="20" y="20"/>
                </a:lnTo>
                <a:lnTo>
                  <a:pt x="28" y="24"/>
                </a:lnTo>
                <a:lnTo>
                  <a:pt x="36" y="27"/>
                </a:lnTo>
                <a:lnTo>
                  <a:pt x="44" y="27"/>
                </a:lnTo>
                <a:lnTo>
                  <a:pt x="48" y="30"/>
                </a:lnTo>
                <a:lnTo>
                  <a:pt x="52" y="34"/>
                </a:lnTo>
                <a:lnTo>
                  <a:pt x="52" y="37"/>
                </a:lnTo>
                <a:lnTo>
                  <a:pt x="56" y="40"/>
                </a:lnTo>
                <a:lnTo>
                  <a:pt x="52" y="47"/>
                </a:lnTo>
                <a:lnTo>
                  <a:pt x="52" y="50"/>
                </a:lnTo>
                <a:lnTo>
                  <a:pt x="48" y="54"/>
                </a:lnTo>
                <a:lnTo>
                  <a:pt x="40" y="57"/>
                </a:lnTo>
                <a:lnTo>
                  <a:pt x="36" y="57"/>
                </a:lnTo>
                <a:lnTo>
                  <a:pt x="28" y="60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99" name="Freeform 191"/>
          <p:cNvSpPr>
            <a:spLocks/>
          </p:cNvSpPr>
          <p:nvPr/>
        </p:nvSpPr>
        <p:spPr bwMode="auto">
          <a:xfrm>
            <a:off x="4157663" y="5018088"/>
            <a:ext cx="57150" cy="122237"/>
          </a:xfrm>
          <a:custGeom>
            <a:avLst/>
            <a:gdLst>
              <a:gd name="T0" fmla="*/ 57150 w 36"/>
              <a:gd name="T1" fmla="*/ 122237 h 77"/>
              <a:gd name="T2" fmla="*/ 38100 w 36"/>
              <a:gd name="T3" fmla="*/ 122237 h 77"/>
              <a:gd name="T4" fmla="*/ 38100 w 36"/>
              <a:gd name="T5" fmla="*/ 26987 h 77"/>
              <a:gd name="T6" fmla="*/ 25400 w 36"/>
              <a:gd name="T7" fmla="*/ 31750 h 77"/>
              <a:gd name="T8" fmla="*/ 19050 w 36"/>
              <a:gd name="T9" fmla="*/ 38100 h 77"/>
              <a:gd name="T10" fmla="*/ 12700 w 36"/>
              <a:gd name="T11" fmla="*/ 42862 h 77"/>
              <a:gd name="T12" fmla="*/ 0 w 36"/>
              <a:gd name="T13" fmla="*/ 47625 h 77"/>
              <a:gd name="T14" fmla="*/ 0 w 36"/>
              <a:gd name="T15" fmla="*/ 31750 h 77"/>
              <a:gd name="T16" fmla="*/ 12700 w 36"/>
              <a:gd name="T17" fmla="*/ 26987 h 77"/>
              <a:gd name="T18" fmla="*/ 25400 w 36"/>
              <a:gd name="T19" fmla="*/ 15875 h 77"/>
              <a:gd name="T20" fmla="*/ 38100 w 36"/>
              <a:gd name="T21" fmla="*/ 11112 h 77"/>
              <a:gd name="T22" fmla="*/ 44450 w 36"/>
              <a:gd name="T23" fmla="*/ 0 h 77"/>
              <a:gd name="T24" fmla="*/ 57150 w 36"/>
              <a:gd name="T25" fmla="*/ 0 h 77"/>
              <a:gd name="T26" fmla="*/ 57150 w 36"/>
              <a:gd name="T27" fmla="*/ 122237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" h="77">
                <a:moveTo>
                  <a:pt x="36" y="77"/>
                </a:moveTo>
                <a:lnTo>
                  <a:pt x="24" y="77"/>
                </a:lnTo>
                <a:lnTo>
                  <a:pt x="24" y="17"/>
                </a:lnTo>
                <a:lnTo>
                  <a:pt x="16" y="20"/>
                </a:lnTo>
                <a:lnTo>
                  <a:pt x="12" y="24"/>
                </a:lnTo>
                <a:lnTo>
                  <a:pt x="8" y="27"/>
                </a:lnTo>
                <a:lnTo>
                  <a:pt x="0" y="30"/>
                </a:lnTo>
                <a:lnTo>
                  <a:pt x="0" y="20"/>
                </a:lnTo>
                <a:lnTo>
                  <a:pt x="8" y="17"/>
                </a:lnTo>
                <a:lnTo>
                  <a:pt x="16" y="10"/>
                </a:lnTo>
                <a:lnTo>
                  <a:pt x="24" y="7"/>
                </a:lnTo>
                <a:lnTo>
                  <a:pt x="28" y="0"/>
                </a:lnTo>
                <a:lnTo>
                  <a:pt x="36" y="0"/>
                </a:lnTo>
                <a:lnTo>
                  <a:pt x="36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0" name="Freeform 192"/>
          <p:cNvSpPr>
            <a:spLocks/>
          </p:cNvSpPr>
          <p:nvPr/>
        </p:nvSpPr>
        <p:spPr bwMode="auto">
          <a:xfrm>
            <a:off x="4271963" y="5124450"/>
            <a:ext cx="19050" cy="42863"/>
          </a:xfrm>
          <a:custGeom>
            <a:avLst/>
            <a:gdLst>
              <a:gd name="T0" fmla="*/ 0 w 12"/>
              <a:gd name="T1" fmla="*/ 15875 h 27"/>
              <a:gd name="T2" fmla="*/ 0 w 12"/>
              <a:gd name="T3" fmla="*/ 0 h 27"/>
              <a:gd name="T4" fmla="*/ 19050 w 12"/>
              <a:gd name="T5" fmla="*/ 0 h 27"/>
              <a:gd name="T6" fmla="*/ 19050 w 12"/>
              <a:gd name="T7" fmla="*/ 15875 h 27"/>
              <a:gd name="T8" fmla="*/ 12700 w 12"/>
              <a:gd name="T9" fmla="*/ 26988 h 27"/>
              <a:gd name="T10" fmla="*/ 12700 w 12"/>
              <a:gd name="T11" fmla="*/ 31750 h 27"/>
              <a:gd name="T12" fmla="*/ 6350 w 12"/>
              <a:gd name="T13" fmla="*/ 38100 h 27"/>
              <a:gd name="T14" fmla="*/ 0 w 12"/>
              <a:gd name="T15" fmla="*/ 42863 h 27"/>
              <a:gd name="T16" fmla="*/ 0 w 12"/>
              <a:gd name="T17" fmla="*/ 38100 h 27"/>
              <a:gd name="T18" fmla="*/ 0 w 12"/>
              <a:gd name="T19" fmla="*/ 31750 h 27"/>
              <a:gd name="T20" fmla="*/ 6350 w 12"/>
              <a:gd name="T21" fmla="*/ 31750 h 27"/>
              <a:gd name="T22" fmla="*/ 6350 w 12"/>
              <a:gd name="T23" fmla="*/ 26988 h 27"/>
              <a:gd name="T24" fmla="*/ 6350 w 12"/>
              <a:gd name="T25" fmla="*/ 15875 h 27"/>
              <a:gd name="T26" fmla="*/ 0 w 12"/>
              <a:gd name="T27" fmla="*/ 15875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8" y="17"/>
                </a:lnTo>
                <a:lnTo>
                  <a:pt x="8" y="20"/>
                </a:lnTo>
                <a:lnTo>
                  <a:pt x="4" y="24"/>
                </a:lnTo>
                <a:lnTo>
                  <a:pt x="0" y="27"/>
                </a:lnTo>
                <a:lnTo>
                  <a:pt x="0" y="24"/>
                </a:lnTo>
                <a:lnTo>
                  <a:pt x="0" y="20"/>
                </a:lnTo>
                <a:lnTo>
                  <a:pt x="4" y="20"/>
                </a:lnTo>
                <a:lnTo>
                  <a:pt x="4" y="17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1" name="Freeform 193"/>
          <p:cNvSpPr>
            <a:spLocks noEditPoints="1"/>
          </p:cNvSpPr>
          <p:nvPr/>
        </p:nvSpPr>
        <p:spPr bwMode="auto">
          <a:xfrm>
            <a:off x="4373563" y="5013325"/>
            <a:ext cx="95250" cy="142875"/>
          </a:xfrm>
          <a:custGeom>
            <a:avLst/>
            <a:gdLst>
              <a:gd name="T0" fmla="*/ 44450 w 60"/>
              <a:gd name="T1" fmla="*/ 131763 h 90"/>
              <a:gd name="T2" fmla="*/ 1905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19050 w 60"/>
              <a:gd name="T9" fmla="*/ 100013 h 90"/>
              <a:gd name="T10" fmla="*/ 31750 w 60"/>
              <a:gd name="T11" fmla="*/ 111125 h 90"/>
              <a:gd name="T12" fmla="*/ 4445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2700 w 60"/>
              <a:gd name="T21" fmla="*/ 15875 h 90"/>
              <a:gd name="T22" fmla="*/ 44450 w 60"/>
              <a:gd name="T23" fmla="*/ 4763 h 90"/>
              <a:gd name="T24" fmla="*/ 50800 w 60"/>
              <a:gd name="T25" fmla="*/ 0 h 90"/>
              <a:gd name="T26" fmla="*/ 63500 w 60"/>
              <a:gd name="T27" fmla="*/ 11113 h 90"/>
              <a:gd name="T28" fmla="*/ 88900 w 60"/>
              <a:gd name="T29" fmla="*/ 20638 h 90"/>
              <a:gd name="T30" fmla="*/ 69850 w 60"/>
              <a:gd name="T31" fmla="*/ 36513 h 90"/>
              <a:gd name="T32" fmla="*/ 63500 w 60"/>
              <a:gd name="T33" fmla="*/ 26988 h 90"/>
              <a:gd name="T34" fmla="*/ 50800 w 60"/>
              <a:gd name="T35" fmla="*/ 20638 h 90"/>
              <a:gd name="T36" fmla="*/ 63500 w 60"/>
              <a:gd name="T37" fmla="*/ 58738 h 90"/>
              <a:gd name="T38" fmla="*/ 76200 w 60"/>
              <a:gd name="T39" fmla="*/ 63500 h 90"/>
              <a:gd name="T40" fmla="*/ 88900 w 60"/>
              <a:gd name="T41" fmla="*/ 74613 h 90"/>
              <a:gd name="T42" fmla="*/ 95250 w 60"/>
              <a:gd name="T43" fmla="*/ 84138 h 90"/>
              <a:gd name="T44" fmla="*/ 88900 w 60"/>
              <a:gd name="T45" fmla="*/ 106363 h 90"/>
              <a:gd name="T46" fmla="*/ 69850 w 60"/>
              <a:gd name="T47" fmla="*/ 127000 h 90"/>
              <a:gd name="T48" fmla="*/ 50800 w 60"/>
              <a:gd name="T49" fmla="*/ 142875 h 90"/>
              <a:gd name="T50" fmla="*/ 44450 w 60"/>
              <a:gd name="T51" fmla="*/ 20638 h 90"/>
              <a:gd name="T52" fmla="*/ 25400 w 60"/>
              <a:gd name="T53" fmla="*/ 26988 h 90"/>
              <a:gd name="T54" fmla="*/ 19050 w 60"/>
              <a:gd name="T55" fmla="*/ 36513 h 90"/>
              <a:gd name="T56" fmla="*/ 25400 w 60"/>
              <a:gd name="T57" fmla="*/ 47625 h 90"/>
              <a:gd name="T58" fmla="*/ 44450 w 60"/>
              <a:gd name="T59" fmla="*/ 52388 h 90"/>
              <a:gd name="T60" fmla="*/ 50800 w 60"/>
              <a:gd name="T61" fmla="*/ 115888 h 90"/>
              <a:gd name="T62" fmla="*/ 69850 w 60"/>
              <a:gd name="T63" fmla="*/ 106363 h 90"/>
              <a:gd name="T64" fmla="*/ 76200 w 60"/>
              <a:gd name="T65" fmla="*/ 95250 h 90"/>
              <a:gd name="T66" fmla="*/ 69850 w 60"/>
              <a:gd name="T67" fmla="*/ 79375 h 90"/>
              <a:gd name="T68" fmla="*/ 5080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3"/>
                </a:lnTo>
                <a:lnTo>
                  <a:pt x="20" y="80"/>
                </a:lnTo>
                <a:lnTo>
                  <a:pt x="12" y="80"/>
                </a:lnTo>
                <a:lnTo>
                  <a:pt x="8" y="77"/>
                </a:lnTo>
                <a:lnTo>
                  <a:pt x="4" y="70"/>
                </a:lnTo>
                <a:lnTo>
                  <a:pt x="0" y="67"/>
                </a:lnTo>
                <a:lnTo>
                  <a:pt x="0" y="60"/>
                </a:lnTo>
                <a:lnTo>
                  <a:pt x="12" y="57"/>
                </a:lnTo>
                <a:lnTo>
                  <a:pt x="12" y="63"/>
                </a:lnTo>
                <a:lnTo>
                  <a:pt x="16" y="67"/>
                </a:lnTo>
                <a:lnTo>
                  <a:pt x="20" y="70"/>
                </a:lnTo>
                <a:lnTo>
                  <a:pt x="28" y="73"/>
                </a:lnTo>
                <a:lnTo>
                  <a:pt x="28" y="43"/>
                </a:lnTo>
                <a:lnTo>
                  <a:pt x="20" y="43"/>
                </a:lnTo>
                <a:lnTo>
                  <a:pt x="12" y="40"/>
                </a:lnTo>
                <a:lnTo>
                  <a:pt x="8" y="37"/>
                </a:lnTo>
                <a:lnTo>
                  <a:pt x="4" y="33"/>
                </a:lnTo>
                <a:lnTo>
                  <a:pt x="0" y="30"/>
                </a:lnTo>
                <a:lnTo>
                  <a:pt x="0" y="23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8" y="3"/>
                </a:lnTo>
                <a:lnTo>
                  <a:pt x="28" y="0"/>
                </a:lnTo>
                <a:lnTo>
                  <a:pt x="32" y="0"/>
                </a:lnTo>
                <a:lnTo>
                  <a:pt x="32" y="3"/>
                </a:lnTo>
                <a:lnTo>
                  <a:pt x="40" y="7"/>
                </a:lnTo>
                <a:lnTo>
                  <a:pt x="48" y="10"/>
                </a:lnTo>
                <a:lnTo>
                  <a:pt x="56" y="13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2" y="13"/>
                </a:lnTo>
                <a:lnTo>
                  <a:pt x="32" y="37"/>
                </a:lnTo>
                <a:lnTo>
                  <a:pt x="40" y="37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7"/>
                </a:lnTo>
                <a:lnTo>
                  <a:pt x="56" y="50"/>
                </a:lnTo>
                <a:lnTo>
                  <a:pt x="60" y="53"/>
                </a:lnTo>
                <a:lnTo>
                  <a:pt x="60" y="57"/>
                </a:lnTo>
                <a:lnTo>
                  <a:pt x="56" y="67"/>
                </a:lnTo>
                <a:lnTo>
                  <a:pt x="52" y="73"/>
                </a:lnTo>
                <a:lnTo>
                  <a:pt x="44" y="80"/>
                </a:lnTo>
                <a:lnTo>
                  <a:pt x="32" y="80"/>
                </a:lnTo>
                <a:lnTo>
                  <a:pt x="32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0" y="13"/>
                </a:lnTo>
                <a:lnTo>
                  <a:pt x="16" y="17"/>
                </a:lnTo>
                <a:lnTo>
                  <a:pt x="12" y="20"/>
                </a:lnTo>
                <a:lnTo>
                  <a:pt x="12" y="23"/>
                </a:lnTo>
                <a:lnTo>
                  <a:pt x="12" y="27"/>
                </a:lnTo>
                <a:lnTo>
                  <a:pt x="16" y="30"/>
                </a:lnTo>
                <a:lnTo>
                  <a:pt x="20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2" y="73"/>
                </a:moveTo>
                <a:lnTo>
                  <a:pt x="40" y="70"/>
                </a:lnTo>
                <a:lnTo>
                  <a:pt x="44" y="67"/>
                </a:lnTo>
                <a:lnTo>
                  <a:pt x="48" y="63"/>
                </a:lnTo>
                <a:lnTo>
                  <a:pt x="48" y="60"/>
                </a:lnTo>
                <a:lnTo>
                  <a:pt x="48" y="53"/>
                </a:lnTo>
                <a:lnTo>
                  <a:pt x="44" y="50"/>
                </a:lnTo>
                <a:lnTo>
                  <a:pt x="40" y="50"/>
                </a:lnTo>
                <a:lnTo>
                  <a:pt x="32" y="47"/>
                </a:lnTo>
                <a:lnTo>
                  <a:pt x="32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2" name="Freeform 194"/>
          <p:cNvSpPr>
            <a:spLocks/>
          </p:cNvSpPr>
          <p:nvPr/>
        </p:nvSpPr>
        <p:spPr bwMode="auto">
          <a:xfrm>
            <a:off x="4481513" y="5049838"/>
            <a:ext cx="88900" cy="95250"/>
          </a:xfrm>
          <a:custGeom>
            <a:avLst/>
            <a:gdLst>
              <a:gd name="T0" fmla="*/ 19050 w 56"/>
              <a:gd name="T1" fmla="*/ 63500 h 60"/>
              <a:gd name="T2" fmla="*/ 25400 w 56"/>
              <a:gd name="T3" fmla="*/ 74613 h 60"/>
              <a:gd name="T4" fmla="*/ 44450 w 56"/>
              <a:gd name="T5" fmla="*/ 79375 h 60"/>
              <a:gd name="T6" fmla="*/ 63500 w 56"/>
              <a:gd name="T7" fmla="*/ 74613 h 60"/>
              <a:gd name="T8" fmla="*/ 69850 w 56"/>
              <a:gd name="T9" fmla="*/ 63500 h 60"/>
              <a:gd name="T10" fmla="*/ 63500 w 56"/>
              <a:gd name="T11" fmla="*/ 58738 h 60"/>
              <a:gd name="T12" fmla="*/ 44450 w 56"/>
              <a:gd name="T13" fmla="*/ 53975 h 60"/>
              <a:gd name="T14" fmla="*/ 19050 w 56"/>
              <a:gd name="T15" fmla="*/ 47625 h 60"/>
              <a:gd name="T16" fmla="*/ 6350 w 56"/>
              <a:gd name="T17" fmla="*/ 38100 h 60"/>
              <a:gd name="T18" fmla="*/ 6350 w 56"/>
              <a:gd name="T19" fmla="*/ 26988 h 60"/>
              <a:gd name="T20" fmla="*/ 6350 w 56"/>
              <a:gd name="T21" fmla="*/ 15875 h 60"/>
              <a:gd name="T22" fmla="*/ 12700 w 56"/>
              <a:gd name="T23" fmla="*/ 6350 h 60"/>
              <a:gd name="T24" fmla="*/ 25400 w 56"/>
              <a:gd name="T25" fmla="*/ 6350 h 60"/>
              <a:gd name="T26" fmla="*/ 44450 w 56"/>
              <a:gd name="T27" fmla="*/ 0 h 60"/>
              <a:gd name="T28" fmla="*/ 63500 w 56"/>
              <a:gd name="T29" fmla="*/ 6350 h 60"/>
              <a:gd name="T30" fmla="*/ 76200 w 56"/>
              <a:gd name="T31" fmla="*/ 11113 h 60"/>
              <a:gd name="T32" fmla="*/ 82550 w 56"/>
              <a:gd name="T33" fmla="*/ 26988 h 60"/>
              <a:gd name="T34" fmla="*/ 63500 w 56"/>
              <a:gd name="T35" fmla="*/ 22225 h 60"/>
              <a:gd name="T36" fmla="*/ 50800 w 56"/>
              <a:gd name="T37" fmla="*/ 15875 h 60"/>
              <a:gd name="T38" fmla="*/ 31750 w 56"/>
              <a:gd name="T39" fmla="*/ 15875 h 60"/>
              <a:gd name="T40" fmla="*/ 25400 w 56"/>
              <a:gd name="T41" fmla="*/ 22225 h 60"/>
              <a:gd name="T42" fmla="*/ 25400 w 56"/>
              <a:gd name="T43" fmla="*/ 26988 h 60"/>
              <a:gd name="T44" fmla="*/ 25400 w 56"/>
              <a:gd name="T45" fmla="*/ 31750 h 60"/>
              <a:gd name="T46" fmla="*/ 38100 w 56"/>
              <a:gd name="T47" fmla="*/ 31750 h 60"/>
              <a:gd name="T48" fmla="*/ 57150 w 56"/>
              <a:gd name="T49" fmla="*/ 42863 h 60"/>
              <a:gd name="T50" fmla="*/ 76200 w 56"/>
              <a:gd name="T51" fmla="*/ 47625 h 60"/>
              <a:gd name="T52" fmla="*/ 88900 w 56"/>
              <a:gd name="T53" fmla="*/ 58738 h 60"/>
              <a:gd name="T54" fmla="*/ 88900 w 56"/>
              <a:gd name="T55" fmla="*/ 74613 h 60"/>
              <a:gd name="T56" fmla="*/ 76200 w 56"/>
              <a:gd name="T57" fmla="*/ 85725 h 60"/>
              <a:gd name="T58" fmla="*/ 57150 w 56"/>
              <a:gd name="T59" fmla="*/ 90488 h 60"/>
              <a:gd name="T60" fmla="*/ 25400 w 56"/>
              <a:gd name="T61" fmla="*/ 90488 h 60"/>
              <a:gd name="T62" fmla="*/ 6350 w 56"/>
              <a:gd name="T63" fmla="*/ 74613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0">
                <a:moveTo>
                  <a:pt x="0" y="40"/>
                </a:moveTo>
                <a:lnTo>
                  <a:pt x="12" y="40"/>
                </a:lnTo>
                <a:lnTo>
                  <a:pt x="16" y="44"/>
                </a:lnTo>
                <a:lnTo>
                  <a:pt x="16" y="47"/>
                </a:lnTo>
                <a:lnTo>
                  <a:pt x="24" y="50"/>
                </a:lnTo>
                <a:lnTo>
                  <a:pt x="28" y="50"/>
                </a:lnTo>
                <a:lnTo>
                  <a:pt x="36" y="50"/>
                </a:lnTo>
                <a:lnTo>
                  <a:pt x="40" y="47"/>
                </a:lnTo>
                <a:lnTo>
                  <a:pt x="44" y="44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28" y="34"/>
                </a:lnTo>
                <a:lnTo>
                  <a:pt x="20" y="34"/>
                </a:lnTo>
                <a:lnTo>
                  <a:pt x="12" y="30"/>
                </a:lnTo>
                <a:lnTo>
                  <a:pt x="8" y="27"/>
                </a:lnTo>
                <a:lnTo>
                  <a:pt x="4" y="24"/>
                </a:lnTo>
                <a:lnTo>
                  <a:pt x="4" y="20"/>
                </a:lnTo>
                <a:lnTo>
                  <a:pt x="4" y="17"/>
                </a:lnTo>
                <a:lnTo>
                  <a:pt x="4" y="14"/>
                </a:lnTo>
                <a:lnTo>
                  <a:pt x="4" y="10"/>
                </a:lnTo>
                <a:lnTo>
                  <a:pt x="8" y="7"/>
                </a:lnTo>
                <a:lnTo>
                  <a:pt x="8" y="4"/>
                </a:lnTo>
                <a:lnTo>
                  <a:pt x="12" y="4"/>
                </a:lnTo>
                <a:lnTo>
                  <a:pt x="16" y="4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4"/>
                </a:lnTo>
                <a:lnTo>
                  <a:pt x="44" y="4"/>
                </a:lnTo>
                <a:lnTo>
                  <a:pt x="48" y="7"/>
                </a:lnTo>
                <a:lnTo>
                  <a:pt x="52" y="10"/>
                </a:lnTo>
                <a:lnTo>
                  <a:pt x="52" y="17"/>
                </a:lnTo>
                <a:lnTo>
                  <a:pt x="40" y="17"/>
                </a:lnTo>
                <a:lnTo>
                  <a:pt x="40" y="14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0"/>
                </a:lnTo>
                <a:lnTo>
                  <a:pt x="16" y="14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4" y="20"/>
                </a:lnTo>
                <a:lnTo>
                  <a:pt x="28" y="24"/>
                </a:lnTo>
                <a:lnTo>
                  <a:pt x="36" y="27"/>
                </a:lnTo>
                <a:lnTo>
                  <a:pt x="44" y="27"/>
                </a:lnTo>
                <a:lnTo>
                  <a:pt x="48" y="30"/>
                </a:lnTo>
                <a:lnTo>
                  <a:pt x="52" y="34"/>
                </a:lnTo>
                <a:lnTo>
                  <a:pt x="56" y="37"/>
                </a:lnTo>
                <a:lnTo>
                  <a:pt x="56" y="40"/>
                </a:lnTo>
                <a:lnTo>
                  <a:pt x="56" y="47"/>
                </a:lnTo>
                <a:lnTo>
                  <a:pt x="52" y="50"/>
                </a:lnTo>
                <a:lnTo>
                  <a:pt x="48" y="54"/>
                </a:lnTo>
                <a:lnTo>
                  <a:pt x="44" y="57"/>
                </a:lnTo>
                <a:lnTo>
                  <a:pt x="36" y="57"/>
                </a:lnTo>
                <a:lnTo>
                  <a:pt x="28" y="60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3" name="Freeform 195"/>
          <p:cNvSpPr>
            <a:spLocks/>
          </p:cNvSpPr>
          <p:nvPr/>
        </p:nvSpPr>
        <p:spPr bwMode="auto">
          <a:xfrm>
            <a:off x="4583113" y="5018088"/>
            <a:ext cx="95250" cy="122237"/>
          </a:xfrm>
          <a:custGeom>
            <a:avLst/>
            <a:gdLst>
              <a:gd name="T0" fmla="*/ 95250 w 60"/>
              <a:gd name="T1" fmla="*/ 106362 h 77"/>
              <a:gd name="T2" fmla="*/ 95250 w 60"/>
              <a:gd name="T3" fmla="*/ 122237 h 77"/>
              <a:gd name="T4" fmla="*/ 0 w 60"/>
              <a:gd name="T5" fmla="*/ 122237 h 77"/>
              <a:gd name="T6" fmla="*/ 0 w 60"/>
              <a:gd name="T7" fmla="*/ 117475 h 77"/>
              <a:gd name="T8" fmla="*/ 6350 w 60"/>
              <a:gd name="T9" fmla="*/ 111125 h 77"/>
              <a:gd name="T10" fmla="*/ 6350 w 60"/>
              <a:gd name="T11" fmla="*/ 106362 h 77"/>
              <a:gd name="T12" fmla="*/ 12700 w 60"/>
              <a:gd name="T13" fmla="*/ 95250 h 77"/>
              <a:gd name="T14" fmla="*/ 25400 w 60"/>
              <a:gd name="T15" fmla="*/ 85725 h 77"/>
              <a:gd name="T16" fmla="*/ 38100 w 60"/>
              <a:gd name="T17" fmla="*/ 79375 h 77"/>
              <a:gd name="T18" fmla="*/ 57150 w 60"/>
              <a:gd name="T19" fmla="*/ 63500 h 77"/>
              <a:gd name="T20" fmla="*/ 69850 w 60"/>
              <a:gd name="T21" fmla="*/ 53975 h 77"/>
              <a:gd name="T22" fmla="*/ 76200 w 60"/>
              <a:gd name="T23" fmla="*/ 42862 h 77"/>
              <a:gd name="T24" fmla="*/ 76200 w 60"/>
              <a:gd name="T25" fmla="*/ 38100 h 77"/>
              <a:gd name="T26" fmla="*/ 76200 w 60"/>
              <a:gd name="T27" fmla="*/ 26987 h 77"/>
              <a:gd name="T28" fmla="*/ 69850 w 60"/>
              <a:gd name="T29" fmla="*/ 22225 h 77"/>
              <a:gd name="T30" fmla="*/ 57150 w 60"/>
              <a:gd name="T31" fmla="*/ 15875 h 77"/>
              <a:gd name="T32" fmla="*/ 50800 w 60"/>
              <a:gd name="T33" fmla="*/ 15875 h 77"/>
              <a:gd name="T34" fmla="*/ 38100 w 60"/>
              <a:gd name="T35" fmla="*/ 15875 h 77"/>
              <a:gd name="T36" fmla="*/ 31750 w 60"/>
              <a:gd name="T37" fmla="*/ 22225 h 77"/>
              <a:gd name="T38" fmla="*/ 25400 w 60"/>
              <a:gd name="T39" fmla="*/ 26987 h 77"/>
              <a:gd name="T40" fmla="*/ 25400 w 60"/>
              <a:gd name="T41" fmla="*/ 38100 h 77"/>
              <a:gd name="T42" fmla="*/ 6350 w 60"/>
              <a:gd name="T43" fmla="*/ 38100 h 77"/>
              <a:gd name="T44" fmla="*/ 6350 w 60"/>
              <a:gd name="T45" fmla="*/ 22225 h 77"/>
              <a:gd name="T46" fmla="*/ 19050 w 60"/>
              <a:gd name="T47" fmla="*/ 11112 h 77"/>
              <a:gd name="T48" fmla="*/ 31750 w 60"/>
              <a:gd name="T49" fmla="*/ 6350 h 77"/>
              <a:gd name="T50" fmla="*/ 50800 w 60"/>
              <a:gd name="T51" fmla="*/ 0 h 77"/>
              <a:gd name="T52" fmla="*/ 69850 w 60"/>
              <a:gd name="T53" fmla="*/ 6350 h 77"/>
              <a:gd name="T54" fmla="*/ 82550 w 60"/>
              <a:gd name="T55" fmla="*/ 11112 h 77"/>
              <a:gd name="T56" fmla="*/ 88900 w 60"/>
              <a:gd name="T57" fmla="*/ 22225 h 77"/>
              <a:gd name="T58" fmla="*/ 95250 w 60"/>
              <a:gd name="T59" fmla="*/ 38100 h 77"/>
              <a:gd name="T60" fmla="*/ 95250 w 60"/>
              <a:gd name="T61" fmla="*/ 42862 h 77"/>
              <a:gd name="T62" fmla="*/ 88900 w 60"/>
              <a:gd name="T63" fmla="*/ 47625 h 77"/>
              <a:gd name="T64" fmla="*/ 88900 w 60"/>
              <a:gd name="T65" fmla="*/ 58737 h 77"/>
              <a:gd name="T66" fmla="*/ 82550 w 60"/>
              <a:gd name="T67" fmla="*/ 63500 h 77"/>
              <a:gd name="T68" fmla="*/ 69850 w 60"/>
              <a:gd name="T69" fmla="*/ 74612 h 77"/>
              <a:gd name="T70" fmla="*/ 57150 w 60"/>
              <a:gd name="T71" fmla="*/ 85725 h 77"/>
              <a:gd name="T72" fmla="*/ 44450 w 60"/>
              <a:gd name="T73" fmla="*/ 95250 h 77"/>
              <a:gd name="T74" fmla="*/ 31750 w 60"/>
              <a:gd name="T75" fmla="*/ 101600 h 77"/>
              <a:gd name="T76" fmla="*/ 31750 w 60"/>
              <a:gd name="T77" fmla="*/ 101600 h 77"/>
              <a:gd name="T78" fmla="*/ 25400 w 60"/>
              <a:gd name="T79" fmla="*/ 106362 h 77"/>
              <a:gd name="T80" fmla="*/ 95250 w 60"/>
              <a:gd name="T81" fmla="*/ 106362 h 7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" h="77">
                <a:moveTo>
                  <a:pt x="60" y="67"/>
                </a:moveTo>
                <a:lnTo>
                  <a:pt x="60" y="77"/>
                </a:lnTo>
                <a:lnTo>
                  <a:pt x="0" y="77"/>
                </a:lnTo>
                <a:lnTo>
                  <a:pt x="0" y="74"/>
                </a:lnTo>
                <a:lnTo>
                  <a:pt x="4" y="70"/>
                </a:lnTo>
                <a:lnTo>
                  <a:pt x="4" y="67"/>
                </a:lnTo>
                <a:lnTo>
                  <a:pt x="8" y="60"/>
                </a:lnTo>
                <a:lnTo>
                  <a:pt x="16" y="54"/>
                </a:lnTo>
                <a:lnTo>
                  <a:pt x="24" y="50"/>
                </a:lnTo>
                <a:lnTo>
                  <a:pt x="36" y="40"/>
                </a:lnTo>
                <a:lnTo>
                  <a:pt x="44" y="34"/>
                </a:lnTo>
                <a:lnTo>
                  <a:pt x="48" y="27"/>
                </a:lnTo>
                <a:lnTo>
                  <a:pt x="48" y="24"/>
                </a:lnTo>
                <a:lnTo>
                  <a:pt x="48" y="17"/>
                </a:lnTo>
                <a:lnTo>
                  <a:pt x="44" y="14"/>
                </a:lnTo>
                <a:lnTo>
                  <a:pt x="36" y="10"/>
                </a:lnTo>
                <a:lnTo>
                  <a:pt x="32" y="10"/>
                </a:lnTo>
                <a:lnTo>
                  <a:pt x="24" y="10"/>
                </a:lnTo>
                <a:lnTo>
                  <a:pt x="20" y="14"/>
                </a:lnTo>
                <a:lnTo>
                  <a:pt x="16" y="17"/>
                </a:lnTo>
                <a:lnTo>
                  <a:pt x="16" y="24"/>
                </a:lnTo>
                <a:lnTo>
                  <a:pt x="4" y="24"/>
                </a:lnTo>
                <a:lnTo>
                  <a:pt x="4" y="14"/>
                </a:lnTo>
                <a:lnTo>
                  <a:pt x="12" y="7"/>
                </a:lnTo>
                <a:lnTo>
                  <a:pt x="20" y="4"/>
                </a:lnTo>
                <a:lnTo>
                  <a:pt x="32" y="0"/>
                </a:lnTo>
                <a:lnTo>
                  <a:pt x="44" y="4"/>
                </a:lnTo>
                <a:lnTo>
                  <a:pt x="52" y="7"/>
                </a:lnTo>
                <a:lnTo>
                  <a:pt x="56" y="14"/>
                </a:lnTo>
                <a:lnTo>
                  <a:pt x="60" y="24"/>
                </a:lnTo>
                <a:lnTo>
                  <a:pt x="60" y="27"/>
                </a:lnTo>
                <a:lnTo>
                  <a:pt x="56" y="30"/>
                </a:lnTo>
                <a:lnTo>
                  <a:pt x="56" y="37"/>
                </a:lnTo>
                <a:lnTo>
                  <a:pt x="52" y="40"/>
                </a:lnTo>
                <a:lnTo>
                  <a:pt x="44" y="47"/>
                </a:lnTo>
                <a:lnTo>
                  <a:pt x="36" y="54"/>
                </a:lnTo>
                <a:lnTo>
                  <a:pt x="28" y="60"/>
                </a:lnTo>
                <a:lnTo>
                  <a:pt x="20" y="64"/>
                </a:lnTo>
                <a:lnTo>
                  <a:pt x="16" y="67"/>
                </a:lnTo>
                <a:lnTo>
                  <a:pt x="60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4" name="Freeform 196"/>
          <p:cNvSpPr>
            <a:spLocks/>
          </p:cNvSpPr>
          <p:nvPr/>
        </p:nvSpPr>
        <p:spPr bwMode="auto">
          <a:xfrm>
            <a:off x="4710113" y="5124450"/>
            <a:ext cx="19050" cy="42863"/>
          </a:xfrm>
          <a:custGeom>
            <a:avLst/>
            <a:gdLst>
              <a:gd name="T0" fmla="*/ 0 w 12"/>
              <a:gd name="T1" fmla="*/ 15875 h 27"/>
              <a:gd name="T2" fmla="*/ 0 w 12"/>
              <a:gd name="T3" fmla="*/ 0 h 27"/>
              <a:gd name="T4" fmla="*/ 19050 w 12"/>
              <a:gd name="T5" fmla="*/ 0 h 27"/>
              <a:gd name="T6" fmla="*/ 19050 w 12"/>
              <a:gd name="T7" fmla="*/ 15875 h 27"/>
              <a:gd name="T8" fmla="*/ 19050 w 12"/>
              <a:gd name="T9" fmla="*/ 26988 h 27"/>
              <a:gd name="T10" fmla="*/ 12700 w 12"/>
              <a:gd name="T11" fmla="*/ 31750 h 27"/>
              <a:gd name="T12" fmla="*/ 12700 w 12"/>
              <a:gd name="T13" fmla="*/ 38100 h 27"/>
              <a:gd name="T14" fmla="*/ 6350 w 12"/>
              <a:gd name="T15" fmla="*/ 42863 h 27"/>
              <a:gd name="T16" fmla="*/ 0 w 12"/>
              <a:gd name="T17" fmla="*/ 38100 h 27"/>
              <a:gd name="T18" fmla="*/ 6350 w 12"/>
              <a:gd name="T19" fmla="*/ 31750 h 27"/>
              <a:gd name="T20" fmla="*/ 6350 w 12"/>
              <a:gd name="T21" fmla="*/ 31750 h 27"/>
              <a:gd name="T22" fmla="*/ 6350 w 12"/>
              <a:gd name="T23" fmla="*/ 26988 h 27"/>
              <a:gd name="T24" fmla="*/ 6350 w 12"/>
              <a:gd name="T25" fmla="*/ 15875 h 27"/>
              <a:gd name="T26" fmla="*/ 0 w 12"/>
              <a:gd name="T27" fmla="*/ 15875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7"/>
                </a:lnTo>
                <a:lnTo>
                  <a:pt x="8" y="20"/>
                </a:lnTo>
                <a:lnTo>
                  <a:pt x="8" y="24"/>
                </a:lnTo>
                <a:lnTo>
                  <a:pt x="4" y="27"/>
                </a:lnTo>
                <a:lnTo>
                  <a:pt x="0" y="24"/>
                </a:lnTo>
                <a:lnTo>
                  <a:pt x="4" y="20"/>
                </a:lnTo>
                <a:lnTo>
                  <a:pt x="4" y="17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5" name="Freeform 197"/>
          <p:cNvSpPr>
            <a:spLocks noEditPoints="1"/>
          </p:cNvSpPr>
          <p:nvPr/>
        </p:nvSpPr>
        <p:spPr bwMode="auto">
          <a:xfrm>
            <a:off x="4811713" y="5013325"/>
            <a:ext cx="95250" cy="142875"/>
          </a:xfrm>
          <a:custGeom>
            <a:avLst/>
            <a:gdLst>
              <a:gd name="T0" fmla="*/ 44450 w 60"/>
              <a:gd name="T1" fmla="*/ 131763 h 90"/>
              <a:gd name="T2" fmla="*/ 2540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25400 w 60"/>
              <a:gd name="T9" fmla="*/ 100013 h 90"/>
              <a:gd name="T10" fmla="*/ 31750 w 60"/>
              <a:gd name="T11" fmla="*/ 111125 h 90"/>
              <a:gd name="T12" fmla="*/ 4445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6350 w 60"/>
              <a:gd name="T19" fmla="*/ 36513 h 90"/>
              <a:gd name="T20" fmla="*/ 19050 w 60"/>
              <a:gd name="T21" fmla="*/ 15875 h 90"/>
              <a:gd name="T22" fmla="*/ 44450 w 60"/>
              <a:gd name="T23" fmla="*/ 4763 h 90"/>
              <a:gd name="T24" fmla="*/ 57150 w 60"/>
              <a:gd name="T25" fmla="*/ 0 h 90"/>
              <a:gd name="T26" fmla="*/ 69850 w 60"/>
              <a:gd name="T27" fmla="*/ 11113 h 90"/>
              <a:gd name="T28" fmla="*/ 88900 w 60"/>
              <a:gd name="T29" fmla="*/ 20638 h 90"/>
              <a:gd name="T30" fmla="*/ 76200 w 60"/>
              <a:gd name="T31" fmla="*/ 36513 h 90"/>
              <a:gd name="T32" fmla="*/ 69850 w 60"/>
              <a:gd name="T33" fmla="*/ 26988 h 90"/>
              <a:gd name="T34" fmla="*/ 57150 w 60"/>
              <a:gd name="T35" fmla="*/ 20638 h 90"/>
              <a:gd name="T36" fmla="*/ 63500 w 60"/>
              <a:gd name="T37" fmla="*/ 58738 h 90"/>
              <a:gd name="T38" fmla="*/ 82550 w 60"/>
              <a:gd name="T39" fmla="*/ 63500 h 90"/>
              <a:gd name="T40" fmla="*/ 88900 w 60"/>
              <a:gd name="T41" fmla="*/ 74613 h 90"/>
              <a:gd name="T42" fmla="*/ 95250 w 60"/>
              <a:gd name="T43" fmla="*/ 84138 h 90"/>
              <a:gd name="T44" fmla="*/ 95250 w 60"/>
              <a:gd name="T45" fmla="*/ 106363 h 90"/>
              <a:gd name="T46" fmla="*/ 69850 w 60"/>
              <a:gd name="T47" fmla="*/ 127000 h 90"/>
              <a:gd name="T48" fmla="*/ 57150 w 60"/>
              <a:gd name="T49" fmla="*/ 142875 h 90"/>
              <a:gd name="T50" fmla="*/ 44450 w 60"/>
              <a:gd name="T51" fmla="*/ 20638 h 90"/>
              <a:gd name="T52" fmla="*/ 25400 w 60"/>
              <a:gd name="T53" fmla="*/ 26988 h 90"/>
              <a:gd name="T54" fmla="*/ 25400 w 60"/>
              <a:gd name="T55" fmla="*/ 36513 h 90"/>
              <a:gd name="T56" fmla="*/ 25400 w 60"/>
              <a:gd name="T57" fmla="*/ 47625 h 90"/>
              <a:gd name="T58" fmla="*/ 44450 w 60"/>
              <a:gd name="T59" fmla="*/ 52388 h 90"/>
              <a:gd name="T60" fmla="*/ 57150 w 60"/>
              <a:gd name="T61" fmla="*/ 115888 h 90"/>
              <a:gd name="T62" fmla="*/ 69850 w 60"/>
              <a:gd name="T63" fmla="*/ 106363 h 90"/>
              <a:gd name="T64" fmla="*/ 76200 w 60"/>
              <a:gd name="T65" fmla="*/ 95250 h 90"/>
              <a:gd name="T66" fmla="*/ 69850 w 60"/>
              <a:gd name="T67" fmla="*/ 79375 h 90"/>
              <a:gd name="T68" fmla="*/ 5715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3"/>
                </a:lnTo>
                <a:lnTo>
                  <a:pt x="20" y="80"/>
                </a:lnTo>
                <a:lnTo>
                  <a:pt x="16" y="80"/>
                </a:lnTo>
                <a:lnTo>
                  <a:pt x="8" y="77"/>
                </a:lnTo>
                <a:lnTo>
                  <a:pt x="4" y="70"/>
                </a:lnTo>
                <a:lnTo>
                  <a:pt x="4" y="67"/>
                </a:lnTo>
                <a:lnTo>
                  <a:pt x="0" y="60"/>
                </a:lnTo>
                <a:lnTo>
                  <a:pt x="12" y="57"/>
                </a:lnTo>
                <a:lnTo>
                  <a:pt x="16" y="63"/>
                </a:lnTo>
                <a:lnTo>
                  <a:pt x="16" y="67"/>
                </a:lnTo>
                <a:lnTo>
                  <a:pt x="20" y="70"/>
                </a:lnTo>
                <a:lnTo>
                  <a:pt x="28" y="73"/>
                </a:lnTo>
                <a:lnTo>
                  <a:pt x="28" y="43"/>
                </a:lnTo>
                <a:lnTo>
                  <a:pt x="20" y="43"/>
                </a:lnTo>
                <a:lnTo>
                  <a:pt x="12" y="40"/>
                </a:lnTo>
                <a:lnTo>
                  <a:pt x="8" y="37"/>
                </a:lnTo>
                <a:lnTo>
                  <a:pt x="4" y="33"/>
                </a:lnTo>
                <a:lnTo>
                  <a:pt x="4" y="30"/>
                </a:lnTo>
                <a:lnTo>
                  <a:pt x="4" y="23"/>
                </a:lnTo>
                <a:lnTo>
                  <a:pt x="4" y="17"/>
                </a:lnTo>
                <a:lnTo>
                  <a:pt x="12" y="10"/>
                </a:lnTo>
                <a:lnTo>
                  <a:pt x="16" y="7"/>
                </a:lnTo>
                <a:lnTo>
                  <a:pt x="28" y="3"/>
                </a:lnTo>
                <a:lnTo>
                  <a:pt x="28" y="0"/>
                </a:lnTo>
                <a:lnTo>
                  <a:pt x="36" y="0"/>
                </a:lnTo>
                <a:lnTo>
                  <a:pt x="36" y="3"/>
                </a:lnTo>
                <a:lnTo>
                  <a:pt x="44" y="7"/>
                </a:lnTo>
                <a:lnTo>
                  <a:pt x="48" y="10"/>
                </a:lnTo>
                <a:lnTo>
                  <a:pt x="56" y="13"/>
                </a:lnTo>
                <a:lnTo>
                  <a:pt x="60" y="23"/>
                </a:lnTo>
                <a:lnTo>
                  <a:pt x="48" y="23"/>
                </a:lnTo>
                <a:lnTo>
                  <a:pt x="44" y="20"/>
                </a:lnTo>
                <a:lnTo>
                  <a:pt x="44" y="17"/>
                </a:lnTo>
                <a:lnTo>
                  <a:pt x="40" y="17"/>
                </a:lnTo>
                <a:lnTo>
                  <a:pt x="36" y="13"/>
                </a:lnTo>
                <a:lnTo>
                  <a:pt x="36" y="37"/>
                </a:lnTo>
                <a:lnTo>
                  <a:pt x="40" y="37"/>
                </a:lnTo>
                <a:lnTo>
                  <a:pt x="44" y="40"/>
                </a:lnTo>
                <a:lnTo>
                  <a:pt x="52" y="40"/>
                </a:lnTo>
                <a:lnTo>
                  <a:pt x="56" y="43"/>
                </a:lnTo>
                <a:lnTo>
                  <a:pt x="56" y="47"/>
                </a:lnTo>
                <a:lnTo>
                  <a:pt x="60" y="50"/>
                </a:lnTo>
                <a:lnTo>
                  <a:pt x="60" y="53"/>
                </a:lnTo>
                <a:lnTo>
                  <a:pt x="60" y="57"/>
                </a:lnTo>
                <a:lnTo>
                  <a:pt x="60" y="67"/>
                </a:lnTo>
                <a:lnTo>
                  <a:pt x="52" y="73"/>
                </a:lnTo>
                <a:lnTo>
                  <a:pt x="44" y="80"/>
                </a:lnTo>
                <a:lnTo>
                  <a:pt x="36" y="80"/>
                </a:lnTo>
                <a:lnTo>
                  <a:pt x="36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4" y="13"/>
                </a:lnTo>
                <a:lnTo>
                  <a:pt x="16" y="17"/>
                </a:lnTo>
                <a:lnTo>
                  <a:pt x="16" y="20"/>
                </a:lnTo>
                <a:lnTo>
                  <a:pt x="16" y="23"/>
                </a:lnTo>
                <a:lnTo>
                  <a:pt x="16" y="27"/>
                </a:lnTo>
                <a:lnTo>
                  <a:pt x="16" y="30"/>
                </a:lnTo>
                <a:lnTo>
                  <a:pt x="20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6" y="73"/>
                </a:moveTo>
                <a:lnTo>
                  <a:pt x="40" y="70"/>
                </a:lnTo>
                <a:lnTo>
                  <a:pt x="44" y="67"/>
                </a:lnTo>
                <a:lnTo>
                  <a:pt x="48" y="63"/>
                </a:lnTo>
                <a:lnTo>
                  <a:pt x="48" y="60"/>
                </a:lnTo>
                <a:lnTo>
                  <a:pt x="48" y="53"/>
                </a:lnTo>
                <a:lnTo>
                  <a:pt x="44" y="50"/>
                </a:lnTo>
                <a:lnTo>
                  <a:pt x="40" y="50"/>
                </a:lnTo>
                <a:lnTo>
                  <a:pt x="36" y="47"/>
                </a:lnTo>
                <a:lnTo>
                  <a:pt x="36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6" name="Freeform 198"/>
          <p:cNvSpPr>
            <a:spLocks/>
          </p:cNvSpPr>
          <p:nvPr/>
        </p:nvSpPr>
        <p:spPr bwMode="auto">
          <a:xfrm>
            <a:off x="4926013" y="5049838"/>
            <a:ext cx="82550" cy="95250"/>
          </a:xfrm>
          <a:custGeom>
            <a:avLst/>
            <a:gdLst>
              <a:gd name="T0" fmla="*/ 19050 w 52"/>
              <a:gd name="T1" fmla="*/ 63500 h 60"/>
              <a:gd name="T2" fmla="*/ 25400 w 52"/>
              <a:gd name="T3" fmla="*/ 74613 h 60"/>
              <a:gd name="T4" fmla="*/ 44450 w 52"/>
              <a:gd name="T5" fmla="*/ 79375 h 60"/>
              <a:gd name="T6" fmla="*/ 57150 w 52"/>
              <a:gd name="T7" fmla="*/ 74613 h 60"/>
              <a:gd name="T8" fmla="*/ 63500 w 52"/>
              <a:gd name="T9" fmla="*/ 63500 h 60"/>
              <a:gd name="T10" fmla="*/ 57150 w 52"/>
              <a:gd name="T11" fmla="*/ 58738 h 60"/>
              <a:gd name="T12" fmla="*/ 38100 w 52"/>
              <a:gd name="T13" fmla="*/ 53975 h 60"/>
              <a:gd name="T14" fmla="*/ 12700 w 52"/>
              <a:gd name="T15" fmla="*/ 47625 h 60"/>
              <a:gd name="T16" fmla="*/ 6350 w 52"/>
              <a:gd name="T17" fmla="*/ 38100 h 60"/>
              <a:gd name="T18" fmla="*/ 0 w 52"/>
              <a:gd name="T19" fmla="*/ 26988 h 60"/>
              <a:gd name="T20" fmla="*/ 0 w 52"/>
              <a:gd name="T21" fmla="*/ 15875 h 60"/>
              <a:gd name="T22" fmla="*/ 12700 w 52"/>
              <a:gd name="T23" fmla="*/ 6350 h 60"/>
              <a:gd name="T24" fmla="*/ 19050 w 52"/>
              <a:gd name="T25" fmla="*/ 6350 h 60"/>
              <a:gd name="T26" fmla="*/ 38100 w 52"/>
              <a:gd name="T27" fmla="*/ 0 h 60"/>
              <a:gd name="T28" fmla="*/ 57150 w 52"/>
              <a:gd name="T29" fmla="*/ 6350 h 60"/>
              <a:gd name="T30" fmla="*/ 69850 w 52"/>
              <a:gd name="T31" fmla="*/ 11113 h 60"/>
              <a:gd name="T32" fmla="*/ 76200 w 52"/>
              <a:gd name="T33" fmla="*/ 26988 h 60"/>
              <a:gd name="T34" fmla="*/ 57150 w 52"/>
              <a:gd name="T35" fmla="*/ 22225 h 60"/>
              <a:gd name="T36" fmla="*/ 44450 w 52"/>
              <a:gd name="T37" fmla="*/ 15875 h 60"/>
              <a:gd name="T38" fmla="*/ 31750 w 52"/>
              <a:gd name="T39" fmla="*/ 15875 h 60"/>
              <a:gd name="T40" fmla="*/ 19050 w 52"/>
              <a:gd name="T41" fmla="*/ 22225 h 60"/>
              <a:gd name="T42" fmla="*/ 19050 w 52"/>
              <a:gd name="T43" fmla="*/ 26988 h 60"/>
              <a:gd name="T44" fmla="*/ 25400 w 52"/>
              <a:gd name="T45" fmla="*/ 31750 h 60"/>
              <a:gd name="T46" fmla="*/ 31750 w 52"/>
              <a:gd name="T47" fmla="*/ 31750 h 60"/>
              <a:gd name="T48" fmla="*/ 57150 w 52"/>
              <a:gd name="T49" fmla="*/ 42863 h 60"/>
              <a:gd name="T50" fmla="*/ 76200 w 52"/>
              <a:gd name="T51" fmla="*/ 47625 h 60"/>
              <a:gd name="T52" fmla="*/ 82550 w 52"/>
              <a:gd name="T53" fmla="*/ 58738 h 60"/>
              <a:gd name="T54" fmla="*/ 82550 w 52"/>
              <a:gd name="T55" fmla="*/ 74613 h 60"/>
              <a:gd name="T56" fmla="*/ 69850 w 52"/>
              <a:gd name="T57" fmla="*/ 85725 h 60"/>
              <a:gd name="T58" fmla="*/ 50800 w 52"/>
              <a:gd name="T59" fmla="*/ 90488 h 60"/>
              <a:gd name="T60" fmla="*/ 25400 w 52"/>
              <a:gd name="T61" fmla="*/ 90488 h 60"/>
              <a:gd name="T62" fmla="*/ 0 w 52"/>
              <a:gd name="T63" fmla="*/ 74613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60">
                <a:moveTo>
                  <a:pt x="0" y="40"/>
                </a:moveTo>
                <a:lnTo>
                  <a:pt x="12" y="40"/>
                </a:lnTo>
                <a:lnTo>
                  <a:pt x="12" y="44"/>
                </a:lnTo>
                <a:lnTo>
                  <a:pt x="16" y="47"/>
                </a:lnTo>
                <a:lnTo>
                  <a:pt x="20" y="50"/>
                </a:lnTo>
                <a:lnTo>
                  <a:pt x="28" y="50"/>
                </a:lnTo>
                <a:lnTo>
                  <a:pt x="32" y="50"/>
                </a:lnTo>
                <a:lnTo>
                  <a:pt x="36" y="47"/>
                </a:lnTo>
                <a:lnTo>
                  <a:pt x="40" y="44"/>
                </a:lnTo>
                <a:lnTo>
                  <a:pt x="40" y="40"/>
                </a:lnTo>
                <a:lnTo>
                  <a:pt x="36" y="37"/>
                </a:lnTo>
                <a:lnTo>
                  <a:pt x="32" y="37"/>
                </a:lnTo>
                <a:lnTo>
                  <a:pt x="24" y="34"/>
                </a:lnTo>
                <a:lnTo>
                  <a:pt x="16" y="34"/>
                </a:lnTo>
                <a:lnTo>
                  <a:pt x="8" y="30"/>
                </a:lnTo>
                <a:lnTo>
                  <a:pt x="4" y="27"/>
                </a:lnTo>
                <a:lnTo>
                  <a:pt x="4" y="24"/>
                </a:lnTo>
                <a:lnTo>
                  <a:pt x="0" y="20"/>
                </a:lnTo>
                <a:lnTo>
                  <a:pt x="0" y="17"/>
                </a:lnTo>
                <a:lnTo>
                  <a:pt x="0" y="14"/>
                </a:lnTo>
                <a:lnTo>
                  <a:pt x="0" y="10"/>
                </a:lnTo>
                <a:lnTo>
                  <a:pt x="4" y="7"/>
                </a:lnTo>
                <a:lnTo>
                  <a:pt x="8" y="4"/>
                </a:lnTo>
                <a:lnTo>
                  <a:pt x="12" y="4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4"/>
                </a:lnTo>
                <a:lnTo>
                  <a:pt x="40" y="4"/>
                </a:lnTo>
                <a:lnTo>
                  <a:pt x="44" y="7"/>
                </a:lnTo>
                <a:lnTo>
                  <a:pt x="48" y="10"/>
                </a:lnTo>
                <a:lnTo>
                  <a:pt x="48" y="17"/>
                </a:lnTo>
                <a:lnTo>
                  <a:pt x="36" y="17"/>
                </a:lnTo>
                <a:lnTo>
                  <a:pt x="36" y="14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20" y="10"/>
                </a:lnTo>
                <a:lnTo>
                  <a:pt x="16" y="10"/>
                </a:lnTo>
                <a:lnTo>
                  <a:pt x="12" y="14"/>
                </a:lnTo>
                <a:lnTo>
                  <a:pt x="12" y="17"/>
                </a:lnTo>
                <a:lnTo>
                  <a:pt x="12" y="20"/>
                </a:lnTo>
                <a:lnTo>
                  <a:pt x="16" y="20"/>
                </a:lnTo>
                <a:lnTo>
                  <a:pt x="20" y="20"/>
                </a:lnTo>
                <a:lnTo>
                  <a:pt x="24" y="24"/>
                </a:lnTo>
                <a:lnTo>
                  <a:pt x="36" y="27"/>
                </a:lnTo>
                <a:lnTo>
                  <a:pt x="40" y="27"/>
                </a:lnTo>
                <a:lnTo>
                  <a:pt x="48" y="30"/>
                </a:lnTo>
                <a:lnTo>
                  <a:pt x="48" y="34"/>
                </a:lnTo>
                <a:lnTo>
                  <a:pt x="52" y="37"/>
                </a:lnTo>
                <a:lnTo>
                  <a:pt x="52" y="40"/>
                </a:lnTo>
                <a:lnTo>
                  <a:pt x="52" y="47"/>
                </a:lnTo>
                <a:lnTo>
                  <a:pt x="48" y="50"/>
                </a:lnTo>
                <a:lnTo>
                  <a:pt x="44" y="54"/>
                </a:lnTo>
                <a:lnTo>
                  <a:pt x="40" y="57"/>
                </a:lnTo>
                <a:lnTo>
                  <a:pt x="32" y="57"/>
                </a:lnTo>
                <a:lnTo>
                  <a:pt x="28" y="60"/>
                </a:lnTo>
                <a:lnTo>
                  <a:pt x="16" y="57"/>
                </a:lnTo>
                <a:lnTo>
                  <a:pt x="8" y="54"/>
                </a:lnTo>
                <a:lnTo>
                  <a:pt x="0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7" name="Freeform 199"/>
          <p:cNvSpPr>
            <a:spLocks/>
          </p:cNvSpPr>
          <p:nvPr/>
        </p:nvSpPr>
        <p:spPr bwMode="auto">
          <a:xfrm>
            <a:off x="5027613" y="5018088"/>
            <a:ext cx="95250" cy="127000"/>
          </a:xfrm>
          <a:custGeom>
            <a:avLst/>
            <a:gdLst>
              <a:gd name="T0" fmla="*/ 0 w 60"/>
              <a:gd name="T1" fmla="*/ 90488 h 80"/>
              <a:gd name="T2" fmla="*/ 19050 w 60"/>
              <a:gd name="T3" fmla="*/ 90488 h 80"/>
              <a:gd name="T4" fmla="*/ 25400 w 60"/>
              <a:gd name="T5" fmla="*/ 101600 h 80"/>
              <a:gd name="T6" fmla="*/ 25400 w 60"/>
              <a:gd name="T7" fmla="*/ 106363 h 80"/>
              <a:gd name="T8" fmla="*/ 38100 w 60"/>
              <a:gd name="T9" fmla="*/ 111125 h 80"/>
              <a:gd name="T10" fmla="*/ 44450 w 60"/>
              <a:gd name="T11" fmla="*/ 111125 h 80"/>
              <a:gd name="T12" fmla="*/ 57150 w 60"/>
              <a:gd name="T13" fmla="*/ 111125 h 80"/>
              <a:gd name="T14" fmla="*/ 69850 w 60"/>
              <a:gd name="T15" fmla="*/ 101600 h 80"/>
              <a:gd name="T16" fmla="*/ 76200 w 60"/>
              <a:gd name="T17" fmla="*/ 95250 h 80"/>
              <a:gd name="T18" fmla="*/ 76200 w 60"/>
              <a:gd name="T19" fmla="*/ 85725 h 80"/>
              <a:gd name="T20" fmla="*/ 76200 w 60"/>
              <a:gd name="T21" fmla="*/ 74613 h 80"/>
              <a:gd name="T22" fmla="*/ 69850 w 60"/>
              <a:gd name="T23" fmla="*/ 69850 h 80"/>
              <a:gd name="T24" fmla="*/ 57150 w 60"/>
              <a:gd name="T25" fmla="*/ 63500 h 80"/>
              <a:gd name="T26" fmla="*/ 50800 w 60"/>
              <a:gd name="T27" fmla="*/ 63500 h 80"/>
              <a:gd name="T28" fmla="*/ 44450 w 60"/>
              <a:gd name="T29" fmla="*/ 63500 h 80"/>
              <a:gd name="T30" fmla="*/ 38100 w 60"/>
              <a:gd name="T31" fmla="*/ 63500 h 80"/>
              <a:gd name="T32" fmla="*/ 38100 w 60"/>
              <a:gd name="T33" fmla="*/ 53975 h 80"/>
              <a:gd name="T34" fmla="*/ 38100 w 60"/>
              <a:gd name="T35" fmla="*/ 53975 h 80"/>
              <a:gd name="T36" fmla="*/ 38100 w 60"/>
              <a:gd name="T37" fmla="*/ 53975 h 80"/>
              <a:gd name="T38" fmla="*/ 50800 w 60"/>
              <a:gd name="T39" fmla="*/ 47625 h 80"/>
              <a:gd name="T40" fmla="*/ 57150 w 60"/>
              <a:gd name="T41" fmla="*/ 47625 h 80"/>
              <a:gd name="T42" fmla="*/ 63500 w 60"/>
              <a:gd name="T43" fmla="*/ 42863 h 80"/>
              <a:gd name="T44" fmla="*/ 69850 w 60"/>
              <a:gd name="T45" fmla="*/ 31750 h 80"/>
              <a:gd name="T46" fmla="*/ 63500 w 60"/>
              <a:gd name="T47" fmla="*/ 26988 h 80"/>
              <a:gd name="T48" fmla="*/ 63500 w 60"/>
              <a:gd name="T49" fmla="*/ 22225 h 80"/>
              <a:gd name="T50" fmla="*/ 50800 w 60"/>
              <a:gd name="T51" fmla="*/ 15875 h 80"/>
              <a:gd name="T52" fmla="*/ 44450 w 60"/>
              <a:gd name="T53" fmla="*/ 15875 h 80"/>
              <a:gd name="T54" fmla="*/ 38100 w 60"/>
              <a:gd name="T55" fmla="*/ 15875 h 80"/>
              <a:gd name="T56" fmla="*/ 31750 w 60"/>
              <a:gd name="T57" fmla="*/ 22225 h 80"/>
              <a:gd name="T58" fmla="*/ 25400 w 60"/>
              <a:gd name="T59" fmla="*/ 26988 h 80"/>
              <a:gd name="T60" fmla="*/ 19050 w 60"/>
              <a:gd name="T61" fmla="*/ 38100 h 80"/>
              <a:gd name="T62" fmla="*/ 0 w 60"/>
              <a:gd name="T63" fmla="*/ 31750 h 80"/>
              <a:gd name="T64" fmla="*/ 6350 w 60"/>
              <a:gd name="T65" fmla="*/ 22225 h 80"/>
              <a:gd name="T66" fmla="*/ 19050 w 60"/>
              <a:gd name="T67" fmla="*/ 11113 h 80"/>
              <a:gd name="T68" fmla="*/ 31750 w 60"/>
              <a:gd name="T69" fmla="*/ 6350 h 80"/>
              <a:gd name="T70" fmla="*/ 44450 w 60"/>
              <a:gd name="T71" fmla="*/ 0 h 80"/>
              <a:gd name="T72" fmla="*/ 57150 w 60"/>
              <a:gd name="T73" fmla="*/ 0 h 80"/>
              <a:gd name="T74" fmla="*/ 63500 w 60"/>
              <a:gd name="T75" fmla="*/ 6350 h 80"/>
              <a:gd name="T76" fmla="*/ 76200 w 60"/>
              <a:gd name="T77" fmla="*/ 11113 h 80"/>
              <a:gd name="T78" fmla="*/ 82550 w 60"/>
              <a:gd name="T79" fmla="*/ 15875 h 80"/>
              <a:gd name="T80" fmla="*/ 82550 w 60"/>
              <a:gd name="T81" fmla="*/ 22225 h 80"/>
              <a:gd name="T82" fmla="*/ 88900 w 60"/>
              <a:gd name="T83" fmla="*/ 31750 h 80"/>
              <a:gd name="T84" fmla="*/ 82550 w 60"/>
              <a:gd name="T85" fmla="*/ 38100 h 80"/>
              <a:gd name="T86" fmla="*/ 82550 w 60"/>
              <a:gd name="T87" fmla="*/ 47625 h 80"/>
              <a:gd name="T88" fmla="*/ 76200 w 60"/>
              <a:gd name="T89" fmla="*/ 53975 h 80"/>
              <a:gd name="T90" fmla="*/ 63500 w 60"/>
              <a:gd name="T91" fmla="*/ 53975 h 80"/>
              <a:gd name="T92" fmla="*/ 76200 w 60"/>
              <a:gd name="T93" fmla="*/ 58738 h 80"/>
              <a:gd name="T94" fmla="*/ 88900 w 60"/>
              <a:gd name="T95" fmla="*/ 63500 h 80"/>
              <a:gd name="T96" fmla="*/ 95250 w 60"/>
              <a:gd name="T97" fmla="*/ 74613 h 80"/>
              <a:gd name="T98" fmla="*/ 95250 w 60"/>
              <a:gd name="T99" fmla="*/ 85725 h 80"/>
              <a:gd name="T100" fmla="*/ 88900 w 60"/>
              <a:gd name="T101" fmla="*/ 101600 h 80"/>
              <a:gd name="T102" fmla="*/ 82550 w 60"/>
              <a:gd name="T103" fmla="*/ 111125 h 80"/>
              <a:gd name="T104" fmla="*/ 63500 w 60"/>
              <a:gd name="T105" fmla="*/ 122238 h 80"/>
              <a:gd name="T106" fmla="*/ 44450 w 60"/>
              <a:gd name="T107" fmla="*/ 127000 h 80"/>
              <a:gd name="T108" fmla="*/ 25400 w 60"/>
              <a:gd name="T109" fmla="*/ 122238 h 80"/>
              <a:gd name="T110" fmla="*/ 12700 w 60"/>
              <a:gd name="T111" fmla="*/ 117475 h 80"/>
              <a:gd name="T112" fmla="*/ 6350 w 60"/>
              <a:gd name="T113" fmla="*/ 106363 h 80"/>
              <a:gd name="T114" fmla="*/ 0 w 60"/>
              <a:gd name="T115" fmla="*/ 90488 h 8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" h="80">
                <a:moveTo>
                  <a:pt x="0" y="57"/>
                </a:moveTo>
                <a:lnTo>
                  <a:pt x="12" y="57"/>
                </a:lnTo>
                <a:lnTo>
                  <a:pt x="16" y="64"/>
                </a:lnTo>
                <a:lnTo>
                  <a:pt x="16" y="67"/>
                </a:lnTo>
                <a:lnTo>
                  <a:pt x="24" y="70"/>
                </a:lnTo>
                <a:lnTo>
                  <a:pt x="28" y="70"/>
                </a:lnTo>
                <a:lnTo>
                  <a:pt x="36" y="70"/>
                </a:lnTo>
                <a:lnTo>
                  <a:pt x="44" y="64"/>
                </a:lnTo>
                <a:lnTo>
                  <a:pt x="48" y="60"/>
                </a:lnTo>
                <a:lnTo>
                  <a:pt x="48" y="54"/>
                </a:lnTo>
                <a:lnTo>
                  <a:pt x="48" y="47"/>
                </a:lnTo>
                <a:lnTo>
                  <a:pt x="44" y="44"/>
                </a:lnTo>
                <a:lnTo>
                  <a:pt x="36" y="40"/>
                </a:lnTo>
                <a:lnTo>
                  <a:pt x="32" y="40"/>
                </a:lnTo>
                <a:lnTo>
                  <a:pt x="28" y="40"/>
                </a:lnTo>
                <a:lnTo>
                  <a:pt x="24" y="40"/>
                </a:lnTo>
                <a:lnTo>
                  <a:pt x="24" y="34"/>
                </a:lnTo>
                <a:lnTo>
                  <a:pt x="32" y="30"/>
                </a:lnTo>
                <a:lnTo>
                  <a:pt x="36" y="30"/>
                </a:lnTo>
                <a:lnTo>
                  <a:pt x="40" y="27"/>
                </a:lnTo>
                <a:lnTo>
                  <a:pt x="44" y="20"/>
                </a:lnTo>
                <a:lnTo>
                  <a:pt x="40" y="17"/>
                </a:lnTo>
                <a:lnTo>
                  <a:pt x="40" y="14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20" y="14"/>
                </a:lnTo>
                <a:lnTo>
                  <a:pt x="16" y="17"/>
                </a:lnTo>
                <a:lnTo>
                  <a:pt x="12" y="24"/>
                </a:lnTo>
                <a:lnTo>
                  <a:pt x="0" y="20"/>
                </a:lnTo>
                <a:lnTo>
                  <a:pt x="4" y="14"/>
                </a:lnTo>
                <a:lnTo>
                  <a:pt x="12" y="7"/>
                </a:lnTo>
                <a:lnTo>
                  <a:pt x="20" y="4"/>
                </a:lnTo>
                <a:lnTo>
                  <a:pt x="28" y="0"/>
                </a:lnTo>
                <a:lnTo>
                  <a:pt x="36" y="0"/>
                </a:lnTo>
                <a:lnTo>
                  <a:pt x="40" y="4"/>
                </a:lnTo>
                <a:lnTo>
                  <a:pt x="48" y="7"/>
                </a:lnTo>
                <a:lnTo>
                  <a:pt x="52" y="10"/>
                </a:lnTo>
                <a:lnTo>
                  <a:pt x="52" y="14"/>
                </a:lnTo>
                <a:lnTo>
                  <a:pt x="56" y="20"/>
                </a:lnTo>
                <a:lnTo>
                  <a:pt x="52" y="24"/>
                </a:lnTo>
                <a:lnTo>
                  <a:pt x="52" y="30"/>
                </a:lnTo>
                <a:lnTo>
                  <a:pt x="48" y="34"/>
                </a:lnTo>
                <a:lnTo>
                  <a:pt x="40" y="34"/>
                </a:lnTo>
                <a:lnTo>
                  <a:pt x="48" y="37"/>
                </a:lnTo>
                <a:lnTo>
                  <a:pt x="56" y="40"/>
                </a:lnTo>
                <a:lnTo>
                  <a:pt x="60" y="47"/>
                </a:lnTo>
                <a:lnTo>
                  <a:pt x="60" y="54"/>
                </a:lnTo>
                <a:lnTo>
                  <a:pt x="56" y="64"/>
                </a:lnTo>
                <a:lnTo>
                  <a:pt x="52" y="70"/>
                </a:lnTo>
                <a:lnTo>
                  <a:pt x="40" y="77"/>
                </a:lnTo>
                <a:lnTo>
                  <a:pt x="28" y="80"/>
                </a:lnTo>
                <a:lnTo>
                  <a:pt x="16" y="77"/>
                </a:lnTo>
                <a:lnTo>
                  <a:pt x="8" y="74"/>
                </a:lnTo>
                <a:lnTo>
                  <a:pt x="4" y="6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8" name="Freeform 200"/>
          <p:cNvSpPr>
            <a:spLocks noEditPoints="1"/>
          </p:cNvSpPr>
          <p:nvPr/>
        </p:nvSpPr>
        <p:spPr bwMode="auto">
          <a:xfrm>
            <a:off x="3548063" y="5421313"/>
            <a:ext cx="19050" cy="122237"/>
          </a:xfrm>
          <a:custGeom>
            <a:avLst/>
            <a:gdLst>
              <a:gd name="T0" fmla="*/ 0 w 12"/>
              <a:gd name="T1" fmla="*/ 15875 h 77"/>
              <a:gd name="T2" fmla="*/ 0 w 12"/>
              <a:gd name="T3" fmla="*/ 0 h 77"/>
              <a:gd name="T4" fmla="*/ 19050 w 12"/>
              <a:gd name="T5" fmla="*/ 0 h 77"/>
              <a:gd name="T6" fmla="*/ 19050 w 12"/>
              <a:gd name="T7" fmla="*/ 15875 h 77"/>
              <a:gd name="T8" fmla="*/ 0 w 12"/>
              <a:gd name="T9" fmla="*/ 15875 h 77"/>
              <a:gd name="T10" fmla="*/ 0 w 12"/>
              <a:gd name="T11" fmla="*/ 122237 h 77"/>
              <a:gd name="T12" fmla="*/ 0 w 12"/>
              <a:gd name="T13" fmla="*/ 38100 h 77"/>
              <a:gd name="T14" fmla="*/ 19050 w 12"/>
              <a:gd name="T15" fmla="*/ 38100 h 77"/>
              <a:gd name="T16" fmla="*/ 19050 w 12"/>
              <a:gd name="T17" fmla="*/ 122237 h 77"/>
              <a:gd name="T18" fmla="*/ 0 w 12"/>
              <a:gd name="T19" fmla="*/ 122237 h 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" h="7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0" y="10"/>
                </a:lnTo>
                <a:close/>
                <a:moveTo>
                  <a:pt x="0" y="77"/>
                </a:moveTo>
                <a:lnTo>
                  <a:pt x="0" y="24"/>
                </a:lnTo>
                <a:lnTo>
                  <a:pt x="12" y="24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9" name="Freeform 201"/>
          <p:cNvSpPr>
            <a:spLocks/>
          </p:cNvSpPr>
          <p:nvPr/>
        </p:nvSpPr>
        <p:spPr bwMode="auto">
          <a:xfrm>
            <a:off x="3579813" y="5421313"/>
            <a:ext cx="63500" cy="122237"/>
          </a:xfrm>
          <a:custGeom>
            <a:avLst/>
            <a:gdLst>
              <a:gd name="T0" fmla="*/ 12700 w 40"/>
              <a:gd name="T1" fmla="*/ 122237 h 77"/>
              <a:gd name="T2" fmla="*/ 12700 w 40"/>
              <a:gd name="T3" fmla="*/ 47625 h 77"/>
              <a:gd name="T4" fmla="*/ 0 w 40"/>
              <a:gd name="T5" fmla="*/ 47625 h 77"/>
              <a:gd name="T6" fmla="*/ 0 w 40"/>
              <a:gd name="T7" fmla="*/ 38100 h 77"/>
              <a:gd name="T8" fmla="*/ 12700 w 40"/>
              <a:gd name="T9" fmla="*/ 38100 h 77"/>
              <a:gd name="T10" fmla="*/ 12700 w 40"/>
              <a:gd name="T11" fmla="*/ 26987 h 77"/>
              <a:gd name="T12" fmla="*/ 12700 w 40"/>
              <a:gd name="T13" fmla="*/ 15875 h 77"/>
              <a:gd name="T14" fmla="*/ 19050 w 40"/>
              <a:gd name="T15" fmla="*/ 11112 h 77"/>
              <a:gd name="T16" fmla="*/ 19050 w 40"/>
              <a:gd name="T17" fmla="*/ 6350 h 77"/>
              <a:gd name="T18" fmla="*/ 25400 w 40"/>
              <a:gd name="T19" fmla="*/ 6350 h 77"/>
              <a:gd name="T20" fmla="*/ 31750 w 40"/>
              <a:gd name="T21" fmla="*/ 0 h 77"/>
              <a:gd name="T22" fmla="*/ 44450 w 40"/>
              <a:gd name="T23" fmla="*/ 0 h 77"/>
              <a:gd name="T24" fmla="*/ 50800 w 40"/>
              <a:gd name="T25" fmla="*/ 0 h 77"/>
              <a:gd name="T26" fmla="*/ 63500 w 40"/>
              <a:gd name="T27" fmla="*/ 0 h 77"/>
              <a:gd name="T28" fmla="*/ 57150 w 40"/>
              <a:gd name="T29" fmla="*/ 15875 h 77"/>
              <a:gd name="T30" fmla="*/ 50800 w 40"/>
              <a:gd name="T31" fmla="*/ 15875 h 77"/>
              <a:gd name="T32" fmla="*/ 50800 w 40"/>
              <a:gd name="T33" fmla="*/ 15875 h 77"/>
              <a:gd name="T34" fmla="*/ 38100 w 40"/>
              <a:gd name="T35" fmla="*/ 15875 h 77"/>
              <a:gd name="T36" fmla="*/ 38100 w 40"/>
              <a:gd name="T37" fmla="*/ 15875 h 77"/>
              <a:gd name="T38" fmla="*/ 31750 w 40"/>
              <a:gd name="T39" fmla="*/ 22225 h 77"/>
              <a:gd name="T40" fmla="*/ 31750 w 40"/>
              <a:gd name="T41" fmla="*/ 26987 h 77"/>
              <a:gd name="T42" fmla="*/ 31750 w 40"/>
              <a:gd name="T43" fmla="*/ 38100 h 77"/>
              <a:gd name="T44" fmla="*/ 50800 w 40"/>
              <a:gd name="T45" fmla="*/ 38100 h 77"/>
              <a:gd name="T46" fmla="*/ 50800 w 40"/>
              <a:gd name="T47" fmla="*/ 47625 h 77"/>
              <a:gd name="T48" fmla="*/ 31750 w 40"/>
              <a:gd name="T49" fmla="*/ 47625 h 77"/>
              <a:gd name="T50" fmla="*/ 31750 w 40"/>
              <a:gd name="T51" fmla="*/ 122237 h 77"/>
              <a:gd name="T52" fmla="*/ 12700 w 40"/>
              <a:gd name="T53" fmla="*/ 122237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0" h="77">
                <a:moveTo>
                  <a:pt x="8" y="77"/>
                </a:moveTo>
                <a:lnTo>
                  <a:pt x="8" y="30"/>
                </a:lnTo>
                <a:lnTo>
                  <a:pt x="0" y="30"/>
                </a:lnTo>
                <a:lnTo>
                  <a:pt x="0" y="24"/>
                </a:lnTo>
                <a:lnTo>
                  <a:pt x="8" y="24"/>
                </a:lnTo>
                <a:lnTo>
                  <a:pt x="8" y="17"/>
                </a:lnTo>
                <a:lnTo>
                  <a:pt x="8" y="10"/>
                </a:lnTo>
                <a:lnTo>
                  <a:pt x="12" y="7"/>
                </a:lnTo>
                <a:lnTo>
                  <a:pt x="12" y="4"/>
                </a:lnTo>
                <a:lnTo>
                  <a:pt x="16" y="4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0"/>
                </a:lnTo>
                <a:lnTo>
                  <a:pt x="36" y="10"/>
                </a:lnTo>
                <a:lnTo>
                  <a:pt x="32" y="10"/>
                </a:lnTo>
                <a:lnTo>
                  <a:pt x="24" y="10"/>
                </a:lnTo>
                <a:lnTo>
                  <a:pt x="20" y="14"/>
                </a:lnTo>
                <a:lnTo>
                  <a:pt x="20" y="17"/>
                </a:lnTo>
                <a:lnTo>
                  <a:pt x="20" y="24"/>
                </a:lnTo>
                <a:lnTo>
                  <a:pt x="32" y="24"/>
                </a:lnTo>
                <a:lnTo>
                  <a:pt x="32" y="30"/>
                </a:lnTo>
                <a:lnTo>
                  <a:pt x="20" y="30"/>
                </a:lnTo>
                <a:lnTo>
                  <a:pt x="20" y="77"/>
                </a:lnTo>
                <a:lnTo>
                  <a:pt x="8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0" name="Freeform 202"/>
          <p:cNvSpPr>
            <a:spLocks noEditPoints="1"/>
          </p:cNvSpPr>
          <p:nvPr/>
        </p:nvSpPr>
        <p:spPr bwMode="auto">
          <a:xfrm>
            <a:off x="3700463" y="5416550"/>
            <a:ext cx="95250" cy="142875"/>
          </a:xfrm>
          <a:custGeom>
            <a:avLst/>
            <a:gdLst>
              <a:gd name="T0" fmla="*/ 44450 w 60"/>
              <a:gd name="T1" fmla="*/ 133350 h 90"/>
              <a:gd name="T2" fmla="*/ 1905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19050 w 60"/>
              <a:gd name="T9" fmla="*/ 100013 h 90"/>
              <a:gd name="T10" fmla="*/ 31750 w 60"/>
              <a:gd name="T11" fmla="*/ 111125 h 90"/>
              <a:gd name="T12" fmla="*/ 4445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2700 w 60"/>
              <a:gd name="T21" fmla="*/ 15875 h 90"/>
              <a:gd name="T22" fmla="*/ 44450 w 60"/>
              <a:gd name="T23" fmla="*/ 4763 h 90"/>
              <a:gd name="T24" fmla="*/ 50800 w 60"/>
              <a:gd name="T25" fmla="*/ 0 h 90"/>
              <a:gd name="T26" fmla="*/ 63500 w 60"/>
              <a:gd name="T27" fmla="*/ 11113 h 90"/>
              <a:gd name="T28" fmla="*/ 88900 w 60"/>
              <a:gd name="T29" fmla="*/ 20638 h 90"/>
              <a:gd name="T30" fmla="*/ 69850 w 60"/>
              <a:gd name="T31" fmla="*/ 36513 h 90"/>
              <a:gd name="T32" fmla="*/ 63500 w 60"/>
              <a:gd name="T33" fmla="*/ 26988 h 90"/>
              <a:gd name="T34" fmla="*/ 50800 w 60"/>
              <a:gd name="T35" fmla="*/ 20638 h 90"/>
              <a:gd name="T36" fmla="*/ 63500 w 60"/>
              <a:gd name="T37" fmla="*/ 58738 h 90"/>
              <a:gd name="T38" fmla="*/ 76200 w 60"/>
              <a:gd name="T39" fmla="*/ 63500 h 90"/>
              <a:gd name="T40" fmla="*/ 88900 w 60"/>
              <a:gd name="T41" fmla="*/ 74613 h 90"/>
              <a:gd name="T42" fmla="*/ 95250 w 60"/>
              <a:gd name="T43" fmla="*/ 84138 h 90"/>
              <a:gd name="T44" fmla="*/ 88900 w 60"/>
              <a:gd name="T45" fmla="*/ 106363 h 90"/>
              <a:gd name="T46" fmla="*/ 69850 w 60"/>
              <a:gd name="T47" fmla="*/ 127000 h 90"/>
              <a:gd name="T48" fmla="*/ 50800 w 60"/>
              <a:gd name="T49" fmla="*/ 142875 h 90"/>
              <a:gd name="T50" fmla="*/ 44450 w 60"/>
              <a:gd name="T51" fmla="*/ 20638 h 90"/>
              <a:gd name="T52" fmla="*/ 25400 w 60"/>
              <a:gd name="T53" fmla="*/ 26988 h 90"/>
              <a:gd name="T54" fmla="*/ 19050 w 60"/>
              <a:gd name="T55" fmla="*/ 36513 h 90"/>
              <a:gd name="T56" fmla="*/ 25400 w 60"/>
              <a:gd name="T57" fmla="*/ 47625 h 90"/>
              <a:gd name="T58" fmla="*/ 44450 w 60"/>
              <a:gd name="T59" fmla="*/ 52388 h 90"/>
              <a:gd name="T60" fmla="*/ 50800 w 60"/>
              <a:gd name="T61" fmla="*/ 117475 h 90"/>
              <a:gd name="T62" fmla="*/ 69850 w 60"/>
              <a:gd name="T63" fmla="*/ 106363 h 90"/>
              <a:gd name="T64" fmla="*/ 76200 w 60"/>
              <a:gd name="T65" fmla="*/ 95250 h 90"/>
              <a:gd name="T66" fmla="*/ 69850 w 60"/>
              <a:gd name="T67" fmla="*/ 79375 h 90"/>
              <a:gd name="T68" fmla="*/ 5080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4"/>
                </a:lnTo>
                <a:lnTo>
                  <a:pt x="20" y="80"/>
                </a:lnTo>
                <a:lnTo>
                  <a:pt x="12" y="80"/>
                </a:lnTo>
                <a:lnTo>
                  <a:pt x="8" y="77"/>
                </a:lnTo>
                <a:lnTo>
                  <a:pt x="4" y="70"/>
                </a:lnTo>
                <a:lnTo>
                  <a:pt x="0" y="67"/>
                </a:lnTo>
                <a:lnTo>
                  <a:pt x="0" y="60"/>
                </a:lnTo>
                <a:lnTo>
                  <a:pt x="12" y="57"/>
                </a:lnTo>
                <a:lnTo>
                  <a:pt x="12" y="63"/>
                </a:lnTo>
                <a:lnTo>
                  <a:pt x="16" y="67"/>
                </a:lnTo>
                <a:lnTo>
                  <a:pt x="20" y="70"/>
                </a:lnTo>
                <a:lnTo>
                  <a:pt x="28" y="74"/>
                </a:lnTo>
                <a:lnTo>
                  <a:pt x="28" y="43"/>
                </a:lnTo>
                <a:lnTo>
                  <a:pt x="20" y="43"/>
                </a:lnTo>
                <a:lnTo>
                  <a:pt x="12" y="40"/>
                </a:lnTo>
                <a:lnTo>
                  <a:pt x="8" y="37"/>
                </a:lnTo>
                <a:lnTo>
                  <a:pt x="4" y="33"/>
                </a:lnTo>
                <a:lnTo>
                  <a:pt x="0" y="30"/>
                </a:lnTo>
                <a:lnTo>
                  <a:pt x="0" y="23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8" y="3"/>
                </a:lnTo>
                <a:lnTo>
                  <a:pt x="28" y="0"/>
                </a:lnTo>
                <a:lnTo>
                  <a:pt x="32" y="0"/>
                </a:lnTo>
                <a:lnTo>
                  <a:pt x="32" y="3"/>
                </a:lnTo>
                <a:lnTo>
                  <a:pt x="40" y="7"/>
                </a:lnTo>
                <a:lnTo>
                  <a:pt x="48" y="10"/>
                </a:lnTo>
                <a:lnTo>
                  <a:pt x="56" y="13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2" y="13"/>
                </a:lnTo>
                <a:lnTo>
                  <a:pt x="32" y="37"/>
                </a:lnTo>
                <a:lnTo>
                  <a:pt x="40" y="37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7"/>
                </a:lnTo>
                <a:lnTo>
                  <a:pt x="56" y="50"/>
                </a:lnTo>
                <a:lnTo>
                  <a:pt x="60" y="53"/>
                </a:lnTo>
                <a:lnTo>
                  <a:pt x="60" y="57"/>
                </a:lnTo>
                <a:lnTo>
                  <a:pt x="56" y="67"/>
                </a:lnTo>
                <a:lnTo>
                  <a:pt x="52" y="74"/>
                </a:lnTo>
                <a:lnTo>
                  <a:pt x="44" y="80"/>
                </a:lnTo>
                <a:lnTo>
                  <a:pt x="32" y="80"/>
                </a:lnTo>
                <a:lnTo>
                  <a:pt x="32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0" y="13"/>
                </a:lnTo>
                <a:lnTo>
                  <a:pt x="16" y="17"/>
                </a:lnTo>
                <a:lnTo>
                  <a:pt x="12" y="20"/>
                </a:lnTo>
                <a:lnTo>
                  <a:pt x="12" y="23"/>
                </a:lnTo>
                <a:lnTo>
                  <a:pt x="12" y="27"/>
                </a:lnTo>
                <a:lnTo>
                  <a:pt x="16" y="30"/>
                </a:lnTo>
                <a:lnTo>
                  <a:pt x="20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2" y="74"/>
                </a:moveTo>
                <a:lnTo>
                  <a:pt x="40" y="70"/>
                </a:lnTo>
                <a:lnTo>
                  <a:pt x="44" y="67"/>
                </a:lnTo>
                <a:lnTo>
                  <a:pt x="48" y="63"/>
                </a:lnTo>
                <a:lnTo>
                  <a:pt x="48" y="60"/>
                </a:lnTo>
                <a:lnTo>
                  <a:pt x="48" y="53"/>
                </a:lnTo>
                <a:lnTo>
                  <a:pt x="44" y="50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1" name="Freeform 203"/>
          <p:cNvSpPr>
            <a:spLocks/>
          </p:cNvSpPr>
          <p:nvPr/>
        </p:nvSpPr>
        <p:spPr bwMode="auto">
          <a:xfrm>
            <a:off x="3808413" y="5453063"/>
            <a:ext cx="88900" cy="96837"/>
          </a:xfrm>
          <a:custGeom>
            <a:avLst/>
            <a:gdLst>
              <a:gd name="T0" fmla="*/ 19050 w 56"/>
              <a:gd name="T1" fmla="*/ 63500 h 61"/>
              <a:gd name="T2" fmla="*/ 25400 w 56"/>
              <a:gd name="T3" fmla="*/ 74612 h 61"/>
              <a:gd name="T4" fmla="*/ 44450 w 56"/>
              <a:gd name="T5" fmla="*/ 80962 h 61"/>
              <a:gd name="T6" fmla="*/ 63500 w 56"/>
              <a:gd name="T7" fmla="*/ 74612 h 61"/>
              <a:gd name="T8" fmla="*/ 69850 w 56"/>
              <a:gd name="T9" fmla="*/ 63500 h 61"/>
              <a:gd name="T10" fmla="*/ 63500 w 56"/>
              <a:gd name="T11" fmla="*/ 58737 h 61"/>
              <a:gd name="T12" fmla="*/ 44450 w 56"/>
              <a:gd name="T13" fmla="*/ 53975 h 61"/>
              <a:gd name="T14" fmla="*/ 19050 w 56"/>
              <a:gd name="T15" fmla="*/ 47625 h 61"/>
              <a:gd name="T16" fmla="*/ 6350 w 56"/>
              <a:gd name="T17" fmla="*/ 38100 h 61"/>
              <a:gd name="T18" fmla="*/ 6350 w 56"/>
              <a:gd name="T19" fmla="*/ 26987 h 61"/>
              <a:gd name="T20" fmla="*/ 6350 w 56"/>
              <a:gd name="T21" fmla="*/ 15875 h 61"/>
              <a:gd name="T22" fmla="*/ 12700 w 56"/>
              <a:gd name="T23" fmla="*/ 6350 h 61"/>
              <a:gd name="T24" fmla="*/ 25400 w 56"/>
              <a:gd name="T25" fmla="*/ 6350 h 61"/>
              <a:gd name="T26" fmla="*/ 44450 w 56"/>
              <a:gd name="T27" fmla="*/ 0 h 61"/>
              <a:gd name="T28" fmla="*/ 63500 w 56"/>
              <a:gd name="T29" fmla="*/ 6350 h 61"/>
              <a:gd name="T30" fmla="*/ 76200 w 56"/>
              <a:gd name="T31" fmla="*/ 11112 h 61"/>
              <a:gd name="T32" fmla="*/ 82550 w 56"/>
              <a:gd name="T33" fmla="*/ 26987 h 61"/>
              <a:gd name="T34" fmla="*/ 63500 w 56"/>
              <a:gd name="T35" fmla="*/ 22225 h 61"/>
              <a:gd name="T36" fmla="*/ 50800 w 56"/>
              <a:gd name="T37" fmla="*/ 15875 h 61"/>
              <a:gd name="T38" fmla="*/ 31750 w 56"/>
              <a:gd name="T39" fmla="*/ 15875 h 61"/>
              <a:gd name="T40" fmla="*/ 25400 w 56"/>
              <a:gd name="T41" fmla="*/ 22225 h 61"/>
              <a:gd name="T42" fmla="*/ 25400 w 56"/>
              <a:gd name="T43" fmla="*/ 26987 h 61"/>
              <a:gd name="T44" fmla="*/ 25400 w 56"/>
              <a:gd name="T45" fmla="*/ 31750 h 61"/>
              <a:gd name="T46" fmla="*/ 38100 w 56"/>
              <a:gd name="T47" fmla="*/ 31750 h 61"/>
              <a:gd name="T48" fmla="*/ 57150 w 56"/>
              <a:gd name="T49" fmla="*/ 42862 h 61"/>
              <a:gd name="T50" fmla="*/ 76200 w 56"/>
              <a:gd name="T51" fmla="*/ 47625 h 61"/>
              <a:gd name="T52" fmla="*/ 88900 w 56"/>
              <a:gd name="T53" fmla="*/ 58737 h 61"/>
              <a:gd name="T54" fmla="*/ 88900 w 56"/>
              <a:gd name="T55" fmla="*/ 74612 h 61"/>
              <a:gd name="T56" fmla="*/ 76200 w 56"/>
              <a:gd name="T57" fmla="*/ 85725 h 61"/>
              <a:gd name="T58" fmla="*/ 57150 w 56"/>
              <a:gd name="T59" fmla="*/ 90487 h 61"/>
              <a:gd name="T60" fmla="*/ 25400 w 56"/>
              <a:gd name="T61" fmla="*/ 90487 h 61"/>
              <a:gd name="T62" fmla="*/ 6350 w 56"/>
              <a:gd name="T63" fmla="*/ 74612 h 6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1">
                <a:moveTo>
                  <a:pt x="0" y="40"/>
                </a:moveTo>
                <a:lnTo>
                  <a:pt x="12" y="40"/>
                </a:lnTo>
                <a:lnTo>
                  <a:pt x="16" y="44"/>
                </a:lnTo>
                <a:lnTo>
                  <a:pt x="16" y="47"/>
                </a:lnTo>
                <a:lnTo>
                  <a:pt x="24" y="51"/>
                </a:lnTo>
                <a:lnTo>
                  <a:pt x="28" y="51"/>
                </a:lnTo>
                <a:lnTo>
                  <a:pt x="36" y="51"/>
                </a:lnTo>
                <a:lnTo>
                  <a:pt x="40" y="47"/>
                </a:lnTo>
                <a:lnTo>
                  <a:pt x="44" y="44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28" y="34"/>
                </a:lnTo>
                <a:lnTo>
                  <a:pt x="20" y="34"/>
                </a:lnTo>
                <a:lnTo>
                  <a:pt x="12" y="30"/>
                </a:lnTo>
                <a:lnTo>
                  <a:pt x="8" y="27"/>
                </a:lnTo>
                <a:lnTo>
                  <a:pt x="4" y="24"/>
                </a:lnTo>
                <a:lnTo>
                  <a:pt x="4" y="20"/>
                </a:lnTo>
                <a:lnTo>
                  <a:pt x="4" y="17"/>
                </a:lnTo>
                <a:lnTo>
                  <a:pt x="4" y="14"/>
                </a:lnTo>
                <a:lnTo>
                  <a:pt x="4" y="10"/>
                </a:lnTo>
                <a:lnTo>
                  <a:pt x="8" y="7"/>
                </a:lnTo>
                <a:lnTo>
                  <a:pt x="8" y="4"/>
                </a:lnTo>
                <a:lnTo>
                  <a:pt x="12" y="4"/>
                </a:lnTo>
                <a:lnTo>
                  <a:pt x="16" y="4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4"/>
                </a:lnTo>
                <a:lnTo>
                  <a:pt x="44" y="4"/>
                </a:lnTo>
                <a:lnTo>
                  <a:pt x="48" y="7"/>
                </a:lnTo>
                <a:lnTo>
                  <a:pt x="52" y="10"/>
                </a:lnTo>
                <a:lnTo>
                  <a:pt x="52" y="17"/>
                </a:lnTo>
                <a:lnTo>
                  <a:pt x="40" y="17"/>
                </a:lnTo>
                <a:lnTo>
                  <a:pt x="40" y="14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0"/>
                </a:lnTo>
                <a:lnTo>
                  <a:pt x="16" y="14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4" y="20"/>
                </a:lnTo>
                <a:lnTo>
                  <a:pt x="28" y="24"/>
                </a:lnTo>
                <a:lnTo>
                  <a:pt x="36" y="27"/>
                </a:lnTo>
                <a:lnTo>
                  <a:pt x="44" y="27"/>
                </a:lnTo>
                <a:lnTo>
                  <a:pt x="48" y="30"/>
                </a:lnTo>
                <a:lnTo>
                  <a:pt x="52" y="34"/>
                </a:lnTo>
                <a:lnTo>
                  <a:pt x="56" y="37"/>
                </a:lnTo>
                <a:lnTo>
                  <a:pt x="56" y="40"/>
                </a:lnTo>
                <a:lnTo>
                  <a:pt x="56" y="47"/>
                </a:lnTo>
                <a:lnTo>
                  <a:pt x="52" y="51"/>
                </a:lnTo>
                <a:lnTo>
                  <a:pt x="48" y="54"/>
                </a:lnTo>
                <a:lnTo>
                  <a:pt x="44" y="57"/>
                </a:lnTo>
                <a:lnTo>
                  <a:pt x="36" y="57"/>
                </a:lnTo>
                <a:lnTo>
                  <a:pt x="28" y="61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2" name="Freeform 204"/>
          <p:cNvSpPr>
            <a:spLocks/>
          </p:cNvSpPr>
          <p:nvPr/>
        </p:nvSpPr>
        <p:spPr bwMode="auto">
          <a:xfrm>
            <a:off x="3929063" y="5421313"/>
            <a:ext cx="50800" cy="122237"/>
          </a:xfrm>
          <a:custGeom>
            <a:avLst/>
            <a:gdLst>
              <a:gd name="T0" fmla="*/ 50800 w 32"/>
              <a:gd name="T1" fmla="*/ 122237 h 77"/>
              <a:gd name="T2" fmla="*/ 31750 w 32"/>
              <a:gd name="T3" fmla="*/ 122237 h 77"/>
              <a:gd name="T4" fmla="*/ 31750 w 32"/>
              <a:gd name="T5" fmla="*/ 26987 h 77"/>
              <a:gd name="T6" fmla="*/ 25400 w 32"/>
              <a:gd name="T7" fmla="*/ 31750 h 77"/>
              <a:gd name="T8" fmla="*/ 12700 w 32"/>
              <a:gd name="T9" fmla="*/ 38100 h 77"/>
              <a:gd name="T10" fmla="*/ 6350 w 32"/>
              <a:gd name="T11" fmla="*/ 42862 h 77"/>
              <a:gd name="T12" fmla="*/ 0 w 32"/>
              <a:gd name="T13" fmla="*/ 47625 h 77"/>
              <a:gd name="T14" fmla="*/ 0 w 32"/>
              <a:gd name="T15" fmla="*/ 31750 h 77"/>
              <a:gd name="T16" fmla="*/ 12700 w 32"/>
              <a:gd name="T17" fmla="*/ 26987 h 77"/>
              <a:gd name="T18" fmla="*/ 25400 w 32"/>
              <a:gd name="T19" fmla="*/ 15875 h 77"/>
              <a:gd name="T20" fmla="*/ 31750 w 32"/>
              <a:gd name="T21" fmla="*/ 11112 h 77"/>
              <a:gd name="T22" fmla="*/ 38100 w 32"/>
              <a:gd name="T23" fmla="*/ 0 h 77"/>
              <a:gd name="T24" fmla="*/ 50800 w 32"/>
              <a:gd name="T25" fmla="*/ 0 h 77"/>
              <a:gd name="T26" fmla="*/ 50800 w 32"/>
              <a:gd name="T27" fmla="*/ 122237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" h="77">
                <a:moveTo>
                  <a:pt x="32" y="77"/>
                </a:moveTo>
                <a:lnTo>
                  <a:pt x="20" y="77"/>
                </a:lnTo>
                <a:lnTo>
                  <a:pt x="20" y="17"/>
                </a:lnTo>
                <a:lnTo>
                  <a:pt x="16" y="20"/>
                </a:lnTo>
                <a:lnTo>
                  <a:pt x="8" y="24"/>
                </a:lnTo>
                <a:lnTo>
                  <a:pt x="4" y="27"/>
                </a:lnTo>
                <a:lnTo>
                  <a:pt x="0" y="30"/>
                </a:lnTo>
                <a:lnTo>
                  <a:pt x="0" y="20"/>
                </a:lnTo>
                <a:lnTo>
                  <a:pt x="8" y="17"/>
                </a:lnTo>
                <a:lnTo>
                  <a:pt x="16" y="10"/>
                </a:lnTo>
                <a:lnTo>
                  <a:pt x="20" y="7"/>
                </a:lnTo>
                <a:lnTo>
                  <a:pt x="24" y="0"/>
                </a:lnTo>
                <a:lnTo>
                  <a:pt x="32" y="0"/>
                </a:lnTo>
                <a:lnTo>
                  <a:pt x="32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3" name="Freeform 205"/>
          <p:cNvSpPr>
            <a:spLocks noEditPoints="1"/>
          </p:cNvSpPr>
          <p:nvPr/>
        </p:nvSpPr>
        <p:spPr bwMode="auto">
          <a:xfrm>
            <a:off x="4087813" y="5459413"/>
            <a:ext cx="95250" cy="52387"/>
          </a:xfrm>
          <a:custGeom>
            <a:avLst/>
            <a:gdLst>
              <a:gd name="T0" fmla="*/ 95250 w 60"/>
              <a:gd name="T1" fmla="*/ 15875 h 33"/>
              <a:gd name="T2" fmla="*/ 0 w 60"/>
              <a:gd name="T3" fmla="*/ 15875 h 33"/>
              <a:gd name="T4" fmla="*/ 0 w 60"/>
              <a:gd name="T5" fmla="*/ 0 h 33"/>
              <a:gd name="T6" fmla="*/ 95250 w 60"/>
              <a:gd name="T7" fmla="*/ 0 h 33"/>
              <a:gd name="T8" fmla="*/ 95250 w 60"/>
              <a:gd name="T9" fmla="*/ 15875 h 33"/>
              <a:gd name="T10" fmla="*/ 95250 w 60"/>
              <a:gd name="T11" fmla="*/ 52387 h 33"/>
              <a:gd name="T12" fmla="*/ 0 w 60"/>
              <a:gd name="T13" fmla="*/ 52387 h 33"/>
              <a:gd name="T14" fmla="*/ 0 w 60"/>
              <a:gd name="T15" fmla="*/ 36512 h 33"/>
              <a:gd name="T16" fmla="*/ 95250 w 60"/>
              <a:gd name="T17" fmla="*/ 36512 h 33"/>
              <a:gd name="T18" fmla="*/ 95250 w 60"/>
              <a:gd name="T19" fmla="*/ 52387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3">
                <a:moveTo>
                  <a:pt x="60" y="10"/>
                </a:moveTo>
                <a:lnTo>
                  <a:pt x="0" y="10"/>
                </a:lnTo>
                <a:lnTo>
                  <a:pt x="0" y="0"/>
                </a:lnTo>
                <a:lnTo>
                  <a:pt x="60" y="0"/>
                </a:lnTo>
                <a:lnTo>
                  <a:pt x="60" y="10"/>
                </a:lnTo>
                <a:close/>
                <a:moveTo>
                  <a:pt x="60" y="33"/>
                </a:moveTo>
                <a:lnTo>
                  <a:pt x="0" y="33"/>
                </a:lnTo>
                <a:lnTo>
                  <a:pt x="0" y="23"/>
                </a:lnTo>
                <a:lnTo>
                  <a:pt x="60" y="23"/>
                </a:lnTo>
                <a:lnTo>
                  <a:pt x="60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4" name="Freeform 206"/>
          <p:cNvSpPr>
            <a:spLocks noEditPoints="1"/>
          </p:cNvSpPr>
          <p:nvPr/>
        </p:nvSpPr>
        <p:spPr bwMode="auto">
          <a:xfrm>
            <a:off x="4259263" y="5421313"/>
            <a:ext cx="95250" cy="128587"/>
          </a:xfrm>
          <a:custGeom>
            <a:avLst/>
            <a:gdLst>
              <a:gd name="T0" fmla="*/ 0 w 60"/>
              <a:gd name="T1" fmla="*/ 63500 h 81"/>
              <a:gd name="T2" fmla="*/ 0 w 60"/>
              <a:gd name="T3" fmla="*/ 42862 h 81"/>
              <a:gd name="T4" fmla="*/ 6350 w 60"/>
              <a:gd name="T5" fmla="*/ 26987 h 81"/>
              <a:gd name="T6" fmla="*/ 12700 w 60"/>
              <a:gd name="T7" fmla="*/ 15875 h 81"/>
              <a:gd name="T8" fmla="*/ 19050 w 60"/>
              <a:gd name="T9" fmla="*/ 6350 h 81"/>
              <a:gd name="T10" fmla="*/ 31750 w 60"/>
              <a:gd name="T11" fmla="*/ 0 h 81"/>
              <a:gd name="T12" fmla="*/ 44450 w 60"/>
              <a:gd name="T13" fmla="*/ 0 h 81"/>
              <a:gd name="T14" fmla="*/ 57150 w 60"/>
              <a:gd name="T15" fmla="*/ 0 h 81"/>
              <a:gd name="T16" fmla="*/ 69850 w 60"/>
              <a:gd name="T17" fmla="*/ 6350 h 81"/>
              <a:gd name="T18" fmla="*/ 76200 w 60"/>
              <a:gd name="T19" fmla="*/ 11112 h 81"/>
              <a:gd name="T20" fmla="*/ 82550 w 60"/>
              <a:gd name="T21" fmla="*/ 15875 h 81"/>
              <a:gd name="T22" fmla="*/ 88900 w 60"/>
              <a:gd name="T23" fmla="*/ 26987 h 81"/>
              <a:gd name="T24" fmla="*/ 88900 w 60"/>
              <a:gd name="T25" fmla="*/ 31750 h 81"/>
              <a:gd name="T26" fmla="*/ 95250 w 60"/>
              <a:gd name="T27" fmla="*/ 47625 h 81"/>
              <a:gd name="T28" fmla="*/ 95250 w 60"/>
              <a:gd name="T29" fmla="*/ 63500 h 81"/>
              <a:gd name="T30" fmla="*/ 95250 w 60"/>
              <a:gd name="T31" fmla="*/ 79375 h 81"/>
              <a:gd name="T32" fmla="*/ 88900 w 60"/>
              <a:gd name="T33" fmla="*/ 95250 h 81"/>
              <a:gd name="T34" fmla="*/ 82550 w 60"/>
              <a:gd name="T35" fmla="*/ 112712 h 81"/>
              <a:gd name="T36" fmla="*/ 76200 w 60"/>
              <a:gd name="T37" fmla="*/ 117475 h 81"/>
              <a:gd name="T38" fmla="*/ 63500 w 60"/>
              <a:gd name="T39" fmla="*/ 122237 h 81"/>
              <a:gd name="T40" fmla="*/ 44450 w 60"/>
              <a:gd name="T41" fmla="*/ 128587 h 81"/>
              <a:gd name="T42" fmla="*/ 25400 w 60"/>
              <a:gd name="T43" fmla="*/ 122237 h 81"/>
              <a:gd name="T44" fmla="*/ 12700 w 60"/>
              <a:gd name="T45" fmla="*/ 112712 h 81"/>
              <a:gd name="T46" fmla="*/ 6350 w 60"/>
              <a:gd name="T47" fmla="*/ 101600 h 81"/>
              <a:gd name="T48" fmla="*/ 0 w 60"/>
              <a:gd name="T49" fmla="*/ 85725 h 81"/>
              <a:gd name="T50" fmla="*/ 0 w 60"/>
              <a:gd name="T51" fmla="*/ 63500 h 81"/>
              <a:gd name="T52" fmla="*/ 19050 w 60"/>
              <a:gd name="T53" fmla="*/ 63500 h 81"/>
              <a:gd name="T54" fmla="*/ 19050 w 60"/>
              <a:gd name="T55" fmla="*/ 79375 h 81"/>
              <a:gd name="T56" fmla="*/ 19050 w 60"/>
              <a:gd name="T57" fmla="*/ 95250 h 81"/>
              <a:gd name="T58" fmla="*/ 25400 w 60"/>
              <a:gd name="T59" fmla="*/ 101600 h 81"/>
              <a:gd name="T60" fmla="*/ 38100 w 60"/>
              <a:gd name="T61" fmla="*/ 106362 h 81"/>
              <a:gd name="T62" fmla="*/ 44450 w 60"/>
              <a:gd name="T63" fmla="*/ 112712 h 81"/>
              <a:gd name="T64" fmla="*/ 57150 w 60"/>
              <a:gd name="T65" fmla="*/ 106362 h 81"/>
              <a:gd name="T66" fmla="*/ 69850 w 60"/>
              <a:gd name="T67" fmla="*/ 101600 h 81"/>
              <a:gd name="T68" fmla="*/ 69850 w 60"/>
              <a:gd name="T69" fmla="*/ 95250 h 81"/>
              <a:gd name="T70" fmla="*/ 76200 w 60"/>
              <a:gd name="T71" fmla="*/ 79375 h 81"/>
              <a:gd name="T72" fmla="*/ 76200 w 60"/>
              <a:gd name="T73" fmla="*/ 63500 h 81"/>
              <a:gd name="T74" fmla="*/ 76200 w 60"/>
              <a:gd name="T75" fmla="*/ 47625 h 81"/>
              <a:gd name="T76" fmla="*/ 69850 w 60"/>
              <a:gd name="T77" fmla="*/ 31750 h 81"/>
              <a:gd name="T78" fmla="*/ 69850 w 60"/>
              <a:gd name="T79" fmla="*/ 26987 h 81"/>
              <a:gd name="T80" fmla="*/ 57150 w 60"/>
              <a:gd name="T81" fmla="*/ 15875 h 81"/>
              <a:gd name="T82" fmla="*/ 44450 w 60"/>
              <a:gd name="T83" fmla="*/ 15875 h 81"/>
              <a:gd name="T84" fmla="*/ 38100 w 60"/>
              <a:gd name="T85" fmla="*/ 15875 h 81"/>
              <a:gd name="T86" fmla="*/ 25400 w 60"/>
              <a:gd name="T87" fmla="*/ 22225 h 81"/>
              <a:gd name="T88" fmla="*/ 25400 w 60"/>
              <a:gd name="T89" fmla="*/ 31750 h 81"/>
              <a:gd name="T90" fmla="*/ 19050 w 60"/>
              <a:gd name="T91" fmla="*/ 47625 h 81"/>
              <a:gd name="T92" fmla="*/ 19050 w 60"/>
              <a:gd name="T93" fmla="*/ 6350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0" h="81">
                <a:moveTo>
                  <a:pt x="0" y="40"/>
                </a:move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2" y="4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4"/>
                </a:lnTo>
                <a:lnTo>
                  <a:pt x="48" y="7"/>
                </a:lnTo>
                <a:lnTo>
                  <a:pt x="52" y="10"/>
                </a:lnTo>
                <a:lnTo>
                  <a:pt x="56" y="17"/>
                </a:lnTo>
                <a:lnTo>
                  <a:pt x="56" y="20"/>
                </a:lnTo>
                <a:lnTo>
                  <a:pt x="60" y="30"/>
                </a:lnTo>
                <a:lnTo>
                  <a:pt x="60" y="40"/>
                </a:lnTo>
                <a:lnTo>
                  <a:pt x="60" y="50"/>
                </a:lnTo>
                <a:lnTo>
                  <a:pt x="56" y="60"/>
                </a:lnTo>
                <a:lnTo>
                  <a:pt x="52" y="71"/>
                </a:lnTo>
                <a:lnTo>
                  <a:pt x="48" y="74"/>
                </a:lnTo>
                <a:lnTo>
                  <a:pt x="40" y="77"/>
                </a:lnTo>
                <a:lnTo>
                  <a:pt x="28" y="81"/>
                </a:lnTo>
                <a:lnTo>
                  <a:pt x="16" y="77"/>
                </a:lnTo>
                <a:lnTo>
                  <a:pt x="8" y="71"/>
                </a:lnTo>
                <a:lnTo>
                  <a:pt x="4" y="64"/>
                </a:lnTo>
                <a:lnTo>
                  <a:pt x="0" y="54"/>
                </a:lnTo>
                <a:lnTo>
                  <a:pt x="0" y="40"/>
                </a:lnTo>
                <a:close/>
                <a:moveTo>
                  <a:pt x="12" y="40"/>
                </a:moveTo>
                <a:lnTo>
                  <a:pt x="12" y="50"/>
                </a:lnTo>
                <a:lnTo>
                  <a:pt x="12" y="60"/>
                </a:lnTo>
                <a:lnTo>
                  <a:pt x="16" y="64"/>
                </a:lnTo>
                <a:lnTo>
                  <a:pt x="24" y="67"/>
                </a:lnTo>
                <a:lnTo>
                  <a:pt x="28" y="71"/>
                </a:lnTo>
                <a:lnTo>
                  <a:pt x="36" y="67"/>
                </a:lnTo>
                <a:lnTo>
                  <a:pt x="44" y="64"/>
                </a:lnTo>
                <a:lnTo>
                  <a:pt x="44" y="60"/>
                </a:lnTo>
                <a:lnTo>
                  <a:pt x="48" y="50"/>
                </a:lnTo>
                <a:lnTo>
                  <a:pt x="48" y="40"/>
                </a:lnTo>
                <a:lnTo>
                  <a:pt x="48" y="30"/>
                </a:lnTo>
                <a:lnTo>
                  <a:pt x="44" y="20"/>
                </a:lnTo>
                <a:lnTo>
                  <a:pt x="44" y="17"/>
                </a:lnTo>
                <a:lnTo>
                  <a:pt x="36" y="10"/>
                </a:lnTo>
                <a:lnTo>
                  <a:pt x="28" y="10"/>
                </a:lnTo>
                <a:lnTo>
                  <a:pt x="24" y="10"/>
                </a:lnTo>
                <a:lnTo>
                  <a:pt x="16" y="14"/>
                </a:lnTo>
                <a:lnTo>
                  <a:pt x="16" y="20"/>
                </a:lnTo>
                <a:lnTo>
                  <a:pt x="12" y="3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5" name="Freeform 207"/>
          <p:cNvSpPr>
            <a:spLocks/>
          </p:cNvSpPr>
          <p:nvPr/>
        </p:nvSpPr>
        <p:spPr bwMode="auto">
          <a:xfrm>
            <a:off x="4424363" y="5427663"/>
            <a:ext cx="50800" cy="122237"/>
          </a:xfrm>
          <a:custGeom>
            <a:avLst/>
            <a:gdLst>
              <a:gd name="T0" fmla="*/ 50800 w 32"/>
              <a:gd name="T1" fmla="*/ 106362 h 77"/>
              <a:gd name="T2" fmla="*/ 50800 w 32"/>
              <a:gd name="T3" fmla="*/ 115887 h 77"/>
              <a:gd name="T4" fmla="*/ 44450 w 32"/>
              <a:gd name="T5" fmla="*/ 115887 h 77"/>
              <a:gd name="T6" fmla="*/ 38100 w 32"/>
              <a:gd name="T7" fmla="*/ 122237 h 77"/>
              <a:gd name="T8" fmla="*/ 25400 w 32"/>
              <a:gd name="T9" fmla="*/ 115887 h 77"/>
              <a:gd name="T10" fmla="*/ 19050 w 32"/>
              <a:gd name="T11" fmla="*/ 115887 h 77"/>
              <a:gd name="T12" fmla="*/ 19050 w 32"/>
              <a:gd name="T13" fmla="*/ 111125 h 77"/>
              <a:gd name="T14" fmla="*/ 1270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1275 h 77"/>
              <a:gd name="T22" fmla="*/ 0 w 32"/>
              <a:gd name="T23" fmla="*/ 4127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4762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1275 h 77"/>
              <a:gd name="T38" fmla="*/ 31750 w 32"/>
              <a:gd name="T39" fmla="*/ 41275 h 77"/>
              <a:gd name="T40" fmla="*/ 31750 w 32"/>
              <a:gd name="T41" fmla="*/ 95250 h 77"/>
              <a:gd name="T42" fmla="*/ 31750 w 32"/>
              <a:gd name="T43" fmla="*/ 100012 h 77"/>
              <a:gd name="T44" fmla="*/ 31750 w 32"/>
              <a:gd name="T45" fmla="*/ 100012 h 77"/>
              <a:gd name="T46" fmla="*/ 31750 w 32"/>
              <a:gd name="T47" fmla="*/ 100012 h 77"/>
              <a:gd name="T48" fmla="*/ 38100 w 32"/>
              <a:gd name="T49" fmla="*/ 106362 h 77"/>
              <a:gd name="T50" fmla="*/ 38100 w 32"/>
              <a:gd name="T51" fmla="*/ 106362 h 77"/>
              <a:gd name="T52" fmla="*/ 38100 w 32"/>
              <a:gd name="T53" fmla="*/ 106362 h 77"/>
              <a:gd name="T54" fmla="*/ 44450 w 32"/>
              <a:gd name="T55" fmla="*/ 106362 h 77"/>
              <a:gd name="T56" fmla="*/ 5080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3"/>
                </a:lnTo>
                <a:lnTo>
                  <a:pt x="28" y="73"/>
                </a:lnTo>
                <a:lnTo>
                  <a:pt x="24" y="77"/>
                </a:lnTo>
                <a:lnTo>
                  <a:pt x="16" y="73"/>
                </a:lnTo>
                <a:lnTo>
                  <a:pt x="12" y="73"/>
                </a:lnTo>
                <a:lnTo>
                  <a:pt x="12" y="70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26"/>
                </a:lnTo>
                <a:lnTo>
                  <a:pt x="0" y="26"/>
                </a:lnTo>
                <a:lnTo>
                  <a:pt x="0" y="20"/>
                </a:lnTo>
                <a:lnTo>
                  <a:pt x="8" y="20"/>
                </a:lnTo>
                <a:lnTo>
                  <a:pt x="8" y="3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26"/>
                </a:lnTo>
                <a:lnTo>
                  <a:pt x="20" y="26"/>
                </a:lnTo>
                <a:lnTo>
                  <a:pt x="20" y="60"/>
                </a:lnTo>
                <a:lnTo>
                  <a:pt x="20" y="63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6" name="Freeform 208"/>
          <p:cNvSpPr>
            <a:spLocks/>
          </p:cNvSpPr>
          <p:nvPr/>
        </p:nvSpPr>
        <p:spPr bwMode="auto">
          <a:xfrm>
            <a:off x="4494213" y="5421313"/>
            <a:ext cx="82550" cy="122237"/>
          </a:xfrm>
          <a:custGeom>
            <a:avLst/>
            <a:gdLst>
              <a:gd name="T0" fmla="*/ 0 w 52"/>
              <a:gd name="T1" fmla="*/ 122237 h 77"/>
              <a:gd name="T2" fmla="*/ 0 w 52"/>
              <a:gd name="T3" fmla="*/ 0 h 77"/>
              <a:gd name="T4" fmla="*/ 19050 w 52"/>
              <a:gd name="T5" fmla="*/ 0 h 77"/>
              <a:gd name="T6" fmla="*/ 19050 w 52"/>
              <a:gd name="T7" fmla="*/ 47625 h 77"/>
              <a:gd name="T8" fmla="*/ 31750 w 52"/>
              <a:gd name="T9" fmla="*/ 38100 h 77"/>
              <a:gd name="T10" fmla="*/ 44450 w 52"/>
              <a:gd name="T11" fmla="*/ 31750 h 77"/>
              <a:gd name="T12" fmla="*/ 57150 w 52"/>
              <a:gd name="T13" fmla="*/ 31750 h 77"/>
              <a:gd name="T14" fmla="*/ 63500 w 52"/>
              <a:gd name="T15" fmla="*/ 38100 h 77"/>
              <a:gd name="T16" fmla="*/ 69850 w 52"/>
              <a:gd name="T17" fmla="*/ 42862 h 77"/>
              <a:gd name="T18" fmla="*/ 76200 w 52"/>
              <a:gd name="T19" fmla="*/ 47625 h 77"/>
              <a:gd name="T20" fmla="*/ 76200 w 52"/>
              <a:gd name="T21" fmla="*/ 53975 h 77"/>
              <a:gd name="T22" fmla="*/ 82550 w 52"/>
              <a:gd name="T23" fmla="*/ 69850 h 77"/>
              <a:gd name="T24" fmla="*/ 82550 w 52"/>
              <a:gd name="T25" fmla="*/ 122237 h 77"/>
              <a:gd name="T26" fmla="*/ 63500 w 52"/>
              <a:gd name="T27" fmla="*/ 122237 h 77"/>
              <a:gd name="T28" fmla="*/ 63500 w 52"/>
              <a:gd name="T29" fmla="*/ 69850 h 77"/>
              <a:gd name="T30" fmla="*/ 57150 w 52"/>
              <a:gd name="T31" fmla="*/ 58737 h 77"/>
              <a:gd name="T32" fmla="*/ 57150 w 52"/>
              <a:gd name="T33" fmla="*/ 53975 h 77"/>
              <a:gd name="T34" fmla="*/ 50800 w 52"/>
              <a:gd name="T35" fmla="*/ 47625 h 77"/>
              <a:gd name="T36" fmla="*/ 38100 w 52"/>
              <a:gd name="T37" fmla="*/ 47625 h 77"/>
              <a:gd name="T38" fmla="*/ 31750 w 52"/>
              <a:gd name="T39" fmla="*/ 47625 h 77"/>
              <a:gd name="T40" fmla="*/ 25400 w 52"/>
              <a:gd name="T41" fmla="*/ 47625 h 77"/>
              <a:gd name="T42" fmla="*/ 25400 w 52"/>
              <a:gd name="T43" fmla="*/ 53975 h 77"/>
              <a:gd name="T44" fmla="*/ 19050 w 52"/>
              <a:gd name="T45" fmla="*/ 58737 h 77"/>
              <a:gd name="T46" fmla="*/ 19050 w 52"/>
              <a:gd name="T47" fmla="*/ 69850 h 77"/>
              <a:gd name="T48" fmla="*/ 19050 w 52"/>
              <a:gd name="T49" fmla="*/ 74612 h 77"/>
              <a:gd name="T50" fmla="*/ 19050 w 52"/>
              <a:gd name="T51" fmla="*/ 122237 h 77"/>
              <a:gd name="T52" fmla="*/ 0 w 52"/>
              <a:gd name="T53" fmla="*/ 122237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2" h="77">
                <a:moveTo>
                  <a:pt x="0" y="77"/>
                </a:move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20" y="24"/>
                </a:lnTo>
                <a:lnTo>
                  <a:pt x="28" y="20"/>
                </a:lnTo>
                <a:lnTo>
                  <a:pt x="36" y="20"/>
                </a:lnTo>
                <a:lnTo>
                  <a:pt x="40" y="24"/>
                </a:lnTo>
                <a:lnTo>
                  <a:pt x="44" y="27"/>
                </a:lnTo>
                <a:lnTo>
                  <a:pt x="48" y="30"/>
                </a:lnTo>
                <a:lnTo>
                  <a:pt x="48" y="34"/>
                </a:lnTo>
                <a:lnTo>
                  <a:pt x="52" y="44"/>
                </a:lnTo>
                <a:lnTo>
                  <a:pt x="52" y="77"/>
                </a:lnTo>
                <a:lnTo>
                  <a:pt x="40" y="77"/>
                </a:lnTo>
                <a:lnTo>
                  <a:pt x="40" y="44"/>
                </a:lnTo>
                <a:lnTo>
                  <a:pt x="36" y="37"/>
                </a:lnTo>
                <a:lnTo>
                  <a:pt x="36" y="34"/>
                </a:lnTo>
                <a:lnTo>
                  <a:pt x="32" y="30"/>
                </a:lnTo>
                <a:lnTo>
                  <a:pt x="24" y="30"/>
                </a:lnTo>
                <a:lnTo>
                  <a:pt x="20" y="30"/>
                </a:lnTo>
                <a:lnTo>
                  <a:pt x="16" y="30"/>
                </a:lnTo>
                <a:lnTo>
                  <a:pt x="16" y="34"/>
                </a:lnTo>
                <a:lnTo>
                  <a:pt x="12" y="37"/>
                </a:lnTo>
                <a:lnTo>
                  <a:pt x="12" y="44"/>
                </a:lnTo>
                <a:lnTo>
                  <a:pt x="12" y="47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7" name="Freeform 209"/>
          <p:cNvSpPr>
            <a:spLocks noEditPoints="1"/>
          </p:cNvSpPr>
          <p:nvPr/>
        </p:nvSpPr>
        <p:spPr bwMode="auto">
          <a:xfrm>
            <a:off x="4595813" y="5453063"/>
            <a:ext cx="95250" cy="96837"/>
          </a:xfrm>
          <a:custGeom>
            <a:avLst/>
            <a:gdLst>
              <a:gd name="T0" fmla="*/ 76200 w 60"/>
              <a:gd name="T1" fmla="*/ 63500 h 61"/>
              <a:gd name="T2" fmla="*/ 95250 w 60"/>
              <a:gd name="T3" fmla="*/ 69850 h 61"/>
              <a:gd name="T4" fmla="*/ 88900 w 60"/>
              <a:gd name="T5" fmla="*/ 80962 h 61"/>
              <a:gd name="T6" fmla="*/ 82550 w 60"/>
              <a:gd name="T7" fmla="*/ 85725 h 61"/>
              <a:gd name="T8" fmla="*/ 63500 w 60"/>
              <a:gd name="T9" fmla="*/ 90487 h 61"/>
              <a:gd name="T10" fmla="*/ 50800 w 60"/>
              <a:gd name="T11" fmla="*/ 96837 h 61"/>
              <a:gd name="T12" fmla="*/ 31750 w 60"/>
              <a:gd name="T13" fmla="*/ 90487 h 61"/>
              <a:gd name="T14" fmla="*/ 12700 w 60"/>
              <a:gd name="T15" fmla="*/ 80962 h 61"/>
              <a:gd name="T16" fmla="*/ 0 w 60"/>
              <a:gd name="T17" fmla="*/ 69850 h 61"/>
              <a:gd name="T18" fmla="*/ 0 w 60"/>
              <a:gd name="T19" fmla="*/ 47625 h 61"/>
              <a:gd name="T20" fmla="*/ 0 w 60"/>
              <a:gd name="T21" fmla="*/ 31750 h 61"/>
              <a:gd name="T22" fmla="*/ 6350 w 60"/>
              <a:gd name="T23" fmla="*/ 22225 h 61"/>
              <a:gd name="T24" fmla="*/ 12700 w 60"/>
              <a:gd name="T25" fmla="*/ 11112 h 61"/>
              <a:gd name="T26" fmla="*/ 31750 w 60"/>
              <a:gd name="T27" fmla="*/ 6350 h 61"/>
              <a:gd name="T28" fmla="*/ 50800 w 60"/>
              <a:gd name="T29" fmla="*/ 0 h 61"/>
              <a:gd name="T30" fmla="*/ 69850 w 60"/>
              <a:gd name="T31" fmla="*/ 6350 h 61"/>
              <a:gd name="T32" fmla="*/ 82550 w 60"/>
              <a:gd name="T33" fmla="*/ 11112 h 61"/>
              <a:gd name="T34" fmla="*/ 95250 w 60"/>
              <a:gd name="T35" fmla="*/ 26987 h 61"/>
              <a:gd name="T36" fmla="*/ 95250 w 60"/>
              <a:gd name="T37" fmla="*/ 47625 h 61"/>
              <a:gd name="T38" fmla="*/ 95250 w 60"/>
              <a:gd name="T39" fmla="*/ 47625 h 61"/>
              <a:gd name="T40" fmla="*/ 95250 w 60"/>
              <a:gd name="T41" fmla="*/ 53975 h 61"/>
              <a:gd name="T42" fmla="*/ 19050 w 60"/>
              <a:gd name="T43" fmla="*/ 53975 h 61"/>
              <a:gd name="T44" fmla="*/ 19050 w 60"/>
              <a:gd name="T45" fmla="*/ 63500 h 61"/>
              <a:gd name="T46" fmla="*/ 25400 w 60"/>
              <a:gd name="T47" fmla="*/ 69850 h 61"/>
              <a:gd name="T48" fmla="*/ 38100 w 60"/>
              <a:gd name="T49" fmla="*/ 74612 h 61"/>
              <a:gd name="T50" fmla="*/ 50800 w 60"/>
              <a:gd name="T51" fmla="*/ 80962 h 61"/>
              <a:gd name="T52" fmla="*/ 57150 w 60"/>
              <a:gd name="T53" fmla="*/ 80962 h 61"/>
              <a:gd name="T54" fmla="*/ 63500 w 60"/>
              <a:gd name="T55" fmla="*/ 74612 h 61"/>
              <a:gd name="T56" fmla="*/ 69850 w 60"/>
              <a:gd name="T57" fmla="*/ 69850 h 61"/>
              <a:gd name="T58" fmla="*/ 76200 w 60"/>
              <a:gd name="T59" fmla="*/ 63500 h 61"/>
              <a:gd name="T60" fmla="*/ 19050 w 60"/>
              <a:gd name="T61" fmla="*/ 38100 h 61"/>
              <a:gd name="T62" fmla="*/ 76200 w 60"/>
              <a:gd name="T63" fmla="*/ 38100 h 61"/>
              <a:gd name="T64" fmla="*/ 76200 w 60"/>
              <a:gd name="T65" fmla="*/ 26987 h 61"/>
              <a:gd name="T66" fmla="*/ 69850 w 60"/>
              <a:gd name="T67" fmla="*/ 22225 h 61"/>
              <a:gd name="T68" fmla="*/ 63500 w 60"/>
              <a:gd name="T69" fmla="*/ 15875 h 61"/>
              <a:gd name="T70" fmla="*/ 50800 w 60"/>
              <a:gd name="T71" fmla="*/ 15875 h 61"/>
              <a:gd name="T72" fmla="*/ 38100 w 60"/>
              <a:gd name="T73" fmla="*/ 15875 h 61"/>
              <a:gd name="T74" fmla="*/ 25400 w 60"/>
              <a:gd name="T75" fmla="*/ 22225 h 61"/>
              <a:gd name="T76" fmla="*/ 19050 w 60"/>
              <a:gd name="T77" fmla="*/ 26987 h 61"/>
              <a:gd name="T78" fmla="*/ 19050 w 60"/>
              <a:gd name="T79" fmla="*/ 38100 h 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61">
                <a:moveTo>
                  <a:pt x="48" y="40"/>
                </a:moveTo>
                <a:lnTo>
                  <a:pt x="60" y="44"/>
                </a:lnTo>
                <a:lnTo>
                  <a:pt x="56" y="51"/>
                </a:lnTo>
                <a:lnTo>
                  <a:pt x="52" y="54"/>
                </a:lnTo>
                <a:lnTo>
                  <a:pt x="40" y="57"/>
                </a:lnTo>
                <a:lnTo>
                  <a:pt x="32" y="61"/>
                </a:lnTo>
                <a:lnTo>
                  <a:pt x="20" y="57"/>
                </a:lnTo>
                <a:lnTo>
                  <a:pt x="8" y="51"/>
                </a:lnTo>
                <a:lnTo>
                  <a:pt x="0" y="44"/>
                </a:lnTo>
                <a:lnTo>
                  <a:pt x="0" y="30"/>
                </a:lnTo>
                <a:lnTo>
                  <a:pt x="0" y="20"/>
                </a:lnTo>
                <a:lnTo>
                  <a:pt x="4" y="14"/>
                </a:lnTo>
                <a:lnTo>
                  <a:pt x="8" y="7"/>
                </a:lnTo>
                <a:lnTo>
                  <a:pt x="20" y="4"/>
                </a:lnTo>
                <a:lnTo>
                  <a:pt x="32" y="0"/>
                </a:lnTo>
                <a:lnTo>
                  <a:pt x="44" y="4"/>
                </a:lnTo>
                <a:lnTo>
                  <a:pt x="52" y="7"/>
                </a:lnTo>
                <a:lnTo>
                  <a:pt x="60" y="17"/>
                </a:lnTo>
                <a:lnTo>
                  <a:pt x="60" y="30"/>
                </a:lnTo>
                <a:lnTo>
                  <a:pt x="60" y="34"/>
                </a:lnTo>
                <a:lnTo>
                  <a:pt x="12" y="34"/>
                </a:lnTo>
                <a:lnTo>
                  <a:pt x="12" y="40"/>
                </a:lnTo>
                <a:lnTo>
                  <a:pt x="16" y="44"/>
                </a:lnTo>
                <a:lnTo>
                  <a:pt x="24" y="47"/>
                </a:lnTo>
                <a:lnTo>
                  <a:pt x="32" y="51"/>
                </a:lnTo>
                <a:lnTo>
                  <a:pt x="36" y="51"/>
                </a:lnTo>
                <a:lnTo>
                  <a:pt x="40" y="47"/>
                </a:lnTo>
                <a:lnTo>
                  <a:pt x="44" y="44"/>
                </a:lnTo>
                <a:lnTo>
                  <a:pt x="48" y="40"/>
                </a:lnTo>
                <a:close/>
                <a:moveTo>
                  <a:pt x="12" y="24"/>
                </a:moveTo>
                <a:lnTo>
                  <a:pt x="48" y="24"/>
                </a:lnTo>
                <a:lnTo>
                  <a:pt x="48" y="17"/>
                </a:lnTo>
                <a:lnTo>
                  <a:pt x="44" y="14"/>
                </a:lnTo>
                <a:lnTo>
                  <a:pt x="40" y="10"/>
                </a:lnTo>
                <a:lnTo>
                  <a:pt x="32" y="10"/>
                </a:lnTo>
                <a:lnTo>
                  <a:pt x="24" y="10"/>
                </a:lnTo>
                <a:lnTo>
                  <a:pt x="16" y="14"/>
                </a:lnTo>
                <a:lnTo>
                  <a:pt x="12" y="17"/>
                </a:lnTo>
                <a:lnTo>
                  <a:pt x="12" y="2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8" name="Freeform 210"/>
          <p:cNvSpPr>
            <a:spLocks/>
          </p:cNvSpPr>
          <p:nvPr/>
        </p:nvSpPr>
        <p:spPr bwMode="auto">
          <a:xfrm>
            <a:off x="4716463" y="5453063"/>
            <a:ext cx="82550" cy="90487"/>
          </a:xfrm>
          <a:custGeom>
            <a:avLst/>
            <a:gdLst>
              <a:gd name="T0" fmla="*/ 0 w 52"/>
              <a:gd name="T1" fmla="*/ 90487 h 57"/>
              <a:gd name="T2" fmla="*/ 0 w 52"/>
              <a:gd name="T3" fmla="*/ 6350 h 57"/>
              <a:gd name="T4" fmla="*/ 19050 w 52"/>
              <a:gd name="T5" fmla="*/ 6350 h 57"/>
              <a:gd name="T6" fmla="*/ 19050 w 52"/>
              <a:gd name="T7" fmla="*/ 15875 h 57"/>
              <a:gd name="T8" fmla="*/ 25400 w 52"/>
              <a:gd name="T9" fmla="*/ 6350 h 57"/>
              <a:gd name="T10" fmla="*/ 38100 w 52"/>
              <a:gd name="T11" fmla="*/ 0 h 57"/>
              <a:gd name="T12" fmla="*/ 50800 w 52"/>
              <a:gd name="T13" fmla="*/ 0 h 57"/>
              <a:gd name="T14" fmla="*/ 57150 w 52"/>
              <a:gd name="T15" fmla="*/ 0 h 57"/>
              <a:gd name="T16" fmla="*/ 63500 w 52"/>
              <a:gd name="T17" fmla="*/ 6350 h 57"/>
              <a:gd name="T18" fmla="*/ 69850 w 52"/>
              <a:gd name="T19" fmla="*/ 6350 h 57"/>
              <a:gd name="T20" fmla="*/ 76200 w 52"/>
              <a:gd name="T21" fmla="*/ 11112 h 57"/>
              <a:gd name="T22" fmla="*/ 76200 w 52"/>
              <a:gd name="T23" fmla="*/ 15875 h 57"/>
              <a:gd name="T24" fmla="*/ 82550 w 52"/>
              <a:gd name="T25" fmla="*/ 22225 h 57"/>
              <a:gd name="T26" fmla="*/ 82550 w 52"/>
              <a:gd name="T27" fmla="*/ 26987 h 57"/>
              <a:gd name="T28" fmla="*/ 82550 w 52"/>
              <a:gd name="T29" fmla="*/ 38100 h 57"/>
              <a:gd name="T30" fmla="*/ 82550 w 52"/>
              <a:gd name="T31" fmla="*/ 90487 h 57"/>
              <a:gd name="T32" fmla="*/ 63500 w 52"/>
              <a:gd name="T33" fmla="*/ 90487 h 57"/>
              <a:gd name="T34" fmla="*/ 63500 w 52"/>
              <a:gd name="T35" fmla="*/ 38100 h 57"/>
              <a:gd name="T36" fmla="*/ 63500 w 52"/>
              <a:gd name="T37" fmla="*/ 31750 h 57"/>
              <a:gd name="T38" fmla="*/ 63500 w 52"/>
              <a:gd name="T39" fmla="*/ 26987 h 57"/>
              <a:gd name="T40" fmla="*/ 57150 w 52"/>
              <a:gd name="T41" fmla="*/ 22225 h 57"/>
              <a:gd name="T42" fmla="*/ 57150 w 52"/>
              <a:gd name="T43" fmla="*/ 15875 h 57"/>
              <a:gd name="T44" fmla="*/ 50800 w 52"/>
              <a:gd name="T45" fmla="*/ 15875 h 57"/>
              <a:gd name="T46" fmla="*/ 44450 w 52"/>
              <a:gd name="T47" fmla="*/ 15875 h 57"/>
              <a:gd name="T48" fmla="*/ 31750 w 52"/>
              <a:gd name="T49" fmla="*/ 15875 h 57"/>
              <a:gd name="T50" fmla="*/ 25400 w 52"/>
              <a:gd name="T51" fmla="*/ 22225 h 57"/>
              <a:gd name="T52" fmla="*/ 19050 w 52"/>
              <a:gd name="T53" fmla="*/ 31750 h 57"/>
              <a:gd name="T54" fmla="*/ 19050 w 52"/>
              <a:gd name="T55" fmla="*/ 42862 h 57"/>
              <a:gd name="T56" fmla="*/ 19050 w 52"/>
              <a:gd name="T57" fmla="*/ 90487 h 57"/>
              <a:gd name="T58" fmla="*/ 0 w 52"/>
              <a:gd name="T59" fmla="*/ 90487 h 5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2" h="57">
                <a:moveTo>
                  <a:pt x="0" y="57"/>
                </a:moveTo>
                <a:lnTo>
                  <a:pt x="0" y="4"/>
                </a:lnTo>
                <a:lnTo>
                  <a:pt x="12" y="4"/>
                </a:lnTo>
                <a:lnTo>
                  <a:pt x="12" y="10"/>
                </a:lnTo>
                <a:lnTo>
                  <a:pt x="16" y="4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0" y="4"/>
                </a:lnTo>
                <a:lnTo>
                  <a:pt x="44" y="4"/>
                </a:lnTo>
                <a:lnTo>
                  <a:pt x="48" y="7"/>
                </a:lnTo>
                <a:lnTo>
                  <a:pt x="48" y="10"/>
                </a:lnTo>
                <a:lnTo>
                  <a:pt x="52" y="14"/>
                </a:lnTo>
                <a:lnTo>
                  <a:pt x="52" y="17"/>
                </a:lnTo>
                <a:lnTo>
                  <a:pt x="52" y="24"/>
                </a:lnTo>
                <a:lnTo>
                  <a:pt x="52" y="57"/>
                </a:lnTo>
                <a:lnTo>
                  <a:pt x="40" y="57"/>
                </a:lnTo>
                <a:lnTo>
                  <a:pt x="40" y="24"/>
                </a:lnTo>
                <a:lnTo>
                  <a:pt x="40" y="20"/>
                </a:lnTo>
                <a:lnTo>
                  <a:pt x="40" y="17"/>
                </a:lnTo>
                <a:lnTo>
                  <a:pt x="36" y="14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4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9" name="Freeform 211"/>
          <p:cNvSpPr>
            <a:spLocks/>
          </p:cNvSpPr>
          <p:nvPr/>
        </p:nvSpPr>
        <p:spPr bwMode="auto">
          <a:xfrm>
            <a:off x="3706813" y="5856288"/>
            <a:ext cx="88900" cy="96837"/>
          </a:xfrm>
          <a:custGeom>
            <a:avLst/>
            <a:gdLst>
              <a:gd name="T0" fmla="*/ 19050 w 56"/>
              <a:gd name="T1" fmla="*/ 65087 h 61"/>
              <a:gd name="T2" fmla="*/ 25400 w 56"/>
              <a:gd name="T3" fmla="*/ 74612 h 61"/>
              <a:gd name="T4" fmla="*/ 44450 w 56"/>
              <a:gd name="T5" fmla="*/ 80962 h 61"/>
              <a:gd name="T6" fmla="*/ 63500 w 56"/>
              <a:gd name="T7" fmla="*/ 74612 h 61"/>
              <a:gd name="T8" fmla="*/ 69850 w 56"/>
              <a:gd name="T9" fmla="*/ 65087 h 61"/>
              <a:gd name="T10" fmla="*/ 63500 w 56"/>
              <a:gd name="T11" fmla="*/ 58737 h 61"/>
              <a:gd name="T12" fmla="*/ 44450 w 56"/>
              <a:gd name="T13" fmla="*/ 53975 h 61"/>
              <a:gd name="T14" fmla="*/ 19050 w 56"/>
              <a:gd name="T15" fmla="*/ 47625 h 61"/>
              <a:gd name="T16" fmla="*/ 6350 w 56"/>
              <a:gd name="T17" fmla="*/ 38100 h 61"/>
              <a:gd name="T18" fmla="*/ 6350 w 56"/>
              <a:gd name="T19" fmla="*/ 26987 h 61"/>
              <a:gd name="T20" fmla="*/ 6350 w 56"/>
              <a:gd name="T21" fmla="*/ 15875 h 61"/>
              <a:gd name="T22" fmla="*/ 12700 w 56"/>
              <a:gd name="T23" fmla="*/ 6350 h 61"/>
              <a:gd name="T24" fmla="*/ 25400 w 56"/>
              <a:gd name="T25" fmla="*/ 6350 h 61"/>
              <a:gd name="T26" fmla="*/ 44450 w 56"/>
              <a:gd name="T27" fmla="*/ 0 h 61"/>
              <a:gd name="T28" fmla="*/ 63500 w 56"/>
              <a:gd name="T29" fmla="*/ 6350 h 61"/>
              <a:gd name="T30" fmla="*/ 76200 w 56"/>
              <a:gd name="T31" fmla="*/ 11112 h 61"/>
              <a:gd name="T32" fmla="*/ 82550 w 56"/>
              <a:gd name="T33" fmla="*/ 26987 h 61"/>
              <a:gd name="T34" fmla="*/ 63500 w 56"/>
              <a:gd name="T35" fmla="*/ 22225 h 61"/>
              <a:gd name="T36" fmla="*/ 50800 w 56"/>
              <a:gd name="T37" fmla="*/ 15875 h 61"/>
              <a:gd name="T38" fmla="*/ 31750 w 56"/>
              <a:gd name="T39" fmla="*/ 15875 h 61"/>
              <a:gd name="T40" fmla="*/ 25400 w 56"/>
              <a:gd name="T41" fmla="*/ 22225 h 61"/>
              <a:gd name="T42" fmla="*/ 25400 w 56"/>
              <a:gd name="T43" fmla="*/ 26987 h 61"/>
              <a:gd name="T44" fmla="*/ 25400 w 56"/>
              <a:gd name="T45" fmla="*/ 31750 h 61"/>
              <a:gd name="T46" fmla="*/ 38100 w 56"/>
              <a:gd name="T47" fmla="*/ 31750 h 61"/>
              <a:gd name="T48" fmla="*/ 57150 w 56"/>
              <a:gd name="T49" fmla="*/ 42862 h 61"/>
              <a:gd name="T50" fmla="*/ 76200 w 56"/>
              <a:gd name="T51" fmla="*/ 47625 h 61"/>
              <a:gd name="T52" fmla="*/ 88900 w 56"/>
              <a:gd name="T53" fmla="*/ 58737 h 61"/>
              <a:gd name="T54" fmla="*/ 88900 w 56"/>
              <a:gd name="T55" fmla="*/ 74612 h 61"/>
              <a:gd name="T56" fmla="*/ 76200 w 56"/>
              <a:gd name="T57" fmla="*/ 85725 h 61"/>
              <a:gd name="T58" fmla="*/ 57150 w 56"/>
              <a:gd name="T59" fmla="*/ 90487 h 61"/>
              <a:gd name="T60" fmla="*/ 25400 w 56"/>
              <a:gd name="T61" fmla="*/ 90487 h 61"/>
              <a:gd name="T62" fmla="*/ 6350 w 56"/>
              <a:gd name="T63" fmla="*/ 74612 h 6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1">
                <a:moveTo>
                  <a:pt x="0" y="41"/>
                </a:moveTo>
                <a:lnTo>
                  <a:pt x="12" y="41"/>
                </a:lnTo>
                <a:lnTo>
                  <a:pt x="16" y="44"/>
                </a:lnTo>
                <a:lnTo>
                  <a:pt x="16" y="47"/>
                </a:lnTo>
                <a:lnTo>
                  <a:pt x="24" y="51"/>
                </a:lnTo>
                <a:lnTo>
                  <a:pt x="28" y="51"/>
                </a:lnTo>
                <a:lnTo>
                  <a:pt x="36" y="51"/>
                </a:lnTo>
                <a:lnTo>
                  <a:pt x="40" y="47"/>
                </a:lnTo>
                <a:lnTo>
                  <a:pt x="44" y="44"/>
                </a:lnTo>
                <a:lnTo>
                  <a:pt x="44" y="41"/>
                </a:lnTo>
                <a:lnTo>
                  <a:pt x="40" y="37"/>
                </a:lnTo>
                <a:lnTo>
                  <a:pt x="36" y="37"/>
                </a:lnTo>
                <a:lnTo>
                  <a:pt x="28" y="34"/>
                </a:lnTo>
                <a:lnTo>
                  <a:pt x="20" y="34"/>
                </a:lnTo>
                <a:lnTo>
                  <a:pt x="12" y="30"/>
                </a:lnTo>
                <a:lnTo>
                  <a:pt x="8" y="27"/>
                </a:lnTo>
                <a:lnTo>
                  <a:pt x="4" y="24"/>
                </a:lnTo>
                <a:lnTo>
                  <a:pt x="4" y="20"/>
                </a:lnTo>
                <a:lnTo>
                  <a:pt x="4" y="17"/>
                </a:lnTo>
                <a:lnTo>
                  <a:pt x="4" y="14"/>
                </a:lnTo>
                <a:lnTo>
                  <a:pt x="4" y="10"/>
                </a:lnTo>
                <a:lnTo>
                  <a:pt x="8" y="7"/>
                </a:lnTo>
                <a:lnTo>
                  <a:pt x="8" y="4"/>
                </a:lnTo>
                <a:lnTo>
                  <a:pt x="12" y="4"/>
                </a:lnTo>
                <a:lnTo>
                  <a:pt x="16" y="4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4"/>
                </a:lnTo>
                <a:lnTo>
                  <a:pt x="44" y="4"/>
                </a:lnTo>
                <a:lnTo>
                  <a:pt x="48" y="7"/>
                </a:lnTo>
                <a:lnTo>
                  <a:pt x="52" y="10"/>
                </a:lnTo>
                <a:lnTo>
                  <a:pt x="52" y="17"/>
                </a:lnTo>
                <a:lnTo>
                  <a:pt x="40" y="17"/>
                </a:lnTo>
                <a:lnTo>
                  <a:pt x="40" y="14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0"/>
                </a:lnTo>
                <a:lnTo>
                  <a:pt x="16" y="14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4" y="20"/>
                </a:lnTo>
                <a:lnTo>
                  <a:pt x="28" y="24"/>
                </a:lnTo>
                <a:lnTo>
                  <a:pt x="36" y="27"/>
                </a:lnTo>
                <a:lnTo>
                  <a:pt x="44" y="27"/>
                </a:lnTo>
                <a:lnTo>
                  <a:pt x="48" y="30"/>
                </a:lnTo>
                <a:lnTo>
                  <a:pt x="52" y="34"/>
                </a:lnTo>
                <a:lnTo>
                  <a:pt x="56" y="37"/>
                </a:lnTo>
                <a:lnTo>
                  <a:pt x="56" y="41"/>
                </a:lnTo>
                <a:lnTo>
                  <a:pt x="56" y="47"/>
                </a:lnTo>
                <a:lnTo>
                  <a:pt x="52" y="51"/>
                </a:lnTo>
                <a:lnTo>
                  <a:pt x="48" y="54"/>
                </a:lnTo>
                <a:lnTo>
                  <a:pt x="44" y="57"/>
                </a:lnTo>
                <a:lnTo>
                  <a:pt x="36" y="57"/>
                </a:lnTo>
                <a:lnTo>
                  <a:pt x="28" y="61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0" name="Freeform 212"/>
          <p:cNvSpPr>
            <a:spLocks/>
          </p:cNvSpPr>
          <p:nvPr/>
        </p:nvSpPr>
        <p:spPr bwMode="auto">
          <a:xfrm>
            <a:off x="3821113" y="5862638"/>
            <a:ext cx="82550" cy="90487"/>
          </a:xfrm>
          <a:custGeom>
            <a:avLst/>
            <a:gdLst>
              <a:gd name="T0" fmla="*/ 63500 w 52"/>
              <a:gd name="T1" fmla="*/ 84137 h 57"/>
              <a:gd name="T2" fmla="*/ 63500 w 52"/>
              <a:gd name="T3" fmla="*/ 68262 h 57"/>
              <a:gd name="T4" fmla="*/ 50800 w 52"/>
              <a:gd name="T5" fmla="*/ 79375 h 57"/>
              <a:gd name="T6" fmla="*/ 44450 w 52"/>
              <a:gd name="T7" fmla="*/ 84137 h 57"/>
              <a:gd name="T8" fmla="*/ 31750 w 52"/>
              <a:gd name="T9" fmla="*/ 90487 h 57"/>
              <a:gd name="T10" fmla="*/ 19050 w 52"/>
              <a:gd name="T11" fmla="*/ 84137 h 57"/>
              <a:gd name="T12" fmla="*/ 12700 w 52"/>
              <a:gd name="T13" fmla="*/ 84137 h 57"/>
              <a:gd name="T14" fmla="*/ 6350 w 52"/>
              <a:gd name="T15" fmla="*/ 79375 h 57"/>
              <a:gd name="T16" fmla="*/ 6350 w 52"/>
              <a:gd name="T17" fmla="*/ 79375 h 57"/>
              <a:gd name="T18" fmla="*/ 0 w 52"/>
              <a:gd name="T19" fmla="*/ 74612 h 57"/>
              <a:gd name="T20" fmla="*/ 0 w 52"/>
              <a:gd name="T21" fmla="*/ 63500 h 57"/>
              <a:gd name="T22" fmla="*/ 0 w 52"/>
              <a:gd name="T23" fmla="*/ 58737 h 57"/>
              <a:gd name="T24" fmla="*/ 0 w 52"/>
              <a:gd name="T25" fmla="*/ 52387 h 57"/>
              <a:gd name="T26" fmla="*/ 0 w 52"/>
              <a:gd name="T27" fmla="*/ 0 h 57"/>
              <a:gd name="T28" fmla="*/ 19050 w 52"/>
              <a:gd name="T29" fmla="*/ 0 h 57"/>
              <a:gd name="T30" fmla="*/ 19050 w 52"/>
              <a:gd name="T31" fmla="*/ 47625 h 57"/>
              <a:gd name="T32" fmla="*/ 19050 w 52"/>
              <a:gd name="T33" fmla="*/ 52387 h 57"/>
              <a:gd name="T34" fmla="*/ 19050 w 52"/>
              <a:gd name="T35" fmla="*/ 58737 h 57"/>
              <a:gd name="T36" fmla="*/ 19050 w 52"/>
              <a:gd name="T37" fmla="*/ 63500 h 57"/>
              <a:gd name="T38" fmla="*/ 25400 w 52"/>
              <a:gd name="T39" fmla="*/ 68262 h 57"/>
              <a:gd name="T40" fmla="*/ 31750 w 52"/>
              <a:gd name="T41" fmla="*/ 74612 h 57"/>
              <a:gd name="T42" fmla="*/ 38100 w 52"/>
              <a:gd name="T43" fmla="*/ 74612 h 57"/>
              <a:gd name="T44" fmla="*/ 44450 w 52"/>
              <a:gd name="T45" fmla="*/ 74612 h 57"/>
              <a:gd name="T46" fmla="*/ 50800 w 52"/>
              <a:gd name="T47" fmla="*/ 68262 h 57"/>
              <a:gd name="T48" fmla="*/ 57150 w 52"/>
              <a:gd name="T49" fmla="*/ 63500 h 57"/>
              <a:gd name="T50" fmla="*/ 57150 w 52"/>
              <a:gd name="T51" fmla="*/ 58737 h 57"/>
              <a:gd name="T52" fmla="*/ 57150 w 52"/>
              <a:gd name="T53" fmla="*/ 52387 h 57"/>
              <a:gd name="T54" fmla="*/ 63500 w 52"/>
              <a:gd name="T55" fmla="*/ 41275 h 57"/>
              <a:gd name="T56" fmla="*/ 63500 w 52"/>
              <a:gd name="T57" fmla="*/ 0 h 57"/>
              <a:gd name="T58" fmla="*/ 82550 w 52"/>
              <a:gd name="T59" fmla="*/ 0 h 57"/>
              <a:gd name="T60" fmla="*/ 82550 w 52"/>
              <a:gd name="T61" fmla="*/ 84137 h 57"/>
              <a:gd name="T62" fmla="*/ 63500 w 52"/>
              <a:gd name="T63" fmla="*/ 84137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40" y="53"/>
                </a:moveTo>
                <a:lnTo>
                  <a:pt x="40" y="43"/>
                </a:lnTo>
                <a:lnTo>
                  <a:pt x="32" y="50"/>
                </a:lnTo>
                <a:lnTo>
                  <a:pt x="28" y="53"/>
                </a:lnTo>
                <a:lnTo>
                  <a:pt x="20" y="57"/>
                </a:lnTo>
                <a:lnTo>
                  <a:pt x="12" y="53"/>
                </a:lnTo>
                <a:lnTo>
                  <a:pt x="8" y="53"/>
                </a:lnTo>
                <a:lnTo>
                  <a:pt x="4" y="50"/>
                </a:lnTo>
                <a:lnTo>
                  <a:pt x="0" y="47"/>
                </a:lnTo>
                <a:lnTo>
                  <a:pt x="0" y="40"/>
                </a:lnTo>
                <a:lnTo>
                  <a:pt x="0" y="37"/>
                </a:lnTo>
                <a:lnTo>
                  <a:pt x="0" y="33"/>
                </a:ln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12" y="33"/>
                </a:lnTo>
                <a:lnTo>
                  <a:pt x="12" y="37"/>
                </a:lnTo>
                <a:lnTo>
                  <a:pt x="12" y="40"/>
                </a:lnTo>
                <a:lnTo>
                  <a:pt x="16" y="43"/>
                </a:lnTo>
                <a:lnTo>
                  <a:pt x="20" y="47"/>
                </a:lnTo>
                <a:lnTo>
                  <a:pt x="24" y="47"/>
                </a:lnTo>
                <a:lnTo>
                  <a:pt x="28" y="47"/>
                </a:lnTo>
                <a:lnTo>
                  <a:pt x="32" y="43"/>
                </a:lnTo>
                <a:lnTo>
                  <a:pt x="36" y="40"/>
                </a:lnTo>
                <a:lnTo>
                  <a:pt x="36" y="37"/>
                </a:lnTo>
                <a:lnTo>
                  <a:pt x="36" y="33"/>
                </a:lnTo>
                <a:lnTo>
                  <a:pt x="40" y="26"/>
                </a:lnTo>
                <a:lnTo>
                  <a:pt x="40" y="0"/>
                </a:lnTo>
                <a:lnTo>
                  <a:pt x="52" y="0"/>
                </a:lnTo>
                <a:lnTo>
                  <a:pt x="52" y="53"/>
                </a:lnTo>
                <a:lnTo>
                  <a:pt x="40" y="5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1" name="Freeform 213"/>
          <p:cNvSpPr>
            <a:spLocks noEditPoints="1"/>
          </p:cNvSpPr>
          <p:nvPr/>
        </p:nvSpPr>
        <p:spPr bwMode="auto">
          <a:xfrm>
            <a:off x="3929063" y="5824538"/>
            <a:ext cx="88900" cy="128587"/>
          </a:xfrm>
          <a:custGeom>
            <a:avLst/>
            <a:gdLst>
              <a:gd name="T0" fmla="*/ 19050 w 56"/>
              <a:gd name="T1" fmla="*/ 122237 h 81"/>
              <a:gd name="T2" fmla="*/ 0 w 56"/>
              <a:gd name="T3" fmla="*/ 122237 h 81"/>
              <a:gd name="T4" fmla="*/ 0 w 56"/>
              <a:gd name="T5" fmla="*/ 0 h 81"/>
              <a:gd name="T6" fmla="*/ 19050 w 56"/>
              <a:gd name="T7" fmla="*/ 0 h 81"/>
              <a:gd name="T8" fmla="*/ 19050 w 56"/>
              <a:gd name="T9" fmla="*/ 47625 h 81"/>
              <a:gd name="T10" fmla="*/ 31750 w 56"/>
              <a:gd name="T11" fmla="*/ 38100 h 81"/>
              <a:gd name="T12" fmla="*/ 44450 w 56"/>
              <a:gd name="T13" fmla="*/ 31750 h 81"/>
              <a:gd name="T14" fmla="*/ 57150 w 56"/>
              <a:gd name="T15" fmla="*/ 31750 h 81"/>
              <a:gd name="T16" fmla="*/ 63500 w 56"/>
              <a:gd name="T17" fmla="*/ 38100 h 81"/>
              <a:gd name="T18" fmla="*/ 69850 w 56"/>
              <a:gd name="T19" fmla="*/ 42862 h 81"/>
              <a:gd name="T20" fmla="*/ 76200 w 56"/>
              <a:gd name="T21" fmla="*/ 47625 h 81"/>
              <a:gd name="T22" fmla="*/ 82550 w 56"/>
              <a:gd name="T23" fmla="*/ 53975 h 81"/>
              <a:gd name="T24" fmla="*/ 88900 w 56"/>
              <a:gd name="T25" fmla="*/ 58737 h 81"/>
              <a:gd name="T26" fmla="*/ 88900 w 56"/>
              <a:gd name="T27" fmla="*/ 69850 h 81"/>
              <a:gd name="T28" fmla="*/ 88900 w 56"/>
              <a:gd name="T29" fmla="*/ 79375 h 81"/>
              <a:gd name="T30" fmla="*/ 88900 w 56"/>
              <a:gd name="T31" fmla="*/ 96837 h 81"/>
              <a:gd name="T32" fmla="*/ 76200 w 56"/>
              <a:gd name="T33" fmla="*/ 112712 h 81"/>
              <a:gd name="T34" fmla="*/ 63500 w 56"/>
              <a:gd name="T35" fmla="*/ 122237 h 81"/>
              <a:gd name="T36" fmla="*/ 44450 w 56"/>
              <a:gd name="T37" fmla="*/ 128587 h 81"/>
              <a:gd name="T38" fmla="*/ 38100 w 56"/>
              <a:gd name="T39" fmla="*/ 122237 h 81"/>
              <a:gd name="T40" fmla="*/ 25400 w 56"/>
              <a:gd name="T41" fmla="*/ 117475 h 81"/>
              <a:gd name="T42" fmla="*/ 19050 w 56"/>
              <a:gd name="T43" fmla="*/ 112712 h 81"/>
              <a:gd name="T44" fmla="*/ 19050 w 56"/>
              <a:gd name="T45" fmla="*/ 122237 h 81"/>
              <a:gd name="T46" fmla="*/ 19050 w 56"/>
              <a:gd name="T47" fmla="*/ 79375 h 81"/>
              <a:gd name="T48" fmla="*/ 19050 w 56"/>
              <a:gd name="T49" fmla="*/ 90487 h 81"/>
              <a:gd name="T50" fmla="*/ 25400 w 56"/>
              <a:gd name="T51" fmla="*/ 101600 h 81"/>
              <a:gd name="T52" fmla="*/ 31750 w 56"/>
              <a:gd name="T53" fmla="*/ 106362 h 81"/>
              <a:gd name="T54" fmla="*/ 44450 w 56"/>
              <a:gd name="T55" fmla="*/ 112712 h 81"/>
              <a:gd name="T56" fmla="*/ 57150 w 56"/>
              <a:gd name="T57" fmla="*/ 106362 h 81"/>
              <a:gd name="T58" fmla="*/ 63500 w 56"/>
              <a:gd name="T59" fmla="*/ 101600 h 81"/>
              <a:gd name="T60" fmla="*/ 69850 w 56"/>
              <a:gd name="T61" fmla="*/ 90487 h 81"/>
              <a:gd name="T62" fmla="*/ 69850 w 56"/>
              <a:gd name="T63" fmla="*/ 79375 h 81"/>
              <a:gd name="T64" fmla="*/ 69850 w 56"/>
              <a:gd name="T65" fmla="*/ 63500 h 81"/>
              <a:gd name="T66" fmla="*/ 63500 w 56"/>
              <a:gd name="T67" fmla="*/ 53975 h 81"/>
              <a:gd name="T68" fmla="*/ 57150 w 56"/>
              <a:gd name="T69" fmla="*/ 47625 h 81"/>
              <a:gd name="T70" fmla="*/ 44450 w 56"/>
              <a:gd name="T71" fmla="*/ 47625 h 81"/>
              <a:gd name="T72" fmla="*/ 38100 w 56"/>
              <a:gd name="T73" fmla="*/ 47625 h 81"/>
              <a:gd name="T74" fmla="*/ 25400 w 56"/>
              <a:gd name="T75" fmla="*/ 53975 h 81"/>
              <a:gd name="T76" fmla="*/ 19050 w 56"/>
              <a:gd name="T77" fmla="*/ 63500 h 81"/>
              <a:gd name="T78" fmla="*/ 19050 w 56"/>
              <a:gd name="T79" fmla="*/ 79375 h 8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" h="81">
                <a:moveTo>
                  <a:pt x="12" y="77"/>
                </a:moveTo>
                <a:lnTo>
                  <a:pt x="0" y="77"/>
                </a:ln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20" y="24"/>
                </a:lnTo>
                <a:lnTo>
                  <a:pt x="28" y="20"/>
                </a:lnTo>
                <a:lnTo>
                  <a:pt x="36" y="20"/>
                </a:lnTo>
                <a:lnTo>
                  <a:pt x="40" y="24"/>
                </a:lnTo>
                <a:lnTo>
                  <a:pt x="44" y="27"/>
                </a:lnTo>
                <a:lnTo>
                  <a:pt x="48" y="30"/>
                </a:lnTo>
                <a:lnTo>
                  <a:pt x="52" y="34"/>
                </a:lnTo>
                <a:lnTo>
                  <a:pt x="56" y="37"/>
                </a:lnTo>
                <a:lnTo>
                  <a:pt x="56" y="44"/>
                </a:lnTo>
                <a:lnTo>
                  <a:pt x="56" y="50"/>
                </a:lnTo>
                <a:lnTo>
                  <a:pt x="56" y="61"/>
                </a:lnTo>
                <a:lnTo>
                  <a:pt x="48" y="71"/>
                </a:lnTo>
                <a:lnTo>
                  <a:pt x="40" y="77"/>
                </a:lnTo>
                <a:lnTo>
                  <a:pt x="28" y="81"/>
                </a:lnTo>
                <a:lnTo>
                  <a:pt x="24" y="77"/>
                </a:lnTo>
                <a:lnTo>
                  <a:pt x="16" y="74"/>
                </a:lnTo>
                <a:lnTo>
                  <a:pt x="12" y="71"/>
                </a:lnTo>
                <a:lnTo>
                  <a:pt x="12" y="77"/>
                </a:lnTo>
                <a:close/>
                <a:moveTo>
                  <a:pt x="12" y="50"/>
                </a:moveTo>
                <a:lnTo>
                  <a:pt x="12" y="57"/>
                </a:lnTo>
                <a:lnTo>
                  <a:pt x="16" y="64"/>
                </a:lnTo>
                <a:lnTo>
                  <a:pt x="20" y="67"/>
                </a:lnTo>
                <a:lnTo>
                  <a:pt x="28" y="71"/>
                </a:lnTo>
                <a:lnTo>
                  <a:pt x="36" y="67"/>
                </a:lnTo>
                <a:lnTo>
                  <a:pt x="40" y="64"/>
                </a:lnTo>
                <a:lnTo>
                  <a:pt x="44" y="57"/>
                </a:lnTo>
                <a:lnTo>
                  <a:pt x="44" y="50"/>
                </a:lnTo>
                <a:lnTo>
                  <a:pt x="44" y="40"/>
                </a:lnTo>
                <a:lnTo>
                  <a:pt x="40" y="34"/>
                </a:lnTo>
                <a:lnTo>
                  <a:pt x="36" y="30"/>
                </a:lnTo>
                <a:lnTo>
                  <a:pt x="28" y="30"/>
                </a:lnTo>
                <a:lnTo>
                  <a:pt x="24" y="30"/>
                </a:lnTo>
                <a:lnTo>
                  <a:pt x="16" y="34"/>
                </a:lnTo>
                <a:lnTo>
                  <a:pt x="12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2" name="Freeform 214"/>
          <p:cNvSpPr>
            <a:spLocks noEditPoints="1"/>
          </p:cNvSpPr>
          <p:nvPr/>
        </p:nvSpPr>
        <p:spPr bwMode="auto">
          <a:xfrm>
            <a:off x="4094163" y="5819775"/>
            <a:ext cx="95250" cy="142875"/>
          </a:xfrm>
          <a:custGeom>
            <a:avLst/>
            <a:gdLst>
              <a:gd name="T0" fmla="*/ 44450 w 60"/>
              <a:gd name="T1" fmla="*/ 133350 h 90"/>
              <a:gd name="T2" fmla="*/ 1905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19050 w 60"/>
              <a:gd name="T9" fmla="*/ 101600 h 90"/>
              <a:gd name="T10" fmla="*/ 31750 w 60"/>
              <a:gd name="T11" fmla="*/ 111125 h 90"/>
              <a:gd name="T12" fmla="*/ 4445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2700 w 60"/>
              <a:gd name="T21" fmla="*/ 15875 h 90"/>
              <a:gd name="T22" fmla="*/ 44450 w 60"/>
              <a:gd name="T23" fmla="*/ 4763 h 90"/>
              <a:gd name="T24" fmla="*/ 50800 w 60"/>
              <a:gd name="T25" fmla="*/ 0 h 90"/>
              <a:gd name="T26" fmla="*/ 63500 w 60"/>
              <a:gd name="T27" fmla="*/ 11113 h 90"/>
              <a:gd name="T28" fmla="*/ 88900 w 60"/>
              <a:gd name="T29" fmla="*/ 20638 h 90"/>
              <a:gd name="T30" fmla="*/ 69850 w 60"/>
              <a:gd name="T31" fmla="*/ 36513 h 90"/>
              <a:gd name="T32" fmla="*/ 63500 w 60"/>
              <a:gd name="T33" fmla="*/ 26988 h 90"/>
              <a:gd name="T34" fmla="*/ 50800 w 60"/>
              <a:gd name="T35" fmla="*/ 20638 h 90"/>
              <a:gd name="T36" fmla="*/ 63500 w 60"/>
              <a:gd name="T37" fmla="*/ 58738 h 90"/>
              <a:gd name="T38" fmla="*/ 76200 w 60"/>
              <a:gd name="T39" fmla="*/ 63500 h 90"/>
              <a:gd name="T40" fmla="*/ 88900 w 60"/>
              <a:gd name="T41" fmla="*/ 74613 h 90"/>
              <a:gd name="T42" fmla="*/ 95250 w 60"/>
              <a:gd name="T43" fmla="*/ 84138 h 90"/>
              <a:gd name="T44" fmla="*/ 88900 w 60"/>
              <a:gd name="T45" fmla="*/ 106363 h 90"/>
              <a:gd name="T46" fmla="*/ 69850 w 60"/>
              <a:gd name="T47" fmla="*/ 127000 h 90"/>
              <a:gd name="T48" fmla="*/ 50800 w 60"/>
              <a:gd name="T49" fmla="*/ 142875 h 90"/>
              <a:gd name="T50" fmla="*/ 44450 w 60"/>
              <a:gd name="T51" fmla="*/ 20638 h 90"/>
              <a:gd name="T52" fmla="*/ 25400 w 60"/>
              <a:gd name="T53" fmla="*/ 26988 h 90"/>
              <a:gd name="T54" fmla="*/ 19050 w 60"/>
              <a:gd name="T55" fmla="*/ 36513 h 90"/>
              <a:gd name="T56" fmla="*/ 25400 w 60"/>
              <a:gd name="T57" fmla="*/ 47625 h 90"/>
              <a:gd name="T58" fmla="*/ 44450 w 60"/>
              <a:gd name="T59" fmla="*/ 52388 h 90"/>
              <a:gd name="T60" fmla="*/ 50800 w 60"/>
              <a:gd name="T61" fmla="*/ 117475 h 90"/>
              <a:gd name="T62" fmla="*/ 69850 w 60"/>
              <a:gd name="T63" fmla="*/ 106363 h 90"/>
              <a:gd name="T64" fmla="*/ 76200 w 60"/>
              <a:gd name="T65" fmla="*/ 95250 h 90"/>
              <a:gd name="T66" fmla="*/ 69850 w 60"/>
              <a:gd name="T67" fmla="*/ 79375 h 90"/>
              <a:gd name="T68" fmla="*/ 5080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4"/>
                </a:lnTo>
                <a:lnTo>
                  <a:pt x="20" y="80"/>
                </a:lnTo>
                <a:lnTo>
                  <a:pt x="12" y="80"/>
                </a:lnTo>
                <a:lnTo>
                  <a:pt x="8" y="77"/>
                </a:lnTo>
                <a:lnTo>
                  <a:pt x="4" y="70"/>
                </a:lnTo>
                <a:lnTo>
                  <a:pt x="0" y="67"/>
                </a:lnTo>
                <a:lnTo>
                  <a:pt x="0" y="60"/>
                </a:lnTo>
                <a:lnTo>
                  <a:pt x="12" y="57"/>
                </a:lnTo>
                <a:lnTo>
                  <a:pt x="12" y="64"/>
                </a:lnTo>
                <a:lnTo>
                  <a:pt x="16" y="67"/>
                </a:lnTo>
                <a:lnTo>
                  <a:pt x="20" y="70"/>
                </a:lnTo>
                <a:lnTo>
                  <a:pt x="28" y="74"/>
                </a:lnTo>
                <a:lnTo>
                  <a:pt x="28" y="43"/>
                </a:lnTo>
                <a:lnTo>
                  <a:pt x="20" y="43"/>
                </a:lnTo>
                <a:lnTo>
                  <a:pt x="12" y="40"/>
                </a:lnTo>
                <a:lnTo>
                  <a:pt x="8" y="37"/>
                </a:lnTo>
                <a:lnTo>
                  <a:pt x="4" y="33"/>
                </a:lnTo>
                <a:lnTo>
                  <a:pt x="0" y="30"/>
                </a:lnTo>
                <a:lnTo>
                  <a:pt x="0" y="23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8" y="3"/>
                </a:lnTo>
                <a:lnTo>
                  <a:pt x="28" y="0"/>
                </a:lnTo>
                <a:lnTo>
                  <a:pt x="32" y="0"/>
                </a:lnTo>
                <a:lnTo>
                  <a:pt x="32" y="3"/>
                </a:lnTo>
                <a:lnTo>
                  <a:pt x="40" y="7"/>
                </a:lnTo>
                <a:lnTo>
                  <a:pt x="48" y="10"/>
                </a:lnTo>
                <a:lnTo>
                  <a:pt x="56" y="13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2" y="13"/>
                </a:lnTo>
                <a:lnTo>
                  <a:pt x="32" y="37"/>
                </a:lnTo>
                <a:lnTo>
                  <a:pt x="40" y="37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7"/>
                </a:lnTo>
                <a:lnTo>
                  <a:pt x="56" y="50"/>
                </a:lnTo>
                <a:lnTo>
                  <a:pt x="60" y="53"/>
                </a:lnTo>
                <a:lnTo>
                  <a:pt x="60" y="57"/>
                </a:lnTo>
                <a:lnTo>
                  <a:pt x="56" y="67"/>
                </a:lnTo>
                <a:lnTo>
                  <a:pt x="52" y="74"/>
                </a:lnTo>
                <a:lnTo>
                  <a:pt x="44" y="80"/>
                </a:lnTo>
                <a:lnTo>
                  <a:pt x="32" y="80"/>
                </a:lnTo>
                <a:lnTo>
                  <a:pt x="32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0" y="13"/>
                </a:lnTo>
                <a:lnTo>
                  <a:pt x="16" y="17"/>
                </a:lnTo>
                <a:lnTo>
                  <a:pt x="12" y="20"/>
                </a:lnTo>
                <a:lnTo>
                  <a:pt x="12" y="23"/>
                </a:lnTo>
                <a:lnTo>
                  <a:pt x="12" y="27"/>
                </a:lnTo>
                <a:lnTo>
                  <a:pt x="16" y="30"/>
                </a:lnTo>
                <a:lnTo>
                  <a:pt x="20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2" y="74"/>
                </a:moveTo>
                <a:lnTo>
                  <a:pt x="40" y="70"/>
                </a:lnTo>
                <a:lnTo>
                  <a:pt x="44" y="67"/>
                </a:lnTo>
                <a:lnTo>
                  <a:pt x="48" y="64"/>
                </a:lnTo>
                <a:lnTo>
                  <a:pt x="48" y="60"/>
                </a:lnTo>
                <a:lnTo>
                  <a:pt x="48" y="53"/>
                </a:lnTo>
                <a:lnTo>
                  <a:pt x="44" y="50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3" name="Freeform 215"/>
          <p:cNvSpPr>
            <a:spLocks/>
          </p:cNvSpPr>
          <p:nvPr/>
        </p:nvSpPr>
        <p:spPr bwMode="auto">
          <a:xfrm>
            <a:off x="4202113" y="5830888"/>
            <a:ext cx="50800" cy="122237"/>
          </a:xfrm>
          <a:custGeom>
            <a:avLst/>
            <a:gdLst>
              <a:gd name="T0" fmla="*/ 50800 w 32"/>
              <a:gd name="T1" fmla="*/ 106362 h 77"/>
              <a:gd name="T2" fmla="*/ 50800 w 32"/>
              <a:gd name="T3" fmla="*/ 115887 h 77"/>
              <a:gd name="T4" fmla="*/ 44450 w 32"/>
              <a:gd name="T5" fmla="*/ 115887 h 77"/>
              <a:gd name="T6" fmla="*/ 38100 w 32"/>
              <a:gd name="T7" fmla="*/ 122237 h 77"/>
              <a:gd name="T8" fmla="*/ 25400 w 32"/>
              <a:gd name="T9" fmla="*/ 115887 h 77"/>
              <a:gd name="T10" fmla="*/ 19050 w 32"/>
              <a:gd name="T11" fmla="*/ 115887 h 77"/>
              <a:gd name="T12" fmla="*/ 19050 w 32"/>
              <a:gd name="T13" fmla="*/ 111125 h 77"/>
              <a:gd name="T14" fmla="*/ 1270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1275 h 77"/>
              <a:gd name="T22" fmla="*/ 0 w 32"/>
              <a:gd name="T23" fmla="*/ 4127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4762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1275 h 77"/>
              <a:gd name="T38" fmla="*/ 31750 w 32"/>
              <a:gd name="T39" fmla="*/ 41275 h 77"/>
              <a:gd name="T40" fmla="*/ 31750 w 32"/>
              <a:gd name="T41" fmla="*/ 95250 h 77"/>
              <a:gd name="T42" fmla="*/ 31750 w 32"/>
              <a:gd name="T43" fmla="*/ 100012 h 77"/>
              <a:gd name="T44" fmla="*/ 31750 w 32"/>
              <a:gd name="T45" fmla="*/ 100012 h 77"/>
              <a:gd name="T46" fmla="*/ 31750 w 32"/>
              <a:gd name="T47" fmla="*/ 100012 h 77"/>
              <a:gd name="T48" fmla="*/ 38100 w 32"/>
              <a:gd name="T49" fmla="*/ 106362 h 77"/>
              <a:gd name="T50" fmla="*/ 38100 w 32"/>
              <a:gd name="T51" fmla="*/ 106362 h 77"/>
              <a:gd name="T52" fmla="*/ 38100 w 32"/>
              <a:gd name="T53" fmla="*/ 106362 h 77"/>
              <a:gd name="T54" fmla="*/ 44450 w 32"/>
              <a:gd name="T55" fmla="*/ 106362 h 77"/>
              <a:gd name="T56" fmla="*/ 5080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3"/>
                </a:lnTo>
                <a:lnTo>
                  <a:pt x="28" y="73"/>
                </a:lnTo>
                <a:lnTo>
                  <a:pt x="24" y="77"/>
                </a:lnTo>
                <a:lnTo>
                  <a:pt x="16" y="73"/>
                </a:lnTo>
                <a:lnTo>
                  <a:pt x="12" y="73"/>
                </a:lnTo>
                <a:lnTo>
                  <a:pt x="12" y="70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26"/>
                </a:lnTo>
                <a:lnTo>
                  <a:pt x="0" y="26"/>
                </a:lnTo>
                <a:lnTo>
                  <a:pt x="0" y="20"/>
                </a:lnTo>
                <a:lnTo>
                  <a:pt x="8" y="20"/>
                </a:lnTo>
                <a:lnTo>
                  <a:pt x="8" y="3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26"/>
                </a:lnTo>
                <a:lnTo>
                  <a:pt x="20" y="26"/>
                </a:lnTo>
                <a:lnTo>
                  <a:pt x="20" y="60"/>
                </a:lnTo>
                <a:lnTo>
                  <a:pt x="20" y="63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4" name="Freeform 216"/>
          <p:cNvSpPr>
            <a:spLocks noEditPoints="1"/>
          </p:cNvSpPr>
          <p:nvPr/>
        </p:nvSpPr>
        <p:spPr bwMode="auto">
          <a:xfrm>
            <a:off x="4259263" y="5830888"/>
            <a:ext cx="101600" cy="115887"/>
          </a:xfrm>
          <a:custGeom>
            <a:avLst/>
            <a:gdLst>
              <a:gd name="T0" fmla="*/ 63500 w 64"/>
              <a:gd name="T1" fmla="*/ 115887 h 73"/>
              <a:gd name="T2" fmla="*/ 63500 w 64"/>
              <a:gd name="T3" fmla="*/ 90487 h 73"/>
              <a:gd name="T4" fmla="*/ 0 w 64"/>
              <a:gd name="T5" fmla="*/ 90487 h 73"/>
              <a:gd name="T6" fmla="*/ 0 w 64"/>
              <a:gd name="T7" fmla="*/ 73025 h 73"/>
              <a:gd name="T8" fmla="*/ 69850 w 64"/>
              <a:gd name="T9" fmla="*/ 0 h 73"/>
              <a:gd name="T10" fmla="*/ 82550 w 64"/>
              <a:gd name="T11" fmla="*/ 0 h 73"/>
              <a:gd name="T12" fmla="*/ 82550 w 64"/>
              <a:gd name="T13" fmla="*/ 73025 h 73"/>
              <a:gd name="T14" fmla="*/ 101600 w 64"/>
              <a:gd name="T15" fmla="*/ 73025 h 73"/>
              <a:gd name="T16" fmla="*/ 101600 w 64"/>
              <a:gd name="T17" fmla="*/ 90487 h 73"/>
              <a:gd name="T18" fmla="*/ 82550 w 64"/>
              <a:gd name="T19" fmla="*/ 90487 h 73"/>
              <a:gd name="T20" fmla="*/ 82550 w 64"/>
              <a:gd name="T21" fmla="*/ 115887 h 73"/>
              <a:gd name="T22" fmla="*/ 63500 w 64"/>
              <a:gd name="T23" fmla="*/ 115887 h 73"/>
              <a:gd name="T24" fmla="*/ 63500 w 64"/>
              <a:gd name="T25" fmla="*/ 73025 h 73"/>
              <a:gd name="T26" fmla="*/ 63500 w 64"/>
              <a:gd name="T27" fmla="*/ 25400 h 73"/>
              <a:gd name="T28" fmla="*/ 19050 w 64"/>
              <a:gd name="T29" fmla="*/ 73025 h 73"/>
              <a:gd name="T30" fmla="*/ 63500 w 64"/>
              <a:gd name="T31" fmla="*/ 73025 h 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73">
                <a:moveTo>
                  <a:pt x="40" y="73"/>
                </a:moveTo>
                <a:lnTo>
                  <a:pt x="40" y="57"/>
                </a:lnTo>
                <a:lnTo>
                  <a:pt x="0" y="57"/>
                </a:lnTo>
                <a:lnTo>
                  <a:pt x="0" y="46"/>
                </a:lnTo>
                <a:lnTo>
                  <a:pt x="44" y="0"/>
                </a:lnTo>
                <a:lnTo>
                  <a:pt x="52" y="0"/>
                </a:lnTo>
                <a:lnTo>
                  <a:pt x="52" y="46"/>
                </a:lnTo>
                <a:lnTo>
                  <a:pt x="64" y="46"/>
                </a:lnTo>
                <a:lnTo>
                  <a:pt x="64" y="57"/>
                </a:lnTo>
                <a:lnTo>
                  <a:pt x="52" y="57"/>
                </a:lnTo>
                <a:lnTo>
                  <a:pt x="52" y="73"/>
                </a:lnTo>
                <a:lnTo>
                  <a:pt x="40" y="73"/>
                </a:lnTo>
                <a:close/>
                <a:moveTo>
                  <a:pt x="40" y="46"/>
                </a:moveTo>
                <a:lnTo>
                  <a:pt x="40" y="16"/>
                </a:lnTo>
                <a:lnTo>
                  <a:pt x="12" y="46"/>
                </a:lnTo>
                <a:lnTo>
                  <a:pt x="40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5" name="Freeform 217"/>
          <p:cNvSpPr>
            <a:spLocks/>
          </p:cNvSpPr>
          <p:nvPr/>
        </p:nvSpPr>
        <p:spPr bwMode="auto">
          <a:xfrm>
            <a:off x="4386263" y="5930900"/>
            <a:ext cx="19050" cy="42863"/>
          </a:xfrm>
          <a:custGeom>
            <a:avLst/>
            <a:gdLst>
              <a:gd name="T0" fmla="*/ 0 w 12"/>
              <a:gd name="T1" fmla="*/ 15875 h 27"/>
              <a:gd name="T2" fmla="*/ 0 w 12"/>
              <a:gd name="T3" fmla="*/ 0 h 27"/>
              <a:gd name="T4" fmla="*/ 19050 w 12"/>
              <a:gd name="T5" fmla="*/ 0 h 27"/>
              <a:gd name="T6" fmla="*/ 19050 w 12"/>
              <a:gd name="T7" fmla="*/ 15875 h 27"/>
              <a:gd name="T8" fmla="*/ 19050 w 12"/>
              <a:gd name="T9" fmla="*/ 26988 h 27"/>
              <a:gd name="T10" fmla="*/ 12700 w 12"/>
              <a:gd name="T11" fmla="*/ 31750 h 27"/>
              <a:gd name="T12" fmla="*/ 12700 w 12"/>
              <a:gd name="T13" fmla="*/ 38100 h 27"/>
              <a:gd name="T14" fmla="*/ 6350 w 12"/>
              <a:gd name="T15" fmla="*/ 42863 h 27"/>
              <a:gd name="T16" fmla="*/ 0 w 12"/>
              <a:gd name="T17" fmla="*/ 38100 h 27"/>
              <a:gd name="T18" fmla="*/ 6350 w 12"/>
              <a:gd name="T19" fmla="*/ 31750 h 27"/>
              <a:gd name="T20" fmla="*/ 6350 w 12"/>
              <a:gd name="T21" fmla="*/ 31750 h 27"/>
              <a:gd name="T22" fmla="*/ 6350 w 12"/>
              <a:gd name="T23" fmla="*/ 26988 h 27"/>
              <a:gd name="T24" fmla="*/ 6350 w 12"/>
              <a:gd name="T25" fmla="*/ 15875 h 27"/>
              <a:gd name="T26" fmla="*/ 0 w 12"/>
              <a:gd name="T27" fmla="*/ 15875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7"/>
                </a:lnTo>
                <a:lnTo>
                  <a:pt x="8" y="20"/>
                </a:lnTo>
                <a:lnTo>
                  <a:pt x="8" y="24"/>
                </a:lnTo>
                <a:lnTo>
                  <a:pt x="4" y="27"/>
                </a:lnTo>
                <a:lnTo>
                  <a:pt x="0" y="24"/>
                </a:lnTo>
                <a:lnTo>
                  <a:pt x="4" y="20"/>
                </a:lnTo>
                <a:lnTo>
                  <a:pt x="4" y="17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6" name="Freeform 218"/>
          <p:cNvSpPr>
            <a:spLocks noEditPoints="1"/>
          </p:cNvSpPr>
          <p:nvPr/>
        </p:nvSpPr>
        <p:spPr bwMode="auto">
          <a:xfrm>
            <a:off x="4487863" y="5819775"/>
            <a:ext cx="95250" cy="142875"/>
          </a:xfrm>
          <a:custGeom>
            <a:avLst/>
            <a:gdLst>
              <a:gd name="T0" fmla="*/ 44450 w 60"/>
              <a:gd name="T1" fmla="*/ 133350 h 90"/>
              <a:gd name="T2" fmla="*/ 2540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25400 w 60"/>
              <a:gd name="T9" fmla="*/ 101600 h 90"/>
              <a:gd name="T10" fmla="*/ 31750 w 60"/>
              <a:gd name="T11" fmla="*/ 111125 h 90"/>
              <a:gd name="T12" fmla="*/ 4445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6350 w 60"/>
              <a:gd name="T19" fmla="*/ 36513 h 90"/>
              <a:gd name="T20" fmla="*/ 19050 w 60"/>
              <a:gd name="T21" fmla="*/ 15875 h 90"/>
              <a:gd name="T22" fmla="*/ 44450 w 60"/>
              <a:gd name="T23" fmla="*/ 4763 h 90"/>
              <a:gd name="T24" fmla="*/ 57150 w 60"/>
              <a:gd name="T25" fmla="*/ 0 h 90"/>
              <a:gd name="T26" fmla="*/ 69850 w 60"/>
              <a:gd name="T27" fmla="*/ 11113 h 90"/>
              <a:gd name="T28" fmla="*/ 88900 w 60"/>
              <a:gd name="T29" fmla="*/ 20638 h 90"/>
              <a:gd name="T30" fmla="*/ 76200 w 60"/>
              <a:gd name="T31" fmla="*/ 36513 h 90"/>
              <a:gd name="T32" fmla="*/ 69850 w 60"/>
              <a:gd name="T33" fmla="*/ 26988 h 90"/>
              <a:gd name="T34" fmla="*/ 57150 w 60"/>
              <a:gd name="T35" fmla="*/ 20638 h 90"/>
              <a:gd name="T36" fmla="*/ 63500 w 60"/>
              <a:gd name="T37" fmla="*/ 58738 h 90"/>
              <a:gd name="T38" fmla="*/ 82550 w 60"/>
              <a:gd name="T39" fmla="*/ 63500 h 90"/>
              <a:gd name="T40" fmla="*/ 88900 w 60"/>
              <a:gd name="T41" fmla="*/ 74613 h 90"/>
              <a:gd name="T42" fmla="*/ 95250 w 60"/>
              <a:gd name="T43" fmla="*/ 84138 h 90"/>
              <a:gd name="T44" fmla="*/ 95250 w 60"/>
              <a:gd name="T45" fmla="*/ 106363 h 90"/>
              <a:gd name="T46" fmla="*/ 69850 w 60"/>
              <a:gd name="T47" fmla="*/ 127000 h 90"/>
              <a:gd name="T48" fmla="*/ 57150 w 60"/>
              <a:gd name="T49" fmla="*/ 142875 h 90"/>
              <a:gd name="T50" fmla="*/ 44450 w 60"/>
              <a:gd name="T51" fmla="*/ 20638 h 90"/>
              <a:gd name="T52" fmla="*/ 25400 w 60"/>
              <a:gd name="T53" fmla="*/ 26988 h 90"/>
              <a:gd name="T54" fmla="*/ 25400 w 60"/>
              <a:gd name="T55" fmla="*/ 36513 h 90"/>
              <a:gd name="T56" fmla="*/ 25400 w 60"/>
              <a:gd name="T57" fmla="*/ 47625 h 90"/>
              <a:gd name="T58" fmla="*/ 44450 w 60"/>
              <a:gd name="T59" fmla="*/ 52388 h 90"/>
              <a:gd name="T60" fmla="*/ 57150 w 60"/>
              <a:gd name="T61" fmla="*/ 117475 h 90"/>
              <a:gd name="T62" fmla="*/ 69850 w 60"/>
              <a:gd name="T63" fmla="*/ 106363 h 90"/>
              <a:gd name="T64" fmla="*/ 76200 w 60"/>
              <a:gd name="T65" fmla="*/ 95250 h 90"/>
              <a:gd name="T66" fmla="*/ 69850 w 60"/>
              <a:gd name="T67" fmla="*/ 79375 h 90"/>
              <a:gd name="T68" fmla="*/ 5715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4"/>
                </a:lnTo>
                <a:lnTo>
                  <a:pt x="20" y="80"/>
                </a:lnTo>
                <a:lnTo>
                  <a:pt x="16" y="80"/>
                </a:lnTo>
                <a:lnTo>
                  <a:pt x="8" y="77"/>
                </a:lnTo>
                <a:lnTo>
                  <a:pt x="4" y="70"/>
                </a:lnTo>
                <a:lnTo>
                  <a:pt x="4" y="67"/>
                </a:lnTo>
                <a:lnTo>
                  <a:pt x="0" y="60"/>
                </a:lnTo>
                <a:lnTo>
                  <a:pt x="12" y="57"/>
                </a:lnTo>
                <a:lnTo>
                  <a:pt x="16" y="64"/>
                </a:lnTo>
                <a:lnTo>
                  <a:pt x="16" y="67"/>
                </a:lnTo>
                <a:lnTo>
                  <a:pt x="20" y="70"/>
                </a:lnTo>
                <a:lnTo>
                  <a:pt x="28" y="74"/>
                </a:lnTo>
                <a:lnTo>
                  <a:pt x="28" y="43"/>
                </a:lnTo>
                <a:lnTo>
                  <a:pt x="20" y="43"/>
                </a:lnTo>
                <a:lnTo>
                  <a:pt x="12" y="40"/>
                </a:lnTo>
                <a:lnTo>
                  <a:pt x="8" y="37"/>
                </a:lnTo>
                <a:lnTo>
                  <a:pt x="4" y="33"/>
                </a:lnTo>
                <a:lnTo>
                  <a:pt x="4" y="30"/>
                </a:lnTo>
                <a:lnTo>
                  <a:pt x="4" y="23"/>
                </a:lnTo>
                <a:lnTo>
                  <a:pt x="4" y="17"/>
                </a:lnTo>
                <a:lnTo>
                  <a:pt x="12" y="10"/>
                </a:lnTo>
                <a:lnTo>
                  <a:pt x="16" y="7"/>
                </a:lnTo>
                <a:lnTo>
                  <a:pt x="28" y="3"/>
                </a:lnTo>
                <a:lnTo>
                  <a:pt x="28" y="0"/>
                </a:lnTo>
                <a:lnTo>
                  <a:pt x="36" y="0"/>
                </a:lnTo>
                <a:lnTo>
                  <a:pt x="36" y="3"/>
                </a:lnTo>
                <a:lnTo>
                  <a:pt x="44" y="7"/>
                </a:lnTo>
                <a:lnTo>
                  <a:pt x="48" y="10"/>
                </a:lnTo>
                <a:lnTo>
                  <a:pt x="56" y="13"/>
                </a:lnTo>
                <a:lnTo>
                  <a:pt x="60" y="23"/>
                </a:lnTo>
                <a:lnTo>
                  <a:pt x="48" y="23"/>
                </a:lnTo>
                <a:lnTo>
                  <a:pt x="44" y="20"/>
                </a:lnTo>
                <a:lnTo>
                  <a:pt x="44" y="17"/>
                </a:lnTo>
                <a:lnTo>
                  <a:pt x="40" y="17"/>
                </a:lnTo>
                <a:lnTo>
                  <a:pt x="36" y="13"/>
                </a:lnTo>
                <a:lnTo>
                  <a:pt x="36" y="37"/>
                </a:lnTo>
                <a:lnTo>
                  <a:pt x="40" y="37"/>
                </a:lnTo>
                <a:lnTo>
                  <a:pt x="44" y="40"/>
                </a:lnTo>
                <a:lnTo>
                  <a:pt x="52" y="40"/>
                </a:lnTo>
                <a:lnTo>
                  <a:pt x="56" y="43"/>
                </a:lnTo>
                <a:lnTo>
                  <a:pt x="56" y="47"/>
                </a:lnTo>
                <a:lnTo>
                  <a:pt x="60" y="50"/>
                </a:lnTo>
                <a:lnTo>
                  <a:pt x="60" y="53"/>
                </a:lnTo>
                <a:lnTo>
                  <a:pt x="60" y="57"/>
                </a:lnTo>
                <a:lnTo>
                  <a:pt x="60" y="67"/>
                </a:lnTo>
                <a:lnTo>
                  <a:pt x="52" y="74"/>
                </a:lnTo>
                <a:lnTo>
                  <a:pt x="44" y="80"/>
                </a:lnTo>
                <a:lnTo>
                  <a:pt x="36" y="80"/>
                </a:lnTo>
                <a:lnTo>
                  <a:pt x="36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4" y="13"/>
                </a:lnTo>
                <a:lnTo>
                  <a:pt x="16" y="17"/>
                </a:lnTo>
                <a:lnTo>
                  <a:pt x="16" y="20"/>
                </a:lnTo>
                <a:lnTo>
                  <a:pt x="16" y="23"/>
                </a:lnTo>
                <a:lnTo>
                  <a:pt x="16" y="27"/>
                </a:lnTo>
                <a:lnTo>
                  <a:pt x="16" y="30"/>
                </a:lnTo>
                <a:lnTo>
                  <a:pt x="20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6" y="74"/>
                </a:moveTo>
                <a:lnTo>
                  <a:pt x="40" y="70"/>
                </a:lnTo>
                <a:lnTo>
                  <a:pt x="44" y="67"/>
                </a:lnTo>
                <a:lnTo>
                  <a:pt x="48" y="64"/>
                </a:lnTo>
                <a:lnTo>
                  <a:pt x="48" y="60"/>
                </a:lnTo>
                <a:lnTo>
                  <a:pt x="48" y="53"/>
                </a:lnTo>
                <a:lnTo>
                  <a:pt x="44" y="50"/>
                </a:lnTo>
                <a:lnTo>
                  <a:pt x="40" y="50"/>
                </a:lnTo>
                <a:lnTo>
                  <a:pt x="36" y="47"/>
                </a:lnTo>
                <a:lnTo>
                  <a:pt x="36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7" name="Freeform 219"/>
          <p:cNvSpPr>
            <a:spLocks/>
          </p:cNvSpPr>
          <p:nvPr/>
        </p:nvSpPr>
        <p:spPr bwMode="auto">
          <a:xfrm>
            <a:off x="4595813" y="5830888"/>
            <a:ext cx="50800" cy="122237"/>
          </a:xfrm>
          <a:custGeom>
            <a:avLst/>
            <a:gdLst>
              <a:gd name="T0" fmla="*/ 50800 w 32"/>
              <a:gd name="T1" fmla="*/ 106362 h 77"/>
              <a:gd name="T2" fmla="*/ 50800 w 32"/>
              <a:gd name="T3" fmla="*/ 115887 h 77"/>
              <a:gd name="T4" fmla="*/ 44450 w 32"/>
              <a:gd name="T5" fmla="*/ 115887 h 77"/>
              <a:gd name="T6" fmla="*/ 38100 w 32"/>
              <a:gd name="T7" fmla="*/ 122237 h 77"/>
              <a:gd name="T8" fmla="*/ 31750 w 32"/>
              <a:gd name="T9" fmla="*/ 115887 h 77"/>
              <a:gd name="T10" fmla="*/ 25400 w 32"/>
              <a:gd name="T11" fmla="*/ 115887 h 77"/>
              <a:gd name="T12" fmla="*/ 19050 w 32"/>
              <a:gd name="T13" fmla="*/ 111125 h 77"/>
              <a:gd name="T14" fmla="*/ 1905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1275 h 77"/>
              <a:gd name="T22" fmla="*/ 0 w 32"/>
              <a:gd name="T23" fmla="*/ 4127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4762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1275 h 77"/>
              <a:gd name="T38" fmla="*/ 31750 w 32"/>
              <a:gd name="T39" fmla="*/ 41275 h 77"/>
              <a:gd name="T40" fmla="*/ 31750 w 32"/>
              <a:gd name="T41" fmla="*/ 95250 h 77"/>
              <a:gd name="T42" fmla="*/ 31750 w 32"/>
              <a:gd name="T43" fmla="*/ 100012 h 77"/>
              <a:gd name="T44" fmla="*/ 31750 w 32"/>
              <a:gd name="T45" fmla="*/ 100012 h 77"/>
              <a:gd name="T46" fmla="*/ 38100 w 32"/>
              <a:gd name="T47" fmla="*/ 100012 h 77"/>
              <a:gd name="T48" fmla="*/ 38100 w 32"/>
              <a:gd name="T49" fmla="*/ 106362 h 77"/>
              <a:gd name="T50" fmla="*/ 38100 w 32"/>
              <a:gd name="T51" fmla="*/ 106362 h 77"/>
              <a:gd name="T52" fmla="*/ 44450 w 32"/>
              <a:gd name="T53" fmla="*/ 106362 h 77"/>
              <a:gd name="T54" fmla="*/ 44450 w 32"/>
              <a:gd name="T55" fmla="*/ 106362 h 77"/>
              <a:gd name="T56" fmla="*/ 5080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3"/>
                </a:lnTo>
                <a:lnTo>
                  <a:pt x="28" y="73"/>
                </a:lnTo>
                <a:lnTo>
                  <a:pt x="24" y="77"/>
                </a:lnTo>
                <a:lnTo>
                  <a:pt x="20" y="73"/>
                </a:lnTo>
                <a:lnTo>
                  <a:pt x="16" y="73"/>
                </a:lnTo>
                <a:lnTo>
                  <a:pt x="12" y="70"/>
                </a:lnTo>
                <a:lnTo>
                  <a:pt x="8" y="67"/>
                </a:lnTo>
                <a:lnTo>
                  <a:pt x="8" y="60"/>
                </a:lnTo>
                <a:lnTo>
                  <a:pt x="8" y="26"/>
                </a:lnTo>
                <a:lnTo>
                  <a:pt x="0" y="26"/>
                </a:lnTo>
                <a:lnTo>
                  <a:pt x="0" y="20"/>
                </a:lnTo>
                <a:lnTo>
                  <a:pt x="8" y="20"/>
                </a:lnTo>
                <a:lnTo>
                  <a:pt x="8" y="3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26"/>
                </a:lnTo>
                <a:lnTo>
                  <a:pt x="20" y="26"/>
                </a:lnTo>
                <a:lnTo>
                  <a:pt x="20" y="60"/>
                </a:lnTo>
                <a:lnTo>
                  <a:pt x="20" y="63"/>
                </a:lnTo>
                <a:lnTo>
                  <a:pt x="24" y="63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8" name="Freeform 220"/>
          <p:cNvSpPr>
            <a:spLocks/>
          </p:cNvSpPr>
          <p:nvPr/>
        </p:nvSpPr>
        <p:spPr bwMode="auto">
          <a:xfrm>
            <a:off x="4659313" y="5830888"/>
            <a:ext cx="95250" cy="122237"/>
          </a:xfrm>
          <a:custGeom>
            <a:avLst/>
            <a:gdLst>
              <a:gd name="T0" fmla="*/ 0 w 60"/>
              <a:gd name="T1" fmla="*/ 84137 h 77"/>
              <a:gd name="T2" fmla="*/ 19050 w 60"/>
              <a:gd name="T3" fmla="*/ 84137 h 77"/>
              <a:gd name="T4" fmla="*/ 19050 w 60"/>
              <a:gd name="T5" fmla="*/ 95250 h 77"/>
              <a:gd name="T6" fmla="*/ 25400 w 60"/>
              <a:gd name="T7" fmla="*/ 100012 h 77"/>
              <a:gd name="T8" fmla="*/ 38100 w 60"/>
              <a:gd name="T9" fmla="*/ 106362 h 77"/>
              <a:gd name="T10" fmla="*/ 44450 w 60"/>
              <a:gd name="T11" fmla="*/ 106362 h 77"/>
              <a:gd name="T12" fmla="*/ 57150 w 60"/>
              <a:gd name="T13" fmla="*/ 100012 h 77"/>
              <a:gd name="T14" fmla="*/ 69850 w 60"/>
              <a:gd name="T15" fmla="*/ 95250 h 77"/>
              <a:gd name="T16" fmla="*/ 76200 w 60"/>
              <a:gd name="T17" fmla="*/ 90487 h 77"/>
              <a:gd name="T18" fmla="*/ 76200 w 60"/>
              <a:gd name="T19" fmla="*/ 73025 h 77"/>
              <a:gd name="T20" fmla="*/ 76200 w 60"/>
              <a:gd name="T21" fmla="*/ 63500 h 77"/>
              <a:gd name="T22" fmla="*/ 69850 w 60"/>
              <a:gd name="T23" fmla="*/ 57150 h 77"/>
              <a:gd name="T24" fmla="*/ 57150 w 60"/>
              <a:gd name="T25" fmla="*/ 52387 h 77"/>
              <a:gd name="T26" fmla="*/ 44450 w 60"/>
              <a:gd name="T27" fmla="*/ 52387 h 77"/>
              <a:gd name="T28" fmla="*/ 38100 w 60"/>
              <a:gd name="T29" fmla="*/ 52387 h 77"/>
              <a:gd name="T30" fmla="*/ 31750 w 60"/>
              <a:gd name="T31" fmla="*/ 52387 h 77"/>
              <a:gd name="T32" fmla="*/ 25400 w 60"/>
              <a:gd name="T33" fmla="*/ 57150 h 77"/>
              <a:gd name="T34" fmla="*/ 19050 w 60"/>
              <a:gd name="T35" fmla="*/ 63500 h 77"/>
              <a:gd name="T36" fmla="*/ 0 w 60"/>
              <a:gd name="T37" fmla="*/ 57150 h 77"/>
              <a:gd name="T38" fmla="*/ 19050 w 60"/>
              <a:gd name="T39" fmla="*/ 0 h 77"/>
              <a:gd name="T40" fmla="*/ 88900 w 60"/>
              <a:gd name="T41" fmla="*/ 0 h 77"/>
              <a:gd name="T42" fmla="*/ 88900 w 60"/>
              <a:gd name="T43" fmla="*/ 15875 h 77"/>
              <a:gd name="T44" fmla="*/ 31750 w 60"/>
              <a:gd name="T45" fmla="*/ 15875 h 77"/>
              <a:gd name="T46" fmla="*/ 25400 w 60"/>
              <a:gd name="T47" fmla="*/ 41275 h 77"/>
              <a:gd name="T48" fmla="*/ 38100 w 60"/>
              <a:gd name="T49" fmla="*/ 36512 h 77"/>
              <a:gd name="T50" fmla="*/ 50800 w 60"/>
              <a:gd name="T51" fmla="*/ 36512 h 77"/>
              <a:gd name="T52" fmla="*/ 69850 w 60"/>
              <a:gd name="T53" fmla="*/ 36512 h 77"/>
              <a:gd name="T54" fmla="*/ 82550 w 60"/>
              <a:gd name="T55" fmla="*/ 47625 h 77"/>
              <a:gd name="T56" fmla="*/ 88900 w 60"/>
              <a:gd name="T57" fmla="*/ 57150 h 77"/>
              <a:gd name="T58" fmla="*/ 95250 w 60"/>
              <a:gd name="T59" fmla="*/ 73025 h 77"/>
              <a:gd name="T60" fmla="*/ 88900 w 60"/>
              <a:gd name="T61" fmla="*/ 90487 h 77"/>
              <a:gd name="T62" fmla="*/ 82550 w 60"/>
              <a:gd name="T63" fmla="*/ 106362 h 77"/>
              <a:gd name="T64" fmla="*/ 69850 w 60"/>
              <a:gd name="T65" fmla="*/ 111125 h 77"/>
              <a:gd name="T66" fmla="*/ 63500 w 60"/>
              <a:gd name="T67" fmla="*/ 115887 h 77"/>
              <a:gd name="T68" fmla="*/ 44450 w 60"/>
              <a:gd name="T69" fmla="*/ 122237 h 77"/>
              <a:gd name="T70" fmla="*/ 25400 w 60"/>
              <a:gd name="T71" fmla="*/ 115887 h 77"/>
              <a:gd name="T72" fmla="*/ 12700 w 60"/>
              <a:gd name="T73" fmla="*/ 111125 h 77"/>
              <a:gd name="T74" fmla="*/ 6350 w 60"/>
              <a:gd name="T75" fmla="*/ 100012 h 77"/>
              <a:gd name="T76" fmla="*/ 0 w 60"/>
              <a:gd name="T77" fmla="*/ 84137 h 7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" h="77">
                <a:moveTo>
                  <a:pt x="0" y="53"/>
                </a:moveTo>
                <a:lnTo>
                  <a:pt x="12" y="53"/>
                </a:lnTo>
                <a:lnTo>
                  <a:pt x="12" y="60"/>
                </a:lnTo>
                <a:lnTo>
                  <a:pt x="16" y="63"/>
                </a:lnTo>
                <a:lnTo>
                  <a:pt x="24" y="67"/>
                </a:lnTo>
                <a:lnTo>
                  <a:pt x="28" y="67"/>
                </a:lnTo>
                <a:lnTo>
                  <a:pt x="36" y="63"/>
                </a:lnTo>
                <a:lnTo>
                  <a:pt x="44" y="60"/>
                </a:lnTo>
                <a:lnTo>
                  <a:pt x="48" y="57"/>
                </a:lnTo>
                <a:lnTo>
                  <a:pt x="48" y="46"/>
                </a:lnTo>
                <a:lnTo>
                  <a:pt x="48" y="40"/>
                </a:lnTo>
                <a:lnTo>
                  <a:pt x="44" y="36"/>
                </a:lnTo>
                <a:lnTo>
                  <a:pt x="36" y="33"/>
                </a:lnTo>
                <a:lnTo>
                  <a:pt x="28" y="33"/>
                </a:lnTo>
                <a:lnTo>
                  <a:pt x="24" y="33"/>
                </a:lnTo>
                <a:lnTo>
                  <a:pt x="20" y="33"/>
                </a:lnTo>
                <a:lnTo>
                  <a:pt x="16" y="36"/>
                </a:lnTo>
                <a:lnTo>
                  <a:pt x="12" y="40"/>
                </a:lnTo>
                <a:lnTo>
                  <a:pt x="0" y="36"/>
                </a:lnTo>
                <a:lnTo>
                  <a:pt x="12" y="0"/>
                </a:lnTo>
                <a:lnTo>
                  <a:pt x="56" y="0"/>
                </a:lnTo>
                <a:lnTo>
                  <a:pt x="56" y="10"/>
                </a:lnTo>
                <a:lnTo>
                  <a:pt x="20" y="10"/>
                </a:lnTo>
                <a:lnTo>
                  <a:pt x="16" y="26"/>
                </a:lnTo>
                <a:lnTo>
                  <a:pt x="24" y="23"/>
                </a:lnTo>
                <a:lnTo>
                  <a:pt x="32" y="23"/>
                </a:lnTo>
                <a:lnTo>
                  <a:pt x="44" y="23"/>
                </a:lnTo>
                <a:lnTo>
                  <a:pt x="52" y="30"/>
                </a:lnTo>
                <a:lnTo>
                  <a:pt x="56" y="36"/>
                </a:lnTo>
                <a:lnTo>
                  <a:pt x="60" y="46"/>
                </a:lnTo>
                <a:lnTo>
                  <a:pt x="56" y="57"/>
                </a:lnTo>
                <a:lnTo>
                  <a:pt x="52" y="67"/>
                </a:lnTo>
                <a:lnTo>
                  <a:pt x="44" y="70"/>
                </a:lnTo>
                <a:lnTo>
                  <a:pt x="40" y="73"/>
                </a:lnTo>
                <a:lnTo>
                  <a:pt x="28" y="77"/>
                </a:lnTo>
                <a:lnTo>
                  <a:pt x="16" y="73"/>
                </a:lnTo>
                <a:lnTo>
                  <a:pt x="8" y="70"/>
                </a:lnTo>
                <a:lnTo>
                  <a:pt x="4" y="63"/>
                </a:lnTo>
                <a:lnTo>
                  <a:pt x="0" y="5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9" name="Freeform 221"/>
          <p:cNvSpPr>
            <a:spLocks/>
          </p:cNvSpPr>
          <p:nvPr/>
        </p:nvSpPr>
        <p:spPr bwMode="auto">
          <a:xfrm>
            <a:off x="4779963" y="5930900"/>
            <a:ext cx="19050" cy="42863"/>
          </a:xfrm>
          <a:custGeom>
            <a:avLst/>
            <a:gdLst>
              <a:gd name="T0" fmla="*/ 0 w 12"/>
              <a:gd name="T1" fmla="*/ 15875 h 27"/>
              <a:gd name="T2" fmla="*/ 0 w 12"/>
              <a:gd name="T3" fmla="*/ 0 h 27"/>
              <a:gd name="T4" fmla="*/ 19050 w 12"/>
              <a:gd name="T5" fmla="*/ 0 h 27"/>
              <a:gd name="T6" fmla="*/ 19050 w 12"/>
              <a:gd name="T7" fmla="*/ 15875 h 27"/>
              <a:gd name="T8" fmla="*/ 19050 w 12"/>
              <a:gd name="T9" fmla="*/ 26988 h 27"/>
              <a:gd name="T10" fmla="*/ 19050 w 12"/>
              <a:gd name="T11" fmla="*/ 31750 h 27"/>
              <a:gd name="T12" fmla="*/ 12700 w 12"/>
              <a:gd name="T13" fmla="*/ 38100 h 27"/>
              <a:gd name="T14" fmla="*/ 6350 w 12"/>
              <a:gd name="T15" fmla="*/ 42863 h 27"/>
              <a:gd name="T16" fmla="*/ 0 w 12"/>
              <a:gd name="T17" fmla="*/ 38100 h 27"/>
              <a:gd name="T18" fmla="*/ 6350 w 12"/>
              <a:gd name="T19" fmla="*/ 31750 h 27"/>
              <a:gd name="T20" fmla="*/ 6350 w 12"/>
              <a:gd name="T21" fmla="*/ 31750 h 27"/>
              <a:gd name="T22" fmla="*/ 12700 w 12"/>
              <a:gd name="T23" fmla="*/ 26988 h 27"/>
              <a:gd name="T24" fmla="*/ 12700 w 12"/>
              <a:gd name="T25" fmla="*/ 15875 h 27"/>
              <a:gd name="T26" fmla="*/ 0 w 12"/>
              <a:gd name="T27" fmla="*/ 15875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7"/>
                </a:lnTo>
                <a:lnTo>
                  <a:pt x="12" y="20"/>
                </a:lnTo>
                <a:lnTo>
                  <a:pt x="8" y="24"/>
                </a:lnTo>
                <a:lnTo>
                  <a:pt x="4" y="27"/>
                </a:lnTo>
                <a:lnTo>
                  <a:pt x="0" y="24"/>
                </a:lnTo>
                <a:lnTo>
                  <a:pt x="4" y="20"/>
                </a:lnTo>
                <a:lnTo>
                  <a:pt x="8" y="17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0" name="Freeform 222"/>
          <p:cNvSpPr>
            <a:spLocks noEditPoints="1"/>
          </p:cNvSpPr>
          <p:nvPr/>
        </p:nvSpPr>
        <p:spPr bwMode="auto">
          <a:xfrm>
            <a:off x="4887913" y="5819775"/>
            <a:ext cx="95250" cy="142875"/>
          </a:xfrm>
          <a:custGeom>
            <a:avLst/>
            <a:gdLst>
              <a:gd name="T0" fmla="*/ 38100 w 60"/>
              <a:gd name="T1" fmla="*/ 133350 h 90"/>
              <a:gd name="T2" fmla="*/ 1905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19050 w 60"/>
              <a:gd name="T9" fmla="*/ 101600 h 90"/>
              <a:gd name="T10" fmla="*/ 31750 w 60"/>
              <a:gd name="T11" fmla="*/ 111125 h 90"/>
              <a:gd name="T12" fmla="*/ 3810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2700 w 60"/>
              <a:gd name="T21" fmla="*/ 15875 h 90"/>
              <a:gd name="T22" fmla="*/ 38100 w 60"/>
              <a:gd name="T23" fmla="*/ 4763 h 90"/>
              <a:gd name="T24" fmla="*/ 50800 w 60"/>
              <a:gd name="T25" fmla="*/ 0 h 90"/>
              <a:gd name="T26" fmla="*/ 63500 w 60"/>
              <a:gd name="T27" fmla="*/ 11113 h 90"/>
              <a:gd name="T28" fmla="*/ 82550 w 60"/>
              <a:gd name="T29" fmla="*/ 20638 h 90"/>
              <a:gd name="T30" fmla="*/ 69850 w 60"/>
              <a:gd name="T31" fmla="*/ 36513 h 90"/>
              <a:gd name="T32" fmla="*/ 63500 w 60"/>
              <a:gd name="T33" fmla="*/ 26988 h 90"/>
              <a:gd name="T34" fmla="*/ 50800 w 60"/>
              <a:gd name="T35" fmla="*/ 20638 h 90"/>
              <a:gd name="T36" fmla="*/ 63500 w 60"/>
              <a:gd name="T37" fmla="*/ 58738 h 90"/>
              <a:gd name="T38" fmla="*/ 76200 w 60"/>
              <a:gd name="T39" fmla="*/ 63500 h 90"/>
              <a:gd name="T40" fmla="*/ 88900 w 60"/>
              <a:gd name="T41" fmla="*/ 74613 h 90"/>
              <a:gd name="T42" fmla="*/ 88900 w 60"/>
              <a:gd name="T43" fmla="*/ 84138 h 90"/>
              <a:gd name="T44" fmla="*/ 88900 w 60"/>
              <a:gd name="T45" fmla="*/ 106363 h 90"/>
              <a:gd name="T46" fmla="*/ 69850 w 60"/>
              <a:gd name="T47" fmla="*/ 127000 h 90"/>
              <a:gd name="T48" fmla="*/ 50800 w 60"/>
              <a:gd name="T49" fmla="*/ 142875 h 90"/>
              <a:gd name="T50" fmla="*/ 38100 w 60"/>
              <a:gd name="T51" fmla="*/ 20638 h 90"/>
              <a:gd name="T52" fmla="*/ 25400 w 60"/>
              <a:gd name="T53" fmla="*/ 26988 h 90"/>
              <a:gd name="T54" fmla="*/ 19050 w 60"/>
              <a:gd name="T55" fmla="*/ 36513 h 90"/>
              <a:gd name="T56" fmla="*/ 25400 w 60"/>
              <a:gd name="T57" fmla="*/ 47625 h 90"/>
              <a:gd name="T58" fmla="*/ 38100 w 60"/>
              <a:gd name="T59" fmla="*/ 52388 h 90"/>
              <a:gd name="T60" fmla="*/ 50800 w 60"/>
              <a:gd name="T61" fmla="*/ 117475 h 90"/>
              <a:gd name="T62" fmla="*/ 69850 w 60"/>
              <a:gd name="T63" fmla="*/ 106363 h 90"/>
              <a:gd name="T64" fmla="*/ 76200 w 60"/>
              <a:gd name="T65" fmla="*/ 95250 h 90"/>
              <a:gd name="T66" fmla="*/ 69850 w 60"/>
              <a:gd name="T67" fmla="*/ 79375 h 90"/>
              <a:gd name="T68" fmla="*/ 5080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4" y="90"/>
                </a:moveTo>
                <a:lnTo>
                  <a:pt x="24" y="84"/>
                </a:lnTo>
                <a:lnTo>
                  <a:pt x="16" y="80"/>
                </a:lnTo>
                <a:lnTo>
                  <a:pt x="12" y="80"/>
                </a:lnTo>
                <a:lnTo>
                  <a:pt x="8" y="77"/>
                </a:lnTo>
                <a:lnTo>
                  <a:pt x="4" y="70"/>
                </a:lnTo>
                <a:lnTo>
                  <a:pt x="0" y="67"/>
                </a:lnTo>
                <a:lnTo>
                  <a:pt x="0" y="60"/>
                </a:lnTo>
                <a:lnTo>
                  <a:pt x="12" y="57"/>
                </a:lnTo>
                <a:lnTo>
                  <a:pt x="12" y="64"/>
                </a:lnTo>
                <a:lnTo>
                  <a:pt x="16" y="67"/>
                </a:lnTo>
                <a:lnTo>
                  <a:pt x="20" y="70"/>
                </a:lnTo>
                <a:lnTo>
                  <a:pt x="24" y="74"/>
                </a:lnTo>
                <a:lnTo>
                  <a:pt x="24" y="43"/>
                </a:lnTo>
                <a:lnTo>
                  <a:pt x="16" y="43"/>
                </a:lnTo>
                <a:lnTo>
                  <a:pt x="12" y="40"/>
                </a:lnTo>
                <a:lnTo>
                  <a:pt x="4" y="37"/>
                </a:lnTo>
                <a:lnTo>
                  <a:pt x="4" y="33"/>
                </a:lnTo>
                <a:lnTo>
                  <a:pt x="0" y="30"/>
                </a:lnTo>
                <a:lnTo>
                  <a:pt x="0" y="23"/>
                </a:lnTo>
                <a:lnTo>
                  <a:pt x="0" y="17"/>
                </a:lnTo>
                <a:lnTo>
                  <a:pt x="8" y="10"/>
                </a:lnTo>
                <a:lnTo>
                  <a:pt x="16" y="7"/>
                </a:lnTo>
                <a:lnTo>
                  <a:pt x="24" y="3"/>
                </a:lnTo>
                <a:lnTo>
                  <a:pt x="24" y="0"/>
                </a:lnTo>
                <a:lnTo>
                  <a:pt x="32" y="0"/>
                </a:lnTo>
                <a:lnTo>
                  <a:pt x="32" y="3"/>
                </a:lnTo>
                <a:lnTo>
                  <a:pt x="40" y="7"/>
                </a:lnTo>
                <a:lnTo>
                  <a:pt x="48" y="10"/>
                </a:lnTo>
                <a:lnTo>
                  <a:pt x="52" y="13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2" y="13"/>
                </a:lnTo>
                <a:lnTo>
                  <a:pt x="32" y="37"/>
                </a:lnTo>
                <a:lnTo>
                  <a:pt x="40" y="37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7"/>
                </a:lnTo>
                <a:lnTo>
                  <a:pt x="56" y="50"/>
                </a:lnTo>
                <a:lnTo>
                  <a:pt x="56" y="53"/>
                </a:lnTo>
                <a:lnTo>
                  <a:pt x="60" y="57"/>
                </a:lnTo>
                <a:lnTo>
                  <a:pt x="56" y="67"/>
                </a:lnTo>
                <a:lnTo>
                  <a:pt x="52" y="74"/>
                </a:lnTo>
                <a:lnTo>
                  <a:pt x="44" y="80"/>
                </a:lnTo>
                <a:lnTo>
                  <a:pt x="32" y="80"/>
                </a:lnTo>
                <a:lnTo>
                  <a:pt x="32" y="90"/>
                </a:lnTo>
                <a:lnTo>
                  <a:pt x="24" y="90"/>
                </a:lnTo>
                <a:close/>
                <a:moveTo>
                  <a:pt x="24" y="13"/>
                </a:moveTo>
                <a:lnTo>
                  <a:pt x="20" y="13"/>
                </a:lnTo>
                <a:lnTo>
                  <a:pt x="16" y="17"/>
                </a:lnTo>
                <a:lnTo>
                  <a:pt x="12" y="20"/>
                </a:lnTo>
                <a:lnTo>
                  <a:pt x="12" y="23"/>
                </a:lnTo>
                <a:lnTo>
                  <a:pt x="12" y="27"/>
                </a:lnTo>
                <a:lnTo>
                  <a:pt x="16" y="30"/>
                </a:lnTo>
                <a:lnTo>
                  <a:pt x="20" y="33"/>
                </a:lnTo>
                <a:lnTo>
                  <a:pt x="24" y="33"/>
                </a:lnTo>
                <a:lnTo>
                  <a:pt x="24" y="13"/>
                </a:lnTo>
                <a:close/>
                <a:moveTo>
                  <a:pt x="32" y="74"/>
                </a:moveTo>
                <a:lnTo>
                  <a:pt x="36" y="70"/>
                </a:lnTo>
                <a:lnTo>
                  <a:pt x="44" y="67"/>
                </a:lnTo>
                <a:lnTo>
                  <a:pt x="44" y="64"/>
                </a:lnTo>
                <a:lnTo>
                  <a:pt x="48" y="60"/>
                </a:lnTo>
                <a:lnTo>
                  <a:pt x="44" y="53"/>
                </a:lnTo>
                <a:lnTo>
                  <a:pt x="44" y="50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1" name="Freeform 223"/>
          <p:cNvSpPr>
            <a:spLocks/>
          </p:cNvSpPr>
          <p:nvPr/>
        </p:nvSpPr>
        <p:spPr bwMode="auto">
          <a:xfrm>
            <a:off x="4995863" y="5830888"/>
            <a:ext cx="50800" cy="122237"/>
          </a:xfrm>
          <a:custGeom>
            <a:avLst/>
            <a:gdLst>
              <a:gd name="T0" fmla="*/ 44450 w 32"/>
              <a:gd name="T1" fmla="*/ 106362 h 77"/>
              <a:gd name="T2" fmla="*/ 50800 w 32"/>
              <a:gd name="T3" fmla="*/ 115887 h 77"/>
              <a:gd name="T4" fmla="*/ 38100 w 32"/>
              <a:gd name="T5" fmla="*/ 115887 h 77"/>
              <a:gd name="T6" fmla="*/ 31750 w 32"/>
              <a:gd name="T7" fmla="*/ 122237 h 77"/>
              <a:gd name="T8" fmla="*/ 25400 w 32"/>
              <a:gd name="T9" fmla="*/ 115887 h 77"/>
              <a:gd name="T10" fmla="*/ 19050 w 32"/>
              <a:gd name="T11" fmla="*/ 115887 h 77"/>
              <a:gd name="T12" fmla="*/ 12700 w 32"/>
              <a:gd name="T13" fmla="*/ 111125 h 77"/>
              <a:gd name="T14" fmla="*/ 1270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1275 h 77"/>
              <a:gd name="T22" fmla="*/ 0 w 32"/>
              <a:gd name="T23" fmla="*/ 4127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4762 h 77"/>
              <a:gd name="T30" fmla="*/ 31750 w 32"/>
              <a:gd name="T31" fmla="*/ 0 h 77"/>
              <a:gd name="T32" fmla="*/ 31750 w 32"/>
              <a:gd name="T33" fmla="*/ 31750 h 77"/>
              <a:gd name="T34" fmla="*/ 44450 w 32"/>
              <a:gd name="T35" fmla="*/ 31750 h 77"/>
              <a:gd name="T36" fmla="*/ 44450 w 32"/>
              <a:gd name="T37" fmla="*/ 41275 h 77"/>
              <a:gd name="T38" fmla="*/ 31750 w 32"/>
              <a:gd name="T39" fmla="*/ 41275 h 77"/>
              <a:gd name="T40" fmla="*/ 31750 w 32"/>
              <a:gd name="T41" fmla="*/ 95250 h 77"/>
              <a:gd name="T42" fmla="*/ 31750 w 32"/>
              <a:gd name="T43" fmla="*/ 100012 h 77"/>
              <a:gd name="T44" fmla="*/ 31750 w 32"/>
              <a:gd name="T45" fmla="*/ 100012 h 77"/>
              <a:gd name="T46" fmla="*/ 31750 w 32"/>
              <a:gd name="T47" fmla="*/ 100012 h 77"/>
              <a:gd name="T48" fmla="*/ 31750 w 32"/>
              <a:gd name="T49" fmla="*/ 106362 h 77"/>
              <a:gd name="T50" fmla="*/ 38100 w 32"/>
              <a:gd name="T51" fmla="*/ 106362 h 77"/>
              <a:gd name="T52" fmla="*/ 38100 w 32"/>
              <a:gd name="T53" fmla="*/ 106362 h 77"/>
              <a:gd name="T54" fmla="*/ 44450 w 32"/>
              <a:gd name="T55" fmla="*/ 106362 h 77"/>
              <a:gd name="T56" fmla="*/ 4445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28" y="67"/>
                </a:moveTo>
                <a:lnTo>
                  <a:pt x="32" y="73"/>
                </a:lnTo>
                <a:lnTo>
                  <a:pt x="24" y="73"/>
                </a:lnTo>
                <a:lnTo>
                  <a:pt x="20" y="77"/>
                </a:lnTo>
                <a:lnTo>
                  <a:pt x="16" y="73"/>
                </a:lnTo>
                <a:lnTo>
                  <a:pt x="12" y="73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26"/>
                </a:lnTo>
                <a:lnTo>
                  <a:pt x="0" y="26"/>
                </a:lnTo>
                <a:lnTo>
                  <a:pt x="0" y="20"/>
                </a:lnTo>
                <a:lnTo>
                  <a:pt x="8" y="20"/>
                </a:lnTo>
                <a:lnTo>
                  <a:pt x="8" y="3"/>
                </a:lnTo>
                <a:lnTo>
                  <a:pt x="20" y="0"/>
                </a:lnTo>
                <a:lnTo>
                  <a:pt x="20" y="20"/>
                </a:lnTo>
                <a:lnTo>
                  <a:pt x="28" y="20"/>
                </a:lnTo>
                <a:lnTo>
                  <a:pt x="28" y="26"/>
                </a:lnTo>
                <a:lnTo>
                  <a:pt x="20" y="26"/>
                </a:lnTo>
                <a:lnTo>
                  <a:pt x="20" y="60"/>
                </a:lnTo>
                <a:lnTo>
                  <a:pt x="20" y="63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2" name="Freeform 224"/>
          <p:cNvSpPr>
            <a:spLocks noEditPoints="1"/>
          </p:cNvSpPr>
          <p:nvPr/>
        </p:nvSpPr>
        <p:spPr bwMode="auto">
          <a:xfrm>
            <a:off x="5053013" y="5824538"/>
            <a:ext cx="95250" cy="128587"/>
          </a:xfrm>
          <a:custGeom>
            <a:avLst/>
            <a:gdLst>
              <a:gd name="T0" fmla="*/ 95250 w 60"/>
              <a:gd name="T1" fmla="*/ 31750 h 81"/>
              <a:gd name="T2" fmla="*/ 76200 w 60"/>
              <a:gd name="T3" fmla="*/ 38100 h 81"/>
              <a:gd name="T4" fmla="*/ 69850 w 60"/>
              <a:gd name="T5" fmla="*/ 26987 h 81"/>
              <a:gd name="T6" fmla="*/ 69850 w 60"/>
              <a:gd name="T7" fmla="*/ 22225 h 81"/>
              <a:gd name="T8" fmla="*/ 63500 w 60"/>
              <a:gd name="T9" fmla="*/ 15875 h 81"/>
              <a:gd name="T10" fmla="*/ 50800 w 60"/>
              <a:gd name="T11" fmla="*/ 15875 h 81"/>
              <a:gd name="T12" fmla="*/ 44450 w 60"/>
              <a:gd name="T13" fmla="*/ 15875 h 81"/>
              <a:gd name="T14" fmla="*/ 38100 w 60"/>
              <a:gd name="T15" fmla="*/ 22225 h 81"/>
              <a:gd name="T16" fmla="*/ 31750 w 60"/>
              <a:gd name="T17" fmla="*/ 26987 h 81"/>
              <a:gd name="T18" fmla="*/ 25400 w 60"/>
              <a:gd name="T19" fmla="*/ 31750 h 81"/>
              <a:gd name="T20" fmla="*/ 19050 w 60"/>
              <a:gd name="T21" fmla="*/ 42862 h 81"/>
              <a:gd name="T22" fmla="*/ 19050 w 60"/>
              <a:gd name="T23" fmla="*/ 58737 h 81"/>
              <a:gd name="T24" fmla="*/ 25400 w 60"/>
              <a:gd name="T25" fmla="*/ 53975 h 81"/>
              <a:gd name="T26" fmla="*/ 31750 w 60"/>
              <a:gd name="T27" fmla="*/ 47625 h 81"/>
              <a:gd name="T28" fmla="*/ 44450 w 60"/>
              <a:gd name="T29" fmla="*/ 42862 h 81"/>
              <a:gd name="T30" fmla="*/ 50800 w 60"/>
              <a:gd name="T31" fmla="*/ 42862 h 81"/>
              <a:gd name="T32" fmla="*/ 69850 w 60"/>
              <a:gd name="T33" fmla="*/ 47625 h 81"/>
              <a:gd name="T34" fmla="*/ 82550 w 60"/>
              <a:gd name="T35" fmla="*/ 53975 h 81"/>
              <a:gd name="T36" fmla="*/ 95250 w 60"/>
              <a:gd name="T37" fmla="*/ 69850 h 81"/>
              <a:gd name="T38" fmla="*/ 95250 w 60"/>
              <a:gd name="T39" fmla="*/ 85725 h 81"/>
              <a:gd name="T40" fmla="*/ 95250 w 60"/>
              <a:gd name="T41" fmla="*/ 96837 h 81"/>
              <a:gd name="T42" fmla="*/ 88900 w 60"/>
              <a:gd name="T43" fmla="*/ 106362 h 81"/>
              <a:gd name="T44" fmla="*/ 82550 w 60"/>
              <a:gd name="T45" fmla="*/ 112712 h 81"/>
              <a:gd name="T46" fmla="*/ 76200 w 60"/>
              <a:gd name="T47" fmla="*/ 122237 h 81"/>
              <a:gd name="T48" fmla="*/ 63500 w 60"/>
              <a:gd name="T49" fmla="*/ 122237 h 81"/>
              <a:gd name="T50" fmla="*/ 50800 w 60"/>
              <a:gd name="T51" fmla="*/ 128587 h 81"/>
              <a:gd name="T52" fmla="*/ 31750 w 60"/>
              <a:gd name="T53" fmla="*/ 122237 h 81"/>
              <a:gd name="T54" fmla="*/ 12700 w 60"/>
              <a:gd name="T55" fmla="*/ 112712 h 81"/>
              <a:gd name="T56" fmla="*/ 6350 w 60"/>
              <a:gd name="T57" fmla="*/ 101600 h 81"/>
              <a:gd name="T58" fmla="*/ 0 w 60"/>
              <a:gd name="T59" fmla="*/ 85725 h 81"/>
              <a:gd name="T60" fmla="*/ 0 w 60"/>
              <a:gd name="T61" fmla="*/ 63500 h 81"/>
              <a:gd name="T62" fmla="*/ 0 w 60"/>
              <a:gd name="T63" fmla="*/ 42862 h 81"/>
              <a:gd name="T64" fmla="*/ 6350 w 60"/>
              <a:gd name="T65" fmla="*/ 26987 h 81"/>
              <a:gd name="T66" fmla="*/ 12700 w 60"/>
              <a:gd name="T67" fmla="*/ 15875 h 81"/>
              <a:gd name="T68" fmla="*/ 25400 w 60"/>
              <a:gd name="T69" fmla="*/ 6350 h 81"/>
              <a:gd name="T70" fmla="*/ 38100 w 60"/>
              <a:gd name="T71" fmla="*/ 0 h 81"/>
              <a:gd name="T72" fmla="*/ 50800 w 60"/>
              <a:gd name="T73" fmla="*/ 0 h 81"/>
              <a:gd name="T74" fmla="*/ 69850 w 60"/>
              <a:gd name="T75" fmla="*/ 6350 h 81"/>
              <a:gd name="T76" fmla="*/ 82550 w 60"/>
              <a:gd name="T77" fmla="*/ 11112 h 81"/>
              <a:gd name="T78" fmla="*/ 88900 w 60"/>
              <a:gd name="T79" fmla="*/ 22225 h 81"/>
              <a:gd name="T80" fmla="*/ 95250 w 60"/>
              <a:gd name="T81" fmla="*/ 31750 h 81"/>
              <a:gd name="T82" fmla="*/ 19050 w 60"/>
              <a:gd name="T83" fmla="*/ 85725 h 81"/>
              <a:gd name="T84" fmla="*/ 19050 w 60"/>
              <a:gd name="T85" fmla="*/ 90487 h 81"/>
              <a:gd name="T86" fmla="*/ 25400 w 60"/>
              <a:gd name="T87" fmla="*/ 96837 h 81"/>
              <a:gd name="T88" fmla="*/ 25400 w 60"/>
              <a:gd name="T89" fmla="*/ 101600 h 81"/>
              <a:gd name="T90" fmla="*/ 31750 w 60"/>
              <a:gd name="T91" fmla="*/ 106362 h 81"/>
              <a:gd name="T92" fmla="*/ 38100 w 60"/>
              <a:gd name="T93" fmla="*/ 112712 h 81"/>
              <a:gd name="T94" fmla="*/ 50800 w 60"/>
              <a:gd name="T95" fmla="*/ 112712 h 81"/>
              <a:gd name="T96" fmla="*/ 63500 w 60"/>
              <a:gd name="T97" fmla="*/ 106362 h 81"/>
              <a:gd name="T98" fmla="*/ 69850 w 60"/>
              <a:gd name="T99" fmla="*/ 101600 h 81"/>
              <a:gd name="T100" fmla="*/ 76200 w 60"/>
              <a:gd name="T101" fmla="*/ 96837 h 81"/>
              <a:gd name="T102" fmla="*/ 76200 w 60"/>
              <a:gd name="T103" fmla="*/ 85725 h 81"/>
              <a:gd name="T104" fmla="*/ 76200 w 60"/>
              <a:gd name="T105" fmla="*/ 74612 h 81"/>
              <a:gd name="T106" fmla="*/ 69850 w 60"/>
              <a:gd name="T107" fmla="*/ 63500 h 81"/>
              <a:gd name="T108" fmla="*/ 63500 w 60"/>
              <a:gd name="T109" fmla="*/ 58737 h 81"/>
              <a:gd name="T110" fmla="*/ 50800 w 60"/>
              <a:gd name="T111" fmla="*/ 58737 h 81"/>
              <a:gd name="T112" fmla="*/ 38100 w 60"/>
              <a:gd name="T113" fmla="*/ 58737 h 81"/>
              <a:gd name="T114" fmla="*/ 25400 w 60"/>
              <a:gd name="T115" fmla="*/ 63500 h 81"/>
              <a:gd name="T116" fmla="*/ 19050 w 60"/>
              <a:gd name="T117" fmla="*/ 74612 h 81"/>
              <a:gd name="T118" fmla="*/ 19050 w 60"/>
              <a:gd name="T119" fmla="*/ 85725 h 8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0" h="81">
                <a:moveTo>
                  <a:pt x="60" y="20"/>
                </a:moveTo>
                <a:lnTo>
                  <a:pt x="48" y="24"/>
                </a:lnTo>
                <a:lnTo>
                  <a:pt x="44" y="17"/>
                </a:lnTo>
                <a:lnTo>
                  <a:pt x="44" y="14"/>
                </a:lnTo>
                <a:lnTo>
                  <a:pt x="40" y="10"/>
                </a:lnTo>
                <a:lnTo>
                  <a:pt x="32" y="10"/>
                </a:lnTo>
                <a:lnTo>
                  <a:pt x="28" y="10"/>
                </a:lnTo>
                <a:lnTo>
                  <a:pt x="24" y="14"/>
                </a:lnTo>
                <a:lnTo>
                  <a:pt x="20" y="17"/>
                </a:lnTo>
                <a:lnTo>
                  <a:pt x="16" y="20"/>
                </a:lnTo>
                <a:lnTo>
                  <a:pt x="12" y="27"/>
                </a:lnTo>
                <a:lnTo>
                  <a:pt x="12" y="37"/>
                </a:lnTo>
                <a:lnTo>
                  <a:pt x="16" y="34"/>
                </a:lnTo>
                <a:lnTo>
                  <a:pt x="20" y="30"/>
                </a:lnTo>
                <a:lnTo>
                  <a:pt x="28" y="27"/>
                </a:lnTo>
                <a:lnTo>
                  <a:pt x="32" y="27"/>
                </a:lnTo>
                <a:lnTo>
                  <a:pt x="44" y="30"/>
                </a:lnTo>
                <a:lnTo>
                  <a:pt x="52" y="34"/>
                </a:lnTo>
                <a:lnTo>
                  <a:pt x="60" y="44"/>
                </a:lnTo>
                <a:lnTo>
                  <a:pt x="60" y="54"/>
                </a:lnTo>
                <a:lnTo>
                  <a:pt x="60" y="61"/>
                </a:lnTo>
                <a:lnTo>
                  <a:pt x="56" y="67"/>
                </a:lnTo>
                <a:lnTo>
                  <a:pt x="52" y="71"/>
                </a:lnTo>
                <a:lnTo>
                  <a:pt x="48" y="77"/>
                </a:lnTo>
                <a:lnTo>
                  <a:pt x="40" y="77"/>
                </a:lnTo>
                <a:lnTo>
                  <a:pt x="32" y="81"/>
                </a:lnTo>
                <a:lnTo>
                  <a:pt x="20" y="77"/>
                </a:lnTo>
                <a:lnTo>
                  <a:pt x="8" y="71"/>
                </a:lnTo>
                <a:lnTo>
                  <a:pt x="4" y="64"/>
                </a:lnTo>
                <a:lnTo>
                  <a:pt x="0" y="54"/>
                </a:lnTo>
                <a:lnTo>
                  <a:pt x="0" y="40"/>
                </a:ln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6" y="4"/>
                </a:lnTo>
                <a:lnTo>
                  <a:pt x="24" y="0"/>
                </a:lnTo>
                <a:lnTo>
                  <a:pt x="32" y="0"/>
                </a:lnTo>
                <a:lnTo>
                  <a:pt x="44" y="4"/>
                </a:lnTo>
                <a:lnTo>
                  <a:pt x="52" y="7"/>
                </a:lnTo>
                <a:lnTo>
                  <a:pt x="56" y="14"/>
                </a:lnTo>
                <a:lnTo>
                  <a:pt x="60" y="20"/>
                </a:lnTo>
                <a:close/>
                <a:moveTo>
                  <a:pt x="12" y="54"/>
                </a:moveTo>
                <a:lnTo>
                  <a:pt x="12" y="57"/>
                </a:lnTo>
                <a:lnTo>
                  <a:pt x="16" y="61"/>
                </a:lnTo>
                <a:lnTo>
                  <a:pt x="16" y="64"/>
                </a:lnTo>
                <a:lnTo>
                  <a:pt x="20" y="67"/>
                </a:lnTo>
                <a:lnTo>
                  <a:pt x="24" y="71"/>
                </a:lnTo>
                <a:lnTo>
                  <a:pt x="32" y="71"/>
                </a:lnTo>
                <a:lnTo>
                  <a:pt x="40" y="67"/>
                </a:lnTo>
                <a:lnTo>
                  <a:pt x="44" y="64"/>
                </a:lnTo>
                <a:lnTo>
                  <a:pt x="48" y="61"/>
                </a:lnTo>
                <a:lnTo>
                  <a:pt x="48" y="54"/>
                </a:lnTo>
                <a:lnTo>
                  <a:pt x="48" y="47"/>
                </a:lnTo>
                <a:lnTo>
                  <a:pt x="44" y="40"/>
                </a:lnTo>
                <a:lnTo>
                  <a:pt x="40" y="37"/>
                </a:lnTo>
                <a:lnTo>
                  <a:pt x="32" y="37"/>
                </a:lnTo>
                <a:lnTo>
                  <a:pt x="24" y="37"/>
                </a:lnTo>
                <a:lnTo>
                  <a:pt x="16" y="40"/>
                </a:lnTo>
                <a:lnTo>
                  <a:pt x="12" y="47"/>
                </a:lnTo>
                <a:lnTo>
                  <a:pt x="12" y="5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3" name="Freeform 225"/>
          <p:cNvSpPr>
            <a:spLocks/>
          </p:cNvSpPr>
          <p:nvPr/>
        </p:nvSpPr>
        <p:spPr bwMode="auto">
          <a:xfrm>
            <a:off x="4564063" y="4737100"/>
            <a:ext cx="808037" cy="763588"/>
          </a:xfrm>
          <a:custGeom>
            <a:avLst/>
            <a:gdLst>
              <a:gd name="T0" fmla="*/ 387350 w 509"/>
              <a:gd name="T1" fmla="*/ 763588 h 481"/>
              <a:gd name="T2" fmla="*/ 808037 w 509"/>
              <a:gd name="T3" fmla="*/ 763588 h 481"/>
              <a:gd name="T4" fmla="*/ 808037 w 509"/>
              <a:gd name="T5" fmla="*/ 0 h 481"/>
              <a:gd name="T6" fmla="*/ 0 w 509"/>
              <a:gd name="T7" fmla="*/ 0 h 4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9" h="481">
                <a:moveTo>
                  <a:pt x="244" y="481"/>
                </a:moveTo>
                <a:lnTo>
                  <a:pt x="509" y="481"/>
                </a:lnTo>
                <a:lnTo>
                  <a:pt x="509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434" name="Freeform 226"/>
          <p:cNvSpPr>
            <a:spLocks/>
          </p:cNvSpPr>
          <p:nvPr/>
        </p:nvSpPr>
        <p:spPr bwMode="auto">
          <a:xfrm>
            <a:off x="4519613" y="4710113"/>
            <a:ext cx="57150" cy="53975"/>
          </a:xfrm>
          <a:custGeom>
            <a:avLst/>
            <a:gdLst>
              <a:gd name="T0" fmla="*/ 57150 w 36"/>
              <a:gd name="T1" fmla="*/ 0 h 34"/>
              <a:gd name="T2" fmla="*/ 0 w 36"/>
              <a:gd name="T3" fmla="*/ 26988 h 34"/>
              <a:gd name="T4" fmla="*/ 57150 w 36"/>
              <a:gd name="T5" fmla="*/ 53975 h 34"/>
              <a:gd name="T6" fmla="*/ 57150 w 36"/>
              <a:gd name="T7" fmla="*/ 0 h 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" h="34">
                <a:moveTo>
                  <a:pt x="36" y="0"/>
                </a:moveTo>
                <a:lnTo>
                  <a:pt x="0" y="17"/>
                </a:lnTo>
                <a:lnTo>
                  <a:pt x="36" y="34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5" name="Freeform 227"/>
          <p:cNvSpPr>
            <a:spLocks noEditPoints="1"/>
          </p:cNvSpPr>
          <p:nvPr/>
        </p:nvSpPr>
        <p:spPr bwMode="auto">
          <a:xfrm>
            <a:off x="1042988" y="1574800"/>
            <a:ext cx="95250" cy="90488"/>
          </a:xfrm>
          <a:custGeom>
            <a:avLst/>
            <a:gdLst>
              <a:gd name="T0" fmla="*/ 63500 w 60"/>
              <a:gd name="T1" fmla="*/ 84138 h 57"/>
              <a:gd name="T2" fmla="*/ 44450 w 60"/>
              <a:gd name="T3" fmla="*/ 90488 h 57"/>
              <a:gd name="T4" fmla="*/ 19050 w 60"/>
              <a:gd name="T5" fmla="*/ 90488 h 57"/>
              <a:gd name="T6" fmla="*/ 0 w 60"/>
              <a:gd name="T7" fmla="*/ 74613 h 57"/>
              <a:gd name="T8" fmla="*/ 0 w 60"/>
              <a:gd name="T9" fmla="*/ 58738 h 57"/>
              <a:gd name="T10" fmla="*/ 6350 w 60"/>
              <a:gd name="T11" fmla="*/ 47625 h 57"/>
              <a:gd name="T12" fmla="*/ 19050 w 60"/>
              <a:gd name="T13" fmla="*/ 42863 h 57"/>
              <a:gd name="T14" fmla="*/ 31750 w 60"/>
              <a:gd name="T15" fmla="*/ 36513 h 57"/>
              <a:gd name="T16" fmla="*/ 57150 w 60"/>
              <a:gd name="T17" fmla="*/ 31750 h 57"/>
              <a:gd name="T18" fmla="*/ 69850 w 60"/>
              <a:gd name="T19" fmla="*/ 26988 h 57"/>
              <a:gd name="T20" fmla="*/ 69850 w 60"/>
              <a:gd name="T21" fmla="*/ 20638 h 57"/>
              <a:gd name="T22" fmla="*/ 57150 w 60"/>
              <a:gd name="T23" fmla="*/ 11113 h 57"/>
              <a:gd name="T24" fmla="*/ 38100 w 60"/>
              <a:gd name="T25" fmla="*/ 11113 h 57"/>
              <a:gd name="T26" fmla="*/ 25400 w 60"/>
              <a:gd name="T27" fmla="*/ 20638 h 57"/>
              <a:gd name="T28" fmla="*/ 0 w 60"/>
              <a:gd name="T29" fmla="*/ 26988 h 57"/>
              <a:gd name="T30" fmla="*/ 12700 w 60"/>
              <a:gd name="T31" fmla="*/ 11113 h 57"/>
              <a:gd name="T32" fmla="*/ 25400 w 60"/>
              <a:gd name="T33" fmla="*/ 0 h 57"/>
              <a:gd name="T34" fmla="*/ 50800 w 60"/>
              <a:gd name="T35" fmla="*/ 0 h 57"/>
              <a:gd name="T36" fmla="*/ 69850 w 60"/>
              <a:gd name="T37" fmla="*/ 0 h 57"/>
              <a:gd name="T38" fmla="*/ 82550 w 60"/>
              <a:gd name="T39" fmla="*/ 4763 h 57"/>
              <a:gd name="T40" fmla="*/ 88900 w 60"/>
              <a:gd name="T41" fmla="*/ 15875 h 57"/>
              <a:gd name="T42" fmla="*/ 88900 w 60"/>
              <a:gd name="T43" fmla="*/ 31750 h 57"/>
              <a:gd name="T44" fmla="*/ 88900 w 60"/>
              <a:gd name="T45" fmla="*/ 63500 h 57"/>
              <a:gd name="T46" fmla="*/ 95250 w 60"/>
              <a:gd name="T47" fmla="*/ 79375 h 57"/>
              <a:gd name="T48" fmla="*/ 76200 w 60"/>
              <a:gd name="T49" fmla="*/ 90488 h 57"/>
              <a:gd name="T50" fmla="*/ 69850 w 60"/>
              <a:gd name="T51" fmla="*/ 79375 h 57"/>
              <a:gd name="T52" fmla="*/ 57150 w 60"/>
              <a:gd name="T53" fmla="*/ 47625 h 57"/>
              <a:gd name="T54" fmla="*/ 31750 w 60"/>
              <a:gd name="T55" fmla="*/ 52388 h 57"/>
              <a:gd name="T56" fmla="*/ 25400 w 60"/>
              <a:gd name="T57" fmla="*/ 52388 h 57"/>
              <a:gd name="T58" fmla="*/ 19050 w 60"/>
              <a:gd name="T59" fmla="*/ 58738 h 57"/>
              <a:gd name="T60" fmla="*/ 19050 w 60"/>
              <a:gd name="T61" fmla="*/ 68263 h 57"/>
              <a:gd name="T62" fmla="*/ 31750 w 60"/>
              <a:gd name="T63" fmla="*/ 74613 h 57"/>
              <a:gd name="T64" fmla="*/ 44450 w 60"/>
              <a:gd name="T65" fmla="*/ 74613 h 57"/>
              <a:gd name="T66" fmla="*/ 63500 w 60"/>
              <a:gd name="T67" fmla="*/ 68263 h 57"/>
              <a:gd name="T68" fmla="*/ 69850 w 60"/>
              <a:gd name="T69" fmla="*/ 58738 h 57"/>
              <a:gd name="T70" fmla="*/ 69850 w 60"/>
              <a:gd name="T71" fmla="*/ 47625 h 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57">
                <a:moveTo>
                  <a:pt x="44" y="50"/>
                </a:moveTo>
                <a:lnTo>
                  <a:pt x="40" y="53"/>
                </a:lnTo>
                <a:lnTo>
                  <a:pt x="32" y="53"/>
                </a:lnTo>
                <a:lnTo>
                  <a:pt x="28" y="57"/>
                </a:lnTo>
                <a:lnTo>
                  <a:pt x="20" y="57"/>
                </a:lnTo>
                <a:lnTo>
                  <a:pt x="12" y="57"/>
                </a:lnTo>
                <a:lnTo>
                  <a:pt x="4" y="53"/>
                </a:lnTo>
                <a:lnTo>
                  <a:pt x="0" y="47"/>
                </a:lnTo>
                <a:lnTo>
                  <a:pt x="0" y="40"/>
                </a:lnTo>
                <a:lnTo>
                  <a:pt x="0" y="37"/>
                </a:lnTo>
                <a:lnTo>
                  <a:pt x="4" y="33"/>
                </a:lnTo>
                <a:lnTo>
                  <a:pt x="4" y="30"/>
                </a:lnTo>
                <a:lnTo>
                  <a:pt x="8" y="27"/>
                </a:lnTo>
                <a:lnTo>
                  <a:pt x="12" y="27"/>
                </a:lnTo>
                <a:lnTo>
                  <a:pt x="16" y="23"/>
                </a:lnTo>
                <a:lnTo>
                  <a:pt x="20" y="23"/>
                </a:lnTo>
                <a:lnTo>
                  <a:pt x="24" y="23"/>
                </a:lnTo>
                <a:lnTo>
                  <a:pt x="36" y="20"/>
                </a:lnTo>
                <a:lnTo>
                  <a:pt x="44" y="20"/>
                </a:lnTo>
                <a:lnTo>
                  <a:pt x="44" y="17"/>
                </a:lnTo>
                <a:lnTo>
                  <a:pt x="44" y="13"/>
                </a:lnTo>
                <a:lnTo>
                  <a:pt x="40" y="10"/>
                </a:lnTo>
                <a:lnTo>
                  <a:pt x="36" y="7"/>
                </a:lnTo>
                <a:lnTo>
                  <a:pt x="28" y="7"/>
                </a:lnTo>
                <a:lnTo>
                  <a:pt x="24" y="7"/>
                </a:lnTo>
                <a:lnTo>
                  <a:pt x="20" y="10"/>
                </a:lnTo>
                <a:lnTo>
                  <a:pt x="16" y="13"/>
                </a:lnTo>
                <a:lnTo>
                  <a:pt x="12" y="17"/>
                </a:lnTo>
                <a:lnTo>
                  <a:pt x="0" y="17"/>
                </a:lnTo>
                <a:lnTo>
                  <a:pt x="4" y="10"/>
                </a:lnTo>
                <a:lnTo>
                  <a:pt x="8" y="7"/>
                </a:lnTo>
                <a:lnTo>
                  <a:pt x="12" y="3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0"/>
                </a:lnTo>
                <a:lnTo>
                  <a:pt x="48" y="3"/>
                </a:lnTo>
                <a:lnTo>
                  <a:pt x="52" y="3"/>
                </a:lnTo>
                <a:lnTo>
                  <a:pt x="56" y="7"/>
                </a:lnTo>
                <a:lnTo>
                  <a:pt x="56" y="10"/>
                </a:lnTo>
                <a:lnTo>
                  <a:pt x="56" y="13"/>
                </a:lnTo>
                <a:lnTo>
                  <a:pt x="56" y="20"/>
                </a:lnTo>
                <a:lnTo>
                  <a:pt x="56" y="30"/>
                </a:lnTo>
                <a:lnTo>
                  <a:pt x="56" y="40"/>
                </a:lnTo>
                <a:lnTo>
                  <a:pt x="56" y="47"/>
                </a:lnTo>
                <a:lnTo>
                  <a:pt x="60" y="50"/>
                </a:lnTo>
                <a:lnTo>
                  <a:pt x="60" y="57"/>
                </a:lnTo>
                <a:lnTo>
                  <a:pt x="48" y="57"/>
                </a:lnTo>
                <a:lnTo>
                  <a:pt x="44" y="53"/>
                </a:lnTo>
                <a:lnTo>
                  <a:pt x="44" y="50"/>
                </a:lnTo>
                <a:close/>
                <a:moveTo>
                  <a:pt x="44" y="30"/>
                </a:moveTo>
                <a:lnTo>
                  <a:pt x="36" y="30"/>
                </a:lnTo>
                <a:lnTo>
                  <a:pt x="28" y="30"/>
                </a:lnTo>
                <a:lnTo>
                  <a:pt x="20" y="33"/>
                </a:lnTo>
                <a:lnTo>
                  <a:pt x="16" y="33"/>
                </a:lnTo>
                <a:lnTo>
                  <a:pt x="12" y="37"/>
                </a:lnTo>
                <a:lnTo>
                  <a:pt x="12" y="40"/>
                </a:lnTo>
                <a:lnTo>
                  <a:pt x="12" y="43"/>
                </a:lnTo>
                <a:lnTo>
                  <a:pt x="16" y="47"/>
                </a:lnTo>
                <a:lnTo>
                  <a:pt x="20" y="47"/>
                </a:lnTo>
                <a:lnTo>
                  <a:pt x="24" y="47"/>
                </a:lnTo>
                <a:lnTo>
                  <a:pt x="28" y="47"/>
                </a:lnTo>
                <a:lnTo>
                  <a:pt x="36" y="47"/>
                </a:lnTo>
                <a:lnTo>
                  <a:pt x="40" y="43"/>
                </a:lnTo>
                <a:lnTo>
                  <a:pt x="40" y="40"/>
                </a:lnTo>
                <a:lnTo>
                  <a:pt x="44" y="37"/>
                </a:lnTo>
                <a:lnTo>
                  <a:pt x="44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6" name="Freeform 228"/>
          <p:cNvSpPr>
            <a:spLocks noEditPoints="1"/>
          </p:cNvSpPr>
          <p:nvPr/>
        </p:nvSpPr>
        <p:spPr bwMode="auto">
          <a:xfrm>
            <a:off x="1150938" y="1543050"/>
            <a:ext cx="95250" cy="122238"/>
          </a:xfrm>
          <a:custGeom>
            <a:avLst/>
            <a:gdLst>
              <a:gd name="T0" fmla="*/ 76200 w 60"/>
              <a:gd name="T1" fmla="*/ 122238 h 77"/>
              <a:gd name="T2" fmla="*/ 76200 w 60"/>
              <a:gd name="T3" fmla="*/ 106363 h 77"/>
              <a:gd name="T4" fmla="*/ 69850 w 60"/>
              <a:gd name="T5" fmla="*/ 115888 h 77"/>
              <a:gd name="T6" fmla="*/ 57150 w 60"/>
              <a:gd name="T7" fmla="*/ 122238 h 77"/>
              <a:gd name="T8" fmla="*/ 44450 w 60"/>
              <a:gd name="T9" fmla="*/ 122238 h 77"/>
              <a:gd name="T10" fmla="*/ 31750 w 60"/>
              <a:gd name="T11" fmla="*/ 122238 h 77"/>
              <a:gd name="T12" fmla="*/ 25400 w 60"/>
              <a:gd name="T13" fmla="*/ 115888 h 77"/>
              <a:gd name="T14" fmla="*/ 12700 w 60"/>
              <a:gd name="T15" fmla="*/ 111125 h 77"/>
              <a:gd name="T16" fmla="*/ 6350 w 60"/>
              <a:gd name="T17" fmla="*/ 100013 h 77"/>
              <a:gd name="T18" fmla="*/ 6350 w 60"/>
              <a:gd name="T19" fmla="*/ 90488 h 77"/>
              <a:gd name="T20" fmla="*/ 0 w 60"/>
              <a:gd name="T21" fmla="*/ 74613 h 77"/>
              <a:gd name="T22" fmla="*/ 6350 w 60"/>
              <a:gd name="T23" fmla="*/ 63500 h 77"/>
              <a:gd name="T24" fmla="*/ 6350 w 60"/>
              <a:gd name="T25" fmla="*/ 52388 h 77"/>
              <a:gd name="T26" fmla="*/ 12700 w 60"/>
              <a:gd name="T27" fmla="*/ 42863 h 77"/>
              <a:gd name="T28" fmla="*/ 25400 w 60"/>
              <a:gd name="T29" fmla="*/ 36513 h 77"/>
              <a:gd name="T30" fmla="*/ 31750 w 60"/>
              <a:gd name="T31" fmla="*/ 31750 h 77"/>
              <a:gd name="T32" fmla="*/ 44450 w 60"/>
              <a:gd name="T33" fmla="*/ 31750 h 77"/>
              <a:gd name="T34" fmla="*/ 57150 w 60"/>
              <a:gd name="T35" fmla="*/ 31750 h 77"/>
              <a:gd name="T36" fmla="*/ 63500 w 60"/>
              <a:gd name="T37" fmla="*/ 31750 h 77"/>
              <a:gd name="T38" fmla="*/ 69850 w 60"/>
              <a:gd name="T39" fmla="*/ 36513 h 77"/>
              <a:gd name="T40" fmla="*/ 76200 w 60"/>
              <a:gd name="T41" fmla="*/ 42863 h 77"/>
              <a:gd name="T42" fmla="*/ 76200 w 60"/>
              <a:gd name="T43" fmla="*/ 0 h 77"/>
              <a:gd name="T44" fmla="*/ 95250 w 60"/>
              <a:gd name="T45" fmla="*/ 0 h 77"/>
              <a:gd name="T46" fmla="*/ 95250 w 60"/>
              <a:gd name="T47" fmla="*/ 122238 h 77"/>
              <a:gd name="T48" fmla="*/ 76200 w 60"/>
              <a:gd name="T49" fmla="*/ 122238 h 77"/>
              <a:gd name="T50" fmla="*/ 19050 w 60"/>
              <a:gd name="T51" fmla="*/ 74613 h 77"/>
              <a:gd name="T52" fmla="*/ 25400 w 60"/>
              <a:gd name="T53" fmla="*/ 90488 h 77"/>
              <a:gd name="T54" fmla="*/ 31750 w 60"/>
              <a:gd name="T55" fmla="*/ 100013 h 77"/>
              <a:gd name="T56" fmla="*/ 38100 w 60"/>
              <a:gd name="T57" fmla="*/ 106363 h 77"/>
              <a:gd name="T58" fmla="*/ 50800 w 60"/>
              <a:gd name="T59" fmla="*/ 106363 h 77"/>
              <a:gd name="T60" fmla="*/ 57150 w 60"/>
              <a:gd name="T61" fmla="*/ 106363 h 77"/>
              <a:gd name="T62" fmla="*/ 69850 w 60"/>
              <a:gd name="T63" fmla="*/ 100013 h 77"/>
              <a:gd name="T64" fmla="*/ 69850 w 60"/>
              <a:gd name="T65" fmla="*/ 90488 h 77"/>
              <a:gd name="T66" fmla="*/ 76200 w 60"/>
              <a:gd name="T67" fmla="*/ 74613 h 77"/>
              <a:gd name="T68" fmla="*/ 69850 w 60"/>
              <a:gd name="T69" fmla="*/ 63500 h 77"/>
              <a:gd name="T70" fmla="*/ 63500 w 60"/>
              <a:gd name="T71" fmla="*/ 52388 h 77"/>
              <a:gd name="T72" fmla="*/ 57150 w 60"/>
              <a:gd name="T73" fmla="*/ 47625 h 77"/>
              <a:gd name="T74" fmla="*/ 44450 w 60"/>
              <a:gd name="T75" fmla="*/ 42863 h 77"/>
              <a:gd name="T76" fmla="*/ 38100 w 60"/>
              <a:gd name="T77" fmla="*/ 47625 h 77"/>
              <a:gd name="T78" fmla="*/ 31750 w 60"/>
              <a:gd name="T79" fmla="*/ 52388 h 77"/>
              <a:gd name="T80" fmla="*/ 25400 w 60"/>
              <a:gd name="T81" fmla="*/ 63500 h 77"/>
              <a:gd name="T82" fmla="*/ 19050 w 60"/>
              <a:gd name="T83" fmla="*/ 74613 h 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" h="77">
                <a:moveTo>
                  <a:pt x="48" y="77"/>
                </a:moveTo>
                <a:lnTo>
                  <a:pt x="48" y="67"/>
                </a:lnTo>
                <a:lnTo>
                  <a:pt x="44" y="73"/>
                </a:lnTo>
                <a:lnTo>
                  <a:pt x="36" y="77"/>
                </a:lnTo>
                <a:lnTo>
                  <a:pt x="28" y="77"/>
                </a:lnTo>
                <a:lnTo>
                  <a:pt x="20" y="77"/>
                </a:lnTo>
                <a:lnTo>
                  <a:pt x="16" y="73"/>
                </a:lnTo>
                <a:lnTo>
                  <a:pt x="8" y="70"/>
                </a:lnTo>
                <a:lnTo>
                  <a:pt x="4" y="63"/>
                </a:lnTo>
                <a:lnTo>
                  <a:pt x="4" y="57"/>
                </a:lnTo>
                <a:lnTo>
                  <a:pt x="0" y="47"/>
                </a:lnTo>
                <a:lnTo>
                  <a:pt x="4" y="40"/>
                </a:lnTo>
                <a:lnTo>
                  <a:pt x="4" y="33"/>
                </a:lnTo>
                <a:lnTo>
                  <a:pt x="8" y="27"/>
                </a:lnTo>
                <a:lnTo>
                  <a:pt x="16" y="23"/>
                </a:lnTo>
                <a:lnTo>
                  <a:pt x="20" y="20"/>
                </a:lnTo>
                <a:lnTo>
                  <a:pt x="28" y="20"/>
                </a:lnTo>
                <a:lnTo>
                  <a:pt x="36" y="20"/>
                </a:lnTo>
                <a:lnTo>
                  <a:pt x="40" y="20"/>
                </a:lnTo>
                <a:lnTo>
                  <a:pt x="44" y="23"/>
                </a:lnTo>
                <a:lnTo>
                  <a:pt x="48" y="27"/>
                </a:lnTo>
                <a:lnTo>
                  <a:pt x="48" y="0"/>
                </a:lnTo>
                <a:lnTo>
                  <a:pt x="60" y="0"/>
                </a:lnTo>
                <a:lnTo>
                  <a:pt x="60" y="77"/>
                </a:lnTo>
                <a:lnTo>
                  <a:pt x="48" y="77"/>
                </a:lnTo>
                <a:close/>
                <a:moveTo>
                  <a:pt x="12" y="47"/>
                </a:moveTo>
                <a:lnTo>
                  <a:pt x="16" y="57"/>
                </a:lnTo>
                <a:lnTo>
                  <a:pt x="20" y="63"/>
                </a:lnTo>
                <a:lnTo>
                  <a:pt x="24" y="67"/>
                </a:lnTo>
                <a:lnTo>
                  <a:pt x="32" y="67"/>
                </a:lnTo>
                <a:lnTo>
                  <a:pt x="36" y="67"/>
                </a:lnTo>
                <a:lnTo>
                  <a:pt x="44" y="63"/>
                </a:lnTo>
                <a:lnTo>
                  <a:pt x="44" y="57"/>
                </a:lnTo>
                <a:lnTo>
                  <a:pt x="48" y="47"/>
                </a:lnTo>
                <a:lnTo>
                  <a:pt x="44" y="40"/>
                </a:lnTo>
                <a:lnTo>
                  <a:pt x="40" y="33"/>
                </a:lnTo>
                <a:lnTo>
                  <a:pt x="36" y="30"/>
                </a:lnTo>
                <a:lnTo>
                  <a:pt x="28" y="27"/>
                </a:lnTo>
                <a:lnTo>
                  <a:pt x="24" y="30"/>
                </a:lnTo>
                <a:lnTo>
                  <a:pt x="20" y="33"/>
                </a:lnTo>
                <a:lnTo>
                  <a:pt x="16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7" name="Freeform 229"/>
          <p:cNvSpPr>
            <a:spLocks noEditPoints="1"/>
          </p:cNvSpPr>
          <p:nvPr/>
        </p:nvSpPr>
        <p:spPr bwMode="auto">
          <a:xfrm>
            <a:off x="1265238" y="1543050"/>
            <a:ext cx="88900" cy="122238"/>
          </a:xfrm>
          <a:custGeom>
            <a:avLst/>
            <a:gdLst>
              <a:gd name="T0" fmla="*/ 69850 w 56"/>
              <a:gd name="T1" fmla="*/ 122238 h 77"/>
              <a:gd name="T2" fmla="*/ 69850 w 56"/>
              <a:gd name="T3" fmla="*/ 106363 h 77"/>
              <a:gd name="T4" fmla="*/ 63500 w 56"/>
              <a:gd name="T5" fmla="*/ 115888 h 77"/>
              <a:gd name="T6" fmla="*/ 57150 w 56"/>
              <a:gd name="T7" fmla="*/ 122238 h 77"/>
              <a:gd name="T8" fmla="*/ 44450 w 56"/>
              <a:gd name="T9" fmla="*/ 122238 h 77"/>
              <a:gd name="T10" fmla="*/ 31750 w 56"/>
              <a:gd name="T11" fmla="*/ 122238 h 77"/>
              <a:gd name="T12" fmla="*/ 19050 w 56"/>
              <a:gd name="T13" fmla="*/ 115888 h 77"/>
              <a:gd name="T14" fmla="*/ 12700 w 56"/>
              <a:gd name="T15" fmla="*/ 111125 h 77"/>
              <a:gd name="T16" fmla="*/ 6350 w 56"/>
              <a:gd name="T17" fmla="*/ 100013 h 77"/>
              <a:gd name="T18" fmla="*/ 0 w 56"/>
              <a:gd name="T19" fmla="*/ 90488 h 77"/>
              <a:gd name="T20" fmla="*/ 0 w 56"/>
              <a:gd name="T21" fmla="*/ 74613 h 77"/>
              <a:gd name="T22" fmla="*/ 0 w 56"/>
              <a:gd name="T23" fmla="*/ 63500 h 77"/>
              <a:gd name="T24" fmla="*/ 6350 w 56"/>
              <a:gd name="T25" fmla="*/ 52388 h 77"/>
              <a:gd name="T26" fmla="*/ 12700 w 56"/>
              <a:gd name="T27" fmla="*/ 42863 h 77"/>
              <a:gd name="T28" fmla="*/ 19050 w 56"/>
              <a:gd name="T29" fmla="*/ 36513 h 77"/>
              <a:gd name="T30" fmla="*/ 31750 w 56"/>
              <a:gd name="T31" fmla="*/ 31750 h 77"/>
              <a:gd name="T32" fmla="*/ 44450 w 56"/>
              <a:gd name="T33" fmla="*/ 31750 h 77"/>
              <a:gd name="T34" fmla="*/ 50800 w 56"/>
              <a:gd name="T35" fmla="*/ 31750 h 77"/>
              <a:gd name="T36" fmla="*/ 63500 w 56"/>
              <a:gd name="T37" fmla="*/ 31750 h 77"/>
              <a:gd name="T38" fmla="*/ 69850 w 56"/>
              <a:gd name="T39" fmla="*/ 36513 h 77"/>
              <a:gd name="T40" fmla="*/ 69850 w 56"/>
              <a:gd name="T41" fmla="*/ 42863 h 77"/>
              <a:gd name="T42" fmla="*/ 69850 w 56"/>
              <a:gd name="T43" fmla="*/ 0 h 77"/>
              <a:gd name="T44" fmla="*/ 88900 w 56"/>
              <a:gd name="T45" fmla="*/ 0 h 77"/>
              <a:gd name="T46" fmla="*/ 88900 w 56"/>
              <a:gd name="T47" fmla="*/ 122238 h 77"/>
              <a:gd name="T48" fmla="*/ 69850 w 56"/>
              <a:gd name="T49" fmla="*/ 122238 h 77"/>
              <a:gd name="T50" fmla="*/ 19050 w 56"/>
              <a:gd name="T51" fmla="*/ 74613 h 77"/>
              <a:gd name="T52" fmla="*/ 19050 w 56"/>
              <a:gd name="T53" fmla="*/ 90488 h 77"/>
              <a:gd name="T54" fmla="*/ 25400 w 56"/>
              <a:gd name="T55" fmla="*/ 100013 h 77"/>
              <a:gd name="T56" fmla="*/ 38100 w 56"/>
              <a:gd name="T57" fmla="*/ 106363 h 77"/>
              <a:gd name="T58" fmla="*/ 44450 w 56"/>
              <a:gd name="T59" fmla="*/ 106363 h 77"/>
              <a:gd name="T60" fmla="*/ 57150 w 56"/>
              <a:gd name="T61" fmla="*/ 106363 h 77"/>
              <a:gd name="T62" fmla="*/ 63500 w 56"/>
              <a:gd name="T63" fmla="*/ 100013 h 77"/>
              <a:gd name="T64" fmla="*/ 69850 w 56"/>
              <a:gd name="T65" fmla="*/ 90488 h 77"/>
              <a:gd name="T66" fmla="*/ 69850 w 56"/>
              <a:gd name="T67" fmla="*/ 74613 h 77"/>
              <a:gd name="T68" fmla="*/ 69850 w 56"/>
              <a:gd name="T69" fmla="*/ 63500 h 77"/>
              <a:gd name="T70" fmla="*/ 63500 w 56"/>
              <a:gd name="T71" fmla="*/ 52388 h 77"/>
              <a:gd name="T72" fmla="*/ 57150 w 56"/>
              <a:gd name="T73" fmla="*/ 47625 h 77"/>
              <a:gd name="T74" fmla="*/ 44450 w 56"/>
              <a:gd name="T75" fmla="*/ 42863 h 77"/>
              <a:gd name="T76" fmla="*/ 38100 w 56"/>
              <a:gd name="T77" fmla="*/ 47625 h 77"/>
              <a:gd name="T78" fmla="*/ 25400 w 56"/>
              <a:gd name="T79" fmla="*/ 52388 h 77"/>
              <a:gd name="T80" fmla="*/ 19050 w 56"/>
              <a:gd name="T81" fmla="*/ 63500 h 77"/>
              <a:gd name="T82" fmla="*/ 19050 w 56"/>
              <a:gd name="T83" fmla="*/ 74613 h 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" h="77">
                <a:moveTo>
                  <a:pt x="44" y="77"/>
                </a:moveTo>
                <a:lnTo>
                  <a:pt x="44" y="67"/>
                </a:lnTo>
                <a:lnTo>
                  <a:pt x="40" y="73"/>
                </a:lnTo>
                <a:lnTo>
                  <a:pt x="36" y="77"/>
                </a:lnTo>
                <a:lnTo>
                  <a:pt x="28" y="77"/>
                </a:lnTo>
                <a:lnTo>
                  <a:pt x="20" y="77"/>
                </a:lnTo>
                <a:lnTo>
                  <a:pt x="12" y="73"/>
                </a:lnTo>
                <a:lnTo>
                  <a:pt x="8" y="70"/>
                </a:lnTo>
                <a:lnTo>
                  <a:pt x="4" y="63"/>
                </a:lnTo>
                <a:lnTo>
                  <a:pt x="0" y="57"/>
                </a:lnTo>
                <a:lnTo>
                  <a:pt x="0" y="47"/>
                </a:lnTo>
                <a:lnTo>
                  <a:pt x="0" y="40"/>
                </a:lnTo>
                <a:lnTo>
                  <a:pt x="4" y="33"/>
                </a:lnTo>
                <a:lnTo>
                  <a:pt x="8" y="27"/>
                </a:lnTo>
                <a:lnTo>
                  <a:pt x="12" y="23"/>
                </a:lnTo>
                <a:lnTo>
                  <a:pt x="20" y="20"/>
                </a:lnTo>
                <a:lnTo>
                  <a:pt x="28" y="20"/>
                </a:lnTo>
                <a:lnTo>
                  <a:pt x="32" y="20"/>
                </a:lnTo>
                <a:lnTo>
                  <a:pt x="40" y="20"/>
                </a:lnTo>
                <a:lnTo>
                  <a:pt x="44" y="23"/>
                </a:lnTo>
                <a:lnTo>
                  <a:pt x="44" y="27"/>
                </a:lnTo>
                <a:lnTo>
                  <a:pt x="44" y="0"/>
                </a:lnTo>
                <a:lnTo>
                  <a:pt x="56" y="0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12" y="47"/>
                </a:moveTo>
                <a:lnTo>
                  <a:pt x="12" y="57"/>
                </a:lnTo>
                <a:lnTo>
                  <a:pt x="16" y="63"/>
                </a:lnTo>
                <a:lnTo>
                  <a:pt x="24" y="67"/>
                </a:lnTo>
                <a:lnTo>
                  <a:pt x="28" y="67"/>
                </a:lnTo>
                <a:lnTo>
                  <a:pt x="36" y="67"/>
                </a:lnTo>
                <a:lnTo>
                  <a:pt x="40" y="63"/>
                </a:lnTo>
                <a:lnTo>
                  <a:pt x="44" y="57"/>
                </a:lnTo>
                <a:lnTo>
                  <a:pt x="44" y="47"/>
                </a:lnTo>
                <a:lnTo>
                  <a:pt x="44" y="40"/>
                </a:lnTo>
                <a:lnTo>
                  <a:pt x="40" y="33"/>
                </a:lnTo>
                <a:lnTo>
                  <a:pt x="36" y="30"/>
                </a:lnTo>
                <a:lnTo>
                  <a:pt x="28" y="27"/>
                </a:lnTo>
                <a:lnTo>
                  <a:pt x="24" y="30"/>
                </a:lnTo>
                <a:lnTo>
                  <a:pt x="16" y="33"/>
                </a:lnTo>
                <a:lnTo>
                  <a:pt x="12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8" name="Freeform 230"/>
          <p:cNvSpPr>
            <a:spLocks noEditPoints="1"/>
          </p:cNvSpPr>
          <p:nvPr/>
        </p:nvSpPr>
        <p:spPr bwMode="auto">
          <a:xfrm>
            <a:off x="1436688" y="1531938"/>
            <a:ext cx="95250" cy="149225"/>
          </a:xfrm>
          <a:custGeom>
            <a:avLst/>
            <a:gdLst>
              <a:gd name="T0" fmla="*/ 44450 w 60"/>
              <a:gd name="T1" fmla="*/ 133350 h 94"/>
              <a:gd name="T2" fmla="*/ 19050 w 60"/>
              <a:gd name="T3" fmla="*/ 127000 h 94"/>
              <a:gd name="T4" fmla="*/ 6350 w 60"/>
              <a:gd name="T5" fmla="*/ 117475 h 94"/>
              <a:gd name="T6" fmla="*/ 0 w 60"/>
              <a:gd name="T7" fmla="*/ 95250 h 94"/>
              <a:gd name="T8" fmla="*/ 19050 w 60"/>
              <a:gd name="T9" fmla="*/ 101600 h 94"/>
              <a:gd name="T10" fmla="*/ 31750 w 60"/>
              <a:gd name="T11" fmla="*/ 111125 h 94"/>
              <a:gd name="T12" fmla="*/ 44450 w 60"/>
              <a:gd name="T13" fmla="*/ 74613 h 94"/>
              <a:gd name="T14" fmla="*/ 19050 w 60"/>
              <a:gd name="T15" fmla="*/ 63500 h 94"/>
              <a:gd name="T16" fmla="*/ 6350 w 60"/>
              <a:gd name="T17" fmla="*/ 53975 h 94"/>
              <a:gd name="T18" fmla="*/ 0 w 60"/>
              <a:gd name="T19" fmla="*/ 42863 h 94"/>
              <a:gd name="T20" fmla="*/ 12700 w 60"/>
              <a:gd name="T21" fmla="*/ 15875 h 94"/>
              <a:gd name="T22" fmla="*/ 44450 w 60"/>
              <a:gd name="T23" fmla="*/ 11113 h 94"/>
              <a:gd name="T24" fmla="*/ 50800 w 60"/>
              <a:gd name="T25" fmla="*/ 0 h 94"/>
              <a:gd name="T26" fmla="*/ 69850 w 60"/>
              <a:gd name="T27" fmla="*/ 11113 h 94"/>
              <a:gd name="T28" fmla="*/ 88900 w 60"/>
              <a:gd name="T29" fmla="*/ 26988 h 94"/>
              <a:gd name="T30" fmla="*/ 69850 w 60"/>
              <a:gd name="T31" fmla="*/ 42863 h 94"/>
              <a:gd name="T32" fmla="*/ 63500 w 60"/>
              <a:gd name="T33" fmla="*/ 31750 h 94"/>
              <a:gd name="T34" fmla="*/ 50800 w 60"/>
              <a:gd name="T35" fmla="*/ 26988 h 94"/>
              <a:gd name="T36" fmla="*/ 63500 w 60"/>
              <a:gd name="T37" fmla="*/ 63500 h 94"/>
              <a:gd name="T38" fmla="*/ 7620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95250 w 60"/>
              <a:gd name="T45" fmla="*/ 106363 h 94"/>
              <a:gd name="T46" fmla="*/ 69850 w 60"/>
              <a:gd name="T47" fmla="*/ 127000 h 94"/>
              <a:gd name="T48" fmla="*/ 50800 w 60"/>
              <a:gd name="T49" fmla="*/ 149225 h 94"/>
              <a:gd name="T50" fmla="*/ 44450 w 60"/>
              <a:gd name="T51" fmla="*/ 20638 h 94"/>
              <a:gd name="T52" fmla="*/ 25400 w 60"/>
              <a:gd name="T53" fmla="*/ 26988 h 94"/>
              <a:gd name="T54" fmla="*/ 19050 w 60"/>
              <a:gd name="T55" fmla="*/ 38100 h 94"/>
              <a:gd name="T56" fmla="*/ 25400 w 60"/>
              <a:gd name="T57" fmla="*/ 47625 h 94"/>
              <a:gd name="T58" fmla="*/ 44450 w 60"/>
              <a:gd name="T59" fmla="*/ 58738 h 94"/>
              <a:gd name="T60" fmla="*/ 50800 w 60"/>
              <a:gd name="T61" fmla="*/ 117475 h 94"/>
              <a:gd name="T62" fmla="*/ 69850 w 60"/>
              <a:gd name="T63" fmla="*/ 111125 h 94"/>
              <a:gd name="T64" fmla="*/ 76200 w 60"/>
              <a:gd name="T65" fmla="*/ 95250 h 94"/>
              <a:gd name="T66" fmla="*/ 69850 w 60"/>
              <a:gd name="T67" fmla="*/ 85725 h 94"/>
              <a:gd name="T68" fmla="*/ 5080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8" y="94"/>
                </a:moveTo>
                <a:lnTo>
                  <a:pt x="28" y="84"/>
                </a:lnTo>
                <a:lnTo>
                  <a:pt x="20" y="84"/>
                </a:lnTo>
                <a:lnTo>
                  <a:pt x="12" y="80"/>
                </a:lnTo>
                <a:lnTo>
                  <a:pt x="8" y="77"/>
                </a:lnTo>
                <a:lnTo>
                  <a:pt x="4" y="74"/>
                </a:lnTo>
                <a:lnTo>
                  <a:pt x="0" y="67"/>
                </a:lnTo>
                <a:lnTo>
                  <a:pt x="0" y="60"/>
                </a:lnTo>
                <a:lnTo>
                  <a:pt x="12" y="60"/>
                </a:lnTo>
                <a:lnTo>
                  <a:pt x="12" y="64"/>
                </a:lnTo>
                <a:lnTo>
                  <a:pt x="16" y="67"/>
                </a:lnTo>
                <a:lnTo>
                  <a:pt x="20" y="70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4" y="30"/>
                </a:ln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8" y="7"/>
                </a:lnTo>
                <a:lnTo>
                  <a:pt x="28" y="0"/>
                </a:lnTo>
                <a:lnTo>
                  <a:pt x="32" y="0"/>
                </a:lnTo>
                <a:lnTo>
                  <a:pt x="32" y="7"/>
                </a:lnTo>
                <a:lnTo>
                  <a:pt x="44" y="7"/>
                </a:lnTo>
                <a:lnTo>
                  <a:pt x="48" y="10"/>
                </a:lnTo>
                <a:lnTo>
                  <a:pt x="56" y="17"/>
                </a:lnTo>
                <a:lnTo>
                  <a:pt x="56" y="24"/>
                </a:lnTo>
                <a:lnTo>
                  <a:pt x="44" y="27"/>
                </a:lnTo>
                <a:lnTo>
                  <a:pt x="44" y="20"/>
                </a:lnTo>
                <a:lnTo>
                  <a:pt x="40" y="20"/>
                </a:lnTo>
                <a:lnTo>
                  <a:pt x="40" y="17"/>
                </a:lnTo>
                <a:lnTo>
                  <a:pt x="32" y="17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7"/>
                </a:lnTo>
                <a:lnTo>
                  <a:pt x="56" y="47"/>
                </a:lnTo>
                <a:lnTo>
                  <a:pt x="60" y="50"/>
                </a:lnTo>
                <a:lnTo>
                  <a:pt x="60" y="57"/>
                </a:lnTo>
                <a:lnTo>
                  <a:pt x="60" y="60"/>
                </a:lnTo>
                <a:lnTo>
                  <a:pt x="60" y="67"/>
                </a:lnTo>
                <a:lnTo>
                  <a:pt x="52" y="77"/>
                </a:lnTo>
                <a:lnTo>
                  <a:pt x="44" y="80"/>
                </a:lnTo>
                <a:lnTo>
                  <a:pt x="32" y="84"/>
                </a:lnTo>
                <a:lnTo>
                  <a:pt x="32" y="94"/>
                </a:lnTo>
                <a:lnTo>
                  <a:pt x="28" y="94"/>
                </a:lnTo>
                <a:close/>
                <a:moveTo>
                  <a:pt x="28" y="13"/>
                </a:moveTo>
                <a:lnTo>
                  <a:pt x="20" y="17"/>
                </a:lnTo>
                <a:lnTo>
                  <a:pt x="16" y="17"/>
                </a:lnTo>
                <a:lnTo>
                  <a:pt x="16" y="20"/>
                </a:lnTo>
                <a:lnTo>
                  <a:pt x="12" y="24"/>
                </a:lnTo>
                <a:lnTo>
                  <a:pt x="16" y="27"/>
                </a:lnTo>
                <a:lnTo>
                  <a:pt x="16" y="30"/>
                </a:lnTo>
                <a:lnTo>
                  <a:pt x="20" y="34"/>
                </a:lnTo>
                <a:lnTo>
                  <a:pt x="28" y="37"/>
                </a:lnTo>
                <a:lnTo>
                  <a:pt x="28" y="13"/>
                </a:lnTo>
                <a:close/>
                <a:moveTo>
                  <a:pt x="32" y="74"/>
                </a:moveTo>
                <a:lnTo>
                  <a:pt x="40" y="70"/>
                </a:lnTo>
                <a:lnTo>
                  <a:pt x="44" y="70"/>
                </a:lnTo>
                <a:lnTo>
                  <a:pt x="48" y="64"/>
                </a:lnTo>
                <a:lnTo>
                  <a:pt x="48" y="60"/>
                </a:lnTo>
                <a:lnTo>
                  <a:pt x="48" y="57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9" name="Freeform 231"/>
          <p:cNvSpPr>
            <a:spLocks/>
          </p:cNvSpPr>
          <p:nvPr/>
        </p:nvSpPr>
        <p:spPr bwMode="auto">
          <a:xfrm>
            <a:off x="1544638" y="1574800"/>
            <a:ext cx="88900" cy="90488"/>
          </a:xfrm>
          <a:custGeom>
            <a:avLst/>
            <a:gdLst>
              <a:gd name="T0" fmla="*/ 19050 w 56"/>
              <a:gd name="T1" fmla="*/ 58738 h 57"/>
              <a:gd name="T2" fmla="*/ 31750 w 56"/>
              <a:gd name="T3" fmla="*/ 68263 h 57"/>
              <a:gd name="T4" fmla="*/ 44450 w 56"/>
              <a:gd name="T5" fmla="*/ 74613 h 57"/>
              <a:gd name="T6" fmla="*/ 63500 w 56"/>
              <a:gd name="T7" fmla="*/ 74613 h 57"/>
              <a:gd name="T8" fmla="*/ 69850 w 56"/>
              <a:gd name="T9" fmla="*/ 63500 h 57"/>
              <a:gd name="T10" fmla="*/ 63500 w 56"/>
              <a:gd name="T11" fmla="*/ 58738 h 57"/>
              <a:gd name="T12" fmla="*/ 44450 w 56"/>
              <a:gd name="T13" fmla="*/ 52388 h 57"/>
              <a:gd name="T14" fmla="*/ 19050 w 56"/>
              <a:gd name="T15" fmla="*/ 42863 h 57"/>
              <a:gd name="T16" fmla="*/ 6350 w 56"/>
              <a:gd name="T17" fmla="*/ 36513 h 57"/>
              <a:gd name="T18" fmla="*/ 6350 w 56"/>
              <a:gd name="T19" fmla="*/ 20638 h 57"/>
              <a:gd name="T20" fmla="*/ 6350 w 56"/>
              <a:gd name="T21" fmla="*/ 11113 h 57"/>
              <a:gd name="T22" fmla="*/ 19050 w 56"/>
              <a:gd name="T23" fmla="*/ 4763 h 57"/>
              <a:gd name="T24" fmla="*/ 25400 w 56"/>
              <a:gd name="T25" fmla="*/ 0 h 57"/>
              <a:gd name="T26" fmla="*/ 44450 w 56"/>
              <a:gd name="T27" fmla="*/ 0 h 57"/>
              <a:gd name="T28" fmla="*/ 63500 w 56"/>
              <a:gd name="T29" fmla="*/ 0 h 57"/>
              <a:gd name="T30" fmla="*/ 76200 w 56"/>
              <a:gd name="T31" fmla="*/ 11113 h 57"/>
              <a:gd name="T32" fmla="*/ 82550 w 56"/>
              <a:gd name="T33" fmla="*/ 20638 h 57"/>
              <a:gd name="T34" fmla="*/ 63500 w 56"/>
              <a:gd name="T35" fmla="*/ 20638 h 57"/>
              <a:gd name="T36" fmla="*/ 50800 w 56"/>
              <a:gd name="T37" fmla="*/ 11113 h 57"/>
              <a:gd name="T38" fmla="*/ 31750 w 56"/>
              <a:gd name="T39" fmla="*/ 11113 h 57"/>
              <a:gd name="T40" fmla="*/ 25400 w 56"/>
              <a:gd name="T41" fmla="*/ 15875 h 57"/>
              <a:gd name="T42" fmla="*/ 25400 w 56"/>
              <a:gd name="T43" fmla="*/ 26988 h 57"/>
              <a:gd name="T44" fmla="*/ 25400 w 56"/>
              <a:gd name="T45" fmla="*/ 26988 h 57"/>
              <a:gd name="T46" fmla="*/ 38100 w 56"/>
              <a:gd name="T47" fmla="*/ 31750 h 57"/>
              <a:gd name="T48" fmla="*/ 57150 w 56"/>
              <a:gd name="T49" fmla="*/ 36513 h 57"/>
              <a:gd name="T50" fmla="*/ 76200 w 56"/>
              <a:gd name="T51" fmla="*/ 42863 h 57"/>
              <a:gd name="T52" fmla="*/ 88900 w 56"/>
              <a:gd name="T53" fmla="*/ 52388 h 57"/>
              <a:gd name="T54" fmla="*/ 88900 w 56"/>
              <a:gd name="T55" fmla="*/ 68263 h 57"/>
              <a:gd name="T56" fmla="*/ 76200 w 56"/>
              <a:gd name="T57" fmla="*/ 79375 h 57"/>
              <a:gd name="T58" fmla="*/ 57150 w 56"/>
              <a:gd name="T59" fmla="*/ 90488 h 57"/>
              <a:gd name="T60" fmla="*/ 31750 w 56"/>
              <a:gd name="T61" fmla="*/ 90488 h 57"/>
              <a:gd name="T62" fmla="*/ 6350 w 56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6" y="43"/>
                </a:lnTo>
                <a:lnTo>
                  <a:pt x="20" y="43"/>
                </a:lnTo>
                <a:lnTo>
                  <a:pt x="24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4" y="43"/>
                </a:lnTo>
                <a:lnTo>
                  <a:pt x="44" y="40"/>
                </a:lnTo>
                <a:lnTo>
                  <a:pt x="44" y="37"/>
                </a:lnTo>
                <a:lnTo>
                  <a:pt x="40" y="37"/>
                </a:lnTo>
                <a:lnTo>
                  <a:pt x="36" y="33"/>
                </a:lnTo>
                <a:lnTo>
                  <a:pt x="28" y="33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4" y="13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2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2" y="13"/>
                </a:lnTo>
                <a:lnTo>
                  <a:pt x="40" y="17"/>
                </a:lnTo>
                <a:lnTo>
                  <a:pt x="40" y="13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6" y="13"/>
                </a:lnTo>
                <a:lnTo>
                  <a:pt x="16" y="17"/>
                </a:lnTo>
                <a:lnTo>
                  <a:pt x="20" y="20"/>
                </a:lnTo>
                <a:lnTo>
                  <a:pt x="24" y="20"/>
                </a:lnTo>
                <a:lnTo>
                  <a:pt x="28" y="20"/>
                </a:lnTo>
                <a:lnTo>
                  <a:pt x="36" y="23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6" y="33"/>
                </a:lnTo>
                <a:lnTo>
                  <a:pt x="56" y="40"/>
                </a:lnTo>
                <a:lnTo>
                  <a:pt x="56" y="43"/>
                </a:lnTo>
                <a:lnTo>
                  <a:pt x="52" y="47"/>
                </a:lnTo>
                <a:lnTo>
                  <a:pt x="48" y="50"/>
                </a:lnTo>
                <a:lnTo>
                  <a:pt x="44" y="53"/>
                </a:lnTo>
                <a:lnTo>
                  <a:pt x="36" y="57"/>
                </a:lnTo>
                <a:lnTo>
                  <a:pt x="28" y="57"/>
                </a:lnTo>
                <a:lnTo>
                  <a:pt x="20" y="57"/>
                </a:lnTo>
                <a:lnTo>
                  <a:pt x="12" y="53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0" name="Freeform 232"/>
          <p:cNvSpPr>
            <a:spLocks/>
          </p:cNvSpPr>
          <p:nvPr/>
        </p:nvSpPr>
        <p:spPr bwMode="auto">
          <a:xfrm>
            <a:off x="1666875" y="1543050"/>
            <a:ext cx="50800" cy="122238"/>
          </a:xfrm>
          <a:custGeom>
            <a:avLst/>
            <a:gdLst>
              <a:gd name="T0" fmla="*/ 50800 w 32"/>
              <a:gd name="T1" fmla="*/ 122238 h 77"/>
              <a:gd name="T2" fmla="*/ 31750 w 32"/>
              <a:gd name="T3" fmla="*/ 122238 h 77"/>
              <a:gd name="T4" fmla="*/ 31750 w 32"/>
              <a:gd name="T5" fmla="*/ 26988 h 77"/>
              <a:gd name="T6" fmla="*/ 25400 w 32"/>
              <a:gd name="T7" fmla="*/ 31750 h 77"/>
              <a:gd name="T8" fmla="*/ 19050 w 32"/>
              <a:gd name="T9" fmla="*/ 36513 h 77"/>
              <a:gd name="T10" fmla="*/ 6350 w 32"/>
              <a:gd name="T11" fmla="*/ 36513 h 77"/>
              <a:gd name="T12" fmla="*/ 0 w 32"/>
              <a:gd name="T13" fmla="*/ 42863 h 77"/>
              <a:gd name="T14" fmla="*/ 0 w 32"/>
              <a:gd name="T15" fmla="*/ 26988 h 77"/>
              <a:gd name="T16" fmla="*/ 12700 w 32"/>
              <a:gd name="T17" fmla="*/ 20638 h 77"/>
              <a:gd name="T18" fmla="*/ 25400 w 32"/>
              <a:gd name="T19" fmla="*/ 15875 h 77"/>
              <a:gd name="T20" fmla="*/ 31750 w 32"/>
              <a:gd name="T21" fmla="*/ 4763 h 77"/>
              <a:gd name="T22" fmla="*/ 38100 w 32"/>
              <a:gd name="T23" fmla="*/ 0 h 77"/>
              <a:gd name="T24" fmla="*/ 50800 w 32"/>
              <a:gd name="T25" fmla="*/ 0 h 77"/>
              <a:gd name="T26" fmla="*/ 50800 w 32"/>
              <a:gd name="T27" fmla="*/ 122238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" h="77">
                <a:moveTo>
                  <a:pt x="32" y="77"/>
                </a:moveTo>
                <a:lnTo>
                  <a:pt x="20" y="77"/>
                </a:lnTo>
                <a:lnTo>
                  <a:pt x="20" y="17"/>
                </a:lnTo>
                <a:lnTo>
                  <a:pt x="16" y="20"/>
                </a:lnTo>
                <a:lnTo>
                  <a:pt x="12" y="23"/>
                </a:lnTo>
                <a:lnTo>
                  <a:pt x="4" y="23"/>
                </a:lnTo>
                <a:lnTo>
                  <a:pt x="0" y="27"/>
                </a:lnTo>
                <a:lnTo>
                  <a:pt x="0" y="17"/>
                </a:lnTo>
                <a:lnTo>
                  <a:pt x="8" y="13"/>
                </a:lnTo>
                <a:lnTo>
                  <a:pt x="16" y="10"/>
                </a:lnTo>
                <a:lnTo>
                  <a:pt x="20" y="3"/>
                </a:lnTo>
                <a:lnTo>
                  <a:pt x="24" y="0"/>
                </a:lnTo>
                <a:lnTo>
                  <a:pt x="32" y="0"/>
                </a:lnTo>
                <a:lnTo>
                  <a:pt x="32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1" name="Freeform 233"/>
          <p:cNvSpPr>
            <a:spLocks/>
          </p:cNvSpPr>
          <p:nvPr/>
        </p:nvSpPr>
        <p:spPr bwMode="auto">
          <a:xfrm>
            <a:off x="1774825" y="1649413"/>
            <a:ext cx="19050" cy="36512"/>
          </a:xfrm>
          <a:custGeom>
            <a:avLst/>
            <a:gdLst>
              <a:gd name="T0" fmla="*/ 0 w 12"/>
              <a:gd name="T1" fmla="*/ 15875 h 23"/>
              <a:gd name="T2" fmla="*/ 0 w 12"/>
              <a:gd name="T3" fmla="*/ 0 h 23"/>
              <a:gd name="T4" fmla="*/ 19050 w 12"/>
              <a:gd name="T5" fmla="*/ 0 h 23"/>
              <a:gd name="T6" fmla="*/ 19050 w 12"/>
              <a:gd name="T7" fmla="*/ 15875 h 23"/>
              <a:gd name="T8" fmla="*/ 19050 w 12"/>
              <a:gd name="T9" fmla="*/ 20637 h 23"/>
              <a:gd name="T10" fmla="*/ 12700 w 12"/>
              <a:gd name="T11" fmla="*/ 31750 h 23"/>
              <a:gd name="T12" fmla="*/ 12700 w 12"/>
              <a:gd name="T13" fmla="*/ 36512 h 23"/>
              <a:gd name="T14" fmla="*/ 6350 w 12"/>
              <a:gd name="T15" fmla="*/ 36512 h 23"/>
              <a:gd name="T16" fmla="*/ 0 w 12"/>
              <a:gd name="T17" fmla="*/ 31750 h 23"/>
              <a:gd name="T18" fmla="*/ 6350 w 12"/>
              <a:gd name="T19" fmla="*/ 31750 h 23"/>
              <a:gd name="T20" fmla="*/ 6350 w 12"/>
              <a:gd name="T21" fmla="*/ 25400 h 23"/>
              <a:gd name="T22" fmla="*/ 6350 w 12"/>
              <a:gd name="T23" fmla="*/ 20637 h 23"/>
              <a:gd name="T24" fmla="*/ 12700 w 12"/>
              <a:gd name="T25" fmla="*/ 15875 h 23"/>
              <a:gd name="T26" fmla="*/ 0 w 12"/>
              <a:gd name="T27" fmla="*/ 15875 h 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3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3"/>
                </a:lnTo>
                <a:lnTo>
                  <a:pt x="8" y="20"/>
                </a:lnTo>
                <a:lnTo>
                  <a:pt x="8" y="23"/>
                </a:lnTo>
                <a:lnTo>
                  <a:pt x="4" y="23"/>
                </a:lnTo>
                <a:lnTo>
                  <a:pt x="0" y="20"/>
                </a:lnTo>
                <a:lnTo>
                  <a:pt x="4" y="20"/>
                </a:lnTo>
                <a:lnTo>
                  <a:pt x="4" y="16"/>
                </a:lnTo>
                <a:lnTo>
                  <a:pt x="4" y="13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2" name="Freeform 234"/>
          <p:cNvSpPr>
            <a:spLocks noEditPoints="1"/>
          </p:cNvSpPr>
          <p:nvPr/>
        </p:nvSpPr>
        <p:spPr bwMode="auto">
          <a:xfrm>
            <a:off x="1876425" y="1531938"/>
            <a:ext cx="95250" cy="149225"/>
          </a:xfrm>
          <a:custGeom>
            <a:avLst/>
            <a:gdLst>
              <a:gd name="T0" fmla="*/ 44450 w 60"/>
              <a:gd name="T1" fmla="*/ 133350 h 94"/>
              <a:gd name="T2" fmla="*/ 25400 w 60"/>
              <a:gd name="T3" fmla="*/ 127000 h 94"/>
              <a:gd name="T4" fmla="*/ 6350 w 60"/>
              <a:gd name="T5" fmla="*/ 117475 h 94"/>
              <a:gd name="T6" fmla="*/ 0 w 60"/>
              <a:gd name="T7" fmla="*/ 95250 h 94"/>
              <a:gd name="T8" fmla="*/ 25400 w 60"/>
              <a:gd name="T9" fmla="*/ 101600 h 94"/>
              <a:gd name="T10" fmla="*/ 38100 w 60"/>
              <a:gd name="T11" fmla="*/ 111125 h 94"/>
              <a:gd name="T12" fmla="*/ 44450 w 60"/>
              <a:gd name="T13" fmla="*/ 74613 h 94"/>
              <a:gd name="T14" fmla="*/ 19050 w 60"/>
              <a:gd name="T15" fmla="*/ 63500 h 94"/>
              <a:gd name="T16" fmla="*/ 6350 w 60"/>
              <a:gd name="T17" fmla="*/ 53975 h 94"/>
              <a:gd name="T18" fmla="*/ 6350 w 60"/>
              <a:gd name="T19" fmla="*/ 42863 h 94"/>
              <a:gd name="T20" fmla="*/ 19050 w 60"/>
              <a:gd name="T21" fmla="*/ 15875 h 94"/>
              <a:gd name="T22" fmla="*/ 44450 w 60"/>
              <a:gd name="T23" fmla="*/ 11113 h 94"/>
              <a:gd name="T24" fmla="*/ 57150 w 60"/>
              <a:gd name="T25" fmla="*/ 0 h 94"/>
              <a:gd name="T26" fmla="*/ 69850 w 60"/>
              <a:gd name="T27" fmla="*/ 11113 h 94"/>
              <a:gd name="T28" fmla="*/ 88900 w 60"/>
              <a:gd name="T29" fmla="*/ 26988 h 94"/>
              <a:gd name="T30" fmla="*/ 76200 w 60"/>
              <a:gd name="T31" fmla="*/ 42863 h 94"/>
              <a:gd name="T32" fmla="*/ 69850 w 60"/>
              <a:gd name="T33" fmla="*/ 31750 h 94"/>
              <a:gd name="T34" fmla="*/ 57150 w 60"/>
              <a:gd name="T35" fmla="*/ 26988 h 94"/>
              <a:gd name="T36" fmla="*/ 63500 w 60"/>
              <a:gd name="T37" fmla="*/ 63500 h 94"/>
              <a:gd name="T38" fmla="*/ 8255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95250 w 60"/>
              <a:gd name="T45" fmla="*/ 106363 h 94"/>
              <a:gd name="T46" fmla="*/ 69850 w 60"/>
              <a:gd name="T47" fmla="*/ 127000 h 94"/>
              <a:gd name="T48" fmla="*/ 57150 w 60"/>
              <a:gd name="T49" fmla="*/ 149225 h 94"/>
              <a:gd name="T50" fmla="*/ 44450 w 60"/>
              <a:gd name="T51" fmla="*/ 20638 h 94"/>
              <a:gd name="T52" fmla="*/ 31750 w 60"/>
              <a:gd name="T53" fmla="*/ 26988 h 94"/>
              <a:gd name="T54" fmla="*/ 25400 w 60"/>
              <a:gd name="T55" fmla="*/ 38100 h 94"/>
              <a:gd name="T56" fmla="*/ 25400 w 60"/>
              <a:gd name="T57" fmla="*/ 47625 h 94"/>
              <a:gd name="T58" fmla="*/ 44450 w 60"/>
              <a:gd name="T59" fmla="*/ 58738 h 94"/>
              <a:gd name="T60" fmla="*/ 57150 w 60"/>
              <a:gd name="T61" fmla="*/ 117475 h 94"/>
              <a:gd name="T62" fmla="*/ 69850 w 60"/>
              <a:gd name="T63" fmla="*/ 111125 h 94"/>
              <a:gd name="T64" fmla="*/ 76200 w 60"/>
              <a:gd name="T65" fmla="*/ 95250 h 94"/>
              <a:gd name="T66" fmla="*/ 76200 w 60"/>
              <a:gd name="T67" fmla="*/ 85725 h 94"/>
              <a:gd name="T68" fmla="*/ 5715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8" y="94"/>
                </a:moveTo>
                <a:lnTo>
                  <a:pt x="28" y="84"/>
                </a:lnTo>
                <a:lnTo>
                  <a:pt x="20" y="84"/>
                </a:lnTo>
                <a:lnTo>
                  <a:pt x="16" y="80"/>
                </a:lnTo>
                <a:lnTo>
                  <a:pt x="8" y="77"/>
                </a:lnTo>
                <a:lnTo>
                  <a:pt x="4" y="74"/>
                </a:lnTo>
                <a:lnTo>
                  <a:pt x="4" y="67"/>
                </a:lnTo>
                <a:lnTo>
                  <a:pt x="0" y="60"/>
                </a:lnTo>
                <a:lnTo>
                  <a:pt x="12" y="60"/>
                </a:lnTo>
                <a:lnTo>
                  <a:pt x="16" y="64"/>
                </a:lnTo>
                <a:lnTo>
                  <a:pt x="16" y="67"/>
                </a:lnTo>
                <a:lnTo>
                  <a:pt x="24" y="70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4" y="30"/>
                </a:lnTo>
                <a:lnTo>
                  <a:pt x="4" y="27"/>
                </a:lnTo>
                <a:lnTo>
                  <a:pt x="4" y="17"/>
                </a:lnTo>
                <a:lnTo>
                  <a:pt x="12" y="10"/>
                </a:lnTo>
                <a:lnTo>
                  <a:pt x="20" y="7"/>
                </a:lnTo>
                <a:lnTo>
                  <a:pt x="28" y="7"/>
                </a:lnTo>
                <a:lnTo>
                  <a:pt x="28" y="0"/>
                </a:lnTo>
                <a:lnTo>
                  <a:pt x="36" y="0"/>
                </a:lnTo>
                <a:lnTo>
                  <a:pt x="36" y="7"/>
                </a:lnTo>
                <a:lnTo>
                  <a:pt x="44" y="7"/>
                </a:lnTo>
                <a:lnTo>
                  <a:pt x="52" y="10"/>
                </a:lnTo>
                <a:lnTo>
                  <a:pt x="56" y="17"/>
                </a:lnTo>
                <a:lnTo>
                  <a:pt x="60" y="24"/>
                </a:lnTo>
                <a:lnTo>
                  <a:pt x="48" y="27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6" y="37"/>
                </a:lnTo>
                <a:lnTo>
                  <a:pt x="40" y="40"/>
                </a:lnTo>
                <a:lnTo>
                  <a:pt x="48" y="40"/>
                </a:lnTo>
                <a:lnTo>
                  <a:pt x="52" y="44"/>
                </a:lnTo>
                <a:lnTo>
                  <a:pt x="56" y="47"/>
                </a:lnTo>
                <a:lnTo>
                  <a:pt x="60" y="50"/>
                </a:lnTo>
                <a:lnTo>
                  <a:pt x="60" y="57"/>
                </a:lnTo>
                <a:lnTo>
                  <a:pt x="60" y="60"/>
                </a:lnTo>
                <a:lnTo>
                  <a:pt x="60" y="67"/>
                </a:lnTo>
                <a:lnTo>
                  <a:pt x="56" y="77"/>
                </a:lnTo>
                <a:lnTo>
                  <a:pt x="44" y="80"/>
                </a:lnTo>
                <a:lnTo>
                  <a:pt x="36" y="84"/>
                </a:lnTo>
                <a:lnTo>
                  <a:pt x="36" y="94"/>
                </a:lnTo>
                <a:lnTo>
                  <a:pt x="28" y="94"/>
                </a:lnTo>
                <a:close/>
                <a:moveTo>
                  <a:pt x="28" y="13"/>
                </a:moveTo>
                <a:lnTo>
                  <a:pt x="24" y="17"/>
                </a:lnTo>
                <a:lnTo>
                  <a:pt x="20" y="17"/>
                </a:lnTo>
                <a:lnTo>
                  <a:pt x="16" y="20"/>
                </a:lnTo>
                <a:lnTo>
                  <a:pt x="16" y="24"/>
                </a:lnTo>
                <a:lnTo>
                  <a:pt x="16" y="27"/>
                </a:lnTo>
                <a:lnTo>
                  <a:pt x="16" y="30"/>
                </a:lnTo>
                <a:lnTo>
                  <a:pt x="20" y="34"/>
                </a:lnTo>
                <a:lnTo>
                  <a:pt x="28" y="37"/>
                </a:lnTo>
                <a:lnTo>
                  <a:pt x="28" y="13"/>
                </a:lnTo>
                <a:close/>
                <a:moveTo>
                  <a:pt x="36" y="74"/>
                </a:moveTo>
                <a:lnTo>
                  <a:pt x="40" y="70"/>
                </a:lnTo>
                <a:lnTo>
                  <a:pt x="44" y="70"/>
                </a:lnTo>
                <a:lnTo>
                  <a:pt x="48" y="64"/>
                </a:lnTo>
                <a:lnTo>
                  <a:pt x="48" y="60"/>
                </a:lnTo>
                <a:lnTo>
                  <a:pt x="48" y="57"/>
                </a:lnTo>
                <a:lnTo>
                  <a:pt x="48" y="54"/>
                </a:lnTo>
                <a:lnTo>
                  <a:pt x="40" y="50"/>
                </a:lnTo>
                <a:lnTo>
                  <a:pt x="36" y="47"/>
                </a:lnTo>
                <a:lnTo>
                  <a:pt x="36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3" name="Freeform 235"/>
          <p:cNvSpPr>
            <a:spLocks/>
          </p:cNvSpPr>
          <p:nvPr/>
        </p:nvSpPr>
        <p:spPr bwMode="auto">
          <a:xfrm>
            <a:off x="1990725" y="1574800"/>
            <a:ext cx="82550" cy="90488"/>
          </a:xfrm>
          <a:custGeom>
            <a:avLst/>
            <a:gdLst>
              <a:gd name="T0" fmla="*/ 19050 w 52"/>
              <a:gd name="T1" fmla="*/ 58738 h 57"/>
              <a:gd name="T2" fmla="*/ 25400 w 52"/>
              <a:gd name="T3" fmla="*/ 68263 h 57"/>
              <a:gd name="T4" fmla="*/ 44450 w 52"/>
              <a:gd name="T5" fmla="*/ 74613 h 57"/>
              <a:gd name="T6" fmla="*/ 57150 w 52"/>
              <a:gd name="T7" fmla="*/ 74613 h 57"/>
              <a:gd name="T8" fmla="*/ 63500 w 52"/>
              <a:gd name="T9" fmla="*/ 63500 h 57"/>
              <a:gd name="T10" fmla="*/ 57150 w 52"/>
              <a:gd name="T11" fmla="*/ 58738 h 57"/>
              <a:gd name="T12" fmla="*/ 44450 w 52"/>
              <a:gd name="T13" fmla="*/ 52388 h 57"/>
              <a:gd name="T14" fmla="*/ 19050 w 52"/>
              <a:gd name="T15" fmla="*/ 42863 h 57"/>
              <a:gd name="T16" fmla="*/ 6350 w 52"/>
              <a:gd name="T17" fmla="*/ 36513 h 57"/>
              <a:gd name="T18" fmla="*/ 0 w 52"/>
              <a:gd name="T19" fmla="*/ 20638 h 57"/>
              <a:gd name="T20" fmla="*/ 6350 w 52"/>
              <a:gd name="T21" fmla="*/ 11113 h 57"/>
              <a:gd name="T22" fmla="*/ 12700 w 52"/>
              <a:gd name="T23" fmla="*/ 4763 h 57"/>
              <a:gd name="T24" fmla="*/ 25400 w 52"/>
              <a:gd name="T25" fmla="*/ 0 h 57"/>
              <a:gd name="T26" fmla="*/ 38100 w 52"/>
              <a:gd name="T27" fmla="*/ 0 h 57"/>
              <a:gd name="T28" fmla="*/ 57150 w 52"/>
              <a:gd name="T29" fmla="*/ 0 h 57"/>
              <a:gd name="T30" fmla="*/ 69850 w 52"/>
              <a:gd name="T31" fmla="*/ 11113 h 57"/>
              <a:gd name="T32" fmla="*/ 76200 w 52"/>
              <a:gd name="T33" fmla="*/ 20638 h 57"/>
              <a:gd name="T34" fmla="*/ 57150 w 52"/>
              <a:gd name="T35" fmla="*/ 20638 h 57"/>
              <a:gd name="T36" fmla="*/ 44450 w 52"/>
              <a:gd name="T37" fmla="*/ 11113 h 57"/>
              <a:gd name="T38" fmla="*/ 31750 w 52"/>
              <a:gd name="T39" fmla="*/ 11113 h 57"/>
              <a:gd name="T40" fmla="*/ 19050 w 52"/>
              <a:gd name="T41" fmla="*/ 15875 h 57"/>
              <a:gd name="T42" fmla="*/ 19050 w 52"/>
              <a:gd name="T43" fmla="*/ 26988 h 57"/>
              <a:gd name="T44" fmla="*/ 25400 w 52"/>
              <a:gd name="T45" fmla="*/ 26988 h 57"/>
              <a:gd name="T46" fmla="*/ 31750 w 52"/>
              <a:gd name="T47" fmla="*/ 31750 h 57"/>
              <a:gd name="T48" fmla="*/ 57150 w 52"/>
              <a:gd name="T49" fmla="*/ 36513 h 57"/>
              <a:gd name="T50" fmla="*/ 76200 w 52"/>
              <a:gd name="T51" fmla="*/ 42863 h 57"/>
              <a:gd name="T52" fmla="*/ 82550 w 52"/>
              <a:gd name="T53" fmla="*/ 52388 h 57"/>
              <a:gd name="T54" fmla="*/ 82550 w 52"/>
              <a:gd name="T55" fmla="*/ 68263 h 57"/>
              <a:gd name="T56" fmla="*/ 76200 w 52"/>
              <a:gd name="T57" fmla="*/ 79375 h 57"/>
              <a:gd name="T58" fmla="*/ 57150 w 52"/>
              <a:gd name="T59" fmla="*/ 90488 h 57"/>
              <a:gd name="T60" fmla="*/ 25400 w 52"/>
              <a:gd name="T61" fmla="*/ 90488 h 57"/>
              <a:gd name="T62" fmla="*/ 0 w 52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0" y="40"/>
                </a:moveTo>
                <a:lnTo>
                  <a:pt x="12" y="37"/>
                </a:lnTo>
                <a:lnTo>
                  <a:pt x="12" y="43"/>
                </a:lnTo>
                <a:lnTo>
                  <a:pt x="16" y="43"/>
                </a:lnTo>
                <a:lnTo>
                  <a:pt x="20" y="47"/>
                </a:lnTo>
                <a:lnTo>
                  <a:pt x="28" y="47"/>
                </a:lnTo>
                <a:lnTo>
                  <a:pt x="32" y="47"/>
                </a:lnTo>
                <a:lnTo>
                  <a:pt x="36" y="47"/>
                </a:lnTo>
                <a:lnTo>
                  <a:pt x="40" y="43"/>
                </a:lnTo>
                <a:lnTo>
                  <a:pt x="40" y="40"/>
                </a:lnTo>
                <a:lnTo>
                  <a:pt x="40" y="37"/>
                </a:lnTo>
                <a:lnTo>
                  <a:pt x="36" y="37"/>
                </a:lnTo>
                <a:lnTo>
                  <a:pt x="32" y="33"/>
                </a:lnTo>
                <a:lnTo>
                  <a:pt x="28" y="33"/>
                </a:lnTo>
                <a:lnTo>
                  <a:pt x="16" y="30"/>
                </a:lnTo>
                <a:lnTo>
                  <a:pt x="12" y="27"/>
                </a:lnTo>
                <a:lnTo>
                  <a:pt x="4" y="27"/>
                </a:lnTo>
                <a:lnTo>
                  <a:pt x="4" y="23"/>
                </a:lnTo>
                <a:lnTo>
                  <a:pt x="0" y="20"/>
                </a:lnTo>
                <a:lnTo>
                  <a:pt x="0" y="13"/>
                </a:lnTo>
                <a:lnTo>
                  <a:pt x="0" y="10"/>
                </a:lnTo>
                <a:lnTo>
                  <a:pt x="4" y="7"/>
                </a:lnTo>
                <a:lnTo>
                  <a:pt x="4" y="3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4" y="7"/>
                </a:lnTo>
                <a:lnTo>
                  <a:pt x="48" y="10"/>
                </a:lnTo>
                <a:lnTo>
                  <a:pt x="48" y="13"/>
                </a:lnTo>
                <a:lnTo>
                  <a:pt x="36" y="17"/>
                </a:lnTo>
                <a:lnTo>
                  <a:pt x="36" y="13"/>
                </a:lnTo>
                <a:lnTo>
                  <a:pt x="32" y="10"/>
                </a:lnTo>
                <a:lnTo>
                  <a:pt x="28" y="7"/>
                </a:lnTo>
                <a:lnTo>
                  <a:pt x="24" y="7"/>
                </a:lnTo>
                <a:lnTo>
                  <a:pt x="20" y="7"/>
                </a:lnTo>
                <a:lnTo>
                  <a:pt x="16" y="10"/>
                </a:lnTo>
                <a:lnTo>
                  <a:pt x="12" y="10"/>
                </a:lnTo>
                <a:lnTo>
                  <a:pt x="12" y="13"/>
                </a:lnTo>
                <a:lnTo>
                  <a:pt x="12" y="17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4" y="20"/>
                </a:lnTo>
                <a:lnTo>
                  <a:pt x="36" y="23"/>
                </a:lnTo>
                <a:lnTo>
                  <a:pt x="40" y="27"/>
                </a:lnTo>
                <a:lnTo>
                  <a:pt x="48" y="27"/>
                </a:lnTo>
                <a:lnTo>
                  <a:pt x="52" y="30"/>
                </a:lnTo>
                <a:lnTo>
                  <a:pt x="52" y="33"/>
                </a:lnTo>
                <a:lnTo>
                  <a:pt x="52" y="40"/>
                </a:lnTo>
                <a:lnTo>
                  <a:pt x="52" y="43"/>
                </a:lnTo>
                <a:lnTo>
                  <a:pt x="52" y="47"/>
                </a:lnTo>
                <a:lnTo>
                  <a:pt x="48" y="50"/>
                </a:lnTo>
                <a:lnTo>
                  <a:pt x="40" y="53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3"/>
                </a:lnTo>
                <a:lnTo>
                  <a:pt x="0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4" name="Freeform 236"/>
          <p:cNvSpPr>
            <a:spLocks/>
          </p:cNvSpPr>
          <p:nvPr/>
        </p:nvSpPr>
        <p:spPr bwMode="auto">
          <a:xfrm>
            <a:off x="2092325" y="1543050"/>
            <a:ext cx="95250" cy="122238"/>
          </a:xfrm>
          <a:custGeom>
            <a:avLst/>
            <a:gdLst>
              <a:gd name="T0" fmla="*/ 95250 w 60"/>
              <a:gd name="T1" fmla="*/ 106363 h 77"/>
              <a:gd name="T2" fmla="*/ 95250 w 60"/>
              <a:gd name="T3" fmla="*/ 122238 h 77"/>
              <a:gd name="T4" fmla="*/ 0 w 60"/>
              <a:gd name="T5" fmla="*/ 122238 h 77"/>
              <a:gd name="T6" fmla="*/ 0 w 60"/>
              <a:gd name="T7" fmla="*/ 115888 h 77"/>
              <a:gd name="T8" fmla="*/ 0 w 60"/>
              <a:gd name="T9" fmla="*/ 111125 h 77"/>
              <a:gd name="T10" fmla="*/ 6350 w 60"/>
              <a:gd name="T11" fmla="*/ 100013 h 77"/>
              <a:gd name="T12" fmla="*/ 12700 w 60"/>
              <a:gd name="T13" fmla="*/ 90488 h 77"/>
              <a:gd name="T14" fmla="*/ 19050 w 60"/>
              <a:gd name="T15" fmla="*/ 84138 h 77"/>
              <a:gd name="T16" fmla="*/ 31750 w 60"/>
              <a:gd name="T17" fmla="*/ 74613 h 77"/>
              <a:gd name="T18" fmla="*/ 50800 w 60"/>
              <a:gd name="T19" fmla="*/ 58738 h 77"/>
              <a:gd name="T20" fmla="*/ 63500 w 60"/>
              <a:gd name="T21" fmla="*/ 47625 h 77"/>
              <a:gd name="T22" fmla="*/ 69850 w 60"/>
              <a:gd name="T23" fmla="*/ 42863 h 77"/>
              <a:gd name="T24" fmla="*/ 69850 w 60"/>
              <a:gd name="T25" fmla="*/ 31750 h 77"/>
              <a:gd name="T26" fmla="*/ 69850 w 60"/>
              <a:gd name="T27" fmla="*/ 20638 h 77"/>
              <a:gd name="T28" fmla="*/ 63500 w 60"/>
              <a:gd name="T29" fmla="*/ 15875 h 77"/>
              <a:gd name="T30" fmla="*/ 57150 w 60"/>
              <a:gd name="T31" fmla="*/ 15875 h 77"/>
              <a:gd name="T32" fmla="*/ 44450 w 60"/>
              <a:gd name="T33" fmla="*/ 9525 h 77"/>
              <a:gd name="T34" fmla="*/ 38100 w 60"/>
              <a:gd name="T35" fmla="*/ 15875 h 77"/>
              <a:gd name="T36" fmla="*/ 25400 w 60"/>
              <a:gd name="T37" fmla="*/ 15875 h 77"/>
              <a:gd name="T38" fmla="*/ 19050 w 60"/>
              <a:gd name="T39" fmla="*/ 26988 h 77"/>
              <a:gd name="T40" fmla="*/ 19050 w 60"/>
              <a:gd name="T41" fmla="*/ 31750 h 77"/>
              <a:gd name="T42" fmla="*/ 0 w 60"/>
              <a:gd name="T43" fmla="*/ 31750 h 77"/>
              <a:gd name="T44" fmla="*/ 6350 w 60"/>
              <a:gd name="T45" fmla="*/ 15875 h 77"/>
              <a:gd name="T46" fmla="*/ 12700 w 60"/>
              <a:gd name="T47" fmla="*/ 4763 h 77"/>
              <a:gd name="T48" fmla="*/ 25400 w 60"/>
              <a:gd name="T49" fmla="*/ 0 h 77"/>
              <a:gd name="T50" fmla="*/ 44450 w 60"/>
              <a:gd name="T51" fmla="*/ 0 h 77"/>
              <a:gd name="T52" fmla="*/ 63500 w 60"/>
              <a:gd name="T53" fmla="*/ 0 h 77"/>
              <a:gd name="T54" fmla="*/ 76200 w 60"/>
              <a:gd name="T55" fmla="*/ 4763 h 77"/>
              <a:gd name="T56" fmla="*/ 88900 w 60"/>
              <a:gd name="T57" fmla="*/ 15875 h 77"/>
              <a:gd name="T58" fmla="*/ 88900 w 60"/>
              <a:gd name="T59" fmla="*/ 31750 h 77"/>
              <a:gd name="T60" fmla="*/ 88900 w 60"/>
              <a:gd name="T61" fmla="*/ 36513 h 77"/>
              <a:gd name="T62" fmla="*/ 88900 w 60"/>
              <a:gd name="T63" fmla="*/ 47625 h 77"/>
              <a:gd name="T64" fmla="*/ 82550 w 60"/>
              <a:gd name="T65" fmla="*/ 52388 h 77"/>
              <a:gd name="T66" fmla="*/ 76200 w 60"/>
              <a:gd name="T67" fmla="*/ 58738 h 77"/>
              <a:gd name="T68" fmla="*/ 69850 w 60"/>
              <a:gd name="T69" fmla="*/ 68263 h 77"/>
              <a:gd name="T70" fmla="*/ 50800 w 60"/>
              <a:gd name="T71" fmla="*/ 79375 h 77"/>
              <a:gd name="T72" fmla="*/ 38100 w 60"/>
              <a:gd name="T73" fmla="*/ 90488 h 77"/>
              <a:gd name="T74" fmla="*/ 31750 w 60"/>
              <a:gd name="T75" fmla="*/ 95250 h 77"/>
              <a:gd name="T76" fmla="*/ 25400 w 60"/>
              <a:gd name="T77" fmla="*/ 100013 h 77"/>
              <a:gd name="T78" fmla="*/ 25400 w 60"/>
              <a:gd name="T79" fmla="*/ 106363 h 77"/>
              <a:gd name="T80" fmla="*/ 95250 w 60"/>
              <a:gd name="T81" fmla="*/ 106363 h 7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" h="77">
                <a:moveTo>
                  <a:pt x="60" y="67"/>
                </a:moveTo>
                <a:lnTo>
                  <a:pt x="60" y="77"/>
                </a:lnTo>
                <a:lnTo>
                  <a:pt x="0" y="77"/>
                </a:lnTo>
                <a:lnTo>
                  <a:pt x="0" y="73"/>
                </a:lnTo>
                <a:lnTo>
                  <a:pt x="0" y="70"/>
                </a:lnTo>
                <a:lnTo>
                  <a:pt x="4" y="63"/>
                </a:lnTo>
                <a:lnTo>
                  <a:pt x="8" y="57"/>
                </a:lnTo>
                <a:lnTo>
                  <a:pt x="12" y="53"/>
                </a:lnTo>
                <a:lnTo>
                  <a:pt x="20" y="47"/>
                </a:lnTo>
                <a:lnTo>
                  <a:pt x="32" y="37"/>
                </a:lnTo>
                <a:lnTo>
                  <a:pt x="40" y="30"/>
                </a:lnTo>
                <a:lnTo>
                  <a:pt x="44" y="27"/>
                </a:lnTo>
                <a:lnTo>
                  <a:pt x="44" y="20"/>
                </a:lnTo>
                <a:lnTo>
                  <a:pt x="44" y="13"/>
                </a:lnTo>
                <a:lnTo>
                  <a:pt x="40" y="10"/>
                </a:lnTo>
                <a:lnTo>
                  <a:pt x="36" y="10"/>
                </a:lnTo>
                <a:lnTo>
                  <a:pt x="28" y="6"/>
                </a:lnTo>
                <a:lnTo>
                  <a:pt x="24" y="10"/>
                </a:lnTo>
                <a:lnTo>
                  <a:pt x="16" y="10"/>
                </a:lnTo>
                <a:lnTo>
                  <a:pt x="12" y="17"/>
                </a:lnTo>
                <a:lnTo>
                  <a:pt x="12" y="20"/>
                </a:lnTo>
                <a:lnTo>
                  <a:pt x="0" y="20"/>
                </a:lnTo>
                <a:lnTo>
                  <a:pt x="4" y="10"/>
                </a:lnTo>
                <a:lnTo>
                  <a:pt x="8" y="3"/>
                </a:lnTo>
                <a:lnTo>
                  <a:pt x="16" y="0"/>
                </a:lnTo>
                <a:lnTo>
                  <a:pt x="28" y="0"/>
                </a:lnTo>
                <a:lnTo>
                  <a:pt x="40" y="0"/>
                </a:lnTo>
                <a:lnTo>
                  <a:pt x="48" y="3"/>
                </a:lnTo>
                <a:lnTo>
                  <a:pt x="56" y="10"/>
                </a:lnTo>
                <a:lnTo>
                  <a:pt x="56" y="20"/>
                </a:lnTo>
                <a:lnTo>
                  <a:pt x="56" y="23"/>
                </a:lnTo>
                <a:lnTo>
                  <a:pt x="56" y="30"/>
                </a:lnTo>
                <a:lnTo>
                  <a:pt x="52" y="33"/>
                </a:lnTo>
                <a:lnTo>
                  <a:pt x="48" y="37"/>
                </a:lnTo>
                <a:lnTo>
                  <a:pt x="44" y="43"/>
                </a:lnTo>
                <a:lnTo>
                  <a:pt x="32" y="50"/>
                </a:lnTo>
                <a:lnTo>
                  <a:pt x="24" y="57"/>
                </a:lnTo>
                <a:lnTo>
                  <a:pt x="20" y="60"/>
                </a:lnTo>
                <a:lnTo>
                  <a:pt x="16" y="63"/>
                </a:lnTo>
                <a:lnTo>
                  <a:pt x="16" y="67"/>
                </a:lnTo>
                <a:lnTo>
                  <a:pt x="60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5" name="Freeform 237"/>
          <p:cNvSpPr>
            <a:spLocks/>
          </p:cNvSpPr>
          <p:nvPr/>
        </p:nvSpPr>
        <p:spPr bwMode="auto">
          <a:xfrm>
            <a:off x="2212975" y="1649413"/>
            <a:ext cx="19050" cy="36512"/>
          </a:xfrm>
          <a:custGeom>
            <a:avLst/>
            <a:gdLst>
              <a:gd name="T0" fmla="*/ 0 w 12"/>
              <a:gd name="T1" fmla="*/ 15875 h 23"/>
              <a:gd name="T2" fmla="*/ 0 w 12"/>
              <a:gd name="T3" fmla="*/ 0 h 23"/>
              <a:gd name="T4" fmla="*/ 19050 w 12"/>
              <a:gd name="T5" fmla="*/ 0 h 23"/>
              <a:gd name="T6" fmla="*/ 19050 w 12"/>
              <a:gd name="T7" fmla="*/ 15875 h 23"/>
              <a:gd name="T8" fmla="*/ 19050 w 12"/>
              <a:gd name="T9" fmla="*/ 20637 h 23"/>
              <a:gd name="T10" fmla="*/ 19050 w 12"/>
              <a:gd name="T11" fmla="*/ 31750 h 23"/>
              <a:gd name="T12" fmla="*/ 12700 w 12"/>
              <a:gd name="T13" fmla="*/ 36512 h 23"/>
              <a:gd name="T14" fmla="*/ 6350 w 12"/>
              <a:gd name="T15" fmla="*/ 36512 h 23"/>
              <a:gd name="T16" fmla="*/ 0 w 12"/>
              <a:gd name="T17" fmla="*/ 31750 h 23"/>
              <a:gd name="T18" fmla="*/ 6350 w 12"/>
              <a:gd name="T19" fmla="*/ 31750 h 23"/>
              <a:gd name="T20" fmla="*/ 6350 w 12"/>
              <a:gd name="T21" fmla="*/ 25400 h 23"/>
              <a:gd name="T22" fmla="*/ 12700 w 12"/>
              <a:gd name="T23" fmla="*/ 20637 h 23"/>
              <a:gd name="T24" fmla="*/ 12700 w 12"/>
              <a:gd name="T25" fmla="*/ 15875 h 23"/>
              <a:gd name="T26" fmla="*/ 0 w 12"/>
              <a:gd name="T27" fmla="*/ 15875 h 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3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3"/>
                </a:lnTo>
                <a:lnTo>
                  <a:pt x="12" y="20"/>
                </a:lnTo>
                <a:lnTo>
                  <a:pt x="8" y="23"/>
                </a:lnTo>
                <a:lnTo>
                  <a:pt x="4" y="23"/>
                </a:lnTo>
                <a:lnTo>
                  <a:pt x="0" y="20"/>
                </a:lnTo>
                <a:lnTo>
                  <a:pt x="4" y="20"/>
                </a:lnTo>
                <a:lnTo>
                  <a:pt x="4" y="16"/>
                </a:lnTo>
                <a:lnTo>
                  <a:pt x="8" y="13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6" name="Freeform 238"/>
          <p:cNvSpPr>
            <a:spLocks noEditPoints="1"/>
          </p:cNvSpPr>
          <p:nvPr/>
        </p:nvSpPr>
        <p:spPr bwMode="auto">
          <a:xfrm>
            <a:off x="2320925" y="1531938"/>
            <a:ext cx="95250" cy="149225"/>
          </a:xfrm>
          <a:custGeom>
            <a:avLst/>
            <a:gdLst>
              <a:gd name="T0" fmla="*/ 38100 w 60"/>
              <a:gd name="T1" fmla="*/ 133350 h 94"/>
              <a:gd name="T2" fmla="*/ 19050 w 60"/>
              <a:gd name="T3" fmla="*/ 127000 h 94"/>
              <a:gd name="T4" fmla="*/ 6350 w 60"/>
              <a:gd name="T5" fmla="*/ 117475 h 94"/>
              <a:gd name="T6" fmla="*/ 0 w 60"/>
              <a:gd name="T7" fmla="*/ 95250 h 94"/>
              <a:gd name="T8" fmla="*/ 19050 w 60"/>
              <a:gd name="T9" fmla="*/ 101600 h 94"/>
              <a:gd name="T10" fmla="*/ 31750 w 60"/>
              <a:gd name="T11" fmla="*/ 111125 h 94"/>
              <a:gd name="T12" fmla="*/ 38100 w 60"/>
              <a:gd name="T13" fmla="*/ 74613 h 94"/>
              <a:gd name="T14" fmla="*/ 19050 w 60"/>
              <a:gd name="T15" fmla="*/ 63500 h 94"/>
              <a:gd name="T16" fmla="*/ 6350 w 60"/>
              <a:gd name="T17" fmla="*/ 53975 h 94"/>
              <a:gd name="T18" fmla="*/ 0 w 60"/>
              <a:gd name="T19" fmla="*/ 42863 h 94"/>
              <a:gd name="T20" fmla="*/ 12700 w 60"/>
              <a:gd name="T21" fmla="*/ 15875 h 94"/>
              <a:gd name="T22" fmla="*/ 38100 w 60"/>
              <a:gd name="T23" fmla="*/ 11113 h 94"/>
              <a:gd name="T24" fmla="*/ 50800 w 60"/>
              <a:gd name="T25" fmla="*/ 0 h 94"/>
              <a:gd name="T26" fmla="*/ 63500 w 60"/>
              <a:gd name="T27" fmla="*/ 11113 h 94"/>
              <a:gd name="T28" fmla="*/ 82550 w 60"/>
              <a:gd name="T29" fmla="*/ 26988 h 94"/>
              <a:gd name="T30" fmla="*/ 69850 w 60"/>
              <a:gd name="T31" fmla="*/ 42863 h 94"/>
              <a:gd name="T32" fmla="*/ 63500 w 60"/>
              <a:gd name="T33" fmla="*/ 31750 h 94"/>
              <a:gd name="T34" fmla="*/ 50800 w 60"/>
              <a:gd name="T35" fmla="*/ 26988 h 94"/>
              <a:gd name="T36" fmla="*/ 63500 w 60"/>
              <a:gd name="T37" fmla="*/ 63500 h 94"/>
              <a:gd name="T38" fmla="*/ 7620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88900 w 60"/>
              <a:gd name="T45" fmla="*/ 106363 h 94"/>
              <a:gd name="T46" fmla="*/ 69850 w 60"/>
              <a:gd name="T47" fmla="*/ 127000 h 94"/>
              <a:gd name="T48" fmla="*/ 50800 w 60"/>
              <a:gd name="T49" fmla="*/ 149225 h 94"/>
              <a:gd name="T50" fmla="*/ 38100 w 60"/>
              <a:gd name="T51" fmla="*/ 20638 h 94"/>
              <a:gd name="T52" fmla="*/ 25400 w 60"/>
              <a:gd name="T53" fmla="*/ 26988 h 94"/>
              <a:gd name="T54" fmla="*/ 19050 w 60"/>
              <a:gd name="T55" fmla="*/ 38100 h 94"/>
              <a:gd name="T56" fmla="*/ 25400 w 60"/>
              <a:gd name="T57" fmla="*/ 47625 h 94"/>
              <a:gd name="T58" fmla="*/ 38100 w 60"/>
              <a:gd name="T59" fmla="*/ 58738 h 94"/>
              <a:gd name="T60" fmla="*/ 50800 w 60"/>
              <a:gd name="T61" fmla="*/ 117475 h 94"/>
              <a:gd name="T62" fmla="*/ 69850 w 60"/>
              <a:gd name="T63" fmla="*/ 111125 h 94"/>
              <a:gd name="T64" fmla="*/ 76200 w 60"/>
              <a:gd name="T65" fmla="*/ 95250 h 94"/>
              <a:gd name="T66" fmla="*/ 69850 w 60"/>
              <a:gd name="T67" fmla="*/ 85725 h 94"/>
              <a:gd name="T68" fmla="*/ 5080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4" y="94"/>
                </a:moveTo>
                <a:lnTo>
                  <a:pt x="24" y="84"/>
                </a:lnTo>
                <a:lnTo>
                  <a:pt x="20" y="84"/>
                </a:lnTo>
                <a:lnTo>
                  <a:pt x="12" y="80"/>
                </a:lnTo>
                <a:lnTo>
                  <a:pt x="8" y="77"/>
                </a:lnTo>
                <a:lnTo>
                  <a:pt x="4" y="74"/>
                </a:lnTo>
                <a:lnTo>
                  <a:pt x="0" y="67"/>
                </a:lnTo>
                <a:lnTo>
                  <a:pt x="0" y="60"/>
                </a:lnTo>
                <a:lnTo>
                  <a:pt x="12" y="60"/>
                </a:lnTo>
                <a:lnTo>
                  <a:pt x="12" y="64"/>
                </a:lnTo>
                <a:lnTo>
                  <a:pt x="16" y="67"/>
                </a:lnTo>
                <a:lnTo>
                  <a:pt x="20" y="70"/>
                </a:lnTo>
                <a:lnTo>
                  <a:pt x="24" y="74"/>
                </a:lnTo>
                <a:lnTo>
                  <a:pt x="24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0" y="30"/>
                </a:ln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4" y="7"/>
                </a:lnTo>
                <a:lnTo>
                  <a:pt x="24" y="0"/>
                </a:lnTo>
                <a:lnTo>
                  <a:pt x="32" y="0"/>
                </a:lnTo>
                <a:lnTo>
                  <a:pt x="32" y="7"/>
                </a:lnTo>
                <a:lnTo>
                  <a:pt x="40" y="7"/>
                </a:lnTo>
                <a:lnTo>
                  <a:pt x="48" y="10"/>
                </a:lnTo>
                <a:lnTo>
                  <a:pt x="52" y="17"/>
                </a:lnTo>
                <a:lnTo>
                  <a:pt x="56" y="24"/>
                </a:lnTo>
                <a:lnTo>
                  <a:pt x="44" y="27"/>
                </a:lnTo>
                <a:lnTo>
                  <a:pt x="44" y="20"/>
                </a:lnTo>
                <a:lnTo>
                  <a:pt x="40" y="20"/>
                </a:lnTo>
                <a:lnTo>
                  <a:pt x="36" y="17"/>
                </a:lnTo>
                <a:lnTo>
                  <a:pt x="32" y="17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7"/>
                </a:lnTo>
                <a:lnTo>
                  <a:pt x="56" y="47"/>
                </a:lnTo>
                <a:lnTo>
                  <a:pt x="56" y="50"/>
                </a:lnTo>
                <a:lnTo>
                  <a:pt x="60" y="57"/>
                </a:lnTo>
                <a:lnTo>
                  <a:pt x="60" y="60"/>
                </a:lnTo>
                <a:lnTo>
                  <a:pt x="56" y="67"/>
                </a:lnTo>
                <a:lnTo>
                  <a:pt x="52" y="77"/>
                </a:lnTo>
                <a:lnTo>
                  <a:pt x="44" y="80"/>
                </a:lnTo>
                <a:lnTo>
                  <a:pt x="32" y="84"/>
                </a:lnTo>
                <a:lnTo>
                  <a:pt x="32" y="94"/>
                </a:lnTo>
                <a:lnTo>
                  <a:pt x="24" y="94"/>
                </a:lnTo>
                <a:close/>
                <a:moveTo>
                  <a:pt x="24" y="13"/>
                </a:moveTo>
                <a:lnTo>
                  <a:pt x="20" y="17"/>
                </a:lnTo>
                <a:lnTo>
                  <a:pt x="16" y="17"/>
                </a:lnTo>
                <a:lnTo>
                  <a:pt x="12" y="20"/>
                </a:lnTo>
                <a:lnTo>
                  <a:pt x="12" y="24"/>
                </a:lnTo>
                <a:lnTo>
                  <a:pt x="12" y="27"/>
                </a:lnTo>
                <a:lnTo>
                  <a:pt x="16" y="30"/>
                </a:lnTo>
                <a:lnTo>
                  <a:pt x="20" y="34"/>
                </a:lnTo>
                <a:lnTo>
                  <a:pt x="24" y="37"/>
                </a:lnTo>
                <a:lnTo>
                  <a:pt x="24" y="13"/>
                </a:lnTo>
                <a:close/>
                <a:moveTo>
                  <a:pt x="32" y="74"/>
                </a:moveTo>
                <a:lnTo>
                  <a:pt x="36" y="70"/>
                </a:lnTo>
                <a:lnTo>
                  <a:pt x="44" y="70"/>
                </a:lnTo>
                <a:lnTo>
                  <a:pt x="44" y="64"/>
                </a:lnTo>
                <a:lnTo>
                  <a:pt x="48" y="60"/>
                </a:lnTo>
                <a:lnTo>
                  <a:pt x="48" y="57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7" name="Freeform 239"/>
          <p:cNvSpPr>
            <a:spLocks/>
          </p:cNvSpPr>
          <p:nvPr/>
        </p:nvSpPr>
        <p:spPr bwMode="auto">
          <a:xfrm>
            <a:off x="2428875" y="1574800"/>
            <a:ext cx="88900" cy="90488"/>
          </a:xfrm>
          <a:custGeom>
            <a:avLst/>
            <a:gdLst>
              <a:gd name="T0" fmla="*/ 19050 w 56"/>
              <a:gd name="T1" fmla="*/ 58738 h 57"/>
              <a:gd name="T2" fmla="*/ 25400 w 56"/>
              <a:gd name="T3" fmla="*/ 68263 h 57"/>
              <a:gd name="T4" fmla="*/ 44450 w 56"/>
              <a:gd name="T5" fmla="*/ 74613 h 57"/>
              <a:gd name="T6" fmla="*/ 63500 w 56"/>
              <a:gd name="T7" fmla="*/ 74613 h 57"/>
              <a:gd name="T8" fmla="*/ 69850 w 56"/>
              <a:gd name="T9" fmla="*/ 63500 h 57"/>
              <a:gd name="T10" fmla="*/ 63500 w 56"/>
              <a:gd name="T11" fmla="*/ 58738 h 57"/>
              <a:gd name="T12" fmla="*/ 44450 w 56"/>
              <a:gd name="T13" fmla="*/ 52388 h 57"/>
              <a:gd name="T14" fmla="*/ 19050 w 56"/>
              <a:gd name="T15" fmla="*/ 42863 h 57"/>
              <a:gd name="T16" fmla="*/ 6350 w 56"/>
              <a:gd name="T17" fmla="*/ 36513 h 57"/>
              <a:gd name="T18" fmla="*/ 0 w 56"/>
              <a:gd name="T19" fmla="*/ 20638 h 57"/>
              <a:gd name="T20" fmla="*/ 6350 w 56"/>
              <a:gd name="T21" fmla="*/ 11113 h 57"/>
              <a:gd name="T22" fmla="*/ 12700 w 56"/>
              <a:gd name="T23" fmla="*/ 4763 h 57"/>
              <a:gd name="T24" fmla="*/ 25400 w 56"/>
              <a:gd name="T25" fmla="*/ 0 h 57"/>
              <a:gd name="T26" fmla="*/ 38100 w 56"/>
              <a:gd name="T27" fmla="*/ 0 h 57"/>
              <a:gd name="T28" fmla="*/ 63500 w 56"/>
              <a:gd name="T29" fmla="*/ 0 h 57"/>
              <a:gd name="T30" fmla="*/ 76200 w 56"/>
              <a:gd name="T31" fmla="*/ 11113 h 57"/>
              <a:gd name="T32" fmla="*/ 82550 w 56"/>
              <a:gd name="T33" fmla="*/ 20638 h 57"/>
              <a:gd name="T34" fmla="*/ 57150 w 56"/>
              <a:gd name="T35" fmla="*/ 20638 h 57"/>
              <a:gd name="T36" fmla="*/ 50800 w 56"/>
              <a:gd name="T37" fmla="*/ 11113 h 57"/>
              <a:gd name="T38" fmla="*/ 31750 w 56"/>
              <a:gd name="T39" fmla="*/ 11113 h 57"/>
              <a:gd name="T40" fmla="*/ 25400 w 56"/>
              <a:gd name="T41" fmla="*/ 15875 h 57"/>
              <a:gd name="T42" fmla="*/ 19050 w 56"/>
              <a:gd name="T43" fmla="*/ 26988 h 57"/>
              <a:gd name="T44" fmla="*/ 25400 w 56"/>
              <a:gd name="T45" fmla="*/ 26988 h 57"/>
              <a:gd name="T46" fmla="*/ 31750 w 56"/>
              <a:gd name="T47" fmla="*/ 31750 h 57"/>
              <a:gd name="T48" fmla="*/ 57150 w 56"/>
              <a:gd name="T49" fmla="*/ 36513 h 57"/>
              <a:gd name="T50" fmla="*/ 76200 w 56"/>
              <a:gd name="T51" fmla="*/ 42863 h 57"/>
              <a:gd name="T52" fmla="*/ 88900 w 56"/>
              <a:gd name="T53" fmla="*/ 52388 h 57"/>
              <a:gd name="T54" fmla="*/ 88900 w 56"/>
              <a:gd name="T55" fmla="*/ 68263 h 57"/>
              <a:gd name="T56" fmla="*/ 76200 w 56"/>
              <a:gd name="T57" fmla="*/ 79375 h 57"/>
              <a:gd name="T58" fmla="*/ 57150 w 56"/>
              <a:gd name="T59" fmla="*/ 90488 h 57"/>
              <a:gd name="T60" fmla="*/ 25400 w 56"/>
              <a:gd name="T61" fmla="*/ 90488 h 57"/>
              <a:gd name="T62" fmla="*/ 6350 w 56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2" y="43"/>
                </a:lnTo>
                <a:lnTo>
                  <a:pt x="16" y="43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0" y="43"/>
                </a:lnTo>
                <a:lnTo>
                  <a:pt x="44" y="40"/>
                </a:lnTo>
                <a:lnTo>
                  <a:pt x="40" y="37"/>
                </a:lnTo>
                <a:lnTo>
                  <a:pt x="36" y="33"/>
                </a:lnTo>
                <a:lnTo>
                  <a:pt x="28" y="33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0" y="13"/>
                </a:lnTo>
                <a:lnTo>
                  <a:pt x="4" y="10"/>
                </a:lnTo>
                <a:lnTo>
                  <a:pt x="4" y="7"/>
                </a:lnTo>
                <a:lnTo>
                  <a:pt x="4" y="3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2" y="13"/>
                </a:lnTo>
                <a:lnTo>
                  <a:pt x="40" y="17"/>
                </a:lnTo>
                <a:lnTo>
                  <a:pt x="36" y="13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2" y="13"/>
                </a:lnTo>
                <a:lnTo>
                  <a:pt x="12" y="17"/>
                </a:lnTo>
                <a:lnTo>
                  <a:pt x="16" y="17"/>
                </a:lnTo>
                <a:lnTo>
                  <a:pt x="20" y="20"/>
                </a:lnTo>
                <a:lnTo>
                  <a:pt x="28" y="20"/>
                </a:lnTo>
                <a:lnTo>
                  <a:pt x="36" y="23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6" y="33"/>
                </a:lnTo>
                <a:lnTo>
                  <a:pt x="56" y="40"/>
                </a:lnTo>
                <a:lnTo>
                  <a:pt x="56" y="43"/>
                </a:lnTo>
                <a:lnTo>
                  <a:pt x="52" y="47"/>
                </a:lnTo>
                <a:lnTo>
                  <a:pt x="48" y="50"/>
                </a:lnTo>
                <a:lnTo>
                  <a:pt x="44" y="53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3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8" name="Freeform 240"/>
          <p:cNvSpPr>
            <a:spLocks/>
          </p:cNvSpPr>
          <p:nvPr/>
        </p:nvSpPr>
        <p:spPr bwMode="auto">
          <a:xfrm>
            <a:off x="2530475" y="1543050"/>
            <a:ext cx="95250" cy="122238"/>
          </a:xfrm>
          <a:custGeom>
            <a:avLst/>
            <a:gdLst>
              <a:gd name="T0" fmla="*/ 0 w 60"/>
              <a:gd name="T1" fmla="*/ 90488 h 77"/>
              <a:gd name="T2" fmla="*/ 19050 w 60"/>
              <a:gd name="T3" fmla="*/ 84138 h 77"/>
              <a:gd name="T4" fmla="*/ 25400 w 60"/>
              <a:gd name="T5" fmla="*/ 95250 h 77"/>
              <a:gd name="T6" fmla="*/ 31750 w 60"/>
              <a:gd name="T7" fmla="*/ 100013 h 77"/>
              <a:gd name="T8" fmla="*/ 38100 w 60"/>
              <a:gd name="T9" fmla="*/ 106363 h 77"/>
              <a:gd name="T10" fmla="*/ 50800 w 60"/>
              <a:gd name="T11" fmla="*/ 106363 h 77"/>
              <a:gd name="T12" fmla="*/ 63500 w 60"/>
              <a:gd name="T13" fmla="*/ 106363 h 77"/>
              <a:gd name="T14" fmla="*/ 69850 w 60"/>
              <a:gd name="T15" fmla="*/ 100013 h 77"/>
              <a:gd name="T16" fmla="*/ 76200 w 60"/>
              <a:gd name="T17" fmla="*/ 90488 h 77"/>
              <a:gd name="T18" fmla="*/ 76200 w 60"/>
              <a:gd name="T19" fmla="*/ 84138 h 77"/>
              <a:gd name="T20" fmla="*/ 76200 w 60"/>
              <a:gd name="T21" fmla="*/ 74613 h 77"/>
              <a:gd name="T22" fmla="*/ 69850 w 60"/>
              <a:gd name="T23" fmla="*/ 63500 h 77"/>
              <a:gd name="T24" fmla="*/ 63500 w 60"/>
              <a:gd name="T25" fmla="*/ 63500 h 77"/>
              <a:gd name="T26" fmla="*/ 50800 w 60"/>
              <a:gd name="T27" fmla="*/ 58738 h 77"/>
              <a:gd name="T28" fmla="*/ 44450 w 60"/>
              <a:gd name="T29" fmla="*/ 58738 h 77"/>
              <a:gd name="T30" fmla="*/ 38100 w 60"/>
              <a:gd name="T31" fmla="*/ 63500 h 77"/>
              <a:gd name="T32" fmla="*/ 38100 w 60"/>
              <a:gd name="T33" fmla="*/ 47625 h 77"/>
              <a:gd name="T34" fmla="*/ 44450 w 60"/>
              <a:gd name="T35" fmla="*/ 47625 h 77"/>
              <a:gd name="T36" fmla="*/ 44450 w 60"/>
              <a:gd name="T37" fmla="*/ 47625 h 77"/>
              <a:gd name="T38" fmla="*/ 50800 w 60"/>
              <a:gd name="T39" fmla="*/ 47625 h 77"/>
              <a:gd name="T40" fmla="*/ 63500 w 60"/>
              <a:gd name="T41" fmla="*/ 42863 h 77"/>
              <a:gd name="T42" fmla="*/ 69850 w 60"/>
              <a:gd name="T43" fmla="*/ 36513 h 77"/>
              <a:gd name="T44" fmla="*/ 69850 w 60"/>
              <a:gd name="T45" fmla="*/ 26988 h 77"/>
              <a:gd name="T46" fmla="*/ 69850 w 60"/>
              <a:gd name="T47" fmla="*/ 20638 h 77"/>
              <a:gd name="T48" fmla="*/ 63500 w 60"/>
              <a:gd name="T49" fmla="*/ 15875 h 77"/>
              <a:gd name="T50" fmla="*/ 57150 w 60"/>
              <a:gd name="T51" fmla="*/ 9525 h 77"/>
              <a:gd name="T52" fmla="*/ 50800 w 60"/>
              <a:gd name="T53" fmla="*/ 9525 h 77"/>
              <a:gd name="T54" fmla="*/ 38100 w 60"/>
              <a:gd name="T55" fmla="*/ 9525 h 77"/>
              <a:gd name="T56" fmla="*/ 31750 w 60"/>
              <a:gd name="T57" fmla="*/ 15875 h 77"/>
              <a:gd name="T58" fmla="*/ 25400 w 60"/>
              <a:gd name="T59" fmla="*/ 20638 h 77"/>
              <a:gd name="T60" fmla="*/ 25400 w 60"/>
              <a:gd name="T61" fmla="*/ 31750 h 77"/>
              <a:gd name="T62" fmla="*/ 6350 w 60"/>
              <a:gd name="T63" fmla="*/ 31750 h 77"/>
              <a:gd name="T64" fmla="*/ 12700 w 60"/>
              <a:gd name="T65" fmla="*/ 15875 h 77"/>
              <a:gd name="T66" fmla="*/ 19050 w 60"/>
              <a:gd name="T67" fmla="*/ 4763 h 77"/>
              <a:gd name="T68" fmla="*/ 31750 w 60"/>
              <a:gd name="T69" fmla="*/ 0 h 77"/>
              <a:gd name="T70" fmla="*/ 44450 w 60"/>
              <a:gd name="T71" fmla="*/ 0 h 77"/>
              <a:gd name="T72" fmla="*/ 57150 w 60"/>
              <a:gd name="T73" fmla="*/ 0 h 77"/>
              <a:gd name="T74" fmla="*/ 69850 w 60"/>
              <a:gd name="T75" fmla="*/ 0 h 77"/>
              <a:gd name="T76" fmla="*/ 76200 w 60"/>
              <a:gd name="T77" fmla="*/ 4763 h 77"/>
              <a:gd name="T78" fmla="*/ 82550 w 60"/>
              <a:gd name="T79" fmla="*/ 9525 h 77"/>
              <a:gd name="T80" fmla="*/ 88900 w 60"/>
              <a:gd name="T81" fmla="*/ 20638 h 77"/>
              <a:gd name="T82" fmla="*/ 88900 w 60"/>
              <a:gd name="T83" fmla="*/ 26988 h 77"/>
              <a:gd name="T84" fmla="*/ 88900 w 60"/>
              <a:gd name="T85" fmla="*/ 36513 h 77"/>
              <a:gd name="T86" fmla="*/ 82550 w 60"/>
              <a:gd name="T87" fmla="*/ 42863 h 77"/>
              <a:gd name="T88" fmla="*/ 76200 w 60"/>
              <a:gd name="T89" fmla="*/ 47625 h 77"/>
              <a:gd name="T90" fmla="*/ 69850 w 60"/>
              <a:gd name="T91" fmla="*/ 52388 h 77"/>
              <a:gd name="T92" fmla="*/ 82550 w 60"/>
              <a:gd name="T93" fmla="*/ 58738 h 77"/>
              <a:gd name="T94" fmla="*/ 88900 w 60"/>
              <a:gd name="T95" fmla="*/ 63500 h 77"/>
              <a:gd name="T96" fmla="*/ 95250 w 60"/>
              <a:gd name="T97" fmla="*/ 74613 h 77"/>
              <a:gd name="T98" fmla="*/ 95250 w 60"/>
              <a:gd name="T99" fmla="*/ 84138 h 77"/>
              <a:gd name="T100" fmla="*/ 95250 w 60"/>
              <a:gd name="T101" fmla="*/ 95250 h 77"/>
              <a:gd name="T102" fmla="*/ 82550 w 60"/>
              <a:gd name="T103" fmla="*/ 111125 h 77"/>
              <a:gd name="T104" fmla="*/ 69850 w 60"/>
              <a:gd name="T105" fmla="*/ 115888 h 77"/>
              <a:gd name="T106" fmla="*/ 50800 w 60"/>
              <a:gd name="T107" fmla="*/ 122238 h 77"/>
              <a:gd name="T108" fmla="*/ 31750 w 60"/>
              <a:gd name="T109" fmla="*/ 115888 h 77"/>
              <a:gd name="T110" fmla="*/ 19050 w 60"/>
              <a:gd name="T111" fmla="*/ 111125 h 77"/>
              <a:gd name="T112" fmla="*/ 6350 w 60"/>
              <a:gd name="T113" fmla="*/ 100013 h 77"/>
              <a:gd name="T114" fmla="*/ 0 w 60"/>
              <a:gd name="T115" fmla="*/ 90488 h 7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" h="77">
                <a:moveTo>
                  <a:pt x="0" y="57"/>
                </a:moveTo>
                <a:lnTo>
                  <a:pt x="12" y="53"/>
                </a:lnTo>
                <a:lnTo>
                  <a:pt x="16" y="60"/>
                </a:lnTo>
                <a:lnTo>
                  <a:pt x="20" y="63"/>
                </a:lnTo>
                <a:lnTo>
                  <a:pt x="24" y="67"/>
                </a:lnTo>
                <a:lnTo>
                  <a:pt x="32" y="67"/>
                </a:lnTo>
                <a:lnTo>
                  <a:pt x="40" y="67"/>
                </a:lnTo>
                <a:lnTo>
                  <a:pt x="44" y="63"/>
                </a:lnTo>
                <a:lnTo>
                  <a:pt x="48" y="57"/>
                </a:lnTo>
                <a:lnTo>
                  <a:pt x="48" y="53"/>
                </a:lnTo>
                <a:lnTo>
                  <a:pt x="48" y="47"/>
                </a:lnTo>
                <a:lnTo>
                  <a:pt x="44" y="40"/>
                </a:lnTo>
                <a:lnTo>
                  <a:pt x="40" y="40"/>
                </a:lnTo>
                <a:lnTo>
                  <a:pt x="32" y="37"/>
                </a:lnTo>
                <a:lnTo>
                  <a:pt x="28" y="37"/>
                </a:lnTo>
                <a:lnTo>
                  <a:pt x="24" y="40"/>
                </a:lnTo>
                <a:lnTo>
                  <a:pt x="24" y="30"/>
                </a:lnTo>
                <a:lnTo>
                  <a:pt x="28" y="30"/>
                </a:lnTo>
                <a:lnTo>
                  <a:pt x="32" y="30"/>
                </a:lnTo>
                <a:lnTo>
                  <a:pt x="40" y="27"/>
                </a:lnTo>
                <a:lnTo>
                  <a:pt x="44" y="23"/>
                </a:lnTo>
                <a:lnTo>
                  <a:pt x="44" y="17"/>
                </a:lnTo>
                <a:lnTo>
                  <a:pt x="44" y="13"/>
                </a:lnTo>
                <a:lnTo>
                  <a:pt x="40" y="10"/>
                </a:lnTo>
                <a:lnTo>
                  <a:pt x="36" y="6"/>
                </a:lnTo>
                <a:lnTo>
                  <a:pt x="32" y="6"/>
                </a:lnTo>
                <a:lnTo>
                  <a:pt x="24" y="6"/>
                </a:lnTo>
                <a:lnTo>
                  <a:pt x="20" y="10"/>
                </a:lnTo>
                <a:lnTo>
                  <a:pt x="16" y="13"/>
                </a:lnTo>
                <a:lnTo>
                  <a:pt x="16" y="20"/>
                </a:lnTo>
                <a:lnTo>
                  <a:pt x="4" y="20"/>
                </a:lnTo>
                <a:lnTo>
                  <a:pt x="8" y="10"/>
                </a:lnTo>
                <a:lnTo>
                  <a:pt x="12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0"/>
                </a:lnTo>
                <a:lnTo>
                  <a:pt x="48" y="3"/>
                </a:lnTo>
                <a:lnTo>
                  <a:pt x="52" y="6"/>
                </a:lnTo>
                <a:lnTo>
                  <a:pt x="56" y="13"/>
                </a:lnTo>
                <a:lnTo>
                  <a:pt x="56" y="17"/>
                </a:lnTo>
                <a:lnTo>
                  <a:pt x="56" y="23"/>
                </a:lnTo>
                <a:lnTo>
                  <a:pt x="52" y="27"/>
                </a:lnTo>
                <a:lnTo>
                  <a:pt x="48" y="30"/>
                </a:lnTo>
                <a:lnTo>
                  <a:pt x="44" y="33"/>
                </a:lnTo>
                <a:lnTo>
                  <a:pt x="52" y="37"/>
                </a:lnTo>
                <a:lnTo>
                  <a:pt x="56" y="40"/>
                </a:lnTo>
                <a:lnTo>
                  <a:pt x="60" y="47"/>
                </a:lnTo>
                <a:lnTo>
                  <a:pt x="60" y="53"/>
                </a:lnTo>
                <a:lnTo>
                  <a:pt x="60" y="60"/>
                </a:lnTo>
                <a:lnTo>
                  <a:pt x="52" y="70"/>
                </a:lnTo>
                <a:lnTo>
                  <a:pt x="44" y="73"/>
                </a:lnTo>
                <a:lnTo>
                  <a:pt x="32" y="77"/>
                </a:lnTo>
                <a:lnTo>
                  <a:pt x="20" y="73"/>
                </a:lnTo>
                <a:lnTo>
                  <a:pt x="12" y="70"/>
                </a:lnTo>
                <a:lnTo>
                  <a:pt x="4" y="63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9" name="Freeform 241"/>
          <p:cNvSpPr>
            <a:spLocks noEditPoints="1"/>
          </p:cNvSpPr>
          <p:nvPr/>
        </p:nvSpPr>
        <p:spPr bwMode="auto">
          <a:xfrm>
            <a:off x="1049338" y="1946275"/>
            <a:ext cx="19050" cy="122238"/>
          </a:xfrm>
          <a:custGeom>
            <a:avLst/>
            <a:gdLst>
              <a:gd name="T0" fmla="*/ 0 w 12"/>
              <a:gd name="T1" fmla="*/ 15875 h 77"/>
              <a:gd name="T2" fmla="*/ 0 w 12"/>
              <a:gd name="T3" fmla="*/ 0 h 77"/>
              <a:gd name="T4" fmla="*/ 19050 w 12"/>
              <a:gd name="T5" fmla="*/ 0 h 77"/>
              <a:gd name="T6" fmla="*/ 19050 w 12"/>
              <a:gd name="T7" fmla="*/ 15875 h 77"/>
              <a:gd name="T8" fmla="*/ 0 w 12"/>
              <a:gd name="T9" fmla="*/ 15875 h 77"/>
              <a:gd name="T10" fmla="*/ 0 w 12"/>
              <a:gd name="T11" fmla="*/ 122238 h 77"/>
              <a:gd name="T12" fmla="*/ 0 w 12"/>
              <a:gd name="T13" fmla="*/ 31750 h 77"/>
              <a:gd name="T14" fmla="*/ 19050 w 12"/>
              <a:gd name="T15" fmla="*/ 31750 h 77"/>
              <a:gd name="T16" fmla="*/ 19050 w 12"/>
              <a:gd name="T17" fmla="*/ 122238 h 77"/>
              <a:gd name="T18" fmla="*/ 0 w 12"/>
              <a:gd name="T19" fmla="*/ 122238 h 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" h="7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0" y="10"/>
                </a:lnTo>
                <a:close/>
                <a:moveTo>
                  <a:pt x="0" y="77"/>
                </a:moveTo>
                <a:lnTo>
                  <a:pt x="0" y="20"/>
                </a:lnTo>
                <a:lnTo>
                  <a:pt x="12" y="20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0" name="Freeform 242"/>
          <p:cNvSpPr>
            <a:spLocks/>
          </p:cNvSpPr>
          <p:nvPr/>
        </p:nvSpPr>
        <p:spPr bwMode="auto">
          <a:xfrm>
            <a:off x="1081088" y="1939925"/>
            <a:ext cx="63500" cy="128588"/>
          </a:xfrm>
          <a:custGeom>
            <a:avLst/>
            <a:gdLst>
              <a:gd name="T0" fmla="*/ 19050 w 40"/>
              <a:gd name="T1" fmla="*/ 128588 h 81"/>
              <a:gd name="T2" fmla="*/ 19050 w 40"/>
              <a:gd name="T3" fmla="*/ 53975 h 81"/>
              <a:gd name="T4" fmla="*/ 0 w 40"/>
              <a:gd name="T5" fmla="*/ 53975 h 81"/>
              <a:gd name="T6" fmla="*/ 0 w 40"/>
              <a:gd name="T7" fmla="*/ 38100 h 81"/>
              <a:gd name="T8" fmla="*/ 19050 w 40"/>
              <a:gd name="T9" fmla="*/ 38100 h 81"/>
              <a:gd name="T10" fmla="*/ 19050 w 40"/>
              <a:gd name="T11" fmla="*/ 26988 h 81"/>
              <a:gd name="T12" fmla="*/ 19050 w 40"/>
              <a:gd name="T13" fmla="*/ 22225 h 81"/>
              <a:gd name="T14" fmla="*/ 19050 w 40"/>
              <a:gd name="T15" fmla="*/ 17463 h 81"/>
              <a:gd name="T16" fmla="*/ 25400 w 40"/>
              <a:gd name="T17" fmla="*/ 11113 h 81"/>
              <a:gd name="T18" fmla="*/ 31750 w 40"/>
              <a:gd name="T19" fmla="*/ 6350 h 81"/>
              <a:gd name="T20" fmla="*/ 38100 w 40"/>
              <a:gd name="T21" fmla="*/ 0 h 81"/>
              <a:gd name="T22" fmla="*/ 50800 w 40"/>
              <a:gd name="T23" fmla="*/ 0 h 81"/>
              <a:gd name="T24" fmla="*/ 57150 w 40"/>
              <a:gd name="T25" fmla="*/ 0 h 81"/>
              <a:gd name="T26" fmla="*/ 63500 w 40"/>
              <a:gd name="T27" fmla="*/ 6350 h 81"/>
              <a:gd name="T28" fmla="*/ 63500 w 40"/>
              <a:gd name="T29" fmla="*/ 17463 h 81"/>
              <a:gd name="T30" fmla="*/ 57150 w 40"/>
              <a:gd name="T31" fmla="*/ 17463 h 81"/>
              <a:gd name="T32" fmla="*/ 50800 w 40"/>
              <a:gd name="T33" fmla="*/ 17463 h 81"/>
              <a:gd name="T34" fmla="*/ 44450 w 40"/>
              <a:gd name="T35" fmla="*/ 17463 h 81"/>
              <a:gd name="T36" fmla="*/ 38100 w 40"/>
              <a:gd name="T37" fmla="*/ 17463 h 81"/>
              <a:gd name="T38" fmla="*/ 38100 w 40"/>
              <a:gd name="T39" fmla="*/ 22225 h 81"/>
              <a:gd name="T40" fmla="*/ 38100 w 40"/>
              <a:gd name="T41" fmla="*/ 26988 h 81"/>
              <a:gd name="T42" fmla="*/ 38100 w 40"/>
              <a:gd name="T43" fmla="*/ 38100 h 81"/>
              <a:gd name="T44" fmla="*/ 57150 w 40"/>
              <a:gd name="T45" fmla="*/ 38100 h 81"/>
              <a:gd name="T46" fmla="*/ 57150 w 40"/>
              <a:gd name="T47" fmla="*/ 53975 h 81"/>
              <a:gd name="T48" fmla="*/ 38100 w 40"/>
              <a:gd name="T49" fmla="*/ 53975 h 81"/>
              <a:gd name="T50" fmla="*/ 38100 w 40"/>
              <a:gd name="T51" fmla="*/ 128588 h 81"/>
              <a:gd name="T52" fmla="*/ 19050 w 40"/>
              <a:gd name="T53" fmla="*/ 128588 h 8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0" h="81">
                <a:moveTo>
                  <a:pt x="12" y="81"/>
                </a:moveTo>
                <a:lnTo>
                  <a:pt x="12" y="34"/>
                </a:lnTo>
                <a:lnTo>
                  <a:pt x="0" y="34"/>
                </a:lnTo>
                <a:lnTo>
                  <a:pt x="0" y="24"/>
                </a:lnTo>
                <a:lnTo>
                  <a:pt x="12" y="24"/>
                </a:lnTo>
                <a:lnTo>
                  <a:pt x="12" y="17"/>
                </a:lnTo>
                <a:lnTo>
                  <a:pt x="12" y="14"/>
                </a:lnTo>
                <a:lnTo>
                  <a:pt x="12" y="11"/>
                </a:lnTo>
                <a:lnTo>
                  <a:pt x="16" y="7"/>
                </a:lnTo>
                <a:lnTo>
                  <a:pt x="20" y="4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0" y="4"/>
                </a:lnTo>
                <a:lnTo>
                  <a:pt x="40" y="11"/>
                </a:lnTo>
                <a:lnTo>
                  <a:pt x="36" y="11"/>
                </a:lnTo>
                <a:lnTo>
                  <a:pt x="32" y="11"/>
                </a:lnTo>
                <a:lnTo>
                  <a:pt x="28" y="11"/>
                </a:lnTo>
                <a:lnTo>
                  <a:pt x="24" y="11"/>
                </a:lnTo>
                <a:lnTo>
                  <a:pt x="24" y="14"/>
                </a:lnTo>
                <a:lnTo>
                  <a:pt x="24" y="17"/>
                </a:lnTo>
                <a:lnTo>
                  <a:pt x="24" y="24"/>
                </a:lnTo>
                <a:lnTo>
                  <a:pt x="36" y="24"/>
                </a:lnTo>
                <a:lnTo>
                  <a:pt x="36" y="34"/>
                </a:lnTo>
                <a:lnTo>
                  <a:pt x="24" y="34"/>
                </a:lnTo>
                <a:lnTo>
                  <a:pt x="24" y="81"/>
                </a:lnTo>
                <a:lnTo>
                  <a:pt x="12" y="8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1" name="Freeform 243"/>
          <p:cNvSpPr>
            <a:spLocks noEditPoints="1"/>
          </p:cNvSpPr>
          <p:nvPr/>
        </p:nvSpPr>
        <p:spPr bwMode="auto">
          <a:xfrm>
            <a:off x="1201738" y="1935163"/>
            <a:ext cx="95250" cy="149225"/>
          </a:xfrm>
          <a:custGeom>
            <a:avLst/>
            <a:gdLst>
              <a:gd name="T0" fmla="*/ 44450 w 60"/>
              <a:gd name="T1" fmla="*/ 133350 h 94"/>
              <a:gd name="T2" fmla="*/ 25400 w 60"/>
              <a:gd name="T3" fmla="*/ 127000 h 94"/>
              <a:gd name="T4" fmla="*/ 6350 w 60"/>
              <a:gd name="T5" fmla="*/ 117475 h 94"/>
              <a:gd name="T6" fmla="*/ 0 w 60"/>
              <a:gd name="T7" fmla="*/ 95250 h 94"/>
              <a:gd name="T8" fmla="*/ 25400 w 60"/>
              <a:gd name="T9" fmla="*/ 101600 h 94"/>
              <a:gd name="T10" fmla="*/ 38100 w 60"/>
              <a:gd name="T11" fmla="*/ 111125 h 94"/>
              <a:gd name="T12" fmla="*/ 44450 w 60"/>
              <a:gd name="T13" fmla="*/ 74613 h 94"/>
              <a:gd name="T14" fmla="*/ 19050 w 60"/>
              <a:gd name="T15" fmla="*/ 63500 h 94"/>
              <a:gd name="T16" fmla="*/ 6350 w 60"/>
              <a:gd name="T17" fmla="*/ 53975 h 94"/>
              <a:gd name="T18" fmla="*/ 6350 w 60"/>
              <a:gd name="T19" fmla="*/ 42863 h 94"/>
              <a:gd name="T20" fmla="*/ 19050 w 60"/>
              <a:gd name="T21" fmla="*/ 15875 h 94"/>
              <a:gd name="T22" fmla="*/ 44450 w 60"/>
              <a:gd name="T23" fmla="*/ 11113 h 94"/>
              <a:gd name="T24" fmla="*/ 57150 w 60"/>
              <a:gd name="T25" fmla="*/ 0 h 94"/>
              <a:gd name="T26" fmla="*/ 69850 w 60"/>
              <a:gd name="T27" fmla="*/ 11113 h 94"/>
              <a:gd name="T28" fmla="*/ 88900 w 60"/>
              <a:gd name="T29" fmla="*/ 26988 h 94"/>
              <a:gd name="T30" fmla="*/ 76200 w 60"/>
              <a:gd name="T31" fmla="*/ 42863 h 94"/>
              <a:gd name="T32" fmla="*/ 69850 w 60"/>
              <a:gd name="T33" fmla="*/ 31750 h 94"/>
              <a:gd name="T34" fmla="*/ 57150 w 60"/>
              <a:gd name="T35" fmla="*/ 26988 h 94"/>
              <a:gd name="T36" fmla="*/ 63500 w 60"/>
              <a:gd name="T37" fmla="*/ 63500 h 94"/>
              <a:gd name="T38" fmla="*/ 8255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95250 w 60"/>
              <a:gd name="T45" fmla="*/ 106363 h 94"/>
              <a:gd name="T46" fmla="*/ 69850 w 60"/>
              <a:gd name="T47" fmla="*/ 127000 h 94"/>
              <a:gd name="T48" fmla="*/ 57150 w 60"/>
              <a:gd name="T49" fmla="*/ 149225 h 94"/>
              <a:gd name="T50" fmla="*/ 44450 w 60"/>
              <a:gd name="T51" fmla="*/ 22225 h 94"/>
              <a:gd name="T52" fmla="*/ 31750 w 60"/>
              <a:gd name="T53" fmla="*/ 26988 h 94"/>
              <a:gd name="T54" fmla="*/ 25400 w 60"/>
              <a:gd name="T55" fmla="*/ 38100 h 94"/>
              <a:gd name="T56" fmla="*/ 25400 w 60"/>
              <a:gd name="T57" fmla="*/ 47625 h 94"/>
              <a:gd name="T58" fmla="*/ 44450 w 60"/>
              <a:gd name="T59" fmla="*/ 58738 h 94"/>
              <a:gd name="T60" fmla="*/ 57150 w 60"/>
              <a:gd name="T61" fmla="*/ 117475 h 94"/>
              <a:gd name="T62" fmla="*/ 69850 w 60"/>
              <a:gd name="T63" fmla="*/ 111125 h 94"/>
              <a:gd name="T64" fmla="*/ 76200 w 60"/>
              <a:gd name="T65" fmla="*/ 95250 h 94"/>
              <a:gd name="T66" fmla="*/ 76200 w 60"/>
              <a:gd name="T67" fmla="*/ 85725 h 94"/>
              <a:gd name="T68" fmla="*/ 5715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8" y="94"/>
                </a:moveTo>
                <a:lnTo>
                  <a:pt x="28" y="84"/>
                </a:lnTo>
                <a:lnTo>
                  <a:pt x="20" y="84"/>
                </a:lnTo>
                <a:lnTo>
                  <a:pt x="16" y="80"/>
                </a:lnTo>
                <a:lnTo>
                  <a:pt x="8" y="77"/>
                </a:lnTo>
                <a:lnTo>
                  <a:pt x="4" y="74"/>
                </a:lnTo>
                <a:lnTo>
                  <a:pt x="4" y="67"/>
                </a:lnTo>
                <a:lnTo>
                  <a:pt x="0" y="60"/>
                </a:lnTo>
                <a:lnTo>
                  <a:pt x="12" y="60"/>
                </a:lnTo>
                <a:lnTo>
                  <a:pt x="16" y="64"/>
                </a:lnTo>
                <a:lnTo>
                  <a:pt x="16" y="67"/>
                </a:lnTo>
                <a:lnTo>
                  <a:pt x="24" y="70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4" y="30"/>
                </a:lnTo>
                <a:lnTo>
                  <a:pt x="4" y="27"/>
                </a:lnTo>
                <a:lnTo>
                  <a:pt x="4" y="17"/>
                </a:lnTo>
                <a:lnTo>
                  <a:pt x="12" y="10"/>
                </a:lnTo>
                <a:lnTo>
                  <a:pt x="20" y="7"/>
                </a:lnTo>
                <a:lnTo>
                  <a:pt x="28" y="7"/>
                </a:lnTo>
                <a:lnTo>
                  <a:pt x="28" y="0"/>
                </a:lnTo>
                <a:lnTo>
                  <a:pt x="36" y="0"/>
                </a:lnTo>
                <a:lnTo>
                  <a:pt x="36" y="7"/>
                </a:lnTo>
                <a:lnTo>
                  <a:pt x="44" y="7"/>
                </a:lnTo>
                <a:lnTo>
                  <a:pt x="52" y="10"/>
                </a:lnTo>
                <a:lnTo>
                  <a:pt x="56" y="17"/>
                </a:lnTo>
                <a:lnTo>
                  <a:pt x="60" y="24"/>
                </a:lnTo>
                <a:lnTo>
                  <a:pt x="48" y="27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6" y="37"/>
                </a:lnTo>
                <a:lnTo>
                  <a:pt x="40" y="40"/>
                </a:lnTo>
                <a:lnTo>
                  <a:pt x="48" y="40"/>
                </a:lnTo>
                <a:lnTo>
                  <a:pt x="52" y="44"/>
                </a:lnTo>
                <a:lnTo>
                  <a:pt x="56" y="47"/>
                </a:lnTo>
                <a:lnTo>
                  <a:pt x="60" y="50"/>
                </a:lnTo>
                <a:lnTo>
                  <a:pt x="60" y="57"/>
                </a:lnTo>
                <a:lnTo>
                  <a:pt x="60" y="60"/>
                </a:lnTo>
                <a:lnTo>
                  <a:pt x="60" y="67"/>
                </a:lnTo>
                <a:lnTo>
                  <a:pt x="56" y="77"/>
                </a:lnTo>
                <a:lnTo>
                  <a:pt x="44" y="80"/>
                </a:lnTo>
                <a:lnTo>
                  <a:pt x="36" y="84"/>
                </a:lnTo>
                <a:lnTo>
                  <a:pt x="36" y="94"/>
                </a:lnTo>
                <a:lnTo>
                  <a:pt x="28" y="94"/>
                </a:lnTo>
                <a:close/>
                <a:moveTo>
                  <a:pt x="28" y="14"/>
                </a:moveTo>
                <a:lnTo>
                  <a:pt x="24" y="17"/>
                </a:lnTo>
                <a:lnTo>
                  <a:pt x="20" y="17"/>
                </a:lnTo>
                <a:lnTo>
                  <a:pt x="16" y="20"/>
                </a:lnTo>
                <a:lnTo>
                  <a:pt x="16" y="24"/>
                </a:lnTo>
                <a:lnTo>
                  <a:pt x="16" y="27"/>
                </a:lnTo>
                <a:lnTo>
                  <a:pt x="16" y="30"/>
                </a:lnTo>
                <a:lnTo>
                  <a:pt x="20" y="34"/>
                </a:lnTo>
                <a:lnTo>
                  <a:pt x="28" y="37"/>
                </a:lnTo>
                <a:lnTo>
                  <a:pt x="28" y="14"/>
                </a:lnTo>
                <a:close/>
                <a:moveTo>
                  <a:pt x="36" y="74"/>
                </a:moveTo>
                <a:lnTo>
                  <a:pt x="40" y="70"/>
                </a:lnTo>
                <a:lnTo>
                  <a:pt x="44" y="70"/>
                </a:lnTo>
                <a:lnTo>
                  <a:pt x="48" y="64"/>
                </a:lnTo>
                <a:lnTo>
                  <a:pt x="48" y="60"/>
                </a:lnTo>
                <a:lnTo>
                  <a:pt x="48" y="57"/>
                </a:lnTo>
                <a:lnTo>
                  <a:pt x="48" y="54"/>
                </a:lnTo>
                <a:lnTo>
                  <a:pt x="40" y="50"/>
                </a:lnTo>
                <a:lnTo>
                  <a:pt x="36" y="47"/>
                </a:lnTo>
                <a:lnTo>
                  <a:pt x="36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2" name="Freeform 244"/>
          <p:cNvSpPr>
            <a:spLocks/>
          </p:cNvSpPr>
          <p:nvPr/>
        </p:nvSpPr>
        <p:spPr bwMode="auto">
          <a:xfrm>
            <a:off x="1316038" y="1978025"/>
            <a:ext cx="82550" cy="90488"/>
          </a:xfrm>
          <a:custGeom>
            <a:avLst/>
            <a:gdLst>
              <a:gd name="T0" fmla="*/ 19050 w 52"/>
              <a:gd name="T1" fmla="*/ 58738 h 57"/>
              <a:gd name="T2" fmla="*/ 25400 w 52"/>
              <a:gd name="T3" fmla="*/ 68263 h 57"/>
              <a:gd name="T4" fmla="*/ 44450 w 52"/>
              <a:gd name="T5" fmla="*/ 74613 h 57"/>
              <a:gd name="T6" fmla="*/ 57150 w 52"/>
              <a:gd name="T7" fmla="*/ 74613 h 57"/>
              <a:gd name="T8" fmla="*/ 63500 w 52"/>
              <a:gd name="T9" fmla="*/ 63500 h 57"/>
              <a:gd name="T10" fmla="*/ 57150 w 52"/>
              <a:gd name="T11" fmla="*/ 58738 h 57"/>
              <a:gd name="T12" fmla="*/ 44450 w 52"/>
              <a:gd name="T13" fmla="*/ 52388 h 57"/>
              <a:gd name="T14" fmla="*/ 19050 w 52"/>
              <a:gd name="T15" fmla="*/ 42863 h 57"/>
              <a:gd name="T16" fmla="*/ 6350 w 52"/>
              <a:gd name="T17" fmla="*/ 36513 h 57"/>
              <a:gd name="T18" fmla="*/ 0 w 52"/>
              <a:gd name="T19" fmla="*/ 20638 h 57"/>
              <a:gd name="T20" fmla="*/ 6350 w 52"/>
              <a:gd name="T21" fmla="*/ 11113 h 57"/>
              <a:gd name="T22" fmla="*/ 12700 w 52"/>
              <a:gd name="T23" fmla="*/ 4763 h 57"/>
              <a:gd name="T24" fmla="*/ 25400 w 52"/>
              <a:gd name="T25" fmla="*/ 0 h 57"/>
              <a:gd name="T26" fmla="*/ 38100 w 52"/>
              <a:gd name="T27" fmla="*/ 0 h 57"/>
              <a:gd name="T28" fmla="*/ 57150 w 52"/>
              <a:gd name="T29" fmla="*/ 0 h 57"/>
              <a:gd name="T30" fmla="*/ 69850 w 52"/>
              <a:gd name="T31" fmla="*/ 11113 h 57"/>
              <a:gd name="T32" fmla="*/ 76200 w 52"/>
              <a:gd name="T33" fmla="*/ 20638 h 57"/>
              <a:gd name="T34" fmla="*/ 57150 w 52"/>
              <a:gd name="T35" fmla="*/ 20638 h 57"/>
              <a:gd name="T36" fmla="*/ 44450 w 52"/>
              <a:gd name="T37" fmla="*/ 11113 h 57"/>
              <a:gd name="T38" fmla="*/ 31750 w 52"/>
              <a:gd name="T39" fmla="*/ 11113 h 57"/>
              <a:gd name="T40" fmla="*/ 19050 w 52"/>
              <a:gd name="T41" fmla="*/ 15875 h 57"/>
              <a:gd name="T42" fmla="*/ 19050 w 52"/>
              <a:gd name="T43" fmla="*/ 26988 h 57"/>
              <a:gd name="T44" fmla="*/ 25400 w 52"/>
              <a:gd name="T45" fmla="*/ 26988 h 57"/>
              <a:gd name="T46" fmla="*/ 31750 w 52"/>
              <a:gd name="T47" fmla="*/ 31750 h 57"/>
              <a:gd name="T48" fmla="*/ 57150 w 52"/>
              <a:gd name="T49" fmla="*/ 36513 h 57"/>
              <a:gd name="T50" fmla="*/ 76200 w 52"/>
              <a:gd name="T51" fmla="*/ 42863 h 57"/>
              <a:gd name="T52" fmla="*/ 82550 w 52"/>
              <a:gd name="T53" fmla="*/ 52388 h 57"/>
              <a:gd name="T54" fmla="*/ 82550 w 52"/>
              <a:gd name="T55" fmla="*/ 68263 h 57"/>
              <a:gd name="T56" fmla="*/ 76200 w 52"/>
              <a:gd name="T57" fmla="*/ 79375 h 57"/>
              <a:gd name="T58" fmla="*/ 57150 w 52"/>
              <a:gd name="T59" fmla="*/ 90488 h 57"/>
              <a:gd name="T60" fmla="*/ 25400 w 52"/>
              <a:gd name="T61" fmla="*/ 90488 h 57"/>
              <a:gd name="T62" fmla="*/ 0 w 52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0" y="40"/>
                </a:moveTo>
                <a:lnTo>
                  <a:pt x="12" y="37"/>
                </a:lnTo>
                <a:lnTo>
                  <a:pt x="12" y="43"/>
                </a:lnTo>
                <a:lnTo>
                  <a:pt x="16" y="43"/>
                </a:lnTo>
                <a:lnTo>
                  <a:pt x="20" y="47"/>
                </a:lnTo>
                <a:lnTo>
                  <a:pt x="28" y="47"/>
                </a:lnTo>
                <a:lnTo>
                  <a:pt x="32" y="47"/>
                </a:lnTo>
                <a:lnTo>
                  <a:pt x="36" y="47"/>
                </a:lnTo>
                <a:lnTo>
                  <a:pt x="40" y="43"/>
                </a:lnTo>
                <a:lnTo>
                  <a:pt x="40" y="40"/>
                </a:lnTo>
                <a:lnTo>
                  <a:pt x="40" y="37"/>
                </a:lnTo>
                <a:lnTo>
                  <a:pt x="36" y="37"/>
                </a:lnTo>
                <a:lnTo>
                  <a:pt x="32" y="33"/>
                </a:lnTo>
                <a:lnTo>
                  <a:pt x="28" y="33"/>
                </a:lnTo>
                <a:lnTo>
                  <a:pt x="16" y="30"/>
                </a:lnTo>
                <a:lnTo>
                  <a:pt x="12" y="27"/>
                </a:lnTo>
                <a:lnTo>
                  <a:pt x="4" y="27"/>
                </a:lnTo>
                <a:lnTo>
                  <a:pt x="4" y="23"/>
                </a:lnTo>
                <a:lnTo>
                  <a:pt x="0" y="20"/>
                </a:lnTo>
                <a:lnTo>
                  <a:pt x="0" y="13"/>
                </a:lnTo>
                <a:lnTo>
                  <a:pt x="0" y="10"/>
                </a:lnTo>
                <a:lnTo>
                  <a:pt x="4" y="7"/>
                </a:lnTo>
                <a:lnTo>
                  <a:pt x="4" y="3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4" y="7"/>
                </a:lnTo>
                <a:lnTo>
                  <a:pt x="48" y="10"/>
                </a:lnTo>
                <a:lnTo>
                  <a:pt x="48" y="13"/>
                </a:lnTo>
                <a:lnTo>
                  <a:pt x="36" y="17"/>
                </a:lnTo>
                <a:lnTo>
                  <a:pt x="36" y="13"/>
                </a:lnTo>
                <a:lnTo>
                  <a:pt x="32" y="10"/>
                </a:lnTo>
                <a:lnTo>
                  <a:pt x="28" y="7"/>
                </a:lnTo>
                <a:lnTo>
                  <a:pt x="24" y="7"/>
                </a:lnTo>
                <a:lnTo>
                  <a:pt x="20" y="7"/>
                </a:lnTo>
                <a:lnTo>
                  <a:pt x="16" y="10"/>
                </a:lnTo>
                <a:lnTo>
                  <a:pt x="12" y="10"/>
                </a:lnTo>
                <a:lnTo>
                  <a:pt x="12" y="13"/>
                </a:lnTo>
                <a:lnTo>
                  <a:pt x="12" y="17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4" y="20"/>
                </a:lnTo>
                <a:lnTo>
                  <a:pt x="36" y="23"/>
                </a:lnTo>
                <a:lnTo>
                  <a:pt x="40" y="27"/>
                </a:lnTo>
                <a:lnTo>
                  <a:pt x="48" y="27"/>
                </a:lnTo>
                <a:lnTo>
                  <a:pt x="52" y="30"/>
                </a:lnTo>
                <a:lnTo>
                  <a:pt x="52" y="33"/>
                </a:lnTo>
                <a:lnTo>
                  <a:pt x="52" y="40"/>
                </a:lnTo>
                <a:lnTo>
                  <a:pt x="52" y="43"/>
                </a:lnTo>
                <a:lnTo>
                  <a:pt x="52" y="47"/>
                </a:lnTo>
                <a:lnTo>
                  <a:pt x="48" y="50"/>
                </a:lnTo>
                <a:lnTo>
                  <a:pt x="40" y="53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3"/>
                </a:lnTo>
                <a:lnTo>
                  <a:pt x="0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3" name="Freeform 245"/>
          <p:cNvSpPr>
            <a:spLocks/>
          </p:cNvSpPr>
          <p:nvPr/>
        </p:nvSpPr>
        <p:spPr bwMode="auto">
          <a:xfrm>
            <a:off x="1417638" y="1946275"/>
            <a:ext cx="95250" cy="122238"/>
          </a:xfrm>
          <a:custGeom>
            <a:avLst/>
            <a:gdLst>
              <a:gd name="T0" fmla="*/ 95250 w 60"/>
              <a:gd name="T1" fmla="*/ 106363 h 77"/>
              <a:gd name="T2" fmla="*/ 95250 w 60"/>
              <a:gd name="T3" fmla="*/ 122238 h 77"/>
              <a:gd name="T4" fmla="*/ 0 w 60"/>
              <a:gd name="T5" fmla="*/ 122238 h 77"/>
              <a:gd name="T6" fmla="*/ 0 w 60"/>
              <a:gd name="T7" fmla="*/ 115888 h 77"/>
              <a:gd name="T8" fmla="*/ 0 w 60"/>
              <a:gd name="T9" fmla="*/ 111125 h 77"/>
              <a:gd name="T10" fmla="*/ 6350 w 60"/>
              <a:gd name="T11" fmla="*/ 100013 h 77"/>
              <a:gd name="T12" fmla="*/ 12700 w 60"/>
              <a:gd name="T13" fmla="*/ 90488 h 77"/>
              <a:gd name="T14" fmla="*/ 19050 w 60"/>
              <a:gd name="T15" fmla="*/ 84138 h 77"/>
              <a:gd name="T16" fmla="*/ 31750 w 60"/>
              <a:gd name="T17" fmla="*/ 74613 h 77"/>
              <a:gd name="T18" fmla="*/ 50800 w 60"/>
              <a:gd name="T19" fmla="*/ 58738 h 77"/>
              <a:gd name="T20" fmla="*/ 63500 w 60"/>
              <a:gd name="T21" fmla="*/ 47625 h 77"/>
              <a:gd name="T22" fmla="*/ 69850 w 60"/>
              <a:gd name="T23" fmla="*/ 42863 h 77"/>
              <a:gd name="T24" fmla="*/ 69850 w 60"/>
              <a:gd name="T25" fmla="*/ 31750 h 77"/>
              <a:gd name="T26" fmla="*/ 69850 w 60"/>
              <a:gd name="T27" fmla="*/ 20638 h 77"/>
              <a:gd name="T28" fmla="*/ 63500 w 60"/>
              <a:gd name="T29" fmla="*/ 15875 h 77"/>
              <a:gd name="T30" fmla="*/ 57150 w 60"/>
              <a:gd name="T31" fmla="*/ 15875 h 77"/>
              <a:gd name="T32" fmla="*/ 44450 w 60"/>
              <a:gd name="T33" fmla="*/ 11113 h 77"/>
              <a:gd name="T34" fmla="*/ 38100 w 60"/>
              <a:gd name="T35" fmla="*/ 15875 h 77"/>
              <a:gd name="T36" fmla="*/ 25400 w 60"/>
              <a:gd name="T37" fmla="*/ 15875 h 77"/>
              <a:gd name="T38" fmla="*/ 19050 w 60"/>
              <a:gd name="T39" fmla="*/ 26988 h 77"/>
              <a:gd name="T40" fmla="*/ 19050 w 60"/>
              <a:gd name="T41" fmla="*/ 31750 h 77"/>
              <a:gd name="T42" fmla="*/ 0 w 60"/>
              <a:gd name="T43" fmla="*/ 31750 h 77"/>
              <a:gd name="T44" fmla="*/ 6350 w 60"/>
              <a:gd name="T45" fmla="*/ 15875 h 77"/>
              <a:gd name="T46" fmla="*/ 12700 w 60"/>
              <a:gd name="T47" fmla="*/ 4763 h 77"/>
              <a:gd name="T48" fmla="*/ 25400 w 60"/>
              <a:gd name="T49" fmla="*/ 0 h 77"/>
              <a:gd name="T50" fmla="*/ 44450 w 60"/>
              <a:gd name="T51" fmla="*/ 0 h 77"/>
              <a:gd name="T52" fmla="*/ 63500 w 60"/>
              <a:gd name="T53" fmla="*/ 0 h 77"/>
              <a:gd name="T54" fmla="*/ 76200 w 60"/>
              <a:gd name="T55" fmla="*/ 4763 h 77"/>
              <a:gd name="T56" fmla="*/ 88900 w 60"/>
              <a:gd name="T57" fmla="*/ 15875 h 77"/>
              <a:gd name="T58" fmla="*/ 88900 w 60"/>
              <a:gd name="T59" fmla="*/ 31750 h 77"/>
              <a:gd name="T60" fmla="*/ 88900 w 60"/>
              <a:gd name="T61" fmla="*/ 36513 h 77"/>
              <a:gd name="T62" fmla="*/ 88900 w 60"/>
              <a:gd name="T63" fmla="*/ 47625 h 77"/>
              <a:gd name="T64" fmla="*/ 82550 w 60"/>
              <a:gd name="T65" fmla="*/ 52388 h 77"/>
              <a:gd name="T66" fmla="*/ 76200 w 60"/>
              <a:gd name="T67" fmla="*/ 58738 h 77"/>
              <a:gd name="T68" fmla="*/ 69850 w 60"/>
              <a:gd name="T69" fmla="*/ 68263 h 77"/>
              <a:gd name="T70" fmla="*/ 50800 w 60"/>
              <a:gd name="T71" fmla="*/ 79375 h 77"/>
              <a:gd name="T72" fmla="*/ 38100 w 60"/>
              <a:gd name="T73" fmla="*/ 90488 h 77"/>
              <a:gd name="T74" fmla="*/ 31750 w 60"/>
              <a:gd name="T75" fmla="*/ 95250 h 77"/>
              <a:gd name="T76" fmla="*/ 25400 w 60"/>
              <a:gd name="T77" fmla="*/ 100013 h 77"/>
              <a:gd name="T78" fmla="*/ 25400 w 60"/>
              <a:gd name="T79" fmla="*/ 106363 h 77"/>
              <a:gd name="T80" fmla="*/ 95250 w 60"/>
              <a:gd name="T81" fmla="*/ 106363 h 7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" h="77">
                <a:moveTo>
                  <a:pt x="60" y="67"/>
                </a:moveTo>
                <a:lnTo>
                  <a:pt x="60" y="77"/>
                </a:lnTo>
                <a:lnTo>
                  <a:pt x="0" y="77"/>
                </a:lnTo>
                <a:lnTo>
                  <a:pt x="0" y="73"/>
                </a:lnTo>
                <a:lnTo>
                  <a:pt x="0" y="70"/>
                </a:lnTo>
                <a:lnTo>
                  <a:pt x="4" y="63"/>
                </a:lnTo>
                <a:lnTo>
                  <a:pt x="8" y="57"/>
                </a:lnTo>
                <a:lnTo>
                  <a:pt x="12" y="53"/>
                </a:lnTo>
                <a:lnTo>
                  <a:pt x="20" y="47"/>
                </a:lnTo>
                <a:lnTo>
                  <a:pt x="32" y="37"/>
                </a:lnTo>
                <a:lnTo>
                  <a:pt x="40" y="30"/>
                </a:lnTo>
                <a:lnTo>
                  <a:pt x="44" y="27"/>
                </a:lnTo>
                <a:lnTo>
                  <a:pt x="44" y="20"/>
                </a:lnTo>
                <a:lnTo>
                  <a:pt x="44" y="13"/>
                </a:lnTo>
                <a:lnTo>
                  <a:pt x="40" y="10"/>
                </a:lnTo>
                <a:lnTo>
                  <a:pt x="36" y="10"/>
                </a:lnTo>
                <a:lnTo>
                  <a:pt x="28" y="7"/>
                </a:lnTo>
                <a:lnTo>
                  <a:pt x="24" y="10"/>
                </a:lnTo>
                <a:lnTo>
                  <a:pt x="16" y="10"/>
                </a:lnTo>
                <a:lnTo>
                  <a:pt x="12" y="17"/>
                </a:lnTo>
                <a:lnTo>
                  <a:pt x="12" y="20"/>
                </a:lnTo>
                <a:lnTo>
                  <a:pt x="0" y="20"/>
                </a:lnTo>
                <a:lnTo>
                  <a:pt x="4" y="10"/>
                </a:lnTo>
                <a:lnTo>
                  <a:pt x="8" y="3"/>
                </a:lnTo>
                <a:lnTo>
                  <a:pt x="16" y="0"/>
                </a:lnTo>
                <a:lnTo>
                  <a:pt x="28" y="0"/>
                </a:lnTo>
                <a:lnTo>
                  <a:pt x="40" y="0"/>
                </a:lnTo>
                <a:lnTo>
                  <a:pt x="48" y="3"/>
                </a:lnTo>
                <a:lnTo>
                  <a:pt x="56" y="10"/>
                </a:lnTo>
                <a:lnTo>
                  <a:pt x="56" y="20"/>
                </a:lnTo>
                <a:lnTo>
                  <a:pt x="56" y="23"/>
                </a:lnTo>
                <a:lnTo>
                  <a:pt x="56" y="30"/>
                </a:lnTo>
                <a:lnTo>
                  <a:pt x="52" y="33"/>
                </a:lnTo>
                <a:lnTo>
                  <a:pt x="48" y="37"/>
                </a:lnTo>
                <a:lnTo>
                  <a:pt x="44" y="43"/>
                </a:lnTo>
                <a:lnTo>
                  <a:pt x="32" y="50"/>
                </a:lnTo>
                <a:lnTo>
                  <a:pt x="24" y="57"/>
                </a:lnTo>
                <a:lnTo>
                  <a:pt x="20" y="60"/>
                </a:lnTo>
                <a:lnTo>
                  <a:pt x="16" y="63"/>
                </a:lnTo>
                <a:lnTo>
                  <a:pt x="16" y="67"/>
                </a:lnTo>
                <a:lnTo>
                  <a:pt x="60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4" name="Freeform 246"/>
          <p:cNvSpPr>
            <a:spLocks noEditPoints="1"/>
          </p:cNvSpPr>
          <p:nvPr/>
        </p:nvSpPr>
        <p:spPr bwMode="auto">
          <a:xfrm>
            <a:off x="1589088" y="1978025"/>
            <a:ext cx="96837" cy="52388"/>
          </a:xfrm>
          <a:custGeom>
            <a:avLst/>
            <a:gdLst>
              <a:gd name="T0" fmla="*/ 96837 w 61"/>
              <a:gd name="T1" fmla="*/ 15875 h 33"/>
              <a:gd name="T2" fmla="*/ 0 w 61"/>
              <a:gd name="T3" fmla="*/ 15875 h 33"/>
              <a:gd name="T4" fmla="*/ 0 w 61"/>
              <a:gd name="T5" fmla="*/ 0 h 33"/>
              <a:gd name="T6" fmla="*/ 96837 w 61"/>
              <a:gd name="T7" fmla="*/ 0 h 33"/>
              <a:gd name="T8" fmla="*/ 96837 w 61"/>
              <a:gd name="T9" fmla="*/ 15875 h 33"/>
              <a:gd name="T10" fmla="*/ 96837 w 61"/>
              <a:gd name="T11" fmla="*/ 52388 h 33"/>
              <a:gd name="T12" fmla="*/ 0 w 61"/>
              <a:gd name="T13" fmla="*/ 52388 h 33"/>
              <a:gd name="T14" fmla="*/ 0 w 61"/>
              <a:gd name="T15" fmla="*/ 36513 h 33"/>
              <a:gd name="T16" fmla="*/ 96837 w 61"/>
              <a:gd name="T17" fmla="*/ 36513 h 33"/>
              <a:gd name="T18" fmla="*/ 96837 w 61"/>
              <a:gd name="T19" fmla="*/ 52388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1" h="33">
                <a:moveTo>
                  <a:pt x="61" y="10"/>
                </a:moveTo>
                <a:lnTo>
                  <a:pt x="0" y="10"/>
                </a:lnTo>
                <a:lnTo>
                  <a:pt x="0" y="0"/>
                </a:lnTo>
                <a:lnTo>
                  <a:pt x="61" y="0"/>
                </a:lnTo>
                <a:lnTo>
                  <a:pt x="61" y="10"/>
                </a:lnTo>
                <a:close/>
                <a:moveTo>
                  <a:pt x="61" y="33"/>
                </a:moveTo>
                <a:lnTo>
                  <a:pt x="0" y="33"/>
                </a:lnTo>
                <a:lnTo>
                  <a:pt x="0" y="23"/>
                </a:lnTo>
                <a:lnTo>
                  <a:pt x="61" y="23"/>
                </a:lnTo>
                <a:lnTo>
                  <a:pt x="61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5" name="Freeform 247"/>
          <p:cNvSpPr>
            <a:spLocks noEditPoints="1"/>
          </p:cNvSpPr>
          <p:nvPr/>
        </p:nvSpPr>
        <p:spPr bwMode="auto">
          <a:xfrm>
            <a:off x="1762125" y="1946275"/>
            <a:ext cx="95250" cy="122238"/>
          </a:xfrm>
          <a:custGeom>
            <a:avLst/>
            <a:gdLst>
              <a:gd name="T0" fmla="*/ 0 w 60"/>
              <a:gd name="T1" fmla="*/ 58738 h 77"/>
              <a:gd name="T2" fmla="*/ 6350 w 60"/>
              <a:gd name="T3" fmla="*/ 42863 h 77"/>
              <a:gd name="T4" fmla="*/ 6350 w 60"/>
              <a:gd name="T5" fmla="*/ 26988 h 77"/>
              <a:gd name="T6" fmla="*/ 12700 w 60"/>
              <a:gd name="T7" fmla="*/ 11113 h 77"/>
              <a:gd name="T8" fmla="*/ 25400 w 60"/>
              <a:gd name="T9" fmla="*/ 4763 h 77"/>
              <a:gd name="T10" fmla="*/ 38100 w 60"/>
              <a:gd name="T11" fmla="*/ 0 h 77"/>
              <a:gd name="T12" fmla="*/ 50800 w 60"/>
              <a:gd name="T13" fmla="*/ 0 h 77"/>
              <a:gd name="T14" fmla="*/ 63500 w 60"/>
              <a:gd name="T15" fmla="*/ 0 h 77"/>
              <a:gd name="T16" fmla="*/ 69850 w 60"/>
              <a:gd name="T17" fmla="*/ 0 h 77"/>
              <a:gd name="T18" fmla="*/ 82550 w 60"/>
              <a:gd name="T19" fmla="*/ 4763 h 77"/>
              <a:gd name="T20" fmla="*/ 88900 w 60"/>
              <a:gd name="T21" fmla="*/ 11113 h 77"/>
              <a:gd name="T22" fmla="*/ 88900 w 60"/>
              <a:gd name="T23" fmla="*/ 20638 h 77"/>
              <a:gd name="T24" fmla="*/ 95250 w 60"/>
              <a:gd name="T25" fmla="*/ 31750 h 77"/>
              <a:gd name="T26" fmla="*/ 95250 w 60"/>
              <a:gd name="T27" fmla="*/ 42863 h 77"/>
              <a:gd name="T28" fmla="*/ 95250 w 60"/>
              <a:gd name="T29" fmla="*/ 58738 h 77"/>
              <a:gd name="T30" fmla="*/ 95250 w 60"/>
              <a:gd name="T31" fmla="*/ 79375 h 77"/>
              <a:gd name="T32" fmla="*/ 95250 w 60"/>
              <a:gd name="T33" fmla="*/ 95250 h 77"/>
              <a:gd name="T34" fmla="*/ 88900 w 60"/>
              <a:gd name="T35" fmla="*/ 106363 h 77"/>
              <a:gd name="T36" fmla="*/ 76200 w 60"/>
              <a:gd name="T37" fmla="*/ 115888 h 77"/>
              <a:gd name="T38" fmla="*/ 63500 w 60"/>
              <a:gd name="T39" fmla="*/ 122238 h 77"/>
              <a:gd name="T40" fmla="*/ 50800 w 60"/>
              <a:gd name="T41" fmla="*/ 122238 h 77"/>
              <a:gd name="T42" fmla="*/ 31750 w 60"/>
              <a:gd name="T43" fmla="*/ 115888 h 77"/>
              <a:gd name="T44" fmla="*/ 19050 w 60"/>
              <a:gd name="T45" fmla="*/ 111125 h 77"/>
              <a:gd name="T46" fmla="*/ 6350 w 60"/>
              <a:gd name="T47" fmla="*/ 95250 h 77"/>
              <a:gd name="T48" fmla="*/ 6350 w 60"/>
              <a:gd name="T49" fmla="*/ 79375 h 77"/>
              <a:gd name="T50" fmla="*/ 0 w 60"/>
              <a:gd name="T51" fmla="*/ 58738 h 77"/>
              <a:gd name="T52" fmla="*/ 19050 w 60"/>
              <a:gd name="T53" fmla="*/ 58738 h 77"/>
              <a:gd name="T54" fmla="*/ 25400 w 60"/>
              <a:gd name="T55" fmla="*/ 79375 h 77"/>
              <a:gd name="T56" fmla="*/ 25400 w 60"/>
              <a:gd name="T57" fmla="*/ 90488 h 77"/>
              <a:gd name="T58" fmla="*/ 31750 w 60"/>
              <a:gd name="T59" fmla="*/ 100013 h 77"/>
              <a:gd name="T60" fmla="*/ 38100 w 60"/>
              <a:gd name="T61" fmla="*/ 106363 h 77"/>
              <a:gd name="T62" fmla="*/ 50800 w 60"/>
              <a:gd name="T63" fmla="*/ 106363 h 77"/>
              <a:gd name="T64" fmla="*/ 63500 w 60"/>
              <a:gd name="T65" fmla="*/ 106363 h 77"/>
              <a:gd name="T66" fmla="*/ 69850 w 60"/>
              <a:gd name="T67" fmla="*/ 100013 h 77"/>
              <a:gd name="T68" fmla="*/ 76200 w 60"/>
              <a:gd name="T69" fmla="*/ 90488 h 77"/>
              <a:gd name="T70" fmla="*/ 76200 w 60"/>
              <a:gd name="T71" fmla="*/ 79375 h 77"/>
              <a:gd name="T72" fmla="*/ 76200 w 60"/>
              <a:gd name="T73" fmla="*/ 58738 h 77"/>
              <a:gd name="T74" fmla="*/ 76200 w 60"/>
              <a:gd name="T75" fmla="*/ 42863 h 77"/>
              <a:gd name="T76" fmla="*/ 76200 w 60"/>
              <a:gd name="T77" fmla="*/ 31750 h 77"/>
              <a:gd name="T78" fmla="*/ 69850 w 60"/>
              <a:gd name="T79" fmla="*/ 20638 h 77"/>
              <a:gd name="T80" fmla="*/ 63500 w 60"/>
              <a:gd name="T81" fmla="*/ 15875 h 77"/>
              <a:gd name="T82" fmla="*/ 50800 w 60"/>
              <a:gd name="T83" fmla="*/ 11113 h 77"/>
              <a:gd name="T84" fmla="*/ 38100 w 60"/>
              <a:gd name="T85" fmla="*/ 15875 h 77"/>
              <a:gd name="T86" fmla="*/ 31750 w 60"/>
              <a:gd name="T87" fmla="*/ 20638 h 77"/>
              <a:gd name="T88" fmla="*/ 25400 w 60"/>
              <a:gd name="T89" fmla="*/ 31750 h 77"/>
              <a:gd name="T90" fmla="*/ 25400 w 60"/>
              <a:gd name="T91" fmla="*/ 42863 h 77"/>
              <a:gd name="T92" fmla="*/ 19050 w 60"/>
              <a:gd name="T93" fmla="*/ 58738 h 7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0" h="77">
                <a:moveTo>
                  <a:pt x="0" y="37"/>
                </a:moveTo>
                <a:lnTo>
                  <a:pt x="4" y="27"/>
                </a:lnTo>
                <a:lnTo>
                  <a:pt x="4" y="17"/>
                </a:lnTo>
                <a:lnTo>
                  <a:pt x="8" y="7"/>
                </a:lnTo>
                <a:lnTo>
                  <a:pt x="16" y="3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0"/>
                </a:lnTo>
                <a:lnTo>
                  <a:pt x="52" y="3"/>
                </a:lnTo>
                <a:lnTo>
                  <a:pt x="56" y="7"/>
                </a:lnTo>
                <a:lnTo>
                  <a:pt x="56" y="13"/>
                </a:lnTo>
                <a:lnTo>
                  <a:pt x="60" y="20"/>
                </a:lnTo>
                <a:lnTo>
                  <a:pt x="60" y="27"/>
                </a:lnTo>
                <a:lnTo>
                  <a:pt x="60" y="37"/>
                </a:lnTo>
                <a:lnTo>
                  <a:pt x="60" y="50"/>
                </a:lnTo>
                <a:lnTo>
                  <a:pt x="60" y="60"/>
                </a:lnTo>
                <a:lnTo>
                  <a:pt x="56" y="67"/>
                </a:lnTo>
                <a:lnTo>
                  <a:pt x="48" y="73"/>
                </a:lnTo>
                <a:lnTo>
                  <a:pt x="40" y="77"/>
                </a:lnTo>
                <a:lnTo>
                  <a:pt x="32" y="77"/>
                </a:lnTo>
                <a:lnTo>
                  <a:pt x="20" y="73"/>
                </a:lnTo>
                <a:lnTo>
                  <a:pt x="12" y="70"/>
                </a:lnTo>
                <a:lnTo>
                  <a:pt x="4" y="60"/>
                </a:lnTo>
                <a:lnTo>
                  <a:pt x="4" y="50"/>
                </a:lnTo>
                <a:lnTo>
                  <a:pt x="0" y="37"/>
                </a:lnTo>
                <a:close/>
                <a:moveTo>
                  <a:pt x="12" y="37"/>
                </a:moveTo>
                <a:lnTo>
                  <a:pt x="16" y="50"/>
                </a:lnTo>
                <a:lnTo>
                  <a:pt x="16" y="57"/>
                </a:lnTo>
                <a:lnTo>
                  <a:pt x="20" y="63"/>
                </a:lnTo>
                <a:lnTo>
                  <a:pt x="24" y="67"/>
                </a:lnTo>
                <a:lnTo>
                  <a:pt x="32" y="67"/>
                </a:lnTo>
                <a:lnTo>
                  <a:pt x="40" y="67"/>
                </a:lnTo>
                <a:lnTo>
                  <a:pt x="44" y="63"/>
                </a:lnTo>
                <a:lnTo>
                  <a:pt x="48" y="57"/>
                </a:lnTo>
                <a:lnTo>
                  <a:pt x="48" y="50"/>
                </a:lnTo>
                <a:lnTo>
                  <a:pt x="48" y="37"/>
                </a:lnTo>
                <a:lnTo>
                  <a:pt x="48" y="27"/>
                </a:lnTo>
                <a:lnTo>
                  <a:pt x="48" y="20"/>
                </a:lnTo>
                <a:lnTo>
                  <a:pt x="44" y="13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3"/>
                </a:lnTo>
                <a:lnTo>
                  <a:pt x="16" y="20"/>
                </a:lnTo>
                <a:lnTo>
                  <a:pt x="16" y="27"/>
                </a:lnTo>
                <a:lnTo>
                  <a:pt x="12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6" name="Freeform 248"/>
          <p:cNvSpPr>
            <a:spLocks/>
          </p:cNvSpPr>
          <p:nvPr/>
        </p:nvSpPr>
        <p:spPr bwMode="auto">
          <a:xfrm>
            <a:off x="1927225" y="1946275"/>
            <a:ext cx="50800" cy="122238"/>
          </a:xfrm>
          <a:custGeom>
            <a:avLst/>
            <a:gdLst>
              <a:gd name="T0" fmla="*/ 50800 w 32"/>
              <a:gd name="T1" fmla="*/ 106363 h 77"/>
              <a:gd name="T2" fmla="*/ 50800 w 32"/>
              <a:gd name="T3" fmla="*/ 122238 h 77"/>
              <a:gd name="T4" fmla="*/ 44450 w 32"/>
              <a:gd name="T5" fmla="*/ 122238 h 77"/>
              <a:gd name="T6" fmla="*/ 38100 w 32"/>
              <a:gd name="T7" fmla="*/ 122238 h 77"/>
              <a:gd name="T8" fmla="*/ 31750 w 32"/>
              <a:gd name="T9" fmla="*/ 122238 h 77"/>
              <a:gd name="T10" fmla="*/ 25400 w 32"/>
              <a:gd name="T11" fmla="*/ 115888 h 77"/>
              <a:gd name="T12" fmla="*/ 19050 w 32"/>
              <a:gd name="T13" fmla="*/ 115888 h 77"/>
              <a:gd name="T14" fmla="*/ 19050 w 32"/>
              <a:gd name="T15" fmla="*/ 111125 h 77"/>
              <a:gd name="T16" fmla="*/ 12700 w 32"/>
              <a:gd name="T17" fmla="*/ 106363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0013 h 77"/>
              <a:gd name="T44" fmla="*/ 38100 w 32"/>
              <a:gd name="T45" fmla="*/ 106363 h 77"/>
              <a:gd name="T46" fmla="*/ 38100 w 32"/>
              <a:gd name="T47" fmla="*/ 106363 h 77"/>
              <a:gd name="T48" fmla="*/ 38100 w 32"/>
              <a:gd name="T49" fmla="*/ 106363 h 77"/>
              <a:gd name="T50" fmla="*/ 38100 w 32"/>
              <a:gd name="T51" fmla="*/ 106363 h 77"/>
              <a:gd name="T52" fmla="*/ 44450 w 32"/>
              <a:gd name="T53" fmla="*/ 106363 h 77"/>
              <a:gd name="T54" fmla="*/ 44450 w 32"/>
              <a:gd name="T55" fmla="*/ 106363 h 77"/>
              <a:gd name="T56" fmla="*/ 5080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3"/>
                </a:lnTo>
                <a:lnTo>
                  <a:pt x="12" y="73"/>
                </a:lnTo>
                <a:lnTo>
                  <a:pt x="12" y="70"/>
                </a:lnTo>
                <a:lnTo>
                  <a:pt x="8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30"/>
                </a:lnTo>
                <a:lnTo>
                  <a:pt x="20" y="30"/>
                </a:lnTo>
                <a:lnTo>
                  <a:pt x="20" y="60"/>
                </a:lnTo>
                <a:lnTo>
                  <a:pt x="20" y="63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7" name="Freeform 249"/>
          <p:cNvSpPr>
            <a:spLocks/>
          </p:cNvSpPr>
          <p:nvPr/>
        </p:nvSpPr>
        <p:spPr bwMode="auto">
          <a:xfrm>
            <a:off x="1997075" y="1946275"/>
            <a:ext cx="82550" cy="122238"/>
          </a:xfrm>
          <a:custGeom>
            <a:avLst/>
            <a:gdLst>
              <a:gd name="T0" fmla="*/ 0 w 52"/>
              <a:gd name="T1" fmla="*/ 122238 h 77"/>
              <a:gd name="T2" fmla="*/ 0 w 52"/>
              <a:gd name="T3" fmla="*/ 0 h 77"/>
              <a:gd name="T4" fmla="*/ 19050 w 52"/>
              <a:gd name="T5" fmla="*/ 0 h 77"/>
              <a:gd name="T6" fmla="*/ 19050 w 52"/>
              <a:gd name="T7" fmla="*/ 42863 h 77"/>
              <a:gd name="T8" fmla="*/ 31750 w 52"/>
              <a:gd name="T9" fmla="*/ 31750 h 77"/>
              <a:gd name="T10" fmla="*/ 50800 w 52"/>
              <a:gd name="T11" fmla="*/ 31750 h 77"/>
              <a:gd name="T12" fmla="*/ 57150 w 52"/>
              <a:gd name="T13" fmla="*/ 31750 h 77"/>
              <a:gd name="T14" fmla="*/ 69850 w 52"/>
              <a:gd name="T15" fmla="*/ 31750 h 77"/>
              <a:gd name="T16" fmla="*/ 76200 w 52"/>
              <a:gd name="T17" fmla="*/ 36513 h 77"/>
              <a:gd name="T18" fmla="*/ 76200 w 52"/>
              <a:gd name="T19" fmla="*/ 42863 h 77"/>
              <a:gd name="T20" fmla="*/ 82550 w 52"/>
              <a:gd name="T21" fmla="*/ 52388 h 77"/>
              <a:gd name="T22" fmla="*/ 82550 w 52"/>
              <a:gd name="T23" fmla="*/ 63500 h 77"/>
              <a:gd name="T24" fmla="*/ 82550 w 52"/>
              <a:gd name="T25" fmla="*/ 122238 h 77"/>
              <a:gd name="T26" fmla="*/ 63500 w 52"/>
              <a:gd name="T27" fmla="*/ 122238 h 77"/>
              <a:gd name="T28" fmla="*/ 63500 w 52"/>
              <a:gd name="T29" fmla="*/ 63500 h 77"/>
              <a:gd name="T30" fmla="*/ 63500 w 52"/>
              <a:gd name="T31" fmla="*/ 52388 h 77"/>
              <a:gd name="T32" fmla="*/ 57150 w 52"/>
              <a:gd name="T33" fmla="*/ 47625 h 77"/>
              <a:gd name="T34" fmla="*/ 50800 w 52"/>
              <a:gd name="T35" fmla="*/ 42863 h 77"/>
              <a:gd name="T36" fmla="*/ 44450 w 52"/>
              <a:gd name="T37" fmla="*/ 42863 h 77"/>
              <a:gd name="T38" fmla="*/ 38100 w 52"/>
              <a:gd name="T39" fmla="*/ 42863 h 77"/>
              <a:gd name="T40" fmla="*/ 31750 w 52"/>
              <a:gd name="T41" fmla="*/ 47625 h 77"/>
              <a:gd name="T42" fmla="*/ 25400 w 52"/>
              <a:gd name="T43" fmla="*/ 52388 h 77"/>
              <a:gd name="T44" fmla="*/ 19050 w 52"/>
              <a:gd name="T45" fmla="*/ 58738 h 77"/>
              <a:gd name="T46" fmla="*/ 19050 w 52"/>
              <a:gd name="T47" fmla="*/ 63500 h 77"/>
              <a:gd name="T48" fmla="*/ 19050 w 52"/>
              <a:gd name="T49" fmla="*/ 74613 h 77"/>
              <a:gd name="T50" fmla="*/ 19050 w 52"/>
              <a:gd name="T51" fmla="*/ 122238 h 77"/>
              <a:gd name="T52" fmla="*/ 0 w 52"/>
              <a:gd name="T53" fmla="*/ 122238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2" h="77">
                <a:moveTo>
                  <a:pt x="0" y="77"/>
                </a:moveTo>
                <a:lnTo>
                  <a:pt x="0" y="0"/>
                </a:lnTo>
                <a:lnTo>
                  <a:pt x="12" y="0"/>
                </a:lnTo>
                <a:lnTo>
                  <a:pt x="12" y="27"/>
                </a:lnTo>
                <a:lnTo>
                  <a:pt x="20" y="20"/>
                </a:lnTo>
                <a:lnTo>
                  <a:pt x="32" y="20"/>
                </a:lnTo>
                <a:lnTo>
                  <a:pt x="36" y="20"/>
                </a:lnTo>
                <a:lnTo>
                  <a:pt x="44" y="20"/>
                </a:lnTo>
                <a:lnTo>
                  <a:pt x="48" y="23"/>
                </a:lnTo>
                <a:lnTo>
                  <a:pt x="48" y="27"/>
                </a:lnTo>
                <a:lnTo>
                  <a:pt x="52" y="33"/>
                </a:lnTo>
                <a:lnTo>
                  <a:pt x="52" y="40"/>
                </a:lnTo>
                <a:lnTo>
                  <a:pt x="52" y="77"/>
                </a:lnTo>
                <a:lnTo>
                  <a:pt x="40" y="77"/>
                </a:lnTo>
                <a:lnTo>
                  <a:pt x="40" y="40"/>
                </a:lnTo>
                <a:lnTo>
                  <a:pt x="40" y="33"/>
                </a:lnTo>
                <a:lnTo>
                  <a:pt x="36" y="30"/>
                </a:lnTo>
                <a:lnTo>
                  <a:pt x="32" y="27"/>
                </a:lnTo>
                <a:lnTo>
                  <a:pt x="28" y="27"/>
                </a:lnTo>
                <a:lnTo>
                  <a:pt x="24" y="27"/>
                </a:lnTo>
                <a:lnTo>
                  <a:pt x="20" y="30"/>
                </a:lnTo>
                <a:lnTo>
                  <a:pt x="16" y="33"/>
                </a:lnTo>
                <a:lnTo>
                  <a:pt x="12" y="37"/>
                </a:lnTo>
                <a:lnTo>
                  <a:pt x="12" y="40"/>
                </a:lnTo>
                <a:lnTo>
                  <a:pt x="12" y="47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8" name="Freeform 250"/>
          <p:cNvSpPr>
            <a:spLocks noEditPoints="1"/>
          </p:cNvSpPr>
          <p:nvPr/>
        </p:nvSpPr>
        <p:spPr bwMode="auto">
          <a:xfrm>
            <a:off x="2098675" y="1978025"/>
            <a:ext cx="101600" cy="90488"/>
          </a:xfrm>
          <a:custGeom>
            <a:avLst/>
            <a:gdLst>
              <a:gd name="T0" fmla="*/ 82550 w 64"/>
              <a:gd name="T1" fmla="*/ 63500 h 57"/>
              <a:gd name="T2" fmla="*/ 101600 w 64"/>
              <a:gd name="T3" fmla="*/ 63500 h 57"/>
              <a:gd name="T4" fmla="*/ 95250 w 64"/>
              <a:gd name="T5" fmla="*/ 74613 h 57"/>
              <a:gd name="T6" fmla="*/ 82550 w 64"/>
              <a:gd name="T7" fmla="*/ 84138 h 57"/>
              <a:gd name="T8" fmla="*/ 69850 w 64"/>
              <a:gd name="T9" fmla="*/ 90488 h 57"/>
              <a:gd name="T10" fmla="*/ 50800 w 64"/>
              <a:gd name="T11" fmla="*/ 90488 h 57"/>
              <a:gd name="T12" fmla="*/ 31750 w 64"/>
              <a:gd name="T13" fmla="*/ 84138 h 57"/>
              <a:gd name="T14" fmla="*/ 19050 w 64"/>
              <a:gd name="T15" fmla="*/ 79375 h 57"/>
              <a:gd name="T16" fmla="*/ 6350 w 64"/>
              <a:gd name="T17" fmla="*/ 63500 h 57"/>
              <a:gd name="T18" fmla="*/ 0 w 64"/>
              <a:gd name="T19" fmla="*/ 42863 h 57"/>
              <a:gd name="T20" fmla="*/ 6350 w 64"/>
              <a:gd name="T21" fmla="*/ 31750 h 57"/>
              <a:gd name="T22" fmla="*/ 6350 w 64"/>
              <a:gd name="T23" fmla="*/ 20638 h 57"/>
              <a:gd name="T24" fmla="*/ 19050 w 64"/>
              <a:gd name="T25" fmla="*/ 11113 h 57"/>
              <a:gd name="T26" fmla="*/ 31750 w 64"/>
              <a:gd name="T27" fmla="*/ 0 h 57"/>
              <a:gd name="T28" fmla="*/ 50800 w 64"/>
              <a:gd name="T29" fmla="*/ 0 h 57"/>
              <a:gd name="T30" fmla="*/ 69850 w 64"/>
              <a:gd name="T31" fmla="*/ 0 h 57"/>
              <a:gd name="T32" fmla="*/ 88900 w 64"/>
              <a:gd name="T33" fmla="*/ 11113 h 57"/>
              <a:gd name="T34" fmla="*/ 95250 w 64"/>
              <a:gd name="T35" fmla="*/ 26988 h 57"/>
              <a:gd name="T36" fmla="*/ 101600 w 64"/>
              <a:gd name="T37" fmla="*/ 42863 h 57"/>
              <a:gd name="T38" fmla="*/ 101600 w 64"/>
              <a:gd name="T39" fmla="*/ 42863 h 57"/>
              <a:gd name="T40" fmla="*/ 101600 w 64"/>
              <a:gd name="T41" fmla="*/ 47625 h 57"/>
              <a:gd name="T42" fmla="*/ 19050 w 64"/>
              <a:gd name="T43" fmla="*/ 47625 h 57"/>
              <a:gd name="T44" fmla="*/ 25400 w 64"/>
              <a:gd name="T45" fmla="*/ 58738 h 57"/>
              <a:gd name="T46" fmla="*/ 31750 w 64"/>
              <a:gd name="T47" fmla="*/ 68263 h 57"/>
              <a:gd name="T48" fmla="*/ 38100 w 64"/>
              <a:gd name="T49" fmla="*/ 74613 h 57"/>
              <a:gd name="T50" fmla="*/ 50800 w 64"/>
              <a:gd name="T51" fmla="*/ 74613 h 57"/>
              <a:gd name="T52" fmla="*/ 63500 w 64"/>
              <a:gd name="T53" fmla="*/ 74613 h 57"/>
              <a:gd name="T54" fmla="*/ 69850 w 64"/>
              <a:gd name="T55" fmla="*/ 74613 h 57"/>
              <a:gd name="T56" fmla="*/ 76200 w 64"/>
              <a:gd name="T57" fmla="*/ 68263 h 57"/>
              <a:gd name="T58" fmla="*/ 82550 w 64"/>
              <a:gd name="T59" fmla="*/ 63500 h 57"/>
              <a:gd name="T60" fmla="*/ 19050 w 64"/>
              <a:gd name="T61" fmla="*/ 31750 h 57"/>
              <a:gd name="T62" fmla="*/ 82550 w 64"/>
              <a:gd name="T63" fmla="*/ 31750 h 57"/>
              <a:gd name="T64" fmla="*/ 76200 w 64"/>
              <a:gd name="T65" fmla="*/ 26988 h 57"/>
              <a:gd name="T66" fmla="*/ 76200 w 64"/>
              <a:gd name="T67" fmla="*/ 20638 h 57"/>
              <a:gd name="T68" fmla="*/ 63500 w 64"/>
              <a:gd name="T69" fmla="*/ 15875 h 57"/>
              <a:gd name="T70" fmla="*/ 50800 w 64"/>
              <a:gd name="T71" fmla="*/ 11113 h 57"/>
              <a:gd name="T72" fmla="*/ 38100 w 64"/>
              <a:gd name="T73" fmla="*/ 15875 h 57"/>
              <a:gd name="T74" fmla="*/ 31750 w 64"/>
              <a:gd name="T75" fmla="*/ 15875 h 57"/>
              <a:gd name="T76" fmla="*/ 25400 w 64"/>
              <a:gd name="T77" fmla="*/ 26988 h 57"/>
              <a:gd name="T78" fmla="*/ 19050 w 64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" h="57">
                <a:moveTo>
                  <a:pt x="52" y="40"/>
                </a:moveTo>
                <a:lnTo>
                  <a:pt x="64" y="40"/>
                </a:lnTo>
                <a:lnTo>
                  <a:pt x="60" y="47"/>
                </a:lnTo>
                <a:lnTo>
                  <a:pt x="52" y="53"/>
                </a:lnTo>
                <a:lnTo>
                  <a:pt x="44" y="57"/>
                </a:lnTo>
                <a:lnTo>
                  <a:pt x="32" y="57"/>
                </a:lnTo>
                <a:lnTo>
                  <a:pt x="20" y="53"/>
                </a:lnTo>
                <a:lnTo>
                  <a:pt x="12" y="50"/>
                </a:lnTo>
                <a:lnTo>
                  <a:pt x="4" y="40"/>
                </a:lnTo>
                <a:lnTo>
                  <a:pt x="0" y="27"/>
                </a:lnTo>
                <a:lnTo>
                  <a:pt x="4" y="20"/>
                </a:lnTo>
                <a:lnTo>
                  <a:pt x="4" y="13"/>
                </a:lnTo>
                <a:lnTo>
                  <a:pt x="12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6" y="7"/>
                </a:lnTo>
                <a:lnTo>
                  <a:pt x="60" y="17"/>
                </a:lnTo>
                <a:lnTo>
                  <a:pt x="64" y="27"/>
                </a:lnTo>
                <a:lnTo>
                  <a:pt x="64" y="30"/>
                </a:lnTo>
                <a:lnTo>
                  <a:pt x="12" y="30"/>
                </a:lnTo>
                <a:lnTo>
                  <a:pt x="16" y="37"/>
                </a:lnTo>
                <a:lnTo>
                  <a:pt x="20" y="43"/>
                </a:lnTo>
                <a:lnTo>
                  <a:pt x="24" y="47"/>
                </a:lnTo>
                <a:lnTo>
                  <a:pt x="32" y="47"/>
                </a:lnTo>
                <a:lnTo>
                  <a:pt x="40" y="47"/>
                </a:lnTo>
                <a:lnTo>
                  <a:pt x="44" y="47"/>
                </a:lnTo>
                <a:lnTo>
                  <a:pt x="48" y="43"/>
                </a:lnTo>
                <a:lnTo>
                  <a:pt x="52" y="40"/>
                </a:lnTo>
                <a:close/>
                <a:moveTo>
                  <a:pt x="12" y="20"/>
                </a:moveTo>
                <a:lnTo>
                  <a:pt x="52" y="20"/>
                </a:lnTo>
                <a:lnTo>
                  <a:pt x="48" y="17"/>
                </a:lnTo>
                <a:lnTo>
                  <a:pt x="48" y="13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0"/>
                </a:lnTo>
                <a:lnTo>
                  <a:pt x="16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9" name="Freeform 251"/>
          <p:cNvSpPr>
            <a:spLocks/>
          </p:cNvSpPr>
          <p:nvPr/>
        </p:nvSpPr>
        <p:spPr bwMode="auto">
          <a:xfrm>
            <a:off x="2219325" y="1978025"/>
            <a:ext cx="82550" cy="90488"/>
          </a:xfrm>
          <a:custGeom>
            <a:avLst/>
            <a:gdLst>
              <a:gd name="T0" fmla="*/ 0 w 52"/>
              <a:gd name="T1" fmla="*/ 90488 h 57"/>
              <a:gd name="T2" fmla="*/ 0 w 52"/>
              <a:gd name="T3" fmla="*/ 0 h 57"/>
              <a:gd name="T4" fmla="*/ 19050 w 52"/>
              <a:gd name="T5" fmla="*/ 0 h 57"/>
              <a:gd name="T6" fmla="*/ 19050 w 52"/>
              <a:gd name="T7" fmla="*/ 11113 h 57"/>
              <a:gd name="T8" fmla="*/ 31750 w 52"/>
              <a:gd name="T9" fmla="*/ 4763 h 57"/>
              <a:gd name="T10" fmla="*/ 38100 w 52"/>
              <a:gd name="T11" fmla="*/ 0 h 57"/>
              <a:gd name="T12" fmla="*/ 50800 w 52"/>
              <a:gd name="T13" fmla="*/ 0 h 57"/>
              <a:gd name="T14" fmla="*/ 63500 w 52"/>
              <a:gd name="T15" fmla="*/ 0 h 57"/>
              <a:gd name="T16" fmla="*/ 69850 w 52"/>
              <a:gd name="T17" fmla="*/ 0 h 57"/>
              <a:gd name="T18" fmla="*/ 76200 w 52"/>
              <a:gd name="T19" fmla="*/ 4763 h 57"/>
              <a:gd name="T20" fmla="*/ 76200 w 52"/>
              <a:gd name="T21" fmla="*/ 11113 h 57"/>
              <a:gd name="T22" fmla="*/ 82550 w 52"/>
              <a:gd name="T23" fmla="*/ 11113 h 57"/>
              <a:gd name="T24" fmla="*/ 82550 w 52"/>
              <a:gd name="T25" fmla="*/ 20638 h 57"/>
              <a:gd name="T26" fmla="*/ 82550 w 52"/>
              <a:gd name="T27" fmla="*/ 26988 h 57"/>
              <a:gd name="T28" fmla="*/ 82550 w 52"/>
              <a:gd name="T29" fmla="*/ 31750 h 57"/>
              <a:gd name="T30" fmla="*/ 82550 w 52"/>
              <a:gd name="T31" fmla="*/ 90488 h 57"/>
              <a:gd name="T32" fmla="*/ 63500 w 52"/>
              <a:gd name="T33" fmla="*/ 90488 h 57"/>
              <a:gd name="T34" fmla="*/ 63500 w 52"/>
              <a:gd name="T35" fmla="*/ 36513 h 57"/>
              <a:gd name="T36" fmla="*/ 63500 w 52"/>
              <a:gd name="T37" fmla="*/ 26988 h 57"/>
              <a:gd name="T38" fmla="*/ 63500 w 52"/>
              <a:gd name="T39" fmla="*/ 20638 h 57"/>
              <a:gd name="T40" fmla="*/ 63500 w 52"/>
              <a:gd name="T41" fmla="*/ 15875 h 57"/>
              <a:gd name="T42" fmla="*/ 57150 w 52"/>
              <a:gd name="T43" fmla="*/ 15875 h 57"/>
              <a:gd name="T44" fmla="*/ 50800 w 52"/>
              <a:gd name="T45" fmla="*/ 11113 h 57"/>
              <a:gd name="T46" fmla="*/ 44450 w 52"/>
              <a:gd name="T47" fmla="*/ 11113 h 57"/>
              <a:gd name="T48" fmla="*/ 38100 w 52"/>
              <a:gd name="T49" fmla="*/ 15875 h 57"/>
              <a:gd name="T50" fmla="*/ 31750 w 52"/>
              <a:gd name="T51" fmla="*/ 15875 h 57"/>
              <a:gd name="T52" fmla="*/ 25400 w 52"/>
              <a:gd name="T53" fmla="*/ 26988 h 57"/>
              <a:gd name="T54" fmla="*/ 19050 w 52"/>
              <a:gd name="T55" fmla="*/ 42863 h 57"/>
              <a:gd name="T56" fmla="*/ 19050 w 52"/>
              <a:gd name="T57" fmla="*/ 90488 h 57"/>
              <a:gd name="T58" fmla="*/ 0 w 52"/>
              <a:gd name="T59" fmla="*/ 90488 h 5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7"/>
                </a:lnTo>
                <a:lnTo>
                  <a:pt x="20" y="3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0"/>
                </a:lnTo>
                <a:lnTo>
                  <a:pt x="48" y="3"/>
                </a:lnTo>
                <a:lnTo>
                  <a:pt x="48" y="7"/>
                </a:lnTo>
                <a:lnTo>
                  <a:pt x="52" y="7"/>
                </a:lnTo>
                <a:lnTo>
                  <a:pt x="52" y="13"/>
                </a:lnTo>
                <a:lnTo>
                  <a:pt x="52" y="17"/>
                </a:lnTo>
                <a:lnTo>
                  <a:pt x="52" y="20"/>
                </a:lnTo>
                <a:lnTo>
                  <a:pt x="52" y="57"/>
                </a:lnTo>
                <a:lnTo>
                  <a:pt x="40" y="57"/>
                </a:lnTo>
                <a:lnTo>
                  <a:pt x="40" y="23"/>
                </a:lnTo>
                <a:lnTo>
                  <a:pt x="40" y="17"/>
                </a:lnTo>
                <a:lnTo>
                  <a:pt x="40" y="13"/>
                </a:lnTo>
                <a:lnTo>
                  <a:pt x="40" y="10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4" y="10"/>
                </a:lnTo>
                <a:lnTo>
                  <a:pt x="20" y="10"/>
                </a:lnTo>
                <a:lnTo>
                  <a:pt x="16" y="17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0" name="Freeform 252"/>
          <p:cNvSpPr>
            <a:spLocks noEditPoints="1"/>
          </p:cNvSpPr>
          <p:nvPr/>
        </p:nvSpPr>
        <p:spPr bwMode="auto">
          <a:xfrm>
            <a:off x="5988050" y="3776663"/>
            <a:ext cx="107950" cy="122237"/>
          </a:xfrm>
          <a:custGeom>
            <a:avLst/>
            <a:gdLst>
              <a:gd name="T0" fmla="*/ 0 w 68"/>
              <a:gd name="T1" fmla="*/ 122237 h 77"/>
              <a:gd name="T2" fmla="*/ 0 w 68"/>
              <a:gd name="T3" fmla="*/ 0 h 77"/>
              <a:gd name="T4" fmla="*/ 50800 w 68"/>
              <a:gd name="T5" fmla="*/ 0 h 77"/>
              <a:gd name="T6" fmla="*/ 69850 w 68"/>
              <a:gd name="T7" fmla="*/ 0 h 77"/>
              <a:gd name="T8" fmla="*/ 82550 w 68"/>
              <a:gd name="T9" fmla="*/ 0 h 77"/>
              <a:gd name="T10" fmla="*/ 88900 w 68"/>
              <a:gd name="T11" fmla="*/ 4762 h 77"/>
              <a:gd name="T12" fmla="*/ 95250 w 68"/>
              <a:gd name="T13" fmla="*/ 15875 h 77"/>
              <a:gd name="T14" fmla="*/ 101600 w 68"/>
              <a:gd name="T15" fmla="*/ 20637 h 77"/>
              <a:gd name="T16" fmla="*/ 101600 w 68"/>
              <a:gd name="T17" fmla="*/ 31750 h 77"/>
              <a:gd name="T18" fmla="*/ 101600 w 68"/>
              <a:gd name="T19" fmla="*/ 36512 h 77"/>
              <a:gd name="T20" fmla="*/ 95250 w 68"/>
              <a:gd name="T21" fmla="*/ 42862 h 77"/>
              <a:gd name="T22" fmla="*/ 88900 w 68"/>
              <a:gd name="T23" fmla="*/ 52387 h 77"/>
              <a:gd name="T24" fmla="*/ 82550 w 68"/>
              <a:gd name="T25" fmla="*/ 52387 h 77"/>
              <a:gd name="T26" fmla="*/ 88900 w 68"/>
              <a:gd name="T27" fmla="*/ 58737 h 77"/>
              <a:gd name="T28" fmla="*/ 101600 w 68"/>
              <a:gd name="T29" fmla="*/ 69850 h 77"/>
              <a:gd name="T30" fmla="*/ 107950 w 68"/>
              <a:gd name="T31" fmla="*/ 74612 h 77"/>
              <a:gd name="T32" fmla="*/ 107950 w 68"/>
              <a:gd name="T33" fmla="*/ 85725 h 77"/>
              <a:gd name="T34" fmla="*/ 107950 w 68"/>
              <a:gd name="T35" fmla="*/ 95250 h 77"/>
              <a:gd name="T36" fmla="*/ 101600 w 68"/>
              <a:gd name="T37" fmla="*/ 101600 h 77"/>
              <a:gd name="T38" fmla="*/ 95250 w 68"/>
              <a:gd name="T39" fmla="*/ 106362 h 77"/>
              <a:gd name="T40" fmla="*/ 95250 w 68"/>
              <a:gd name="T41" fmla="*/ 111125 h 77"/>
              <a:gd name="T42" fmla="*/ 82550 w 68"/>
              <a:gd name="T43" fmla="*/ 117475 h 77"/>
              <a:gd name="T44" fmla="*/ 76200 w 68"/>
              <a:gd name="T45" fmla="*/ 117475 h 77"/>
              <a:gd name="T46" fmla="*/ 63500 w 68"/>
              <a:gd name="T47" fmla="*/ 122237 h 77"/>
              <a:gd name="T48" fmla="*/ 50800 w 68"/>
              <a:gd name="T49" fmla="*/ 122237 h 77"/>
              <a:gd name="T50" fmla="*/ 0 w 68"/>
              <a:gd name="T51" fmla="*/ 122237 h 77"/>
              <a:gd name="T52" fmla="*/ 19050 w 68"/>
              <a:gd name="T53" fmla="*/ 47625 h 77"/>
              <a:gd name="T54" fmla="*/ 50800 w 68"/>
              <a:gd name="T55" fmla="*/ 47625 h 77"/>
              <a:gd name="T56" fmla="*/ 57150 w 68"/>
              <a:gd name="T57" fmla="*/ 47625 h 77"/>
              <a:gd name="T58" fmla="*/ 69850 w 68"/>
              <a:gd name="T59" fmla="*/ 47625 h 77"/>
              <a:gd name="T60" fmla="*/ 76200 w 68"/>
              <a:gd name="T61" fmla="*/ 47625 h 77"/>
              <a:gd name="T62" fmla="*/ 76200 w 68"/>
              <a:gd name="T63" fmla="*/ 42862 h 77"/>
              <a:gd name="T64" fmla="*/ 82550 w 68"/>
              <a:gd name="T65" fmla="*/ 36512 h 77"/>
              <a:gd name="T66" fmla="*/ 82550 w 68"/>
              <a:gd name="T67" fmla="*/ 31750 h 77"/>
              <a:gd name="T68" fmla="*/ 82550 w 68"/>
              <a:gd name="T69" fmla="*/ 26987 h 77"/>
              <a:gd name="T70" fmla="*/ 76200 w 68"/>
              <a:gd name="T71" fmla="*/ 20637 h 77"/>
              <a:gd name="T72" fmla="*/ 76200 w 68"/>
              <a:gd name="T73" fmla="*/ 15875 h 77"/>
              <a:gd name="T74" fmla="*/ 69850 w 68"/>
              <a:gd name="T75" fmla="*/ 15875 h 77"/>
              <a:gd name="T76" fmla="*/ 57150 w 68"/>
              <a:gd name="T77" fmla="*/ 15875 h 77"/>
              <a:gd name="T78" fmla="*/ 44450 w 68"/>
              <a:gd name="T79" fmla="*/ 11112 h 77"/>
              <a:gd name="T80" fmla="*/ 19050 w 68"/>
              <a:gd name="T81" fmla="*/ 11112 h 77"/>
              <a:gd name="T82" fmla="*/ 19050 w 68"/>
              <a:gd name="T83" fmla="*/ 47625 h 77"/>
              <a:gd name="T84" fmla="*/ 19050 w 68"/>
              <a:gd name="T85" fmla="*/ 106362 h 77"/>
              <a:gd name="T86" fmla="*/ 57150 w 68"/>
              <a:gd name="T87" fmla="*/ 106362 h 77"/>
              <a:gd name="T88" fmla="*/ 63500 w 68"/>
              <a:gd name="T89" fmla="*/ 106362 h 77"/>
              <a:gd name="T90" fmla="*/ 69850 w 68"/>
              <a:gd name="T91" fmla="*/ 106362 h 77"/>
              <a:gd name="T92" fmla="*/ 76200 w 68"/>
              <a:gd name="T93" fmla="*/ 106362 h 77"/>
              <a:gd name="T94" fmla="*/ 76200 w 68"/>
              <a:gd name="T95" fmla="*/ 101600 h 77"/>
              <a:gd name="T96" fmla="*/ 82550 w 68"/>
              <a:gd name="T97" fmla="*/ 101600 h 77"/>
              <a:gd name="T98" fmla="*/ 82550 w 68"/>
              <a:gd name="T99" fmla="*/ 95250 h 77"/>
              <a:gd name="T100" fmla="*/ 88900 w 68"/>
              <a:gd name="T101" fmla="*/ 90487 h 77"/>
              <a:gd name="T102" fmla="*/ 88900 w 68"/>
              <a:gd name="T103" fmla="*/ 85725 h 77"/>
              <a:gd name="T104" fmla="*/ 88900 w 68"/>
              <a:gd name="T105" fmla="*/ 79375 h 77"/>
              <a:gd name="T106" fmla="*/ 82550 w 68"/>
              <a:gd name="T107" fmla="*/ 74612 h 77"/>
              <a:gd name="T108" fmla="*/ 76200 w 68"/>
              <a:gd name="T109" fmla="*/ 69850 h 77"/>
              <a:gd name="T110" fmla="*/ 69850 w 68"/>
              <a:gd name="T111" fmla="*/ 63500 h 77"/>
              <a:gd name="T112" fmla="*/ 63500 w 68"/>
              <a:gd name="T113" fmla="*/ 63500 h 77"/>
              <a:gd name="T114" fmla="*/ 50800 w 68"/>
              <a:gd name="T115" fmla="*/ 63500 h 77"/>
              <a:gd name="T116" fmla="*/ 19050 w 68"/>
              <a:gd name="T117" fmla="*/ 63500 h 77"/>
              <a:gd name="T118" fmla="*/ 19050 w 68"/>
              <a:gd name="T119" fmla="*/ 106362 h 7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8" h="77">
                <a:moveTo>
                  <a:pt x="0" y="77"/>
                </a:moveTo>
                <a:lnTo>
                  <a:pt x="0" y="0"/>
                </a:lnTo>
                <a:lnTo>
                  <a:pt x="32" y="0"/>
                </a:lnTo>
                <a:lnTo>
                  <a:pt x="44" y="0"/>
                </a:lnTo>
                <a:lnTo>
                  <a:pt x="52" y="0"/>
                </a:lnTo>
                <a:lnTo>
                  <a:pt x="56" y="3"/>
                </a:lnTo>
                <a:lnTo>
                  <a:pt x="60" y="10"/>
                </a:lnTo>
                <a:lnTo>
                  <a:pt x="64" y="13"/>
                </a:lnTo>
                <a:lnTo>
                  <a:pt x="64" y="20"/>
                </a:lnTo>
                <a:lnTo>
                  <a:pt x="64" y="23"/>
                </a:lnTo>
                <a:lnTo>
                  <a:pt x="60" y="27"/>
                </a:lnTo>
                <a:lnTo>
                  <a:pt x="56" y="33"/>
                </a:lnTo>
                <a:lnTo>
                  <a:pt x="52" y="33"/>
                </a:lnTo>
                <a:lnTo>
                  <a:pt x="56" y="37"/>
                </a:lnTo>
                <a:lnTo>
                  <a:pt x="64" y="44"/>
                </a:lnTo>
                <a:lnTo>
                  <a:pt x="68" y="47"/>
                </a:lnTo>
                <a:lnTo>
                  <a:pt x="68" y="54"/>
                </a:lnTo>
                <a:lnTo>
                  <a:pt x="68" y="60"/>
                </a:lnTo>
                <a:lnTo>
                  <a:pt x="64" y="64"/>
                </a:lnTo>
                <a:lnTo>
                  <a:pt x="60" y="67"/>
                </a:lnTo>
                <a:lnTo>
                  <a:pt x="60" y="70"/>
                </a:lnTo>
                <a:lnTo>
                  <a:pt x="52" y="74"/>
                </a:lnTo>
                <a:lnTo>
                  <a:pt x="48" y="74"/>
                </a:lnTo>
                <a:lnTo>
                  <a:pt x="40" y="77"/>
                </a:lnTo>
                <a:lnTo>
                  <a:pt x="32" y="77"/>
                </a:lnTo>
                <a:lnTo>
                  <a:pt x="0" y="77"/>
                </a:lnTo>
                <a:close/>
                <a:moveTo>
                  <a:pt x="12" y="30"/>
                </a:moveTo>
                <a:lnTo>
                  <a:pt x="32" y="30"/>
                </a:lnTo>
                <a:lnTo>
                  <a:pt x="36" y="30"/>
                </a:lnTo>
                <a:lnTo>
                  <a:pt x="44" y="30"/>
                </a:lnTo>
                <a:lnTo>
                  <a:pt x="48" y="30"/>
                </a:lnTo>
                <a:lnTo>
                  <a:pt x="48" y="27"/>
                </a:lnTo>
                <a:lnTo>
                  <a:pt x="52" y="23"/>
                </a:lnTo>
                <a:lnTo>
                  <a:pt x="52" y="20"/>
                </a:lnTo>
                <a:lnTo>
                  <a:pt x="52" y="17"/>
                </a:lnTo>
                <a:lnTo>
                  <a:pt x="48" y="13"/>
                </a:lnTo>
                <a:lnTo>
                  <a:pt x="48" y="10"/>
                </a:lnTo>
                <a:lnTo>
                  <a:pt x="44" y="10"/>
                </a:lnTo>
                <a:lnTo>
                  <a:pt x="36" y="10"/>
                </a:lnTo>
                <a:lnTo>
                  <a:pt x="28" y="7"/>
                </a:lnTo>
                <a:lnTo>
                  <a:pt x="12" y="7"/>
                </a:lnTo>
                <a:lnTo>
                  <a:pt x="12" y="30"/>
                </a:lnTo>
                <a:close/>
                <a:moveTo>
                  <a:pt x="12" y="67"/>
                </a:moveTo>
                <a:lnTo>
                  <a:pt x="36" y="67"/>
                </a:lnTo>
                <a:lnTo>
                  <a:pt x="40" y="67"/>
                </a:lnTo>
                <a:lnTo>
                  <a:pt x="44" y="67"/>
                </a:lnTo>
                <a:lnTo>
                  <a:pt x="48" y="67"/>
                </a:lnTo>
                <a:lnTo>
                  <a:pt x="48" y="64"/>
                </a:lnTo>
                <a:lnTo>
                  <a:pt x="52" y="64"/>
                </a:lnTo>
                <a:lnTo>
                  <a:pt x="52" y="60"/>
                </a:lnTo>
                <a:lnTo>
                  <a:pt x="56" y="57"/>
                </a:lnTo>
                <a:lnTo>
                  <a:pt x="56" y="54"/>
                </a:lnTo>
                <a:lnTo>
                  <a:pt x="56" y="50"/>
                </a:lnTo>
                <a:lnTo>
                  <a:pt x="52" y="47"/>
                </a:lnTo>
                <a:lnTo>
                  <a:pt x="48" y="44"/>
                </a:lnTo>
                <a:lnTo>
                  <a:pt x="44" y="40"/>
                </a:lnTo>
                <a:lnTo>
                  <a:pt x="40" y="40"/>
                </a:lnTo>
                <a:lnTo>
                  <a:pt x="32" y="40"/>
                </a:lnTo>
                <a:lnTo>
                  <a:pt x="12" y="40"/>
                </a:lnTo>
                <a:lnTo>
                  <a:pt x="1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1" name="Freeform 253"/>
          <p:cNvSpPr>
            <a:spLocks noEditPoints="1"/>
          </p:cNvSpPr>
          <p:nvPr/>
        </p:nvSpPr>
        <p:spPr bwMode="auto">
          <a:xfrm>
            <a:off x="6115050" y="3808413"/>
            <a:ext cx="95250" cy="90487"/>
          </a:xfrm>
          <a:custGeom>
            <a:avLst/>
            <a:gdLst>
              <a:gd name="T0" fmla="*/ 76200 w 60"/>
              <a:gd name="T1" fmla="*/ 63500 h 57"/>
              <a:gd name="T2" fmla="*/ 95250 w 60"/>
              <a:gd name="T3" fmla="*/ 63500 h 57"/>
              <a:gd name="T4" fmla="*/ 88900 w 60"/>
              <a:gd name="T5" fmla="*/ 74612 h 57"/>
              <a:gd name="T6" fmla="*/ 76200 w 60"/>
              <a:gd name="T7" fmla="*/ 85725 h 57"/>
              <a:gd name="T8" fmla="*/ 63500 w 60"/>
              <a:gd name="T9" fmla="*/ 90487 h 57"/>
              <a:gd name="T10" fmla="*/ 44450 w 60"/>
              <a:gd name="T11" fmla="*/ 90487 h 57"/>
              <a:gd name="T12" fmla="*/ 25400 w 60"/>
              <a:gd name="T13" fmla="*/ 90487 h 57"/>
              <a:gd name="T14" fmla="*/ 12700 w 60"/>
              <a:gd name="T15" fmla="*/ 79375 h 57"/>
              <a:gd name="T16" fmla="*/ 0 w 60"/>
              <a:gd name="T17" fmla="*/ 63500 h 57"/>
              <a:gd name="T18" fmla="*/ 0 w 60"/>
              <a:gd name="T19" fmla="*/ 47625 h 57"/>
              <a:gd name="T20" fmla="*/ 0 w 60"/>
              <a:gd name="T21" fmla="*/ 31750 h 57"/>
              <a:gd name="T22" fmla="*/ 6350 w 60"/>
              <a:gd name="T23" fmla="*/ 20637 h 57"/>
              <a:gd name="T24" fmla="*/ 12700 w 60"/>
              <a:gd name="T25" fmla="*/ 11112 h 57"/>
              <a:gd name="T26" fmla="*/ 25400 w 60"/>
              <a:gd name="T27" fmla="*/ 0 h 57"/>
              <a:gd name="T28" fmla="*/ 44450 w 60"/>
              <a:gd name="T29" fmla="*/ 0 h 57"/>
              <a:gd name="T30" fmla="*/ 63500 w 60"/>
              <a:gd name="T31" fmla="*/ 0 h 57"/>
              <a:gd name="T32" fmla="*/ 82550 w 60"/>
              <a:gd name="T33" fmla="*/ 11112 h 57"/>
              <a:gd name="T34" fmla="*/ 88900 w 60"/>
              <a:gd name="T35" fmla="*/ 26987 h 57"/>
              <a:gd name="T36" fmla="*/ 95250 w 60"/>
              <a:gd name="T37" fmla="*/ 42862 h 57"/>
              <a:gd name="T38" fmla="*/ 95250 w 60"/>
              <a:gd name="T39" fmla="*/ 47625 h 57"/>
              <a:gd name="T40" fmla="*/ 95250 w 60"/>
              <a:gd name="T41" fmla="*/ 47625 h 57"/>
              <a:gd name="T42" fmla="*/ 19050 w 60"/>
              <a:gd name="T43" fmla="*/ 47625 h 57"/>
              <a:gd name="T44" fmla="*/ 19050 w 60"/>
              <a:gd name="T45" fmla="*/ 58737 h 57"/>
              <a:gd name="T46" fmla="*/ 25400 w 60"/>
              <a:gd name="T47" fmla="*/ 69850 h 57"/>
              <a:gd name="T48" fmla="*/ 38100 w 60"/>
              <a:gd name="T49" fmla="*/ 74612 h 57"/>
              <a:gd name="T50" fmla="*/ 50800 w 60"/>
              <a:gd name="T51" fmla="*/ 74612 h 57"/>
              <a:gd name="T52" fmla="*/ 57150 w 60"/>
              <a:gd name="T53" fmla="*/ 74612 h 57"/>
              <a:gd name="T54" fmla="*/ 63500 w 60"/>
              <a:gd name="T55" fmla="*/ 74612 h 57"/>
              <a:gd name="T56" fmla="*/ 69850 w 60"/>
              <a:gd name="T57" fmla="*/ 69850 h 57"/>
              <a:gd name="T58" fmla="*/ 76200 w 60"/>
              <a:gd name="T59" fmla="*/ 63500 h 57"/>
              <a:gd name="T60" fmla="*/ 19050 w 60"/>
              <a:gd name="T61" fmla="*/ 31750 h 57"/>
              <a:gd name="T62" fmla="*/ 76200 w 60"/>
              <a:gd name="T63" fmla="*/ 31750 h 57"/>
              <a:gd name="T64" fmla="*/ 76200 w 60"/>
              <a:gd name="T65" fmla="*/ 26987 h 57"/>
              <a:gd name="T66" fmla="*/ 69850 w 60"/>
              <a:gd name="T67" fmla="*/ 20637 h 57"/>
              <a:gd name="T68" fmla="*/ 57150 w 60"/>
              <a:gd name="T69" fmla="*/ 15875 h 57"/>
              <a:gd name="T70" fmla="*/ 44450 w 60"/>
              <a:gd name="T71" fmla="*/ 11112 h 57"/>
              <a:gd name="T72" fmla="*/ 38100 w 60"/>
              <a:gd name="T73" fmla="*/ 15875 h 57"/>
              <a:gd name="T74" fmla="*/ 25400 w 60"/>
              <a:gd name="T75" fmla="*/ 20637 h 57"/>
              <a:gd name="T76" fmla="*/ 19050 w 60"/>
              <a:gd name="T77" fmla="*/ 26987 h 57"/>
              <a:gd name="T78" fmla="*/ 19050 w 60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57">
                <a:moveTo>
                  <a:pt x="48" y="40"/>
                </a:moveTo>
                <a:lnTo>
                  <a:pt x="60" y="40"/>
                </a:lnTo>
                <a:lnTo>
                  <a:pt x="56" y="47"/>
                </a:lnTo>
                <a:lnTo>
                  <a:pt x="48" y="54"/>
                </a:lnTo>
                <a:lnTo>
                  <a:pt x="40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4" y="13"/>
                </a:lnTo>
                <a:lnTo>
                  <a:pt x="8" y="7"/>
                </a:lnTo>
                <a:lnTo>
                  <a:pt x="16" y="0"/>
                </a:lnTo>
                <a:lnTo>
                  <a:pt x="28" y="0"/>
                </a:lnTo>
                <a:lnTo>
                  <a:pt x="40" y="0"/>
                </a:lnTo>
                <a:lnTo>
                  <a:pt x="52" y="7"/>
                </a:lnTo>
                <a:lnTo>
                  <a:pt x="56" y="17"/>
                </a:lnTo>
                <a:lnTo>
                  <a:pt x="60" y="27"/>
                </a:lnTo>
                <a:lnTo>
                  <a:pt x="60" y="30"/>
                </a:lnTo>
                <a:lnTo>
                  <a:pt x="12" y="30"/>
                </a:lnTo>
                <a:lnTo>
                  <a:pt x="12" y="37"/>
                </a:lnTo>
                <a:lnTo>
                  <a:pt x="16" y="44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0" y="47"/>
                </a:lnTo>
                <a:lnTo>
                  <a:pt x="44" y="44"/>
                </a:lnTo>
                <a:lnTo>
                  <a:pt x="48" y="40"/>
                </a:lnTo>
                <a:close/>
                <a:moveTo>
                  <a:pt x="12" y="20"/>
                </a:moveTo>
                <a:lnTo>
                  <a:pt x="48" y="20"/>
                </a:lnTo>
                <a:lnTo>
                  <a:pt x="48" y="17"/>
                </a:lnTo>
                <a:lnTo>
                  <a:pt x="44" y="13"/>
                </a:lnTo>
                <a:lnTo>
                  <a:pt x="36" y="10"/>
                </a:lnTo>
                <a:lnTo>
                  <a:pt x="28" y="7"/>
                </a:lnTo>
                <a:lnTo>
                  <a:pt x="24" y="10"/>
                </a:lnTo>
                <a:lnTo>
                  <a:pt x="16" y="13"/>
                </a:lnTo>
                <a:lnTo>
                  <a:pt x="12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2" name="Freeform 254"/>
          <p:cNvSpPr>
            <a:spLocks/>
          </p:cNvSpPr>
          <p:nvPr/>
        </p:nvSpPr>
        <p:spPr bwMode="auto">
          <a:xfrm>
            <a:off x="6229350" y="3808413"/>
            <a:ext cx="88900" cy="90487"/>
          </a:xfrm>
          <a:custGeom>
            <a:avLst/>
            <a:gdLst>
              <a:gd name="T0" fmla="*/ 69850 w 56"/>
              <a:gd name="T1" fmla="*/ 58737 h 57"/>
              <a:gd name="T2" fmla="*/ 88900 w 56"/>
              <a:gd name="T3" fmla="*/ 58737 h 57"/>
              <a:gd name="T4" fmla="*/ 82550 w 56"/>
              <a:gd name="T5" fmla="*/ 74612 h 57"/>
              <a:gd name="T6" fmla="*/ 76200 w 56"/>
              <a:gd name="T7" fmla="*/ 85725 h 57"/>
              <a:gd name="T8" fmla="*/ 63500 w 56"/>
              <a:gd name="T9" fmla="*/ 90487 h 57"/>
              <a:gd name="T10" fmla="*/ 44450 w 56"/>
              <a:gd name="T11" fmla="*/ 90487 h 57"/>
              <a:gd name="T12" fmla="*/ 25400 w 56"/>
              <a:gd name="T13" fmla="*/ 90487 h 57"/>
              <a:gd name="T14" fmla="*/ 12700 w 56"/>
              <a:gd name="T15" fmla="*/ 79375 h 57"/>
              <a:gd name="T16" fmla="*/ 0 w 56"/>
              <a:gd name="T17" fmla="*/ 63500 h 57"/>
              <a:gd name="T18" fmla="*/ 0 w 56"/>
              <a:gd name="T19" fmla="*/ 47625 h 57"/>
              <a:gd name="T20" fmla="*/ 0 w 56"/>
              <a:gd name="T21" fmla="*/ 31750 h 57"/>
              <a:gd name="T22" fmla="*/ 0 w 56"/>
              <a:gd name="T23" fmla="*/ 20637 h 57"/>
              <a:gd name="T24" fmla="*/ 12700 w 56"/>
              <a:gd name="T25" fmla="*/ 11112 h 57"/>
              <a:gd name="T26" fmla="*/ 19050 w 56"/>
              <a:gd name="T27" fmla="*/ 4762 h 57"/>
              <a:gd name="T28" fmla="*/ 31750 w 56"/>
              <a:gd name="T29" fmla="*/ 0 h 57"/>
              <a:gd name="T30" fmla="*/ 44450 w 56"/>
              <a:gd name="T31" fmla="*/ 0 h 57"/>
              <a:gd name="T32" fmla="*/ 57150 w 56"/>
              <a:gd name="T33" fmla="*/ 0 h 57"/>
              <a:gd name="T34" fmla="*/ 69850 w 56"/>
              <a:gd name="T35" fmla="*/ 4762 h 57"/>
              <a:gd name="T36" fmla="*/ 82550 w 56"/>
              <a:gd name="T37" fmla="*/ 15875 h 57"/>
              <a:gd name="T38" fmla="*/ 88900 w 56"/>
              <a:gd name="T39" fmla="*/ 26987 h 57"/>
              <a:gd name="T40" fmla="*/ 69850 w 56"/>
              <a:gd name="T41" fmla="*/ 26987 h 57"/>
              <a:gd name="T42" fmla="*/ 63500 w 56"/>
              <a:gd name="T43" fmla="*/ 20637 h 57"/>
              <a:gd name="T44" fmla="*/ 57150 w 56"/>
              <a:gd name="T45" fmla="*/ 15875 h 57"/>
              <a:gd name="T46" fmla="*/ 50800 w 56"/>
              <a:gd name="T47" fmla="*/ 15875 h 57"/>
              <a:gd name="T48" fmla="*/ 44450 w 56"/>
              <a:gd name="T49" fmla="*/ 11112 h 57"/>
              <a:gd name="T50" fmla="*/ 31750 w 56"/>
              <a:gd name="T51" fmla="*/ 15875 h 57"/>
              <a:gd name="T52" fmla="*/ 25400 w 56"/>
              <a:gd name="T53" fmla="*/ 20637 h 57"/>
              <a:gd name="T54" fmla="*/ 19050 w 56"/>
              <a:gd name="T55" fmla="*/ 31750 h 57"/>
              <a:gd name="T56" fmla="*/ 19050 w 56"/>
              <a:gd name="T57" fmla="*/ 42862 h 57"/>
              <a:gd name="T58" fmla="*/ 19050 w 56"/>
              <a:gd name="T59" fmla="*/ 58737 h 57"/>
              <a:gd name="T60" fmla="*/ 25400 w 56"/>
              <a:gd name="T61" fmla="*/ 69850 h 57"/>
              <a:gd name="T62" fmla="*/ 31750 w 56"/>
              <a:gd name="T63" fmla="*/ 74612 h 57"/>
              <a:gd name="T64" fmla="*/ 44450 w 56"/>
              <a:gd name="T65" fmla="*/ 74612 h 57"/>
              <a:gd name="T66" fmla="*/ 50800 w 56"/>
              <a:gd name="T67" fmla="*/ 74612 h 57"/>
              <a:gd name="T68" fmla="*/ 63500 w 56"/>
              <a:gd name="T69" fmla="*/ 74612 h 57"/>
              <a:gd name="T70" fmla="*/ 63500 w 56"/>
              <a:gd name="T71" fmla="*/ 63500 h 57"/>
              <a:gd name="T72" fmla="*/ 69850 w 56"/>
              <a:gd name="T73" fmla="*/ 58737 h 5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6" h="57">
                <a:moveTo>
                  <a:pt x="44" y="37"/>
                </a:moveTo>
                <a:lnTo>
                  <a:pt x="56" y="37"/>
                </a:lnTo>
                <a:lnTo>
                  <a:pt x="52" y="47"/>
                </a:lnTo>
                <a:lnTo>
                  <a:pt x="48" y="54"/>
                </a:lnTo>
                <a:lnTo>
                  <a:pt x="40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0" y="13"/>
                </a:lnTo>
                <a:lnTo>
                  <a:pt x="8" y="7"/>
                </a:lnTo>
                <a:lnTo>
                  <a:pt x="12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3"/>
                </a:lnTo>
                <a:lnTo>
                  <a:pt x="52" y="10"/>
                </a:lnTo>
                <a:lnTo>
                  <a:pt x="56" y="17"/>
                </a:lnTo>
                <a:lnTo>
                  <a:pt x="44" y="17"/>
                </a:lnTo>
                <a:lnTo>
                  <a:pt x="40" y="13"/>
                </a:lnTo>
                <a:lnTo>
                  <a:pt x="36" y="10"/>
                </a:lnTo>
                <a:lnTo>
                  <a:pt x="32" y="10"/>
                </a:lnTo>
                <a:lnTo>
                  <a:pt x="28" y="7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2" y="47"/>
                </a:lnTo>
                <a:lnTo>
                  <a:pt x="40" y="47"/>
                </a:lnTo>
                <a:lnTo>
                  <a:pt x="40" y="40"/>
                </a:lnTo>
                <a:lnTo>
                  <a:pt x="44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3" name="Freeform 255"/>
          <p:cNvSpPr>
            <a:spLocks noEditPoints="1"/>
          </p:cNvSpPr>
          <p:nvPr/>
        </p:nvSpPr>
        <p:spPr bwMode="auto">
          <a:xfrm>
            <a:off x="6330950" y="3808413"/>
            <a:ext cx="95250" cy="90487"/>
          </a:xfrm>
          <a:custGeom>
            <a:avLst/>
            <a:gdLst>
              <a:gd name="T0" fmla="*/ 0 w 60"/>
              <a:gd name="T1" fmla="*/ 42862 h 57"/>
              <a:gd name="T2" fmla="*/ 0 w 60"/>
              <a:gd name="T3" fmla="*/ 31750 h 57"/>
              <a:gd name="T4" fmla="*/ 6350 w 60"/>
              <a:gd name="T5" fmla="*/ 15875 h 57"/>
              <a:gd name="T6" fmla="*/ 12700 w 60"/>
              <a:gd name="T7" fmla="*/ 11112 h 57"/>
              <a:gd name="T8" fmla="*/ 25400 w 60"/>
              <a:gd name="T9" fmla="*/ 0 h 57"/>
              <a:gd name="T10" fmla="*/ 44450 w 60"/>
              <a:gd name="T11" fmla="*/ 0 h 57"/>
              <a:gd name="T12" fmla="*/ 63500 w 60"/>
              <a:gd name="T13" fmla="*/ 0 h 57"/>
              <a:gd name="T14" fmla="*/ 76200 w 60"/>
              <a:gd name="T15" fmla="*/ 11112 h 57"/>
              <a:gd name="T16" fmla="*/ 88900 w 60"/>
              <a:gd name="T17" fmla="*/ 26987 h 57"/>
              <a:gd name="T18" fmla="*/ 95250 w 60"/>
              <a:gd name="T19" fmla="*/ 42862 h 57"/>
              <a:gd name="T20" fmla="*/ 88900 w 60"/>
              <a:gd name="T21" fmla="*/ 58737 h 57"/>
              <a:gd name="T22" fmla="*/ 88900 w 60"/>
              <a:gd name="T23" fmla="*/ 69850 h 57"/>
              <a:gd name="T24" fmla="*/ 76200 w 60"/>
              <a:gd name="T25" fmla="*/ 79375 h 57"/>
              <a:gd name="T26" fmla="*/ 69850 w 60"/>
              <a:gd name="T27" fmla="*/ 85725 h 57"/>
              <a:gd name="T28" fmla="*/ 57150 w 60"/>
              <a:gd name="T29" fmla="*/ 90487 h 57"/>
              <a:gd name="T30" fmla="*/ 44450 w 60"/>
              <a:gd name="T31" fmla="*/ 90487 h 57"/>
              <a:gd name="T32" fmla="*/ 25400 w 60"/>
              <a:gd name="T33" fmla="*/ 90487 h 57"/>
              <a:gd name="T34" fmla="*/ 12700 w 60"/>
              <a:gd name="T35" fmla="*/ 79375 h 57"/>
              <a:gd name="T36" fmla="*/ 0 w 60"/>
              <a:gd name="T37" fmla="*/ 69850 h 57"/>
              <a:gd name="T38" fmla="*/ 0 w 60"/>
              <a:gd name="T39" fmla="*/ 58737 h 57"/>
              <a:gd name="T40" fmla="*/ 0 w 60"/>
              <a:gd name="T41" fmla="*/ 42862 h 57"/>
              <a:gd name="T42" fmla="*/ 19050 w 60"/>
              <a:gd name="T43" fmla="*/ 42862 h 57"/>
              <a:gd name="T44" fmla="*/ 19050 w 60"/>
              <a:gd name="T45" fmla="*/ 58737 h 57"/>
              <a:gd name="T46" fmla="*/ 25400 w 60"/>
              <a:gd name="T47" fmla="*/ 69850 h 57"/>
              <a:gd name="T48" fmla="*/ 31750 w 60"/>
              <a:gd name="T49" fmla="*/ 74612 h 57"/>
              <a:gd name="T50" fmla="*/ 44450 w 60"/>
              <a:gd name="T51" fmla="*/ 74612 h 57"/>
              <a:gd name="T52" fmla="*/ 57150 w 60"/>
              <a:gd name="T53" fmla="*/ 74612 h 57"/>
              <a:gd name="T54" fmla="*/ 63500 w 60"/>
              <a:gd name="T55" fmla="*/ 69850 h 57"/>
              <a:gd name="T56" fmla="*/ 69850 w 60"/>
              <a:gd name="T57" fmla="*/ 58737 h 57"/>
              <a:gd name="T58" fmla="*/ 76200 w 60"/>
              <a:gd name="T59" fmla="*/ 42862 h 57"/>
              <a:gd name="T60" fmla="*/ 69850 w 60"/>
              <a:gd name="T61" fmla="*/ 31750 h 57"/>
              <a:gd name="T62" fmla="*/ 63500 w 60"/>
              <a:gd name="T63" fmla="*/ 20637 h 57"/>
              <a:gd name="T64" fmla="*/ 57150 w 60"/>
              <a:gd name="T65" fmla="*/ 15875 h 57"/>
              <a:gd name="T66" fmla="*/ 44450 w 60"/>
              <a:gd name="T67" fmla="*/ 11112 h 57"/>
              <a:gd name="T68" fmla="*/ 31750 w 60"/>
              <a:gd name="T69" fmla="*/ 15875 h 57"/>
              <a:gd name="T70" fmla="*/ 25400 w 60"/>
              <a:gd name="T71" fmla="*/ 20637 h 57"/>
              <a:gd name="T72" fmla="*/ 19050 w 60"/>
              <a:gd name="T73" fmla="*/ 31750 h 57"/>
              <a:gd name="T74" fmla="*/ 19050 w 60"/>
              <a:gd name="T75" fmla="*/ 42862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0" y="20"/>
                </a:lnTo>
                <a:lnTo>
                  <a:pt x="4" y="10"/>
                </a:lnTo>
                <a:lnTo>
                  <a:pt x="8" y="7"/>
                </a:lnTo>
                <a:lnTo>
                  <a:pt x="16" y="0"/>
                </a:lnTo>
                <a:lnTo>
                  <a:pt x="28" y="0"/>
                </a:lnTo>
                <a:lnTo>
                  <a:pt x="40" y="0"/>
                </a:lnTo>
                <a:lnTo>
                  <a:pt x="48" y="7"/>
                </a:lnTo>
                <a:lnTo>
                  <a:pt x="56" y="17"/>
                </a:lnTo>
                <a:lnTo>
                  <a:pt x="60" y="27"/>
                </a:lnTo>
                <a:lnTo>
                  <a:pt x="56" y="37"/>
                </a:lnTo>
                <a:lnTo>
                  <a:pt x="56" y="44"/>
                </a:lnTo>
                <a:lnTo>
                  <a:pt x="48" y="50"/>
                </a:lnTo>
                <a:lnTo>
                  <a:pt x="44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4"/>
                </a:lnTo>
                <a:lnTo>
                  <a:pt x="0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4"/>
                </a:lnTo>
                <a:lnTo>
                  <a:pt x="44" y="37"/>
                </a:lnTo>
                <a:lnTo>
                  <a:pt x="48" y="27"/>
                </a:lnTo>
                <a:lnTo>
                  <a:pt x="44" y="20"/>
                </a:lnTo>
                <a:lnTo>
                  <a:pt x="40" y="13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4" name="Freeform 256"/>
          <p:cNvSpPr>
            <a:spLocks/>
          </p:cNvSpPr>
          <p:nvPr/>
        </p:nvSpPr>
        <p:spPr bwMode="auto">
          <a:xfrm>
            <a:off x="6445250" y="3808413"/>
            <a:ext cx="146050" cy="90487"/>
          </a:xfrm>
          <a:custGeom>
            <a:avLst/>
            <a:gdLst>
              <a:gd name="T0" fmla="*/ 0 w 92"/>
              <a:gd name="T1" fmla="*/ 90487 h 57"/>
              <a:gd name="T2" fmla="*/ 0 w 92"/>
              <a:gd name="T3" fmla="*/ 0 h 57"/>
              <a:gd name="T4" fmla="*/ 19050 w 92"/>
              <a:gd name="T5" fmla="*/ 0 h 57"/>
              <a:gd name="T6" fmla="*/ 19050 w 92"/>
              <a:gd name="T7" fmla="*/ 15875 h 57"/>
              <a:gd name="T8" fmla="*/ 25400 w 92"/>
              <a:gd name="T9" fmla="*/ 11112 h 57"/>
              <a:gd name="T10" fmla="*/ 31750 w 92"/>
              <a:gd name="T11" fmla="*/ 4762 h 57"/>
              <a:gd name="T12" fmla="*/ 38100 w 92"/>
              <a:gd name="T13" fmla="*/ 0 h 57"/>
              <a:gd name="T14" fmla="*/ 50800 w 92"/>
              <a:gd name="T15" fmla="*/ 0 h 57"/>
              <a:gd name="T16" fmla="*/ 57150 w 92"/>
              <a:gd name="T17" fmla="*/ 0 h 57"/>
              <a:gd name="T18" fmla="*/ 69850 w 92"/>
              <a:gd name="T19" fmla="*/ 4762 h 57"/>
              <a:gd name="T20" fmla="*/ 76200 w 92"/>
              <a:gd name="T21" fmla="*/ 11112 h 57"/>
              <a:gd name="T22" fmla="*/ 76200 w 92"/>
              <a:gd name="T23" fmla="*/ 15875 h 57"/>
              <a:gd name="T24" fmla="*/ 88900 w 92"/>
              <a:gd name="T25" fmla="*/ 4762 h 57"/>
              <a:gd name="T26" fmla="*/ 101600 w 92"/>
              <a:gd name="T27" fmla="*/ 0 h 57"/>
              <a:gd name="T28" fmla="*/ 114300 w 92"/>
              <a:gd name="T29" fmla="*/ 0 h 57"/>
              <a:gd name="T30" fmla="*/ 127000 w 92"/>
              <a:gd name="T31" fmla="*/ 0 h 57"/>
              <a:gd name="T32" fmla="*/ 139700 w 92"/>
              <a:gd name="T33" fmla="*/ 4762 h 57"/>
              <a:gd name="T34" fmla="*/ 146050 w 92"/>
              <a:gd name="T35" fmla="*/ 15875 h 57"/>
              <a:gd name="T36" fmla="*/ 146050 w 92"/>
              <a:gd name="T37" fmla="*/ 26987 h 57"/>
              <a:gd name="T38" fmla="*/ 146050 w 92"/>
              <a:gd name="T39" fmla="*/ 90487 h 57"/>
              <a:gd name="T40" fmla="*/ 127000 w 92"/>
              <a:gd name="T41" fmla="*/ 90487 h 57"/>
              <a:gd name="T42" fmla="*/ 127000 w 92"/>
              <a:gd name="T43" fmla="*/ 31750 h 57"/>
              <a:gd name="T44" fmla="*/ 127000 w 92"/>
              <a:gd name="T45" fmla="*/ 26987 h 57"/>
              <a:gd name="T46" fmla="*/ 127000 w 92"/>
              <a:gd name="T47" fmla="*/ 20637 h 57"/>
              <a:gd name="T48" fmla="*/ 120650 w 92"/>
              <a:gd name="T49" fmla="*/ 15875 h 57"/>
              <a:gd name="T50" fmla="*/ 120650 w 92"/>
              <a:gd name="T51" fmla="*/ 15875 h 57"/>
              <a:gd name="T52" fmla="*/ 114300 w 92"/>
              <a:gd name="T53" fmla="*/ 15875 h 57"/>
              <a:gd name="T54" fmla="*/ 107950 w 92"/>
              <a:gd name="T55" fmla="*/ 11112 h 57"/>
              <a:gd name="T56" fmla="*/ 95250 w 92"/>
              <a:gd name="T57" fmla="*/ 15875 h 57"/>
              <a:gd name="T58" fmla="*/ 88900 w 92"/>
              <a:gd name="T59" fmla="*/ 20637 h 57"/>
              <a:gd name="T60" fmla="*/ 82550 w 92"/>
              <a:gd name="T61" fmla="*/ 26987 h 57"/>
              <a:gd name="T62" fmla="*/ 82550 w 92"/>
              <a:gd name="T63" fmla="*/ 38100 h 57"/>
              <a:gd name="T64" fmla="*/ 82550 w 92"/>
              <a:gd name="T65" fmla="*/ 90487 h 57"/>
              <a:gd name="T66" fmla="*/ 63500 w 92"/>
              <a:gd name="T67" fmla="*/ 90487 h 57"/>
              <a:gd name="T68" fmla="*/ 63500 w 92"/>
              <a:gd name="T69" fmla="*/ 31750 h 57"/>
              <a:gd name="T70" fmla="*/ 63500 w 92"/>
              <a:gd name="T71" fmla="*/ 26987 h 57"/>
              <a:gd name="T72" fmla="*/ 57150 w 92"/>
              <a:gd name="T73" fmla="*/ 15875 h 57"/>
              <a:gd name="T74" fmla="*/ 50800 w 92"/>
              <a:gd name="T75" fmla="*/ 15875 h 57"/>
              <a:gd name="T76" fmla="*/ 44450 w 92"/>
              <a:gd name="T77" fmla="*/ 11112 h 57"/>
              <a:gd name="T78" fmla="*/ 38100 w 92"/>
              <a:gd name="T79" fmla="*/ 15875 h 57"/>
              <a:gd name="T80" fmla="*/ 31750 w 92"/>
              <a:gd name="T81" fmla="*/ 15875 h 57"/>
              <a:gd name="T82" fmla="*/ 25400 w 92"/>
              <a:gd name="T83" fmla="*/ 20637 h 57"/>
              <a:gd name="T84" fmla="*/ 19050 w 92"/>
              <a:gd name="T85" fmla="*/ 26987 h 57"/>
              <a:gd name="T86" fmla="*/ 19050 w 92"/>
              <a:gd name="T87" fmla="*/ 31750 h 57"/>
              <a:gd name="T88" fmla="*/ 19050 w 92"/>
              <a:gd name="T89" fmla="*/ 42862 h 57"/>
              <a:gd name="T90" fmla="*/ 19050 w 92"/>
              <a:gd name="T91" fmla="*/ 90487 h 57"/>
              <a:gd name="T92" fmla="*/ 0 w 92"/>
              <a:gd name="T93" fmla="*/ 90487 h 5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6" y="7"/>
                </a:lnTo>
                <a:lnTo>
                  <a:pt x="20" y="3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6" y="3"/>
                </a:lnTo>
                <a:lnTo>
                  <a:pt x="64" y="0"/>
                </a:lnTo>
                <a:lnTo>
                  <a:pt x="72" y="0"/>
                </a:lnTo>
                <a:lnTo>
                  <a:pt x="80" y="0"/>
                </a:lnTo>
                <a:lnTo>
                  <a:pt x="88" y="3"/>
                </a:lnTo>
                <a:lnTo>
                  <a:pt x="92" y="10"/>
                </a:lnTo>
                <a:lnTo>
                  <a:pt x="92" y="17"/>
                </a:lnTo>
                <a:lnTo>
                  <a:pt x="92" y="57"/>
                </a:lnTo>
                <a:lnTo>
                  <a:pt x="80" y="57"/>
                </a:lnTo>
                <a:lnTo>
                  <a:pt x="80" y="20"/>
                </a:lnTo>
                <a:lnTo>
                  <a:pt x="80" y="17"/>
                </a:lnTo>
                <a:lnTo>
                  <a:pt x="80" y="13"/>
                </a:lnTo>
                <a:lnTo>
                  <a:pt x="76" y="10"/>
                </a:lnTo>
                <a:lnTo>
                  <a:pt x="72" y="10"/>
                </a:lnTo>
                <a:lnTo>
                  <a:pt x="68" y="7"/>
                </a:lnTo>
                <a:lnTo>
                  <a:pt x="60" y="10"/>
                </a:lnTo>
                <a:lnTo>
                  <a:pt x="56" y="13"/>
                </a:lnTo>
                <a:lnTo>
                  <a:pt x="52" y="17"/>
                </a:lnTo>
                <a:lnTo>
                  <a:pt x="52" y="24"/>
                </a:lnTo>
                <a:lnTo>
                  <a:pt x="52" y="57"/>
                </a:lnTo>
                <a:lnTo>
                  <a:pt x="40" y="57"/>
                </a:lnTo>
                <a:lnTo>
                  <a:pt x="40" y="20"/>
                </a:lnTo>
                <a:lnTo>
                  <a:pt x="40" y="17"/>
                </a:lnTo>
                <a:lnTo>
                  <a:pt x="36" y="10"/>
                </a:lnTo>
                <a:lnTo>
                  <a:pt x="32" y="10"/>
                </a:lnTo>
                <a:lnTo>
                  <a:pt x="28" y="7"/>
                </a:lnTo>
                <a:lnTo>
                  <a:pt x="24" y="10"/>
                </a:lnTo>
                <a:lnTo>
                  <a:pt x="20" y="10"/>
                </a:lnTo>
                <a:lnTo>
                  <a:pt x="16" y="13"/>
                </a:lnTo>
                <a:lnTo>
                  <a:pt x="12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5" name="Freeform 257"/>
          <p:cNvSpPr>
            <a:spLocks noEditPoints="1"/>
          </p:cNvSpPr>
          <p:nvPr/>
        </p:nvSpPr>
        <p:spPr bwMode="auto">
          <a:xfrm>
            <a:off x="6610350" y="3808413"/>
            <a:ext cx="101600" cy="90487"/>
          </a:xfrm>
          <a:custGeom>
            <a:avLst/>
            <a:gdLst>
              <a:gd name="T0" fmla="*/ 82550 w 64"/>
              <a:gd name="T1" fmla="*/ 63500 h 57"/>
              <a:gd name="T2" fmla="*/ 95250 w 64"/>
              <a:gd name="T3" fmla="*/ 63500 h 57"/>
              <a:gd name="T4" fmla="*/ 88900 w 64"/>
              <a:gd name="T5" fmla="*/ 74612 h 57"/>
              <a:gd name="T6" fmla="*/ 82550 w 64"/>
              <a:gd name="T7" fmla="*/ 85725 h 57"/>
              <a:gd name="T8" fmla="*/ 69850 w 64"/>
              <a:gd name="T9" fmla="*/ 90487 h 57"/>
              <a:gd name="T10" fmla="*/ 50800 w 64"/>
              <a:gd name="T11" fmla="*/ 90487 h 57"/>
              <a:gd name="T12" fmla="*/ 31750 w 64"/>
              <a:gd name="T13" fmla="*/ 90487 h 57"/>
              <a:gd name="T14" fmla="*/ 12700 w 64"/>
              <a:gd name="T15" fmla="*/ 79375 h 57"/>
              <a:gd name="T16" fmla="*/ 6350 w 64"/>
              <a:gd name="T17" fmla="*/ 63500 h 57"/>
              <a:gd name="T18" fmla="*/ 0 w 64"/>
              <a:gd name="T19" fmla="*/ 47625 h 57"/>
              <a:gd name="T20" fmla="*/ 0 w 64"/>
              <a:gd name="T21" fmla="*/ 31750 h 57"/>
              <a:gd name="T22" fmla="*/ 6350 w 64"/>
              <a:gd name="T23" fmla="*/ 20637 h 57"/>
              <a:gd name="T24" fmla="*/ 12700 w 64"/>
              <a:gd name="T25" fmla="*/ 11112 h 57"/>
              <a:gd name="T26" fmla="*/ 31750 w 64"/>
              <a:gd name="T27" fmla="*/ 0 h 57"/>
              <a:gd name="T28" fmla="*/ 50800 w 64"/>
              <a:gd name="T29" fmla="*/ 0 h 57"/>
              <a:gd name="T30" fmla="*/ 69850 w 64"/>
              <a:gd name="T31" fmla="*/ 0 h 57"/>
              <a:gd name="T32" fmla="*/ 82550 w 64"/>
              <a:gd name="T33" fmla="*/ 11112 h 57"/>
              <a:gd name="T34" fmla="*/ 95250 w 64"/>
              <a:gd name="T35" fmla="*/ 26987 h 57"/>
              <a:gd name="T36" fmla="*/ 101600 w 64"/>
              <a:gd name="T37" fmla="*/ 42862 h 57"/>
              <a:gd name="T38" fmla="*/ 101600 w 64"/>
              <a:gd name="T39" fmla="*/ 47625 h 57"/>
              <a:gd name="T40" fmla="*/ 101600 w 64"/>
              <a:gd name="T41" fmla="*/ 47625 h 57"/>
              <a:gd name="T42" fmla="*/ 19050 w 64"/>
              <a:gd name="T43" fmla="*/ 47625 h 57"/>
              <a:gd name="T44" fmla="*/ 25400 w 64"/>
              <a:gd name="T45" fmla="*/ 58737 h 57"/>
              <a:gd name="T46" fmla="*/ 31750 w 64"/>
              <a:gd name="T47" fmla="*/ 69850 h 57"/>
              <a:gd name="T48" fmla="*/ 38100 w 64"/>
              <a:gd name="T49" fmla="*/ 74612 h 57"/>
              <a:gd name="T50" fmla="*/ 50800 w 64"/>
              <a:gd name="T51" fmla="*/ 74612 h 57"/>
              <a:gd name="T52" fmla="*/ 63500 w 64"/>
              <a:gd name="T53" fmla="*/ 74612 h 57"/>
              <a:gd name="T54" fmla="*/ 69850 w 64"/>
              <a:gd name="T55" fmla="*/ 74612 h 57"/>
              <a:gd name="T56" fmla="*/ 76200 w 64"/>
              <a:gd name="T57" fmla="*/ 69850 h 57"/>
              <a:gd name="T58" fmla="*/ 82550 w 64"/>
              <a:gd name="T59" fmla="*/ 63500 h 57"/>
              <a:gd name="T60" fmla="*/ 19050 w 64"/>
              <a:gd name="T61" fmla="*/ 31750 h 57"/>
              <a:gd name="T62" fmla="*/ 82550 w 64"/>
              <a:gd name="T63" fmla="*/ 31750 h 57"/>
              <a:gd name="T64" fmla="*/ 76200 w 64"/>
              <a:gd name="T65" fmla="*/ 26987 h 57"/>
              <a:gd name="T66" fmla="*/ 69850 w 64"/>
              <a:gd name="T67" fmla="*/ 20637 h 57"/>
              <a:gd name="T68" fmla="*/ 63500 w 64"/>
              <a:gd name="T69" fmla="*/ 15875 h 57"/>
              <a:gd name="T70" fmla="*/ 50800 w 64"/>
              <a:gd name="T71" fmla="*/ 11112 h 57"/>
              <a:gd name="T72" fmla="*/ 38100 w 64"/>
              <a:gd name="T73" fmla="*/ 15875 h 57"/>
              <a:gd name="T74" fmla="*/ 31750 w 64"/>
              <a:gd name="T75" fmla="*/ 20637 h 57"/>
              <a:gd name="T76" fmla="*/ 25400 w 64"/>
              <a:gd name="T77" fmla="*/ 26987 h 57"/>
              <a:gd name="T78" fmla="*/ 19050 w 64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" h="57">
                <a:moveTo>
                  <a:pt x="52" y="40"/>
                </a:moveTo>
                <a:lnTo>
                  <a:pt x="60" y="40"/>
                </a:lnTo>
                <a:lnTo>
                  <a:pt x="56" y="47"/>
                </a:lnTo>
                <a:lnTo>
                  <a:pt x="52" y="54"/>
                </a:lnTo>
                <a:lnTo>
                  <a:pt x="44" y="57"/>
                </a:lnTo>
                <a:lnTo>
                  <a:pt x="32" y="57"/>
                </a:lnTo>
                <a:lnTo>
                  <a:pt x="20" y="57"/>
                </a:lnTo>
                <a:lnTo>
                  <a:pt x="8" y="50"/>
                </a:lnTo>
                <a:lnTo>
                  <a:pt x="4" y="40"/>
                </a:lnTo>
                <a:lnTo>
                  <a:pt x="0" y="30"/>
                </a:lnTo>
                <a:lnTo>
                  <a:pt x="0" y="20"/>
                </a:lnTo>
                <a:lnTo>
                  <a:pt x="4" y="13"/>
                </a:lnTo>
                <a:lnTo>
                  <a:pt x="8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4" y="27"/>
                </a:lnTo>
                <a:lnTo>
                  <a:pt x="64" y="30"/>
                </a:lnTo>
                <a:lnTo>
                  <a:pt x="12" y="30"/>
                </a:lnTo>
                <a:lnTo>
                  <a:pt x="16" y="37"/>
                </a:lnTo>
                <a:lnTo>
                  <a:pt x="20" y="44"/>
                </a:lnTo>
                <a:lnTo>
                  <a:pt x="24" y="47"/>
                </a:lnTo>
                <a:lnTo>
                  <a:pt x="32" y="47"/>
                </a:lnTo>
                <a:lnTo>
                  <a:pt x="40" y="47"/>
                </a:lnTo>
                <a:lnTo>
                  <a:pt x="44" y="47"/>
                </a:lnTo>
                <a:lnTo>
                  <a:pt x="48" y="44"/>
                </a:lnTo>
                <a:lnTo>
                  <a:pt x="52" y="40"/>
                </a:lnTo>
                <a:close/>
                <a:moveTo>
                  <a:pt x="12" y="20"/>
                </a:moveTo>
                <a:lnTo>
                  <a:pt x="52" y="20"/>
                </a:lnTo>
                <a:lnTo>
                  <a:pt x="48" y="17"/>
                </a:lnTo>
                <a:lnTo>
                  <a:pt x="44" y="13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3"/>
                </a:lnTo>
                <a:lnTo>
                  <a:pt x="16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6" name="Freeform 258"/>
          <p:cNvSpPr>
            <a:spLocks/>
          </p:cNvSpPr>
          <p:nvPr/>
        </p:nvSpPr>
        <p:spPr bwMode="auto">
          <a:xfrm>
            <a:off x="6724650" y="3808413"/>
            <a:ext cx="88900" cy="90487"/>
          </a:xfrm>
          <a:custGeom>
            <a:avLst/>
            <a:gdLst>
              <a:gd name="T0" fmla="*/ 19050 w 56"/>
              <a:gd name="T1" fmla="*/ 58737 h 57"/>
              <a:gd name="T2" fmla="*/ 25400 w 56"/>
              <a:gd name="T3" fmla="*/ 74612 h 57"/>
              <a:gd name="T4" fmla="*/ 44450 w 56"/>
              <a:gd name="T5" fmla="*/ 74612 h 57"/>
              <a:gd name="T6" fmla="*/ 63500 w 56"/>
              <a:gd name="T7" fmla="*/ 74612 h 57"/>
              <a:gd name="T8" fmla="*/ 69850 w 56"/>
              <a:gd name="T9" fmla="*/ 63500 h 57"/>
              <a:gd name="T10" fmla="*/ 57150 w 56"/>
              <a:gd name="T11" fmla="*/ 58737 h 57"/>
              <a:gd name="T12" fmla="*/ 44450 w 56"/>
              <a:gd name="T13" fmla="*/ 53975 h 57"/>
              <a:gd name="T14" fmla="*/ 19050 w 56"/>
              <a:gd name="T15" fmla="*/ 47625 h 57"/>
              <a:gd name="T16" fmla="*/ 6350 w 56"/>
              <a:gd name="T17" fmla="*/ 38100 h 57"/>
              <a:gd name="T18" fmla="*/ 0 w 56"/>
              <a:gd name="T19" fmla="*/ 26987 h 57"/>
              <a:gd name="T20" fmla="*/ 6350 w 56"/>
              <a:gd name="T21" fmla="*/ 15875 h 57"/>
              <a:gd name="T22" fmla="*/ 12700 w 56"/>
              <a:gd name="T23" fmla="*/ 4762 h 57"/>
              <a:gd name="T24" fmla="*/ 25400 w 56"/>
              <a:gd name="T25" fmla="*/ 0 h 57"/>
              <a:gd name="T26" fmla="*/ 38100 w 56"/>
              <a:gd name="T27" fmla="*/ 0 h 57"/>
              <a:gd name="T28" fmla="*/ 57150 w 56"/>
              <a:gd name="T29" fmla="*/ 0 h 57"/>
              <a:gd name="T30" fmla="*/ 76200 w 56"/>
              <a:gd name="T31" fmla="*/ 11112 h 57"/>
              <a:gd name="T32" fmla="*/ 82550 w 56"/>
              <a:gd name="T33" fmla="*/ 20637 h 57"/>
              <a:gd name="T34" fmla="*/ 57150 w 56"/>
              <a:gd name="T35" fmla="*/ 20637 h 57"/>
              <a:gd name="T36" fmla="*/ 50800 w 56"/>
              <a:gd name="T37" fmla="*/ 15875 h 57"/>
              <a:gd name="T38" fmla="*/ 31750 w 56"/>
              <a:gd name="T39" fmla="*/ 15875 h 57"/>
              <a:gd name="T40" fmla="*/ 19050 w 56"/>
              <a:gd name="T41" fmla="*/ 20637 h 57"/>
              <a:gd name="T42" fmla="*/ 19050 w 56"/>
              <a:gd name="T43" fmla="*/ 26987 h 57"/>
              <a:gd name="T44" fmla="*/ 25400 w 56"/>
              <a:gd name="T45" fmla="*/ 31750 h 57"/>
              <a:gd name="T46" fmla="*/ 31750 w 56"/>
              <a:gd name="T47" fmla="*/ 31750 h 57"/>
              <a:gd name="T48" fmla="*/ 57150 w 56"/>
              <a:gd name="T49" fmla="*/ 38100 h 57"/>
              <a:gd name="T50" fmla="*/ 76200 w 56"/>
              <a:gd name="T51" fmla="*/ 42862 h 57"/>
              <a:gd name="T52" fmla="*/ 82550 w 56"/>
              <a:gd name="T53" fmla="*/ 53975 h 57"/>
              <a:gd name="T54" fmla="*/ 82550 w 56"/>
              <a:gd name="T55" fmla="*/ 69850 h 57"/>
              <a:gd name="T56" fmla="*/ 76200 w 56"/>
              <a:gd name="T57" fmla="*/ 85725 h 57"/>
              <a:gd name="T58" fmla="*/ 57150 w 56"/>
              <a:gd name="T59" fmla="*/ 90487 h 57"/>
              <a:gd name="T60" fmla="*/ 25400 w 56"/>
              <a:gd name="T61" fmla="*/ 90487 h 57"/>
              <a:gd name="T62" fmla="*/ 6350 w 56"/>
              <a:gd name="T63" fmla="*/ 74612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2" y="44"/>
                </a:lnTo>
                <a:lnTo>
                  <a:pt x="16" y="47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0" y="44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32" y="34"/>
                </a:lnTo>
                <a:lnTo>
                  <a:pt x="28" y="34"/>
                </a:lnTo>
                <a:lnTo>
                  <a:pt x="16" y="30"/>
                </a:lnTo>
                <a:lnTo>
                  <a:pt x="12" y="30"/>
                </a:lnTo>
                <a:lnTo>
                  <a:pt x="8" y="27"/>
                </a:lnTo>
                <a:lnTo>
                  <a:pt x="4" y="24"/>
                </a:lnTo>
                <a:lnTo>
                  <a:pt x="0" y="20"/>
                </a:lnTo>
                <a:lnTo>
                  <a:pt x="0" y="17"/>
                </a:lnTo>
                <a:lnTo>
                  <a:pt x="0" y="13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2" y="13"/>
                </a:lnTo>
                <a:lnTo>
                  <a:pt x="40" y="17"/>
                </a:lnTo>
                <a:lnTo>
                  <a:pt x="36" y="13"/>
                </a:lnTo>
                <a:lnTo>
                  <a:pt x="36" y="10"/>
                </a:lnTo>
                <a:lnTo>
                  <a:pt x="32" y="10"/>
                </a:lnTo>
                <a:lnTo>
                  <a:pt x="24" y="7"/>
                </a:lnTo>
                <a:lnTo>
                  <a:pt x="20" y="10"/>
                </a:lnTo>
                <a:lnTo>
                  <a:pt x="16" y="10"/>
                </a:lnTo>
                <a:lnTo>
                  <a:pt x="12" y="13"/>
                </a:lnTo>
                <a:lnTo>
                  <a:pt x="12" y="17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8" y="24"/>
                </a:lnTo>
                <a:lnTo>
                  <a:pt x="36" y="24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2" y="34"/>
                </a:lnTo>
                <a:lnTo>
                  <a:pt x="56" y="40"/>
                </a:lnTo>
                <a:lnTo>
                  <a:pt x="52" y="44"/>
                </a:lnTo>
                <a:lnTo>
                  <a:pt x="52" y="47"/>
                </a:lnTo>
                <a:lnTo>
                  <a:pt x="48" y="54"/>
                </a:lnTo>
                <a:lnTo>
                  <a:pt x="40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7" name="Freeform 259"/>
          <p:cNvSpPr>
            <a:spLocks noEditPoints="1"/>
          </p:cNvSpPr>
          <p:nvPr/>
        </p:nvSpPr>
        <p:spPr bwMode="auto">
          <a:xfrm>
            <a:off x="3444875" y="3776663"/>
            <a:ext cx="109538" cy="122237"/>
          </a:xfrm>
          <a:custGeom>
            <a:avLst/>
            <a:gdLst>
              <a:gd name="T0" fmla="*/ 0 w 69"/>
              <a:gd name="T1" fmla="*/ 122237 h 77"/>
              <a:gd name="T2" fmla="*/ 0 w 69"/>
              <a:gd name="T3" fmla="*/ 0 h 77"/>
              <a:gd name="T4" fmla="*/ 52388 w 69"/>
              <a:gd name="T5" fmla="*/ 0 h 77"/>
              <a:gd name="T6" fmla="*/ 71438 w 69"/>
              <a:gd name="T7" fmla="*/ 0 h 77"/>
              <a:gd name="T8" fmla="*/ 84138 w 69"/>
              <a:gd name="T9" fmla="*/ 0 h 77"/>
              <a:gd name="T10" fmla="*/ 90488 w 69"/>
              <a:gd name="T11" fmla="*/ 4762 h 77"/>
              <a:gd name="T12" fmla="*/ 96838 w 69"/>
              <a:gd name="T13" fmla="*/ 15875 h 77"/>
              <a:gd name="T14" fmla="*/ 103188 w 69"/>
              <a:gd name="T15" fmla="*/ 20637 h 77"/>
              <a:gd name="T16" fmla="*/ 103188 w 69"/>
              <a:gd name="T17" fmla="*/ 31750 h 77"/>
              <a:gd name="T18" fmla="*/ 103188 w 69"/>
              <a:gd name="T19" fmla="*/ 36512 h 77"/>
              <a:gd name="T20" fmla="*/ 96838 w 69"/>
              <a:gd name="T21" fmla="*/ 42862 h 77"/>
              <a:gd name="T22" fmla="*/ 90488 w 69"/>
              <a:gd name="T23" fmla="*/ 52387 h 77"/>
              <a:gd name="T24" fmla="*/ 84138 w 69"/>
              <a:gd name="T25" fmla="*/ 52387 h 77"/>
              <a:gd name="T26" fmla="*/ 90488 w 69"/>
              <a:gd name="T27" fmla="*/ 58737 h 77"/>
              <a:gd name="T28" fmla="*/ 103188 w 69"/>
              <a:gd name="T29" fmla="*/ 69850 h 77"/>
              <a:gd name="T30" fmla="*/ 109538 w 69"/>
              <a:gd name="T31" fmla="*/ 74612 h 77"/>
              <a:gd name="T32" fmla="*/ 109538 w 69"/>
              <a:gd name="T33" fmla="*/ 85725 h 77"/>
              <a:gd name="T34" fmla="*/ 109538 w 69"/>
              <a:gd name="T35" fmla="*/ 95250 h 77"/>
              <a:gd name="T36" fmla="*/ 103188 w 69"/>
              <a:gd name="T37" fmla="*/ 101600 h 77"/>
              <a:gd name="T38" fmla="*/ 96838 w 69"/>
              <a:gd name="T39" fmla="*/ 106362 h 77"/>
              <a:gd name="T40" fmla="*/ 96838 w 69"/>
              <a:gd name="T41" fmla="*/ 111125 h 77"/>
              <a:gd name="T42" fmla="*/ 84138 w 69"/>
              <a:gd name="T43" fmla="*/ 117475 h 77"/>
              <a:gd name="T44" fmla="*/ 77788 w 69"/>
              <a:gd name="T45" fmla="*/ 117475 h 77"/>
              <a:gd name="T46" fmla="*/ 65088 w 69"/>
              <a:gd name="T47" fmla="*/ 122237 h 77"/>
              <a:gd name="T48" fmla="*/ 52388 w 69"/>
              <a:gd name="T49" fmla="*/ 122237 h 77"/>
              <a:gd name="T50" fmla="*/ 0 w 69"/>
              <a:gd name="T51" fmla="*/ 122237 h 77"/>
              <a:gd name="T52" fmla="*/ 19050 w 69"/>
              <a:gd name="T53" fmla="*/ 47625 h 77"/>
              <a:gd name="T54" fmla="*/ 52388 w 69"/>
              <a:gd name="T55" fmla="*/ 47625 h 77"/>
              <a:gd name="T56" fmla="*/ 58738 w 69"/>
              <a:gd name="T57" fmla="*/ 47625 h 77"/>
              <a:gd name="T58" fmla="*/ 71438 w 69"/>
              <a:gd name="T59" fmla="*/ 47625 h 77"/>
              <a:gd name="T60" fmla="*/ 77788 w 69"/>
              <a:gd name="T61" fmla="*/ 47625 h 77"/>
              <a:gd name="T62" fmla="*/ 77788 w 69"/>
              <a:gd name="T63" fmla="*/ 42862 h 77"/>
              <a:gd name="T64" fmla="*/ 84138 w 69"/>
              <a:gd name="T65" fmla="*/ 36512 h 77"/>
              <a:gd name="T66" fmla="*/ 84138 w 69"/>
              <a:gd name="T67" fmla="*/ 31750 h 77"/>
              <a:gd name="T68" fmla="*/ 84138 w 69"/>
              <a:gd name="T69" fmla="*/ 26987 h 77"/>
              <a:gd name="T70" fmla="*/ 77788 w 69"/>
              <a:gd name="T71" fmla="*/ 20637 h 77"/>
              <a:gd name="T72" fmla="*/ 77788 w 69"/>
              <a:gd name="T73" fmla="*/ 15875 h 77"/>
              <a:gd name="T74" fmla="*/ 71438 w 69"/>
              <a:gd name="T75" fmla="*/ 15875 h 77"/>
              <a:gd name="T76" fmla="*/ 58738 w 69"/>
              <a:gd name="T77" fmla="*/ 15875 h 77"/>
              <a:gd name="T78" fmla="*/ 46038 w 69"/>
              <a:gd name="T79" fmla="*/ 11112 h 77"/>
              <a:gd name="T80" fmla="*/ 19050 w 69"/>
              <a:gd name="T81" fmla="*/ 11112 h 77"/>
              <a:gd name="T82" fmla="*/ 19050 w 69"/>
              <a:gd name="T83" fmla="*/ 47625 h 77"/>
              <a:gd name="T84" fmla="*/ 19050 w 69"/>
              <a:gd name="T85" fmla="*/ 106362 h 77"/>
              <a:gd name="T86" fmla="*/ 58738 w 69"/>
              <a:gd name="T87" fmla="*/ 106362 h 77"/>
              <a:gd name="T88" fmla="*/ 65088 w 69"/>
              <a:gd name="T89" fmla="*/ 106362 h 77"/>
              <a:gd name="T90" fmla="*/ 71438 w 69"/>
              <a:gd name="T91" fmla="*/ 106362 h 77"/>
              <a:gd name="T92" fmla="*/ 77788 w 69"/>
              <a:gd name="T93" fmla="*/ 106362 h 77"/>
              <a:gd name="T94" fmla="*/ 77788 w 69"/>
              <a:gd name="T95" fmla="*/ 101600 h 77"/>
              <a:gd name="T96" fmla="*/ 84138 w 69"/>
              <a:gd name="T97" fmla="*/ 101600 h 77"/>
              <a:gd name="T98" fmla="*/ 84138 w 69"/>
              <a:gd name="T99" fmla="*/ 95250 h 77"/>
              <a:gd name="T100" fmla="*/ 90488 w 69"/>
              <a:gd name="T101" fmla="*/ 90487 h 77"/>
              <a:gd name="T102" fmla="*/ 90488 w 69"/>
              <a:gd name="T103" fmla="*/ 85725 h 77"/>
              <a:gd name="T104" fmla="*/ 90488 w 69"/>
              <a:gd name="T105" fmla="*/ 79375 h 77"/>
              <a:gd name="T106" fmla="*/ 84138 w 69"/>
              <a:gd name="T107" fmla="*/ 74612 h 77"/>
              <a:gd name="T108" fmla="*/ 77788 w 69"/>
              <a:gd name="T109" fmla="*/ 69850 h 77"/>
              <a:gd name="T110" fmla="*/ 71438 w 69"/>
              <a:gd name="T111" fmla="*/ 63500 h 77"/>
              <a:gd name="T112" fmla="*/ 65088 w 69"/>
              <a:gd name="T113" fmla="*/ 63500 h 77"/>
              <a:gd name="T114" fmla="*/ 52388 w 69"/>
              <a:gd name="T115" fmla="*/ 63500 h 77"/>
              <a:gd name="T116" fmla="*/ 19050 w 69"/>
              <a:gd name="T117" fmla="*/ 63500 h 77"/>
              <a:gd name="T118" fmla="*/ 19050 w 69"/>
              <a:gd name="T119" fmla="*/ 106362 h 7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9" h="77">
                <a:moveTo>
                  <a:pt x="0" y="77"/>
                </a:moveTo>
                <a:lnTo>
                  <a:pt x="0" y="0"/>
                </a:lnTo>
                <a:lnTo>
                  <a:pt x="33" y="0"/>
                </a:lnTo>
                <a:lnTo>
                  <a:pt x="45" y="0"/>
                </a:lnTo>
                <a:lnTo>
                  <a:pt x="53" y="0"/>
                </a:lnTo>
                <a:lnTo>
                  <a:pt x="57" y="3"/>
                </a:lnTo>
                <a:lnTo>
                  <a:pt x="61" y="10"/>
                </a:lnTo>
                <a:lnTo>
                  <a:pt x="65" y="13"/>
                </a:lnTo>
                <a:lnTo>
                  <a:pt x="65" y="20"/>
                </a:lnTo>
                <a:lnTo>
                  <a:pt x="65" y="23"/>
                </a:lnTo>
                <a:lnTo>
                  <a:pt x="61" y="27"/>
                </a:lnTo>
                <a:lnTo>
                  <a:pt x="57" y="33"/>
                </a:lnTo>
                <a:lnTo>
                  <a:pt x="53" y="33"/>
                </a:lnTo>
                <a:lnTo>
                  <a:pt x="57" y="37"/>
                </a:lnTo>
                <a:lnTo>
                  <a:pt x="65" y="44"/>
                </a:lnTo>
                <a:lnTo>
                  <a:pt x="69" y="47"/>
                </a:lnTo>
                <a:lnTo>
                  <a:pt x="69" y="54"/>
                </a:lnTo>
                <a:lnTo>
                  <a:pt x="69" y="60"/>
                </a:lnTo>
                <a:lnTo>
                  <a:pt x="65" y="64"/>
                </a:lnTo>
                <a:lnTo>
                  <a:pt x="61" y="67"/>
                </a:lnTo>
                <a:lnTo>
                  <a:pt x="61" y="70"/>
                </a:lnTo>
                <a:lnTo>
                  <a:pt x="53" y="74"/>
                </a:lnTo>
                <a:lnTo>
                  <a:pt x="49" y="74"/>
                </a:lnTo>
                <a:lnTo>
                  <a:pt x="41" y="77"/>
                </a:lnTo>
                <a:lnTo>
                  <a:pt x="33" y="77"/>
                </a:lnTo>
                <a:lnTo>
                  <a:pt x="0" y="77"/>
                </a:lnTo>
                <a:close/>
                <a:moveTo>
                  <a:pt x="12" y="30"/>
                </a:moveTo>
                <a:lnTo>
                  <a:pt x="33" y="30"/>
                </a:lnTo>
                <a:lnTo>
                  <a:pt x="37" y="30"/>
                </a:lnTo>
                <a:lnTo>
                  <a:pt x="45" y="30"/>
                </a:lnTo>
                <a:lnTo>
                  <a:pt x="49" y="30"/>
                </a:lnTo>
                <a:lnTo>
                  <a:pt x="49" y="27"/>
                </a:lnTo>
                <a:lnTo>
                  <a:pt x="53" y="23"/>
                </a:lnTo>
                <a:lnTo>
                  <a:pt x="53" y="20"/>
                </a:lnTo>
                <a:lnTo>
                  <a:pt x="53" y="17"/>
                </a:lnTo>
                <a:lnTo>
                  <a:pt x="49" y="13"/>
                </a:lnTo>
                <a:lnTo>
                  <a:pt x="49" y="10"/>
                </a:lnTo>
                <a:lnTo>
                  <a:pt x="45" y="10"/>
                </a:lnTo>
                <a:lnTo>
                  <a:pt x="37" y="10"/>
                </a:lnTo>
                <a:lnTo>
                  <a:pt x="29" y="7"/>
                </a:lnTo>
                <a:lnTo>
                  <a:pt x="12" y="7"/>
                </a:lnTo>
                <a:lnTo>
                  <a:pt x="12" y="30"/>
                </a:lnTo>
                <a:close/>
                <a:moveTo>
                  <a:pt x="12" y="67"/>
                </a:moveTo>
                <a:lnTo>
                  <a:pt x="37" y="67"/>
                </a:lnTo>
                <a:lnTo>
                  <a:pt x="41" y="67"/>
                </a:lnTo>
                <a:lnTo>
                  <a:pt x="45" y="67"/>
                </a:lnTo>
                <a:lnTo>
                  <a:pt x="49" y="67"/>
                </a:lnTo>
                <a:lnTo>
                  <a:pt x="49" y="64"/>
                </a:lnTo>
                <a:lnTo>
                  <a:pt x="53" y="64"/>
                </a:lnTo>
                <a:lnTo>
                  <a:pt x="53" y="60"/>
                </a:lnTo>
                <a:lnTo>
                  <a:pt x="57" y="57"/>
                </a:lnTo>
                <a:lnTo>
                  <a:pt x="57" y="54"/>
                </a:lnTo>
                <a:lnTo>
                  <a:pt x="57" y="50"/>
                </a:lnTo>
                <a:lnTo>
                  <a:pt x="53" y="47"/>
                </a:lnTo>
                <a:lnTo>
                  <a:pt x="49" y="44"/>
                </a:lnTo>
                <a:lnTo>
                  <a:pt x="45" y="40"/>
                </a:lnTo>
                <a:lnTo>
                  <a:pt x="41" y="40"/>
                </a:lnTo>
                <a:lnTo>
                  <a:pt x="33" y="40"/>
                </a:lnTo>
                <a:lnTo>
                  <a:pt x="12" y="40"/>
                </a:lnTo>
                <a:lnTo>
                  <a:pt x="1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8" name="Freeform 260"/>
          <p:cNvSpPr>
            <a:spLocks noEditPoints="1"/>
          </p:cNvSpPr>
          <p:nvPr/>
        </p:nvSpPr>
        <p:spPr bwMode="auto">
          <a:xfrm>
            <a:off x="3573463" y="3808413"/>
            <a:ext cx="95250" cy="90487"/>
          </a:xfrm>
          <a:custGeom>
            <a:avLst/>
            <a:gdLst>
              <a:gd name="T0" fmla="*/ 76200 w 60"/>
              <a:gd name="T1" fmla="*/ 63500 h 57"/>
              <a:gd name="T2" fmla="*/ 95250 w 60"/>
              <a:gd name="T3" fmla="*/ 63500 h 57"/>
              <a:gd name="T4" fmla="*/ 88900 w 60"/>
              <a:gd name="T5" fmla="*/ 74612 h 57"/>
              <a:gd name="T6" fmla="*/ 76200 w 60"/>
              <a:gd name="T7" fmla="*/ 85725 h 57"/>
              <a:gd name="T8" fmla="*/ 63500 w 60"/>
              <a:gd name="T9" fmla="*/ 90487 h 57"/>
              <a:gd name="T10" fmla="*/ 44450 w 60"/>
              <a:gd name="T11" fmla="*/ 90487 h 57"/>
              <a:gd name="T12" fmla="*/ 25400 w 60"/>
              <a:gd name="T13" fmla="*/ 90487 h 57"/>
              <a:gd name="T14" fmla="*/ 12700 w 60"/>
              <a:gd name="T15" fmla="*/ 79375 h 57"/>
              <a:gd name="T16" fmla="*/ 0 w 60"/>
              <a:gd name="T17" fmla="*/ 63500 h 57"/>
              <a:gd name="T18" fmla="*/ 0 w 60"/>
              <a:gd name="T19" fmla="*/ 47625 h 57"/>
              <a:gd name="T20" fmla="*/ 0 w 60"/>
              <a:gd name="T21" fmla="*/ 31750 h 57"/>
              <a:gd name="T22" fmla="*/ 6350 w 60"/>
              <a:gd name="T23" fmla="*/ 20637 h 57"/>
              <a:gd name="T24" fmla="*/ 12700 w 60"/>
              <a:gd name="T25" fmla="*/ 11112 h 57"/>
              <a:gd name="T26" fmla="*/ 25400 w 60"/>
              <a:gd name="T27" fmla="*/ 0 h 57"/>
              <a:gd name="T28" fmla="*/ 44450 w 60"/>
              <a:gd name="T29" fmla="*/ 0 h 57"/>
              <a:gd name="T30" fmla="*/ 63500 w 60"/>
              <a:gd name="T31" fmla="*/ 0 h 57"/>
              <a:gd name="T32" fmla="*/ 82550 w 60"/>
              <a:gd name="T33" fmla="*/ 11112 h 57"/>
              <a:gd name="T34" fmla="*/ 88900 w 60"/>
              <a:gd name="T35" fmla="*/ 26987 h 57"/>
              <a:gd name="T36" fmla="*/ 95250 w 60"/>
              <a:gd name="T37" fmla="*/ 42862 h 57"/>
              <a:gd name="T38" fmla="*/ 95250 w 60"/>
              <a:gd name="T39" fmla="*/ 47625 h 57"/>
              <a:gd name="T40" fmla="*/ 95250 w 60"/>
              <a:gd name="T41" fmla="*/ 47625 h 57"/>
              <a:gd name="T42" fmla="*/ 19050 w 60"/>
              <a:gd name="T43" fmla="*/ 47625 h 57"/>
              <a:gd name="T44" fmla="*/ 19050 w 60"/>
              <a:gd name="T45" fmla="*/ 58737 h 57"/>
              <a:gd name="T46" fmla="*/ 25400 w 60"/>
              <a:gd name="T47" fmla="*/ 69850 h 57"/>
              <a:gd name="T48" fmla="*/ 38100 w 60"/>
              <a:gd name="T49" fmla="*/ 74612 h 57"/>
              <a:gd name="T50" fmla="*/ 50800 w 60"/>
              <a:gd name="T51" fmla="*/ 74612 h 57"/>
              <a:gd name="T52" fmla="*/ 57150 w 60"/>
              <a:gd name="T53" fmla="*/ 74612 h 57"/>
              <a:gd name="T54" fmla="*/ 63500 w 60"/>
              <a:gd name="T55" fmla="*/ 74612 h 57"/>
              <a:gd name="T56" fmla="*/ 69850 w 60"/>
              <a:gd name="T57" fmla="*/ 69850 h 57"/>
              <a:gd name="T58" fmla="*/ 76200 w 60"/>
              <a:gd name="T59" fmla="*/ 63500 h 57"/>
              <a:gd name="T60" fmla="*/ 19050 w 60"/>
              <a:gd name="T61" fmla="*/ 31750 h 57"/>
              <a:gd name="T62" fmla="*/ 76200 w 60"/>
              <a:gd name="T63" fmla="*/ 31750 h 57"/>
              <a:gd name="T64" fmla="*/ 76200 w 60"/>
              <a:gd name="T65" fmla="*/ 26987 h 57"/>
              <a:gd name="T66" fmla="*/ 69850 w 60"/>
              <a:gd name="T67" fmla="*/ 20637 h 57"/>
              <a:gd name="T68" fmla="*/ 57150 w 60"/>
              <a:gd name="T69" fmla="*/ 15875 h 57"/>
              <a:gd name="T70" fmla="*/ 44450 w 60"/>
              <a:gd name="T71" fmla="*/ 11112 h 57"/>
              <a:gd name="T72" fmla="*/ 38100 w 60"/>
              <a:gd name="T73" fmla="*/ 15875 h 57"/>
              <a:gd name="T74" fmla="*/ 25400 w 60"/>
              <a:gd name="T75" fmla="*/ 20637 h 57"/>
              <a:gd name="T76" fmla="*/ 19050 w 60"/>
              <a:gd name="T77" fmla="*/ 26987 h 57"/>
              <a:gd name="T78" fmla="*/ 19050 w 60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57">
                <a:moveTo>
                  <a:pt x="48" y="40"/>
                </a:moveTo>
                <a:lnTo>
                  <a:pt x="60" y="40"/>
                </a:lnTo>
                <a:lnTo>
                  <a:pt x="56" y="47"/>
                </a:lnTo>
                <a:lnTo>
                  <a:pt x="48" y="54"/>
                </a:lnTo>
                <a:lnTo>
                  <a:pt x="40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4" y="13"/>
                </a:lnTo>
                <a:lnTo>
                  <a:pt x="8" y="7"/>
                </a:lnTo>
                <a:lnTo>
                  <a:pt x="16" y="0"/>
                </a:lnTo>
                <a:lnTo>
                  <a:pt x="28" y="0"/>
                </a:lnTo>
                <a:lnTo>
                  <a:pt x="40" y="0"/>
                </a:lnTo>
                <a:lnTo>
                  <a:pt x="52" y="7"/>
                </a:lnTo>
                <a:lnTo>
                  <a:pt x="56" y="17"/>
                </a:lnTo>
                <a:lnTo>
                  <a:pt x="60" y="27"/>
                </a:lnTo>
                <a:lnTo>
                  <a:pt x="60" y="30"/>
                </a:lnTo>
                <a:lnTo>
                  <a:pt x="12" y="30"/>
                </a:lnTo>
                <a:lnTo>
                  <a:pt x="12" y="37"/>
                </a:lnTo>
                <a:lnTo>
                  <a:pt x="16" y="44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0" y="47"/>
                </a:lnTo>
                <a:lnTo>
                  <a:pt x="44" y="44"/>
                </a:lnTo>
                <a:lnTo>
                  <a:pt x="48" y="40"/>
                </a:lnTo>
                <a:close/>
                <a:moveTo>
                  <a:pt x="12" y="20"/>
                </a:moveTo>
                <a:lnTo>
                  <a:pt x="48" y="20"/>
                </a:lnTo>
                <a:lnTo>
                  <a:pt x="48" y="17"/>
                </a:lnTo>
                <a:lnTo>
                  <a:pt x="44" y="13"/>
                </a:lnTo>
                <a:lnTo>
                  <a:pt x="36" y="10"/>
                </a:lnTo>
                <a:lnTo>
                  <a:pt x="28" y="7"/>
                </a:lnTo>
                <a:lnTo>
                  <a:pt x="24" y="10"/>
                </a:lnTo>
                <a:lnTo>
                  <a:pt x="16" y="13"/>
                </a:lnTo>
                <a:lnTo>
                  <a:pt x="12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9" name="Freeform 261"/>
          <p:cNvSpPr>
            <a:spLocks/>
          </p:cNvSpPr>
          <p:nvPr/>
        </p:nvSpPr>
        <p:spPr bwMode="auto">
          <a:xfrm>
            <a:off x="3687763" y="3808413"/>
            <a:ext cx="88900" cy="90487"/>
          </a:xfrm>
          <a:custGeom>
            <a:avLst/>
            <a:gdLst>
              <a:gd name="T0" fmla="*/ 69850 w 56"/>
              <a:gd name="T1" fmla="*/ 58737 h 57"/>
              <a:gd name="T2" fmla="*/ 88900 w 56"/>
              <a:gd name="T3" fmla="*/ 58737 h 57"/>
              <a:gd name="T4" fmla="*/ 82550 w 56"/>
              <a:gd name="T5" fmla="*/ 74612 h 57"/>
              <a:gd name="T6" fmla="*/ 76200 w 56"/>
              <a:gd name="T7" fmla="*/ 85725 h 57"/>
              <a:gd name="T8" fmla="*/ 63500 w 56"/>
              <a:gd name="T9" fmla="*/ 90487 h 57"/>
              <a:gd name="T10" fmla="*/ 44450 w 56"/>
              <a:gd name="T11" fmla="*/ 90487 h 57"/>
              <a:gd name="T12" fmla="*/ 25400 w 56"/>
              <a:gd name="T13" fmla="*/ 90487 h 57"/>
              <a:gd name="T14" fmla="*/ 12700 w 56"/>
              <a:gd name="T15" fmla="*/ 79375 h 57"/>
              <a:gd name="T16" fmla="*/ 0 w 56"/>
              <a:gd name="T17" fmla="*/ 63500 h 57"/>
              <a:gd name="T18" fmla="*/ 0 w 56"/>
              <a:gd name="T19" fmla="*/ 47625 h 57"/>
              <a:gd name="T20" fmla="*/ 0 w 56"/>
              <a:gd name="T21" fmla="*/ 31750 h 57"/>
              <a:gd name="T22" fmla="*/ 0 w 56"/>
              <a:gd name="T23" fmla="*/ 20637 h 57"/>
              <a:gd name="T24" fmla="*/ 12700 w 56"/>
              <a:gd name="T25" fmla="*/ 11112 h 57"/>
              <a:gd name="T26" fmla="*/ 19050 w 56"/>
              <a:gd name="T27" fmla="*/ 4762 h 57"/>
              <a:gd name="T28" fmla="*/ 31750 w 56"/>
              <a:gd name="T29" fmla="*/ 0 h 57"/>
              <a:gd name="T30" fmla="*/ 44450 w 56"/>
              <a:gd name="T31" fmla="*/ 0 h 57"/>
              <a:gd name="T32" fmla="*/ 57150 w 56"/>
              <a:gd name="T33" fmla="*/ 0 h 57"/>
              <a:gd name="T34" fmla="*/ 69850 w 56"/>
              <a:gd name="T35" fmla="*/ 4762 h 57"/>
              <a:gd name="T36" fmla="*/ 82550 w 56"/>
              <a:gd name="T37" fmla="*/ 15875 h 57"/>
              <a:gd name="T38" fmla="*/ 88900 w 56"/>
              <a:gd name="T39" fmla="*/ 26987 h 57"/>
              <a:gd name="T40" fmla="*/ 69850 w 56"/>
              <a:gd name="T41" fmla="*/ 26987 h 57"/>
              <a:gd name="T42" fmla="*/ 63500 w 56"/>
              <a:gd name="T43" fmla="*/ 20637 h 57"/>
              <a:gd name="T44" fmla="*/ 57150 w 56"/>
              <a:gd name="T45" fmla="*/ 15875 h 57"/>
              <a:gd name="T46" fmla="*/ 50800 w 56"/>
              <a:gd name="T47" fmla="*/ 15875 h 57"/>
              <a:gd name="T48" fmla="*/ 44450 w 56"/>
              <a:gd name="T49" fmla="*/ 11112 h 57"/>
              <a:gd name="T50" fmla="*/ 31750 w 56"/>
              <a:gd name="T51" fmla="*/ 15875 h 57"/>
              <a:gd name="T52" fmla="*/ 25400 w 56"/>
              <a:gd name="T53" fmla="*/ 20637 h 57"/>
              <a:gd name="T54" fmla="*/ 19050 w 56"/>
              <a:gd name="T55" fmla="*/ 31750 h 57"/>
              <a:gd name="T56" fmla="*/ 19050 w 56"/>
              <a:gd name="T57" fmla="*/ 42862 h 57"/>
              <a:gd name="T58" fmla="*/ 19050 w 56"/>
              <a:gd name="T59" fmla="*/ 58737 h 57"/>
              <a:gd name="T60" fmla="*/ 25400 w 56"/>
              <a:gd name="T61" fmla="*/ 69850 h 57"/>
              <a:gd name="T62" fmla="*/ 31750 w 56"/>
              <a:gd name="T63" fmla="*/ 74612 h 57"/>
              <a:gd name="T64" fmla="*/ 44450 w 56"/>
              <a:gd name="T65" fmla="*/ 74612 h 57"/>
              <a:gd name="T66" fmla="*/ 50800 w 56"/>
              <a:gd name="T67" fmla="*/ 74612 h 57"/>
              <a:gd name="T68" fmla="*/ 63500 w 56"/>
              <a:gd name="T69" fmla="*/ 74612 h 57"/>
              <a:gd name="T70" fmla="*/ 63500 w 56"/>
              <a:gd name="T71" fmla="*/ 63500 h 57"/>
              <a:gd name="T72" fmla="*/ 69850 w 56"/>
              <a:gd name="T73" fmla="*/ 58737 h 5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6" h="57">
                <a:moveTo>
                  <a:pt x="44" y="37"/>
                </a:moveTo>
                <a:lnTo>
                  <a:pt x="56" y="37"/>
                </a:lnTo>
                <a:lnTo>
                  <a:pt x="52" y="47"/>
                </a:lnTo>
                <a:lnTo>
                  <a:pt x="48" y="54"/>
                </a:lnTo>
                <a:lnTo>
                  <a:pt x="40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0" y="13"/>
                </a:lnTo>
                <a:lnTo>
                  <a:pt x="8" y="7"/>
                </a:lnTo>
                <a:lnTo>
                  <a:pt x="12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3"/>
                </a:lnTo>
                <a:lnTo>
                  <a:pt x="52" y="10"/>
                </a:lnTo>
                <a:lnTo>
                  <a:pt x="56" y="17"/>
                </a:lnTo>
                <a:lnTo>
                  <a:pt x="44" y="17"/>
                </a:lnTo>
                <a:lnTo>
                  <a:pt x="40" y="13"/>
                </a:lnTo>
                <a:lnTo>
                  <a:pt x="36" y="10"/>
                </a:lnTo>
                <a:lnTo>
                  <a:pt x="32" y="10"/>
                </a:lnTo>
                <a:lnTo>
                  <a:pt x="28" y="7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2" y="47"/>
                </a:lnTo>
                <a:lnTo>
                  <a:pt x="40" y="47"/>
                </a:lnTo>
                <a:lnTo>
                  <a:pt x="40" y="40"/>
                </a:lnTo>
                <a:lnTo>
                  <a:pt x="44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0" name="Freeform 262"/>
          <p:cNvSpPr>
            <a:spLocks noEditPoints="1"/>
          </p:cNvSpPr>
          <p:nvPr/>
        </p:nvSpPr>
        <p:spPr bwMode="auto">
          <a:xfrm>
            <a:off x="3789363" y="3808413"/>
            <a:ext cx="95250" cy="90487"/>
          </a:xfrm>
          <a:custGeom>
            <a:avLst/>
            <a:gdLst>
              <a:gd name="T0" fmla="*/ 0 w 60"/>
              <a:gd name="T1" fmla="*/ 42862 h 57"/>
              <a:gd name="T2" fmla="*/ 0 w 60"/>
              <a:gd name="T3" fmla="*/ 31750 h 57"/>
              <a:gd name="T4" fmla="*/ 6350 w 60"/>
              <a:gd name="T5" fmla="*/ 15875 h 57"/>
              <a:gd name="T6" fmla="*/ 12700 w 60"/>
              <a:gd name="T7" fmla="*/ 11112 h 57"/>
              <a:gd name="T8" fmla="*/ 25400 w 60"/>
              <a:gd name="T9" fmla="*/ 0 h 57"/>
              <a:gd name="T10" fmla="*/ 44450 w 60"/>
              <a:gd name="T11" fmla="*/ 0 h 57"/>
              <a:gd name="T12" fmla="*/ 63500 w 60"/>
              <a:gd name="T13" fmla="*/ 0 h 57"/>
              <a:gd name="T14" fmla="*/ 76200 w 60"/>
              <a:gd name="T15" fmla="*/ 11112 h 57"/>
              <a:gd name="T16" fmla="*/ 88900 w 60"/>
              <a:gd name="T17" fmla="*/ 26987 h 57"/>
              <a:gd name="T18" fmla="*/ 95250 w 60"/>
              <a:gd name="T19" fmla="*/ 42862 h 57"/>
              <a:gd name="T20" fmla="*/ 88900 w 60"/>
              <a:gd name="T21" fmla="*/ 58737 h 57"/>
              <a:gd name="T22" fmla="*/ 88900 w 60"/>
              <a:gd name="T23" fmla="*/ 69850 h 57"/>
              <a:gd name="T24" fmla="*/ 76200 w 60"/>
              <a:gd name="T25" fmla="*/ 79375 h 57"/>
              <a:gd name="T26" fmla="*/ 69850 w 60"/>
              <a:gd name="T27" fmla="*/ 85725 h 57"/>
              <a:gd name="T28" fmla="*/ 57150 w 60"/>
              <a:gd name="T29" fmla="*/ 90487 h 57"/>
              <a:gd name="T30" fmla="*/ 44450 w 60"/>
              <a:gd name="T31" fmla="*/ 90487 h 57"/>
              <a:gd name="T32" fmla="*/ 25400 w 60"/>
              <a:gd name="T33" fmla="*/ 90487 h 57"/>
              <a:gd name="T34" fmla="*/ 12700 w 60"/>
              <a:gd name="T35" fmla="*/ 79375 h 57"/>
              <a:gd name="T36" fmla="*/ 0 w 60"/>
              <a:gd name="T37" fmla="*/ 69850 h 57"/>
              <a:gd name="T38" fmla="*/ 0 w 60"/>
              <a:gd name="T39" fmla="*/ 58737 h 57"/>
              <a:gd name="T40" fmla="*/ 0 w 60"/>
              <a:gd name="T41" fmla="*/ 42862 h 57"/>
              <a:gd name="T42" fmla="*/ 19050 w 60"/>
              <a:gd name="T43" fmla="*/ 42862 h 57"/>
              <a:gd name="T44" fmla="*/ 19050 w 60"/>
              <a:gd name="T45" fmla="*/ 58737 h 57"/>
              <a:gd name="T46" fmla="*/ 25400 w 60"/>
              <a:gd name="T47" fmla="*/ 69850 h 57"/>
              <a:gd name="T48" fmla="*/ 31750 w 60"/>
              <a:gd name="T49" fmla="*/ 74612 h 57"/>
              <a:gd name="T50" fmla="*/ 44450 w 60"/>
              <a:gd name="T51" fmla="*/ 74612 h 57"/>
              <a:gd name="T52" fmla="*/ 57150 w 60"/>
              <a:gd name="T53" fmla="*/ 74612 h 57"/>
              <a:gd name="T54" fmla="*/ 63500 w 60"/>
              <a:gd name="T55" fmla="*/ 69850 h 57"/>
              <a:gd name="T56" fmla="*/ 69850 w 60"/>
              <a:gd name="T57" fmla="*/ 58737 h 57"/>
              <a:gd name="T58" fmla="*/ 76200 w 60"/>
              <a:gd name="T59" fmla="*/ 42862 h 57"/>
              <a:gd name="T60" fmla="*/ 69850 w 60"/>
              <a:gd name="T61" fmla="*/ 31750 h 57"/>
              <a:gd name="T62" fmla="*/ 63500 w 60"/>
              <a:gd name="T63" fmla="*/ 20637 h 57"/>
              <a:gd name="T64" fmla="*/ 57150 w 60"/>
              <a:gd name="T65" fmla="*/ 15875 h 57"/>
              <a:gd name="T66" fmla="*/ 44450 w 60"/>
              <a:gd name="T67" fmla="*/ 11112 h 57"/>
              <a:gd name="T68" fmla="*/ 31750 w 60"/>
              <a:gd name="T69" fmla="*/ 15875 h 57"/>
              <a:gd name="T70" fmla="*/ 25400 w 60"/>
              <a:gd name="T71" fmla="*/ 20637 h 57"/>
              <a:gd name="T72" fmla="*/ 19050 w 60"/>
              <a:gd name="T73" fmla="*/ 31750 h 57"/>
              <a:gd name="T74" fmla="*/ 19050 w 60"/>
              <a:gd name="T75" fmla="*/ 42862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0" y="20"/>
                </a:lnTo>
                <a:lnTo>
                  <a:pt x="4" y="10"/>
                </a:lnTo>
                <a:lnTo>
                  <a:pt x="8" y="7"/>
                </a:lnTo>
                <a:lnTo>
                  <a:pt x="16" y="0"/>
                </a:lnTo>
                <a:lnTo>
                  <a:pt x="28" y="0"/>
                </a:lnTo>
                <a:lnTo>
                  <a:pt x="40" y="0"/>
                </a:lnTo>
                <a:lnTo>
                  <a:pt x="48" y="7"/>
                </a:lnTo>
                <a:lnTo>
                  <a:pt x="56" y="17"/>
                </a:lnTo>
                <a:lnTo>
                  <a:pt x="60" y="27"/>
                </a:lnTo>
                <a:lnTo>
                  <a:pt x="56" y="37"/>
                </a:lnTo>
                <a:lnTo>
                  <a:pt x="56" y="44"/>
                </a:lnTo>
                <a:lnTo>
                  <a:pt x="48" y="50"/>
                </a:lnTo>
                <a:lnTo>
                  <a:pt x="44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4"/>
                </a:lnTo>
                <a:lnTo>
                  <a:pt x="0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4"/>
                </a:lnTo>
                <a:lnTo>
                  <a:pt x="44" y="37"/>
                </a:lnTo>
                <a:lnTo>
                  <a:pt x="48" y="27"/>
                </a:lnTo>
                <a:lnTo>
                  <a:pt x="44" y="20"/>
                </a:lnTo>
                <a:lnTo>
                  <a:pt x="40" y="13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1" name="Freeform 263"/>
          <p:cNvSpPr>
            <a:spLocks/>
          </p:cNvSpPr>
          <p:nvPr/>
        </p:nvSpPr>
        <p:spPr bwMode="auto">
          <a:xfrm>
            <a:off x="3903663" y="3808413"/>
            <a:ext cx="146050" cy="90487"/>
          </a:xfrm>
          <a:custGeom>
            <a:avLst/>
            <a:gdLst>
              <a:gd name="T0" fmla="*/ 0 w 92"/>
              <a:gd name="T1" fmla="*/ 90487 h 57"/>
              <a:gd name="T2" fmla="*/ 0 w 92"/>
              <a:gd name="T3" fmla="*/ 0 h 57"/>
              <a:gd name="T4" fmla="*/ 19050 w 92"/>
              <a:gd name="T5" fmla="*/ 0 h 57"/>
              <a:gd name="T6" fmla="*/ 19050 w 92"/>
              <a:gd name="T7" fmla="*/ 15875 h 57"/>
              <a:gd name="T8" fmla="*/ 25400 w 92"/>
              <a:gd name="T9" fmla="*/ 11112 h 57"/>
              <a:gd name="T10" fmla="*/ 31750 w 92"/>
              <a:gd name="T11" fmla="*/ 4762 h 57"/>
              <a:gd name="T12" fmla="*/ 38100 w 92"/>
              <a:gd name="T13" fmla="*/ 0 h 57"/>
              <a:gd name="T14" fmla="*/ 50800 w 92"/>
              <a:gd name="T15" fmla="*/ 0 h 57"/>
              <a:gd name="T16" fmla="*/ 57150 w 92"/>
              <a:gd name="T17" fmla="*/ 0 h 57"/>
              <a:gd name="T18" fmla="*/ 69850 w 92"/>
              <a:gd name="T19" fmla="*/ 4762 h 57"/>
              <a:gd name="T20" fmla="*/ 76200 w 92"/>
              <a:gd name="T21" fmla="*/ 11112 h 57"/>
              <a:gd name="T22" fmla="*/ 76200 w 92"/>
              <a:gd name="T23" fmla="*/ 15875 h 57"/>
              <a:gd name="T24" fmla="*/ 88900 w 92"/>
              <a:gd name="T25" fmla="*/ 4762 h 57"/>
              <a:gd name="T26" fmla="*/ 101600 w 92"/>
              <a:gd name="T27" fmla="*/ 0 h 57"/>
              <a:gd name="T28" fmla="*/ 114300 w 92"/>
              <a:gd name="T29" fmla="*/ 0 h 57"/>
              <a:gd name="T30" fmla="*/ 127000 w 92"/>
              <a:gd name="T31" fmla="*/ 0 h 57"/>
              <a:gd name="T32" fmla="*/ 139700 w 92"/>
              <a:gd name="T33" fmla="*/ 4762 h 57"/>
              <a:gd name="T34" fmla="*/ 146050 w 92"/>
              <a:gd name="T35" fmla="*/ 15875 h 57"/>
              <a:gd name="T36" fmla="*/ 146050 w 92"/>
              <a:gd name="T37" fmla="*/ 26987 h 57"/>
              <a:gd name="T38" fmla="*/ 146050 w 92"/>
              <a:gd name="T39" fmla="*/ 90487 h 57"/>
              <a:gd name="T40" fmla="*/ 127000 w 92"/>
              <a:gd name="T41" fmla="*/ 90487 h 57"/>
              <a:gd name="T42" fmla="*/ 127000 w 92"/>
              <a:gd name="T43" fmla="*/ 31750 h 57"/>
              <a:gd name="T44" fmla="*/ 127000 w 92"/>
              <a:gd name="T45" fmla="*/ 26987 h 57"/>
              <a:gd name="T46" fmla="*/ 127000 w 92"/>
              <a:gd name="T47" fmla="*/ 20637 h 57"/>
              <a:gd name="T48" fmla="*/ 120650 w 92"/>
              <a:gd name="T49" fmla="*/ 15875 h 57"/>
              <a:gd name="T50" fmla="*/ 120650 w 92"/>
              <a:gd name="T51" fmla="*/ 15875 h 57"/>
              <a:gd name="T52" fmla="*/ 114300 w 92"/>
              <a:gd name="T53" fmla="*/ 15875 h 57"/>
              <a:gd name="T54" fmla="*/ 107950 w 92"/>
              <a:gd name="T55" fmla="*/ 11112 h 57"/>
              <a:gd name="T56" fmla="*/ 95250 w 92"/>
              <a:gd name="T57" fmla="*/ 15875 h 57"/>
              <a:gd name="T58" fmla="*/ 88900 w 92"/>
              <a:gd name="T59" fmla="*/ 20637 h 57"/>
              <a:gd name="T60" fmla="*/ 82550 w 92"/>
              <a:gd name="T61" fmla="*/ 26987 h 57"/>
              <a:gd name="T62" fmla="*/ 82550 w 92"/>
              <a:gd name="T63" fmla="*/ 38100 h 57"/>
              <a:gd name="T64" fmla="*/ 82550 w 92"/>
              <a:gd name="T65" fmla="*/ 90487 h 57"/>
              <a:gd name="T66" fmla="*/ 63500 w 92"/>
              <a:gd name="T67" fmla="*/ 90487 h 57"/>
              <a:gd name="T68" fmla="*/ 63500 w 92"/>
              <a:gd name="T69" fmla="*/ 31750 h 57"/>
              <a:gd name="T70" fmla="*/ 63500 w 92"/>
              <a:gd name="T71" fmla="*/ 26987 h 57"/>
              <a:gd name="T72" fmla="*/ 57150 w 92"/>
              <a:gd name="T73" fmla="*/ 15875 h 57"/>
              <a:gd name="T74" fmla="*/ 50800 w 92"/>
              <a:gd name="T75" fmla="*/ 15875 h 57"/>
              <a:gd name="T76" fmla="*/ 44450 w 92"/>
              <a:gd name="T77" fmla="*/ 11112 h 57"/>
              <a:gd name="T78" fmla="*/ 38100 w 92"/>
              <a:gd name="T79" fmla="*/ 15875 h 57"/>
              <a:gd name="T80" fmla="*/ 31750 w 92"/>
              <a:gd name="T81" fmla="*/ 15875 h 57"/>
              <a:gd name="T82" fmla="*/ 25400 w 92"/>
              <a:gd name="T83" fmla="*/ 20637 h 57"/>
              <a:gd name="T84" fmla="*/ 19050 w 92"/>
              <a:gd name="T85" fmla="*/ 26987 h 57"/>
              <a:gd name="T86" fmla="*/ 19050 w 92"/>
              <a:gd name="T87" fmla="*/ 31750 h 57"/>
              <a:gd name="T88" fmla="*/ 19050 w 92"/>
              <a:gd name="T89" fmla="*/ 42862 h 57"/>
              <a:gd name="T90" fmla="*/ 19050 w 92"/>
              <a:gd name="T91" fmla="*/ 90487 h 57"/>
              <a:gd name="T92" fmla="*/ 0 w 92"/>
              <a:gd name="T93" fmla="*/ 90487 h 5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6" y="7"/>
                </a:lnTo>
                <a:lnTo>
                  <a:pt x="20" y="3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6" y="3"/>
                </a:lnTo>
                <a:lnTo>
                  <a:pt x="64" y="0"/>
                </a:lnTo>
                <a:lnTo>
                  <a:pt x="72" y="0"/>
                </a:lnTo>
                <a:lnTo>
                  <a:pt x="80" y="0"/>
                </a:lnTo>
                <a:lnTo>
                  <a:pt x="88" y="3"/>
                </a:lnTo>
                <a:lnTo>
                  <a:pt x="92" y="10"/>
                </a:lnTo>
                <a:lnTo>
                  <a:pt x="92" y="17"/>
                </a:lnTo>
                <a:lnTo>
                  <a:pt x="92" y="57"/>
                </a:lnTo>
                <a:lnTo>
                  <a:pt x="80" y="57"/>
                </a:lnTo>
                <a:lnTo>
                  <a:pt x="80" y="20"/>
                </a:lnTo>
                <a:lnTo>
                  <a:pt x="80" y="17"/>
                </a:lnTo>
                <a:lnTo>
                  <a:pt x="80" y="13"/>
                </a:lnTo>
                <a:lnTo>
                  <a:pt x="76" y="10"/>
                </a:lnTo>
                <a:lnTo>
                  <a:pt x="72" y="10"/>
                </a:lnTo>
                <a:lnTo>
                  <a:pt x="68" y="7"/>
                </a:lnTo>
                <a:lnTo>
                  <a:pt x="60" y="10"/>
                </a:lnTo>
                <a:lnTo>
                  <a:pt x="56" y="13"/>
                </a:lnTo>
                <a:lnTo>
                  <a:pt x="52" y="17"/>
                </a:lnTo>
                <a:lnTo>
                  <a:pt x="52" y="24"/>
                </a:lnTo>
                <a:lnTo>
                  <a:pt x="52" y="57"/>
                </a:lnTo>
                <a:lnTo>
                  <a:pt x="40" y="57"/>
                </a:lnTo>
                <a:lnTo>
                  <a:pt x="40" y="20"/>
                </a:lnTo>
                <a:lnTo>
                  <a:pt x="40" y="17"/>
                </a:lnTo>
                <a:lnTo>
                  <a:pt x="36" y="10"/>
                </a:lnTo>
                <a:lnTo>
                  <a:pt x="32" y="10"/>
                </a:lnTo>
                <a:lnTo>
                  <a:pt x="28" y="7"/>
                </a:lnTo>
                <a:lnTo>
                  <a:pt x="24" y="10"/>
                </a:lnTo>
                <a:lnTo>
                  <a:pt x="20" y="10"/>
                </a:lnTo>
                <a:lnTo>
                  <a:pt x="16" y="13"/>
                </a:lnTo>
                <a:lnTo>
                  <a:pt x="12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2" name="Freeform 264"/>
          <p:cNvSpPr>
            <a:spLocks noEditPoints="1"/>
          </p:cNvSpPr>
          <p:nvPr/>
        </p:nvSpPr>
        <p:spPr bwMode="auto">
          <a:xfrm>
            <a:off x="4068763" y="3808413"/>
            <a:ext cx="101600" cy="90487"/>
          </a:xfrm>
          <a:custGeom>
            <a:avLst/>
            <a:gdLst>
              <a:gd name="T0" fmla="*/ 82550 w 64"/>
              <a:gd name="T1" fmla="*/ 63500 h 57"/>
              <a:gd name="T2" fmla="*/ 95250 w 64"/>
              <a:gd name="T3" fmla="*/ 63500 h 57"/>
              <a:gd name="T4" fmla="*/ 88900 w 64"/>
              <a:gd name="T5" fmla="*/ 74612 h 57"/>
              <a:gd name="T6" fmla="*/ 82550 w 64"/>
              <a:gd name="T7" fmla="*/ 85725 h 57"/>
              <a:gd name="T8" fmla="*/ 69850 w 64"/>
              <a:gd name="T9" fmla="*/ 90487 h 57"/>
              <a:gd name="T10" fmla="*/ 50800 w 64"/>
              <a:gd name="T11" fmla="*/ 90487 h 57"/>
              <a:gd name="T12" fmla="*/ 31750 w 64"/>
              <a:gd name="T13" fmla="*/ 90487 h 57"/>
              <a:gd name="T14" fmla="*/ 12700 w 64"/>
              <a:gd name="T15" fmla="*/ 79375 h 57"/>
              <a:gd name="T16" fmla="*/ 6350 w 64"/>
              <a:gd name="T17" fmla="*/ 63500 h 57"/>
              <a:gd name="T18" fmla="*/ 0 w 64"/>
              <a:gd name="T19" fmla="*/ 47625 h 57"/>
              <a:gd name="T20" fmla="*/ 0 w 64"/>
              <a:gd name="T21" fmla="*/ 31750 h 57"/>
              <a:gd name="T22" fmla="*/ 6350 w 64"/>
              <a:gd name="T23" fmla="*/ 20637 h 57"/>
              <a:gd name="T24" fmla="*/ 12700 w 64"/>
              <a:gd name="T25" fmla="*/ 11112 h 57"/>
              <a:gd name="T26" fmla="*/ 31750 w 64"/>
              <a:gd name="T27" fmla="*/ 0 h 57"/>
              <a:gd name="T28" fmla="*/ 50800 w 64"/>
              <a:gd name="T29" fmla="*/ 0 h 57"/>
              <a:gd name="T30" fmla="*/ 69850 w 64"/>
              <a:gd name="T31" fmla="*/ 0 h 57"/>
              <a:gd name="T32" fmla="*/ 82550 w 64"/>
              <a:gd name="T33" fmla="*/ 11112 h 57"/>
              <a:gd name="T34" fmla="*/ 95250 w 64"/>
              <a:gd name="T35" fmla="*/ 26987 h 57"/>
              <a:gd name="T36" fmla="*/ 101600 w 64"/>
              <a:gd name="T37" fmla="*/ 42862 h 57"/>
              <a:gd name="T38" fmla="*/ 101600 w 64"/>
              <a:gd name="T39" fmla="*/ 47625 h 57"/>
              <a:gd name="T40" fmla="*/ 101600 w 64"/>
              <a:gd name="T41" fmla="*/ 47625 h 57"/>
              <a:gd name="T42" fmla="*/ 19050 w 64"/>
              <a:gd name="T43" fmla="*/ 47625 h 57"/>
              <a:gd name="T44" fmla="*/ 25400 w 64"/>
              <a:gd name="T45" fmla="*/ 58737 h 57"/>
              <a:gd name="T46" fmla="*/ 31750 w 64"/>
              <a:gd name="T47" fmla="*/ 69850 h 57"/>
              <a:gd name="T48" fmla="*/ 38100 w 64"/>
              <a:gd name="T49" fmla="*/ 74612 h 57"/>
              <a:gd name="T50" fmla="*/ 50800 w 64"/>
              <a:gd name="T51" fmla="*/ 74612 h 57"/>
              <a:gd name="T52" fmla="*/ 63500 w 64"/>
              <a:gd name="T53" fmla="*/ 74612 h 57"/>
              <a:gd name="T54" fmla="*/ 69850 w 64"/>
              <a:gd name="T55" fmla="*/ 74612 h 57"/>
              <a:gd name="T56" fmla="*/ 76200 w 64"/>
              <a:gd name="T57" fmla="*/ 69850 h 57"/>
              <a:gd name="T58" fmla="*/ 82550 w 64"/>
              <a:gd name="T59" fmla="*/ 63500 h 57"/>
              <a:gd name="T60" fmla="*/ 19050 w 64"/>
              <a:gd name="T61" fmla="*/ 31750 h 57"/>
              <a:gd name="T62" fmla="*/ 82550 w 64"/>
              <a:gd name="T63" fmla="*/ 31750 h 57"/>
              <a:gd name="T64" fmla="*/ 76200 w 64"/>
              <a:gd name="T65" fmla="*/ 26987 h 57"/>
              <a:gd name="T66" fmla="*/ 69850 w 64"/>
              <a:gd name="T67" fmla="*/ 20637 h 57"/>
              <a:gd name="T68" fmla="*/ 63500 w 64"/>
              <a:gd name="T69" fmla="*/ 15875 h 57"/>
              <a:gd name="T70" fmla="*/ 50800 w 64"/>
              <a:gd name="T71" fmla="*/ 11112 h 57"/>
              <a:gd name="T72" fmla="*/ 38100 w 64"/>
              <a:gd name="T73" fmla="*/ 15875 h 57"/>
              <a:gd name="T74" fmla="*/ 31750 w 64"/>
              <a:gd name="T75" fmla="*/ 20637 h 57"/>
              <a:gd name="T76" fmla="*/ 25400 w 64"/>
              <a:gd name="T77" fmla="*/ 26987 h 57"/>
              <a:gd name="T78" fmla="*/ 19050 w 64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" h="57">
                <a:moveTo>
                  <a:pt x="52" y="40"/>
                </a:moveTo>
                <a:lnTo>
                  <a:pt x="60" y="40"/>
                </a:lnTo>
                <a:lnTo>
                  <a:pt x="56" y="47"/>
                </a:lnTo>
                <a:lnTo>
                  <a:pt x="52" y="54"/>
                </a:lnTo>
                <a:lnTo>
                  <a:pt x="44" y="57"/>
                </a:lnTo>
                <a:lnTo>
                  <a:pt x="32" y="57"/>
                </a:lnTo>
                <a:lnTo>
                  <a:pt x="20" y="57"/>
                </a:lnTo>
                <a:lnTo>
                  <a:pt x="8" y="50"/>
                </a:lnTo>
                <a:lnTo>
                  <a:pt x="4" y="40"/>
                </a:lnTo>
                <a:lnTo>
                  <a:pt x="0" y="30"/>
                </a:lnTo>
                <a:lnTo>
                  <a:pt x="0" y="20"/>
                </a:lnTo>
                <a:lnTo>
                  <a:pt x="4" y="13"/>
                </a:lnTo>
                <a:lnTo>
                  <a:pt x="8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4" y="27"/>
                </a:lnTo>
                <a:lnTo>
                  <a:pt x="64" y="30"/>
                </a:lnTo>
                <a:lnTo>
                  <a:pt x="12" y="30"/>
                </a:lnTo>
                <a:lnTo>
                  <a:pt x="16" y="37"/>
                </a:lnTo>
                <a:lnTo>
                  <a:pt x="20" y="44"/>
                </a:lnTo>
                <a:lnTo>
                  <a:pt x="24" y="47"/>
                </a:lnTo>
                <a:lnTo>
                  <a:pt x="32" y="47"/>
                </a:lnTo>
                <a:lnTo>
                  <a:pt x="40" y="47"/>
                </a:lnTo>
                <a:lnTo>
                  <a:pt x="44" y="47"/>
                </a:lnTo>
                <a:lnTo>
                  <a:pt x="48" y="44"/>
                </a:lnTo>
                <a:lnTo>
                  <a:pt x="52" y="40"/>
                </a:lnTo>
                <a:close/>
                <a:moveTo>
                  <a:pt x="12" y="20"/>
                </a:moveTo>
                <a:lnTo>
                  <a:pt x="52" y="20"/>
                </a:lnTo>
                <a:lnTo>
                  <a:pt x="48" y="17"/>
                </a:lnTo>
                <a:lnTo>
                  <a:pt x="44" y="13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3"/>
                </a:lnTo>
                <a:lnTo>
                  <a:pt x="16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3" name="Freeform 265"/>
          <p:cNvSpPr>
            <a:spLocks/>
          </p:cNvSpPr>
          <p:nvPr/>
        </p:nvSpPr>
        <p:spPr bwMode="auto">
          <a:xfrm>
            <a:off x="4183063" y="3808413"/>
            <a:ext cx="88900" cy="90487"/>
          </a:xfrm>
          <a:custGeom>
            <a:avLst/>
            <a:gdLst>
              <a:gd name="T0" fmla="*/ 19050 w 56"/>
              <a:gd name="T1" fmla="*/ 58737 h 57"/>
              <a:gd name="T2" fmla="*/ 25400 w 56"/>
              <a:gd name="T3" fmla="*/ 74612 h 57"/>
              <a:gd name="T4" fmla="*/ 44450 w 56"/>
              <a:gd name="T5" fmla="*/ 74612 h 57"/>
              <a:gd name="T6" fmla="*/ 63500 w 56"/>
              <a:gd name="T7" fmla="*/ 74612 h 57"/>
              <a:gd name="T8" fmla="*/ 69850 w 56"/>
              <a:gd name="T9" fmla="*/ 63500 h 57"/>
              <a:gd name="T10" fmla="*/ 57150 w 56"/>
              <a:gd name="T11" fmla="*/ 58737 h 57"/>
              <a:gd name="T12" fmla="*/ 44450 w 56"/>
              <a:gd name="T13" fmla="*/ 53975 h 57"/>
              <a:gd name="T14" fmla="*/ 19050 w 56"/>
              <a:gd name="T15" fmla="*/ 47625 h 57"/>
              <a:gd name="T16" fmla="*/ 6350 w 56"/>
              <a:gd name="T17" fmla="*/ 38100 h 57"/>
              <a:gd name="T18" fmla="*/ 0 w 56"/>
              <a:gd name="T19" fmla="*/ 26987 h 57"/>
              <a:gd name="T20" fmla="*/ 6350 w 56"/>
              <a:gd name="T21" fmla="*/ 15875 h 57"/>
              <a:gd name="T22" fmla="*/ 12700 w 56"/>
              <a:gd name="T23" fmla="*/ 4762 h 57"/>
              <a:gd name="T24" fmla="*/ 25400 w 56"/>
              <a:gd name="T25" fmla="*/ 0 h 57"/>
              <a:gd name="T26" fmla="*/ 38100 w 56"/>
              <a:gd name="T27" fmla="*/ 0 h 57"/>
              <a:gd name="T28" fmla="*/ 57150 w 56"/>
              <a:gd name="T29" fmla="*/ 0 h 57"/>
              <a:gd name="T30" fmla="*/ 76200 w 56"/>
              <a:gd name="T31" fmla="*/ 11112 h 57"/>
              <a:gd name="T32" fmla="*/ 82550 w 56"/>
              <a:gd name="T33" fmla="*/ 20637 h 57"/>
              <a:gd name="T34" fmla="*/ 57150 w 56"/>
              <a:gd name="T35" fmla="*/ 20637 h 57"/>
              <a:gd name="T36" fmla="*/ 50800 w 56"/>
              <a:gd name="T37" fmla="*/ 15875 h 57"/>
              <a:gd name="T38" fmla="*/ 31750 w 56"/>
              <a:gd name="T39" fmla="*/ 15875 h 57"/>
              <a:gd name="T40" fmla="*/ 19050 w 56"/>
              <a:gd name="T41" fmla="*/ 20637 h 57"/>
              <a:gd name="T42" fmla="*/ 19050 w 56"/>
              <a:gd name="T43" fmla="*/ 26987 h 57"/>
              <a:gd name="T44" fmla="*/ 25400 w 56"/>
              <a:gd name="T45" fmla="*/ 31750 h 57"/>
              <a:gd name="T46" fmla="*/ 31750 w 56"/>
              <a:gd name="T47" fmla="*/ 31750 h 57"/>
              <a:gd name="T48" fmla="*/ 57150 w 56"/>
              <a:gd name="T49" fmla="*/ 38100 h 57"/>
              <a:gd name="T50" fmla="*/ 76200 w 56"/>
              <a:gd name="T51" fmla="*/ 42862 h 57"/>
              <a:gd name="T52" fmla="*/ 82550 w 56"/>
              <a:gd name="T53" fmla="*/ 53975 h 57"/>
              <a:gd name="T54" fmla="*/ 82550 w 56"/>
              <a:gd name="T55" fmla="*/ 69850 h 57"/>
              <a:gd name="T56" fmla="*/ 76200 w 56"/>
              <a:gd name="T57" fmla="*/ 85725 h 57"/>
              <a:gd name="T58" fmla="*/ 57150 w 56"/>
              <a:gd name="T59" fmla="*/ 90487 h 57"/>
              <a:gd name="T60" fmla="*/ 25400 w 56"/>
              <a:gd name="T61" fmla="*/ 90487 h 57"/>
              <a:gd name="T62" fmla="*/ 6350 w 56"/>
              <a:gd name="T63" fmla="*/ 74612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2" y="44"/>
                </a:lnTo>
                <a:lnTo>
                  <a:pt x="16" y="47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0" y="44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32" y="34"/>
                </a:lnTo>
                <a:lnTo>
                  <a:pt x="28" y="34"/>
                </a:lnTo>
                <a:lnTo>
                  <a:pt x="16" y="30"/>
                </a:lnTo>
                <a:lnTo>
                  <a:pt x="12" y="30"/>
                </a:lnTo>
                <a:lnTo>
                  <a:pt x="8" y="27"/>
                </a:lnTo>
                <a:lnTo>
                  <a:pt x="4" y="24"/>
                </a:lnTo>
                <a:lnTo>
                  <a:pt x="0" y="20"/>
                </a:lnTo>
                <a:lnTo>
                  <a:pt x="0" y="17"/>
                </a:lnTo>
                <a:lnTo>
                  <a:pt x="0" y="13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2" y="13"/>
                </a:lnTo>
                <a:lnTo>
                  <a:pt x="40" y="17"/>
                </a:lnTo>
                <a:lnTo>
                  <a:pt x="36" y="13"/>
                </a:lnTo>
                <a:lnTo>
                  <a:pt x="36" y="10"/>
                </a:lnTo>
                <a:lnTo>
                  <a:pt x="32" y="10"/>
                </a:lnTo>
                <a:lnTo>
                  <a:pt x="24" y="7"/>
                </a:lnTo>
                <a:lnTo>
                  <a:pt x="20" y="10"/>
                </a:lnTo>
                <a:lnTo>
                  <a:pt x="16" y="10"/>
                </a:lnTo>
                <a:lnTo>
                  <a:pt x="12" y="13"/>
                </a:lnTo>
                <a:lnTo>
                  <a:pt x="12" y="17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8" y="24"/>
                </a:lnTo>
                <a:lnTo>
                  <a:pt x="36" y="24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2" y="34"/>
                </a:lnTo>
                <a:lnTo>
                  <a:pt x="56" y="40"/>
                </a:lnTo>
                <a:lnTo>
                  <a:pt x="52" y="44"/>
                </a:lnTo>
                <a:lnTo>
                  <a:pt x="52" y="47"/>
                </a:lnTo>
                <a:lnTo>
                  <a:pt x="48" y="54"/>
                </a:lnTo>
                <a:lnTo>
                  <a:pt x="40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4" name="Freeform 266"/>
          <p:cNvSpPr>
            <a:spLocks noEditPoints="1"/>
          </p:cNvSpPr>
          <p:nvPr/>
        </p:nvSpPr>
        <p:spPr bwMode="auto">
          <a:xfrm>
            <a:off x="903288" y="3776663"/>
            <a:ext cx="107950" cy="122237"/>
          </a:xfrm>
          <a:custGeom>
            <a:avLst/>
            <a:gdLst>
              <a:gd name="T0" fmla="*/ 0 w 68"/>
              <a:gd name="T1" fmla="*/ 122237 h 77"/>
              <a:gd name="T2" fmla="*/ 0 w 68"/>
              <a:gd name="T3" fmla="*/ 0 h 77"/>
              <a:gd name="T4" fmla="*/ 50800 w 68"/>
              <a:gd name="T5" fmla="*/ 0 h 77"/>
              <a:gd name="T6" fmla="*/ 69850 w 68"/>
              <a:gd name="T7" fmla="*/ 0 h 77"/>
              <a:gd name="T8" fmla="*/ 82550 w 68"/>
              <a:gd name="T9" fmla="*/ 0 h 77"/>
              <a:gd name="T10" fmla="*/ 88900 w 68"/>
              <a:gd name="T11" fmla="*/ 4762 h 77"/>
              <a:gd name="T12" fmla="*/ 95250 w 68"/>
              <a:gd name="T13" fmla="*/ 15875 h 77"/>
              <a:gd name="T14" fmla="*/ 101600 w 68"/>
              <a:gd name="T15" fmla="*/ 20637 h 77"/>
              <a:gd name="T16" fmla="*/ 101600 w 68"/>
              <a:gd name="T17" fmla="*/ 31750 h 77"/>
              <a:gd name="T18" fmla="*/ 101600 w 68"/>
              <a:gd name="T19" fmla="*/ 36512 h 77"/>
              <a:gd name="T20" fmla="*/ 95250 w 68"/>
              <a:gd name="T21" fmla="*/ 42862 h 77"/>
              <a:gd name="T22" fmla="*/ 88900 w 68"/>
              <a:gd name="T23" fmla="*/ 52387 h 77"/>
              <a:gd name="T24" fmla="*/ 82550 w 68"/>
              <a:gd name="T25" fmla="*/ 52387 h 77"/>
              <a:gd name="T26" fmla="*/ 88900 w 68"/>
              <a:gd name="T27" fmla="*/ 58737 h 77"/>
              <a:gd name="T28" fmla="*/ 101600 w 68"/>
              <a:gd name="T29" fmla="*/ 69850 h 77"/>
              <a:gd name="T30" fmla="*/ 107950 w 68"/>
              <a:gd name="T31" fmla="*/ 74612 h 77"/>
              <a:gd name="T32" fmla="*/ 107950 w 68"/>
              <a:gd name="T33" fmla="*/ 85725 h 77"/>
              <a:gd name="T34" fmla="*/ 107950 w 68"/>
              <a:gd name="T35" fmla="*/ 95250 h 77"/>
              <a:gd name="T36" fmla="*/ 101600 w 68"/>
              <a:gd name="T37" fmla="*/ 101600 h 77"/>
              <a:gd name="T38" fmla="*/ 95250 w 68"/>
              <a:gd name="T39" fmla="*/ 106362 h 77"/>
              <a:gd name="T40" fmla="*/ 95250 w 68"/>
              <a:gd name="T41" fmla="*/ 111125 h 77"/>
              <a:gd name="T42" fmla="*/ 82550 w 68"/>
              <a:gd name="T43" fmla="*/ 117475 h 77"/>
              <a:gd name="T44" fmla="*/ 76200 w 68"/>
              <a:gd name="T45" fmla="*/ 117475 h 77"/>
              <a:gd name="T46" fmla="*/ 63500 w 68"/>
              <a:gd name="T47" fmla="*/ 122237 h 77"/>
              <a:gd name="T48" fmla="*/ 50800 w 68"/>
              <a:gd name="T49" fmla="*/ 122237 h 77"/>
              <a:gd name="T50" fmla="*/ 0 w 68"/>
              <a:gd name="T51" fmla="*/ 122237 h 77"/>
              <a:gd name="T52" fmla="*/ 19050 w 68"/>
              <a:gd name="T53" fmla="*/ 47625 h 77"/>
              <a:gd name="T54" fmla="*/ 50800 w 68"/>
              <a:gd name="T55" fmla="*/ 47625 h 77"/>
              <a:gd name="T56" fmla="*/ 57150 w 68"/>
              <a:gd name="T57" fmla="*/ 47625 h 77"/>
              <a:gd name="T58" fmla="*/ 69850 w 68"/>
              <a:gd name="T59" fmla="*/ 47625 h 77"/>
              <a:gd name="T60" fmla="*/ 76200 w 68"/>
              <a:gd name="T61" fmla="*/ 47625 h 77"/>
              <a:gd name="T62" fmla="*/ 76200 w 68"/>
              <a:gd name="T63" fmla="*/ 42862 h 77"/>
              <a:gd name="T64" fmla="*/ 82550 w 68"/>
              <a:gd name="T65" fmla="*/ 36512 h 77"/>
              <a:gd name="T66" fmla="*/ 82550 w 68"/>
              <a:gd name="T67" fmla="*/ 31750 h 77"/>
              <a:gd name="T68" fmla="*/ 82550 w 68"/>
              <a:gd name="T69" fmla="*/ 26987 h 77"/>
              <a:gd name="T70" fmla="*/ 76200 w 68"/>
              <a:gd name="T71" fmla="*/ 20637 h 77"/>
              <a:gd name="T72" fmla="*/ 76200 w 68"/>
              <a:gd name="T73" fmla="*/ 15875 h 77"/>
              <a:gd name="T74" fmla="*/ 69850 w 68"/>
              <a:gd name="T75" fmla="*/ 15875 h 77"/>
              <a:gd name="T76" fmla="*/ 57150 w 68"/>
              <a:gd name="T77" fmla="*/ 15875 h 77"/>
              <a:gd name="T78" fmla="*/ 44450 w 68"/>
              <a:gd name="T79" fmla="*/ 11112 h 77"/>
              <a:gd name="T80" fmla="*/ 19050 w 68"/>
              <a:gd name="T81" fmla="*/ 11112 h 77"/>
              <a:gd name="T82" fmla="*/ 19050 w 68"/>
              <a:gd name="T83" fmla="*/ 47625 h 77"/>
              <a:gd name="T84" fmla="*/ 19050 w 68"/>
              <a:gd name="T85" fmla="*/ 106362 h 77"/>
              <a:gd name="T86" fmla="*/ 57150 w 68"/>
              <a:gd name="T87" fmla="*/ 106362 h 77"/>
              <a:gd name="T88" fmla="*/ 63500 w 68"/>
              <a:gd name="T89" fmla="*/ 106362 h 77"/>
              <a:gd name="T90" fmla="*/ 69850 w 68"/>
              <a:gd name="T91" fmla="*/ 106362 h 77"/>
              <a:gd name="T92" fmla="*/ 76200 w 68"/>
              <a:gd name="T93" fmla="*/ 106362 h 77"/>
              <a:gd name="T94" fmla="*/ 76200 w 68"/>
              <a:gd name="T95" fmla="*/ 101600 h 77"/>
              <a:gd name="T96" fmla="*/ 82550 w 68"/>
              <a:gd name="T97" fmla="*/ 101600 h 77"/>
              <a:gd name="T98" fmla="*/ 82550 w 68"/>
              <a:gd name="T99" fmla="*/ 95250 h 77"/>
              <a:gd name="T100" fmla="*/ 88900 w 68"/>
              <a:gd name="T101" fmla="*/ 90487 h 77"/>
              <a:gd name="T102" fmla="*/ 88900 w 68"/>
              <a:gd name="T103" fmla="*/ 85725 h 77"/>
              <a:gd name="T104" fmla="*/ 88900 w 68"/>
              <a:gd name="T105" fmla="*/ 79375 h 77"/>
              <a:gd name="T106" fmla="*/ 82550 w 68"/>
              <a:gd name="T107" fmla="*/ 74612 h 77"/>
              <a:gd name="T108" fmla="*/ 76200 w 68"/>
              <a:gd name="T109" fmla="*/ 69850 h 77"/>
              <a:gd name="T110" fmla="*/ 69850 w 68"/>
              <a:gd name="T111" fmla="*/ 63500 h 77"/>
              <a:gd name="T112" fmla="*/ 63500 w 68"/>
              <a:gd name="T113" fmla="*/ 63500 h 77"/>
              <a:gd name="T114" fmla="*/ 50800 w 68"/>
              <a:gd name="T115" fmla="*/ 63500 h 77"/>
              <a:gd name="T116" fmla="*/ 19050 w 68"/>
              <a:gd name="T117" fmla="*/ 63500 h 77"/>
              <a:gd name="T118" fmla="*/ 19050 w 68"/>
              <a:gd name="T119" fmla="*/ 106362 h 7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8" h="77">
                <a:moveTo>
                  <a:pt x="0" y="77"/>
                </a:moveTo>
                <a:lnTo>
                  <a:pt x="0" y="0"/>
                </a:lnTo>
                <a:lnTo>
                  <a:pt x="32" y="0"/>
                </a:lnTo>
                <a:lnTo>
                  <a:pt x="44" y="0"/>
                </a:lnTo>
                <a:lnTo>
                  <a:pt x="52" y="0"/>
                </a:lnTo>
                <a:lnTo>
                  <a:pt x="56" y="3"/>
                </a:lnTo>
                <a:lnTo>
                  <a:pt x="60" y="10"/>
                </a:lnTo>
                <a:lnTo>
                  <a:pt x="64" y="13"/>
                </a:lnTo>
                <a:lnTo>
                  <a:pt x="64" y="20"/>
                </a:lnTo>
                <a:lnTo>
                  <a:pt x="64" y="23"/>
                </a:lnTo>
                <a:lnTo>
                  <a:pt x="60" y="27"/>
                </a:lnTo>
                <a:lnTo>
                  <a:pt x="56" y="33"/>
                </a:lnTo>
                <a:lnTo>
                  <a:pt x="52" y="33"/>
                </a:lnTo>
                <a:lnTo>
                  <a:pt x="56" y="37"/>
                </a:lnTo>
                <a:lnTo>
                  <a:pt x="64" y="44"/>
                </a:lnTo>
                <a:lnTo>
                  <a:pt x="68" y="47"/>
                </a:lnTo>
                <a:lnTo>
                  <a:pt x="68" y="54"/>
                </a:lnTo>
                <a:lnTo>
                  <a:pt x="68" y="60"/>
                </a:lnTo>
                <a:lnTo>
                  <a:pt x="64" y="64"/>
                </a:lnTo>
                <a:lnTo>
                  <a:pt x="60" y="67"/>
                </a:lnTo>
                <a:lnTo>
                  <a:pt x="60" y="70"/>
                </a:lnTo>
                <a:lnTo>
                  <a:pt x="52" y="74"/>
                </a:lnTo>
                <a:lnTo>
                  <a:pt x="48" y="74"/>
                </a:lnTo>
                <a:lnTo>
                  <a:pt x="40" y="77"/>
                </a:lnTo>
                <a:lnTo>
                  <a:pt x="32" y="77"/>
                </a:lnTo>
                <a:lnTo>
                  <a:pt x="0" y="77"/>
                </a:lnTo>
                <a:close/>
                <a:moveTo>
                  <a:pt x="12" y="30"/>
                </a:moveTo>
                <a:lnTo>
                  <a:pt x="32" y="30"/>
                </a:lnTo>
                <a:lnTo>
                  <a:pt x="36" y="30"/>
                </a:lnTo>
                <a:lnTo>
                  <a:pt x="44" y="30"/>
                </a:lnTo>
                <a:lnTo>
                  <a:pt x="48" y="30"/>
                </a:lnTo>
                <a:lnTo>
                  <a:pt x="48" y="27"/>
                </a:lnTo>
                <a:lnTo>
                  <a:pt x="52" y="23"/>
                </a:lnTo>
                <a:lnTo>
                  <a:pt x="52" y="20"/>
                </a:lnTo>
                <a:lnTo>
                  <a:pt x="52" y="17"/>
                </a:lnTo>
                <a:lnTo>
                  <a:pt x="48" y="13"/>
                </a:lnTo>
                <a:lnTo>
                  <a:pt x="48" y="10"/>
                </a:lnTo>
                <a:lnTo>
                  <a:pt x="44" y="10"/>
                </a:lnTo>
                <a:lnTo>
                  <a:pt x="36" y="10"/>
                </a:lnTo>
                <a:lnTo>
                  <a:pt x="28" y="7"/>
                </a:lnTo>
                <a:lnTo>
                  <a:pt x="12" y="7"/>
                </a:lnTo>
                <a:lnTo>
                  <a:pt x="12" y="30"/>
                </a:lnTo>
                <a:close/>
                <a:moveTo>
                  <a:pt x="12" y="67"/>
                </a:moveTo>
                <a:lnTo>
                  <a:pt x="36" y="67"/>
                </a:lnTo>
                <a:lnTo>
                  <a:pt x="40" y="67"/>
                </a:lnTo>
                <a:lnTo>
                  <a:pt x="44" y="67"/>
                </a:lnTo>
                <a:lnTo>
                  <a:pt x="48" y="67"/>
                </a:lnTo>
                <a:lnTo>
                  <a:pt x="48" y="64"/>
                </a:lnTo>
                <a:lnTo>
                  <a:pt x="52" y="64"/>
                </a:lnTo>
                <a:lnTo>
                  <a:pt x="52" y="60"/>
                </a:lnTo>
                <a:lnTo>
                  <a:pt x="56" y="57"/>
                </a:lnTo>
                <a:lnTo>
                  <a:pt x="56" y="54"/>
                </a:lnTo>
                <a:lnTo>
                  <a:pt x="56" y="50"/>
                </a:lnTo>
                <a:lnTo>
                  <a:pt x="52" y="47"/>
                </a:lnTo>
                <a:lnTo>
                  <a:pt x="48" y="44"/>
                </a:lnTo>
                <a:lnTo>
                  <a:pt x="44" y="40"/>
                </a:lnTo>
                <a:lnTo>
                  <a:pt x="40" y="40"/>
                </a:lnTo>
                <a:lnTo>
                  <a:pt x="32" y="40"/>
                </a:lnTo>
                <a:lnTo>
                  <a:pt x="12" y="40"/>
                </a:lnTo>
                <a:lnTo>
                  <a:pt x="1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5" name="Freeform 267"/>
          <p:cNvSpPr>
            <a:spLocks noEditPoints="1"/>
          </p:cNvSpPr>
          <p:nvPr/>
        </p:nvSpPr>
        <p:spPr bwMode="auto">
          <a:xfrm>
            <a:off x="1030288" y="3808413"/>
            <a:ext cx="95250" cy="90487"/>
          </a:xfrm>
          <a:custGeom>
            <a:avLst/>
            <a:gdLst>
              <a:gd name="T0" fmla="*/ 76200 w 60"/>
              <a:gd name="T1" fmla="*/ 63500 h 57"/>
              <a:gd name="T2" fmla="*/ 95250 w 60"/>
              <a:gd name="T3" fmla="*/ 63500 h 57"/>
              <a:gd name="T4" fmla="*/ 88900 w 60"/>
              <a:gd name="T5" fmla="*/ 74612 h 57"/>
              <a:gd name="T6" fmla="*/ 76200 w 60"/>
              <a:gd name="T7" fmla="*/ 85725 h 57"/>
              <a:gd name="T8" fmla="*/ 63500 w 60"/>
              <a:gd name="T9" fmla="*/ 90487 h 57"/>
              <a:gd name="T10" fmla="*/ 44450 w 60"/>
              <a:gd name="T11" fmla="*/ 90487 h 57"/>
              <a:gd name="T12" fmla="*/ 25400 w 60"/>
              <a:gd name="T13" fmla="*/ 90487 h 57"/>
              <a:gd name="T14" fmla="*/ 12700 w 60"/>
              <a:gd name="T15" fmla="*/ 79375 h 57"/>
              <a:gd name="T16" fmla="*/ 0 w 60"/>
              <a:gd name="T17" fmla="*/ 63500 h 57"/>
              <a:gd name="T18" fmla="*/ 0 w 60"/>
              <a:gd name="T19" fmla="*/ 47625 h 57"/>
              <a:gd name="T20" fmla="*/ 0 w 60"/>
              <a:gd name="T21" fmla="*/ 31750 h 57"/>
              <a:gd name="T22" fmla="*/ 6350 w 60"/>
              <a:gd name="T23" fmla="*/ 20637 h 57"/>
              <a:gd name="T24" fmla="*/ 12700 w 60"/>
              <a:gd name="T25" fmla="*/ 11112 h 57"/>
              <a:gd name="T26" fmla="*/ 25400 w 60"/>
              <a:gd name="T27" fmla="*/ 0 h 57"/>
              <a:gd name="T28" fmla="*/ 44450 w 60"/>
              <a:gd name="T29" fmla="*/ 0 h 57"/>
              <a:gd name="T30" fmla="*/ 63500 w 60"/>
              <a:gd name="T31" fmla="*/ 0 h 57"/>
              <a:gd name="T32" fmla="*/ 82550 w 60"/>
              <a:gd name="T33" fmla="*/ 11112 h 57"/>
              <a:gd name="T34" fmla="*/ 88900 w 60"/>
              <a:gd name="T35" fmla="*/ 26987 h 57"/>
              <a:gd name="T36" fmla="*/ 95250 w 60"/>
              <a:gd name="T37" fmla="*/ 42862 h 57"/>
              <a:gd name="T38" fmla="*/ 95250 w 60"/>
              <a:gd name="T39" fmla="*/ 47625 h 57"/>
              <a:gd name="T40" fmla="*/ 95250 w 60"/>
              <a:gd name="T41" fmla="*/ 47625 h 57"/>
              <a:gd name="T42" fmla="*/ 19050 w 60"/>
              <a:gd name="T43" fmla="*/ 47625 h 57"/>
              <a:gd name="T44" fmla="*/ 19050 w 60"/>
              <a:gd name="T45" fmla="*/ 58737 h 57"/>
              <a:gd name="T46" fmla="*/ 25400 w 60"/>
              <a:gd name="T47" fmla="*/ 69850 h 57"/>
              <a:gd name="T48" fmla="*/ 38100 w 60"/>
              <a:gd name="T49" fmla="*/ 74612 h 57"/>
              <a:gd name="T50" fmla="*/ 50800 w 60"/>
              <a:gd name="T51" fmla="*/ 74612 h 57"/>
              <a:gd name="T52" fmla="*/ 57150 w 60"/>
              <a:gd name="T53" fmla="*/ 74612 h 57"/>
              <a:gd name="T54" fmla="*/ 63500 w 60"/>
              <a:gd name="T55" fmla="*/ 74612 h 57"/>
              <a:gd name="T56" fmla="*/ 69850 w 60"/>
              <a:gd name="T57" fmla="*/ 69850 h 57"/>
              <a:gd name="T58" fmla="*/ 76200 w 60"/>
              <a:gd name="T59" fmla="*/ 63500 h 57"/>
              <a:gd name="T60" fmla="*/ 19050 w 60"/>
              <a:gd name="T61" fmla="*/ 31750 h 57"/>
              <a:gd name="T62" fmla="*/ 76200 w 60"/>
              <a:gd name="T63" fmla="*/ 31750 h 57"/>
              <a:gd name="T64" fmla="*/ 76200 w 60"/>
              <a:gd name="T65" fmla="*/ 26987 h 57"/>
              <a:gd name="T66" fmla="*/ 69850 w 60"/>
              <a:gd name="T67" fmla="*/ 20637 h 57"/>
              <a:gd name="T68" fmla="*/ 57150 w 60"/>
              <a:gd name="T69" fmla="*/ 15875 h 57"/>
              <a:gd name="T70" fmla="*/ 44450 w 60"/>
              <a:gd name="T71" fmla="*/ 11112 h 57"/>
              <a:gd name="T72" fmla="*/ 38100 w 60"/>
              <a:gd name="T73" fmla="*/ 15875 h 57"/>
              <a:gd name="T74" fmla="*/ 25400 w 60"/>
              <a:gd name="T75" fmla="*/ 20637 h 57"/>
              <a:gd name="T76" fmla="*/ 19050 w 60"/>
              <a:gd name="T77" fmla="*/ 26987 h 57"/>
              <a:gd name="T78" fmla="*/ 19050 w 60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57">
                <a:moveTo>
                  <a:pt x="48" y="40"/>
                </a:moveTo>
                <a:lnTo>
                  <a:pt x="60" y="40"/>
                </a:lnTo>
                <a:lnTo>
                  <a:pt x="56" y="47"/>
                </a:lnTo>
                <a:lnTo>
                  <a:pt x="48" y="54"/>
                </a:lnTo>
                <a:lnTo>
                  <a:pt x="40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4" y="13"/>
                </a:lnTo>
                <a:lnTo>
                  <a:pt x="8" y="7"/>
                </a:lnTo>
                <a:lnTo>
                  <a:pt x="16" y="0"/>
                </a:lnTo>
                <a:lnTo>
                  <a:pt x="28" y="0"/>
                </a:lnTo>
                <a:lnTo>
                  <a:pt x="40" y="0"/>
                </a:lnTo>
                <a:lnTo>
                  <a:pt x="52" y="7"/>
                </a:lnTo>
                <a:lnTo>
                  <a:pt x="56" y="17"/>
                </a:lnTo>
                <a:lnTo>
                  <a:pt x="60" y="27"/>
                </a:lnTo>
                <a:lnTo>
                  <a:pt x="60" y="30"/>
                </a:lnTo>
                <a:lnTo>
                  <a:pt x="12" y="30"/>
                </a:lnTo>
                <a:lnTo>
                  <a:pt x="12" y="37"/>
                </a:lnTo>
                <a:lnTo>
                  <a:pt x="16" y="44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0" y="47"/>
                </a:lnTo>
                <a:lnTo>
                  <a:pt x="44" y="44"/>
                </a:lnTo>
                <a:lnTo>
                  <a:pt x="48" y="40"/>
                </a:lnTo>
                <a:close/>
                <a:moveTo>
                  <a:pt x="12" y="20"/>
                </a:moveTo>
                <a:lnTo>
                  <a:pt x="48" y="20"/>
                </a:lnTo>
                <a:lnTo>
                  <a:pt x="48" y="17"/>
                </a:lnTo>
                <a:lnTo>
                  <a:pt x="44" y="13"/>
                </a:lnTo>
                <a:lnTo>
                  <a:pt x="36" y="10"/>
                </a:lnTo>
                <a:lnTo>
                  <a:pt x="28" y="7"/>
                </a:lnTo>
                <a:lnTo>
                  <a:pt x="24" y="10"/>
                </a:lnTo>
                <a:lnTo>
                  <a:pt x="16" y="13"/>
                </a:lnTo>
                <a:lnTo>
                  <a:pt x="12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6" name="Freeform 268"/>
          <p:cNvSpPr>
            <a:spLocks/>
          </p:cNvSpPr>
          <p:nvPr/>
        </p:nvSpPr>
        <p:spPr bwMode="auto">
          <a:xfrm>
            <a:off x="1144588" y="3808413"/>
            <a:ext cx="88900" cy="90487"/>
          </a:xfrm>
          <a:custGeom>
            <a:avLst/>
            <a:gdLst>
              <a:gd name="T0" fmla="*/ 69850 w 56"/>
              <a:gd name="T1" fmla="*/ 58737 h 57"/>
              <a:gd name="T2" fmla="*/ 88900 w 56"/>
              <a:gd name="T3" fmla="*/ 58737 h 57"/>
              <a:gd name="T4" fmla="*/ 82550 w 56"/>
              <a:gd name="T5" fmla="*/ 74612 h 57"/>
              <a:gd name="T6" fmla="*/ 76200 w 56"/>
              <a:gd name="T7" fmla="*/ 85725 h 57"/>
              <a:gd name="T8" fmla="*/ 63500 w 56"/>
              <a:gd name="T9" fmla="*/ 90487 h 57"/>
              <a:gd name="T10" fmla="*/ 44450 w 56"/>
              <a:gd name="T11" fmla="*/ 90487 h 57"/>
              <a:gd name="T12" fmla="*/ 25400 w 56"/>
              <a:gd name="T13" fmla="*/ 90487 h 57"/>
              <a:gd name="T14" fmla="*/ 12700 w 56"/>
              <a:gd name="T15" fmla="*/ 79375 h 57"/>
              <a:gd name="T16" fmla="*/ 0 w 56"/>
              <a:gd name="T17" fmla="*/ 63500 h 57"/>
              <a:gd name="T18" fmla="*/ 0 w 56"/>
              <a:gd name="T19" fmla="*/ 47625 h 57"/>
              <a:gd name="T20" fmla="*/ 0 w 56"/>
              <a:gd name="T21" fmla="*/ 31750 h 57"/>
              <a:gd name="T22" fmla="*/ 0 w 56"/>
              <a:gd name="T23" fmla="*/ 20637 h 57"/>
              <a:gd name="T24" fmla="*/ 12700 w 56"/>
              <a:gd name="T25" fmla="*/ 11112 h 57"/>
              <a:gd name="T26" fmla="*/ 19050 w 56"/>
              <a:gd name="T27" fmla="*/ 4762 h 57"/>
              <a:gd name="T28" fmla="*/ 31750 w 56"/>
              <a:gd name="T29" fmla="*/ 0 h 57"/>
              <a:gd name="T30" fmla="*/ 44450 w 56"/>
              <a:gd name="T31" fmla="*/ 0 h 57"/>
              <a:gd name="T32" fmla="*/ 57150 w 56"/>
              <a:gd name="T33" fmla="*/ 0 h 57"/>
              <a:gd name="T34" fmla="*/ 69850 w 56"/>
              <a:gd name="T35" fmla="*/ 4762 h 57"/>
              <a:gd name="T36" fmla="*/ 82550 w 56"/>
              <a:gd name="T37" fmla="*/ 15875 h 57"/>
              <a:gd name="T38" fmla="*/ 88900 w 56"/>
              <a:gd name="T39" fmla="*/ 26987 h 57"/>
              <a:gd name="T40" fmla="*/ 69850 w 56"/>
              <a:gd name="T41" fmla="*/ 26987 h 57"/>
              <a:gd name="T42" fmla="*/ 63500 w 56"/>
              <a:gd name="T43" fmla="*/ 20637 h 57"/>
              <a:gd name="T44" fmla="*/ 57150 w 56"/>
              <a:gd name="T45" fmla="*/ 15875 h 57"/>
              <a:gd name="T46" fmla="*/ 50800 w 56"/>
              <a:gd name="T47" fmla="*/ 15875 h 57"/>
              <a:gd name="T48" fmla="*/ 44450 w 56"/>
              <a:gd name="T49" fmla="*/ 11112 h 57"/>
              <a:gd name="T50" fmla="*/ 31750 w 56"/>
              <a:gd name="T51" fmla="*/ 15875 h 57"/>
              <a:gd name="T52" fmla="*/ 25400 w 56"/>
              <a:gd name="T53" fmla="*/ 20637 h 57"/>
              <a:gd name="T54" fmla="*/ 19050 w 56"/>
              <a:gd name="T55" fmla="*/ 31750 h 57"/>
              <a:gd name="T56" fmla="*/ 19050 w 56"/>
              <a:gd name="T57" fmla="*/ 42862 h 57"/>
              <a:gd name="T58" fmla="*/ 19050 w 56"/>
              <a:gd name="T59" fmla="*/ 58737 h 57"/>
              <a:gd name="T60" fmla="*/ 25400 w 56"/>
              <a:gd name="T61" fmla="*/ 69850 h 57"/>
              <a:gd name="T62" fmla="*/ 31750 w 56"/>
              <a:gd name="T63" fmla="*/ 74612 h 57"/>
              <a:gd name="T64" fmla="*/ 44450 w 56"/>
              <a:gd name="T65" fmla="*/ 74612 h 57"/>
              <a:gd name="T66" fmla="*/ 50800 w 56"/>
              <a:gd name="T67" fmla="*/ 74612 h 57"/>
              <a:gd name="T68" fmla="*/ 63500 w 56"/>
              <a:gd name="T69" fmla="*/ 74612 h 57"/>
              <a:gd name="T70" fmla="*/ 63500 w 56"/>
              <a:gd name="T71" fmla="*/ 63500 h 57"/>
              <a:gd name="T72" fmla="*/ 69850 w 56"/>
              <a:gd name="T73" fmla="*/ 58737 h 5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6" h="57">
                <a:moveTo>
                  <a:pt x="44" y="37"/>
                </a:moveTo>
                <a:lnTo>
                  <a:pt x="56" y="37"/>
                </a:lnTo>
                <a:lnTo>
                  <a:pt x="52" y="47"/>
                </a:lnTo>
                <a:lnTo>
                  <a:pt x="48" y="54"/>
                </a:lnTo>
                <a:lnTo>
                  <a:pt x="40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0" y="13"/>
                </a:lnTo>
                <a:lnTo>
                  <a:pt x="8" y="7"/>
                </a:lnTo>
                <a:lnTo>
                  <a:pt x="12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3"/>
                </a:lnTo>
                <a:lnTo>
                  <a:pt x="52" y="10"/>
                </a:lnTo>
                <a:lnTo>
                  <a:pt x="56" y="17"/>
                </a:lnTo>
                <a:lnTo>
                  <a:pt x="44" y="17"/>
                </a:lnTo>
                <a:lnTo>
                  <a:pt x="40" y="13"/>
                </a:lnTo>
                <a:lnTo>
                  <a:pt x="36" y="10"/>
                </a:lnTo>
                <a:lnTo>
                  <a:pt x="32" y="10"/>
                </a:lnTo>
                <a:lnTo>
                  <a:pt x="28" y="7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2" y="47"/>
                </a:lnTo>
                <a:lnTo>
                  <a:pt x="40" y="47"/>
                </a:lnTo>
                <a:lnTo>
                  <a:pt x="40" y="40"/>
                </a:lnTo>
                <a:lnTo>
                  <a:pt x="44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7" name="Freeform 269"/>
          <p:cNvSpPr>
            <a:spLocks noEditPoints="1"/>
          </p:cNvSpPr>
          <p:nvPr/>
        </p:nvSpPr>
        <p:spPr bwMode="auto">
          <a:xfrm>
            <a:off x="1246188" y="3808413"/>
            <a:ext cx="95250" cy="90487"/>
          </a:xfrm>
          <a:custGeom>
            <a:avLst/>
            <a:gdLst>
              <a:gd name="T0" fmla="*/ 0 w 60"/>
              <a:gd name="T1" fmla="*/ 42862 h 57"/>
              <a:gd name="T2" fmla="*/ 0 w 60"/>
              <a:gd name="T3" fmla="*/ 31750 h 57"/>
              <a:gd name="T4" fmla="*/ 6350 w 60"/>
              <a:gd name="T5" fmla="*/ 15875 h 57"/>
              <a:gd name="T6" fmla="*/ 12700 w 60"/>
              <a:gd name="T7" fmla="*/ 11112 h 57"/>
              <a:gd name="T8" fmla="*/ 25400 w 60"/>
              <a:gd name="T9" fmla="*/ 0 h 57"/>
              <a:gd name="T10" fmla="*/ 44450 w 60"/>
              <a:gd name="T11" fmla="*/ 0 h 57"/>
              <a:gd name="T12" fmla="*/ 63500 w 60"/>
              <a:gd name="T13" fmla="*/ 0 h 57"/>
              <a:gd name="T14" fmla="*/ 76200 w 60"/>
              <a:gd name="T15" fmla="*/ 11112 h 57"/>
              <a:gd name="T16" fmla="*/ 88900 w 60"/>
              <a:gd name="T17" fmla="*/ 26987 h 57"/>
              <a:gd name="T18" fmla="*/ 95250 w 60"/>
              <a:gd name="T19" fmla="*/ 42862 h 57"/>
              <a:gd name="T20" fmla="*/ 88900 w 60"/>
              <a:gd name="T21" fmla="*/ 58737 h 57"/>
              <a:gd name="T22" fmla="*/ 88900 w 60"/>
              <a:gd name="T23" fmla="*/ 69850 h 57"/>
              <a:gd name="T24" fmla="*/ 76200 w 60"/>
              <a:gd name="T25" fmla="*/ 79375 h 57"/>
              <a:gd name="T26" fmla="*/ 69850 w 60"/>
              <a:gd name="T27" fmla="*/ 85725 h 57"/>
              <a:gd name="T28" fmla="*/ 57150 w 60"/>
              <a:gd name="T29" fmla="*/ 90487 h 57"/>
              <a:gd name="T30" fmla="*/ 44450 w 60"/>
              <a:gd name="T31" fmla="*/ 90487 h 57"/>
              <a:gd name="T32" fmla="*/ 25400 w 60"/>
              <a:gd name="T33" fmla="*/ 90487 h 57"/>
              <a:gd name="T34" fmla="*/ 12700 w 60"/>
              <a:gd name="T35" fmla="*/ 79375 h 57"/>
              <a:gd name="T36" fmla="*/ 0 w 60"/>
              <a:gd name="T37" fmla="*/ 69850 h 57"/>
              <a:gd name="T38" fmla="*/ 0 w 60"/>
              <a:gd name="T39" fmla="*/ 58737 h 57"/>
              <a:gd name="T40" fmla="*/ 0 w 60"/>
              <a:gd name="T41" fmla="*/ 42862 h 57"/>
              <a:gd name="T42" fmla="*/ 19050 w 60"/>
              <a:gd name="T43" fmla="*/ 42862 h 57"/>
              <a:gd name="T44" fmla="*/ 19050 w 60"/>
              <a:gd name="T45" fmla="*/ 58737 h 57"/>
              <a:gd name="T46" fmla="*/ 25400 w 60"/>
              <a:gd name="T47" fmla="*/ 69850 h 57"/>
              <a:gd name="T48" fmla="*/ 31750 w 60"/>
              <a:gd name="T49" fmla="*/ 74612 h 57"/>
              <a:gd name="T50" fmla="*/ 44450 w 60"/>
              <a:gd name="T51" fmla="*/ 74612 h 57"/>
              <a:gd name="T52" fmla="*/ 57150 w 60"/>
              <a:gd name="T53" fmla="*/ 74612 h 57"/>
              <a:gd name="T54" fmla="*/ 63500 w 60"/>
              <a:gd name="T55" fmla="*/ 69850 h 57"/>
              <a:gd name="T56" fmla="*/ 69850 w 60"/>
              <a:gd name="T57" fmla="*/ 58737 h 57"/>
              <a:gd name="T58" fmla="*/ 76200 w 60"/>
              <a:gd name="T59" fmla="*/ 42862 h 57"/>
              <a:gd name="T60" fmla="*/ 69850 w 60"/>
              <a:gd name="T61" fmla="*/ 31750 h 57"/>
              <a:gd name="T62" fmla="*/ 63500 w 60"/>
              <a:gd name="T63" fmla="*/ 20637 h 57"/>
              <a:gd name="T64" fmla="*/ 57150 w 60"/>
              <a:gd name="T65" fmla="*/ 15875 h 57"/>
              <a:gd name="T66" fmla="*/ 44450 w 60"/>
              <a:gd name="T67" fmla="*/ 11112 h 57"/>
              <a:gd name="T68" fmla="*/ 31750 w 60"/>
              <a:gd name="T69" fmla="*/ 15875 h 57"/>
              <a:gd name="T70" fmla="*/ 25400 w 60"/>
              <a:gd name="T71" fmla="*/ 20637 h 57"/>
              <a:gd name="T72" fmla="*/ 19050 w 60"/>
              <a:gd name="T73" fmla="*/ 31750 h 57"/>
              <a:gd name="T74" fmla="*/ 19050 w 60"/>
              <a:gd name="T75" fmla="*/ 42862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0" y="20"/>
                </a:lnTo>
                <a:lnTo>
                  <a:pt x="4" y="10"/>
                </a:lnTo>
                <a:lnTo>
                  <a:pt x="8" y="7"/>
                </a:lnTo>
                <a:lnTo>
                  <a:pt x="16" y="0"/>
                </a:lnTo>
                <a:lnTo>
                  <a:pt x="28" y="0"/>
                </a:lnTo>
                <a:lnTo>
                  <a:pt x="40" y="0"/>
                </a:lnTo>
                <a:lnTo>
                  <a:pt x="48" y="7"/>
                </a:lnTo>
                <a:lnTo>
                  <a:pt x="56" y="17"/>
                </a:lnTo>
                <a:lnTo>
                  <a:pt x="60" y="27"/>
                </a:lnTo>
                <a:lnTo>
                  <a:pt x="56" y="37"/>
                </a:lnTo>
                <a:lnTo>
                  <a:pt x="56" y="44"/>
                </a:lnTo>
                <a:lnTo>
                  <a:pt x="48" y="50"/>
                </a:lnTo>
                <a:lnTo>
                  <a:pt x="44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4"/>
                </a:lnTo>
                <a:lnTo>
                  <a:pt x="0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4"/>
                </a:lnTo>
                <a:lnTo>
                  <a:pt x="44" y="37"/>
                </a:lnTo>
                <a:lnTo>
                  <a:pt x="48" y="27"/>
                </a:lnTo>
                <a:lnTo>
                  <a:pt x="44" y="20"/>
                </a:lnTo>
                <a:lnTo>
                  <a:pt x="40" y="13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8" name="Freeform 270"/>
          <p:cNvSpPr>
            <a:spLocks/>
          </p:cNvSpPr>
          <p:nvPr/>
        </p:nvSpPr>
        <p:spPr bwMode="auto">
          <a:xfrm>
            <a:off x="1360488" y="3808413"/>
            <a:ext cx="146050" cy="90487"/>
          </a:xfrm>
          <a:custGeom>
            <a:avLst/>
            <a:gdLst>
              <a:gd name="T0" fmla="*/ 0 w 92"/>
              <a:gd name="T1" fmla="*/ 90487 h 57"/>
              <a:gd name="T2" fmla="*/ 0 w 92"/>
              <a:gd name="T3" fmla="*/ 0 h 57"/>
              <a:gd name="T4" fmla="*/ 19050 w 92"/>
              <a:gd name="T5" fmla="*/ 0 h 57"/>
              <a:gd name="T6" fmla="*/ 19050 w 92"/>
              <a:gd name="T7" fmla="*/ 15875 h 57"/>
              <a:gd name="T8" fmla="*/ 25400 w 92"/>
              <a:gd name="T9" fmla="*/ 11112 h 57"/>
              <a:gd name="T10" fmla="*/ 31750 w 92"/>
              <a:gd name="T11" fmla="*/ 4762 h 57"/>
              <a:gd name="T12" fmla="*/ 38100 w 92"/>
              <a:gd name="T13" fmla="*/ 0 h 57"/>
              <a:gd name="T14" fmla="*/ 50800 w 92"/>
              <a:gd name="T15" fmla="*/ 0 h 57"/>
              <a:gd name="T16" fmla="*/ 57150 w 92"/>
              <a:gd name="T17" fmla="*/ 0 h 57"/>
              <a:gd name="T18" fmla="*/ 69850 w 92"/>
              <a:gd name="T19" fmla="*/ 4762 h 57"/>
              <a:gd name="T20" fmla="*/ 76200 w 92"/>
              <a:gd name="T21" fmla="*/ 11112 h 57"/>
              <a:gd name="T22" fmla="*/ 76200 w 92"/>
              <a:gd name="T23" fmla="*/ 15875 h 57"/>
              <a:gd name="T24" fmla="*/ 88900 w 92"/>
              <a:gd name="T25" fmla="*/ 4762 h 57"/>
              <a:gd name="T26" fmla="*/ 101600 w 92"/>
              <a:gd name="T27" fmla="*/ 0 h 57"/>
              <a:gd name="T28" fmla="*/ 114300 w 92"/>
              <a:gd name="T29" fmla="*/ 0 h 57"/>
              <a:gd name="T30" fmla="*/ 127000 w 92"/>
              <a:gd name="T31" fmla="*/ 0 h 57"/>
              <a:gd name="T32" fmla="*/ 139700 w 92"/>
              <a:gd name="T33" fmla="*/ 4762 h 57"/>
              <a:gd name="T34" fmla="*/ 146050 w 92"/>
              <a:gd name="T35" fmla="*/ 15875 h 57"/>
              <a:gd name="T36" fmla="*/ 146050 w 92"/>
              <a:gd name="T37" fmla="*/ 26987 h 57"/>
              <a:gd name="T38" fmla="*/ 146050 w 92"/>
              <a:gd name="T39" fmla="*/ 90487 h 57"/>
              <a:gd name="T40" fmla="*/ 127000 w 92"/>
              <a:gd name="T41" fmla="*/ 90487 h 57"/>
              <a:gd name="T42" fmla="*/ 127000 w 92"/>
              <a:gd name="T43" fmla="*/ 31750 h 57"/>
              <a:gd name="T44" fmla="*/ 127000 w 92"/>
              <a:gd name="T45" fmla="*/ 26987 h 57"/>
              <a:gd name="T46" fmla="*/ 127000 w 92"/>
              <a:gd name="T47" fmla="*/ 20637 h 57"/>
              <a:gd name="T48" fmla="*/ 120650 w 92"/>
              <a:gd name="T49" fmla="*/ 15875 h 57"/>
              <a:gd name="T50" fmla="*/ 120650 w 92"/>
              <a:gd name="T51" fmla="*/ 15875 h 57"/>
              <a:gd name="T52" fmla="*/ 114300 w 92"/>
              <a:gd name="T53" fmla="*/ 15875 h 57"/>
              <a:gd name="T54" fmla="*/ 107950 w 92"/>
              <a:gd name="T55" fmla="*/ 11112 h 57"/>
              <a:gd name="T56" fmla="*/ 95250 w 92"/>
              <a:gd name="T57" fmla="*/ 15875 h 57"/>
              <a:gd name="T58" fmla="*/ 88900 w 92"/>
              <a:gd name="T59" fmla="*/ 20637 h 57"/>
              <a:gd name="T60" fmla="*/ 82550 w 92"/>
              <a:gd name="T61" fmla="*/ 26987 h 57"/>
              <a:gd name="T62" fmla="*/ 82550 w 92"/>
              <a:gd name="T63" fmla="*/ 38100 h 57"/>
              <a:gd name="T64" fmla="*/ 82550 w 92"/>
              <a:gd name="T65" fmla="*/ 90487 h 57"/>
              <a:gd name="T66" fmla="*/ 63500 w 92"/>
              <a:gd name="T67" fmla="*/ 90487 h 57"/>
              <a:gd name="T68" fmla="*/ 63500 w 92"/>
              <a:gd name="T69" fmla="*/ 31750 h 57"/>
              <a:gd name="T70" fmla="*/ 63500 w 92"/>
              <a:gd name="T71" fmla="*/ 26987 h 57"/>
              <a:gd name="T72" fmla="*/ 57150 w 92"/>
              <a:gd name="T73" fmla="*/ 15875 h 57"/>
              <a:gd name="T74" fmla="*/ 50800 w 92"/>
              <a:gd name="T75" fmla="*/ 15875 h 57"/>
              <a:gd name="T76" fmla="*/ 44450 w 92"/>
              <a:gd name="T77" fmla="*/ 11112 h 57"/>
              <a:gd name="T78" fmla="*/ 38100 w 92"/>
              <a:gd name="T79" fmla="*/ 15875 h 57"/>
              <a:gd name="T80" fmla="*/ 31750 w 92"/>
              <a:gd name="T81" fmla="*/ 15875 h 57"/>
              <a:gd name="T82" fmla="*/ 25400 w 92"/>
              <a:gd name="T83" fmla="*/ 20637 h 57"/>
              <a:gd name="T84" fmla="*/ 19050 w 92"/>
              <a:gd name="T85" fmla="*/ 26987 h 57"/>
              <a:gd name="T86" fmla="*/ 19050 w 92"/>
              <a:gd name="T87" fmla="*/ 31750 h 57"/>
              <a:gd name="T88" fmla="*/ 19050 w 92"/>
              <a:gd name="T89" fmla="*/ 42862 h 57"/>
              <a:gd name="T90" fmla="*/ 19050 w 92"/>
              <a:gd name="T91" fmla="*/ 90487 h 57"/>
              <a:gd name="T92" fmla="*/ 0 w 92"/>
              <a:gd name="T93" fmla="*/ 90487 h 5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6" y="7"/>
                </a:lnTo>
                <a:lnTo>
                  <a:pt x="20" y="3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6" y="3"/>
                </a:lnTo>
                <a:lnTo>
                  <a:pt x="64" y="0"/>
                </a:lnTo>
                <a:lnTo>
                  <a:pt x="72" y="0"/>
                </a:lnTo>
                <a:lnTo>
                  <a:pt x="80" y="0"/>
                </a:lnTo>
                <a:lnTo>
                  <a:pt x="88" y="3"/>
                </a:lnTo>
                <a:lnTo>
                  <a:pt x="92" y="10"/>
                </a:lnTo>
                <a:lnTo>
                  <a:pt x="92" y="17"/>
                </a:lnTo>
                <a:lnTo>
                  <a:pt x="92" y="57"/>
                </a:lnTo>
                <a:lnTo>
                  <a:pt x="80" y="57"/>
                </a:lnTo>
                <a:lnTo>
                  <a:pt x="80" y="20"/>
                </a:lnTo>
                <a:lnTo>
                  <a:pt x="80" y="17"/>
                </a:lnTo>
                <a:lnTo>
                  <a:pt x="80" y="13"/>
                </a:lnTo>
                <a:lnTo>
                  <a:pt x="76" y="10"/>
                </a:lnTo>
                <a:lnTo>
                  <a:pt x="72" y="10"/>
                </a:lnTo>
                <a:lnTo>
                  <a:pt x="68" y="7"/>
                </a:lnTo>
                <a:lnTo>
                  <a:pt x="60" y="10"/>
                </a:lnTo>
                <a:lnTo>
                  <a:pt x="56" y="13"/>
                </a:lnTo>
                <a:lnTo>
                  <a:pt x="52" y="17"/>
                </a:lnTo>
                <a:lnTo>
                  <a:pt x="52" y="24"/>
                </a:lnTo>
                <a:lnTo>
                  <a:pt x="52" y="57"/>
                </a:lnTo>
                <a:lnTo>
                  <a:pt x="40" y="57"/>
                </a:lnTo>
                <a:lnTo>
                  <a:pt x="40" y="20"/>
                </a:lnTo>
                <a:lnTo>
                  <a:pt x="40" y="17"/>
                </a:lnTo>
                <a:lnTo>
                  <a:pt x="36" y="10"/>
                </a:lnTo>
                <a:lnTo>
                  <a:pt x="32" y="10"/>
                </a:lnTo>
                <a:lnTo>
                  <a:pt x="28" y="7"/>
                </a:lnTo>
                <a:lnTo>
                  <a:pt x="24" y="10"/>
                </a:lnTo>
                <a:lnTo>
                  <a:pt x="20" y="10"/>
                </a:lnTo>
                <a:lnTo>
                  <a:pt x="16" y="13"/>
                </a:lnTo>
                <a:lnTo>
                  <a:pt x="12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9" name="Freeform 271"/>
          <p:cNvSpPr>
            <a:spLocks noEditPoints="1"/>
          </p:cNvSpPr>
          <p:nvPr/>
        </p:nvSpPr>
        <p:spPr bwMode="auto">
          <a:xfrm>
            <a:off x="1525588" y="3808413"/>
            <a:ext cx="101600" cy="90487"/>
          </a:xfrm>
          <a:custGeom>
            <a:avLst/>
            <a:gdLst>
              <a:gd name="T0" fmla="*/ 82550 w 64"/>
              <a:gd name="T1" fmla="*/ 63500 h 57"/>
              <a:gd name="T2" fmla="*/ 95250 w 64"/>
              <a:gd name="T3" fmla="*/ 63500 h 57"/>
              <a:gd name="T4" fmla="*/ 88900 w 64"/>
              <a:gd name="T5" fmla="*/ 74612 h 57"/>
              <a:gd name="T6" fmla="*/ 82550 w 64"/>
              <a:gd name="T7" fmla="*/ 85725 h 57"/>
              <a:gd name="T8" fmla="*/ 69850 w 64"/>
              <a:gd name="T9" fmla="*/ 90487 h 57"/>
              <a:gd name="T10" fmla="*/ 50800 w 64"/>
              <a:gd name="T11" fmla="*/ 90487 h 57"/>
              <a:gd name="T12" fmla="*/ 31750 w 64"/>
              <a:gd name="T13" fmla="*/ 90487 h 57"/>
              <a:gd name="T14" fmla="*/ 12700 w 64"/>
              <a:gd name="T15" fmla="*/ 79375 h 57"/>
              <a:gd name="T16" fmla="*/ 6350 w 64"/>
              <a:gd name="T17" fmla="*/ 63500 h 57"/>
              <a:gd name="T18" fmla="*/ 0 w 64"/>
              <a:gd name="T19" fmla="*/ 47625 h 57"/>
              <a:gd name="T20" fmla="*/ 0 w 64"/>
              <a:gd name="T21" fmla="*/ 31750 h 57"/>
              <a:gd name="T22" fmla="*/ 6350 w 64"/>
              <a:gd name="T23" fmla="*/ 20637 h 57"/>
              <a:gd name="T24" fmla="*/ 12700 w 64"/>
              <a:gd name="T25" fmla="*/ 11112 h 57"/>
              <a:gd name="T26" fmla="*/ 31750 w 64"/>
              <a:gd name="T27" fmla="*/ 0 h 57"/>
              <a:gd name="T28" fmla="*/ 50800 w 64"/>
              <a:gd name="T29" fmla="*/ 0 h 57"/>
              <a:gd name="T30" fmla="*/ 69850 w 64"/>
              <a:gd name="T31" fmla="*/ 0 h 57"/>
              <a:gd name="T32" fmla="*/ 82550 w 64"/>
              <a:gd name="T33" fmla="*/ 11112 h 57"/>
              <a:gd name="T34" fmla="*/ 95250 w 64"/>
              <a:gd name="T35" fmla="*/ 26987 h 57"/>
              <a:gd name="T36" fmla="*/ 101600 w 64"/>
              <a:gd name="T37" fmla="*/ 42862 h 57"/>
              <a:gd name="T38" fmla="*/ 101600 w 64"/>
              <a:gd name="T39" fmla="*/ 47625 h 57"/>
              <a:gd name="T40" fmla="*/ 101600 w 64"/>
              <a:gd name="T41" fmla="*/ 47625 h 57"/>
              <a:gd name="T42" fmla="*/ 19050 w 64"/>
              <a:gd name="T43" fmla="*/ 47625 h 57"/>
              <a:gd name="T44" fmla="*/ 25400 w 64"/>
              <a:gd name="T45" fmla="*/ 58737 h 57"/>
              <a:gd name="T46" fmla="*/ 31750 w 64"/>
              <a:gd name="T47" fmla="*/ 69850 h 57"/>
              <a:gd name="T48" fmla="*/ 38100 w 64"/>
              <a:gd name="T49" fmla="*/ 74612 h 57"/>
              <a:gd name="T50" fmla="*/ 50800 w 64"/>
              <a:gd name="T51" fmla="*/ 74612 h 57"/>
              <a:gd name="T52" fmla="*/ 63500 w 64"/>
              <a:gd name="T53" fmla="*/ 74612 h 57"/>
              <a:gd name="T54" fmla="*/ 69850 w 64"/>
              <a:gd name="T55" fmla="*/ 74612 h 57"/>
              <a:gd name="T56" fmla="*/ 76200 w 64"/>
              <a:gd name="T57" fmla="*/ 69850 h 57"/>
              <a:gd name="T58" fmla="*/ 82550 w 64"/>
              <a:gd name="T59" fmla="*/ 63500 h 57"/>
              <a:gd name="T60" fmla="*/ 19050 w 64"/>
              <a:gd name="T61" fmla="*/ 31750 h 57"/>
              <a:gd name="T62" fmla="*/ 82550 w 64"/>
              <a:gd name="T63" fmla="*/ 31750 h 57"/>
              <a:gd name="T64" fmla="*/ 76200 w 64"/>
              <a:gd name="T65" fmla="*/ 26987 h 57"/>
              <a:gd name="T66" fmla="*/ 69850 w 64"/>
              <a:gd name="T67" fmla="*/ 20637 h 57"/>
              <a:gd name="T68" fmla="*/ 63500 w 64"/>
              <a:gd name="T69" fmla="*/ 15875 h 57"/>
              <a:gd name="T70" fmla="*/ 50800 w 64"/>
              <a:gd name="T71" fmla="*/ 11112 h 57"/>
              <a:gd name="T72" fmla="*/ 38100 w 64"/>
              <a:gd name="T73" fmla="*/ 15875 h 57"/>
              <a:gd name="T74" fmla="*/ 31750 w 64"/>
              <a:gd name="T75" fmla="*/ 20637 h 57"/>
              <a:gd name="T76" fmla="*/ 25400 w 64"/>
              <a:gd name="T77" fmla="*/ 26987 h 57"/>
              <a:gd name="T78" fmla="*/ 19050 w 64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" h="57">
                <a:moveTo>
                  <a:pt x="52" y="40"/>
                </a:moveTo>
                <a:lnTo>
                  <a:pt x="60" y="40"/>
                </a:lnTo>
                <a:lnTo>
                  <a:pt x="56" y="47"/>
                </a:lnTo>
                <a:lnTo>
                  <a:pt x="52" y="54"/>
                </a:lnTo>
                <a:lnTo>
                  <a:pt x="44" y="57"/>
                </a:lnTo>
                <a:lnTo>
                  <a:pt x="32" y="57"/>
                </a:lnTo>
                <a:lnTo>
                  <a:pt x="20" y="57"/>
                </a:lnTo>
                <a:lnTo>
                  <a:pt x="8" y="50"/>
                </a:lnTo>
                <a:lnTo>
                  <a:pt x="4" y="40"/>
                </a:lnTo>
                <a:lnTo>
                  <a:pt x="0" y="30"/>
                </a:lnTo>
                <a:lnTo>
                  <a:pt x="0" y="20"/>
                </a:lnTo>
                <a:lnTo>
                  <a:pt x="4" y="13"/>
                </a:lnTo>
                <a:lnTo>
                  <a:pt x="8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4" y="27"/>
                </a:lnTo>
                <a:lnTo>
                  <a:pt x="64" y="30"/>
                </a:lnTo>
                <a:lnTo>
                  <a:pt x="12" y="30"/>
                </a:lnTo>
                <a:lnTo>
                  <a:pt x="16" y="37"/>
                </a:lnTo>
                <a:lnTo>
                  <a:pt x="20" y="44"/>
                </a:lnTo>
                <a:lnTo>
                  <a:pt x="24" y="47"/>
                </a:lnTo>
                <a:lnTo>
                  <a:pt x="32" y="47"/>
                </a:lnTo>
                <a:lnTo>
                  <a:pt x="40" y="47"/>
                </a:lnTo>
                <a:lnTo>
                  <a:pt x="44" y="47"/>
                </a:lnTo>
                <a:lnTo>
                  <a:pt x="48" y="44"/>
                </a:lnTo>
                <a:lnTo>
                  <a:pt x="52" y="40"/>
                </a:lnTo>
                <a:close/>
                <a:moveTo>
                  <a:pt x="12" y="20"/>
                </a:moveTo>
                <a:lnTo>
                  <a:pt x="52" y="20"/>
                </a:lnTo>
                <a:lnTo>
                  <a:pt x="48" y="17"/>
                </a:lnTo>
                <a:lnTo>
                  <a:pt x="44" y="13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3"/>
                </a:lnTo>
                <a:lnTo>
                  <a:pt x="16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80" name="Freeform 272"/>
          <p:cNvSpPr>
            <a:spLocks/>
          </p:cNvSpPr>
          <p:nvPr/>
        </p:nvSpPr>
        <p:spPr bwMode="auto">
          <a:xfrm>
            <a:off x="1676400" y="3810000"/>
            <a:ext cx="90488" cy="90488"/>
          </a:xfrm>
          <a:custGeom>
            <a:avLst/>
            <a:gdLst>
              <a:gd name="T0" fmla="*/ 20638 w 57"/>
              <a:gd name="T1" fmla="*/ 58738 h 57"/>
              <a:gd name="T2" fmla="*/ 26988 w 57"/>
              <a:gd name="T3" fmla="*/ 74613 h 57"/>
              <a:gd name="T4" fmla="*/ 46038 w 57"/>
              <a:gd name="T5" fmla="*/ 74613 h 57"/>
              <a:gd name="T6" fmla="*/ 65088 w 57"/>
              <a:gd name="T7" fmla="*/ 74613 h 57"/>
              <a:gd name="T8" fmla="*/ 71438 w 57"/>
              <a:gd name="T9" fmla="*/ 63500 h 57"/>
              <a:gd name="T10" fmla="*/ 58738 w 57"/>
              <a:gd name="T11" fmla="*/ 58738 h 57"/>
              <a:gd name="T12" fmla="*/ 46038 w 57"/>
              <a:gd name="T13" fmla="*/ 53975 h 57"/>
              <a:gd name="T14" fmla="*/ 20638 w 57"/>
              <a:gd name="T15" fmla="*/ 47625 h 57"/>
              <a:gd name="T16" fmla="*/ 6350 w 57"/>
              <a:gd name="T17" fmla="*/ 38100 h 57"/>
              <a:gd name="T18" fmla="*/ 0 w 57"/>
              <a:gd name="T19" fmla="*/ 26988 h 57"/>
              <a:gd name="T20" fmla="*/ 6350 w 57"/>
              <a:gd name="T21" fmla="*/ 15875 h 57"/>
              <a:gd name="T22" fmla="*/ 14288 w 57"/>
              <a:gd name="T23" fmla="*/ 4763 h 57"/>
              <a:gd name="T24" fmla="*/ 26988 w 57"/>
              <a:gd name="T25" fmla="*/ 0 h 57"/>
              <a:gd name="T26" fmla="*/ 39688 w 57"/>
              <a:gd name="T27" fmla="*/ 0 h 57"/>
              <a:gd name="T28" fmla="*/ 58738 w 57"/>
              <a:gd name="T29" fmla="*/ 0 h 57"/>
              <a:gd name="T30" fmla="*/ 77788 w 57"/>
              <a:gd name="T31" fmla="*/ 11113 h 57"/>
              <a:gd name="T32" fmla="*/ 84138 w 57"/>
              <a:gd name="T33" fmla="*/ 20638 h 57"/>
              <a:gd name="T34" fmla="*/ 58738 w 57"/>
              <a:gd name="T35" fmla="*/ 20638 h 57"/>
              <a:gd name="T36" fmla="*/ 52388 w 57"/>
              <a:gd name="T37" fmla="*/ 15875 h 57"/>
              <a:gd name="T38" fmla="*/ 33338 w 57"/>
              <a:gd name="T39" fmla="*/ 15875 h 57"/>
              <a:gd name="T40" fmla="*/ 20638 w 57"/>
              <a:gd name="T41" fmla="*/ 20638 h 57"/>
              <a:gd name="T42" fmla="*/ 20638 w 57"/>
              <a:gd name="T43" fmla="*/ 26988 h 57"/>
              <a:gd name="T44" fmla="*/ 26988 w 57"/>
              <a:gd name="T45" fmla="*/ 31750 h 57"/>
              <a:gd name="T46" fmla="*/ 33338 w 57"/>
              <a:gd name="T47" fmla="*/ 31750 h 57"/>
              <a:gd name="T48" fmla="*/ 58738 w 57"/>
              <a:gd name="T49" fmla="*/ 38100 h 57"/>
              <a:gd name="T50" fmla="*/ 77788 w 57"/>
              <a:gd name="T51" fmla="*/ 42863 h 57"/>
              <a:gd name="T52" fmla="*/ 84138 w 57"/>
              <a:gd name="T53" fmla="*/ 53975 h 57"/>
              <a:gd name="T54" fmla="*/ 84138 w 57"/>
              <a:gd name="T55" fmla="*/ 69850 h 57"/>
              <a:gd name="T56" fmla="*/ 77788 w 57"/>
              <a:gd name="T57" fmla="*/ 85725 h 57"/>
              <a:gd name="T58" fmla="*/ 58738 w 57"/>
              <a:gd name="T59" fmla="*/ 90488 h 57"/>
              <a:gd name="T60" fmla="*/ 26988 w 57"/>
              <a:gd name="T61" fmla="*/ 90488 h 57"/>
              <a:gd name="T62" fmla="*/ 6350 w 57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7" h="57">
                <a:moveTo>
                  <a:pt x="0" y="40"/>
                </a:moveTo>
                <a:lnTo>
                  <a:pt x="13" y="37"/>
                </a:lnTo>
                <a:lnTo>
                  <a:pt x="13" y="44"/>
                </a:lnTo>
                <a:lnTo>
                  <a:pt x="17" y="47"/>
                </a:lnTo>
                <a:lnTo>
                  <a:pt x="21" y="47"/>
                </a:lnTo>
                <a:lnTo>
                  <a:pt x="29" y="47"/>
                </a:lnTo>
                <a:lnTo>
                  <a:pt x="37" y="47"/>
                </a:lnTo>
                <a:lnTo>
                  <a:pt x="41" y="47"/>
                </a:lnTo>
                <a:lnTo>
                  <a:pt x="41" y="44"/>
                </a:lnTo>
                <a:lnTo>
                  <a:pt x="45" y="40"/>
                </a:lnTo>
                <a:lnTo>
                  <a:pt x="41" y="37"/>
                </a:lnTo>
                <a:lnTo>
                  <a:pt x="37" y="37"/>
                </a:lnTo>
                <a:lnTo>
                  <a:pt x="33" y="34"/>
                </a:lnTo>
                <a:lnTo>
                  <a:pt x="29" y="34"/>
                </a:lnTo>
                <a:lnTo>
                  <a:pt x="17" y="30"/>
                </a:lnTo>
                <a:lnTo>
                  <a:pt x="13" y="30"/>
                </a:lnTo>
                <a:lnTo>
                  <a:pt x="9" y="27"/>
                </a:lnTo>
                <a:lnTo>
                  <a:pt x="4" y="24"/>
                </a:lnTo>
                <a:lnTo>
                  <a:pt x="0" y="20"/>
                </a:lnTo>
                <a:lnTo>
                  <a:pt x="0" y="17"/>
                </a:lnTo>
                <a:lnTo>
                  <a:pt x="0" y="13"/>
                </a:lnTo>
                <a:lnTo>
                  <a:pt x="4" y="10"/>
                </a:lnTo>
                <a:lnTo>
                  <a:pt x="4" y="7"/>
                </a:lnTo>
                <a:lnTo>
                  <a:pt x="9" y="3"/>
                </a:lnTo>
                <a:lnTo>
                  <a:pt x="13" y="0"/>
                </a:lnTo>
                <a:lnTo>
                  <a:pt x="17" y="0"/>
                </a:lnTo>
                <a:lnTo>
                  <a:pt x="21" y="0"/>
                </a:lnTo>
                <a:lnTo>
                  <a:pt x="25" y="0"/>
                </a:lnTo>
                <a:lnTo>
                  <a:pt x="33" y="0"/>
                </a:lnTo>
                <a:lnTo>
                  <a:pt x="37" y="0"/>
                </a:lnTo>
                <a:lnTo>
                  <a:pt x="45" y="3"/>
                </a:lnTo>
                <a:lnTo>
                  <a:pt x="49" y="7"/>
                </a:lnTo>
                <a:lnTo>
                  <a:pt x="49" y="10"/>
                </a:lnTo>
                <a:lnTo>
                  <a:pt x="53" y="13"/>
                </a:lnTo>
                <a:lnTo>
                  <a:pt x="41" y="17"/>
                </a:lnTo>
                <a:lnTo>
                  <a:pt x="37" y="13"/>
                </a:lnTo>
                <a:lnTo>
                  <a:pt x="37" y="10"/>
                </a:lnTo>
                <a:lnTo>
                  <a:pt x="33" y="10"/>
                </a:lnTo>
                <a:lnTo>
                  <a:pt x="25" y="7"/>
                </a:lnTo>
                <a:lnTo>
                  <a:pt x="21" y="10"/>
                </a:lnTo>
                <a:lnTo>
                  <a:pt x="17" y="10"/>
                </a:lnTo>
                <a:lnTo>
                  <a:pt x="13" y="13"/>
                </a:lnTo>
                <a:lnTo>
                  <a:pt x="13" y="17"/>
                </a:lnTo>
                <a:lnTo>
                  <a:pt x="17" y="17"/>
                </a:lnTo>
                <a:lnTo>
                  <a:pt x="17" y="20"/>
                </a:lnTo>
                <a:lnTo>
                  <a:pt x="21" y="20"/>
                </a:lnTo>
                <a:lnTo>
                  <a:pt x="29" y="24"/>
                </a:lnTo>
                <a:lnTo>
                  <a:pt x="37" y="24"/>
                </a:lnTo>
                <a:lnTo>
                  <a:pt x="45" y="27"/>
                </a:lnTo>
                <a:lnTo>
                  <a:pt x="49" y="27"/>
                </a:lnTo>
                <a:lnTo>
                  <a:pt x="53" y="30"/>
                </a:lnTo>
                <a:lnTo>
                  <a:pt x="53" y="34"/>
                </a:lnTo>
                <a:lnTo>
                  <a:pt x="57" y="40"/>
                </a:lnTo>
                <a:lnTo>
                  <a:pt x="53" y="44"/>
                </a:lnTo>
                <a:lnTo>
                  <a:pt x="53" y="47"/>
                </a:lnTo>
                <a:lnTo>
                  <a:pt x="49" y="54"/>
                </a:lnTo>
                <a:lnTo>
                  <a:pt x="41" y="54"/>
                </a:lnTo>
                <a:lnTo>
                  <a:pt x="37" y="57"/>
                </a:lnTo>
                <a:lnTo>
                  <a:pt x="29" y="57"/>
                </a:lnTo>
                <a:lnTo>
                  <a:pt x="17" y="57"/>
                </a:lnTo>
                <a:lnTo>
                  <a:pt x="9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81" name="Freeform 273"/>
          <p:cNvSpPr>
            <a:spLocks noEditPoints="1"/>
          </p:cNvSpPr>
          <p:nvPr/>
        </p:nvSpPr>
        <p:spPr bwMode="auto">
          <a:xfrm>
            <a:off x="1481138" y="2376488"/>
            <a:ext cx="120650" cy="120650"/>
          </a:xfrm>
          <a:custGeom>
            <a:avLst/>
            <a:gdLst>
              <a:gd name="T0" fmla="*/ 0 w 76"/>
              <a:gd name="T1" fmla="*/ 120650 h 76"/>
              <a:gd name="T2" fmla="*/ 0 w 76"/>
              <a:gd name="T3" fmla="*/ 0 h 76"/>
              <a:gd name="T4" fmla="*/ 50800 w 76"/>
              <a:gd name="T5" fmla="*/ 0 h 76"/>
              <a:gd name="T6" fmla="*/ 69850 w 76"/>
              <a:gd name="T7" fmla="*/ 0 h 76"/>
              <a:gd name="T8" fmla="*/ 76200 w 76"/>
              <a:gd name="T9" fmla="*/ 4763 h 76"/>
              <a:gd name="T10" fmla="*/ 88900 w 76"/>
              <a:gd name="T11" fmla="*/ 4763 h 76"/>
              <a:gd name="T12" fmla="*/ 101600 w 76"/>
              <a:gd name="T13" fmla="*/ 9525 h 76"/>
              <a:gd name="T14" fmla="*/ 107950 w 76"/>
              <a:gd name="T15" fmla="*/ 20638 h 76"/>
              <a:gd name="T16" fmla="*/ 114300 w 76"/>
              <a:gd name="T17" fmla="*/ 31750 h 76"/>
              <a:gd name="T18" fmla="*/ 120650 w 76"/>
              <a:gd name="T19" fmla="*/ 47625 h 76"/>
              <a:gd name="T20" fmla="*/ 120650 w 76"/>
              <a:gd name="T21" fmla="*/ 63500 h 76"/>
              <a:gd name="T22" fmla="*/ 120650 w 76"/>
              <a:gd name="T23" fmla="*/ 73025 h 76"/>
              <a:gd name="T24" fmla="*/ 114300 w 76"/>
              <a:gd name="T25" fmla="*/ 84138 h 76"/>
              <a:gd name="T26" fmla="*/ 114300 w 76"/>
              <a:gd name="T27" fmla="*/ 95250 h 76"/>
              <a:gd name="T28" fmla="*/ 107950 w 76"/>
              <a:gd name="T29" fmla="*/ 104775 h 76"/>
              <a:gd name="T30" fmla="*/ 101600 w 76"/>
              <a:gd name="T31" fmla="*/ 111125 h 76"/>
              <a:gd name="T32" fmla="*/ 95250 w 76"/>
              <a:gd name="T33" fmla="*/ 115888 h 76"/>
              <a:gd name="T34" fmla="*/ 88900 w 76"/>
              <a:gd name="T35" fmla="*/ 115888 h 76"/>
              <a:gd name="T36" fmla="*/ 76200 w 76"/>
              <a:gd name="T37" fmla="*/ 120650 h 76"/>
              <a:gd name="T38" fmla="*/ 69850 w 76"/>
              <a:gd name="T39" fmla="*/ 120650 h 76"/>
              <a:gd name="T40" fmla="*/ 57150 w 76"/>
              <a:gd name="T41" fmla="*/ 120650 h 76"/>
              <a:gd name="T42" fmla="*/ 0 w 76"/>
              <a:gd name="T43" fmla="*/ 120650 h 76"/>
              <a:gd name="T44" fmla="*/ 19050 w 76"/>
              <a:gd name="T45" fmla="*/ 111125 h 76"/>
              <a:gd name="T46" fmla="*/ 50800 w 76"/>
              <a:gd name="T47" fmla="*/ 111125 h 76"/>
              <a:gd name="T48" fmla="*/ 63500 w 76"/>
              <a:gd name="T49" fmla="*/ 111125 h 76"/>
              <a:gd name="T50" fmla="*/ 76200 w 76"/>
              <a:gd name="T51" fmla="*/ 104775 h 76"/>
              <a:gd name="T52" fmla="*/ 82550 w 76"/>
              <a:gd name="T53" fmla="*/ 104775 h 76"/>
              <a:gd name="T54" fmla="*/ 88900 w 76"/>
              <a:gd name="T55" fmla="*/ 100013 h 76"/>
              <a:gd name="T56" fmla="*/ 95250 w 76"/>
              <a:gd name="T57" fmla="*/ 95250 h 76"/>
              <a:gd name="T58" fmla="*/ 95250 w 76"/>
              <a:gd name="T59" fmla="*/ 84138 h 76"/>
              <a:gd name="T60" fmla="*/ 101600 w 76"/>
              <a:gd name="T61" fmla="*/ 73025 h 76"/>
              <a:gd name="T62" fmla="*/ 101600 w 76"/>
              <a:gd name="T63" fmla="*/ 63500 h 76"/>
              <a:gd name="T64" fmla="*/ 101600 w 76"/>
              <a:gd name="T65" fmla="*/ 41275 h 76"/>
              <a:gd name="T66" fmla="*/ 95250 w 76"/>
              <a:gd name="T67" fmla="*/ 31750 h 76"/>
              <a:gd name="T68" fmla="*/ 88900 w 76"/>
              <a:gd name="T69" fmla="*/ 20638 h 76"/>
              <a:gd name="T70" fmla="*/ 76200 w 76"/>
              <a:gd name="T71" fmla="*/ 15875 h 76"/>
              <a:gd name="T72" fmla="*/ 69850 w 76"/>
              <a:gd name="T73" fmla="*/ 15875 h 76"/>
              <a:gd name="T74" fmla="*/ 50800 w 76"/>
              <a:gd name="T75" fmla="*/ 15875 h 76"/>
              <a:gd name="T76" fmla="*/ 19050 w 76"/>
              <a:gd name="T77" fmla="*/ 15875 h 76"/>
              <a:gd name="T78" fmla="*/ 19050 w 76"/>
              <a:gd name="T79" fmla="*/ 111125 h 7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6" h="76">
                <a:moveTo>
                  <a:pt x="0" y="76"/>
                </a:moveTo>
                <a:lnTo>
                  <a:pt x="0" y="0"/>
                </a:lnTo>
                <a:lnTo>
                  <a:pt x="32" y="0"/>
                </a:lnTo>
                <a:lnTo>
                  <a:pt x="44" y="0"/>
                </a:lnTo>
                <a:lnTo>
                  <a:pt x="48" y="3"/>
                </a:lnTo>
                <a:lnTo>
                  <a:pt x="56" y="3"/>
                </a:lnTo>
                <a:lnTo>
                  <a:pt x="64" y="6"/>
                </a:lnTo>
                <a:lnTo>
                  <a:pt x="68" y="13"/>
                </a:lnTo>
                <a:lnTo>
                  <a:pt x="72" y="20"/>
                </a:lnTo>
                <a:lnTo>
                  <a:pt x="76" y="30"/>
                </a:lnTo>
                <a:lnTo>
                  <a:pt x="76" y="40"/>
                </a:lnTo>
                <a:lnTo>
                  <a:pt x="76" y="46"/>
                </a:lnTo>
                <a:lnTo>
                  <a:pt x="72" y="53"/>
                </a:lnTo>
                <a:lnTo>
                  <a:pt x="72" y="60"/>
                </a:lnTo>
                <a:lnTo>
                  <a:pt x="68" y="66"/>
                </a:lnTo>
                <a:lnTo>
                  <a:pt x="64" y="70"/>
                </a:lnTo>
                <a:lnTo>
                  <a:pt x="60" y="73"/>
                </a:lnTo>
                <a:lnTo>
                  <a:pt x="56" y="73"/>
                </a:lnTo>
                <a:lnTo>
                  <a:pt x="48" y="76"/>
                </a:lnTo>
                <a:lnTo>
                  <a:pt x="44" y="76"/>
                </a:lnTo>
                <a:lnTo>
                  <a:pt x="36" y="76"/>
                </a:lnTo>
                <a:lnTo>
                  <a:pt x="0" y="76"/>
                </a:lnTo>
                <a:close/>
                <a:moveTo>
                  <a:pt x="12" y="70"/>
                </a:moveTo>
                <a:lnTo>
                  <a:pt x="32" y="70"/>
                </a:lnTo>
                <a:lnTo>
                  <a:pt x="40" y="70"/>
                </a:lnTo>
                <a:lnTo>
                  <a:pt x="48" y="66"/>
                </a:lnTo>
                <a:lnTo>
                  <a:pt x="52" y="66"/>
                </a:lnTo>
                <a:lnTo>
                  <a:pt x="56" y="63"/>
                </a:lnTo>
                <a:lnTo>
                  <a:pt x="60" y="60"/>
                </a:lnTo>
                <a:lnTo>
                  <a:pt x="60" y="53"/>
                </a:lnTo>
                <a:lnTo>
                  <a:pt x="64" y="46"/>
                </a:lnTo>
                <a:lnTo>
                  <a:pt x="64" y="40"/>
                </a:lnTo>
                <a:lnTo>
                  <a:pt x="64" y="26"/>
                </a:lnTo>
                <a:lnTo>
                  <a:pt x="60" y="20"/>
                </a:lnTo>
                <a:lnTo>
                  <a:pt x="56" y="13"/>
                </a:lnTo>
                <a:lnTo>
                  <a:pt x="48" y="10"/>
                </a:lnTo>
                <a:lnTo>
                  <a:pt x="44" y="10"/>
                </a:lnTo>
                <a:lnTo>
                  <a:pt x="32" y="10"/>
                </a:lnTo>
                <a:lnTo>
                  <a:pt x="12" y="10"/>
                </a:lnTo>
                <a:lnTo>
                  <a:pt x="12" y="7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82" name="Freeform 274"/>
          <p:cNvSpPr>
            <a:spLocks noEditPoints="1"/>
          </p:cNvSpPr>
          <p:nvPr/>
        </p:nvSpPr>
        <p:spPr bwMode="auto">
          <a:xfrm>
            <a:off x="1620838" y="2408238"/>
            <a:ext cx="96837" cy="95250"/>
          </a:xfrm>
          <a:custGeom>
            <a:avLst/>
            <a:gdLst>
              <a:gd name="T0" fmla="*/ 77787 w 61"/>
              <a:gd name="T1" fmla="*/ 63500 h 60"/>
              <a:gd name="T2" fmla="*/ 96837 w 61"/>
              <a:gd name="T3" fmla="*/ 68263 h 60"/>
              <a:gd name="T4" fmla="*/ 90487 w 61"/>
              <a:gd name="T5" fmla="*/ 79375 h 60"/>
              <a:gd name="T6" fmla="*/ 77787 w 61"/>
              <a:gd name="T7" fmla="*/ 84138 h 60"/>
              <a:gd name="T8" fmla="*/ 65087 w 61"/>
              <a:gd name="T9" fmla="*/ 88900 h 60"/>
              <a:gd name="T10" fmla="*/ 52387 w 61"/>
              <a:gd name="T11" fmla="*/ 95250 h 60"/>
              <a:gd name="T12" fmla="*/ 25400 w 61"/>
              <a:gd name="T13" fmla="*/ 88900 h 60"/>
              <a:gd name="T14" fmla="*/ 12700 w 61"/>
              <a:gd name="T15" fmla="*/ 79375 h 60"/>
              <a:gd name="T16" fmla="*/ 0 w 61"/>
              <a:gd name="T17" fmla="*/ 68263 h 60"/>
              <a:gd name="T18" fmla="*/ 0 w 61"/>
              <a:gd name="T19" fmla="*/ 47625 h 60"/>
              <a:gd name="T20" fmla="*/ 0 w 61"/>
              <a:gd name="T21" fmla="*/ 36513 h 60"/>
              <a:gd name="T22" fmla="*/ 6350 w 61"/>
              <a:gd name="T23" fmla="*/ 20638 h 60"/>
              <a:gd name="T24" fmla="*/ 12700 w 61"/>
              <a:gd name="T25" fmla="*/ 15875 h 60"/>
              <a:gd name="T26" fmla="*/ 25400 w 61"/>
              <a:gd name="T27" fmla="*/ 4763 h 60"/>
              <a:gd name="T28" fmla="*/ 52387 w 61"/>
              <a:gd name="T29" fmla="*/ 0 h 60"/>
              <a:gd name="T30" fmla="*/ 71437 w 61"/>
              <a:gd name="T31" fmla="*/ 4763 h 60"/>
              <a:gd name="T32" fmla="*/ 84137 w 61"/>
              <a:gd name="T33" fmla="*/ 15875 h 60"/>
              <a:gd name="T34" fmla="*/ 96837 w 61"/>
              <a:gd name="T35" fmla="*/ 25400 h 60"/>
              <a:gd name="T36" fmla="*/ 96837 w 61"/>
              <a:gd name="T37" fmla="*/ 47625 h 60"/>
              <a:gd name="T38" fmla="*/ 96837 w 61"/>
              <a:gd name="T39" fmla="*/ 47625 h 60"/>
              <a:gd name="T40" fmla="*/ 96837 w 61"/>
              <a:gd name="T41" fmla="*/ 52388 h 60"/>
              <a:gd name="T42" fmla="*/ 19050 w 61"/>
              <a:gd name="T43" fmla="*/ 52388 h 60"/>
              <a:gd name="T44" fmla="*/ 19050 w 61"/>
              <a:gd name="T45" fmla="*/ 63500 h 60"/>
              <a:gd name="T46" fmla="*/ 25400 w 61"/>
              <a:gd name="T47" fmla="*/ 73025 h 60"/>
              <a:gd name="T48" fmla="*/ 39687 w 61"/>
              <a:gd name="T49" fmla="*/ 79375 h 60"/>
              <a:gd name="T50" fmla="*/ 52387 w 61"/>
              <a:gd name="T51" fmla="*/ 79375 h 60"/>
              <a:gd name="T52" fmla="*/ 58737 w 61"/>
              <a:gd name="T53" fmla="*/ 79375 h 60"/>
              <a:gd name="T54" fmla="*/ 65087 w 61"/>
              <a:gd name="T55" fmla="*/ 73025 h 60"/>
              <a:gd name="T56" fmla="*/ 71437 w 61"/>
              <a:gd name="T57" fmla="*/ 68263 h 60"/>
              <a:gd name="T58" fmla="*/ 77787 w 61"/>
              <a:gd name="T59" fmla="*/ 63500 h 60"/>
              <a:gd name="T60" fmla="*/ 19050 w 61"/>
              <a:gd name="T61" fmla="*/ 36513 h 60"/>
              <a:gd name="T62" fmla="*/ 77787 w 61"/>
              <a:gd name="T63" fmla="*/ 36513 h 60"/>
              <a:gd name="T64" fmla="*/ 77787 w 61"/>
              <a:gd name="T65" fmla="*/ 25400 h 60"/>
              <a:gd name="T66" fmla="*/ 71437 w 61"/>
              <a:gd name="T67" fmla="*/ 20638 h 60"/>
              <a:gd name="T68" fmla="*/ 58737 w 61"/>
              <a:gd name="T69" fmla="*/ 15875 h 60"/>
              <a:gd name="T70" fmla="*/ 52387 w 61"/>
              <a:gd name="T71" fmla="*/ 15875 h 60"/>
              <a:gd name="T72" fmla="*/ 39687 w 61"/>
              <a:gd name="T73" fmla="*/ 15875 h 60"/>
              <a:gd name="T74" fmla="*/ 25400 w 61"/>
              <a:gd name="T75" fmla="*/ 20638 h 60"/>
              <a:gd name="T76" fmla="*/ 19050 w 61"/>
              <a:gd name="T77" fmla="*/ 25400 h 60"/>
              <a:gd name="T78" fmla="*/ 19050 w 61"/>
              <a:gd name="T79" fmla="*/ 36513 h 6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1" h="60">
                <a:moveTo>
                  <a:pt x="49" y="40"/>
                </a:moveTo>
                <a:lnTo>
                  <a:pt x="61" y="43"/>
                </a:lnTo>
                <a:lnTo>
                  <a:pt x="57" y="50"/>
                </a:lnTo>
                <a:lnTo>
                  <a:pt x="49" y="53"/>
                </a:lnTo>
                <a:lnTo>
                  <a:pt x="41" y="56"/>
                </a:lnTo>
                <a:lnTo>
                  <a:pt x="33" y="60"/>
                </a:lnTo>
                <a:lnTo>
                  <a:pt x="16" y="56"/>
                </a:lnTo>
                <a:lnTo>
                  <a:pt x="8" y="50"/>
                </a:lnTo>
                <a:lnTo>
                  <a:pt x="0" y="43"/>
                </a:lnTo>
                <a:lnTo>
                  <a:pt x="0" y="30"/>
                </a:lnTo>
                <a:lnTo>
                  <a:pt x="0" y="23"/>
                </a:lnTo>
                <a:lnTo>
                  <a:pt x="4" y="13"/>
                </a:lnTo>
                <a:lnTo>
                  <a:pt x="8" y="10"/>
                </a:lnTo>
                <a:lnTo>
                  <a:pt x="16" y="3"/>
                </a:lnTo>
                <a:lnTo>
                  <a:pt x="33" y="0"/>
                </a:lnTo>
                <a:lnTo>
                  <a:pt x="45" y="3"/>
                </a:lnTo>
                <a:lnTo>
                  <a:pt x="53" y="10"/>
                </a:lnTo>
                <a:lnTo>
                  <a:pt x="61" y="16"/>
                </a:lnTo>
                <a:lnTo>
                  <a:pt x="61" y="30"/>
                </a:lnTo>
                <a:lnTo>
                  <a:pt x="61" y="33"/>
                </a:lnTo>
                <a:lnTo>
                  <a:pt x="12" y="33"/>
                </a:lnTo>
                <a:lnTo>
                  <a:pt x="12" y="40"/>
                </a:lnTo>
                <a:lnTo>
                  <a:pt x="16" y="46"/>
                </a:lnTo>
                <a:lnTo>
                  <a:pt x="25" y="50"/>
                </a:lnTo>
                <a:lnTo>
                  <a:pt x="33" y="50"/>
                </a:lnTo>
                <a:lnTo>
                  <a:pt x="37" y="50"/>
                </a:lnTo>
                <a:lnTo>
                  <a:pt x="41" y="46"/>
                </a:lnTo>
                <a:lnTo>
                  <a:pt x="45" y="43"/>
                </a:lnTo>
                <a:lnTo>
                  <a:pt x="49" y="40"/>
                </a:lnTo>
                <a:close/>
                <a:moveTo>
                  <a:pt x="12" y="23"/>
                </a:moveTo>
                <a:lnTo>
                  <a:pt x="49" y="23"/>
                </a:lnTo>
                <a:lnTo>
                  <a:pt x="49" y="16"/>
                </a:lnTo>
                <a:lnTo>
                  <a:pt x="45" y="13"/>
                </a:lnTo>
                <a:lnTo>
                  <a:pt x="37" y="10"/>
                </a:lnTo>
                <a:lnTo>
                  <a:pt x="33" y="10"/>
                </a:lnTo>
                <a:lnTo>
                  <a:pt x="25" y="10"/>
                </a:lnTo>
                <a:lnTo>
                  <a:pt x="16" y="13"/>
                </a:lnTo>
                <a:lnTo>
                  <a:pt x="12" y="16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83" name="Rectangle 275"/>
          <p:cNvSpPr>
            <a:spLocks noChangeArrowheads="1"/>
          </p:cNvSpPr>
          <p:nvPr/>
        </p:nvSpPr>
        <p:spPr bwMode="auto">
          <a:xfrm>
            <a:off x="1743075" y="2376488"/>
            <a:ext cx="19050" cy="12065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484" name="Freeform 276"/>
          <p:cNvSpPr>
            <a:spLocks noEditPoints="1"/>
          </p:cNvSpPr>
          <p:nvPr/>
        </p:nvSpPr>
        <p:spPr bwMode="auto">
          <a:xfrm>
            <a:off x="1781175" y="2408238"/>
            <a:ext cx="95250" cy="95250"/>
          </a:xfrm>
          <a:custGeom>
            <a:avLst/>
            <a:gdLst>
              <a:gd name="T0" fmla="*/ 57150 w 60"/>
              <a:gd name="T1" fmla="*/ 84138 h 60"/>
              <a:gd name="T2" fmla="*/ 38100 w 60"/>
              <a:gd name="T3" fmla="*/ 88900 h 60"/>
              <a:gd name="T4" fmla="*/ 19050 w 60"/>
              <a:gd name="T5" fmla="*/ 88900 h 60"/>
              <a:gd name="T6" fmla="*/ 0 w 60"/>
              <a:gd name="T7" fmla="*/ 79375 h 60"/>
              <a:gd name="T8" fmla="*/ 0 w 60"/>
              <a:gd name="T9" fmla="*/ 63500 h 60"/>
              <a:gd name="T10" fmla="*/ 6350 w 60"/>
              <a:gd name="T11" fmla="*/ 52388 h 60"/>
              <a:gd name="T12" fmla="*/ 12700 w 60"/>
              <a:gd name="T13" fmla="*/ 41275 h 60"/>
              <a:gd name="T14" fmla="*/ 25400 w 60"/>
              <a:gd name="T15" fmla="*/ 41275 h 60"/>
              <a:gd name="T16" fmla="*/ 57150 w 60"/>
              <a:gd name="T17" fmla="*/ 36513 h 60"/>
              <a:gd name="T18" fmla="*/ 63500 w 60"/>
              <a:gd name="T19" fmla="*/ 31750 h 60"/>
              <a:gd name="T20" fmla="*/ 63500 w 60"/>
              <a:gd name="T21" fmla="*/ 25400 h 60"/>
              <a:gd name="T22" fmla="*/ 57150 w 60"/>
              <a:gd name="T23" fmla="*/ 15875 h 60"/>
              <a:gd name="T24" fmla="*/ 31750 w 60"/>
              <a:gd name="T25" fmla="*/ 15875 h 60"/>
              <a:gd name="T26" fmla="*/ 25400 w 60"/>
              <a:gd name="T27" fmla="*/ 20638 h 60"/>
              <a:gd name="T28" fmla="*/ 0 w 60"/>
              <a:gd name="T29" fmla="*/ 25400 h 60"/>
              <a:gd name="T30" fmla="*/ 6350 w 60"/>
              <a:gd name="T31" fmla="*/ 15875 h 60"/>
              <a:gd name="T32" fmla="*/ 25400 w 60"/>
              <a:gd name="T33" fmla="*/ 4763 h 60"/>
              <a:gd name="T34" fmla="*/ 44450 w 60"/>
              <a:gd name="T35" fmla="*/ 0 h 60"/>
              <a:gd name="T36" fmla="*/ 69850 w 60"/>
              <a:gd name="T37" fmla="*/ 4763 h 60"/>
              <a:gd name="T38" fmla="*/ 82550 w 60"/>
              <a:gd name="T39" fmla="*/ 9525 h 60"/>
              <a:gd name="T40" fmla="*/ 88900 w 60"/>
              <a:gd name="T41" fmla="*/ 20638 h 60"/>
              <a:gd name="T42" fmla="*/ 88900 w 60"/>
              <a:gd name="T43" fmla="*/ 31750 h 60"/>
              <a:gd name="T44" fmla="*/ 88900 w 60"/>
              <a:gd name="T45" fmla="*/ 68263 h 60"/>
              <a:gd name="T46" fmla="*/ 88900 w 60"/>
              <a:gd name="T47" fmla="*/ 84138 h 60"/>
              <a:gd name="T48" fmla="*/ 76200 w 60"/>
              <a:gd name="T49" fmla="*/ 88900 h 60"/>
              <a:gd name="T50" fmla="*/ 69850 w 60"/>
              <a:gd name="T51" fmla="*/ 79375 h 60"/>
              <a:gd name="T52" fmla="*/ 57150 w 60"/>
              <a:gd name="T53" fmla="*/ 52388 h 60"/>
              <a:gd name="T54" fmla="*/ 31750 w 60"/>
              <a:gd name="T55" fmla="*/ 52388 h 60"/>
              <a:gd name="T56" fmla="*/ 25400 w 60"/>
              <a:gd name="T57" fmla="*/ 57150 h 60"/>
              <a:gd name="T58" fmla="*/ 19050 w 60"/>
              <a:gd name="T59" fmla="*/ 63500 h 60"/>
              <a:gd name="T60" fmla="*/ 19050 w 60"/>
              <a:gd name="T61" fmla="*/ 73025 h 60"/>
              <a:gd name="T62" fmla="*/ 25400 w 60"/>
              <a:gd name="T63" fmla="*/ 79375 h 60"/>
              <a:gd name="T64" fmla="*/ 44450 w 60"/>
              <a:gd name="T65" fmla="*/ 79375 h 60"/>
              <a:gd name="T66" fmla="*/ 57150 w 60"/>
              <a:gd name="T67" fmla="*/ 68263 h 60"/>
              <a:gd name="T68" fmla="*/ 63500 w 60"/>
              <a:gd name="T69" fmla="*/ 63500 h 60"/>
              <a:gd name="T70" fmla="*/ 63500 w 60"/>
              <a:gd name="T71" fmla="*/ 47625 h 6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60">
                <a:moveTo>
                  <a:pt x="44" y="50"/>
                </a:moveTo>
                <a:lnTo>
                  <a:pt x="36" y="53"/>
                </a:lnTo>
                <a:lnTo>
                  <a:pt x="32" y="56"/>
                </a:lnTo>
                <a:lnTo>
                  <a:pt x="24" y="56"/>
                </a:lnTo>
                <a:lnTo>
                  <a:pt x="20" y="60"/>
                </a:lnTo>
                <a:lnTo>
                  <a:pt x="12" y="56"/>
                </a:lnTo>
                <a:lnTo>
                  <a:pt x="4" y="53"/>
                </a:lnTo>
                <a:lnTo>
                  <a:pt x="0" y="50"/>
                </a:lnTo>
                <a:lnTo>
                  <a:pt x="0" y="43"/>
                </a:lnTo>
                <a:lnTo>
                  <a:pt x="0" y="40"/>
                </a:lnTo>
                <a:lnTo>
                  <a:pt x="0" y="36"/>
                </a:lnTo>
                <a:lnTo>
                  <a:pt x="4" y="33"/>
                </a:lnTo>
                <a:lnTo>
                  <a:pt x="8" y="30"/>
                </a:lnTo>
                <a:lnTo>
                  <a:pt x="8" y="26"/>
                </a:lnTo>
                <a:lnTo>
                  <a:pt x="12" y="26"/>
                </a:lnTo>
                <a:lnTo>
                  <a:pt x="16" y="26"/>
                </a:lnTo>
                <a:lnTo>
                  <a:pt x="24" y="26"/>
                </a:lnTo>
                <a:lnTo>
                  <a:pt x="36" y="23"/>
                </a:lnTo>
                <a:lnTo>
                  <a:pt x="40" y="23"/>
                </a:lnTo>
                <a:lnTo>
                  <a:pt x="40" y="20"/>
                </a:lnTo>
                <a:lnTo>
                  <a:pt x="40" y="16"/>
                </a:lnTo>
                <a:lnTo>
                  <a:pt x="40" y="13"/>
                </a:lnTo>
                <a:lnTo>
                  <a:pt x="36" y="10"/>
                </a:lnTo>
                <a:lnTo>
                  <a:pt x="28" y="10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0" y="16"/>
                </a:lnTo>
                <a:lnTo>
                  <a:pt x="4" y="13"/>
                </a:lnTo>
                <a:lnTo>
                  <a:pt x="4" y="10"/>
                </a:lnTo>
                <a:lnTo>
                  <a:pt x="8" y="6"/>
                </a:lnTo>
                <a:lnTo>
                  <a:pt x="16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3"/>
                </a:lnTo>
                <a:lnTo>
                  <a:pt x="48" y="3"/>
                </a:lnTo>
                <a:lnTo>
                  <a:pt x="52" y="6"/>
                </a:lnTo>
                <a:lnTo>
                  <a:pt x="52" y="10"/>
                </a:lnTo>
                <a:lnTo>
                  <a:pt x="56" y="13"/>
                </a:lnTo>
                <a:lnTo>
                  <a:pt x="56" y="16"/>
                </a:lnTo>
                <a:lnTo>
                  <a:pt x="56" y="20"/>
                </a:lnTo>
                <a:lnTo>
                  <a:pt x="56" y="33"/>
                </a:lnTo>
                <a:lnTo>
                  <a:pt x="56" y="43"/>
                </a:lnTo>
                <a:lnTo>
                  <a:pt x="56" y="50"/>
                </a:lnTo>
                <a:lnTo>
                  <a:pt x="56" y="53"/>
                </a:lnTo>
                <a:lnTo>
                  <a:pt x="60" y="56"/>
                </a:lnTo>
                <a:lnTo>
                  <a:pt x="48" y="56"/>
                </a:lnTo>
                <a:lnTo>
                  <a:pt x="44" y="53"/>
                </a:lnTo>
                <a:lnTo>
                  <a:pt x="44" y="50"/>
                </a:lnTo>
                <a:close/>
                <a:moveTo>
                  <a:pt x="40" y="30"/>
                </a:moveTo>
                <a:lnTo>
                  <a:pt x="36" y="33"/>
                </a:lnTo>
                <a:lnTo>
                  <a:pt x="24" y="33"/>
                </a:lnTo>
                <a:lnTo>
                  <a:pt x="20" y="33"/>
                </a:lnTo>
                <a:lnTo>
                  <a:pt x="16" y="36"/>
                </a:lnTo>
                <a:lnTo>
                  <a:pt x="12" y="40"/>
                </a:lnTo>
                <a:lnTo>
                  <a:pt x="12" y="43"/>
                </a:lnTo>
                <a:lnTo>
                  <a:pt x="12" y="46"/>
                </a:lnTo>
                <a:lnTo>
                  <a:pt x="16" y="46"/>
                </a:lnTo>
                <a:lnTo>
                  <a:pt x="16" y="50"/>
                </a:lnTo>
                <a:lnTo>
                  <a:pt x="24" y="50"/>
                </a:lnTo>
                <a:lnTo>
                  <a:pt x="28" y="50"/>
                </a:lnTo>
                <a:lnTo>
                  <a:pt x="32" y="46"/>
                </a:lnTo>
                <a:lnTo>
                  <a:pt x="36" y="43"/>
                </a:lnTo>
                <a:lnTo>
                  <a:pt x="40" y="43"/>
                </a:lnTo>
                <a:lnTo>
                  <a:pt x="40" y="40"/>
                </a:lnTo>
                <a:lnTo>
                  <a:pt x="40" y="33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85" name="Freeform 277"/>
          <p:cNvSpPr>
            <a:spLocks/>
          </p:cNvSpPr>
          <p:nvPr/>
        </p:nvSpPr>
        <p:spPr bwMode="auto">
          <a:xfrm>
            <a:off x="1882775" y="2413000"/>
            <a:ext cx="101600" cy="122238"/>
          </a:xfrm>
          <a:custGeom>
            <a:avLst/>
            <a:gdLst>
              <a:gd name="T0" fmla="*/ 12700 w 64"/>
              <a:gd name="T1" fmla="*/ 122238 h 77"/>
              <a:gd name="T2" fmla="*/ 12700 w 64"/>
              <a:gd name="T3" fmla="*/ 106363 h 77"/>
              <a:gd name="T4" fmla="*/ 19050 w 64"/>
              <a:gd name="T5" fmla="*/ 106363 h 77"/>
              <a:gd name="T6" fmla="*/ 19050 w 64"/>
              <a:gd name="T7" fmla="*/ 106363 h 77"/>
              <a:gd name="T8" fmla="*/ 25400 w 64"/>
              <a:gd name="T9" fmla="*/ 106363 h 77"/>
              <a:gd name="T10" fmla="*/ 31750 w 64"/>
              <a:gd name="T11" fmla="*/ 106363 h 77"/>
              <a:gd name="T12" fmla="*/ 31750 w 64"/>
              <a:gd name="T13" fmla="*/ 106363 h 77"/>
              <a:gd name="T14" fmla="*/ 38100 w 64"/>
              <a:gd name="T15" fmla="*/ 101600 h 77"/>
              <a:gd name="T16" fmla="*/ 38100 w 64"/>
              <a:gd name="T17" fmla="*/ 95250 h 77"/>
              <a:gd name="T18" fmla="*/ 44450 w 64"/>
              <a:gd name="T19" fmla="*/ 90488 h 77"/>
              <a:gd name="T20" fmla="*/ 44450 w 64"/>
              <a:gd name="T21" fmla="*/ 90488 h 77"/>
              <a:gd name="T22" fmla="*/ 44450 w 64"/>
              <a:gd name="T23" fmla="*/ 84138 h 77"/>
              <a:gd name="T24" fmla="*/ 0 w 64"/>
              <a:gd name="T25" fmla="*/ 0 h 77"/>
              <a:gd name="T26" fmla="*/ 25400 w 64"/>
              <a:gd name="T27" fmla="*/ 0 h 77"/>
              <a:gd name="T28" fmla="*/ 44450 w 64"/>
              <a:gd name="T29" fmla="*/ 47625 h 77"/>
              <a:gd name="T30" fmla="*/ 50800 w 64"/>
              <a:gd name="T31" fmla="*/ 58738 h 77"/>
              <a:gd name="T32" fmla="*/ 50800 w 64"/>
              <a:gd name="T33" fmla="*/ 63500 h 77"/>
              <a:gd name="T34" fmla="*/ 57150 w 64"/>
              <a:gd name="T35" fmla="*/ 58738 h 77"/>
              <a:gd name="T36" fmla="*/ 57150 w 64"/>
              <a:gd name="T37" fmla="*/ 47625 h 77"/>
              <a:gd name="T38" fmla="*/ 76200 w 64"/>
              <a:gd name="T39" fmla="*/ 0 h 77"/>
              <a:gd name="T40" fmla="*/ 101600 w 64"/>
              <a:gd name="T41" fmla="*/ 0 h 77"/>
              <a:gd name="T42" fmla="*/ 63500 w 64"/>
              <a:gd name="T43" fmla="*/ 90488 h 77"/>
              <a:gd name="T44" fmla="*/ 57150 w 64"/>
              <a:gd name="T45" fmla="*/ 101600 h 77"/>
              <a:gd name="T46" fmla="*/ 50800 w 64"/>
              <a:gd name="T47" fmla="*/ 106363 h 77"/>
              <a:gd name="T48" fmla="*/ 44450 w 64"/>
              <a:gd name="T49" fmla="*/ 117475 h 77"/>
              <a:gd name="T50" fmla="*/ 38100 w 64"/>
              <a:gd name="T51" fmla="*/ 117475 h 77"/>
              <a:gd name="T52" fmla="*/ 31750 w 64"/>
              <a:gd name="T53" fmla="*/ 122238 h 77"/>
              <a:gd name="T54" fmla="*/ 25400 w 64"/>
              <a:gd name="T55" fmla="*/ 122238 h 77"/>
              <a:gd name="T56" fmla="*/ 19050 w 64"/>
              <a:gd name="T57" fmla="*/ 122238 h 77"/>
              <a:gd name="T58" fmla="*/ 12700 w 64"/>
              <a:gd name="T59" fmla="*/ 122238 h 7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4" h="77">
                <a:moveTo>
                  <a:pt x="8" y="77"/>
                </a:moveTo>
                <a:lnTo>
                  <a:pt x="8" y="67"/>
                </a:lnTo>
                <a:lnTo>
                  <a:pt x="12" y="67"/>
                </a:lnTo>
                <a:lnTo>
                  <a:pt x="16" y="67"/>
                </a:lnTo>
                <a:lnTo>
                  <a:pt x="20" y="67"/>
                </a:lnTo>
                <a:lnTo>
                  <a:pt x="24" y="64"/>
                </a:lnTo>
                <a:lnTo>
                  <a:pt x="24" y="60"/>
                </a:lnTo>
                <a:lnTo>
                  <a:pt x="28" y="57"/>
                </a:lnTo>
                <a:lnTo>
                  <a:pt x="28" y="53"/>
                </a:lnTo>
                <a:lnTo>
                  <a:pt x="0" y="0"/>
                </a:lnTo>
                <a:lnTo>
                  <a:pt x="16" y="0"/>
                </a:lnTo>
                <a:lnTo>
                  <a:pt x="28" y="30"/>
                </a:lnTo>
                <a:lnTo>
                  <a:pt x="32" y="37"/>
                </a:lnTo>
                <a:lnTo>
                  <a:pt x="32" y="40"/>
                </a:lnTo>
                <a:lnTo>
                  <a:pt x="36" y="37"/>
                </a:lnTo>
                <a:lnTo>
                  <a:pt x="36" y="30"/>
                </a:lnTo>
                <a:lnTo>
                  <a:pt x="48" y="0"/>
                </a:lnTo>
                <a:lnTo>
                  <a:pt x="64" y="0"/>
                </a:lnTo>
                <a:lnTo>
                  <a:pt x="40" y="57"/>
                </a:lnTo>
                <a:lnTo>
                  <a:pt x="36" y="64"/>
                </a:lnTo>
                <a:lnTo>
                  <a:pt x="32" y="67"/>
                </a:lnTo>
                <a:lnTo>
                  <a:pt x="28" y="74"/>
                </a:lnTo>
                <a:lnTo>
                  <a:pt x="24" y="74"/>
                </a:lnTo>
                <a:lnTo>
                  <a:pt x="20" y="77"/>
                </a:lnTo>
                <a:lnTo>
                  <a:pt x="16" y="77"/>
                </a:lnTo>
                <a:lnTo>
                  <a:pt x="12" y="77"/>
                </a:lnTo>
                <a:lnTo>
                  <a:pt x="8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86" name="Freeform 278"/>
          <p:cNvSpPr>
            <a:spLocks/>
          </p:cNvSpPr>
          <p:nvPr/>
        </p:nvSpPr>
        <p:spPr bwMode="auto">
          <a:xfrm>
            <a:off x="2047875" y="2408238"/>
            <a:ext cx="82550" cy="95250"/>
          </a:xfrm>
          <a:custGeom>
            <a:avLst/>
            <a:gdLst>
              <a:gd name="T0" fmla="*/ 19050 w 52"/>
              <a:gd name="T1" fmla="*/ 63500 h 60"/>
              <a:gd name="T2" fmla="*/ 25400 w 52"/>
              <a:gd name="T3" fmla="*/ 73025 h 60"/>
              <a:gd name="T4" fmla="*/ 44450 w 52"/>
              <a:gd name="T5" fmla="*/ 79375 h 60"/>
              <a:gd name="T6" fmla="*/ 63500 w 52"/>
              <a:gd name="T7" fmla="*/ 73025 h 60"/>
              <a:gd name="T8" fmla="*/ 63500 w 52"/>
              <a:gd name="T9" fmla="*/ 68263 h 60"/>
              <a:gd name="T10" fmla="*/ 57150 w 52"/>
              <a:gd name="T11" fmla="*/ 57150 h 60"/>
              <a:gd name="T12" fmla="*/ 44450 w 52"/>
              <a:gd name="T13" fmla="*/ 52388 h 60"/>
              <a:gd name="T14" fmla="*/ 19050 w 52"/>
              <a:gd name="T15" fmla="*/ 47625 h 60"/>
              <a:gd name="T16" fmla="*/ 6350 w 52"/>
              <a:gd name="T17" fmla="*/ 36513 h 60"/>
              <a:gd name="T18" fmla="*/ 0 w 52"/>
              <a:gd name="T19" fmla="*/ 25400 h 60"/>
              <a:gd name="T20" fmla="*/ 6350 w 52"/>
              <a:gd name="T21" fmla="*/ 15875 h 60"/>
              <a:gd name="T22" fmla="*/ 12700 w 52"/>
              <a:gd name="T23" fmla="*/ 4763 h 60"/>
              <a:gd name="T24" fmla="*/ 25400 w 52"/>
              <a:gd name="T25" fmla="*/ 4763 h 60"/>
              <a:gd name="T26" fmla="*/ 38100 w 52"/>
              <a:gd name="T27" fmla="*/ 0 h 60"/>
              <a:gd name="T28" fmla="*/ 57150 w 52"/>
              <a:gd name="T29" fmla="*/ 4763 h 60"/>
              <a:gd name="T30" fmla="*/ 69850 w 52"/>
              <a:gd name="T31" fmla="*/ 9525 h 60"/>
              <a:gd name="T32" fmla="*/ 76200 w 52"/>
              <a:gd name="T33" fmla="*/ 25400 h 60"/>
              <a:gd name="T34" fmla="*/ 57150 w 52"/>
              <a:gd name="T35" fmla="*/ 20638 h 60"/>
              <a:gd name="T36" fmla="*/ 50800 w 52"/>
              <a:gd name="T37" fmla="*/ 15875 h 60"/>
              <a:gd name="T38" fmla="*/ 31750 w 52"/>
              <a:gd name="T39" fmla="*/ 15875 h 60"/>
              <a:gd name="T40" fmla="*/ 19050 w 52"/>
              <a:gd name="T41" fmla="*/ 20638 h 60"/>
              <a:gd name="T42" fmla="*/ 19050 w 52"/>
              <a:gd name="T43" fmla="*/ 25400 h 60"/>
              <a:gd name="T44" fmla="*/ 25400 w 52"/>
              <a:gd name="T45" fmla="*/ 31750 h 60"/>
              <a:gd name="T46" fmla="*/ 31750 w 52"/>
              <a:gd name="T47" fmla="*/ 36513 h 60"/>
              <a:gd name="T48" fmla="*/ 57150 w 52"/>
              <a:gd name="T49" fmla="*/ 41275 h 60"/>
              <a:gd name="T50" fmla="*/ 76200 w 52"/>
              <a:gd name="T51" fmla="*/ 47625 h 60"/>
              <a:gd name="T52" fmla="*/ 82550 w 52"/>
              <a:gd name="T53" fmla="*/ 57150 h 60"/>
              <a:gd name="T54" fmla="*/ 82550 w 52"/>
              <a:gd name="T55" fmla="*/ 73025 h 60"/>
              <a:gd name="T56" fmla="*/ 76200 w 52"/>
              <a:gd name="T57" fmla="*/ 84138 h 60"/>
              <a:gd name="T58" fmla="*/ 57150 w 52"/>
              <a:gd name="T59" fmla="*/ 88900 h 60"/>
              <a:gd name="T60" fmla="*/ 25400 w 52"/>
              <a:gd name="T61" fmla="*/ 88900 h 60"/>
              <a:gd name="T62" fmla="*/ 6350 w 52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60">
                <a:moveTo>
                  <a:pt x="0" y="40"/>
                </a:moveTo>
                <a:lnTo>
                  <a:pt x="12" y="40"/>
                </a:lnTo>
                <a:lnTo>
                  <a:pt x="12" y="43"/>
                </a:lnTo>
                <a:lnTo>
                  <a:pt x="16" y="46"/>
                </a:lnTo>
                <a:lnTo>
                  <a:pt x="20" y="50"/>
                </a:lnTo>
                <a:lnTo>
                  <a:pt x="28" y="50"/>
                </a:lnTo>
                <a:lnTo>
                  <a:pt x="32" y="50"/>
                </a:lnTo>
                <a:lnTo>
                  <a:pt x="40" y="46"/>
                </a:lnTo>
                <a:lnTo>
                  <a:pt x="40" y="43"/>
                </a:lnTo>
                <a:lnTo>
                  <a:pt x="40" y="40"/>
                </a:lnTo>
                <a:lnTo>
                  <a:pt x="36" y="36"/>
                </a:lnTo>
                <a:lnTo>
                  <a:pt x="32" y="36"/>
                </a:lnTo>
                <a:lnTo>
                  <a:pt x="28" y="33"/>
                </a:lnTo>
                <a:lnTo>
                  <a:pt x="16" y="33"/>
                </a:lnTo>
                <a:lnTo>
                  <a:pt x="12" y="30"/>
                </a:lnTo>
                <a:lnTo>
                  <a:pt x="8" y="26"/>
                </a:lnTo>
                <a:lnTo>
                  <a:pt x="4" y="23"/>
                </a:lnTo>
                <a:lnTo>
                  <a:pt x="0" y="20"/>
                </a:lnTo>
                <a:lnTo>
                  <a:pt x="0" y="16"/>
                </a:lnTo>
                <a:lnTo>
                  <a:pt x="0" y="13"/>
                </a:lnTo>
                <a:lnTo>
                  <a:pt x="4" y="10"/>
                </a:lnTo>
                <a:lnTo>
                  <a:pt x="4" y="6"/>
                </a:lnTo>
                <a:lnTo>
                  <a:pt x="8" y="3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3"/>
                </a:lnTo>
                <a:lnTo>
                  <a:pt x="44" y="6"/>
                </a:lnTo>
                <a:lnTo>
                  <a:pt x="48" y="13"/>
                </a:lnTo>
                <a:lnTo>
                  <a:pt x="48" y="16"/>
                </a:lnTo>
                <a:lnTo>
                  <a:pt x="36" y="16"/>
                </a:lnTo>
                <a:lnTo>
                  <a:pt x="36" y="13"/>
                </a:lnTo>
                <a:lnTo>
                  <a:pt x="32" y="13"/>
                </a:lnTo>
                <a:lnTo>
                  <a:pt x="32" y="10"/>
                </a:lnTo>
                <a:lnTo>
                  <a:pt x="24" y="10"/>
                </a:lnTo>
                <a:lnTo>
                  <a:pt x="20" y="10"/>
                </a:lnTo>
                <a:lnTo>
                  <a:pt x="16" y="13"/>
                </a:lnTo>
                <a:lnTo>
                  <a:pt x="12" y="13"/>
                </a:lnTo>
                <a:lnTo>
                  <a:pt x="12" y="16"/>
                </a:lnTo>
                <a:lnTo>
                  <a:pt x="12" y="20"/>
                </a:lnTo>
                <a:lnTo>
                  <a:pt x="16" y="20"/>
                </a:lnTo>
                <a:lnTo>
                  <a:pt x="20" y="23"/>
                </a:lnTo>
                <a:lnTo>
                  <a:pt x="28" y="23"/>
                </a:lnTo>
                <a:lnTo>
                  <a:pt x="36" y="26"/>
                </a:lnTo>
                <a:lnTo>
                  <a:pt x="44" y="26"/>
                </a:lnTo>
                <a:lnTo>
                  <a:pt x="48" y="30"/>
                </a:lnTo>
                <a:lnTo>
                  <a:pt x="52" y="33"/>
                </a:lnTo>
                <a:lnTo>
                  <a:pt x="52" y="36"/>
                </a:lnTo>
                <a:lnTo>
                  <a:pt x="52" y="40"/>
                </a:lnTo>
                <a:lnTo>
                  <a:pt x="52" y="46"/>
                </a:lnTo>
                <a:lnTo>
                  <a:pt x="52" y="50"/>
                </a:lnTo>
                <a:lnTo>
                  <a:pt x="48" y="53"/>
                </a:lnTo>
                <a:lnTo>
                  <a:pt x="40" y="56"/>
                </a:lnTo>
                <a:lnTo>
                  <a:pt x="36" y="56"/>
                </a:lnTo>
                <a:lnTo>
                  <a:pt x="28" y="60"/>
                </a:lnTo>
                <a:lnTo>
                  <a:pt x="16" y="56"/>
                </a:lnTo>
                <a:lnTo>
                  <a:pt x="8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87" name="Rectangle 279"/>
          <p:cNvSpPr>
            <a:spLocks noChangeArrowheads="1"/>
          </p:cNvSpPr>
          <p:nvPr/>
        </p:nvSpPr>
        <p:spPr bwMode="auto">
          <a:xfrm>
            <a:off x="2155825" y="2376488"/>
            <a:ext cx="19050" cy="12065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488" name="Freeform 280"/>
          <p:cNvSpPr>
            <a:spLocks noEditPoints="1"/>
          </p:cNvSpPr>
          <p:nvPr/>
        </p:nvSpPr>
        <p:spPr bwMode="auto">
          <a:xfrm>
            <a:off x="2193925" y="2408238"/>
            <a:ext cx="95250" cy="95250"/>
          </a:xfrm>
          <a:custGeom>
            <a:avLst/>
            <a:gdLst>
              <a:gd name="T0" fmla="*/ 0 w 60"/>
              <a:gd name="T1" fmla="*/ 47625 h 60"/>
              <a:gd name="T2" fmla="*/ 0 w 60"/>
              <a:gd name="T3" fmla="*/ 31750 h 60"/>
              <a:gd name="T4" fmla="*/ 6350 w 60"/>
              <a:gd name="T5" fmla="*/ 20638 h 60"/>
              <a:gd name="T6" fmla="*/ 19050 w 60"/>
              <a:gd name="T7" fmla="*/ 9525 h 60"/>
              <a:gd name="T8" fmla="*/ 31750 w 60"/>
              <a:gd name="T9" fmla="*/ 4763 h 60"/>
              <a:gd name="T10" fmla="*/ 50800 w 60"/>
              <a:gd name="T11" fmla="*/ 0 h 60"/>
              <a:gd name="T12" fmla="*/ 69850 w 60"/>
              <a:gd name="T13" fmla="*/ 4763 h 60"/>
              <a:gd name="T14" fmla="*/ 82550 w 60"/>
              <a:gd name="T15" fmla="*/ 15875 h 60"/>
              <a:gd name="T16" fmla="*/ 95250 w 60"/>
              <a:gd name="T17" fmla="*/ 25400 h 60"/>
              <a:gd name="T18" fmla="*/ 95250 w 60"/>
              <a:gd name="T19" fmla="*/ 47625 h 60"/>
              <a:gd name="T20" fmla="*/ 95250 w 60"/>
              <a:gd name="T21" fmla="*/ 63500 h 60"/>
              <a:gd name="T22" fmla="*/ 88900 w 60"/>
              <a:gd name="T23" fmla="*/ 73025 h 60"/>
              <a:gd name="T24" fmla="*/ 82550 w 60"/>
              <a:gd name="T25" fmla="*/ 79375 h 60"/>
              <a:gd name="T26" fmla="*/ 69850 w 60"/>
              <a:gd name="T27" fmla="*/ 88900 h 60"/>
              <a:gd name="T28" fmla="*/ 63500 w 60"/>
              <a:gd name="T29" fmla="*/ 88900 h 60"/>
              <a:gd name="T30" fmla="*/ 50800 w 60"/>
              <a:gd name="T31" fmla="*/ 95250 h 60"/>
              <a:gd name="T32" fmla="*/ 31750 w 60"/>
              <a:gd name="T33" fmla="*/ 88900 h 60"/>
              <a:gd name="T34" fmla="*/ 12700 w 60"/>
              <a:gd name="T35" fmla="*/ 79375 h 60"/>
              <a:gd name="T36" fmla="*/ 6350 w 60"/>
              <a:gd name="T37" fmla="*/ 73025 h 60"/>
              <a:gd name="T38" fmla="*/ 0 w 60"/>
              <a:gd name="T39" fmla="*/ 63500 h 60"/>
              <a:gd name="T40" fmla="*/ 0 w 60"/>
              <a:gd name="T41" fmla="*/ 47625 h 60"/>
              <a:gd name="T42" fmla="*/ 19050 w 60"/>
              <a:gd name="T43" fmla="*/ 47625 h 60"/>
              <a:gd name="T44" fmla="*/ 19050 w 60"/>
              <a:gd name="T45" fmla="*/ 63500 h 60"/>
              <a:gd name="T46" fmla="*/ 25400 w 60"/>
              <a:gd name="T47" fmla="*/ 68263 h 60"/>
              <a:gd name="T48" fmla="*/ 38100 w 60"/>
              <a:gd name="T49" fmla="*/ 79375 h 60"/>
              <a:gd name="T50" fmla="*/ 50800 w 60"/>
              <a:gd name="T51" fmla="*/ 79375 h 60"/>
              <a:gd name="T52" fmla="*/ 57150 w 60"/>
              <a:gd name="T53" fmla="*/ 79375 h 60"/>
              <a:gd name="T54" fmla="*/ 69850 w 60"/>
              <a:gd name="T55" fmla="*/ 68263 h 60"/>
              <a:gd name="T56" fmla="*/ 76200 w 60"/>
              <a:gd name="T57" fmla="*/ 63500 h 60"/>
              <a:gd name="T58" fmla="*/ 76200 w 60"/>
              <a:gd name="T59" fmla="*/ 47625 h 60"/>
              <a:gd name="T60" fmla="*/ 76200 w 60"/>
              <a:gd name="T61" fmla="*/ 31750 h 60"/>
              <a:gd name="T62" fmla="*/ 69850 w 60"/>
              <a:gd name="T63" fmla="*/ 20638 h 60"/>
              <a:gd name="T64" fmla="*/ 57150 w 60"/>
              <a:gd name="T65" fmla="*/ 15875 h 60"/>
              <a:gd name="T66" fmla="*/ 50800 w 60"/>
              <a:gd name="T67" fmla="*/ 15875 h 60"/>
              <a:gd name="T68" fmla="*/ 38100 w 60"/>
              <a:gd name="T69" fmla="*/ 15875 h 60"/>
              <a:gd name="T70" fmla="*/ 25400 w 60"/>
              <a:gd name="T71" fmla="*/ 20638 h 60"/>
              <a:gd name="T72" fmla="*/ 19050 w 60"/>
              <a:gd name="T73" fmla="*/ 31750 h 60"/>
              <a:gd name="T74" fmla="*/ 19050 w 60"/>
              <a:gd name="T75" fmla="*/ 47625 h 6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20"/>
                </a:lnTo>
                <a:lnTo>
                  <a:pt x="4" y="13"/>
                </a:lnTo>
                <a:lnTo>
                  <a:pt x="12" y="6"/>
                </a:lnTo>
                <a:lnTo>
                  <a:pt x="20" y="3"/>
                </a:lnTo>
                <a:lnTo>
                  <a:pt x="32" y="0"/>
                </a:lnTo>
                <a:lnTo>
                  <a:pt x="44" y="3"/>
                </a:lnTo>
                <a:lnTo>
                  <a:pt x="52" y="10"/>
                </a:lnTo>
                <a:lnTo>
                  <a:pt x="60" y="16"/>
                </a:lnTo>
                <a:lnTo>
                  <a:pt x="60" y="30"/>
                </a:lnTo>
                <a:lnTo>
                  <a:pt x="60" y="40"/>
                </a:lnTo>
                <a:lnTo>
                  <a:pt x="56" y="46"/>
                </a:lnTo>
                <a:lnTo>
                  <a:pt x="52" y="50"/>
                </a:lnTo>
                <a:lnTo>
                  <a:pt x="44" y="56"/>
                </a:lnTo>
                <a:lnTo>
                  <a:pt x="40" y="56"/>
                </a:lnTo>
                <a:lnTo>
                  <a:pt x="32" y="60"/>
                </a:lnTo>
                <a:lnTo>
                  <a:pt x="20" y="56"/>
                </a:lnTo>
                <a:lnTo>
                  <a:pt x="8" y="50"/>
                </a:lnTo>
                <a:lnTo>
                  <a:pt x="4" y="46"/>
                </a:lnTo>
                <a:lnTo>
                  <a:pt x="0" y="40"/>
                </a:lnTo>
                <a:lnTo>
                  <a:pt x="0" y="30"/>
                </a:lnTo>
                <a:close/>
                <a:moveTo>
                  <a:pt x="12" y="30"/>
                </a:moveTo>
                <a:lnTo>
                  <a:pt x="12" y="40"/>
                </a:lnTo>
                <a:lnTo>
                  <a:pt x="16" y="43"/>
                </a:lnTo>
                <a:lnTo>
                  <a:pt x="24" y="50"/>
                </a:lnTo>
                <a:lnTo>
                  <a:pt x="32" y="50"/>
                </a:lnTo>
                <a:lnTo>
                  <a:pt x="36" y="50"/>
                </a:lnTo>
                <a:lnTo>
                  <a:pt x="44" y="43"/>
                </a:lnTo>
                <a:lnTo>
                  <a:pt x="48" y="40"/>
                </a:lnTo>
                <a:lnTo>
                  <a:pt x="48" y="30"/>
                </a:lnTo>
                <a:lnTo>
                  <a:pt x="48" y="20"/>
                </a:lnTo>
                <a:lnTo>
                  <a:pt x="44" y="13"/>
                </a:lnTo>
                <a:lnTo>
                  <a:pt x="36" y="10"/>
                </a:lnTo>
                <a:lnTo>
                  <a:pt x="32" y="10"/>
                </a:lnTo>
                <a:lnTo>
                  <a:pt x="24" y="10"/>
                </a:lnTo>
                <a:lnTo>
                  <a:pt x="16" y="13"/>
                </a:lnTo>
                <a:lnTo>
                  <a:pt x="12" y="20"/>
                </a:lnTo>
                <a:lnTo>
                  <a:pt x="12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89" name="Freeform 281"/>
          <p:cNvSpPr>
            <a:spLocks/>
          </p:cNvSpPr>
          <p:nvPr/>
        </p:nvSpPr>
        <p:spPr bwMode="auto">
          <a:xfrm>
            <a:off x="2301875" y="2381250"/>
            <a:ext cx="50800" cy="122238"/>
          </a:xfrm>
          <a:custGeom>
            <a:avLst/>
            <a:gdLst>
              <a:gd name="T0" fmla="*/ 50800 w 32"/>
              <a:gd name="T1" fmla="*/ 106363 h 77"/>
              <a:gd name="T2" fmla="*/ 50800 w 32"/>
              <a:gd name="T3" fmla="*/ 115888 h 77"/>
              <a:gd name="T4" fmla="*/ 44450 w 32"/>
              <a:gd name="T5" fmla="*/ 122238 h 77"/>
              <a:gd name="T6" fmla="*/ 38100 w 32"/>
              <a:gd name="T7" fmla="*/ 122238 h 77"/>
              <a:gd name="T8" fmla="*/ 31750 w 32"/>
              <a:gd name="T9" fmla="*/ 122238 h 77"/>
              <a:gd name="T10" fmla="*/ 25400 w 32"/>
              <a:gd name="T11" fmla="*/ 115888 h 77"/>
              <a:gd name="T12" fmla="*/ 19050 w 32"/>
              <a:gd name="T13" fmla="*/ 115888 h 77"/>
              <a:gd name="T14" fmla="*/ 12700 w 32"/>
              <a:gd name="T15" fmla="*/ 111125 h 77"/>
              <a:gd name="T16" fmla="*/ 12700 w 32"/>
              <a:gd name="T17" fmla="*/ 106363 h 77"/>
              <a:gd name="T18" fmla="*/ 12700 w 32"/>
              <a:gd name="T19" fmla="*/ 95250 h 77"/>
              <a:gd name="T20" fmla="*/ 12700 w 32"/>
              <a:gd name="T21" fmla="*/ 42863 h 77"/>
              <a:gd name="T22" fmla="*/ 0 w 32"/>
              <a:gd name="T23" fmla="*/ 42863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2863 h 77"/>
              <a:gd name="T38" fmla="*/ 31750 w 32"/>
              <a:gd name="T39" fmla="*/ 42863 h 77"/>
              <a:gd name="T40" fmla="*/ 31750 w 32"/>
              <a:gd name="T41" fmla="*/ 95250 h 77"/>
              <a:gd name="T42" fmla="*/ 31750 w 32"/>
              <a:gd name="T43" fmla="*/ 100013 h 77"/>
              <a:gd name="T44" fmla="*/ 31750 w 32"/>
              <a:gd name="T45" fmla="*/ 100013 h 77"/>
              <a:gd name="T46" fmla="*/ 31750 w 32"/>
              <a:gd name="T47" fmla="*/ 106363 h 77"/>
              <a:gd name="T48" fmla="*/ 38100 w 32"/>
              <a:gd name="T49" fmla="*/ 106363 h 77"/>
              <a:gd name="T50" fmla="*/ 38100 w 32"/>
              <a:gd name="T51" fmla="*/ 106363 h 77"/>
              <a:gd name="T52" fmla="*/ 44450 w 32"/>
              <a:gd name="T53" fmla="*/ 106363 h 77"/>
              <a:gd name="T54" fmla="*/ 44450 w 32"/>
              <a:gd name="T55" fmla="*/ 106363 h 77"/>
              <a:gd name="T56" fmla="*/ 5080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3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3"/>
                </a:lnTo>
                <a:lnTo>
                  <a:pt x="12" y="73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27"/>
                </a:lnTo>
                <a:lnTo>
                  <a:pt x="0" y="27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27"/>
                </a:lnTo>
                <a:lnTo>
                  <a:pt x="20" y="27"/>
                </a:lnTo>
                <a:lnTo>
                  <a:pt x="20" y="60"/>
                </a:lnTo>
                <a:lnTo>
                  <a:pt x="20" y="63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90" name="Rectangle 282"/>
          <p:cNvSpPr>
            <a:spLocks noChangeArrowheads="1"/>
          </p:cNvSpPr>
          <p:nvPr/>
        </p:nvSpPr>
        <p:spPr bwMode="auto">
          <a:xfrm>
            <a:off x="3598863" y="3013075"/>
            <a:ext cx="1741487" cy="238125"/>
          </a:xfrm>
          <a:prstGeom prst="rect">
            <a:avLst/>
          </a:prstGeom>
          <a:solidFill>
            <a:srgbClr val="FBE1C8"/>
          </a:solidFill>
          <a:ln w="0">
            <a:solidFill>
              <a:srgbClr val="FBE1C8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491" name="Rectangle 283"/>
          <p:cNvSpPr>
            <a:spLocks noChangeArrowheads="1"/>
          </p:cNvSpPr>
          <p:nvPr/>
        </p:nvSpPr>
        <p:spPr bwMode="auto">
          <a:xfrm>
            <a:off x="3598863" y="3013075"/>
            <a:ext cx="1741487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492" name="Freeform 284"/>
          <p:cNvSpPr>
            <a:spLocks noEditPoints="1"/>
          </p:cNvSpPr>
          <p:nvPr/>
        </p:nvSpPr>
        <p:spPr bwMode="auto">
          <a:xfrm>
            <a:off x="4049713" y="3054350"/>
            <a:ext cx="114300" cy="122238"/>
          </a:xfrm>
          <a:custGeom>
            <a:avLst/>
            <a:gdLst>
              <a:gd name="T0" fmla="*/ 0 w 72"/>
              <a:gd name="T1" fmla="*/ 122238 h 77"/>
              <a:gd name="T2" fmla="*/ 0 w 72"/>
              <a:gd name="T3" fmla="*/ 0 h 77"/>
              <a:gd name="T4" fmla="*/ 44450 w 72"/>
              <a:gd name="T5" fmla="*/ 0 h 77"/>
              <a:gd name="T6" fmla="*/ 63500 w 72"/>
              <a:gd name="T7" fmla="*/ 0 h 77"/>
              <a:gd name="T8" fmla="*/ 69850 w 72"/>
              <a:gd name="T9" fmla="*/ 0 h 77"/>
              <a:gd name="T10" fmla="*/ 82550 w 72"/>
              <a:gd name="T11" fmla="*/ 6350 h 77"/>
              <a:gd name="T12" fmla="*/ 95250 w 72"/>
              <a:gd name="T13" fmla="*/ 11113 h 77"/>
              <a:gd name="T14" fmla="*/ 101600 w 72"/>
              <a:gd name="T15" fmla="*/ 15875 h 77"/>
              <a:gd name="T16" fmla="*/ 107950 w 72"/>
              <a:gd name="T17" fmla="*/ 26988 h 77"/>
              <a:gd name="T18" fmla="*/ 114300 w 72"/>
              <a:gd name="T19" fmla="*/ 42863 h 77"/>
              <a:gd name="T20" fmla="*/ 114300 w 72"/>
              <a:gd name="T21" fmla="*/ 58738 h 77"/>
              <a:gd name="T22" fmla="*/ 114300 w 72"/>
              <a:gd name="T23" fmla="*/ 69850 h 77"/>
              <a:gd name="T24" fmla="*/ 114300 w 72"/>
              <a:gd name="T25" fmla="*/ 85725 h 77"/>
              <a:gd name="T26" fmla="*/ 107950 w 72"/>
              <a:gd name="T27" fmla="*/ 90488 h 77"/>
              <a:gd name="T28" fmla="*/ 101600 w 72"/>
              <a:gd name="T29" fmla="*/ 101600 h 77"/>
              <a:gd name="T30" fmla="*/ 95250 w 72"/>
              <a:gd name="T31" fmla="*/ 106363 h 77"/>
              <a:gd name="T32" fmla="*/ 88900 w 72"/>
              <a:gd name="T33" fmla="*/ 112713 h 77"/>
              <a:gd name="T34" fmla="*/ 82550 w 72"/>
              <a:gd name="T35" fmla="*/ 117475 h 77"/>
              <a:gd name="T36" fmla="*/ 69850 w 72"/>
              <a:gd name="T37" fmla="*/ 117475 h 77"/>
              <a:gd name="T38" fmla="*/ 63500 w 72"/>
              <a:gd name="T39" fmla="*/ 117475 h 77"/>
              <a:gd name="T40" fmla="*/ 50800 w 72"/>
              <a:gd name="T41" fmla="*/ 122238 h 77"/>
              <a:gd name="T42" fmla="*/ 0 w 72"/>
              <a:gd name="T43" fmla="*/ 122238 h 77"/>
              <a:gd name="T44" fmla="*/ 19050 w 72"/>
              <a:gd name="T45" fmla="*/ 106363 h 77"/>
              <a:gd name="T46" fmla="*/ 44450 w 72"/>
              <a:gd name="T47" fmla="*/ 106363 h 77"/>
              <a:gd name="T48" fmla="*/ 57150 w 72"/>
              <a:gd name="T49" fmla="*/ 106363 h 77"/>
              <a:gd name="T50" fmla="*/ 69850 w 72"/>
              <a:gd name="T51" fmla="*/ 101600 h 77"/>
              <a:gd name="T52" fmla="*/ 76200 w 72"/>
              <a:gd name="T53" fmla="*/ 101600 h 77"/>
              <a:gd name="T54" fmla="*/ 82550 w 72"/>
              <a:gd name="T55" fmla="*/ 96838 h 77"/>
              <a:gd name="T56" fmla="*/ 88900 w 72"/>
              <a:gd name="T57" fmla="*/ 90488 h 77"/>
              <a:gd name="T58" fmla="*/ 95250 w 72"/>
              <a:gd name="T59" fmla="*/ 80963 h 77"/>
              <a:gd name="T60" fmla="*/ 95250 w 72"/>
              <a:gd name="T61" fmla="*/ 69850 h 77"/>
              <a:gd name="T62" fmla="*/ 95250 w 72"/>
              <a:gd name="T63" fmla="*/ 58738 h 77"/>
              <a:gd name="T64" fmla="*/ 95250 w 72"/>
              <a:gd name="T65" fmla="*/ 42863 h 77"/>
              <a:gd name="T66" fmla="*/ 88900 w 72"/>
              <a:gd name="T67" fmla="*/ 26988 h 77"/>
              <a:gd name="T68" fmla="*/ 82550 w 72"/>
              <a:gd name="T69" fmla="*/ 22225 h 77"/>
              <a:gd name="T70" fmla="*/ 69850 w 72"/>
              <a:gd name="T71" fmla="*/ 15875 h 77"/>
              <a:gd name="T72" fmla="*/ 63500 w 72"/>
              <a:gd name="T73" fmla="*/ 11113 h 77"/>
              <a:gd name="T74" fmla="*/ 44450 w 72"/>
              <a:gd name="T75" fmla="*/ 11113 h 77"/>
              <a:gd name="T76" fmla="*/ 19050 w 72"/>
              <a:gd name="T77" fmla="*/ 11113 h 77"/>
              <a:gd name="T78" fmla="*/ 19050 w 72"/>
              <a:gd name="T79" fmla="*/ 106363 h 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2" h="77">
                <a:moveTo>
                  <a:pt x="0" y="77"/>
                </a:moveTo>
                <a:lnTo>
                  <a:pt x="0" y="0"/>
                </a:lnTo>
                <a:lnTo>
                  <a:pt x="28" y="0"/>
                </a:lnTo>
                <a:lnTo>
                  <a:pt x="40" y="0"/>
                </a:lnTo>
                <a:lnTo>
                  <a:pt x="44" y="0"/>
                </a:lnTo>
                <a:lnTo>
                  <a:pt x="52" y="4"/>
                </a:lnTo>
                <a:lnTo>
                  <a:pt x="60" y="7"/>
                </a:lnTo>
                <a:lnTo>
                  <a:pt x="64" y="10"/>
                </a:lnTo>
                <a:lnTo>
                  <a:pt x="68" y="17"/>
                </a:lnTo>
                <a:lnTo>
                  <a:pt x="72" y="27"/>
                </a:lnTo>
                <a:lnTo>
                  <a:pt x="72" y="37"/>
                </a:lnTo>
                <a:lnTo>
                  <a:pt x="72" y="44"/>
                </a:lnTo>
                <a:lnTo>
                  <a:pt x="72" y="54"/>
                </a:lnTo>
                <a:lnTo>
                  <a:pt x="68" y="57"/>
                </a:lnTo>
                <a:lnTo>
                  <a:pt x="64" y="64"/>
                </a:lnTo>
                <a:lnTo>
                  <a:pt x="60" y="67"/>
                </a:lnTo>
                <a:lnTo>
                  <a:pt x="56" y="71"/>
                </a:lnTo>
                <a:lnTo>
                  <a:pt x="52" y="74"/>
                </a:lnTo>
                <a:lnTo>
                  <a:pt x="44" y="74"/>
                </a:lnTo>
                <a:lnTo>
                  <a:pt x="40" y="74"/>
                </a:lnTo>
                <a:lnTo>
                  <a:pt x="32" y="77"/>
                </a:lnTo>
                <a:lnTo>
                  <a:pt x="0" y="77"/>
                </a:lnTo>
                <a:close/>
                <a:moveTo>
                  <a:pt x="12" y="67"/>
                </a:moveTo>
                <a:lnTo>
                  <a:pt x="28" y="67"/>
                </a:lnTo>
                <a:lnTo>
                  <a:pt x="36" y="67"/>
                </a:lnTo>
                <a:lnTo>
                  <a:pt x="44" y="64"/>
                </a:lnTo>
                <a:lnTo>
                  <a:pt x="48" y="64"/>
                </a:lnTo>
                <a:lnTo>
                  <a:pt x="52" y="61"/>
                </a:lnTo>
                <a:lnTo>
                  <a:pt x="56" y="57"/>
                </a:lnTo>
                <a:lnTo>
                  <a:pt x="60" y="51"/>
                </a:lnTo>
                <a:lnTo>
                  <a:pt x="60" y="44"/>
                </a:lnTo>
                <a:lnTo>
                  <a:pt x="60" y="37"/>
                </a:lnTo>
                <a:lnTo>
                  <a:pt x="60" y="27"/>
                </a:lnTo>
                <a:lnTo>
                  <a:pt x="56" y="17"/>
                </a:lnTo>
                <a:lnTo>
                  <a:pt x="52" y="14"/>
                </a:lnTo>
                <a:lnTo>
                  <a:pt x="44" y="10"/>
                </a:lnTo>
                <a:lnTo>
                  <a:pt x="40" y="7"/>
                </a:lnTo>
                <a:lnTo>
                  <a:pt x="28" y="7"/>
                </a:lnTo>
                <a:lnTo>
                  <a:pt x="12" y="7"/>
                </a:lnTo>
                <a:lnTo>
                  <a:pt x="1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93" name="Freeform 285"/>
          <p:cNvSpPr>
            <a:spLocks noEditPoints="1"/>
          </p:cNvSpPr>
          <p:nvPr/>
        </p:nvSpPr>
        <p:spPr bwMode="auto">
          <a:xfrm>
            <a:off x="4183063" y="3087688"/>
            <a:ext cx="95250" cy="88900"/>
          </a:xfrm>
          <a:custGeom>
            <a:avLst/>
            <a:gdLst>
              <a:gd name="T0" fmla="*/ 76200 w 60"/>
              <a:gd name="T1" fmla="*/ 63500 h 56"/>
              <a:gd name="T2" fmla="*/ 95250 w 60"/>
              <a:gd name="T3" fmla="*/ 63500 h 56"/>
              <a:gd name="T4" fmla="*/ 88900 w 60"/>
              <a:gd name="T5" fmla="*/ 73025 h 56"/>
              <a:gd name="T6" fmla="*/ 82550 w 60"/>
              <a:gd name="T7" fmla="*/ 84138 h 56"/>
              <a:gd name="T8" fmla="*/ 69850 w 60"/>
              <a:gd name="T9" fmla="*/ 88900 h 56"/>
              <a:gd name="T10" fmla="*/ 50800 w 60"/>
              <a:gd name="T11" fmla="*/ 88900 h 56"/>
              <a:gd name="T12" fmla="*/ 31750 w 60"/>
              <a:gd name="T13" fmla="*/ 84138 h 56"/>
              <a:gd name="T14" fmla="*/ 12700 w 60"/>
              <a:gd name="T15" fmla="*/ 79375 h 56"/>
              <a:gd name="T16" fmla="*/ 0 w 60"/>
              <a:gd name="T17" fmla="*/ 63500 h 56"/>
              <a:gd name="T18" fmla="*/ 0 w 60"/>
              <a:gd name="T19" fmla="*/ 41275 h 56"/>
              <a:gd name="T20" fmla="*/ 0 w 60"/>
              <a:gd name="T21" fmla="*/ 31750 h 56"/>
              <a:gd name="T22" fmla="*/ 6350 w 60"/>
              <a:gd name="T23" fmla="*/ 20638 h 56"/>
              <a:gd name="T24" fmla="*/ 12700 w 60"/>
              <a:gd name="T25" fmla="*/ 9525 h 56"/>
              <a:gd name="T26" fmla="*/ 31750 w 60"/>
              <a:gd name="T27" fmla="*/ 0 h 56"/>
              <a:gd name="T28" fmla="*/ 50800 w 60"/>
              <a:gd name="T29" fmla="*/ 0 h 56"/>
              <a:gd name="T30" fmla="*/ 69850 w 60"/>
              <a:gd name="T31" fmla="*/ 0 h 56"/>
              <a:gd name="T32" fmla="*/ 82550 w 60"/>
              <a:gd name="T33" fmla="*/ 9525 h 56"/>
              <a:gd name="T34" fmla="*/ 95250 w 60"/>
              <a:gd name="T35" fmla="*/ 25400 h 56"/>
              <a:gd name="T36" fmla="*/ 95250 w 60"/>
              <a:gd name="T37" fmla="*/ 41275 h 56"/>
              <a:gd name="T38" fmla="*/ 95250 w 60"/>
              <a:gd name="T39" fmla="*/ 41275 h 56"/>
              <a:gd name="T40" fmla="*/ 95250 w 60"/>
              <a:gd name="T41" fmla="*/ 47625 h 56"/>
              <a:gd name="T42" fmla="*/ 19050 w 60"/>
              <a:gd name="T43" fmla="*/ 47625 h 56"/>
              <a:gd name="T44" fmla="*/ 19050 w 60"/>
              <a:gd name="T45" fmla="*/ 57150 h 56"/>
              <a:gd name="T46" fmla="*/ 25400 w 60"/>
              <a:gd name="T47" fmla="*/ 68263 h 56"/>
              <a:gd name="T48" fmla="*/ 38100 w 60"/>
              <a:gd name="T49" fmla="*/ 73025 h 56"/>
              <a:gd name="T50" fmla="*/ 50800 w 60"/>
              <a:gd name="T51" fmla="*/ 73025 h 56"/>
              <a:gd name="T52" fmla="*/ 57150 w 60"/>
              <a:gd name="T53" fmla="*/ 73025 h 56"/>
              <a:gd name="T54" fmla="*/ 69850 w 60"/>
              <a:gd name="T55" fmla="*/ 73025 h 56"/>
              <a:gd name="T56" fmla="*/ 76200 w 60"/>
              <a:gd name="T57" fmla="*/ 68263 h 56"/>
              <a:gd name="T58" fmla="*/ 76200 w 60"/>
              <a:gd name="T59" fmla="*/ 63500 h 56"/>
              <a:gd name="T60" fmla="*/ 19050 w 60"/>
              <a:gd name="T61" fmla="*/ 31750 h 56"/>
              <a:gd name="T62" fmla="*/ 76200 w 60"/>
              <a:gd name="T63" fmla="*/ 31750 h 56"/>
              <a:gd name="T64" fmla="*/ 76200 w 60"/>
              <a:gd name="T65" fmla="*/ 25400 h 56"/>
              <a:gd name="T66" fmla="*/ 69850 w 60"/>
              <a:gd name="T67" fmla="*/ 20638 h 56"/>
              <a:gd name="T68" fmla="*/ 63500 w 60"/>
              <a:gd name="T69" fmla="*/ 15875 h 56"/>
              <a:gd name="T70" fmla="*/ 50800 w 60"/>
              <a:gd name="T71" fmla="*/ 9525 h 56"/>
              <a:gd name="T72" fmla="*/ 38100 w 60"/>
              <a:gd name="T73" fmla="*/ 15875 h 56"/>
              <a:gd name="T74" fmla="*/ 25400 w 60"/>
              <a:gd name="T75" fmla="*/ 15875 h 56"/>
              <a:gd name="T76" fmla="*/ 19050 w 60"/>
              <a:gd name="T77" fmla="*/ 25400 h 56"/>
              <a:gd name="T78" fmla="*/ 19050 w 60"/>
              <a:gd name="T79" fmla="*/ 31750 h 5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56">
                <a:moveTo>
                  <a:pt x="48" y="40"/>
                </a:moveTo>
                <a:lnTo>
                  <a:pt x="60" y="40"/>
                </a:lnTo>
                <a:lnTo>
                  <a:pt x="56" y="46"/>
                </a:lnTo>
                <a:lnTo>
                  <a:pt x="52" y="53"/>
                </a:lnTo>
                <a:lnTo>
                  <a:pt x="44" y="56"/>
                </a:lnTo>
                <a:lnTo>
                  <a:pt x="32" y="56"/>
                </a:lnTo>
                <a:lnTo>
                  <a:pt x="20" y="53"/>
                </a:lnTo>
                <a:lnTo>
                  <a:pt x="8" y="50"/>
                </a:lnTo>
                <a:lnTo>
                  <a:pt x="0" y="40"/>
                </a:lnTo>
                <a:lnTo>
                  <a:pt x="0" y="26"/>
                </a:lnTo>
                <a:lnTo>
                  <a:pt x="0" y="20"/>
                </a:lnTo>
                <a:lnTo>
                  <a:pt x="4" y="13"/>
                </a:lnTo>
                <a:lnTo>
                  <a:pt x="8" y="6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6"/>
                </a:lnTo>
                <a:lnTo>
                  <a:pt x="60" y="16"/>
                </a:lnTo>
                <a:lnTo>
                  <a:pt x="60" y="26"/>
                </a:lnTo>
                <a:lnTo>
                  <a:pt x="60" y="30"/>
                </a:lnTo>
                <a:lnTo>
                  <a:pt x="12" y="30"/>
                </a:lnTo>
                <a:lnTo>
                  <a:pt x="12" y="36"/>
                </a:lnTo>
                <a:lnTo>
                  <a:pt x="16" y="43"/>
                </a:lnTo>
                <a:lnTo>
                  <a:pt x="24" y="46"/>
                </a:lnTo>
                <a:lnTo>
                  <a:pt x="32" y="46"/>
                </a:lnTo>
                <a:lnTo>
                  <a:pt x="36" y="46"/>
                </a:lnTo>
                <a:lnTo>
                  <a:pt x="44" y="46"/>
                </a:lnTo>
                <a:lnTo>
                  <a:pt x="48" y="43"/>
                </a:lnTo>
                <a:lnTo>
                  <a:pt x="48" y="40"/>
                </a:lnTo>
                <a:close/>
                <a:moveTo>
                  <a:pt x="12" y="20"/>
                </a:moveTo>
                <a:lnTo>
                  <a:pt x="48" y="20"/>
                </a:lnTo>
                <a:lnTo>
                  <a:pt x="48" y="16"/>
                </a:lnTo>
                <a:lnTo>
                  <a:pt x="44" y="13"/>
                </a:lnTo>
                <a:lnTo>
                  <a:pt x="40" y="10"/>
                </a:lnTo>
                <a:lnTo>
                  <a:pt x="32" y="6"/>
                </a:lnTo>
                <a:lnTo>
                  <a:pt x="24" y="10"/>
                </a:lnTo>
                <a:lnTo>
                  <a:pt x="16" y="10"/>
                </a:lnTo>
                <a:lnTo>
                  <a:pt x="12" y="16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94" name="Rectangle 286"/>
          <p:cNvSpPr>
            <a:spLocks noChangeArrowheads="1"/>
          </p:cNvSpPr>
          <p:nvPr/>
        </p:nvSpPr>
        <p:spPr bwMode="auto">
          <a:xfrm>
            <a:off x="4303713" y="3054350"/>
            <a:ext cx="19050" cy="12223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495" name="Freeform 287"/>
          <p:cNvSpPr>
            <a:spLocks noEditPoints="1"/>
          </p:cNvSpPr>
          <p:nvPr/>
        </p:nvSpPr>
        <p:spPr bwMode="auto">
          <a:xfrm>
            <a:off x="4341813" y="3087688"/>
            <a:ext cx="95250" cy="88900"/>
          </a:xfrm>
          <a:custGeom>
            <a:avLst/>
            <a:gdLst>
              <a:gd name="T0" fmla="*/ 57150 w 60"/>
              <a:gd name="T1" fmla="*/ 84138 h 56"/>
              <a:gd name="T2" fmla="*/ 44450 w 60"/>
              <a:gd name="T3" fmla="*/ 88900 h 56"/>
              <a:gd name="T4" fmla="*/ 19050 w 60"/>
              <a:gd name="T5" fmla="*/ 88900 h 56"/>
              <a:gd name="T6" fmla="*/ 0 w 60"/>
              <a:gd name="T7" fmla="*/ 73025 h 56"/>
              <a:gd name="T8" fmla="*/ 0 w 60"/>
              <a:gd name="T9" fmla="*/ 57150 h 56"/>
              <a:gd name="T10" fmla="*/ 6350 w 60"/>
              <a:gd name="T11" fmla="*/ 47625 h 56"/>
              <a:gd name="T12" fmla="*/ 19050 w 60"/>
              <a:gd name="T13" fmla="*/ 41275 h 56"/>
              <a:gd name="T14" fmla="*/ 31750 w 60"/>
              <a:gd name="T15" fmla="*/ 36513 h 56"/>
              <a:gd name="T16" fmla="*/ 57150 w 60"/>
              <a:gd name="T17" fmla="*/ 31750 h 56"/>
              <a:gd name="T18" fmla="*/ 69850 w 60"/>
              <a:gd name="T19" fmla="*/ 25400 h 56"/>
              <a:gd name="T20" fmla="*/ 63500 w 60"/>
              <a:gd name="T21" fmla="*/ 20638 h 56"/>
              <a:gd name="T22" fmla="*/ 57150 w 60"/>
              <a:gd name="T23" fmla="*/ 9525 h 56"/>
              <a:gd name="T24" fmla="*/ 38100 w 60"/>
              <a:gd name="T25" fmla="*/ 9525 h 56"/>
              <a:gd name="T26" fmla="*/ 25400 w 60"/>
              <a:gd name="T27" fmla="*/ 20638 h 56"/>
              <a:gd name="T28" fmla="*/ 0 w 60"/>
              <a:gd name="T29" fmla="*/ 25400 h 56"/>
              <a:gd name="T30" fmla="*/ 6350 w 60"/>
              <a:gd name="T31" fmla="*/ 9525 h 56"/>
              <a:gd name="T32" fmla="*/ 25400 w 60"/>
              <a:gd name="T33" fmla="*/ 0 h 56"/>
              <a:gd name="T34" fmla="*/ 50800 w 60"/>
              <a:gd name="T35" fmla="*/ 0 h 56"/>
              <a:gd name="T36" fmla="*/ 69850 w 60"/>
              <a:gd name="T37" fmla="*/ 0 h 56"/>
              <a:gd name="T38" fmla="*/ 82550 w 60"/>
              <a:gd name="T39" fmla="*/ 4763 h 56"/>
              <a:gd name="T40" fmla="*/ 88900 w 60"/>
              <a:gd name="T41" fmla="*/ 15875 h 56"/>
              <a:gd name="T42" fmla="*/ 88900 w 60"/>
              <a:gd name="T43" fmla="*/ 31750 h 56"/>
              <a:gd name="T44" fmla="*/ 88900 w 60"/>
              <a:gd name="T45" fmla="*/ 63500 h 56"/>
              <a:gd name="T46" fmla="*/ 88900 w 60"/>
              <a:gd name="T47" fmla="*/ 79375 h 56"/>
              <a:gd name="T48" fmla="*/ 76200 w 60"/>
              <a:gd name="T49" fmla="*/ 88900 h 56"/>
              <a:gd name="T50" fmla="*/ 69850 w 60"/>
              <a:gd name="T51" fmla="*/ 79375 h 56"/>
              <a:gd name="T52" fmla="*/ 57150 w 60"/>
              <a:gd name="T53" fmla="*/ 47625 h 56"/>
              <a:gd name="T54" fmla="*/ 31750 w 60"/>
              <a:gd name="T55" fmla="*/ 52388 h 56"/>
              <a:gd name="T56" fmla="*/ 25400 w 60"/>
              <a:gd name="T57" fmla="*/ 52388 h 56"/>
              <a:gd name="T58" fmla="*/ 19050 w 60"/>
              <a:gd name="T59" fmla="*/ 57150 h 56"/>
              <a:gd name="T60" fmla="*/ 19050 w 60"/>
              <a:gd name="T61" fmla="*/ 68263 h 56"/>
              <a:gd name="T62" fmla="*/ 31750 w 60"/>
              <a:gd name="T63" fmla="*/ 73025 h 56"/>
              <a:gd name="T64" fmla="*/ 44450 w 60"/>
              <a:gd name="T65" fmla="*/ 73025 h 56"/>
              <a:gd name="T66" fmla="*/ 63500 w 60"/>
              <a:gd name="T67" fmla="*/ 68263 h 56"/>
              <a:gd name="T68" fmla="*/ 63500 w 60"/>
              <a:gd name="T69" fmla="*/ 57150 h 56"/>
              <a:gd name="T70" fmla="*/ 69850 w 60"/>
              <a:gd name="T71" fmla="*/ 47625 h 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56">
                <a:moveTo>
                  <a:pt x="44" y="50"/>
                </a:moveTo>
                <a:lnTo>
                  <a:pt x="36" y="53"/>
                </a:lnTo>
                <a:lnTo>
                  <a:pt x="32" y="53"/>
                </a:lnTo>
                <a:lnTo>
                  <a:pt x="28" y="56"/>
                </a:lnTo>
                <a:lnTo>
                  <a:pt x="20" y="56"/>
                </a:lnTo>
                <a:lnTo>
                  <a:pt x="12" y="56"/>
                </a:lnTo>
                <a:lnTo>
                  <a:pt x="4" y="53"/>
                </a:lnTo>
                <a:lnTo>
                  <a:pt x="0" y="46"/>
                </a:lnTo>
                <a:lnTo>
                  <a:pt x="0" y="40"/>
                </a:lnTo>
                <a:lnTo>
                  <a:pt x="0" y="36"/>
                </a:lnTo>
                <a:lnTo>
                  <a:pt x="0" y="33"/>
                </a:lnTo>
                <a:lnTo>
                  <a:pt x="4" y="30"/>
                </a:lnTo>
                <a:lnTo>
                  <a:pt x="8" y="26"/>
                </a:lnTo>
                <a:lnTo>
                  <a:pt x="12" y="26"/>
                </a:lnTo>
                <a:lnTo>
                  <a:pt x="16" y="23"/>
                </a:lnTo>
                <a:lnTo>
                  <a:pt x="20" y="23"/>
                </a:lnTo>
                <a:lnTo>
                  <a:pt x="24" y="23"/>
                </a:lnTo>
                <a:lnTo>
                  <a:pt x="36" y="20"/>
                </a:lnTo>
                <a:lnTo>
                  <a:pt x="44" y="20"/>
                </a:lnTo>
                <a:lnTo>
                  <a:pt x="44" y="16"/>
                </a:lnTo>
                <a:lnTo>
                  <a:pt x="40" y="13"/>
                </a:lnTo>
                <a:lnTo>
                  <a:pt x="40" y="10"/>
                </a:lnTo>
                <a:lnTo>
                  <a:pt x="36" y="6"/>
                </a:lnTo>
                <a:lnTo>
                  <a:pt x="28" y="6"/>
                </a:lnTo>
                <a:lnTo>
                  <a:pt x="24" y="6"/>
                </a:lnTo>
                <a:lnTo>
                  <a:pt x="20" y="10"/>
                </a:lnTo>
                <a:lnTo>
                  <a:pt x="16" y="13"/>
                </a:lnTo>
                <a:lnTo>
                  <a:pt x="12" y="16"/>
                </a:lnTo>
                <a:lnTo>
                  <a:pt x="0" y="16"/>
                </a:lnTo>
                <a:lnTo>
                  <a:pt x="4" y="10"/>
                </a:lnTo>
                <a:lnTo>
                  <a:pt x="4" y="6"/>
                </a:lnTo>
                <a:lnTo>
                  <a:pt x="12" y="3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0"/>
                </a:lnTo>
                <a:lnTo>
                  <a:pt x="48" y="3"/>
                </a:lnTo>
                <a:lnTo>
                  <a:pt x="52" y="3"/>
                </a:lnTo>
                <a:lnTo>
                  <a:pt x="52" y="6"/>
                </a:lnTo>
                <a:lnTo>
                  <a:pt x="56" y="10"/>
                </a:lnTo>
                <a:lnTo>
                  <a:pt x="56" y="13"/>
                </a:lnTo>
                <a:lnTo>
                  <a:pt x="56" y="20"/>
                </a:lnTo>
                <a:lnTo>
                  <a:pt x="56" y="30"/>
                </a:lnTo>
                <a:lnTo>
                  <a:pt x="56" y="40"/>
                </a:lnTo>
                <a:lnTo>
                  <a:pt x="56" y="46"/>
                </a:lnTo>
                <a:lnTo>
                  <a:pt x="56" y="50"/>
                </a:lnTo>
                <a:lnTo>
                  <a:pt x="60" y="56"/>
                </a:lnTo>
                <a:lnTo>
                  <a:pt x="48" y="56"/>
                </a:lnTo>
                <a:lnTo>
                  <a:pt x="44" y="53"/>
                </a:lnTo>
                <a:lnTo>
                  <a:pt x="44" y="50"/>
                </a:lnTo>
                <a:close/>
                <a:moveTo>
                  <a:pt x="44" y="30"/>
                </a:moveTo>
                <a:lnTo>
                  <a:pt x="36" y="30"/>
                </a:lnTo>
                <a:lnTo>
                  <a:pt x="24" y="33"/>
                </a:lnTo>
                <a:lnTo>
                  <a:pt x="20" y="33"/>
                </a:lnTo>
                <a:lnTo>
                  <a:pt x="16" y="33"/>
                </a:lnTo>
                <a:lnTo>
                  <a:pt x="12" y="36"/>
                </a:lnTo>
                <a:lnTo>
                  <a:pt x="12" y="40"/>
                </a:lnTo>
                <a:lnTo>
                  <a:pt x="12" y="43"/>
                </a:lnTo>
                <a:lnTo>
                  <a:pt x="16" y="46"/>
                </a:lnTo>
                <a:lnTo>
                  <a:pt x="20" y="46"/>
                </a:lnTo>
                <a:lnTo>
                  <a:pt x="24" y="46"/>
                </a:lnTo>
                <a:lnTo>
                  <a:pt x="28" y="46"/>
                </a:lnTo>
                <a:lnTo>
                  <a:pt x="36" y="46"/>
                </a:lnTo>
                <a:lnTo>
                  <a:pt x="40" y="43"/>
                </a:lnTo>
                <a:lnTo>
                  <a:pt x="40" y="40"/>
                </a:lnTo>
                <a:lnTo>
                  <a:pt x="40" y="36"/>
                </a:lnTo>
                <a:lnTo>
                  <a:pt x="44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96" name="Freeform 288"/>
          <p:cNvSpPr>
            <a:spLocks/>
          </p:cNvSpPr>
          <p:nvPr/>
        </p:nvSpPr>
        <p:spPr bwMode="auto">
          <a:xfrm>
            <a:off x="4449763" y="3087688"/>
            <a:ext cx="95250" cy="120650"/>
          </a:xfrm>
          <a:custGeom>
            <a:avLst/>
            <a:gdLst>
              <a:gd name="T0" fmla="*/ 6350 w 60"/>
              <a:gd name="T1" fmla="*/ 120650 h 76"/>
              <a:gd name="T2" fmla="*/ 6350 w 60"/>
              <a:gd name="T3" fmla="*/ 104775 h 76"/>
              <a:gd name="T4" fmla="*/ 12700 w 60"/>
              <a:gd name="T5" fmla="*/ 111125 h 76"/>
              <a:gd name="T6" fmla="*/ 19050 w 60"/>
              <a:gd name="T7" fmla="*/ 111125 h 76"/>
              <a:gd name="T8" fmla="*/ 19050 w 60"/>
              <a:gd name="T9" fmla="*/ 111125 h 76"/>
              <a:gd name="T10" fmla="*/ 25400 w 60"/>
              <a:gd name="T11" fmla="*/ 104775 h 76"/>
              <a:gd name="T12" fmla="*/ 25400 w 60"/>
              <a:gd name="T13" fmla="*/ 104775 h 76"/>
              <a:gd name="T14" fmla="*/ 31750 w 60"/>
              <a:gd name="T15" fmla="*/ 100013 h 76"/>
              <a:gd name="T16" fmla="*/ 31750 w 60"/>
              <a:gd name="T17" fmla="*/ 100013 h 76"/>
              <a:gd name="T18" fmla="*/ 38100 w 60"/>
              <a:gd name="T19" fmla="*/ 88900 h 76"/>
              <a:gd name="T20" fmla="*/ 38100 w 60"/>
              <a:gd name="T21" fmla="*/ 88900 h 76"/>
              <a:gd name="T22" fmla="*/ 38100 w 60"/>
              <a:gd name="T23" fmla="*/ 88900 h 76"/>
              <a:gd name="T24" fmla="*/ 0 w 60"/>
              <a:gd name="T25" fmla="*/ 0 h 76"/>
              <a:gd name="T26" fmla="*/ 19050 w 60"/>
              <a:gd name="T27" fmla="*/ 0 h 76"/>
              <a:gd name="T28" fmla="*/ 38100 w 60"/>
              <a:gd name="T29" fmla="*/ 47625 h 76"/>
              <a:gd name="T30" fmla="*/ 44450 w 60"/>
              <a:gd name="T31" fmla="*/ 57150 h 76"/>
              <a:gd name="T32" fmla="*/ 44450 w 60"/>
              <a:gd name="T33" fmla="*/ 68263 h 76"/>
              <a:gd name="T34" fmla="*/ 50800 w 60"/>
              <a:gd name="T35" fmla="*/ 57150 h 76"/>
              <a:gd name="T36" fmla="*/ 50800 w 60"/>
              <a:gd name="T37" fmla="*/ 52388 h 76"/>
              <a:gd name="T38" fmla="*/ 76200 w 60"/>
              <a:gd name="T39" fmla="*/ 0 h 76"/>
              <a:gd name="T40" fmla="*/ 95250 w 60"/>
              <a:gd name="T41" fmla="*/ 0 h 76"/>
              <a:gd name="T42" fmla="*/ 57150 w 60"/>
              <a:gd name="T43" fmla="*/ 88900 h 76"/>
              <a:gd name="T44" fmla="*/ 50800 w 60"/>
              <a:gd name="T45" fmla="*/ 100013 h 76"/>
              <a:gd name="T46" fmla="*/ 44450 w 60"/>
              <a:gd name="T47" fmla="*/ 111125 h 76"/>
              <a:gd name="T48" fmla="*/ 38100 w 60"/>
              <a:gd name="T49" fmla="*/ 115888 h 76"/>
              <a:gd name="T50" fmla="*/ 38100 w 60"/>
              <a:gd name="T51" fmla="*/ 120650 h 76"/>
              <a:gd name="T52" fmla="*/ 25400 w 60"/>
              <a:gd name="T53" fmla="*/ 120650 h 76"/>
              <a:gd name="T54" fmla="*/ 19050 w 60"/>
              <a:gd name="T55" fmla="*/ 120650 h 76"/>
              <a:gd name="T56" fmla="*/ 12700 w 60"/>
              <a:gd name="T57" fmla="*/ 120650 h 76"/>
              <a:gd name="T58" fmla="*/ 6350 w 60"/>
              <a:gd name="T59" fmla="*/ 120650 h 7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" h="76">
                <a:moveTo>
                  <a:pt x="4" y="76"/>
                </a:moveTo>
                <a:lnTo>
                  <a:pt x="4" y="66"/>
                </a:lnTo>
                <a:lnTo>
                  <a:pt x="8" y="70"/>
                </a:lnTo>
                <a:lnTo>
                  <a:pt x="12" y="70"/>
                </a:lnTo>
                <a:lnTo>
                  <a:pt x="16" y="66"/>
                </a:lnTo>
                <a:lnTo>
                  <a:pt x="20" y="63"/>
                </a:lnTo>
                <a:lnTo>
                  <a:pt x="24" y="56"/>
                </a:lnTo>
                <a:lnTo>
                  <a:pt x="0" y="0"/>
                </a:lnTo>
                <a:lnTo>
                  <a:pt x="12" y="0"/>
                </a:lnTo>
                <a:lnTo>
                  <a:pt x="24" y="30"/>
                </a:lnTo>
                <a:lnTo>
                  <a:pt x="28" y="36"/>
                </a:lnTo>
                <a:lnTo>
                  <a:pt x="28" y="43"/>
                </a:lnTo>
                <a:lnTo>
                  <a:pt x="32" y="36"/>
                </a:lnTo>
                <a:lnTo>
                  <a:pt x="32" y="33"/>
                </a:lnTo>
                <a:lnTo>
                  <a:pt x="48" y="0"/>
                </a:lnTo>
                <a:lnTo>
                  <a:pt x="60" y="0"/>
                </a:lnTo>
                <a:lnTo>
                  <a:pt x="36" y="56"/>
                </a:lnTo>
                <a:lnTo>
                  <a:pt x="32" y="63"/>
                </a:lnTo>
                <a:lnTo>
                  <a:pt x="28" y="70"/>
                </a:lnTo>
                <a:lnTo>
                  <a:pt x="24" y="73"/>
                </a:lnTo>
                <a:lnTo>
                  <a:pt x="24" y="76"/>
                </a:lnTo>
                <a:lnTo>
                  <a:pt x="16" y="76"/>
                </a:lnTo>
                <a:lnTo>
                  <a:pt x="12" y="76"/>
                </a:lnTo>
                <a:lnTo>
                  <a:pt x="8" y="76"/>
                </a:lnTo>
                <a:lnTo>
                  <a:pt x="4" y="7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97" name="Freeform 289"/>
          <p:cNvSpPr>
            <a:spLocks/>
          </p:cNvSpPr>
          <p:nvPr/>
        </p:nvSpPr>
        <p:spPr bwMode="auto">
          <a:xfrm>
            <a:off x="4608513" y="3087688"/>
            <a:ext cx="88900" cy="88900"/>
          </a:xfrm>
          <a:custGeom>
            <a:avLst/>
            <a:gdLst>
              <a:gd name="T0" fmla="*/ 19050 w 56"/>
              <a:gd name="T1" fmla="*/ 57150 h 56"/>
              <a:gd name="T2" fmla="*/ 25400 w 56"/>
              <a:gd name="T3" fmla="*/ 68263 h 56"/>
              <a:gd name="T4" fmla="*/ 44450 w 56"/>
              <a:gd name="T5" fmla="*/ 73025 h 56"/>
              <a:gd name="T6" fmla="*/ 63500 w 56"/>
              <a:gd name="T7" fmla="*/ 73025 h 56"/>
              <a:gd name="T8" fmla="*/ 69850 w 56"/>
              <a:gd name="T9" fmla="*/ 63500 h 56"/>
              <a:gd name="T10" fmla="*/ 63500 w 56"/>
              <a:gd name="T11" fmla="*/ 57150 h 56"/>
              <a:gd name="T12" fmla="*/ 44450 w 56"/>
              <a:gd name="T13" fmla="*/ 52388 h 56"/>
              <a:gd name="T14" fmla="*/ 19050 w 56"/>
              <a:gd name="T15" fmla="*/ 41275 h 56"/>
              <a:gd name="T16" fmla="*/ 6350 w 56"/>
              <a:gd name="T17" fmla="*/ 36513 h 56"/>
              <a:gd name="T18" fmla="*/ 0 w 56"/>
              <a:gd name="T19" fmla="*/ 20638 h 56"/>
              <a:gd name="T20" fmla="*/ 6350 w 56"/>
              <a:gd name="T21" fmla="*/ 9525 h 56"/>
              <a:gd name="T22" fmla="*/ 12700 w 56"/>
              <a:gd name="T23" fmla="*/ 4763 h 56"/>
              <a:gd name="T24" fmla="*/ 25400 w 56"/>
              <a:gd name="T25" fmla="*/ 0 h 56"/>
              <a:gd name="T26" fmla="*/ 38100 w 56"/>
              <a:gd name="T27" fmla="*/ 0 h 56"/>
              <a:gd name="T28" fmla="*/ 63500 w 56"/>
              <a:gd name="T29" fmla="*/ 0 h 56"/>
              <a:gd name="T30" fmla="*/ 76200 w 56"/>
              <a:gd name="T31" fmla="*/ 9525 h 56"/>
              <a:gd name="T32" fmla="*/ 82550 w 56"/>
              <a:gd name="T33" fmla="*/ 20638 h 56"/>
              <a:gd name="T34" fmla="*/ 57150 w 56"/>
              <a:gd name="T35" fmla="*/ 20638 h 56"/>
              <a:gd name="T36" fmla="*/ 50800 w 56"/>
              <a:gd name="T37" fmla="*/ 9525 h 56"/>
              <a:gd name="T38" fmla="*/ 31750 w 56"/>
              <a:gd name="T39" fmla="*/ 9525 h 56"/>
              <a:gd name="T40" fmla="*/ 19050 w 56"/>
              <a:gd name="T41" fmla="*/ 15875 h 56"/>
              <a:gd name="T42" fmla="*/ 19050 w 56"/>
              <a:gd name="T43" fmla="*/ 25400 h 56"/>
              <a:gd name="T44" fmla="*/ 25400 w 56"/>
              <a:gd name="T45" fmla="*/ 25400 h 56"/>
              <a:gd name="T46" fmla="*/ 31750 w 56"/>
              <a:gd name="T47" fmla="*/ 31750 h 56"/>
              <a:gd name="T48" fmla="*/ 57150 w 56"/>
              <a:gd name="T49" fmla="*/ 36513 h 56"/>
              <a:gd name="T50" fmla="*/ 76200 w 56"/>
              <a:gd name="T51" fmla="*/ 41275 h 56"/>
              <a:gd name="T52" fmla="*/ 82550 w 56"/>
              <a:gd name="T53" fmla="*/ 52388 h 56"/>
              <a:gd name="T54" fmla="*/ 82550 w 56"/>
              <a:gd name="T55" fmla="*/ 68263 h 56"/>
              <a:gd name="T56" fmla="*/ 76200 w 56"/>
              <a:gd name="T57" fmla="*/ 79375 h 56"/>
              <a:gd name="T58" fmla="*/ 57150 w 56"/>
              <a:gd name="T59" fmla="*/ 88900 h 56"/>
              <a:gd name="T60" fmla="*/ 25400 w 56"/>
              <a:gd name="T61" fmla="*/ 88900 h 56"/>
              <a:gd name="T62" fmla="*/ 6350 w 56"/>
              <a:gd name="T63" fmla="*/ 73025 h 5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6">
                <a:moveTo>
                  <a:pt x="0" y="40"/>
                </a:moveTo>
                <a:lnTo>
                  <a:pt x="12" y="36"/>
                </a:lnTo>
                <a:lnTo>
                  <a:pt x="12" y="43"/>
                </a:lnTo>
                <a:lnTo>
                  <a:pt x="16" y="43"/>
                </a:lnTo>
                <a:lnTo>
                  <a:pt x="20" y="46"/>
                </a:lnTo>
                <a:lnTo>
                  <a:pt x="28" y="46"/>
                </a:lnTo>
                <a:lnTo>
                  <a:pt x="36" y="46"/>
                </a:lnTo>
                <a:lnTo>
                  <a:pt x="40" y="46"/>
                </a:lnTo>
                <a:lnTo>
                  <a:pt x="40" y="43"/>
                </a:lnTo>
                <a:lnTo>
                  <a:pt x="44" y="40"/>
                </a:lnTo>
                <a:lnTo>
                  <a:pt x="40" y="36"/>
                </a:lnTo>
                <a:lnTo>
                  <a:pt x="32" y="33"/>
                </a:lnTo>
                <a:lnTo>
                  <a:pt x="28" y="33"/>
                </a:lnTo>
                <a:lnTo>
                  <a:pt x="16" y="30"/>
                </a:lnTo>
                <a:lnTo>
                  <a:pt x="12" y="26"/>
                </a:lnTo>
                <a:lnTo>
                  <a:pt x="8" y="26"/>
                </a:lnTo>
                <a:lnTo>
                  <a:pt x="4" y="23"/>
                </a:lnTo>
                <a:lnTo>
                  <a:pt x="0" y="20"/>
                </a:lnTo>
                <a:lnTo>
                  <a:pt x="0" y="13"/>
                </a:lnTo>
                <a:lnTo>
                  <a:pt x="0" y="10"/>
                </a:lnTo>
                <a:lnTo>
                  <a:pt x="4" y="6"/>
                </a:lnTo>
                <a:lnTo>
                  <a:pt x="4" y="3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6"/>
                </a:lnTo>
                <a:lnTo>
                  <a:pt x="48" y="10"/>
                </a:lnTo>
                <a:lnTo>
                  <a:pt x="52" y="13"/>
                </a:lnTo>
                <a:lnTo>
                  <a:pt x="40" y="16"/>
                </a:lnTo>
                <a:lnTo>
                  <a:pt x="36" y="13"/>
                </a:lnTo>
                <a:lnTo>
                  <a:pt x="36" y="10"/>
                </a:lnTo>
                <a:lnTo>
                  <a:pt x="32" y="6"/>
                </a:lnTo>
                <a:lnTo>
                  <a:pt x="24" y="6"/>
                </a:lnTo>
                <a:lnTo>
                  <a:pt x="20" y="6"/>
                </a:lnTo>
                <a:lnTo>
                  <a:pt x="16" y="10"/>
                </a:lnTo>
                <a:lnTo>
                  <a:pt x="12" y="10"/>
                </a:lnTo>
                <a:lnTo>
                  <a:pt x="12" y="13"/>
                </a:lnTo>
                <a:lnTo>
                  <a:pt x="12" y="16"/>
                </a:lnTo>
                <a:lnTo>
                  <a:pt x="16" y="16"/>
                </a:lnTo>
                <a:lnTo>
                  <a:pt x="20" y="20"/>
                </a:lnTo>
                <a:lnTo>
                  <a:pt x="28" y="20"/>
                </a:lnTo>
                <a:lnTo>
                  <a:pt x="36" y="23"/>
                </a:lnTo>
                <a:lnTo>
                  <a:pt x="44" y="26"/>
                </a:lnTo>
                <a:lnTo>
                  <a:pt x="48" y="26"/>
                </a:lnTo>
                <a:lnTo>
                  <a:pt x="52" y="30"/>
                </a:lnTo>
                <a:lnTo>
                  <a:pt x="52" y="33"/>
                </a:lnTo>
                <a:lnTo>
                  <a:pt x="56" y="40"/>
                </a:lnTo>
                <a:lnTo>
                  <a:pt x="52" y="43"/>
                </a:lnTo>
                <a:lnTo>
                  <a:pt x="52" y="46"/>
                </a:lnTo>
                <a:lnTo>
                  <a:pt x="48" y="50"/>
                </a:lnTo>
                <a:lnTo>
                  <a:pt x="40" y="53"/>
                </a:lnTo>
                <a:lnTo>
                  <a:pt x="36" y="56"/>
                </a:lnTo>
                <a:lnTo>
                  <a:pt x="28" y="56"/>
                </a:lnTo>
                <a:lnTo>
                  <a:pt x="16" y="56"/>
                </a:lnTo>
                <a:lnTo>
                  <a:pt x="8" y="53"/>
                </a:lnTo>
                <a:lnTo>
                  <a:pt x="4" y="46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98" name="Rectangle 290"/>
          <p:cNvSpPr>
            <a:spLocks noChangeArrowheads="1"/>
          </p:cNvSpPr>
          <p:nvPr/>
        </p:nvSpPr>
        <p:spPr bwMode="auto">
          <a:xfrm>
            <a:off x="4716463" y="3054350"/>
            <a:ext cx="19050" cy="12223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499" name="Freeform 291"/>
          <p:cNvSpPr>
            <a:spLocks noEditPoints="1"/>
          </p:cNvSpPr>
          <p:nvPr/>
        </p:nvSpPr>
        <p:spPr bwMode="auto">
          <a:xfrm>
            <a:off x="4754563" y="3087688"/>
            <a:ext cx="95250" cy="88900"/>
          </a:xfrm>
          <a:custGeom>
            <a:avLst/>
            <a:gdLst>
              <a:gd name="T0" fmla="*/ 0 w 60"/>
              <a:gd name="T1" fmla="*/ 41275 h 56"/>
              <a:gd name="T2" fmla="*/ 6350 w 60"/>
              <a:gd name="T3" fmla="*/ 25400 h 56"/>
              <a:gd name="T4" fmla="*/ 6350 w 60"/>
              <a:gd name="T5" fmla="*/ 15875 h 56"/>
              <a:gd name="T6" fmla="*/ 19050 w 60"/>
              <a:gd name="T7" fmla="*/ 4763 h 56"/>
              <a:gd name="T8" fmla="*/ 31750 w 60"/>
              <a:gd name="T9" fmla="*/ 0 h 56"/>
              <a:gd name="T10" fmla="*/ 50800 w 60"/>
              <a:gd name="T11" fmla="*/ 0 h 56"/>
              <a:gd name="T12" fmla="*/ 69850 w 60"/>
              <a:gd name="T13" fmla="*/ 0 h 56"/>
              <a:gd name="T14" fmla="*/ 82550 w 60"/>
              <a:gd name="T15" fmla="*/ 9525 h 56"/>
              <a:gd name="T16" fmla="*/ 95250 w 60"/>
              <a:gd name="T17" fmla="*/ 20638 h 56"/>
              <a:gd name="T18" fmla="*/ 95250 w 60"/>
              <a:gd name="T19" fmla="*/ 41275 h 56"/>
              <a:gd name="T20" fmla="*/ 95250 w 60"/>
              <a:gd name="T21" fmla="*/ 57150 h 56"/>
              <a:gd name="T22" fmla="*/ 88900 w 60"/>
              <a:gd name="T23" fmla="*/ 68263 h 56"/>
              <a:gd name="T24" fmla="*/ 82550 w 60"/>
              <a:gd name="T25" fmla="*/ 79375 h 56"/>
              <a:gd name="T26" fmla="*/ 76200 w 60"/>
              <a:gd name="T27" fmla="*/ 84138 h 56"/>
              <a:gd name="T28" fmla="*/ 63500 w 60"/>
              <a:gd name="T29" fmla="*/ 88900 h 56"/>
              <a:gd name="T30" fmla="*/ 50800 w 60"/>
              <a:gd name="T31" fmla="*/ 88900 h 56"/>
              <a:gd name="T32" fmla="*/ 31750 w 60"/>
              <a:gd name="T33" fmla="*/ 84138 h 56"/>
              <a:gd name="T34" fmla="*/ 12700 w 60"/>
              <a:gd name="T35" fmla="*/ 79375 h 56"/>
              <a:gd name="T36" fmla="*/ 6350 w 60"/>
              <a:gd name="T37" fmla="*/ 68263 h 56"/>
              <a:gd name="T38" fmla="*/ 6350 w 60"/>
              <a:gd name="T39" fmla="*/ 57150 h 56"/>
              <a:gd name="T40" fmla="*/ 0 w 60"/>
              <a:gd name="T41" fmla="*/ 41275 h 56"/>
              <a:gd name="T42" fmla="*/ 19050 w 60"/>
              <a:gd name="T43" fmla="*/ 41275 h 56"/>
              <a:gd name="T44" fmla="*/ 25400 w 60"/>
              <a:gd name="T45" fmla="*/ 57150 h 56"/>
              <a:gd name="T46" fmla="*/ 31750 w 60"/>
              <a:gd name="T47" fmla="*/ 68263 h 56"/>
              <a:gd name="T48" fmla="*/ 38100 w 60"/>
              <a:gd name="T49" fmla="*/ 73025 h 56"/>
              <a:gd name="T50" fmla="*/ 50800 w 60"/>
              <a:gd name="T51" fmla="*/ 73025 h 56"/>
              <a:gd name="T52" fmla="*/ 63500 w 60"/>
              <a:gd name="T53" fmla="*/ 73025 h 56"/>
              <a:gd name="T54" fmla="*/ 69850 w 60"/>
              <a:gd name="T55" fmla="*/ 68263 h 56"/>
              <a:gd name="T56" fmla="*/ 76200 w 60"/>
              <a:gd name="T57" fmla="*/ 57150 h 56"/>
              <a:gd name="T58" fmla="*/ 76200 w 60"/>
              <a:gd name="T59" fmla="*/ 41275 h 56"/>
              <a:gd name="T60" fmla="*/ 76200 w 60"/>
              <a:gd name="T61" fmla="*/ 31750 h 56"/>
              <a:gd name="T62" fmla="*/ 69850 w 60"/>
              <a:gd name="T63" fmla="*/ 20638 h 56"/>
              <a:gd name="T64" fmla="*/ 63500 w 60"/>
              <a:gd name="T65" fmla="*/ 15875 h 56"/>
              <a:gd name="T66" fmla="*/ 50800 w 60"/>
              <a:gd name="T67" fmla="*/ 9525 h 56"/>
              <a:gd name="T68" fmla="*/ 38100 w 60"/>
              <a:gd name="T69" fmla="*/ 15875 h 56"/>
              <a:gd name="T70" fmla="*/ 31750 w 60"/>
              <a:gd name="T71" fmla="*/ 20638 h 56"/>
              <a:gd name="T72" fmla="*/ 25400 w 60"/>
              <a:gd name="T73" fmla="*/ 31750 h 56"/>
              <a:gd name="T74" fmla="*/ 19050 w 60"/>
              <a:gd name="T75" fmla="*/ 41275 h 5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6">
                <a:moveTo>
                  <a:pt x="0" y="26"/>
                </a:moveTo>
                <a:lnTo>
                  <a:pt x="4" y="16"/>
                </a:lnTo>
                <a:lnTo>
                  <a:pt x="4" y="10"/>
                </a:lnTo>
                <a:lnTo>
                  <a:pt x="12" y="3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6"/>
                </a:lnTo>
                <a:lnTo>
                  <a:pt x="60" y="13"/>
                </a:lnTo>
                <a:lnTo>
                  <a:pt x="60" y="26"/>
                </a:lnTo>
                <a:lnTo>
                  <a:pt x="60" y="36"/>
                </a:lnTo>
                <a:lnTo>
                  <a:pt x="56" y="43"/>
                </a:lnTo>
                <a:lnTo>
                  <a:pt x="52" y="50"/>
                </a:lnTo>
                <a:lnTo>
                  <a:pt x="48" y="53"/>
                </a:lnTo>
                <a:lnTo>
                  <a:pt x="40" y="56"/>
                </a:lnTo>
                <a:lnTo>
                  <a:pt x="32" y="56"/>
                </a:lnTo>
                <a:lnTo>
                  <a:pt x="20" y="53"/>
                </a:lnTo>
                <a:lnTo>
                  <a:pt x="8" y="50"/>
                </a:lnTo>
                <a:lnTo>
                  <a:pt x="4" y="43"/>
                </a:lnTo>
                <a:lnTo>
                  <a:pt x="4" y="36"/>
                </a:lnTo>
                <a:lnTo>
                  <a:pt x="0" y="26"/>
                </a:lnTo>
                <a:close/>
                <a:moveTo>
                  <a:pt x="12" y="26"/>
                </a:moveTo>
                <a:lnTo>
                  <a:pt x="16" y="36"/>
                </a:lnTo>
                <a:lnTo>
                  <a:pt x="20" y="43"/>
                </a:lnTo>
                <a:lnTo>
                  <a:pt x="24" y="46"/>
                </a:lnTo>
                <a:lnTo>
                  <a:pt x="32" y="46"/>
                </a:lnTo>
                <a:lnTo>
                  <a:pt x="40" y="46"/>
                </a:lnTo>
                <a:lnTo>
                  <a:pt x="44" y="43"/>
                </a:lnTo>
                <a:lnTo>
                  <a:pt x="48" y="36"/>
                </a:lnTo>
                <a:lnTo>
                  <a:pt x="48" y="26"/>
                </a:lnTo>
                <a:lnTo>
                  <a:pt x="48" y="20"/>
                </a:lnTo>
                <a:lnTo>
                  <a:pt x="44" y="13"/>
                </a:lnTo>
                <a:lnTo>
                  <a:pt x="40" y="10"/>
                </a:lnTo>
                <a:lnTo>
                  <a:pt x="32" y="6"/>
                </a:lnTo>
                <a:lnTo>
                  <a:pt x="24" y="10"/>
                </a:lnTo>
                <a:lnTo>
                  <a:pt x="20" y="13"/>
                </a:lnTo>
                <a:lnTo>
                  <a:pt x="16" y="20"/>
                </a:lnTo>
                <a:lnTo>
                  <a:pt x="12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00" name="Freeform 292"/>
          <p:cNvSpPr>
            <a:spLocks/>
          </p:cNvSpPr>
          <p:nvPr/>
        </p:nvSpPr>
        <p:spPr bwMode="auto">
          <a:xfrm>
            <a:off x="4862513" y="3054350"/>
            <a:ext cx="50800" cy="122238"/>
          </a:xfrm>
          <a:custGeom>
            <a:avLst/>
            <a:gdLst>
              <a:gd name="T0" fmla="*/ 50800 w 32"/>
              <a:gd name="T1" fmla="*/ 106363 h 77"/>
              <a:gd name="T2" fmla="*/ 50800 w 32"/>
              <a:gd name="T3" fmla="*/ 122238 h 77"/>
              <a:gd name="T4" fmla="*/ 44450 w 32"/>
              <a:gd name="T5" fmla="*/ 122238 h 77"/>
              <a:gd name="T6" fmla="*/ 38100 w 32"/>
              <a:gd name="T7" fmla="*/ 122238 h 77"/>
              <a:gd name="T8" fmla="*/ 31750 w 32"/>
              <a:gd name="T9" fmla="*/ 122238 h 77"/>
              <a:gd name="T10" fmla="*/ 25400 w 32"/>
              <a:gd name="T11" fmla="*/ 117475 h 77"/>
              <a:gd name="T12" fmla="*/ 19050 w 32"/>
              <a:gd name="T13" fmla="*/ 117475 h 77"/>
              <a:gd name="T14" fmla="*/ 19050 w 32"/>
              <a:gd name="T15" fmla="*/ 112713 h 77"/>
              <a:gd name="T16" fmla="*/ 12700 w 32"/>
              <a:gd name="T17" fmla="*/ 106363 h 77"/>
              <a:gd name="T18" fmla="*/ 12700 w 32"/>
              <a:gd name="T19" fmla="*/ 96838 h 77"/>
              <a:gd name="T20" fmla="*/ 12700 w 32"/>
              <a:gd name="T21" fmla="*/ 49213 h 77"/>
              <a:gd name="T22" fmla="*/ 0 w 32"/>
              <a:gd name="T23" fmla="*/ 49213 h 77"/>
              <a:gd name="T24" fmla="*/ 0 w 32"/>
              <a:gd name="T25" fmla="*/ 33338 h 77"/>
              <a:gd name="T26" fmla="*/ 12700 w 32"/>
              <a:gd name="T27" fmla="*/ 33338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3338 h 77"/>
              <a:gd name="T34" fmla="*/ 50800 w 32"/>
              <a:gd name="T35" fmla="*/ 33338 h 77"/>
              <a:gd name="T36" fmla="*/ 50800 w 32"/>
              <a:gd name="T37" fmla="*/ 49213 h 77"/>
              <a:gd name="T38" fmla="*/ 31750 w 32"/>
              <a:gd name="T39" fmla="*/ 49213 h 77"/>
              <a:gd name="T40" fmla="*/ 31750 w 32"/>
              <a:gd name="T41" fmla="*/ 96838 h 77"/>
              <a:gd name="T42" fmla="*/ 31750 w 32"/>
              <a:gd name="T43" fmla="*/ 101600 h 77"/>
              <a:gd name="T44" fmla="*/ 31750 w 32"/>
              <a:gd name="T45" fmla="*/ 106363 h 77"/>
              <a:gd name="T46" fmla="*/ 38100 w 32"/>
              <a:gd name="T47" fmla="*/ 106363 h 77"/>
              <a:gd name="T48" fmla="*/ 38100 w 32"/>
              <a:gd name="T49" fmla="*/ 106363 h 77"/>
              <a:gd name="T50" fmla="*/ 38100 w 32"/>
              <a:gd name="T51" fmla="*/ 106363 h 77"/>
              <a:gd name="T52" fmla="*/ 44450 w 32"/>
              <a:gd name="T53" fmla="*/ 106363 h 77"/>
              <a:gd name="T54" fmla="*/ 44450 w 32"/>
              <a:gd name="T55" fmla="*/ 106363 h 77"/>
              <a:gd name="T56" fmla="*/ 5080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4"/>
                </a:lnTo>
                <a:lnTo>
                  <a:pt x="12" y="74"/>
                </a:lnTo>
                <a:lnTo>
                  <a:pt x="12" y="71"/>
                </a:lnTo>
                <a:lnTo>
                  <a:pt x="8" y="67"/>
                </a:lnTo>
                <a:lnTo>
                  <a:pt x="8" y="61"/>
                </a:lnTo>
                <a:lnTo>
                  <a:pt x="8" y="31"/>
                </a:lnTo>
                <a:lnTo>
                  <a:pt x="0" y="31"/>
                </a:lnTo>
                <a:lnTo>
                  <a:pt x="0" y="21"/>
                </a:lnTo>
                <a:lnTo>
                  <a:pt x="8" y="21"/>
                </a:lnTo>
                <a:lnTo>
                  <a:pt x="8" y="7"/>
                </a:lnTo>
                <a:lnTo>
                  <a:pt x="20" y="0"/>
                </a:lnTo>
                <a:lnTo>
                  <a:pt x="20" y="21"/>
                </a:lnTo>
                <a:lnTo>
                  <a:pt x="32" y="21"/>
                </a:lnTo>
                <a:lnTo>
                  <a:pt x="32" y="31"/>
                </a:lnTo>
                <a:lnTo>
                  <a:pt x="20" y="31"/>
                </a:lnTo>
                <a:lnTo>
                  <a:pt x="20" y="61"/>
                </a:lnTo>
                <a:lnTo>
                  <a:pt x="20" y="64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01" name="Rectangle 293"/>
          <p:cNvSpPr>
            <a:spLocks noChangeArrowheads="1"/>
          </p:cNvSpPr>
          <p:nvPr/>
        </p:nvSpPr>
        <p:spPr bwMode="auto">
          <a:xfrm>
            <a:off x="6159500" y="2338388"/>
            <a:ext cx="1741488" cy="239712"/>
          </a:xfrm>
          <a:prstGeom prst="rect">
            <a:avLst/>
          </a:prstGeom>
          <a:solidFill>
            <a:srgbClr val="FBE1C8"/>
          </a:solidFill>
          <a:ln w="0">
            <a:solidFill>
              <a:srgbClr val="FBE1C8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502" name="Rectangle 294"/>
          <p:cNvSpPr>
            <a:spLocks noChangeArrowheads="1"/>
          </p:cNvSpPr>
          <p:nvPr/>
        </p:nvSpPr>
        <p:spPr bwMode="auto">
          <a:xfrm>
            <a:off x="6159500" y="2338388"/>
            <a:ext cx="1741488" cy="2397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503" name="Freeform 295"/>
          <p:cNvSpPr>
            <a:spLocks noEditPoints="1"/>
          </p:cNvSpPr>
          <p:nvPr/>
        </p:nvSpPr>
        <p:spPr bwMode="auto">
          <a:xfrm>
            <a:off x="6610350" y="2381250"/>
            <a:ext cx="114300" cy="122238"/>
          </a:xfrm>
          <a:custGeom>
            <a:avLst/>
            <a:gdLst>
              <a:gd name="T0" fmla="*/ 0 w 72"/>
              <a:gd name="T1" fmla="*/ 122238 h 77"/>
              <a:gd name="T2" fmla="*/ 0 w 72"/>
              <a:gd name="T3" fmla="*/ 0 h 77"/>
              <a:gd name="T4" fmla="*/ 44450 w 72"/>
              <a:gd name="T5" fmla="*/ 0 h 77"/>
              <a:gd name="T6" fmla="*/ 63500 w 72"/>
              <a:gd name="T7" fmla="*/ 0 h 77"/>
              <a:gd name="T8" fmla="*/ 69850 w 72"/>
              <a:gd name="T9" fmla="*/ 0 h 77"/>
              <a:gd name="T10" fmla="*/ 82550 w 72"/>
              <a:gd name="T11" fmla="*/ 4763 h 77"/>
              <a:gd name="T12" fmla="*/ 95250 w 72"/>
              <a:gd name="T13" fmla="*/ 11113 h 77"/>
              <a:gd name="T14" fmla="*/ 101600 w 72"/>
              <a:gd name="T15" fmla="*/ 15875 h 77"/>
              <a:gd name="T16" fmla="*/ 107950 w 72"/>
              <a:gd name="T17" fmla="*/ 26988 h 77"/>
              <a:gd name="T18" fmla="*/ 114300 w 72"/>
              <a:gd name="T19" fmla="*/ 42863 h 77"/>
              <a:gd name="T20" fmla="*/ 114300 w 72"/>
              <a:gd name="T21" fmla="*/ 58738 h 77"/>
              <a:gd name="T22" fmla="*/ 114300 w 72"/>
              <a:gd name="T23" fmla="*/ 68263 h 77"/>
              <a:gd name="T24" fmla="*/ 114300 w 72"/>
              <a:gd name="T25" fmla="*/ 84138 h 77"/>
              <a:gd name="T26" fmla="*/ 107950 w 72"/>
              <a:gd name="T27" fmla="*/ 90488 h 77"/>
              <a:gd name="T28" fmla="*/ 101600 w 72"/>
              <a:gd name="T29" fmla="*/ 100013 h 77"/>
              <a:gd name="T30" fmla="*/ 95250 w 72"/>
              <a:gd name="T31" fmla="*/ 106363 h 77"/>
              <a:gd name="T32" fmla="*/ 88900 w 72"/>
              <a:gd name="T33" fmla="*/ 111125 h 77"/>
              <a:gd name="T34" fmla="*/ 82550 w 72"/>
              <a:gd name="T35" fmla="*/ 115888 h 77"/>
              <a:gd name="T36" fmla="*/ 69850 w 72"/>
              <a:gd name="T37" fmla="*/ 115888 h 77"/>
              <a:gd name="T38" fmla="*/ 63500 w 72"/>
              <a:gd name="T39" fmla="*/ 115888 h 77"/>
              <a:gd name="T40" fmla="*/ 50800 w 72"/>
              <a:gd name="T41" fmla="*/ 122238 h 77"/>
              <a:gd name="T42" fmla="*/ 0 w 72"/>
              <a:gd name="T43" fmla="*/ 122238 h 77"/>
              <a:gd name="T44" fmla="*/ 19050 w 72"/>
              <a:gd name="T45" fmla="*/ 106363 h 77"/>
              <a:gd name="T46" fmla="*/ 44450 w 72"/>
              <a:gd name="T47" fmla="*/ 106363 h 77"/>
              <a:gd name="T48" fmla="*/ 57150 w 72"/>
              <a:gd name="T49" fmla="*/ 106363 h 77"/>
              <a:gd name="T50" fmla="*/ 69850 w 72"/>
              <a:gd name="T51" fmla="*/ 100013 h 77"/>
              <a:gd name="T52" fmla="*/ 76200 w 72"/>
              <a:gd name="T53" fmla="*/ 100013 h 77"/>
              <a:gd name="T54" fmla="*/ 82550 w 72"/>
              <a:gd name="T55" fmla="*/ 95250 h 77"/>
              <a:gd name="T56" fmla="*/ 88900 w 72"/>
              <a:gd name="T57" fmla="*/ 90488 h 77"/>
              <a:gd name="T58" fmla="*/ 95250 w 72"/>
              <a:gd name="T59" fmla="*/ 79375 h 77"/>
              <a:gd name="T60" fmla="*/ 95250 w 72"/>
              <a:gd name="T61" fmla="*/ 68263 h 77"/>
              <a:gd name="T62" fmla="*/ 95250 w 72"/>
              <a:gd name="T63" fmla="*/ 58738 h 77"/>
              <a:gd name="T64" fmla="*/ 95250 w 72"/>
              <a:gd name="T65" fmla="*/ 42863 h 77"/>
              <a:gd name="T66" fmla="*/ 88900 w 72"/>
              <a:gd name="T67" fmla="*/ 26988 h 77"/>
              <a:gd name="T68" fmla="*/ 82550 w 72"/>
              <a:gd name="T69" fmla="*/ 20638 h 77"/>
              <a:gd name="T70" fmla="*/ 69850 w 72"/>
              <a:gd name="T71" fmla="*/ 15875 h 77"/>
              <a:gd name="T72" fmla="*/ 63500 w 72"/>
              <a:gd name="T73" fmla="*/ 11113 h 77"/>
              <a:gd name="T74" fmla="*/ 44450 w 72"/>
              <a:gd name="T75" fmla="*/ 11113 h 77"/>
              <a:gd name="T76" fmla="*/ 19050 w 72"/>
              <a:gd name="T77" fmla="*/ 11113 h 77"/>
              <a:gd name="T78" fmla="*/ 19050 w 72"/>
              <a:gd name="T79" fmla="*/ 106363 h 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2" h="77">
                <a:moveTo>
                  <a:pt x="0" y="77"/>
                </a:moveTo>
                <a:lnTo>
                  <a:pt x="0" y="0"/>
                </a:lnTo>
                <a:lnTo>
                  <a:pt x="28" y="0"/>
                </a:lnTo>
                <a:lnTo>
                  <a:pt x="40" y="0"/>
                </a:lnTo>
                <a:lnTo>
                  <a:pt x="44" y="0"/>
                </a:lnTo>
                <a:lnTo>
                  <a:pt x="52" y="3"/>
                </a:lnTo>
                <a:lnTo>
                  <a:pt x="60" y="7"/>
                </a:lnTo>
                <a:lnTo>
                  <a:pt x="64" y="10"/>
                </a:lnTo>
                <a:lnTo>
                  <a:pt x="68" y="17"/>
                </a:lnTo>
                <a:lnTo>
                  <a:pt x="72" y="27"/>
                </a:lnTo>
                <a:lnTo>
                  <a:pt x="72" y="37"/>
                </a:lnTo>
                <a:lnTo>
                  <a:pt x="72" y="43"/>
                </a:lnTo>
                <a:lnTo>
                  <a:pt x="72" y="53"/>
                </a:lnTo>
                <a:lnTo>
                  <a:pt x="68" y="57"/>
                </a:lnTo>
                <a:lnTo>
                  <a:pt x="64" y="63"/>
                </a:lnTo>
                <a:lnTo>
                  <a:pt x="60" y="67"/>
                </a:lnTo>
                <a:lnTo>
                  <a:pt x="56" y="70"/>
                </a:lnTo>
                <a:lnTo>
                  <a:pt x="52" y="73"/>
                </a:lnTo>
                <a:lnTo>
                  <a:pt x="44" y="73"/>
                </a:lnTo>
                <a:lnTo>
                  <a:pt x="40" y="73"/>
                </a:lnTo>
                <a:lnTo>
                  <a:pt x="32" y="77"/>
                </a:lnTo>
                <a:lnTo>
                  <a:pt x="0" y="77"/>
                </a:lnTo>
                <a:close/>
                <a:moveTo>
                  <a:pt x="12" y="67"/>
                </a:moveTo>
                <a:lnTo>
                  <a:pt x="28" y="67"/>
                </a:lnTo>
                <a:lnTo>
                  <a:pt x="36" y="67"/>
                </a:lnTo>
                <a:lnTo>
                  <a:pt x="44" y="63"/>
                </a:lnTo>
                <a:lnTo>
                  <a:pt x="48" y="63"/>
                </a:lnTo>
                <a:lnTo>
                  <a:pt x="52" y="60"/>
                </a:lnTo>
                <a:lnTo>
                  <a:pt x="56" y="57"/>
                </a:lnTo>
                <a:lnTo>
                  <a:pt x="60" y="50"/>
                </a:lnTo>
                <a:lnTo>
                  <a:pt x="60" y="43"/>
                </a:lnTo>
                <a:lnTo>
                  <a:pt x="60" y="37"/>
                </a:lnTo>
                <a:lnTo>
                  <a:pt x="60" y="27"/>
                </a:lnTo>
                <a:lnTo>
                  <a:pt x="56" y="17"/>
                </a:lnTo>
                <a:lnTo>
                  <a:pt x="52" y="13"/>
                </a:lnTo>
                <a:lnTo>
                  <a:pt x="44" y="10"/>
                </a:lnTo>
                <a:lnTo>
                  <a:pt x="40" y="7"/>
                </a:lnTo>
                <a:lnTo>
                  <a:pt x="28" y="7"/>
                </a:lnTo>
                <a:lnTo>
                  <a:pt x="12" y="7"/>
                </a:lnTo>
                <a:lnTo>
                  <a:pt x="1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04" name="Freeform 296"/>
          <p:cNvSpPr>
            <a:spLocks noEditPoints="1"/>
          </p:cNvSpPr>
          <p:nvPr/>
        </p:nvSpPr>
        <p:spPr bwMode="auto">
          <a:xfrm>
            <a:off x="6743700" y="2413000"/>
            <a:ext cx="95250" cy="90488"/>
          </a:xfrm>
          <a:custGeom>
            <a:avLst/>
            <a:gdLst>
              <a:gd name="T0" fmla="*/ 76200 w 60"/>
              <a:gd name="T1" fmla="*/ 63500 h 57"/>
              <a:gd name="T2" fmla="*/ 95250 w 60"/>
              <a:gd name="T3" fmla="*/ 63500 h 57"/>
              <a:gd name="T4" fmla="*/ 88900 w 60"/>
              <a:gd name="T5" fmla="*/ 74613 h 57"/>
              <a:gd name="T6" fmla="*/ 82550 w 60"/>
              <a:gd name="T7" fmla="*/ 84138 h 57"/>
              <a:gd name="T8" fmla="*/ 69850 w 60"/>
              <a:gd name="T9" fmla="*/ 90488 h 57"/>
              <a:gd name="T10" fmla="*/ 50800 w 60"/>
              <a:gd name="T11" fmla="*/ 90488 h 57"/>
              <a:gd name="T12" fmla="*/ 31750 w 60"/>
              <a:gd name="T13" fmla="*/ 84138 h 57"/>
              <a:gd name="T14" fmla="*/ 12700 w 60"/>
              <a:gd name="T15" fmla="*/ 79375 h 57"/>
              <a:gd name="T16" fmla="*/ 0 w 60"/>
              <a:gd name="T17" fmla="*/ 63500 h 57"/>
              <a:gd name="T18" fmla="*/ 0 w 60"/>
              <a:gd name="T19" fmla="*/ 42863 h 57"/>
              <a:gd name="T20" fmla="*/ 0 w 60"/>
              <a:gd name="T21" fmla="*/ 31750 h 57"/>
              <a:gd name="T22" fmla="*/ 6350 w 60"/>
              <a:gd name="T23" fmla="*/ 20638 h 57"/>
              <a:gd name="T24" fmla="*/ 12700 w 60"/>
              <a:gd name="T25" fmla="*/ 11113 h 57"/>
              <a:gd name="T26" fmla="*/ 31750 w 60"/>
              <a:gd name="T27" fmla="*/ 0 h 57"/>
              <a:gd name="T28" fmla="*/ 50800 w 60"/>
              <a:gd name="T29" fmla="*/ 0 h 57"/>
              <a:gd name="T30" fmla="*/ 69850 w 60"/>
              <a:gd name="T31" fmla="*/ 0 h 57"/>
              <a:gd name="T32" fmla="*/ 82550 w 60"/>
              <a:gd name="T33" fmla="*/ 11113 h 57"/>
              <a:gd name="T34" fmla="*/ 95250 w 60"/>
              <a:gd name="T35" fmla="*/ 26988 h 57"/>
              <a:gd name="T36" fmla="*/ 95250 w 60"/>
              <a:gd name="T37" fmla="*/ 42863 h 57"/>
              <a:gd name="T38" fmla="*/ 95250 w 60"/>
              <a:gd name="T39" fmla="*/ 42863 h 57"/>
              <a:gd name="T40" fmla="*/ 95250 w 60"/>
              <a:gd name="T41" fmla="*/ 47625 h 57"/>
              <a:gd name="T42" fmla="*/ 19050 w 60"/>
              <a:gd name="T43" fmla="*/ 47625 h 57"/>
              <a:gd name="T44" fmla="*/ 19050 w 60"/>
              <a:gd name="T45" fmla="*/ 58738 h 57"/>
              <a:gd name="T46" fmla="*/ 25400 w 60"/>
              <a:gd name="T47" fmla="*/ 68263 h 57"/>
              <a:gd name="T48" fmla="*/ 38100 w 60"/>
              <a:gd name="T49" fmla="*/ 74613 h 57"/>
              <a:gd name="T50" fmla="*/ 50800 w 60"/>
              <a:gd name="T51" fmla="*/ 74613 h 57"/>
              <a:gd name="T52" fmla="*/ 57150 w 60"/>
              <a:gd name="T53" fmla="*/ 74613 h 57"/>
              <a:gd name="T54" fmla="*/ 69850 w 60"/>
              <a:gd name="T55" fmla="*/ 74613 h 57"/>
              <a:gd name="T56" fmla="*/ 76200 w 60"/>
              <a:gd name="T57" fmla="*/ 68263 h 57"/>
              <a:gd name="T58" fmla="*/ 76200 w 60"/>
              <a:gd name="T59" fmla="*/ 63500 h 57"/>
              <a:gd name="T60" fmla="*/ 19050 w 60"/>
              <a:gd name="T61" fmla="*/ 31750 h 57"/>
              <a:gd name="T62" fmla="*/ 76200 w 60"/>
              <a:gd name="T63" fmla="*/ 31750 h 57"/>
              <a:gd name="T64" fmla="*/ 76200 w 60"/>
              <a:gd name="T65" fmla="*/ 26988 h 57"/>
              <a:gd name="T66" fmla="*/ 69850 w 60"/>
              <a:gd name="T67" fmla="*/ 20638 h 57"/>
              <a:gd name="T68" fmla="*/ 63500 w 60"/>
              <a:gd name="T69" fmla="*/ 15875 h 57"/>
              <a:gd name="T70" fmla="*/ 50800 w 60"/>
              <a:gd name="T71" fmla="*/ 11113 h 57"/>
              <a:gd name="T72" fmla="*/ 38100 w 60"/>
              <a:gd name="T73" fmla="*/ 15875 h 57"/>
              <a:gd name="T74" fmla="*/ 25400 w 60"/>
              <a:gd name="T75" fmla="*/ 15875 h 57"/>
              <a:gd name="T76" fmla="*/ 19050 w 60"/>
              <a:gd name="T77" fmla="*/ 26988 h 57"/>
              <a:gd name="T78" fmla="*/ 19050 w 60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57">
                <a:moveTo>
                  <a:pt x="48" y="40"/>
                </a:moveTo>
                <a:lnTo>
                  <a:pt x="60" y="40"/>
                </a:lnTo>
                <a:lnTo>
                  <a:pt x="56" y="47"/>
                </a:lnTo>
                <a:lnTo>
                  <a:pt x="52" y="53"/>
                </a:lnTo>
                <a:lnTo>
                  <a:pt x="44" y="57"/>
                </a:lnTo>
                <a:lnTo>
                  <a:pt x="32" y="57"/>
                </a:lnTo>
                <a:lnTo>
                  <a:pt x="20" y="53"/>
                </a:lnTo>
                <a:lnTo>
                  <a:pt x="8" y="50"/>
                </a:lnTo>
                <a:lnTo>
                  <a:pt x="0" y="40"/>
                </a:lnTo>
                <a:lnTo>
                  <a:pt x="0" y="27"/>
                </a:lnTo>
                <a:lnTo>
                  <a:pt x="0" y="20"/>
                </a:lnTo>
                <a:lnTo>
                  <a:pt x="4" y="13"/>
                </a:lnTo>
                <a:lnTo>
                  <a:pt x="8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0" y="27"/>
                </a:lnTo>
                <a:lnTo>
                  <a:pt x="60" y="30"/>
                </a:lnTo>
                <a:lnTo>
                  <a:pt x="12" y="30"/>
                </a:lnTo>
                <a:lnTo>
                  <a:pt x="12" y="37"/>
                </a:lnTo>
                <a:lnTo>
                  <a:pt x="16" y="43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4" y="47"/>
                </a:lnTo>
                <a:lnTo>
                  <a:pt x="48" y="43"/>
                </a:lnTo>
                <a:lnTo>
                  <a:pt x="48" y="40"/>
                </a:lnTo>
                <a:close/>
                <a:moveTo>
                  <a:pt x="12" y="20"/>
                </a:moveTo>
                <a:lnTo>
                  <a:pt x="48" y="20"/>
                </a:lnTo>
                <a:lnTo>
                  <a:pt x="48" y="17"/>
                </a:lnTo>
                <a:lnTo>
                  <a:pt x="44" y="13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16" y="10"/>
                </a:lnTo>
                <a:lnTo>
                  <a:pt x="12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05" name="Rectangle 297"/>
          <p:cNvSpPr>
            <a:spLocks noChangeArrowheads="1"/>
          </p:cNvSpPr>
          <p:nvPr/>
        </p:nvSpPr>
        <p:spPr bwMode="auto">
          <a:xfrm>
            <a:off x="6864350" y="2381250"/>
            <a:ext cx="19050" cy="12223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506" name="Freeform 298"/>
          <p:cNvSpPr>
            <a:spLocks noEditPoints="1"/>
          </p:cNvSpPr>
          <p:nvPr/>
        </p:nvSpPr>
        <p:spPr bwMode="auto">
          <a:xfrm>
            <a:off x="6902450" y="2413000"/>
            <a:ext cx="95250" cy="90488"/>
          </a:xfrm>
          <a:custGeom>
            <a:avLst/>
            <a:gdLst>
              <a:gd name="T0" fmla="*/ 57150 w 60"/>
              <a:gd name="T1" fmla="*/ 84138 h 57"/>
              <a:gd name="T2" fmla="*/ 44450 w 60"/>
              <a:gd name="T3" fmla="*/ 90488 h 57"/>
              <a:gd name="T4" fmla="*/ 19050 w 60"/>
              <a:gd name="T5" fmla="*/ 90488 h 57"/>
              <a:gd name="T6" fmla="*/ 0 w 60"/>
              <a:gd name="T7" fmla="*/ 74613 h 57"/>
              <a:gd name="T8" fmla="*/ 0 w 60"/>
              <a:gd name="T9" fmla="*/ 58738 h 57"/>
              <a:gd name="T10" fmla="*/ 6350 w 60"/>
              <a:gd name="T11" fmla="*/ 47625 h 57"/>
              <a:gd name="T12" fmla="*/ 19050 w 60"/>
              <a:gd name="T13" fmla="*/ 42863 h 57"/>
              <a:gd name="T14" fmla="*/ 31750 w 60"/>
              <a:gd name="T15" fmla="*/ 36513 h 57"/>
              <a:gd name="T16" fmla="*/ 57150 w 60"/>
              <a:gd name="T17" fmla="*/ 31750 h 57"/>
              <a:gd name="T18" fmla="*/ 69850 w 60"/>
              <a:gd name="T19" fmla="*/ 26988 h 57"/>
              <a:gd name="T20" fmla="*/ 63500 w 60"/>
              <a:gd name="T21" fmla="*/ 20638 h 57"/>
              <a:gd name="T22" fmla="*/ 57150 w 60"/>
              <a:gd name="T23" fmla="*/ 11113 h 57"/>
              <a:gd name="T24" fmla="*/ 38100 w 60"/>
              <a:gd name="T25" fmla="*/ 11113 h 57"/>
              <a:gd name="T26" fmla="*/ 25400 w 60"/>
              <a:gd name="T27" fmla="*/ 20638 h 57"/>
              <a:gd name="T28" fmla="*/ 0 w 60"/>
              <a:gd name="T29" fmla="*/ 26988 h 57"/>
              <a:gd name="T30" fmla="*/ 6350 w 60"/>
              <a:gd name="T31" fmla="*/ 11113 h 57"/>
              <a:gd name="T32" fmla="*/ 25400 w 60"/>
              <a:gd name="T33" fmla="*/ 0 h 57"/>
              <a:gd name="T34" fmla="*/ 50800 w 60"/>
              <a:gd name="T35" fmla="*/ 0 h 57"/>
              <a:gd name="T36" fmla="*/ 69850 w 60"/>
              <a:gd name="T37" fmla="*/ 0 h 57"/>
              <a:gd name="T38" fmla="*/ 82550 w 60"/>
              <a:gd name="T39" fmla="*/ 4763 h 57"/>
              <a:gd name="T40" fmla="*/ 88900 w 60"/>
              <a:gd name="T41" fmla="*/ 15875 h 57"/>
              <a:gd name="T42" fmla="*/ 88900 w 60"/>
              <a:gd name="T43" fmla="*/ 31750 h 57"/>
              <a:gd name="T44" fmla="*/ 88900 w 60"/>
              <a:gd name="T45" fmla="*/ 63500 h 57"/>
              <a:gd name="T46" fmla="*/ 88900 w 60"/>
              <a:gd name="T47" fmla="*/ 79375 h 57"/>
              <a:gd name="T48" fmla="*/ 76200 w 60"/>
              <a:gd name="T49" fmla="*/ 90488 h 57"/>
              <a:gd name="T50" fmla="*/ 69850 w 60"/>
              <a:gd name="T51" fmla="*/ 79375 h 57"/>
              <a:gd name="T52" fmla="*/ 57150 w 60"/>
              <a:gd name="T53" fmla="*/ 47625 h 57"/>
              <a:gd name="T54" fmla="*/ 31750 w 60"/>
              <a:gd name="T55" fmla="*/ 52388 h 57"/>
              <a:gd name="T56" fmla="*/ 25400 w 60"/>
              <a:gd name="T57" fmla="*/ 52388 h 57"/>
              <a:gd name="T58" fmla="*/ 19050 w 60"/>
              <a:gd name="T59" fmla="*/ 58738 h 57"/>
              <a:gd name="T60" fmla="*/ 19050 w 60"/>
              <a:gd name="T61" fmla="*/ 68263 h 57"/>
              <a:gd name="T62" fmla="*/ 31750 w 60"/>
              <a:gd name="T63" fmla="*/ 74613 h 57"/>
              <a:gd name="T64" fmla="*/ 44450 w 60"/>
              <a:gd name="T65" fmla="*/ 74613 h 57"/>
              <a:gd name="T66" fmla="*/ 63500 w 60"/>
              <a:gd name="T67" fmla="*/ 68263 h 57"/>
              <a:gd name="T68" fmla="*/ 63500 w 60"/>
              <a:gd name="T69" fmla="*/ 58738 h 57"/>
              <a:gd name="T70" fmla="*/ 69850 w 60"/>
              <a:gd name="T71" fmla="*/ 47625 h 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57">
                <a:moveTo>
                  <a:pt x="44" y="50"/>
                </a:moveTo>
                <a:lnTo>
                  <a:pt x="36" y="53"/>
                </a:lnTo>
                <a:lnTo>
                  <a:pt x="32" y="53"/>
                </a:lnTo>
                <a:lnTo>
                  <a:pt x="28" y="57"/>
                </a:lnTo>
                <a:lnTo>
                  <a:pt x="20" y="57"/>
                </a:lnTo>
                <a:lnTo>
                  <a:pt x="12" y="57"/>
                </a:lnTo>
                <a:lnTo>
                  <a:pt x="4" y="53"/>
                </a:lnTo>
                <a:lnTo>
                  <a:pt x="0" y="47"/>
                </a:lnTo>
                <a:lnTo>
                  <a:pt x="0" y="40"/>
                </a:lnTo>
                <a:lnTo>
                  <a:pt x="0" y="37"/>
                </a:lnTo>
                <a:lnTo>
                  <a:pt x="0" y="33"/>
                </a:lnTo>
                <a:lnTo>
                  <a:pt x="4" y="30"/>
                </a:lnTo>
                <a:lnTo>
                  <a:pt x="8" y="27"/>
                </a:lnTo>
                <a:lnTo>
                  <a:pt x="12" y="27"/>
                </a:lnTo>
                <a:lnTo>
                  <a:pt x="16" y="23"/>
                </a:lnTo>
                <a:lnTo>
                  <a:pt x="20" y="23"/>
                </a:lnTo>
                <a:lnTo>
                  <a:pt x="24" y="23"/>
                </a:lnTo>
                <a:lnTo>
                  <a:pt x="36" y="20"/>
                </a:lnTo>
                <a:lnTo>
                  <a:pt x="44" y="20"/>
                </a:lnTo>
                <a:lnTo>
                  <a:pt x="44" y="17"/>
                </a:lnTo>
                <a:lnTo>
                  <a:pt x="40" y="13"/>
                </a:lnTo>
                <a:lnTo>
                  <a:pt x="40" y="10"/>
                </a:lnTo>
                <a:lnTo>
                  <a:pt x="36" y="7"/>
                </a:lnTo>
                <a:lnTo>
                  <a:pt x="28" y="7"/>
                </a:lnTo>
                <a:lnTo>
                  <a:pt x="24" y="7"/>
                </a:lnTo>
                <a:lnTo>
                  <a:pt x="20" y="10"/>
                </a:lnTo>
                <a:lnTo>
                  <a:pt x="16" y="13"/>
                </a:lnTo>
                <a:lnTo>
                  <a:pt x="12" y="17"/>
                </a:lnTo>
                <a:lnTo>
                  <a:pt x="0" y="17"/>
                </a:lnTo>
                <a:lnTo>
                  <a:pt x="4" y="10"/>
                </a:lnTo>
                <a:lnTo>
                  <a:pt x="4" y="7"/>
                </a:lnTo>
                <a:lnTo>
                  <a:pt x="12" y="3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0"/>
                </a:lnTo>
                <a:lnTo>
                  <a:pt x="48" y="3"/>
                </a:lnTo>
                <a:lnTo>
                  <a:pt x="52" y="3"/>
                </a:lnTo>
                <a:lnTo>
                  <a:pt x="52" y="7"/>
                </a:lnTo>
                <a:lnTo>
                  <a:pt x="56" y="10"/>
                </a:lnTo>
                <a:lnTo>
                  <a:pt x="56" y="13"/>
                </a:lnTo>
                <a:lnTo>
                  <a:pt x="56" y="20"/>
                </a:lnTo>
                <a:lnTo>
                  <a:pt x="56" y="30"/>
                </a:lnTo>
                <a:lnTo>
                  <a:pt x="56" y="40"/>
                </a:lnTo>
                <a:lnTo>
                  <a:pt x="56" y="47"/>
                </a:lnTo>
                <a:lnTo>
                  <a:pt x="56" y="50"/>
                </a:lnTo>
                <a:lnTo>
                  <a:pt x="60" y="57"/>
                </a:lnTo>
                <a:lnTo>
                  <a:pt x="48" y="57"/>
                </a:lnTo>
                <a:lnTo>
                  <a:pt x="44" y="53"/>
                </a:lnTo>
                <a:lnTo>
                  <a:pt x="44" y="50"/>
                </a:lnTo>
                <a:close/>
                <a:moveTo>
                  <a:pt x="44" y="30"/>
                </a:moveTo>
                <a:lnTo>
                  <a:pt x="36" y="30"/>
                </a:lnTo>
                <a:lnTo>
                  <a:pt x="24" y="33"/>
                </a:lnTo>
                <a:lnTo>
                  <a:pt x="20" y="33"/>
                </a:lnTo>
                <a:lnTo>
                  <a:pt x="16" y="33"/>
                </a:lnTo>
                <a:lnTo>
                  <a:pt x="12" y="37"/>
                </a:lnTo>
                <a:lnTo>
                  <a:pt x="12" y="40"/>
                </a:lnTo>
                <a:lnTo>
                  <a:pt x="12" y="43"/>
                </a:lnTo>
                <a:lnTo>
                  <a:pt x="16" y="47"/>
                </a:lnTo>
                <a:lnTo>
                  <a:pt x="20" y="47"/>
                </a:lnTo>
                <a:lnTo>
                  <a:pt x="24" y="47"/>
                </a:lnTo>
                <a:lnTo>
                  <a:pt x="28" y="47"/>
                </a:lnTo>
                <a:lnTo>
                  <a:pt x="36" y="47"/>
                </a:lnTo>
                <a:lnTo>
                  <a:pt x="40" y="43"/>
                </a:lnTo>
                <a:lnTo>
                  <a:pt x="40" y="40"/>
                </a:lnTo>
                <a:lnTo>
                  <a:pt x="40" y="37"/>
                </a:lnTo>
                <a:lnTo>
                  <a:pt x="44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07" name="Freeform 299"/>
          <p:cNvSpPr>
            <a:spLocks/>
          </p:cNvSpPr>
          <p:nvPr/>
        </p:nvSpPr>
        <p:spPr bwMode="auto">
          <a:xfrm>
            <a:off x="7010400" y="2413000"/>
            <a:ext cx="95250" cy="122238"/>
          </a:xfrm>
          <a:custGeom>
            <a:avLst/>
            <a:gdLst>
              <a:gd name="T0" fmla="*/ 6350 w 60"/>
              <a:gd name="T1" fmla="*/ 122238 h 77"/>
              <a:gd name="T2" fmla="*/ 6350 w 60"/>
              <a:gd name="T3" fmla="*/ 106363 h 77"/>
              <a:gd name="T4" fmla="*/ 12700 w 60"/>
              <a:gd name="T5" fmla="*/ 111125 h 77"/>
              <a:gd name="T6" fmla="*/ 19050 w 60"/>
              <a:gd name="T7" fmla="*/ 111125 h 77"/>
              <a:gd name="T8" fmla="*/ 19050 w 60"/>
              <a:gd name="T9" fmla="*/ 111125 h 77"/>
              <a:gd name="T10" fmla="*/ 25400 w 60"/>
              <a:gd name="T11" fmla="*/ 106363 h 77"/>
              <a:gd name="T12" fmla="*/ 25400 w 60"/>
              <a:gd name="T13" fmla="*/ 106363 h 77"/>
              <a:gd name="T14" fmla="*/ 31750 w 60"/>
              <a:gd name="T15" fmla="*/ 101600 h 77"/>
              <a:gd name="T16" fmla="*/ 31750 w 60"/>
              <a:gd name="T17" fmla="*/ 101600 h 77"/>
              <a:gd name="T18" fmla="*/ 38100 w 60"/>
              <a:gd name="T19" fmla="*/ 90488 h 77"/>
              <a:gd name="T20" fmla="*/ 38100 w 60"/>
              <a:gd name="T21" fmla="*/ 90488 h 77"/>
              <a:gd name="T22" fmla="*/ 38100 w 60"/>
              <a:gd name="T23" fmla="*/ 90488 h 77"/>
              <a:gd name="T24" fmla="*/ 0 w 60"/>
              <a:gd name="T25" fmla="*/ 0 h 77"/>
              <a:gd name="T26" fmla="*/ 19050 w 60"/>
              <a:gd name="T27" fmla="*/ 0 h 77"/>
              <a:gd name="T28" fmla="*/ 38100 w 60"/>
              <a:gd name="T29" fmla="*/ 47625 h 77"/>
              <a:gd name="T30" fmla="*/ 44450 w 60"/>
              <a:gd name="T31" fmla="*/ 58738 h 77"/>
              <a:gd name="T32" fmla="*/ 44450 w 60"/>
              <a:gd name="T33" fmla="*/ 68263 h 77"/>
              <a:gd name="T34" fmla="*/ 50800 w 60"/>
              <a:gd name="T35" fmla="*/ 58738 h 77"/>
              <a:gd name="T36" fmla="*/ 50800 w 60"/>
              <a:gd name="T37" fmla="*/ 52388 h 77"/>
              <a:gd name="T38" fmla="*/ 76200 w 60"/>
              <a:gd name="T39" fmla="*/ 0 h 77"/>
              <a:gd name="T40" fmla="*/ 95250 w 60"/>
              <a:gd name="T41" fmla="*/ 0 h 77"/>
              <a:gd name="T42" fmla="*/ 57150 w 60"/>
              <a:gd name="T43" fmla="*/ 90488 h 77"/>
              <a:gd name="T44" fmla="*/ 50800 w 60"/>
              <a:gd name="T45" fmla="*/ 101600 h 77"/>
              <a:gd name="T46" fmla="*/ 44450 w 60"/>
              <a:gd name="T47" fmla="*/ 111125 h 77"/>
              <a:gd name="T48" fmla="*/ 38100 w 60"/>
              <a:gd name="T49" fmla="*/ 117475 h 77"/>
              <a:gd name="T50" fmla="*/ 38100 w 60"/>
              <a:gd name="T51" fmla="*/ 122238 h 77"/>
              <a:gd name="T52" fmla="*/ 25400 w 60"/>
              <a:gd name="T53" fmla="*/ 122238 h 77"/>
              <a:gd name="T54" fmla="*/ 19050 w 60"/>
              <a:gd name="T55" fmla="*/ 122238 h 77"/>
              <a:gd name="T56" fmla="*/ 12700 w 60"/>
              <a:gd name="T57" fmla="*/ 122238 h 77"/>
              <a:gd name="T58" fmla="*/ 6350 w 60"/>
              <a:gd name="T59" fmla="*/ 122238 h 7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" h="77">
                <a:moveTo>
                  <a:pt x="4" y="77"/>
                </a:moveTo>
                <a:lnTo>
                  <a:pt x="4" y="67"/>
                </a:lnTo>
                <a:lnTo>
                  <a:pt x="8" y="70"/>
                </a:lnTo>
                <a:lnTo>
                  <a:pt x="12" y="70"/>
                </a:lnTo>
                <a:lnTo>
                  <a:pt x="16" y="67"/>
                </a:lnTo>
                <a:lnTo>
                  <a:pt x="20" y="64"/>
                </a:lnTo>
                <a:lnTo>
                  <a:pt x="24" y="57"/>
                </a:lnTo>
                <a:lnTo>
                  <a:pt x="0" y="0"/>
                </a:lnTo>
                <a:lnTo>
                  <a:pt x="12" y="0"/>
                </a:lnTo>
                <a:lnTo>
                  <a:pt x="24" y="30"/>
                </a:lnTo>
                <a:lnTo>
                  <a:pt x="28" y="37"/>
                </a:lnTo>
                <a:lnTo>
                  <a:pt x="28" y="43"/>
                </a:lnTo>
                <a:lnTo>
                  <a:pt x="32" y="37"/>
                </a:lnTo>
                <a:lnTo>
                  <a:pt x="32" y="33"/>
                </a:lnTo>
                <a:lnTo>
                  <a:pt x="48" y="0"/>
                </a:lnTo>
                <a:lnTo>
                  <a:pt x="60" y="0"/>
                </a:lnTo>
                <a:lnTo>
                  <a:pt x="36" y="57"/>
                </a:lnTo>
                <a:lnTo>
                  <a:pt x="32" y="64"/>
                </a:lnTo>
                <a:lnTo>
                  <a:pt x="28" y="70"/>
                </a:lnTo>
                <a:lnTo>
                  <a:pt x="24" y="74"/>
                </a:lnTo>
                <a:lnTo>
                  <a:pt x="24" y="77"/>
                </a:lnTo>
                <a:lnTo>
                  <a:pt x="16" y="77"/>
                </a:lnTo>
                <a:lnTo>
                  <a:pt x="12" y="77"/>
                </a:lnTo>
                <a:lnTo>
                  <a:pt x="8" y="77"/>
                </a:lnTo>
                <a:lnTo>
                  <a:pt x="4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08" name="Freeform 300"/>
          <p:cNvSpPr>
            <a:spLocks/>
          </p:cNvSpPr>
          <p:nvPr/>
        </p:nvSpPr>
        <p:spPr bwMode="auto">
          <a:xfrm>
            <a:off x="7170738" y="2413000"/>
            <a:ext cx="88900" cy="90488"/>
          </a:xfrm>
          <a:custGeom>
            <a:avLst/>
            <a:gdLst>
              <a:gd name="T0" fmla="*/ 19050 w 56"/>
              <a:gd name="T1" fmla="*/ 58738 h 57"/>
              <a:gd name="T2" fmla="*/ 25400 w 56"/>
              <a:gd name="T3" fmla="*/ 68263 h 57"/>
              <a:gd name="T4" fmla="*/ 44450 w 56"/>
              <a:gd name="T5" fmla="*/ 74613 h 57"/>
              <a:gd name="T6" fmla="*/ 63500 w 56"/>
              <a:gd name="T7" fmla="*/ 74613 h 57"/>
              <a:gd name="T8" fmla="*/ 69850 w 56"/>
              <a:gd name="T9" fmla="*/ 63500 h 57"/>
              <a:gd name="T10" fmla="*/ 63500 w 56"/>
              <a:gd name="T11" fmla="*/ 58738 h 57"/>
              <a:gd name="T12" fmla="*/ 44450 w 56"/>
              <a:gd name="T13" fmla="*/ 52388 h 57"/>
              <a:gd name="T14" fmla="*/ 19050 w 56"/>
              <a:gd name="T15" fmla="*/ 42863 h 57"/>
              <a:gd name="T16" fmla="*/ 6350 w 56"/>
              <a:gd name="T17" fmla="*/ 36513 h 57"/>
              <a:gd name="T18" fmla="*/ 0 w 56"/>
              <a:gd name="T19" fmla="*/ 20638 h 57"/>
              <a:gd name="T20" fmla="*/ 6350 w 56"/>
              <a:gd name="T21" fmla="*/ 11113 h 57"/>
              <a:gd name="T22" fmla="*/ 12700 w 56"/>
              <a:gd name="T23" fmla="*/ 4763 h 57"/>
              <a:gd name="T24" fmla="*/ 25400 w 56"/>
              <a:gd name="T25" fmla="*/ 0 h 57"/>
              <a:gd name="T26" fmla="*/ 38100 w 56"/>
              <a:gd name="T27" fmla="*/ 0 h 57"/>
              <a:gd name="T28" fmla="*/ 63500 w 56"/>
              <a:gd name="T29" fmla="*/ 0 h 57"/>
              <a:gd name="T30" fmla="*/ 76200 w 56"/>
              <a:gd name="T31" fmla="*/ 11113 h 57"/>
              <a:gd name="T32" fmla="*/ 82550 w 56"/>
              <a:gd name="T33" fmla="*/ 20638 h 57"/>
              <a:gd name="T34" fmla="*/ 57150 w 56"/>
              <a:gd name="T35" fmla="*/ 20638 h 57"/>
              <a:gd name="T36" fmla="*/ 50800 w 56"/>
              <a:gd name="T37" fmla="*/ 11113 h 57"/>
              <a:gd name="T38" fmla="*/ 31750 w 56"/>
              <a:gd name="T39" fmla="*/ 11113 h 57"/>
              <a:gd name="T40" fmla="*/ 19050 w 56"/>
              <a:gd name="T41" fmla="*/ 15875 h 57"/>
              <a:gd name="T42" fmla="*/ 19050 w 56"/>
              <a:gd name="T43" fmla="*/ 26988 h 57"/>
              <a:gd name="T44" fmla="*/ 25400 w 56"/>
              <a:gd name="T45" fmla="*/ 26988 h 57"/>
              <a:gd name="T46" fmla="*/ 31750 w 56"/>
              <a:gd name="T47" fmla="*/ 31750 h 57"/>
              <a:gd name="T48" fmla="*/ 57150 w 56"/>
              <a:gd name="T49" fmla="*/ 36513 h 57"/>
              <a:gd name="T50" fmla="*/ 76200 w 56"/>
              <a:gd name="T51" fmla="*/ 42863 h 57"/>
              <a:gd name="T52" fmla="*/ 82550 w 56"/>
              <a:gd name="T53" fmla="*/ 52388 h 57"/>
              <a:gd name="T54" fmla="*/ 82550 w 56"/>
              <a:gd name="T55" fmla="*/ 68263 h 57"/>
              <a:gd name="T56" fmla="*/ 76200 w 56"/>
              <a:gd name="T57" fmla="*/ 79375 h 57"/>
              <a:gd name="T58" fmla="*/ 57150 w 56"/>
              <a:gd name="T59" fmla="*/ 90488 h 57"/>
              <a:gd name="T60" fmla="*/ 25400 w 56"/>
              <a:gd name="T61" fmla="*/ 90488 h 57"/>
              <a:gd name="T62" fmla="*/ 6350 w 56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2" y="43"/>
                </a:lnTo>
                <a:lnTo>
                  <a:pt x="16" y="43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0" y="43"/>
                </a:lnTo>
                <a:lnTo>
                  <a:pt x="44" y="40"/>
                </a:lnTo>
                <a:lnTo>
                  <a:pt x="40" y="37"/>
                </a:lnTo>
                <a:lnTo>
                  <a:pt x="32" y="33"/>
                </a:lnTo>
                <a:lnTo>
                  <a:pt x="28" y="33"/>
                </a:lnTo>
                <a:lnTo>
                  <a:pt x="16" y="30"/>
                </a:lnTo>
                <a:lnTo>
                  <a:pt x="12" y="27"/>
                </a:lnTo>
                <a:lnTo>
                  <a:pt x="8" y="27"/>
                </a:lnTo>
                <a:lnTo>
                  <a:pt x="4" y="23"/>
                </a:lnTo>
                <a:lnTo>
                  <a:pt x="0" y="20"/>
                </a:lnTo>
                <a:lnTo>
                  <a:pt x="0" y="13"/>
                </a:lnTo>
                <a:lnTo>
                  <a:pt x="0" y="10"/>
                </a:lnTo>
                <a:lnTo>
                  <a:pt x="4" y="7"/>
                </a:lnTo>
                <a:lnTo>
                  <a:pt x="4" y="3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2" y="13"/>
                </a:lnTo>
                <a:lnTo>
                  <a:pt x="40" y="17"/>
                </a:lnTo>
                <a:lnTo>
                  <a:pt x="36" y="13"/>
                </a:lnTo>
                <a:lnTo>
                  <a:pt x="36" y="10"/>
                </a:lnTo>
                <a:lnTo>
                  <a:pt x="32" y="7"/>
                </a:lnTo>
                <a:lnTo>
                  <a:pt x="24" y="7"/>
                </a:lnTo>
                <a:lnTo>
                  <a:pt x="20" y="7"/>
                </a:lnTo>
                <a:lnTo>
                  <a:pt x="16" y="10"/>
                </a:lnTo>
                <a:lnTo>
                  <a:pt x="12" y="10"/>
                </a:lnTo>
                <a:lnTo>
                  <a:pt x="12" y="13"/>
                </a:lnTo>
                <a:lnTo>
                  <a:pt x="12" y="17"/>
                </a:lnTo>
                <a:lnTo>
                  <a:pt x="16" y="17"/>
                </a:lnTo>
                <a:lnTo>
                  <a:pt x="20" y="20"/>
                </a:lnTo>
                <a:lnTo>
                  <a:pt x="28" y="20"/>
                </a:lnTo>
                <a:lnTo>
                  <a:pt x="36" y="23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2" y="33"/>
                </a:lnTo>
                <a:lnTo>
                  <a:pt x="56" y="40"/>
                </a:lnTo>
                <a:lnTo>
                  <a:pt x="52" y="43"/>
                </a:lnTo>
                <a:lnTo>
                  <a:pt x="52" y="47"/>
                </a:lnTo>
                <a:lnTo>
                  <a:pt x="48" y="50"/>
                </a:lnTo>
                <a:lnTo>
                  <a:pt x="40" y="53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3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09" name="Rectangle 301"/>
          <p:cNvSpPr>
            <a:spLocks noChangeArrowheads="1"/>
          </p:cNvSpPr>
          <p:nvPr/>
        </p:nvSpPr>
        <p:spPr bwMode="auto">
          <a:xfrm>
            <a:off x="7278688" y="2381250"/>
            <a:ext cx="19050" cy="12223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510" name="Freeform 302"/>
          <p:cNvSpPr>
            <a:spLocks noEditPoints="1"/>
          </p:cNvSpPr>
          <p:nvPr/>
        </p:nvSpPr>
        <p:spPr bwMode="auto">
          <a:xfrm>
            <a:off x="7316788" y="2413000"/>
            <a:ext cx="95250" cy="90488"/>
          </a:xfrm>
          <a:custGeom>
            <a:avLst/>
            <a:gdLst>
              <a:gd name="T0" fmla="*/ 0 w 60"/>
              <a:gd name="T1" fmla="*/ 42863 h 57"/>
              <a:gd name="T2" fmla="*/ 6350 w 60"/>
              <a:gd name="T3" fmla="*/ 26988 h 57"/>
              <a:gd name="T4" fmla="*/ 6350 w 60"/>
              <a:gd name="T5" fmla="*/ 15875 h 57"/>
              <a:gd name="T6" fmla="*/ 19050 w 60"/>
              <a:gd name="T7" fmla="*/ 4763 h 57"/>
              <a:gd name="T8" fmla="*/ 31750 w 60"/>
              <a:gd name="T9" fmla="*/ 0 h 57"/>
              <a:gd name="T10" fmla="*/ 50800 w 60"/>
              <a:gd name="T11" fmla="*/ 0 h 57"/>
              <a:gd name="T12" fmla="*/ 69850 w 60"/>
              <a:gd name="T13" fmla="*/ 0 h 57"/>
              <a:gd name="T14" fmla="*/ 82550 w 60"/>
              <a:gd name="T15" fmla="*/ 11113 h 57"/>
              <a:gd name="T16" fmla="*/ 95250 w 60"/>
              <a:gd name="T17" fmla="*/ 20638 h 57"/>
              <a:gd name="T18" fmla="*/ 95250 w 60"/>
              <a:gd name="T19" fmla="*/ 42863 h 57"/>
              <a:gd name="T20" fmla="*/ 95250 w 60"/>
              <a:gd name="T21" fmla="*/ 58738 h 57"/>
              <a:gd name="T22" fmla="*/ 88900 w 60"/>
              <a:gd name="T23" fmla="*/ 68263 h 57"/>
              <a:gd name="T24" fmla="*/ 82550 w 60"/>
              <a:gd name="T25" fmla="*/ 79375 h 57"/>
              <a:gd name="T26" fmla="*/ 76200 w 60"/>
              <a:gd name="T27" fmla="*/ 84138 h 57"/>
              <a:gd name="T28" fmla="*/ 63500 w 60"/>
              <a:gd name="T29" fmla="*/ 90488 h 57"/>
              <a:gd name="T30" fmla="*/ 50800 w 60"/>
              <a:gd name="T31" fmla="*/ 90488 h 57"/>
              <a:gd name="T32" fmla="*/ 31750 w 60"/>
              <a:gd name="T33" fmla="*/ 84138 h 57"/>
              <a:gd name="T34" fmla="*/ 12700 w 60"/>
              <a:gd name="T35" fmla="*/ 79375 h 57"/>
              <a:gd name="T36" fmla="*/ 6350 w 60"/>
              <a:gd name="T37" fmla="*/ 68263 h 57"/>
              <a:gd name="T38" fmla="*/ 6350 w 60"/>
              <a:gd name="T39" fmla="*/ 58738 h 57"/>
              <a:gd name="T40" fmla="*/ 0 w 60"/>
              <a:gd name="T41" fmla="*/ 42863 h 57"/>
              <a:gd name="T42" fmla="*/ 19050 w 60"/>
              <a:gd name="T43" fmla="*/ 42863 h 57"/>
              <a:gd name="T44" fmla="*/ 25400 w 60"/>
              <a:gd name="T45" fmla="*/ 58738 h 57"/>
              <a:gd name="T46" fmla="*/ 31750 w 60"/>
              <a:gd name="T47" fmla="*/ 68263 h 57"/>
              <a:gd name="T48" fmla="*/ 38100 w 60"/>
              <a:gd name="T49" fmla="*/ 74613 h 57"/>
              <a:gd name="T50" fmla="*/ 50800 w 60"/>
              <a:gd name="T51" fmla="*/ 74613 h 57"/>
              <a:gd name="T52" fmla="*/ 63500 w 60"/>
              <a:gd name="T53" fmla="*/ 74613 h 57"/>
              <a:gd name="T54" fmla="*/ 69850 w 60"/>
              <a:gd name="T55" fmla="*/ 68263 h 57"/>
              <a:gd name="T56" fmla="*/ 76200 w 60"/>
              <a:gd name="T57" fmla="*/ 58738 h 57"/>
              <a:gd name="T58" fmla="*/ 76200 w 60"/>
              <a:gd name="T59" fmla="*/ 42863 h 57"/>
              <a:gd name="T60" fmla="*/ 76200 w 60"/>
              <a:gd name="T61" fmla="*/ 31750 h 57"/>
              <a:gd name="T62" fmla="*/ 69850 w 60"/>
              <a:gd name="T63" fmla="*/ 20638 h 57"/>
              <a:gd name="T64" fmla="*/ 63500 w 60"/>
              <a:gd name="T65" fmla="*/ 15875 h 57"/>
              <a:gd name="T66" fmla="*/ 50800 w 60"/>
              <a:gd name="T67" fmla="*/ 11113 h 57"/>
              <a:gd name="T68" fmla="*/ 38100 w 60"/>
              <a:gd name="T69" fmla="*/ 15875 h 57"/>
              <a:gd name="T70" fmla="*/ 31750 w 60"/>
              <a:gd name="T71" fmla="*/ 20638 h 57"/>
              <a:gd name="T72" fmla="*/ 25400 w 60"/>
              <a:gd name="T73" fmla="*/ 31750 h 57"/>
              <a:gd name="T74" fmla="*/ 19050 w 60"/>
              <a:gd name="T75" fmla="*/ 42863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4" y="17"/>
                </a:lnTo>
                <a:lnTo>
                  <a:pt x="4" y="10"/>
                </a:lnTo>
                <a:lnTo>
                  <a:pt x="12" y="3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3"/>
                </a:lnTo>
                <a:lnTo>
                  <a:pt x="60" y="27"/>
                </a:lnTo>
                <a:lnTo>
                  <a:pt x="60" y="37"/>
                </a:lnTo>
                <a:lnTo>
                  <a:pt x="56" y="43"/>
                </a:lnTo>
                <a:lnTo>
                  <a:pt x="52" y="50"/>
                </a:lnTo>
                <a:lnTo>
                  <a:pt x="48" y="53"/>
                </a:lnTo>
                <a:lnTo>
                  <a:pt x="40" y="57"/>
                </a:lnTo>
                <a:lnTo>
                  <a:pt x="32" y="57"/>
                </a:lnTo>
                <a:lnTo>
                  <a:pt x="20" y="53"/>
                </a:lnTo>
                <a:lnTo>
                  <a:pt x="8" y="50"/>
                </a:lnTo>
                <a:lnTo>
                  <a:pt x="4" y="43"/>
                </a:lnTo>
                <a:lnTo>
                  <a:pt x="4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6" y="37"/>
                </a:lnTo>
                <a:lnTo>
                  <a:pt x="20" y="43"/>
                </a:lnTo>
                <a:lnTo>
                  <a:pt x="24" y="47"/>
                </a:lnTo>
                <a:lnTo>
                  <a:pt x="32" y="47"/>
                </a:lnTo>
                <a:lnTo>
                  <a:pt x="40" y="47"/>
                </a:lnTo>
                <a:lnTo>
                  <a:pt x="44" y="43"/>
                </a:lnTo>
                <a:lnTo>
                  <a:pt x="48" y="37"/>
                </a:lnTo>
                <a:lnTo>
                  <a:pt x="48" y="27"/>
                </a:lnTo>
                <a:lnTo>
                  <a:pt x="48" y="20"/>
                </a:lnTo>
                <a:lnTo>
                  <a:pt x="44" y="13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3"/>
                </a:lnTo>
                <a:lnTo>
                  <a:pt x="16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1" name="Freeform 303"/>
          <p:cNvSpPr>
            <a:spLocks/>
          </p:cNvSpPr>
          <p:nvPr/>
        </p:nvSpPr>
        <p:spPr bwMode="auto">
          <a:xfrm>
            <a:off x="7424738" y="2381250"/>
            <a:ext cx="50800" cy="122238"/>
          </a:xfrm>
          <a:custGeom>
            <a:avLst/>
            <a:gdLst>
              <a:gd name="T0" fmla="*/ 50800 w 32"/>
              <a:gd name="T1" fmla="*/ 106363 h 77"/>
              <a:gd name="T2" fmla="*/ 50800 w 32"/>
              <a:gd name="T3" fmla="*/ 122238 h 77"/>
              <a:gd name="T4" fmla="*/ 44450 w 32"/>
              <a:gd name="T5" fmla="*/ 122238 h 77"/>
              <a:gd name="T6" fmla="*/ 38100 w 32"/>
              <a:gd name="T7" fmla="*/ 122238 h 77"/>
              <a:gd name="T8" fmla="*/ 31750 w 32"/>
              <a:gd name="T9" fmla="*/ 122238 h 77"/>
              <a:gd name="T10" fmla="*/ 25400 w 32"/>
              <a:gd name="T11" fmla="*/ 115888 h 77"/>
              <a:gd name="T12" fmla="*/ 19050 w 32"/>
              <a:gd name="T13" fmla="*/ 115888 h 77"/>
              <a:gd name="T14" fmla="*/ 19050 w 32"/>
              <a:gd name="T15" fmla="*/ 111125 h 77"/>
              <a:gd name="T16" fmla="*/ 12700 w 32"/>
              <a:gd name="T17" fmla="*/ 106363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0013 h 77"/>
              <a:gd name="T44" fmla="*/ 31750 w 32"/>
              <a:gd name="T45" fmla="*/ 106363 h 77"/>
              <a:gd name="T46" fmla="*/ 38100 w 32"/>
              <a:gd name="T47" fmla="*/ 106363 h 77"/>
              <a:gd name="T48" fmla="*/ 38100 w 32"/>
              <a:gd name="T49" fmla="*/ 106363 h 77"/>
              <a:gd name="T50" fmla="*/ 38100 w 32"/>
              <a:gd name="T51" fmla="*/ 106363 h 77"/>
              <a:gd name="T52" fmla="*/ 44450 w 32"/>
              <a:gd name="T53" fmla="*/ 106363 h 77"/>
              <a:gd name="T54" fmla="*/ 44450 w 32"/>
              <a:gd name="T55" fmla="*/ 106363 h 77"/>
              <a:gd name="T56" fmla="*/ 5080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3"/>
                </a:lnTo>
                <a:lnTo>
                  <a:pt x="12" y="73"/>
                </a:lnTo>
                <a:lnTo>
                  <a:pt x="12" y="70"/>
                </a:lnTo>
                <a:lnTo>
                  <a:pt x="8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30"/>
                </a:lnTo>
                <a:lnTo>
                  <a:pt x="20" y="30"/>
                </a:lnTo>
                <a:lnTo>
                  <a:pt x="20" y="60"/>
                </a:lnTo>
                <a:lnTo>
                  <a:pt x="20" y="63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2" name="Freeform 304"/>
          <p:cNvSpPr>
            <a:spLocks/>
          </p:cNvSpPr>
          <p:nvPr/>
        </p:nvSpPr>
        <p:spPr bwMode="auto">
          <a:xfrm>
            <a:off x="6140450" y="3049588"/>
            <a:ext cx="88900" cy="90487"/>
          </a:xfrm>
          <a:custGeom>
            <a:avLst/>
            <a:gdLst>
              <a:gd name="T0" fmla="*/ 19050 w 56"/>
              <a:gd name="T1" fmla="*/ 63500 h 57"/>
              <a:gd name="T2" fmla="*/ 31750 w 56"/>
              <a:gd name="T3" fmla="*/ 74612 h 57"/>
              <a:gd name="T4" fmla="*/ 50800 w 56"/>
              <a:gd name="T5" fmla="*/ 79375 h 57"/>
              <a:gd name="T6" fmla="*/ 63500 w 56"/>
              <a:gd name="T7" fmla="*/ 74612 h 57"/>
              <a:gd name="T8" fmla="*/ 69850 w 56"/>
              <a:gd name="T9" fmla="*/ 63500 h 57"/>
              <a:gd name="T10" fmla="*/ 63500 w 56"/>
              <a:gd name="T11" fmla="*/ 58737 h 57"/>
              <a:gd name="T12" fmla="*/ 44450 w 56"/>
              <a:gd name="T13" fmla="*/ 53975 h 57"/>
              <a:gd name="T14" fmla="*/ 19050 w 56"/>
              <a:gd name="T15" fmla="*/ 47625 h 57"/>
              <a:gd name="T16" fmla="*/ 6350 w 56"/>
              <a:gd name="T17" fmla="*/ 38100 h 57"/>
              <a:gd name="T18" fmla="*/ 6350 w 56"/>
              <a:gd name="T19" fmla="*/ 26987 h 57"/>
              <a:gd name="T20" fmla="*/ 6350 w 56"/>
              <a:gd name="T21" fmla="*/ 15875 h 57"/>
              <a:gd name="T22" fmla="*/ 19050 w 56"/>
              <a:gd name="T23" fmla="*/ 4762 h 57"/>
              <a:gd name="T24" fmla="*/ 25400 w 56"/>
              <a:gd name="T25" fmla="*/ 0 h 57"/>
              <a:gd name="T26" fmla="*/ 44450 w 56"/>
              <a:gd name="T27" fmla="*/ 0 h 57"/>
              <a:gd name="T28" fmla="*/ 63500 w 56"/>
              <a:gd name="T29" fmla="*/ 4762 h 57"/>
              <a:gd name="T30" fmla="*/ 76200 w 56"/>
              <a:gd name="T31" fmla="*/ 11112 h 57"/>
              <a:gd name="T32" fmla="*/ 82550 w 56"/>
              <a:gd name="T33" fmla="*/ 26987 h 57"/>
              <a:gd name="T34" fmla="*/ 63500 w 56"/>
              <a:gd name="T35" fmla="*/ 20637 h 57"/>
              <a:gd name="T36" fmla="*/ 50800 w 56"/>
              <a:gd name="T37" fmla="*/ 15875 h 57"/>
              <a:gd name="T38" fmla="*/ 38100 w 56"/>
              <a:gd name="T39" fmla="*/ 15875 h 57"/>
              <a:gd name="T40" fmla="*/ 25400 w 56"/>
              <a:gd name="T41" fmla="*/ 20637 h 57"/>
              <a:gd name="T42" fmla="*/ 25400 w 56"/>
              <a:gd name="T43" fmla="*/ 26987 h 57"/>
              <a:gd name="T44" fmla="*/ 31750 w 56"/>
              <a:gd name="T45" fmla="*/ 31750 h 57"/>
              <a:gd name="T46" fmla="*/ 38100 w 56"/>
              <a:gd name="T47" fmla="*/ 31750 h 57"/>
              <a:gd name="T48" fmla="*/ 63500 w 56"/>
              <a:gd name="T49" fmla="*/ 38100 h 57"/>
              <a:gd name="T50" fmla="*/ 76200 w 56"/>
              <a:gd name="T51" fmla="*/ 47625 h 57"/>
              <a:gd name="T52" fmla="*/ 88900 w 56"/>
              <a:gd name="T53" fmla="*/ 58737 h 57"/>
              <a:gd name="T54" fmla="*/ 88900 w 56"/>
              <a:gd name="T55" fmla="*/ 69850 h 57"/>
              <a:gd name="T56" fmla="*/ 76200 w 56"/>
              <a:gd name="T57" fmla="*/ 85725 h 57"/>
              <a:gd name="T58" fmla="*/ 57150 w 56"/>
              <a:gd name="T59" fmla="*/ 90487 h 57"/>
              <a:gd name="T60" fmla="*/ 31750 w 56"/>
              <a:gd name="T61" fmla="*/ 90487 h 57"/>
              <a:gd name="T62" fmla="*/ 6350 w 56"/>
              <a:gd name="T63" fmla="*/ 74612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40"/>
                </a:lnTo>
                <a:lnTo>
                  <a:pt x="16" y="44"/>
                </a:lnTo>
                <a:lnTo>
                  <a:pt x="20" y="47"/>
                </a:lnTo>
                <a:lnTo>
                  <a:pt x="24" y="47"/>
                </a:lnTo>
                <a:lnTo>
                  <a:pt x="32" y="50"/>
                </a:lnTo>
                <a:lnTo>
                  <a:pt x="36" y="47"/>
                </a:lnTo>
                <a:lnTo>
                  <a:pt x="40" y="47"/>
                </a:lnTo>
                <a:lnTo>
                  <a:pt x="44" y="44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28" y="34"/>
                </a:lnTo>
                <a:lnTo>
                  <a:pt x="20" y="30"/>
                </a:lnTo>
                <a:lnTo>
                  <a:pt x="12" y="30"/>
                </a:lnTo>
                <a:lnTo>
                  <a:pt x="8" y="27"/>
                </a:lnTo>
                <a:lnTo>
                  <a:pt x="4" y="24"/>
                </a:lnTo>
                <a:lnTo>
                  <a:pt x="4" y="20"/>
                </a:lnTo>
                <a:lnTo>
                  <a:pt x="4" y="17"/>
                </a:lnTo>
                <a:lnTo>
                  <a:pt x="4" y="13"/>
                </a:lnTo>
                <a:lnTo>
                  <a:pt x="4" y="10"/>
                </a:lnTo>
                <a:lnTo>
                  <a:pt x="8" y="7"/>
                </a:lnTo>
                <a:lnTo>
                  <a:pt x="12" y="3"/>
                </a:lnTo>
                <a:lnTo>
                  <a:pt x="16" y="0"/>
                </a:lnTo>
                <a:lnTo>
                  <a:pt x="24" y="0"/>
                </a:lnTo>
                <a:lnTo>
                  <a:pt x="28" y="0"/>
                </a:lnTo>
                <a:lnTo>
                  <a:pt x="36" y="0"/>
                </a:lnTo>
                <a:lnTo>
                  <a:pt x="40" y="3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2" y="17"/>
                </a:lnTo>
                <a:lnTo>
                  <a:pt x="40" y="17"/>
                </a:lnTo>
                <a:lnTo>
                  <a:pt x="40" y="13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20" y="10"/>
                </a:lnTo>
                <a:lnTo>
                  <a:pt x="16" y="13"/>
                </a:lnTo>
                <a:lnTo>
                  <a:pt x="16" y="17"/>
                </a:lnTo>
                <a:lnTo>
                  <a:pt x="20" y="20"/>
                </a:lnTo>
                <a:lnTo>
                  <a:pt x="24" y="20"/>
                </a:lnTo>
                <a:lnTo>
                  <a:pt x="28" y="24"/>
                </a:lnTo>
                <a:lnTo>
                  <a:pt x="40" y="24"/>
                </a:lnTo>
                <a:lnTo>
                  <a:pt x="44" y="27"/>
                </a:lnTo>
                <a:lnTo>
                  <a:pt x="48" y="30"/>
                </a:lnTo>
                <a:lnTo>
                  <a:pt x="52" y="34"/>
                </a:lnTo>
                <a:lnTo>
                  <a:pt x="56" y="37"/>
                </a:lnTo>
                <a:lnTo>
                  <a:pt x="56" y="40"/>
                </a:lnTo>
                <a:lnTo>
                  <a:pt x="56" y="44"/>
                </a:lnTo>
                <a:lnTo>
                  <a:pt x="52" y="50"/>
                </a:lnTo>
                <a:lnTo>
                  <a:pt x="48" y="54"/>
                </a:lnTo>
                <a:lnTo>
                  <a:pt x="44" y="57"/>
                </a:lnTo>
                <a:lnTo>
                  <a:pt x="36" y="57"/>
                </a:lnTo>
                <a:lnTo>
                  <a:pt x="32" y="57"/>
                </a:lnTo>
                <a:lnTo>
                  <a:pt x="20" y="57"/>
                </a:lnTo>
                <a:lnTo>
                  <a:pt x="12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3" name="Freeform 305"/>
          <p:cNvSpPr>
            <a:spLocks/>
          </p:cNvSpPr>
          <p:nvPr/>
        </p:nvSpPr>
        <p:spPr bwMode="auto">
          <a:xfrm>
            <a:off x="6254750" y="3049588"/>
            <a:ext cx="82550" cy="90487"/>
          </a:xfrm>
          <a:custGeom>
            <a:avLst/>
            <a:gdLst>
              <a:gd name="T0" fmla="*/ 63500 w 52"/>
              <a:gd name="T1" fmla="*/ 90487 h 57"/>
              <a:gd name="T2" fmla="*/ 63500 w 52"/>
              <a:gd name="T3" fmla="*/ 74612 h 57"/>
              <a:gd name="T4" fmla="*/ 57150 w 52"/>
              <a:gd name="T5" fmla="*/ 85725 h 57"/>
              <a:gd name="T6" fmla="*/ 44450 w 52"/>
              <a:gd name="T7" fmla="*/ 90487 h 57"/>
              <a:gd name="T8" fmla="*/ 31750 w 52"/>
              <a:gd name="T9" fmla="*/ 90487 h 57"/>
              <a:gd name="T10" fmla="*/ 25400 w 52"/>
              <a:gd name="T11" fmla="*/ 90487 h 57"/>
              <a:gd name="T12" fmla="*/ 19050 w 52"/>
              <a:gd name="T13" fmla="*/ 90487 h 57"/>
              <a:gd name="T14" fmla="*/ 6350 w 52"/>
              <a:gd name="T15" fmla="*/ 85725 h 57"/>
              <a:gd name="T16" fmla="*/ 6350 w 52"/>
              <a:gd name="T17" fmla="*/ 79375 h 57"/>
              <a:gd name="T18" fmla="*/ 0 w 52"/>
              <a:gd name="T19" fmla="*/ 74612 h 57"/>
              <a:gd name="T20" fmla="*/ 0 w 52"/>
              <a:gd name="T21" fmla="*/ 69850 h 57"/>
              <a:gd name="T22" fmla="*/ 0 w 52"/>
              <a:gd name="T23" fmla="*/ 63500 h 57"/>
              <a:gd name="T24" fmla="*/ 0 w 52"/>
              <a:gd name="T25" fmla="*/ 58737 h 57"/>
              <a:gd name="T26" fmla="*/ 0 w 52"/>
              <a:gd name="T27" fmla="*/ 0 h 57"/>
              <a:gd name="T28" fmla="*/ 19050 w 52"/>
              <a:gd name="T29" fmla="*/ 0 h 57"/>
              <a:gd name="T30" fmla="*/ 19050 w 52"/>
              <a:gd name="T31" fmla="*/ 47625 h 57"/>
              <a:gd name="T32" fmla="*/ 19050 w 52"/>
              <a:gd name="T33" fmla="*/ 58737 h 57"/>
              <a:gd name="T34" fmla="*/ 19050 w 52"/>
              <a:gd name="T35" fmla="*/ 63500 h 57"/>
              <a:gd name="T36" fmla="*/ 19050 w 52"/>
              <a:gd name="T37" fmla="*/ 69850 h 57"/>
              <a:gd name="T38" fmla="*/ 25400 w 52"/>
              <a:gd name="T39" fmla="*/ 74612 h 57"/>
              <a:gd name="T40" fmla="*/ 31750 w 52"/>
              <a:gd name="T41" fmla="*/ 79375 h 57"/>
              <a:gd name="T42" fmla="*/ 38100 w 52"/>
              <a:gd name="T43" fmla="*/ 79375 h 57"/>
              <a:gd name="T44" fmla="*/ 44450 w 52"/>
              <a:gd name="T45" fmla="*/ 79375 h 57"/>
              <a:gd name="T46" fmla="*/ 50800 w 52"/>
              <a:gd name="T47" fmla="*/ 74612 h 57"/>
              <a:gd name="T48" fmla="*/ 57150 w 52"/>
              <a:gd name="T49" fmla="*/ 69850 h 57"/>
              <a:gd name="T50" fmla="*/ 57150 w 52"/>
              <a:gd name="T51" fmla="*/ 63500 h 57"/>
              <a:gd name="T52" fmla="*/ 63500 w 52"/>
              <a:gd name="T53" fmla="*/ 58737 h 57"/>
              <a:gd name="T54" fmla="*/ 63500 w 52"/>
              <a:gd name="T55" fmla="*/ 47625 h 57"/>
              <a:gd name="T56" fmla="*/ 63500 w 52"/>
              <a:gd name="T57" fmla="*/ 0 h 57"/>
              <a:gd name="T58" fmla="*/ 82550 w 52"/>
              <a:gd name="T59" fmla="*/ 0 h 57"/>
              <a:gd name="T60" fmla="*/ 82550 w 52"/>
              <a:gd name="T61" fmla="*/ 90487 h 57"/>
              <a:gd name="T62" fmla="*/ 63500 w 52"/>
              <a:gd name="T63" fmla="*/ 90487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40" y="57"/>
                </a:moveTo>
                <a:lnTo>
                  <a:pt x="40" y="47"/>
                </a:lnTo>
                <a:lnTo>
                  <a:pt x="36" y="54"/>
                </a:lnTo>
                <a:lnTo>
                  <a:pt x="28" y="57"/>
                </a:lnTo>
                <a:lnTo>
                  <a:pt x="20" y="57"/>
                </a:lnTo>
                <a:lnTo>
                  <a:pt x="16" y="57"/>
                </a:lnTo>
                <a:lnTo>
                  <a:pt x="12" y="57"/>
                </a:lnTo>
                <a:lnTo>
                  <a:pt x="4" y="54"/>
                </a:lnTo>
                <a:lnTo>
                  <a:pt x="4" y="50"/>
                </a:lnTo>
                <a:lnTo>
                  <a:pt x="0" y="47"/>
                </a:lnTo>
                <a:lnTo>
                  <a:pt x="0" y="44"/>
                </a:lnTo>
                <a:lnTo>
                  <a:pt x="0" y="40"/>
                </a:lnTo>
                <a:lnTo>
                  <a:pt x="0" y="37"/>
                </a:ln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12" y="37"/>
                </a:lnTo>
                <a:lnTo>
                  <a:pt x="12" y="40"/>
                </a:lnTo>
                <a:lnTo>
                  <a:pt x="12" y="44"/>
                </a:lnTo>
                <a:lnTo>
                  <a:pt x="16" y="47"/>
                </a:lnTo>
                <a:lnTo>
                  <a:pt x="20" y="50"/>
                </a:lnTo>
                <a:lnTo>
                  <a:pt x="24" y="50"/>
                </a:lnTo>
                <a:lnTo>
                  <a:pt x="28" y="50"/>
                </a:lnTo>
                <a:lnTo>
                  <a:pt x="32" y="47"/>
                </a:lnTo>
                <a:lnTo>
                  <a:pt x="36" y="44"/>
                </a:lnTo>
                <a:lnTo>
                  <a:pt x="36" y="40"/>
                </a:lnTo>
                <a:lnTo>
                  <a:pt x="40" y="37"/>
                </a:lnTo>
                <a:lnTo>
                  <a:pt x="40" y="30"/>
                </a:lnTo>
                <a:lnTo>
                  <a:pt x="40" y="0"/>
                </a:lnTo>
                <a:lnTo>
                  <a:pt x="52" y="0"/>
                </a:lnTo>
                <a:lnTo>
                  <a:pt x="52" y="57"/>
                </a:lnTo>
                <a:lnTo>
                  <a:pt x="4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4" name="Freeform 306"/>
          <p:cNvSpPr>
            <a:spLocks noEditPoints="1"/>
          </p:cNvSpPr>
          <p:nvPr/>
        </p:nvSpPr>
        <p:spPr bwMode="auto">
          <a:xfrm>
            <a:off x="6362700" y="3017838"/>
            <a:ext cx="88900" cy="122237"/>
          </a:xfrm>
          <a:custGeom>
            <a:avLst/>
            <a:gdLst>
              <a:gd name="T0" fmla="*/ 19050 w 56"/>
              <a:gd name="T1" fmla="*/ 122237 h 77"/>
              <a:gd name="T2" fmla="*/ 0 w 56"/>
              <a:gd name="T3" fmla="*/ 122237 h 77"/>
              <a:gd name="T4" fmla="*/ 0 w 56"/>
              <a:gd name="T5" fmla="*/ 0 h 77"/>
              <a:gd name="T6" fmla="*/ 19050 w 56"/>
              <a:gd name="T7" fmla="*/ 0 h 77"/>
              <a:gd name="T8" fmla="*/ 19050 w 56"/>
              <a:gd name="T9" fmla="*/ 47625 h 77"/>
              <a:gd name="T10" fmla="*/ 31750 w 56"/>
              <a:gd name="T11" fmla="*/ 36512 h 77"/>
              <a:gd name="T12" fmla="*/ 50800 w 56"/>
              <a:gd name="T13" fmla="*/ 31750 h 77"/>
              <a:gd name="T14" fmla="*/ 57150 w 56"/>
              <a:gd name="T15" fmla="*/ 31750 h 77"/>
              <a:gd name="T16" fmla="*/ 63500 w 56"/>
              <a:gd name="T17" fmla="*/ 36512 h 77"/>
              <a:gd name="T18" fmla="*/ 76200 w 56"/>
              <a:gd name="T19" fmla="*/ 36512 h 77"/>
              <a:gd name="T20" fmla="*/ 82550 w 56"/>
              <a:gd name="T21" fmla="*/ 42862 h 77"/>
              <a:gd name="T22" fmla="*/ 82550 w 56"/>
              <a:gd name="T23" fmla="*/ 52387 h 77"/>
              <a:gd name="T24" fmla="*/ 88900 w 56"/>
              <a:gd name="T25" fmla="*/ 58737 h 77"/>
              <a:gd name="T26" fmla="*/ 88900 w 56"/>
              <a:gd name="T27" fmla="*/ 69850 h 77"/>
              <a:gd name="T28" fmla="*/ 88900 w 56"/>
              <a:gd name="T29" fmla="*/ 74612 h 77"/>
              <a:gd name="T30" fmla="*/ 88900 w 56"/>
              <a:gd name="T31" fmla="*/ 95250 h 77"/>
              <a:gd name="T32" fmla="*/ 76200 w 56"/>
              <a:gd name="T33" fmla="*/ 111125 h 77"/>
              <a:gd name="T34" fmla="*/ 63500 w 56"/>
              <a:gd name="T35" fmla="*/ 122237 h 77"/>
              <a:gd name="T36" fmla="*/ 50800 w 56"/>
              <a:gd name="T37" fmla="*/ 122237 h 77"/>
              <a:gd name="T38" fmla="*/ 38100 w 56"/>
              <a:gd name="T39" fmla="*/ 122237 h 77"/>
              <a:gd name="T40" fmla="*/ 25400 w 56"/>
              <a:gd name="T41" fmla="*/ 117475 h 77"/>
              <a:gd name="T42" fmla="*/ 19050 w 56"/>
              <a:gd name="T43" fmla="*/ 111125 h 77"/>
              <a:gd name="T44" fmla="*/ 19050 w 56"/>
              <a:gd name="T45" fmla="*/ 122237 h 77"/>
              <a:gd name="T46" fmla="*/ 19050 w 56"/>
              <a:gd name="T47" fmla="*/ 79375 h 77"/>
              <a:gd name="T48" fmla="*/ 19050 w 56"/>
              <a:gd name="T49" fmla="*/ 90487 h 77"/>
              <a:gd name="T50" fmla="*/ 25400 w 56"/>
              <a:gd name="T51" fmla="*/ 101600 h 77"/>
              <a:gd name="T52" fmla="*/ 31750 w 56"/>
              <a:gd name="T53" fmla="*/ 106362 h 77"/>
              <a:gd name="T54" fmla="*/ 44450 w 56"/>
              <a:gd name="T55" fmla="*/ 111125 h 77"/>
              <a:gd name="T56" fmla="*/ 57150 w 56"/>
              <a:gd name="T57" fmla="*/ 106362 h 77"/>
              <a:gd name="T58" fmla="*/ 63500 w 56"/>
              <a:gd name="T59" fmla="*/ 101600 h 77"/>
              <a:gd name="T60" fmla="*/ 69850 w 56"/>
              <a:gd name="T61" fmla="*/ 90487 h 77"/>
              <a:gd name="T62" fmla="*/ 69850 w 56"/>
              <a:gd name="T63" fmla="*/ 79375 h 77"/>
              <a:gd name="T64" fmla="*/ 69850 w 56"/>
              <a:gd name="T65" fmla="*/ 63500 h 77"/>
              <a:gd name="T66" fmla="*/ 63500 w 56"/>
              <a:gd name="T67" fmla="*/ 52387 h 77"/>
              <a:gd name="T68" fmla="*/ 57150 w 56"/>
              <a:gd name="T69" fmla="*/ 47625 h 77"/>
              <a:gd name="T70" fmla="*/ 44450 w 56"/>
              <a:gd name="T71" fmla="*/ 47625 h 77"/>
              <a:gd name="T72" fmla="*/ 38100 w 56"/>
              <a:gd name="T73" fmla="*/ 47625 h 77"/>
              <a:gd name="T74" fmla="*/ 25400 w 56"/>
              <a:gd name="T75" fmla="*/ 52387 h 77"/>
              <a:gd name="T76" fmla="*/ 19050 w 56"/>
              <a:gd name="T77" fmla="*/ 63500 h 77"/>
              <a:gd name="T78" fmla="*/ 19050 w 56"/>
              <a:gd name="T79" fmla="*/ 79375 h 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" h="77">
                <a:moveTo>
                  <a:pt x="12" y="77"/>
                </a:moveTo>
                <a:lnTo>
                  <a:pt x="0" y="77"/>
                </a:ln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20" y="23"/>
                </a:lnTo>
                <a:lnTo>
                  <a:pt x="32" y="20"/>
                </a:lnTo>
                <a:lnTo>
                  <a:pt x="36" y="20"/>
                </a:lnTo>
                <a:lnTo>
                  <a:pt x="40" y="23"/>
                </a:lnTo>
                <a:lnTo>
                  <a:pt x="48" y="23"/>
                </a:lnTo>
                <a:lnTo>
                  <a:pt x="52" y="27"/>
                </a:lnTo>
                <a:lnTo>
                  <a:pt x="52" y="33"/>
                </a:lnTo>
                <a:lnTo>
                  <a:pt x="56" y="37"/>
                </a:lnTo>
                <a:lnTo>
                  <a:pt x="56" y="44"/>
                </a:lnTo>
                <a:lnTo>
                  <a:pt x="56" y="47"/>
                </a:lnTo>
                <a:lnTo>
                  <a:pt x="56" y="60"/>
                </a:lnTo>
                <a:lnTo>
                  <a:pt x="48" y="70"/>
                </a:lnTo>
                <a:lnTo>
                  <a:pt x="40" y="77"/>
                </a:lnTo>
                <a:lnTo>
                  <a:pt x="32" y="77"/>
                </a:lnTo>
                <a:lnTo>
                  <a:pt x="24" y="77"/>
                </a:lnTo>
                <a:lnTo>
                  <a:pt x="16" y="74"/>
                </a:lnTo>
                <a:lnTo>
                  <a:pt x="12" y="70"/>
                </a:lnTo>
                <a:lnTo>
                  <a:pt x="12" y="77"/>
                </a:lnTo>
                <a:close/>
                <a:moveTo>
                  <a:pt x="12" y="50"/>
                </a:moveTo>
                <a:lnTo>
                  <a:pt x="12" y="57"/>
                </a:lnTo>
                <a:lnTo>
                  <a:pt x="16" y="64"/>
                </a:lnTo>
                <a:lnTo>
                  <a:pt x="20" y="67"/>
                </a:lnTo>
                <a:lnTo>
                  <a:pt x="28" y="70"/>
                </a:lnTo>
                <a:lnTo>
                  <a:pt x="36" y="67"/>
                </a:lnTo>
                <a:lnTo>
                  <a:pt x="40" y="64"/>
                </a:lnTo>
                <a:lnTo>
                  <a:pt x="44" y="57"/>
                </a:lnTo>
                <a:lnTo>
                  <a:pt x="44" y="50"/>
                </a:lnTo>
                <a:lnTo>
                  <a:pt x="44" y="40"/>
                </a:lnTo>
                <a:lnTo>
                  <a:pt x="40" y="33"/>
                </a:lnTo>
                <a:lnTo>
                  <a:pt x="36" y="30"/>
                </a:lnTo>
                <a:lnTo>
                  <a:pt x="28" y="30"/>
                </a:lnTo>
                <a:lnTo>
                  <a:pt x="24" y="30"/>
                </a:lnTo>
                <a:lnTo>
                  <a:pt x="16" y="33"/>
                </a:lnTo>
                <a:lnTo>
                  <a:pt x="12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5" name="Freeform 307"/>
          <p:cNvSpPr>
            <a:spLocks noEditPoints="1"/>
          </p:cNvSpPr>
          <p:nvPr/>
        </p:nvSpPr>
        <p:spPr bwMode="auto">
          <a:xfrm>
            <a:off x="6527800" y="3013075"/>
            <a:ext cx="95250" cy="142875"/>
          </a:xfrm>
          <a:custGeom>
            <a:avLst/>
            <a:gdLst>
              <a:gd name="T0" fmla="*/ 44450 w 60"/>
              <a:gd name="T1" fmla="*/ 127000 h 90"/>
              <a:gd name="T2" fmla="*/ 19050 w 60"/>
              <a:gd name="T3" fmla="*/ 122238 h 90"/>
              <a:gd name="T4" fmla="*/ 6350 w 60"/>
              <a:gd name="T5" fmla="*/ 111125 h 90"/>
              <a:gd name="T6" fmla="*/ 0 w 60"/>
              <a:gd name="T7" fmla="*/ 90488 h 90"/>
              <a:gd name="T8" fmla="*/ 25400 w 60"/>
              <a:gd name="T9" fmla="*/ 100013 h 90"/>
              <a:gd name="T10" fmla="*/ 31750 w 60"/>
              <a:gd name="T11" fmla="*/ 111125 h 90"/>
              <a:gd name="T12" fmla="*/ 4445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9050 w 60"/>
              <a:gd name="T21" fmla="*/ 9525 h 90"/>
              <a:gd name="T22" fmla="*/ 44450 w 60"/>
              <a:gd name="T23" fmla="*/ 4763 h 90"/>
              <a:gd name="T24" fmla="*/ 50800 w 60"/>
              <a:gd name="T25" fmla="*/ 0 h 90"/>
              <a:gd name="T26" fmla="*/ 69850 w 60"/>
              <a:gd name="T27" fmla="*/ 4763 h 90"/>
              <a:gd name="T28" fmla="*/ 88900 w 60"/>
              <a:gd name="T29" fmla="*/ 20638 h 90"/>
              <a:gd name="T30" fmla="*/ 69850 w 60"/>
              <a:gd name="T31" fmla="*/ 36513 h 90"/>
              <a:gd name="T32" fmla="*/ 69850 w 60"/>
              <a:gd name="T33" fmla="*/ 25400 h 90"/>
              <a:gd name="T34" fmla="*/ 50800 w 60"/>
              <a:gd name="T35" fmla="*/ 20638 h 90"/>
              <a:gd name="T36" fmla="*/ 63500 w 60"/>
              <a:gd name="T37" fmla="*/ 57150 h 90"/>
              <a:gd name="T38" fmla="*/ 76200 w 60"/>
              <a:gd name="T39" fmla="*/ 63500 h 90"/>
              <a:gd name="T40" fmla="*/ 88900 w 60"/>
              <a:gd name="T41" fmla="*/ 74613 h 90"/>
              <a:gd name="T42" fmla="*/ 95250 w 60"/>
              <a:gd name="T43" fmla="*/ 84138 h 90"/>
              <a:gd name="T44" fmla="*/ 95250 w 60"/>
              <a:gd name="T45" fmla="*/ 106363 h 90"/>
              <a:gd name="T46" fmla="*/ 69850 w 60"/>
              <a:gd name="T47" fmla="*/ 122238 h 90"/>
              <a:gd name="T48" fmla="*/ 50800 w 60"/>
              <a:gd name="T49" fmla="*/ 142875 h 90"/>
              <a:gd name="T50" fmla="*/ 44450 w 60"/>
              <a:gd name="T51" fmla="*/ 20638 h 90"/>
              <a:gd name="T52" fmla="*/ 25400 w 60"/>
              <a:gd name="T53" fmla="*/ 25400 h 90"/>
              <a:gd name="T54" fmla="*/ 19050 w 60"/>
              <a:gd name="T55" fmla="*/ 36513 h 90"/>
              <a:gd name="T56" fmla="*/ 25400 w 60"/>
              <a:gd name="T57" fmla="*/ 47625 h 90"/>
              <a:gd name="T58" fmla="*/ 44450 w 60"/>
              <a:gd name="T59" fmla="*/ 52388 h 90"/>
              <a:gd name="T60" fmla="*/ 50800 w 60"/>
              <a:gd name="T61" fmla="*/ 111125 h 90"/>
              <a:gd name="T62" fmla="*/ 69850 w 60"/>
              <a:gd name="T63" fmla="*/ 106363 h 90"/>
              <a:gd name="T64" fmla="*/ 76200 w 60"/>
              <a:gd name="T65" fmla="*/ 90488 h 90"/>
              <a:gd name="T66" fmla="*/ 69850 w 60"/>
              <a:gd name="T67" fmla="*/ 79375 h 90"/>
              <a:gd name="T68" fmla="*/ 5080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0"/>
                </a:lnTo>
                <a:lnTo>
                  <a:pt x="20" y="80"/>
                </a:lnTo>
                <a:lnTo>
                  <a:pt x="12" y="77"/>
                </a:lnTo>
                <a:lnTo>
                  <a:pt x="8" y="73"/>
                </a:lnTo>
                <a:lnTo>
                  <a:pt x="4" y="70"/>
                </a:lnTo>
                <a:lnTo>
                  <a:pt x="4" y="63"/>
                </a:lnTo>
                <a:lnTo>
                  <a:pt x="0" y="57"/>
                </a:lnTo>
                <a:lnTo>
                  <a:pt x="12" y="57"/>
                </a:lnTo>
                <a:lnTo>
                  <a:pt x="16" y="63"/>
                </a:lnTo>
                <a:lnTo>
                  <a:pt x="16" y="67"/>
                </a:lnTo>
                <a:lnTo>
                  <a:pt x="20" y="70"/>
                </a:lnTo>
                <a:lnTo>
                  <a:pt x="28" y="70"/>
                </a:lnTo>
                <a:lnTo>
                  <a:pt x="28" y="43"/>
                </a:lnTo>
                <a:lnTo>
                  <a:pt x="20" y="43"/>
                </a:lnTo>
                <a:lnTo>
                  <a:pt x="12" y="40"/>
                </a:lnTo>
                <a:lnTo>
                  <a:pt x="8" y="36"/>
                </a:lnTo>
                <a:lnTo>
                  <a:pt x="4" y="33"/>
                </a:lnTo>
                <a:lnTo>
                  <a:pt x="4" y="26"/>
                </a:lnTo>
                <a:lnTo>
                  <a:pt x="0" y="23"/>
                </a:lnTo>
                <a:lnTo>
                  <a:pt x="4" y="13"/>
                </a:lnTo>
                <a:lnTo>
                  <a:pt x="12" y="6"/>
                </a:lnTo>
                <a:lnTo>
                  <a:pt x="16" y="3"/>
                </a:lnTo>
                <a:lnTo>
                  <a:pt x="28" y="3"/>
                </a:lnTo>
                <a:lnTo>
                  <a:pt x="28" y="0"/>
                </a:lnTo>
                <a:lnTo>
                  <a:pt x="32" y="0"/>
                </a:lnTo>
                <a:lnTo>
                  <a:pt x="32" y="3"/>
                </a:lnTo>
                <a:lnTo>
                  <a:pt x="44" y="3"/>
                </a:lnTo>
                <a:lnTo>
                  <a:pt x="48" y="6"/>
                </a:lnTo>
                <a:lnTo>
                  <a:pt x="56" y="13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4" y="16"/>
                </a:lnTo>
                <a:lnTo>
                  <a:pt x="40" y="13"/>
                </a:lnTo>
                <a:lnTo>
                  <a:pt x="32" y="13"/>
                </a:lnTo>
                <a:lnTo>
                  <a:pt x="32" y="36"/>
                </a:lnTo>
                <a:lnTo>
                  <a:pt x="40" y="36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7"/>
                </a:lnTo>
                <a:lnTo>
                  <a:pt x="60" y="50"/>
                </a:lnTo>
                <a:lnTo>
                  <a:pt x="60" y="53"/>
                </a:lnTo>
                <a:lnTo>
                  <a:pt x="60" y="57"/>
                </a:lnTo>
                <a:lnTo>
                  <a:pt x="60" y="67"/>
                </a:lnTo>
                <a:lnTo>
                  <a:pt x="52" y="73"/>
                </a:lnTo>
                <a:lnTo>
                  <a:pt x="44" y="77"/>
                </a:lnTo>
                <a:lnTo>
                  <a:pt x="32" y="80"/>
                </a:lnTo>
                <a:lnTo>
                  <a:pt x="32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0" y="13"/>
                </a:lnTo>
                <a:lnTo>
                  <a:pt x="16" y="16"/>
                </a:lnTo>
                <a:lnTo>
                  <a:pt x="16" y="20"/>
                </a:lnTo>
                <a:lnTo>
                  <a:pt x="12" y="23"/>
                </a:lnTo>
                <a:lnTo>
                  <a:pt x="16" y="26"/>
                </a:lnTo>
                <a:lnTo>
                  <a:pt x="16" y="30"/>
                </a:lnTo>
                <a:lnTo>
                  <a:pt x="20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2" y="70"/>
                </a:moveTo>
                <a:lnTo>
                  <a:pt x="40" y="70"/>
                </a:lnTo>
                <a:lnTo>
                  <a:pt x="44" y="67"/>
                </a:lnTo>
                <a:lnTo>
                  <a:pt x="48" y="63"/>
                </a:lnTo>
                <a:lnTo>
                  <a:pt x="48" y="57"/>
                </a:lnTo>
                <a:lnTo>
                  <a:pt x="48" y="53"/>
                </a:lnTo>
                <a:lnTo>
                  <a:pt x="44" y="50"/>
                </a:lnTo>
                <a:lnTo>
                  <a:pt x="40" y="47"/>
                </a:lnTo>
                <a:lnTo>
                  <a:pt x="32" y="47"/>
                </a:lnTo>
                <a:lnTo>
                  <a:pt x="32" y="7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6" name="Freeform 308"/>
          <p:cNvSpPr>
            <a:spLocks/>
          </p:cNvSpPr>
          <p:nvPr/>
        </p:nvSpPr>
        <p:spPr bwMode="auto">
          <a:xfrm>
            <a:off x="6635750" y="3022600"/>
            <a:ext cx="50800" cy="117475"/>
          </a:xfrm>
          <a:custGeom>
            <a:avLst/>
            <a:gdLst>
              <a:gd name="T0" fmla="*/ 50800 w 32"/>
              <a:gd name="T1" fmla="*/ 106363 h 74"/>
              <a:gd name="T2" fmla="*/ 50800 w 32"/>
              <a:gd name="T3" fmla="*/ 117475 h 74"/>
              <a:gd name="T4" fmla="*/ 44450 w 32"/>
              <a:gd name="T5" fmla="*/ 117475 h 74"/>
              <a:gd name="T6" fmla="*/ 38100 w 32"/>
              <a:gd name="T7" fmla="*/ 117475 h 74"/>
              <a:gd name="T8" fmla="*/ 31750 w 32"/>
              <a:gd name="T9" fmla="*/ 117475 h 74"/>
              <a:gd name="T10" fmla="*/ 25400 w 32"/>
              <a:gd name="T11" fmla="*/ 117475 h 74"/>
              <a:gd name="T12" fmla="*/ 19050 w 32"/>
              <a:gd name="T13" fmla="*/ 112713 h 74"/>
              <a:gd name="T14" fmla="*/ 12700 w 32"/>
              <a:gd name="T15" fmla="*/ 112713 h 74"/>
              <a:gd name="T16" fmla="*/ 12700 w 32"/>
              <a:gd name="T17" fmla="*/ 101600 h 74"/>
              <a:gd name="T18" fmla="*/ 12700 w 32"/>
              <a:gd name="T19" fmla="*/ 90488 h 74"/>
              <a:gd name="T20" fmla="*/ 12700 w 32"/>
              <a:gd name="T21" fmla="*/ 42863 h 74"/>
              <a:gd name="T22" fmla="*/ 0 w 32"/>
              <a:gd name="T23" fmla="*/ 42863 h 74"/>
              <a:gd name="T24" fmla="*/ 0 w 32"/>
              <a:gd name="T25" fmla="*/ 26988 h 74"/>
              <a:gd name="T26" fmla="*/ 12700 w 32"/>
              <a:gd name="T27" fmla="*/ 26988 h 74"/>
              <a:gd name="T28" fmla="*/ 12700 w 32"/>
              <a:gd name="T29" fmla="*/ 6350 h 74"/>
              <a:gd name="T30" fmla="*/ 31750 w 32"/>
              <a:gd name="T31" fmla="*/ 0 h 74"/>
              <a:gd name="T32" fmla="*/ 31750 w 32"/>
              <a:gd name="T33" fmla="*/ 26988 h 74"/>
              <a:gd name="T34" fmla="*/ 50800 w 32"/>
              <a:gd name="T35" fmla="*/ 26988 h 74"/>
              <a:gd name="T36" fmla="*/ 50800 w 32"/>
              <a:gd name="T37" fmla="*/ 42863 h 74"/>
              <a:gd name="T38" fmla="*/ 31750 w 32"/>
              <a:gd name="T39" fmla="*/ 42863 h 74"/>
              <a:gd name="T40" fmla="*/ 31750 w 32"/>
              <a:gd name="T41" fmla="*/ 90488 h 74"/>
              <a:gd name="T42" fmla="*/ 31750 w 32"/>
              <a:gd name="T43" fmla="*/ 96838 h 74"/>
              <a:gd name="T44" fmla="*/ 31750 w 32"/>
              <a:gd name="T45" fmla="*/ 101600 h 74"/>
              <a:gd name="T46" fmla="*/ 31750 w 32"/>
              <a:gd name="T47" fmla="*/ 101600 h 74"/>
              <a:gd name="T48" fmla="*/ 38100 w 32"/>
              <a:gd name="T49" fmla="*/ 101600 h 74"/>
              <a:gd name="T50" fmla="*/ 38100 w 32"/>
              <a:gd name="T51" fmla="*/ 106363 h 74"/>
              <a:gd name="T52" fmla="*/ 44450 w 32"/>
              <a:gd name="T53" fmla="*/ 106363 h 74"/>
              <a:gd name="T54" fmla="*/ 44450 w 32"/>
              <a:gd name="T55" fmla="*/ 106363 h 74"/>
              <a:gd name="T56" fmla="*/ 50800 w 32"/>
              <a:gd name="T57" fmla="*/ 106363 h 7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4">
                <a:moveTo>
                  <a:pt x="32" y="67"/>
                </a:moveTo>
                <a:lnTo>
                  <a:pt x="32" y="74"/>
                </a:lnTo>
                <a:lnTo>
                  <a:pt x="28" y="74"/>
                </a:lnTo>
                <a:lnTo>
                  <a:pt x="24" y="74"/>
                </a:lnTo>
                <a:lnTo>
                  <a:pt x="20" y="74"/>
                </a:lnTo>
                <a:lnTo>
                  <a:pt x="16" y="74"/>
                </a:lnTo>
                <a:lnTo>
                  <a:pt x="12" y="71"/>
                </a:lnTo>
                <a:lnTo>
                  <a:pt x="8" y="71"/>
                </a:lnTo>
                <a:lnTo>
                  <a:pt x="8" y="64"/>
                </a:lnTo>
                <a:lnTo>
                  <a:pt x="8" y="57"/>
                </a:lnTo>
                <a:lnTo>
                  <a:pt x="8" y="27"/>
                </a:lnTo>
                <a:lnTo>
                  <a:pt x="0" y="27"/>
                </a:lnTo>
                <a:lnTo>
                  <a:pt x="0" y="17"/>
                </a:lnTo>
                <a:lnTo>
                  <a:pt x="8" y="17"/>
                </a:lnTo>
                <a:lnTo>
                  <a:pt x="8" y="4"/>
                </a:lnTo>
                <a:lnTo>
                  <a:pt x="20" y="0"/>
                </a:lnTo>
                <a:lnTo>
                  <a:pt x="20" y="17"/>
                </a:lnTo>
                <a:lnTo>
                  <a:pt x="32" y="17"/>
                </a:lnTo>
                <a:lnTo>
                  <a:pt x="32" y="27"/>
                </a:lnTo>
                <a:lnTo>
                  <a:pt x="20" y="27"/>
                </a:lnTo>
                <a:lnTo>
                  <a:pt x="20" y="57"/>
                </a:lnTo>
                <a:lnTo>
                  <a:pt x="20" y="61"/>
                </a:lnTo>
                <a:lnTo>
                  <a:pt x="20" y="64"/>
                </a:lnTo>
                <a:lnTo>
                  <a:pt x="24" y="64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7" name="Freeform 309"/>
          <p:cNvSpPr>
            <a:spLocks noEditPoints="1"/>
          </p:cNvSpPr>
          <p:nvPr/>
        </p:nvSpPr>
        <p:spPr bwMode="auto">
          <a:xfrm>
            <a:off x="6692900" y="3017838"/>
            <a:ext cx="101600" cy="122237"/>
          </a:xfrm>
          <a:custGeom>
            <a:avLst/>
            <a:gdLst>
              <a:gd name="T0" fmla="*/ 63500 w 64"/>
              <a:gd name="T1" fmla="*/ 122237 h 77"/>
              <a:gd name="T2" fmla="*/ 63500 w 64"/>
              <a:gd name="T3" fmla="*/ 95250 h 77"/>
              <a:gd name="T4" fmla="*/ 0 w 64"/>
              <a:gd name="T5" fmla="*/ 95250 h 77"/>
              <a:gd name="T6" fmla="*/ 0 w 64"/>
              <a:gd name="T7" fmla="*/ 79375 h 77"/>
              <a:gd name="T8" fmla="*/ 69850 w 64"/>
              <a:gd name="T9" fmla="*/ 0 h 77"/>
              <a:gd name="T10" fmla="*/ 82550 w 64"/>
              <a:gd name="T11" fmla="*/ 0 h 77"/>
              <a:gd name="T12" fmla="*/ 82550 w 64"/>
              <a:gd name="T13" fmla="*/ 79375 h 77"/>
              <a:gd name="T14" fmla="*/ 101600 w 64"/>
              <a:gd name="T15" fmla="*/ 79375 h 77"/>
              <a:gd name="T16" fmla="*/ 101600 w 64"/>
              <a:gd name="T17" fmla="*/ 95250 h 77"/>
              <a:gd name="T18" fmla="*/ 82550 w 64"/>
              <a:gd name="T19" fmla="*/ 95250 h 77"/>
              <a:gd name="T20" fmla="*/ 82550 w 64"/>
              <a:gd name="T21" fmla="*/ 122237 h 77"/>
              <a:gd name="T22" fmla="*/ 63500 w 64"/>
              <a:gd name="T23" fmla="*/ 122237 h 77"/>
              <a:gd name="T24" fmla="*/ 63500 w 64"/>
              <a:gd name="T25" fmla="*/ 79375 h 77"/>
              <a:gd name="T26" fmla="*/ 63500 w 64"/>
              <a:gd name="T27" fmla="*/ 31750 h 77"/>
              <a:gd name="T28" fmla="*/ 25400 w 64"/>
              <a:gd name="T29" fmla="*/ 79375 h 77"/>
              <a:gd name="T30" fmla="*/ 63500 w 64"/>
              <a:gd name="T31" fmla="*/ 79375 h 7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77">
                <a:moveTo>
                  <a:pt x="40" y="77"/>
                </a:moveTo>
                <a:lnTo>
                  <a:pt x="40" y="60"/>
                </a:lnTo>
                <a:lnTo>
                  <a:pt x="0" y="60"/>
                </a:lnTo>
                <a:lnTo>
                  <a:pt x="0" y="50"/>
                </a:lnTo>
                <a:lnTo>
                  <a:pt x="44" y="0"/>
                </a:lnTo>
                <a:lnTo>
                  <a:pt x="52" y="0"/>
                </a:lnTo>
                <a:lnTo>
                  <a:pt x="52" y="50"/>
                </a:lnTo>
                <a:lnTo>
                  <a:pt x="64" y="50"/>
                </a:lnTo>
                <a:lnTo>
                  <a:pt x="64" y="60"/>
                </a:lnTo>
                <a:lnTo>
                  <a:pt x="52" y="60"/>
                </a:lnTo>
                <a:lnTo>
                  <a:pt x="52" y="77"/>
                </a:lnTo>
                <a:lnTo>
                  <a:pt x="40" y="77"/>
                </a:lnTo>
                <a:close/>
                <a:moveTo>
                  <a:pt x="40" y="50"/>
                </a:moveTo>
                <a:lnTo>
                  <a:pt x="40" y="20"/>
                </a:lnTo>
                <a:lnTo>
                  <a:pt x="16" y="50"/>
                </a:lnTo>
                <a:lnTo>
                  <a:pt x="40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8" name="Freeform 310"/>
          <p:cNvSpPr>
            <a:spLocks/>
          </p:cNvSpPr>
          <p:nvPr/>
        </p:nvSpPr>
        <p:spPr bwMode="auto">
          <a:xfrm>
            <a:off x="6819900" y="3124200"/>
            <a:ext cx="19050" cy="42863"/>
          </a:xfrm>
          <a:custGeom>
            <a:avLst/>
            <a:gdLst>
              <a:gd name="T0" fmla="*/ 0 w 12"/>
              <a:gd name="T1" fmla="*/ 15875 h 27"/>
              <a:gd name="T2" fmla="*/ 0 w 12"/>
              <a:gd name="T3" fmla="*/ 0 h 27"/>
              <a:gd name="T4" fmla="*/ 19050 w 12"/>
              <a:gd name="T5" fmla="*/ 0 h 27"/>
              <a:gd name="T6" fmla="*/ 19050 w 12"/>
              <a:gd name="T7" fmla="*/ 15875 h 27"/>
              <a:gd name="T8" fmla="*/ 19050 w 12"/>
              <a:gd name="T9" fmla="*/ 26988 h 27"/>
              <a:gd name="T10" fmla="*/ 19050 w 12"/>
              <a:gd name="T11" fmla="*/ 31750 h 27"/>
              <a:gd name="T12" fmla="*/ 12700 w 12"/>
              <a:gd name="T13" fmla="*/ 36513 h 27"/>
              <a:gd name="T14" fmla="*/ 6350 w 12"/>
              <a:gd name="T15" fmla="*/ 42863 h 27"/>
              <a:gd name="T16" fmla="*/ 0 w 12"/>
              <a:gd name="T17" fmla="*/ 36513 h 27"/>
              <a:gd name="T18" fmla="*/ 6350 w 12"/>
              <a:gd name="T19" fmla="*/ 31750 h 27"/>
              <a:gd name="T20" fmla="*/ 6350 w 12"/>
              <a:gd name="T21" fmla="*/ 26988 h 27"/>
              <a:gd name="T22" fmla="*/ 12700 w 12"/>
              <a:gd name="T23" fmla="*/ 20638 h 27"/>
              <a:gd name="T24" fmla="*/ 12700 w 12"/>
              <a:gd name="T25" fmla="*/ 15875 h 27"/>
              <a:gd name="T26" fmla="*/ 0 w 12"/>
              <a:gd name="T27" fmla="*/ 15875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7"/>
                </a:lnTo>
                <a:lnTo>
                  <a:pt x="12" y="20"/>
                </a:lnTo>
                <a:lnTo>
                  <a:pt x="8" y="23"/>
                </a:lnTo>
                <a:lnTo>
                  <a:pt x="4" y="27"/>
                </a:lnTo>
                <a:lnTo>
                  <a:pt x="0" y="23"/>
                </a:lnTo>
                <a:lnTo>
                  <a:pt x="4" y="20"/>
                </a:lnTo>
                <a:lnTo>
                  <a:pt x="4" y="17"/>
                </a:lnTo>
                <a:lnTo>
                  <a:pt x="8" y="13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9" name="Freeform 311"/>
          <p:cNvSpPr>
            <a:spLocks noEditPoints="1"/>
          </p:cNvSpPr>
          <p:nvPr/>
        </p:nvSpPr>
        <p:spPr bwMode="auto">
          <a:xfrm>
            <a:off x="6921500" y="3013075"/>
            <a:ext cx="95250" cy="142875"/>
          </a:xfrm>
          <a:custGeom>
            <a:avLst/>
            <a:gdLst>
              <a:gd name="T0" fmla="*/ 44450 w 60"/>
              <a:gd name="T1" fmla="*/ 127000 h 90"/>
              <a:gd name="T2" fmla="*/ 25400 w 60"/>
              <a:gd name="T3" fmla="*/ 122238 h 90"/>
              <a:gd name="T4" fmla="*/ 12700 w 60"/>
              <a:gd name="T5" fmla="*/ 111125 h 90"/>
              <a:gd name="T6" fmla="*/ 0 w 60"/>
              <a:gd name="T7" fmla="*/ 90488 h 90"/>
              <a:gd name="T8" fmla="*/ 25400 w 60"/>
              <a:gd name="T9" fmla="*/ 100013 h 90"/>
              <a:gd name="T10" fmla="*/ 38100 w 60"/>
              <a:gd name="T11" fmla="*/ 111125 h 90"/>
              <a:gd name="T12" fmla="*/ 44450 w 60"/>
              <a:gd name="T13" fmla="*/ 68263 h 90"/>
              <a:gd name="T14" fmla="*/ 25400 w 60"/>
              <a:gd name="T15" fmla="*/ 63500 h 90"/>
              <a:gd name="T16" fmla="*/ 12700 w 60"/>
              <a:gd name="T17" fmla="*/ 52388 h 90"/>
              <a:gd name="T18" fmla="*/ 6350 w 60"/>
              <a:gd name="T19" fmla="*/ 36513 h 90"/>
              <a:gd name="T20" fmla="*/ 19050 w 60"/>
              <a:gd name="T21" fmla="*/ 9525 h 90"/>
              <a:gd name="T22" fmla="*/ 44450 w 60"/>
              <a:gd name="T23" fmla="*/ 4763 h 90"/>
              <a:gd name="T24" fmla="*/ 57150 w 60"/>
              <a:gd name="T25" fmla="*/ 0 h 90"/>
              <a:gd name="T26" fmla="*/ 69850 w 60"/>
              <a:gd name="T27" fmla="*/ 4763 h 90"/>
              <a:gd name="T28" fmla="*/ 88900 w 60"/>
              <a:gd name="T29" fmla="*/ 20638 h 90"/>
              <a:gd name="T30" fmla="*/ 76200 w 60"/>
              <a:gd name="T31" fmla="*/ 36513 h 90"/>
              <a:gd name="T32" fmla="*/ 69850 w 60"/>
              <a:gd name="T33" fmla="*/ 25400 h 90"/>
              <a:gd name="T34" fmla="*/ 57150 w 60"/>
              <a:gd name="T35" fmla="*/ 20638 h 90"/>
              <a:gd name="T36" fmla="*/ 69850 w 60"/>
              <a:gd name="T37" fmla="*/ 57150 h 90"/>
              <a:gd name="T38" fmla="*/ 82550 w 60"/>
              <a:gd name="T39" fmla="*/ 63500 h 90"/>
              <a:gd name="T40" fmla="*/ 95250 w 60"/>
              <a:gd name="T41" fmla="*/ 74613 h 90"/>
              <a:gd name="T42" fmla="*/ 95250 w 60"/>
              <a:gd name="T43" fmla="*/ 84138 h 90"/>
              <a:gd name="T44" fmla="*/ 95250 w 60"/>
              <a:gd name="T45" fmla="*/ 106363 h 90"/>
              <a:gd name="T46" fmla="*/ 76200 w 60"/>
              <a:gd name="T47" fmla="*/ 122238 h 90"/>
              <a:gd name="T48" fmla="*/ 57150 w 60"/>
              <a:gd name="T49" fmla="*/ 142875 h 90"/>
              <a:gd name="T50" fmla="*/ 44450 w 60"/>
              <a:gd name="T51" fmla="*/ 20638 h 90"/>
              <a:gd name="T52" fmla="*/ 31750 w 60"/>
              <a:gd name="T53" fmla="*/ 25400 h 90"/>
              <a:gd name="T54" fmla="*/ 25400 w 60"/>
              <a:gd name="T55" fmla="*/ 36513 h 90"/>
              <a:gd name="T56" fmla="*/ 31750 w 60"/>
              <a:gd name="T57" fmla="*/ 47625 h 90"/>
              <a:gd name="T58" fmla="*/ 44450 w 60"/>
              <a:gd name="T59" fmla="*/ 52388 h 90"/>
              <a:gd name="T60" fmla="*/ 57150 w 60"/>
              <a:gd name="T61" fmla="*/ 111125 h 90"/>
              <a:gd name="T62" fmla="*/ 69850 w 60"/>
              <a:gd name="T63" fmla="*/ 106363 h 90"/>
              <a:gd name="T64" fmla="*/ 76200 w 60"/>
              <a:gd name="T65" fmla="*/ 90488 h 90"/>
              <a:gd name="T66" fmla="*/ 76200 w 60"/>
              <a:gd name="T67" fmla="*/ 79375 h 90"/>
              <a:gd name="T68" fmla="*/ 5715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0"/>
                </a:lnTo>
                <a:lnTo>
                  <a:pt x="20" y="80"/>
                </a:lnTo>
                <a:lnTo>
                  <a:pt x="16" y="77"/>
                </a:lnTo>
                <a:lnTo>
                  <a:pt x="12" y="73"/>
                </a:lnTo>
                <a:lnTo>
                  <a:pt x="8" y="70"/>
                </a:lnTo>
                <a:lnTo>
                  <a:pt x="4" y="63"/>
                </a:lnTo>
                <a:lnTo>
                  <a:pt x="0" y="57"/>
                </a:lnTo>
                <a:lnTo>
                  <a:pt x="12" y="57"/>
                </a:lnTo>
                <a:lnTo>
                  <a:pt x="16" y="63"/>
                </a:lnTo>
                <a:lnTo>
                  <a:pt x="20" y="67"/>
                </a:lnTo>
                <a:lnTo>
                  <a:pt x="24" y="70"/>
                </a:lnTo>
                <a:lnTo>
                  <a:pt x="28" y="70"/>
                </a:lnTo>
                <a:lnTo>
                  <a:pt x="28" y="43"/>
                </a:lnTo>
                <a:lnTo>
                  <a:pt x="20" y="43"/>
                </a:lnTo>
                <a:lnTo>
                  <a:pt x="16" y="40"/>
                </a:lnTo>
                <a:lnTo>
                  <a:pt x="8" y="36"/>
                </a:lnTo>
                <a:lnTo>
                  <a:pt x="8" y="33"/>
                </a:lnTo>
                <a:lnTo>
                  <a:pt x="4" y="26"/>
                </a:lnTo>
                <a:lnTo>
                  <a:pt x="4" y="23"/>
                </a:lnTo>
                <a:lnTo>
                  <a:pt x="4" y="13"/>
                </a:lnTo>
                <a:lnTo>
                  <a:pt x="12" y="6"/>
                </a:lnTo>
                <a:lnTo>
                  <a:pt x="20" y="3"/>
                </a:lnTo>
                <a:lnTo>
                  <a:pt x="28" y="3"/>
                </a:lnTo>
                <a:lnTo>
                  <a:pt x="28" y="0"/>
                </a:lnTo>
                <a:lnTo>
                  <a:pt x="36" y="0"/>
                </a:lnTo>
                <a:lnTo>
                  <a:pt x="36" y="3"/>
                </a:lnTo>
                <a:lnTo>
                  <a:pt x="44" y="3"/>
                </a:lnTo>
                <a:lnTo>
                  <a:pt x="52" y="6"/>
                </a:lnTo>
                <a:lnTo>
                  <a:pt x="56" y="13"/>
                </a:lnTo>
                <a:lnTo>
                  <a:pt x="60" y="23"/>
                </a:lnTo>
                <a:lnTo>
                  <a:pt x="48" y="23"/>
                </a:lnTo>
                <a:lnTo>
                  <a:pt x="44" y="20"/>
                </a:lnTo>
                <a:lnTo>
                  <a:pt x="44" y="16"/>
                </a:lnTo>
                <a:lnTo>
                  <a:pt x="40" y="13"/>
                </a:lnTo>
                <a:lnTo>
                  <a:pt x="36" y="13"/>
                </a:lnTo>
                <a:lnTo>
                  <a:pt x="36" y="36"/>
                </a:lnTo>
                <a:lnTo>
                  <a:pt x="44" y="36"/>
                </a:lnTo>
                <a:lnTo>
                  <a:pt x="48" y="40"/>
                </a:lnTo>
                <a:lnTo>
                  <a:pt x="52" y="40"/>
                </a:lnTo>
                <a:lnTo>
                  <a:pt x="56" y="43"/>
                </a:lnTo>
                <a:lnTo>
                  <a:pt x="60" y="47"/>
                </a:lnTo>
                <a:lnTo>
                  <a:pt x="60" y="50"/>
                </a:lnTo>
                <a:lnTo>
                  <a:pt x="60" y="53"/>
                </a:lnTo>
                <a:lnTo>
                  <a:pt x="60" y="57"/>
                </a:lnTo>
                <a:lnTo>
                  <a:pt x="60" y="67"/>
                </a:lnTo>
                <a:lnTo>
                  <a:pt x="56" y="73"/>
                </a:lnTo>
                <a:lnTo>
                  <a:pt x="48" y="77"/>
                </a:lnTo>
                <a:lnTo>
                  <a:pt x="36" y="80"/>
                </a:lnTo>
                <a:lnTo>
                  <a:pt x="36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4" y="13"/>
                </a:lnTo>
                <a:lnTo>
                  <a:pt x="20" y="16"/>
                </a:lnTo>
                <a:lnTo>
                  <a:pt x="16" y="20"/>
                </a:lnTo>
                <a:lnTo>
                  <a:pt x="16" y="23"/>
                </a:lnTo>
                <a:lnTo>
                  <a:pt x="16" y="26"/>
                </a:lnTo>
                <a:lnTo>
                  <a:pt x="20" y="30"/>
                </a:lnTo>
                <a:lnTo>
                  <a:pt x="24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6" y="70"/>
                </a:moveTo>
                <a:lnTo>
                  <a:pt x="40" y="70"/>
                </a:lnTo>
                <a:lnTo>
                  <a:pt x="44" y="67"/>
                </a:lnTo>
                <a:lnTo>
                  <a:pt x="48" y="63"/>
                </a:lnTo>
                <a:lnTo>
                  <a:pt x="48" y="57"/>
                </a:lnTo>
                <a:lnTo>
                  <a:pt x="48" y="53"/>
                </a:lnTo>
                <a:lnTo>
                  <a:pt x="48" y="50"/>
                </a:lnTo>
                <a:lnTo>
                  <a:pt x="44" y="47"/>
                </a:lnTo>
                <a:lnTo>
                  <a:pt x="36" y="47"/>
                </a:lnTo>
                <a:lnTo>
                  <a:pt x="36" y="7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0" name="Freeform 312"/>
          <p:cNvSpPr>
            <a:spLocks/>
          </p:cNvSpPr>
          <p:nvPr/>
        </p:nvSpPr>
        <p:spPr bwMode="auto">
          <a:xfrm>
            <a:off x="7029450" y="3022600"/>
            <a:ext cx="50800" cy="117475"/>
          </a:xfrm>
          <a:custGeom>
            <a:avLst/>
            <a:gdLst>
              <a:gd name="T0" fmla="*/ 50800 w 32"/>
              <a:gd name="T1" fmla="*/ 106363 h 74"/>
              <a:gd name="T2" fmla="*/ 50800 w 32"/>
              <a:gd name="T3" fmla="*/ 117475 h 74"/>
              <a:gd name="T4" fmla="*/ 44450 w 32"/>
              <a:gd name="T5" fmla="*/ 117475 h 74"/>
              <a:gd name="T6" fmla="*/ 38100 w 32"/>
              <a:gd name="T7" fmla="*/ 117475 h 74"/>
              <a:gd name="T8" fmla="*/ 31750 w 32"/>
              <a:gd name="T9" fmla="*/ 117475 h 74"/>
              <a:gd name="T10" fmla="*/ 25400 w 32"/>
              <a:gd name="T11" fmla="*/ 117475 h 74"/>
              <a:gd name="T12" fmla="*/ 19050 w 32"/>
              <a:gd name="T13" fmla="*/ 112713 h 74"/>
              <a:gd name="T14" fmla="*/ 19050 w 32"/>
              <a:gd name="T15" fmla="*/ 112713 h 74"/>
              <a:gd name="T16" fmla="*/ 19050 w 32"/>
              <a:gd name="T17" fmla="*/ 101600 h 74"/>
              <a:gd name="T18" fmla="*/ 12700 w 32"/>
              <a:gd name="T19" fmla="*/ 90488 h 74"/>
              <a:gd name="T20" fmla="*/ 12700 w 32"/>
              <a:gd name="T21" fmla="*/ 42863 h 74"/>
              <a:gd name="T22" fmla="*/ 0 w 32"/>
              <a:gd name="T23" fmla="*/ 42863 h 74"/>
              <a:gd name="T24" fmla="*/ 0 w 32"/>
              <a:gd name="T25" fmla="*/ 26988 h 74"/>
              <a:gd name="T26" fmla="*/ 12700 w 32"/>
              <a:gd name="T27" fmla="*/ 26988 h 74"/>
              <a:gd name="T28" fmla="*/ 12700 w 32"/>
              <a:gd name="T29" fmla="*/ 6350 h 74"/>
              <a:gd name="T30" fmla="*/ 31750 w 32"/>
              <a:gd name="T31" fmla="*/ 0 h 74"/>
              <a:gd name="T32" fmla="*/ 31750 w 32"/>
              <a:gd name="T33" fmla="*/ 26988 h 74"/>
              <a:gd name="T34" fmla="*/ 50800 w 32"/>
              <a:gd name="T35" fmla="*/ 26988 h 74"/>
              <a:gd name="T36" fmla="*/ 50800 w 32"/>
              <a:gd name="T37" fmla="*/ 42863 h 74"/>
              <a:gd name="T38" fmla="*/ 31750 w 32"/>
              <a:gd name="T39" fmla="*/ 42863 h 74"/>
              <a:gd name="T40" fmla="*/ 31750 w 32"/>
              <a:gd name="T41" fmla="*/ 90488 h 74"/>
              <a:gd name="T42" fmla="*/ 38100 w 32"/>
              <a:gd name="T43" fmla="*/ 96838 h 74"/>
              <a:gd name="T44" fmla="*/ 38100 w 32"/>
              <a:gd name="T45" fmla="*/ 101600 h 74"/>
              <a:gd name="T46" fmla="*/ 38100 w 32"/>
              <a:gd name="T47" fmla="*/ 101600 h 74"/>
              <a:gd name="T48" fmla="*/ 38100 w 32"/>
              <a:gd name="T49" fmla="*/ 101600 h 74"/>
              <a:gd name="T50" fmla="*/ 38100 w 32"/>
              <a:gd name="T51" fmla="*/ 106363 h 74"/>
              <a:gd name="T52" fmla="*/ 44450 w 32"/>
              <a:gd name="T53" fmla="*/ 106363 h 74"/>
              <a:gd name="T54" fmla="*/ 50800 w 32"/>
              <a:gd name="T55" fmla="*/ 106363 h 74"/>
              <a:gd name="T56" fmla="*/ 50800 w 32"/>
              <a:gd name="T57" fmla="*/ 106363 h 7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4">
                <a:moveTo>
                  <a:pt x="32" y="67"/>
                </a:moveTo>
                <a:lnTo>
                  <a:pt x="32" y="74"/>
                </a:lnTo>
                <a:lnTo>
                  <a:pt x="28" y="74"/>
                </a:lnTo>
                <a:lnTo>
                  <a:pt x="24" y="74"/>
                </a:lnTo>
                <a:lnTo>
                  <a:pt x="20" y="74"/>
                </a:lnTo>
                <a:lnTo>
                  <a:pt x="16" y="74"/>
                </a:lnTo>
                <a:lnTo>
                  <a:pt x="12" y="71"/>
                </a:lnTo>
                <a:lnTo>
                  <a:pt x="12" y="64"/>
                </a:lnTo>
                <a:lnTo>
                  <a:pt x="8" y="57"/>
                </a:lnTo>
                <a:lnTo>
                  <a:pt x="8" y="27"/>
                </a:lnTo>
                <a:lnTo>
                  <a:pt x="0" y="27"/>
                </a:lnTo>
                <a:lnTo>
                  <a:pt x="0" y="17"/>
                </a:lnTo>
                <a:lnTo>
                  <a:pt x="8" y="17"/>
                </a:lnTo>
                <a:lnTo>
                  <a:pt x="8" y="4"/>
                </a:lnTo>
                <a:lnTo>
                  <a:pt x="20" y="0"/>
                </a:lnTo>
                <a:lnTo>
                  <a:pt x="20" y="17"/>
                </a:lnTo>
                <a:lnTo>
                  <a:pt x="32" y="17"/>
                </a:lnTo>
                <a:lnTo>
                  <a:pt x="32" y="27"/>
                </a:lnTo>
                <a:lnTo>
                  <a:pt x="20" y="27"/>
                </a:lnTo>
                <a:lnTo>
                  <a:pt x="20" y="57"/>
                </a:lnTo>
                <a:lnTo>
                  <a:pt x="24" y="61"/>
                </a:lnTo>
                <a:lnTo>
                  <a:pt x="24" y="64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1" name="Freeform 313"/>
          <p:cNvSpPr>
            <a:spLocks/>
          </p:cNvSpPr>
          <p:nvPr/>
        </p:nvSpPr>
        <p:spPr bwMode="auto">
          <a:xfrm>
            <a:off x="7092950" y="3017838"/>
            <a:ext cx="96838" cy="122237"/>
          </a:xfrm>
          <a:custGeom>
            <a:avLst/>
            <a:gdLst>
              <a:gd name="T0" fmla="*/ 0 w 61"/>
              <a:gd name="T1" fmla="*/ 90487 h 77"/>
              <a:gd name="T2" fmla="*/ 19050 w 61"/>
              <a:gd name="T3" fmla="*/ 90487 h 77"/>
              <a:gd name="T4" fmla="*/ 25400 w 61"/>
              <a:gd name="T5" fmla="*/ 95250 h 77"/>
              <a:gd name="T6" fmla="*/ 31750 w 61"/>
              <a:gd name="T7" fmla="*/ 106362 h 77"/>
              <a:gd name="T8" fmla="*/ 38100 w 61"/>
              <a:gd name="T9" fmla="*/ 106362 h 77"/>
              <a:gd name="T10" fmla="*/ 44450 w 61"/>
              <a:gd name="T11" fmla="*/ 111125 h 77"/>
              <a:gd name="T12" fmla="*/ 57150 w 61"/>
              <a:gd name="T13" fmla="*/ 106362 h 77"/>
              <a:gd name="T14" fmla="*/ 71438 w 61"/>
              <a:gd name="T15" fmla="*/ 101600 h 77"/>
              <a:gd name="T16" fmla="*/ 77788 w 61"/>
              <a:gd name="T17" fmla="*/ 90487 h 77"/>
              <a:gd name="T18" fmla="*/ 77788 w 61"/>
              <a:gd name="T19" fmla="*/ 79375 h 77"/>
              <a:gd name="T20" fmla="*/ 77788 w 61"/>
              <a:gd name="T21" fmla="*/ 69850 h 77"/>
              <a:gd name="T22" fmla="*/ 71438 w 61"/>
              <a:gd name="T23" fmla="*/ 63500 h 77"/>
              <a:gd name="T24" fmla="*/ 63500 w 61"/>
              <a:gd name="T25" fmla="*/ 58737 h 77"/>
              <a:gd name="T26" fmla="*/ 44450 w 61"/>
              <a:gd name="T27" fmla="*/ 52387 h 77"/>
              <a:gd name="T28" fmla="*/ 38100 w 61"/>
              <a:gd name="T29" fmla="*/ 52387 h 77"/>
              <a:gd name="T30" fmla="*/ 31750 w 61"/>
              <a:gd name="T31" fmla="*/ 58737 h 77"/>
              <a:gd name="T32" fmla="*/ 25400 w 61"/>
              <a:gd name="T33" fmla="*/ 63500 h 77"/>
              <a:gd name="T34" fmla="*/ 19050 w 61"/>
              <a:gd name="T35" fmla="*/ 63500 h 77"/>
              <a:gd name="T36" fmla="*/ 0 w 61"/>
              <a:gd name="T37" fmla="*/ 63500 h 77"/>
              <a:gd name="T38" fmla="*/ 19050 w 61"/>
              <a:gd name="T39" fmla="*/ 0 h 77"/>
              <a:gd name="T40" fmla="*/ 90488 w 61"/>
              <a:gd name="T41" fmla="*/ 0 h 77"/>
              <a:gd name="T42" fmla="*/ 90488 w 61"/>
              <a:gd name="T43" fmla="*/ 15875 h 77"/>
              <a:gd name="T44" fmla="*/ 31750 w 61"/>
              <a:gd name="T45" fmla="*/ 15875 h 77"/>
              <a:gd name="T46" fmla="*/ 25400 w 61"/>
              <a:gd name="T47" fmla="*/ 47625 h 77"/>
              <a:gd name="T48" fmla="*/ 38100 w 61"/>
              <a:gd name="T49" fmla="*/ 42862 h 77"/>
              <a:gd name="T50" fmla="*/ 50800 w 61"/>
              <a:gd name="T51" fmla="*/ 42862 h 77"/>
              <a:gd name="T52" fmla="*/ 71438 w 61"/>
              <a:gd name="T53" fmla="*/ 42862 h 77"/>
              <a:gd name="T54" fmla="*/ 84138 w 61"/>
              <a:gd name="T55" fmla="*/ 52387 h 77"/>
              <a:gd name="T56" fmla="*/ 96838 w 61"/>
              <a:gd name="T57" fmla="*/ 63500 h 77"/>
              <a:gd name="T58" fmla="*/ 96838 w 61"/>
              <a:gd name="T59" fmla="*/ 79375 h 77"/>
              <a:gd name="T60" fmla="*/ 96838 w 61"/>
              <a:gd name="T61" fmla="*/ 95250 h 77"/>
              <a:gd name="T62" fmla="*/ 84138 w 61"/>
              <a:gd name="T63" fmla="*/ 111125 h 77"/>
              <a:gd name="T64" fmla="*/ 77788 w 61"/>
              <a:gd name="T65" fmla="*/ 117475 h 77"/>
              <a:gd name="T66" fmla="*/ 63500 w 61"/>
              <a:gd name="T67" fmla="*/ 122237 h 77"/>
              <a:gd name="T68" fmla="*/ 44450 w 61"/>
              <a:gd name="T69" fmla="*/ 122237 h 77"/>
              <a:gd name="T70" fmla="*/ 31750 w 61"/>
              <a:gd name="T71" fmla="*/ 122237 h 77"/>
              <a:gd name="T72" fmla="*/ 12700 w 61"/>
              <a:gd name="T73" fmla="*/ 117475 h 77"/>
              <a:gd name="T74" fmla="*/ 6350 w 61"/>
              <a:gd name="T75" fmla="*/ 106362 h 77"/>
              <a:gd name="T76" fmla="*/ 0 w 61"/>
              <a:gd name="T77" fmla="*/ 90487 h 7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1" h="77">
                <a:moveTo>
                  <a:pt x="0" y="57"/>
                </a:moveTo>
                <a:lnTo>
                  <a:pt x="12" y="57"/>
                </a:lnTo>
                <a:lnTo>
                  <a:pt x="16" y="60"/>
                </a:lnTo>
                <a:lnTo>
                  <a:pt x="20" y="67"/>
                </a:lnTo>
                <a:lnTo>
                  <a:pt x="24" y="67"/>
                </a:lnTo>
                <a:lnTo>
                  <a:pt x="28" y="70"/>
                </a:lnTo>
                <a:lnTo>
                  <a:pt x="36" y="67"/>
                </a:lnTo>
                <a:lnTo>
                  <a:pt x="45" y="64"/>
                </a:lnTo>
                <a:lnTo>
                  <a:pt x="49" y="57"/>
                </a:lnTo>
                <a:lnTo>
                  <a:pt x="49" y="50"/>
                </a:lnTo>
                <a:lnTo>
                  <a:pt x="49" y="44"/>
                </a:lnTo>
                <a:lnTo>
                  <a:pt x="45" y="40"/>
                </a:lnTo>
                <a:lnTo>
                  <a:pt x="40" y="37"/>
                </a:lnTo>
                <a:lnTo>
                  <a:pt x="28" y="33"/>
                </a:lnTo>
                <a:lnTo>
                  <a:pt x="24" y="33"/>
                </a:lnTo>
                <a:lnTo>
                  <a:pt x="20" y="37"/>
                </a:lnTo>
                <a:lnTo>
                  <a:pt x="16" y="40"/>
                </a:lnTo>
                <a:lnTo>
                  <a:pt x="12" y="40"/>
                </a:lnTo>
                <a:lnTo>
                  <a:pt x="0" y="40"/>
                </a:lnTo>
                <a:lnTo>
                  <a:pt x="12" y="0"/>
                </a:lnTo>
                <a:lnTo>
                  <a:pt x="57" y="0"/>
                </a:lnTo>
                <a:lnTo>
                  <a:pt x="57" y="10"/>
                </a:lnTo>
                <a:lnTo>
                  <a:pt x="20" y="10"/>
                </a:lnTo>
                <a:lnTo>
                  <a:pt x="16" y="30"/>
                </a:lnTo>
                <a:lnTo>
                  <a:pt x="24" y="27"/>
                </a:lnTo>
                <a:lnTo>
                  <a:pt x="32" y="27"/>
                </a:lnTo>
                <a:lnTo>
                  <a:pt x="45" y="27"/>
                </a:lnTo>
                <a:lnTo>
                  <a:pt x="53" y="33"/>
                </a:lnTo>
                <a:lnTo>
                  <a:pt x="61" y="40"/>
                </a:lnTo>
                <a:lnTo>
                  <a:pt x="61" y="50"/>
                </a:lnTo>
                <a:lnTo>
                  <a:pt x="61" y="60"/>
                </a:lnTo>
                <a:lnTo>
                  <a:pt x="53" y="70"/>
                </a:lnTo>
                <a:lnTo>
                  <a:pt x="49" y="74"/>
                </a:lnTo>
                <a:lnTo>
                  <a:pt x="40" y="77"/>
                </a:lnTo>
                <a:lnTo>
                  <a:pt x="28" y="77"/>
                </a:lnTo>
                <a:lnTo>
                  <a:pt x="20" y="77"/>
                </a:lnTo>
                <a:lnTo>
                  <a:pt x="8" y="74"/>
                </a:lnTo>
                <a:lnTo>
                  <a:pt x="4" y="6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2" name="Freeform 314"/>
          <p:cNvSpPr>
            <a:spLocks/>
          </p:cNvSpPr>
          <p:nvPr/>
        </p:nvSpPr>
        <p:spPr bwMode="auto">
          <a:xfrm>
            <a:off x="7215188" y="3124200"/>
            <a:ext cx="19050" cy="42863"/>
          </a:xfrm>
          <a:custGeom>
            <a:avLst/>
            <a:gdLst>
              <a:gd name="T0" fmla="*/ 0 w 12"/>
              <a:gd name="T1" fmla="*/ 15875 h 27"/>
              <a:gd name="T2" fmla="*/ 0 w 12"/>
              <a:gd name="T3" fmla="*/ 0 h 27"/>
              <a:gd name="T4" fmla="*/ 19050 w 12"/>
              <a:gd name="T5" fmla="*/ 0 h 27"/>
              <a:gd name="T6" fmla="*/ 19050 w 12"/>
              <a:gd name="T7" fmla="*/ 15875 h 27"/>
              <a:gd name="T8" fmla="*/ 19050 w 12"/>
              <a:gd name="T9" fmla="*/ 26988 h 27"/>
              <a:gd name="T10" fmla="*/ 19050 w 12"/>
              <a:gd name="T11" fmla="*/ 31750 h 27"/>
              <a:gd name="T12" fmla="*/ 12700 w 12"/>
              <a:gd name="T13" fmla="*/ 36513 h 27"/>
              <a:gd name="T14" fmla="*/ 6350 w 12"/>
              <a:gd name="T15" fmla="*/ 42863 h 27"/>
              <a:gd name="T16" fmla="*/ 0 w 12"/>
              <a:gd name="T17" fmla="*/ 36513 h 27"/>
              <a:gd name="T18" fmla="*/ 6350 w 12"/>
              <a:gd name="T19" fmla="*/ 31750 h 27"/>
              <a:gd name="T20" fmla="*/ 12700 w 12"/>
              <a:gd name="T21" fmla="*/ 26988 h 27"/>
              <a:gd name="T22" fmla="*/ 12700 w 12"/>
              <a:gd name="T23" fmla="*/ 20638 h 27"/>
              <a:gd name="T24" fmla="*/ 12700 w 12"/>
              <a:gd name="T25" fmla="*/ 15875 h 27"/>
              <a:gd name="T26" fmla="*/ 0 w 12"/>
              <a:gd name="T27" fmla="*/ 15875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7"/>
                </a:lnTo>
                <a:lnTo>
                  <a:pt x="12" y="20"/>
                </a:lnTo>
                <a:lnTo>
                  <a:pt x="8" y="23"/>
                </a:lnTo>
                <a:lnTo>
                  <a:pt x="4" y="27"/>
                </a:lnTo>
                <a:lnTo>
                  <a:pt x="0" y="23"/>
                </a:lnTo>
                <a:lnTo>
                  <a:pt x="4" y="20"/>
                </a:lnTo>
                <a:lnTo>
                  <a:pt x="8" y="17"/>
                </a:lnTo>
                <a:lnTo>
                  <a:pt x="8" y="13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3" name="Freeform 315"/>
          <p:cNvSpPr>
            <a:spLocks noEditPoints="1"/>
          </p:cNvSpPr>
          <p:nvPr/>
        </p:nvSpPr>
        <p:spPr bwMode="auto">
          <a:xfrm>
            <a:off x="7323138" y="3013075"/>
            <a:ext cx="95250" cy="142875"/>
          </a:xfrm>
          <a:custGeom>
            <a:avLst/>
            <a:gdLst>
              <a:gd name="T0" fmla="*/ 38100 w 60"/>
              <a:gd name="T1" fmla="*/ 127000 h 90"/>
              <a:gd name="T2" fmla="*/ 19050 w 60"/>
              <a:gd name="T3" fmla="*/ 122238 h 90"/>
              <a:gd name="T4" fmla="*/ 6350 w 60"/>
              <a:gd name="T5" fmla="*/ 111125 h 90"/>
              <a:gd name="T6" fmla="*/ 0 w 60"/>
              <a:gd name="T7" fmla="*/ 90488 h 90"/>
              <a:gd name="T8" fmla="*/ 19050 w 60"/>
              <a:gd name="T9" fmla="*/ 100013 h 90"/>
              <a:gd name="T10" fmla="*/ 31750 w 60"/>
              <a:gd name="T11" fmla="*/ 111125 h 90"/>
              <a:gd name="T12" fmla="*/ 3810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2700 w 60"/>
              <a:gd name="T21" fmla="*/ 9525 h 90"/>
              <a:gd name="T22" fmla="*/ 38100 w 60"/>
              <a:gd name="T23" fmla="*/ 4763 h 90"/>
              <a:gd name="T24" fmla="*/ 50800 w 60"/>
              <a:gd name="T25" fmla="*/ 0 h 90"/>
              <a:gd name="T26" fmla="*/ 63500 w 60"/>
              <a:gd name="T27" fmla="*/ 4763 h 90"/>
              <a:gd name="T28" fmla="*/ 82550 w 60"/>
              <a:gd name="T29" fmla="*/ 20638 h 90"/>
              <a:gd name="T30" fmla="*/ 69850 w 60"/>
              <a:gd name="T31" fmla="*/ 36513 h 90"/>
              <a:gd name="T32" fmla="*/ 63500 w 60"/>
              <a:gd name="T33" fmla="*/ 25400 h 90"/>
              <a:gd name="T34" fmla="*/ 50800 w 60"/>
              <a:gd name="T35" fmla="*/ 20638 h 90"/>
              <a:gd name="T36" fmla="*/ 63500 w 60"/>
              <a:gd name="T37" fmla="*/ 57150 h 90"/>
              <a:gd name="T38" fmla="*/ 76200 w 60"/>
              <a:gd name="T39" fmla="*/ 63500 h 90"/>
              <a:gd name="T40" fmla="*/ 88900 w 60"/>
              <a:gd name="T41" fmla="*/ 74613 h 90"/>
              <a:gd name="T42" fmla="*/ 95250 w 60"/>
              <a:gd name="T43" fmla="*/ 84138 h 90"/>
              <a:gd name="T44" fmla="*/ 88900 w 60"/>
              <a:gd name="T45" fmla="*/ 106363 h 90"/>
              <a:gd name="T46" fmla="*/ 69850 w 60"/>
              <a:gd name="T47" fmla="*/ 122238 h 90"/>
              <a:gd name="T48" fmla="*/ 50800 w 60"/>
              <a:gd name="T49" fmla="*/ 142875 h 90"/>
              <a:gd name="T50" fmla="*/ 38100 w 60"/>
              <a:gd name="T51" fmla="*/ 20638 h 90"/>
              <a:gd name="T52" fmla="*/ 25400 w 60"/>
              <a:gd name="T53" fmla="*/ 25400 h 90"/>
              <a:gd name="T54" fmla="*/ 19050 w 60"/>
              <a:gd name="T55" fmla="*/ 36513 h 90"/>
              <a:gd name="T56" fmla="*/ 25400 w 60"/>
              <a:gd name="T57" fmla="*/ 47625 h 90"/>
              <a:gd name="T58" fmla="*/ 38100 w 60"/>
              <a:gd name="T59" fmla="*/ 52388 h 90"/>
              <a:gd name="T60" fmla="*/ 50800 w 60"/>
              <a:gd name="T61" fmla="*/ 111125 h 90"/>
              <a:gd name="T62" fmla="*/ 69850 w 60"/>
              <a:gd name="T63" fmla="*/ 106363 h 90"/>
              <a:gd name="T64" fmla="*/ 76200 w 60"/>
              <a:gd name="T65" fmla="*/ 90488 h 90"/>
              <a:gd name="T66" fmla="*/ 69850 w 60"/>
              <a:gd name="T67" fmla="*/ 79375 h 90"/>
              <a:gd name="T68" fmla="*/ 5080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4" y="90"/>
                </a:moveTo>
                <a:lnTo>
                  <a:pt x="24" y="80"/>
                </a:lnTo>
                <a:lnTo>
                  <a:pt x="20" y="80"/>
                </a:lnTo>
                <a:lnTo>
                  <a:pt x="12" y="77"/>
                </a:lnTo>
                <a:lnTo>
                  <a:pt x="8" y="73"/>
                </a:lnTo>
                <a:lnTo>
                  <a:pt x="4" y="70"/>
                </a:lnTo>
                <a:lnTo>
                  <a:pt x="0" y="63"/>
                </a:lnTo>
                <a:lnTo>
                  <a:pt x="0" y="57"/>
                </a:lnTo>
                <a:lnTo>
                  <a:pt x="12" y="57"/>
                </a:lnTo>
                <a:lnTo>
                  <a:pt x="12" y="63"/>
                </a:lnTo>
                <a:lnTo>
                  <a:pt x="16" y="67"/>
                </a:lnTo>
                <a:lnTo>
                  <a:pt x="20" y="70"/>
                </a:lnTo>
                <a:lnTo>
                  <a:pt x="24" y="70"/>
                </a:lnTo>
                <a:lnTo>
                  <a:pt x="24" y="43"/>
                </a:lnTo>
                <a:lnTo>
                  <a:pt x="20" y="43"/>
                </a:lnTo>
                <a:lnTo>
                  <a:pt x="12" y="40"/>
                </a:lnTo>
                <a:lnTo>
                  <a:pt x="8" y="36"/>
                </a:lnTo>
                <a:lnTo>
                  <a:pt x="4" y="33"/>
                </a:lnTo>
                <a:lnTo>
                  <a:pt x="0" y="26"/>
                </a:lnTo>
                <a:lnTo>
                  <a:pt x="0" y="23"/>
                </a:lnTo>
                <a:lnTo>
                  <a:pt x="4" y="13"/>
                </a:lnTo>
                <a:lnTo>
                  <a:pt x="8" y="6"/>
                </a:lnTo>
                <a:lnTo>
                  <a:pt x="16" y="3"/>
                </a:lnTo>
                <a:lnTo>
                  <a:pt x="24" y="3"/>
                </a:lnTo>
                <a:lnTo>
                  <a:pt x="24" y="0"/>
                </a:lnTo>
                <a:lnTo>
                  <a:pt x="32" y="0"/>
                </a:lnTo>
                <a:lnTo>
                  <a:pt x="32" y="3"/>
                </a:lnTo>
                <a:lnTo>
                  <a:pt x="40" y="3"/>
                </a:lnTo>
                <a:lnTo>
                  <a:pt x="48" y="6"/>
                </a:lnTo>
                <a:lnTo>
                  <a:pt x="52" y="13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0" y="16"/>
                </a:lnTo>
                <a:lnTo>
                  <a:pt x="36" y="13"/>
                </a:lnTo>
                <a:lnTo>
                  <a:pt x="32" y="13"/>
                </a:lnTo>
                <a:lnTo>
                  <a:pt x="32" y="36"/>
                </a:lnTo>
                <a:lnTo>
                  <a:pt x="40" y="36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7"/>
                </a:lnTo>
                <a:lnTo>
                  <a:pt x="56" y="50"/>
                </a:lnTo>
                <a:lnTo>
                  <a:pt x="60" y="53"/>
                </a:lnTo>
                <a:lnTo>
                  <a:pt x="60" y="57"/>
                </a:lnTo>
                <a:lnTo>
                  <a:pt x="56" y="67"/>
                </a:lnTo>
                <a:lnTo>
                  <a:pt x="52" y="73"/>
                </a:lnTo>
                <a:lnTo>
                  <a:pt x="44" y="77"/>
                </a:lnTo>
                <a:lnTo>
                  <a:pt x="32" y="80"/>
                </a:lnTo>
                <a:lnTo>
                  <a:pt x="32" y="90"/>
                </a:lnTo>
                <a:lnTo>
                  <a:pt x="24" y="90"/>
                </a:lnTo>
                <a:close/>
                <a:moveTo>
                  <a:pt x="24" y="13"/>
                </a:moveTo>
                <a:lnTo>
                  <a:pt x="20" y="13"/>
                </a:lnTo>
                <a:lnTo>
                  <a:pt x="16" y="16"/>
                </a:lnTo>
                <a:lnTo>
                  <a:pt x="12" y="20"/>
                </a:lnTo>
                <a:lnTo>
                  <a:pt x="12" y="23"/>
                </a:lnTo>
                <a:lnTo>
                  <a:pt x="12" y="26"/>
                </a:lnTo>
                <a:lnTo>
                  <a:pt x="16" y="30"/>
                </a:lnTo>
                <a:lnTo>
                  <a:pt x="20" y="33"/>
                </a:lnTo>
                <a:lnTo>
                  <a:pt x="24" y="33"/>
                </a:lnTo>
                <a:lnTo>
                  <a:pt x="24" y="13"/>
                </a:lnTo>
                <a:close/>
                <a:moveTo>
                  <a:pt x="32" y="70"/>
                </a:moveTo>
                <a:lnTo>
                  <a:pt x="40" y="70"/>
                </a:lnTo>
                <a:lnTo>
                  <a:pt x="44" y="67"/>
                </a:lnTo>
                <a:lnTo>
                  <a:pt x="48" y="63"/>
                </a:lnTo>
                <a:lnTo>
                  <a:pt x="48" y="57"/>
                </a:lnTo>
                <a:lnTo>
                  <a:pt x="48" y="53"/>
                </a:lnTo>
                <a:lnTo>
                  <a:pt x="44" y="50"/>
                </a:lnTo>
                <a:lnTo>
                  <a:pt x="40" y="47"/>
                </a:lnTo>
                <a:lnTo>
                  <a:pt x="32" y="47"/>
                </a:lnTo>
                <a:lnTo>
                  <a:pt x="32" y="7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4" name="Freeform 316"/>
          <p:cNvSpPr>
            <a:spLocks/>
          </p:cNvSpPr>
          <p:nvPr/>
        </p:nvSpPr>
        <p:spPr bwMode="auto">
          <a:xfrm>
            <a:off x="7431088" y="3022600"/>
            <a:ext cx="50800" cy="117475"/>
          </a:xfrm>
          <a:custGeom>
            <a:avLst/>
            <a:gdLst>
              <a:gd name="T0" fmla="*/ 44450 w 32"/>
              <a:gd name="T1" fmla="*/ 106363 h 74"/>
              <a:gd name="T2" fmla="*/ 50800 w 32"/>
              <a:gd name="T3" fmla="*/ 117475 h 74"/>
              <a:gd name="T4" fmla="*/ 44450 w 32"/>
              <a:gd name="T5" fmla="*/ 117475 h 74"/>
              <a:gd name="T6" fmla="*/ 38100 w 32"/>
              <a:gd name="T7" fmla="*/ 117475 h 74"/>
              <a:gd name="T8" fmla="*/ 25400 w 32"/>
              <a:gd name="T9" fmla="*/ 117475 h 74"/>
              <a:gd name="T10" fmla="*/ 19050 w 32"/>
              <a:gd name="T11" fmla="*/ 117475 h 74"/>
              <a:gd name="T12" fmla="*/ 19050 w 32"/>
              <a:gd name="T13" fmla="*/ 112713 h 74"/>
              <a:gd name="T14" fmla="*/ 12700 w 32"/>
              <a:gd name="T15" fmla="*/ 112713 h 74"/>
              <a:gd name="T16" fmla="*/ 12700 w 32"/>
              <a:gd name="T17" fmla="*/ 101600 h 74"/>
              <a:gd name="T18" fmla="*/ 12700 w 32"/>
              <a:gd name="T19" fmla="*/ 90488 h 74"/>
              <a:gd name="T20" fmla="*/ 12700 w 32"/>
              <a:gd name="T21" fmla="*/ 42863 h 74"/>
              <a:gd name="T22" fmla="*/ 0 w 32"/>
              <a:gd name="T23" fmla="*/ 42863 h 74"/>
              <a:gd name="T24" fmla="*/ 0 w 32"/>
              <a:gd name="T25" fmla="*/ 26988 h 74"/>
              <a:gd name="T26" fmla="*/ 12700 w 32"/>
              <a:gd name="T27" fmla="*/ 26988 h 74"/>
              <a:gd name="T28" fmla="*/ 12700 w 32"/>
              <a:gd name="T29" fmla="*/ 6350 h 74"/>
              <a:gd name="T30" fmla="*/ 31750 w 32"/>
              <a:gd name="T31" fmla="*/ 0 h 74"/>
              <a:gd name="T32" fmla="*/ 31750 w 32"/>
              <a:gd name="T33" fmla="*/ 26988 h 74"/>
              <a:gd name="T34" fmla="*/ 44450 w 32"/>
              <a:gd name="T35" fmla="*/ 26988 h 74"/>
              <a:gd name="T36" fmla="*/ 44450 w 32"/>
              <a:gd name="T37" fmla="*/ 42863 h 74"/>
              <a:gd name="T38" fmla="*/ 31750 w 32"/>
              <a:gd name="T39" fmla="*/ 42863 h 74"/>
              <a:gd name="T40" fmla="*/ 31750 w 32"/>
              <a:gd name="T41" fmla="*/ 90488 h 74"/>
              <a:gd name="T42" fmla="*/ 31750 w 32"/>
              <a:gd name="T43" fmla="*/ 96838 h 74"/>
              <a:gd name="T44" fmla="*/ 31750 w 32"/>
              <a:gd name="T45" fmla="*/ 101600 h 74"/>
              <a:gd name="T46" fmla="*/ 31750 w 32"/>
              <a:gd name="T47" fmla="*/ 101600 h 74"/>
              <a:gd name="T48" fmla="*/ 31750 w 32"/>
              <a:gd name="T49" fmla="*/ 101600 h 74"/>
              <a:gd name="T50" fmla="*/ 38100 w 32"/>
              <a:gd name="T51" fmla="*/ 106363 h 74"/>
              <a:gd name="T52" fmla="*/ 38100 w 32"/>
              <a:gd name="T53" fmla="*/ 106363 h 74"/>
              <a:gd name="T54" fmla="*/ 44450 w 32"/>
              <a:gd name="T55" fmla="*/ 106363 h 74"/>
              <a:gd name="T56" fmla="*/ 44450 w 32"/>
              <a:gd name="T57" fmla="*/ 106363 h 7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4">
                <a:moveTo>
                  <a:pt x="28" y="67"/>
                </a:moveTo>
                <a:lnTo>
                  <a:pt x="32" y="74"/>
                </a:lnTo>
                <a:lnTo>
                  <a:pt x="28" y="74"/>
                </a:lnTo>
                <a:lnTo>
                  <a:pt x="24" y="74"/>
                </a:lnTo>
                <a:lnTo>
                  <a:pt x="16" y="74"/>
                </a:lnTo>
                <a:lnTo>
                  <a:pt x="12" y="74"/>
                </a:lnTo>
                <a:lnTo>
                  <a:pt x="12" y="71"/>
                </a:lnTo>
                <a:lnTo>
                  <a:pt x="8" y="71"/>
                </a:lnTo>
                <a:lnTo>
                  <a:pt x="8" y="64"/>
                </a:lnTo>
                <a:lnTo>
                  <a:pt x="8" y="57"/>
                </a:lnTo>
                <a:lnTo>
                  <a:pt x="8" y="27"/>
                </a:lnTo>
                <a:lnTo>
                  <a:pt x="0" y="27"/>
                </a:lnTo>
                <a:lnTo>
                  <a:pt x="0" y="17"/>
                </a:lnTo>
                <a:lnTo>
                  <a:pt x="8" y="17"/>
                </a:lnTo>
                <a:lnTo>
                  <a:pt x="8" y="4"/>
                </a:lnTo>
                <a:lnTo>
                  <a:pt x="20" y="0"/>
                </a:lnTo>
                <a:lnTo>
                  <a:pt x="20" y="17"/>
                </a:lnTo>
                <a:lnTo>
                  <a:pt x="28" y="17"/>
                </a:lnTo>
                <a:lnTo>
                  <a:pt x="28" y="27"/>
                </a:lnTo>
                <a:lnTo>
                  <a:pt x="20" y="27"/>
                </a:lnTo>
                <a:lnTo>
                  <a:pt x="20" y="57"/>
                </a:lnTo>
                <a:lnTo>
                  <a:pt x="20" y="61"/>
                </a:lnTo>
                <a:lnTo>
                  <a:pt x="20" y="64"/>
                </a:lnTo>
                <a:lnTo>
                  <a:pt x="24" y="67"/>
                </a:lnTo>
                <a:lnTo>
                  <a:pt x="28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5" name="Freeform 317"/>
          <p:cNvSpPr>
            <a:spLocks noEditPoints="1"/>
          </p:cNvSpPr>
          <p:nvPr/>
        </p:nvSpPr>
        <p:spPr bwMode="auto">
          <a:xfrm>
            <a:off x="7488238" y="3017838"/>
            <a:ext cx="95250" cy="122237"/>
          </a:xfrm>
          <a:custGeom>
            <a:avLst/>
            <a:gdLst>
              <a:gd name="T0" fmla="*/ 95250 w 60"/>
              <a:gd name="T1" fmla="*/ 31750 h 77"/>
              <a:gd name="T2" fmla="*/ 76200 w 60"/>
              <a:gd name="T3" fmla="*/ 31750 h 77"/>
              <a:gd name="T4" fmla="*/ 76200 w 60"/>
              <a:gd name="T5" fmla="*/ 26987 h 77"/>
              <a:gd name="T6" fmla="*/ 69850 w 60"/>
              <a:gd name="T7" fmla="*/ 20637 h 77"/>
              <a:gd name="T8" fmla="*/ 63500 w 60"/>
              <a:gd name="T9" fmla="*/ 15875 h 77"/>
              <a:gd name="T10" fmla="*/ 50800 w 60"/>
              <a:gd name="T11" fmla="*/ 15875 h 77"/>
              <a:gd name="T12" fmla="*/ 44450 w 60"/>
              <a:gd name="T13" fmla="*/ 15875 h 77"/>
              <a:gd name="T14" fmla="*/ 38100 w 60"/>
              <a:gd name="T15" fmla="*/ 15875 h 77"/>
              <a:gd name="T16" fmla="*/ 31750 w 60"/>
              <a:gd name="T17" fmla="*/ 20637 h 77"/>
              <a:gd name="T18" fmla="*/ 25400 w 60"/>
              <a:gd name="T19" fmla="*/ 31750 h 77"/>
              <a:gd name="T20" fmla="*/ 19050 w 60"/>
              <a:gd name="T21" fmla="*/ 42862 h 77"/>
              <a:gd name="T22" fmla="*/ 19050 w 60"/>
              <a:gd name="T23" fmla="*/ 58737 h 77"/>
              <a:gd name="T24" fmla="*/ 25400 w 60"/>
              <a:gd name="T25" fmla="*/ 52387 h 77"/>
              <a:gd name="T26" fmla="*/ 38100 w 60"/>
              <a:gd name="T27" fmla="*/ 47625 h 77"/>
              <a:gd name="T28" fmla="*/ 44450 w 60"/>
              <a:gd name="T29" fmla="*/ 42862 h 77"/>
              <a:gd name="T30" fmla="*/ 57150 w 60"/>
              <a:gd name="T31" fmla="*/ 42862 h 77"/>
              <a:gd name="T32" fmla="*/ 69850 w 60"/>
              <a:gd name="T33" fmla="*/ 47625 h 77"/>
              <a:gd name="T34" fmla="*/ 88900 w 60"/>
              <a:gd name="T35" fmla="*/ 52387 h 77"/>
              <a:gd name="T36" fmla="*/ 95250 w 60"/>
              <a:gd name="T37" fmla="*/ 63500 h 77"/>
              <a:gd name="T38" fmla="*/ 95250 w 60"/>
              <a:gd name="T39" fmla="*/ 79375 h 77"/>
              <a:gd name="T40" fmla="*/ 95250 w 60"/>
              <a:gd name="T41" fmla="*/ 95250 h 77"/>
              <a:gd name="T42" fmla="*/ 95250 w 60"/>
              <a:gd name="T43" fmla="*/ 101600 h 77"/>
              <a:gd name="T44" fmla="*/ 82550 w 60"/>
              <a:gd name="T45" fmla="*/ 111125 h 77"/>
              <a:gd name="T46" fmla="*/ 76200 w 60"/>
              <a:gd name="T47" fmla="*/ 117475 h 77"/>
              <a:gd name="T48" fmla="*/ 63500 w 60"/>
              <a:gd name="T49" fmla="*/ 122237 h 77"/>
              <a:gd name="T50" fmla="*/ 50800 w 60"/>
              <a:gd name="T51" fmla="*/ 122237 h 77"/>
              <a:gd name="T52" fmla="*/ 31750 w 60"/>
              <a:gd name="T53" fmla="*/ 122237 h 77"/>
              <a:gd name="T54" fmla="*/ 12700 w 60"/>
              <a:gd name="T55" fmla="*/ 111125 h 77"/>
              <a:gd name="T56" fmla="*/ 6350 w 60"/>
              <a:gd name="T57" fmla="*/ 101600 h 77"/>
              <a:gd name="T58" fmla="*/ 0 w 60"/>
              <a:gd name="T59" fmla="*/ 85725 h 77"/>
              <a:gd name="T60" fmla="*/ 0 w 60"/>
              <a:gd name="T61" fmla="*/ 63500 h 77"/>
              <a:gd name="T62" fmla="*/ 0 w 60"/>
              <a:gd name="T63" fmla="*/ 42862 h 77"/>
              <a:gd name="T64" fmla="*/ 6350 w 60"/>
              <a:gd name="T65" fmla="*/ 26987 h 77"/>
              <a:gd name="T66" fmla="*/ 19050 w 60"/>
              <a:gd name="T67" fmla="*/ 15875 h 77"/>
              <a:gd name="T68" fmla="*/ 25400 w 60"/>
              <a:gd name="T69" fmla="*/ 4762 h 77"/>
              <a:gd name="T70" fmla="*/ 38100 w 60"/>
              <a:gd name="T71" fmla="*/ 0 h 77"/>
              <a:gd name="T72" fmla="*/ 57150 w 60"/>
              <a:gd name="T73" fmla="*/ 0 h 77"/>
              <a:gd name="T74" fmla="*/ 69850 w 60"/>
              <a:gd name="T75" fmla="*/ 0 h 77"/>
              <a:gd name="T76" fmla="*/ 82550 w 60"/>
              <a:gd name="T77" fmla="*/ 11112 h 77"/>
              <a:gd name="T78" fmla="*/ 88900 w 60"/>
              <a:gd name="T79" fmla="*/ 15875 h 77"/>
              <a:gd name="T80" fmla="*/ 95250 w 60"/>
              <a:gd name="T81" fmla="*/ 31750 h 77"/>
              <a:gd name="T82" fmla="*/ 19050 w 60"/>
              <a:gd name="T83" fmla="*/ 79375 h 77"/>
              <a:gd name="T84" fmla="*/ 19050 w 60"/>
              <a:gd name="T85" fmla="*/ 90487 h 77"/>
              <a:gd name="T86" fmla="*/ 25400 w 60"/>
              <a:gd name="T87" fmla="*/ 95250 h 77"/>
              <a:gd name="T88" fmla="*/ 31750 w 60"/>
              <a:gd name="T89" fmla="*/ 101600 h 77"/>
              <a:gd name="T90" fmla="*/ 31750 w 60"/>
              <a:gd name="T91" fmla="*/ 106362 h 77"/>
              <a:gd name="T92" fmla="*/ 44450 w 60"/>
              <a:gd name="T93" fmla="*/ 111125 h 77"/>
              <a:gd name="T94" fmla="*/ 50800 w 60"/>
              <a:gd name="T95" fmla="*/ 111125 h 77"/>
              <a:gd name="T96" fmla="*/ 63500 w 60"/>
              <a:gd name="T97" fmla="*/ 106362 h 77"/>
              <a:gd name="T98" fmla="*/ 69850 w 60"/>
              <a:gd name="T99" fmla="*/ 101600 h 77"/>
              <a:gd name="T100" fmla="*/ 76200 w 60"/>
              <a:gd name="T101" fmla="*/ 95250 h 77"/>
              <a:gd name="T102" fmla="*/ 76200 w 60"/>
              <a:gd name="T103" fmla="*/ 85725 h 77"/>
              <a:gd name="T104" fmla="*/ 76200 w 60"/>
              <a:gd name="T105" fmla="*/ 74612 h 77"/>
              <a:gd name="T106" fmla="*/ 69850 w 60"/>
              <a:gd name="T107" fmla="*/ 63500 h 77"/>
              <a:gd name="T108" fmla="*/ 63500 w 60"/>
              <a:gd name="T109" fmla="*/ 58737 h 77"/>
              <a:gd name="T110" fmla="*/ 50800 w 60"/>
              <a:gd name="T111" fmla="*/ 58737 h 77"/>
              <a:gd name="T112" fmla="*/ 38100 w 60"/>
              <a:gd name="T113" fmla="*/ 58737 h 77"/>
              <a:gd name="T114" fmla="*/ 31750 w 60"/>
              <a:gd name="T115" fmla="*/ 63500 h 77"/>
              <a:gd name="T116" fmla="*/ 19050 w 60"/>
              <a:gd name="T117" fmla="*/ 69850 h 77"/>
              <a:gd name="T118" fmla="*/ 19050 w 60"/>
              <a:gd name="T119" fmla="*/ 79375 h 7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0" h="77">
                <a:moveTo>
                  <a:pt x="60" y="20"/>
                </a:moveTo>
                <a:lnTo>
                  <a:pt x="48" y="20"/>
                </a:lnTo>
                <a:lnTo>
                  <a:pt x="48" y="17"/>
                </a:lnTo>
                <a:lnTo>
                  <a:pt x="44" y="13"/>
                </a:lnTo>
                <a:lnTo>
                  <a:pt x="40" y="10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20" y="13"/>
                </a:lnTo>
                <a:lnTo>
                  <a:pt x="16" y="20"/>
                </a:lnTo>
                <a:lnTo>
                  <a:pt x="12" y="27"/>
                </a:lnTo>
                <a:lnTo>
                  <a:pt x="12" y="37"/>
                </a:lnTo>
                <a:lnTo>
                  <a:pt x="16" y="33"/>
                </a:lnTo>
                <a:lnTo>
                  <a:pt x="24" y="30"/>
                </a:lnTo>
                <a:lnTo>
                  <a:pt x="28" y="27"/>
                </a:lnTo>
                <a:lnTo>
                  <a:pt x="36" y="27"/>
                </a:lnTo>
                <a:lnTo>
                  <a:pt x="44" y="30"/>
                </a:lnTo>
                <a:lnTo>
                  <a:pt x="56" y="33"/>
                </a:lnTo>
                <a:lnTo>
                  <a:pt x="60" y="40"/>
                </a:lnTo>
                <a:lnTo>
                  <a:pt x="60" y="50"/>
                </a:lnTo>
                <a:lnTo>
                  <a:pt x="60" y="60"/>
                </a:lnTo>
                <a:lnTo>
                  <a:pt x="60" y="64"/>
                </a:lnTo>
                <a:lnTo>
                  <a:pt x="52" y="70"/>
                </a:lnTo>
                <a:lnTo>
                  <a:pt x="48" y="74"/>
                </a:lnTo>
                <a:lnTo>
                  <a:pt x="40" y="77"/>
                </a:lnTo>
                <a:lnTo>
                  <a:pt x="32" y="77"/>
                </a:lnTo>
                <a:lnTo>
                  <a:pt x="20" y="77"/>
                </a:lnTo>
                <a:lnTo>
                  <a:pt x="8" y="70"/>
                </a:lnTo>
                <a:lnTo>
                  <a:pt x="4" y="64"/>
                </a:lnTo>
                <a:lnTo>
                  <a:pt x="0" y="54"/>
                </a:lnTo>
                <a:lnTo>
                  <a:pt x="0" y="40"/>
                </a:lnTo>
                <a:lnTo>
                  <a:pt x="0" y="27"/>
                </a:lnTo>
                <a:lnTo>
                  <a:pt x="4" y="17"/>
                </a:lnTo>
                <a:lnTo>
                  <a:pt x="12" y="10"/>
                </a:lnTo>
                <a:lnTo>
                  <a:pt x="16" y="3"/>
                </a:lnTo>
                <a:lnTo>
                  <a:pt x="24" y="0"/>
                </a:lnTo>
                <a:lnTo>
                  <a:pt x="36" y="0"/>
                </a:lnTo>
                <a:lnTo>
                  <a:pt x="44" y="0"/>
                </a:lnTo>
                <a:lnTo>
                  <a:pt x="52" y="7"/>
                </a:lnTo>
                <a:lnTo>
                  <a:pt x="56" y="10"/>
                </a:lnTo>
                <a:lnTo>
                  <a:pt x="60" y="20"/>
                </a:lnTo>
                <a:close/>
                <a:moveTo>
                  <a:pt x="12" y="50"/>
                </a:moveTo>
                <a:lnTo>
                  <a:pt x="12" y="57"/>
                </a:lnTo>
                <a:lnTo>
                  <a:pt x="16" y="60"/>
                </a:lnTo>
                <a:lnTo>
                  <a:pt x="20" y="64"/>
                </a:lnTo>
                <a:lnTo>
                  <a:pt x="20" y="67"/>
                </a:lnTo>
                <a:lnTo>
                  <a:pt x="28" y="70"/>
                </a:lnTo>
                <a:lnTo>
                  <a:pt x="32" y="70"/>
                </a:lnTo>
                <a:lnTo>
                  <a:pt x="40" y="67"/>
                </a:lnTo>
                <a:lnTo>
                  <a:pt x="44" y="64"/>
                </a:lnTo>
                <a:lnTo>
                  <a:pt x="48" y="60"/>
                </a:lnTo>
                <a:lnTo>
                  <a:pt x="48" y="54"/>
                </a:lnTo>
                <a:lnTo>
                  <a:pt x="48" y="47"/>
                </a:lnTo>
                <a:lnTo>
                  <a:pt x="44" y="40"/>
                </a:lnTo>
                <a:lnTo>
                  <a:pt x="40" y="37"/>
                </a:lnTo>
                <a:lnTo>
                  <a:pt x="32" y="37"/>
                </a:lnTo>
                <a:lnTo>
                  <a:pt x="24" y="37"/>
                </a:lnTo>
                <a:lnTo>
                  <a:pt x="20" y="40"/>
                </a:lnTo>
                <a:lnTo>
                  <a:pt x="12" y="44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6" name="Freeform 318"/>
          <p:cNvSpPr>
            <a:spLocks noEditPoints="1"/>
          </p:cNvSpPr>
          <p:nvPr/>
        </p:nvSpPr>
        <p:spPr bwMode="auto">
          <a:xfrm>
            <a:off x="1017588" y="4779963"/>
            <a:ext cx="19050" cy="122237"/>
          </a:xfrm>
          <a:custGeom>
            <a:avLst/>
            <a:gdLst>
              <a:gd name="T0" fmla="*/ 0 w 12"/>
              <a:gd name="T1" fmla="*/ 15875 h 77"/>
              <a:gd name="T2" fmla="*/ 0 w 12"/>
              <a:gd name="T3" fmla="*/ 0 h 77"/>
              <a:gd name="T4" fmla="*/ 19050 w 12"/>
              <a:gd name="T5" fmla="*/ 0 h 77"/>
              <a:gd name="T6" fmla="*/ 19050 w 12"/>
              <a:gd name="T7" fmla="*/ 15875 h 77"/>
              <a:gd name="T8" fmla="*/ 0 w 12"/>
              <a:gd name="T9" fmla="*/ 15875 h 77"/>
              <a:gd name="T10" fmla="*/ 0 w 12"/>
              <a:gd name="T11" fmla="*/ 122237 h 77"/>
              <a:gd name="T12" fmla="*/ 0 w 12"/>
              <a:gd name="T13" fmla="*/ 36512 h 77"/>
              <a:gd name="T14" fmla="*/ 19050 w 12"/>
              <a:gd name="T15" fmla="*/ 36512 h 77"/>
              <a:gd name="T16" fmla="*/ 19050 w 12"/>
              <a:gd name="T17" fmla="*/ 122237 h 77"/>
              <a:gd name="T18" fmla="*/ 0 w 12"/>
              <a:gd name="T19" fmla="*/ 122237 h 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" h="7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0" y="10"/>
                </a:lnTo>
                <a:close/>
                <a:moveTo>
                  <a:pt x="0" y="77"/>
                </a:moveTo>
                <a:lnTo>
                  <a:pt x="0" y="23"/>
                </a:lnTo>
                <a:lnTo>
                  <a:pt x="12" y="23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7" name="Freeform 319"/>
          <p:cNvSpPr>
            <a:spLocks/>
          </p:cNvSpPr>
          <p:nvPr/>
        </p:nvSpPr>
        <p:spPr bwMode="auto">
          <a:xfrm>
            <a:off x="1049338" y="4779963"/>
            <a:ext cx="63500" cy="122237"/>
          </a:xfrm>
          <a:custGeom>
            <a:avLst/>
            <a:gdLst>
              <a:gd name="T0" fmla="*/ 12700 w 40"/>
              <a:gd name="T1" fmla="*/ 122237 h 77"/>
              <a:gd name="T2" fmla="*/ 12700 w 40"/>
              <a:gd name="T3" fmla="*/ 47625 h 77"/>
              <a:gd name="T4" fmla="*/ 0 w 40"/>
              <a:gd name="T5" fmla="*/ 47625 h 77"/>
              <a:gd name="T6" fmla="*/ 0 w 40"/>
              <a:gd name="T7" fmla="*/ 36512 h 77"/>
              <a:gd name="T8" fmla="*/ 12700 w 40"/>
              <a:gd name="T9" fmla="*/ 36512 h 77"/>
              <a:gd name="T10" fmla="*/ 12700 w 40"/>
              <a:gd name="T11" fmla="*/ 26987 h 77"/>
              <a:gd name="T12" fmla="*/ 12700 w 40"/>
              <a:gd name="T13" fmla="*/ 15875 h 77"/>
              <a:gd name="T14" fmla="*/ 19050 w 40"/>
              <a:gd name="T15" fmla="*/ 11112 h 77"/>
              <a:gd name="T16" fmla="*/ 19050 w 40"/>
              <a:gd name="T17" fmla="*/ 4762 h 77"/>
              <a:gd name="T18" fmla="*/ 25400 w 40"/>
              <a:gd name="T19" fmla="*/ 4762 h 77"/>
              <a:gd name="T20" fmla="*/ 38100 w 40"/>
              <a:gd name="T21" fmla="*/ 0 h 77"/>
              <a:gd name="T22" fmla="*/ 44450 w 40"/>
              <a:gd name="T23" fmla="*/ 0 h 77"/>
              <a:gd name="T24" fmla="*/ 50800 w 40"/>
              <a:gd name="T25" fmla="*/ 0 h 77"/>
              <a:gd name="T26" fmla="*/ 63500 w 40"/>
              <a:gd name="T27" fmla="*/ 0 h 77"/>
              <a:gd name="T28" fmla="*/ 57150 w 40"/>
              <a:gd name="T29" fmla="*/ 15875 h 77"/>
              <a:gd name="T30" fmla="*/ 57150 w 40"/>
              <a:gd name="T31" fmla="*/ 15875 h 77"/>
              <a:gd name="T32" fmla="*/ 50800 w 40"/>
              <a:gd name="T33" fmla="*/ 15875 h 77"/>
              <a:gd name="T34" fmla="*/ 44450 w 40"/>
              <a:gd name="T35" fmla="*/ 15875 h 77"/>
              <a:gd name="T36" fmla="*/ 38100 w 40"/>
              <a:gd name="T37" fmla="*/ 15875 h 77"/>
              <a:gd name="T38" fmla="*/ 38100 w 40"/>
              <a:gd name="T39" fmla="*/ 20637 h 77"/>
              <a:gd name="T40" fmla="*/ 31750 w 40"/>
              <a:gd name="T41" fmla="*/ 26987 h 77"/>
              <a:gd name="T42" fmla="*/ 31750 w 40"/>
              <a:gd name="T43" fmla="*/ 36512 h 77"/>
              <a:gd name="T44" fmla="*/ 50800 w 40"/>
              <a:gd name="T45" fmla="*/ 36512 h 77"/>
              <a:gd name="T46" fmla="*/ 50800 w 40"/>
              <a:gd name="T47" fmla="*/ 47625 h 77"/>
              <a:gd name="T48" fmla="*/ 31750 w 40"/>
              <a:gd name="T49" fmla="*/ 47625 h 77"/>
              <a:gd name="T50" fmla="*/ 31750 w 40"/>
              <a:gd name="T51" fmla="*/ 122237 h 77"/>
              <a:gd name="T52" fmla="*/ 12700 w 40"/>
              <a:gd name="T53" fmla="*/ 122237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0" h="77">
                <a:moveTo>
                  <a:pt x="8" y="77"/>
                </a:moveTo>
                <a:lnTo>
                  <a:pt x="8" y="30"/>
                </a:lnTo>
                <a:lnTo>
                  <a:pt x="0" y="30"/>
                </a:lnTo>
                <a:lnTo>
                  <a:pt x="0" y="23"/>
                </a:lnTo>
                <a:lnTo>
                  <a:pt x="8" y="23"/>
                </a:lnTo>
                <a:lnTo>
                  <a:pt x="8" y="17"/>
                </a:lnTo>
                <a:lnTo>
                  <a:pt x="8" y="10"/>
                </a:lnTo>
                <a:lnTo>
                  <a:pt x="12" y="7"/>
                </a:lnTo>
                <a:lnTo>
                  <a:pt x="12" y="3"/>
                </a:lnTo>
                <a:lnTo>
                  <a:pt x="16" y="3"/>
                </a:lnTo>
                <a:lnTo>
                  <a:pt x="24" y="0"/>
                </a:lnTo>
                <a:lnTo>
                  <a:pt x="28" y="0"/>
                </a:lnTo>
                <a:lnTo>
                  <a:pt x="32" y="0"/>
                </a:lnTo>
                <a:lnTo>
                  <a:pt x="40" y="0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24" y="13"/>
                </a:lnTo>
                <a:lnTo>
                  <a:pt x="20" y="17"/>
                </a:lnTo>
                <a:lnTo>
                  <a:pt x="20" y="23"/>
                </a:lnTo>
                <a:lnTo>
                  <a:pt x="32" y="23"/>
                </a:lnTo>
                <a:lnTo>
                  <a:pt x="32" y="30"/>
                </a:lnTo>
                <a:lnTo>
                  <a:pt x="20" y="30"/>
                </a:lnTo>
                <a:lnTo>
                  <a:pt x="20" y="77"/>
                </a:lnTo>
                <a:lnTo>
                  <a:pt x="8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8" name="Freeform 320"/>
          <p:cNvSpPr>
            <a:spLocks noEditPoints="1"/>
          </p:cNvSpPr>
          <p:nvPr/>
        </p:nvSpPr>
        <p:spPr bwMode="auto">
          <a:xfrm>
            <a:off x="1169988" y="4773613"/>
            <a:ext cx="95250" cy="144462"/>
          </a:xfrm>
          <a:custGeom>
            <a:avLst/>
            <a:gdLst>
              <a:gd name="T0" fmla="*/ 44450 w 60"/>
              <a:gd name="T1" fmla="*/ 133350 h 91"/>
              <a:gd name="T2" fmla="*/ 19050 w 60"/>
              <a:gd name="T3" fmla="*/ 128587 h 91"/>
              <a:gd name="T4" fmla="*/ 6350 w 60"/>
              <a:gd name="T5" fmla="*/ 112712 h 91"/>
              <a:gd name="T6" fmla="*/ 0 w 60"/>
              <a:gd name="T7" fmla="*/ 96837 h 91"/>
              <a:gd name="T8" fmla="*/ 19050 w 60"/>
              <a:gd name="T9" fmla="*/ 101600 h 91"/>
              <a:gd name="T10" fmla="*/ 31750 w 60"/>
              <a:gd name="T11" fmla="*/ 112712 h 91"/>
              <a:gd name="T12" fmla="*/ 44450 w 60"/>
              <a:gd name="T13" fmla="*/ 69850 h 91"/>
              <a:gd name="T14" fmla="*/ 19050 w 60"/>
              <a:gd name="T15" fmla="*/ 65087 h 91"/>
              <a:gd name="T16" fmla="*/ 6350 w 60"/>
              <a:gd name="T17" fmla="*/ 53975 h 91"/>
              <a:gd name="T18" fmla="*/ 0 w 60"/>
              <a:gd name="T19" fmla="*/ 38100 h 91"/>
              <a:gd name="T20" fmla="*/ 12700 w 60"/>
              <a:gd name="T21" fmla="*/ 17462 h 91"/>
              <a:gd name="T22" fmla="*/ 44450 w 60"/>
              <a:gd name="T23" fmla="*/ 6350 h 91"/>
              <a:gd name="T24" fmla="*/ 50800 w 60"/>
              <a:gd name="T25" fmla="*/ 0 h 91"/>
              <a:gd name="T26" fmla="*/ 69850 w 60"/>
              <a:gd name="T27" fmla="*/ 11112 h 91"/>
              <a:gd name="T28" fmla="*/ 88900 w 60"/>
              <a:gd name="T29" fmla="*/ 26987 h 91"/>
              <a:gd name="T30" fmla="*/ 69850 w 60"/>
              <a:gd name="T31" fmla="*/ 38100 h 91"/>
              <a:gd name="T32" fmla="*/ 63500 w 60"/>
              <a:gd name="T33" fmla="*/ 26987 h 91"/>
              <a:gd name="T34" fmla="*/ 50800 w 60"/>
              <a:gd name="T35" fmla="*/ 22225 h 91"/>
              <a:gd name="T36" fmla="*/ 63500 w 60"/>
              <a:gd name="T37" fmla="*/ 58737 h 91"/>
              <a:gd name="T38" fmla="*/ 76200 w 60"/>
              <a:gd name="T39" fmla="*/ 65087 h 91"/>
              <a:gd name="T40" fmla="*/ 88900 w 60"/>
              <a:gd name="T41" fmla="*/ 74612 h 91"/>
              <a:gd name="T42" fmla="*/ 95250 w 60"/>
              <a:gd name="T43" fmla="*/ 85725 h 91"/>
              <a:gd name="T44" fmla="*/ 95250 w 60"/>
              <a:gd name="T45" fmla="*/ 106362 h 91"/>
              <a:gd name="T46" fmla="*/ 69850 w 60"/>
              <a:gd name="T47" fmla="*/ 128587 h 91"/>
              <a:gd name="T48" fmla="*/ 50800 w 60"/>
              <a:gd name="T49" fmla="*/ 144462 h 91"/>
              <a:gd name="T50" fmla="*/ 44450 w 60"/>
              <a:gd name="T51" fmla="*/ 22225 h 91"/>
              <a:gd name="T52" fmla="*/ 25400 w 60"/>
              <a:gd name="T53" fmla="*/ 26987 h 91"/>
              <a:gd name="T54" fmla="*/ 19050 w 60"/>
              <a:gd name="T55" fmla="*/ 38100 h 91"/>
              <a:gd name="T56" fmla="*/ 25400 w 60"/>
              <a:gd name="T57" fmla="*/ 49212 h 91"/>
              <a:gd name="T58" fmla="*/ 44450 w 60"/>
              <a:gd name="T59" fmla="*/ 53975 h 91"/>
              <a:gd name="T60" fmla="*/ 50800 w 60"/>
              <a:gd name="T61" fmla="*/ 117475 h 91"/>
              <a:gd name="T62" fmla="*/ 69850 w 60"/>
              <a:gd name="T63" fmla="*/ 106362 h 91"/>
              <a:gd name="T64" fmla="*/ 76200 w 60"/>
              <a:gd name="T65" fmla="*/ 96837 h 91"/>
              <a:gd name="T66" fmla="*/ 69850 w 60"/>
              <a:gd name="T67" fmla="*/ 80962 h 91"/>
              <a:gd name="T68" fmla="*/ 50800 w 60"/>
              <a:gd name="T69" fmla="*/ 74612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1">
                <a:moveTo>
                  <a:pt x="28" y="91"/>
                </a:moveTo>
                <a:lnTo>
                  <a:pt x="28" y="84"/>
                </a:lnTo>
                <a:lnTo>
                  <a:pt x="20" y="81"/>
                </a:lnTo>
                <a:lnTo>
                  <a:pt x="12" y="81"/>
                </a:lnTo>
                <a:lnTo>
                  <a:pt x="8" y="77"/>
                </a:lnTo>
                <a:lnTo>
                  <a:pt x="4" y="71"/>
                </a:lnTo>
                <a:lnTo>
                  <a:pt x="0" y="67"/>
                </a:lnTo>
                <a:lnTo>
                  <a:pt x="0" y="61"/>
                </a:lnTo>
                <a:lnTo>
                  <a:pt x="12" y="57"/>
                </a:lnTo>
                <a:lnTo>
                  <a:pt x="12" y="64"/>
                </a:lnTo>
                <a:lnTo>
                  <a:pt x="16" y="67"/>
                </a:lnTo>
                <a:lnTo>
                  <a:pt x="20" y="71"/>
                </a:lnTo>
                <a:lnTo>
                  <a:pt x="28" y="74"/>
                </a:lnTo>
                <a:lnTo>
                  <a:pt x="28" y="44"/>
                </a:lnTo>
                <a:lnTo>
                  <a:pt x="20" y="44"/>
                </a:lnTo>
                <a:lnTo>
                  <a:pt x="12" y="41"/>
                </a:lnTo>
                <a:lnTo>
                  <a:pt x="8" y="37"/>
                </a:lnTo>
                <a:lnTo>
                  <a:pt x="4" y="34"/>
                </a:lnTo>
                <a:lnTo>
                  <a:pt x="4" y="31"/>
                </a:lnTo>
                <a:lnTo>
                  <a:pt x="0" y="24"/>
                </a:lnTo>
                <a:lnTo>
                  <a:pt x="4" y="17"/>
                </a:lnTo>
                <a:lnTo>
                  <a:pt x="8" y="11"/>
                </a:lnTo>
                <a:lnTo>
                  <a:pt x="16" y="7"/>
                </a:lnTo>
                <a:lnTo>
                  <a:pt x="28" y="4"/>
                </a:lnTo>
                <a:lnTo>
                  <a:pt x="28" y="0"/>
                </a:lnTo>
                <a:lnTo>
                  <a:pt x="32" y="0"/>
                </a:lnTo>
                <a:lnTo>
                  <a:pt x="32" y="4"/>
                </a:lnTo>
                <a:lnTo>
                  <a:pt x="44" y="7"/>
                </a:lnTo>
                <a:lnTo>
                  <a:pt x="48" y="11"/>
                </a:lnTo>
                <a:lnTo>
                  <a:pt x="56" y="17"/>
                </a:lnTo>
                <a:lnTo>
                  <a:pt x="56" y="24"/>
                </a:lnTo>
                <a:lnTo>
                  <a:pt x="44" y="24"/>
                </a:lnTo>
                <a:lnTo>
                  <a:pt x="44" y="21"/>
                </a:lnTo>
                <a:lnTo>
                  <a:pt x="40" y="17"/>
                </a:lnTo>
                <a:lnTo>
                  <a:pt x="32" y="14"/>
                </a:lnTo>
                <a:lnTo>
                  <a:pt x="32" y="37"/>
                </a:lnTo>
                <a:lnTo>
                  <a:pt x="40" y="37"/>
                </a:lnTo>
                <a:lnTo>
                  <a:pt x="44" y="41"/>
                </a:lnTo>
                <a:lnTo>
                  <a:pt x="48" y="41"/>
                </a:lnTo>
                <a:lnTo>
                  <a:pt x="52" y="44"/>
                </a:lnTo>
                <a:lnTo>
                  <a:pt x="56" y="47"/>
                </a:lnTo>
                <a:lnTo>
                  <a:pt x="60" y="51"/>
                </a:lnTo>
                <a:lnTo>
                  <a:pt x="60" y="54"/>
                </a:lnTo>
                <a:lnTo>
                  <a:pt x="60" y="57"/>
                </a:lnTo>
                <a:lnTo>
                  <a:pt x="60" y="67"/>
                </a:lnTo>
                <a:lnTo>
                  <a:pt x="52" y="74"/>
                </a:lnTo>
                <a:lnTo>
                  <a:pt x="44" y="81"/>
                </a:lnTo>
                <a:lnTo>
                  <a:pt x="32" y="81"/>
                </a:lnTo>
                <a:lnTo>
                  <a:pt x="32" y="91"/>
                </a:lnTo>
                <a:lnTo>
                  <a:pt x="28" y="91"/>
                </a:lnTo>
                <a:close/>
                <a:moveTo>
                  <a:pt x="28" y="14"/>
                </a:moveTo>
                <a:lnTo>
                  <a:pt x="20" y="14"/>
                </a:lnTo>
                <a:lnTo>
                  <a:pt x="16" y="17"/>
                </a:lnTo>
                <a:lnTo>
                  <a:pt x="16" y="21"/>
                </a:lnTo>
                <a:lnTo>
                  <a:pt x="12" y="24"/>
                </a:lnTo>
                <a:lnTo>
                  <a:pt x="16" y="27"/>
                </a:lnTo>
                <a:lnTo>
                  <a:pt x="16" y="31"/>
                </a:lnTo>
                <a:lnTo>
                  <a:pt x="20" y="34"/>
                </a:lnTo>
                <a:lnTo>
                  <a:pt x="28" y="34"/>
                </a:lnTo>
                <a:lnTo>
                  <a:pt x="28" y="14"/>
                </a:lnTo>
                <a:close/>
                <a:moveTo>
                  <a:pt x="32" y="74"/>
                </a:moveTo>
                <a:lnTo>
                  <a:pt x="40" y="71"/>
                </a:lnTo>
                <a:lnTo>
                  <a:pt x="44" y="67"/>
                </a:lnTo>
                <a:lnTo>
                  <a:pt x="48" y="64"/>
                </a:lnTo>
                <a:lnTo>
                  <a:pt x="48" y="61"/>
                </a:lnTo>
                <a:lnTo>
                  <a:pt x="48" y="54"/>
                </a:lnTo>
                <a:lnTo>
                  <a:pt x="44" y="51"/>
                </a:lnTo>
                <a:lnTo>
                  <a:pt x="40" y="51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9" name="Freeform 321"/>
          <p:cNvSpPr>
            <a:spLocks/>
          </p:cNvSpPr>
          <p:nvPr/>
        </p:nvSpPr>
        <p:spPr bwMode="auto">
          <a:xfrm>
            <a:off x="1277938" y="4811713"/>
            <a:ext cx="88900" cy="95250"/>
          </a:xfrm>
          <a:custGeom>
            <a:avLst/>
            <a:gdLst>
              <a:gd name="T0" fmla="*/ 19050 w 56"/>
              <a:gd name="T1" fmla="*/ 63500 h 60"/>
              <a:gd name="T2" fmla="*/ 31750 w 56"/>
              <a:gd name="T3" fmla="*/ 74613 h 60"/>
              <a:gd name="T4" fmla="*/ 44450 w 56"/>
              <a:gd name="T5" fmla="*/ 79375 h 60"/>
              <a:gd name="T6" fmla="*/ 63500 w 56"/>
              <a:gd name="T7" fmla="*/ 74613 h 60"/>
              <a:gd name="T8" fmla="*/ 69850 w 56"/>
              <a:gd name="T9" fmla="*/ 68263 h 60"/>
              <a:gd name="T10" fmla="*/ 63500 w 56"/>
              <a:gd name="T11" fmla="*/ 58738 h 60"/>
              <a:gd name="T12" fmla="*/ 44450 w 56"/>
              <a:gd name="T13" fmla="*/ 52388 h 60"/>
              <a:gd name="T14" fmla="*/ 19050 w 56"/>
              <a:gd name="T15" fmla="*/ 47625 h 60"/>
              <a:gd name="T16" fmla="*/ 6350 w 56"/>
              <a:gd name="T17" fmla="*/ 36513 h 60"/>
              <a:gd name="T18" fmla="*/ 6350 w 56"/>
              <a:gd name="T19" fmla="*/ 26988 h 60"/>
              <a:gd name="T20" fmla="*/ 6350 w 56"/>
              <a:gd name="T21" fmla="*/ 15875 h 60"/>
              <a:gd name="T22" fmla="*/ 19050 w 56"/>
              <a:gd name="T23" fmla="*/ 4763 h 60"/>
              <a:gd name="T24" fmla="*/ 25400 w 56"/>
              <a:gd name="T25" fmla="*/ 4763 h 60"/>
              <a:gd name="T26" fmla="*/ 44450 w 56"/>
              <a:gd name="T27" fmla="*/ 0 h 60"/>
              <a:gd name="T28" fmla="*/ 63500 w 56"/>
              <a:gd name="T29" fmla="*/ 4763 h 60"/>
              <a:gd name="T30" fmla="*/ 76200 w 56"/>
              <a:gd name="T31" fmla="*/ 11113 h 60"/>
              <a:gd name="T32" fmla="*/ 82550 w 56"/>
              <a:gd name="T33" fmla="*/ 26988 h 60"/>
              <a:gd name="T34" fmla="*/ 63500 w 56"/>
              <a:gd name="T35" fmla="*/ 20638 h 60"/>
              <a:gd name="T36" fmla="*/ 50800 w 56"/>
              <a:gd name="T37" fmla="*/ 15875 h 60"/>
              <a:gd name="T38" fmla="*/ 31750 w 56"/>
              <a:gd name="T39" fmla="*/ 15875 h 60"/>
              <a:gd name="T40" fmla="*/ 25400 w 56"/>
              <a:gd name="T41" fmla="*/ 20638 h 60"/>
              <a:gd name="T42" fmla="*/ 25400 w 56"/>
              <a:gd name="T43" fmla="*/ 26988 h 60"/>
              <a:gd name="T44" fmla="*/ 25400 w 56"/>
              <a:gd name="T45" fmla="*/ 31750 h 60"/>
              <a:gd name="T46" fmla="*/ 38100 w 56"/>
              <a:gd name="T47" fmla="*/ 36513 h 60"/>
              <a:gd name="T48" fmla="*/ 57150 w 56"/>
              <a:gd name="T49" fmla="*/ 42863 h 60"/>
              <a:gd name="T50" fmla="*/ 76200 w 56"/>
              <a:gd name="T51" fmla="*/ 47625 h 60"/>
              <a:gd name="T52" fmla="*/ 88900 w 56"/>
              <a:gd name="T53" fmla="*/ 58738 h 60"/>
              <a:gd name="T54" fmla="*/ 88900 w 56"/>
              <a:gd name="T55" fmla="*/ 74613 h 60"/>
              <a:gd name="T56" fmla="*/ 76200 w 56"/>
              <a:gd name="T57" fmla="*/ 84138 h 60"/>
              <a:gd name="T58" fmla="*/ 57150 w 56"/>
              <a:gd name="T59" fmla="*/ 90488 h 60"/>
              <a:gd name="T60" fmla="*/ 31750 w 56"/>
              <a:gd name="T61" fmla="*/ 90488 h 60"/>
              <a:gd name="T62" fmla="*/ 6350 w 56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0">
                <a:moveTo>
                  <a:pt x="0" y="40"/>
                </a:moveTo>
                <a:lnTo>
                  <a:pt x="12" y="40"/>
                </a:lnTo>
                <a:lnTo>
                  <a:pt x="16" y="43"/>
                </a:lnTo>
                <a:lnTo>
                  <a:pt x="20" y="47"/>
                </a:lnTo>
                <a:lnTo>
                  <a:pt x="24" y="50"/>
                </a:lnTo>
                <a:lnTo>
                  <a:pt x="28" y="50"/>
                </a:lnTo>
                <a:lnTo>
                  <a:pt x="36" y="50"/>
                </a:lnTo>
                <a:lnTo>
                  <a:pt x="40" y="47"/>
                </a:lnTo>
                <a:lnTo>
                  <a:pt x="44" y="43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28" y="33"/>
                </a:lnTo>
                <a:lnTo>
                  <a:pt x="20" y="33"/>
                </a:lnTo>
                <a:lnTo>
                  <a:pt x="12" y="30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4" y="17"/>
                </a:lnTo>
                <a:lnTo>
                  <a:pt x="4" y="13"/>
                </a:lnTo>
                <a:lnTo>
                  <a:pt x="4" y="10"/>
                </a:lnTo>
                <a:lnTo>
                  <a:pt x="8" y="7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3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2" y="17"/>
                </a:lnTo>
                <a:lnTo>
                  <a:pt x="40" y="17"/>
                </a:lnTo>
                <a:lnTo>
                  <a:pt x="40" y="13"/>
                </a:lnTo>
                <a:lnTo>
                  <a:pt x="36" y="13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0"/>
                </a:lnTo>
                <a:lnTo>
                  <a:pt x="16" y="13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4" y="23"/>
                </a:lnTo>
                <a:lnTo>
                  <a:pt x="28" y="23"/>
                </a:lnTo>
                <a:lnTo>
                  <a:pt x="36" y="27"/>
                </a:lnTo>
                <a:lnTo>
                  <a:pt x="44" y="27"/>
                </a:lnTo>
                <a:lnTo>
                  <a:pt x="48" y="30"/>
                </a:lnTo>
                <a:lnTo>
                  <a:pt x="52" y="33"/>
                </a:lnTo>
                <a:lnTo>
                  <a:pt x="56" y="37"/>
                </a:lnTo>
                <a:lnTo>
                  <a:pt x="56" y="40"/>
                </a:lnTo>
                <a:lnTo>
                  <a:pt x="56" y="47"/>
                </a:lnTo>
                <a:lnTo>
                  <a:pt x="52" y="50"/>
                </a:lnTo>
                <a:lnTo>
                  <a:pt x="48" y="53"/>
                </a:lnTo>
                <a:lnTo>
                  <a:pt x="44" y="57"/>
                </a:lnTo>
                <a:lnTo>
                  <a:pt x="36" y="57"/>
                </a:lnTo>
                <a:lnTo>
                  <a:pt x="28" y="60"/>
                </a:lnTo>
                <a:lnTo>
                  <a:pt x="20" y="57"/>
                </a:lnTo>
                <a:lnTo>
                  <a:pt x="12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0" name="Freeform 322"/>
          <p:cNvSpPr>
            <a:spLocks/>
          </p:cNvSpPr>
          <p:nvPr/>
        </p:nvSpPr>
        <p:spPr bwMode="auto">
          <a:xfrm>
            <a:off x="1379538" y="4779963"/>
            <a:ext cx="95250" cy="122237"/>
          </a:xfrm>
          <a:custGeom>
            <a:avLst/>
            <a:gdLst>
              <a:gd name="T0" fmla="*/ 95250 w 60"/>
              <a:gd name="T1" fmla="*/ 106362 h 77"/>
              <a:gd name="T2" fmla="*/ 95250 w 60"/>
              <a:gd name="T3" fmla="*/ 122237 h 77"/>
              <a:gd name="T4" fmla="*/ 0 w 60"/>
              <a:gd name="T5" fmla="*/ 122237 h 77"/>
              <a:gd name="T6" fmla="*/ 0 w 60"/>
              <a:gd name="T7" fmla="*/ 115887 h 77"/>
              <a:gd name="T8" fmla="*/ 6350 w 60"/>
              <a:gd name="T9" fmla="*/ 111125 h 77"/>
              <a:gd name="T10" fmla="*/ 6350 w 60"/>
              <a:gd name="T11" fmla="*/ 106362 h 77"/>
              <a:gd name="T12" fmla="*/ 12700 w 60"/>
              <a:gd name="T13" fmla="*/ 95250 h 77"/>
              <a:gd name="T14" fmla="*/ 25400 w 60"/>
              <a:gd name="T15" fmla="*/ 84137 h 77"/>
              <a:gd name="T16" fmla="*/ 38100 w 60"/>
              <a:gd name="T17" fmla="*/ 79375 h 77"/>
              <a:gd name="T18" fmla="*/ 57150 w 60"/>
              <a:gd name="T19" fmla="*/ 63500 h 77"/>
              <a:gd name="T20" fmla="*/ 69850 w 60"/>
              <a:gd name="T21" fmla="*/ 52387 h 77"/>
              <a:gd name="T22" fmla="*/ 76200 w 60"/>
              <a:gd name="T23" fmla="*/ 42862 h 77"/>
              <a:gd name="T24" fmla="*/ 76200 w 60"/>
              <a:gd name="T25" fmla="*/ 36512 h 77"/>
              <a:gd name="T26" fmla="*/ 76200 w 60"/>
              <a:gd name="T27" fmla="*/ 26987 h 77"/>
              <a:gd name="T28" fmla="*/ 69850 w 60"/>
              <a:gd name="T29" fmla="*/ 20637 h 77"/>
              <a:gd name="T30" fmla="*/ 63500 w 60"/>
              <a:gd name="T31" fmla="*/ 15875 h 77"/>
              <a:gd name="T32" fmla="*/ 50800 w 60"/>
              <a:gd name="T33" fmla="*/ 15875 h 77"/>
              <a:gd name="T34" fmla="*/ 38100 w 60"/>
              <a:gd name="T35" fmla="*/ 15875 h 77"/>
              <a:gd name="T36" fmla="*/ 31750 w 60"/>
              <a:gd name="T37" fmla="*/ 20637 h 77"/>
              <a:gd name="T38" fmla="*/ 25400 w 60"/>
              <a:gd name="T39" fmla="*/ 26987 h 77"/>
              <a:gd name="T40" fmla="*/ 25400 w 60"/>
              <a:gd name="T41" fmla="*/ 36512 h 77"/>
              <a:gd name="T42" fmla="*/ 6350 w 60"/>
              <a:gd name="T43" fmla="*/ 36512 h 77"/>
              <a:gd name="T44" fmla="*/ 6350 w 60"/>
              <a:gd name="T45" fmla="*/ 20637 h 77"/>
              <a:gd name="T46" fmla="*/ 19050 w 60"/>
              <a:gd name="T47" fmla="*/ 11112 h 77"/>
              <a:gd name="T48" fmla="*/ 31750 w 60"/>
              <a:gd name="T49" fmla="*/ 4762 h 77"/>
              <a:gd name="T50" fmla="*/ 50800 w 60"/>
              <a:gd name="T51" fmla="*/ 0 h 77"/>
              <a:gd name="T52" fmla="*/ 69850 w 60"/>
              <a:gd name="T53" fmla="*/ 4762 h 77"/>
              <a:gd name="T54" fmla="*/ 82550 w 60"/>
              <a:gd name="T55" fmla="*/ 11112 h 77"/>
              <a:gd name="T56" fmla="*/ 95250 w 60"/>
              <a:gd name="T57" fmla="*/ 20637 h 77"/>
              <a:gd name="T58" fmla="*/ 95250 w 60"/>
              <a:gd name="T59" fmla="*/ 36512 h 77"/>
              <a:gd name="T60" fmla="*/ 95250 w 60"/>
              <a:gd name="T61" fmla="*/ 42862 h 77"/>
              <a:gd name="T62" fmla="*/ 95250 w 60"/>
              <a:gd name="T63" fmla="*/ 47625 h 77"/>
              <a:gd name="T64" fmla="*/ 88900 w 60"/>
              <a:gd name="T65" fmla="*/ 58737 h 77"/>
              <a:gd name="T66" fmla="*/ 82550 w 60"/>
              <a:gd name="T67" fmla="*/ 63500 h 77"/>
              <a:gd name="T68" fmla="*/ 69850 w 60"/>
              <a:gd name="T69" fmla="*/ 74612 h 77"/>
              <a:gd name="T70" fmla="*/ 57150 w 60"/>
              <a:gd name="T71" fmla="*/ 84137 h 77"/>
              <a:gd name="T72" fmla="*/ 44450 w 60"/>
              <a:gd name="T73" fmla="*/ 95250 h 77"/>
              <a:gd name="T74" fmla="*/ 31750 w 60"/>
              <a:gd name="T75" fmla="*/ 100012 h 77"/>
              <a:gd name="T76" fmla="*/ 31750 w 60"/>
              <a:gd name="T77" fmla="*/ 100012 h 77"/>
              <a:gd name="T78" fmla="*/ 25400 w 60"/>
              <a:gd name="T79" fmla="*/ 106362 h 77"/>
              <a:gd name="T80" fmla="*/ 95250 w 60"/>
              <a:gd name="T81" fmla="*/ 106362 h 7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" h="77">
                <a:moveTo>
                  <a:pt x="60" y="67"/>
                </a:moveTo>
                <a:lnTo>
                  <a:pt x="60" y="77"/>
                </a:lnTo>
                <a:lnTo>
                  <a:pt x="0" y="77"/>
                </a:lnTo>
                <a:lnTo>
                  <a:pt x="0" y="73"/>
                </a:lnTo>
                <a:lnTo>
                  <a:pt x="4" y="70"/>
                </a:lnTo>
                <a:lnTo>
                  <a:pt x="4" y="67"/>
                </a:lnTo>
                <a:lnTo>
                  <a:pt x="8" y="60"/>
                </a:lnTo>
                <a:lnTo>
                  <a:pt x="16" y="53"/>
                </a:lnTo>
                <a:lnTo>
                  <a:pt x="24" y="50"/>
                </a:lnTo>
                <a:lnTo>
                  <a:pt x="36" y="40"/>
                </a:lnTo>
                <a:lnTo>
                  <a:pt x="44" y="33"/>
                </a:lnTo>
                <a:lnTo>
                  <a:pt x="48" y="27"/>
                </a:lnTo>
                <a:lnTo>
                  <a:pt x="48" y="23"/>
                </a:lnTo>
                <a:lnTo>
                  <a:pt x="48" y="17"/>
                </a:lnTo>
                <a:lnTo>
                  <a:pt x="44" y="13"/>
                </a:lnTo>
                <a:lnTo>
                  <a:pt x="40" y="10"/>
                </a:lnTo>
                <a:lnTo>
                  <a:pt x="32" y="10"/>
                </a:lnTo>
                <a:lnTo>
                  <a:pt x="24" y="10"/>
                </a:lnTo>
                <a:lnTo>
                  <a:pt x="20" y="13"/>
                </a:lnTo>
                <a:lnTo>
                  <a:pt x="16" y="17"/>
                </a:lnTo>
                <a:lnTo>
                  <a:pt x="16" y="23"/>
                </a:lnTo>
                <a:lnTo>
                  <a:pt x="4" y="23"/>
                </a:lnTo>
                <a:lnTo>
                  <a:pt x="4" y="13"/>
                </a:lnTo>
                <a:lnTo>
                  <a:pt x="12" y="7"/>
                </a:lnTo>
                <a:lnTo>
                  <a:pt x="20" y="3"/>
                </a:lnTo>
                <a:lnTo>
                  <a:pt x="32" y="0"/>
                </a:lnTo>
                <a:lnTo>
                  <a:pt x="44" y="3"/>
                </a:lnTo>
                <a:lnTo>
                  <a:pt x="52" y="7"/>
                </a:lnTo>
                <a:lnTo>
                  <a:pt x="60" y="13"/>
                </a:lnTo>
                <a:lnTo>
                  <a:pt x="60" y="23"/>
                </a:lnTo>
                <a:lnTo>
                  <a:pt x="60" y="27"/>
                </a:lnTo>
                <a:lnTo>
                  <a:pt x="60" y="30"/>
                </a:lnTo>
                <a:lnTo>
                  <a:pt x="56" y="37"/>
                </a:lnTo>
                <a:lnTo>
                  <a:pt x="52" y="40"/>
                </a:lnTo>
                <a:lnTo>
                  <a:pt x="44" y="47"/>
                </a:lnTo>
                <a:lnTo>
                  <a:pt x="36" y="53"/>
                </a:lnTo>
                <a:lnTo>
                  <a:pt x="28" y="60"/>
                </a:lnTo>
                <a:lnTo>
                  <a:pt x="20" y="63"/>
                </a:lnTo>
                <a:lnTo>
                  <a:pt x="16" y="67"/>
                </a:lnTo>
                <a:lnTo>
                  <a:pt x="60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1" name="Freeform 323"/>
          <p:cNvSpPr>
            <a:spLocks noEditPoints="1"/>
          </p:cNvSpPr>
          <p:nvPr/>
        </p:nvSpPr>
        <p:spPr bwMode="auto">
          <a:xfrm>
            <a:off x="1557338" y="4816475"/>
            <a:ext cx="96837" cy="53975"/>
          </a:xfrm>
          <a:custGeom>
            <a:avLst/>
            <a:gdLst>
              <a:gd name="T0" fmla="*/ 96837 w 61"/>
              <a:gd name="T1" fmla="*/ 15875 h 34"/>
              <a:gd name="T2" fmla="*/ 0 w 61"/>
              <a:gd name="T3" fmla="*/ 15875 h 34"/>
              <a:gd name="T4" fmla="*/ 0 w 61"/>
              <a:gd name="T5" fmla="*/ 0 h 34"/>
              <a:gd name="T6" fmla="*/ 96837 w 61"/>
              <a:gd name="T7" fmla="*/ 0 h 34"/>
              <a:gd name="T8" fmla="*/ 96837 w 61"/>
              <a:gd name="T9" fmla="*/ 15875 h 34"/>
              <a:gd name="T10" fmla="*/ 96837 w 61"/>
              <a:gd name="T11" fmla="*/ 53975 h 34"/>
              <a:gd name="T12" fmla="*/ 0 w 61"/>
              <a:gd name="T13" fmla="*/ 53975 h 34"/>
              <a:gd name="T14" fmla="*/ 0 w 61"/>
              <a:gd name="T15" fmla="*/ 38100 h 34"/>
              <a:gd name="T16" fmla="*/ 96837 w 61"/>
              <a:gd name="T17" fmla="*/ 38100 h 34"/>
              <a:gd name="T18" fmla="*/ 96837 w 61"/>
              <a:gd name="T19" fmla="*/ 53975 h 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1" h="34">
                <a:moveTo>
                  <a:pt x="61" y="10"/>
                </a:moveTo>
                <a:lnTo>
                  <a:pt x="0" y="10"/>
                </a:lnTo>
                <a:lnTo>
                  <a:pt x="0" y="0"/>
                </a:lnTo>
                <a:lnTo>
                  <a:pt x="61" y="0"/>
                </a:lnTo>
                <a:lnTo>
                  <a:pt x="61" y="10"/>
                </a:lnTo>
                <a:close/>
                <a:moveTo>
                  <a:pt x="61" y="34"/>
                </a:moveTo>
                <a:lnTo>
                  <a:pt x="0" y="34"/>
                </a:lnTo>
                <a:lnTo>
                  <a:pt x="0" y="24"/>
                </a:lnTo>
                <a:lnTo>
                  <a:pt x="61" y="24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2" name="Freeform 324"/>
          <p:cNvSpPr>
            <a:spLocks noEditPoints="1"/>
          </p:cNvSpPr>
          <p:nvPr/>
        </p:nvSpPr>
        <p:spPr bwMode="auto">
          <a:xfrm>
            <a:off x="1730375" y="4779963"/>
            <a:ext cx="95250" cy="127000"/>
          </a:xfrm>
          <a:custGeom>
            <a:avLst/>
            <a:gdLst>
              <a:gd name="T0" fmla="*/ 0 w 60"/>
              <a:gd name="T1" fmla="*/ 63500 h 80"/>
              <a:gd name="T2" fmla="*/ 0 w 60"/>
              <a:gd name="T3" fmla="*/ 42863 h 80"/>
              <a:gd name="T4" fmla="*/ 6350 w 60"/>
              <a:gd name="T5" fmla="*/ 26988 h 80"/>
              <a:gd name="T6" fmla="*/ 12700 w 60"/>
              <a:gd name="T7" fmla="*/ 15875 h 80"/>
              <a:gd name="T8" fmla="*/ 19050 w 60"/>
              <a:gd name="T9" fmla="*/ 4763 h 80"/>
              <a:gd name="T10" fmla="*/ 31750 w 60"/>
              <a:gd name="T11" fmla="*/ 4763 h 80"/>
              <a:gd name="T12" fmla="*/ 50800 w 60"/>
              <a:gd name="T13" fmla="*/ 0 h 80"/>
              <a:gd name="T14" fmla="*/ 57150 w 60"/>
              <a:gd name="T15" fmla="*/ 0 h 80"/>
              <a:gd name="T16" fmla="*/ 69850 w 60"/>
              <a:gd name="T17" fmla="*/ 4763 h 80"/>
              <a:gd name="T18" fmla="*/ 76200 w 60"/>
              <a:gd name="T19" fmla="*/ 11113 h 80"/>
              <a:gd name="T20" fmla="*/ 82550 w 60"/>
              <a:gd name="T21" fmla="*/ 15875 h 80"/>
              <a:gd name="T22" fmla="*/ 88900 w 60"/>
              <a:gd name="T23" fmla="*/ 26988 h 80"/>
              <a:gd name="T24" fmla="*/ 95250 w 60"/>
              <a:gd name="T25" fmla="*/ 36513 h 80"/>
              <a:gd name="T26" fmla="*/ 95250 w 60"/>
              <a:gd name="T27" fmla="*/ 47625 h 80"/>
              <a:gd name="T28" fmla="*/ 95250 w 60"/>
              <a:gd name="T29" fmla="*/ 63500 h 80"/>
              <a:gd name="T30" fmla="*/ 95250 w 60"/>
              <a:gd name="T31" fmla="*/ 84138 h 80"/>
              <a:gd name="T32" fmla="*/ 88900 w 60"/>
              <a:gd name="T33" fmla="*/ 95250 h 80"/>
              <a:gd name="T34" fmla="*/ 82550 w 60"/>
              <a:gd name="T35" fmla="*/ 111125 h 80"/>
              <a:gd name="T36" fmla="*/ 76200 w 60"/>
              <a:gd name="T37" fmla="*/ 115888 h 80"/>
              <a:gd name="T38" fmla="*/ 63500 w 60"/>
              <a:gd name="T39" fmla="*/ 122238 h 80"/>
              <a:gd name="T40" fmla="*/ 50800 w 60"/>
              <a:gd name="T41" fmla="*/ 127000 h 80"/>
              <a:gd name="T42" fmla="*/ 31750 w 60"/>
              <a:gd name="T43" fmla="*/ 122238 h 80"/>
              <a:gd name="T44" fmla="*/ 12700 w 60"/>
              <a:gd name="T45" fmla="*/ 111125 h 80"/>
              <a:gd name="T46" fmla="*/ 6350 w 60"/>
              <a:gd name="T47" fmla="*/ 100013 h 80"/>
              <a:gd name="T48" fmla="*/ 0 w 60"/>
              <a:gd name="T49" fmla="*/ 84138 h 80"/>
              <a:gd name="T50" fmla="*/ 0 w 60"/>
              <a:gd name="T51" fmla="*/ 63500 h 80"/>
              <a:gd name="T52" fmla="*/ 19050 w 60"/>
              <a:gd name="T53" fmla="*/ 63500 h 80"/>
              <a:gd name="T54" fmla="*/ 19050 w 60"/>
              <a:gd name="T55" fmla="*/ 79375 h 80"/>
              <a:gd name="T56" fmla="*/ 25400 w 60"/>
              <a:gd name="T57" fmla="*/ 95250 h 80"/>
              <a:gd name="T58" fmla="*/ 25400 w 60"/>
              <a:gd name="T59" fmla="*/ 100013 h 80"/>
              <a:gd name="T60" fmla="*/ 38100 w 60"/>
              <a:gd name="T61" fmla="*/ 106363 h 80"/>
              <a:gd name="T62" fmla="*/ 50800 w 60"/>
              <a:gd name="T63" fmla="*/ 111125 h 80"/>
              <a:gd name="T64" fmla="*/ 57150 w 60"/>
              <a:gd name="T65" fmla="*/ 106363 h 80"/>
              <a:gd name="T66" fmla="*/ 69850 w 60"/>
              <a:gd name="T67" fmla="*/ 100013 h 80"/>
              <a:gd name="T68" fmla="*/ 69850 w 60"/>
              <a:gd name="T69" fmla="*/ 95250 h 80"/>
              <a:gd name="T70" fmla="*/ 76200 w 60"/>
              <a:gd name="T71" fmla="*/ 79375 h 80"/>
              <a:gd name="T72" fmla="*/ 76200 w 60"/>
              <a:gd name="T73" fmla="*/ 63500 h 80"/>
              <a:gd name="T74" fmla="*/ 76200 w 60"/>
              <a:gd name="T75" fmla="*/ 47625 h 80"/>
              <a:gd name="T76" fmla="*/ 69850 w 60"/>
              <a:gd name="T77" fmla="*/ 31750 h 80"/>
              <a:gd name="T78" fmla="*/ 69850 w 60"/>
              <a:gd name="T79" fmla="*/ 26988 h 80"/>
              <a:gd name="T80" fmla="*/ 57150 w 60"/>
              <a:gd name="T81" fmla="*/ 15875 h 80"/>
              <a:gd name="T82" fmla="*/ 50800 w 60"/>
              <a:gd name="T83" fmla="*/ 15875 h 80"/>
              <a:gd name="T84" fmla="*/ 38100 w 60"/>
              <a:gd name="T85" fmla="*/ 15875 h 80"/>
              <a:gd name="T86" fmla="*/ 25400 w 60"/>
              <a:gd name="T87" fmla="*/ 20638 h 80"/>
              <a:gd name="T88" fmla="*/ 25400 w 60"/>
              <a:gd name="T89" fmla="*/ 31750 h 80"/>
              <a:gd name="T90" fmla="*/ 19050 w 60"/>
              <a:gd name="T91" fmla="*/ 47625 h 80"/>
              <a:gd name="T92" fmla="*/ 19050 w 60"/>
              <a:gd name="T93" fmla="*/ 63500 h 8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0" h="80">
                <a:moveTo>
                  <a:pt x="0" y="40"/>
                </a:move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2" y="3"/>
                </a:lnTo>
                <a:lnTo>
                  <a:pt x="20" y="3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6" y="17"/>
                </a:lnTo>
                <a:lnTo>
                  <a:pt x="60" y="23"/>
                </a:lnTo>
                <a:lnTo>
                  <a:pt x="60" y="30"/>
                </a:lnTo>
                <a:lnTo>
                  <a:pt x="60" y="40"/>
                </a:lnTo>
                <a:lnTo>
                  <a:pt x="60" y="53"/>
                </a:lnTo>
                <a:lnTo>
                  <a:pt x="56" y="60"/>
                </a:lnTo>
                <a:lnTo>
                  <a:pt x="52" y="70"/>
                </a:lnTo>
                <a:lnTo>
                  <a:pt x="48" y="73"/>
                </a:lnTo>
                <a:lnTo>
                  <a:pt x="40" y="77"/>
                </a:lnTo>
                <a:lnTo>
                  <a:pt x="32" y="80"/>
                </a:lnTo>
                <a:lnTo>
                  <a:pt x="20" y="77"/>
                </a:lnTo>
                <a:lnTo>
                  <a:pt x="8" y="70"/>
                </a:lnTo>
                <a:lnTo>
                  <a:pt x="4" y="63"/>
                </a:lnTo>
                <a:lnTo>
                  <a:pt x="0" y="53"/>
                </a:lnTo>
                <a:lnTo>
                  <a:pt x="0" y="40"/>
                </a:lnTo>
                <a:close/>
                <a:moveTo>
                  <a:pt x="12" y="40"/>
                </a:moveTo>
                <a:lnTo>
                  <a:pt x="12" y="50"/>
                </a:lnTo>
                <a:lnTo>
                  <a:pt x="16" y="60"/>
                </a:lnTo>
                <a:lnTo>
                  <a:pt x="16" y="63"/>
                </a:lnTo>
                <a:lnTo>
                  <a:pt x="24" y="67"/>
                </a:lnTo>
                <a:lnTo>
                  <a:pt x="32" y="70"/>
                </a:lnTo>
                <a:lnTo>
                  <a:pt x="36" y="67"/>
                </a:lnTo>
                <a:lnTo>
                  <a:pt x="44" y="63"/>
                </a:lnTo>
                <a:lnTo>
                  <a:pt x="44" y="60"/>
                </a:lnTo>
                <a:lnTo>
                  <a:pt x="48" y="50"/>
                </a:lnTo>
                <a:lnTo>
                  <a:pt x="48" y="40"/>
                </a:lnTo>
                <a:lnTo>
                  <a:pt x="48" y="30"/>
                </a:lnTo>
                <a:lnTo>
                  <a:pt x="44" y="20"/>
                </a:lnTo>
                <a:lnTo>
                  <a:pt x="44" y="17"/>
                </a:lnTo>
                <a:lnTo>
                  <a:pt x="36" y="10"/>
                </a:lnTo>
                <a:lnTo>
                  <a:pt x="32" y="10"/>
                </a:lnTo>
                <a:lnTo>
                  <a:pt x="24" y="10"/>
                </a:lnTo>
                <a:lnTo>
                  <a:pt x="16" y="13"/>
                </a:lnTo>
                <a:lnTo>
                  <a:pt x="16" y="20"/>
                </a:lnTo>
                <a:lnTo>
                  <a:pt x="12" y="3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3" name="Freeform 325"/>
          <p:cNvSpPr>
            <a:spLocks/>
          </p:cNvSpPr>
          <p:nvPr/>
        </p:nvSpPr>
        <p:spPr bwMode="auto">
          <a:xfrm>
            <a:off x="1895475" y="4784725"/>
            <a:ext cx="50800" cy="122238"/>
          </a:xfrm>
          <a:custGeom>
            <a:avLst/>
            <a:gdLst>
              <a:gd name="T0" fmla="*/ 50800 w 32"/>
              <a:gd name="T1" fmla="*/ 106363 h 77"/>
              <a:gd name="T2" fmla="*/ 50800 w 32"/>
              <a:gd name="T3" fmla="*/ 117475 h 77"/>
              <a:gd name="T4" fmla="*/ 44450 w 32"/>
              <a:gd name="T5" fmla="*/ 122238 h 77"/>
              <a:gd name="T6" fmla="*/ 38100 w 32"/>
              <a:gd name="T7" fmla="*/ 122238 h 77"/>
              <a:gd name="T8" fmla="*/ 31750 w 32"/>
              <a:gd name="T9" fmla="*/ 117475 h 77"/>
              <a:gd name="T10" fmla="*/ 25400 w 32"/>
              <a:gd name="T11" fmla="*/ 117475 h 77"/>
              <a:gd name="T12" fmla="*/ 19050 w 32"/>
              <a:gd name="T13" fmla="*/ 117475 h 77"/>
              <a:gd name="T14" fmla="*/ 12700 w 32"/>
              <a:gd name="T15" fmla="*/ 111125 h 77"/>
              <a:gd name="T16" fmla="*/ 12700 w 32"/>
              <a:gd name="T17" fmla="*/ 106363 h 77"/>
              <a:gd name="T18" fmla="*/ 12700 w 32"/>
              <a:gd name="T19" fmla="*/ 95250 h 77"/>
              <a:gd name="T20" fmla="*/ 12700 w 32"/>
              <a:gd name="T21" fmla="*/ 42863 h 77"/>
              <a:gd name="T22" fmla="*/ 0 w 32"/>
              <a:gd name="T23" fmla="*/ 42863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6350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2863 h 77"/>
              <a:gd name="T38" fmla="*/ 31750 w 32"/>
              <a:gd name="T39" fmla="*/ 42863 h 77"/>
              <a:gd name="T40" fmla="*/ 31750 w 32"/>
              <a:gd name="T41" fmla="*/ 95250 h 77"/>
              <a:gd name="T42" fmla="*/ 31750 w 32"/>
              <a:gd name="T43" fmla="*/ 101600 h 77"/>
              <a:gd name="T44" fmla="*/ 31750 w 32"/>
              <a:gd name="T45" fmla="*/ 101600 h 77"/>
              <a:gd name="T46" fmla="*/ 31750 w 32"/>
              <a:gd name="T47" fmla="*/ 101600 h 77"/>
              <a:gd name="T48" fmla="*/ 38100 w 32"/>
              <a:gd name="T49" fmla="*/ 106363 h 77"/>
              <a:gd name="T50" fmla="*/ 38100 w 32"/>
              <a:gd name="T51" fmla="*/ 106363 h 77"/>
              <a:gd name="T52" fmla="*/ 44450 w 32"/>
              <a:gd name="T53" fmla="*/ 106363 h 77"/>
              <a:gd name="T54" fmla="*/ 44450 w 32"/>
              <a:gd name="T55" fmla="*/ 106363 h 77"/>
              <a:gd name="T56" fmla="*/ 5080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4"/>
                </a:lnTo>
                <a:lnTo>
                  <a:pt x="28" y="77"/>
                </a:lnTo>
                <a:lnTo>
                  <a:pt x="24" y="77"/>
                </a:lnTo>
                <a:lnTo>
                  <a:pt x="20" y="74"/>
                </a:lnTo>
                <a:lnTo>
                  <a:pt x="16" y="74"/>
                </a:lnTo>
                <a:lnTo>
                  <a:pt x="12" y="74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27"/>
                </a:lnTo>
                <a:lnTo>
                  <a:pt x="0" y="27"/>
                </a:lnTo>
                <a:lnTo>
                  <a:pt x="0" y="20"/>
                </a:lnTo>
                <a:lnTo>
                  <a:pt x="8" y="20"/>
                </a:lnTo>
                <a:lnTo>
                  <a:pt x="8" y="4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27"/>
                </a:lnTo>
                <a:lnTo>
                  <a:pt x="20" y="27"/>
                </a:lnTo>
                <a:lnTo>
                  <a:pt x="20" y="60"/>
                </a:lnTo>
                <a:lnTo>
                  <a:pt x="20" y="64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4" name="Freeform 326"/>
          <p:cNvSpPr>
            <a:spLocks/>
          </p:cNvSpPr>
          <p:nvPr/>
        </p:nvSpPr>
        <p:spPr bwMode="auto">
          <a:xfrm>
            <a:off x="1965325" y="4779963"/>
            <a:ext cx="82550" cy="122237"/>
          </a:xfrm>
          <a:custGeom>
            <a:avLst/>
            <a:gdLst>
              <a:gd name="T0" fmla="*/ 0 w 52"/>
              <a:gd name="T1" fmla="*/ 122237 h 77"/>
              <a:gd name="T2" fmla="*/ 0 w 52"/>
              <a:gd name="T3" fmla="*/ 0 h 77"/>
              <a:gd name="T4" fmla="*/ 19050 w 52"/>
              <a:gd name="T5" fmla="*/ 0 h 77"/>
              <a:gd name="T6" fmla="*/ 19050 w 52"/>
              <a:gd name="T7" fmla="*/ 47625 h 77"/>
              <a:gd name="T8" fmla="*/ 31750 w 52"/>
              <a:gd name="T9" fmla="*/ 36512 h 77"/>
              <a:gd name="T10" fmla="*/ 44450 w 52"/>
              <a:gd name="T11" fmla="*/ 31750 h 77"/>
              <a:gd name="T12" fmla="*/ 57150 w 52"/>
              <a:gd name="T13" fmla="*/ 31750 h 77"/>
              <a:gd name="T14" fmla="*/ 63500 w 52"/>
              <a:gd name="T15" fmla="*/ 36512 h 77"/>
              <a:gd name="T16" fmla="*/ 69850 w 52"/>
              <a:gd name="T17" fmla="*/ 42862 h 77"/>
              <a:gd name="T18" fmla="*/ 76200 w 52"/>
              <a:gd name="T19" fmla="*/ 47625 h 77"/>
              <a:gd name="T20" fmla="*/ 82550 w 52"/>
              <a:gd name="T21" fmla="*/ 58737 h 77"/>
              <a:gd name="T22" fmla="*/ 82550 w 52"/>
              <a:gd name="T23" fmla="*/ 68262 h 77"/>
              <a:gd name="T24" fmla="*/ 82550 w 52"/>
              <a:gd name="T25" fmla="*/ 122237 h 77"/>
              <a:gd name="T26" fmla="*/ 63500 w 52"/>
              <a:gd name="T27" fmla="*/ 122237 h 77"/>
              <a:gd name="T28" fmla="*/ 63500 w 52"/>
              <a:gd name="T29" fmla="*/ 68262 h 77"/>
              <a:gd name="T30" fmla="*/ 63500 w 52"/>
              <a:gd name="T31" fmla="*/ 58737 h 77"/>
              <a:gd name="T32" fmla="*/ 57150 w 52"/>
              <a:gd name="T33" fmla="*/ 52387 h 77"/>
              <a:gd name="T34" fmla="*/ 50800 w 52"/>
              <a:gd name="T35" fmla="*/ 47625 h 77"/>
              <a:gd name="T36" fmla="*/ 44450 w 52"/>
              <a:gd name="T37" fmla="*/ 47625 h 77"/>
              <a:gd name="T38" fmla="*/ 38100 w 52"/>
              <a:gd name="T39" fmla="*/ 47625 h 77"/>
              <a:gd name="T40" fmla="*/ 31750 w 52"/>
              <a:gd name="T41" fmla="*/ 52387 h 77"/>
              <a:gd name="T42" fmla="*/ 25400 w 52"/>
              <a:gd name="T43" fmla="*/ 52387 h 77"/>
              <a:gd name="T44" fmla="*/ 19050 w 52"/>
              <a:gd name="T45" fmla="*/ 58737 h 77"/>
              <a:gd name="T46" fmla="*/ 19050 w 52"/>
              <a:gd name="T47" fmla="*/ 68262 h 77"/>
              <a:gd name="T48" fmla="*/ 19050 w 52"/>
              <a:gd name="T49" fmla="*/ 74612 h 77"/>
              <a:gd name="T50" fmla="*/ 19050 w 52"/>
              <a:gd name="T51" fmla="*/ 122237 h 77"/>
              <a:gd name="T52" fmla="*/ 0 w 52"/>
              <a:gd name="T53" fmla="*/ 122237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2" h="77">
                <a:moveTo>
                  <a:pt x="0" y="77"/>
                </a:move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20" y="23"/>
                </a:lnTo>
                <a:lnTo>
                  <a:pt x="28" y="20"/>
                </a:lnTo>
                <a:lnTo>
                  <a:pt x="36" y="20"/>
                </a:lnTo>
                <a:lnTo>
                  <a:pt x="40" y="23"/>
                </a:lnTo>
                <a:lnTo>
                  <a:pt x="44" y="27"/>
                </a:lnTo>
                <a:lnTo>
                  <a:pt x="48" y="30"/>
                </a:lnTo>
                <a:lnTo>
                  <a:pt x="52" y="37"/>
                </a:lnTo>
                <a:lnTo>
                  <a:pt x="52" y="43"/>
                </a:lnTo>
                <a:lnTo>
                  <a:pt x="52" y="77"/>
                </a:lnTo>
                <a:lnTo>
                  <a:pt x="40" y="77"/>
                </a:lnTo>
                <a:lnTo>
                  <a:pt x="40" y="43"/>
                </a:lnTo>
                <a:lnTo>
                  <a:pt x="40" y="37"/>
                </a:lnTo>
                <a:lnTo>
                  <a:pt x="36" y="33"/>
                </a:lnTo>
                <a:lnTo>
                  <a:pt x="32" y="30"/>
                </a:lnTo>
                <a:lnTo>
                  <a:pt x="28" y="30"/>
                </a:lnTo>
                <a:lnTo>
                  <a:pt x="24" y="30"/>
                </a:lnTo>
                <a:lnTo>
                  <a:pt x="20" y="33"/>
                </a:lnTo>
                <a:lnTo>
                  <a:pt x="16" y="33"/>
                </a:lnTo>
                <a:lnTo>
                  <a:pt x="12" y="37"/>
                </a:lnTo>
                <a:lnTo>
                  <a:pt x="12" y="43"/>
                </a:lnTo>
                <a:lnTo>
                  <a:pt x="12" y="47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5" name="Freeform 327"/>
          <p:cNvSpPr>
            <a:spLocks noEditPoints="1"/>
          </p:cNvSpPr>
          <p:nvPr/>
        </p:nvSpPr>
        <p:spPr bwMode="auto">
          <a:xfrm>
            <a:off x="2066925" y="4811713"/>
            <a:ext cx="95250" cy="95250"/>
          </a:xfrm>
          <a:custGeom>
            <a:avLst/>
            <a:gdLst>
              <a:gd name="T0" fmla="*/ 76200 w 60"/>
              <a:gd name="T1" fmla="*/ 63500 h 60"/>
              <a:gd name="T2" fmla="*/ 95250 w 60"/>
              <a:gd name="T3" fmla="*/ 68263 h 60"/>
              <a:gd name="T4" fmla="*/ 88900 w 60"/>
              <a:gd name="T5" fmla="*/ 79375 h 60"/>
              <a:gd name="T6" fmla="*/ 82550 w 60"/>
              <a:gd name="T7" fmla="*/ 84138 h 60"/>
              <a:gd name="T8" fmla="*/ 69850 w 60"/>
              <a:gd name="T9" fmla="*/ 90488 h 60"/>
              <a:gd name="T10" fmla="*/ 50800 w 60"/>
              <a:gd name="T11" fmla="*/ 95250 h 60"/>
              <a:gd name="T12" fmla="*/ 31750 w 60"/>
              <a:gd name="T13" fmla="*/ 90488 h 60"/>
              <a:gd name="T14" fmla="*/ 12700 w 60"/>
              <a:gd name="T15" fmla="*/ 79375 h 60"/>
              <a:gd name="T16" fmla="*/ 6350 w 60"/>
              <a:gd name="T17" fmla="*/ 68263 h 60"/>
              <a:gd name="T18" fmla="*/ 0 w 60"/>
              <a:gd name="T19" fmla="*/ 47625 h 60"/>
              <a:gd name="T20" fmla="*/ 0 w 60"/>
              <a:gd name="T21" fmla="*/ 31750 h 60"/>
              <a:gd name="T22" fmla="*/ 6350 w 60"/>
              <a:gd name="T23" fmla="*/ 20638 h 60"/>
              <a:gd name="T24" fmla="*/ 12700 w 60"/>
              <a:gd name="T25" fmla="*/ 15875 h 60"/>
              <a:gd name="T26" fmla="*/ 31750 w 60"/>
              <a:gd name="T27" fmla="*/ 4763 h 60"/>
              <a:gd name="T28" fmla="*/ 50800 w 60"/>
              <a:gd name="T29" fmla="*/ 0 h 60"/>
              <a:gd name="T30" fmla="*/ 69850 w 60"/>
              <a:gd name="T31" fmla="*/ 4763 h 60"/>
              <a:gd name="T32" fmla="*/ 82550 w 60"/>
              <a:gd name="T33" fmla="*/ 11113 h 60"/>
              <a:gd name="T34" fmla="*/ 95250 w 60"/>
              <a:gd name="T35" fmla="*/ 26988 h 60"/>
              <a:gd name="T36" fmla="*/ 95250 w 60"/>
              <a:gd name="T37" fmla="*/ 47625 h 60"/>
              <a:gd name="T38" fmla="*/ 95250 w 60"/>
              <a:gd name="T39" fmla="*/ 47625 h 60"/>
              <a:gd name="T40" fmla="*/ 95250 w 60"/>
              <a:gd name="T41" fmla="*/ 52388 h 60"/>
              <a:gd name="T42" fmla="*/ 19050 w 60"/>
              <a:gd name="T43" fmla="*/ 52388 h 60"/>
              <a:gd name="T44" fmla="*/ 25400 w 60"/>
              <a:gd name="T45" fmla="*/ 63500 h 60"/>
              <a:gd name="T46" fmla="*/ 31750 w 60"/>
              <a:gd name="T47" fmla="*/ 74613 h 60"/>
              <a:gd name="T48" fmla="*/ 38100 w 60"/>
              <a:gd name="T49" fmla="*/ 79375 h 60"/>
              <a:gd name="T50" fmla="*/ 50800 w 60"/>
              <a:gd name="T51" fmla="*/ 79375 h 60"/>
              <a:gd name="T52" fmla="*/ 57150 w 60"/>
              <a:gd name="T53" fmla="*/ 79375 h 60"/>
              <a:gd name="T54" fmla="*/ 69850 w 60"/>
              <a:gd name="T55" fmla="*/ 74613 h 60"/>
              <a:gd name="T56" fmla="*/ 76200 w 60"/>
              <a:gd name="T57" fmla="*/ 68263 h 60"/>
              <a:gd name="T58" fmla="*/ 76200 w 60"/>
              <a:gd name="T59" fmla="*/ 63500 h 60"/>
              <a:gd name="T60" fmla="*/ 19050 w 60"/>
              <a:gd name="T61" fmla="*/ 36513 h 60"/>
              <a:gd name="T62" fmla="*/ 76200 w 60"/>
              <a:gd name="T63" fmla="*/ 36513 h 60"/>
              <a:gd name="T64" fmla="*/ 76200 w 60"/>
              <a:gd name="T65" fmla="*/ 26988 h 60"/>
              <a:gd name="T66" fmla="*/ 69850 w 60"/>
              <a:gd name="T67" fmla="*/ 20638 h 60"/>
              <a:gd name="T68" fmla="*/ 63500 w 60"/>
              <a:gd name="T69" fmla="*/ 15875 h 60"/>
              <a:gd name="T70" fmla="*/ 50800 w 60"/>
              <a:gd name="T71" fmla="*/ 15875 h 60"/>
              <a:gd name="T72" fmla="*/ 38100 w 60"/>
              <a:gd name="T73" fmla="*/ 15875 h 60"/>
              <a:gd name="T74" fmla="*/ 31750 w 60"/>
              <a:gd name="T75" fmla="*/ 20638 h 60"/>
              <a:gd name="T76" fmla="*/ 19050 w 60"/>
              <a:gd name="T77" fmla="*/ 26988 h 60"/>
              <a:gd name="T78" fmla="*/ 19050 w 60"/>
              <a:gd name="T79" fmla="*/ 36513 h 6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60">
                <a:moveTo>
                  <a:pt x="48" y="40"/>
                </a:moveTo>
                <a:lnTo>
                  <a:pt x="60" y="43"/>
                </a:lnTo>
                <a:lnTo>
                  <a:pt x="56" y="50"/>
                </a:lnTo>
                <a:lnTo>
                  <a:pt x="52" y="53"/>
                </a:lnTo>
                <a:lnTo>
                  <a:pt x="44" y="57"/>
                </a:lnTo>
                <a:lnTo>
                  <a:pt x="32" y="60"/>
                </a:lnTo>
                <a:lnTo>
                  <a:pt x="20" y="57"/>
                </a:lnTo>
                <a:lnTo>
                  <a:pt x="8" y="50"/>
                </a:lnTo>
                <a:lnTo>
                  <a:pt x="4" y="43"/>
                </a:lnTo>
                <a:lnTo>
                  <a:pt x="0" y="30"/>
                </a:lnTo>
                <a:lnTo>
                  <a:pt x="0" y="20"/>
                </a:lnTo>
                <a:lnTo>
                  <a:pt x="4" y="13"/>
                </a:lnTo>
                <a:lnTo>
                  <a:pt x="8" y="10"/>
                </a:lnTo>
                <a:lnTo>
                  <a:pt x="20" y="3"/>
                </a:lnTo>
                <a:lnTo>
                  <a:pt x="32" y="0"/>
                </a:lnTo>
                <a:lnTo>
                  <a:pt x="44" y="3"/>
                </a:lnTo>
                <a:lnTo>
                  <a:pt x="52" y="7"/>
                </a:lnTo>
                <a:lnTo>
                  <a:pt x="60" y="17"/>
                </a:lnTo>
                <a:lnTo>
                  <a:pt x="60" y="30"/>
                </a:lnTo>
                <a:lnTo>
                  <a:pt x="60" y="33"/>
                </a:lnTo>
                <a:lnTo>
                  <a:pt x="12" y="33"/>
                </a:lnTo>
                <a:lnTo>
                  <a:pt x="16" y="40"/>
                </a:lnTo>
                <a:lnTo>
                  <a:pt x="20" y="47"/>
                </a:lnTo>
                <a:lnTo>
                  <a:pt x="24" y="50"/>
                </a:lnTo>
                <a:lnTo>
                  <a:pt x="32" y="50"/>
                </a:lnTo>
                <a:lnTo>
                  <a:pt x="36" y="50"/>
                </a:lnTo>
                <a:lnTo>
                  <a:pt x="44" y="47"/>
                </a:lnTo>
                <a:lnTo>
                  <a:pt x="48" y="43"/>
                </a:lnTo>
                <a:lnTo>
                  <a:pt x="48" y="40"/>
                </a:lnTo>
                <a:close/>
                <a:moveTo>
                  <a:pt x="12" y="23"/>
                </a:moveTo>
                <a:lnTo>
                  <a:pt x="48" y="23"/>
                </a:lnTo>
                <a:lnTo>
                  <a:pt x="48" y="17"/>
                </a:lnTo>
                <a:lnTo>
                  <a:pt x="44" y="13"/>
                </a:lnTo>
                <a:lnTo>
                  <a:pt x="40" y="10"/>
                </a:lnTo>
                <a:lnTo>
                  <a:pt x="32" y="10"/>
                </a:lnTo>
                <a:lnTo>
                  <a:pt x="24" y="10"/>
                </a:lnTo>
                <a:lnTo>
                  <a:pt x="20" y="13"/>
                </a:lnTo>
                <a:lnTo>
                  <a:pt x="12" y="17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6" name="Freeform 328"/>
          <p:cNvSpPr>
            <a:spLocks/>
          </p:cNvSpPr>
          <p:nvPr/>
        </p:nvSpPr>
        <p:spPr bwMode="auto">
          <a:xfrm>
            <a:off x="2187575" y="4811713"/>
            <a:ext cx="82550" cy="90487"/>
          </a:xfrm>
          <a:custGeom>
            <a:avLst/>
            <a:gdLst>
              <a:gd name="T0" fmla="*/ 0 w 52"/>
              <a:gd name="T1" fmla="*/ 90487 h 57"/>
              <a:gd name="T2" fmla="*/ 0 w 52"/>
              <a:gd name="T3" fmla="*/ 4762 h 57"/>
              <a:gd name="T4" fmla="*/ 19050 w 52"/>
              <a:gd name="T5" fmla="*/ 4762 h 57"/>
              <a:gd name="T6" fmla="*/ 19050 w 52"/>
              <a:gd name="T7" fmla="*/ 15875 h 57"/>
              <a:gd name="T8" fmla="*/ 25400 w 52"/>
              <a:gd name="T9" fmla="*/ 4762 h 57"/>
              <a:gd name="T10" fmla="*/ 38100 w 52"/>
              <a:gd name="T11" fmla="*/ 4762 h 57"/>
              <a:gd name="T12" fmla="*/ 50800 w 52"/>
              <a:gd name="T13" fmla="*/ 0 h 57"/>
              <a:gd name="T14" fmla="*/ 57150 w 52"/>
              <a:gd name="T15" fmla="*/ 0 h 57"/>
              <a:gd name="T16" fmla="*/ 63500 w 52"/>
              <a:gd name="T17" fmla="*/ 4762 h 57"/>
              <a:gd name="T18" fmla="*/ 69850 w 52"/>
              <a:gd name="T19" fmla="*/ 4762 h 57"/>
              <a:gd name="T20" fmla="*/ 76200 w 52"/>
              <a:gd name="T21" fmla="*/ 11112 h 57"/>
              <a:gd name="T22" fmla="*/ 82550 w 52"/>
              <a:gd name="T23" fmla="*/ 15875 h 57"/>
              <a:gd name="T24" fmla="*/ 82550 w 52"/>
              <a:gd name="T25" fmla="*/ 20637 h 57"/>
              <a:gd name="T26" fmla="*/ 82550 w 52"/>
              <a:gd name="T27" fmla="*/ 26987 h 57"/>
              <a:gd name="T28" fmla="*/ 82550 w 52"/>
              <a:gd name="T29" fmla="*/ 36512 h 57"/>
              <a:gd name="T30" fmla="*/ 82550 w 52"/>
              <a:gd name="T31" fmla="*/ 90487 h 57"/>
              <a:gd name="T32" fmla="*/ 63500 w 52"/>
              <a:gd name="T33" fmla="*/ 90487 h 57"/>
              <a:gd name="T34" fmla="*/ 63500 w 52"/>
              <a:gd name="T35" fmla="*/ 36512 h 57"/>
              <a:gd name="T36" fmla="*/ 63500 w 52"/>
              <a:gd name="T37" fmla="*/ 31750 h 57"/>
              <a:gd name="T38" fmla="*/ 63500 w 52"/>
              <a:gd name="T39" fmla="*/ 26987 h 57"/>
              <a:gd name="T40" fmla="*/ 57150 w 52"/>
              <a:gd name="T41" fmla="*/ 20637 h 57"/>
              <a:gd name="T42" fmla="*/ 57150 w 52"/>
              <a:gd name="T43" fmla="*/ 15875 h 57"/>
              <a:gd name="T44" fmla="*/ 50800 w 52"/>
              <a:gd name="T45" fmla="*/ 15875 h 57"/>
              <a:gd name="T46" fmla="*/ 44450 w 52"/>
              <a:gd name="T47" fmla="*/ 15875 h 57"/>
              <a:gd name="T48" fmla="*/ 31750 w 52"/>
              <a:gd name="T49" fmla="*/ 15875 h 57"/>
              <a:gd name="T50" fmla="*/ 25400 w 52"/>
              <a:gd name="T51" fmla="*/ 20637 h 57"/>
              <a:gd name="T52" fmla="*/ 19050 w 52"/>
              <a:gd name="T53" fmla="*/ 31750 h 57"/>
              <a:gd name="T54" fmla="*/ 19050 w 52"/>
              <a:gd name="T55" fmla="*/ 42862 h 57"/>
              <a:gd name="T56" fmla="*/ 19050 w 52"/>
              <a:gd name="T57" fmla="*/ 90487 h 57"/>
              <a:gd name="T58" fmla="*/ 0 w 52"/>
              <a:gd name="T59" fmla="*/ 90487 h 5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2" h="57">
                <a:moveTo>
                  <a:pt x="0" y="57"/>
                </a:moveTo>
                <a:lnTo>
                  <a:pt x="0" y="3"/>
                </a:lnTo>
                <a:lnTo>
                  <a:pt x="12" y="3"/>
                </a:lnTo>
                <a:lnTo>
                  <a:pt x="12" y="10"/>
                </a:lnTo>
                <a:lnTo>
                  <a:pt x="16" y="3"/>
                </a:lnTo>
                <a:lnTo>
                  <a:pt x="24" y="3"/>
                </a:lnTo>
                <a:lnTo>
                  <a:pt x="32" y="0"/>
                </a:lnTo>
                <a:lnTo>
                  <a:pt x="36" y="0"/>
                </a:lnTo>
                <a:lnTo>
                  <a:pt x="40" y="3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2" y="13"/>
                </a:lnTo>
                <a:lnTo>
                  <a:pt x="52" y="17"/>
                </a:lnTo>
                <a:lnTo>
                  <a:pt x="52" y="23"/>
                </a:lnTo>
                <a:lnTo>
                  <a:pt x="52" y="57"/>
                </a:lnTo>
                <a:lnTo>
                  <a:pt x="40" y="57"/>
                </a:lnTo>
                <a:lnTo>
                  <a:pt x="40" y="23"/>
                </a:lnTo>
                <a:lnTo>
                  <a:pt x="40" y="20"/>
                </a:lnTo>
                <a:lnTo>
                  <a:pt x="40" y="17"/>
                </a:lnTo>
                <a:lnTo>
                  <a:pt x="36" y="13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7" name="Freeform 329"/>
          <p:cNvSpPr>
            <a:spLocks noEditPoints="1"/>
          </p:cNvSpPr>
          <p:nvPr/>
        </p:nvSpPr>
        <p:spPr bwMode="auto">
          <a:xfrm>
            <a:off x="1068388" y="5214938"/>
            <a:ext cx="95250" cy="95250"/>
          </a:xfrm>
          <a:custGeom>
            <a:avLst/>
            <a:gdLst>
              <a:gd name="T0" fmla="*/ 57150 w 60"/>
              <a:gd name="T1" fmla="*/ 84138 h 60"/>
              <a:gd name="T2" fmla="*/ 38100 w 60"/>
              <a:gd name="T3" fmla="*/ 90488 h 60"/>
              <a:gd name="T4" fmla="*/ 19050 w 60"/>
              <a:gd name="T5" fmla="*/ 90488 h 60"/>
              <a:gd name="T6" fmla="*/ 0 w 60"/>
              <a:gd name="T7" fmla="*/ 79375 h 60"/>
              <a:gd name="T8" fmla="*/ 0 w 60"/>
              <a:gd name="T9" fmla="*/ 63500 h 60"/>
              <a:gd name="T10" fmla="*/ 6350 w 60"/>
              <a:gd name="T11" fmla="*/ 52388 h 60"/>
              <a:gd name="T12" fmla="*/ 12700 w 60"/>
              <a:gd name="T13" fmla="*/ 42863 h 60"/>
              <a:gd name="T14" fmla="*/ 25400 w 60"/>
              <a:gd name="T15" fmla="*/ 42863 h 60"/>
              <a:gd name="T16" fmla="*/ 50800 w 60"/>
              <a:gd name="T17" fmla="*/ 36513 h 60"/>
              <a:gd name="T18" fmla="*/ 63500 w 60"/>
              <a:gd name="T19" fmla="*/ 31750 h 60"/>
              <a:gd name="T20" fmla="*/ 63500 w 60"/>
              <a:gd name="T21" fmla="*/ 26988 h 60"/>
              <a:gd name="T22" fmla="*/ 50800 w 60"/>
              <a:gd name="T23" fmla="*/ 15875 h 60"/>
              <a:gd name="T24" fmla="*/ 31750 w 60"/>
              <a:gd name="T25" fmla="*/ 15875 h 60"/>
              <a:gd name="T26" fmla="*/ 25400 w 60"/>
              <a:gd name="T27" fmla="*/ 20638 h 60"/>
              <a:gd name="T28" fmla="*/ 0 w 60"/>
              <a:gd name="T29" fmla="*/ 26988 h 60"/>
              <a:gd name="T30" fmla="*/ 6350 w 60"/>
              <a:gd name="T31" fmla="*/ 11113 h 60"/>
              <a:gd name="T32" fmla="*/ 25400 w 60"/>
              <a:gd name="T33" fmla="*/ 4763 h 60"/>
              <a:gd name="T34" fmla="*/ 44450 w 60"/>
              <a:gd name="T35" fmla="*/ 0 h 60"/>
              <a:gd name="T36" fmla="*/ 69850 w 60"/>
              <a:gd name="T37" fmla="*/ 4763 h 60"/>
              <a:gd name="T38" fmla="*/ 82550 w 60"/>
              <a:gd name="T39" fmla="*/ 11113 h 60"/>
              <a:gd name="T40" fmla="*/ 88900 w 60"/>
              <a:gd name="T41" fmla="*/ 20638 h 60"/>
              <a:gd name="T42" fmla="*/ 88900 w 60"/>
              <a:gd name="T43" fmla="*/ 31750 h 60"/>
              <a:gd name="T44" fmla="*/ 88900 w 60"/>
              <a:gd name="T45" fmla="*/ 68263 h 60"/>
              <a:gd name="T46" fmla="*/ 88900 w 60"/>
              <a:gd name="T47" fmla="*/ 84138 h 60"/>
              <a:gd name="T48" fmla="*/ 76200 w 60"/>
              <a:gd name="T49" fmla="*/ 90488 h 60"/>
              <a:gd name="T50" fmla="*/ 69850 w 60"/>
              <a:gd name="T51" fmla="*/ 79375 h 60"/>
              <a:gd name="T52" fmla="*/ 57150 w 60"/>
              <a:gd name="T53" fmla="*/ 52388 h 60"/>
              <a:gd name="T54" fmla="*/ 31750 w 60"/>
              <a:gd name="T55" fmla="*/ 52388 h 60"/>
              <a:gd name="T56" fmla="*/ 19050 w 60"/>
              <a:gd name="T57" fmla="*/ 58738 h 60"/>
              <a:gd name="T58" fmla="*/ 19050 w 60"/>
              <a:gd name="T59" fmla="*/ 63500 h 60"/>
              <a:gd name="T60" fmla="*/ 19050 w 60"/>
              <a:gd name="T61" fmla="*/ 74613 h 60"/>
              <a:gd name="T62" fmla="*/ 25400 w 60"/>
              <a:gd name="T63" fmla="*/ 79375 h 60"/>
              <a:gd name="T64" fmla="*/ 44450 w 60"/>
              <a:gd name="T65" fmla="*/ 79375 h 60"/>
              <a:gd name="T66" fmla="*/ 57150 w 60"/>
              <a:gd name="T67" fmla="*/ 68263 h 60"/>
              <a:gd name="T68" fmla="*/ 63500 w 60"/>
              <a:gd name="T69" fmla="*/ 58738 h 60"/>
              <a:gd name="T70" fmla="*/ 63500 w 60"/>
              <a:gd name="T71" fmla="*/ 47625 h 6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60">
                <a:moveTo>
                  <a:pt x="44" y="50"/>
                </a:moveTo>
                <a:lnTo>
                  <a:pt x="36" y="53"/>
                </a:lnTo>
                <a:lnTo>
                  <a:pt x="32" y="57"/>
                </a:lnTo>
                <a:lnTo>
                  <a:pt x="24" y="57"/>
                </a:lnTo>
                <a:lnTo>
                  <a:pt x="20" y="60"/>
                </a:lnTo>
                <a:lnTo>
                  <a:pt x="12" y="57"/>
                </a:lnTo>
                <a:lnTo>
                  <a:pt x="4" y="53"/>
                </a:lnTo>
                <a:lnTo>
                  <a:pt x="0" y="50"/>
                </a:lnTo>
                <a:lnTo>
                  <a:pt x="0" y="43"/>
                </a:lnTo>
                <a:lnTo>
                  <a:pt x="0" y="40"/>
                </a:lnTo>
                <a:lnTo>
                  <a:pt x="0" y="37"/>
                </a:lnTo>
                <a:lnTo>
                  <a:pt x="4" y="33"/>
                </a:lnTo>
                <a:lnTo>
                  <a:pt x="8" y="30"/>
                </a:lnTo>
                <a:lnTo>
                  <a:pt x="8" y="27"/>
                </a:lnTo>
                <a:lnTo>
                  <a:pt x="12" y="27"/>
                </a:lnTo>
                <a:lnTo>
                  <a:pt x="16" y="27"/>
                </a:lnTo>
                <a:lnTo>
                  <a:pt x="24" y="27"/>
                </a:lnTo>
                <a:lnTo>
                  <a:pt x="32" y="23"/>
                </a:lnTo>
                <a:lnTo>
                  <a:pt x="40" y="23"/>
                </a:lnTo>
                <a:lnTo>
                  <a:pt x="40" y="20"/>
                </a:lnTo>
                <a:lnTo>
                  <a:pt x="40" y="17"/>
                </a:lnTo>
                <a:lnTo>
                  <a:pt x="40" y="13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0"/>
                </a:lnTo>
                <a:lnTo>
                  <a:pt x="16" y="13"/>
                </a:lnTo>
                <a:lnTo>
                  <a:pt x="12" y="20"/>
                </a:lnTo>
                <a:lnTo>
                  <a:pt x="0" y="17"/>
                </a:lnTo>
                <a:lnTo>
                  <a:pt x="4" y="13"/>
                </a:lnTo>
                <a:lnTo>
                  <a:pt x="4" y="7"/>
                </a:lnTo>
                <a:lnTo>
                  <a:pt x="8" y="7"/>
                </a:lnTo>
                <a:lnTo>
                  <a:pt x="16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3"/>
                </a:lnTo>
                <a:lnTo>
                  <a:pt x="48" y="3"/>
                </a:lnTo>
                <a:lnTo>
                  <a:pt x="52" y="7"/>
                </a:lnTo>
                <a:lnTo>
                  <a:pt x="52" y="10"/>
                </a:lnTo>
                <a:lnTo>
                  <a:pt x="56" y="13"/>
                </a:lnTo>
                <a:lnTo>
                  <a:pt x="56" y="17"/>
                </a:lnTo>
                <a:lnTo>
                  <a:pt x="56" y="20"/>
                </a:lnTo>
                <a:lnTo>
                  <a:pt x="56" y="33"/>
                </a:lnTo>
                <a:lnTo>
                  <a:pt x="56" y="43"/>
                </a:lnTo>
                <a:lnTo>
                  <a:pt x="56" y="50"/>
                </a:lnTo>
                <a:lnTo>
                  <a:pt x="56" y="53"/>
                </a:lnTo>
                <a:lnTo>
                  <a:pt x="60" y="57"/>
                </a:lnTo>
                <a:lnTo>
                  <a:pt x="48" y="57"/>
                </a:lnTo>
                <a:lnTo>
                  <a:pt x="44" y="53"/>
                </a:lnTo>
                <a:lnTo>
                  <a:pt x="44" y="50"/>
                </a:lnTo>
                <a:close/>
                <a:moveTo>
                  <a:pt x="40" y="30"/>
                </a:moveTo>
                <a:lnTo>
                  <a:pt x="36" y="33"/>
                </a:lnTo>
                <a:lnTo>
                  <a:pt x="24" y="33"/>
                </a:lnTo>
                <a:lnTo>
                  <a:pt x="20" y="33"/>
                </a:lnTo>
                <a:lnTo>
                  <a:pt x="16" y="37"/>
                </a:lnTo>
                <a:lnTo>
                  <a:pt x="12" y="37"/>
                </a:lnTo>
                <a:lnTo>
                  <a:pt x="12" y="40"/>
                </a:lnTo>
                <a:lnTo>
                  <a:pt x="12" y="43"/>
                </a:lnTo>
                <a:lnTo>
                  <a:pt x="12" y="47"/>
                </a:lnTo>
                <a:lnTo>
                  <a:pt x="16" y="50"/>
                </a:lnTo>
                <a:lnTo>
                  <a:pt x="24" y="50"/>
                </a:lnTo>
                <a:lnTo>
                  <a:pt x="28" y="50"/>
                </a:lnTo>
                <a:lnTo>
                  <a:pt x="32" y="47"/>
                </a:lnTo>
                <a:lnTo>
                  <a:pt x="36" y="43"/>
                </a:lnTo>
                <a:lnTo>
                  <a:pt x="40" y="40"/>
                </a:lnTo>
                <a:lnTo>
                  <a:pt x="40" y="37"/>
                </a:lnTo>
                <a:lnTo>
                  <a:pt x="40" y="33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8" name="Freeform 330"/>
          <p:cNvSpPr>
            <a:spLocks noEditPoints="1"/>
          </p:cNvSpPr>
          <p:nvPr/>
        </p:nvSpPr>
        <p:spPr bwMode="auto">
          <a:xfrm>
            <a:off x="1176338" y="5183188"/>
            <a:ext cx="88900" cy="127000"/>
          </a:xfrm>
          <a:custGeom>
            <a:avLst/>
            <a:gdLst>
              <a:gd name="T0" fmla="*/ 69850 w 56"/>
              <a:gd name="T1" fmla="*/ 122238 h 80"/>
              <a:gd name="T2" fmla="*/ 69850 w 56"/>
              <a:gd name="T3" fmla="*/ 111125 h 80"/>
              <a:gd name="T4" fmla="*/ 63500 w 56"/>
              <a:gd name="T5" fmla="*/ 115888 h 80"/>
              <a:gd name="T6" fmla="*/ 57150 w 56"/>
              <a:gd name="T7" fmla="*/ 122238 h 80"/>
              <a:gd name="T8" fmla="*/ 44450 w 56"/>
              <a:gd name="T9" fmla="*/ 127000 h 80"/>
              <a:gd name="T10" fmla="*/ 31750 w 56"/>
              <a:gd name="T11" fmla="*/ 122238 h 80"/>
              <a:gd name="T12" fmla="*/ 19050 w 56"/>
              <a:gd name="T13" fmla="*/ 115888 h 80"/>
              <a:gd name="T14" fmla="*/ 12700 w 56"/>
              <a:gd name="T15" fmla="*/ 111125 h 80"/>
              <a:gd name="T16" fmla="*/ 6350 w 56"/>
              <a:gd name="T17" fmla="*/ 100013 h 80"/>
              <a:gd name="T18" fmla="*/ 0 w 56"/>
              <a:gd name="T19" fmla="*/ 90488 h 80"/>
              <a:gd name="T20" fmla="*/ 0 w 56"/>
              <a:gd name="T21" fmla="*/ 79375 h 80"/>
              <a:gd name="T22" fmla="*/ 0 w 56"/>
              <a:gd name="T23" fmla="*/ 68263 h 80"/>
              <a:gd name="T24" fmla="*/ 6350 w 56"/>
              <a:gd name="T25" fmla="*/ 52388 h 80"/>
              <a:gd name="T26" fmla="*/ 12700 w 56"/>
              <a:gd name="T27" fmla="*/ 47625 h 80"/>
              <a:gd name="T28" fmla="*/ 19050 w 56"/>
              <a:gd name="T29" fmla="*/ 36513 h 80"/>
              <a:gd name="T30" fmla="*/ 31750 w 56"/>
              <a:gd name="T31" fmla="*/ 36513 h 80"/>
              <a:gd name="T32" fmla="*/ 44450 w 56"/>
              <a:gd name="T33" fmla="*/ 31750 h 80"/>
              <a:gd name="T34" fmla="*/ 50800 w 56"/>
              <a:gd name="T35" fmla="*/ 31750 h 80"/>
              <a:gd name="T36" fmla="*/ 63500 w 56"/>
              <a:gd name="T37" fmla="*/ 36513 h 80"/>
              <a:gd name="T38" fmla="*/ 69850 w 56"/>
              <a:gd name="T39" fmla="*/ 42863 h 80"/>
              <a:gd name="T40" fmla="*/ 69850 w 56"/>
              <a:gd name="T41" fmla="*/ 47625 h 80"/>
              <a:gd name="T42" fmla="*/ 69850 w 56"/>
              <a:gd name="T43" fmla="*/ 0 h 80"/>
              <a:gd name="T44" fmla="*/ 88900 w 56"/>
              <a:gd name="T45" fmla="*/ 0 h 80"/>
              <a:gd name="T46" fmla="*/ 88900 w 56"/>
              <a:gd name="T47" fmla="*/ 122238 h 80"/>
              <a:gd name="T48" fmla="*/ 69850 w 56"/>
              <a:gd name="T49" fmla="*/ 122238 h 80"/>
              <a:gd name="T50" fmla="*/ 19050 w 56"/>
              <a:gd name="T51" fmla="*/ 79375 h 80"/>
              <a:gd name="T52" fmla="*/ 19050 w 56"/>
              <a:gd name="T53" fmla="*/ 95250 h 80"/>
              <a:gd name="T54" fmla="*/ 25400 w 56"/>
              <a:gd name="T55" fmla="*/ 100013 h 80"/>
              <a:gd name="T56" fmla="*/ 38100 w 56"/>
              <a:gd name="T57" fmla="*/ 111125 h 80"/>
              <a:gd name="T58" fmla="*/ 44450 w 56"/>
              <a:gd name="T59" fmla="*/ 111125 h 80"/>
              <a:gd name="T60" fmla="*/ 57150 w 56"/>
              <a:gd name="T61" fmla="*/ 111125 h 80"/>
              <a:gd name="T62" fmla="*/ 63500 w 56"/>
              <a:gd name="T63" fmla="*/ 100013 h 80"/>
              <a:gd name="T64" fmla="*/ 69850 w 56"/>
              <a:gd name="T65" fmla="*/ 95250 h 80"/>
              <a:gd name="T66" fmla="*/ 69850 w 56"/>
              <a:gd name="T67" fmla="*/ 79375 h 80"/>
              <a:gd name="T68" fmla="*/ 69850 w 56"/>
              <a:gd name="T69" fmla="*/ 63500 h 80"/>
              <a:gd name="T70" fmla="*/ 63500 w 56"/>
              <a:gd name="T71" fmla="*/ 52388 h 80"/>
              <a:gd name="T72" fmla="*/ 57150 w 56"/>
              <a:gd name="T73" fmla="*/ 47625 h 80"/>
              <a:gd name="T74" fmla="*/ 44450 w 56"/>
              <a:gd name="T75" fmla="*/ 47625 h 80"/>
              <a:gd name="T76" fmla="*/ 38100 w 56"/>
              <a:gd name="T77" fmla="*/ 47625 h 80"/>
              <a:gd name="T78" fmla="*/ 25400 w 56"/>
              <a:gd name="T79" fmla="*/ 52388 h 80"/>
              <a:gd name="T80" fmla="*/ 19050 w 56"/>
              <a:gd name="T81" fmla="*/ 63500 h 80"/>
              <a:gd name="T82" fmla="*/ 19050 w 56"/>
              <a:gd name="T83" fmla="*/ 79375 h 8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" h="80">
                <a:moveTo>
                  <a:pt x="44" y="77"/>
                </a:moveTo>
                <a:lnTo>
                  <a:pt x="44" y="70"/>
                </a:lnTo>
                <a:lnTo>
                  <a:pt x="40" y="73"/>
                </a:lnTo>
                <a:lnTo>
                  <a:pt x="36" y="77"/>
                </a:lnTo>
                <a:lnTo>
                  <a:pt x="28" y="80"/>
                </a:lnTo>
                <a:lnTo>
                  <a:pt x="20" y="77"/>
                </a:lnTo>
                <a:lnTo>
                  <a:pt x="12" y="73"/>
                </a:lnTo>
                <a:lnTo>
                  <a:pt x="8" y="70"/>
                </a:lnTo>
                <a:lnTo>
                  <a:pt x="4" y="63"/>
                </a:lnTo>
                <a:lnTo>
                  <a:pt x="0" y="57"/>
                </a:lnTo>
                <a:lnTo>
                  <a:pt x="0" y="50"/>
                </a:lnTo>
                <a:lnTo>
                  <a:pt x="0" y="43"/>
                </a:lnTo>
                <a:lnTo>
                  <a:pt x="4" y="33"/>
                </a:lnTo>
                <a:lnTo>
                  <a:pt x="8" y="30"/>
                </a:lnTo>
                <a:lnTo>
                  <a:pt x="12" y="23"/>
                </a:lnTo>
                <a:lnTo>
                  <a:pt x="20" y="23"/>
                </a:lnTo>
                <a:lnTo>
                  <a:pt x="28" y="20"/>
                </a:lnTo>
                <a:lnTo>
                  <a:pt x="32" y="20"/>
                </a:lnTo>
                <a:lnTo>
                  <a:pt x="40" y="23"/>
                </a:lnTo>
                <a:lnTo>
                  <a:pt x="44" y="27"/>
                </a:lnTo>
                <a:lnTo>
                  <a:pt x="44" y="30"/>
                </a:lnTo>
                <a:lnTo>
                  <a:pt x="44" y="0"/>
                </a:lnTo>
                <a:lnTo>
                  <a:pt x="56" y="0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12" y="50"/>
                </a:moveTo>
                <a:lnTo>
                  <a:pt x="12" y="60"/>
                </a:lnTo>
                <a:lnTo>
                  <a:pt x="16" y="63"/>
                </a:lnTo>
                <a:lnTo>
                  <a:pt x="24" y="70"/>
                </a:lnTo>
                <a:lnTo>
                  <a:pt x="28" y="70"/>
                </a:lnTo>
                <a:lnTo>
                  <a:pt x="36" y="70"/>
                </a:lnTo>
                <a:lnTo>
                  <a:pt x="40" y="63"/>
                </a:lnTo>
                <a:lnTo>
                  <a:pt x="44" y="60"/>
                </a:lnTo>
                <a:lnTo>
                  <a:pt x="44" y="50"/>
                </a:lnTo>
                <a:lnTo>
                  <a:pt x="44" y="40"/>
                </a:lnTo>
                <a:lnTo>
                  <a:pt x="40" y="33"/>
                </a:lnTo>
                <a:lnTo>
                  <a:pt x="36" y="30"/>
                </a:lnTo>
                <a:lnTo>
                  <a:pt x="28" y="30"/>
                </a:lnTo>
                <a:lnTo>
                  <a:pt x="24" y="30"/>
                </a:lnTo>
                <a:lnTo>
                  <a:pt x="16" y="33"/>
                </a:lnTo>
                <a:lnTo>
                  <a:pt x="12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9" name="Freeform 331"/>
          <p:cNvSpPr>
            <a:spLocks noEditPoints="1"/>
          </p:cNvSpPr>
          <p:nvPr/>
        </p:nvSpPr>
        <p:spPr bwMode="auto">
          <a:xfrm>
            <a:off x="1290638" y="5183188"/>
            <a:ext cx="88900" cy="127000"/>
          </a:xfrm>
          <a:custGeom>
            <a:avLst/>
            <a:gdLst>
              <a:gd name="T0" fmla="*/ 69850 w 56"/>
              <a:gd name="T1" fmla="*/ 122238 h 80"/>
              <a:gd name="T2" fmla="*/ 69850 w 56"/>
              <a:gd name="T3" fmla="*/ 111125 h 80"/>
              <a:gd name="T4" fmla="*/ 63500 w 56"/>
              <a:gd name="T5" fmla="*/ 115888 h 80"/>
              <a:gd name="T6" fmla="*/ 50800 w 56"/>
              <a:gd name="T7" fmla="*/ 122238 h 80"/>
              <a:gd name="T8" fmla="*/ 44450 w 56"/>
              <a:gd name="T9" fmla="*/ 127000 h 80"/>
              <a:gd name="T10" fmla="*/ 31750 w 56"/>
              <a:gd name="T11" fmla="*/ 122238 h 80"/>
              <a:gd name="T12" fmla="*/ 19050 w 56"/>
              <a:gd name="T13" fmla="*/ 115888 h 80"/>
              <a:gd name="T14" fmla="*/ 12700 w 56"/>
              <a:gd name="T15" fmla="*/ 111125 h 80"/>
              <a:gd name="T16" fmla="*/ 6350 w 56"/>
              <a:gd name="T17" fmla="*/ 100013 h 80"/>
              <a:gd name="T18" fmla="*/ 0 w 56"/>
              <a:gd name="T19" fmla="*/ 90488 h 80"/>
              <a:gd name="T20" fmla="*/ 0 w 56"/>
              <a:gd name="T21" fmla="*/ 79375 h 80"/>
              <a:gd name="T22" fmla="*/ 0 w 56"/>
              <a:gd name="T23" fmla="*/ 68263 h 80"/>
              <a:gd name="T24" fmla="*/ 6350 w 56"/>
              <a:gd name="T25" fmla="*/ 52388 h 80"/>
              <a:gd name="T26" fmla="*/ 12700 w 56"/>
              <a:gd name="T27" fmla="*/ 47625 h 80"/>
              <a:gd name="T28" fmla="*/ 19050 w 56"/>
              <a:gd name="T29" fmla="*/ 36513 h 80"/>
              <a:gd name="T30" fmla="*/ 31750 w 56"/>
              <a:gd name="T31" fmla="*/ 36513 h 80"/>
              <a:gd name="T32" fmla="*/ 44450 w 56"/>
              <a:gd name="T33" fmla="*/ 31750 h 80"/>
              <a:gd name="T34" fmla="*/ 50800 w 56"/>
              <a:gd name="T35" fmla="*/ 31750 h 80"/>
              <a:gd name="T36" fmla="*/ 57150 w 56"/>
              <a:gd name="T37" fmla="*/ 36513 h 80"/>
              <a:gd name="T38" fmla="*/ 63500 w 56"/>
              <a:gd name="T39" fmla="*/ 42863 h 80"/>
              <a:gd name="T40" fmla="*/ 69850 w 56"/>
              <a:gd name="T41" fmla="*/ 47625 h 80"/>
              <a:gd name="T42" fmla="*/ 69850 w 56"/>
              <a:gd name="T43" fmla="*/ 0 h 80"/>
              <a:gd name="T44" fmla="*/ 88900 w 56"/>
              <a:gd name="T45" fmla="*/ 0 h 80"/>
              <a:gd name="T46" fmla="*/ 88900 w 56"/>
              <a:gd name="T47" fmla="*/ 122238 h 80"/>
              <a:gd name="T48" fmla="*/ 69850 w 56"/>
              <a:gd name="T49" fmla="*/ 122238 h 80"/>
              <a:gd name="T50" fmla="*/ 19050 w 56"/>
              <a:gd name="T51" fmla="*/ 79375 h 80"/>
              <a:gd name="T52" fmla="*/ 19050 w 56"/>
              <a:gd name="T53" fmla="*/ 95250 h 80"/>
              <a:gd name="T54" fmla="*/ 25400 w 56"/>
              <a:gd name="T55" fmla="*/ 100013 h 80"/>
              <a:gd name="T56" fmla="*/ 31750 w 56"/>
              <a:gd name="T57" fmla="*/ 111125 h 80"/>
              <a:gd name="T58" fmla="*/ 44450 w 56"/>
              <a:gd name="T59" fmla="*/ 111125 h 80"/>
              <a:gd name="T60" fmla="*/ 57150 w 56"/>
              <a:gd name="T61" fmla="*/ 111125 h 80"/>
              <a:gd name="T62" fmla="*/ 63500 w 56"/>
              <a:gd name="T63" fmla="*/ 100013 h 80"/>
              <a:gd name="T64" fmla="*/ 69850 w 56"/>
              <a:gd name="T65" fmla="*/ 95250 h 80"/>
              <a:gd name="T66" fmla="*/ 69850 w 56"/>
              <a:gd name="T67" fmla="*/ 79375 h 80"/>
              <a:gd name="T68" fmla="*/ 69850 w 56"/>
              <a:gd name="T69" fmla="*/ 63500 h 80"/>
              <a:gd name="T70" fmla="*/ 63500 w 56"/>
              <a:gd name="T71" fmla="*/ 52388 h 80"/>
              <a:gd name="T72" fmla="*/ 50800 w 56"/>
              <a:gd name="T73" fmla="*/ 47625 h 80"/>
              <a:gd name="T74" fmla="*/ 44450 w 56"/>
              <a:gd name="T75" fmla="*/ 47625 h 80"/>
              <a:gd name="T76" fmla="*/ 31750 w 56"/>
              <a:gd name="T77" fmla="*/ 47625 h 80"/>
              <a:gd name="T78" fmla="*/ 25400 w 56"/>
              <a:gd name="T79" fmla="*/ 52388 h 80"/>
              <a:gd name="T80" fmla="*/ 19050 w 56"/>
              <a:gd name="T81" fmla="*/ 63500 h 80"/>
              <a:gd name="T82" fmla="*/ 19050 w 56"/>
              <a:gd name="T83" fmla="*/ 79375 h 8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" h="80">
                <a:moveTo>
                  <a:pt x="44" y="77"/>
                </a:moveTo>
                <a:lnTo>
                  <a:pt x="44" y="70"/>
                </a:lnTo>
                <a:lnTo>
                  <a:pt x="40" y="73"/>
                </a:lnTo>
                <a:lnTo>
                  <a:pt x="32" y="77"/>
                </a:lnTo>
                <a:lnTo>
                  <a:pt x="28" y="80"/>
                </a:lnTo>
                <a:lnTo>
                  <a:pt x="20" y="77"/>
                </a:lnTo>
                <a:lnTo>
                  <a:pt x="12" y="73"/>
                </a:lnTo>
                <a:lnTo>
                  <a:pt x="8" y="70"/>
                </a:lnTo>
                <a:lnTo>
                  <a:pt x="4" y="63"/>
                </a:lnTo>
                <a:lnTo>
                  <a:pt x="0" y="57"/>
                </a:lnTo>
                <a:lnTo>
                  <a:pt x="0" y="50"/>
                </a:lnTo>
                <a:lnTo>
                  <a:pt x="0" y="43"/>
                </a:lnTo>
                <a:lnTo>
                  <a:pt x="4" y="33"/>
                </a:lnTo>
                <a:lnTo>
                  <a:pt x="8" y="30"/>
                </a:lnTo>
                <a:lnTo>
                  <a:pt x="12" y="23"/>
                </a:lnTo>
                <a:lnTo>
                  <a:pt x="20" y="23"/>
                </a:lnTo>
                <a:lnTo>
                  <a:pt x="28" y="20"/>
                </a:lnTo>
                <a:lnTo>
                  <a:pt x="32" y="20"/>
                </a:lnTo>
                <a:lnTo>
                  <a:pt x="36" y="23"/>
                </a:lnTo>
                <a:lnTo>
                  <a:pt x="40" y="27"/>
                </a:lnTo>
                <a:lnTo>
                  <a:pt x="44" y="30"/>
                </a:lnTo>
                <a:lnTo>
                  <a:pt x="44" y="0"/>
                </a:lnTo>
                <a:lnTo>
                  <a:pt x="56" y="0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12" y="50"/>
                </a:moveTo>
                <a:lnTo>
                  <a:pt x="12" y="60"/>
                </a:lnTo>
                <a:lnTo>
                  <a:pt x="16" y="63"/>
                </a:lnTo>
                <a:lnTo>
                  <a:pt x="20" y="70"/>
                </a:lnTo>
                <a:lnTo>
                  <a:pt x="28" y="70"/>
                </a:lnTo>
                <a:lnTo>
                  <a:pt x="36" y="70"/>
                </a:lnTo>
                <a:lnTo>
                  <a:pt x="40" y="63"/>
                </a:lnTo>
                <a:lnTo>
                  <a:pt x="44" y="60"/>
                </a:lnTo>
                <a:lnTo>
                  <a:pt x="44" y="50"/>
                </a:lnTo>
                <a:lnTo>
                  <a:pt x="44" y="40"/>
                </a:lnTo>
                <a:lnTo>
                  <a:pt x="40" y="33"/>
                </a:lnTo>
                <a:lnTo>
                  <a:pt x="32" y="30"/>
                </a:lnTo>
                <a:lnTo>
                  <a:pt x="28" y="30"/>
                </a:lnTo>
                <a:lnTo>
                  <a:pt x="20" y="30"/>
                </a:lnTo>
                <a:lnTo>
                  <a:pt x="16" y="33"/>
                </a:lnTo>
                <a:lnTo>
                  <a:pt x="12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0" name="Freeform 332"/>
          <p:cNvSpPr>
            <a:spLocks noEditPoints="1"/>
          </p:cNvSpPr>
          <p:nvPr/>
        </p:nvSpPr>
        <p:spPr bwMode="auto">
          <a:xfrm>
            <a:off x="1462088" y="5178425"/>
            <a:ext cx="95250" cy="142875"/>
          </a:xfrm>
          <a:custGeom>
            <a:avLst/>
            <a:gdLst>
              <a:gd name="T0" fmla="*/ 38100 w 60"/>
              <a:gd name="T1" fmla="*/ 131763 h 90"/>
              <a:gd name="T2" fmla="*/ 1905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19050 w 60"/>
              <a:gd name="T9" fmla="*/ 100013 h 90"/>
              <a:gd name="T10" fmla="*/ 31750 w 60"/>
              <a:gd name="T11" fmla="*/ 111125 h 90"/>
              <a:gd name="T12" fmla="*/ 3810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2700 w 60"/>
              <a:gd name="T21" fmla="*/ 15875 h 90"/>
              <a:gd name="T22" fmla="*/ 38100 w 60"/>
              <a:gd name="T23" fmla="*/ 4763 h 90"/>
              <a:gd name="T24" fmla="*/ 50800 w 60"/>
              <a:gd name="T25" fmla="*/ 0 h 90"/>
              <a:gd name="T26" fmla="*/ 63500 w 60"/>
              <a:gd name="T27" fmla="*/ 9525 h 90"/>
              <a:gd name="T28" fmla="*/ 82550 w 60"/>
              <a:gd name="T29" fmla="*/ 25400 h 90"/>
              <a:gd name="T30" fmla="*/ 69850 w 60"/>
              <a:gd name="T31" fmla="*/ 36513 h 90"/>
              <a:gd name="T32" fmla="*/ 63500 w 60"/>
              <a:gd name="T33" fmla="*/ 25400 h 90"/>
              <a:gd name="T34" fmla="*/ 50800 w 60"/>
              <a:gd name="T35" fmla="*/ 20638 h 90"/>
              <a:gd name="T36" fmla="*/ 63500 w 60"/>
              <a:gd name="T37" fmla="*/ 57150 h 90"/>
              <a:gd name="T38" fmla="*/ 76200 w 60"/>
              <a:gd name="T39" fmla="*/ 63500 h 90"/>
              <a:gd name="T40" fmla="*/ 88900 w 60"/>
              <a:gd name="T41" fmla="*/ 73025 h 90"/>
              <a:gd name="T42" fmla="*/ 95250 w 60"/>
              <a:gd name="T43" fmla="*/ 84138 h 90"/>
              <a:gd name="T44" fmla="*/ 88900 w 60"/>
              <a:gd name="T45" fmla="*/ 104775 h 90"/>
              <a:gd name="T46" fmla="*/ 69850 w 60"/>
              <a:gd name="T47" fmla="*/ 127000 h 90"/>
              <a:gd name="T48" fmla="*/ 50800 w 60"/>
              <a:gd name="T49" fmla="*/ 142875 h 90"/>
              <a:gd name="T50" fmla="*/ 38100 w 60"/>
              <a:gd name="T51" fmla="*/ 20638 h 90"/>
              <a:gd name="T52" fmla="*/ 25400 w 60"/>
              <a:gd name="T53" fmla="*/ 25400 h 90"/>
              <a:gd name="T54" fmla="*/ 19050 w 60"/>
              <a:gd name="T55" fmla="*/ 36513 h 90"/>
              <a:gd name="T56" fmla="*/ 25400 w 60"/>
              <a:gd name="T57" fmla="*/ 47625 h 90"/>
              <a:gd name="T58" fmla="*/ 38100 w 60"/>
              <a:gd name="T59" fmla="*/ 52388 h 90"/>
              <a:gd name="T60" fmla="*/ 50800 w 60"/>
              <a:gd name="T61" fmla="*/ 115888 h 90"/>
              <a:gd name="T62" fmla="*/ 69850 w 60"/>
              <a:gd name="T63" fmla="*/ 104775 h 90"/>
              <a:gd name="T64" fmla="*/ 76200 w 60"/>
              <a:gd name="T65" fmla="*/ 95250 h 90"/>
              <a:gd name="T66" fmla="*/ 69850 w 60"/>
              <a:gd name="T67" fmla="*/ 79375 h 90"/>
              <a:gd name="T68" fmla="*/ 50800 w 60"/>
              <a:gd name="T69" fmla="*/ 73025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4" y="90"/>
                </a:moveTo>
                <a:lnTo>
                  <a:pt x="24" y="83"/>
                </a:lnTo>
                <a:lnTo>
                  <a:pt x="20" y="80"/>
                </a:lnTo>
                <a:lnTo>
                  <a:pt x="12" y="80"/>
                </a:lnTo>
                <a:lnTo>
                  <a:pt x="8" y="76"/>
                </a:lnTo>
                <a:lnTo>
                  <a:pt x="4" y="70"/>
                </a:lnTo>
                <a:lnTo>
                  <a:pt x="0" y="66"/>
                </a:lnTo>
                <a:lnTo>
                  <a:pt x="0" y="60"/>
                </a:lnTo>
                <a:lnTo>
                  <a:pt x="12" y="56"/>
                </a:lnTo>
                <a:lnTo>
                  <a:pt x="12" y="63"/>
                </a:lnTo>
                <a:lnTo>
                  <a:pt x="16" y="66"/>
                </a:lnTo>
                <a:lnTo>
                  <a:pt x="20" y="70"/>
                </a:lnTo>
                <a:lnTo>
                  <a:pt x="24" y="73"/>
                </a:lnTo>
                <a:lnTo>
                  <a:pt x="24" y="43"/>
                </a:lnTo>
                <a:lnTo>
                  <a:pt x="20" y="43"/>
                </a:lnTo>
                <a:lnTo>
                  <a:pt x="12" y="40"/>
                </a:lnTo>
                <a:lnTo>
                  <a:pt x="8" y="36"/>
                </a:lnTo>
                <a:lnTo>
                  <a:pt x="4" y="33"/>
                </a:lnTo>
                <a:lnTo>
                  <a:pt x="0" y="30"/>
                </a:lnTo>
                <a:lnTo>
                  <a:pt x="0" y="23"/>
                </a:lnTo>
                <a:lnTo>
                  <a:pt x="4" y="16"/>
                </a:lnTo>
                <a:lnTo>
                  <a:pt x="8" y="10"/>
                </a:lnTo>
                <a:lnTo>
                  <a:pt x="16" y="6"/>
                </a:lnTo>
                <a:lnTo>
                  <a:pt x="24" y="3"/>
                </a:lnTo>
                <a:lnTo>
                  <a:pt x="24" y="0"/>
                </a:lnTo>
                <a:lnTo>
                  <a:pt x="32" y="0"/>
                </a:lnTo>
                <a:lnTo>
                  <a:pt x="32" y="3"/>
                </a:lnTo>
                <a:lnTo>
                  <a:pt x="40" y="6"/>
                </a:lnTo>
                <a:lnTo>
                  <a:pt x="48" y="10"/>
                </a:lnTo>
                <a:lnTo>
                  <a:pt x="52" y="16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0" y="16"/>
                </a:lnTo>
                <a:lnTo>
                  <a:pt x="36" y="16"/>
                </a:lnTo>
                <a:lnTo>
                  <a:pt x="32" y="13"/>
                </a:lnTo>
                <a:lnTo>
                  <a:pt x="32" y="36"/>
                </a:lnTo>
                <a:lnTo>
                  <a:pt x="40" y="36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6"/>
                </a:lnTo>
                <a:lnTo>
                  <a:pt x="56" y="50"/>
                </a:lnTo>
                <a:lnTo>
                  <a:pt x="60" y="53"/>
                </a:lnTo>
                <a:lnTo>
                  <a:pt x="60" y="56"/>
                </a:lnTo>
                <a:lnTo>
                  <a:pt x="56" y="66"/>
                </a:lnTo>
                <a:lnTo>
                  <a:pt x="52" y="73"/>
                </a:lnTo>
                <a:lnTo>
                  <a:pt x="44" y="80"/>
                </a:lnTo>
                <a:lnTo>
                  <a:pt x="32" y="80"/>
                </a:lnTo>
                <a:lnTo>
                  <a:pt x="32" y="90"/>
                </a:lnTo>
                <a:lnTo>
                  <a:pt x="24" y="90"/>
                </a:lnTo>
                <a:close/>
                <a:moveTo>
                  <a:pt x="24" y="13"/>
                </a:moveTo>
                <a:lnTo>
                  <a:pt x="20" y="13"/>
                </a:lnTo>
                <a:lnTo>
                  <a:pt x="16" y="16"/>
                </a:lnTo>
                <a:lnTo>
                  <a:pt x="12" y="20"/>
                </a:lnTo>
                <a:lnTo>
                  <a:pt x="12" y="23"/>
                </a:lnTo>
                <a:lnTo>
                  <a:pt x="12" y="26"/>
                </a:lnTo>
                <a:lnTo>
                  <a:pt x="16" y="30"/>
                </a:lnTo>
                <a:lnTo>
                  <a:pt x="20" y="33"/>
                </a:lnTo>
                <a:lnTo>
                  <a:pt x="24" y="33"/>
                </a:lnTo>
                <a:lnTo>
                  <a:pt x="24" y="13"/>
                </a:lnTo>
                <a:close/>
                <a:moveTo>
                  <a:pt x="32" y="73"/>
                </a:moveTo>
                <a:lnTo>
                  <a:pt x="36" y="70"/>
                </a:lnTo>
                <a:lnTo>
                  <a:pt x="44" y="66"/>
                </a:lnTo>
                <a:lnTo>
                  <a:pt x="44" y="63"/>
                </a:lnTo>
                <a:lnTo>
                  <a:pt x="48" y="60"/>
                </a:lnTo>
                <a:lnTo>
                  <a:pt x="48" y="53"/>
                </a:lnTo>
                <a:lnTo>
                  <a:pt x="44" y="50"/>
                </a:lnTo>
                <a:lnTo>
                  <a:pt x="40" y="50"/>
                </a:lnTo>
                <a:lnTo>
                  <a:pt x="32" y="46"/>
                </a:lnTo>
                <a:lnTo>
                  <a:pt x="32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1" name="Freeform 333"/>
          <p:cNvSpPr>
            <a:spLocks/>
          </p:cNvSpPr>
          <p:nvPr/>
        </p:nvSpPr>
        <p:spPr bwMode="auto">
          <a:xfrm>
            <a:off x="1570038" y="5214938"/>
            <a:ext cx="90487" cy="95250"/>
          </a:xfrm>
          <a:custGeom>
            <a:avLst/>
            <a:gdLst>
              <a:gd name="T0" fmla="*/ 19050 w 57"/>
              <a:gd name="T1" fmla="*/ 63500 h 60"/>
              <a:gd name="T2" fmla="*/ 25400 w 57"/>
              <a:gd name="T3" fmla="*/ 74613 h 60"/>
              <a:gd name="T4" fmla="*/ 44450 w 57"/>
              <a:gd name="T5" fmla="*/ 79375 h 60"/>
              <a:gd name="T6" fmla="*/ 63500 w 57"/>
              <a:gd name="T7" fmla="*/ 74613 h 60"/>
              <a:gd name="T8" fmla="*/ 69850 w 57"/>
              <a:gd name="T9" fmla="*/ 68263 h 60"/>
              <a:gd name="T10" fmla="*/ 63500 w 57"/>
              <a:gd name="T11" fmla="*/ 58738 h 60"/>
              <a:gd name="T12" fmla="*/ 44450 w 57"/>
              <a:gd name="T13" fmla="*/ 52388 h 60"/>
              <a:gd name="T14" fmla="*/ 19050 w 57"/>
              <a:gd name="T15" fmla="*/ 47625 h 60"/>
              <a:gd name="T16" fmla="*/ 6350 w 57"/>
              <a:gd name="T17" fmla="*/ 36513 h 60"/>
              <a:gd name="T18" fmla="*/ 0 w 57"/>
              <a:gd name="T19" fmla="*/ 26988 h 60"/>
              <a:gd name="T20" fmla="*/ 6350 w 57"/>
              <a:gd name="T21" fmla="*/ 15875 h 60"/>
              <a:gd name="T22" fmla="*/ 12700 w 57"/>
              <a:gd name="T23" fmla="*/ 4763 h 60"/>
              <a:gd name="T24" fmla="*/ 25400 w 57"/>
              <a:gd name="T25" fmla="*/ 4763 h 60"/>
              <a:gd name="T26" fmla="*/ 38100 w 57"/>
              <a:gd name="T27" fmla="*/ 0 h 60"/>
              <a:gd name="T28" fmla="*/ 63500 w 57"/>
              <a:gd name="T29" fmla="*/ 4763 h 60"/>
              <a:gd name="T30" fmla="*/ 76200 w 57"/>
              <a:gd name="T31" fmla="*/ 11113 h 60"/>
              <a:gd name="T32" fmla="*/ 84137 w 57"/>
              <a:gd name="T33" fmla="*/ 26988 h 60"/>
              <a:gd name="T34" fmla="*/ 57150 w 57"/>
              <a:gd name="T35" fmla="*/ 20638 h 60"/>
              <a:gd name="T36" fmla="*/ 50800 w 57"/>
              <a:gd name="T37" fmla="*/ 15875 h 60"/>
              <a:gd name="T38" fmla="*/ 31750 w 57"/>
              <a:gd name="T39" fmla="*/ 15875 h 60"/>
              <a:gd name="T40" fmla="*/ 25400 w 57"/>
              <a:gd name="T41" fmla="*/ 20638 h 60"/>
              <a:gd name="T42" fmla="*/ 19050 w 57"/>
              <a:gd name="T43" fmla="*/ 26988 h 60"/>
              <a:gd name="T44" fmla="*/ 25400 w 57"/>
              <a:gd name="T45" fmla="*/ 31750 h 60"/>
              <a:gd name="T46" fmla="*/ 31750 w 57"/>
              <a:gd name="T47" fmla="*/ 36513 h 60"/>
              <a:gd name="T48" fmla="*/ 57150 w 57"/>
              <a:gd name="T49" fmla="*/ 42863 h 60"/>
              <a:gd name="T50" fmla="*/ 76200 w 57"/>
              <a:gd name="T51" fmla="*/ 47625 h 60"/>
              <a:gd name="T52" fmla="*/ 90487 w 57"/>
              <a:gd name="T53" fmla="*/ 58738 h 60"/>
              <a:gd name="T54" fmla="*/ 90487 w 57"/>
              <a:gd name="T55" fmla="*/ 74613 h 60"/>
              <a:gd name="T56" fmla="*/ 76200 w 57"/>
              <a:gd name="T57" fmla="*/ 84138 h 60"/>
              <a:gd name="T58" fmla="*/ 57150 w 57"/>
              <a:gd name="T59" fmla="*/ 90488 h 60"/>
              <a:gd name="T60" fmla="*/ 25400 w 57"/>
              <a:gd name="T61" fmla="*/ 90488 h 60"/>
              <a:gd name="T62" fmla="*/ 6350 w 57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7" h="60">
                <a:moveTo>
                  <a:pt x="0" y="40"/>
                </a:moveTo>
                <a:lnTo>
                  <a:pt x="12" y="40"/>
                </a:lnTo>
                <a:lnTo>
                  <a:pt x="12" y="43"/>
                </a:lnTo>
                <a:lnTo>
                  <a:pt x="16" y="47"/>
                </a:lnTo>
                <a:lnTo>
                  <a:pt x="20" y="50"/>
                </a:lnTo>
                <a:lnTo>
                  <a:pt x="28" y="50"/>
                </a:lnTo>
                <a:lnTo>
                  <a:pt x="36" y="50"/>
                </a:lnTo>
                <a:lnTo>
                  <a:pt x="40" y="47"/>
                </a:lnTo>
                <a:lnTo>
                  <a:pt x="40" y="43"/>
                </a:lnTo>
                <a:lnTo>
                  <a:pt x="44" y="43"/>
                </a:lnTo>
                <a:lnTo>
                  <a:pt x="40" y="40"/>
                </a:lnTo>
                <a:lnTo>
                  <a:pt x="40" y="37"/>
                </a:lnTo>
                <a:lnTo>
                  <a:pt x="36" y="37"/>
                </a:lnTo>
                <a:lnTo>
                  <a:pt x="28" y="33"/>
                </a:lnTo>
                <a:lnTo>
                  <a:pt x="20" y="33"/>
                </a:lnTo>
                <a:lnTo>
                  <a:pt x="12" y="30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0" y="17"/>
                </a:lnTo>
                <a:lnTo>
                  <a:pt x="4" y="13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3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3" y="17"/>
                </a:lnTo>
                <a:lnTo>
                  <a:pt x="40" y="17"/>
                </a:lnTo>
                <a:lnTo>
                  <a:pt x="36" y="13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0"/>
                </a:lnTo>
                <a:lnTo>
                  <a:pt x="16" y="13"/>
                </a:lnTo>
                <a:lnTo>
                  <a:pt x="12" y="17"/>
                </a:lnTo>
                <a:lnTo>
                  <a:pt x="16" y="20"/>
                </a:lnTo>
                <a:lnTo>
                  <a:pt x="20" y="20"/>
                </a:lnTo>
                <a:lnTo>
                  <a:pt x="20" y="23"/>
                </a:lnTo>
                <a:lnTo>
                  <a:pt x="28" y="23"/>
                </a:lnTo>
                <a:lnTo>
                  <a:pt x="36" y="27"/>
                </a:lnTo>
                <a:lnTo>
                  <a:pt x="44" y="27"/>
                </a:lnTo>
                <a:lnTo>
                  <a:pt x="48" y="30"/>
                </a:lnTo>
                <a:lnTo>
                  <a:pt x="53" y="33"/>
                </a:lnTo>
                <a:lnTo>
                  <a:pt x="57" y="37"/>
                </a:lnTo>
                <a:lnTo>
                  <a:pt x="57" y="40"/>
                </a:lnTo>
                <a:lnTo>
                  <a:pt x="57" y="47"/>
                </a:lnTo>
                <a:lnTo>
                  <a:pt x="53" y="50"/>
                </a:lnTo>
                <a:lnTo>
                  <a:pt x="48" y="53"/>
                </a:lnTo>
                <a:lnTo>
                  <a:pt x="44" y="57"/>
                </a:lnTo>
                <a:lnTo>
                  <a:pt x="36" y="57"/>
                </a:lnTo>
                <a:lnTo>
                  <a:pt x="28" y="60"/>
                </a:lnTo>
                <a:lnTo>
                  <a:pt x="16" y="57"/>
                </a:lnTo>
                <a:lnTo>
                  <a:pt x="8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2" name="Freeform 334"/>
          <p:cNvSpPr>
            <a:spLocks/>
          </p:cNvSpPr>
          <p:nvPr/>
        </p:nvSpPr>
        <p:spPr bwMode="auto">
          <a:xfrm>
            <a:off x="1685925" y="5183188"/>
            <a:ext cx="57150" cy="122237"/>
          </a:xfrm>
          <a:custGeom>
            <a:avLst/>
            <a:gdLst>
              <a:gd name="T0" fmla="*/ 57150 w 36"/>
              <a:gd name="T1" fmla="*/ 122237 h 77"/>
              <a:gd name="T2" fmla="*/ 38100 w 36"/>
              <a:gd name="T3" fmla="*/ 122237 h 77"/>
              <a:gd name="T4" fmla="*/ 38100 w 36"/>
              <a:gd name="T5" fmla="*/ 26987 h 77"/>
              <a:gd name="T6" fmla="*/ 31750 w 36"/>
              <a:gd name="T7" fmla="*/ 31750 h 77"/>
              <a:gd name="T8" fmla="*/ 19050 w 36"/>
              <a:gd name="T9" fmla="*/ 36512 h 77"/>
              <a:gd name="T10" fmla="*/ 12700 w 36"/>
              <a:gd name="T11" fmla="*/ 42862 h 77"/>
              <a:gd name="T12" fmla="*/ 0 w 36"/>
              <a:gd name="T13" fmla="*/ 47625 h 77"/>
              <a:gd name="T14" fmla="*/ 0 w 36"/>
              <a:gd name="T15" fmla="*/ 31750 h 77"/>
              <a:gd name="T16" fmla="*/ 19050 w 36"/>
              <a:gd name="T17" fmla="*/ 26987 h 77"/>
              <a:gd name="T18" fmla="*/ 25400 w 36"/>
              <a:gd name="T19" fmla="*/ 15875 h 77"/>
              <a:gd name="T20" fmla="*/ 38100 w 36"/>
              <a:gd name="T21" fmla="*/ 11112 h 77"/>
              <a:gd name="T22" fmla="*/ 44450 w 36"/>
              <a:gd name="T23" fmla="*/ 0 h 77"/>
              <a:gd name="T24" fmla="*/ 57150 w 36"/>
              <a:gd name="T25" fmla="*/ 0 h 77"/>
              <a:gd name="T26" fmla="*/ 57150 w 36"/>
              <a:gd name="T27" fmla="*/ 122237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" h="77">
                <a:moveTo>
                  <a:pt x="36" y="77"/>
                </a:moveTo>
                <a:lnTo>
                  <a:pt x="24" y="77"/>
                </a:lnTo>
                <a:lnTo>
                  <a:pt x="24" y="17"/>
                </a:lnTo>
                <a:lnTo>
                  <a:pt x="20" y="20"/>
                </a:lnTo>
                <a:lnTo>
                  <a:pt x="12" y="23"/>
                </a:lnTo>
                <a:lnTo>
                  <a:pt x="8" y="27"/>
                </a:lnTo>
                <a:lnTo>
                  <a:pt x="0" y="30"/>
                </a:lnTo>
                <a:lnTo>
                  <a:pt x="0" y="20"/>
                </a:lnTo>
                <a:lnTo>
                  <a:pt x="12" y="17"/>
                </a:lnTo>
                <a:lnTo>
                  <a:pt x="16" y="10"/>
                </a:lnTo>
                <a:lnTo>
                  <a:pt x="24" y="7"/>
                </a:lnTo>
                <a:lnTo>
                  <a:pt x="28" y="0"/>
                </a:lnTo>
                <a:lnTo>
                  <a:pt x="36" y="0"/>
                </a:lnTo>
                <a:lnTo>
                  <a:pt x="36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3" name="Freeform 335"/>
          <p:cNvSpPr>
            <a:spLocks/>
          </p:cNvSpPr>
          <p:nvPr/>
        </p:nvSpPr>
        <p:spPr bwMode="auto">
          <a:xfrm>
            <a:off x="1800225" y="5289550"/>
            <a:ext cx="19050" cy="41275"/>
          </a:xfrm>
          <a:custGeom>
            <a:avLst/>
            <a:gdLst>
              <a:gd name="T0" fmla="*/ 0 w 12"/>
              <a:gd name="T1" fmla="*/ 15875 h 26"/>
              <a:gd name="T2" fmla="*/ 0 w 12"/>
              <a:gd name="T3" fmla="*/ 0 h 26"/>
              <a:gd name="T4" fmla="*/ 19050 w 12"/>
              <a:gd name="T5" fmla="*/ 0 h 26"/>
              <a:gd name="T6" fmla="*/ 19050 w 12"/>
              <a:gd name="T7" fmla="*/ 15875 h 26"/>
              <a:gd name="T8" fmla="*/ 19050 w 12"/>
              <a:gd name="T9" fmla="*/ 25400 h 26"/>
              <a:gd name="T10" fmla="*/ 12700 w 12"/>
              <a:gd name="T11" fmla="*/ 31750 h 26"/>
              <a:gd name="T12" fmla="*/ 6350 w 12"/>
              <a:gd name="T13" fmla="*/ 36513 h 26"/>
              <a:gd name="T14" fmla="*/ 0 w 12"/>
              <a:gd name="T15" fmla="*/ 41275 h 26"/>
              <a:gd name="T16" fmla="*/ 0 w 12"/>
              <a:gd name="T17" fmla="*/ 36513 h 26"/>
              <a:gd name="T18" fmla="*/ 0 w 12"/>
              <a:gd name="T19" fmla="*/ 31750 h 26"/>
              <a:gd name="T20" fmla="*/ 6350 w 12"/>
              <a:gd name="T21" fmla="*/ 31750 h 26"/>
              <a:gd name="T22" fmla="*/ 6350 w 12"/>
              <a:gd name="T23" fmla="*/ 25400 h 26"/>
              <a:gd name="T24" fmla="*/ 6350 w 12"/>
              <a:gd name="T25" fmla="*/ 15875 h 26"/>
              <a:gd name="T26" fmla="*/ 0 w 12"/>
              <a:gd name="T27" fmla="*/ 15875 h 2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6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6"/>
                </a:lnTo>
                <a:lnTo>
                  <a:pt x="8" y="20"/>
                </a:lnTo>
                <a:lnTo>
                  <a:pt x="4" y="23"/>
                </a:lnTo>
                <a:lnTo>
                  <a:pt x="0" y="26"/>
                </a:lnTo>
                <a:lnTo>
                  <a:pt x="0" y="23"/>
                </a:lnTo>
                <a:lnTo>
                  <a:pt x="0" y="20"/>
                </a:lnTo>
                <a:lnTo>
                  <a:pt x="4" y="20"/>
                </a:lnTo>
                <a:lnTo>
                  <a:pt x="4" y="16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4" name="Freeform 336"/>
          <p:cNvSpPr>
            <a:spLocks noEditPoints="1"/>
          </p:cNvSpPr>
          <p:nvPr/>
        </p:nvSpPr>
        <p:spPr bwMode="auto">
          <a:xfrm>
            <a:off x="1901825" y="5178425"/>
            <a:ext cx="95250" cy="142875"/>
          </a:xfrm>
          <a:custGeom>
            <a:avLst/>
            <a:gdLst>
              <a:gd name="T0" fmla="*/ 44450 w 60"/>
              <a:gd name="T1" fmla="*/ 131763 h 90"/>
              <a:gd name="T2" fmla="*/ 1905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19050 w 60"/>
              <a:gd name="T9" fmla="*/ 100013 h 90"/>
              <a:gd name="T10" fmla="*/ 31750 w 60"/>
              <a:gd name="T11" fmla="*/ 111125 h 90"/>
              <a:gd name="T12" fmla="*/ 4445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2700 w 60"/>
              <a:gd name="T21" fmla="*/ 15875 h 90"/>
              <a:gd name="T22" fmla="*/ 44450 w 60"/>
              <a:gd name="T23" fmla="*/ 4763 h 90"/>
              <a:gd name="T24" fmla="*/ 50800 w 60"/>
              <a:gd name="T25" fmla="*/ 0 h 90"/>
              <a:gd name="T26" fmla="*/ 69850 w 60"/>
              <a:gd name="T27" fmla="*/ 9525 h 90"/>
              <a:gd name="T28" fmla="*/ 88900 w 60"/>
              <a:gd name="T29" fmla="*/ 25400 h 90"/>
              <a:gd name="T30" fmla="*/ 69850 w 60"/>
              <a:gd name="T31" fmla="*/ 36513 h 90"/>
              <a:gd name="T32" fmla="*/ 63500 w 60"/>
              <a:gd name="T33" fmla="*/ 25400 h 90"/>
              <a:gd name="T34" fmla="*/ 50800 w 60"/>
              <a:gd name="T35" fmla="*/ 20638 h 90"/>
              <a:gd name="T36" fmla="*/ 63500 w 60"/>
              <a:gd name="T37" fmla="*/ 57150 h 90"/>
              <a:gd name="T38" fmla="*/ 76200 w 60"/>
              <a:gd name="T39" fmla="*/ 63500 h 90"/>
              <a:gd name="T40" fmla="*/ 88900 w 60"/>
              <a:gd name="T41" fmla="*/ 73025 h 90"/>
              <a:gd name="T42" fmla="*/ 95250 w 60"/>
              <a:gd name="T43" fmla="*/ 84138 h 90"/>
              <a:gd name="T44" fmla="*/ 95250 w 60"/>
              <a:gd name="T45" fmla="*/ 104775 h 90"/>
              <a:gd name="T46" fmla="*/ 69850 w 60"/>
              <a:gd name="T47" fmla="*/ 127000 h 90"/>
              <a:gd name="T48" fmla="*/ 50800 w 60"/>
              <a:gd name="T49" fmla="*/ 142875 h 90"/>
              <a:gd name="T50" fmla="*/ 44450 w 60"/>
              <a:gd name="T51" fmla="*/ 20638 h 90"/>
              <a:gd name="T52" fmla="*/ 25400 w 60"/>
              <a:gd name="T53" fmla="*/ 25400 h 90"/>
              <a:gd name="T54" fmla="*/ 19050 w 60"/>
              <a:gd name="T55" fmla="*/ 36513 h 90"/>
              <a:gd name="T56" fmla="*/ 25400 w 60"/>
              <a:gd name="T57" fmla="*/ 47625 h 90"/>
              <a:gd name="T58" fmla="*/ 44450 w 60"/>
              <a:gd name="T59" fmla="*/ 52388 h 90"/>
              <a:gd name="T60" fmla="*/ 50800 w 60"/>
              <a:gd name="T61" fmla="*/ 115888 h 90"/>
              <a:gd name="T62" fmla="*/ 69850 w 60"/>
              <a:gd name="T63" fmla="*/ 104775 h 90"/>
              <a:gd name="T64" fmla="*/ 76200 w 60"/>
              <a:gd name="T65" fmla="*/ 95250 h 90"/>
              <a:gd name="T66" fmla="*/ 69850 w 60"/>
              <a:gd name="T67" fmla="*/ 79375 h 90"/>
              <a:gd name="T68" fmla="*/ 50800 w 60"/>
              <a:gd name="T69" fmla="*/ 73025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3"/>
                </a:lnTo>
                <a:lnTo>
                  <a:pt x="20" y="80"/>
                </a:lnTo>
                <a:lnTo>
                  <a:pt x="12" y="80"/>
                </a:lnTo>
                <a:lnTo>
                  <a:pt x="8" y="76"/>
                </a:lnTo>
                <a:lnTo>
                  <a:pt x="4" y="70"/>
                </a:lnTo>
                <a:lnTo>
                  <a:pt x="0" y="66"/>
                </a:lnTo>
                <a:lnTo>
                  <a:pt x="0" y="60"/>
                </a:lnTo>
                <a:lnTo>
                  <a:pt x="12" y="56"/>
                </a:lnTo>
                <a:lnTo>
                  <a:pt x="12" y="63"/>
                </a:lnTo>
                <a:lnTo>
                  <a:pt x="16" y="66"/>
                </a:lnTo>
                <a:lnTo>
                  <a:pt x="20" y="70"/>
                </a:lnTo>
                <a:lnTo>
                  <a:pt x="28" y="73"/>
                </a:lnTo>
                <a:lnTo>
                  <a:pt x="28" y="43"/>
                </a:lnTo>
                <a:lnTo>
                  <a:pt x="20" y="43"/>
                </a:lnTo>
                <a:lnTo>
                  <a:pt x="12" y="40"/>
                </a:lnTo>
                <a:lnTo>
                  <a:pt x="8" y="36"/>
                </a:lnTo>
                <a:lnTo>
                  <a:pt x="4" y="33"/>
                </a:lnTo>
                <a:lnTo>
                  <a:pt x="4" y="30"/>
                </a:lnTo>
                <a:lnTo>
                  <a:pt x="0" y="23"/>
                </a:lnTo>
                <a:lnTo>
                  <a:pt x="4" y="16"/>
                </a:lnTo>
                <a:lnTo>
                  <a:pt x="8" y="10"/>
                </a:lnTo>
                <a:lnTo>
                  <a:pt x="16" y="6"/>
                </a:lnTo>
                <a:lnTo>
                  <a:pt x="28" y="3"/>
                </a:lnTo>
                <a:lnTo>
                  <a:pt x="28" y="0"/>
                </a:lnTo>
                <a:lnTo>
                  <a:pt x="32" y="0"/>
                </a:lnTo>
                <a:lnTo>
                  <a:pt x="32" y="3"/>
                </a:lnTo>
                <a:lnTo>
                  <a:pt x="44" y="6"/>
                </a:lnTo>
                <a:lnTo>
                  <a:pt x="48" y="10"/>
                </a:lnTo>
                <a:lnTo>
                  <a:pt x="56" y="16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0" y="16"/>
                </a:lnTo>
                <a:lnTo>
                  <a:pt x="32" y="13"/>
                </a:lnTo>
                <a:lnTo>
                  <a:pt x="32" y="36"/>
                </a:lnTo>
                <a:lnTo>
                  <a:pt x="40" y="36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6"/>
                </a:lnTo>
                <a:lnTo>
                  <a:pt x="60" y="50"/>
                </a:lnTo>
                <a:lnTo>
                  <a:pt x="60" y="53"/>
                </a:lnTo>
                <a:lnTo>
                  <a:pt x="60" y="56"/>
                </a:lnTo>
                <a:lnTo>
                  <a:pt x="60" y="66"/>
                </a:lnTo>
                <a:lnTo>
                  <a:pt x="52" y="73"/>
                </a:lnTo>
                <a:lnTo>
                  <a:pt x="44" y="80"/>
                </a:lnTo>
                <a:lnTo>
                  <a:pt x="32" y="80"/>
                </a:lnTo>
                <a:lnTo>
                  <a:pt x="32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0" y="13"/>
                </a:lnTo>
                <a:lnTo>
                  <a:pt x="16" y="16"/>
                </a:lnTo>
                <a:lnTo>
                  <a:pt x="16" y="20"/>
                </a:lnTo>
                <a:lnTo>
                  <a:pt x="12" y="23"/>
                </a:lnTo>
                <a:lnTo>
                  <a:pt x="16" y="26"/>
                </a:lnTo>
                <a:lnTo>
                  <a:pt x="16" y="30"/>
                </a:lnTo>
                <a:lnTo>
                  <a:pt x="20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2" y="73"/>
                </a:moveTo>
                <a:lnTo>
                  <a:pt x="40" y="70"/>
                </a:lnTo>
                <a:lnTo>
                  <a:pt x="44" y="66"/>
                </a:lnTo>
                <a:lnTo>
                  <a:pt x="48" y="63"/>
                </a:lnTo>
                <a:lnTo>
                  <a:pt x="48" y="60"/>
                </a:lnTo>
                <a:lnTo>
                  <a:pt x="48" y="53"/>
                </a:lnTo>
                <a:lnTo>
                  <a:pt x="44" y="50"/>
                </a:lnTo>
                <a:lnTo>
                  <a:pt x="40" y="50"/>
                </a:lnTo>
                <a:lnTo>
                  <a:pt x="32" y="46"/>
                </a:lnTo>
                <a:lnTo>
                  <a:pt x="32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5" name="Freeform 337"/>
          <p:cNvSpPr>
            <a:spLocks/>
          </p:cNvSpPr>
          <p:nvPr/>
        </p:nvSpPr>
        <p:spPr bwMode="auto">
          <a:xfrm>
            <a:off x="2009775" y="5214938"/>
            <a:ext cx="88900" cy="95250"/>
          </a:xfrm>
          <a:custGeom>
            <a:avLst/>
            <a:gdLst>
              <a:gd name="T0" fmla="*/ 19050 w 56"/>
              <a:gd name="T1" fmla="*/ 63500 h 60"/>
              <a:gd name="T2" fmla="*/ 31750 w 56"/>
              <a:gd name="T3" fmla="*/ 74613 h 60"/>
              <a:gd name="T4" fmla="*/ 44450 w 56"/>
              <a:gd name="T5" fmla="*/ 79375 h 60"/>
              <a:gd name="T6" fmla="*/ 63500 w 56"/>
              <a:gd name="T7" fmla="*/ 74613 h 60"/>
              <a:gd name="T8" fmla="*/ 69850 w 56"/>
              <a:gd name="T9" fmla="*/ 68263 h 60"/>
              <a:gd name="T10" fmla="*/ 63500 w 56"/>
              <a:gd name="T11" fmla="*/ 58738 h 60"/>
              <a:gd name="T12" fmla="*/ 44450 w 56"/>
              <a:gd name="T13" fmla="*/ 52388 h 60"/>
              <a:gd name="T14" fmla="*/ 19050 w 56"/>
              <a:gd name="T15" fmla="*/ 47625 h 60"/>
              <a:gd name="T16" fmla="*/ 6350 w 56"/>
              <a:gd name="T17" fmla="*/ 36513 h 60"/>
              <a:gd name="T18" fmla="*/ 6350 w 56"/>
              <a:gd name="T19" fmla="*/ 26988 h 60"/>
              <a:gd name="T20" fmla="*/ 6350 w 56"/>
              <a:gd name="T21" fmla="*/ 15875 h 60"/>
              <a:gd name="T22" fmla="*/ 19050 w 56"/>
              <a:gd name="T23" fmla="*/ 4763 h 60"/>
              <a:gd name="T24" fmla="*/ 25400 w 56"/>
              <a:gd name="T25" fmla="*/ 4763 h 60"/>
              <a:gd name="T26" fmla="*/ 44450 w 56"/>
              <a:gd name="T27" fmla="*/ 0 h 60"/>
              <a:gd name="T28" fmla="*/ 63500 w 56"/>
              <a:gd name="T29" fmla="*/ 4763 h 60"/>
              <a:gd name="T30" fmla="*/ 76200 w 56"/>
              <a:gd name="T31" fmla="*/ 11113 h 60"/>
              <a:gd name="T32" fmla="*/ 82550 w 56"/>
              <a:gd name="T33" fmla="*/ 26988 h 60"/>
              <a:gd name="T34" fmla="*/ 63500 w 56"/>
              <a:gd name="T35" fmla="*/ 20638 h 60"/>
              <a:gd name="T36" fmla="*/ 50800 w 56"/>
              <a:gd name="T37" fmla="*/ 15875 h 60"/>
              <a:gd name="T38" fmla="*/ 31750 w 56"/>
              <a:gd name="T39" fmla="*/ 15875 h 60"/>
              <a:gd name="T40" fmla="*/ 25400 w 56"/>
              <a:gd name="T41" fmla="*/ 20638 h 60"/>
              <a:gd name="T42" fmla="*/ 25400 w 56"/>
              <a:gd name="T43" fmla="*/ 26988 h 60"/>
              <a:gd name="T44" fmla="*/ 25400 w 56"/>
              <a:gd name="T45" fmla="*/ 31750 h 60"/>
              <a:gd name="T46" fmla="*/ 38100 w 56"/>
              <a:gd name="T47" fmla="*/ 36513 h 60"/>
              <a:gd name="T48" fmla="*/ 57150 w 56"/>
              <a:gd name="T49" fmla="*/ 42863 h 60"/>
              <a:gd name="T50" fmla="*/ 76200 w 56"/>
              <a:gd name="T51" fmla="*/ 47625 h 60"/>
              <a:gd name="T52" fmla="*/ 88900 w 56"/>
              <a:gd name="T53" fmla="*/ 58738 h 60"/>
              <a:gd name="T54" fmla="*/ 88900 w 56"/>
              <a:gd name="T55" fmla="*/ 74613 h 60"/>
              <a:gd name="T56" fmla="*/ 76200 w 56"/>
              <a:gd name="T57" fmla="*/ 84138 h 60"/>
              <a:gd name="T58" fmla="*/ 57150 w 56"/>
              <a:gd name="T59" fmla="*/ 90488 h 60"/>
              <a:gd name="T60" fmla="*/ 31750 w 56"/>
              <a:gd name="T61" fmla="*/ 90488 h 60"/>
              <a:gd name="T62" fmla="*/ 6350 w 56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0">
                <a:moveTo>
                  <a:pt x="0" y="40"/>
                </a:moveTo>
                <a:lnTo>
                  <a:pt x="12" y="40"/>
                </a:lnTo>
                <a:lnTo>
                  <a:pt x="16" y="43"/>
                </a:lnTo>
                <a:lnTo>
                  <a:pt x="20" y="47"/>
                </a:lnTo>
                <a:lnTo>
                  <a:pt x="24" y="50"/>
                </a:lnTo>
                <a:lnTo>
                  <a:pt x="28" y="50"/>
                </a:lnTo>
                <a:lnTo>
                  <a:pt x="36" y="50"/>
                </a:lnTo>
                <a:lnTo>
                  <a:pt x="40" y="47"/>
                </a:lnTo>
                <a:lnTo>
                  <a:pt x="44" y="43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28" y="33"/>
                </a:lnTo>
                <a:lnTo>
                  <a:pt x="20" y="33"/>
                </a:lnTo>
                <a:lnTo>
                  <a:pt x="12" y="30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4" y="17"/>
                </a:lnTo>
                <a:lnTo>
                  <a:pt x="4" y="13"/>
                </a:lnTo>
                <a:lnTo>
                  <a:pt x="4" y="10"/>
                </a:lnTo>
                <a:lnTo>
                  <a:pt x="8" y="7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3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2" y="17"/>
                </a:lnTo>
                <a:lnTo>
                  <a:pt x="40" y="17"/>
                </a:lnTo>
                <a:lnTo>
                  <a:pt x="40" y="13"/>
                </a:lnTo>
                <a:lnTo>
                  <a:pt x="36" y="13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0"/>
                </a:lnTo>
                <a:lnTo>
                  <a:pt x="16" y="13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4" y="23"/>
                </a:lnTo>
                <a:lnTo>
                  <a:pt x="28" y="23"/>
                </a:lnTo>
                <a:lnTo>
                  <a:pt x="36" y="27"/>
                </a:lnTo>
                <a:lnTo>
                  <a:pt x="44" y="27"/>
                </a:lnTo>
                <a:lnTo>
                  <a:pt x="48" y="30"/>
                </a:lnTo>
                <a:lnTo>
                  <a:pt x="52" y="33"/>
                </a:lnTo>
                <a:lnTo>
                  <a:pt x="56" y="37"/>
                </a:lnTo>
                <a:lnTo>
                  <a:pt x="56" y="40"/>
                </a:lnTo>
                <a:lnTo>
                  <a:pt x="56" y="47"/>
                </a:lnTo>
                <a:lnTo>
                  <a:pt x="52" y="50"/>
                </a:lnTo>
                <a:lnTo>
                  <a:pt x="48" y="53"/>
                </a:lnTo>
                <a:lnTo>
                  <a:pt x="44" y="57"/>
                </a:lnTo>
                <a:lnTo>
                  <a:pt x="36" y="57"/>
                </a:lnTo>
                <a:lnTo>
                  <a:pt x="28" y="60"/>
                </a:lnTo>
                <a:lnTo>
                  <a:pt x="20" y="57"/>
                </a:lnTo>
                <a:lnTo>
                  <a:pt x="12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6" name="Freeform 338"/>
          <p:cNvSpPr>
            <a:spLocks/>
          </p:cNvSpPr>
          <p:nvPr/>
        </p:nvSpPr>
        <p:spPr bwMode="auto">
          <a:xfrm>
            <a:off x="2111375" y="5183188"/>
            <a:ext cx="95250" cy="122237"/>
          </a:xfrm>
          <a:custGeom>
            <a:avLst/>
            <a:gdLst>
              <a:gd name="T0" fmla="*/ 95250 w 60"/>
              <a:gd name="T1" fmla="*/ 106362 h 77"/>
              <a:gd name="T2" fmla="*/ 95250 w 60"/>
              <a:gd name="T3" fmla="*/ 122237 h 77"/>
              <a:gd name="T4" fmla="*/ 0 w 60"/>
              <a:gd name="T5" fmla="*/ 122237 h 77"/>
              <a:gd name="T6" fmla="*/ 0 w 60"/>
              <a:gd name="T7" fmla="*/ 115887 h 77"/>
              <a:gd name="T8" fmla="*/ 6350 w 60"/>
              <a:gd name="T9" fmla="*/ 111125 h 77"/>
              <a:gd name="T10" fmla="*/ 6350 w 60"/>
              <a:gd name="T11" fmla="*/ 106362 h 77"/>
              <a:gd name="T12" fmla="*/ 12700 w 60"/>
              <a:gd name="T13" fmla="*/ 95250 h 77"/>
              <a:gd name="T14" fmla="*/ 25400 w 60"/>
              <a:gd name="T15" fmla="*/ 84137 h 77"/>
              <a:gd name="T16" fmla="*/ 38100 w 60"/>
              <a:gd name="T17" fmla="*/ 79375 h 77"/>
              <a:gd name="T18" fmla="*/ 57150 w 60"/>
              <a:gd name="T19" fmla="*/ 63500 h 77"/>
              <a:gd name="T20" fmla="*/ 69850 w 60"/>
              <a:gd name="T21" fmla="*/ 52387 h 77"/>
              <a:gd name="T22" fmla="*/ 76200 w 60"/>
              <a:gd name="T23" fmla="*/ 42862 h 77"/>
              <a:gd name="T24" fmla="*/ 76200 w 60"/>
              <a:gd name="T25" fmla="*/ 36512 h 77"/>
              <a:gd name="T26" fmla="*/ 76200 w 60"/>
              <a:gd name="T27" fmla="*/ 26987 h 77"/>
              <a:gd name="T28" fmla="*/ 69850 w 60"/>
              <a:gd name="T29" fmla="*/ 20637 h 77"/>
              <a:gd name="T30" fmla="*/ 63500 w 60"/>
              <a:gd name="T31" fmla="*/ 15875 h 77"/>
              <a:gd name="T32" fmla="*/ 50800 w 60"/>
              <a:gd name="T33" fmla="*/ 15875 h 77"/>
              <a:gd name="T34" fmla="*/ 38100 w 60"/>
              <a:gd name="T35" fmla="*/ 15875 h 77"/>
              <a:gd name="T36" fmla="*/ 31750 w 60"/>
              <a:gd name="T37" fmla="*/ 20637 h 77"/>
              <a:gd name="T38" fmla="*/ 25400 w 60"/>
              <a:gd name="T39" fmla="*/ 26987 h 77"/>
              <a:gd name="T40" fmla="*/ 25400 w 60"/>
              <a:gd name="T41" fmla="*/ 36512 h 77"/>
              <a:gd name="T42" fmla="*/ 6350 w 60"/>
              <a:gd name="T43" fmla="*/ 36512 h 77"/>
              <a:gd name="T44" fmla="*/ 6350 w 60"/>
              <a:gd name="T45" fmla="*/ 20637 h 77"/>
              <a:gd name="T46" fmla="*/ 19050 w 60"/>
              <a:gd name="T47" fmla="*/ 11112 h 77"/>
              <a:gd name="T48" fmla="*/ 31750 w 60"/>
              <a:gd name="T49" fmla="*/ 4762 h 77"/>
              <a:gd name="T50" fmla="*/ 50800 w 60"/>
              <a:gd name="T51" fmla="*/ 0 h 77"/>
              <a:gd name="T52" fmla="*/ 69850 w 60"/>
              <a:gd name="T53" fmla="*/ 4762 h 77"/>
              <a:gd name="T54" fmla="*/ 82550 w 60"/>
              <a:gd name="T55" fmla="*/ 11112 h 77"/>
              <a:gd name="T56" fmla="*/ 95250 w 60"/>
              <a:gd name="T57" fmla="*/ 20637 h 77"/>
              <a:gd name="T58" fmla="*/ 95250 w 60"/>
              <a:gd name="T59" fmla="*/ 36512 h 77"/>
              <a:gd name="T60" fmla="*/ 95250 w 60"/>
              <a:gd name="T61" fmla="*/ 42862 h 77"/>
              <a:gd name="T62" fmla="*/ 95250 w 60"/>
              <a:gd name="T63" fmla="*/ 47625 h 77"/>
              <a:gd name="T64" fmla="*/ 88900 w 60"/>
              <a:gd name="T65" fmla="*/ 58737 h 77"/>
              <a:gd name="T66" fmla="*/ 82550 w 60"/>
              <a:gd name="T67" fmla="*/ 63500 h 77"/>
              <a:gd name="T68" fmla="*/ 69850 w 60"/>
              <a:gd name="T69" fmla="*/ 74612 h 77"/>
              <a:gd name="T70" fmla="*/ 57150 w 60"/>
              <a:gd name="T71" fmla="*/ 84137 h 77"/>
              <a:gd name="T72" fmla="*/ 44450 w 60"/>
              <a:gd name="T73" fmla="*/ 95250 h 77"/>
              <a:gd name="T74" fmla="*/ 31750 w 60"/>
              <a:gd name="T75" fmla="*/ 100012 h 77"/>
              <a:gd name="T76" fmla="*/ 31750 w 60"/>
              <a:gd name="T77" fmla="*/ 100012 h 77"/>
              <a:gd name="T78" fmla="*/ 25400 w 60"/>
              <a:gd name="T79" fmla="*/ 106362 h 77"/>
              <a:gd name="T80" fmla="*/ 95250 w 60"/>
              <a:gd name="T81" fmla="*/ 106362 h 7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" h="77">
                <a:moveTo>
                  <a:pt x="60" y="67"/>
                </a:moveTo>
                <a:lnTo>
                  <a:pt x="60" y="77"/>
                </a:lnTo>
                <a:lnTo>
                  <a:pt x="0" y="77"/>
                </a:lnTo>
                <a:lnTo>
                  <a:pt x="0" y="73"/>
                </a:lnTo>
                <a:lnTo>
                  <a:pt x="4" y="70"/>
                </a:lnTo>
                <a:lnTo>
                  <a:pt x="4" y="67"/>
                </a:lnTo>
                <a:lnTo>
                  <a:pt x="8" y="60"/>
                </a:lnTo>
                <a:lnTo>
                  <a:pt x="16" y="53"/>
                </a:lnTo>
                <a:lnTo>
                  <a:pt x="24" y="50"/>
                </a:lnTo>
                <a:lnTo>
                  <a:pt x="36" y="40"/>
                </a:lnTo>
                <a:lnTo>
                  <a:pt x="44" y="33"/>
                </a:lnTo>
                <a:lnTo>
                  <a:pt x="48" y="27"/>
                </a:lnTo>
                <a:lnTo>
                  <a:pt x="48" y="23"/>
                </a:lnTo>
                <a:lnTo>
                  <a:pt x="48" y="17"/>
                </a:lnTo>
                <a:lnTo>
                  <a:pt x="44" y="13"/>
                </a:lnTo>
                <a:lnTo>
                  <a:pt x="40" y="10"/>
                </a:lnTo>
                <a:lnTo>
                  <a:pt x="32" y="10"/>
                </a:lnTo>
                <a:lnTo>
                  <a:pt x="24" y="10"/>
                </a:lnTo>
                <a:lnTo>
                  <a:pt x="20" y="13"/>
                </a:lnTo>
                <a:lnTo>
                  <a:pt x="16" y="17"/>
                </a:lnTo>
                <a:lnTo>
                  <a:pt x="16" y="23"/>
                </a:lnTo>
                <a:lnTo>
                  <a:pt x="4" y="23"/>
                </a:lnTo>
                <a:lnTo>
                  <a:pt x="4" y="13"/>
                </a:lnTo>
                <a:lnTo>
                  <a:pt x="12" y="7"/>
                </a:lnTo>
                <a:lnTo>
                  <a:pt x="20" y="3"/>
                </a:lnTo>
                <a:lnTo>
                  <a:pt x="32" y="0"/>
                </a:lnTo>
                <a:lnTo>
                  <a:pt x="44" y="3"/>
                </a:lnTo>
                <a:lnTo>
                  <a:pt x="52" y="7"/>
                </a:lnTo>
                <a:lnTo>
                  <a:pt x="60" y="13"/>
                </a:lnTo>
                <a:lnTo>
                  <a:pt x="60" y="23"/>
                </a:lnTo>
                <a:lnTo>
                  <a:pt x="60" y="27"/>
                </a:lnTo>
                <a:lnTo>
                  <a:pt x="60" y="30"/>
                </a:lnTo>
                <a:lnTo>
                  <a:pt x="56" y="37"/>
                </a:lnTo>
                <a:lnTo>
                  <a:pt x="52" y="40"/>
                </a:lnTo>
                <a:lnTo>
                  <a:pt x="44" y="47"/>
                </a:lnTo>
                <a:lnTo>
                  <a:pt x="36" y="53"/>
                </a:lnTo>
                <a:lnTo>
                  <a:pt x="28" y="60"/>
                </a:lnTo>
                <a:lnTo>
                  <a:pt x="20" y="63"/>
                </a:lnTo>
                <a:lnTo>
                  <a:pt x="16" y="67"/>
                </a:lnTo>
                <a:lnTo>
                  <a:pt x="60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7" name="Freeform 339"/>
          <p:cNvSpPr>
            <a:spLocks/>
          </p:cNvSpPr>
          <p:nvPr/>
        </p:nvSpPr>
        <p:spPr bwMode="auto">
          <a:xfrm>
            <a:off x="2238375" y="5289550"/>
            <a:ext cx="19050" cy="41275"/>
          </a:xfrm>
          <a:custGeom>
            <a:avLst/>
            <a:gdLst>
              <a:gd name="T0" fmla="*/ 0 w 12"/>
              <a:gd name="T1" fmla="*/ 15875 h 26"/>
              <a:gd name="T2" fmla="*/ 0 w 12"/>
              <a:gd name="T3" fmla="*/ 0 h 26"/>
              <a:gd name="T4" fmla="*/ 19050 w 12"/>
              <a:gd name="T5" fmla="*/ 0 h 26"/>
              <a:gd name="T6" fmla="*/ 19050 w 12"/>
              <a:gd name="T7" fmla="*/ 15875 h 26"/>
              <a:gd name="T8" fmla="*/ 19050 w 12"/>
              <a:gd name="T9" fmla="*/ 25400 h 26"/>
              <a:gd name="T10" fmla="*/ 12700 w 12"/>
              <a:gd name="T11" fmla="*/ 31750 h 26"/>
              <a:gd name="T12" fmla="*/ 12700 w 12"/>
              <a:gd name="T13" fmla="*/ 36513 h 26"/>
              <a:gd name="T14" fmla="*/ 6350 w 12"/>
              <a:gd name="T15" fmla="*/ 41275 h 26"/>
              <a:gd name="T16" fmla="*/ 0 w 12"/>
              <a:gd name="T17" fmla="*/ 36513 h 26"/>
              <a:gd name="T18" fmla="*/ 6350 w 12"/>
              <a:gd name="T19" fmla="*/ 31750 h 26"/>
              <a:gd name="T20" fmla="*/ 6350 w 12"/>
              <a:gd name="T21" fmla="*/ 31750 h 26"/>
              <a:gd name="T22" fmla="*/ 6350 w 12"/>
              <a:gd name="T23" fmla="*/ 25400 h 26"/>
              <a:gd name="T24" fmla="*/ 12700 w 12"/>
              <a:gd name="T25" fmla="*/ 15875 h 26"/>
              <a:gd name="T26" fmla="*/ 0 w 12"/>
              <a:gd name="T27" fmla="*/ 15875 h 2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6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6"/>
                </a:lnTo>
                <a:lnTo>
                  <a:pt x="8" y="20"/>
                </a:lnTo>
                <a:lnTo>
                  <a:pt x="8" y="23"/>
                </a:lnTo>
                <a:lnTo>
                  <a:pt x="4" y="26"/>
                </a:lnTo>
                <a:lnTo>
                  <a:pt x="0" y="23"/>
                </a:lnTo>
                <a:lnTo>
                  <a:pt x="4" y="20"/>
                </a:lnTo>
                <a:lnTo>
                  <a:pt x="4" y="16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8" name="Freeform 340"/>
          <p:cNvSpPr>
            <a:spLocks noEditPoints="1"/>
          </p:cNvSpPr>
          <p:nvPr/>
        </p:nvSpPr>
        <p:spPr bwMode="auto">
          <a:xfrm>
            <a:off x="2339975" y="5178425"/>
            <a:ext cx="95250" cy="142875"/>
          </a:xfrm>
          <a:custGeom>
            <a:avLst/>
            <a:gdLst>
              <a:gd name="T0" fmla="*/ 44450 w 60"/>
              <a:gd name="T1" fmla="*/ 131763 h 90"/>
              <a:gd name="T2" fmla="*/ 2540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25400 w 60"/>
              <a:gd name="T9" fmla="*/ 100013 h 90"/>
              <a:gd name="T10" fmla="*/ 38100 w 60"/>
              <a:gd name="T11" fmla="*/ 111125 h 90"/>
              <a:gd name="T12" fmla="*/ 4445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6350 w 60"/>
              <a:gd name="T19" fmla="*/ 36513 h 90"/>
              <a:gd name="T20" fmla="*/ 19050 w 60"/>
              <a:gd name="T21" fmla="*/ 15875 h 90"/>
              <a:gd name="T22" fmla="*/ 44450 w 60"/>
              <a:gd name="T23" fmla="*/ 4763 h 90"/>
              <a:gd name="T24" fmla="*/ 57150 w 60"/>
              <a:gd name="T25" fmla="*/ 0 h 90"/>
              <a:gd name="T26" fmla="*/ 69850 w 60"/>
              <a:gd name="T27" fmla="*/ 9525 h 90"/>
              <a:gd name="T28" fmla="*/ 88900 w 60"/>
              <a:gd name="T29" fmla="*/ 25400 h 90"/>
              <a:gd name="T30" fmla="*/ 76200 w 60"/>
              <a:gd name="T31" fmla="*/ 36513 h 90"/>
              <a:gd name="T32" fmla="*/ 69850 w 60"/>
              <a:gd name="T33" fmla="*/ 25400 h 90"/>
              <a:gd name="T34" fmla="*/ 57150 w 60"/>
              <a:gd name="T35" fmla="*/ 20638 h 90"/>
              <a:gd name="T36" fmla="*/ 63500 w 60"/>
              <a:gd name="T37" fmla="*/ 57150 h 90"/>
              <a:gd name="T38" fmla="*/ 82550 w 60"/>
              <a:gd name="T39" fmla="*/ 63500 h 90"/>
              <a:gd name="T40" fmla="*/ 88900 w 60"/>
              <a:gd name="T41" fmla="*/ 73025 h 90"/>
              <a:gd name="T42" fmla="*/ 95250 w 60"/>
              <a:gd name="T43" fmla="*/ 84138 h 90"/>
              <a:gd name="T44" fmla="*/ 95250 w 60"/>
              <a:gd name="T45" fmla="*/ 104775 h 90"/>
              <a:gd name="T46" fmla="*/ 69850 w 60"/>
              <a:gd name="T47" fmla="*/ 127000 h 90"/>
              <a:gd name="T48" fmla="*/ 57150 w 60"/>
              <a:gd name="T49" fmla="*/ 142875 h 90"/>
              <a:gd name="T50" fmla="*/ 44450 w 60"/>
              <a:gd name="T51" fmla="*/ 20638 h 90"/>
              <a:gd name="T52" fmla="*/ 31750 w 60"/>
              <a:gd name="T53" fmla="*/ 25400 h 90"/>
              <a:gd name="T54" fmla="*/ 25400 w 60"/>
              <a:gd name="T55" fmla="*/ 36513 h 90"/>
              <a:gd name="T56" fmla="*/ 25400 w 60"/>
              <a:gd name="T57" fmla="*/ 47625 h 90"/>
              <a:gd name="T58" fmla="*/ 44450 w 60"/>
              <a:gd name="T59" fmla="*/ 52388 h 90"/>
              <a:gd name="T60" fmla="*/ 57150 w 60"/>
              <a:gd name="T61" fmla="*/ 115888 h 90"/>
              <a:gd name="T62" fmla="*/ 69850 w 60"/>
              <a:gd name="T63" fmla="*/ 104775 h 90"/>
              <a:gd name="T64" fmla="*/ 76200 w 60"/>
              <a:gd name="T65" fmla="*/ 95250 h 90"/>
              <a:gd name="T66" fmla="*/ 76200 w 60"/>
              <a:gd name="T67" fmla="*/ 79375 h 90"/>
              <a:gd name="T68" fmla="*/ 57150 w 60"/>
              <a:gd name="T69" fmla="*/ 73025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3"/>
                </a:lnTo>
                <a:lnTo>
                  <a:pt x="20" y="80"/>
                </a:lnTo>
                <a:lnTo>
                  <a:pt x="16" y="80"/>
                </a:lnTo>
                <a:lnTo>
                  <a:pt x="8" y="76"/>
                </a:lnTo>
                <a:lnTo>
                  <a:pt x="4" y="70"/>
                </a:lnTo>
                <a:lnTo>
                  <a:pt x="4" y="66"/>
                </a:lnTo>
                <a:lnTo>
                  <a:pt x="0" y="60"/>
                </a:lnTo>
                <a:lnTo>
                  <a:pt x="12" y="56"/>
                </a:lnTo>
                <a:lnTo>
                  <a:pt x="16" y="63"/>
                </a:lnTo>
                <a:lnTo>
                  <a:pt x="16" y="66"/>
                </a:lnTo>
                <a:lnTo>
                  <a:pt x="24" y="70"/>
                </a:lnTo>
                <a:lnTo>
                  <a:pt x="28" y="73"/>
                </a:lnTo>
                <a:lnTo>
                  <a:pt x="28" y="43"/>
                </a:lnTo>
                <a:lnTo>
                  <a:pt x="20" y="43"/>
                </a:lnTo>
                <a:lnTo>
                  <a:pt x="12" y="40"/>
                </a:lnTo>
                <a:lnTo>
                  <a:pt x="8" y="36"/>
                </a:lnTo>
                <a:lnTo>
                  <a:pt x="4" y="33"/>
                </a:lnTo>
                <a:lnTo>
                  <a:pt x="4" y="30"/>
                </a:lnTo>
                <a:lnTo>
                  <a:pt x="4" y="23"/>
                </a:lnTo>
                <a:lnTo>
                  <a:pt x="4" y="16"/>
                </a:lnTo>
                <a:lnTo>
                  <a:pt x="12" y="10"/>
                </a:lnTo>
                <a:lnTo>
                  <a:pt x="20" y="6"/>
                </a:lnTo>
                <a:lnTo>
                  <a:pt x="28" y="3"/>
                </a:lnTo>
                <a:lnTo>
                  <a:pt x="28" y="0"/>
                </a:lnTo>
                <a:lnTo>
                  <a:pt x="36" y="0"/>
                </a:lnTo>
                <a:lnTo>
                  <a:pt x="36" y="3"/>
                </a:lnTo>
                <a:lnTo>
                  <a:pt x="44" y="6"/>
                </a:lnTo>
                <a:lnTo>
                  <a:pt x="52" y="10"/>
                </a:lnTo>
                <a:lnTo>
                  <a:pt x="56" y="16"/>
                </a:lnTo>
                <a:lnTo>
                  <a:pt x="60" y="23"/>
                </a:lnTo>
                <a:lnTo>
                  <a:pt x="48" y="23"/>
                </a:lnTo>
                <a:lnTo>
                  <a:pt x="44" y="20"/>
                </a:lnTo>
                <a:lnTo>
                  <a:pt x="44" y="16"/>
                </a:lnTo>
                <a:lnTo>
                  <a:pt x="40" y="16"/>
                </a:lnTo>
                <a:lnTo>
                  <a:pt x="36" y="13"/>
                </a:lnTo>
                <a:lnTo>
                  <a:pt x="36" y="36"/>
                </a:lnTo>
                <a:lnTo>
                  <a:pt x="40" y="36"/>
                </a:lnTo>
                <a:lnTo>
                  <a:pt x="48" y="40"/>
                </a:lnTo>
                <a:lnTo>
                  <a:pt x="52" y="40"/>
                </a:lnTo>
                <a:lnTo>
                  <a:pt x="56" y="43"/>
                </a:lnTo>
                <a:lnTo>
                  <a:pt x="56" y="46"/>
                </a:lnTo>
                <a:lnTo>
                  <a:pt x="60" y="50"/>
                </a:lnTo>
                <a:lnTo>
                  <a:pt x="60" y="53"/>
                </a:lnTo>
                <a:lnTo>
                  <a:pt x="60" y="56"/>
                </a:lnTo>
                <a:lnTo>
                  <a:pt x="60" y="66"/>
                </a:lnTo>
                <a:lnTo>
                  <a:pt x="56" y="73"/>
                </a:lnTo>
                <a:lnTo>
                  <a:pt x="44" y="80"/>
                </a:lnTo>
                <a:lnTo>
                  <a:pt x="36" y="80"/>
                </a:lnTo>
                <a:lnTo>
                  <a:pt x="36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4" y="13"/>
                </a:lnTo>
                <a:lnTo>
                  <a:pt x="20" y="16"/>
                </a:lnTo>
                <a:lnTo>
                  <a:pt x="16" y="20"/>
                </a:lnTo>
                <a:lnTo>
                  <a:pt x="16" y="23"/>
                </a:lnTo>
                <a:lnTo>
                  <a:pt x="16" y="26"/>
                </a:lnTo>
                <a:lnTo>
                  <a:pt x="16" y="30"/>
                </a:lnTo>
                <a:lnTo>
                  <a:pt x="20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6" y="73"/>
                </a:moveTo>
                <a:lnTo>
                  <a:pt x="40" y="70"/>
                </a:lnTo>
                <a:lnTo>
                  <a:pt x="44" y="66"/>
                </a:lnTo>
                <a:lnTo>
                  <a:pt x="48" y="63"/>
                </a:lnTo>
                <a:lnTo>
                  <a:pt x="48" y="60"/>
                </a:lnTo>
                <a:lnTo>
                  <a:pt x="48" y="53"/>
                </a:lnTo>
                <a:lnTo>
                  <a:pt x="48" y="50"/>
                </a:lnTo>
                <a:lnTo>
                  <a:pt x="40" y="50"/>
                </a:lnTo>
                <a:lnTo>
                  <a:pt x="36" y="46"/>
                </a:lnTo>
                <a:lnTo>
                  <a:pt x="36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9" name="Freeform 341"/>
          <p:cNvSpPr>
            <a:spLocks/>
          </p:cNvSpPr>
          <p:nvPr/>
        </p:nvSpPr>
        <p:spPr bwMode="auto">
          <a:xfrm>
            <a:off x="2454275" y="5214938"/>
            <a:ext cx="82550" cy="95250"/>
          </a:xfrm>
          <a:custGeom>
            <a:avLst/>
            <a:gdLst>
              <a:gd name="T0" fmla="*/ 19050 w 52"/>
              <a:gd name="T1" fmla="*/ 63500 h 60"/>
              <a:gd name="T2" fmla="*/ 25400 w 52"/>
              <a:gd name="T3" fmla="*/ 74613 h 60"/>
              <a:gd name="T4" fmla="*/ 44450 w 52"/>
              <a:gd name="T5" fmla="*/ 79375 h 60"/>
              <a:gd name="T6" fmla="*/ 57150 w 52"/>
              <a:gd name="T7" fmla="*/ 74613 h 60"/>
              <a:gd name="T8" fmla="*/ 63500 w 52"/>
              <a:gd name="T9" fmla="*/ 68263 h 60"/>
              <a:gd name="T10" fmla="*/ 57150 w 52"/>
              <a:gd name="T11" fmla="*/ 58738 h 60"/>
              <a:gd name="T12" fmla="*/ 44450 w 52"/>
              <a:gd name="T13" fmla="*/ 52388 h 60"/>
              <a:gd name="T14" fmla="*/ 19050 w 52"/>
              <a:gd name="T15" fmla="*/ 47625 h 60"/>
              <a:gd name="T16" fmla="*/ 6350 w 52"/>
              <a:gd name="T17" fmla="*/ 36513 h 60"/>
              <a:gd name="T18" fmla="*/ 0 w 52"/>
              <a:gd name="T19" fmla="*/ 26988 h 60"/>
              <a:gd name="T20" fmla="*/ 6350 w 52"/>
              <a:gd name="T21" fmla="*/ 15875 h 60"/>
              <a:gd name="T22" fmla="*/ 12700 w 52"/>
              <a:gd name="T23" fmla="*/ 4763 h 60"/>
              <a:gd name="T24" fmla="*/ 25400 w 52"/>
              <a:gd name="T25" fmla="*/ 4763 h 60"/>
              <a:gd name="T26" fmla="*/ 38100 w 52"/>
              <a:gd name="T27" fmla="*/ 0 h 60"/>
              <a:gd name="T28" fmla="*/ 57150 w 52"/>
              <a:gd name="T29" fmla="*/ 4763 h 60"/>
              <a:gd name="T30" fmla="*/ 69850 w 52"/>
              <a:gd name="T31" fmla="*/ 11113 h 60"/>
              <a:gd name="T32" fmla="*/ 76200 w 52"/>
              <a:gd name="T33" fmla="*/ 26988 h 60"/>
              <a:gd name="T34" fmla="*/ 57150 w 52"/>
              <a:gd name="T35" fmla="*/ 20638 h 60"/>
              <a:gd name="T36" fmla="*/ 44450 w 52"/>
              <a:gd name="T37" fmla="*/ 15875 h 60"/>
              <a:gd name="T38" fmla="*/ 31750 w 52"/>
              <a:gd name="T39" fmla="*/ 15875 h 60"/>
              <a:gd name="T40" fmla="*/ 19050 w 52"/>
              <a:gd name="T41" fmla="*/ 20638 h 60"/>
              <a:gd name="T42" fmla="*/ 19050 w 52"/>
              <a:gd name="T43" fmla="*/ 26988 h 60"/>
              <a:gd name="T44" fmla="*/ 25400 w 52"/>
              <a:gd name="T45" fmla="*/ 31750 h 60"/>
              <a:gd name="T46" fmla="*/ 31750 w 52"/>
              <a:gd name="T47" fmla="*/ 36513 h 60"/>
              <a:gd name="T48" fmla="*/ 57150 w 52"/>
              <a:gd name="T49" fmla="*/ 42863 h 60"/>
              <a:gd name="T50" fmla="*/ 76200 w 52"/>
              <a:gd name="T51" fmla="*/ 47625 h 60"/>
              <a:gd name="T52" fmla="*/ 82550 w 52"/>
              <a:gd name="T53" fmla="*/ 58738 h 60"/>
              <a:gd name="T54" fmla="*/ 82550 w 52"/>
              <a:gd name="T55" fmla="*/ 74613 h 60"/>
              <a:gd name="T56" fmla="*/ 76200 w 52"/>
              <a:gd name="T57" fmla="*/ 84138 h 60"/>
              <a:gd name="T58" fmla="*/ 57150 w 52"/>
              <a:gd name="T59" fmla="*/ 90488 h 60"/>
              <a:gd name="T60" fmla="*/ 25400 w 52"/>
              <a:gd name="T61" fmla="*/ 90488 h 60"/>
              <a:gd name="T62" fmla="*/ 0 w 52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60">
                <a:moveTo>
                  <a:pt x="0" y="40"/>
                </a:moveTo>
                <a:lnTo>
                  <a:pt x="12" y="40"/>
                </a:lnTo>
                <a:lnTo>
                  <a:pt x="12" y="43"/>
                </a:lnTo>
                <a:lnTo>
                  <a:pt x="16" y="47"/>
                </a:lnTo>
                <a:lnTo>
                  <a:pt x="20" y="50"/>
                </a:lnTo>
                <a:lnTo>
                  <a:pt x="28" y="50"/>
                </a:lnTo>
                <a:lnTo>
                  <a:pt x="32" y="50"/>
                </a:lnTo>
                <a:lnTo>
                  <a:pt x="36" y="47"/>
                </a:lnTo>
                <a:lnTo>
                  <a:pt x="40" y="43"/>
                </a:lnTo>
                <a:lnTo>
                  <a:pt x="40" y="40"/>
                </a:lnTo>
                <a:lnTo>
                  <a:pt x="36" y="37"/>
                </a:lnTo>
                <a:lnTo>
                  <a:pt x="32" y="37"/>
                </a:lnTo>
                <a:lnTo>
                  <a:pt x="28" y="33"/>
                </a:lnTo>
                <a:lnTo>
                  <a:pt x="16" y="33"/>
                </a:lnTo>
                <a:lnTo>
                  <a:pt x="12" y="30"/>
                </a:lnTo>
                <a:lnTo>
                  <a:pt x="4" y="27"/>
                </a:lnTo>
                <a:lnTo>
                  <a:pt x="4" y="23"/>
                </a:lnTo>
                <a:lnTo>
                  <a:pt x="0" y="20"/>
                </a:lnTo>
                <a:lnTo>
                  <a:pt x="0" y="17"/>
                </a:lnTo>
                <a:lnTo>
                  <a:pt x="0" y="13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3"/>
                </a:lnTo>
                <a:lnTo>
                  <a:pt x="44" y="3"/>
                </a:lnTo>
                <a:lnTo>
                  <a:pt x="44" y="7"/>
                </a:lnTo>
                <a:lnTo>
                  <a:pt x="48" y="10"/>
                </a:lnTo>
                <a:lnTo>
                  <a:pt x="48" y="17"/>
                </a:lnTo>
                <a:lnTo>
                  <a:pt x="36" y="17"/>
                </a:lnTo>
                <a:lnTo>
                  <a:pt x="36" y="13"/>
                </a:lnTo>
                <a:lnTo>
                  <a:pt x="32" y="13"/>
                </a:lnTo>
                <a:lnTo>
                  <a:pt x="28" y="10"/>
                </a:lnTo>
                <a:lnTo>
                  <a:pt x="24" y="10"/>
                </a:lnTo>
                <a:lnTo>
                  <a:pt x="20" y="10"/>
                </a:lnTo>
                <a:lnTo>
                  <a:pt x="16" y="10"/>
                </a:lnTo>
                <a:lnTo>
                  <a:pt x="12" y="13"/>
                </a:lnTo>
                <a:lnTo>
                  <a:pt x="12" y="17"/>
                </a:lnTo>
                <a:lnTo>
                  <a:pt x="12" y="20"/>
                </a:lnTo>
                <a:lnTo>
                  <a:pt x="16" y="20"/>
                </a:lnTo>
                <a:lnTo>
                  <a:pt x="20" y="23"/>
                </a:lnTo>
                <a:lnTo>
                  <a:pt x="24" y="23"/>
                </a:lnTo>
                <a:lnTo>
                  <a:pt x="36" y="27"/>
                </a:lnTo>
                <a:lnTo>
                  <a:pt x="40" y="27"/>
                </a:lnTo>
                <a:lnTo>
                  <a:pt x="48" y="30"/>
                </a:lnTo>
                <a:lnTo>
                  <a:pt x="52" y="33"/>
                </a:lnTo>
                <a:lnTo>
                  <a:pt x="52" y="37"/>
                </a:lnTo>
                <a:lnTo>
                  <a:pt x="52" y="40"/>
                </a:lnTo>
                <a:lnTo>
                  <a:pt x="52" y="47"/>
                </a:lnTo>
                <a:lnTo>
                  <a:pt x="52" y="50"/>
                </a:lnTo>
                <a:lnTo>
                  <a:pt x="48" y="53"/>
                </a:lnTo>
                <a:lnTo>
                  <a:pt x="40" y="57"/>
                </a:lnTo>
                <a:lnTo>
                  <a:pt x="36" y="57"/>
                </a:lnTo>
                <a:lnTo>
                  <a:pt x="28" y="60"/>
                </a:lnTo>
                <a:lnTo>
                  <a:pt x="16" y="57"/>
                </a:lnTo>
                <a:lnTo>
                  <a:pt x="8" y="53"/>
                </a:lnTo>
                <a:lnTo>
                  <a:pt x="0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50" name="Freeform 342"/>
          <p:cNvSpPr>
            <a:spLocks/>
          </p:cNvSpPr>
          <p:nvPr/>
        </p:nvSpPr>
        <p:spPr bwMode="auto">
          <a:xfrm>
            <a:off x="2555875" y="5183188"/>
            <a:ext cx="95250" cy="127000"/>
          </a:xfrm>
          <a:custGeom>
            <a:avLst/>
            <a:gdLst>
              <a:gd name="T0" fmla="*/ 0 w 60"/>
              <a:gd name="T1" fmla="*/ 90488 h 80"/>
              <a:gd name="T2" fmla="*/ 19050 w 60"/>
              <a:gd name="T3" fmla="*/ 90488 h 80"/>
              <a:gd name="T4" fmla="*/ 25400 w 60"/>
              <a:gd name="T5" fmla="*/ 100013 h 80"/>
              <a:gd name="T6" fmla="*/ 31750 w 60"/>
              <a:gd name="T7" fmla="*/ 106363 h 80"/>
              <a:gd name="T8" fmla="*/ 38100 w 60"/>
              <a:gd name="T9" fmla="*/ 111125 h 80"/>
              <a:gd name="T10" fmla="*/ 44450 w 60"/>
              <a:gd name="T11" fmla="*/ 111125 h 80"/>
              <a:gd name="T12" fmla="*/ 57150 w 60"/>
              <a:gd name="T13" fmla="*/ 111125 h 80"/>
              <a:gd name="T14" fmla="*/ 69850 w 60"/>
              <a:gd name="T15" fmla="*/ 106363 h 80"/>
              <a:gd name="T16" fmla="*/ 76200 w 60"/>
              <a:gd name="T17" fmla="*/ 95250 h 80"/>
              <a:gd name="T18" fmla="*/ 76200 w 60"/>
              <a:gd name="T19" fmla="*/ 84138 h 80"/>
              <a:gd name="T20" fmla="*/ 76200 w 60"/>
              <a:gd name="T21" fmla="*/ 79375 h 80"/>
              <a:gd name="T22" fmla="*/ 69850 w 60"/>
              <a:gd name="T23" fmla="*/ 68263 h 80"/>
              <a:gd name="T24" fmla="*/ 57150 w 60"/>
              <a:gd name="T25" fmla="*/ 63500 h 80"/>
              <a:gd name="T26" fmla="*/ 50800 w 60"/>
              <a:gd name="T27" fmla="*/ 63500 h 80"/>
              <a:gd name="T28" fmla="*/ 44450 w 60"/>
              <a:gd name="T29" fmla="*/ 63500 h 80"/>
              <a:gd name="T30" fmla="*/ 38100 w 60"/>
              <a:gd name="T31" fmla="*/ 63500 h 80"/>
              <a:gd name="T32" fmla="*/ 38100 w 60"/>
              <a:gd name="T33" fmla="*/ 52388 h 80"/>
              <a:gd name="T34" fmla="*/ 38100 w 60"/>
              <a:gd name="T35" fmla="*/ 52388 h 80"/>
              <a:gd name="T36" fmla="*/ 38100 w 60"/>
              <a:gd name="T37" fmla="*/ 52388 h 80"/>
              <a:gd name="T38" fmla="*/ 50800 w 60"/>
              <a:gd name="T39" fmla="*/ 47625 h 80"/>
              <a:gd name="T40" fmla="*/ 57150 w 60"/>
              <a:gd name="T41" fmla="*/ 47625 h 80"/>
              <a:gd name="T42" fmla="*/ 63500 w 60"/>
              <a:gd name="T43" fmla="*/ 42863 h 80"/>
              <a:gd name="T44" fmla="*/ 69850 w 60"/>
              <a:gd name="T45" fmla="*/ 31750 h 80"/>
              <a:gd name="T46" fmla="*/ 63500 w 60"/>
              <a:gd name="T47" fmla="*/ 26988 h 80"/>
              <a:gd name="T48" fmla="*/ 63500 w 60"/>
              <a:gd name="T49" fmla="*/ 20638 h 80"/>
              <a:gd name="T50" fmla="*/ 57150 w 60"/>
              <a:gd name="T51" fmla="*/ 15875 h 80"/>
              <a:gd name="T52" fmla="*/ 44450 w 60"/>
              <a:gd name="T53" fmla="*/ 15875 h 80"/>
              <a:gd name="T54" fmla="*/ 38100 w 60"/>
              <a:gd name="T55" fmla="*/ 15875 h 80"/>
              <a:gd name="T56" fmla="*/ 31750 w 60"/>
              <a:gd name="T57" fmla="*/ 20638 h 80"/>
              <a:gd name="T58" fmla="*/ 25400 w 60"/>
              <a:gd name="T59" fmla="*/ 26988 h 80"/>
              <a:gd name="T60" fmla="*/ 19050 w 60"/>
              <a:gd name="T61" fmla="*/ 36513 h 80"/>
              <a:gd name="T62" fmla="*/ 0 w 60"/>
              <a:gd name="T63" fmla="*/ 31750 h 80"/>
              <a:gd name="T64" fmla="*/ 6350 w 60"/>
              <a:gd name="T65" fmla="*/ 20638 h 80"/>
              <a:gd name="T66" fmla="*/ 19050 w 60"/>
              <a:gd name="T67" fmla="*/ 11113 h 80"/>
              <a:gd name="T68" fmla="*/ 31750 w 60"/>
              <a:gd name="T69" fmla="*/ 4763 h 80"/>
              <a:gd name="T70" fmla="*/ 44450 w 60"/>
              <a:gd name="T71" fmla="*/ 0 h 80"/>
              <a:gd name="T72" fmla="*/ 57150 w 60"/>
              <a:gd name="T73" fmla="*/ 0 h 80"/>
              <a:gd name="T74" fmla="*/ 69850 w 60"/>
              <a:gd name="T75" fmla="*/ 4763 h 80"/>
              <a:gd name="T76" fmla="*/ 76200 w 60"/>
              <a:gd name="T77" fmla="*/ 11113 h 80"/>
              <a:gd name="T78" fmla="*/ 82550 w 60"/>
              <a:gd name="T79" fmla="*/ 15875 h 80"/>
              <a:gd name="T80" fmla="*/ 88900 w 60"/>
              <a:gd name="T81" fmla="*/ 26988 h 80"/>
              <a:gd name="T82" fmla="*/ 88900 w 60"/>
              <a:gd name="T83" fmla="*/ 31750 h 80"/>
              <a:gd name="T84" fmla="*/ 88900 w 60"/>
              <a:gd name="T85" fmla="*/ 36513 h 80"/>
              <a:gd name="T86" fmla="*/ 82550 w 60"/>
              <a:gd name="T87" fmla="*/ 47625 h 80"/>
              <a:gd name="T88" fmla="*/ 76200 w 60"/>
              <a:gd name="T89" fmla="*/ 52388 h 80"/>
              <a:gd name="T90" fmla="*/ 69850 w 60"/>
              <a:gd name="T91" fmla="*/ 58738 h 80"/>
              <a:gd name="T92" fmla="*/ 76200 w 60"/>
              <a:gd name="T93" fmla="*/ 58738 h 80"/>
              <a:gd name="T94" fmla="*/ 88900 w 60"/>
              <a:gd name="T95" fmla="*/ 68263 h 80"/>
              <a:gd name="T96" fmla="*/ 95250 w 60"/>
              <a:gd name="T97" fmla="*/ 74613 h 80"/>
              <a:gd name="T98" fmla="*/ 95250 w 60"/>
              <a:gd name="T99" fmla="*/ 84138 h 80"/>
              <a:gd name="T100" fmla="*/ 88900 w 60"/>
              <a:gd name="T101" fmla="*/ 100013 h 80"/>
              <a:gd name="T102" fmla="*/ 82550 w 60"/>
              <a:gd name="T103" fmla="*/ 111125 h 80"/>
              <a:gd name="T104" fmla="*/ 63500 w 60"/>
              <a:gd name="T105" fmla="*/ 122238 h 80"/>
              <a:gd name="T106" fmla="*/ 44450 w 60"/>
              <a:gd name="T107" fmla="*/ 127000 h 80"/>
              <a:gd name="T108" fmla="*/ 31750 w 60"/>
              <a:gd name="T109" fmla="*/ 122238 h 80"/>
              <a:gd name="T110" fmla="*/ 12700 w 60"/>
              <a:gd name="T111" fmla="*/ 115888 h 80"/>
              <a:gd name="T112" fmla="*/ 6350 w 60"/>
              <a:gd name="T113" fmla="*/ 106363 h 80"/>
              <a:gd name="T114" fmla="*/ 0 w 60"/>
              <a:gd name="T115" fmla="*/ 90488 h 8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" h="80">
                <a:moveTo>
                  <a:pt x="0" y="57"/>
                </a:moveTo>
                <a:lnTo>
                  <a:pt x="12" y="57"/>
                </a:lnTo>
                <a:lnTo>
                  <a:pt x="16" y="63"/>
                </a:lnTo>
                <a:lnTo>
                  <a:pt x="20" y="67"/>
                </a:lnTo>
                <a:lnTo>
                  <a:pt x="24" y="70"/>
                </a:lnTo>
                <a:lnTo>
                  <a:pt x="28" y="70"/>
                </a:lnTo>
                <a:lnTo>
                  <a:pt x="36" y="70"/>
                </a:lnTo>
                <a:lnTo>
                  <a:pt x="44" y="67"/>
                </a:lnTo>
                <a:lnTo>
                  <a:pt x="48" y="60"/>
                </a:lnTo>
                <a:lnTo>
                  <a:pt x="48" y="53"/>
                </a:lnTo>
                <a:lnTo>
                  <a:pt x="48" y="50"/>
                </a:lnTo>
                <a:lnTo>
                  <a:pt x="44" y="43"/>
                </a:lnTo>
                <a:lnTo>
                  <a:pt x="36" y="40"/>
                </a:lnTo>
                <a:lnTo>
                  <a:pt x="32" y="40"/>
                </a:lnTo>
                <a:lnTo>
                  <a:pt x="28" y="40"/>
                </a:lnTo>
                <a:lnTo>
                  <a:pt x="24" y="40"/>
                </a:lnTo>
                <a:lnTo>
                  <a:pt x="24" y="33"/>
                </a:lnTo>
                <a:lnTo>
                  <a:pt x="32" y="30"/>
                </a:lnTo>
                <a:lnTo>
                  <a:pt x="36" y="30"/>
                </a:lnTo>
                <a:lnTo>
                  <a:pt x="40" y="27"/>
                </a:lnTo>
                <a:lnTo>
                  <a:pt x="44" y="20"/>
                </a:lnTo>
                <a:lnTo>
                  <a:pt x="40" y="17"/>
                </a:lnTo>
                <a:lnTo>
                  <a:pt x="40" y="13"/>
                </a:lnTo>
                <a:lnTo>
                  <a:pt x="36" y="10"/>
                </a:lnTo>
                <a:lnTo>
                  <a:pt x="28" y="10"/>
                </a:lnTo>
                <a:lnTo>
                  <a:pt x="24" y="10"/>
                </a:lnTo>
                <a:lnTo>
                  <a:pt x="20" y="13"/>
                </a:lnTo>
                <a:lnTo>
                  <a:pt x="16" y="17"/>
                </a:lnTo>
                <a:lnTo>
                  <a:pt x="12" y="23"/>
                </a:lnTo>
                <a:lnTo>
                  <a:pt x="0" y="20"/>
                </a:lnTo>
                <a:lnTo>
                  <a:pt x="4" y="13"/>
                </a:lnTo>
                <a:lnTo>
                  <a:pt x="12" y="7"/>
                </a:lnTo>
                <a:lnTo>
                  <a:pt x="20" y="3"/>
                </a:lnTo>
                <a:lnTo>
                  <a:pt x="28" y="0"/>
                </a:lnTo>
                <a:lnTo>
                  <a:pt x="36" y="0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6" y="17"/>
                </a:lnTo>
                <a:lnTo>
                  <a:pt x="56" y="20"/>
                </a:lnTo>
                <a:lnTo>
                  <a:pt x="56" y="23"/>
                </a:lnTo>
                <a:lnTo>
                  <a:pt x="52" y="30"/>
                </a:lnTo>
                <a:lnTo>
                  <a:pt x="48" y="33"/>
                </a:lnTo>
                <a:lnTo>
                  <a:pt x="44" y="37"/>
                </a:lnTo>
                <a:lnTo>
                  <a:pt x="48" y="37"/>
                </a:lnTo>
                <a:lnTo>
                  <a:pt x="56" y="43"/>
                </a:lnTo>
                <a:lnTo>
                  <a:pt x="60" y="47"/>
                </a:lnTo>
                <a:lnTo>
                  <a:pt x="60" y="53"/>
                </a:lnTo>
                <a:lnTo>
                  <a:pt x="56" y="63"/>
                </a:lnTo>
                <a:lnTo>
                  <a:pt x="52" y="70"/>
                </a:lnTo>
                <a:lnTo>
                  <a:pt x="40" y="77"/>
                </a:lnTo>
                <a:lnTo>
                  <a:pt x="28" y="80"/>
                </a:lnTo>
                <a:lnTo>
                  <a:pt x="20" y="77"/>
                </a:lnTo>
                <a:lnTo>
                  <a:pt x="8" y="73"/>
                </a:lnTo>
                <a:lnTo>
                  <a:pt x="4" y="6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Summary - Control Hazard Solutions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162800" cy="48006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Stall</a:t>
            </a:r>
            <a:r>
              <a:rPr lang="en-US" altLang="zh-CN" smtClean="0">
                <a:ea typeface="宋体" panose="02010600030101010101" pitchFamily="2" charset="-122"/>
              </a:rPr>
              <a:t> - stop fetching instr. until result is available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Significant performance penalty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Hardware required to stall</a:t>
            </a:r>
          </a:p>
          <a:p>
            <a:pPr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Predict</a:t>
            </a:r>
            <a:r>
              <a:rPr lang="en-US" altLang="zh-CN" smtClean="0">
                <a:ea typeface="宋体" panose="02010600030101010101" pitchFamily="2" charset="-122"/>
              </a:rPr>
              <a:t> - assume an outcome and continue fetching (undo if prediction is wrong) 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Performance penalty only when guess wrong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Hardware required to "squash" instructions</a:t>
            </a:r>
          </a:p>
          <a:p>
            <a:pPr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Delayed branch</a:t>
            </a:r>
            <a:r>
              <a:rPr lang="en-US" altLang="zh-CN" smtClean="0">
                <a:ea typeface="宋体" panose="02010600030101010101" pitchFamily="2" charset="-122"/>
              </a:rPr>
              <a:t> - specify in architecture that following instruction is always executed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Compiler re-orders instructions into </a:t>
            </a:r>
            <a:r>
              <a:rPr lang="en-US" altLang="zh-CN" u="sng" smtClean="0">
                <a:ea typeface="宋体" panose="02010600030101010101" pitchFamily="2" charset="-122"/>
              </a:rPr>
              <a:t>delay slot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Insert "NOP" (no-op) operations when can't use (~50%) 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This is how original MIPS worked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MIPS Instructions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162800" cy="4114800"/>
          </a:xfrm>
        </p:spPr>
        <p:txBody>
          <a:bodyPr/>
          <a:lstStyle/>
          <a:p>
            <a:r>
              <a:rPr lang="en-US" altLang="en-US" smtClean="0"/>
              <a:t>All instructions </a:t>
            </a:r>
            <a:r>
              <a:rPr lang="en-US" altLang="en-US" u="sng" smtClean="0">
                <a:solidFill>
                  <a:srgbClr val="990000"/>
                </a:solidFill>
              </a:rPr>
              <a:t>exactly</a:t>
            </a:r>
            <a:r>
              <a:rPr lang="en-US" altLang="en-US" smtClean="0"/>
              <a:t> 32 bits wide</a:t>
            </a:r>
          </a:p>
          <a:p>
            <a:r>
              <a:rPr lang="en-US" altLang="en-US" smtClean="0"/>
              <a:t>Different formats for different purposes</a:t>
            </a:r>
          </a:p>
          <a:p>
            <a:r>
              <a:rPr lang="en-US" altLang="en-US" u="sng" smtClean="0">
                <a:solidFill>
                  <a:srgbClr val="990000"/>
                </a:solidFill>
              </a:rPr>
              <a:t>Similarities</a:t>
            </a:r>
            <a:r>
              <a:rPr lang="en-US" altLang="en-US" smtClean="0"/>
              <a:t> in formats ease implementation</a:t>
            </a:r>
          </a:p>
        </p:txBody>
      </p:sp>
      <p:grpSp>
        <p:nvGrpSpPr>
          <p:cNvPr id="96260" name="Group 4"/>
          <p:cNvGrpSpPr>
            <a:grpSpLocks/>
          </p:cNvGrpSpPr>
          <p:nvPr/>
        </p:nvGrpSpPr>
        <p:grpSpPr bwMode="auto">
          <a:xfrm>
            <a:off x="1295400" y="3124200"/>
            <a:ext cx="6365875" cy="2438400"/>
            <a:chOff x="816" y="1968"/>
            <a:chExt cx="4010" cy="1536"/>
          </a:xfrm>
        </p:grpSpPr>
        <p:sp>
          <p:nvSpPr>
            <p:cNvPr id="96267" name="Rectangle 5"/>
            <p:cNvSpPr>
              <a:spLocks noChangeArrowheads="1"/>
            </p:cNvSpPr>
            <p:nvPr/>
          </p:nvSpPr>
          <p:spPr bwMode="auto">
            <a:xfrm>
              <a:off x="816" y="2784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68" name="Rectangle 6"/>
            <p:cNvSpPr>
              <a:spLocks noChangeArrowheads="1"/>
            </p:cNvSpPr>
            <p:nvPr/>
          </p:nvSpPr>
          <p:spPr bwMode="auto">
            <a:xfrm>
              <a:off x="139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69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70" name="Rectangle 8"/>
            <p:cNvSpPr>
              <a:spLocks noChangeArrowheads="1"/>
            </p:cNvSpPr>
            <p:nvPr/>
          </p:nvSpPr>
          <p:spPr bwMode="auto">
            <a:xfrm>
              <a:off x="2352" y="2784"/>
              <a:ext cx="153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71" name="Line 9"/>
            <p:cNvSpPr>
              <a:spLocks noChangeShapeType="1"/>
            </p:cNvSpPr>
            <p:nvPr/>
          </p:nvSpPr>
          <p:spPr bwMode="auto">
            <a:xfrm flipV="1">
              <a:off x="816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72" name="Line 10"/>
            <p:cNvSpPr>
              <a:spLocks noChangeShapeType="1"/>
            </p:cNvSpPr>
            <p:nvPr/>
          </p:nvSpPr>
          <p:spPr bwMode="auto">
            <a:xfrm>
              <a:off x="864" y="268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73" name="Line 11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74" name="Line 12"/>
            <p:cNvSpPr>
              <a:spLocks noChangeShapeType="1"/>
            </p:cNvSpPr>
            <p:nvPr/>
          </p:nvSpPr>
          <p:spPr bwMode="auto">
            <a:xfrm flipV="1">
              <a:off x="187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75" name="Line 13"/>
            <p:cNvSpPr>
              <a:spLocks noChangeShapeType="1"/>
            </p:cNvSpPr>
            <p:nvPr/>
          </p:nvSpPr>
          <p:spPr bwMode="auto">
            <a:xfrm>
              <a:off x="144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76" name="Line 14"/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77" name="Line 15"/>
            <p:cNvSpPr>
              <a:spLocks noChangeShapeType="1"/>
            </p:cNvSpPr>
            <p:nvPr/>
          </p:nvSpPr>
          <p:spPr bwMode="auto">
            <a:xfrm>
              <a:off x="192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78" name="Line 16"/>
            <p:cNvSpPr>
              <a:spLocks noChangeShapeType="1"/>
            </p:cNvSpPr>
            <p:nvPr/>
          </p:nvSpPr>
          <p:spPr bwMode="auto">
            <a:xfrm>
              <a:off x="2448" y="268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79" name="Line 17"/>
            <p:cNvSpPr>
              <a:spLocks noChangeShapeType="1"/>
            </p:cNvSpPr>
            <p:nvPr/>
          </p:nvSpPr>
          <p:spPr bwMode="auto">
            <a:xfrm flipV="1">
              <a:off x="3888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80" name="Text Box 18"/>
            <p:cNvSpPr txBox="1">
              <a:spLocks noChangeArrowheads="1"/>
            </p:cNvSpPr>
            <p:nvPr/>
          </p:nvSpPr>
          <p:spPr bwMode="auto">
            <a:xfrm>
              <a:off x="912" y="249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96281" name="Text Box 19"/>
            <p:cNvSpPr txBox="1">
              <a:spLocks noChangeArrowheads="1"/>
            </p:cNvSpPr>
            <p:nvPr/>
          </p:nvSpPr>
          <p:spPr bwMode="auto">
            <a:xfrm>
              <a:off x="1450" y="249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96282" name="Text Box 20"/>
            <p:cNvSpPr txBox="1">
              <a:spLocks noChangeArrowheads="1"/>
            </p:cNvSpPr>
            <p:nvPr/>
          </p:nvSpPr>
          <p:spPr bwMode="auto">
            <a:xfrm>
              <a:off x="1930" y="249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96283" name="Text Box 21"/>
            <p:cNvSpPr txBox="1">
              <a:spLocks noChangeArrowheads="1"/>
            </p:cNvSpPr>
            <p:nvPr/>
          </p:nvSpPr>
          <p:spPr bwMode="auto">
            <a:xfrm>
              <a:off x="2910" y="2496"/>
              <a:ext cx="4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16 bits</a:t>
              </a:r>
            </a:p>
          </p:txBody>
        </p:sp>
        <p:sp>
          <p:nvSpPr>
            <p:cNvPr id="96284" name="Rectangle 22"/>
            <p:cNvSpPr>
              <a:spLocks noChangeArrowheads="1"/>
            </p:cNvSpPr>
            <p:nvPr/>
          </p:nvSpPr>
          <p:spPr bwMode="auto">
            <a:xfrm>
              <a:off x="816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85" name="Rectangle 23"/>
            <p:cNvSpPr>
              <a:spLocks noChangeArrowheads="1"/>
            </p:cNvSpPr>
            <p:nvPr/>
          </p:nvSpPr>
          <p:spPr bwMode="auto">
            <a:xfrm>
              <a:off x="139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86" name="Rectangle 24"/>
            <p:cNvSpPr>
              <a:spLocks noChangeArrowheads="1"/>
            </p:cNvSpPr>
            <p:nvPr/>
          </p:nvSpPr>
          <p:spPr bwMode="auto">
            <a:xfrm>
              <a:off x="187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87" name="Rectangle 25"/>
            <p:cNvSpPr>
              <a:spLocks noChangeArrowheads="1"/>
            </p:cNvSpPr>
            <p:nvPr/>
          </p:nvSpPr>
          <p:spPr bwMode="auto">
            <a:xfrm>
              <a:off x="235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rd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88" name="Rectangle 26"/>
            <p:cNvSpPr>
              <a:spLocks noChangeArrowheads="1"/>
            </p:cNvSpPr>
            <p:nvPr/>
          </p:nvSpPr>
          <p:spPr bwMode="auto">
            <a:xfrm>
              <a:off x="3312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funct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89" name="Rectangle 27"/>
            <p:cNvSpPr>
              <a:spLocks noChangeArrowheads="1"/>
            </p:cNvSpPr>
            <p:nvPr/>
          </p:nvSpPr>
          <p:spPr bwMode="auto">
            <a:xfrm>
              <a:off x="283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shamt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90" name="Line 28"/>
            <p:cNvSpPr>
              <a:spLocks noChangeShapeType="1"/>
            </p:cNvSpPr>
            <p:nvPr/>
          </p:nvSpPr>
          <p:spPr bwMode="auto">
            <a:xfrm flipV="1">
              <a:off x="816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1" name="Line 29"/>
            <p:cNvSpPr>
              <a:spLocks noChangeShapeType="1"/>
            </p:cNvSpPr>
            <p:nvPr/>
          </p:nvSpPr>
          <p:spPr bwMode="auto">
            <a:xfrm>
              <a:off x="864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2" name="Line 30"/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3" name="Line 31"/>
            <p:cNvSpPr>
              <a:spLocks noChangeShapeType="1"/>
            </p:cNvSpPr>
            <p:nvPr/>
          </p:nvSpPr>
          <p:spPr bwMode="auto">
            <a:xfrm flipV="1">
              <a:off x="187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4" name="Line 32"/>
            <p:cNvSpPr>
              <a:spLocks noChangeShapeType="1"/>
            </p:cNvSpPr>
            <p:nvPr/>
          </p:nvSpPr>
          <p:spPr bwMode="auto">
            <a:xfrm>
              <a:off x="144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5" name="Line 33"/>
            <p:cNvSpPr>
              <a:spLocks noChangeShapeType="1"/>
            </p:cNvSpPr>
            <p:nvPr/>
          </p:nvSpPr>
          <p:spPr bwMode="auto">
            <a:xfrm flipV="1">
              <a:off x="235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6" name="Line 34"/>
            <p:cNvSpPr>
              <a:spLocks noChangeShapeType="1"/>
            </p:cNvSpPr>
            <p:nvPr/>
          </p:nvSpPr>
          <p:spPr bwMode="auto">
            <a:xfrm>
              <a:off x="192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7" name="Line 35"/>
            <p:cNvSpPr>
              <a:spLocks noChangeShapeType="1"/>
            </p:cNvSpPr>
            <p:nvPr/>
          </p:nvSpPr>
          <p:spPr bwMode="auto">
            <a:xfrm flipV="1">
              <a:off x="283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8" name="Line 36"/>
            <p:cNvSpPr>
              <a:spLocks noChangeShapeType="1"/>
            </p:cNvSpPr>
            <p:nvPr/>
          </p:nvSpPr>
          <p:spPr bwMode="auto">
            <a:xfrm>
              <a:off x="240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9" name="Line 37"/>
            <p:cNvSpPr>
              <a:spLocks noChangeShapeType="1"/>
            </p:cNvSpPr>
            <p:nvPr/>
          </p:nvSpPr>
          <p:spPr bwMode="auto">
            <a:xfrm flipV="1">
              <a:off x="331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00" name="Line 38"/>
            <p:cNvSpPr>
              <a:spLocks noChangeShapeType="1"/>
            </p:cNvSpPr>
            <p:nvPr/>
          </p:nvSpPr>
          <p:spPr bwMode="auto">
            <a:xfrm>
              <a:off x="288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01" name="Line 39"/>
            <p:cNvSpPr>
              <a:spLocks noChangeShapeType="1"/>
            </p:cNvSpPr>
            <p:nvPr/>
          </p:nvSpPr>
          <p:spPr bwMode="auto">
            <a:xfrm flipV="1">
              <a:off x="3888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02" name="Line 40"/>
            <p:cNvSpPr>
              <a:spLocks noChangeShapeType="1"/>
            </p:cNvSpPr>
            <p:nvPr/>
          </p:nvSpPr>
          <p:spPr bwMode="auto">
            <a:xfrm>
              <a:off x="3360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03" name="Text Box 41"/>
            <p:cNvSpPr txBox="1">
              <a:spLocks noChangeArrowheads="1"/>
            </p:cNvSpPr>
            <p:nvPr/>
          </p:nvSpPr>
          <p:spPr bwMode="auto">
            <a:xfrm>
              <a:off x="912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96304" name="Text Box 42"/>
            <p:cNvSpPr txBox="1">
              <a:spLocks noChangeArrowheads="1"/>
            </p:cNvSpPr>
            <p:nvPr/>
          </p:nvSpPr>
          <p:spPr bwMode="auto">
            <a:xfrm>
              <a:off x="1450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96305" name="Text Box 43"/>
            <p:cNvSpPr txBox="1">
              <a:spLocks noChangeArrowheads="1"/>
            </p:cNvSpPr>
            <p:nvPr/>
          </p:nvSpPr>
          <p:spPr bwMode="auto">
            <a:xfrm>
              <a:off x="1930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96306" name="Text Box 44"/>
            <p:cNvSpPr txBox="1">
              <a:spLocks noChangeArrowheads="1"/>
            </p:cNvSpPr>
            <p:nvPr/>
          </p:nvSpPr>
          <p:spPr bwMode="auto">
            <a:xfrm>
              <a:off x="2410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96307" name="Text Box 45"/>
            <p:cNvSpPr txBox="1">
              <a:spLocks noChangeArrowheads="1"/>
            </p:cNvSpPr>
            <p:nvPr/>
          </p:nvSpPr>
          <p:spPr bwMode="auto">
            <a:xfrm>
              <a:off x="2890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96308" name="Text Box 46"/>
            <p:cNvSpPr txBox="1">
              <a:spLocks noChangeArrowheads="1"/>
            </p:cNvSpPr>
            <p:nvPr/>
          </p:nvSpPr>
          <p:spPr bwMode="auto">
            <a:xfrm>
              <a:off x="3312" y="196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96309" name="Text Box 47"/>
            <p:cNvSpPr txBox="1">
              <a:spLocks noChangeArrowheads="1"/>
            </p:cNvSpPr>
            <p:nvPr/>
          </p:nvSpPr>
          <p:spPr bwMode="auto">
            <a:xfrm>
              <a:off x="4070" y="2190"/>
              <a:ext cx="7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>
                  <a:latin typeface="Helvetica" panose="020B0604020202020204" pitchFamily="34" charset="0"/>
                </a:rPr>
                <a:t>R-Format</a:t>
              </a:r>
            </a:p>
          </p:txBody>
        </p:sp>
        <p:sp>
          <p:nvSpPr>
            <p:cNvPr id="96310" name="Text Box 48"/>
            <p:cNvSpPr txBox="1">
              <a:spLocks noChangeArrowheads="1"/>
            </p:cNvSpPr>
            <p:nvPr/>
          </p:nvSpPr>
          <p:spPr bwMode="auto">
            <a:xfrm>
              <a:off x="4080" y="2745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>
                  <a:latin typeface="Helvetica" panose="020B0604020202020204" pitchFamily="34" charset="0"/>
                </a:rPr>
                <a:t>I-Format</a:t>
              </a:r>
            </a:p>
          </p:txBody>
        </p:sp>
        <p:sp>
          <p:nvSpPr>
            <p:cNvPr id="96311" name="Rectangle 49"/>
            <p:cNvSpPr>
              <a:spLocks noChangeArrowheads="1"/>
            </p:cNvSpPr>
            <p:nvPr/>
          </p:nvSpPr>
          <p:spPr bwMode="auto">
            <a:xfrm>
              <a:off x="816" y="3312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312" name="Rectangle 50"/>
            <p:cNvSpPr>
              <a:spLocks noChangeArrowheads="1"/>
            </p:cNvSpPr>
            <p:nvPr/>
          </p:nvSpPr>
          <p:spPr bwMode="auto">
            <a:xfrm>
              <a:off x="1392" y="3312"/>
              <a:ext cx="249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address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313" name="Line 51"/>
            <p:cNvSpPr>
              <a:spLocks noChangeShapeType="1"/>
            </p:cNvSpPr>
            <p:nvPr/>
          </p:nvSpPr>
          <p:spPr bwMode="auto">
            <a:xfrm flipV="1">
              <a:off x="816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14" name="Line 52"/>
            <p:cNvSpPr>
              <a:spLocks noChangeShapeType="1"/>
            </p:cNvSpPr>
            <p:nvPr/>
          </p:nvSpPr>
          <p:spPr bwMode="auto">
            <a:xfrm>
              <a:off x="864" y="321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15" name="Line 5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16" name="Line 54"/>
            <p:cNvSpPr>
              <a:spLocks noChangeShapeType="1"/>
            </p:cNvSpPr>
            <p:nvPr/>
          </p:nvSpPr>
          <p:spPr bwMode="auto">
            <a:xfrm>
              <a:off x="1440" y="3216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17" name="Line 55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18" name="Text Box 56"/>
            <p:cNvSpPr txBox="1">
              <a:spLocks noChangeArrowheads="1"/>
            </p:cNvSpPr>
            <p:nvPr/>
          </p:nvSpPr>
          <p:spPr bwMode="auto">
            <a:xfrm>
              <a:off x="912" y="3024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96319" name="Text Box 57"/>
            <p:cNvSpPr txBox="1">
              <a:spLocks noChangeArrowheads="1"/>
            </p:cNvSpPr>
            <p:nvPr/>
          </p:nvSpPr>
          <p:spPr bwMode="auto">
            <a:xfrm>
              <a:off x="2402" y="3024"/>
              <a:ext cx="4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26 bits</a:t>
              </a:r>
            </a:p>
          </p:txBody>
        </p:sp>
        <p:sp>
          <p:nvSpPr>
            <p:cNvPr id="96320" name="Text Box 58"/>
            <p:cNvSpPr txBox="1">
              <a:spLocks noChangeArrowheads="1"/>
            </p:cNvSpPr>
            <p:nvPr/>
          </p:nvSpPr>
          <p:spPr bwMode="auto">
            <a:xfrm>
              <a:off x="4080" y="3225"/>
              <a:ext cx="7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>
                  <a:latin typeface="Helvetica" panose="020B0604020202020204" pitchFamily="34" charset="0"/>
                </a:rPr>
                <a:t>J-Format</a:t>
              </a:r>
            </a:p>
          </p:txBody>
        </p:sp>
      </p:grpSp>
      <p:sp>
        <p:nvSpPr>
          <p:cNvPr id="96261" name="Text Box 59"/>
          <p:cNvSpPr txBox="1">
            <a:spLocks noChangeArrowheads="1"/>
          </p:cNvSpPr>
          <p:nvPr/>
        </p:nvSpPr>
        <p:spPr bwMode="auto">
          <a:xfrm>
            <a:off x="987425" y="55276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31</a:t>
            </a:r>
          </a:p>
        </p:txBody>
      </p:sp>
      <p:sp>
        <p:nvSpPr>
          <p:cNvPr id="96262" name="Text Box 60"/>
          <p:cNvSpPr txBox="1">
            <a:spLocks noChangeArrowheads="1"/>
          </p:cNvSpPr>
          <p:nvPr/>
        </p:nvSpPr>
        <p:spPr bwMode="auto">
          <a:xfrm>
            <a:off x="6096000" y="55276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96263" name="Text Box 61"/>
          <p:cNvSpPr txBox="1">
            <a:spLocks noChangeArrowheads="1"/>
          </p:cNvSpPr>
          <p:nvPr/>
        </p:nvSpPr>
        <p:spPr bwMode="auto">
          <a:xfrm>
            <a:off x="911225" y="45370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31</a:t>
            </a:r>
          </a:p>
        </p:txBody>
      </p:sp>
      <p:sp>
        <p:nvSpPr>
          <p:cNvPr id="96264" name="Text Box 62"/>
          <p:cNvSpPr txBox="1">
            <a:spLocks noChangeArrowheads="1"/>
          </p:cNvSpPr>
          <p:nvPr/>
        </p:nvSpPr>
        <p:spPr bwMode="auto">
          <a:xfrm>
            <a:off x="6124575" y="45370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96265" name="Text Box 63"/>
          <p:cNvSpPr txBox="1">
            <a:spLocks noChangeArrowheads="1"/>
          </p:cNvSpPr>
          <p:nvPr/>
        </p:nvSpPr>
        <p:spPr bwMode="auto">
          <a:xfrm>
            <a:off x="911225" y="37750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31</a:t>
            </a:r>
          </a:p>
        </p:txBody>
      </p:sp>
      <p:sp>
        <p:nvSpPr>
          <p:cNvPr id="96266" name="Text Box 64"/>
          <p:cNvSpPr txBox="1">
            <a:spLocks noChangeArrowheads="1"/>
          </p:cNvSpPr>
          <p:nvPr/>
        </p:nvSpPr>
        <p:spPr bwMode="auto">
          <a:xfrm>
            <a:off x="6124575" y="36988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MIPS Instruction Types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990000"/>
                </a:solidFill>
              </a:rPr>
              <a:t>Arithmetic &amp; Logical</a:t>
            </a:r>
            <a:r>
              <a:rPr lang="en-US" altLang="en-US" smtClean="0"/>
              <a:t> - manipulate data in registers</a:t>
            </a:r>
            <a:br>
              <a:rPr lang="en-US" altLang="en-US" smtClean="0"/>
            </a:br>
            <a:r>
              <a:rPr lang="en-US" altLang="en-US" smtClean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1800" smtClean="0">
                <a:solidFill>
                  <a:srgbClr val="0237BC"/>
                </a:solidFill>
                <a:latin typeface="Arial Narrow" panose="020B0606020202030204" pitchFamily="34" charset="0"/>
              </a:rPr>
              <a:t>add $s1, $s2, $s3	$s1 = $s2 + $s3</a:t>
            </a:r>
            <a:br>
              <a:rPr lang="en-US" altLang="en-US" sz="1800" smtClean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 smtClean="0">
                <a:solidFill>
                  <a:srgbClr val="0237BC"/>
                </a:solidFill>
                <a:latin typeface="Arial Narrow" panose="020B0606020202030204" pitchFamily="34" charset="0"/>
              </a:rPr>
              <a:t>	or $s3, $s4, $s5	$s3 = $s4 OR $s5</a:t>
            </a:r>
          </a:p>
          <a:p>
            <a:r>
              <a:rPr lang="en-US" altLang="en-US" smtClean="0">
                <a:solidFill>
                  <a:srgbClr val="990000"/>
                </a:solidFill>
              </a:rPr>
              <a:t>Data Transfer</a:t>
            </a:r>
            <a:r>
              <a:rPr lang="en-US" altLang="en-US" smtClean="0"/>
              <a:t> - move register data to/from memory</a:t>
            </a:r>
            <a:br>
              <a:rPr lang="en-US" altLang="en-US" smtClean="0"/>
            </a:br>
            <a:r>
              <a:rPr lang="en-US" altLang="en-US" sz="1800" smtClean="0">
                <a:solidFill>
                  <a:srgbClr val="0237BC"/>
                </a:solidFill>
                <a:latin typeface="Arial Narrow" panose="020B0606020202030204" pitchFamily="34" charset="0"/>
              </a:rPr>
              <a:t>	lw $s1, 100($s2)	$s1 = Memory[$s2 + 100]</a:t>
            </a:r>
            <a:br>
              <a:rPr lang="en-US" altLang="en-US" sz="1800" smtClean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 smtClean="0">
                <a:solidFill>
                  <a:srgbClr val="0237BC"/>
                </a:solidFill>
                <a:latin typeface="Arial Narrow" panose="020B0606020202030204" pitchFamily="34" charset="0"/>
              </a:rPr>
              <a:t>	sw $s1, 100($s2)	Memory[$s2 + 100] = $s1</a:t>
            </a:r>
          </a:p>
          <a:p>
            <a:r>
              <a:rPr lang="en-US" altLang="en-US" smtClean="0">
                <a:solidFill>
                  <a:srgbClr val="990000"/>
                </a:solidFill>
              </a:rPr>
              <a:t>Branch</a:t>
            </a:r>
            <a:r>
              <a:rPr lang="en-US" altLang="en-US" smtClean="0"/>
              <a:t> - alter program flow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z="1800" smtClean="0">
                <a:solidFill>
                  <a:srgbClr val="0237BC"/>
                </a:solidFill>
                <a:latin typeface="Arial Narrow" panose="020B0606020202030204" pitchFamily="34" charset="0"/>
              </a:rPr>
              <a:t>beq $s1, $s2, 25	if ($s1==$s1) PC = PC + 4 + 4*25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H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H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1283</TotalTime>
  <Pages>78</Pages>
  <Words>3524</Words>
  <Application>Microsoft Office PowerPoint</Application>
  <PresentationFormat>Letter Paper (8.5x11 in)</PresentationFormat>
  <Paragraphs>1046</Paragraphs>
  <Slides>94</Slides>
  <Notes>94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10" baseType="lpstr">
      <vt:lpstr>Gulim</vt:lpstr>
      <vt:lpstr>新細明體</vt:lpstr>
      <vt:lpstr>宋体</vt:lpstr>
      <vt:lpstr>Arial</vt:lpstr>
      <vt:lpstr>Arial Narrow</vt:lpstr>
      <vt:lpstr>Book Antiqua</vt:lpstr>
      <vt:lpstr>Comic Sans MS</vt:lpstr>
      <vt:lpstr>Courier</vt:lpstr>
      <vt:lpstr>Courier New</vt:lpstr>
      <vt:lpstr>Helvetica</vt:lpstr>
      <vt:lpstr>Tahoma</vt:lpstr>
      <vt:lpstr>Times New Roman</vt:lpstr>
      <vt:lpstr>Wingdings</vt:lpstr>
      <vt:lpstr>Wingdings 3</vt:lpstr>
      <vt:lpstr>template</vt:lpstr>
      <vt:lpstr>Equation</vt:lpstr>
      <vt:lpstr>CSCE430/830 Computer Architecture</vt:lpstr>
      <vt:lpstr>Pipelining Outline</vt:lpstr>
      <vt:lpstr>Pipeline Hazards</vt:lpstr>
      <vt:lpstr>Structural Hazards</vt:lpstr>
      <vt:lpstr>Pipelined Example -  Executing Multiple Instructions</vt:lpstr>
      <vt:lpstr>Executing Multiple Instructions Clock Cycle 1</vt:lpstr>
      <vt:lpstr>Executing Multiple Instructions Clock Cycle 2</vt:lpstr>
      <vt:lpstr>Executing Multiple Instructions Clock Cycle 3</vt:lpstr>
      <vt:lpstr>Executing Multiple Instructions Clock Cycle 4</vt:lpstr>
      <vt:lpstr>Executing Multiple Instructions Clock Cycle 5</vt:lpstr>
      <vt:lpstr>Executing Multiple Instructions Clock Cycle 6</vt:lpstr>
      <vt:lpstr>Executing Multiple Instructions Clock Cycle 7</vt:lpstr>
      <vt:lpstr>Executing Multiple Instructions Clock Cycle 8</vt:lpstr>
      <vt:lpstr>Alternative View - Multicycle Diagram</vt:lpstr>
      <vt:lpstr>Alternative View - Multicycle Diagram</vt:lpstr>
      <vt:lpstr>One Memory Port Structural Hazards</vt:lpstr>
      <vt:lpstr>Structural Hazards</vt:lpstr>
      <vt:lpstr>Structural Hazards</vt:lpstr>
      <vt:lpstr>Structural Hazards</vt:lpstr>
      <vt:lpstr>Structural Hazards</vt:lpstr>
      <vt:lpstr>Speed Up Equations for Pipelining</vt:lpstr>
      <vt:lpstr>Structural Hazards</vt:lpstr>
      <vt:lpstr>Pipelining Summary</vt:lpstr>
      <vt:lpstr>Review</vt:lpstr>
      <vt:lpstr>Pipelining Outline</vt:lpstr>
      <vt:lpstr>Pipeline Hazards</vt:lpstr>
      <vt:lpstr>Data Hazards</vt:lpstr>
      <vt:lpstr>Data Hazards</vt:lpstr>
      <vt:lpstr>Data Hazards</vt:lpstr>
      <vt:lpstr>Data Hazards</vt:lpstr>
      <vt:lpstr>Data Hazard Detection in MIPS (1)</vt:lpstr>
      <vt:lpstr>Data Hazards</vt:lpstr>
      <vt:lpstr>Data Hazard - Stalling</vt:lpstr>
      <vt:lpstr>Data Hazards - Stalling</vt:lpstr>
      <vt:lpstr>Data Hazards - Forwarding</vt:lpstr>
      <vt:lpstr>Data Hazards - Forwarding</vt:lpstr>
      <vt:lpstr>Data Hazards</vt:lpstr>
      <vt:lpstr>Forwarding</vt:lpstr>
      <vt:lpstr>No Forwarding</vt:lpstr>
      <vt:lpstr>Data Hazard Solution: Forwarding</vt:lpstr>
      <vt:lpstr>Data Hazard Summary</vt:lpstr>
      <vt:lpstr>Review</vt:lpstr>
      <vt:lpstr>Pipelining Outline</vt:lpstr>
      <vt:lpstr>Data Hazard Review</vt:lpstr>
      <vt:lpstr>Review: Data Hazards &amp; Forwarding</vt:lpstr>
      <vt:lpstr>Review: Data Hazards &amp; Forwarding</vt:lpstr>
      <vt:lpstr>Review: Data Hazards &amp; Forwarding</vt:lpstr>
      <vt:lpstr>Review: Data Hazards &amp; Forwarding</vt:lpstr>
      <vt:lpstr>Data Hazard Detection in MIPS</vt:lpstr>
      <vt:lpstr>Data Hazards</vt:lpstr>
      <vt:lpstr>Data Hazard - Stalling</vt:lpstr>
      <vt:lpstr>Data Hazard Solution: Forwarding</vt:lpstr>
      <vt:lpstr>Forwarding</vt:lpstr>
      <vt:lpstr>Controlling Forwarding</vt:lpstr>
      <vt:lpstr>Forwarding Unit Detail -  EX Hazard</vt:lpstr>
      <vt:lpstr>Forwarding Unit Detail -  MEM Hazard</vt:lpstr>
      <vt:lpstr>Data Hazards and Stalls</vt:lpstr>
      <vt:lpstr>Data Hazards &amp; Stalls</vt:lpstr>
      <vt:lpstr>Data Hazards &amp; Stalls</vt:lpstr>
      <vt:lpstr>Data Hazards &amp; Stalls</vt:lpstr>
      <vt:lpstr>Data Hazards &amp; Stalls</vt:lpstr>
      <vt:lpstr>Data Hazards &amp; Stalls: implementation</vt:lpstr>
      <vt:lpstr>Data Hazards &amp; Stalls: implementation</vt:lpstr>
      <vt:lpstr>Data Hazards &amp; Stalls: implementation</vt:lpstr>
      <vt:lpstr>Data Hazards &amp; Stalls: implementation</vt:lpstr>
      <vt:lpstr>Data Hazards &amp; Stalls: implementation</vt:lpstr>
      <vt:lpstr>Data Hazards: A Classic Example</vt:lpstr>
      <vt:lpstr>Data Hazards - Reordering Instructions</vt:lpstr>
      <vt:lpstr>Data Hazard Summary</vt:lpstr>
      <vt:lpstr>Pipelining Outline Next class</vt:lpstr>
      <vt:lpstr>Pipeline Hazards</vt:lpstr>
      <vt:lpstr>Control Hazards</vt:lpstr>
      <vt:lpstr>Control Hazard on Branches Three Stage Stall</vt:lpstr>
      <vt:lpstr>Branch Hazards</vt:lpstr>
      <vt:lpstr>Basic Pipelined Processor</vt:lpstr>
      <vt:lpstr>Reducing Branch Delay </vt:lpstr>
      <vt:lpstr>Reducing Branch Delay </vt:lpstr>
      <vt:lpstr>Control Hazard Solutions</vt:lpstr>
      <vt:lpstr>PowerPoint Presentation</vt:lpstr>
      <vt:lpstr>Static Branch Prediction</vt:lpstr>
      <vt:lpstr>Control Hazard - Stall</vt:lpstr>
      <vt:lpstr>Control Hazard - Correct Prediction</vt:lpstr>
      <vt:lpstr>Control Hazard - Incorrect Prediction</vt:lpstr>
      <vt:lpstr>1-Bit Branch Prediction</vt:lpstr>
      <vt:lpstr>1-Bit Branch Prediction</vt:lpstr>
      <vt:lpstr>2-Bit Branch Prediction (Jim Smith, 1981)</vt:lpstr>
      <vt:lpstr>n-bit Saturating Counter</vt:lpstr>
      <vt:lpstr>2-bit Predictor Statistics</vt:lpstr>
      <vt:lpstr>2-bit Predictor Statistics</vt:lpstr>
      <vt:lpstr>Control Hazards - Solutions</vt:lpstr>
      <vt:lpstr>PowerPoint Presentation</vt:lpstr>
      <vt:lpstr>Summary - Control Hazard Solutions</vt:lpstr>
      <vt:lpstr>MIPS Instructions</vt:lpstr>
      <vt:lpstr>MIPS Instruction Types</vt:lpstr>
    </vt:vector>
  </TitlesOfParts>
  <Company>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ECE473 Computer Organization and Architecture</dc:title>
  <dc:creator>H</dc:creator>
  <cp:lastModifiedBy>Frank Lan</cp:lastModifiedBy>
  <cp:revision>422</cp:revision>
  <cp:lastPrinted>2001-01-19T01:18:25Z</cp:lastPrinted>
  <dcterms:created xsi:type="dcterms:W3CDTF">2005-08-09T18:51:57Z</dcterms:created>
  <dcterms:modified xsi:type="dcterms:W3CDTF">2014-09-06T09:49:48Z</dcterms:modified>
</cp:coreProperties>
</file>