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6" r:id="rId50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944" y="-112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7692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hyperlink" Target="http://www4.ncsu.edu/~jakatz2/files/dialectposter.png" TargetMode="External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cluster/plot_cluster_comparison.html%23example-cluster-plot-cluster-comparison-py" TargetMode="External"/><Relationship Id="rId4" Type="http://schemas.openxmlformats.org/officeDocument/2006/relationships/hyperlink" Target="https://en.wikipedia.org/wiki/Category:Data_clustering_algorithms" TargetMode="External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4" Type="http://schemas.openxmlformats.org/officeDocument/2006/relationships/hyperlink" Target="http://www.naftaliharris.com/blog/visualizing-k-means-clusterin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linear_model" TargetMode="External"/><Relationship Id="rId4" Type="http://schemas.openxmlformats.org/officeDocument/2006/relationships/hyperlink" Target="https://en.wikipedia.org/wiki/Activation_function" TargetMode="External"/><Relationship Id="rId5" Type="http://schemas.openxmlformats.org/officeDocument/2006/relationships/hyperlink" Target="https://en.wikipedia.org/wiki/Multinomial_logistic_regression" TargetMode="External"/><Relationship Id="rId6" Type="http://schemas.openxmlformats.org/officeDocument/2006/relationships/hyperlink" Target="http://scikit-learn.org/stable/auto_examples/linear_model/plot_iris_logistic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wikipedia.org/wiki/Voronoi_diagra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ronoi_diagram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cikit-learn.org/stable/modules/generated/sklearn.cluster.KMeans.html%23sklearn.cluster.KMean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varianceexplained.org/r/kmeans-free-lunch/" TargetMode="External"/><Relationship Id="rId4" Type="http://schemas.openxmlformats.org/officeDocument/2006/relationships/hyperlink" Target="http://scikit-learn.org/stable/auto_examples/cluster/plot_kmeans_assumption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KammHuangSathi-TheNetflixChallenge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DBSCA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buffalo.edu/~jing/cse601/fa12/materials/clustering_density.pdf" TargetMode="External"/><Relationship Id="rId4" Type="http://schemas.openxmlformats.org/officeDocument/2006/relationships/hyperlink" Target="http://www.naftaliharris.com/blog/visualizing-dbscan-clusterin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4" Type="http://schemas.openxmlformats.org/officeDocument/2006/relationships/image" Target="../media/image3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scikit-learn.org/stable/modules/clustering.html%23clustering-performance-evaluation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4914799"/>
            <a:ext cx="11734800" cy="14628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21428"/>
              </a:lnSpc>
              <a:buSzPct val="25000"/>
            </a:pPr>
            <a:r>
              <a:rPr lang="en-US" sz="2800" i="1" dirty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Nik Bear </a:t>
            </a:r>
            <a:r>
              <a:rPr lang="en-US" sz="2800" i="1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Brown</a:t>
            </a:r>
          </a:p>
          <a:p>
            <a:pPr lvl="0">
              <a:lnSpc>
                <a:spcPct val="121428"/>
              </a:lnSpc>
              <a:buSzPct val="25000"/>
            </a:pPr>
            <a:r>
              <a:rPr lang="en-US" sz="2800" i="1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Northeastern University</a:t>
            </a:r>
            <a:endParaRPr lang="en-US" sz="2800" i="1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80" name="Shape 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might data often appear in density-based clusters?</a:t>
            </a:r>
          </a:p>
        </p:txBody>
      </p:sp>
      <p:sp>
        <p:nvSpPr>
          <p:cNvPr id="483" name="Shape 48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84" name="Shape 48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85" name="Shape 48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86" name="Shape 48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92" name="Shape 492" descr="https://piedtype.files.wordpress.com/2009/11/softdrinks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900" y="1478625"/>
            <a:ext cx="8650974" cy="507707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x="2464187" y="6717150"/>
            <a:ext cx="6872400" cy="8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See also: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http://www4.ncsu.edu/~jakatz2/files/dialectposter.png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CLUSTERING: Hierarchical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6048000" cy="433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hierarchies that form clusters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Based on classification trees (next lesson)</a:t>
            </a:r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625" y="1515200"/>
            <a:ext cx="5497574" cy="54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is unsupervised learning different from classification?</a:t>
            </a:r>
          </a:p>
        </p:txBody>
      </p:sp>
      <p:sp>
        <p:nvSpPr>
          <p:cNvPr id="509" name="Shape 50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10" name="Shape 51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11" name="Shape 51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12" name="Shape 51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many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clustering algorithms</a:t>
            </a:r>
          </a:p>
        </p:txBody>
      </p:sp>
      <p:pic>
        <p:nvPicPr>
          <p:cNvPr id="519" name="Shape 519" descr="../../_images/plot_cluster_comparison_00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150" y="2232325"/>
            <a:ext cx="9684801" cy="484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think of a real-world clustering application?</a:t>
            </a:r>
          </a:p>
        </p:txBody>
      </p:sp>
      <p:sp>
        <p:nvSpPr>
          <p:cNvPr id="528" name="Shape 52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29" name="Shape 52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30" name="Shape 53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31" name="Shape 53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Recommendation Systems e.g. Netflix genres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Medical Imaging: differentiate tissues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Identifying market segments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Discover communities in social networks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Lots of applications for genomic sequences (homologous sequences, genotypes)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Earthquake epicenters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Fraud detection</a:t>
            </a:r>
          </a:p>
        </p:txBody>
      </p:sp>
      <p:sp>
        <p:nvSpPr>
          <p:cNvPr id="540" name="Shape 54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ANSWERS</a:t>
            </a:r>
          </a:p>
        </p:txBody>
      </p:sp>
      <p:cxnSp>
        <p:nvCxnSpPr>
          <p:cNvPr id="541" name="Shape 54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547" name="Shape 54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K-MEANS: CENTRIOD CLUSTERING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k-Means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clustering is a popular centroid-based clustering algorithm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Basic idea: find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clusters in the data centrally located around various mean points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Awesome Demo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k-Means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seeks to minimize the sum of squares about the means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Precisely, find k subsets S_1, … S_k of the data with means mu_1, …, mu_k that minimizes: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450" y="3882637"/>
            <a:ext cx="9525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EXIT TICKETS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35000" y="958000"/>
            <a:ext cx="11734800" cy="564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Review Logit / Sigmoid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a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link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conceptually? When would we use arctan?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Neural Networks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to optimize for lower false positives or negatives? ROC Curve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Can logistic regression work with more than two classes?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Yep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see here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would we measure the accuracy of the classification of any given point with logistic regression?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Are there any practice notebooks?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 computationally difficult problem to solve so we rely on heuristics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“standard” heuristic is called “Lloyd’s Algorithm”: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Start with k initial mean values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points are then split up into a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Voronoi diagram</a:t>
            </a:r>
          </a:p>
          <a:p>
            <a:pPr marR="0" lvl="2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point is assigned to the “closest” mean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new means based on centroids of points in the cluster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Repeat until clusters do not change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5006" y="1746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1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 with initial k mean values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points are then split up into a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Voronoi diagram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Calculate new means based on centroids</a:t>
            </a:r>
          </a:p>
        </p:txBody>
      </p:sp>
      <p:pic>
        <p:nvPicPr>
          <p:cNvPr id="573" name="Shape 5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975" y="4032250"/>
            <a:ext cx="15748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Shape 5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5433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6391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Shape 5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27350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KMeans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est =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KMeans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(n_clusters=3)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est.fit(X)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est.labels_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try it out!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assign meaning to the clusters we find?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 clusters always have meaning?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Assumptions are important! k-Means assumes: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 is the correct number of clusters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data is isotropically distributed (circular/spherical distribution)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variance is the same for each variable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clusters are roughly the same size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Nice counterexamples / cases where assumptions are not met:</a:t>
            </a:r>
          </a:p>
          <a:p>
            <a:pPr marL="457200" marR="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http://varianceexplained.org/r/kmeans-free-lunch/</a:t>
            </a:r>
          </a:p>
          <a:p>
            <a:pPr marL="457200" marR="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Scikit-Learn Examples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Netflix prize: Predict how users will rate a movie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you do this with clustering?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Cluster similar users together and take the average rating for a given movie by users in the cluster (which have rated the movie)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average as the prediction for users that have not yet rated the movie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other words, fit a model to users in a cluster for each cluster and make predictions per cluster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k-Means for the Netflix Prize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612" name="Shape 612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DBSCAN: DENSITY BASED CLUSTERING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DBSCAN CLUSTERING</a:t>
            </a:r>
          </a:p>
        </p:txBody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DBSCAN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Density-based spatial clustering of applications with noise (1996)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Main idea: Group together closely-packed points by identifying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Core points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Reachable points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Outliers (not reachable)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Two parameters: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min_samples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eps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DBSCAN CLUSTERING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Core points: at least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min_samples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points within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eps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core point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Such points are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directly reachable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the core point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Reachable: point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reachable from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if there is a path of core points from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Outlier: not reachable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675" y="3443025"/>
            <a:ext cx="5080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DBSCAN CLUSTERING</a:t>
            </a:r>
          </a:p>
        </p:txBody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cluster is a collection of connected core and reachable points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2" name="Shape 6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675" y="3443025"/>
            <a:ext cx="5080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Supervised vs unsupervised algorithms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and apply k-means clustering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Density-based clustering: DBSCAN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Silhouette Metric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COMMUNICATING RESULTS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CLUSTERING: Density-Based</a:t>
            </a:r>
          </a:p>
        </p:txBody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Another example: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Page 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Awesome Demo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44" name="Shape 6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Shape 64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DBSCAN differ from k-means?</a:t>
            </a:r>
          </a:p>
        </p:txBody>
      </p:sp>
      <p:sp>
        <p:nvSpPr>
          <p:cNvPr id="647" name="Shape 64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48" name="Shape 64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49" name="Shape 64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50" name="Shape 65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DBSCAN CLUSTERING</a:t>
            </a:r>
          </a:p>
        </p:txBody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 DBSCAN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est = DBSCAN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(eps=0.5, min_samples=10)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est.fit(X)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est.labels_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try it out!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311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DBSCAN advantages: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find arbitrarily-shaped clusters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Don’t have to specify number of clusters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Robust to outliers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DBSCAN disadvantages: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work well when clusters are of varying densities</a:t>
            </a:r>
          </a:p>
          <a:p>
            <a:pPr marR="0" lvl="2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hard to chose parameters that work for all clusters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be hard to chose correct parameters regardless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DBSCAN CLUSTERING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CLUSTERING USERS</a:t>
            </a:r>
          </a:p>
        </p:txBody>
      </p:sp>
      <p:pic>
        <p:nvPicPr>
          <p:cNvPr id="668" name="Shape 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Shape 66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DBSCAN differ from k-means?</a:t>
            </a:r>
          </a:p>
        </p:txBody>
      </p:sp>
      <p:sp>
        <p:nvSpPr>
          <p:cNvPr id="671" name="Shape 67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72" name="Shape 67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73" name="Shape 67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74" name="Shape 67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680" name="Shape 680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HIERARCHICAL CLUSTERING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CLUSTERING: Hierarchical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6048000" cy="433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hierarchies that form clusters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Based on classification trees (next lesson)</a:t>
            </a:r>
          </a:p>
        </p:txBody>
      </p:sp>
      <p:pic>
        <p:nvPicPr>
          <p:cNvPr id="687" name="Shape 6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625" y="1515200"/>
            <a:ext cx="5497574" cy="54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HIERARCHICAL CLUSTERING</a:t>
            </a:r>
          </a:p>
        </p:txBody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discuss the details once we cover decision trees. For now we can black box the model and fit with sklearn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 AgglomerativeClustering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est = 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AgglomerativeClustering(n_clusters=4)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est.fit(X)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est.labels_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try it out!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699" name="Shape 69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CLUSTERING METRICS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 METRICS</a:t>
            </a:r>
          </a:p>
        </p:txBody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usual we need a metric to evaluate model fit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For clustering we use a metric called the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Silhouette Coefficient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400" b="1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is the mean distance between a sample and all other points in the cluster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400" b="1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is the mean distance between a sample and all other points in the </a:t>
            </a:r>
            <a:r>
              <a:rPr lang="en-US" sz="2400" i="1">
                <a:latin typeface="Georgia"/>
                <a:ea typeface="Georgia"/>
                <a:cs typeface="Georgia"/>
                <a:sym typeface="Georgia"/>
              </a:rPr>
              <a:t>nearest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cluster 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The Silhouette Coefficient is: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Ranges between 1 and -1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Average over all points to judge the cluster algorithm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  <p:pic>
        <p:nvPicPr>
          <p:cNvPr id="706" name="Shape 7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200" y="4614025"/>
            <a:ext cx="18192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33" name="Shape 433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UNSUPERVISED LEARNING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 METRICS</a:t>
            </a:r>
          </a:p>
        </p:txBody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 import metrics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 KMeans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kmeans_model = KMeans(n_clusters=3, random_state=1).fit(X)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kmeans_model.labels_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metrics.silhouette_score(X, labels, metric='euclidean')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 METRICS</a:t>
            </a:r>
          </a:p>
        </p:txBody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are a number of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other metrics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based on: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Mutual Information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Homogeneity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Adjusted Rand Index (when you know the labels on the training data)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PUTTING IT TOGETHER</a:t>
            </a:r>
          </a:p>
        </p:txBody>
      </p:sp>
      <p:sp>
        <p:nvSpPr>
          <p:cNvPr id="724" name="Shape 72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CLUSTERING, CLASSIFICATION,</a:t>
            </a: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AND REGRESSION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30" name="Shape 7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Shape 73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we combine clustering and classification?</a:t>
            </a:r>
          </a:p>
        </p:txBody>
      </p:sp>
      <p:sp>
        <p:nvSpPr>
          <p:cNvPr id="733" name="Shape 73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734" name="Shape 73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35" name="Shape 73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36" name="Shape 73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CLUSTERING, CLASSIFICATION, AND REGRESSION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use clustering to discover new features and then use those features for either classification or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classification, we could use e.g. k-NN to classify new points into the discovered clusters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regression, we could use a dummy variable for the clusters as a variable in our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CLUSTERING + CLASSIFICATION</a:t>
            </a:r>
          </a:p>
        </p:txBody>
      </p:sp>
      <p:pic>
        <p:nvPicPr>
          <p:cNvPr id="748" name="Shape 7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Shape 7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starter code, perform a k-means clustering on the flight delay data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clustering to create a classifier</a:t>
            </a:r>
          </a:p>
        </p:txBody>
      </p:sp>
      <p:sp>
        <p:nvSpPr>
          <p:cNvPr id="751" name="Shape 7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completed notebook</a:t>
            </a:r>
          </a:p>
        </p:txBody>
      </p:sp>
      <p:sp>
        <p:nvSpPr>
          <p:cNvPr id="752" name="Shape 7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53" name="Shape 75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EXERCISE</a:t>
            </a:r>
          </a:p>
        </p:txBody>
      </p:sp>
      <p:cxnSp>
        <p:nvCxnSpPr>
          <p:cNvPr id="754" name="Shape 75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760" name="Shape 7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Clustering is used to discover features, e.g. segment users or assign labels (such as species)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Clustering may be the goal (user marketing) or a step in a data science pipeline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 AND NEXT STEPS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793" name="Shape 7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4" name="Shape 7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95" name="Shape 79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796" name="Shape 796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UNSUPERVISED LEARNING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 far all the algorithms we have used are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supervised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each observation (row of data) came with one or more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labels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either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categorical variables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(classes) or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measurements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(regression)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Unsupervised learning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has a different goal: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feature discovery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Clustering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common and fundamental example of unsupervised learning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Clustering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algorithms try to find meaningful groups within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CLUSTERING: Centroids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37" y="1272712"/>
            <a:ext cx="9357724" cy="475707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1670350" y="6134200"/>
            <a:ext cx="10642500" cy="8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Source: http://stackoverflow.com/questions/24645068/k-means-clustering-major-understanding-issue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might data often appear in centered clusters?</a:t>
            </a:r>
          </a:p>
        </p:txBody>
      </p:sp>
      <p:sp>
        <p:nvSpPr>
          <p:cNvPr id="462" name="Shape 46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63" name="Shape 46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64" name="Shape 46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CLUSTERING: Density-Based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357925" y="6676725"/>
            <a:ext cx="11644800" cy="7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Source: http://www.sthda.com/english/wiki/dbscan-density-based-clustering-for-discovering-clusters-in-large-datasets-with-noise-unsupervised-machine-learning</a:t>
            </a: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398" y="1292775"/>
            <a:ext cx="5807001" cy="53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 descr="http://www.sthda.com/sthda/RDoc/figure/clustering/dbscan-density-based-clustering-data-dbscan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50" y="2029525"/>
            <a:ext cx="4927499" cy="42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1482</Words>
  <Application>Microsoft Macintosh PowerPoint</Application>
  <PresentationFormat>Custom</PresentationFormat>
  <Paragraphs>308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Oswald</vt:lpstr>
      <vt:lpstr>White</vt:lpstr>
      <vt:lpstr>White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 Brown</cp:lastModifiedBy>
  <cp:revision>2</cp:revision>
  <dcterms:modified xsi:type="dcterms:W3CDTF">2017-05-09T01:01:59Z</dcterms:modified>
</cp:coreProperties>
</file>