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56" r:id="rId3"/>
    <p:sldId id="280" r:id="rId4"/>
    <p:sldId id="257" r:id="rId5"/>
    <p:sldId id="272" r:id="rId6"/>
    <p:sldId id="274" r:id="rId7"/>
    <p:sldId id="290" r:id="rId8"/>
    <p:sldId id="302" r:id="rId9"/>
    <p:sldId id="303" r:id="rId10"/>
    <p:sldId id="291" r:id="rId11"/>
    <p:sldId id="289" r:id="rId12"/>
    <p:sldId id="284" r:id="rId13"/>
    <p:sldId id="308" r:id="rId14"/>
    <p:sldId id="277" r:id="rId15"/>
    <p:sldId id="309" r:id="rId16"/>
    <p:sldId id="310" r:id="rId17"/>
    <p:sldId id="314" r:id="rId18"/>
    <p:sldId id="313" r:id="rId19"/>
    <p:sldId id="312" r:id="rId20"/>
    <p:sldId id="281" r:id="rId21"/>
    <p:sldId id="261" r:id="rId22"/>
    <p:sldId id="297" r:id="rId23"/>
    <p:sldId id="304" r:id="rId24"/>
    <p:sldId id="305" r:id="rId25"/>
    <p:sldId id="271" r:id="rId26"/>
    <p:sldId id="306" r:id="rId27"/>
    <p:sldId id="264" r:id="rId28"/>
    <p:sldId id="292" r:id="rId29"/>
    <p:sldId id="300" r:id="rId30"/>
    <p:sldId id="279" r:id="rId31"/>
    <p:sldId id="278" r:id="rId32"/>
  </p:sldIdLst>
  <p:sldSz cx="9144000" cy="5143500" type="screen16x9"/>
  <p:notesSz cx="6858000" cy="9144000"/>
  <p:custDataLst>
    <p:tags r:id="rId35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y Anto" initials="SA" lastIdx="4" clrIdx="0"/>
  <p:cmAuthor id="2" name="Sudarsun Mohan" initials="SM" lastIdx="3" clrIdx="1">
    <p:extLst>
      <p:ext uri="{19B8F6BF-5375-455C-9EA6-DF929625EA0E}">
        <p15:presenceInfo xmlns:p15="http://schemas.microsoft.com/office/powerpoint/2012/main" userId="Sudarsun Mo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7F00"/>
    <a:srgbClr val="FF0033"/>
    <a:srgbClr val="FFA300"/>
    <a:srgbClr val="FDDA24"/>
    <a:srgbClr val="00AB8E"/>
    <a:srgbClr val="EE2737"/>
    <a:srgbClr val="B42573"/>
    <a:srgbClr val="93E2FF"/>
    <a:srgbClr val="656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122" autoAdjust="0"/>
  </p:normalViewPr>
  <p:slideViewPr>
    <p:cSldViewPr snapToObjects="1" showGuides="1">
      <p:cViewPr varScale="1">
        <p:scale>
          <a:sx n="100" d="100"/>
          <a:sy n="100" d="100"/>
        </p:scale>
        <p:origin x="83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4D73DB-147B-4713-8085-7C5AB44B51EE}" type="datetimeFigureOut">
              <a:rPr lang="fr-FR" smtClean="0"/>
              <a:t>22/04/2023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2F6E7-B946-4974-BC35-A1FA88985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31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FD25B-F017-4933-BBC0-A4D25F26A4BD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0B1E-F010-4695-B8B2-0B3C301462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0B1E-F010-4695-B8B2-0B3C30146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5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0B1E-F010-4695-B8B2-0B3C301462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0B1E-F010-4695-B8B2-0B3C301462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UML-like representation</a:t>
            </a:r>
          </a:p>
          <a:p>
            <a:r>
              <a:rPr lang="fr-FR" smtClean="0"/>
              <a:t>Ecore defines</a:t>
            </a:r>
            <a:r>
              <a:rPr lang="fr-FR" baseline="0" smtClean="0"/>
              <a:t> the possible characteristics of metamodels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0B1E-F010-4695-B8B2-0B3C301462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0B1E-F010-4695-B8B2-0B3C301462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2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0B1E-F010-4695-B8B2-0B3C3014620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Title -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</a:t>
            </a:r>
            <a:br>
              <a:rPr lang="en-GB" noProof="0" dirty="0"/>
            </a:br>
            <a:r>
              <a:rPr lang="en-GB" noProof="0" dirty="0"/>
              <a:t>title style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215444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302049" y="4781016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noAutofit/>
          </a:bodyPr>
          <a:lstStyle/>
          <a:p>
            <a:pPr algn="l"/>
            <a:r>
              <a:rPr lang="en-GB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noProof="0" dirty="0"/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/>
          </a:p>
        </p:txBody>
      </p:sp>
      <p:sp>
        <p:nvSpPr>
          <p:cNvPr id="1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9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5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grpSp>
        <p:nvGrpSpPr>
          <p:cNvPr id="31" name="Grouper 30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32" name="Forme libre 31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33" name="Forme libre 32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7079796" y="695325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 to placeholder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 bwMode="auto">
          <a:xfrm>
            <a:off x="7079796" y="1977189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 to placeholder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079796" y="3259053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 to placeholder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0"/>
            <a:ext cx="5235184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8" y="1964218"/>
            <a:ext cx="1502469" cy="2550633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9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6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r 19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1" name="Forme libre 20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22" name="Forme libre 21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grpSp>
        <p:nvGrpSpPr>
          <p:cNvPr id="16" name="Group 25"/>
          <p:cNvGrpSpPr/>
          <p:nvPr userDrawn="1"/>
        </p:nvGrpSpPr>
        <p:grpSpPr>
          <a:xfrm>
            <a:off x="7256329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noProof="0" dirty="0"/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noProof="0" dirty="0"/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noProof="0" dirty="0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noProof="0" dirty="0"/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noProof="0" dirty="0"/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noProof="0" dirty="0"/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0"/>
            <a:ext cx="5235184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501950" y="-9526"/>
            <a:ext cx="3647433" cy="5153026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</a:t>
            </a:r>
            <a:br>
              <a:rPr lang="en-GB" noProof="0" dirty="0"/>
            </a:br>
            <a:r>
              <a:rPr lang="en-GB" noProof="0" dirty="0"/>
              <a:t>to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6531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7_Title and Conten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grpSp>
        <p:nvGrpSpPr>
          <p:cNvPr id="25" name="Grouper 24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6" name="Forme libre 25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27" name="Forme libre 26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30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0"/>
            <a:ext cx="5235184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7" y="666751"/>
            <a:ext cx="3431610" cy="3848100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82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8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666751"/>
            <a:ext cx="4038600" cy="384810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48200" y="666751"/>
            <a:ext cx="4038600" cy="384810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4916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Title of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-1" y="0"/>
            <a:ext cx="7559505" cy="1336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344553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650"/>
            <a:ext cx="4918023" cy="307777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text style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302050" y="2502958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</a:t>
            </a:r>
            <a:br>
              <a:rPr lang="en-GB" noProof="0" dirty="0"/>
            </a:br>
            <a:r>
              <a:rPr lang="en-GB" noProof="0" dirty="0"/>
              <a:t>to placeholder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GB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200847" y="1636017"/>
            <a:ext cx="96122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noProof="0" dirty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266765" y="1"/>
            <a:ext cx="8674683" cy="561836"/>
          </a:xfrm>
        </p:spPr>
        <p:txBody>
          <a:bodyPr/>
          <a:lstStyle/>
          <a:p>
            <a:r>
              <a:rPr lang="en-GB" noProof="0" dirty="0"/>
              <a:t>Click to edit Master text styles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63792" y="666750"/>
            <a:ext cx="8677656" cy="3848101"/>
          </a:xfrm>
        </p:spPr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430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74384" y="0"/>
            <a:ext cx="8869615" cy="45148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-12700" y="0"/>
            <a:ext cx="9156699" cy="5867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266700" y="1"/>
            <a:ext cx="8877299" cy="4514850"/>
          </a:xfrm>
          <a:solidFill>
            <a:schemeClr val="bg1"/>
          </a:solidFill>
        </p:spPr>
        <p:txBody>
          <a:bodyPr bIns="548640" anchor="ctr" anchorCtr="1"/>
          <a:lstStyle>
            <a:lvl1pPr marL="0" indent="0" algn="ctr">
              <a:buNone/>
              <a:defRPr baseline="0"/>
            </a:lvl1pPr>
          </a:lstStyle>
          <a:p>
            <a:r>
              <a:rPr lang="en-GB" dirty="0"/>
              <a:t>Insert picture here</a:t>
            </a:r>
          </a:p>
        </p:txBody>
      </p:sp>
    </p:spTree>
    <p:extLst>
      <p:ext uri="{BB962C8B-B14F-4D97-AF65-F5344CB8AC3E}">
        <p14:creationId xmlns:p14="http://schemas.microsoft.com/office/powerpoint/2010/main" val="27367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og of cha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266765" y="1"/>
            <a:ext cx="8674683" cy="561836"/>
          </a:xfrm>
        </p:spPr>
        <p:txBody>
          <a:bodyPr/>
          <a:lstStyle/>
          <a:p>
            <a:r>
              <a:rPr lang="en-GB" noProof="0" dirty="0" smtClean="0"/>
              <a:t>Log of changes and approval</a:t>
            </a:r>
            <a:endParaRPr lang="en-GB" noProof="0" dirty="0"/>
          </a:p>
        </p:txBody>
      </p:sp>
      <p:graphicFrame>
        <p:nvGraphicFramePr>
          <p:cNvPr id="3" name="Espace réservé du contenu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09125373"/>
              </p:ext>
            </p:extLst>
          </p:nvPr>
        </p:nvGraphicFramePr>
        <p:xfrm>
          <a:off x="957797" y="1060008"/>
          <a:ext cx="7292618" cy="1463040"/>
        </p:xfrm>
        <a:graphic>
          <a:graphicData uri="http://schemas.openxmlformats.org/drawingml/2006/table">
            <a:tbl>
              <a:tblPr firstRow="1" bandRow="1"/>
              <a:tblGrid>
                <a:gridCol w="138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300" noProof="0" dirty="0">
                          <a:solidFill>
                            <a:schemeClr val="bg1"/>
                          </a:solidFill>
                        </a:rPr>
                        <a:t>Revisions</a:t>
                      </a:r>
                    </a:p>
                  </a:txBody>
                  <a:tcPr marL="45720" marR="45720" marT="40887" marB="40887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300" noProof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45720" marR="45720" marT="40887" marB="40887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300" noProof="0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marL="45720" marR="45720" marT="40887" marB="40887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002</a:t>
                      </a: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003</a:t>
                      </a: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887" marB="4088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au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4130961"/>
              </p:ext>
            </p:extLst>
          </p:nvPr>
        </p:nvGraphicFramePr>
        <p:xfrm>
          <a:off x="957798" y="3010099"/>
          <a:ext cx="7292617" cy="1464600"/>
        </p:xfrm>
        <a:graphic>
          <a:graphicData uri="http://schemas.openxmlformats.org/drawingml/2006/table">
            <a:tbl>
              <a:tblPr firstRow="1" bandRow="1"/>
              <a:tblGrid>
                <a:gridCol w="1389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300" noProof="0" dirty="0">
                          <a:solidFill>
                            <a:schemeClr val="bg1"/>
                          </a:solidFill>
                        </a:rPr>
                        <a:t>Actors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300" noProof="0" dirty="0">
                          <a:solidFill>
                            <a:schemeClr val="bg1"/>
                          </a:solidFill>
                        </a:rPr>
                        <a:t>Name and role</a:t>
                      </a:r>
                      <a:endParaRPr lang="en-GB" sz="1300" baseline="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300" noProof="0" dirty="0">
                          <a:solidFill>
                            <a:schemeClr val="bg1"/>
                          </a:solidFill>
                        </a:rPr>
                        <a:t>Signature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300" noProof="0" dirty="0">
                          <a:solidFill>
                            <a:schemeClr val="bg1"/>
                          </a:solidFill>
                        </a:rPr>
                        <a:t>Date 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algn="ctr" defTabSz="457200" rtl="0" eaLnBrk="1" latinLnBrk="0" hangingPunct="1"/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Written by</a:t>
                      </a:r>
                      <a:endParaRPr lang="en-GB" sz="1100" kern="1200" noProof="0" dirty="0">
                        <a:solidFill>
                          <a:schemeClr val="tx1"/>
                        </a:solidFill>
                        <a:latin typeface="Century Gothic"/>
                        <a:ea typeface="+mn-ea"/>
                        <a:cs typeface="+mn-cs"/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Verified by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r>
                        <a:rPr lang="en-GB" sz="1100" noProof="0" dirty="0">
                          <a:solidFill>
                            <a:schemeClr val="tx1"/>
                          </a:solidFill>
                        </a:rPr>
                        <a:t>Approved by</a:t>
                      </a: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algn="ctr"/>
                      <a:endParaRPr lang="en-GB" sz="9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marT="40930" marB="409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ZoneTexte 5"/>
          <p:cNvSpPr txBox="1">
            <a:spLocks noChangeArrowheads="1"/>
          </p:cNvSpPr>
          <p:nvPr userDrawn="1"/>
        </p:nvSpPr>
        <p:spPr bwMode="auto">
          <a:xfrm>
            <a:off x="957797" y="692926"/>
            <a:ext cx="7292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lvl="0" algn="ctr" defTabSz="914400" eaLnBrk="1" hangingPunct="1">
              <a:defRPr/>
            </a:pPr>
            <a:r>
              <a:rPr lang="en-GB" sz="1600" b="1" kern="0" noProof="0" dirty="0"/>
              <a:t>Log of changes</a:t>
            </a:r>
          </a:p>
        </p:txBody>
      </p:sp>
      <p:sp>
        <p:nvSpPr>
          <p:cNvPr id="6" name="ZoneTexte 6"/>
          <p:cNvSpPr txBox="1">
            <a:spLocks noChangeArrowheads="1"/>
          </p:cNvSpPr>
          <p:nvPr userDrawn="1"/>
        </p:nvSpPr>
        <p:spPr bwMode="auto">
          <a:xfrm>
            <a:off x="957797" y="2643016"/>
            <a:ext cx="72926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 anchor="ctr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</a:rPr>
              <a:t>Approval</a:t>
            </a:r>
          </a:p>
        </p:txBody>
      </p:sp>
    </p:spTree>
    <p:extLst>
      <p:ext uri="{BB962C8B-B14F-4D97-AF65-F5344CB8AC3E}">
        <p14:creationId xmlns:p14="http://schemas.microsoft.com/office/powerpoint/2010/main" val="184929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_Slide 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" y="0"/>
            <a:ext cx="3273692" cy="514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-1" y="0"/>
            <a:ext cx="7559505" cy="10072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marL="112713" indent="0"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edit Master</a:t>
            </a:r>
            <a:br>
              <a:rPr lang="en-GB" noProof="0" dirty="0"/>
            </a:br>
            <a:r>
              <a:rPr lang="en-GB" noProof="0" dirty="0"/>
              <a:t>title style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 noProof="0" dirty="0">
              <a:solidFill>
                <a:srgbClr val="5DBFD4"/>
              </a:solidFill>
            </a:endParaRP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215444"/>
          </a:xfrm>
        </p:spPr>
        <p:txBody>
          <a:bodyPr anchor="t" anchorCtr="0">
            <a:spAutoFit/>
          </a:bodyPr>
          <a:lstStyle>
            <a:lvl1pPr marL="1127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</a:t>
            </a:r>
            <a:br>
              <a:rPr lang="en-GB" noProof="0" dirty="0"/>
            </a:br>
            <a:r>
              <a:rPr lang="en-GB" noProof="0" dirty="0"/>
              <a:t>to placeholder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tIns="0" bIns="0">
            <a:noAutofit/>
          </a:bodyPr>
          <a:lstStyle/>
          <a:p>
            <a:pPr algn="l"/>
            <a:r>
              <a:rPr lang="en-GB" sz="900" noProof="0" dirty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noProof="0" dirty="0">
              <a:solidFill>
                <a:srgbClr val="5DBFD4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" y="259557"/>
            <a:ext cx="2200645" cy="4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4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r 49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51" name="Forme libre 50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52" name="Forme libre 51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sp>
        <p:nvSpPr>
          <p:cNvPr id="6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740166" y="1196859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</a:t>
            </a:r>
            <a:br>
              <a:rPr lang="en-GB" noProof="0" dirty="0"/>
            </a:br>
            <a:r>
              <a:rPr lang="en-GB" noProof="0" dirty="0"/>
              <a:t>to placeholder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96543"/>
            <a:ext cx="4363409" cy="3818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68275" indent="-168275">
              <a:buClr>
                <a:schemeClr val="bg2"/>
              </a:buCl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5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grpSp>
        <p:nvGrpSpPr>
          <p:cNvPr id="29" name="Grouper 28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30" name="Forme libre 29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31" name="Forme libre 30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5898598" y="1229181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</a:t>
            </a:r>
            <a:br>
              <a:rPr lang="en-GB" noProof="0" dirty="0"/>
            </a:br>
            <a:r>
              <a:rPr lang="en-GB" noProof="0" dirty="0"/>
              <a:t>to placeholder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31"/>
            <a:ext cx="2916868" cy="111882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96543"/>
            <a:ext cx="5491373" cy="38183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6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3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6227132" y="1439420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</a:t>
            </a:r>
            <a:br>
              <a:rPr lang="en-GB" noProof="0" dirty="0"/>
            </a:br>
            <a:r>
              <a:rPr lang="en-GB" noProof="0" dirty="0"/>
              <a:t>to placeholder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6227132" y="3554187"/>
            <a:ext cx="2916868" cy="960664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1"/>
            <a:ext cx="5491373" cy="3848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grpSp>
        <p:nvGrpSpPr>
          <p:cNvPr id="28" name="Grouper 27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9" name="Forme libre 28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30" name="Forme libre 29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0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4_Title and 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350" noProof="0" dirty="0"/>
          </a:p>
        </p:txBody>
      </p:sp>
      <p:grpSp>
        <p:nvGrpSpPr>
          <p:cNvPr id="29" name="Grouper 28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30" name="Forme libre 29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  <p:sp>
          <p:nvSpPr>
            <p:cNvPr id="31" name="Forme libre 30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noProof="0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3429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noProof="0" dirty="0"/>
              <a:t>Click to edit Master title style 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0" y="3396030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4934169" y="865130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 to placeholder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904737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icon to add image to placeholder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266765" y="666750"/>
            <a:ext cx="4552718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4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auto">
          <a:xfrm>
            <a:off x="0" y="0"/>
            <a:ext cx="181856" cy="565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normalizeH="0" baseline="0" noProof="0" dirty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Click to edit Master text styles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3792" y="666750"/>
            <a:ext cx="8677656" cy="384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907075" y="2400540"/>
            <a:ext cx="4059346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540" kern="1200" noProof="0" dirty="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This d</a:t>
            </a:r>
            <a:r>
              <a:rPr lang="en-GB" sz="530" kern="1200" noProof="0" dirty="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ocument may not be reproduced, modified, adapted, published, translated, in any way, in whole or in part </a:t>
            </a:r>
            <a:br>
              <a:rPr lang="en-GB" sz="530" kern="1200" noProof="0" dirty="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</a:br>
            <a:r>
              <a:rPr lang="en-GB" sz="530" kern="1200" noProof="0" dirty="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or disclosed to a third party without the prior written consent of THALES  -  © 2021</a:t>
            </a:r>
            <a:r>
              <a:rPr lang="en-GB" sz="530" kern="1200" baseline="0" noProof="0" dirty="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 THALES</a:t>
            </a:r>
            <a:r>
              <a:rPr lang="en-GB" sz="530" kern="1200" noProof="0" dirty="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. All rights reserved</a:t>
            </a:r>
            <a:r>
              <a:rPr lang="en-GB" sz="540" kern="1200" noProof="0" dirty="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.</a:t>
            </a:r>
            <a:endParaRPr lang="en-GB" sz="540" kern="1200" noProof="0" dirty="0">
              <a:solidFill>
                <a:srgbClr val="96969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en-GB" sz="900" noProof="0" smtClean="0">
                <a:solidFill>
                  <a:srgbClr val="333366"/>
                </a:solidFill>
              </a:rPr>
              <a:pPr algn="l"/>
              <a:t>‹N°›</a:t>
            </a:fld>
            <a:endParaRPr lang="en-GB" sz="900" noProof="0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6"/>
          <p:cNvSpPr>
            <a:spLocks noChangeArrowheads="1"/>
          </p:cNvSpPr>
          <p:nvPr userDrawn="1"/>
        </p:nvSpPr>
        <p:spPr bwMode="auto">
          <a:xfrm>
            <a:off x="598581" y="4708694"/>
            <a:ext cx="3310480" cy="29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defTabSz="914400">
              <a:spcBef>
                <a:spcPct val="20000"/>
              </a:spcBef>
              <a:defRPr/>
            </a:pPr>
            <a:r>
              <a:rPr lang="fr-FR" sz="600" noProof="0" smtClean="0">
                <a:solidFill>
                  <a:srgbClr val="969696"/>
                </a:solidFill>
              </a:rPr>
              <a:t>REF</a:t>
            </a:r>
            <a:r>
              <a:rPr lang="fr-FR" sz="600" baseline="0" noProof="0" smtClean="0">
                <a:solidFill>
                  <a:srgbClr val="969696"/>
                </a:solidFill>
              </a:rPr>
              <a:t> 0001-0055878586 – 22/04/2023</a:t>
            </a:r>
            <a:r>
              <a:rPr lang="fr-FR" sz="600" baseline="0" noProof="0" dirty="0" smtClean="0">
                <a:solidFill>
                  <a:srgbClr val="969696"/>
                </a:solidFill>
              </a:rPr>
              <a:t/>
            </a:r>
            <a:br>
              <a:rPr lang="fr-FR" sz="600" baseline="0" noProof="0" dirty="0" smtClean="0">
                <a:solidFill>
                  <a:srgbClr val="969696"/>
                </a:solidFill>
              </a:rPr>
            </a:br>
            <a:r>
              <a:rPr lang="fr-FR" altLang="fr-FR" sz="600" dirty="0" smtClean="0">
                <a:solidFill>
                  <a:srgbClr val="969696"/>
                </a:solidFill>
              </a:rPr>
              <a:t>Thales </a:t>
            </a:r>
            <a:r>
              <a:rPr lang="fr-FR" altLang="fr-FR" sz="600" dirty="0" err="1" smtClean="0">
                <a:solidFill>
                  <a:srgbClr val="969696"/>
                </a:solidFill>
              </a:rPr>
              <a:t>Research</a:t>
            </a:r>
            <a:r>
              <a:rPr lang="fr-FR" altLang="fr-FR" sz="600" dirty="0" smtClean="0">
                <a:solidFill>
                  <a:srgbClr val="969696"/>
                </a:solidFill>
              </a:rPr>
              <a:t> &amp; </a:t>
            </a:r>
            <a:r>
              <a:rPr lang="fr-FR" altLang="fr-FR" sz="600" dirty="0" err="1" smtClean="0">
                <a:solidFill>
                  <a:srgbClr val="969696"/>
                </a:solidFill>
              </a:rPr>
              <a:t>Technology</a:t>
            </a:r>
            <a:r>
              <a:rPr lang="fr-FR" altLang="fr-FR" sz="600" dirty="0" smtClean="0">
                <a:solidFill>
                  <a:srgbClr val="969696"/>
                </a:solidFill>
              </a:rPr>
              <a:t> France</a:t>
            </a:r>
          </a:p>
          <a:p>
            <a:pPr defTabSz="914400">
              <a:spcBef>
                <a:spcPct val="20000"/>
              </a:spcBef>
              <a:defRPr/>
            </a:pPr>
            <a:r>
              <a:rPr lang="fr-FR" altLang="fr-FR" sz="600" dirty="0" smtClean="0">
                <a:solidFill>
                  <a:srgbClr val="969696"/>
                </a:solidFill>
              </a:rPr>
              <a:t>Modèle </a:t>
            </a:r>
            <a:r>
              <a:rPr lang="fr-FR" altLang="fr-FR" sz="600" dirty="0" err="1" smtClean="0">
                <a:solidFill>
                  <a:srgbClr val="969696"/>
                </a:solidFill>
              </a:rPr>
              <a:t>trtp</a:t>
            </a:r>
            <a:r>
              <a:rPr lang="fr-FR" altLang="fr-FR" sz="600" dirty="0" smtClean="0">
                <a:solidFill>
                  <a:srgbClr val="969696"/>
                </a:solidFill>
              </a:rPr>
              <a:t> version 8,0,5</a:t>
            </a:r>
            <a:r>
              <a:rPr lang="fr-FR" altLang="fr-FR" sz="600" baseline="0" dirty="0" smtClean="0">
                <a:solidFill>
                  <a:srgbClr val="969696"/>
                </a:solidFill>
              </a:rPr>
              <a:t> </a:t>
            </a:r>
            <a:r>
              <a:rPr lang="en-GB" sz="600" noProof="0" dirty="0" smtClean="0">
                <a:solidFill>
                  <a:srgbClr val="969696"/>
                </a:solidFill>
              </a:rPr>
              <a:t>/ Template: </a:t>
            </a:r>
            <a:r>
              <a:rPr lang="en-GB" sz="600" kern="1200" baseline="0" dirty="0" smtClean="0">
                <a:solidFill>
                  <a:srgbClr val="969696"/>
                </a:solidFill>
                <a:latin typeface="+mn-lt"/>
                <a:ea typeface="+mn-ea"/>
                <a:cs typeface="+mn-cs"/>
              </a:rPr>
              <a:t>87211168-DOC-GRP-EN-006</a:t>
            </a:r>
            <a:endParaRPr lang="en-GB" sz="600" kern="1200" baseline="0" noProof="0" dirty="0">
              <a:solidFill>
                <a:srgbClr val="969696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Freeform 22"/>
          <p:cNvSpPr>
            <a:spLocks/>
          </p:cNvSpPr>
          <p:nvPr userDrawn="1"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02" y="4656024"/>
            <a:ext cx="1562003" cy="347714"/>
          </a:xfrm>
          <a:prstGeom prst="rect">
            <a:avLst/>
          </a:prstGeom>
        </p:spPr>
      </p:pic>
      <p:sp>
        <p:nvSpPr>
          <p:cNvPr id="14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wrap="square" lIns="45720" tIns="46800" rIns="4572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500" b="0" kern="1200" noProof="0" smtClean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OPEN</a:t>
            </a:r>
            <a:endParaRPr lang="en-GB" sz="500" b="0" kern="1200" noProof="0" dirty="0" smtClean="0">
              <a:solidFill>
                <a:srgbClr val="000000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51" r:id="rId2"/>
    <p:sldLayoutId id="2147483750" r:id="rId3"/>
    <p:sldLayoutId id="2147483752" r:id="rId4"/>
    <p:sldLayoutId id="2147483736" r:id="rId5"/>
    <p:sldLayoutId id="2147483661" r:id="rId6"/>
    <p:sldLayoutId id="2147483662" r:id="rId7"/>
    <p:sldLayoutId id="2147483742" r:id="rId8"/>
    <p:sldLayoutId id="2147483663" r:id="rId9"/>
    <p:sldLayoutId id="2147483664" r:id="rId10"/>
    <p:sldLayoutId id="2147483724" r:id="rId11"/>
    <p:sldLayoutId id="2147483666" r:id="rId12"/>
    <p:sldLayoutId id="2147483652" r:id="rId13"/>
    <p:sldLayoutId id="2147483730" r:id="rId14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344488" indent="-176213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17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12713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168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orient="horz" pos="2844" userDrawn="1">
          <p15:clr>
            <a:srgbClr val="F26B43"/>
          </p15:clr>
        </p15:guide>
        <p15:guide id="6" orient="horz" pos="348" userDrawn="1">
          <p15:clr>
            <a:srgbClr val="F26B43"/>
          </p15:clr>
        </p15:guide>
        <p15:guide id="7" orient="horz" pos="4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000"/>
              <a:t>Towards verifying algorithms for model-based engineering with TLA</a:t>
            </a:r>
            <a:r>
              <a:rPr lang="en-GB" sz="2000" smtClean="0"/>
              <a:t>+</a:t>
            </a:r>
            <a:endParaRPr lang="en-GB" sz="2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48" y="3347740"/>
            <a:ext cx="4918023" cy="861774"/>
          </a:xfrm>
        </p:spPr>
        <p:txBody>
          <a:bodyPr/>
          <a:lstStyle/>
          <a:p>
            <a:r>
              <a:rPr lang="fr-FR" smtClean="0"/>
              <a:t>TLA+ Community Event, 22/04/2023</a:t>
            </a:r>
          </a:p>
          <a:p>
            <a:endParaRPr lang="fr-FR"/>
          </a:p>
          <a:p>
            <a:r>
              <a:rPr lang="fr-FR" smtClean="0"/>
              <a:t>Olivier Constant</a:t>
            </a:r>
          </a:p>
          <a:p>
            <a:r>
              <a:rPr lang="fr-FR" smtClean="0"/>
              <a:t>Thales Research &amp; Technology France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 bit of history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666750"/>
            <a:ext cx="4536504" cy="3848101"/>
          </a:xfrm>
        </p:spPr>
        <p:txBody>
          <a:bodyPr/>
          <a:lstStyle/>
          <a:p>
            <a:r>
              <a:rPr lang="fr-FR" smtClean="0"/>
              <a:t>2010: Framework for model merging</a:t>
            </a:r>
          </a:p>
          <a:p>
            <a:r>
              <a:rPr lang="fr-FR" smtClean="0"/>
              <a:t>2011: Basic GUI</a:t>
            </a:r>
          </a:p>
          <a:p>
            <a:r>
              <a:rPr lang="fr-FR" smtClean="0"/>
              <a:t>2012: Released in open source</a:t>
            </a:r>
          </a:p>
          <a:p>
            <a:r>
              <a:rPr lang="fr-FR" smtClean="0"/>
              <a:t>2012-now: Widespread usage in Capella and some other products</a:t>
            </a:r>
          </a:p>
          <a:p>
            <a:r>
              <a:rPr lang="fr-FR" smtClean="0"/>
              <a:t>2013-2017: Reuse and synchronization mechanisms</a:t>
            </a:r>
          </a:p>
          <a:p>
            <a:r>
              <a:rPr lang="fr-FR" smtClean="0"/>
              <a:t>2018-now: Application beyond original scope, new needs</a:t>
            </a:r>
          </a:p>
          <a:p>
            <a:r>
              <a:rPr lang="fr-FR" smtClean="0"/>
              <a:t>2021-now: Trying to do something about it</a:t>
            </a:r>
          </a:p>
        </p:txBody>
      </p:sp>
      <p:sp>
        <p:nvSpPr>
          <p:cNvPr id="6" name="Rectangle 5"/>
          <p:cNvSpPr/>
          <p:nvPr/>
        </p:nvSpPr>
        <p:spPr>
          <a:xfrm>
            <a:off x="5432325" y="3283247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smtClean="0"/>
              <a:t>“OK, now we really need formal methods.”</a:t>
            </a:r>
            <a:endParaRPr lang="en-GB" sz="1200" b="1"/>
          </a:p>
        </p:txBody>
      </p:sp>
      <p:sp>
        <p:nvSpPr>
          <p:cNvPr id="7" name="Rectangle 6"/>
          <p:cNvSpPr/>
          <p:nvPr/>
        </p:nvSpPr>
        <p:spPr>
          <a:xfrm>
            <a:off x="6012160" y="666750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smtClean="0"/>
              <a:t>“It looks OK and all tests pass but formal methods would help.”</a:t>
            </a:r>
            <a:endParaRPr lang="en-GB" sz="1200" b="1"/>
          </a:p>
        </p:txBody>
      </p:sp>
      <p:pic>
        <p:nvPicPr>
          <p:cNvPr id="8" name="Picture 2" descr="D:\Data\projets\Eclipse\EDM\Logo\EDM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66" y="1378959"/>
            <a:ext cx="551798" cy="4249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118" y="697927"/>
            <a:ext cx="727046" cy="43048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118" y="3958705"/>
            <a:ext cx="619948" cy="41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3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1344553"/>
            <a:ext cx="4824536" cy="866897"/>
          </a:xfrm>
        </p:spPr>
        <p:txBody>
          <a:bodyPr/>
          <a:lstStyle/>
          <a:p>
            <a:r>
              <a:rPr lang="fr-FR" smtClean="0"/>
              <a:t> 2. Zooming on a piece of </a:t>
            </a:r>
            <a:r>
              <a:rPr lang="fr-FR"/>
              <a:t>the challenge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Models in EMF</a:t>
            </a:r>
            <a:endParaRPr lang="en-GB" dirty="0"/>
          </a:p>
        </p:txBody>
      </p:sp>
      <p:grpSp>
        <p:nvGrpSpPr>
          <p:cNvPr id="20" name="Groupe 19"/>
          <p:cNvGrpSpPr/>
          <p:nvPr/>
        </p:nvGrpSpPr>
        <p:grpSpPr>
          <a:xfrm>
            <a:off x="616550" y="857011"/>
            <a:ext cx="3751020" cy="2743577"/>
            <a:chOff x="616550" y="857011"/>
            <a:chExt cx="3751020" cy="2743577"/>
          </a:xfrm>
        </p:grpSpPr>
        <p:sp>
          <p:nvSpPr>
            <p:cNvPr id="43" name="ZoneTexte 42"/>
            <p:cNvSpPr txBox="1"/>
            <p:nvPr/>
          </p:nvSpPr>
          <p:spPr>
            <a:xfrm>
              <a:off x="2297801" y="1607913"/>
              <a:ext cx="81537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smtClean="0">
                  <a:solidFill>
                    <a:schemeClr val="tx1">
                      <a:lumMod val="50000"/>
                    </a:schemeClr>
                  </a:solidFill>
                </a:rPr>
                <a:t>deployment</a:t>
              </a:r>
              <a:endParaRPr lang="en-GB" sz="8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1" name="ZoneTexte 60"/>
            <p:cNvSpPr txBox="1"/>
            <p:nvPr/>
          </p:nvSpPr>
          <p:spPr>
            <a:xfrm>
              <a:off x="1716121" y="2119483"/>
              <a:ext cx="6864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smtClean="0">
                  <a:solidFill>
                    <a:schemeClr val="tx1">
                      <a:lumMod val="50000"/>
                    </a:schemeClr>
                  </a:solidFill>
                </a:rPr>
                <a:t>allocation</a:t>
              </a:r>
              <a:endParaRPr lang="en-GB" sz="8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5" name="ZoneTexte 64"/>
            <p:cNvSpPr txBox="1"/>
            <p:nvPr/>
          </p:nvSpPr>
          <p:spPr>
            <a:xfrm>
              <a:off x="1744070" y="1276799"/>
              <a:ext cx="39145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smtClean="0">
                  <a:solidFill>
                    <a:schemeClr val="tx1">
                      <a:lumMod val="50000"/>
                    </a:schemeClr>
                  </a:solidFill>
                </a:rPr>
                <a:t>part</a:t>
              </a:r>
              <a:endParaRPr lang="en-GB" sz="8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60" name="Connecteur en angle 59"/>
            <p:cNvCxnSpPr>
              <a:stCxn id="99" idx="0"/>
              <a:endCxn id="53" idx="2"/>
            </p:cNvCxnSpPr>
            <p:nvPr/>
          </p:nvCxnSpPr>
          <p:spPr>
            <a:xfrm rot="5400000" flipH="1" flipV="1">
              <a:off x="1471784" y="2403913"/>
              <a:ext cx="590219" cy="2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chemeClr val="tx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/>
            <p:cNvGrpSpPr/>
            <p:nvPr/>
          </p:nvGrpSpPr>
          <p:grpSpPr>
            <a:xfrm>
              <a:off x="3024152" y="1492243"/>
              <a:ext cx="1010213" cy="710684"/>
              <a:chOff x="2165350" y="1403350"/>
              <a:chExt cx="1010213" cy="71068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165350" y="1403350"/>
                <a:ext cx="1007915" cy="7106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800" smtClean="0">
                    <a:solidFill>
                      <a:schemeClr val="tx1">
                        <a:lumMod val="50000"/>
                      </a:schemeClr>
                    </a:solidFill>
                  </a:rPr>
                  <a:t>CPU</a:t>
                </a:r>
                <a:endParaRPr lang="en-GB" sz="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2165350" y="1652369"/>
                <a:ext cx="10102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smtClean="0">
                    <a:solidFill>
                      <a:schemeClr val="tx1">
                        <a:lumMod val="50000"/>
                      </a:schemeClr>
                    </a:solidFill>
                  </a:rPr>
                  <a:t>name : string</a:t>
                </a:r>
              </a:p>
              <a:p>
                <a:r>
                  <a:rPr lang="fr-FR" sz="800" smtClean="0">
                    <a:solidFill>
                      <a:schemeClr val="tx1">
                        <a:lumMod val="50000"/>
                      </a:schemeClr>
                    </a:solidFill>
                  </a:rPr>
                  <a:t>frequency : float</a:t>
                </a:r>
              </a:p>
              <a:p>
                <a:r>
                  <a:rPr lang="fr-FR" sz="800" smtClean="0">
                    <a:solidFill>
                      <a:schemeClr val="tx1">
                        <a:lumMod val="50000"/>
                      </a:schemeClr>
                    </a:solidFill>
                  </a:rPr>
                  <a:t>arch : CPUArch</a:t>
                </a:r>
              </a:p>
            </p:txBody>
          </p:sp>
          <p:cxnSp>
            <p:nvCxnSpPr>
              <p:cNvPr id="51" name="Connecteur droit 50"/>
              <p:cNvCxnSpPr/>
              <p:nvPr/>
            </p:nvCxnSpPr>
            <p:spPr>
              <a:xfrm>
                <a:off x="2165350" y="1625600"/>
                <a:ext cx="1007915" cy="0"/>
              </a:xfrm>
              <a:prstGeom prst="line">
                <a:avLst/>
              </a:prstGeom>
              <a:ln w="9525" cmpd="sng">
                <a:solidFill>
                  <a:srgbClr val="C0000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Connecteur en angle 40"/>
            <p:cNvCxnSpPr>
              <a:stCxn id="53" idx="3"/>
              <a:endCxn id="48" idx="1"/>
            </p:cNvCxnSpPr>
            <p:nvPr/>
          </p:nvCxnSpPr>
          <p:spPr>
            <a:xfrm flipV="1">
              <a:off x="2188183" y="1847585"/>
              <a:ext cx="835969" cy="676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chemeClr val="tx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/>
            <p:cNvGrpSpPr/>
            <p:nvPr/>
          </p:nvGrpSpPr>
          <p:grpSpPr>
            <a:xfrm>
              <a:off x="1345603" y="1587718"/>
              <a:ext cx="842580" cy="521086"/>
              <a:chOff x="2165347" y="1403350"/>
              <a:chExt cx="1383715" cy="710684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165350" y="1403350"/>
                <a:ext cx="1383712" cy="7106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800" smtClean="0">
                    <a:solidFill>
                      <a:schemeClr val="tx1">
                        <a:lumMod val="50000"/>
                      </a:schemeClr>
                    </a:solidFill>
                  </a:rPr>
                  <a:t>Component</a:t>
                </a:r>
                <a:endParaRPr lang="en-GB" sz="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2165350" y="1652369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700" smtClean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5" name="Connecteur droit 54"/>
              <p:cNvCxnSpPr/>
              <p:nvPr/>
            </p:nvCxnSpPr>
            <p:spPr>
              <a:xfrm>
                <a:off x="2165347" y="1682529"/>
                <a:ext cx="1383712" cy="0"/>
              </a:xfrm>
              <a:prstGeom prst="line">
                <a:avLst/>
              </a:prstGeom>
              <a:ln w="9525" cmpd="sng">
                <a:solidFill>
                  <a:srgbClr val="C0000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Connecteur en angle 61"/>
            <p:cNvCxnSpPr>
              <a:stCxn id="54" idx="1"/>
              <a:endCxn id="53" idx="0"/>
            </p:cNvCxnSpPr>
            <p:nvPr/>
          </p:nvCxnSpPr>
          <p:spPr>
            <a:xfrm rot="10800000" flipH="1">
              <a:off x="1345604" y="1587719"/>
              <a:ext cx="421289" cy="255927"/>
            </a:xfrm>
            <a:prstGeom prst="bentConnector4">
              <a:avLst>
                <a:gd name="adj1" fmla="val -54262"/>
                <a:gd name="adj2" fmla="val 189322"/>
              </a:avLst>
            </a:prstGeom>
            <a:ln w="9525" cmpd="sng">
              <a:solidFill>
                <a:schemeClr val="tx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lipse 89"/>
            <p:cNvSpPr/>
            <p:nvPr/>
          </p:nvSpPr>
          <p:spPr>
            <a:xfrm>
              <a:off x="616550" y="857011"/>
              <a:ext cx="3751020" cy="2743577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98" name="Groupe 97"/>
            <p:cNvGrpSpPr/>
            <p:nvPr/>
          </p:nvGrpSpPr>
          <p:grpSpPr>
            <a:xfrm>
              <a:off x="1345601" y="2699023"/>
              <a:ext cx="842580" cy="521086"/>
              <a:chOff x="2165347" y="1403350"/>
              <a:chExt cx="1383715" cy="710684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2165350" y="1403350"/>
                <a:ext cx="1383712" cy="7106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800" smtClean="0">
                    <a:solidFill>
                      <a:schemeClr val="tx1">
                        <a:lumMod val="50000"/>
                      </a:schemeClr>
                    </a:solidFill>
                  </a:rPr>
                  <a:t>Function</a:t>
                </a:r>
                <a:endParaRPr lang="en-GB" sz="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0" name="ZoneTexte 99"/>
              <p:cNvSpPr txBox="1"/>
              <p:nvPr/>
            </p:nvSpPr>
            <p:spPr>
              <a:xfrm>
                <a:off x="2165350" y="1652369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700" smtClean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01" name="Connecteur droit 100"/>
              <p:cNvCxnSpPr/>
              <p:nvPr/>
            </p:nvCxnSpPr>
            <p:spPr>
              <a:xfrm>
                <a:off x="2165347" y="1682529"/>
                <a:ext cx="1383712" cy="0"/>
              </a:xfrm>
              <a:prstGeom prst="line">
                <a:avLst/>
              </a:prstGeom>
              <a:ln w="9525" cmpd="sng">
                <a:solidFill>
                  <a:srgbClr val="C0000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ZoneTexte 114"/>
            <p:cNvSpPr txBox="1"/>
            <p:nvPr/>
          </p:nvSpPr>
          <p:spPr>
            <a:xfrm>
              <a:off x="1935022" y="862801"/>
              <a:ext cx="1112787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smtClean="0">
                  <a:solidFill>
                    <a:srgbClr val="C00000"/>
                  </a:solidFill>
                </a:rPr>
                <a:t>Metamodel</a:t>
              </a:r>
            </a:p>
            <a:p>
              <a:pPr algn="ctr"/>
              <a:r>
                <a:rPr lang="fr-FR" sz="1100" b="1" smtClean="0">
                  <a:solidFill>
                    <a:srgbClr val="C00000"/>
                  </a:solidFill>
                </a:rPr>
                <a:t>(schema)</a:t>
              </a:r>
              <a:endParaRPr lang="en-GB" sz="1100" b="1" dirty="0" err="1" smtClean="0">
                <a:solidFill>
                  <a:srgbClr val="C00000"/>
                </a:solidFill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2491415" y="2721710"/>
              <a:ext cx="1112787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smtClean="0">
                  <a:solidFill>
                    <a:srgbClr val="C00000"/>
                  </a:solidFill>
                </a:rPr>
                <a:t>(example)</a:t>
              </a:r>
              <a:endParaRPr lang="en-GB" sz="1100" b="1" dirty="0" err="1" smtClean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5096621" y="2881608"/>
            <a:ext cx="2501865" cy="1544625"/>
            <a:chOff x="5096621" y="2881608"/>
            <a:chExt cx="2501865" cy="1544625"/>
          </a:xfrm>
        </p:grpSpPr>
        <p:sp>
          <p:nvSpPr>
            <p:cNvPr id="42" name="Ellipse 41"/>
            <p:cNvSpPr/>
            <p:nvPr/>
          </p:nvSpPr>
          <p:spPr>
            <a:xfrm>
              <a:off x="5096621" y="2881608"/>
              <a:ext cx="2501865" cy="1544625"/>
            </a:xfrm>
            <a:prstGeom prst="ellipse">
              <a:avLst/>
            </a:prstGeom>
            <a:noFill/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" name="Ellipse 1"/>
            <p:cNvSpPr/>
            <p:nvPr/>
          </p:nvSpPr>
          <p:spPr>
            <a:xfrm>
              <a:off x="5376831" y="3279703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" name="Ellipse 4"/>
            <p:cNvSpPr/>
            <p:nvPr/>
          </p:nvSpPr>
          <p:spPr>
            <a:xfrm>
              <a:off x="5840267" y="3799749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Ellipse 5"/>
            <p:cNvSpPr/>
            <p:nvPr/>
          </p:nvSpPr>
          <p:spPr>
            <a:xfrm>
              <a:off x="6312935" y="3423719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Ellipse 6"/>
            <p:cNvSpPr/>
            <p:nvPr/>
          </p:nvSpPr>
          <p:spPr>
            <a:xfrm>
              <a:off x="6888999" y="3093391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Connecteur droit avec flèche 8"/>
            <p:cNvCxnSpPr>
              <a:stCxn id="2" idx="6"/>
              <a:endCxn id="6" idx="2"/>
            </p:cNvCxnSpPr>
            <p:nvPr/>
          </p:nvCxnSpPr>
          <p:spPr>
            <a:xfrm>
              <a:off x="5520847" y="3351711"/>
              <a:ext cx="792088" cy="144016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2" idx="5"/>
              <a:endCxn id="5" idx="1"/>
            </p:cNvCxnSpPr>
            <p:nvPr/>
          </p:nvCxnSpPr>
          <p:spPr>
            <a:xfrm>
              <a:off x="5499756" y="3402628"/>
              <a:ext cx="361602" cy="418212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6" idx="6"/>
              <a:endCxn id="7" idx="2"/>
            </p:cNvCxnSpPr>
            <p:nvPr/>
          </p:nvCxnSpPr>
          <p:spPr>
            <a:xfrm flipV="1">
              <a:off x="6456951" y="3165399"/>
              <a:ext cx="432048" cy="330328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9" idx="1"/>
              <a:endCxn id="6" idx="4"/>
            </p:cNvCxnSpPr>
            <p:nvPr/>
          </p:nvCxnSpPr>
          <p:spPr>
            <a:xfrm flipH="1" flipV="1">
              <a:off x="6384943" y="3567735"/>
              <a:ext cx="173491" cy="626867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/>
            <p:cNvSpPr/>
            <p:nvPr/>
          </p:nvSpPr>
          <p:spPr>
            <a:xfrm>
              <a:off x="6537343" y="4173511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351865" y="3205146"/>
              <a:ext cx="7168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deployment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5414596" y="3533652"/>
              <a:ext cx="6382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allocation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680551" y="3246562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allocation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6163205" y="3740584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part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6722361" y="3690035"/>
              <a:ext cx="73250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Model</a:t>
              </a:r>
              <a:endParaRPr lang="en-GB" sz="1100" b="1" dirty="0" err="1" smtClean="0">
                <a:solidFill>
                  <a:srgbClr val="FF7F00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5873988" y="849681"/>
            <a:ext cx="2633744" cy="1315085"/>
            <a:chOff x="5873988" y="849681"/>
            <a:chExt cx="2633744" cy="1315085"/>
          </a:xfrm>
        </p:grpSpPr>
        <p:sp>
          <p:nvSpPr>
            <p:cNvPr id="131" name="Ellipse 130"/>
            <p:cNvSpPr/>
            <p:nvPr/>
          </p:nvSpPr>
          <p:spPr>
            <a:xfrm>
              <a:off x="5873988" y="849681"/>
              <a:ext cx="2633744" cy="131508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32" name="Groupe 131"/>
            <p:cNvGrpSpPr/>
            <p:nvPr/>
          </p:nvGrpSpPr>
          <p:grpSpPr>
            <a:xfrm>
              <a:off x="6114893" y="1294845"/>
              <a:ext cx="842580" cy="521086"/>
              <a:chOff x="2165347" y="1403350"/>
              <a:chExt cx="1383715" cy="71068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165350" y="1403350"/>
                <a:ext cx="1383712" cy="7106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800" smtClean="0">
                    <a:solidFill>
                      <a:schemeClr val="tx1">
                        <a:lumMod val="50000"/>
                      </a:schemeClr>
                    </a:solidFill>
                  </a:rPr>
                  <a:t>Metaclass</a:t>
                </a:r>
                <a:endParaRPr lang="en-GB" sz="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ZoneTexte 133"/>
              <p:cNvSpPr txBox="1"/>
              <p:nvPr/>
            </p:nvSpPr>
            <p:spPr>
              <a:xfrm>
                <a:off x="2165350" y="1652369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700" smtClean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35" name="Connecteur droit 134"/>
              <p:cNvCxnSpPr/>
              <p:nvPr/>
            </p:nvCxnSpPr>
            <p:spPr>
              <a:xfrm>
                <a:off x="2165347" y="1682529"/>
                <a:ext cx="1383712" cy="0"/>
              </a:xfrm>
              <a:prstGeom prst="line">
                <a:avLst/>
              </a:prstGeom>
              <a:ln w="9525" cmpd="sng">
                <a:solidFill>
                  <a:srgbClr val="C0000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7428570" y="1294845"/>
              <a:ext cx="842580" cy="521086"/>
              <a:chOff x="2165347" y="1403350"/>
              <a:chExt cx="1383715" cy="710684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2165350" y="1403350"/>
                <a:ext cx="1383712" cy="7106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800" smtClean="0">
                    <a:solidFill>
                      <a:schemeClr val="tx1">
                        <a:lumMod val="50000"/>
                      </a:schemeClr>
                    </a:solidFill>
                  </a:rPr>
                  <a:t>Reference</a:t>
                </a:r>
                <a:endParaRPr lang="en-GB" sz="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2165350" y="1652369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700" smtClean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2165347" y="1682529"/>
                <a:ext cx="1383712" cy="0"/>
              </a:xfrm>
              <a:prstGeom prst="line">
                <a:avLst/>
              </a:prstGeom>
              <a:ln w="9525" cmpd="sng">
                <a:solidFill>
                  <a:srgbClr val="C0000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ZoneTexte 139"/>
            <p:cNvSpPr txBox="1"/>
            <p:nvPr/>
          </p:nvSpPr>
          <p:spPr>
            <a:xfrm>
              <a:off x="6527915" y="855672"/>
              <a:ext cx="140622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smtClean="0">
                  <a:solidFill>
                    <a:srgbClr val="C00000"/>
                  </a:solidFill>
                </a:rPr>
                <a:t>Ecore: the meta-metamodel</a:t>
              </a:r>
              <a:endParaRPr lang="en-GB" sz="1100" b="1" dirty="0" err="1" smtClean="0">
                <a:solidFill>
                  <a:srgbClr val="C00000"/>
                </a:solidFill>
              </a:endParaRPr>
            </a:p>
          </p:txBody>
        </p:sp>
        <p:cxnSp>
          <p:nvCxnSpPr>
            <p:cNvPr id="141" name="Connecteur en angle 140"/>
            <p:cNvCxnSpPr>
              <a:stCxn id="133" idx="3"/>
              <a:endCxn id="138" idx="1"/>
            </p:cNvCxnSpPr>
            <p:nvPr/>
          </p:nvCxnSpPr>
          <p:spPr>
            <a:xfrm flipV="1">
              <a:off x="6957473" y="1550772"/>
              <a:ext cx="471099" cy="4616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chemeClr val="tx1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en angle 143"/>
            <p:cNvCxnSpPr>
              <a:stCxn id="137" idx="2"/>
              <a:endCxn id="133" idx="2"/>
            </p:cNvCxnSpPr>
            <p:nvPr/>
          </p:nvCxnSpPr>
          <p:spPr>
            <a:xfrm rot="5400000">
              <a:off x="7193023" y="1159093"/>
              <a:ext cx="12700" cy="1313677"/>
            </a:xfrm>
            <a:prstGeom prst="bentConnector3">
              <a:avLst>
                <a:gd name="adj1" fmla="val 1800000"/>
              </a:avLst>
            </a:prstGeom>
            <a:ln w="9525" cmpd="sng">
              <a:solidFill>
                <a:schemeClr val="tx1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6911926" y="1320797"/>
              <a:ext cx="5103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smtClean="0">
                  <a:solidFill>
                    <a:schemeClr val="tx1">
                      <a:lumMod val="50000"/>
                    </a:schemeClr>
                  </a:solidFill>
                </a:rPr>
                <a:t>type</a:t>
              </a:r>
              <a:endParaRPr lang="en-GB" sz="8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2" name="ZoneTexte 151"/>
            <p:cNvSpPr txBox="1"/>
            <p:nvPr/>
          </p:nvSpPr>
          <p:spPr>
            <a:xfrm>
              <a:off x="7047224" y="1837868"/>
              <a:ext cx="81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smtClean="0">
                  <a:solidFill>
                    <a:schemeClr val="tx1">
                      <a:lumMod val="50000"/>
                    </a:schemeClr>
                  </a:solidFill>
                </a:rPr>
                <a:t>references</a:t>
              </a:r>
              <a:endParaRPr lang="en-GB" sz="8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58" name="Connecteur droit 157"/>
            <p:cNvCxnSpPr>
              <a:stCxn id="133" idx="0"/>
              <a:endCxn id="140" idx="1"/>
            </p:cNvCxnSpPr>
            <p:nvPr/>
          </p:nvCxnSpPr>
          <p:spPr>
            <a:xfrm flipH="1" flipV="1">
              <a:off x="6527915" y="1071116"/>
              <a:ext cx="8269" cy="223729"/>
            </a:xfrm>
            <a:prstGeom prst="line">
              <a:avLst/>
            </a:prstGeom>
            <a:ln w="6350" cmpd="sng">
              <a:solidFill>
                <a:schemeClr val="tx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>
              <a:stCxn id="137" idx="3"/>
            </p:cNvCxnSpPr>
            <p:nvPr/>
          </p:nvCxnSpPr>
          <p:spPr>
            <a:xfrm>
              <a:off x="8271150" y="1555388"/>
              <a:ext cx="192739" cy="7412"/>
            </a:xfrm>
            <a:prstGeom prst="line">
              <a:avLst/>
            </a:prstGeom>
            <a:ln w="6350" cmpd="sng">
              <a:solidFill>
                <a:schemeClr val="tx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1766891" y="1477431"/>
            <a:ext cx="4404247" cy="1742678"/>
            <a:chOff x="1766891" y="1477431"/>
            <a:chExt cx="4404247" cy="1742678"/>
          </a:xfrm>
        </p:grpSpPr>
        <p:cxnSp>
          <p:nvCxnSpPr>
            <p:cNvPr id="162" name="Connecteur en arc 161"/>
            <p:cNvCxnSpPr>
              <a:stCxn id="48" idx="0"/>
              <a:endCxn id="134" idx="2"/>
            </p:cNvCxnSpPr>
            <p:nvPr/>
          </p:nvCxnSpPr>
          <p:spPr>
            <a:xfrm rot="16200000" flipH="1">
              <a:off x="4783688" y="236664"/>
              <a:ext cx="131871" cy="2643029"/>
            </a:xfrm>
            <a:prstGeom prst="curvedConnector5">
              <a:avLst>
                <a:gd name="adj1" fmla="val -173351"/>
                <a:gd name="adj2" fmla="val 58470"/>
                <a:gd name="adj3" fmla="val 273351"/>
              </a:avLst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en arc 165"/>
            <p:cNvCxnSpPr>
              <a:stCxn id="53" idx="0"/>
              <a:endCxn id="134" idx="0"/>
            </p:cNvCxnSpPr>
            <p:nvPr/>
          </p:nvCxnSpPr>
          <p:spPr>
            <a:xfrm rot="5400000" flipH="1" flipV="1">
              <a:off x="3913872" y="-669548"/>
              <a:ext cx="110288" cy="4404245"/>
            </a:xfrm>
            <a:prstGeom prst="curvedConnector3">
              <a:avLst>
                <a:gd name="adj1" fmla="val 307275"/>
              </a:avLst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en arc 169"/>
            <p:cNvCxnSpPr>
              <a:stCxn id="99" idx="2"/>
              <a:endCxn id="134" idx="1"/>
            </p:cNvCxnSpPr>
            <p:nvPr/>
          </p:nvCxnSpPr>
          <p:spPr>
            <a:xfrm rot="5400000" flipH="1" flipV="1">
              <a:off x="3106224" y="211439"/>
              <a:ext cx="1669337" cy="4348003"/>
            </a:xfrm>
            <a:prstGeom prst="curvedConnector4">
              <a:avLst>
                <a:gd name="adj1" fmla="val -13694"/>
                <a:gd name="adj2" fmla="val 54845"/>
              </a:avLst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ZoneTexte 185"/>
          <p:cNvSpPr txBox="1"/>
          <p:nvPr/>
        </p:nvSpPr>
        <p:spPr>
          <a:xfrm>
            <a:off x="5141059" y="2216524"/>
            <a:ext cx="111278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>
                <a:solidFill>
                  <a:schemeClr val="accent6">
                    <a:lumMod val="75000"/>
                  </a:schemeClr>
                </a:solidFill>
              </a:rPr>
              <a:t>typed by</a:t>
            </a:r>
            <a:endParaRPr lang="en-GB" sz="1100" b="1" dirty="0" err="1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8" name="Groupe 27"/>
          <p:cNvGrpSpPr/>
          <p:nvPr/>
        </p:nvGrpSpPr>
        <p:grpSpPr>
          <a:xfrm>
            <a:off x="1939797" y="1276799"/>
            <a:ext cx="5910064" cy="950406"/>
            <a:chOff x="1939797" y="1276799"/>
            <a:chExt cx="5910064" cy="950406"/>
          </a:xfrm>
        </p:grpSpPr>
        <p:cxnSp>
          <p:nvCxnSpPr>
            <p:cNvPr id="176" name="Connecteur en arc 175"/>
            <p:cNvCxnSpPr>
              <a:stCxn id="65" idx="0"/>
              <a:endCxn id="137" idx="0"/>
            </p:cNvCxnSpPr>
            <p:nvPr/>
          </p:nvCxnSpPr>
          <p:spPr>
            <a:xfrm rot="16200000" flipH="1">
              <a:off x="4885806" y="-1669210"/>
              <a:ext cx="18046" cy="5910064"/>
            </a:xfrm>
            <a:prstGeom prst="curvedConnector3">
              <a:avLst>
                <a:gd name="adj1" fmla="val -1266763"/>
              </a:avLst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en arc 178"/>
            <p:cNvCxnSpPr>
              <a:stCxn id="61" idx="3"/>
              <a:endCxn id="137" idx="2"/>
            </p:cNvCxnSpPr>
            <p:nvPr/>
          </p:nvCxnSpPr>
          <p:spPr>
            <a:xfrm flipV="1">
              <a:off x="2402527" y="1815931"/>
              <a:ext cx="5447334" cy="411274"/>
            </a:xfrm>
            <a:prstGeom prst="curvedConnector2">
              <a:avLst/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en arc 94"/>
            <p:cNvCxnSpPr>
              <a:stCxn id="43" idx="0"/>
              <a:endCxn id="137" idx="0"/>
            </p:cNvCxnSpPr>
            <p:nvPr/>
          </p:nvCxnSpPr>
          <p:spPr>
            <a:xfrm rot="5400000" flipH="1" flipV="1">
              <a:off x="5121139" y="-1120808"/>
              <a:ext cx="313068" cy="5144375"/>
            </a:xfrm>
            <a:prstGeom prst="curvedConnector3">
              <a:avLst>
                <a:gd name="adj1" fmla="val 173019"/>
              </a:avLst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e 69"/>
          <p:cNvGrpSpPr/>
          <p:nvPr/>
        </p:nvGrpSpPr>
        <p:grpSpPr>
          <a:xfrm>
            <a:off x="6954184" y="2409169"/>
            <a:ext cx="1450868" cy="918480"/>
            <a:chOff x="6075302" y="1583904"/>
            <a:chExt cx="1450868" cy="918480"/>
          </a:xfrm>
        </p:grpSpPr>
        <p:sp>
          <p:nvSpPr>
            <p:cNvPr id="71" name="Triangle isocèle 70"/>
            <p:cNvSpPr/>
            <p:nvPr/>
          </p:nvSpPr>
          <p:spPr>
            <a:xfrm rot="14915597">
              <a:off x="6261581" y="1596831"/>
              <a:ext cx="719274" cy="1091832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72" name="Groupe 71"/>
            <p:cNvGrpSpPr/>
            <p:nvPr/>
          </p:nvGrpSpPr>
          <p:grpSpPr>
            <a:xfrm>
              <a:off x="6717935" y="1583904"/>
              <a:ext cx="808235" cy="740165"/>
              <a:chOff x="6717935" y="1813171"/>
              <a:chExt cx="808235" cy="740165"/>
            </a:xfrm>
          </p:grpSpPr>
          <p:sp>
            <p:nvSpPr>
              <p:cNvPr id="73" name="Ellipse 72"/>
              <p:cNvSpPr/>
              <p:nvPr/>
            </p:nvSpPr>
            <p:spPr>
              <a:xfrm>
                <a:off x="6732699" y="1813171"/>
                <a:ext cx="740165" cy="74016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6717935" y="1999627"/>
                <a:ext cx="80823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smtClean="0">
                    <a:solidFill>
                      <a:schemeClr val="tx1">
                        <a:lumMod val="50000"/>
                      </a:schemeClr>
                    </a:solidFill>
                  </a:rPr>
                  <a:t>name: ‘CPU1’</a:t>
                </a:r>
              </a:p>
              <a:p>
                <a:r>
                  <a:rPr lang="fr-FR" sz="700" smtClean="0">
                    <a:solidFill>
                      <a:schemeClr val="tx1">
                        <a:lumMod val="50000"/>
                      </a:schemeClr>
                    </a:solidFill>
                  </a:rPr>
                  <a:t>frequency: 3.2</a:t>
                </a:r>
              </a:p>
              <a:p>
                <a:r>
                  <a:rPr lang="fr-FR" sz="700" smtClean="0">
                    <a:solidFill>
                      <a:schemeClr val="tx1">
                        <a:lumMod val="50000"/>
                      </a:schemeClr>
                    </a:solidFill>
                  </a:rPr>
                  <a:t>arch: x64</a:t>
                </a:r>
                <a:endParaRPr lang="en-GB" sz="700" dirty="0" err="1" smtClean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5" name="Groupe 14"/>
          <p:cNvGrpSpPr/>
          <p:nvPr/>
        </p:nvGrpSpPr>
        <p:grpSpPr>
          <a:xfrm>
            <a:off x="1345605" y="1843646"/>
            <a:ext cx="5615402" cy="2452791"/>
            <a:chOff x="1345605" y="1843646"/>
            <a:chExt cx="5615402" cy="2452791"/>
          </a:xfrm>
        </p:grpSpPr>
        <p:cxnSp>
          <p:nvCxnSpPr>
            <p:cNvPr id="64" name="Connecteur en arc 63"/>
            <p:cNvCxnSpPr>
              <a:stCxn id="7" idx="0"/>
              <a:endCxn id="48" idx="3"/>
            </p:cNvCxnSpPr>
            <p:nvPr/>
          </p:nvCxnSpPr>
          <p:spPr>
            <a:xfrm rot="16200000" flipV="1">
              <a:off x="4873634" y="1006018"/>
              <a:ext cx="1245806" cy="2928940"/>
            </a:xfrm>
            <a:prstGeom prst="curvedConnector2">
              <a:avLst/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en arc 76"/>
            <p:cNvCxnSpPr>
              <a:stCxn id="6" idx="0"/>
            </p:cNvCxnSpPr>
            <p:nvPr/>
          </p:nvCxnSpPr>
          <p:spPr>
            <a:xfrm rot="16200000" flipV="1">
              <a:off x="3567296" y="606071"/>
              <a:ext cx="1451625" cy="4183671"/>
            </a:xfrm>
            <a:prstGeom prst="curvedConnector2">
              <a:avLst/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en arc 79"/>
            <p:cNvCxnSpPr>
              <a:stCxn id="2" idx="2"/>
              <a:endCxn id="99" idx="3"/>
            </p:cNvCxnSpPr>
            <p:nvPr/>
          </p:nvCxnSpPr>
          <p:spPr>
            <a:xfrm rot="10800000">
              <a:off x="2188181" y="2959567"/>
              <a:ext cx="3188650" cy="392145"/>
            </a:xfrm>
            <a:prstGeom prst="curvedConnector3">
              <a:avLst>
                <a:gd name="adj1" fmla="val 50000"/>
              </a:avLst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en arc 82"/>
            <p:cNvCxnSpPr>
              <a:stCxn id="5" idx="3"/>
            </p:cNvCxnSpPr>
            <p:nvPr/>
          </p:nvCxnSpPr>
          <p:spPr>
            <a:xfrm rot="5400000" flipH="1">
              <a:off x="3091062" y="1152378"/>
              <a:ext cx="1869362" cy="3671230"/>
            </a:xfrm>
            <a:prstGeom prst="curvedConnector4">
              <a:avLst>
                <a:gd name="adj1" fmla="val -12229"/>
                <a:gd name="adj2" fmla="val 50287"/>
              </a:avLst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en arc 85"/>
            <p:cNvCxnSpPr>
              <a:stCxn id="19" idx="3"/>
              <a:endCxn id="54" idx="1"/>
            </p:cNvCxnSpPr>
            <p:nvPr/>
          </p:nvCxnSpPr>
          <p:spPr>
            <a:xfrm rot="5400000" flipH="1">
              <a:off x="2725624" y="463627"/>
              <a:ext cx="2452791" cy="5212829"/>
            </a:xfrm>
            <a:prstGeom prst="curvedConnector4">
              <a:avLst>
                <a:gd name="adj1" fmla="val -10180"/>
                <a:gd name="adj2" fmla="val 104385"/>
              </a:avLst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e 15"/>
          <p:cNvGrpSpPr/>
          <p:nvPr/>
        </p:nvGrpSpPr>
        <p:grpSpPr>
          <a:xfrm>
            <a:off x="2059324" y="1384521"/>
            <a:ext cx="4650974" cy="2556118"/>
            <a:chOff x="2059324" y="1384521"/>
            <a:chExt cx="4650974" cy="2556118"/>
          </a:xfrm>
        </p:grpSpPr>
        <p:cxnSp>
          <p:nvCxnSpPr>
            <p:cNvPr id="116" name="Connecteur en arc 115"/>
            <p:cNvCxnSpPr>
              <a:stCxn id="30" idx="1"/>
              <a:endCxn id="61" idx="2"/>
            </p:cNvCxnSpPr>
            <p:nvPr/>
          </p:nvCxnSpPr>
          <p:spPr>
            <a:xfrm rot="10800000">
              <a:off x="2059324" y="2334928"/>
              <a:ext cx="3355272" cy="1298753"/>
            </a:xfrm>
            <a:prstGeom prst="curvedConnector2">
              <a:avLst/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en arc 118"/>
            <p:cNvCxnSpPr>
              <a:stCxn id="31" idx="0"/>
              <a:endCxn id="61" idx="2"/>
            </p:cNvCxnSpPr>
            <p:nvPr/>
          </p:nvCxnSpPr>
          <p:spPr>
            <a:xfrm rot="16200000" flipV="1">
              <a:off x="3569292" y="824960"/>
              <a:ext cx="911635" cy="3931569"/>
            </a:xfrm>
            <a:prstGeom prst="curvedConnector3">
              <a:avLst>
                <a:gd name="adj1" fmla="val 50000"/>
              </a:avLst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en arc 121"/>
            <p:cNvCxnSpPr>
              <a:stCxn id="29" idx="0"/>
              <a:endCxn id="43" idx="2"/>
            </p:cNvCxnSpPr>
            <p:nvPr/>
          </p:nvCxnSpPr>
          <p:spPr>
            <a:xfrm rot="16200000" flipV="1">
              <a:off x="4016998" y="511846"/>
              <a:ext cx="1381789" cy="4004811"/>
            </a:xfrm>
            <a:prstGeom prst="curvedConnector3">
              <a:avLst>
                <a:gd name="adj1" fmla="val 50000"/>
              </a:avLst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en arc 125"/>
            <p:cNvCxnSpPr>
              <a:stCxn id="32" idx="2"/>
              <a:endCxn id="65" idx="3"/>
            </p:cNvCxnSpPr>
            <p:nvPr/>
          </p:nvCxnSpPr>
          <p:spPr>
            <a:xfrm rot="5400000" flipH="1">
              <a:off x="2962356" y="557689"/>
              <a:ext cx="2556118" cy="4209782"/>
            </a:xfrm>
            <a:prstGeom prst="curvedConnector4">
              <a:avLst>
                <a:gd name="adj1" fmla="val -8943"/>
                <a:gd name="adj2" fmla="val 52163"/>
              </a:avLst>
            </a:prstGeom>
            <a:ln w="6350" cmpd="sng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ZoneTexte 110"/>
          <p:cNvSpPr txBox="1"/>
          <p:nvPr/>
        </p:nvSpPr>
        <p:spPr>
          <a:xfrm>
            <a:off x="3849851" y="3293335"/>
            <a:ext cx="12936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>
                <a:solidFill>
                  <a:schemeClr val="accent6">
                    <a:lumMod val="75000"/>
                  </a:schemeClr>
                </a:solidFill>
              </a:rPr>
              <a:t>typed by</a:t>
            </a:r>
            <a:endParaRPr lang="en-GB" sz="1100" b="1" dirty="0" err="1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4095826" y="747886"/>
            <a:ext cx="111278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>
                <a:solidFill>
                  <a:schemeClr val="accent6">
                    <a:lumMod val="75000"/>
                  </a:schemeClr>
                </a:solidFill>
              </a:rPr>
              <a:t>typed by</a:t>
            </a:r>
            <a:endParaRPr lang="en-GB" sz="1100" b="1" dirty="0" err="1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81" name="Groupe 80"/>
          <p:cNvGrpSpPr/>
          <p:nvPr/>
        </p:nvGrpSpPr>
        <p:grpSpPr>
          <a:xfrm>
            <a:off x="2161665" y="1972095"/>
            <a:ext cx="1093118" cy="795833"/>
            <a:chOff x="2161665" y="1972095"/>
            <a:chExt cx="1093118" cy="795833"/>
          </a:xfrm>
        </p:grpSpPr>
        <p:sp>
          <p:nvSpPr>
            <p:cNvPr id="114" name="ZoneTexte 113"/>
            <p:cNvSpPr txBox="1"/>
            <p:nvPr/>
          </p:nvSpPr>
          <p:spPr>
            <a:xfrm>
              <a:off x="2291827" y="2320075"/>
              <a:ext cx="96295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smtClean="0">
                  <a:solidFill>
                    <a:srgbClr val="C00000"/>
                  </a:solidFill>
                </a:rPr>
                <a:t>‘Metaclasses’</a:t>
              </a:r>
              <a:endParaRPr lang="en-GB" sz="900" b="1" dirty="0" err="1" smtClean="0">
                <a:solidFill>
                  <a:srgbClr val="C00000"/>
                </a:solidFill>
              </a:endParaRPr>
            </a:p>
          </p:txBody>
        </p:sp>
        <p:cxnSp>
          <p:nvCxnSpPr>
            <p:cNvPr id="50" name="Connecteur droit 49"/>
            <p:cNvCxnSpPr>
              <a:stCxn id="114" idx="2"/>
            </p:cNvCxnSpPr>
            <p:nvPr/>
          </p:nvCxnSpPr>
          <p:spPr>
            <a:xfrm flipH="1">
              <a:off x="2190128" y="2550907"/>
              <a:ext cx="583177" cy="217021"/>
            </a:xfrm>
            <a:prstGeom prst="line">
              <a:avLst/>
            </a:prstGeom>
            <a:ln w="9525" cmpd="sng">
              <a:solidFill>
                <a:srgbClr val="C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/>
            <p:cNvCxnSpPr>
              <a:stCxn id="114" idx="0"/>
              <a:endCxn id="49" idx="1"/>
            </p:cNvCxnSpPr>
            <p:nvPr/>
          </p:nvCxnSpPr>
          <p:spPr>
            <a:xfrm flipV="1">
              <a:off x="2773305" y="1972095"/>
              <a:ext cx="250847" cy="347980"/>
            </a:xfrm>
            <a:prstGeom prst="line">
              <a:avLst/>
            </a:prstGeom>
            <a:ln w="9525" cmpd="sng">
              <a:solidFill>
                <a:srgbClr val="C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/>
            <p:cNvCxnSpPr/>
            <p:nvPr/>
          </p:nvCxnSpPr>
          <p:spPr>
            <a:xfrm flipH="1" flipV="1">
              <a:off x="2161665" y="2119483"/>
              <a:ext cx="255804" cy="215445"/>
            </a:xfrm>
            <a:prstGeom prst="line">
              <a:avLst/>
            </a:prstGeom>
            <a:ln w="9525" cmpd="sng">
              <a:solidFill>
                <a:srgbClr val="C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e 141"/>
          <p:cNvGrpSpPr/>
          <p:nvPr/>
        </p:nvGrpSpPr>
        <p:grpSpPr>
          <a:xfrm>
            <a:off x="827584" y="1848262"/>
            <a:ext cx="1728192" cy="735769"/>
            <a:chOff x="2223886" y="1815138"/>
            <a:chExt cx="1728192" cy="735769"/>
          </a:xfrm>
        </p:grpSpPr>
        <p:sp>
          <p:nvSpPr>
            <p:cNvPr id="143" name="ZoneTexte 142"/>
            <p:cNvSpPr txBox="1"/>
            <p:nvPr/>
          </p:nvSpPr>
          <p:spPr>
            <a:xfrm>
              <a:off x="2223886" y="2320075"/>
              <a:ext cx="962956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smtClean="0">
                  <a:solidFill>
                    <a:srgbClr val="C00000"/>
                  </a:solidFill>
                </a:rPr>
                <a:t>‘References’</a:t>
              </a:r>
              <a:endParaRPr lang="en-GB" sz="900" b="1" dirty="0" err="1" smtClean="0">
                <a:solidFill>
                  <a:srgbClr val="C00000"/>
                </a:solidFill>
              </a:endParaRPr>
            </a:p>
          </p:txBody>
        </p:sp>
        <p:cxnSp>
          <p:nvCxnSpPr>
            <p:cNvPr id="145" name="Connecteur droit 144"/>
            <p:cNvCxnSpPr/>
            <p:nvPr/>
          </p:nvCxnSpPr>
          <p:spPr>
            <a:xfrm flipV="1">
              <a:off x="3073778" y="1815138"/>
              <a:ext cx="878300" cy="629872"/>
            </a:xfrm>
            <a:prstGeom prst="line">
              <a:avLst/>
            </a:prstGeom>
            <a:ln w="9525" cmpd="sng">
              <a:solidFill>
                <a:srgbClr val="C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>
              <a:endCxn id="61" idx="1"/>
            </p:cNvCxnSpPr>
            <p:nvPr/>
          </p:nvCxnSpPr>
          <p:spPr>
            <a:xfrm flipV="1">
              <a:off x="2893197" y="2194081"/>
              <a:ext cx="219226" cy="181964"/>
            </a:xfrm>
            <a:prstGeom prst="line">
              <a:avLst/>
            </a:prstGeom>
            <a:ln w="9525" cmpd="sng">
              <a:solidFill>
                <a:srgbClr val="C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>
              <a:stCxn id="143" idx="0"/>
            </p:cNvCxnSpPr>
            <p:nvPr/>
          </p:nvCxnSpPr>
          <p:spPr>
            <a:xfrm flipH="1" flipV="1">
              <a:off x="2511918" y="1815139"/>
              <a:ext cx="193446" cy="504936"/>
            </a:xfrm>
            <a:prstGeom prst="line">
              <a:avLst/>
            </a:prstGeom>
            <a:ln w="9525" cmpd="sng">
              <a:solidFill>
                <a:srgbClr val="C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24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6" grpId="1"/>
      <p:bldP spid="111" grpId="0"/>
      <p:bldP spid="111" grpId="1"/>
      <p:bldP spid="1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Sync/merge perspective on EMF models</a:t>
            </a:r>
            <a:endParaRPr lang="en-GB" dirty="0"/>
          </a:p>
        </p:txBody>
      </p:sp>
      <p:sp>
        <p:nvSpPr>
          <p:cNvPr id="43" name="ZoneTexte 42"/>
          <p:cNvSpPr txBox="1"/>
          <p:nvPr/>
        </p:nvSpPr>
        <p:spPr>
          <a:xfrm>
            <a:off x="2297801" y="1607913"/>
            <a:ext cx="815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mtClean="0">
                <a:solidFill>
                  <a:schemeClr val="tx1">
                    <a:lumMod val="50000"/>
                  </a:schemeClr>
                </a:solidFill>
              </a:rPr>
              <a:t>deployment</a:t>
            </a:r>
            <a:endParaRPr lang="en-GB" sz="8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716121" y="2119483"/>
            <a:ext cx="686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smtClean="0">
                <a:solidFill>
                  <a:schemeClr val="tx1">
                    <a:lumMod val="50000"/>
                  </a:schemeClr>
                </a:solidFill>
              </a:rPr>
              <a:t>allocation</a:t>
            </a:r>
            <a:endParaRPr lang="en-GB" sz="8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744070" y="1276799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smtClean="0">
                <a:solidFill>
                  <a:schemeClr val="tx1">
                    <a:lumMod val="50000"/>
                  </a:schemeClr>
                </a:solidFill>
              </a:rPr>
              <a:t>part</a:t>
            </a:r>
            <a:endParaRPr lang="en-GB" sz="8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0" name="Connecteur en angle 59"/>
          <p:cNvCxnSpPr>
            <a:stCxn id="99" idx="0"/>
            <a:endCxn id="53" idx="2"/>
          </p:cNvCxnSpPr>
          <p:nvPr/>
        </p:nvCxnSpPr>
        <p:spPr>
          <a:xfrm rot="5400000" flipH="1" flipV="1">
            <a:off x="1471784" y="2403913"/>
            <a:ext cx="590219" cy="2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3024152" y="1492243"/>
            <a:ext cx="1010213" cy="710684"/>
            <a:chOff x="2165350" y="1403350"/>
            <a:chExt cx="1010213" cy="710684"/>
          </a:xfrm>
        </p:grpSpPr>
        <p:sp>
          <p:nvSpPr>
            <p:cNvPr id="48" name="Rectangle 47"/>
            <p:cNvSpPr/>
            <p:nvPr/>
          </p:nvSpPr>
          <p:spPr>
            <a:xfrm>
              <a:off x="2165350" y="1403350"/>
              <a:ext cx="1007915" cy="7106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800" smtClean="0">
                  <a:solidFill>
                    <a:schemeClr val="tx1">
                      <a:lumMod val="50000"/>
                    </a:schemeClr>
                  </a:solidFill>
                </a:rPr>
                <a:t>CPU</a:t>
              </a:r>
              <a:endParaRPr lang="en-GB" sz="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2165350" y="1652369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smtClean="0">
                  <a:solidFill>
                    <a:schemeClr val="tx1">
                      <a:lumMod val="50000"/>
                    </a:schemeClr>
                  </a:solidFill>
                </a:rPr>
                <a:t>name : string</a:t>
              </a:r>
            </a:p>
            <a:p>
              <a:r>
                <a:rPr lang="fr-FR" sz="800" smtClean="0">
                  <a:solidFill>
                    <a:schemeClr val="tx1">
                      <a:lumMod val="50000"/>
                    </a:schemeClr>
                  </a:solidFill>
                </a:rPr>
                <a:t>frequency : float</a:t>
              </a:r>
            </a:p>
            <a:p>
              <a:r>
                <a:rPr lang="fr-FR" sz="800" smtClean="0">
                  <a:solidFill>
                    <a:schemeClr val="tx1">
                      <a:lumMod val="50000"/>
                    </a:schemeClr>
                  </a:solidFill>
                </a:rPr>
                <a:t>arch : CPUArch</a:t>
              </a:r>
            </a:p>
          </p:txBody>
        </p:sp>
        <p:cxnSp>
          <p:nvCxnSpPr>
            <p:cNvPr id="51" name="Connecteur droit 50"/>
            <p:cNvCxnSpPr/>
            <p:nvPr/>
          </p:nvCxnSpPr>
          <p:spPr>
            <a:xfrm>
              <a:off x="2165350" y="1625600"/>
              <a:ext cx="1007915" cy="0"/>
            </a:xfrm>
            <a:prstGeom prst="line">
              <a:avLst/>
            </a:prstGeom>
            <a:ln w="9525" cmpd="sng">
              <a:solidFill>
                <a:srgbClr val="C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necteur en angle 40"/>
          <p:cNvCxnSpPr>
            <a:stCxn id="53" idx="3"/>
            <a:endCxn id="48" idx="1"/>
          </p:cNvCxnSpPr>
          <p:nvPr/>
        </p:nvCxnSpPr>
        <p:spPr>
          <a:xfrm flipV="1">
            <a:off x="2188183" y="1847585"/>
            <a:ext cx="835969" cy="676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/>
          <p:cNvGrpSpPr/>
          <p:nvPr/>
        </p:nvGrpSpPr>
        <p:grpSpPr>
          <a:xfrm>
            <a:off x="1345603" y="1587718"/>
            <a:ext cx="842580" cy="521086"/>
            <a:chOff x="2165347" y="1403350"/>
            <a:chExt cx="1383715" cy="710684"/>
          </a:xfrm>
        </p:grpSpPr>
        <p:sp>
          <p:nvSpPr>
            <p:cNvPr id="53" name="Rectangle 52"/>
            <p:cNvSpPr/>
            <p:nvPr/>
          </p:nvSpPr>
          <p:spPr>
            <a:xfrm>
              <a:off x="2165350" y="1403350"/>
              <a:ext cx="1383712" cy="7106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800" smtClean="0">
                  <a:solidFill>
                    <a:schemeClr val="tx1">
                      <a:lumMod val="50000"/>
                    </a:schemeClr>
                  </a:solidFill>
                </a:rPr>
                <a:t>Component</a:t>
              </a:r>
              <a:endParaRPr lang="en-GB" sz="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165350" y="1652369"/>
              <a:ext cx="1847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70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55" name="Connecteur droit 54"/>
            <p:cNvCxnSpPr/>
            <p:nvPr/>
          </p:nvCxnSpPr>
          <p:spPr>
            <a:xfrm>
              <a:off x="2165347" y="1682529"/>
              <a:ext cx="1383712" cy="0"/>
            </a:xfrm>
            <a:prstGeom prst="line">
              <a:avLst/>
            </a:prstGeom>
            <a:ln w="9525" cmpd="sng">
              <a:solidFill>
                <a:srgbClr val="C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Connecteur en angle 61"/>
          <p:cNvCxnSpPr>
            <a:stCxn id="54" idx="1"/>
            <a:endCxn id="53" idx="0"/>
          </p:cNvCxnSpPr>
          <p:nvPr/>
        </p:nvCxnSpPr>
        <p:spPr>
          <a:xfrm rot="10800000" flipH="1">
            <a:off x="1345604" y="1587719"/>
            <a:ext cx="421289" cy="255927"/>
          </a:xfrm>
          <a:prstGeom prst="bentConnector4">
            <a:avLst>
              <a:gd name="adj1" fmla="val -54262"/>
              <a:gd name="adj2" fmla="val 189322"/>
            </a:avLst>
          </a:prstGeom>
          <a:ln w="9525" cmpd="sng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e 97"/>
          <p:cNvGrpSpPr/>
          <p:nvPr/>
        </p:nvGrpSpPr>
        <p:grpSpPr>
          <a:xfrm>
            <a:off x="1345601" y="2699023"/>
            <a:ext cx="842580" cy="521086"/>
            <a:chOff x="2165347" y="1403350"/>
            <a:chExt cx="1383715" cy="710684"/>
          </a:xfrm>
        </p:grpSpPr>
        <p:sp>
          <p:nvSpPr>
            <p:cNvPr id="99" name="Rectangle 98"/>
            <p:cNvSpPr/>
            <p:nvPr/>
          </p:nvSpPr>
          <p:spPr>
            <a:xfrm>
              <a:off x="2165350" y="1403350"/>
              <a:ext cx="1383712" cy="7106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800" smtClean="0">
                  <a:solidFill>
                    <a:schemeClr val="tx1">
                      <a:lumMod val="50000"/>
                    </a:schemeClr>
                  </a:solidFill>
                </a:rPr>
                <a:t>Function</a:t>
              </a:r>
              <a:endParaRPr lang="en-GB" sz="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2165350" y="1652369"/>
              <a:ext cx="18473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sz="70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01" name="Connecteur droit 100"/>
            <p:cNvCxnSpPr/>
            <p:nvPr/>
          </p:nvCxnSpPr>
          <p:spPr>
            <a:xfrm>
              <a:off x="2165347" y="1682529"/>
              <a:ext cx="1383712" cy="0"/>
            </a:xfrm>
            <a:prstGeom prst="line">
              <a:avLst/>
            </a:prstGeom>
            <a:ln w="9525" cmpd="sng">
              <a:solidFill>
                <a:srgbClr val="C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ZoneTexte 114"/>
          <p:cNvSpPr txBox="1"/>
          <p:nvPr/>
        </p:nvSpPr>
        <p:spPr>
          <a:xfrm>
            <a:off x="1935022" y="862801"/>
            <a:ext cx="111278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>
                <a:solidFill>
                  <a:srgbClr val="C00000"/>
                </a:solidFill>
              </a:rPr>
              <a:t>Metamodel</a:t>
            </a:r>
            <a:endParaRPr lang="en-GB" sz="1100" b="1" dirty="0" err="1" smtClean="0">
              <a:solidFill>
                <a:srgbClr val="C00000"/>
              </a:solidFill>
            </a:endParaRPr>
          </a:p>
        </p:txBody>
      </p:sp>
      <p:sp>
        <p:nvSpPr>
          <p:cNvPr id="2" name="Ellipse 1"/>
          <p:cNvSpPr/>
          <p:nvPr/>
        </p:nvSpPr>
        <p:spPr>
          <a:xfrm>
            <a:off x="5376831" y="3279703"/>
            <a:ext cx="144016" cy="1440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Ellipse 4"/>
          <p:cNvSpPr/>
          <p:nvPr/>
        </p:nvSpPr>
        <p:spPr>
          <a:xfrm>
            <a:off x="5840267" y="3799749"/>
            <a:ext cx="144016" cy="1440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Ellipse 5"/>
          <p:cNvSpPr/>
          <p:nvPr/>
        </p:nvSpPr>
        <p:spPr>
          <a:xfrm>
            <a:off x="6312935" y="3423719"/>
            <a:ext cx="144016" cy="1440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6888999" y="3093391"/>
            <a:ext cx="144016" cy="1440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9" name="Connecteur droit avec flèche 8"/>
          <p:cNvCxnSpPr>
            <a:stCxn id="2" idx="6"/>
            <a:endCxn id="6" idx="2"/>
          </p:cNvCxnSpPr>
          <p:nvPr/>
        </p:nvCxnSpPr>
        <p:spPr>
          <a:xfrm>
            <a:off x="5520847" y="3351711"/>
            <a:ext cx="792088" cy="144016"/>
          </a:xfrm>
          <a:prstGeom prst="straightConnector1">
            <a:avLst/>
          </a:prstGeom>
          <a:ln w="6350" cmpd="sng">
            <a:solidFill>
              <a:srgbClr val="FFC000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2" idx="5"/>
            <a:endCxn id="5" idx="1"/>
          </p:cNvCxnSpPr>
          <p:nvPr/>
        </p:nvCxnSpPr>
        <p:spPr>
          <a:xfrm>
            <a:off x="5499756" y="3402628"/>
            <a:ext cx="361602" cy="418212"/>
          </a:xfrm>
          <a:prstGeom prst="straightConnector1">
            <a:avLst/>
          </a:prstGeom>
          <a:ln w="6350" cmpd="sng">
            <a:solidFill>
              <a:srgbClr val="FFC000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6" idx="6"/>
            <a:endCxn id="7" idx="2"/>
          </p:cNvCxnSpPr>
          <p:nvPr/>
        </p:nvCxnSpPr>
        <p:spPr>
          <a:xfrm flipV="1">
            <a:off x="6456951" y="3165399"/>
            <a:ext cx="432048" cy="330328"/>
          </a:xfrm>
          <a:prstGeom prst="straightConnector1">
            <a:avLst/>
          </a:prstGeom>
          <a:ln w="6350" cmpd="sng">
            <a:solidFill>
              <a:srgbClr val="FFC000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9" idx="1"/>
            <a:endCxn id="6" idx="4"/>
          </p:cNvCxnSpPr>
          <p:nvPr/>
        </p:nvCxnSpPr>
        <p:spPr>
          <a:xfrm flipH="1" flipV="1">
            <a:off x="6384943" y="3567735"/>
            <a:ext cx="173491" cy="626867"/>
          </a:xfrm>
          <a:prstGeom prst="straightConnector1">
            <a:avLst/>
          </a:prstGeom>
          <a:ln w="6350" cmpd="sng">
            <a:solidFill>
              <a:srgbClr val="FFC000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6537343" y="4173511"/>
            <a:ext cx="144016" cy="1440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ZoneTexte 28"/>
          <p:cNvSpPr txBox="1"/>
          <p:nvPr/>
        </p:nvSpPr>
        <p:spPr>
          <a:xfrm>
            <a:off x="6351865" y="3205146"/>
            <a:ext cx="7168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deployment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414596" y="3533652"/>
            <a:ext cx="6382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allocation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5680551" y="3246562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allocation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163205" y="374058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part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5873988" y="849681"/>
            <a:ext cx="2633744" cy="1315085"/>
            <a:chOff x="5873988" y="849681"/>
            <a:chExt cx="2633744" cy="1315085"/>
          </a:xfrm>
        </p:grpSpPr>
        <p:sp>
          <p:nvSpPr>
            <p:cNvPr id="131" name="Ellipse 130"/>
            <p:cNvSpPr/>
            <p:nvPr/>
          </p:nvSpPr>
          <p:spPr>
            <a:xfrm>
              <a:off x="5873988" y="849681"/>
              <a:ext cx="2633744" cy="131508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132" name="Groupe 131"/>
            <p:cNvGrpSpPr/>
            <p:nvPr/>
          </p:nvGrpSpPr>
          <p:grpSpPr>
            <a:xfrm>
              <a:off x="6114893" y="1294845"/>
              <a:ext cx="842580" cy="521086"/>
              <a:chOff x="2165347" y="1403350"/>
              <a:chExt cx="1383715" cy="710684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165350" y="1403350"/>
                <a:ext cx="1383712" cy="7106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800" smtClean="0">
                    <a:solidFill>
                      <a:schemeClr val="tx1">
                        <a:lumMod val="50000"/>
                      </a:schemeClr>
                    </a:solidFill>
                  </a:rPr>
                  <a:t>Metaclass</a:t>
                </a:r>
                <a:endParaRPr lang="en-GB" sz="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ZoneTexte 133"/>
              <p:cNvSpPr txBox="1"/>
              <p:nvPr/>
            </p:nvSpPr>
            <p:spPr>
              <a:xfrm>
                <a:off x="2165350" y="1652369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700" smtClean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35" name="Connecteur droit 134"/>
              <p:cNvCxnSpPr/>
              <p:nvPr/>
            </p:nvCxnSpPr>
            <p:spPr>
              <a:xfrm>
                <a:off x="2165347" y="1682529"/>
                <a:ext cx="1383712" cy="0"/>
              </a:xfrm>
              <a:prstGeom prst="line">
                <a:avLst/>
              </a:prstGeom>
              <a:ln w="9525" cmpd="sng">
                <a:solidFill>
                  <a:srgbClr val="C0000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Groupe 135"/>
            <p:cNvGrpSpPr/>
            <p:nvPr/>
          </p:nvGrpSpPr>
          <p:grpSpPr>
            <a:xfrm>
              <a:off x="7428570" y="1294845"/>
              <a:ext cx="842580" cy="521086"/>
              <a:chOff x="2165347" y="1403350"/>
              <a:chExt cx="1383715" cy="710684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2165350" y="1403350"/>
                <a:ext cx="1383712" cy="7106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800" smtClean="0">
                    <a:solidFill>
                      <a:schemeClr val="tx1">
                        <a:lumMod val="50000"/>
                      </a:schemeClr>
                    </a:solidFill>
                  </a:rPr>
                  <a:t>Reference</a:t>
                </a:r>
                <a:endParaRPr lang="en-GB" sz="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2165350" y="1652369"/>
                <a:ext cx="1847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700" smtClean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39" name="Connecteur droit 138"/>
              <p:cNvCxnSpPr/>
              <p:nvPr/>
            </p:nvCxnSpPr>
            <p:spPr>
              <a:xfrm>
                <a:off x="2165347" y="1682529"/>
                <a:ext cx="1383712" cy="0"/>
              </a:xfrm>
              <a:prstGeom prst="line">
                <a:avLst/>
              </a:prstGeom>
              <a:ln w="9525" cmpd="sng">
                <a:solidFill>
                  <a:srgbClr val="C0000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ZoneTexte 139"/>
            <p:cNvSpPr txBox="1"/>
            <p:nvPr/>
          </p:nvSpPr>
          <p:spPr>
            <a:xfrm>
              <a:off x="6527915" y="855672"/>
              <a:ext cx="140622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smtClean="0">
                  <a:solidFill>
                    <a:srgbClr val="C00000"/>
                  </a:solidFill>
                </a:rPr>
                <a:t>Ecore: the meta-metamodel</a:t>
              </a:r>
              <a:endParaRPr lang="en-GB" sz="1100" b="1" dirty="0" err="1" smtClean="0">
                <a:solidFill>
                  <a:srgbClr val="C00000"/>
                </a:solidFill>
              </a:endParaRPr>
            </a:p>
          </p:txBody>
        </p:sp>
        <p:cxnSp>
          <p:nvCxnSpPr>
            <p:cNvPr id="141" name="Connecteur en angle 140"/>
            <p:cNvCxnSpPr>
              <a:stCxn id="133" idx="3"/>
              <a:endCxn id="138" idx="1"/>
            </p:cNvCxnSpPr>
            <p:nvPr/>
          </p:nvCxnSpPr>
          <p:spPr>
            <a:xfrm flipV="1">
              <a:off x="6957473" y="1550772"/>
              <a:ext cx="471099" cy="4616"/>
            </a:xfrm>
            <a:prstGeom prst="bentConnector3">
              <a:avLst>
                <a:gd name="adj1" fmla="val 50000"/>
              </a:avLst>
            </a:prstGeom>
            <a:ln w="9525" cmpd="sng">
              <a:solidFill>
                <a:schemeClr val="tx1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en angle 143"/>
            <p:cNvCxnSpPr>
              <a:stCxn id="137" idx="2"/>
              <a:endCxn id="133" idx="2"/>
            </p:cNvCxnSpPr>
            <p:nvPr/>
          </p:nvCxnSpPr>
          <p:spPr>
            <a:xfrm rot="5400000">
              <a:off x="7193023" y="1159093"/>
              <a:ext cx="12700" cy="1313677"/>
            </a:xfrm>
            <a:prstGeom prst="bentConnector3">
              <a:avLst>
                <a:gd name="adj1" fmla="val 1800000"/>
              </a:avLst>
            </a:prstGeom>
            <a:ln w="9525" cmpd="sng">
              <a:solidFill>
                <a:schemeClr val="tx1">
                  <a:lumMod val="50000"/>
                </a:schemeClr>
              </a:solidFill>
              <a:prstDash val="solid"/>
              <a:headEnd type="arrow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ZoneTexte 150"/>
            <p:cNvSpPr txBox="1"/>
            <p:nvPr/>
          </p:nvSpPr>
          <p:spPr>
            <a:xfrm>
              <a:off x="6911926" y="1320797"/>
              <a:ext cx="5103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smtClean="0">
                  <a:solidFill>
                    <a:schemeClr val="tx1">
                      <a:lumMod val="50000"/>
                    </a:schemeClr>
                  </a:solidFill>
                </a:rPr>
                <a:t>type</a:t>
              </a:r>
              <a:endParaRPr lang="en-GB" sz="8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2" name="ZoneTexte 151"/>
            <p:cNvSpPr txBox="1"/>
            <p:nvPr/>
          </p:nvSpPr>
          <p:spPr>
            <a:xfrm>
              <a:off x="7047224" y="1837868"/>
              <a:ext cx="815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smtClean="0">
                  <a:solidFill>
                    <a:schemeClr val="tx1">
                      <a:lumMod val="50000"/>
                    </a:schemeClr>
                  </a:solidFill>
                </a:rPr>
                <a:t>references</a:t>
              </a:r>
              <a:endParaRPr lang="en-GB" sz="8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58" name="Connecteur droit 157"/>
            <p:cNvCxnSpPr>
              <a:stCxn id="133" idx="0"/>
              <a:endCxn id="140" idx="1"/>
            </p:cNvCxnSpPr>
            <p:nvPr/>
          </p:nvCxnSpPr>
          <p:spPr>
            <a:xfrm flipH="1" flipV="1">
              <a:off x="6527915" y="1071116"/>
              <a:ext cx="8269" cy="223729"/>
            </a:xfrm>
            <a:prstGeom prst="line">
              <a:avLst/>
            </a:prstGeom>
            <a:ln w="6350" cmpd="sng">
              <a:solidFill>
                <a:schemeClr val="tx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/>
            <p:cNvCxnSpPr>
              <a:stCxn id="137" idx="3"/>
            </p:cNvCxnSpPr>
            <p:nvPr/>
          </p:nvCxnSpPr>
          <p:spPr>
            <a:xfrm>
              <a:off x="8271150" y="1555388"/>
              <a:ext cx="192739" cy="7412"/>
            </a:xfrm>
            <a:prstGeom prst="line">
              <a:avLst/>
            </a:prstGeom>
            <a:ln w="6350" cmpd="sng">
              <a:solidFill>
                <a:schemeClr val="tx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ZoneTexte 7"/>
          <p:cNvSpPr txBox="1"/>
          <p:nvPr/>
        </p:nvSpPr>
        <p:spPr>
          <a:xfrm>
            <a:off x="5056386" y="1477660"/>
            <a:ext cx="75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smtClean="0">
                <a:solidFill>
                  <a:schemeClr val="bg2"/>
                </a:solidFill>
              </a:rPr>
              <a:t>Known</a:t>
            </a:r>
            <a:endParaRPr lang="en-GB" sz="1200" b="1" dirty="0" err="1" smtClean="0">
              <a:solidFill>
                <a:schemeClr val="bg2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091030" y="1298825"/>
            <a:ext cx="2964921" cy="223743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0" name="Ellipse 89"/>
          <p:cNvSpPr/>
          <p:nvPr/>
        </p:nvSpPr>
        <p:spPr>
          <a:xfrm>
            <a:off x="616550" y="857011"/>
            <a:ext cx="3751020" cy="2743577"/>
          </a:xfrm>
          <a:prstGeom prst="ellipse">
            <a:avLst/>
          </a:prstGeom>
          <a:noFill/>
          <a:ln>
            <a:solidFill>
              <a:srgbClr val="C0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4" name="Rectangle 103"/>
          <p:cNvSpPr/>
          <p:nvPr/>
        </p:nvSpPr>
        <p:spPr>
          <a:xfrm>
            <a:off x="5211708" y="3028292"/>
            <a:ext cx="2179052" cy="134711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0" name="ZoneTexte 129"/>
          <p:cNvSpPr txBox="1"/>
          <p:nvPr/>
        </p:nvSpPr>
        <p:spPr>
          <a:xfrm>
            <a:off x="6722361" y="3690035"/>
            <a:ext cx="7325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>
                <a:solidFill>
                  <a:srgbClr val="FF7F00"/>
                </a:solidFill>
              </a:rPr>
              <a:t>Model</a:t>
            </a:r>
            <a:endParaRPr lang="en-GB" sz="1100" b="1" dirty="0" err="1" smtClean="0">
              <a:solidFill>
                <a:srgbClr val="FF7F00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5096621" y="2881608"/>
            <a:ext cx="2501865" cy="1544625"/>
          </a:xfrm>
          <a:prstGeom prst="ellipse">
            <a:avLst/>
          </a:prstGeom>
          <a:noFill/>
          <a:ln>
            <a:solidFill>
              <a:srgbClr val="FF7F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07" name="Imag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073" y="2018864"/>
            <a:ext cx="727046" cy="430488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107" idx="2"/>
            <a:endCxn id="42" idx="1"/>
          </p:cNvCxnSpPr>
          <p:nvPr/>
        </p:nvCxnSpPr>
        <p:spPr>
          <a:xfrm>
            <a:off x="5414596" y="2449352"/>
            <a:ext cx="48415" cy="658461"/>
          </a:xfrm>
          <a:prstGeom prst="straightConnector1">
            <a:avLst/>
          </a:prstGeom>
          <a:ln w="9525" cmpd="sng">
            <a:solidFill>
              <a:schemeClr val="bg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107" idx="1"/>
            <a:endCxn id="90" idx="6"/>
          </p:cNvCxnSpPr>
          <p:nvPr/>
        </p:nvCxnSpPr>
        <p:spPr>
          <a:xfrm flipH="1" flipV="1">
            <a:off x="4367570" y="2228800"/>
            <a:ext cx="683503" cy="5308"/>
          </a:xfrm>
          <a:prstGeom prst="straightConnector1">
            <a:avLst/>
          </a:prstGeom>
          <a:ln w="9525" cmpd="sng">
            <a:solidFill>
              <a:schemeClr val="bg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>
            <a:stCxn id="107" idx="0"/>
            <a:endCxn id="131" idx="2"/>
          </p:cNvCxnSpPr>
          <p:nvPr/>
        </p:nvCxnSpPr>
        <p:spPr>
          <a:xfrm flipV="1">
            <a:off x="5414596" y="1507224"/>
            <a:ext cx="459392" cy="511640"/>
          </a:xfrm>
          <a:prstGeom prst="straightConnector1">
            <a:avLst/>
          </a:prstGeom>
          <a:ln w="9525" cmpd="sng">
            <a:solidFill>
              <a:schemeClr val="bg2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ZoneTexte 122"/>
          <p:cNvSpPr txBox="1"/>
          <p:nvPr/>
        </p:nvSpPr>
        <p:spPr>
          <a:xfrm>
            <a:off x="4293009" y="2346601"/>
            <a:ext cx="939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smtClean="0">
                <a:solidFill>
                  <a:schemeClr val="bg2"/>
                </a:solidFill>
              </a:rPr>
              <a:t>Unknown but fixed</a:t>
            </a:r>
            <a:endParaRPr lang="en-GB" sz="1200" b="1" dirty="0" err="1" smtClean="0">
              <a:solidFill>
                <a:schemeClr val="bg2"/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5416252" y="2439871"/>
            <a:ext cx="1221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smtClean="0">
                <a:solidFill>
                  <a:schemeClr val="bg2"/>
                </a:solidFill>
              </a:rPr>
              <a:t>Unknown and </a:t>
            </a:r>
            <a:r>
              <a:rPr lang="fr-FR" sz="1200" b="1" u="sng" smtClean="0">
                <a:solidFill>
                  <a:schemeClr val="bg2"/>
                </a:solidFill>
              </a:rPr>
              <a:t>evolving</a:t>
            </a:r>
            <a:endParaRPr lang="en-GB" sz="1200" b="1" u="sng" dirty="0" err="1" smtClean="0">
              <a:solidFill>
                <a:schemeClr val="bg2"/>
              </a:solidFill>
            </a:endParaRPr>
          </a:p>
        </p:txBody>
      </p:sp>
      <p:sp>
        <p:nvSpPr>
          <p:cNvPr id="125" name="Flèche droite 124"/>
          <p:cNvSpPr/>
          <p:nvPr/>
        </p:nvSpPr>
        <p:spPr>
          <a:xfrm>
            <a:off x="3760099" y="812941"/>
            <a:ext cx="2148186" cy="261672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7" name="ZoneTexte 126"/>
          <p:cNvSpPr txBox="1"/>
          <p:nvPr/>
        </p:nvSpPr>
        <p:spPr>
          <a:xfrm>
            <a:off x="3454713" y="605575"/>
            <a:ext cx="26971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>
                <a:solidFill>
                  <a:srgbClr val="C00000"/>
                </a:solidFill>
              </a:rPr>
              <a:t>conforms to</a:t>
            </a:r>
            <a:endParaRPr lang="en-GB" sz="1100" b="1" dirty="0" err="1" smtClean="0">
              <a:solidFill>
                <a:srgbClr val="C00000"/>
              </a:solidFill>
            </a:endParaRPr>
          </a:p>
        </p:txBody>
      </p:sp>
      <p:sp>
        <p:nvSpPr>
          <p:cNvPr id="128" name="Flèche droite 127"/>
          <p:cNvSpPr/>
          <p:nvPr/>
        </p:nvSpPr>
        <p:spPr>
          <a:xfrm rot="12156666">
            <a:off x="3967276" y="3190845"/>
            <a:ext cx="1115392" cy="261672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9" name="ZoneTexte 128"/>
          <p:cNvSpPr txBox="1"/>
          <p:nvPr/>
        </p:nvSpPr>
        <p:spPr>
          <a:xfrm>
            <a:off x="2836870" y="3521345"/>
            <a:ext cx="232759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>
                <a:solidFill>
                  <a:srgbClr val="C00000"/>
                </a:solidFill>
              </a:rPr>
              <a:t>must keep conforming to</a:t>
            </a:r>
          </a:p>
          <a:p>
            <a:pPr algn="ctr"/>
            <a:r>
              <a:rPr lang="fr-FR" sz="1100" b="1" smtClean="0">
                <a:solidFill>
                  <a:srgbClr val="C00000"/>
                </a:solidFill>
              </a:rPr>
              <a:t>(i.e., </a:t>
            </a:r>
            <a:r>
              <a:rPr lang="fr-FR" sz="1100" b="1" u="sng" smtClean="0">
                <a:solidFill>
                  <a:srgbClr val="C00000"/>
                </a:solidFill>
              </a:rPr>
              <a:t>must remain well-formed</a:t>
            </a:r>
            <a:r>
              <a:rPr lang="fr-FR" sz="1100" b="1" smtClean="0">
                <a:solidFill>
                  <a:srgbClr val="C00000"/>
                </a:solidFill>
              </a:rPr>
              <a:t>)</a:t>
            </a:r>
            <a:endParaRPr lang="en-GB" sz="1100" b="1" dirty="0" err="1" smtClean="0">
              <a:solidFill>
                <a:srgbClr val="C00000"/>
              </a:solidFill>
            </a:endParaRPr>
          </a:p>
        </p:txBody>
      </p:sp>
      <p:sp>
        <p:nvSpPr>
          <p:cNvPr id="149" name="Rectangle à coins arrondis 148"/>
          <p:cNvSpPr/>
          <p:nvPr/>
        </p:nvSpPr>
        <p:spPr>
          <a:xfrm>
            <a:off x="6227383" y="2229664"/>
            <a:ext cx="2236506" cy="248428"/>
          </a:xfrm>
          <a:prstGeom prst="wedgeRoundRectCallout">
            <a:avLst>
              <a:gd name="adj1" fmla="val -70349"/>
              <a:gd name="adj2" fmla="val -54755"/>
              <a:gd name="adj3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0" b="1" smtClean="0">
                <a:solidFill>
                  <a:srgbClr val="FF0000"/>
                </a:solidFill>
              </a:rPr>
              <a:t>‘Well-formedness preservation’?</a:t>
            </a:r>
            <a:endParaRPr lang="en-GB" sz="1000" b="1">
              <a:solidFill>
                <a:srgbClr val="FF0000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3748540" y="1008376"/>
            <a:ext cx="209172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>
                <a:solidFill>
                  <a:srgbClr val="C00000"/>
                </a:solidFill>
              </a:rPr>
              <a:t>(i.e., assumed well-formed)</a:t>
            </a:r>
            <a:endParaRPr lang="en-GB" sz="1100" b="1" dirty="0" err="1" smtClean="0">
              <a:solidFill>
                <a:srgbClr val="C0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057465" y="1512385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smtClean="0">
                <a:solidFill>
                  <a:srgbClr val="FF0000"/>
                </a:solidFill>
              </a:rPr>
              <a:t>(properties)</a:t>
            </a:r>
            <a:endParaRPr lang="en-GB" sz="1100" b="1" dirty="0" err="1" smtClean="0">
              <a:solidFill>
                <a:srgbClr val="FF0000"/>
              </a:solidFill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7377447" y="1508102"/>
            <a:ext cx="9701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smtClean="0">
                <a:solidFill>
                  <a:srgbClr val="FF0000"/>
                </a:solidFill>
              </a:rPr>
              <a:t>(properties)</a:t>
            </a:r>
            <a:endParaRPr lang="en-GB" sz="1100" b="1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72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3" grpId="0" animBg="1"/>
      <p:bldP spid="104" grpId="0" animBg="1"/>
      <p:bldP spid="123" grpId="0"/>
      <p:bldP spid="124" grpId="0"/>
      <p:bldP spid="125" grpId="0" animBg="1"/>
      <p:bldP spid="127" grpId="0"/>
      <p:bldP spid="128" grpId="0" animBg="1"/>
      <p:bldP spid="129" grpId="0"/>
      <p:bldP spid="149" grpId="0" animBg="1"/>
      <p:bldP spid="150" grpId="0"/>
      <p:bldP spid="38" grpId="0"/>
      <p:bldP spid="1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Well-formedness constraints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3295653"/>
            <a:ext cx="7200800" cy="1076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ZoneTexte 4"/>
          <p:cNvSpPr txBox="1"/>
          <p:nvPr/>
        </p:nvSpPr>
        <p:spPr>
          <a:xfrm>
            <a:off x="3337703" y="1457200"/>
            <a:ext cx="257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>
                <a:solidFill>
                  <a:srgbClr val="C00000"/>
                </a:solidFill>
              </a:rPr>
              <a:t>Well-formedness constraints</a:t>
            </a:r>
            <a:endParaRPr lang="en-GB" sz="1400" dirty="0" err="1" smtClean="0">
              <a:solidFill>
                <a:srgbClr val="C00000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915816" y="3217981"/>
            <a:ext cx="0" cy="1153969"/>
          </a:xfrm>
          <a:prstGeom prst="line">
            <a:avLst/>
          </a:prstGeom>
          <a:ln w="9525" cmpd="sng">
            <a:solidFill>
              <a:srgbClr val="C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331640" y="2132572"/>
            <a:ext cx="292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>
                <a:solidFill>
                  <a:srgbClr val="C00000"/>
                </a:solidFill>
              </a:rPr>
              <a:t>Automatically enforced by EMF</a:t>
            </a:r>
            <a:endParaRPr lang="en-GB" sz="1400" dirty="0" err="1" smtClean="0">
              <a:solidFill>
                <a:srgbClr val="C0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87624" y="2788503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>
                <a:solidFill>
                  <a:srgbClr val="C00000"/>
                </a:solidFill>
              </a:rPr>
              <a:t>By construction</a:t>
            </a:r>
            <a:endParaRPr lang="en-GB" sz="1400" dirty="0" err="1" smtClean="0">
              <a:solidFill>
                <a:srgbClr val="C00000"/>
              </a:solidFill>
            </a:endParaRPr>
          </a:p>
        </p:txBody>
      </p:sp>
      <p:sp>
        <p:nvSpPr>
          <p:cNvPr id="17" name="Accolade ouvrante 16"/>
          <p:cNvSpPr/>
          <p:nvPr/>
        </p:nvSpPr>
        <p:spPr>
          <a:xfrm rot="5400000">
            <a:off x="4486421" y="-1749845"/>
            <a:ext cx="163148" cy="7192791"/>
          </a:xfrm>
          <a:prstGeom prst="leftBrace">
            <a:avLst/>
          </a:prstGeom>
          <a:ln w="12700" cmpd="sng">
            <a:solidFill>
              <a:srgbClr val="C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colade ouvrante 17"/>
          <p:cNvSpPr/>
          <p:nvPr/>
        </p:nvSpPr>
        <p:spPr>
          <a:xfrm rot="5400000">
            <a:off x="2702655" y="746959"/>
            <a:ext cx="138289" cy="3570086"/>
          </a:xfrm>
          <a:prstGeom prst="leftBrace">
            <a:avLst/>
          </a:prstGeom>
          <a:ln w="12700" cmpd="sng">
            <a:solidFill>
              <a:srgbClr val="C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colade ouvrante 21"/>
          <p:cNvSpPr/>
          <p:nvPr/>
        </p:nvSpPr>
        <p:spPr>
          <a:xfrm rot="5400000">
            <a:off x="1877240" y="2220498"/>
            <a:ext cx="108844" cy="1889811"/>
          </a:xfrm>
          <a:prstGeom prst="leftBrace">
            <a:avLst/>
          </a:prstGeom>
          <a:ln w="12700" cmpd="sng">
            <a:solidFill>
              <a:srgbClr val="C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ccolade ouvrante 22"/>
          <p:cNvSpPr/>
          <p:nvPr/>
        </p:nvSpPr>
        <p:spPr>
          <a:xfrm rot="5400000">
            <a:off x="3698909" y="2360048"/>
            <a:ext cx="114741" cy="1601125"/>
          </a:xfrm>
          <a:prstGeom prst="leftBrace">
            <a:avLst/>
          </a:prstGeom>
          <a:ln w="12700" cmpd="sng">
            <a:solidFill>
              <a:srgbClr val="C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cteur droit 24"/>
          <p:cNvCxnSpPr/>
          <p:nvPr/>
        </p:nvCxnSpPr>
        <p:spPr>
          <a:xfrm>
            <a:off x="8164389" y="2013071"/>
            <a:ext cx="8011" cy="1278759"/>
          </a:xfrm>
          <a:prstGeom prst="line">
            <a:avLst/>
          </a:prstGeom>
          <a:ln w="9525" cmpd="sng">
            <a:solidFill>
              <a:srgbClr val="C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971600" y="1955351"/>
            <a:ext cx="0" cy="1340302"/>
          </a:xfrm>
          <a:prstGeom prst="line">
            <a:avLst/>
          </a:prstGeom>
          <a:ln w="9525" cmpd="sng">
            <a:solidFill>
              <a:srgbClr val="C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909187" y="2787774"/>
            <a:ext cx="164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>
                <a:solidFill>
                  <a:srgbClr val="C00000"/>
                </a:solidFill>
              </a:rPr>
              <a:t>By model APIs</a:t>
            </a:r>
            <a:endParaRPr lang="en-GB" sz="1400" dirty="0" err="1" smtClean="0">
              <a:solidFill>
                <a:srgbClr val="C0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971600" y="3435846"/>
            <a:ext cx="19442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smtClean="0">
                <a:solidFill>
                  <a:srgbClr val="C00000"/>
                </a:solidFill>
              </a:rPr>
              <a:t>EMF implementation</a:t>
            </a:r>
          </a:p>
          <a:p>
            <a:r>
              <a:rPr lang="fr-FR" sz="1000" smtClean="0">
                <a:solidFill>
                  <a:srgbClr val="C00000"/>
                </a:solidFill>
              </a:rPr>
              <a:t>Metaclass:</a:t>
            </a:r>
            <a:r>
              <a:rPr lang="fr-FR" sz="1000" smtClean="0">
                <a:solidFill>
                  <a:srgbClr val="C00000"/>
                </a:solidFill>
                <a:sym typeface="Wingdings" panose="05000000000000000000" pitchFamily="2" charset="2"/>
              </a:rPr>
              <a:t> Java class</a:t>
            </a:r>
          </a:p>
          <a:p>
            <a:r>
              <a:rPr lang="fr-FR" sz="1000" smtClean="0">
                <a:solidFill>
                  <a:srgbClr val="C00000"/>
                </a:solidFill>
                <a:sym typeface="Wingdings" panose="05000000000000000000" pitchFamily="2" charset="2"/>
              </a:rPr>
              <a:t>Reference: Java methods</a:t>
            </a:r>
          </a:p>
          <a:p>
            <a:r>
              <a:rPr lang="fr-FR" sz="1000" smtClean="0">
                <a:solidFill>
                  <a:srgbClr val="C00000"/>
                </a:solidFill>
                <a:sym typeface="Wingdings" panose="05000000000000000000" pitchFamily="2" charset="2"/>
              </a:rPr>
              <a:t>Node creation: Java class </a:t>
            </a:r>
          </a:p>
          <a:p>
            <a:r>
              <a:rPr lang="fr-FR" sz="1000">
                <a:solidFill>
                  <a:srgbClr val="C00000"/>
                </a:solidFill>
                <a:sym typeface="Wingdings" panose="05000000000000000000" pitchFamily="2" charset="2"/>
              </a:rPr>
              <a:t>	</a:t>
            </a:r>
            <a:r>
              <a:rPr lang="fr-FR" sz="1000" smtClean="0">
                <a:solidFill>
                  <a:srgbClr val="C00000"/>
                </a:solidFill>
                <a:sym typeface="Wingdings" panose="05000000000000000000" pitchFamily="2" charset="2"/>
              </a:rPr>
              <a:t>	  instantiation</a:t>
            </a:r>
            <a:endParaRPr lang="en-GB" sz="1000" dirty="0" err="1" smtClean="0">
              <a:solidFill>
                <a:srgbClr val="C00000"/>
              </a:solidFill>
            </a:endParaRPr>
          </a:p>
        </p:txBody>
      </p:sp>
      <p:cxnSp>
        <p:nvCxnSpPr>
          <p:cNvPr id="43" name="Connecteur droit 42"/>
          <p:cNvCxnSpPr>
            <a:endCxn id="4" idx="2"/>
          </p:cNvCxnSpPr>
          <p:nvPr/>
        </p:nvCxnSpPr>
        <p:spPr>
          <a:xfrm>
            <a:off x="4572000" y="2601145"/>
            <a:ext cx="0" cy="1770804"/>
          </a:xfrm>
          <a:prstGeom prst="line">
            <a:avLst/>
          </a:prstGeom>
          <a:ln w="9525" cmpd="sng">
            <a:solidFill>
              <a:srgbClr val="C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2923395" y="3435846"/>
            <a:ext cx="1648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smtClean="0">
                <a:solidFill>
                  <a:srgbClr val="C00000"/>
                </a:solidFill>
              </a:rPr>
              <a:t>EMF implementation</a:t>
            </a:r>
          </a:p>
          <a:p>
            <a:r>
              <a:rPr lang="fr-FR" sz="1000" u="sng" smtClean="0">
                <a:solidFill>
                  <a:srgbClr val="C00000"/>
                </a:solidFill>
              </a:rPr>
              <a:t>Side effects</a:t>
            </a:r>
            <a:r>
              <a:rPr lang="fr-FR" sz="1000" smtClean="0">
                <a:solidFill>
                  <a:srgbClr val="C00000"/>
                </a:solidFill>
              </a:rPr>
              <a:t> of atomic API operations</a:t>
            </a:r>
            <a:endParaRPr lang="en-GB" sz="1000" dirty="0" err="1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 animBg="1"/>
      <p:bldP spid="22" grpId="0" animBg="1"/>
      <p:bldP spid="23" grpId="0" animBg="1"/>
      <p:bldP spid="29" grpId="0"/>
      <p:bldP spid="32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Side effects: Capella-like illustration</a:t>
            </a:r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347614"/>
            <a:ext cx="1896498" cy="2395271"/>
          </a:xfrm>
          <a:prstGeom prst="rect">
            <a:avLst/>
          </a:prstGeom>
          <a:ln>
            <a:noFill/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0" y="1614589"/>
            <a:ext cx="1576855" cy="153710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80112" y="998757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>
                <a:solidFill>
                  <a:srgbClr val="00B050"/>
                </a:solidFill>
              </a:rPr>
              <a:t>Functions</a:t>
            </a:r>
            <a:endParaRPr lang="en-GB" sz="1400" b="1" dirty="0" err="1" smtClean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650316" y="1193725"/>
            <a:ext cx="1305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/>
              <a:t>Components</a:t>
            </a:r>
            <a:endParaRPr lang="en-GB" sz="1400" b="1" dirty="0" err="1" smtClean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707904" y="2075324"/>
            <a:ext cx="936103" cy="1"/>
          </a:xfrm>
          <a:prstGeom prst="straightConnector1">
            <a:avLst/>
          </a:prstGeom>
          <a:ln w="12700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3779912" y="1868091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smtClean="0">
                <a:solidFill>
                  <a:schemeClr val="tx1">
                    <a:lumMod val="50000"/>
                  </a:schemeClr>
                </a:solidFill>
              </a:rPr>
              <a:t>allocated [*]</a:t>
            </a:r>
            <a:endParaRPr lang="en-GB" sz="8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3707904" y="2579380"/>
            <a:ext cx="928678" cy="1"/>
          </a:xfrm>
          <a:prstGeom prst="straightConnector1">
            <a:avLst/>
          </a:prstGeom>
          <a:ln w="12700" cmpd="sng">
            <a:solidFill>
              <a:srgbClr val="FFC000"/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757706" y="2355726"/>
            <a:ext cx="841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smtClean="0">
                <a:solidFill>
                  <a:schemeClr val="tx1">
                    <a:lumMod val="50000"/>
                  </a:schemeClr>
                </a:solidFill>
              </a:rPr>
              <a:t>allocation [1]</a:t>
            </a:r>
            <a:endParaRPr lang="en-GB" sz="8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Side effects: Capella-like </a:t>
            </a:r>
            <a:r>
              <a:rPr lang="fr-FR" smtClean="0"/>
              <a:t>illustration (1)</a:t>
            </a:r>
            <a:endParaRPr lang="en-GB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76" y="886082"/>
            <a:ext cx="3401739" cy="1194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15" y="3147814"/>
            <a:ext cx="3430659" cy="119475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Connecteur droit avec flèche 6"/>
          <p:cNvCxnSpPr>
            <a:stCxn id="3" idx="2"/>
            <a:endCxn id="6" idx="0"/>
          </p:cNvCxnSpPr>
          <p:nvPr/>
        </p:nvCxnSpPr>
        <p:spPr>
          <a:xfrm flipH="1">
            <a:off x="2669645" y="2080839"/>
            <a:ext cx="1" cy="1066975"/>
          </a:xfrm>
          <a:prstGeom prst="straightConnector1">
            <a:avLst/>
          </a:prstGeom>
          <a:ln w="38100" cmpd="sng">
            <a:solidFill>
              <a:schemeClr val="bg2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20" idx="3"/>
          </p:cNvCxnSpPr>
          <p:nvPr/>
        </p:nvCxnSpPr>
        <p:spPr>
          <a:xfrm flipV="1">
            <a:off x="5692765" y="2461568"/>
            <a:ext cx="1133464" cy="561542"/>
          </a:xfrm>
          <a:prstGeom prst="straightConnector1">
            <a:avLst/>
          </a:prstGeom>
          <a:ln w="12700" cmpd="sng">
            <a:solidFill>
              <a:srgbClr val="FFC000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220220" y="2502600"/>
            <a:ext cx="704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mtClean="0">
                <a:solidFill>
                  <a:schemeClr val="tx1">
                    <a:lumMod val="50000"/>
                  </a:schemeClr>
                </a:solidFill>
              </a:rPr>
              <a:t>allocated</a:t>
            </a:r>
            <a:endParaRPr lang="en-GB" sz="8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045" y="2765899"/>
            <a:ext cx="522720" cy="51442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813" y="1927992"/>
            <a:ext cx="514422" cy="514422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6024008" y="250126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smtClean="0">
                <a:solidFill>
                  <a:srgbClr val="FF0000"/>
                </a:solidFill>
              </a:rPr>
              <a:t>+</a:t>
            </a:r>
            <a:endParaRPr lang="en-GB" sz="2800" b="1" dirty="0" err="1" smtClean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46435" y="1800351"/>
            <a:ext cx="2558819" cy="158417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4" name="Connecteur droit 13"/>
          <p:cNvCxnSpPr>
            <a:endCxn id="11" idx="1"/>
          </p:cNvCxnSpPr>
          <p:nvPr/>
        </p:nvCxnSpPr>
        <p:spPr>
          <a:xfrm>
            <a:off x="2688508" y="2592439"/>
            <a:ext cx="2257927" cy="0"/>
          </a:xfrm>
          <a:prstGeom prst="line">
            <a:avLst/>
          </a:prstGeom>
          <a:ln w="9525" cmpd="sng">
            <a:solidFill>
              <a:schemeClr val="bg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5711627" y="2461568"/>
            <a:ext cx="1434268" cy="746572"/>
          </a:xfrm>
          <a:prstGeom prst="straightConnector1">
            <a:avLst/>
          </a:prstGeom>
          <a:ln w="12700" cmpd="sng">
            <a:solidFill>
              <a:srgbClr val="FFC000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5863468" y="2973168"/>
            <a:ext cx="704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mtClean="0">
                <a:solidFill>
                  <a:schemeClr val="tx1">
                    <a:lumMod val="50000"/>
                  </a:schemeClr>
                </a:solidFill>
              </a:rPr>
              <a:t>allocation</a:t>
            </a:r>
            <a:endParaRPr lang="en-GB" sz="8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327436" y="254462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smtClean="0">
                <a:solidFill>
                  <a:srgbClr val="FF0000"/>
                </a:solidFill>
              </a:rPr>
              <a:t>+</a:t>
            </a:r>
            <a:endParaRPr lang="en-GB" sz="2800" b="1" dirty="0" err="1" smtClean="0">
              <a:solidFill>
                <a:srgbClr val="FF000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403648" y="1173038"/>
            <a:ext cx="791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smtClean="0">
                <a:solidFill>
                  <a:schemeClr val="tx1">
                    <a:lumMod val="50000"/>
                  </a:schemeClr>
                </a:solidFill>
              </a:rPr>
              <a:t>(allocated)</a:t>
            </a:r>
            <a:endParaRPr lang="en-GB" sz="800" b="1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045" y="1919986"/>
            <a:ext cx="541582" cy="541582"/>
          </a:xfrm>
          <a:prstGeom prst="rect">
            <a:avLst/>
          </a:prstGeom>
        </p:spPr>
      </p:pic>
      <p:cxnSp>
        <p:nvCxnSpPr>
          <p:cNvPr id="33" name="Connecteur droit avec flèche 32"/>
          <p:cNvCxnSpPr>
            <a:stCxn id="31" idx="3"/>
            <a:endCxn id="21" idx="1"/>
          </p:cNvCxnSpPr>
          <p:nvPr/>
        </p:nvCxnSpPr>
        <p:spPr>
          <a:xfrm flipV="1">
            <a:off x="5711627" y="2185203"/>
            <a:ext cx="1017186" cy="5574"/>
          </a:xfrm>
          <a:prstGeom prst="straightConnector1">
            <a:avLst/>
          </a:prstGeom>
          <a:ln w="12700" cmpd="sng">
            <a:solidFill>
              <a:srgbClr val="FFC000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>
            <a:off x="5711627" y="2314825"/>
            <a:ext cx="1017186" cy="0"/>
          </a:xfrm>
          <a:prstGeom prst="straightConnector1">
            <a:avLst/>
          </a:prstGeom>
          <a:ln w="12700" cmpd="sng">
            <a:solidFill>
              <a:srgbClr val="FFC000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6060915" y="1949866"/>
            <a:ext cx="704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mtClean="0">
                <a:solidFill>
                  <a:schemeClr val="tx1">
                    <a:lumMod val="50000"/>
                  </a:schemeClr>
                </a:solidFill>
              </a:rPr>
              <a:t>allocated</a:t>
            </a:r>
            <a:endParaRPr lang="en-GB" sz="8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737899" y="2314825"/>
            <a:ext cx="7040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smtClean="0">
                <a:solidFill>
                  <a:schemeClr val="tx1">
                    <a:lumMod val="50000"/>
                  </a:schemeClr>
                </a:solidFill>
              </a:rPr>
              <a:t>allocation</a:t>
            </a:r>
            <a:endParaRPr lang="en-GB" sz="8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5999935" y="2229339"/>
            <a:ext cx="182391" cy="182391"/>
            <a:chOff x="6948264" y="3003798"/>
            <a:chExt cx="288032" cy="288032"/>
          </a:xfrm>
        </p:grpSpPr>
        <p:cxnSp>
          <p:nvCxnSpPr>
            <p:cNvPr id="51" name="Connecteur droit 50"/>
            <p:cNvCxnSpPr/>
            <p:nvPr/>
          </p:nvCxnSpPr>
          <p:spPr>
            <a:xfrm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flipH="1"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e 52"/>
          <p:cNvGrpSpPr/>
          <p:nvPr/>
        </p:nvGrpSpPr>
        <p:grpSpPr>
          <a:xfrm>
            <a:off x="6405833" y="2090554"/>
            <a:ext cx="182391" cy="182391"/>
            <a:chOff x="6948264" y="3003798"/>
            <a:chExt cx="288032" cy="288032"/>
          </a:xfrm>
        </p:grpSpPr>
        <p:cxnSp>
          <p:nvCxnSpPr>
            <p:cNvPr id="54" name="Connecteur droit 53"/>
            <p:cNvCxnSpPr/>
            <p:nvPr/>
          </p:nvCxnSpPr>
          <p:spPr>
            <a:xfrm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0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6" grpId="0"/>
      <p:bldP spid="11" grpId="0" animBg="1"/>
      <p:bldP spid="25" grpId="0"/>
      <p:bldP spid="23" grpId="0"/>
      <p:bldP spid="38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Side effects: Capella-like </a:t>
            </a:r>
            <a:r>
              <a:rPr lang="fr-FR" smtClean="0"/>
              <a:t>illustration (2)</a:t>
            </a:r>
            <a:endParaRPr lang="en-GB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76" y="886082"/>
            <a:ext cx="3401739" cy="1194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398155"/>
            <a:ext cx="1896498" cy="2395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1" y="3110741"/>
            <a:ext cx="3312367" cy="12298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e 13"/>
          <p:cNvGrpSpPr/>
          <p:nvPr/>
        </p:nvGrpSpPr>
        <p:grpSpPr>
          <a:xfrm>
            <a:off x="6012160" y="1574106"/>
            <a:ext cx="182391" cy="182391"/>
            <a:chOff x="6948264" y="3003798"/>
            <a:chExt cx="288032" cy="288032"/>
          </a:xfrm>
        </p:grpSpPr>
        <p:cxnSp>
          <p:nvCxnSpPr>
            <p:cNvPr id="15" name="Connecteur droit 14"/>
            <p:cNvCxnSpPr/>
            <p:nvPr/>
          </p:nvCxnSpPr>
          <p:spPr>
            <a:xfrm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H="1"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necteur droit avec flèche 17"/>
          <p:cNvCxnSpPr>
            <a:stCxn id="3" idx="2"/>
            <a:endCxn id="4" idx="0"/>
          </p:cNvCxnSpPr>
          <p:nvPr/>
        </p:nvCxnSpPr>
        <p:spPr>
          <a:xfrm flipH="1">
            <a:off x="2669645" y="2080839"/>
            <a:ext cx="1" cy="1029902"/>
          </a:xfrm>
          <a:prstGeom prst="straightConnector1">
            <a:avLst/>
          </a:prstGeom>
          <a:ln w="38100" cmpd="sng">
            <a:solidFill>
              <a:schemeClr val="bg2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1403648" y="1173038"/>
            <a:ext cx="791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smtClean="0">
                <a:solidFill>
                  <a:schemeClr val="tx1">
                    <a:lumMod val="50000"/>
                  </a:schemeClr>
                </a:solidFill>
              </a:rPr>
              <a:t>(allocated)</a:t>
            </a:r>
            <a:endParaRPr lang="en-GB" sz="800" b="1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5508104" y="2504594"/>
            <a:ext cx="182391" cy="182391"/>
            <a:chOff x="6948264" y="3003798"/>
            <a:chExt cx="288032" cy="288032"/>
          </a:xfrm>
        </p:grpSpPr>
        <p:cxnSp>
          <p:nvCxnSpPr>
            <p:cNvPr id="24" name="Connecteur droit 23"/>
            <p:cNvCxnSpPr/>
            <p:nvPr/>
          </p:nvCxnSpPr>
          <p:spPr>
            <a:xfrm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H="1"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6524579" y="2520406"/>
            <a:ext cx="182391" cy="182391"/>
            <a:chOff x="6948264" y="3003798"/>
            <a:chExt cx="288032" cy="288032"/>
          </a:xfrm>
        </p:grpSpPr>
        <p:cxnSp>
          <p:nvCxnSpPr>
            <p:cNvPr id="28" name="Connecteur droit 27"/>
            <p:cNvCxnSpPr/>
            <p:nvPr/>
          </p:nvCxnSpPr>
          <p:spPr>
            <a:xfrm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/>
          <p:cNvGrpSpPr/>
          <p:nvPr/>
        </p:nvGrpSpPr>
        <p:grpSpPr>
          <a:xfrm>
            <a:off x="6103355" y="3442270"/>
            <a:ext cx="182391" cy="182391"/>
            <a:chOff x="6948264" y="3003798"/>
            <a:chExt cx="288032" cy="288032"/>
          </a:xfrm>
        </p:grpSpPr>
        <p:cxnSp>
          <p:nvCxnSpPr>
            <p:cNvPr id="31" name="Connecteur droit 30"/>
            <p:cNvCxnSpPr/>
            <p:nvPr/>
          </p:nvCxnSpPr>
          <p:spPr>
            <a:xfrm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H="1"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e 32"/>
          <p:cNvGrpSpPr/>
          <p:nvPr/>
        </p:nvGrpSpPr>
        <p:grpSpPr>
          <a:xfrm>
            <a:off x="6929074" y="3451799"/>
            <a:ext cx="182391" cy="182391"/>
            <a:chOff x="6948264" y="3003798"/>
            <a:chExt cx="288032" cy="288032"/>
          </a:xfrm>
        </p:grpSpPr>
        <p:cxnSp>
          <p:nvCxnSpPr>
            <p:cNvPr id="34" name="Connecteur droit 33"/>
            <p:cNvCxnSpPr/>
            <p:nvPr/>
          </p:nvCxnSpPr>
          <p:spPr>
            <a:xfrm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H="1"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Connecteur droit 36"/>
          <p:cNvCxnSpPr>
            <a:endCxn id="11" idx="1"/>
          </p:cNvCxnSpPr>
          <p:nvPr/>
        </p:nvCxnSpPr>
        <p:spPr>
          <a:xfrm>
            <a:off x="2669645" y="2595791"/>
            <a:ext cx="2694443" cy="0"/>
          </a:xfrm>
          <a:prstGeom prst="line">
            <a:avLst/>
          </a:prstGeom>
          <a:ln w="9525" cmpd="sng">
            <a:solidFill>
              <a:schemeClr val="bg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Well-formedness constraints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3295653"/>
            <a:ext cx="7200800" cy="1076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ZoneTexte 4"/>
          <p:cNvSpPr txBox="1"/>
          <p:nvPr/>
        </p:nvSpPr>
        <p:spPr>
          <a:xfrm>
            <a:off x="3337703" y="1457200"/>
            <a:ext cx="257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>
                <a:solidFill>
                  <a:srgbClr val="C00000"/>
                </a:solidFill>
              </a:rPr>
              <a:t>Well-formedness constraints</a:t>
            </a:r>
            <a:endParaRPr lang="en-GB" sz="1400" dirty="0" err="1" smtClean="0">
              <a:solidFill>
                <a:srgbClr val="C00000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2915816" y="3217981"/>
            <a:ext cx="0" cy="1153969"/>
          </a:xfrm>
          <a:prstGeom prst="line">
            <a:avLst/>
          </a:prstGeom>
          <a:ln w="9525" cmpd="sng">
            <a:solidFill>
              <a:srgbClr val="C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223147" y="2122312"/>
            <a:ext cx="231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>
                <a:solidFill>
                  <a:srgbClr val="C00000"/>
                </a:solidFill>
              </a:rPr>
              <a:t>To be explicitly enforced</a:t>
            </a:r>
            <a:endParaRPr lang="en-GB" sz="1400" dirty="0" err="1" smtClean="0">
              <a:solidFill>
                <a:srgbClr val="C0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331640" y="2132572"/>
            <a:ext cx="2922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>
                <a:solidFill>
                  <a:srgbClr val="C00000"/>
                </a:solidFill>
              </a:rPr>
              <a:t>Automatically enforced by EMF</a:t>
            </a:r>
            <a:endParaRPr lang="en-GB" sz="1400" dirty="0" err="1" smtClean="0">
              <a:solidFill>
                <a:srgbClr val="C0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87624" y="2788503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>
                <a:solidFill>
                  <a:srgbClr val="C00000"/>
                </a:solidFill>
              </a:rPr>
              <a:t>By construction</a:t>
            </a:r>
            <a:endParaRPr lang="en-GB" sz="1400" dirty="0" err="1" smtClean="0">
              <a:solidFill>
                <a:srgbClr val="C00000"/>
              </a:solidFill>
            </a:endParaRPr>
          </a:p>
        </p:txBody>
      </p:sp>
      <p:sp>
        <p:nvSpPr>
          <p:cNvPr id="17" name="Accolade ouvrante 16"/>
          <p:cNvSpPr/>
          <p:nvPr/>
        </p:nvSpPr>
        <p:spPr>
          <a:xfrm rot="5400000">
            <a:off x="4486421" y="-1749845"/>
            <a:ext cx="163148" cy="7192791"/>
          </a:xfrm>
          <a:prstGeom prst="leftBrace">
            <a:avLst/>
          </a:prstGeom>
          <a:ln w="12700" cmpd="sng">
            <a:solidFill>
              <a:srgbClr val="C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ccolade ouvrante 17"/>
          <p:cNvSpPr/>
          <p:nvPr/>
        </p:nvSpPr>
        <p:spPr>
          <a:xfrm rot="5400000">
            <a:off x="2702655" y="746959"/>
            <a:ext cx="138289" cy="3570086"/>
          </a:xfrm>
          <a:prstGeom prst="leftBrace">
            <a:avLst/>
          </a:prstGeom>
          <a:ln w="12700" cmpd="sng">
            <a:solidFill>
              <a:srgbClr val="C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ccolade ouvrante 18"/>
          <p:cNvSpPr/>
          <p:nvPr/>
        </p:nvSpPr>
        <p:spPr>
          <a:xfrm rot="5400000">
            <a:off x="6293898" y="752744"/>
            <a:ext cx="148594" cy="3562074"/>
          </a:xfrm>
          <a:prstGeom prst="leftBrace">
            <a:avLst/>
          </a:prstGeom>
          <a:ln w="12700" cmpd="sng">
            <a:solidFill>
              <a:srgbClr val="C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ccolade ouvrante 21"/>
          <p:cNvSpPr/>
          <p:nvPr/>
        </p:nvSpPr>
        <p:spPr>
          <a:xfrm rot="5400000">
            <a:off x="1877240" y="2220498"/>
            <a:ext cx="108844" cy="1889811"/>
          </a:xfrm>
          <a:prstGeom prst="leftBrace">
            <a:avLst/>
          </a:prstGeom>
          <a:ln w="12700" cmpd="sng">
            <a:solidFill>
              <a:srgbClr val="C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ccolade ouvrante 22"/>
          <p:cNvSpPr/>
          <p:nvPr/>
        </p:nvSpPr>
        <p:spPr>
          <a:xfrm rot="5400000">
            <a:off x="3698909" y="2360048"/>
            <a:ext cx="114741" cy="1601125"/>
          </a:xfrm>
          <a:prstGeom prst="leftBrace">
            <a:avLst/>
          </a:prstGeom>
          <a:ln w="12700" cmpd="sng">
            <a:solidFill>
              <a:srgbClr val="C000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Connecteur droit 24"/>
          <p:cNvCxnSpPr/>
          <p:nvPr/>
        </p:nvCxnSpPr>
        <p:spPr>
          <a:xfrm>
            <a:off x="8164389" y="2013071"/>
            <a:ext cx="8011" cy="1278759"/>
          </a:xfrm>
          <a:prstGeom prst="line">
            <a:avLst/>
          </a:prstGeom>
          <a:ln w="9525" cmpd="sng">
            <a:solidFill>
              <a:srgbClr val="C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971600" y="1955351"/>
            <a:ext cx="0" cy="1340302"/>
          </a:xfrm>
          <a:prstGeom prst="line">
            <a:avLst/>
          </a:prstGeom>
          <a:ln w="9525" cmpd="sng">
            <a:solidFill>
              <a:srgbClr val="C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909187" y="2787774"/>
            <a:ext cx="1646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smtClean="0">
                <a:solidFill>
                  <a:srgbClr val="C00000"/>
                </a:solidFill>
              </a:rPr>
              <a:t>By model APIs</a:t>
            </a:r>
            <a:endParaRPr lang="en-GB" sz="1400" dirty="0" err="1" smtClean="0">
              <a:solidFill>
                <a:srgbClr val="C0000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971600" y="3435846"/>
            <a:ext cx="19442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smtClean="0">
                <a:solidFill>
                  <a:srgbClr val="C00000"/>
                </a:solidFill>
              </a:rPr>
              <a:t>EMF implementation</a:t>
            </a:r>
          </a:p>
          <a:p>
            <a:r>
              <a:rPr lang="fr-FR" sz="1000" smtClean="0">
                <a:solidFill>
                  <a:srgbClr val="C00000"/>
                </a:solidFill>
              </a:rPr>
              <a:t>Metaclass:</a:t>
            </a:r>
            <a:r>
              <a:rPr lang="fr-FR" sz="1000" smtClean="0">
                <a:solidFill>
                  <a:srgbClr val="C00000"/>
                </a:solidFill>
                <a:sym typeface="Wingdings" panose="05000000000000000000" pitchFamily="2" charset="2"/>
              </a:rPr>
              <a:t> Java class</a:t>
            </a:r>
          </a:p>
          <a:p>
            <a:r>
              <a:rPr lang="fr-FR" sz="1000" smtClean="0">
                <a:solidFill>
                  <a:srgbClr val="C00000"/>
                </a:solidFill>
                <a:sym typeface="Wingdings" panose="05000000000000000000" pitchFamily="2" charset="2"/>
              </a:rPr>
              <a:t>Reference: Java methods</a:t>
            </a:r>
          </a:p>
          <a:p>
            <a:r>
              <a:rPr lang="fr-FR" sz="1000" smtClean="0">
                <a:solidFill>
                  <a:srgbClr val="C00000"/>
                </a:solidFill>
                <a:sym typeface="Wingdings" panose="05000000000000000000" pitchFamily="2" charset="2"/>
              </a:rPr>
              <a:t>Node creation: Java class </a:t>
            </a:r>
          </a:p>
          <a:p>
            <a:r>
              <a:rPr lang="fr-FR" sz="1000">
                <a:solidFill>
                  <a:srgbClr val="C00000"/>
                </a:solidFill>
                <a:sym typeface="Wingdings" panose="05000000000000000000" pitchFamily="2" charset="2"/>
              </a:rPr>
              <a:t>	</a:t>
            </a:r>
            <a:r>
              <a:rPr lang="fr-FR" sz="1000" smtClean="0">
                <a:solidFill>
                  <a:srgbClr val="C00000"/>
                </a:solidFill>
                <a:sym typeface="Wingdings" panose="05000000000000000000" pitchFamily="2" charset="2"/>
              </a:rPr>
              <a:t>	  instantiation</a:t>
            </a:r>
            <a:endParaRPr lang="en-GB" sz="1000" dirty="0" err="1" smtClean="0">
              <a:solidFill>
                <a:srgbClr val="C00000"/>
              </a:solidFill>
            </a:endParaRPr>
          </a:p>
        </p:txBody>
      </p:sp>
      <p:cxnSp>
        <p:nvCxnSpPr>
          <p:cNvPr id="43" name="Connecteur droit 42"/>
          <p:cNvCxnSpPr>
            <a:endCxn id="4" idx="2"/>
          </p:cNvCxnSpPr>
          <p:nvPr/>
        </p:nvCxnSpPr>
        <p:spPr>
          <a:xfrm>
            <a:off x="4572000" y="2601145"/>
            <a:ext cx="0" cy="1770804"/>
          </a:xfrm>
          <a:prstGeom prst="line">
            <a:avLst/>
          </a:prstGeom>
          <a:ln w="9525" cmpd="sng">
            <a:solidFill>
              <a:srgbClr val="C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à coins arrondis 47"/>
          <p:cNvSpPr/>
          <p:nvPr/>
        </p:nvSpPr>
        <p:spPr>
          <a:xfrm>
            <a:off x="4908455" y="703302"/>
            <a:ext cx="2236506" cy="248428"/>
          </a:xfrm>
          <a:prstGeom prst="wedgeRoundRectCallout">
            <a:avLst>
              <a:gd name="adj1" fmla="val -42560"/>
              <a:gd name="adj2" fmla="val 8507"/>
              <a:gd name="adj3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000" b="1" smtClean="0">
                <a:solidFill>
                  <a:srgbClr val="FF0000"/>
                </a:solidFill>
              </a:rPr>
              <a:t>‘Well-formedness preservation’?</a:t>
            </a:r>
            <a:endParaRPr lang="en-GB" sz="1000" b="1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923395" y="3435846"/>
            <a:ext cx="1648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smtClean="0">
                <a:solidFill>
                  <a:srgbClr val="C00000"/>
                </a:solidFill>
              </a:rPr>
              <a:t>EMF implementation</a:t>
            </a:r>
          </a:p>
          <a:p>
            <a:r>
              <a:rPr lang="fr-FR" sz="1000" u="sng" smtClean="0">
                <a:solidFill>
                  <a:srgbClr val="C00000"/>
                </a:solidFill>
              </a:rPr>
              <a:t>Side effects</a:t>
            </a:r>
            <a:r>
              <a:rPr lang="fr-FR" sz="1000" smtClean="0">
                <a:solidFill>
                  <a:srgbClr val="C00000"/>
                </a:solidFill>
              </a:rPr>
              <a:t> of atomic API operations</a:t>
            </a:r>
            <a:endParaRPr lang="en-GB" sz="1000" dirty="0" err="1" smtClean="0">
              <a:solidFill>
                <a:srgbClr val="C0000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5020040" y="3441022"/>
            <a:ext cx="2416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>
                <a:solidFill>
                  <a:srgbClr val="C00000"/>
                </a:solidFill>
              </a:rPr>
              <a:t>E.g.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rgbClr val="C00000"/>
                </a:solidFill>
              </a:rPr>
              <a:t>Mandatory outgoing edges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rgbClr val="C00000"/>
                </a:solidFill>
              </a:rPr>
              <a:t>Forbidden cycles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smtClean="0">
                <a:solidFill>
                  <a:srgbClr val="C00000"/>
                </a:solidFill>
              </a:rPr>
              <a:t>Etc.</a:t>
            </a:r>
            <a:endParaRPr lang="en-GB" sz="1100" dirty="0" err="1" smtClean="0">
              <a:solidFill>
                <a:srgbClr val="C00000"/>
              </a:solidFill>
            </a:endParaRPr>
          </a:p>
        </p:txBody>
      </p:sp>
      <p:sp>
        <p:nvSpPr>
          <p:cNvPr id="51" name="Rectangle à coins arrondis 50"/>
          <p:cNvSpPr/>
          <p:nvPr/>
        </p:nvSpPr>
        <p:spPr>
          <a:xfrm>
            <a:off x="683568" y="1347614"/>
            <a:ext cx="7776864" cy="324036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ZoneTexte 51"/>
          <p:cNvSpPr txBox="1"/>
          <p:nvPr/>
        </p:nvSpPr>
        <p:spPr>
          <a:xfrm>
            <a:off x="5256372" y="1061316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smtClean="0">
                <a:solidFill>
                  <a:srgbClr val="FF0000"/>
                </a:solidFill>
              </a:rPr>
              <a:t>Take into account</a:t>
            </a:r>
            <a:endParaRPr lang="en-GB" sz="1200" b="1" dirty="0" err="1" smtClean="0">
              <a:solidFill>
                <a:srgbClr val="FF0000"/>
              </a:solidFill>
            </a:endParaRPr>
          </a:p>
        </p:txBody>
      </p:sp>
      <p:sp>
        <p:nvSpPr>
          <p:cNvPr id="53" name="Flèche droite 52"/>
          <p:cNvSpPr/>
          <p:nvPr/>
        </p:nvSpPr>
        <p:spPr>
          <a:xfrm rot="5400000">
            <a:off x="5918744" y="879214"/>
            <a:ext cx="200033" cy="290686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ZoneTexte 53"/>
          <p:cNvSpPr txBox="1"/>
          <p:nvPr/>
        </p:nvSpPr>
        <p:spPr>
          <a:xfrm>
            <a:off x="3612320" y="1062625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smtClean="0">
                <a:solidFill>
                  <a:srgbClr val="FF0000"/>
                </a:solidFill>
              </a:rPr>
              <a:t>Formally specify</a:t>
            </a:r>
            <a:endParaRPr lang="en-GB" sz="1200" b="1" dirty="0" err="1" smtClean="0">
              <a:solidFill>
                <a:srgbClr val="FF0000"/>
              </a:solidFill>
            </a:endParaRPr>
          </a:p>
        </p:txBody>
      </p:sp>
      <p:sp>
        <p:nvSpPr>
          <p:cNvPr id="55" name="Flèche droite 54"/>
          <p:cNvSpPr/>
          <p:nvPr/>
        </p:nvSpPr>
        <p:spPr>
          <a:xfrm rot="10800000">
            <a:off x="5020039" y="1056928"/>
            <a:ext cx="200033" cy="290686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4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48" grpId="0" animBg="1"/>
      <p:bldP spid="50" grpId="0"/>
      <p:bldP spid="51" grpId="0" animBg="1"/>
      <p:bldP spid="52" grpId="0"/>
      <p:bldP spid="53" grpId="0" animBg="1"/>
      <p:bldP spid="54" grpId="0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344553"/>
            <a:ext cx="4968552" cy="866897"/>
          </a:xfrm>
        </p:spPr>
        <p:txBody>
          <a:bodyPr/>
          <a:lstStyle/>
          <a:p>
            <a:r>
              <a:rPr lang="fr-FR" smtClean="0"/>
              <a:t> 3. Handling this piece of the challenge with TLA+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27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 1. Context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1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rapèze 24"/>
          <p:cNvSpPr/>
          <p:nvPr/>
        </p:nvSpPr>
        <p:spPr>
          <a:xfrm>
            <a:off x="2363343" y="2472392"/>
            <a:ext cx="3188677" cy="1723994"/>
          </a:xfrm>
          <a:prstGeom prst="trapezoid">
            <a:avLst>
              <a:gd name="adj" fmla="val 3362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Trapèze 7"/>
          <p:cNvSpPr/>
          <p:nvPr/>
        </p:nvSpPr>
        <p:spPr>
          <a:xfrm>
            <a:off x="2363343" y="2912660"/>
            <a:ext cx="3188677" cy="1283725"/>
          </a:xfrm>
          <a:prstGeom prst="trapezoid">
            <a:avLst>
              <a:gd name="adj" fmla="val 3362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Expected TLA+ usage</a:t>
            </a:r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2747697" y="3843187"/>
            <a:ext cx="244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/>
              <a:t>Specification of metamodels</a:t>
            </a:r>
            <a:endParaRPr lang="en-GB" sz="1100" b="1" dirty="0" err="1" smtClean="0"/>
          </a:p>
        </p:txBody>
      </p:sp>
      <p:sp>
        <p:nvSpPr>
          <p:cNvPr id="5" name="ZoneTexte 4"/>
          <p:cNvSpPr txBox="1"/>
          <p:nvPr/>
        </p:nvSpPr>
        <p:spPr>
          <a:xfrm>
            <a:off x="2913607" y="3413787"/>
            <a:ext cx="2133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/>
              <a:t>Specification of models</a:t>
            </a:r>
            <a:endParaRPr lang="en-GB" sz="1100" b="1" dirty="0" err="1" smtClean="0"/>
          </a:p>
        </p:txBody>
      </p:sp>
      <p:sp>
        <p:nvSpPr>
          <p:cNvPr id="6" name="ZoneTexte 5"/>
          <p:cNvSpPr txBox="1"/>
          <p:nvPr/>
        </p:nvSpPr>
        <p:spPr>
          <a:xfrm>
            <a:off x="2797570" y="2984388"/>
            <a:ext cx="2318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/>
              <a:t>Specification of model APIs</a:t>
            </a:r>
            <a:endParaRPr lang="en-GB" sz="1100" b="1" dirty="0" err="1" smtClean="0"/>
          </a:p>
        </p:txBody>
      </p:sp>
      <p:cxnSp>
        <p:nvCxnSpPr>
          <p:cNvPr id="10" name="Connecteur droit 9"/>
          <p:cNvCxnSpPr/>
          <p:nvPr/>
        </p:nvCxnSpPr>
        <p:spPr>
          <a:xfrm>
            <a:off x="2498949" y="3766987"/>
            <a:ext cx="2913184" cy="0"/>
          </a:xfrm>
          <a:prstGeom prst="line">
            <a:avLst/>
          </a:prstGeom>
          <a:ln w="9525" cmpd="sng">
            <a:solidFill>
              <a:schemeClr val="bg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62570" y="3336841"/>
            <a:ext cx="2592288" cy="0"/>
          </a:xfrm>
          <a:prstGeom prst="line">
            <a:avLst/>
          </a:prstGeom>
          <a:ln w="9525" cmpd="sng">
            <a:solidFill>
              <a:schemeClr val="bg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5728976" y="3983415"/>
            <a:ext cx="2315870" cy="425942"/>
          </a:xfrm>
          <a:prstGeom prst="wedgeRoundRectCallout">
            <a:avLst>
              <a:gd name="adj1" fmla="val -62347"/>
              <a:gd name="adj2" fmla="val -3286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smtClean="0">
                <a:solidFill>
                  <a:schemeClr val="tx1"/>
                </a:solidFill>
              </a:rPr>
              <a:t>What are metamodels and their possible characteristics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5728977" y="3306028"/>
            <a:ext cx="2315870" cy="430146"/>
          </a:xfrm>
          <a:prstGeom prst="wedgeRoundRectCallout">
            <a:avLst>
              <a:gd name="adj1" fmla="val -70104"/>
              <a:gd name="adj2" fmla="val -571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smtClean="0">
                <a:solidFill>
                  <a:schemeClr val="tx1"/>
                </a:solidFill>
              </a:rPr>
              <a:t>What are models for a given metamodel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5733277" y="2554864"/>
            <a:ext cx="2315871" cy="592950"/>
          </a:xfrm>
          <a:prstGeom prst="wedgeRoundRectCallout">
            <a:avLst>
              <a:gd name="adj1" fmla="val -75993"/>
              <a:gd name="adj2" fmla="val 632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smtClean="0">
                <a:solidFill>
                  <a:schemeClr val="tx1"/>
                </a:solidFill>
              </a:rPr>
              <a:t>What are model APIs and </a:t>
            </a:r>
            <a:r>
              <a:rPr lang="fr-FR" sz="1100" u="sng" smtClean="0">
                <a:solidFill>
                  <a:schemeClr val="tx1"/>
                </a:solidFill>
              </a:rPr>
              <a:t>how they affect models</a:t>
            </a:r>
            <a:r>
              <a:rPr lang="fr-FR" sz="1100" smtClean="0">
                <a:solidFill>
                  <a:schemeClr val="tx1"/>
                </a:solidFill>
              </a:rPr>
              <a:t> through side effects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5190742" y="1823051"/>
            <a:ext cx="2693626" cy="402099"/>
          </a:xfrm>
          <a:prstGeom prst="wedgeRoundRectCallout">
            <a:avLst>
              <a:gd name="adj1" fmla="val -58136"/>
              <a:gd name="adj2" fmla="val 1728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smtClean="0">
                <a:solidFill>
                  <a:schemeClr val="tx1"/>
                </a:solidFill>
              </a:rPr>
              <a:t>What the (sync/merge) algorithm does in terms of API calls on models</a:t>
            </a:r>
            <a:endParaRPr lang="en-GB" sz="1100">
              <a:solidFill>
                <a:schemeClr val="tx1"/>
              </a:solidFill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2794276" y="2912661"/>
            <a:ext cx="2322000" cy="0"/>
          </a:xfrm>
          <a:prstGeom prst="line">
            <a:avLst/>
          </a:prstGeom>
          <a:ln w="9525" cmpd="sng">
            <a:solidFill>
              <a:schemeClr val="bg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840836" y="2554864"/>
            <a:ext cx="22342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Specification of algorithm X</a:t>
            </a:r>
            <a:endParaRPr lang="en-GB" sz="1100" dirty="0" err="1" smtClean="0"/>
          </a:p>
        </p:txBody>
      </p:sp>
      <p:sp>
        <p:nvSpPr>
          <p:cNvPr id="26" name="Accolade ouvrante 25"/>
          <p:cNvSpPr/>
          <p:nvPr/>
        </p:nvSpPr>
        <p:spPr>
          <a:xfrm>
            <a:off x="2099846" y="2900984"/>
            <a:ext cx="155448" cy="1302603"/>
          </a:xfrm>
          <a:prstGeom prst="leftBrace">
            <a:avLst/>
          </a:prstGeom>
          <a:ln w="952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971600" y="3336841"/>
            <a:ext cx="118326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How EMF ‘works’</a:t>
            </a:r>
            <a:endParaRPr lang="en-GB" sz="1100" dirty="0" err="1" smtClean="0"/>
          </a:p>
        </p:txBody>
      </p:sp>
      <p:sp>
        <p:nvSpPr>
          <p:cNvPr id="32" name="ZoneTexte 31"/>
          <p:cNvSpPr txBox="1"/>
          <p:nvPr/>
        </p:nvSpPr>
        <p:spPr>
          <a:xfrm>
            <a:off x="2527097" y="1144983"/>
            <a:ext cx="2856357" cy="6001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>
                <a:solidFill>
                  <a:srgbClr val="FF0000"/>
                </a:solidFill>
              </a:rPr>
              <a:t>Expected properties of algorithm</a:t>
            </a:r>
          </a:p>
          <a:p>
            <a:pPr algn="ctr"/>
            <a:r>
              <a:rPr lang="fr-FR" sz="1100" smtClean="0">
                <a:solidFill>
                  <a:srgbClr val="FF0000"/>
                </a:solidFill>
              </a:rPr>
              <a:t>Example: well-formedness preservation</a:t>
            </a:r>
            <a:br>
              <a:rPr lang="fr-FR" sz="1100" smtClean="0">
                <a:solidFill>
                  <a:srgbClr val="FF0000"/>
                </a:solidFill>
              </a:rPr>
            </a:br>
            <a:r>
              <a:rPr lang="fr-FR" sz="1100" smtClean="0">
                <a:solidFill>
                  <a:srgbClr val="FF0000"/>
                </a:solidFill>
              </a:rPr>
              <a:t>[for all models, for all metamodels]</a:t>
            </a:r>
            <a:endParaRPr lang="en-GB" sz="1100" dirty="0" err="1" smtClean="0">
              <a:solidFill>
                <a:srgbClr val="FF0000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3696538" y="1745147"/>
            <a:ext cx="567255" cy="727245"/>
            <a:chOff x="2953859" y="1745147"/>
            <a:chExt cx="567255" cy="727245"/>
          </a:xfrm>
        </p:grpSpPr>
        <p:cxnSp>
          <p:nvCxnSpPr>
            <p:cNvPr id="34" name="Connecteur droit avec flèche 33"/>
            <p:cNvCxnSpPr>
              <a:stCxn id="25" idx="0"/>
              <a:endCxn id="32" idx="2"/>
            </p:cNvCxnSpPr>
            <p:nvPr/>
          </p:nvCxnSpPr>
          <p:spPr>
            <a:xfrm flipH="1" flipV="1">
              <a:off x="3212597" y="1745147"/>
              <a:ext cx="2406" cy="727245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prstDash val="solid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 rot="19130837">
              <a:off x="2953859" y="2041248"/>
              <a:ext cx="567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smtClean="0"/>
                <a:t>verify</a:t>
              </a:r>
              <a:endParaRPr lang="en-GB" sz="800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51312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  <p:bldP spid="5" grpId="0"/>
      <p:bldP spid="6" grpId="0"/>
      <p:bldP spid="18" grpId="0" animBg="1"/>
      <p:bldP spid="19" grpId="0" animBg="1"/>
      <p:bldP spid="20" grpId="0" animBg="1"/>
      <p:bldP spid="13" grpId="0" animBg="1"/>
      <p:bldP spid="22" grpId="0"/>
      <p:bldP spid="26" grpId="0" animBg="1"/>
      <p:bldP spid="27" grpId="0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èze 7"/>
          <p:cNvSpPr/>
          <p:nvPr/>
        </p:nvSpPr>
        <p:spPr>
          <a:xfrm>
            <a:off x="2366115" y="2912660"/>
            <a:ext cx="3188677" cy="1283725"/>
          </a:xfrm>
          <a:prstGeom prst="trapezoid">
            <a:avLst>
              <a:gd name="adj" fmla="val 33624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Done so far</a:t>
            </a:r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2750469" y="3843187"/>
            <a:ext cx="2443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/>
              <a:t>Specification of metamodels</a:t>
            </a:r>
            <a:endParaRPr lang="en-GB" sz="1100" b="1" dirty="0" err="1" smtClean="0"/>
          </a:p>
        </p:txBody>
      </p:sp>
      <p:sp>
        <p:nvSpPr>
          <p:cNvPr id="5" name="ZoneTexte 4"/>
          <p:cNvSpPr txBox="1"/>
          <p:nvPr/>
        </p:nvSpPr>
        <p:spPr>
          <a:xfrm>
            <a:off x="2916379" y="3413787"/>
            <a:ext cx="21331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/>
              <a:t>Specification of models</a:t>
            </a:r>
            <a:endParaRPr lang="en-GB" sz="1100" b="1" dirty="0" err="1" smtClean="0"/>
          </a:p>
        </p:txBody>
      </p:sp>
      <p:sp>
        <p:nvSpPr>
          <p:cNvPr id="6" name="ZoneTexte 5"/>
          <p:cNvSpPr txBox="1"/>
          <p:nvPr/>
        </p:nvSpPr>
        <p:spPr>
          <a:xfrm>
            <a:off x="2800342" y="2984388"/>
            <a:ext cx="2318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/>
              <a:t>Specification of model APIs</a:t>
            </a:r>
            <a:endParaRPr lang="en-GB" sz="1100" b="1" dirty="0" err="1" smtClean="0"/>
          </a:p>
        </p:txBody>
      </p:sp>
      <p:cxnSp>
        <p:nvCxnSpPr>
          <p:cNvPr id="10" name="Connecteur droit 9"/>
          <p:cNvCxnSpPr/>
          <p:nvPr/>
        </p:nvCxnSpPr>
        <p:spPr>
          <a:xfrm>
            <a:off x="2501721" y="3766987"/>
            <a:ext cx="2913184" cy="0"/>
          </a:xfrm>
          <a:prstGeom prst="line">
            <a:avLst/>
          </a:prstGeom>
          <a:ln w="9525" cmpd="sng">
            <a:solidFill>
              <a:schemeClr val="bg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65342" y="3336841"/>
            <a:ext cx="2592288" cy="0"/>
          </a:xfrm>
          <a:prstGeom prst="line">
            <a:avLst/>
          </a:prstGeom>
          <a:ln w="9525" cmpd="sng">
            <a:solidFill>
              <a:schemeClr val="bg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97048" y="2912661"/>
            <a:ext cx="2322000" cy="0"/>
          </a:xfrm>
          <a:prstGeom prst="line">
            <a:avLst/>
          </a:prstGeom>
          <a:ln w="9525" cmpd="sng">
            <a:solidFill>
              <a:schemeClr val="bg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ccolade ouvrante 25"/>
          <p:cNvSpPr/>
          <p:nvPr/>
        </p:nvSpPr>
        <p:spPr>
          <a:xfrm>
            <a:off x="2102618" y="2900984"/>
            <a:ext cx="155448" cy="1302603"/>
          </a:xfrm>
          <a:prstGeom prst="leftBrace">
            <a:avLst/>
          </a:prstGeom>
          <a:ln w="952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ZoneTexte 26"/>
          <p:cNvSpPr txBox="1"/>
          <p:nvPr/>
        </p:nvSpPr>
        <p:spPr>
          <a:xfrm>
            <a:off x="974372" y="3336841"/>
            <a:ext cx="118326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/>
              <a:t>How EMF ‘works’</a:t>
            </a:r>
            <a:endParaRPr lang="en-GB" sz="1100" dirty="0" err="1" smtClean="0"/>
          </a:p>
        </p:txBody>
      </p:sp>
      <p:sp>
        <p:nvSpPr>
          <p:cNvPr id="23" name="ZoneTexte 22"/>
          <p:cNvSpPr txBox="1"/>
          <p:nvPr/>
        </p:nvSpPr>
        <p:spPr>
          <a:xfrm>
            <a:off x="2645548" y="1785449"/>
            <a:ext cx="2644188" cy="430887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smtClean="0">
                <a:solidFill>
                  <a:srgbClr val="FF0000"/>
                </a:solidFill>
              </a:rPr>
              <a:t>Expected known, general</a:t>
            </a:r>
            <a:br>
              <a:rPr lang="fr-FR" sz="1100" smtClean="0">
                <a:solidFill>
                  <a:srgbClr val="FF0000"/>
                </a:solidFill>
              </a:rPr>
            </a:br>
            <a:r>
              <a:rPr lang="fr-FR" sz="1100" smtClean="0">
                <a:solidFill>
                  <a:srgbClr val="FF0000"/>
                </a:solidFill>
              </a:rPr>
              <a:t>properties of EMF</a:t>
            </a:r>
            <a:endParaRPr lang="en-GB" sz="1100" dirty="0" err="1" smtClean="0">
              <a:solidFill>
                <a:srgbClr val="FF0000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676826" y="2216336"/>
            <a:ext cx="567255" cy="696324"/>
            <a:chOff x="2991196" y="2216336"/>
            <a:chExt cx="567255" cy="696324"/>
          </a:xfrm>
        </p:grpSpPr>
        <p:cxnSp>
          <p:nvCxnSpPr>
            <p:cNvPr id="24" name="Connecteur droit avec flèche 23"/>
            <p:cNvCxnSpPr>
              <a:stCxn id="8" idx="0"/>
              <a:endCxn id="23" idx="2"/>
            </p:cNvCxnSpPr>
            <p:nvPr/>
          </p:nvCxnSpPr>
          <p:spPr>
            <a:xfrm flipV="1">
              <a:off x="3282444" y="2216336"/>
              <a:ext cx="7188" cy="696324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prstDash val="solid"/>
              <a:tailEnd type="triangle" w="med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 rot="19130837">
              <a:off x="2991196" y="2515761"/>
              <a:ext cx="56725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smtClean="0"/>
                <a:t>verify</a:t>
              </a:r>
              <a:endParaRPr lang="en-GB" sz="800" b="1" dirty="0" err="1" smtClean="0"/>
            </a:p>
          </p:txBody>
        </p:sp>
      </p:grpSp>
      <p:grpSp>
        <p:nvGrpSpPr>
          <p:cNvPr id="15" name="Groupe 14"/>
          <p:cNvGrpSpPr/>
          <p:nvPr/>
        </p:nvGrpSpPr>
        <p:grpSpPr>
          <a:xfrm rot="21238293">
            <a:off x="1952164" y="2039892"/>
            <a:ext cx="1110463" cy="1132289"/>
            <a:chOff x="1246188" y="2015528"/>
            <a:chExt cx="1110463" cy="1132289"/>
          </a:xfrm>
        </p:grpSpPr>
        <p:sp>
          <p:nvSpPr>
            <p:cNvPr id="13" name="Flèche en arc 12"/>
            <p:cNvSpPr/>
            <p:nvPr/>
          </p:nvSpPr>
          <p:spPr>
            <a:xfrm rot="16200000" flipH="1">
              <a:off x="1359537" y="2150704"/>
              <a:ext cx="1132289" cy="861938"/>
            </a:xfrm>
            <a:prstGeom prst="circularArrow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 rot="19524137">
              <a:off x="1246188" y="2457280"/>
              <a:ext cx="7151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b="1" smtClean="0"/>
                <a:t>validate</a:t>
              </a:r>
              <a:endParaRPr lang="en-GB" sz="800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3891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Specification of metamodels</a:t>
            </a:r>
            <a:endParaRPr lang="en-GB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50" y="614565"/>
            <a:ext cx="4515390" cy="3951545"/>
          </a:xfrm>
        </p:spPr>
      </p:pic>
      <p:sp>
        <p:nvSpPr>
          <p:cNvPr id="4" name="Rectangle 3"/>
          <p:cNvSpPr/>
          <p:nvPr/>
        </p:nvSpPr>
        <p:spPr>
          <a:xfrm>
            <a:off x="505968" y="4514851"/>
            <a:ext cx="582168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b="1" smtClean="0">
                <a:solidFill>
                  <a:schemeClr val="bg1">
                    <a:lumMod val="50000"/>
                  </a:schemeClr>
                </a:solidFill>
              </a:rPr>
              <a:t>Source: https</a:t>
            </a:r>
            <a:r>
              <a:rPr lang="en-GB" sz="700" b="1">
                <a:solidFill>
                  <a:schemeClr val="bg1">
                    <a:lumMod val="50000"/>
                  </a:schemeClr>
                </a:solidFill>
              </a:rPr>
              <a:t>://download.eclipse.org/modeling/emf/emf/javadoc/2.11/org/eclipse/emf/ecore/doc-files/EcoreRelations.gif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46167" y="2211710"/>
            <a:ext cx="149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smtClean="0"/>
              <a:t>Official definition of Ecore</a:t>
            </a:r>
            <a:endParaRPr lang="en-GB" sz="1200" b="1" dirty="0" err="1" smtClean="0"/>
          </a:p>
        </p:txBody>
      </p:sp>
      <p:sp>
        <p:nvSpPr>
          <p:cNvPr id="7" name="ZoneTexte 6"/>
          <p:cNvSpPr txBox="1"/>
          <p:nvPr/>
        </p:nvSpPr>
        <p:spPr>
          <a:xfrm>
            <a:off x="4716016" y="68927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smtClean="0"/>
              <a:t>+ Constraints</a:t>
            </a:r>
            <a:endParaRPr lang="en-GB" sz="12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945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Specification </a:t>
            </a:r>
            <a:r>
              <a:rPr lang="fr-FR"/>
              <a:t>of </a:t>
            </a:r>
            <a:r>
              <a:rPr lang="fr-FR" smtClean="0"/>
              <a:t>metamodels</a:t>
            </a:r>
            <a:endParaRPr lang="en-GB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50" y="614565"/>
            <a:ext cx="4515390" cy="3951545"/>
          </a:xfrm>
        </p:spPr>
      </p:pic>
      <p:sp>
        <p:nvSpPr>
          <p:cNvPr id="6" name="Rectangle 5"/>
          <p:cNvSpPr/>
          <p:nvPr/>
        </p:nvSpPr>
        <p:spPr>
          <a:xfrm>
            <a:off x="2002536" y="642492"/>
            <a:ext cx="4873720" cy="106438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949041" y="1706880"/>
            <a:ext cx="3822311" cy="17532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23587" y="3452880"/>
            <a:ext cx="2869693" cy="106197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182369" y="3480808"/>
            <a:ext cx="950976" cy="82614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209139" y="1718905"/>
            <a:ext cx="720000" cy="3888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97233" y="2495550"/>
            <a:ext cx="750427" cy="95733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574925" y="2449830"/>
            <a:ext cx="374400" cy="45719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260059" y="4152900"/>
            <a:ext cx="1063528" cy="38758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294868" y="4107307"/>
            <a:ext cx="45719" cy="4571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412458" y="3790076"/>
            <a:ext cx="880141" cy="675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167983" y="3460023"/>
            <a:ext cx="1155604" cy="144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67" y="1541652"/>
            <a:ext cx="2886820" cy="23518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ZoneTexte 18"/>
          <p:cNvSpPr txBox="1"/>
          <p:nvPr/>
        </p:nvSpPr>
        <p:spPr>
          <a:xfrm>
            <a:off x="446167" y="2211710"/>
            <a:ext cx="149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/>
              <a:t>Abstracting away </a:t>
            </a:r>
            <a:r>
              <a:rPr lang="fr-FR" sz="1200" b="1" smtClean="0"/>
              <a:t>by focussing on the problem…</a:t>
            </a:r>
            <a:endParaRPr lang="en-GB" sz="1200" b="1"/>
          </a:p>
        </p:txBody>
      </p:sp>
      <p:sp>
        <p:nvSpPr>
          <p:cNvPr id="18" name="ZoneTexte 17"/>
          <p:cNvSpPr txBox="1"/>
          <p:nvPr/>
        </p:nvSpPr>
        <p:spPr>
          <a:xfrm>
            <a:off x="4716016" y="69158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smtClean="0"/>
              <a:t>+ Constraints</a:t>
            </a:r>
            <a:endParaRPr lang="en-GB" sz="1200" b="1" dirty="0" err="1" smtClean="0"/>
          </a:p>
        </p:txBody>
      </p:sp>
      <p:sp>
        <p:nvSpPr>
          <p:cNvPr id="20" name="Rectangle à coins arrondis 19"/>
          <p:cNvSpPr/>
          <p:nvPr/>
        </p:nvSpPr>
        <p:spPr>
          <a:xfrm>
            <a:off x="6710632" y="4087436"/>
            <a:ext cx="1761663" cy="284514"/>
          </a:xfrm>
          <a:prstGeom prst="wedgeRoundRectCallout">
            <a:avLst>
              <a:gd name="adj1" fmla="val -10393"/>
              <a:gd name="adj2" fmla="val -1320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b="1" smtClean="0">
                <a:solidFill>
                  <a:schemeClr val="tx1"/>
                </a:solidFill>
              </a:rPr>
              <a:t>~100 lines of TLA+</a:t>
            </a:r>
          </a:p>
        </p:txBody>
      </p:sp>
    </p:spTree>
    <p:extLst>
      <p:ext uri="{BB962C8B-B14F-4D97-AF65-F5344CB8AC3E}">
        <p14:creationId xmlns:p14="http://schemas.microsoft.com/office/powerpoint/2010/main" val="290844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Specification of models</a:t>
            </a:r>
            <a:endParaRPr lang="en-GB"/>
          </a:p>
        </p:txBody>
      </p:sp>
      <p:grpSp>
        <p:nvGrpSpPr>
          <p:cNvPr id="19" name="Groupe 18"/>
          <p:cNvGrpSpPr/>
          <p:nvPr/>
        </p:nvGrpSpPr>
        <p:grpSpPr>
          <a:xfrm>
            <a:off x="3197625" y="3632821"/>
            <a:ext cx="1383712" cy="454859"/>
            <a:chOff x="2165350" y="1403350"/>
            <a:chExt cx="1383712" cy="454859"/>
          </a:xfrm>
        </p:grpSpPr>
        <p:sp>
          <p:nvSpPr>
            <p:cNvPr id="20" name="Rectangle 19"/>
            <p:cNvSpPr/>
            <p:nvPr/>
          </p:nvSpPr>
          <p:spPr>
            <a:xfrm>
              <a:off x="2165350" y="1403350"/>
              <a:ext cx="1383712" cy="4548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smtClean="0">
                  <a:solidFill>
                    <a:schemeClr val="tx1">
                      <a:lumMod val="50000"/>
                    </a:schemeClr>
                  </a:solidFill>
                </a:rPr>
                <a:t>Resource</a:t>
              </a:r>
              <a:endParaRPr lang="en-GB" sz="9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2165350" y="1625600"/>
              <a:ext cx="1383712" cy="0"/>
            </a:xfrm>
            <a:prstGeom prst="line">
              <a:avLst/>
            </a:prstGeom>
            <a:ln w="9525" cmpd="sng">
              <a:solidFill>
                <a:srgbClr val="C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3191275" y="2573885"/>
            <a:ext cx="1383712" cy="454859"/>
            <a:chOff x="2165350" y="1403350"/>
            <a:chExt cx="1383712" cy="454859"/>
          </a:xfrm>
        </p:grpSpPr>
        <p:sp>
          <p:nvSpPr>
            <p:cNvPr id="24" name="Rectangle 23"/>
            <p:cNvSpPr/>
            <p:nvPr/>
          </p:nvSpPr>
          <p:spPr>
            <a:xfrm>
              <a:off x="2165350" y="1403350"/>
              <a:ext cx="1383712" cy="4548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smtClean="0">
                  <a:solidFill>
                    <a:schemeClr val="tx1">
                      <a:lumMod val="50000"/>
                    </a:schemeClr>
                  </a:solidFill>
                </a:rPr>
                <a:t>Setting</a:t>
              </a:r>
              <a:endParaRPr lang="en-GB" sz="9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5" name="Connecteur droit 24"/>
            <p:cNvCxnSpPr/>
            <p:nvPr/>
          </p:nvCxnSpPr>
          <p:spPr>
            <a:xfrm>
              <a:off x="2165350" y="1625600"/>
              <a:ext cx="1383712" cy="0"/>
            </a:xfrm>
            <a:prstGeom prst="line">
              <a:avLst/>
            </a:prstGeom>
            <a:ln w="9525" cmpd="sng">
              <a:solidFill>
                <a:srgbClr val="C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e 25"/>
          <p:cNvGrpSpPr/>
          <p:nvPr/>
        </p:nvGrpSpPr>
        <p:grpSpPr>
          <a:xfrm>
            <a:off x="633323" y="2573886"/>
            <a:ext cx="1383712" cy="454859"/>
            <a:chOff x="2165350" y="1403350"/>
            <a:chExt cx="1383712" cy="454859"/>
          </a:xfrm>
        </p:grpSpPr>
        <p:sp>
          <p:nvSpPr>
            <p:cNvPr id="27" name="Rectangle 26"/>
            <p:cNvSpPr/>
            <p:nvPr/>
          </p:nvSpPr>
          <p:spPr>
            <a:xfrm>
              <a:off x="2165350" y="1403350"/>
              <a:ext cx="1383712" cy="4548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smtClean="0">
                  <a:solidFill>
                    <a:schemeClr val="tx1">
                      <a:lumMod val="50000"/>
                    </a:schemeClr>
                  </a:solidFill>
                </a:rPr>
                <a:t>Element</a:t>
              </a:r>
              <a:endParaRPr lang="en-GB" sz="9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8" name="Connecteur droit 27"/>
            <p:cNvCxnSpPr/>
            <p:nvPr/>
          </p:nvCxnSpPr>
          <p:spPr>
            <a:xfrm>
              <a:off x="2165350" y="1625600"/>
              <a:ext cx="1383712" cy="0"/>
            </a:xfrm>
            <a:prstGeom prst="line">
              <a:avLst/>
            </a:prstGeom>
            <a:ln w="9525" cmpd="sng">
              <a:solidFill>
                <a:srgbClr val="C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/>
          <p:cNvGrpSpPr/>
          <p:nvPr/>
        </p:nvGrpSpPr>
        <p:grpSpPr>
          <a:xfrm>
            <a:off x="4111956" y="1440550"/>
            <a:ext cx="1391699" cy="325771"/>
            <a:chOff x="2157363" y="1792847"/>
            <a:chExt cx="1391699" cy="325771"/>
          </a:xfrm>
        </p:grpSpPr>
        <p:sp>
          <p:nvSpPr>
            <p:cNvPr id="4" name="Rectangle 3"/>
            <p:cNvSpPr/>
            <p:nvPr/>
          </p:nvSpPr>
          <p:spPr>
            <a:xfrm>
              <a:off x="2157363" y="1792847"/>
              <a:ext cx="1383712" cy="325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900" smtClean="0">
                  <a:solidFill>
                    <a:schemeClr val="tx1">
                      <a:lumMod val="50000"/>
                    </a:schemeClr>
                  </a:solidFill>
                </a:rPr>
                <a:t>Reference</a:t>
              </a:r>
              <a:endParaRPr lang="en-GB" sz="9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7" name="Connecteur droit 6"/>
            <p:cNvCxnSpPr/>
            <p:nvPr/>
          </p:nvCxnSpPr>
          <p:spPr>
            <a:xfrm>
              <a:off x="2165350" y="2018065"/>
              <a:ext cx="1383712" cy="0"/>
            </a:xfrm>
            <a:prstGeom prst="line">
              <a:avLst/>
            </a:prstGeom>
            <a:ln w="9525" cmpd="sng">
              <a:solidFill>
                <a:srgbClr val="C0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necteur en angle 35"/>
          <p:cNvCxnSpPr>
            <a:stCxn id="27" idx="3"/>
            <a:endCxn id="24" idx="1"/>
          </p:cNvCxnSpPr>
          <p:nvPr/>
        </p:nvCxnSpPr>
        <p:spPr>
          <a:xfrm flipV="1">
            <a:off x="2017035" y="2801315"/>
            <a:ext cx="1174240" cy="1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/>
          <p:cNvCxnSpPr>
            <a:stCxn id="24" idx="3"/>
            <a:endCxn id="4" idx="2"/>
          </p:cNvCxnSpPr>
          <p:nvPr/>
        </p:nvCxnSpPr>
        <p:spPr>
          <a:xfrm flipV="1">
            <a:off x="4574987" y="1766321"/>
            <a:ext cx="228825" cy="1034994"/>
          </a:xfrm>
          <a:prstGeom prst="bentConnector2">
            <a:avLst/>
          </a:prstGeom>
          <a:ln w="9525" cmpd="sng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ngle 49"/>
          <p:cNvCxnSpPr>
            <a:stCxn id="27" idx="2"/>
            <a:endCxn id="20" idx="1"/>
          </p:cNvCxnSpPr>
          <p:nvPr/>
        </p:nvCxnSpPr>
        <p:spPr>
          <a:xfrm rot="16200000" flipH="1">
            <a:off x="1845649" y="2508275"/>
            <a:ext cx="831506" cy="1872446"/>
          </a:xfrm>
          <a:prstGeom prst="bentConnector2">
            <a:avLst/>
          </a:prstGeom>
          <a:ln w="9525" cmpd="sng">
            <a:solidFill>
              <a:schemeClr val="tx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ZoneTexte 53"/>
          <p:cNvSpPr txBox="1"/>
          <p:nvPr/>
        </p:nvSpPr>
        <p:spPr>
          <a:xfrm>
            <a:off x="1358340" y="3020163"/>
            <a:ext cx="4555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smtClean="0">
                <a:solidFill>
                  <a:schemeClr val="tx1">
                    <a:lumMod val="50000"/>
                  </a:schemeClr>
                </a:solidFill>
              </a:rPr>
              <a:t>roots</a:t>
            </a:r>
            <a:endParaRPr lang="en-GB" sz="9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4105750" y="1784973"/>
            <a:ext cx="7393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smtClean="0">
                <a:solidFill>
                  <a:schemeClr val="tx1">
                    <a:lumMod val="50000"/>
                  </a:schemeClr>
                </a:solidFill>
              </a:rPr>
              <a:t>reference</a:t>
            </a:r>
            <a:endParaRPr lang="en-GB" sz="9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618432" y="2549745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smtClean="0">
                <a:solidFill>
                  <a:schemeClr val="tx1">
                    <a:lumMod val="50000"/>
                  </a:schemeClr>
                </a:solidFill>
              </a:rPr>
              <a:t>settings</a:t>
            </a:r>
            <a:endParaRPr lang="en-GB" sz="9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59" name="Connecteur en angle 58"/>
          <p:cNvCxnSpPr>
            <a:stCxn id="24" idx="0"/>
            <a:endCxn id="27" idx="0"/>
          </p:cNvCxnSpPr>
          <p:nvPr/>
        </p:nvCxnSpPr>
        <p:spPr>
          <a:xfrm rot="16200000" flipH="1" flipV="1">
            <a:off x="2604154" y="1294909"/>
            <a:ext cx="1" cy="2557952"/>
          </a:xfrm>
          <a:prstGeom prst="bentConnector3">
            <a:avLst>
              <a:gd name="adj1" fmla="val -22860000000"/>
            </a:avLst>
          </a:prstGeom>
          <a:ln w="9525" cmpd="sng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1051705" y="2110444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smtClean="0">
                <a:solidFill>
                  <a:schemeClr val="tx1">
                    <a:lumMod val="50000"/>
                  </a:schemeClr>
                </a:solidFill>
              </a:rPr>
              <a:t>values</a:t>
            </a:r>
            <a:endParaRPr lang="en-GB" sz="9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6" name="Accolade fermante 65"/>
          <p:cNvSpPr/>
          <p:nvPr/>
        </p:nvSpPr>
        <p:spPr>
          <a:xfrm>
            <a:off x="5049116" y="2110444"/>
            <a:ext cx="216024" cy="1160282"/>
          </a:xfrm>
          <a:prstGeom prst="rightBrace">
            <a:avLst/>
          </a:prstGeom>
          <a:ln w="635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ccolade fermante 66"/>
          <p:cNvSpPr/>
          <p:nvPr/>
        </p:nvSpPr>
        <p:spPr>
          <a:xfrm>
            <a:off x="5047188" y="3327689"/>
            <a:ext cx="216024" cy="881307"/>
          </a:xfrm>
          <a:prstGeom prst="rightBrace">
            <a:avLst/>
          </a:prstGeom>
          <a:ln w="635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ZoneTexte 68"/>
          <p:cNvSpPr txBox="1"/>
          <p:nvPr/>
        </p:nvSpPr>
        <p:spPr>
          <a:xfrm>
            <a:off x="5294203" y="2387756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/>
              <a:t>Models: </a:t>
            </a:r>
            <a:br>
              <a:rPr lang="fr-FR" sz="1100" smtClean="0"/>
            </a:br>
            <a:r>
              <a:rPr lang="fr-FR" sz="1100" b="1" smtClean="0"/>
              <a:t>logical</a:t>
            </a:r>
            <a:r>
              <a:rPr lang="fr-FR" sz="1100" smtClean="0"/>
              <a:t> layer</a:t>
            </a:r>
            <a:endParaRPr lang="en-GB" sz="1100" dirty="0" err="1" smtClean="0"/>
          </a:p>
        </p:txBody>
      </p:sp>
      <p:sp>
        <p:nvSpPr>
          <p:cNvPr id="70" name="ZoneTexte 69"/>
          <p:cNvSpPr txBox="1"/>
          <p:nvPr/>
        </p:nvSpPr>
        <p:spPr>
          <a:xfrm>
            <a:off x="5297830" y="3552898"/>
            <a:ext cx="1578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smtClean="0"/>
              <a:t>Models: </a:t>
            </a:r>
            <a:br>
              <a:rPr lang="fr-FR" sz="1100" smtClean="0"/>
            </a:br>
            <a:r>
              <a:rPr lang="fr-FR" sz="1100" b="1" smtClean="0"/>
              <a:t>persistence</a:t>
            </a:r>
            <a:r>
              <a:rPr lang="fr-FR" sz="1100" smtClean="0"/>
              <a:t> layer</a:t>
            </a:r>
            <a:endParaRPr lang="en-GB" sz="1100" dirty="0" err="1" smtClean="0"/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21" y="1218428"/>
            <a:ext cx="2351661" cy="18424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5" name="Rectangle à coins arrondis 44"/>
          <p:cNvSpPr/>
          <p:nvPr/>
        </p:nvSpPr>
        <p:spPr>
          <a:xfrm>
            <a:off x="6908236" y="3242462"/>
            <a:ext cx="1761663" cy="284514"/>
          </a:xfrm>
          <a:prstGeom prst="wedgeRoundRectCallout">
            <a:avLst>
              <a:gd name="adj1" fmla="val -10393"/>
              <a:gd name="adj2" fmla="val -1320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b="1" smtClean="0">
                <a:solidFill>
                  <a:schemeClr val="tx1"/>
                </a:solidFill>
              </a:rPr>
              <a:t>~300 lines of TLA+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8745" y="99756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 </a:t>
            </a:r>
            <a:r>
              <a:rPr lang="fr-FR" smtClean="0"/>
              <a:t>(Overview)</a:t>
            </a:r>
            <a:endParaRPr lang="en-GB"/>
          </a:p>
        </p:txBody>
      </p:sp>
      <p:sp>
        <p:nvSpPr>
          <p:cNvPr id="48" name="ZoneTexte 47"/>
          <p:cNvSpPr txBox="1"/>
          <p:nvPr/>
        </p:nvSpPr>
        <p:spPr>
          <a:xfrm>
            <a:off x="2124230" y="1727490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smtClean="0"/>
              <a:t>+ Constraints</a:t>
            </a:r>
            <a:endParaRPr lang="en-GB" sz="12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25297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Specification of model APIs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37239" y="1503553"/>
            <a:ext cx="377264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 b="1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public</a:t>
            </a:r>
            <a:r>
              <a:rPr lang="en-GB" sz="500" b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</a:t>
            </a:r>
            <a:r>
              <a:rPr lang="en-GB" sz="500" b="1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void</a:t>
            </a:r>
            <a:r>
              <a:rPr lang="en-GB" sz="500" b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setCrSingleOppSingle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(B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newCrSingleOppSingle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</a:t>
            </a:r>
            <a:r>
              <a:rPr lang="en-GB" sz="500" b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if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(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newCrSingleOppSingle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!= </a:t>
            </a:r>
            <a:r>
              <a:rPr lang="en-GB" sz="500">
                <a:solidFill>
                  <a:srgbClr val="0000C0"/>
                </a:solidFill>
                <a:latin typeface="Consolas" panose="020B0609020204030204" pitchFamily="49" charset="0"/>
                <a:cs typeface="Arial" charset="0"/>
              </a:rPr>
              <a:t>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 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NotificationChain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msgs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=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null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if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(</a:t>
            </a:r>
            <a:r>
              <a:rPr lang="en-GB" sz="500">
                <a:solidFill>
                  <a:srgbClr val="0000C0"/>
                </a:solidFill>
                <a:latin typeface="Consolas" panose="020B0609020204030204" pitchFamily="49" charset="0"/>
                <a:cs typeface="Arial" charset="0"/>
              </a:rPr>
              <a:t>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!=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null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 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msgs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= ((InternalEObject)</a:t>
            </a:r>
            <a:r>
              <a:rPr lang="en-GB" sz="500">
                <a:solidFill>
                  <a:srgbClr val="0000C0"/>
                </a:solidFill>
                <a:latin typeface="Consolas" panose="020B0609020204030204" pitchFamily="49" charset="0"/>
                <a:cs typeface="Arial" charset="0"/>
              </a:rPr>
              <a:t>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).</a:t>
            </a:r>
            <a:r>
              <a:rPr lang="en-GB" sz="500" b="1" u="sng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eInverseRemove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(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this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CodegenTestPackage.</a:t>
            </a:r>
            <a:r>
              <a:rPr lang="en-GB" sz="500" i="1">
                <a:solidFill>
                  <a:srgbClr val="0000C0"/>
                </a:solidFill>
                <a:latin typeface="Consolas" panose="020B0609020204030204" pitchFamily="49" charset="0"/>
                <a:cs typeface="Arial" charset="0"/>
              </a:rPr>
              <a:t>B__BCR_SINGLE_OPP_SINGLE</a:t>
            </a:r>
            <a:r>
              <a:rPr lang="en-GB" sz="500" i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B.</a:t>
            </a:r>
            <a:r>
              <a:rPr lang="en-GB" sz="500" i="1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class</a:t>
            </a:r>
            <a:r>
              <a:rPr lang="en-GB" sz="500" i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</a:t>
            </a:r>
            <a:r>
              <a:rPr lang="en-GB" sz="500" i="1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msgs</a:t>
            </a:r>
            <a:r>
              <a:rPr lang="en-GB" sz="500" i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if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(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newCrSingleOppSingle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!=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null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 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msgs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= ((InternalEObject)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newCrSingleOppSingle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).</a:t>
            </a:r>
            <a:r>
              <a:rPr lang="en-GB" sz="500" b="1" u="sng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eInverseAdd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(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this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CodegenTestPackage.</a:t>
            </a:r>
            <a:r>
              <a:rPr lang="en-GB" sz="500" i="1">
                <a:solidFill>
                  <a:srgbClr val="0000C0"/>
                </a:solidFill>
                <a:latin typeface="Consolas" panose="020B0609020204030204" pitchFamily="49" charset="0"/>
                <a:cs typeface="Arial" charset="0"/>
              </a:rPr>
              <a:t>B__BCR_SINGLE_OPP_SINGLE</a:t>
            </a:r>
            <a:r>
              <a:rPr lang="en-GB" sz="500" i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B.</a:t>
            </a:r>
            <a:r>
              <a:rPr lang="en-GB" sz="500" i="1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class</a:t>
            </a:r>
            <a:r>
              <a:rPr lang="en-GB" sz="500" i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</a:t>
            </a:r>
            <a:r>
              <a:rPr lang="en-GB" sz="500" i="1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msgs</a:t>
            </a:r>
            <a:r>
              <a:rPr lang="en-GB" sz="500" i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msgs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= </a:t>
            </a:r>
            <a:r>
              <a:rPr lang="en-GB" sz="500" u="sng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basicSetCrSingleOppSingle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(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newCrSingleOppSingle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msgs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if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(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msgs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!=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null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msgs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.dispatch();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}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else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if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(eNotificationRequired())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eNotify(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new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ENotificationImpl(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this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Notification.</a:t>
            </a:r>
            <a:r>
              <a:rPr lang="en-GB" sz="500" i="1">
                <a:solidFill>
                  <a:srgbClr val="0000C0"/>
                </a:solidFill>
                <a:latin typeface="Consolas" panose="020B0609020204030204" pitchFamily="49" charset="0"/>
                <a:cs typeface="Arial" charset="0"/>
              </a:rPr>
              <a:t>SET</a:t>
            </a:r>
            <a:r>
              <a:rPr lang="en-GB" sz="500" i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CodegenTestPackage.</a:t>
            </a:r>
            <a:r>
              <a:rPr lang="en-GB" sz="500" i="1">
                <a:solidFill>
                  <a:srgbClr val="0000C0"/>
                </a:solidFill>
                <a:latin typeface="Consolas" panose="020B0609020204030204" pitchFamily="49" charset="0"/>
                <a:cs typeface="Arial" charset="0"/>
              </a:rPr>
              <a:t>A__CR_SINGLE_OPP_SINGLE</a:t>
            </a:r>
            <a:r>
              <a:rPr lang="en-GB" sz="500" i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</a:t>
            </a:r>
            <a:r>
              <a:rPr lang="en-GB" sz="500" i="1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newCrSingleOppSingle</a:t>
            </a:r>
            <a:r>
              <a:rPr lang="en-GB" sz="500" i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</a:t>
            </a:r>
            <a:r>
              <a:rPr lang="en-GB" sz="500" i="1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newCrSingleOppSingle</a:t>
            </a:r>
            <a:r>
              <a:rPr lang="en-GB" sz="500" i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 smtClean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}</a:t>
            </a:r>
            <a:endParaRPr lang="en-US" sz="500" noProof="1">
              <a:solidFill>
                <a:srgbClr val="000000"/>
              </a:solidFill>
              <a:latin typeface="Consolas" panose="020B0609020204030204" pitchFamily="49" charset="0"/>
              <a:cs typeface="Arial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620" y="1349949"/>
            <a:ext cx="2096511" cy="1293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620" y="2692100"/>
            <a:ext cx="2603376" cy="3837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816243" y="2487711"/>
            <a:ext cx="3772649" cy="938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 b="1" smtClean="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public</a:t>
            </a:r>
            <a:r>
              <a:rPr lang="en-GB" sz="500" b="1" smtClean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NotificationChain</a:t>
            </a:r>
            <a:r>
              <a:rPr lang="en-GB" sz="500" b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basicSetCrSingleOppSingle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(B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newCrSingleOppSingle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NotificationChain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msgs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</a:t>
            </a:r>
            <a:r>
              <a:rPr lang="en-GB" sz="500" b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B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oldCrSingleOppSingle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= </a:t>
            </a:r>
            <a:r>
              <a:rPr lang="en-GB" sz="500">
                <a:solidFill>
                  <a:srgbClr val="0000C0"/>
                </a:solidFill>
                <a:latin typeface="Consolas" panose="020B0609020204030204" pitchFamily="49" charset="0"/>
                <a:cs typeface="Arial" charset="0"/>
              </a:rPr>
              <a:t>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</a:t>
            </a:r>
            <a:r>
              <a:rPr lang="en-GB" sz="500">
                <a:solidFill>
                  <a:srgbClr val="0000C0"/>
                </a:solidFill>
                <a:latin typeface="Consolas" panose="020B0609020204030204" pitchFamily="49" charset="0"/>
                <a:cs typeface="Arial" charset="0"/>
              </a:rPr>
              <a:t>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=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newCrSingleOppSingle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if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(eNotificationRequired()) 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ENotificationImpl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notification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=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new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ENotificationImpl(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   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this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Notification.</a:t>
            </a:r>
            <a:r>
              <a:rPr lang="en-GB" sz="500" i="1">
                <a:solidFill>
                  <a:srgbClr val="0000C0"/>
                </a:solidFill>
                <a:latin typeface="Consolas" panose="020B0609020204030204" pitchFamily="49" charset="0"/>
                <a:cs typeface="Arial" charset="0"/>
              </a:rPr>
              <a:t>SET</a:t>
            </a:r>
            <a:r>
              <a:rPr lang="en-GB" sz="500" i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CodegenTestPackage.</a:t>
            </a:r>
            <a:r>
              <a:rPr lang="en-GB" sz="500" i="1">
                <a:solidFill>
                  <a:srgbClr val="0000C0"/>
                </a:solidFill>
                <a:latin typeface="Consolas" panose="020B0609020204030204" pitchFamily="49" charset="0"/>
                <a:cs typeface="Arial" charset="0"/>
              </a:rPr>
              <a:t>A__CR_SINGLE_OPP_SINGLE</a:t>
            </a:r>
            <a:r>
              <a:rPr lang="en-GB" sz="500" i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</a:t>
            </a:r>
            <a:r>
              <a:rPr lang="en-GB" sz="500" i="1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oldCrSingleOppSingle</a:t>
            </a:r>
            <a:r>
              <a:rPr lang="en-GB" sz="500" i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, </a:t>
            </a:r>
            <a:r>
              <a:rPr lang="en-GB" sz="500" i="1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newCrSingleOppSingle</a:t>
            </a:r>
            <a:r>
              <a:rPr lang="en-GB" sz="500" i="1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if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(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msgs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==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null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msgs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=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notification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;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else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msgs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.add(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notification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}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</a:t>
            </a:r>
            <a:r>
              <a:rPr lang="en-GB" sz="500">
                <a:solidFill>
                  <a:srgbClr val="7F0055"/>
                </a:solidFill>
                <a:latin typeface="Consolas" panose="020B0609020204030204" pitchFamily="49" charset="0"/>
                <a:cs typeface="Arial" charset="0"/>
              </a:rPr>
              <a:t>return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</a:t>
            </a:r>
            <a:r>
              <a:rPr lang="en-GB" sz="500">
                <a:solidFill>
                  <a:srgbClr val="6A3E3E"/>
                </a:solidFill>
                <a:latin typeface="Consolas" panose="020B0609020204030204" pitchFamily="49" charset="0"/>
                <a:cs typeface="Arial" charset="0"/>
              </a:rPr>
              <a:t>msgs</a:t>
            </a: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50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922392" y="2826992"/>
            <a:ext cx="3857550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</a:t>
            </a:r>
            <a:r>
              <a:rPr kumimoji="0" lang="en-GB" sz="500" b="1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public</a:t>
            </a:r>
            <a:r>
              <a:rPr kumimoji="0" lang="en-GB" sz="5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NotificationChain eInverseAdd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(InternalEObject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otherEnd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,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int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featureID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, NotificationChain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msgs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)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switch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(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featureID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)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 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case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CodegenTestPackage.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B__BCR_SINGLE_OPP_SINGLE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   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if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(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bCrSingleOppSingle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!=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null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     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msgs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= ((InternalEObject)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bCrSingleOppSingle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).</a:t>
            </a:r>
            <a:r>
              <a:rPr kumimoji="0" lang="en-GB" sz="5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eInverseRemove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(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this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, CodegenTestPackage.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A__CR_SINGLE_OPP_SINGLE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, A.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class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, 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msgs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   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return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</a:t>
            </a:r>
            <a:r>
              <a:rPr kumimoji="0" lang="en-GB" sz="5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basicSetBCrSingleOppSingle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((A)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otherEnd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,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msgs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 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case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CodegenTestPackage.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B__BCR_SINGLE_OPP_MANY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   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if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(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bCrSingleOppMany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!=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null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     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msgs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= ((InternalEObject)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bCrSingleOppMany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).</a:t>
            </a:r>
            <a:r>
              <a:rPr kumimoji="0" lang="en-GB" sz="5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eInverseRemove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(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this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, CodegenTestPackage.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A__CR_MANY_OPP_SINGLE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, A.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class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, 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msgs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   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return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</a:t>
            </a:r>
            <a:r>
              <a:rPr kumimoji="0" lang="en-GB" sz="5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basicSetBCrSingleOppMany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((A)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otherEnd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,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msgs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 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case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CodegenTestPackage.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B__BCR_MANY_OPP_SINGLE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   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return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((InternalEList&lt;InternalEObject&gt;)(InternalEList&lt;?&gt;)getBCrManyOppSingle()).</a:t>
            </a:r>
            <a:r>
              <a:rPr kumimoji="0" lang="en-GB" sz="5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basicAdd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(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otherEnd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,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msgs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 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case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CodegenTestPackage.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B__BCR_MANY_OPP_MANY</a:t>
            </a:r>
            <a:r>
              <a:rPr kumimoji="0" lang="en-GB" sz="5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: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   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return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((InternalEList&lt;InternalEObject&gt;)(InternalEList&lt;?&gt;)getBCrManyOppMany()).</a:t>
            </a:r>
            <a:r>
              <a:rPr kumimoji="0" lang="en-GB" sz="500" b="1" i="0" u="sng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basicAdd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(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otherEnd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,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msgs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 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return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super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.eInverseAdd(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otherEnd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,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featureID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, 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6A3E3E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msgs</a:t>
            </a: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Arial" charset="0"/>
              </a:rPr>
              <a:t>  }</a:t>
            </a: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688" y="3120088"/>
            <a:ext cx="1918603" cy="1323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Rectangle 37"/>
          <p:cNvSpPr/>
          <p:nvPr/>
        </p:nvSpPr>
        <p:spPr>
          <a:xfrm>
            <a:off x="175291" y="659141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smtClean="0"/>
              <a:t>Example: setting of a reference that has certain characteristics</a:t>
            </a:r>
            <a:endParaRPr lang="en-GB" sz="1200" b="1"/>
          </a:p>
        </p:txBody>
      </p:sp>
      <p:cxnSp>
        <p:nvCxnSpPr>
          <p:cNvPr id="4" name="Connecteur en arc 3"/>
          <p:cNvCxnSpPr>
            <a:stCxn id="6" idx="3"/>
            <a:endCxn id="9" idx="1"/>
          </p:cNvCxnSpPr>
          <p:nvPr/>
        </p:nvCxnSpPr>
        <p:spPr>
          <a:xfrm flipV="1">
            <a:off x="4509888" y="1996854"/>
            <a:ext cx="1532732" cy="168419"/>
          </a:xfrm>
          <a:prstGeom prst="curvedConnector3">
            <a:avLst/>
          </a:prstGeom>
          <a:ln w="9525" cmpd="sng">
            <a:solidFill>
              <a:schemeClr val="bg2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endCxn id="12" idx="1"/>
          </p:cNvCxnSpPr>
          <p:nvPr/>
        </p:nvCxnSpPr>
        <p:spPr>
          <a:xfrm>
            <a:off x="4616036" y="2747050"/>
            <a:ext cx="1426584" cy="136903"/>
          </a:xfrm>
          <a:prstGeom prst="curvedConnector3">
            <a:avLst/>
          </a:prstGeom>
          <a:ln w="9525" cmpd="sng">
            <a:solidFill>
              <a:schemeClr val="bg2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48832" y="3854931"/>
            <a:ext cx="3916264" cy="747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mtClean="0">
                <a:solidFill>
                  <a:schemeClr val="tx1"/>
                </a:solidFill>
              </a:rPr>
              <a:t>Etc.</a:t>
            </a: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935820" y="921728"/>
            <a:ext cx="622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/>
              <a:t>Java</a:t>
            </a:r>
            <a:endParaRPr lang="en-GB" sz="1100" b="1" dirty="0" err="1" smtClean="0"/>
          </a:p>
        </p:txBody>
      </p:sp>
      <p:sp>
        <p:nvSpPr>
          <p:cNvPr id="40" name="ZoneTexte 39"/>
          <p:cNvSpPr txBox="1"/>
          <p:nvPr/>
        </p:nvSpPr>
        <p:spPr>
          <a:xfrm>
            <a:off x="6755673" y="923136"/>
            <a:ext cx="622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/>
              <a:t>TLA+</a:t>
            </a:r>
            <a:endParaRPr lang="en-GB" sz="1100" b="1" dirty="0" err="1" smtClean="0"/>
          </a:p>
        </p:txBody>
      </p:sp>
      <p:cxnSp>
        <p:nvCxnSpPr>
          <p:cNvPr id="30" name="Connecteur droit 29"/>
          <p:cNvCxnSpPr/>
          <p:nvPr/>
        </p:nvCxnSpPr>
        <p:spPr>
          <a:xfrm>
            <a:off x="5220072" y="1052533"/>
            <a:ext cx="0" cy="3679457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rc 46"/>
          <p:cNvCxnSpPr>
            <a:stCxn id="6" idx="1"/>
            <a:endCxn id="33" idx="1"/>
          </p:cNvCxnSpPr>
          <p:nvPr/>
        </p:nvCxnSpPr>
        <p:spPr>
          <a:xfrm rot="10800000" flipH="1" flipV="1">
            <a:off x="737239" y="2165273"/>
            <a:ext cx="79004" cy="791798"/>
          </a:xfrm>
          <a:prstGeom prst="curvedConnector3">
            <a:avLst>
              <a:gd name="adj1" fmla="val -289352"/>
            </a:avLst>
          </a:prstGeom>
          <a:ln w="19050" cmpd="sng">
            <a:solidFill>
              <a:schemeClr val="bg2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en arc 47"/>
          <p:cNvCxnSpPr>
            <a:stCxn id="6" idx="1"/>
            <a:endCxn id="8" idx="1"/>
          </p:cNvCxnSpPr>
          <p:nvPr/>
        </p:nvCxnSpPr>
        <p:spPr>
          <a:xfrm rot="10800000" flipH="1" flipV="1">
            <a:off x="737238" y="2165272"/>
            <a:ext cx="185153" cy="1515799"/>
          </a:xfrm>
          <a:prstGeom prst="curvedConnector3">
            <a:avLst>
              <a:gd name="adj1" fmla="val -123465"/>
            </a:avLst>
          </a:prstGeom>
          <a:ln w="19050" cmpd="sng">
            <a:solidFill>
              <a:schemeClr val="bg2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rc 50"/>
          <p:cNvCxnSpPr>
            <a:stCxn id="6" idx="1"/>
            <a:endCxn id="14" idx="1"/>
          </p:cNvCxnSpPr>
          <p:nvPr/>
        </p:nvCxnSpPr>
        <p:spPr>
          <a:xfrm rot="10800000" flipH="1" flipV="1">
            <a:off x="737238" y="2165273"/>
            <a:ext cx="311593" cy="2063650"/>
          </a:xfrm>
          <a:prstGeom prst="curvedConnector3">
            <a:avLst>
              <a:gd name="adj1" fmla="val -73365"/>
            </a:avLst>
          </a:prstGeom>
          <a:ln w="19050" cmpd="sng">
            <a:solidFill>
              <a:schemeClr val="bg2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 flipV="1">
            <a:off x="395536" y="1176502"/>
            <a:ext cx="8496944" cy="27096"/>
          </a:xfrm>
          <a:prstGeom prst="line">
            <a:avLst/>
          </a:prstGeom>
          <a:ln w="12700" cmpd="sng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à coins arrondis 35"/>
          <p:cNvSpPr/>
          <p:nvPr/>
        </p:nvSpPr>
        <p:spPr>
          <a:xfrm>
            <a:off x="5346766" y="4228923"/>
            <a:ext cx="2119102" cy="284514"/>
          </a:xfrm>
          <a:prstGeom prst="wedgeRoundRectCallout">
            <a:avLst>
              <a:gd name="adj1" fmla="val -19288"/>
              <a:gd name="adj2" fmla="val -1224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b="1" smtClean="0">
                <a:solidFill>
                  <a:schemeClr val="tx1"/>
                </a:solidFill>
              </a:rPr>
              <a:t>~500 lines of TLA+ overall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221618" y="1946773"/>
            <a:ext cx="576046" cy="314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b="1" smtClean="0"/>
              <a:t>Method calls</a:t>
            </a:r>
            <a:endParaRPr lang="en-GB" sz="700" b="1" dirty="0" err="1" smtClean="0"/>
          </a:p>
        </p:txBody>
      </p:sp>
      <p:cxnSp>
        <p:nvCxnSpPr>
          <p:cNvPr id="78" name="Connecteur en arc 77"/>
          <p:cNvCxnSpPr>
            <a:stCxn id="8" idx="3"/>
            <a:endCxn id="37" idx="1"/>
          </p:cNvCxnSpPr>
          <p:nvPr/>
        </p:nvCxnSpPr>
        <p:spPr>
          <a:xfrm>
            <a:off x="4779942" y="3681072"/>
            <a:ext cx="1477746" cy="100951"/>
          </a:xfrm>
          <a:prstGeom prst="curvedConnector3">
            <a:avLst/>
          </a:prstGeom>
          <a:ln w="9525" cmpd="sng">
            <a:solidFill>
              <a:schemeClr val="bg2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4743529" y="2116416"/>
            <a:ext cx="96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smtClean="0">
                <a:solidFill>
                  <a:schemeClr val="bg2"/>
                </a:solidFill>
              </a:rPr>
              <a:t>‘Visual’ traceability</a:t>
            </a:r>
            <a:endParaRPr lang="en-GB" sz="900" b="1" dirty="0" err="1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2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3" grpId="0" animBg="1"/>
      <p:bldP spid="8" grpId="0" animBg="1"/>
      <p:bldP spid="14" grpId="0" animBg="1"/>
      <p:bldP spid="36" grpId="0" animBg="1"/>
      <p:bldP spid="31" grpId="0"/>
      <p:bldP spid="8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Checking expected properties with TLC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For every </a:t>
            </a:r>
            <a:r>
              <a:rPr lang="fr-FR" smtClean="0"/>
              <a:t>possible metamodel </a:t>
            </a:r>
            <a:r>
              <a:rPr lang="fr-FR"/>
              <a:t>…</a:t>
            </a:r>
          </a:p>
          <a:p>
            <a:r>
              <a:rPr lang="fr-FR"/>
              <a:t>For every possible conforming model …</a:t>
            </a:r>
          </a:p>
          <a:p>
            <a:r>
              <a:rPr lang="fr-FR"/>
              <a:t>For every possible </a:t>
            </a:r>
            <a:r>
              <a:rPr lang="fr-FR" smtClean="0"/>
              <a:t>sequence of API calls </a:t>
            </a:r>
            <a:r>
              <a:rPr lang="fr-FR"/>
              <a:t>on </a:t>
            </a:r>
            <a:r>
              <a:rPr lang="fr-FR" smtClean="0"/>
              <a:t>that </a:t>
            </a:r>
            <a:r>
              <a:rPr lang="fr-FR"/>
              <a:t>model …</a:t>
            </a:r>
          </a:p>
          <a:p>
            <a:endParaRPr lang="fr-FR"/>
          </a:p>
          <a:p>
            <a:r>
              <a:rPr lang="fr-FR"/>
              <a:t>Check that</a:t>
            </a:r>
          </a:p>
          <a:p>
            <a:pPr lvl="1"/>
            <a:r>
              <a:rPr lang="fr-FR" smtClean="0"/>
              <a:t>Well-formedness is broken if and only if</a:t>
            </a:r>
            <a:br>
              <a:rPr lang="fr-FR" smtClean="0"/>
            </a:br>
            <a:r>
              <a:rPr lang="fr-FR" smtClean="0"/>
              <a:t>we are in a known ‘harmful’ scenario 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Expected </a:t>
            </a:r>
            <a:r>
              <a:rPr lang="fr-FR"/>
              <a:t>properties of API operations </a:t>
            </a:r>
            <a:r>
              <a:rPr lang="fr-FR" smtClean="0"/>
              <a:t>hold</a:t>
            </a:r>
          </a:p>
          <a:p>
            <a:pPr lvl="2"/>
            <a:r>
              <a:rPr lang="fr-FR" smtClean="0"/>
              <a:t>Symmetries</a:t>
            </a:r>
            <a:r>
              <a:rPr lang="fr-FR"/>
              <a:t>, </a:t>
            </a:r>
            <a:r>
              <a:rPr lang="fr-FR" smtClean="0"/>
              <a:t>‘neutral’ changes, </a:t>
            </a:r>
            <a:r>
              <a:rPr lang="fr-FR"/>
              <a:t>etc</a:t>
            </a:r>
            <a:r>
              <a:rPr lang="fr-FR" smtClean="0"/>
              <a:t>.</a:t>
            </a:r>
            <a:endParaRPr lang="fr-FR"/>
          </a:p>
        </p:txBody>
      </p:sp>
      <p:sp>
        <p:nvSpPr>
          <p:cNvPr id="4" name="Parenthèse fermante 3"/>
          <p:cNvSpPr/>
          <p:nvPr/>
        </p:nvSpPr>
        <p:spPr>
          <a:xfrm rot="19830683">
            <a:off x="6489529" y="450920"/>
            <a:ext cx="360040" cy="1316394"/>
          </a:xfrm>
          <a:prstGeom prst="rightBracket">
            <a:avLst>
              <a:gd name="adj" fmla="val 213033"/>
            </a:avLst>
          </a:prstGeom>
          <a:ln w="12700" cmpd="sng">
            <a:solidFill>
              <a:schemeClr val="bg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6948264" y="929097"/>
            <a:ext cx="1656184" cy="3600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68275" indent="-168275" algn="l" defTabSz="342900" rtl="0" eaLnBrk="1" latinLnBrk="0" hangingPunct="1">
              <a:lnSpc>
                <a:spcPct val="100000"/>
              </a:lnSpc>
              <a:spcBef>
                <a:spcPts val="450"/>
              </a:spcBef>
              <a:spcAft>
                <a:spcPts val="525"/>
              </a:spcAft>
              <a:buClr>
                <a:schemeClr val="bg2"/>
              </a:buClr>
              <a:buSzPct val="90000"/>
              <a:buFont typeface="Century Gothic" panose="020B0502020202020204" pitchFamily="34" charset="0"/>
              <a:buChar char="▌"/>
              <a:tabLst>
                <a:tab pos="739379" algn="l"/>
              </a:tabLst>
              <a:defRPr lang="fr-FR"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4488" indent="-176213" algn="l" defTabSz="342900" rtl="0" eaLnBrk="1" latinLnBrk="0" hangingPunct="1">
              <a:spcBef>
                <a:spcPts val="225"/>
              </a:spcBef>
              <a:spcAft>
                <a:spcPts val="450"/>
              </a:spcAft>
              <a:buSzPct val="100000"/>
              <a:buFontTx/>
              <a:buBlip>
                <a:blip r:embed="rId2"/>
              </a:buBlip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12713" algn="l" defTabSz="342900" rtl="0" eaLnBrk="1" latinLnBrk="0" hangingPunct="1">
              <a:spcBef>
                <a:spcPts val="0"/>
              </a:spcBef>
              <a:spcAft>
                <a:spcPts val="150"/>
              </a:spcAft>
              <a:buSzPct val="100000"/>
              <a:buFont typeface="Lucida Grande"/>
              <a:buChar char="-"/>
              <a:tabLst/>
              <a:defRPr sz="15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mtClean="0"/>
              <a:t>+ Constraints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6228184" y="2019607"/>
            <a:ext cx="2520280" cy="571193"/>
          </a:xfrm>
          <a:prstGeom prst="wedgeRoundRectCallout">
            <a:avLst>
              <a:gd name="adj1" fmla="val 4609"/>
              <a:gd name="adj2" fmla="val -1970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smtClean="0">
                <a:solidFill>
                  <a:schemeClr val="tx1"/>
                </a:solidFill>
              </a:rPr>
              <a:t>Otherwise, state space gets unreasonable even in small cases</a:t>
            </a:r>
            <a:endParaRPr lang="en-GB" sz="110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22164" y="4274745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fr-FR" sz="1400" b="1" smtClean="0">
                <a:solidFill>
                  <a:srgbClr val="FF0000"/>
                </a:solidFill>
              </a:rPr>
              <a:t>Switch to TLAPS with some confidence</a:t>
            </a:r>
            <a:endParaRPr lang="en-GB" sz="1400" b="1" dirty="0" err="1" smtClean="0">
              <a:solidFill>
                <a:srgbClr val="FF0000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19" y="2521793"/>
            <a:ext cx="3220282" cy="1590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438" y="2033009"/>
            <a:ext cx="3409026" cy="1418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052" y="2966417"/>
            <a:ext cx="3409026" cy="6129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9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6" grpId="1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First steps with TLAPS: An engineer’s experience</a:t>
            </a:r>
            <a:endParaRPr lang="en-GB"/>
          </a:p>
        </p:txBody>
      </p:sp>
      <p:cxnSp>
        <p:nvCxnSpPr>
          <p:cNvPr id="12" name="Connecteur droit avec flèche 11"/>
          <p:cNvCxnSpPr>
            <a:stCxn id="47" idx="0"/>
            <a:endCxn id="13" idx="1"/>
          </p:cNvCxnSpPr>
          <p:nvPr/>
        </p:nvCxnSpPr>
        <p:spPr>
          <a:xfrm>
            <a:off x="2218596" y="3434584"/>
            <a:ext cx="4768288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986884" y="3203751"/>
            <a:ext cx="974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smtClean="0"/>
              <a:t>Work progress</a:t>
            </a:r>
            <a:endParaRPr lang="en-GB" sz="1200" b="1" dirty="0" err="1" smtClean="0"/>
          </a:p>
        </p:txBody>
      </p:sp>
      <p:cxnSp>
        <p:nvCxnSpPr>
          <p:cNvPr id="14" name="Connecteur droit avec flèche 13"/>
          <p:cNvCxnSpPr>
            <a:stCxn id="47" idx="0"/>
          </p:cNvCxnSpPr>
          <p:nvPr/>
        </p:nvCxnSpPr>
        <p:spPr>
          <a:xfrm flipH="1" flipV="1">
            <a:off x="2212483" y="1133134"/>
            <a:ext cx="6113" cy="23014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309497" y="699542"/>
            <a:ext cx="118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smtClean="0"/>
              <a:t>Cumulated effort spent</a:t>
            </a:r>
            <a:endParaRPr lang="en-GB" sz="1200" b="1" dirty="0" err="1" smtClean="0"/>
          </a:p>
        </p:txBody>
      </p:sp>
      <p:sp>
        <p:nvSpPr>
          <p:cNvPr id="30" name="Rectangle à coins arrondis 29"/>
          <p:cNvSpPr/>
          <p:nvPr/>
        </p:nvSpPr>
        <p:spPr>
          <a:xfrm>
            <a:off x="277952" y="2858520"/>
            <a:ext cx="1703019" cy="585000"/>
          </a:xfrm>
          <a:prstGeom prst="wedgeRoundRectCallout">
            <a:avLst>
              <a:gd name="adj1" fmla="val 63482"/>
              <a:gd name="adj2" fmla="val 4268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smtClean="0">
                <a:solidFill>
                  <a:schemeClr val="tx1"/>
                </a:solidFill>
              </a:rPr>
              <a:t>“I have </a:t>
            </a:r>
            <a:r>
              <a:rPr lang="fr-FR" sz="1200">
                <a:solidFill>
                  <a:schemeClr val="tx1"/>
                </a:solidFill>
              </a:rPr>
              <a:t>n</a:t>
            </a:r>
            <a:r>
              <a:rPr lang="fr-FR" sz="1200" smtClean="0">
                <a:solidFill>
                  <a:schemeClr val="tx1"/>
                </a:solidFill>
              </a:rPr>
              <a:t>o experience with a theorem prover.</a:t>
            </a:r>
            <a:r>
              <a:rPr lang="en-GB" sz="1200" smtClean="0">
                <a:solidFill>
                  <a:schemeClr val="tx1"/>
                </a:solidFill>
              </a:rPr>
              <a:t>”</a:t>
            </a: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2339752" y="2098379"/>
            <a:ext cx="896162" cy="468632"/>
          </a:xfrm>
          <a:prstGeom prst="wedgeRoundRectCallout">
            <a:avLst>
              <a:gd name="adj1" fmla="val 4624"/>
              <a:gd name="adj2" fmla="val 19359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smtClean="0">
                <a:solidFill>
                  <a:schemeClr val="tx1"/>
                </a:solidFill>
              </a:rPr>
              <a:t>“</a:t>
            </a:r>
            <a:r>
              <a:rPr lang="fr-FR" sz="1200" smtClean="0">
                <a:solidFill>
                  <a:schemeClr val="tx1"/>
                </a:solidFill>
              </a:rPr>
              <a:t>It works well!</a:t>
            </a:r>
            <a:r>
              <a:rPr lang="en-GB" sz="1200" smtClean="0">
                <a:solidFill>
                  <a:schemeClr val="tx1"/>
                </a:solidFill>
              </a:rPr>
              <a:t>”</a:t>
            </a:r>
            <a:endParaRPr lang="en-GB" sz="1200">
              <a:solidFill>
                <a:schemeClr val="tx1"/>
              </a:solidFill>
            </a:endParaRPr>
          </a:p>
        </p:txBody>
      </p:sp>
      <p:cxnSp>
        <p:nvCxnSpPr>
          <p:cNvPr id="43" name="Connecteur droit 42"/>
          <p:cNvCxnSpPr>
            <a:stCxn id="47" idx="0"/>
            <a:endCxn id="82" idx="1"/>
          </p:cNvCxnSpPr>
          <p:nvPr/>
        </p:nvCxnSpPr>
        <p:spPr>
          <a:xfrm flipV="1">
            <a:off x="2218596" y="3313428"/>
            <a:ext cx="75437" cy="121156"/>
          </a:xfrm>
          <a:prstGeom prst="line">
            <a:avLst/>
          </a:prstGeom>
          <a:ln w="9525" cmpd="sng">
            <a:solidFill>
              <a:srgbClr val="FF7F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58129" y="3218560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2195736" y="3434584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55" name="Connecteur droit 54"/>
          <p:cNvCxnSpPr>
            <a:stCxn id="45" idx="1"/>
            <a:endCxn id="58" idx="2"/>
          </p:cNvCxnSpPr>
          <p:nvPr/>
        </p:nvCxnSpPr>
        <p:spPr>
          <a:xfrm flipV="1">
            <a:off x="3158129" y="2858520"/>
            <a:ext cx="454908" cy="382900"/>
          </a:xfrm>
          <a:prstGeom prst="line">
            <a:avLst/>
          </a:prstGeom>
          <a:ln w="9525" cmpd="sng">
            <a:solidFill>
              <a:srgbClr val="FF7F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590177" y="2812801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60" name="Connecteur droit 59"/>
          <p:cNvCxnSpPr>
            <a:stCxn id="72" idx="2"/>
            <a:endCxn id="58" idx="2"/>
          </p:cNvCxnSpPr>
          <p:nvPr/>
        </p:nvCxnSpPr>
        <p:spPr>
          <a:xfrm flipH="1">
            <a:off x="3613037" y="2760223"/>
            <a:ext cx="1728192" cy="98297"/>
          </a:xfrm>
          <a:prstGeom prst="line">
            <a:avLst/>
          </a:prstGeom>
          <a:ln w="9525" cmpd="sng">
            <a:solidFill>
              <a:srgbClr val="FF7F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>
            <a:stCxn id="133" idx="0"/>
            <a:endCxn id="45" idx="1"/>
          </p:cNvCxnSpPr>
          <p:nvPr/>
        </p:nvCxnSpPr>
        <p:spPr>
          <a:xfrm flipH="1" flipV="1">
            <a:off x="3158129" y="3241420"/>
            <a:ext cx="3715" cy="193164"/>
          </a:xfrm>
          <a:prstGeom prst="line">
            <a:avLst/>
          </a:prstGeom>
          <a:ln w="6350" cmpd="sng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318369" y="2714504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74" name="Connecteur droit 73"/>
          <p:cNvCxnSpPr>
            <a:stCxn id="72" idx="2"/>
            <a:endCxn id="77" idx="2"/>
          </p:cNvCxnSpPr>
          <p:nvPr/>
        </p:nvCxnSpPr>
        <p:spPr>
          <a:xfrm flipV="1">
            <a:off x="5341229" y="1490368"/>
            <a:ext cx="72008" cy="1269855"/>
          </a:xfrm>
          <a:prstGeom prst="line">
            <a:avLst/>
          </a:prstGeom>
          <a:ln w="9525" cmpd="sng">
            <a:solidFill>
              <a:srgbClr val="FF7F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390377" y="1444649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79" name="Connecteur droit 78"/>
          <p:cNvCxnSpPr>
            <a:stCxn id="77" idx="2"/>
            <a:endCxn id="105" idx="1"/>
          </p:cNvCxnSpPr>
          <p:nvPr/>
        </p:nvCxnSpPr>
        <p:spPr>
          <a:xfrm flipV="1">
            <a:off x="5413237" y="1396763"/>
            <a:ext cx="886955" cy="93605"/>
          </a:xfrm>
          <a:prstGeom prst="line">
            <a:avLst/>
          </a:prstGeom>
          <a:ln w="9525" cmpd="sng">
            <a:solidFill>
              <a:srgbClr val="FF7F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2294033" y="3290568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83" name="Connecteur droit 82"/>
          <p:cNvCxnSpPr>
            <a:stCxn id="82" idx="1"/>
            <a:endCxn id="45" idx="1"/>
          </p:cNvCxnSpPr>
          <p:nvPr/>
        </p:nvCxnSpPr>
        <p:spPr>
          <a:xfrm flipV="1">
            <a:off x="2294033" y="3241420"/>
            <a:ext cx="864096" cy="72008"/>
          </a:xfrm>
          <a:prstGeom prst="line">
            <a:avLst/>
          </a:prstGeom>
          <a:ln w="9525" cmpd="sng">
            <a:solidFill>
              <a:srgbClr val="FF7F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5529455" y="1719461"/>
            <a:ext cx="898422" cy="389659"/>
          </a:xfrm>
          <a:prstGeom prst="wedgeRoundRectCallout">
            <a:avLst>
              <a:gd name="adj1" fmla="val -66144"/>
              <a:gd name="adj2" fmla="val 12393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smtClean="0">
                <a:solidFill>
                  <a:schemeClr val="tx1"/>
                </a:solidFill>
              </a:rPr>
              <a:t>“</a:t>
            </a:r>
            <a:r>
              <a:rPr lang="fr-FR" sz="1200" smtClean="0">
                <a:solidFill>
                  <a:schemeClr val="tx1"/>
                </a:solidFill>
              </a:rPr>
              <a:t>Ouch.</a:t>
            </a:r>
            <a:r>
              <a:rPr lang="en-GB" sz="1200" smtClean="0">
                <a:solidFill>
                  <a:schemeClr val="tx1"/>
                </a:solidFill>
              </a:rPr>
              <a:t>”</a:t>
            </a:r>
            <a:endParaRPr lang="en-GB" sz="1200">
              <a:solidFill>
                <a:schemeClr val="tx1"/>
              </a:solidFill>
            </a:endParaRPr>
          </a:p>
        </p:txBody>
      </p:sp>
      <p:cxnSp>
        <p:nvCxnSpPr>
          <p:cNvPr id="90" name="Connecteur droit 89"/>
          <p:cNvCxnSpPr>
            <a:stCxn id="137" idx="0"/>
            <a:endCxn id="72" idx="2"/>
          </p:cNvCxnSpPr>
          <p:nvPr/>
        </p:nvCxnSpPr>
        <p:spPr>
          <a:xfrm flipH="1" flipV="1">
            <a:off x="5341229" y="2760223"/>
            <a:ext cx="2287" cy="674361"/>
          </a:xfrm>
          <a:prstGeom prst="line">
            <a:avLst/>
          </a:prstGeom>
          <a:ln w="6350" cmpd="sng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300192" y="1373903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06" name="Connecteur droit 105"/>
          <p:cNvCxnSpPr>
            <a:stCxn id="111" idx="4"/>
            <a:endCxn id="105" idx="1"/>
          </p:cNvCxnSpPr>
          <p:nvPr/>
        </p:nvCxnSpPr>
        <p:spPr>
          <a:xfrm flipH="1">
            <a:off x="6300192" y="1327851"/>
            <a:ext cx="703548" cy="68912"/>
          </a:xfrm>
          <a:prstGeom prst="line">
            <a:avLst/>
          </a:prstGeom>
          <a:ln w="9525" cmpd="sng">
            <a:solidFill>
              <a:srgbClr val="FF7F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à coins arrondis 110"/>
          <p:cNvSpPr/>
          <p:nvPr/>
        </p:nvSpPr>
        <p:spPr>
          <a:xfrm>
            <a:off x="6732241" y="1519186"/>
            <a:ext cx="1684760" cy="313264"/>
          </a:xfrm>
          <a:prstGeom prst="wedgeRoundRectCallout">
            <a:avLst>
              <a:gd name="adj1" fmla="val -33885"/>
              <a:gd name="adj2" fmla="val -1110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“Isn’t </a:t>
            </a:r>
            <a:r>
              <a:rPr lang="en-GB" sz="1200" smtClean="0">
                <a:solidFill>
                  <a:schemeClr val="tx1"/>
                </a:solidFill>
              </a:rPr>
              <a:t>it </a:t>
            </a:r>
            <a:r>
              <a:rPr lang="en-GB" sz="1200">
                <a:solidFill>
                  <a:schemeClr val="tx1"/>
                </a:solidFill>
              </a:rPr>
              <a:t>addictive?”</a:t>
            </a:r>
          </a:p>
        </p:txBody>
      </p:sp>
      <p:grpSp>
        <p:nvGrpSpPr>
          <p:cNvPr id="115" name="Groupe 114"/>
          <p:cNvGrpSpPr/>
          <p:nvPr/>
        </p:nvGrpSpPr>
        <p:grpSpPr>
          <a:xfrm>
            <a:off x="2460688" y="590643"/>
            <a:ext cx="2888365" cy="1128818"/>
            <a:chOff x="3440047" y="1031543"/>
            <a:chExt cx="2888365" cy="1128818"/>
          </a:xfrm>
        </p:grpSpPr>
        <p:sp>
          <p:nvSpPr>
            <p:cNvPr id="33" name="Rectangle à coins arrondis 32"/>
            <p:cNvSpPr/>
            <p:nvPr/>
          </p:nvSpPr>
          <p:spPr>
            <a:xfrm>
              <a:off x="3440047" y="1031543"/>
              <a:ext cx="2888365" cy="1128818"/>
            </a:xfrm>
            <a:prstGeom prst="wedgeRoundRectCallout">
              <a:avLst>
                <a:gd name="adj1" fmla="val -10223"/>
                <a:gd name="adj2" fmla="val 14885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GB" sz="1200" smtClean="0">
                  <a:solidFill>
                    <a:schemeClr val="tx1"/>
                  </a:solidFill>
                </a:rPr>
                <a:t>“I </a:t>
              </a:r>
              <a:r>
                <a:rPr lang="en-GB" sz="1200">
                  <a:solidFill>
                    <a:schemeClr val="tx1"/>
                  </a:solidFill>
                </a:rPr>
                <a:t>(believe I) </a:t>
              </a:r>
              <a:r>
                <a:rPr lang="en-GB" sz="1200" smtClean="0">
                  <a:solidFill>
                    <a:schemeClr val="tx1"/>
                  </a:solidFill>
                </a:rPr>
                <a:t>entirely</a:t>
              </a:r>
            </a:p>
            <a:p>
              <a:r>
                <a:rPr lang="en-GB" sz="1200" smtClean="0">
                  <a:solidFill>
                    <a:schemeClr val="tx1"/>
                  </a:solidFill>
                </a:rPr>
                <a:t>understand this page.”</a:t>
              </a:r>
              <a:endParaRPr lang="en-GB" sz="1200">
                <a:solidFill>
                  <a:schemeClr val="tx1"/>
                </a:solidFill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8369" y="1098187"/>
              <a:ext cx="914441" cy="987372"/>
            </a:xfrm>
            <a:prstGeom prst="rect">
              <a:avLst/>
            </a:prstGeom>
          </p:spPr>
        </p:pic>
      </p:grpSp>
      <p:sp>
        <p:nvSpPr>
          <p:cNvPr id="132" name="Légende encadrée avec une bordure 1 131"/>
          <p:cNvSpPr/>
          <p:nvPr/>
        </p:nvSpPr>
        <p:spPr>
          <a:xfrm>
            <a:off x="371101" y="3892908"/>
            <a:ext cx="1528397" cy="441037"/>
          </a:xfrm>
          <a:prstGeom prst="accentBorderCallout1">
            <a:avLst>
              <a:gd name="adj1" fmla="val 38189"/>
              <a:gd name="adj2" fmla="val 103287"/>
              <a:gd name="adj3" fmla="val -101309"/>
              <a:gd name="adj4" fmla="val 12017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smtClean="0">
                <a:solidFill>
                  <a:schemeClr val="tx1"/>
                </a:solidFill>
              </a:rPr>
              <a:t>Very </a:t>
            </a:r>
            <a:r>
              <a:rPr lang="fr-FR" sz="1200">
                <a:solidFill>
                  <a:schemeClr val="tx1"/>
                </a:solidFill>
              </a:rPr>
              <a:t>simple </a:t>
            </a:r>
            <a:r>
              <a:rPr lang="fr-FR" sz="1200" smtClean="0">
                <a:solidFill>
                  <a:schemeClr val="tx1"/>
                </a:solidFill>
              </a:rPr>
              <a:t>things to begin with</a:t>
            </a: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3138984" y="3434584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5" name="Légende encadrée avec une bordure 1 134"/>
          <p:cNvSpPr/>
          <p:nvPr/>
        </p:nvSpPr>
        <p:spPr>
          <a:xfrm>
            <a:off x="3336327" y="3893217"/>
            <a:ext cx="1273284" cy="441037"/>
          </a:xfrm>
          <a:prstGeom prst="accentBorderCallout1">
            <a:avLst>
              <a:gd name="adj1" fmla="val 33330"/>
              <a:gd name="adj2" fmla="val -3873"/>
              <a:gd name="adj3" fmla="val -101309"/>
              <a:gd name="adj4" fmla="val -13902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 smtClean="0">
                <a:solidFill>
                  <a:schemeClr val="tx1"/>
                </a:solidFill>
              </a:rPr>
              <a:t>First significant theorems</a:t>
            </a:r>
            <a:endParaRPr lang="en-GB" sz="1200" b="1">
              <a:solidFill>
                <a:schemeClr val="tx1"/>
              </a:solidFill>
            </a:endParaRPr>
          </a:p>
        </p:txBody>
      </p:sp>
      <p:sp>
        <p:nvSpPr>
          <p:cNvPr id="136" name="Légende encadrée avec une bordure 1 135"/>
          <p:cNvSpPr/>
          <p:nvPr/>
        </p:nvSpPr>
        <p:spPr>
          <a:xfrm>
            <a:off x="5556864" y="3701925"/>
            <a:ext cx="3152826" cy="814041"/>
          </a:xfrm>
          <a:prstGeom prst="accentBorderCallout1">
            <a:avLst>
              <a:gd name="adj1" fmla="val 16727"/>
              <a:gd name="adj2" fmla="val -1512"/>
              <a:gd name="adj3" fmla="val -31711"/>
              <a:gd name="adj4" fmla="val -681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>
                <a:solidFill>
                  <a:schemeClr val="tx1"/>
                </a:solidFill>
              </a:rPr>
              <a:t>First case of recursion</a:t>
            </a:r>
          </a:p>
          <a:p>
            <a:r>
              <a:rPr lang="fr-FR" sz="1200">
                <a:solidFill>
                  <a:schemeClr val="tx1"/>
                </a:solidFill>
              </a:rPr>
              <a:t>A ternary recursive operator…</a:t>
            </a:r>
          </a:p>
          <a:p>
            <a:r>
              <a:rPr lang="fr-FR" sz="1200">
                <a:solidFill>
                  <a:schemeClr val="tx1"/>
                </a:solidFill>
              </a:rPr>
              <a:t>… not based on Nat</a:t>
            </a:r>
          </a:p>
          <a:p>
            <a:r>
              <a:rPr lang="fr-FR" sz="1200">
                <a:solidFill>
                  <a:schemeClr val="tx1"/>
                </a:solidFill>
              </a:rPr>
              <a:t>… not based on the subset partial order</a:t>
            </a:r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320656" y="3434584"/>
            <a:ext cx="45719" cy="4571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143" name="Groupe 142"/>
          <p:cNvGrpSpPr/>
          <p:nvPr/>
        </p:nvGrpSpPr>
        <p:grpSpPr>
          <a:xfrm>
            <a:off x="262440" y="1170604"/>
            <a:ext cx="2075026" cy="1601248"/>
            <a:chOff x="3639352" y="2091675"/>
            <a:chExt cx="2075026" cy="1601248"/>
          </a:xfrm>
        </p:grpSpPr>
        <p:sp>
          <p:nvSpPr>
            <p:cNvPr id="142" name="Rectangle à coins arrondis 141"/>
            <p:cNvSpPr/>
            <p:nvPr/>
          </p:nvSpPr>
          <p:spPr>
            <a:xfrm>
              <a:off x="3639352" y="2091675"/>
              <a:ext cx="2075026" cy="1601248"/>
            </a:xfrm>
            <a:prstGeom prst="wedgeRoundRectCallout">
              <a:avLst>
                <a:gd name="adj1" fmla="val 98866"/>
                <a:gd name="adj2" fmla="val 66894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smtClean="0">
                  <a:solidFill>
                    <a:schemeClr val="tx1"/>
                  </a:solidFill>
                </a:rPr>
                <a:t>“</a:t>
              </a:r>
              <a:r>
                <a:rPr lang="fr-FR" sz="1200" smtClean="0">
                  <a:solidFill>
                    <a:schemeClr val="tx1"/>
                  </a:solidFill>
                </a:rPr>
                <a:t>This helps.</a:t>
              </a:r>
              <a:r>
                <a:rPr lang="en-GB" sz="1200" smtClean="0">
                  <a:solidFill>
                    <a:schemeClr val="tx1"/>
                  </a:solidFill>
                </a:rPr>
                <a:t>”</a:t>
              </a:r>
              <a:endParaRPr lang="en-GB" sz="1200">
                <a:solidFill>
                  <a:schemeClr val="tx1"/>
                </a:solidFill>
              </a:endParaRPr>
            </a:p>
          </p:txBody>
        </p:sp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8013" y="2277025"/>
              <a:ext cx="1860006" cy="1039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45" name="Groupe 144"/>
          <p:cNvGrpSpPr/>
          <p:nvPr/>
        </p:nvGrpSpPr>
        <p:grpSpPr>
          <a:xfrm>
            <a:off x="765633" y="452533"/>
            <a:ext cx="4746702" cy="896746"/>
            <a:chOff x="2772021" y="1831334"/>
            <a:chExt cx="4746702" cy="896746"/>
          </a:xfrm>
        </p:grpSpPr>
        <p:sp>
          <p:nvSpPr>
            <p:cNvPr id="144" name="Rectangle à coins arrondis 143"/>
            <p:cNvSpPr/>
            <p:nvPr/>
          </p:nvSpPr>
          <p:spPr>
            <a:xfrm>
              <a:off x="2772021" y="1831334"/>
              <a:ext cx="4746702" cy="896746"/>
            </a:xfrm>
            <a:prstGeom prst="wedgeRoundRectCallout">
              <a:avLst>
                <a:gd name="adj1" fmla="val 47094"/>
                <a:gd name="adj2" fmla="val 108319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smtClean="0">
                  <a:solidFill>
                    <a:schemeClr val="tx1"/>
                  </a:solidFill>
                </a:rPr>
                <a:t>“</a:t>
              </a:r>
              <a:r>
                <a:rPr lang="fr-FR" sz="1200" smtClean="0">
                  <a:solidFill>
                    <a:schemeClr val="tx1"/>
                  </a:solidFill>
                </a:rPr>
                <a:t>This helps.</a:t>
              </a:r>
              <a:r>
                <a:rPr lang="en-GB" sz="1200" smtClean="0">
                  <a:solidFill>
                    <a:schemeClr val="tx1"/>
                  </a:solidFill>
                </a:rPr>
                <a:t>”</a:t>
              </a:r>
              <a:endParaRPr lang="en-GB" sz="1200">
                <a:solidFill>
                  <a:schemeClr val="tx1"/>
                </a:solidFill>
              </a:endParaRPr>
            </a:p>
          </p:txBody>
        </p:sp>
        <p:grpSp>
          <p:nvGrpSpPr>
            <p:cNvPr id="113" name="Groupe 112"/>
            <p:cNvGrpSpPr/>
            <p:nvPr/>
          </p:nvGrpSpPr>
          <p:grpSpPr>
            <a:xfrm>
              <a:off x="2864803" y="1928420"/>
              <a:ext cx="4573916" cy="462319"/>
              <a:chOff x="3345127" y="654303"/>
              <a:chExt cx="4854172" cy="528800"/>
            </a:xfrm>
          </p:grpSpPr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5127" y="654303"/>
                <a:ext cx="3981042" cy="286870"/>
              </a:xfrm>
              <a:prstGeom prst="rect">
                <a:avLst/>
              </a:prstGeom>
            </p:spPr>
          </p:pic>
          <p:pic>
            <p:nvPicPr>
              <p:cNvPr id="9" name="Image 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7740" y="898361"/>
                <a:ext cx="4811559" cy="284742"/>
              </a:xfrm>
              <a:prstGeom prst="rect">
                <a:avLst/>
              </a:prstGeom>
            </p:spPr>
          </p:pic>
        </p:grpSp>
      </p:grpSp>
      <p:pic>
        <p:nvPicPr>
          <p:cNvPr id="154" name="Image 1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2164" y="800423"/>
            <a:ext cx="452845" cy="572597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55148" y="620966"/>
            <a:ext cx="8565324" cy="396700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ZoneTexte 4"/>
          <p:cNvSpPr txBox="1"/>
          <p:nvPr/>
        </p:nvSpPr>
        <p:spPr>
          <a:xfrm>
            <a:off x="2641830" y="1635646"/>
            <a:ext cx="4309496" cy="16927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b="1" smtClean="0"/>
              <a:t>Outcome (so far)</a:t>
            </a:r>
          </a:p>
          <a:p>
            <a:r>
              <a:rPr lang="fr-FR" sz="1400" smtClean="0"/>
              <a:t>We never got stuck because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400" smtClean="0"/>
              <a:t>The math and proof approach are familiar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400" smtClean="0"/>
              <a:t>Suitable documentation is available (although not necessarily at a single location)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sz="1400" smtClean="0"/>
              <a:t>The UI is appropriate</a:t>
            </a:r>
            <a:endParaRPr lang="en-GB" sz="1400" dirty="0" err="1" smtClean="0"/>
          </a:p>
        </p:txBody>
      </p:sp>
    </p:spTree>
    <p:extLst>
      <p:ext uri="{BB962C8B-B14F-4D97-AF65-F5344CB8AC3E}">
        <p14:creationId xmlns:p14="http://schemas.microsoft.com/office/powerpoint/2010/main" val="306099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8" grpId="0" animBg="1"/>
      <p:bldP spid="38" grpId="1" animBg="1"/>
      <p:bldP spid="87" grpId="0" animBg="1"/>
      <p:bldP spid="87" grpId="1" animBg="1"/>
      <p:bldP spid="111" grpId="0" animBg="1"/>
      <p:bldP spid="111" grpId="1" animBg="1"/>
      <p:bldP spid="132" grpId="0" animBg="1"/>
      <p:bldP spid="135" grpId="0" animBg="1"/>
      <p:bldP spid="136" grpId="0" animBg="1"/>
      <p:bldP spid="46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7544" y="1344553"/>
            <a:ext cx="4968552" cy="866897"/>
          </a:xfrm>
        </p:spPr>
        <p:txBody>
          <a:bodyPr/>
          <a:lstStyle/>
          <a:p>
            <a:r>
              <a:rPr lang="fr-FR" smtClean="0"/>
              <a:t> Conclusion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64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Complexity here is essentially ‘functional’ (e.g., unrelated to concurrency)</a:t>
            </a:r>
          </a:p>
          <a:p>
            <a:r>
              <a:rPr lang="fr-FR" smtClean="0"/>
              <a:t>TLA+, TLC and TLAPS have all been helpful</a:t>
            </a:r>
          </a:p>
          <a:p>
            <a:pPr lvl="1"/>
            <a:r>
              <a:rPr lang="fr-FR" smtClean="0"/>
              <a:t>Should I consider Apalache?</a:t>
            </a:r>
          </a:p>
          <a:p>
            <a:r>
              <a:rPr lang="fr-FR" smtClean="0"/>
              <a:t>Interesting </a:t>
            </a:r>
            <a:r>
              <a:rPr lang="fr-FR"/>
              <a:t>stage </a:t>
            </a:r>
            <a:r>
              <a:rPr lang="fr-FR" smtClean="0"/>
              <a:t>reached but </a:t>
            </a:r>
            <a:r>
              <a:rPr lang="fr-FR"/>
              <a:t>still a lot </a:t>
            </a:r>
            <a:r>
              <a:rPr lang="fr-FR" smtClean="0"/>
              <a:t>of </a:t>
            </a:r>
            <a:r>
              <a:rPr lang="fr-FR"/>
              <a:t>work to do</a:t>
            </a:r>
          </a:p>
          <a:p>
            <a:pPr lvl="1"/>
            <a:r>
              <a:rPr lang="fr-FR" smtClean="0"/>
              <a:t>Sync/merge algorithms to be specified, verified and improved…</a:t>
            </a:r>
          </a:p>
          <a:p>
            <a:pPr lvl="1"/>
            <a:r>
              <a:rPr lang="fr-FR" smtClean="0"/>
              <a:t>… for more trust AND more functionality</a:t>
            </a:r>
          </a:p>
          <a:p>
            <a:pPr lvl="1"/>
            <a:endParaRPr lang="fr-FR"/>
          </a:p>
          <a:p>
            <a:r>
              <a:rPr lang="fr-FR" smtClean="0"/>
              <a:t>Off-stage, glad to discuss and get some wisdom on many topics, including</a:t>
            </a:r>
          </a:p>
          <a:p>
            <a:pPr lvl="1"/>
            <a:r>
              <a:rPr lang="fr-FR" smtClean="0"/>
              <a:t>Specifying for model checking vs. for formal proof vs. for both</a:t>
            </a:r>
          </a:p>
          <a:p>
            <a:pPr lvl="1"/>
            <a:r>
              <a:rPr lang="fr-FR" smtClean="0"/>
              <a:t>Elaborating verification strategies</a:t>
            </a:r>
          </a:p>
          <a:p>
            <a:pPr lvl="1"/>
            <a:r>
              <a:rPr lang="fr-FR" smtClean="0"/>
              <a:t>Managing proof development</a:t>
            </a:r>
          </a:p>
        </p:txBody>
      </p:sp>
    </p:spTree>
    <p:extLst>
      <p:ext uri="{BB962C8B-B14F-4D97-AF65-F5344CB8AC3E}">
        <p14:creationId xmlns:p14="http://schemas.microsoft.com/office/powerpoint/2010/main" val="39382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40" y="3795166"/>
            <a:ext cx="1471041" cy="77666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‘</a:t>
            </a:r>
            <a:r>
              <a:rPr lang="fr-FR" smtClean="0"/>
              <a:t>Model-*</a:t>
            </a:r>
            <a:r>
              <a:rPr lang="en-US" smtClean="0"/>
              <a:t>’</a:t>
            </a:r>
            <a:r>
              <a:rPr lang="fr-FR" smtClean="0"/>
              <a:t> in engineering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Model-Based …</a:t>
            </a:r>
          </a:p>
          <a:p>
            <a:pPr lvl="1"/>
            <a:r>
              <a:rPr lang="fr-FR" b="1" smtClean="0"/>
              <a:t>Systems Engineering </a:t>
            </a:r>
            <a:r>
              <a:rPr lang="fr-FR" smtClean="0"/>
              <a:t>(</a:t>
            </a:r>
            <a:r>
              <a:rPr lang="fr-FR" b="1" smtClean="0"/>
              <a:t>MBSE</a:t>
            </a:r>
            <a:r>
              <a:rPr lang="fr-FR" smtClean="0"/>
              <a:t>)</a:t>
            </a:r>
          </a:p>
          <a:p>
            <a:pPr lvl="1"/>
            <a:r>
              <a:rPr lang="fr-FR" smtClean="0"/>
              <a:t>Software Engineering</a:t>
            </a:r>
          </a:p>
          <a:p>
            <a:pPr lvl="1"/>
            <a:r>
              <a:rPr lang="fr-FR" smtClean="0"/>
              <a:t>Development</a:t>
            </a:r>
          </a:p>
          <a:p>
            <a:pPr lvl="1"/>
            <a:r>
              <a:rPr lang="fr-FR" smtClean="0"/>
              <a:t>Testing</a:t>
            </a:r>
          </a:p>
          <a:p>
            <a:r>
              <a:rPr lang="fr-FR" smtClean="0"/>
              <a:t>Model-Driven …</a:t>
            </a:r>
          </a:p>
          <a:p>
            <a:pPr lvl="1"/>
            <a:r>
              <a:rPr lang="fr-FR" smtClean="0"/>
              <a:t>Engineering</a:t>
            </a:r>
          </a:p>
          <a:p>
            <a:pPr lvl="1"/>
            <a:r>
              <a:rPr lang="fr-FR" smtClean="0"/>
              <a:t>Architecture</a:t>
            </a:r>
          </a:p>
          <a:p>
            <a:r>
              <a:rPr lang="fr-FR" smtClean="0"/>
              <a:t>Etc.</a:t>
            </a:r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01" y="723790"/>
            <a:ext cx="1825410" cy="13429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39" name="Connecteur droit avec flèche 38"/>
          <p:cNvCxnSpPr>
            <a:stCxn id="67" idx="2"/>
          </p:cNvCxnSpPr>
          <p:nvPr/>
        </p:nvCxnSpPr>
        <p:spPr>
          <a:xfrm>
            <a:off x="5096406" y="2066713"/>
            <a:ext cx="91936" cy="263207"/>
          </a:xfrm>
          <a:prstGeom prst="straightConnector1">
            <a:avLst/>
          </a:prstGeom>
          <a:ln w="9525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Imag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195" y="3154208"/>
            <a:ext cx="1725681" cy="121693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47" name="Connecteur droit avec flèche 46"/>
          <p:cNvCxnSpPr>
            <a:stCxn id="37" idx="1"/>
            <a:endCxn id="42" idx="5"/>
          </p:cNvCxnSpPr>
          <p:nvPr/>
        </p:nvCxnSpPr>
        <p:spPr>
          <a:xfrm flipH="1" flipV="1">
            <a:off x="6650535" y="3569681"/>
            <a:ext cx="614660" cy="192993"/>
          </a:xfrm>
          <a:prstGeom prst="straightConnector1">
            <a:avLst/>
          </a:prstGeom>
          <a:ln w="9525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69" idx="3"/>
            <a:endCxn id="42" idx="3"/>
          </p:cNvCxnSpPr>
          <p:nvPr/>
        </p:nvCxnSpPr>
        <p:spPr>
          <a:xfrm flipV="1">
            <a:off x="4630164" y="3569681"/>
            <a:ext cx="251286" cy="505234"/>
          </a:xfrm>
          <a:prstGeom prst="straightConnector1">
            <a:avLst/>
          </a:prstGeom>
          <a:ln w="9525" cmpd="sng">
            <a:solidFill>
              <a:schemeClr val="bg2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Image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177" y="3625075"/>
            <a:ext cx="1628987" cy="8996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093" y="3673699"/>
            <a:ext cx="1628987" cy="8996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16" name="Groupe 15"/>
          <p:cNvGrpSpPr/>
          <p:nvPr/>
        </p:nvGrpSpPr>
        <p:grpSpPr>
          <a:xfrm>
            <a:off x="2577527" y="627534"/>
            <a:ext cx="1631086" cy="4021247"/>
            <a:chOff x="2577527" y="627534"/>
            <a:chExt cx="1631086" cy="4021247"/>
          </a:xfrm>
        </p:grpSpPr>
        <p:grpSp>
          <p:nvGrpSpPr>
            <p:cNvPr id="98" name="Groupe 97"/>
            <p:cNvGrpSpPr/>
            <p:nvPr/>
          </p:nvGrpSpPr>
          <p:grpSpPr>
            <a:xfrm>
              <a:off x="3125058" y="2519570"/>
              <a:ext cx="207044" cy="462803"/>
              <a:chOff x="3244342" y="2357876"/>
              <a:chExt cx="207044" cy="462803"/>
            </a:xfrm>
          </p:grpSpPr>
          <p:cxnSp>
            <p:nvCxnSpPr>
              <p:cNvPr id="72" name="Connecteur droit 71"/>
              <p:cNvCxnSpPr/>
              <p:nvPr/>
            </p:nvCxnSpPr>
            <p:spPr>
              <a:xfrm>
                <a:off x="3244342" y="2571750"/>
                <a:ext cx="207044" cy="0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74"/>
              <p:cNvCxnSpPr>
                <a:stCxn id="93" idx="4"/>
                <a:endCxn id="79" idx="1"/>
              </p:cNvCxnSpPr>
              <p:nvPr/>
            </p:nvCxnSpPr>
            <p:spPr>
              <a:xfrm flipH="1">
                <a:off x="3347864" y="2501892"/>
                <a:ext cx="2139" cy="184596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>
                <a:off x="3347864" y="2657210"/>
                <a:ext cx="58174" cy="585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83" name="Connecteur droit 82"/>
              <p:cNvCxnSpPr>
                <a:stCxn id="79" idx="1"/>
              </p:cNvCxnSpPr>
              <p:nvPr/>
            </p:nvCxnSpPr>
            <p:spPr>
              <a:xfrm>
                <a:off x="3347864" y="2686488"/>
                <a:ext cx="103522" cy="134191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eur droit 85"/>
              <p:cNvCxnSpPr>
                <a:stCxn id="79" idx="1"/>
              </p:cNvCxnSpPr>
              <p:nvPr/>
            </p:nvCxnSpPr>
            <p:spPr>
              <a:xfrm flipH="1">
                <a:off x="3244342" y="2686488"/>
                <a:ext cx="103522" cy="134191"/>
              </a:xfrm>
              <a:prstGeom prst="line">
                <a:avLst/>
              </a:prstGeom>
              <a:ln w="12700" cmpd="sng">
                <a:solidFill>
                  <a:srgbClr val="FF000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Ellipse 92"/>
              <p:cNvSpPr/>
              <p:nvPr/>
            </p:nvSpPr>
            <p:spPr>
              <a:xfrm>
                <a:off x="3277995" y="235787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9" name="Groupe 98"/>
            <p:cNvGrpSpPr/>
            <p:nvPr/>
          </p:nvGrpSpPr>
          <p:grpSpPr>
            <a:xfrm>
              <a:off x="3351505" y="2185904"/>
              <a:ext cx="207044" cy="462803"/>
              <a:chOff x="3244342" y="2357876"/>
              <a:chExt cx="207044" cy="462803"/>
            </a:xfrm>
          </p:grpSpPr>
          <p:cxnSp>
            <p:nvCxnSpPr>
              <p:cNvPr id="100" name="Connecteur droit 99"/>
              <p:cNvCxnSpPr/>
              <p:nvPr/>
            </p:nvCxnSpPr>
            <p:spPr>
              <a:xfrm>
                <a:off x="3244342" y="2571750"/>
                <a:ext cx="207044" cy="0"/>
              </a:xfrm>
              <a:prstGeom prst="line">
                <a:avLst/>
              </a:prstGeom>
              <a:ln w="12700" cmpd="sng">
                <a:solidFill>
                  <a:srgbClr val="00B05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>
                <a:stCxn id="105" idx="4"/>
                <a:endCxn id="102" idx="1"/>
              </p:cNvCxnSpPr>
              <p:nvPr/>
            </p:nvCxnSpPr>
            <p:spPr>
              <a:xfrm flipH="1">
                <a:off x="3347864" y="2501892"/>
                <a:ext cx="2139" cy="184596"/>
              </a:xfrm>
              <a:prstGeom prst="line">
                <a:avLst/>
              </a:prstGeom>
              <a:ln w="12700" cmpd="sng">
                <a:solidFill>
                  <a:srgbClr val="00B05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/>
              <p:cNvSpPr/>
              <p:nvPr/>
            </p:nvSpPr>
            <p:spPr>
              <a:xfrm>
                <a:off x="3347864" y="2657210"/>
                <a:ext cx="58174" cy="585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103" name="Connecteur droit 102"/>
              <p:cNvCxnSpPr>
                <a:stCxn id="102" idx="1"/>
              </p:cNvCxnSpPr>
              <p:nvPr/>
            </p:nvCxnSpPr>
            <p:spPr>
              <a:xfrm>
                <a:off x="3347864" y="2686488"/>
                <a:ext cx="103522" cy="134191"/>
              </a:xfrm>
              <a:prstGeom prst="line">
                <a:avLst/>
              </a:prstGeom>
              <a:ln w="12700" cmpd="sng">
                <a:solidFill>
                  <a:srgbClr val="00B05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/>
              <p:cNvCxnSpPr>
                <a:stCxn id="102" idx="1"/>
              </p:cNvCxnSpPr>
              <p:nvPr/>
            </p:nvCxnSpPr>
            <p:spPr>
              <a:xfrm flipH="1">
                <a:off x="3244342" y="2686488"/>
                <a:ext cx="103522" cy="134191"/>
              </a:xfrm>
              <a:prstGeom prst="line">
                <a:avLst/>
              </a:prstGeom>
              <a:ln w="12700" cmpd="sng">
                <a:solidFill>
                  <a:srgbClr val="00B050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Ellipse 104"/>
              <p:cNvSpPr/>
              <p:nvPr/>
            </p:nvSpPr>
            <p:spPr>
              <a:xfrm>
                <a:off x="3277995" y="235787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B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6" name="Groupe 105"/>
            <p:cNvGrpSpPr/>
            <p:nvPr/>
          </p:nvGrpSpPr>
          <p:grpSpPr>
            <a:xfrm>
              <a:off x="3597853" y="1940072"/>
              <a:ext cx="207044" cy="462803"/>
              <a:chOff x="3244342" y="2357876"/>
              <a:chExt cx="207044" cy="462803"/>
            </a:xfrm>
          </p:grpSpPr>
          <p:cxnSp>
            <p:nvCxnSpPr>
              <p:cNvPr id="107" name="Connecteur droit 106"/>
              <p:cNvCxnSpPr/>
              <p:nvPr/>
            </p:nvCxnSpPr>
            <p:spPr>
              <a:xfrm>
                <a:off x="3244342" y="2571750"/>
                <a:ext cx="207044" cy="0"/>
              </a:xfrm>
              <a:prstGeom prst="line">
                <a:avLst/>
              </a:prstGeom>
              <a:ln w="12700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cteur droit 107"/>
              <p:cNvCxnSpPr>
                <a:stCxn id="112" idx="4"/>
                <a:endCxn id="109" idx="1"/>
              </p:cNvCxnSpPr>
              <p:nvPr/>
            </p:nvCxnSpPr>
            <p:spPr>
              <a:xfrm flipH="1">
                <a:off x="3347864" y="2501892"/>
                <a:ext cx="2139" cy="184596"/>
              </a:xfrm>
              <a:prstGeom prst="line">
                <a:avLst/>
              </a:prstGeom>
              <a:ln w="12700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ectangle 108"/>
              <p:cNvSpPr/>
              <p:nvPr/>
            </p:nvSpPr>
            <p:spPr>
              <a:xfrm>
                <a:off x="3347864" y="2657210"/>
                <a:ext cx="58174" cy="585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cxnSp>
            <p:nvCxnSpPr>
              <p:cNvPr id="110" name="Connecteur droit 109"/>
              <p:cNvCxnSpPr>
                <a:stCxn id="109" idx="1"/>
              </p:cNvCxnSpPr>
              <p:nvPr/>
            </p:nvCxnSpPr>
            <p:spPr>
              <a:xfrm>
                <a:off x="3347864" y="2686488"/>
                <a:ext cx="103522" cy="134191"/>
              </a:xfrm>
              <a:prstGeom prst="line">
                <a:avLst/>
              </a:prstGeom>
              <a:ln w="12700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>
                <a:stCxn id="109" idx="1"/>
              </p:cNvCxnSpPr>
              <p:nvPr/>
            </p:nvCxnSpPr>
            <p:spPr>
              <a:xfrm flipH="1">
                <a:off x="3244342" y="2686488"/>
                <a:ext cx="103522" cy="134191"/>
              </a:xfrm>
              <a:prstGeom prst="line">
                <a:avLst/>
              </a:prstGeom>
              <a:ln w="12700" cmpd="sng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Ellipse 111"/>
              <p:cNvSpPr/>
              <p:nvPr/>
            </p:nvSpPr>
            <p:spPr>
              <a:xfrm>
                <a:off x="3277995" y="2357876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sp>
          <p:nvSpPr>
            <p:cNvPr id="126" name="Forme libre 125"/>
            <p:cNvSpPr/>
            <p:nvPr/>
          </p:nvSpPr>
          <p:spPr>
            <a:xfrm>
              <a:off x="2577527" y="627534"/>
              <a:ext cx="1631086" cy="4021247"/>
            </a:xfrm>
            <a:custGeom>
              <a:avLst/>
              <a:gdLst>
                <a:gd name="connsiteX0" fmla="*/ 348386 w 1631086"/>
                <a:gd name="connsiteY0" fmla="*/ 4021247 h 4021247"/>
                <a:gd name="connsiteX1" fmla="*/ 56286 w 1631086"/>
                <a:gd name="connsiteY1" fmla="*/ 3443397 h 4021247"/>
                <a:gd name="connsiteX2" fmla="*/ 1338986 w 1631086"/>
                <a:gd name="connsiteY2" fmla="*/ 1646347 h 4021247"/>
                <a:gd name="connsiteX3" fmla="*/ 1313586 w 1631086"/>
                <a:gd name="connsiteY3" fmla="*/ 236647 h 4021247"/>
                <a:gd name="connsiteX4" fmla="*/ 1631086 w 1631086"/>
                <a:gd name="connsiteY4" fmla="*/ 14397 h 4021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086" h="4021247">
                  <a:moveTo>
                    <a:pt x="348386" y="4021247"/>
                  </a:moveTo>
                  <a:cubicBezTo>
                    <a:pt x="119786" y="3930230"/>
                    <a:pt x="-108814" y="3839214"/>
                    <a:pt x="56286" y="3443397"/>
                  </a:cubicBezTo>
                  <a:cubicBezTo>
                    <a:pt x="221386" y="3047580"/>
                    <a:pt x="1129436" y="2180805"/>
                    <a:pt x="1338986" y="1646347"/>
                  </a:cubicBezTo>
                  <a:cubicBezTo>
                    <a:pt x="1548536" y="1111889"/>
                    <a:pt x="1264903" y="508639"/>
                    <a:pt x="1313586" y="236647"/>
                  </a:cubicBezTo>
                  <a:cubicBezTo>
                    <a:pt x="1362269" y="-35345"/>
                    <a:pt x="1496677" y="-10474"/>
                    <a:pt x="1631086" y="14397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515060" y="2251261"/>
            <a:ext cx="2505212" cy="1544625"/>
            <a:chOff x="4515060" y="2251261"/>
            <a:chExt cx="2505212" cy="1544625"/>
          </a:xfrm>
        </p:grpSpPr>
        <p:sp>
          <p:nvSpPr>
            <p:cNvPr id="42" name="Ellipse 41"/>
            <p:cNvSpPr/>
            <p:nvPr/>
          </p:nvSpPr>
          <p:spPr>
            <a:xfrm>
              <a:off x="4515060" y="2251261"/>
              <a:ext cx="2501865" cy="1544625"/>
            </a:xfrm>
            <a:prstGeom prst="ellipse">
              <a:avLst/>
            </a:prstGeom>
            <a:noFill/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" name="Ellipse 1"/>
            <p:cNvSpPr/>
            <p:nvPr/>
          </p:nvSpPr>
          <p:spPr>
            <a:xfrm>
              <a:off x="4795270" y="2649356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" name="Ellipse 4"/>
            <p:cNvSpPr/>
            <p:nvPr/>
          </p:nvSpPr>
          <p:spPr>
            <a:xfrm>
              <a:off x="5258706" y="3169402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" name="Ellipse 5"/>
            <p:cNvSpPr/>
            <p:nvPr/>
          </p:nvSpPr>
          <p:spPr>
            <a:xfrm>
              <a:off x="5731374" y="2793372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Ellipse 6"/>
            <p:cNvSpPr/>
            <p:nvPr/>
          </p:nvSpPr>
          <p:spPr>
            <a:xfrm>
              <a:off x="6307438" y="2463044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Connecteur droit avec flèche 8"/>
            <p:cNvCxnSpPr>
              <a:stCxn id="2" idx="6"/>
              <a:endCxn id="6" idx="2"/>
            </p:cNvCxnSpPr>
            <p:nvPr/>
          </p:nvCxnSpPr>
          <p:spPr>
            <a:xfrm>
              <a:off x="4939286" y="2721364"/>
              <a:ext cx="792088" cy="144016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2" idx="5"/>
              <a:endCxn id="5" idx="1"/>
            </p:cNvCxnSpPr>
            <p:nvPr/>
          </p:nvCxnSpPr>
          <p:spPr>
            <a:xfrm>
              <a:off x="4918195" y="2772281"/>
              <a:ext cx="361602" cy="418212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6" idx="6"/>
              <a:endCxn id="7" idx="2"/>
            </p:cNvCxnSpPr>
            <p:nvPr/>
          </p:nvCxnSpPr>
          <p:spPr>
            <a:xfrm flipV="1">
              <a:off x="5875390" y="2535052"/>
              <a:ext cx="432048" cy="330328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9" idx="1"/>
              <a:endCxn id="6" idx="4"/>
            </p:cNvCxnSpPr>
            <p:nvPr/>
          </p:nvCxnSpPr>
          <p:spPr>
            <a:xfrm flipH="1" flipV="1">
              <a:off x="5803382" y="2937388"/>
              <a:ext cx="173491" cy="626867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/>
            <p:cNvSpPr/>
            <p:nvPr/>
          </p:nvSpPr>
          <p:spPr>
            <a:xfrm>
              <a:off x="5955782" y="3543164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560276" y="2501312"/>
              <a:ext cx="7168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deployment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836113" y="2910366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allocation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5126209" y="261645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allocation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832992" y="3111538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part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28" name="Connecteur droit avec flèche 127"/>
            <p:cNvCxnSpPr>
              <a:stCxn id="19" idx="6"/>
            </p:cNvCxnSpPr>
            <p:nvPr/>
          </p:nvCxnSpPr>
          <p:spPr>
            <a:xfrm flipV="1">
              <a:off x="6099798" y="3507854"/>
              <a:ext cx="272402" cy="107318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avec flèche 130"/>
            <p:cNvCxnSpPr>
              <a:endCxn id="7" idx="5"/>
            </p:cNvCxnSpPr>
            <p:nvPr/>
          </p:nvCxnSpPr>
          <p:spPr>
            <a:xfrm flipH="1" flipV="1">
              <a:off x="6430363" y="2585969"/>
              <a:ext cx="314983" cy="341941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ZoneTexte 134"/>
            <p:cNvSpPr txBox="1"/>
            <p:nvPr/>
          </p:nvSpPr>
          <p:spPr>
            <a:xfrm>
              <a:off x="6221599" y="3062983"/>
              <a:ext cx="73250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Model</a:t>
              </a:r>
              <a:endParaRPr lang="en-GB" sz="1100" b="1" dirty="0" err="1" smtClean="0">
                <a:solidFill>
                  <a:srgbClr val="FF7F00"/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5869056" y="2899686"/>
              <a:ext cx="1151216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(Engineering)</a:t>
              </a:r>
              <a:endParaRPr lang="en-GB" sz="1100" b="1" dirty="0" err="1" smtClean="0">
                <a:solidFill>
                  <a:srgbClr val="FF7F00"/>
                </a:solidFill>
              </a:endParaRPr>
            </a:p>
          </p:txBody>
        </p:sp>
        <p:cxnSp>
          <p:nvCxnSpPr>
            <p:cNvPr id="63" name="Connecteur droit avec flèche 62"/>
            <p:cNvCxnSpPr>
              <a:endCxn id="2" idx="7"/>
            </p:cNvCxnSpPr>
            <p:nvPr/>
          </p:nvCxnSpPr>
          <p:spPr>
            <a:xfrm flipH="1">
              <a:off x="4918195" y="2463044"/>
              <a:ext cx="340511" cy="207403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>
              <a:endCxn id="5" idx="4"/>
            </p:cNvCxnSpPr>
            <p:nvPr/>
          </p:nvCxnSpPr>
          <p:spPr>
            <a:xfrm flipV="1">
              <a:off x="5188342" y="3313418"/>
              <a:ext cx="142372" cy="301754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>
              <a:endCxn id="5" idx="5"/>
            </p:cNvCxnSpPr>
            <p:nvPr/>
          </p:nvCxnSpPr>
          <p:spPr>
            <a:xfrm flipH="1" flipV="1">
              <a:off x="5381631" y="3292327"/>
              <a:ext cx="178645" cy="215527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Connecteur droit avec flèche 49"/>
          <p:cNvCxnSpPr/>
          <p:nvPr/>
        </p:nvCxnSpPr>
        <p:spPr>
          <a:xfrm flipV="1">
            <a:off x="6269897" y="1707188"/>
            <a:ext cx="660312" cy="602888"/>
          </a:xfrm>
          <a:prstGeom prst="straightConnector1">
            <a:avLst/>
          </a:prstGeom>
          <a:ln w="9525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Imag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5868" y="712076"/>
            <a:ext cx="2158620" cy="4724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6008" y="1009691"/>
            <a:ext cx="1870806" cy="70053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8233" y="1294495"/>
            <a:ext cx="811565" cy="8480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pSp>
        <p:nvGrpSpPr>
          <p:cNvPr id="28" name="Groupe 27"/>
          <p:cNvGrpSpPr/>
          <p:nvPr/>
        </p:nvGrpSpPr>
        <p:grpSpPr>
          <a:xfrm>
            <a:off x="6372200" y="1797286"/>
            <a:ext cx="1456307" cy="918480"/>
            <a:chOff x="6075302" y="1583904"/>
            <a:chExt cx="1456307" cy="918480"/>
          </a:xfrm>
        </p:grpSpPr>
        <p:sp>
          <p:nvSpPr>
            <p:cNvPr id="26" name="Triangle isocèle 25"/>
            <p:cNvSpPr/>
            <p:nvPr/>
          </p:nvSpPr>
          <p:spPr>
            <a:xfrm rot="14915597">
              <a:off x="6261581" y="1596831"/>
              <a:ext cx="719274" cy="1091832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27" name="Groupe 26"/>
            <p:cNvGrpSpPr/>
            <p:nvPr/>
          </p:nvGrpSpPr>
          <p:grpSpPr>
            <a:xfrm>
              <a:off x="6723374" y="1583904"/>
              <a:ext cx="808235" cy="740165"/>
              <a:chOff x="6723374" y="1813171"/>
              <a:chExt cx="808235" cy="740165"/>
            </a:xfrm>
          </p:grpSpPr>
          <p:sp>
            <p:nvSpPr>
              <p:cNvPr id="24" name="Ellipse 23"/>
              <p:cNvSpPr/>
              <p:nvPr/>
            </p:nvSpPr>
            <p:spPr>
              <a:xfrm>
                <a:off x="6732699" y="1813171"/>
                <a:ext cx="740165" cy="74016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6723374" y="1940179"/>
                <a:ext cx="8082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700" smtClean="0">
                    <a:solidFill>
                      <a:schemeClr val="tx1">
                        <a:lumMod val="50000"/>
                      </a:schemeClr>
                    </a:solidFill>
                  </a:rPr>
                  <a:t>type: CPU</a:t>
                </a:r>
              </a:p>
              <a:p>
                <a:r>
                  <a:rPr lang="fr-FR" sz="700" smtClean="0">
                    <a:solidFill>
                      <a:schemeClr val="tx1">
                        <a:lumMod val="50000"/>
                      </a:schemeClr>
                    </a:solidFill>
                  </a:rPr>
                  <a:t>name: ‘CPU1’</a:t>
                </a:r>
              </a:p>
              <a:p>
                <a:r>
                  <a:rPr lang="fr-FR" sz="700" smtClean="0">
                    <a:solidFill>
                      <a:schemeClr val="tx1">
                        <a:lumMod val="50000"/>
                      </a:schemeClr>
                    </a:solidFill>
                  </a:rPr>
                  <a:t>frequency: 3.2</a:t>
                </a:r>
              </a:p>
              <a:p>
                <a:r>
                  <a:rPr lang="fr-FR" sz="700" smtClean="0">
                    <a:solidFill>
                      <a:schemeClr val="tx1">
                        <a:lumMod val="50000"/>
                      </a:schemeClr>
                    </a:solidFill>
                  </a:rPr>
                  <a:t>arch: x64</a:t>
                </a:r>
                <a:endParaRPr lang="en-GB" sz="700" dirty="0" err="1" smtClean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22" name="Imag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2557" y="2761092"/>
            <a:ext cx="999308" cy="538798"/>
          </a:xfrm>
          <a:prstGeom prst="rect">
            <a:avLst/>
          </a:prstGeom>
        </p:spPr>
      </p:pic>
      <p:cxnSp>
        <p:nvCxnSpPr>
          <p:cNvPr id="45" name="Connecteur droit avec flèche 44"/>
          <p:cNvCxnSpPr>
            <a:stCxn id="62" idx="3"/>
            <a:endCxn id="22" idx="1"/>
          </p:cNvCxnSpPr>
          <p:nvPr/>
        </p:nvCxnSpPr>
        <p:spPr>
          <a:xfrm>
            <a:off x="7020272" y="3030491"/>
            <a:ext cx="782285" cy="0"/>
          </a:xfrm>
          <a:prstGeom prst="straightConnector1">
            <a:avLst/>
          </a:prstGeom>
          <a:ln w="76200" cmpd="sng">
            <a:solidFill>
              <a:srgbClr val="FF7F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961047" y="2715843"/>
            <a:ext cx="85520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smtClean="0">
                <a:solidFill>
                  <a:srgbClr val="FF7F00"/>
                </a:solidFill>
              </a:rPr>
              <a:t>describes</a:t>
            </a:r>
            <a:endParaRPr lang="en-GB" sz="1000" b="1" dirty="0" err="1" smtClean="0">
              <a:solidFill>
                <a:srgbClr val="FF7F00"/>
              </a:solidFill>
            </a:endParaRPr>
          </a:p>
        </p:txBody>
      </p:sp>
      <p:cxnSp>
        <p:nvCxnSpPr>
          <p:cNvPr id="81" name="Connecteur droit avec flèche 80"/>
          <p:cNvCxnSpPr/>
          <p:nvPr/>
        </p:nvCxnSpPr>
        <p:spPr>
          <a:xfrm flipH="1">
            <a:off x="7596336" y="2230432"/>
            <a:ext cx="264628" cy="4931"/>
          </a:xfrm>
          <a:prstGeom prst="straightConnector1">
            <a:avLst/>
          </a:prstGeom>
          <a:ln w="9525" cmpd="sng">
            <a:solidFill>
              <a:schemeClr val="bg2"/>
            </a:solidFill>
            <a:prstDash val="solid"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820725" y="2099632"/>
            <a:ext cx="904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smtClean="0"/>
              <a:t>: represents subset of</a:t>
            </a:r>
            <a:endParaRPr lang="en-GB" sz="1000"/>
          </a:p>
        </p:txBody>
      </p:sp>
      <p:sp>
        <p:nvSpPr>
          <p:cNvPr id="73" name="Rectangle 72"/>
          <p:cNvSpPr/>
          <p:nvPr/>
        </p:nvSpPr>
        <p:spPr>
          <a:xfrm rot="18620902">
            <a:off x="2751770" y="2035176"/>
            <a:ext cx="10364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smtClean="0"/>
              <a:t>Stakeholders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168582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  <p:bldP spid="84" grpId="0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Thanks!        Questions?</a:t>
            </a:r>
            <a:endParaRPr lang="en-GB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235066"/>
            <a:ext cx="4001639" cy="3250337"/>
          </a:xfrm>
          <a:prstGeom prst="rect">
            <a:avLst/>
          </a:prstGeom>
        </p:spPr>
      </p:pic>
      <p:pic>
        <p:nvPicPr>
          <p:cNvPr id="5" name="Picture 3" descr="D:\Data\projets\Eclipse\EDM\ECE 2017\Capell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771550"/>
            <a:ext cx="1220849" cy="34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2862051"/>
            <a:ext cx="619948" cy="41496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83955" y="4152151"/>
            <a:ext cx="11785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smtClean="0">
                <a:solidFill>
                  <a:schemeClr val="bg1">
                    <a:lumMod val="50000"/>
                  </a:schemeClr>
                </a:solidFill>
              </a:rPr>
              <a:t>Thanks to:</a:t>
            </a:r>
          </a:p>
          <a:p>
            <a:r>
              <a:rPr lang="fr-FR" sz="900" smtClean="0">
                <a:solidFill>
                  <a:schemeClr val="bg1">
                    <a:lumMod val="50000"/>
                  </a:schemeClr>
                </a:solidFill>
              </a:rPr>
              <a:t>Nikolaï Kosmatov</a:t>
            </a:r>
          </a:p>
          <a:p>
            <a:r>
              <a:rPr lang="fr-FR" sz="900" smtClean="0">
                <a:solidFill>
                  <a:schemeClr val="bg1">
                    <a:lumMod val="50000"/>
                  </a:schemeClr>
                </a:solidFill>
              </a:rPr>
              <a:t>Delphine Longuet</a:t>
            </a:r>
            <a:endParaRPr lang="en-GB" sz="900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3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Example: Capella, an MBSE tool and a method</a:t>
            </a:r>
            <a:endParaRPr lang="en-GB"/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5580112" y="1508028"/>
            <a:ext cx="3361336" cy="1688976"/>
          </a:xfrm>
        </p:spPr>
        <p:txBody>
          <a:bodyPr/>
          <a:lstStyle/>
          <a:p>
            <a:pPr lvl="1"/>
            <a:r>
              <a:rPr lang="fr-FR" sz="1400" smtClean="0"/>
              <a:t>The trigger for the present work</a:t>
            </a:r>
            <a:endParaRPr lang="en-GB" sz="1400" smtClean="0"/>
          </a:p>
          <a:p>
            <a:pPr lvl="1"/>
            <a:endParaRPr lang="fr-FR" sz="1400" smtClean="0"/>
          </a:p>
          <a:p>
            <a:pPr lvl="1"/>
            <a:r>
              <a:rPr lang="fr-FR" sz="1400" smtClean="0"/>
              <a:t>Developed at Thales, originally for internal usage</a:t>
            </a:r>
          </a:p>
          <a:p>
            <a:pPr lvl="1"/>
            <a:r>
              <a:rPr lang="fr-FR" sz="1400" smtClean="0"/>
              <a:t>Released in open source in 2014</a:t>
            </a:r>
          </a:p>
          <a:p>
            <a:pPr lvl="1"/>
            <a:r>
              <a:rPr lang="fr-FR" sz="1400" smtClean="0"/>
              <a:t>Used in many industrial domains (*)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968" y="4514851"/>
            <a:ext cx="392201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b="1" smtClean="0">
                <a:solidFill>
                  <a:schemeClr val="bg1">
                    <a:lumMod val="50000"/>
                  </a:schemeClr>
                </a:solidFill>
              </a:rPr>
              <a:t>(*) https</a:t>
            </a:r>
            <a:r>
              <a:rPr lang="en-GB" sz="700" b="1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GB" sz="700" b="1" smtClean="0">
                <a:solidFill>
                  <a:schemeClr val="bg1">
                    <a:lumMod val="50000"/>
                  </a:schemeClr>
                </a:solidFill>
              </a:rPr>
              <a:t>blog.obeosoft.com/capella-community-survey-2020-the-results</a:t>
            </a:r>
            <a:endParaRPr lang="en-GB" sz="700" b="1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765347"/>
            <a:ext cx="4536504" cy="36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5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MBSE at large scale (</a:t>
            </a:r>
            <a:r>
              <a:rPr lang="fr-FR" smtClean="0"/>
              <a:t>ideally*)</a:t>
            </a:r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121567" y="4396951"/>
            <a:ext cx="2735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smtClean="0"/>
              <a:t>Version Control</a:t>
            </a:r>
            <a:endParaRPr lang="en-GB" sz="1200" b="1"/>
          </a:p>
        </p:txBody>
      </p:sp>
      <p:grpSp>
        <p:nvGrpSpPr>
          <p:cNvPr id="44" name="Groupe 43"/>
          <p:cNvGrpSpPr/>
          <p:nvPr/>
        </p:nvGrpSpPr>
        <p:grpSpPr>
          <a:xfrm>
            <a:off x="1977551" y="3614329"/>
            <a:ext cx="1416069" cy="695365"/>
            <a:chOff x="5364088" y="4436888"/>
            <a:chExt cx="1416069" cy="695365"/>
          </a:xfrm>
        </p:grpSpPr>
        <p:sp>
          <p:nvSpPr>
            <p:cNvPr id="30" name="Ellipse 29"/>
            <p:cNvSpPr/>
            <p:nvPr/>
          </p:nvSpPr>
          <p:spPr>
            <a:xfrm>
              <a:off x="5364088" y="4436888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Subsystem Model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42" name="Ellipse 41"/>
            <p:cNvSpPr/>
            <p:nvPr/>
          </p:nvSpPr>
          <p:spPr>
            <a:xfrm>
              <a:off x="5436096" y="4535845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Subsystem Model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43" name="Ellipse 42"/>
            <p:cNvSpPr/>
            <p:nvPr/>
          </p:nvSpPr>
          <p:spPr>
            <a:xfrm>
              <a:off x="5508104" y="4634802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Subsystem model Y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</p:grpSp>
      <p:sp>
        <p:nvSpPr>
          <p:cNvPr id="51" name="Ellipse 50"/>
          <p:cNvSpPr/>
          <p:nvPr/>
        </p:nvSpPr>
        <p:spPr>
          <a:xfrm>
            <a:off x="5341263" y="1767914"/>
            <a:ext cx="1272053" cy="497451"/>
          </a:xfrm>
          <a:prstGeom prst="ellipse">
            <a:avLst/>
          </a:prstGeom>
          <a:solidFill>
            <a:schemeClr val="bg1"/>
          </a:solidFill>
          <a:ln>
            <a:solidFill>
              <a:srgbClr val="FF7F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b="1" smtClean="0">
                <a:solidFill>
                  <a:srgbClr val="FF7F00"/>
                </a:solidFill>
              </a:rPr>
              <a:t>Software model</a:t>
            </a:r>
            <a:endParaRPr lang="en-GB" sz="1100" b="1">
              <a:solidFill>
                <a:srgbClr val="FF7F00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2875781" y="1187129"/>
            <a:ext cx="1483056" cy="497451"/>
          </a:xfrm>
          <a:prstGeom prst="ellipse">
            <a:avLst/>
          </a:prstGeom>
          <a:solidFill>
            <a:schemeClr val="bg1"/>
          </a:solidFill>
          <a:ln>
            <a:solidFill>
              <a:srgbClr val="FF7F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b="1" smtClean="0">
                <a:solidFill>
                  <a:srgbClr val="FF7F00"/>
                </a:solidFill>
              </a:rPr>
              <a:t>Safety perspective</a:t>
            </a:r>
            <a:endParaRPr lang="en-GB" sz="1100" b="1">
              <a:solidFill>
                <a:srgbClr val="FF7F00"/>
              </a:solidFill>
            </a:endParaRPr>
          </a:p>
        </p:txBody>
      </p:sp>
      <p:sp>
        <p:nvSpPr>
          <p:cNvPr id="49" name="Ellipse 48"/>
          <p:cNvSpPr/>
          <p:nvPr/>
        </p:nvSpPr>
        <p:spPr>
          <a:xfrm>
            <a:off x="3034928" y="1842010"/>
            <a:ext cx="1593846" cy="497451"/>
          </a:xfrm>
          <a:prstGeom prst="ellipse">
            <a:avLst/>
          </a:prstGeom>
          <a:solidFill>
            <a:schemeClr val="bg1"/>
          </a:solidFill>
          <a:ln>
            <a:solidFill>
              <a:srgbClr val="FF7F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b="1" smtClean="0">
                <a:solidFill>
                  <a:srgbClr val="FF7F00"/>
                </a:solidFill>
              </a:rPr>
              <a:t>Cybersecurity perspective</a:t>
            </a:r>
            <a:endParaRPr lang="en-GB" sz="1100" b="1">
              <a:solidFill>
                <a:srgbClr val="FF7F00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2875781" y="2495509"/>
            <a:ext cx="1483056" cy="497451"/>
          </a:xfrm>
          <a:prstGeom prst="ellipse">
            <a:avLst/>
          </a:prstGeom>
          <a:solidFill>
            <a:schemeClr val="bg1"/>
          </a:solidFill>
          <a:ln>
            <a:solidFill>
              <a:srgbClr val="FF7F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b="1" smtClean="0">
                <a:solidFill>
                  <a:srgbClr val="FF7F00"/>
                </a:solidFill>
              </a:rPr>
              <a:t>Perspective X</a:t>
            </a:r>
            <a:endParaRPr lang="en-GB" sz="1100" b="1">
              <a:solidFill>
                <a:srgbClr val="FF7F00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1135491" y="1047870"/>
            <a:ext cx="1272053" cy="497451"/>
          </a:xfrm>
          <a:prstGeom prst="ellipse">
            <a:avLst/>
          </a:prstGeom>
          <a:solidFill>
            <a:schemeClr val="bg1"/>
          </a:solidFill>
          <a:ln>
            <a:solidFill>
              <a:srgbClr val="FF7F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b="1" smtClean="0">
                <a:solidFill>
                  <a:srgbClr val="FF7F00"/>
                </a:solidFill>
              </a:rPr>
              <a:t>Need analysis</a:t>
            </a:r>
            <a:endParaRPr lang="en-GB" sz="1100" b="1">
              <a:solidFill>
                <a:srgbClr val="FF7F00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1029991" y="1767915"/>
            <a:ext cx="1483056" cy="497451"/>
          </a:xfrm>
          <a:prstGeom prst="ellipse">
            <a:avLst/>
          </a:prstGeom>
          <a:solidFill>
            <a:schemeClr val="bg1"/>
          </a:solidFill>
          <a:ln>
            <a:solidFill>
              <a:srgbClr val="FF7F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b="1" smtClean="0">
                <a:solidFill>
                  <a:srgbClr val="FF7F00"/>
                </a:solidFill>
              </a:rPr>
              <a:t>Logical architecture</a:t>
            </a:r>
            <a:endParaRPr lang="en-GB" sz="1100" b="1">
              <a:solidFill>
                <a:srgbClr val="FF7F00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1029991" y="2496893"/>
            <a:ext cx="1483056" cy="497451"/>
          </a:xfrm>
          <a:prstGeom prst="ellipse">
            <a:avLst/>
          </a:prstGeom>
          <a:solidFill>
            <a:schemeClr val="bg1"/>
          </a:solidFill>
          <a:ln>
            <a:solidFill>
              <a:srgbClr val="FF7F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b="1" smtClean="0">
                <a:solidFill>
                  <a:srgbClr val="FF7F00"/>
                </a:solidFill>
              </a:rPr>
              <a:t>Physical architecture</a:t>
            </a:r>
            <a:endParaRPr lang="en-GB" sz="1100" b="1">
              <a:solidFill>
                <a:srgbClr val="FF7F00"/>
              </a:solidFill>
            </a:endParaRPr>
          </a:p>
        </p:txBody>
      </p:sp>
      <p:grpSp>
        <p:nvGrpSpPr>
          <p:cNvPr id="91" name="Groupe 90"/>
          <p:cNvGrpSpPr/>
          <p:nvPr/>
        </p:nvGrpSpPr>
        <p:grpSpPr>
          <a:xfrm>
            <a:off x="408068" y="810838"/>
            <a:ext cx="4564561" cy="2446429"/>
            <a:chOff x="408068" y="810838"/>
            <a:chExt cx="4564561" cy="2446429"/>
          </a:xfrm>
        </p:grpSpPr>
        <p:sp>
          <p:nvSpPr>
            <p:cNvPr id="13" name="Ellipse 12"/>
            <p:cNvSpPr/>
            <p:nvPr/>
          </p:nvSpPr>
          <p:spPr>
            <a:xfrm>
              <a:off x="408068" y="811489"/>
              <a:ext cx="4564561" cy="2445778"/>
            </a:xfrm>
            <a:prstGeom prst="ellipse">
              <a:avLst/>
            </a:prstGeom>
            <a:noFill/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2247152" y="810838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System model</a:t>
              </a:r>
              <a:endParaRPr lang="en-GB" sz="1100" b="1" dirty="0" err="1" smtClean="0">
                <a:solidFill>
                  <a:srgbClr val="FF7F00"/>
                </a:solidFill>
              </a:endParaRPr>
            </a:p>
          </p:txBody>
        </p:sp>
      </p:grpSp>
      <p:sp>
        <p:nvSpPr>
          <p:cNvPr id="55" name="Parenthèse fermante 54"/>
          <p:cNvSpPr/>
          <p:nvPr/>
        </p:nvSpPr>
        <p:spPr>
          <a:xfrm>
            <a:off x="2341120" y="1073786"/>
            <a:ext cx="360040" cy="1919174"/>
          </a:xfrm>
          <a:prstGeom prst="rightBracket">
            <a:avLst>
              <a:gd name="adj" fmla="val 143311"/>
            </a:avLst>
          </a:prstGeom>
          <a:ln w="9525" cmpd="sng">
            <a:solidFill>
              <a:srgbClr val="FF7F00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Double flèche horizontale 55"/>
          <p:cNvSpPr/>
          <p:nvPr/>
        </p:nvSpPr>
        <p:spPr>
          <a:xfrm rot="20189387">
            <a:off x="2711393" y="1570295"/>
            <a:ext cx="298902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7" name="Double flèche horizontale 56"/>
          <p:cNvSpPr/>
          <p:nvPr/>
        </p:nvSpPr>
        <p:spPr>
          <a:xfrm>
            <a:off x="2710848" y="2006136"/>
            <a:ext cx="298902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8" name="Double flèche horizontale 57"/>
          <p:cNvSpPr/>
          <p:nvPr/>
        </p:nvSpPr>
        <p:spPr>
          <a:xfrm rot="1635443">
            <a:off x="2694585" y="2437497"/>
            <a:ext cx="298902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9" name="Double flèche horizontale 58"/>
          <p:cNvSpPr/>
          <p:nvPr/>
        </p:nvSpPr>
        <p:spPr>
          <a:xfrm rot="5400000">
            <a:off x="1657435" y="2301750"/>
            <a:ext cx="228167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0" name="Double flèche horizontale 59"/>
          <p:cNvSpPr/>
          <p:nvPr/>
        </p:nvSpPr>
        <p:spPr>
          <a:xfrm rot="5400000">
            <a:off x="1661886" y="1574521"/>
            <a:ext cx="228167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64" name="Groupe 63"/>
          <p:cNvGrpSpPr/>
          <p:nvPr/>
        </p:nvGrpSpPr>
        <p:grpSpPr>
          <a:xfrm>
            <a:off x="3956922" y="3233781"/>
            <a:ext cx="1416069" cy="695365"/>
            <a:chOff x="5364088" y="4436888"/>
            <a:chExt cx="1416069" cy="695365"/>
          </a:xfrm>
        </p:grpSpPr>
        <p:sp>
          <p:nvSpPr>
            <p:cNvPr id="65" name="Ellipse 64"/>
            <p:cNvSpPr/>
            <p:nvPr/>
          </p:nvSpPr>
          <p:spPr>
            <a:xfrm>
              <a:off x="5364088" y="4436888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Analysis Model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66" name="Ellipse 65"/>
            <p:cNvSpPr/>
            <p:nvPr/>
          </p:nvSpPr>
          <p:spPr>
            <a:xfrm>
              <a:off x="5436096" y="4535845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Analysis Model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5508104" y="4634802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Analysis model Z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</p:grpSp>
      <p:sp>
        <p:nvSpPr>
          <p:cNvPr id="68" name="Double flèche horizontale 67"/>
          <p:cNvSpPr/>
          <p:nvPr/>
        </p:nvSpPr>
        <p:spPr>
          <a:xfrm rot="5400000">
            <a:off x="2540876" y="3352908"/>
            <a:ext cx="298902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9" name="Double flèche horizontale 68"/>
          <p:cNvSpPr/>
          <p:nvPr/>
        </p:nvSpPr>
        <p:spPr>
          <a:xfrm rot="3213981">
            <a:off x="4147526" y="3008475"/>
            <a:ext cx="298902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0" name="Double flèche horizontale 69"/>
          <p:cNvSpPr/>
          <p:nvPr/>
        </p:nvSpPr>
        <p:spPr>
          <a:xfrm>
            <a:off x="5007495" y="1932732"/>
            <a:ext cx="298902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1" name="Parenthèse fermante 70"/>
          <p:cNvSpPr/>
          <p:nvPr/>
        </p:nvSpPr>
        <p:spPr>
          <a:xfrm rot="5400000">
            <a:off x="3316230" y="1128749"/>
            <a:ext cx="360040" cy="6176364"/>
          </a:xfrm>
          <a:prstGeom prst="rightBracket">
            <a:avLst>
              <a:gd name="adj" fmla="val 143311"/>
            </a:avLst>
          </a:prstGeom>
          <a:ln w="127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4695084" y="982416"/>
            <a:ext cx="9507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smtClean="0"/>
              <a:t>Patterns</a:t>
            </a:r>
            <a:endParaRPr lang="en-GB" sz="1200" b="1"/>
          </a:p>
        </p:txBody>
      </p:sp>
      <p:sp>
        <p:nvSpPr>
          <p:cNvPr id="74" name="Rectangle 73"/>
          <p:cNvSpPr/>
          <p:nvPr/>
        </p:nvSpPr>
        <p:spPr>
          <a:xfrm>
            <a:off x="4358837" y="722152"/>
            <a:ext cx="20918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smtClean="0"/>
              <a:t>Product-line engineering</a:t>
            </a:r>
            <a:endParaRPr lang="en-GB" sz="1200" b="1"/>
          </a:p>
        </p:txBody>
      </p:sp>
      <p:sp>
        <p:nvSpPr>
          <p:cNvPr id="75" name="Rectangle 74"/>
          <p:cNvSpPr/>
          <p:nvPr/>
        </p:nvSpPr>
        <p:spPr>
          <a:xfrm>
            <a:off x="4988700" y="1234765"/>
            <a:ext cx="9507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smtClean="0"/>
              <a:t>Libraries</a:t>
            </a:r>
            <a:endParaRPr lang="en-GB" sz="1200" b="1"/>
          </a:p>
        </p:txBody>
      </p:sp>
      <p:sp>
        <p:nvSpPr>
          <p:cNvPr id="77" name="Parenthèse fermante 76"/>
          <p:cNvSpPr/>
          <p:nvPr/>
        </p:nvSpPr>
        <p:spPr>
          <a:xfrm rot="7460304">
            <a:off x="4754029" y="448222"/>
            <a:ext cx="360040" cy="1534008"/>
          </a:xfrm>
          <a:prstGeom prst="rightBracket">
            <a:avLst>
              <a:gd name="adj" fmla="val 213033"/>
            </a:avLst>
          </a:prstGeom>
          <a:ln w="127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Double flèche horizontale 78"/>
          <p:cNvSpPr/>
          <p:nvPr/>
        </p:nvSpPr>
        <p:spPr>
          <a:xfrm>
            <a:off x="6832014" y="761539"/>
            <a:ext cx="298902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7092280" y="720474"/>
            <a:ext cx="1654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smtClean="0"/>
              <a:t>: must be consistent with each other</a:t>
            </a:r>
            <a:endParaRPr lang="en-GB" sz="1000"/>
          </a:p>
        </p:txBody>
      </p:sp>
      <p:grpSp>
        <p:nvGrpSpPr>
          <p:cNvPr id="84" name="Groupe 83"/>
          <p:cNvGrpSpPr/>
          <p:nvPr/>
        </p:nvGrpSpPr>
        <p:grpSpPr>
          <a:xfrm>
            <a:off x="4999890" y="2619593"/>
            <a:ext cx="1421120" cy="650290"/>
            <a:chOff x="5066597" y="2445465"/>
            <a:chExt cx="1421120" cy="650290"/>
          </a:xfrm>
        </p:grpSpPr>
        <p:sp>
          <p:nvSpPr>
            <p:cNvPr id="81" name="Ellipse 80"/>
            <p:cNvSpPr/>
            <p:nvPr/>
          </p:nvSpPr>
          <p:spPr>
            <a:xfrm>
              <a:off x="5066597" y="2445465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Specialty model W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82" name="Ellipse 81"/>
            <p:cNvSpPr/>
            <p:nvPr/>
          </p:nvSpPr>
          <p:spPr>
            <a:xfrm>
              <a:off x="5139487" y="2518269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Specialty model W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83" name="Ellipse 82"/>
            <p:cNvSpPr/>
            <p:nvPr/>
          </p:nvSpPr>
          <p:spPr>
            <a:xfrm>
              <a:off x="5215664" y="2598304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Specialty model W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</p:grpSp>
      <p:sp>
        <p:nvSpPr>
          <p:cNvPr id="85" name="Double flèche horizontale 84"/>
          <p:cNvSpPr/>
          <p:nvPr/>
        </p:nvSpPr>
        <p:spPr>
          <a:xfrm rot="2122902">
            <a:off x="4766406" y="2560558"/>
            <a:ext cx="298902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Flèche vers le bas 86"/>
          <p:cNvSpPr/>
          <p:nvPr/>
        </p:nvSpPr>
        <p:spPr>
          <a:xfrm rot="2983341">
            <a:off x="4592040" y="1233212"/>
            <a:ext cx="172724" cy="32133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8" name="Flèche vers le bas 87"/>
          <p:cNvSpPr/>
          <p:nvPr/>
        </p:nvSpPr>
        <p:spPr>
          <a:xfrm rot="16200000">
            <a:off x="6929539" y="1119259"/>
            <a:ext cx="172724" cy="22043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7092280" y="1111654"/>
            <a:ext cx="17281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smtClean="0"/>
              <a:t>: contributes contents to</a:t>
            </a:r>
            <a:endParaRPr lang="en-GB" sz="1000"/>
          </a:p>
        </p:txBody>
      </p:sp>
      <p:sp>
        <p:nvSpPr>
          <p:cNvPr id="53" name="Rectangle 52"/>
          <p:cNvSpPr/>
          <p:nvPr/>
        </p:nvSpPr>
        <p:spPr>
          <a:xfrm>
            <a:off x="505968" y="4514851"/>
            <a:ext cx="392201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b="1" smtClean="0">
                <a:solidFill>
                  <a:schemeClr val="bg1">
                    <a:lumMod val="50000"/>
                  </a:schemeClr>
                </a:solidFill>
              </a:rPr>
              <a:t>(*) https</a:t>
            </a:r>
            <a:r>
              <a:rPr lang="en-GB" sz="700" b="1" smtClean="0">
                <a:solidFill>
                  <a:schemeClr val="bg1">
                    <a:lumMod val="50000"/>
                  </a:schemeClr>
                </a:solidFill>
              </a:rPr>
              <a:t>://eclipse.org/kitalpha/</a:t>
            </a:r>
            <a:endParaRPr lang="en-GB" sz="7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1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1" grpId="0" animBg="1"/>
      <p:bldP spid="48" grpId="0" animBg="1"/>
      <p:bldP spid="49" grpId="0" animBg="1"/>
      <p:bldP spid="50" grpId="0" animBg="1"/>
      <p:bldP spid="45" grpId="0" animBg="1"/>
      <p:bldP spid="46" grpId="0" animBg="1"/>
      <p:bldP spid="4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8" grpId="0" animBg="1"/>
      <p:bldP spid="69" grpId="0" animBg="1"/>
      <p:bldP spid="70" grpId="0" animBg="1"/>
      <p:bldP spid="71" grpId="0" animBg="1"/>
      <p:bldP spid="73" grpId="0"/>
      <p:bldP spid="74" grpId="0"/>
      <p:bldP spid="75" grpId="0"/>
      <p:bldP spid="77" grpId="0" animBg="1"/>
      <p:bldP spid="79" grpId="0" animBg="1"/>
      <p:bldP spid="80" grpId="0"/>
      <p:bldP spid="85" grpId="0" animBg="1"/>
      <p:bldP spid="87" grpId="0" animBg="1"/>
      <p:bldP spid="88" grpId="0" animBg="1"/>
      <p:bldP spid="89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renthèse fermante 53"/>
          <p:cNvSpPr/>
          <p:nvPr/>
        </p:nvSpPr>
        <p:spPr>
          <a:xfrm rot="7460304">
            <a:off x="4754029" y="448222"/>
            <a:ext cx="360040" cy="1534008"/>
          </a:xfrm>
          <a:prstGeom prst="rightBracket">
            <a:avLst>
              <a:gd name="adj" fmla="val 213033"/>
            </a:avLst>
          </a:prstGeom>
          <a:ln w="127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MBSE at large scale</a:t>
            </a:r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2143701" y="4396951"/>
            <a:ext cx="26934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smtClean="0"/>
              <a:t>Version Control</a:t>
            </a:r>
            <a:endParaRPr lang="en-GB" sz="1200" b="1"/>
          </a:p>
        </p:txBody>
      </p:sp>
      <p:grpSp>
        <p:nvGrpSpPr>
          <p:cNvPr id="44" name="Groupe 43"/>
          <p:cNvGrpSpPr/>
          <p:nvPr/>
        </p:nvGrpSpPr>
        <p:grpSpPr>
          <a:xfrm>
            <a:off x="1977551" y="3614329"/>
            <a:ext cx="1416069" cy="695365"/>
            <a:chOff x="5364088" y="4436888"/>
            <a:chExt cx="1416069" cy="695365"/>
          </a:xfrm>
        </p:grpSpPr>
        <p:sp>
          <p:nvSpPr>
            <p:cNvPr id="30" name="Ellipse 29"/>
            <p:cNvSpPr/>
            <p:nvPr/>
          </p:nvSpPr>
          <p:spPr>
            <a:xfrm>
              <a:off x="5364088" y="4436888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Subsystem Model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42" name="Ellipse 41"/>
            <p:cNvSpPr/>
            <p:nvPr/>
          </p:nvSpPr>
          <p:spPr>
            <a:xfrm>
              <a:off x="5436096" y="4535845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Subsystem Model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43" name="Ellipse 42"/>
            <p:cNvSpPr/>
            <p:nvPr/>
          </p:nvSpPr>
          <p:spPr>
            <a:xfrm>
              <a:off x="5508104" y="4634802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Subsystem model Y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</p:grpSp>
      <p:sp>
        <p:nvSpPr>
          <p:cNvPr id="51" name="Ellipse 50"/>
          <p:cNvSpPr/>
          <p:nvPr/>
        </p:nvSpPr>
        <p:spPr>
          <a:xfrm>
            <a:off x="5341263" y="1767914"/>
            <a:ext cx="1272053" cy="497451"/>
          </a:xfrm>
          <a:prstGeom prst="ellipse">
            <a:avLst/>
          </a:prstGeom>
          <a:solidFill>
            <a:schemeClr val="bg1"/>
          </a:solidFill>
          <a:ln>
            <a:solidFill>
              <a:srgbClr val="FF7F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100" b="1" smtClean="0">
                <a:solidFill>
                  <a:srgbClr val="FF7F00"/>
                </a:solidFill>
              </a:rPr>
              <a:t>Software model</a:t>
            </a:r>
            <a:endParaRPr lang="en-GB" sz="1100" b="1">
              <a:solidFill>
                <a:srgbClr val="FF7F00"/>
              </a:solidFill>
            </a:endParaRPr>
          </a:p>
        </p:txBody>
      </p:sp>
      <p:grpSp>
        <p:nvGrpSpPr>
          <p:cNvPr id="63" name="Groupe 62"/>
          <p:cNvGrpSpPr/>
          <p:nvPr/>
        </p:nvGrpSpPr>
        <p:grpSpPr>
          <a:xfrm>
            <a:off x="408068" y="810838"/>
            <a:ext cx="4564561" cy="2446429"/>
            <a:chOff x="3319808" y="2209750"/>
            <a:chExt cx="4564561" cy="2446429"/>
          </a:xfrm>
        </p:grpSpPr>
        <p:sp>
          <p:nvSpPr>
            <p:cNvPr id="48" name="Ellipse 47"/>
            <p:cNvSpPr/>
            <p:nvPr/>
          </p:nvSpPr>
          <p:spPr>
            <a:xfrm>
              <a:off x="5787521" y="2586041"/>
              <a:ext cx="1483056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Safety perspective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49" name="Ellipse 48"/>
            <p:cNvSpPr/>
            <p:nvPr/>
          </p:nvSpPr>
          <p:spPr>
            <a:xfrm>
              <a:off x="5946668" y="3240922"/>
              <a:ext cx="1593846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Cybersecurity perspective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5787521" y="3894421"/>
              <a:ext cx="1483056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Perspective X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13" name="Ellipse 12"/>
            <p:cNvSpPr/>
            <p:nvPr/>
          </p:nvSpPr>
          <p:spPr>
            <a:xfrm>
              <a:off x="3319808" y="2210401"/>
              <a:ext cx="4564561" cy="2445778"/>
            </a:xfrm>
            <a:prstGeom prst="ellipse">
              <a:avLst/>
            </a:prstGeom>
            <a:noFill/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4047231" y="2446782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Need analysis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3941731" y="3166827"/>
              <a:ext cx="1483056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Logical architecture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47" name="Ellipse 46"/>
            <p:cNvSpPr/>
            <p:nvPr/>
          </p:nvSpPr>
          <p:spPr>
            <a:xfrm>
              <a:off x="3941731" y="3895805"/>
              <a:ext cx="1483056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Physical architecture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5158892" y="2209750"/>
              <a:ext cx="1146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System model</a:t>
              </a:r>
              <a:endParaRPr lang="en-GB" sz="1100" b="1" dirty="0" err="1" smtClean="0">
                <a:solidFill>
                  <a:srgbClr val="FF7F00"/>
                </a:solidFill>
              </a:endParaRPr>
            </a:p>
          </p:txBody>
        </p:sp>
        <p:sp>
          <p:nvSpPr>
            <p:cNvPr id="55" name="Parenthèse fermante 54"/>
            <p:cNvSpPr/>
            <p:nvPr/>
          </p:nvSpPr>
          <p:spPr>
            <a:xfrm>
              <a:off x="5252860" y="2472698"/>
              <a:ext cx="360040" cy="1919174"/>
            </a:xfrm>
            <a:prstGeom prst="rightBracket">
              <a:avLst>
                <a:gd name="adj" fmla="val 143311"/>
              </a:avLst>
            </a:prstGeom>
            <a:ln w="9525" cmpd="sng">
              <a:solidFill>
                <a:srgbClr val="FF7F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Double flèche horizontale 55"/>
            <p:cNvSpPr/>
            <p:nvPr/>
          </p:nvSpPr>
          <p:spPr>
            <a:xfrm rot="20189387">
              <a:off x="5623133" y="2969207"/>
              <a:ext cx="298902" cy="167816"/>
            </a:xfrm>
            <a:prstGeom prst="leftRightArrow">
              <a:avLst/>
            </a:prstGeom>
            <a:solidFill>
              <a:srgbClr val="FF7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7" name="Double flèche horizontale 56"/>
            <p:cNvSpPr/>
            <p:nvPr/>
          </p:nvSpPr>
          <p:spPr>
            <a:xfrm>
              <a:off x="5622588" y="3405048"/>
              <a:ext cx="298902" cy="167816"/>
            </a:xfrm>
            <a:prstGeom prst="leftRightArrow">
              <a:avLst/>
            </a:prstGeom>
            <a:solidFill>
              <a:srgbClr val="FF7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8" name="Double flèche horizontale 57"/>
            <p:cNvSpPr/>
            <p:nvPr/>
          </p:nvSpPr>
          <p:spPr>
            <a:xfrm rot="1635443">
              <a:off x="5606325" y="3836409"/>
              <a:ext cx="298902" cy="167816"/>
            </a:xfrm>
            <a:prstGeom prst="leftRightArrow">
              <a:avLst/>
            </a:prstGeom>
            <a:solidFill>
              <a:srgbClr val="FF7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59" name="Double flèche horizontale 58"/>
            <p:cNvSpPr/>
            <p:nvPr/>
          </p:nvSpPr>
          <p:spPr>
            <a:xfrm rot="5400000">
              <a:off x="4569175" y="3700662"/>
              <a:ext cx="228167" cy="167816"/>
            </a:xfrm>
            <a:prstGeom prst="leftRightArrow">
              <a:avLst/>
            </a:prstGeom>
            <a:solidFill>
              <a:srgbClr val="FF7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0" name="Double flèche horizontale 59"/>
            <p:cNvSpPr/>
            <p:nvPr/>
          </p:nvSpPr>
          <p:spPr>
            <a:xfrm rot="5400000">
              <a:off x="4573626" y="2973433"/>
              <a:ext cx="228167" cy="167816"/>
            </a:xfrm>
            <a:prstGeom prst="leftRightArrow">
              <a:avLst/>
            </a:prstGeom>
            <a:solidFill>
              <a:srgbClr val="FF7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3956922" y="3233781"/>
            <a:ext cx="1416069" cy="695365"/>
            <a:chOff x="5364088" y="4436888"/>
            <a:chExt cx="1416069" cy="695365"/>
          </a:xfrm>
        </p:grpSpPr>
        <p:sp>
          <p:nvSpPr>
            <p:cNvPr id="65" name="Ellipse 64"/>
            <p:cNvSpPr/>
            <p:nvPr/>
          </p:nvSpPr>
          <p:spPr>
            <a:xfrm>
              <a:off x="5364088" y="4436888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Analysis Model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66" name="Ellipse 65"/>
            <p:cNvSpPr/>
            <p:nvPr/>
          </p:nvSpPr>
          <p:spPr>
            <a:xfrm>
              <a:off x="5436096" y="4535845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Analysis Model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5508104" y="4634802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Analysis model Z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</p:grpSp>
      <p:sp>
        <p:nvSpPr>
          <p:cNvPr id="68" name="Double flèche horizontale 67"/>
          <p:cNvSpPr/>
          <p:nvPr/>
        </p:nvSpPr>
        <p:spPr>
          <a:xfrm rot="5400000">
            <a:off x="2540876" y="3352908"/>
            <a:ext cx="298902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9" name="Double flèche horizontale 68"/>
          <p:cNvSpPr/>
          <p:nvPr/>
        </p:nvSpPr>
        <p:spPr>
          <a:xfrm rot="3213981">
            <a:off x="4147526" y="3008475"/>
            <a:ext cx="298902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0" name="Double flèche horizontale 69"/>
          <p:cNvSpPr/>
          <p:nvPr/>
        </p:nvSpPr>
        <p:spPr>
          <a:xfrm>
            <a:off x="5007495" y="1932732"/>
            <a:ext cx="298902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1" name="Parenthèse fermante 70"/>
          <p:cNvSpPr/>
          <p:nvPr/>
        </p:nvSpPr>
        <p:spPr>
          <a:xfrm rot="5400000">
            <a:off x="3316230" y="1128749"/>
            <a:ext cx="360040" cy="6176364"/>
          </a:xfrm>
          <a:prstGeom prst="rightBracket">
            <a:avLst>
              <a:gd name="adj" fmla="val 143311"/>
            </a:avLst>
          </a:prstGeom>
          <a:ln w="127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4695084" y="982416"/>
            <a:ext cx="9507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smtClean="0"/>
              <a:t>Patterns</a:t>
            </a:r>
            <a:endParaRPr lang="en-GB" sz="1200" b="1"/>
          </a:p>
        </p:txBody>
      </p:sp>
      <p:sp>
        <p:nvSpPr>
          <p:cNvPr id="74" name="Rectangle 73"/>
          <p:cNvSpPr/>
          <p:nvPr/>
        </p:nvSpPr>
        <p:spPr>
          <a:xfrm>
            <a:off x="4358837" y="722152"/>
            <a:ext cx="20918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smtClean="0"/>
              <a:t>Product-line engineering</a:t>
            </a:r>
            <a:endParaRPr lang="en-GB" sz="1200" b="1"/>
          </a:p>
        </p:txBody>
      </p:sp>
      <p:sp>
        <p:nvSpPr>
          <p:cNvPr id="75" name="Rectangle 74"/>
          <p:cNvSpPr/>
          <p:nvPr/>
        </p:nvSpPr>
        <p:spPr>
          <a:xfrm>
            <a:off x="4988700" y="1234765"/>
            <a:ext cx="9507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smtClean="0"/>
              <a:t>Libraries</a:t>
            </a:r>
            <a:endParaRPr lang="en-GB" sz="1200" b="1"/>
          </a:p>
        </p:txBody>
      </p:sp>
      <p:sp>
        <p:nvSpPr>
          <p:cNvPr id="79" name="Double flèche horizontale 78"/>
          <p:cNvSpPr/>
          <p:nvPr/>
        </p:nvSpPr>
        <p:spPr>
          <a:xfrm>
            <a:off x="6832014" y="761539"/>
            <a:ext cx="298902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7092280" y="720474"/>
            <a:ext cx="1654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smtClean="0"/>
              <a:t>: must be consistent with each other</a:t>
            </a:r>
            <a:endParaRPr lang="en-GB" sz="1000"/>
          </a:p>
        </p:txBody>
      </p:sp>
      <p:grpSp>
        <p:nvGrpSpPr>
          <p:cNvPr id="84" name="Groupe 83"/>
          <p:cNvGrpSpPr/>
          <p:nvPr/>
        </p:nvGrpSpPr>
        <p:grpSpPr>
          <a:xfrm>
            <a:off x="4999890" y="2619593"/>
            <a:ext cx="1421120" cy="650290"/>
            <a:chOff x="5066597" y="2445465"/>
            <a:chExt cx="1421120" cy="650290"/>
          </a:xfrm>
        </p:grpSpPr>
        <p:sp>
          <p:nvSpPr>
            <p:cNvPr id="81" name="Ellipse 80"/>
            <p:cNvSpPr/>
            <p:nvPr/>
          </p:nvSpPr>
          <p:spPr>
            <a:xfrm>
              <a:off x="5066597" y="2445465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Specialty model W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82" name="Ellipse 81"/>
            <p:cNvSpPr/>
            <p:nvPr/>
          </p:nvSpPr>
          <p:spPr>
            <a:xfrm>
              <a:off x="5139487" y="2518269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Specialty model W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  <p:sp>
          <p:nvSpPr>
            <p:cNvPr id="83" name="Ellipse 82"/>
            <p:cNvSpPr/>
            <p:nvPr/>
          </p:nvSpPr>
          <p:spPr>
            <a:xfrm>
              <a:off x="5215664" y="2598304"/>
              <a:ext cx="1272053" cy="4974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Specialty model W</a:t>
              </a:r>
              <a:endParaRPr lang="en-GB" sz="1100" b="1">
                <a:solidFill>
                  <a:srgbClr val="FF7F00"/>
                </a:solidFill>
              </a:endParaRPr>
            </a:p>
          </p:txBody>
        </p:sp>
      </p:grpSp>
      <p:sp>
        <p:nvSpPr>
          <p:cNvPr id="85" name="Double flèche horizontale 84"/>
          <p:cNvSpPr/>
          <p:nvPr/>
        </p:nvSpPr>
        <p:spPr>
          <a:xfrm rot="2122902">
            <a:off x="4766406" y="2560558"/>
            <a:ext cx="298902" cy="1678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Flèche vers le bas 86"/>
          <p:cNvSpPr/>
          <p:nvPr/>
        </p:nvSpPr>
        <p:spPr>
          <a:xfrm rot="2983341">
            <a:off x="4592040" y="1233212"/>
            <a:ext cx="172724" cy="32133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8" name="Flèche vers le bas 87"/>
          <p:cNvSpPr/>
          <p:nvPr/>
        </p:nvSpPr>
        <p:spPr>
          <a:xfrm rot="16200000">
            <a:off x="6929539" y="1119259"/>
            <a:ext cx="172724" cy="22043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7092280" y="1111654"/>
            <a:ext cx="17281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00" smtClean="0"/>
              <a:t>: contributes contents to</a:t>
            </a:r>
            <a:endParaRPr lang="en-GB" sz="1000"/>
          </a:p>
        </p:txBody>
      </p:sp>
      <p:sp>
        <p:nvSpPr>
          <p:cNvPr id="90" name="Rectangle 89"/>
          <p:cNvSpPr/>
          <p:nvPr/>
        </p:nvSpPr>
        <p:spPr>
          <a:xfrm>
            <a:off x="262980" y="632281"/>
            <a:ext cx="6418898" cy="402770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413101" y="2571750"/>
            <a:ext cx="247214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200" b="1" smtClean="0"/>
              <a:t>Algorithms for model</a:t>
            </a:r>
            <a:r>
              <a:rPr lang="fr-FR" sz="1200" b="1" u="sng" smtClean="0"/>
              <a:t> </a:t>
            </a:r>
            <a:r>
              <a:rPr lang="fr-FR" sz="1200" b="1" smtClean="0"/>
              <a:t>synchronization and merging</a:t>
            </a:r>
            <a:endParaRPr lang="en-GB" sz="1200" b="1"/>
          </a:p>
        </p:txBody>
      </p:sp>
      <p:grpSp>
        <p:nvGrpSpPr>
          <p:cNvPr id="6" name="Groupe 5"/>
          <p:cNvGrpSpPr/>
          <p:nvPr/>
        </p:nvGrpSpPr>
        <p:grpSpPr>
          <a:xfrm rot="3440075">
            <a:off x="5406188" y="634799"/>
            <a:ext cx="484632" cy="2437169"/>
            <a:chOff x="3422158" y="2131884"/>
            <a:chExt cx="484632" cy="610197"/>
          </a:xfrm>
        </p:grpSpPr>
        <p:sp>
          <p:nvSpPr>
            <p:cNvPr id="4" name="Flèche droite 3"/>
            <p:cNvSpPr/>
            <p:nvPr/>
          </p:nvSpPr>
          <p:spPr>
            <a:xfrm rot="5400000">
              <a:off x="3359375" y="2194667"/>
              <a:ext cx="610197" cy="484632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500"/>
            </a:p>
          </p:txBody>
        </p:sp>
        <p:sp>
          <p:nvSpPr>
            <p:cNvPr id="5" name="ZoneTexte 4"/>
            <p:cNvSpPr txBox="1"/>
            <p:nvPr/>
          </p:nvSpPr>
          <p:spPr>
            <a:xfrm rot="16200000">
              <a:off x="3589291" y="2304505"/>
              <a:ext cx="1372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900" b="1" smtClean="0">
                  <a:solidFill>
                    <a:schemeClr val="bg1"/>
                  </a:solidFill>
                </a:rPr>
                <a:t>require</a:t>
              </a:r>
              <a:endParaRPr lang="en-GB" sz="900" b="1" dirty="0" err="1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26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Merge</a:t>
            </a:r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413101" y="2571750"/>
            <a:ext cx="247214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200" b="1" smtClean="0"/>
              <a:t>Algorithms for model</a:t>
            </a:r>
            <a:r>
              <a:rPr lang="fr-FR" sz="1200" b="1" u="sng" smtClean="0"/>
              <a:t> </a:t>
            </a:r>
            <a:r>
              <a:rPr lang="fr-FR" sz="1200" b="1" smtClean="0"/>
              <a:t>synchronization and </a:t>
            </a:r>
            <a:r>
              <a:rPr lang="fr-FR" sz="1200" b="1" u="sng" smtClean="0"/>
              <a:t>merging</a:t>
            </a:r>
            <a:endParaRPr lang="en-GB" sz="1200" b="1" u="sng"/>
          </a:p>
        </p:txBody>
      </p:sp>
      <p:sp>
        <p:nvSpPr>
          <p:cNvPr id="62" name="Ellipse 61"/>
          <p:cNvSpPr/>
          <p:nvPr/>
        </p:nvSpPr>
        <p:spPr>
          <a:xfrm>
            <a:off x="1524499" y="699542"/>
            <a:ext cx="2501865" cy="1544625"/>
          </a:xfrm>
          <a:prstGeom prst="ellipse">
            <a:avLst/>
          </a:prstGeom>
          <a:noFill/>
          <a:ln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9" name="ZoneTexte 98"/>
          <p:cNvSpPr txBox="1"/>
          <p:nvPr/>
        </p:nvSpPr>
        <p:spPr>
          <a:xfrm>
            <a:off x="3078211" y="1507969"/>
            <a:ext cx="80453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>
                <a:solidFill>
                  <a:schemeClr val="accent1"/>
                </a:solidFill>
              </a:rPr>
              <a:t>Model A</a:t>
            </a:r>
            <a:endParaRPr lang="en-GB" sz="1100" b="1" dirty="0" err="1" smtClean="0">
              <a:solidFill>
                <a:schemeClr val="accent1"/>
              </a:solidFill>
            </a:endParaRPr>
          </a:p>
        </p:txBody>
      </p:sp>
      <p:sp>
        <p:nvSpPr>
          <p:cNvPr id="101" name="Ellipse 100"/>
          <p:cNvSpPr/>
          <p:nvPr/>
        </p:nvSpPr>
        <p:spPr>
          <a:xfrm>
            <a:off x="4847220" y="699542"/>
            <a:ext cx="2501865" cy="1544625"/>
          </a:xfrm>
          <a:prstGeom prst="ellipse">
            <a:avLst/>
          </a:prstGeom>
          <a:noFill/>
          <a:ln>
            <a:solidFill>
              <a:srgbClr val="FF7F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2" name="Ellipse 101"/>
          <p:cNvSpPr/>
          <p:nvPr/>
        </p:nvSpPr>
        <p:spPr>
          <a:xfrm>
            <a:off x="5127430" y="1097637"/>
            <a:ext cx="144016" cy="1440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3" name="Ellipse 102"/>
          <p:cNvSpPr/>
          <p:nvPr/>
        </p:nvSpPr>
        <p:spPr>
          <a:xfrm>
            <a:off x="5590866" y="1617683"/>
            <a:ext cx="144016" cy="1440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4" name="Ellipse 103"/>
          <p:cNvSpPr/>
          <p:nvPr/>
        </p:nvSpPr>
        <p:spPr>
          <a:xfrm>
            <a:off x="6063534" y="1241653"/>
            <a:ext cx="144016" cy="1440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5" name="Ellipse 104"/>
          <p:cNvSpPr/>
          <p:nvPr/>
        </p:nvSpPr>
        <p:spPr>
          <a:xfrm>
            <a:off x="6639598" y="911325"/>
            <a:ext cx="144016" cy="1440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06" name="Connecteur droit avec flèche 105"/>
          <p:cNvCxnSpPr>
            <a:stCxn id="102" idx="6"/>
            <a:endCxn id="104" idx="2"/>
          </p:cNvCxnSpPr>
          <p:nvPr/>
        </p:nvCxnSpPr>
        <p:spPr>
          <a:xfrm>
            <a:off x="5271446" y="1169645"/>
            <a:ext cx="792088" cy="144016"/>
          </a:xfrm>
          <a:prstGeom prst="straightConnector1">
            <a:avLst/>
          </a:prstGeom>
          <a:ln w="6350" cmpd="sng">
            <a:solidFill>
              <a:srgbClr val="FFC000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/>
          <p:cNvCxnSpPr>
            <a:stCxn id="102" idx="5"/>
            <a:endCxn id="103" idx="1"/>
          </p:cNvCxnSpPr>
          <p:nvPr/>
        </p:nvCxnSpPr>
        <p:spPr>
          <a:xfrm>
            <a:off x="5250355" y="1220562"/>
            <a:ext cx="361602" cy="418212"/>
          </a:xfrm>
          <a:prstGeom prst="straightConnector1">
            <a:avLst/>
          </a:prstGeom>
          <a:ln w="6350" cmpd="sng">
            <a:solidFill>
              <a:srgbClr val="FFC000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>
            <a:stCxn id="104" idx="6"/>
            <a:endCxn id="105" idx="2"/>
          </p:cNvCxnSpPr>
          <p:nvPr/>
        </p:nvCxnSpPr>
        <p:spPr>
          <a:xfrm flipV="1">
            <a:off x="6207550" y="983333"/>
            <a:ext cx="432048" cy="330328"/>
          </a:xfrm>
          <a:prstGeom prst="straightConnector1">
            <a:avLst/>
          </a:prstGeom>
          <a:ln w="6350" cmpd="sng">
            <a:solidFill>
              <a:srgbClr val="FFC000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/>
          <p:cNvCxnSpPr>
            <a:stCxn id="110" idx="1"/>
            <a:endCxn id="104" idx="4"/>
          </p:cNvCxnSpPr>
          <p:nvPr/>
        </p:nvCxnSpPr>
        <p:spPr>
          <a:xfrm flipH="1" flipV="1">
            <a:off x="6135542" y="1385669"/>
            <a:ext cx="173491" cy="626867"/>
          </a:xfrm>
          <a:prstGeom prst="straightConnector1">
            <a:avLst/>
          </a:prstGeom>
          <a:ln w="6350" cmpd="sng">
            <a:solidFill>
              <a:srgbClr val="FFC000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Ellipse 109"/>
          <p:cNvSpPr/>
          <p:nvPr/>
        </p:nvSpPr>
        <p:spPr>
          <a:xfrm>
            <a:off x="6287942" y="1991445"/>
            <a:ext cx="144016" cy="1440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1" name="ZoneTexte 110"/>
          <p:cNvSpPr txBox="1"/>
          <p:nvPr/>
        </p:nvSpPr>
        <p:spPr>
          <a:xfrm>
            <a:off x="6102464" y="1023080"/>
            <a:ext cx="7168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deployment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5165195" y="1351586"/>
            <a:ext cx="6382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allocation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5431150" y="1064496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allocation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5913804" y="155851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part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6472960" y="1505311"/>
            <a:ext cx="7325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>
                <a:solidFill>
                  <a:srgbClr val="FF7F00"/>
                </a:solidFill>
              </a:rPr>
              <a:t>Model B</a:t>
            </a:r>
            <a:endParaRPr lang="en-GB" sz="1100" b="1" dirty="0" err="1" smtClean="0">
              <a:solidFill>
                <a:srgbClr val="FF7F00"/>
              </a:solidFill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1806761" y="1097637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5" name="Ellipse 74"/>
          <p:cNvSpPr/>
          <p:nvPr/>
        </p:nvSpPr>
        <p:spPr>
          <a:xfrm>
            <a:off x="2300629" y="1990354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9" name="Ellipse 78"/>
          <p:cNvSpPr/>
          <p:nvPr/>
        </p:nvSpPr>
        <p:spPr>
          <a:xfrm>
            <a:off x="2742865" y="1241653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81" name="Connecteur droit avec flèche 80"/>
          <p:cNvCxnSpPr>
            <a:stCxn id="74" idx="6"/>
            <a:endCxn id="79" idx="2"/>
          </p:cNvCxnSpPr>
          <p:nvPr/>
        </p:nvCxnSpPr>
        <p:spPr>
          <a:xfrm>
            <a:off x="1950777" y="1169645"/>
            <a:ext cx="792088" cy="144016"/>
          </a:xfrm>
          <a:prstGeom prst="straightConnector1">
            <a:avLst/>
          </a:prstGeom>
          <a:ln w="6350" cmpd="sng">
            <a:solidFill>
              <a:schemeClr val="accent1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>
            <a:stCxn id="75" idx="6"/>
            <a:endCxn id="85" idx="2"/>
          </p:cNvCxnSpPr>
          <p:nvPr/>
        </p:nvCxnSpPr>
        <p:spPr>
          <a:xfrm>
            <a:off x="2444645" y="2062362"/>
            <a:ext cx="522628" cy="1091"/>
          </a:xfrm>
          <a:prstGeom prst="straightConnector1">
            <a:avLst/>
          </a:prstGeom>
          <a:ln w="6350" cmpd="sng">
            <a:solidFill>
              <a:schemeClr val="accent1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>
            <a:stCxn id="85" idx="1"/>
            <a:endCxn id="79" idx="4"/>
          </p:cNvCxnSpPr>
          <p:nvPr/>
        </p:nvCxnSpPr>
        <p:spPr>
          <a:xfrm flipH="1" flipV="1">
            <a:off x="2814873" y="1385669"/>
            <a:ext cx="173491" cy="626867"/>
          </a:xfrm>
          <a:prstGeom prst="straightConnector1">
            <a:avLst/>
          </a:prstGeom>
          <a:ln w="6350" cmpd="sng">
            <a:solidFill>
              <a:schemeClr val="accent1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/>
        </p:nvSpPr>
        <p:spPr>
          <a:xfrm>
            <a:off x="2967273" y="1991445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ZoneTexte 88"/>
          <p:cNvSpPr txBox="1"/>
          <p:nvPr/>
        </p:nvSpPr>
        <p:spPr>
          <a:xfrm>
            <a:off x="2110481" y="1064496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allocation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2593135" y="155851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part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2590298" y="188273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part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8" name="Connecteur en arc 47"/>
          <p:cNvCxnSpPr>
            <a:stCxn id="74" idx="7"/>
            <a:endCxn id="102" idx="1"/>
          </p:cNvCxnSpPr>
          <p:nvPr/>
        </p:nvCxnSpPr>
        <p:spPr>
          <a:xfrm rot="5400000" flipH="1" flipV="1">
            <a:off x="3539103" y="-490689"/>
            <a:ext cx="12700" cy="3218835"/>
          </a:xfrm>
          <a:prstGeom prst="curvedConnector3">
            <a:avLst>
              <a:gd name="adj1" fmla="val 1966071"/>
            </a:avLst>
          </a:prstGeom>
          <a:ln w="9525" cmpd="sng">
            <a:solidFill>
              <a:schemeClr val="bg2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en arc 116"/>
          <p:cNvCxnSpPr>
            <a:stCxn id="79" idx="7"/>
            <a:endCxn id="104" idx="1"/>
          </p:cNvCxnSpPr>
          <p:nvPr/>
        </p:nvCxnSpPr>
        <p:spPr>
          <a:xfrm rot="5400000" flipH="1" flipV="1">
            <a:off x="4475207" y="-346673"/>
            <a:ext cx="12700" cy="3218835"/>
          </a:xfrm>
          <a:prstGeom prst="curvedConnector3">
            <a:avLst>
              <a:gd name="adj1" fmla="val 1966071"/>
            </a:avLst>
          </a:prstGeom>
          <a:ln w="9525" cmpd="sng">
            <a:solidFill>
              <a:schemeClr val="bg2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en arc 117"/>
          <p:cNvCxnSpPr>
            <a:stCxn id="85" idx="7"/>
            <a:endCxn id="110" idx="1"/>
          </p:cNvCxnSpPr>
          <p:nvPr/>
        </p:nvCxnSpPr>
        <p:spPr>
          <a:xfrm rot="5400000" flipH="1" flipV="1">
            <a:off x="4699615" y="403119"/>
            <a:ext cx="12700" cy="3218835"/>
          </a:xfrm>
          <a:prstGeom prst="curvedConnector3">
            <a:avLst>
              <a:gd name="adj1" fmla="val 1966071"/>
            </a:avLst>
          </a:prstGeom>
          <a:ln w="9525" cmpd="sng">
            <a:solidFill>
              <a:schemeClr val="bg2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ZoneTexte 118"/>
          <p:cNvSpPr txBox="1"/>
          <p:nvPr/>
        </p:nvSpPr>
        <p:spPr>
          <a:xfrm>
            <a:off x="4062282" y="1010173"/>
            <a:ext cx="80453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smtClean="0">
                <a:solidFill>
                  <a:schemeClr val="bg2"/>
                </a:solidFill>
              </a:rPr>
              <a:t>1) Match</a:t>
            </a:r>
            <a:endParaRPr lang="en-GB" sz="1000" b="1" dirty="0" err="1" smtClean="0">
              <a:solidFill>
                <a:schemeClr val="bg2"/>
              </a:solidFill>
            </a:endParaRPr>
          </a:p>
        </p:txBody>
      </p:sp>
      <p:sp>
        <p:nvSpPr>
          <p:cNvPr id="120" name="Ellipse 119"/>
          <p:cNvSpPr/>
          <p:nvPr/>
        </p:nvSpPr>
        <p:spPr>
          <a:xfrm>
            <a:off x="5633548" y="1988542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21" name="Connecteur droit avec flèche 120"/>
          <p:cNvCxnSpPr>
            <a:stCxn id="120" idx="6"/>
            <a:endCxn id="110" idx="2"/>
          </p:cNvCxnSpPr>
          <p:nvPr/>
        </p:nvCxnSpPr>
        <p:spPr>
          <a:xfrm>
            <a:off x="5777564" y="2060550"/>
            <a:ext cx="510378" cy="2903"/>
          </a:xfrm>
          <a:prstGeom prst="straightConnector1">
            <a:avLst/>
          </a:prstGeom>
          <a:ln w="6350" cmpd="sng">
            <a:solidFill>
              <a:schemeClr val="accent1"/>
            </a:solidFill>
            <a:prstDash val="dash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ZoneTexte 121"/>
          <p:cNvSpPr txBox="1"/>
          <p:nvPr/>
        </p:nvSpPr>
        <p:spPr>
          <a:xfrm>
            <a:off x="5923217" y="188807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part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2278559" y="1614557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28" name="Connecteur en arc 127"/>
          <p:cNvCxnSpPr>
            <a:stCxn id="123" idx="7"/>
            <a:endCxn id="103" idx="2"/>
          </p:cNvCxnSpPr>
          <p:nvPr/>
        </p:nvCxnSpPr>
        <p:spPr>
          <a:xfrm rot="16200000" flipH="1">
            <a:off x="3969153" y="67978"/>
            <a:ext cx="54043" cy="3189382"/>
          </a:xfrm>
          <a:prstGeom prst="curvedConnector4">
            <a:avLst>
              <a:gd name="adj1" fmla="val -422997"/>
              <a:gd name="adj2" fmla="val 50331"/>
            </a:avLst>
          </a:prstGeom>
          <a:ln w="9525" cmpd="sng">
            <a:solidFill>
              <a:schemeClr val="bg2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ZoneTexte 130"/>
          <p:cNvSpPr txBox="1"/>
          <p:nvPr/>
        </p:nvSpPr>
        <p:spPr>
          <a:xfrm>
            <a:off x="4022769" y="1283689"/>
            <a:ext cx="80453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smtClean="0">
                <a:solidFill>
                  <a:schemeClr val="bg2"/>
                </a:solidFill>
              </a:rPr>
              <a:t>2) Diff</a:t>
            </a:r>
            <a:endParaRPr lang="en-GB" sz="1000" b="1" dirty="0" err="1" smtClean="0">
              <a:solidFill>
                <a:schemeClr val="bg2"/>
              </a:solidFill>
            </a:endParaRPr>
          </a:p>
        </p:txBody>
      </p:sp>
      <p:grpSp>
        <p:nvGrpSpPr>
          <p:cNvPr id="156" name="Groupe 155"/>
          <p:cNvGrpSpPr/>
          <p:nvPr/>
        </p:nvGrpSpPr>
        <p:grpSpPr>
          <a:xfrm>
            <a:off x="6615507" y="896516"/>
            <a:ext cx="182391" cy="182391"/>
            <a:chOff x="6948264" y="3003798"/>
            <a:chExt cx="288032" cy="288032"/>
          </a:xfrm>
        </p:grpSpPr>
        <p:cxnSp>
          <p:nvCxnSpPr>
            <p:cNvPr id="133" name="Connecteur droit 132"/>
            <p:cNvCxnSpPr/>
            <p:nvPr/>
          </p:nvCxnSpPr>
          <p:spPr>
            <a:xfrm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H="1"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e 159"/>
          <p:cNvGrpSpPr/>
          <p:nvPr/>
        </p:nvGrpSpPr>
        <p:grpSpPr>
          <a:xfrm>
            <a:off x="6300193" y="1052696"/>
            <a:ext cx="176877" cy="176877"/>
            <a:chOff x="6948264" y="3003798"/>
            <a:chExt cx="288032" cy="288032"/>
          </a:xfrm>
        </p:grpSpPr>
        <p:cxnSp>
          <p:nvCxnSpPr>
            <p:cNvPr id="161" name="Connecteur droit 160"/>
            <p:cNvCxnSpPr/>
            <p:nvPr/>
          </p:nvCxnSpPr>
          <p:spPr>
            <a:xfrm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eur droit 161"/>
            <p:cNvCxnSpPr/>
            <p:nvPr/>
          </p:nvCxnSpPr>
          <p:spPr>
            <a:xfrm flipH="1"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e 162"/>
          <p:cNvGrpSpPr/>
          <p:nvPr/>
        </p:nvGrpSpPr>
        <p:grpSpPr>
          <a:xfrm>
            <a:off x="5341412" y="1346945"/>
            <a:ext cx="193988" cy="193988"/>
            <a:chOff x="6948264" y="3003798"/>
            <a:chExt cx="288032" cy="288032"/>
          </a:xfrm>
        </p:grpSpPr>
        <p:cxnSp>
          <p:nvCxnSpPr>
            <p:cNvPr id="164" name="Connecteur droit 163"/>
            <p:cNvCxnSpPr/>
            <p:nvPr/>
          </p:nvCxnSpPr>
          <p:spPr>
            <a:xfrm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flipH="1" flipV="1">
              <a:off x="6948264" y="3003798"/>
              <a:ext cx="288032" cy="288032"/>
            </a:xfrm>
            <a:prstGeom prst="line">
              <a:avLst/>
            </a:prstGeom>
            <a:ln w="285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ZoneTexte 165"/>
          <p:cNvSpPr txBox="1"/>
          <p:nvPr/>
        </p:nvSpPr>
        <p:spPr>
          <a:xfrm>
            <a:off x="4069214" y="1581619"/>
            <a:ext cx="80453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b="1" smtClean="0">
                <a:solidFill>
                  <a:schemeClr val="bg2"/>
                </a:solidFill>
              </a:rPr>
              <a:t>3) Merge</a:t>
            </a:r>
            <a:endParaRPr lang="en-GB" sz="1000" b="1" dirty="0" err="1" smtClean="0">
              <a:solidFill>
                <a:schemeClr val="bg2"/>
              </a:solidFill>
            </a:endParaRPr>
          </a:p>
        </p:txBody>
      </p:sp>
      <p:sp>
        <p:nvSpPr>
          <p:cNvPr id="167" name="Ellipse 166"/>
          <p:cNvSpPr/>
          <p:nvPr/>
        </p:nvSpPr>
        <p:spPr>
          <a:xfrm>
            <a:off x="5633548" y="1987591"/>
            <a:ext cx="144016" cy="1440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68" name="Connecteur droit avec flèche 167"/>
          <p:cNvCxnSpPr>
            <a:stCxn id="167" idx="6"/>
            <a:endCxn id="110" idx="2"/>
          </p:cNvCxnSpPr>
          <p:nvPr/>
        </p:nvCxnSpPr>
        <p:spPr>
          <a:xfrm>
            <a:off x="5777564" y="2059599"/>
            <a:ext cx="510378" cy="3854"/>
          </a:xfrm>
          <a:prstGeom prst="straightConnector1">
            <a:avLst/>
          </a:prstGeom>
          <a:ln w="6350" cmpd="sng">
            <a:solidFill>
              <a:srgbClr val="FFC000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5679164" y="169495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smtClean="0">
                <a:solidFill>
                  <a:srgbClr val="FF0000"/>
                </a:solidFill>
              </a:rPr>
              <a:t>+</a:t>
            </a:r>
            <a:endParaRPr lang="en-GB" sz="2800" b="1" dirty="0" err="1" smtClean="0">
              <a:solidFill>
                <a:srgbClr val="FF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763457" y="1855226"/>
            <a:ext cx="223417" cy="20822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9" name="Rectangle 178"/>
          <p:cNvSpPr/>
          <p:nvPr/>
        </p:nvSpPr>
        <p:spPr>
          <a:xfrm>
            <a:off x="6271591" y="1040532"/>
            <a:ext cx="223417" cy="20822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80" name="Rectangle 179"/>
          <p:cNvSpPr/>
          <p:nvPr/>
        </p:nvSpPr>
        <p:spPr>
          <a:xfrm>
            <a:off x="6593531" y="881658"/>
            <a:ext cx="223417" cy="20822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81" name="Flèche vers le bas 180"/>
          <p:cNvSpPr/>
          <p:nvPr/>
        </p:nvSpPr>
        <p:spPr>
          <a:xfrm rot="16200000">
            <a:off x="4289777" y="1460240"/>
            <a:ext cx="217527" cy="1120759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82" name="Rectangle 181"/>
          <p:cNvSpPr/>
          <p:nvPr/>
        </p:nvSpPr>
        <p:spPr>
          <a:xfrm>
            <a:off x="3456775" y="2088250"/>
            <a:ext cx="18447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smtClean="0"/>
              <a:t>‘contributes contents to’?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99199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99" grpId="0"/>
      <p:bldP spid="101" grpId="0" animBg="1"/>
      <p:bldP spid="102" grpId="0" animBg="1"/>
      <p:bldP spid="103" grpId="0" animBg="1"/>
      <p:bldP spid="104" grpId="0" animBg="1"/>
      <p:bldP spid="105" grpId="0" animBg="1"/>
      <p:bldP spid="105" grpId="1" animBg="1"/>
      <p:bldP spid="110" grpId="0" animBg="1"/>
      <p:bldP spid="111" grpId="0"/>
      <p:bldP spid="111" grpId="1"/>
      <p:bldP spid="112" grpId="0"/>
      <p:bldP spid="113" grpId="0"/>
      <p:bldP spid="114" grpId="0"/>
      <p:bldP spid="115" grpId="0"/>
      <p:bldP spid="74" grpId="0" animBg="1"/>
      <p:bldP spid="75" grpId="0" animBg="1"/>
      <p:bldP spid="79" grpId="0" animBg="1"/>
      <p:bldP spid="85" grpId="0" animBg="1"/>
      <p:bldP spid="89" grpId="0"/>
      <p:bldP spid="90" grpId="0"/>
      <p:bldP spid="116" grpId="0"/>
      <p:bldP spid="119" grpId="0"/>
      <p:bldP spid="119" grpId="1"/>
      <p:bldP spid="120" grpId="0" animBg="1"/>
      <p:bldP spid="120" grpId="1" animBg="1"/>
      <p:bldP spid="122" grpId="0"/>
      <p:bldP spid="123" grpId="0" animBg="1"/>
      <p:bldP spid="131" grpId="0"/>
      <p:bldP spid="131" grpId="1"/>
      <p:bldP spid="166" grpId="0"/>
      <p:bldP spid="167" grpId="0" animBg="1"/>
      <p:bldP spid="177" grpId="0"/>
      <p:bldP spid="177" grpId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Synchronization</a:t>
            </a:r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413101" y="2571750"/>
            <a:ext cx="247214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200" b="1" smtClean="0"/>
              <a:t>Algorithms for model</a:t>
            </a:r>
            <a:r>
              <a:rPr lang="fr-FR" sz="1200" b="1" u="sng" smtClean="0"/>
              <a:t> synchronization</a:t>
            </a:r>
            <a:r>
              <a:rPr lang="fr-FR" sz="1200" b="1" smtClean="0"/>
              <a:t> and merging</a:t>
            </a:r>
            <a:endParaRPr lang="en-GB" sz="1200" b="1"/>
          </a:p>
        </p:txBody>
      </p:sp>
      <p:sp>
        <p:nvSpPr>
          <p:cNvPr id="62" name="Ellipse 61"/>
          <p:cNvSpPr/>
          <p:nvPr/>
        </p:nvSpPr>
        <p:spPr>
          <a:xfrm>
            <a:off x="1757761" y="3291830"/>
            <a:ext cx="2501865" cy="1544625"/>
          </a:xfrm>
          <a:prstGeom prst="ellipse">
            <a:avLst/>
          </a:prstGeom>
          <a:noFill/>
          <a:ln>
            <a:solidFill>
              <a:schemeClr val="accent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2" name="Ellipse 71"/>
          <p:cNvSpPr/>
          <p:nvPr/>
        </p:nvSpPr>
        <p:spPr>
          <a:xfrm>
            <a:off x="2817190" y="3856839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6" name="Ellipse 75"/>
          <p:cNvSpPr/>
          <p:nvPr/>
        </p:nvSpPr>
        <p:spPr>
          <a:xfrm>
            <a:off x="2553962" y="4489741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7" name="Ellipse 76"/>
          <p:cNvSpPr/>
          <p:nvPr/>
        </p:nvSpPr>
        <p:spPr>
          <a:xfrm>
            <a:off x="3097940" y="4250833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8" name="Ellipse 77"/>
          <p:cNvSpPr/>
          <p:nvPr/>
        </p:nvSpPr>
        <p:spPr>
          <a:xfrm>
            <a:off x="3378507" y="3552028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86" name="Connecteur droit avec flèche 85"/>
          <p:cNvCxnSpPr>
            <a:stCxn id="72" idx="1"/>
            <a:endCxn id="94" idx="5"/>
          </p:cNvCxnSpPr>
          <p:nvPr/>
        </p:nvCxnSpPr>
        <p:spPr>
          <a:xfrm flipH="1" flipV="1">
            <a:off x="2521235" y="3692915"/>
            <a:ext cx="317046" cy="185015"/>
          </a:xfrm>
          <a:prstGeom prst="straightConnector1">
            <a:avLst/>
          </a:prstGeom>
          <a:ln w="6350" cmpd="sng">
            <a:solidFill>
              <a:schemeClr val="accent1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/>
          <p:cNvCxnSpPr>
            <a:stCxn id="76" idx="7"/>
            <a:endCxn id="72" idx="3"/>
          </p:cNvCxnSpPr>
          <p:nvPr/>
        </p:nvCxnSpPr>
        <p:spPr>
          <a:xfrm flipV="1">
            <a:off x="2676887" y="3979764"/>
            <a:ext cx="161394" cy="531068"/>
          </a:xfrm>
          <a:prstGeom prst="straightConnector1">
            <a:avLst/>
          </a:prstGeom>
          <a:ln w="6350" cmpd="sng">
            <a:solidFill>
              <a:schemeClr val="accent1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78" idx="3"/>
            <a:endCxn id="77" idx="0"/>
          </p:cNvCxnSpPr>
          <p:nvPr/>
        </p:nvCxnSpPr>
        <p:spPr>
          <a:xfrm flipH="1">
            <a:off x="3169948" y="3674953"/>
            <a:ext cx="229650" cy="575880"/>
          </a:xfrm>
          <a:prstGeom prst="straightConnector1">
            <a:avLst/>
          </a:prstGeom>
          <a:ln w="6350" cmpd="sng">
            <a:solidFill>
              <a:schemeClr val="accent1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>
            <a:stCxn id="76" idx="6"/>
            <a:endCxn id="77" idx="3"/>
          </p:cNvCxnSpPr>
          <p:nvPr/>
        </p:nvCxnSpPr>
        <p:spPr>
          <a:xfrm flipV="1">
            <a:off x="2697978" y="4373758"/>
            <a:ext cx="421053" cy="187991"/>
          </a:xfrm>
          <a:prstGeom prst="straightConnector1">
            <a:avLst/>
          </a:prstGeom>
          <a:ln w="6350" cmpd="sng">
            <a:solidFill>
              <a:schemeClr val="accent1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Ellipse 93"/>
          <p:cNvSpPr/>
          <p:nvPr/>
        </p:nvSpPr>
        <p:spPr>
          <a:xfrm>
            <a:off x="2398310" y="3569990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6" name="ZoneTexte 95"/>
          <p:cNvSpPr txBox="1"/>
          <p:nvPr/>
        </p:nvSpPr>
        <p:spPr>
          <a:xfrm>
            <a:off x="2269724" y="4207790"/>
            <a:ext cx="2369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W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3274626" y="3897544"/>
            <a:ext cx="22794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Z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2850740" y="4247396"/>
            <a:ext cx="2391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X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3311473" y="4100257"/>
            <a:ext cx="80453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smtClean="0">
                <a:solidFill>
                  <a:schemeClr val="accent1"/>
                </a:solidFill>
              </a:rPr>
              <a:t>Model A</a:t>
            </a:r>
            <a:endParaRPr lang="en-GB" sz="1100" b="1" dirty="0" err="1" smtClean="0">
              <a:solidFill>
                <a:schemeClr val="accent1"/>
              </a:solidFill>
            </a:endParaRPr>
          </a:p>
        </p:txBody>
      </p:sp>
      <p:grpSp>
        <p:nvGrpSpPr>
          <p:cNvPr id="100" name="Groupe 99"/>
          <p:cNvGrpSpPr/>
          <p:nvPr/>
        </p:nvGrpSpPr>
        <p:grpSpPr>
          <a:xfrm>
            <a:off x="4847220" y="699542"/>
            <a:ext cx="2501865" cy="1544625"/>
            <a:chOff x="5096621" y="2881608"/>
            <a:chExt cx="2501865" cy="1544625"/>
          </a:xfrm>
        </p:grpSpPr>
        <p:sp>
          <p:nvSpPr>
            <p:cNvPr id="101" name="Ellipse 100"/>
            <p:cNvSpPr/>
            <p:nvPr/>
          </p:nvSpPr>
          <p:spPr>
            <a:xfrm>
              <a:off x="5096621" y="2881608"/>
              <a:ext cx="2501865" cy="1544625"/>
            </a:xfrm>
            <a:prstGeom prst="ellipse">
              <a:avLst/>
            </a:prstGeom>
            <a:noFill/>
            <a:ln>
              <a:solidFill>
                <a:srgbClr val="FF7F00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5376831" y="3279703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3" name="Ellipse 102"/>
            <p:cNvSpPr/>
            <p:nvPr/>
          </p:nvSpPr>
          <p:spPr>
            <a:xfrm>
              <a:off x="5840267" y="3799749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04" name="Ellipse 103"/>
            <p:cNvSpPr/>
            <p:nvPr/>
          </p:nvSpPr>
          <p:spPr>
            <a:xfrm>
              <a:off x="6312935" y="3423719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106" name="Connecteur droit avec flèche 105"/>
            <p:cNvCxnSpPr>
              <a:stCxn id="102" idx="6"/>
              <a:endCxn id="104" idx="2"/>
            </p:cNvCxnSpPr>
            <p:nvPr/>
          </p:nvCxnSpPr>
          <p:spPr>
            <a:xfrm>
              <a:off x="5520847" y="3351711"/>
              <a:ext cx="792088" cy="144016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/>
            <p:cNvCxnSpPr>
              <a:stCxn id="102" idx="5"/>
              <a:endCxn id="103" idx="1"/>
            </p:cNvCxnSpPr>
            <p:nvPr/>
          </p:nvCxnSpPr>
          <p:spPr>
            <a:xfrm>
              <a:off x="5499756" y="3402628"/>
              <a:ext cx="361602" cy="418212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avec flèche 108"/>
            <p:cNvCxnSpPr>
              <a:stCxn id="110" idx="1"/>
              <a:endCxn id="104" idx="4"/>
            </p:cNvCxnSpPr>
            <p:nvPr/>
          </p:nvCxnSpPr>
          <p:spPr>
            <a:xfrm flipH="1" flipV="1">
              <a:off x="6384943" y="3567735"/>
              <a:ext cx="173491" cy="626867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Ellipse 109"/>
            <p:cNvSpPr/>
            <p:nvPr/>
          </p:nvSpPr>
          <p:spPr>
            <a:xfrm>
              <a:off x="6537343" y="4173511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5414596" y="3533652"/>
              <a:ext cx="63828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allocation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5680551" y="3246562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allocation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163205" y="3740584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part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722361" y="3687377"/>
              <a:ext cx="73250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smtClean="0">
                  <a:solidFill>
                    <a:srgbClr val="FF7F00"/>
                  </a:solidFill>
                </a:rPr>
                <a:t>Model B</a:t>
              </a:r>
              <a:endParaRPr lang="en-GB" sz="1100" b="1" dirty="0" err="1" smtClean="0">
                <a:solidFill>
                  <a:srgbClr val="FF7F00"/>
                </a:solidFill>
              </a:endParaRPr>
            </a:p>
          </p:txBody>
        </p:sp>
      </p:grpSp>
      <p:sp>
        <p:nvSpPr>
          <p:cNvPr id="61" name="Ellipse 60"/>
          <p:cNvSpPr/>
          <p:nvPr/>
        </p:nvSpPr>
        <p:spPr>
          <a:xfrm>
            <a:off x="2044709" y="4131016"/>
            <a:ext cx="144016" cy="14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63" name="Connecteur droit avec flèche 62"/>
          <p:cNvCxnSpPr>
            <a:stCxn id="61" idx="5"/>
            <a:endCxn id="76" idx="2"/>
          </p:cNvCxnSpPr>
          <p:nvPr/>
        </p:nvCxnSpPr>
        <p:spPr>
          <a:xfrm>
            <a:off x="2167634" y="4253941"/>
            <a:ext cx="386328" cy="307808"/>
          </a:xfrm>
          <a:prstGeom prst="straightConnector1">
            <a:avLst/>
          </a:prstGeom>
          <a:ln w="6350" cmpd="sng">
            <a:solidFill>
              <a:schemeClr val="accent1"/>
            </a:solidFill>
            <a:prstDash val="solid"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ZoneTexte 70"/>
          <p:cNvSpPr txBox="1"/>
          <p:nvPr/>
        </p:nvSpPr>
        <p:spPr>
          <a:xfrm>
            <a:off x="2589246" y="3955772"/>
            <a:ext cx="2391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Y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2631193" y="3639927"/>
            <a:ext cx="2369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smtClean="0">
                <a:solidFill>
                  <a:schemeClr val="tx1">
                    <a:lumMod val="50000"/>
                  </a:schemeClr>
                </a:solidFill>
              </a:rPr>
              <a:t>W</a:t>
            </a:r>
            <a:endParaRPr lang="en-GB" sz="700" dirty="0" err="1" smtClean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1524499" y="699542"/>
            <a:ext cx="2501865" cy="1544625"/>
            <a:chOff x="1524499" y="699542"/>
            <a:chExt cx="2501865" cy="1544625"/>
          </a:xfrm>
        </p:grpSpPr>
        <p:sp>
          <p:nvSpPr>
            <p:cNvPr id="116" name="Ellipse 115"/>
            <p:cNvSpPr/>
            <p:nvPr/>
          </p:nvSpPr>
          <p:spPr>
            <a:xfrm>
              <a:off x="1524499" y="699542"/>
              <a:ext cx="2501865" cy="1544625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7" name="ZoneTexte 116"/>
            <p:cNvSpPr txBox="1"/>
            <p:nvPr/>
          </p:nvSpPr>
          <p:spPr>
            <a:xfrm>
              <a:off x="3099643" y="1507969"/>
              <a:ext cx="80453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smtClean="0">
                  <a:solidFill>
                    <a:schemeClr val="accent1"/>
                  </a:solidFill>
                </a:rPr>
                <a:t>Model A’</a:t>
              </a:r>
              <a:endParaRPr lang="en-GB" sz="1100" b="1" dirty="0" err="1" smtClean="0">
                <a:solidFill>
                  <a:schemeClr val="accent1"/>
                </a:solidFill>
              </a:endParaRPr>
            </a:p>
          </p:txBody>
        </p:sp>
        <p:sp>
          <p:nvSpPr>
            <p:cNvPr id="118" name="Ellipse 117"/>
            <p:cNvSpPr/>
            <p:nvPr/>
          </p:nvSpPr>
          <p:spPr>
            <a:xfrm>
              <a:off x="1806761" y="1097637"/>
              <a:ext cx="144016" cy="1440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2300629" y="1990354"/>
              <a:ext cx="144016" cy="1440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2742865" y="1241653"/>
              <a:ext cx="144016" cy="1440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121" name="Connecteur droit avec flèche 120"/>
            <p:cNvCxnSpPr>
              <a:stCxn id="118" idx="6"/>
              <a:endCxn id="120" idx="2"/>
            </p:cNvCxnSpPr>
            <p:nvPr/>
          </p:nvCxnSpPr>
          <p:spPr>
            <a:xfrm>
              <a:off x="1950777" y="1169645"/>
              <a:ext cx="792088" cy="144016"/>
            </a:xfrm>
            <a:prstGeom prst="straightConnector1">
              <a:avLst/>
            </a:prstGeom>
            <a:ln w="6350" cmpd="sng">
              <a:solidFill>
                <a:schemeClr val="accent1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>
              <a:stCxn id="119" idx="6"/>
              <a:endCxn id="124" idx="2"/>
            </p:cNvCxnSpPr>
            <p:nvPr/>
          </p:nvCxnSpPr>
          <p:spPr>
            <a:xfrm>
              <a:off x="2444645" y="2062362"/>
              <a:ext cx="522628" cy="1091"/>
            </a:xfrm>
            <a:prstGeom prst="straightConnector1">
              <a:avLst/>
            </a:prstGeom>
            <a:ln w="6350" cmpd="sng">
              <a:solidFill>
                <a:schemeClr val="accent1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avec flèche 122"/>
            <p:cNvCxnSpPr>
              <a:stCxn id="124" idx="1"/>
              <a:endCxn id="120" idx="4"/>
            </p:cNvCxnSpPr>
            <p:nvPr/>
          </p:nvCxnSpPr>
          <p:spPr>
            <a:xfrm flipH="1" flipV="1">
              <a:off x="2814873" y="1385669"/>
              <a:ext cx="173491" cy="626867"/>
            </a:xfrm>
            <a:prstGeom prst="straightConnector1">
              <a:avLst/>
            </a:prstGeom>
            <a:ln w="6350" cmpd="sng">
              <a:solidFill>
                <a:schemeClr val="accent1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lipse 123"/>
            <p:cNvSpPr/>
            <p:nvPr/>
          </p:nvSpPr>
          <p:spPr>
            <a:xfrm>
              <a:off x="2967273" y="1991445"/>
              <a:ext cx="144016" cy="1440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25" name="ZoneTexte 124"/>
            <p:cNvSpPr txBox="1"/>
            <p:nvPr/>
          </p:nvSpPr>
          <p:spPr>
            <a:xfrm>
              <a:off x="2110481" y="1064496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allocation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6" name="ZoneTexte 125"/>
            <p:cNvSpPr txBox="1"/>
            <p:nvPr/>
          </p:nvSpPr>
          <p:spPr>
            <a:xfrm>
              <a:off x="2593135" y="1558518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part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2590298" y="188273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part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28" name="Ellipse 127"/>
            <p:cNvSpPr/>
            <p:nvPr/>
          </p:nvSpPr>
          <p:spPr>
            <a:xfrm>
              <a:off x="2278559" y="1614557"/>
              <a:ext cx="144016" cy="1440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973298" y="1215442"/>
            <a:ext cx="931838" cy="543131"/>
            <a:chOff x="3973298" y="1215442"/>
            <a:chExt cx="931838" cy="543131"/>
          </a:xfrm>
        </p:grpSpPr>
        <p:sp>
          <p:nvSpPr>
            <p:cNvPr id="49" name="Flèche droite 48"/>
            <p:cNvSpPr/>
            <p:nvPr/>
          </p:nvSpPr>
          <p:spPr>
            <a:xfrm>
              <a:off x="3992304" y="1215442"/>
              <a:ext cx="912832" cy="543131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900" b="1">
                <a:solidFill>
                  <a:schemeClr val="bg1"/>
                </a:solidFill>
              </a:endParaRPr>
            </a:p>
          </p:txBody>
        </p:sp>
        <p:sp>
          <p:nvSpPr>
            <p:cNvPr id="129" name="ZoneTexte 128"/>
            <p:cNvSpPr txBox="1"/>
            <p:nvPr/>
          </p:nvSpPr>
          <p:spPr>
            <a:xfrm>
              <a:off x="3973298" y="1300400"/>
              <a:ext cx="8071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smtClean="0">
                  <a:solidFill>
                    <a:schemeClr val="bg1"/>
                  </a:solidFill>
                </a:rPr>
                <a:t>Match-Diff-Merge</a:t>
              </a:r>
              <a:endParaRPr lang="en-GB" sz="900" b="1" dirty="0" err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0" name="Virage 49"/>
          <p:cNvSpPr/>
          <p:nvPr/>
        </p:nvSpPr>
        <p:spPr>
          <a:xfrm rot="19141038">
            <a:off x="1303839" y="2141891"/>
            <a:ext cx="1358446" cy="1322961"/>
          </a:xfrm>
          <a:prstGeom prst="bentArrow">
            <a:avLst>
              <a:gd name="adj1" fmla="val 25059"/>
              <a:gd name="adj2" fmla="val 25048"/>
              <a:gd name="adj3" fmla="val 27881"/>
              <a:gd name="adj4" fmla="val 1664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0" name="ZoneTexte 129"/>
          <p:cNvSpPr txBox="1"/>
          <p:nvPr/>
        </p:nvSpPr>
        <p:spPr>
          <a:xfrm rot="19127163">
            <a:off x="1291045" y="2494966"/>
            <a:ext cx="80712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b="1" smtClean="0">
                <a:solidFill>
                  <a:schemeClr val="bg1"/>
                </a:solidFill>
              </a:rPr>
              <a:t>Transform</a:t>
            </a:r>
            <a:endParaRPr lang="en-GB" sz="900" b="1" dirty="0" err="1" smtClean="0">
              <a:solidFill>
                <a:schemeClr val="bg1"/>
              </a:solidFill>
            </a:endParaRPr>
          </a:p>
        </p:txBody>
      </p:sp>
      <p:sp>
        <p:nvSpPr>
          <p:cNvPr id="131" name="Double flèche horizontale 130"/>
          <p:cNvSpPr/>
          <p:nvPr/>
        </p:nvSpPr>
        <p:spPr>
          <a:xfrm rot="18820198">
            <a:off x="4142242" y="3090468"/>
            <a:ext cx="2149333" cy="246016"/>
          </a:xfrm>
          <a:prstGeom prst="leftRightArrow">
            <a:avLst/>
          </a:prstGeom>
          <a:solidFill>
            <a:srgbClr val="FF7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5126768" y="3207374"/>
            <a:ext cx="1388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smtClean="0"/>
              <a:t>‘consistent with each other’?</a:t>
            </a:r>
            <a:endParaRPr lang="en-GB" sz="1000"/>
          </a:p>
        </p:txBody>
      </p:sp>
      <p:grpSp>
        <p:nvGrpSpPr>
          <p:cNvPr id="6" name="Groupe 5"/>
          <p:cNvGrpSpPr/>
          <p:nvPr/>
        </p:nvGrpSpPr>
        <p:grpSpPr>
          <a:xfrm>
            <a:off x="5633548" y="1888071"/>
            <a:ext cx="654394" cy="243536"/>
            <a:chOff x="5633548" y="1888071"/>
            <a:chExt cx="654394" cy="243536"/>
          </a:xfrm>
        </p:grpSpPr>
        <p:sp>
          <p:nvSpPr>
            <p:cNvPr id="90" name="Ellipse 89"/>
            <p:cNvSpPr/>
            <p:nvPr/>
          </p:nvSpPr>
          <p:spPr>
            <a:xfrm>
              <a:off x="5633548" y="1987591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5" name="Connecteur droit avec flèche 94"/>
            <p:cNvCxnSpPr>
              <a:stCxn id="90" idx="6"/>
              <a:endCxn id="110" idx="2"/>
            </p:cNvCxnSpPr>
            <p:nvPr/>
          </p:nvCxnSpPr>
          <p:spPr>
            <a:xfrm>
              <a:off x="5777564" y="2059599"/>
              <a:ext cx="510378" cy="3854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ZoneTexte 140"/>
            <p:cNvSpPr txBox="1"/>
            <p:nvPr/>
          </p:nvSpPr>
          <p:spPr>
            <a:xfrm>
              <a:off x="5923217" y="188807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part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6109177" y="889827"/>
            <a:ext cx="716863" cy="423834"/>
            <a:chOff x="6109177" y="889827"/>
            <a:chExt cx="716863" cy="423834"/>
          </a:xfrm>
        </p:grpSpPr>
        <p:sp>
          <p:nvSpPr>
            <p:cNvPr id="142" name="Ellipse 141"/>
            <p:cNvSpPr/>
            <p:nvPr/>
          </p:nvSpPr>
          <p:spPr>
            <a:xfrm>
              <a:off x="6646311" y="889827"/>
              <a:ext cx="144016" cy="14401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143" name="Connecteur droit avec flèche 142"/>
            <p:cNvCxnSpPr>
              <a:stCxn id="104" idx="6"/>
              <a:endCxn id="142" idx="2"/>
            </p:cNvCxnSpPr>
            <p:nvPr/>
          </p:nvCxnSpPr>
          <p:spPr>
            <a:xfrm flipV="1">
              <a:off x="6207550" y="961835"/>
              <a:ext cx="438761" cy="351826"/>
            </a:xfrm>
            <a:prstGeom prst="straightConnector1">
              <a:avLst/>
            </a:prstGeom>
            <a:ln w="6350" cmpd="sng">
              <a:solidFill>
                <a:srgbClr val="FFC000"/>
              </a:solidFill>
              <a:prstDash val="solid"/>
              <a:headEnd type="none" w="med" len="med"/>
              <a:tailEnd type="arrow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ZoneTexte 143"/>
            <p:cNvSpPr txBox="1"/>
            <p:nvPr/>
          </p:nvSpPr>
          <p:spPr>
            <a:xfrm>
              <a:off x="6109177" y="1001582"/>
              <a:ext cx="7168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700" smtClean="0">
                  <a:solidFill>
                    <a:schemeClr val="tx1">
                      <a:lumMod val="50000"/>
                    </a:schemeClr>
                  </a:solidFill>
                </a:rPr>
                <a:t>deployment</a:t>
              </a:r>
              <a:endParaRPr lang="en-GB" sz="700" dirty="0" err="1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99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413101" y="2571750"/>
            <a:ext cx="247214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200" b="1" smtClean="0"/>
              <a:t>Algorithms for model</a:t>
            </a:r>
            <a:r>
              <a:rPr lang="fr-FR" sz="1200" b="1" u="sng" smtClean="0"/>
              <a:t> </a:t>
            </a:r>
            <a:r>
              <a:rPr lang="fr-FR" sz="1200" b="1" smtClean="0"/>
              <a:t>synchronization and merging</a:t>
            </a:r>
            <a:endParaRPr lang="en-GB" sz="1200" b="1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Expectations</a:t>
            </a:r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5854104" y="2572089"/>
            <a:ext cx="23042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200" b="1" smtClean="0"/>
              <a:t>Generic and customizable software framework</a:t>
            </a:r>
            <a:endParaRPr lang="en-GB" sz="1200" b="1" u="sng"/>
          </a:p>
        </p:txBody>
      </p:sp>
      <p:sp>
        <p:nvSpPr>
          <p:cNvPr id="4" name="Rectangle à coins arrondis 3"/>
          <p:cNvSpPr/>
          <p:nvPr/>
        </p:nvSpPr>
        <p:spPr>
          <a:xfrm>
            <a:off x="2248756" y="1299192"/>
            <a:ext cx="2467260" cy="1013377"/>
          </a:xfrm>
          <a:prstGeom prst="wedgeRoundRectCallout">
            <a:avLst>
              <a:gd name="adj1" fmla="val -14786"/>
              <a:gd name="adj2" fmla="val 77522"/>
              <a:gd name="adj3" fmla="val 16667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fr-FR" sz="1200" b="1" smtClean="0">
                <a:solidFill>
                  <a:srgbClr val="FF0000"/>
                </a:solidFill>
              </a:rPr>
              <a:t>Expected properties</a:t>
            </a:r>
            <a:endParaRPr lang="en-GB" sz="1200" b="1" smtClean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smtClean="0">
                <a:solidFill>
                  <a:srgbClr val="FF0000"/>
                </a:solidFill>
              </a:rPr>
              <a:t>Well-formedness preservation</a:t>
            </a:r>
            <a:endParaRPr lang="en-GB" sz="1000" b="1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smtClean="0">
                <a:solidFill>
                  <a:srgbClr val="FF0000"/>
                </a:solidFill>
              </a:rPr>
              <a:t>Confluence of merge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b="1" smtClean="0">
                <a:solidFill>
                  <a:srgbClr val="FF0000"/>
                </a:solidFill>
              </a:rPr>
              <a:t>Diff accuracy preservation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b="1" smtClean="0">
                <a:solidFill>
                  <a:srgbClr val="FF0000"/>
                </a:solidFill>
              </a:rPr>
              <a:t>Etc.</a:t>
            </a:r>
            <a:endParaRPr lang="en-GB" sz="1000" b="1">
              <a:solidFill>
                <a:srgbClr val="FF0000"/>
              </a:solidFill>
            </a:endParaRPr>
          </a:p>
        </p:txBody>
      </p:sp>
      <p:grpSp>
        <p:nvGrpSpPr>
          <p:cNvPr id="72" name="Groupe 71"/>
          <p:cNvGrpSpPr/>
          <p:nvPr/>
        </p:nvGrpSpPr>
        <p:grpSpPr>
          <a:xfrm rot="16200000">
            <a:off x="5137284" y="2483900"/>
            <a:ext cx="484632" cy="631904"/>
            <a:chOff x="3422157" y="2119340"/>
            <a:chExt cx="484632" cy="631904"/>
          </a:xfrm>
        </p:grpSpPr>
        <p:sp>
          <p:nvSpPr>
            <p:cNvPr id="76" name="Flèche droite 75"/>
            <p:cNvSpPr/>
            <p:nvPr/>
          </p:nvSpPr>
          <p:spPr>
            <a:xfrm rot="5400000">
              <a:off x="3380408" y="2215701"/>
              <a:ext cx="56813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500"/>
            </a:p>
          </p:txBody>
        </p:sp>
        <p:sp>
          <p:nvSpPr>
            <p:cNvPr id="78" name="ZoneTexte 77"/>
            <p:cNvSpPr txBox="1"/>
            <p:nvPr/>
          </p:nvSpPr>
          <p:spPr>
            <a:xfrm rot="5400000">
              <a:off x="3364807" y="2327570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smtClean="0">
                  <a:solidFill>
                    <a:schemeClr val="bg1"/>
                  </a:solidFill>
                </a:rPr>
                <a:t>plead for</a:t>
              </a:r>
              <a:endParaRPr lang="en-GB" sz="800" b="1" dirty="0" err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854104" y="2068033"/>
            <a:ext cx="2304256" cy="504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 rot="5400000">
            <a:off x="5854104" y="1716315"/>
            <a:ext cx="36004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1" name="Rectangle 90"/>
          <p:cNvSpPr/>
          <p:nvPr/>
        </p:nvSpPr>
        <p:spPr>
          <a:xfrm rot="5400000">
            <a:off x="7798320" y="1716315"/>
            <a:ext cx="36004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2" name="Rectangle 91"/>
          <p:cNvSpPr/>
          <p:nvPr/>
        </p:nvSpPr>
        <p:spPr>
          <a:xfrm rot="5400000">
            <a:off x="6268349" y="1813146"/>
            <a:ext cx="351718" cy="1580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6" name="Rectangle 95"/>
          <p:cNvSpPr/>
          <p:nvPr/>
        </p:nvSpPr>
        <p:spPr>
          <a:xfrm rot="5400000">
            <a:off x="6556381" y="1813146"/>
            <a:ext cx="351718" cy="1580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7" name="Rectangle 96"/>
          <p:cNvSpPr/>
          <p:nvPr/>
        </p:nvSpPr>
        <p:spPr>
          <a:xfrm rot="5400000">
            <a:off x="6844413" y="1813146"/>
            <a:ext cx="351718" cy="1580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8" name="Rectangle 97"/>
          <p:cNvSpPr/>
          <p:nvPr/>
        </p:nvSpPr>
        <p:spPr>
          <a:xfrm rot="5400000">
            <a:off x="7132445" y="1813146"/>
            <a:ext cx="351718" cy="1580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9" name="Rectangle 98"/>
          <p:cNvSpPr/>
          <p:nvPr/>
        </p:nvSpPr>
        <p:spPr>
          <a:xfrm rot="5400000">
            <a:off x="7420477" y="1813146"/>
            <a:ext cx="351718" cy="1580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Accolade ouvrante 5"/>
          <p:cNvSpPr/>
          <p:nvPr/>
        </p:nvSpPr>
        <p:spPr>
          <a:xfrm rot="5400000">
            <a:off x="6885600" y="707086"/>
            <a:ext cx="241264" cy="1425476"/>
          </a:xfrm>
          <a:prstGeom prst="leftBrace">
            <a:avLst/>
          </a:prstGeom>
          <a:ln w="12700" cmpd="sng">
            <a:solidFill>
              <a:schemeClr val="bg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6"/>
          <p:cNvSpPr txBox="1"/>
          <p:nvPr/>
        </p:nvSpPr>
        <p:spPr>
          <a:xfrm>
            <a:off x="6394526" y="1037582"/>
            <a:ext cx="1223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variation points</a:t>
            </a:r>
            <a:endParaRPr lang="en-GB" sz="1100" b="1" dirty="0" err="1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0" name="Groupe 99"/>
          <p:cNvGrpSpPr/>
          <p:nvPr/>
        </p:nvGrpSpPr>
        <p:grpSpPr>
          <a:xfrm rot="5400000">
            <a:off x="5060183" y="1489660"/>
            <a:ext cx="484632" cy="805029"/>
            <a:chOff x="3422158" y="1969229"/>
            <a:chExt cx="484632" cy="805029"/>
          </a:xfrm>
        </p:grpSpPr>
        <p:sp>
          <p:nvSpPr>
            <p:cNvPr id="101" name="Flèche droite 100"/>
            <p:cNvSpPr/>
            <p:nvPr/>
          </p:nvSpPr>
          <p:spPr>
            <a:xfrm rot="5400000">
              <a:off x="3323403" y="2158695"/>
              <a:ext cx="682142" cy="4846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500"/>
            </a:p>
          </p:txBody>
        </p:sp>
        <p:sp>
          <p:nvSpPr>
            <p:cNvPr id="102" name="ZoneTexte 101"/>
            <p:cNvSpPr txBox="1"/>
            <p:nvPr/>
          </p:nvSpPr>
          <p:spPr>
            <a:xfrm rot="16200000">
              <a:off x="3243383" y="2264022"/>
              <a:ext cx="8050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800" b="1" smtClean="0">
                  <a:solidFill>
                    <a:schemeClr val="bg1"/>
                  </a:solidFill>
                </a:rPr>
                <a:t>guarantees?</a:t>
              </a:r>
              <a:endParaRPr lang="en-GB" sz="800" b="1" dirty="0" err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5" name="Rectangle à coins arrondis 54"/>
          <p:cNvSpPr/>
          <p:nvPr/>
        </p:nvSpPr>
        <p:spPr>
          <a:xfrm>
            <a:off x="4791534" y="3302549"/>
            <a:ext cx="1526208" cy="544437"/>
          </a:xfrm>
          <a:prstGeom prst="wedgeRoundRectCallout">
            <a:avLst>
              <a:gd name="adj1" fmla="val 36317"/>
              <a:gd name="adj2" fmla="val -13635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fr-FR" sz="1200" smtClean="0">
                <a:solidFill>
                  <a:schemeClr val="tx1"/>
                </a:solidFill>
              </a:rPr>
              <a:t>Agnostic to what models describe</a:t>
            </a:r>
            <a:endParaRPr lang="en-GB" sz="1200" smtClean="0">
              <a:solidFill>
                <a:schemeClr val="tx1"/>
              </a:solidFill>
            </a:endParaRPr>
          </a:p>
        </p:txBody>
      </p:sp>
      <p:cxnSp>
        <p:nvCxnSpPr>
          <p:cNvPr id="8" name="Connecteur droit 7"/>
          <p:cNvCxnSpPr/>
          <p:nvPr/>
        </p:nvCxnSpPr>
        <p:spPr>
          <a:xfrm>
            <a:off x="6023036" y="2800174"/>
            <a:ext cx="612000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6991696" y="2800174"/>
            <a:ext cx="1008112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54" y="3758529"/>
            <a:ext cx="1172210" cy="523668"/>
          </a:xfrm>
        </p:spPr>
      </p:pic>
      <p:sp>
        <p:nvSpPr>
          <p:cNvPr id="27" name="Ellipse 26"/>
          <p:cNvSpPr/>
          <p:nvPr/>
        </p:nvSpPr>
        <p:spPr>
          <a:xfrm>
            <a:off x="6120378" y="3787647"/>
            <a:ext cx="1734890" cy="515320"/>
          </a:xfrm>
          <a:prstGeom prst="ellipse">
            <a:avLst/>
          </a:prstGeom>
          <a:noFill/>
          <a:ln w="19050">
            <a:solidFill>
              <a:srgbClr val="FF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ZoneTexte 27"/>
          <p:cNvSpPr txBox="1"/>
          <p:nvPr/>
        </p:nvSpPr>
        <p:spPr>
          <a:xfrm>
            <a:off x="7669679" y="3812614"/>
            <a:ext cx="116604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smtClean="0">
                <a:solidFill>
                  <a:srgbClr val="FF0000"/>
                </a:solidFill>
              </a:rPr>
              <a:t>de facto standard</a:t>
            </a:r>
          </a:p>
          <a:p>
            <a:pPr algn="ctr"/>
            <a:r>
              <a:rPr lang="fr-FR" sz="1050" smtClean="0">
                <a:solidFill>
                  <a:srgbClr val="FF0000"/>
                </a:solidFill>
              </a:rPr>
              <a:t>(open source, Java-based)</a:t>
            </a:r>
            <a:endParaRPr lang="en-GB" sz="1050" dirty="0" err="1" smtClean="0">
              <a:solidFill>
                <a:srgbClr val="FF0000"/>
              </a:solidFill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3373000" y="4054517"/>
            <a:ext cx="2555752" cy="544437"/>
          </a:xfrm>
          <a:prstGeom prst="wedgeRoundRectCallout">
            <a:avLst>
              <a:gd name="adj1" fmla="val 23808"/>
              <a:gd name="adj2" fmla="val -10224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fr-FR" sz="1200" smtClean="0">
                <a:solidFill>
                  <a:schemeClr val="tx1"/>
                </a:solidFill>
              </a:rPr>
              <a:t>But must still rely on a </a:t>
            </a:r>
            <a:r>
              <a:rPr lang="fr-FR" sz="1200" u="sng" smtClean="0">
                <a:solidFill>
                  <a:schemeClr val="tx1"/>
                </a:solidFill>
              </a:rPr>
              <a:t>technical definition</a:t>
            </a:r>
            <a:r>
              <a:rPr lang="fr-FR" sz="1200" smtClean="0">
                <a:solidFill>
                  <a:schemeClr val="tx1"/>
                </a:solidFill>
              </a:rPr>
              <a:t> of models…</a:t>
            </a:r>
            <a:endParaRPr lang="en-GB" sz="1200" smtClean="0">
              <a:solidFill>
                <a:schemeClr val="tx1"/>
              </a:solidFill>
            </a:endParaRPr>
          </a:p>
        </p:txBody>
      </p:sp>
      <p:grpSp>
        <p:nvGrpSpPr>
          <p:cNvPr id="30" name="Groupe 29"/>
          <p:cNvGrpSpPr/>
          <p:nvPr/>
        </p:nvGrpSpPr>
        <p:grpSpPr>
          <a:xfrm>
            <a:off x="6777956" y="3139119"/>
            <a:ext cx="484632" cy="568130"/>
            <a:chOff x="3422157" y="2173952"/>
            <a:chExt cx="484632" cy="568130"/>
          </a:xfrm>
        </p:grpSpPr>
        <p:sp>
          <p:nvSpPr>
            <p:cNvPr id="31" name="Flèche droite 30"/>
            <p:cNvSpPr/>
            <p:nvPr/>
          </p:nvSpPr>
          <p:spPr>
            <a:xfrm rot="5400000">
              <a:off x="3380408" y="2215701"/>
              <a:ext cx="568130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50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3462787" y="2270748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700" b="1" smtClean="0">
                  <a:solidFill>
                    <a:schemeClr val="bg1"/>
                  </a:solidFill>
                </a:rPr>
                <a:t>relies</a:t>
              </a:r>
            </a:p>
            <a:p>
              <a:pPr algn="ctr"/>
              <a:r>
                <a:rPr lang="fr-FR" sz="700" b="1" smtClean="0">
                  <a:solidFill>
                    <a:schemeClr val="bg1"/>
                  </a:solidFill>
                </a:rPr>
                <a:t>on</a:t>
              </a:r>
              <a:endParaRPr lang="en-GB" sz="700" b="1" dirty="0" err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34" name="Flèche droite 33"/>
          <p:cNvSpPr/>
          <p:nvPr/>
        </p:nvSpPr>
        <p:spPr>
          <a:xfrm rot="20477824">
            <a:off x="5984312" y="4196841"/>
            <a:ext cx="405831" cy="34618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500"/>
          </a:p>
        </p:txBody>
      </p:sp>
    </p:spTree>
    <p:extLst>
      <p:ext uri="{BB962C8B-B14F-4D97-AF65-F5344CB8AC3E}">
        <p14:creationId xmlns:p14="http://schemas.microsoft.com/office/powerpoint/2010/main" val="399859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4" grpId="0" animBg="1"/>
      <p:bldP spid="5" grpId="0" animBg="1"/>
      <p:bldP spid="86" grpId="0" animBg="1"/>
      <p:bldP spid="91" grpId="0" animBg="1"/>
      <p:bldP spid="92" grpId="0" animBg="1"/>
      <p:bldP spid="96" grpId="0" animBg="1"/>
      <p:bldP spid="97" grpId="0" animBg="1"/>
      <p:bldP spid="98" grpId="0" animBg="1"/>
      <p:bldP spid="99" grpId="0" animBg="1"/>
      <p:bldP spid="6" grpId="0" animBg="1"/>
      <p:bldP spid="7" grpId="0"/>
      <p:bldP spid="55" grpId="0" animBg="1"/>
      <p:bldP spid="55" grpId="1" animBg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4" grpId="0" animBg="1"/>
      <p:bldP spid="34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57fcc416eb8d4fb1b22fa3cc8c045595dbc87"/>
  <p:tag name="ISPRING_RESOURCE_PATHS_HASH_PRESENTER" val="43c9451427ba15b6cf8b1b95558292c7785ae1"/>
</p:tagLst>
</file>

<file path=ppt/theme/theme1.xml><?xml version="1.0" encoding="utf-8"?>
<a:theme xmlns:a="http://schemas.openxmlformats.org/drawingml/2006/main" name="Thales_global_16.9_VF">
  <a:themeElements>
    <a:clrScheme name="THALES 01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  <a:prstDash val="das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anglais_16_9 [Lecture seule]" id="{DD97E0DF-0514-4CC9-8512-0F925471D4B0}" vid="{D32C5CF4-BF43-4E54-AACE-E0361A5FED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c4b477b7-b45b-4633-aa19-2aca1335f9d0" Revision="1" Stencil="System.MyShapes" StencilVersion="1.0"/>
</Control>
</file>

<file path=customXml/itemProps1.xml><?xml version="1.0" encoding="utf-8"?>
<ds:datastoreItem xmlns:ds="http://schemas.openxmlformats.org/officeDocument/2006/customXml" ds:itemID="{B181E9EB-6B60-4A85-A42B-EB20B16E3A1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presentation_anglais_16_9</Template>
  <TotalTime>31511</TotalTime>
  <Words>1598</Words>
  <Application>Microsoft Office PowerPoint</Application>
  <PresentationFormat>Affichage à l'écran (16:9)</PresentationFormat>
  <Paragraphs>414</Paragraphs>
  <Slides>30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Gothic</vt:lpstr>
      <vt:lpstr>Consolas</vt:lpstr>
      <vt:lpstr>Lucida Grande</vt:lpstr>
      <vt:lpstr>Wingdings</vt:lpstr>
      <vt:lpstr>Thales_global_16.9_VF</vt:lpstr>
      <vt:lpstr>Towards verifying algorithms for model-based engineering with TLA+</vt:lpstr>
      <vt:lpstr> 1. Context</vt:lpstr>
      <vt:lpstr>‘Model-*’ in engineering</vt:lpstr>
      <vt:lpstr>Example: Capella, an MBSE tool and a method</vt:lpstr>
      <vt:lpstr>MBSE at large scale (ideally*)</vt:lpstr>
      <vt:lpstr>MBSE at large scale</vt:lpstr>
      <vt:lpstr>Merge</vt:lpstr>
      <vt:lpstr>Synchronization</vt:lpstr>
      <vt:lpstr>Expectations</vt:lpstr>
      <vt:lpstr>A bit of history</vt:lpstr>
      <vt:lpstr> 2. Zooming on a piece of the challenge</vt:lpstr>
      <vt:lpstr>Models in EMF</vt:lpstr>
      <vt:lpstr>Sync/merge perspective on EMF models</vt:lpstr>
      <vt:lpstr>Well-formedness constraints</vt:lpstr>
      <vt:lpstr>Side effects: Capella-like illustration</vt:lpstr>
      <vt:lpstr>Side effects: Capella-like illustration (1)</vt:lpstr>
      <vt:lpstr>Side effects: Capella-like illustration (2)</vt:lpstr>
      <vt:lpstr>Well-formedness constraints</vt:lpstr>
      <vt:lpstr> 3. Handling this piece of the challenge with TLA+</vt:lpstr>
      <vt:lpstr>Expected TLA+ usage</vt:lpstr>
      <vt:lpstr>Done so far</vt:lpstr>
      <vt:lpstr>Specification of metamodels</vt:lpstr>
      <vt:lpstr>Specification of metamodels</vt:lpstr>
      <vt:lpstr>Specification of models</vt:lpstr>
      <vt:lpstr>Specification of model APIs</vt:lpstr>
      <vt:lpstr>Checking expected properties with TLC</vt:lpstr>
      <vt:lpstr>First steps with TLAPS: An engineer’s experience</vt:lpstr>
      <vt:lpstr> Conclusion</vt:lpstr>
      <vt:lpstr>Conclusion</vt:lpstr>
      <vt:lpstr>Thanks!        Questions?</vt:lpstr>
    </vt:vector>
  </TitlesOfParts>
  <Company>Thales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CONSTANT</dc:creator>
  <cp:lastModifiedBy>Olivier CONSTANT</cp:lastModifiedBy>
  <cp:revision>1186</cp:revision>
  <dcterms:created xsi:type="dcterms:W3CDTF">2023-03-15T15:01:11Z</dcterms:created>
  <dcterms:modified xsi:type="dcterms:W3CDTF">2023-04-22T06:30:54Z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