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29" r:id="rId3"/>
    <p:sldId id="328" r:id="rId4"/>
    <p:sldId id="318" r:id="rId5"/>
    <p:sldId id="267" r:id="rId6"/>
    <p:sldId id="258" r:id="rId7"/>
    <p:sldId id="257" r:id="rId8"/>
    <p:sldId id="269" r:id="rId9"/>
    <p:sldId id="273" r:id="rId10"/>
    <p:sldId id="259" r:id="rId11"/>
    <p:sldId id="261" r:id="rId12"/>
    <p:sldId id="272" r:id="rId13"/>
    <p:sldId id="278" r:id="rId14"/>
    <p:sldId id="260" r:id="rId15"/>
    <p:sldId id="277" r:id="rId16"/>
    <p:sldId id="271" r:id="rId17"/>
    <p:sldId id="262" r:id="rId18"/>
    <p:sldId id="263" r:id="rId19"/>
    <p:sldId id="265" r:id="rId20"/>
    <p:sldId id="264" r:id="rId21"/>
    <p:sldId id="276" r:id="rId22"/>
    <p:sldId id="279" r:id="rId23"/>
    <p:sldId id="280" r:id="rId24"/>
    <p:sldId id="281" r:id="rId25"/>
    <p:sldId id="282" r:id="rId26"/>
    <p:sldId id="283" r:id="rId27"/>
    <p:sldId id="274" r:id="rId28"/>
    <p:sldId id="27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71B7-3621-426F-97CB-F02934CCE2B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93915-0742-4B71-AA61-15FAF84C9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761106-B843-4E53-96F2-11DDB528F4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4573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54D8-D9B3-D328-880E-B56057535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FBFF0-081A-3345-D089-7E43BED15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1F9B6-4F52-0BC3-5392-D857CF73D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D1BE-070D-4B1A-B709-94FE3368249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ED155-85E7-8290-A7A8-1C886FEB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46688-8A0C-6C30-541F-ABF814C2F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6A2B-CF55-4EC9-B56E-B93063EA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9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1845-44F4-2E38-FD44-E9B41F84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EF7ED-4D4E-E26F-5C44-F0F2A0755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57B49-B3AA-398D-5068-E5A74FCD2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D1BE-070D-4B1A-B709-94FE3368249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E7615-3C09-474F-6603-62CA46998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2A90D-D342-178B-DCF5-B93D2993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6A2B-CF55-4EC9-B56E-B93063EA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5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C69A0A-B0A1-B4E1-307E-068633CBE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AC6A7-1CD7-1CA7-F519-0C2407C66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9AD06-275B-C505-239D-EE661E5E0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D1BE-070D-4B1A-B709-94FE3368249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EB4B4-72B5-4328-B6E3-B71CA962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69AD2-6C7F-5849-ADC1-17CCB92E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6A2B-CF55-4EC9-B56E-B93063EA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0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361CE-F915-F161-A0A6-E4E4412A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CD825-CBAD-84EF-9695-A74E50527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936C4-1848-852D-491C-D17427D2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D1BE-070D-4B1A-B709-94FE3368249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64AB3-1B02-06A3-DF7C-637015AB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CB4F8-5738-2D4E-EC8F-4CC523BAA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6A2B-CF55-4EC9-B56E-B93063EA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8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0CE93-0FAF-D4E1-1369-C71C6D72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1D44B-5EFD-531B-39DD-B1A581568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01542-4D11-669E-D1AB-C44F1324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D1BE-070D-4B1A-B709-94FE3368249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28B2C-8698-C852-EBD3-28939583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21AB2-9C9E-E4F7-7FE7-CB40E06B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6A2B-CF55-4EC9-B56E-B93063EA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87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EEDD-B88E-9F51-0BAD-51BDA64D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41975-DF17-F914-2E9C-15D729D3C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4B2C0-6B01-B58C-A56A-45F584D87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8AE06-32D6-F2B1-5049-615F9397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D1BE-070D-4B1A-B709-94FE3368249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D7EC7-3863-CA33-67A6-05235C12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B7D4C-B638-9F1C-824E-BBA0FC65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6A2B-CF55-4EC9-B56E-B93063EA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5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42E8F-A0BF-A2AB-717A-9B207D57B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4D033-EEC1-7561-F83C-50CE0C3B6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E79F3-B5C7-5EAB-1CC4-56927605B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187A00-174D-2095-A429-2B9C90BF5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A5AFD-F1A3-DBAD-9870-34B729B60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323C0-BBF4-66F8-8883-1D536790D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D1BE-070D-4B1A-B709-94FE3368249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24A11C-78A1-1869-5AB1-95F5366D3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23BF9-4CD1-5C8D-8EC5-FE336AE08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6A2B-CF55-4EC9-B56E-B93063EA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7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020C-B279-F5E0-F046-6A952683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C2E1B-48FC-F9F8-5C24-6B4FDA41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D1BE-070D-4B1A-B709-94FE3368249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E62C5-FFDC-0E38-BD6C-CF066F65C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486CA-E983-BC87-FBB0-95230396F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6A2B-CF55-4EC9-B56E-B93063EA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8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7518CC-3698-6953-A9DD-63564B1D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D1BE-070D-4B1A-B709-94FE3368249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D970D-F737-F5E1-42A5-818F1423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C7ED2-53DC-4414-1502-CBB169BE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6A2B-CF55-4EC9-B56E-B93063EA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4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8F49E-73B4-7FF8-CC37-82AFFCBDF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FD584-0780-5998-55E6-C4185E561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5B7FA-2599-3F1F-F6C8-DEC4C991A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3C178-B5AC-86E3-050C-0B8F40EF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D1BE-070D-4B1A-B709-94FE3368249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F536E3-B032-4B11-C525-B906BC900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31F26-DF9C-69F3-A5A8-8BD696EFC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6A2B-CF55-4EC9-B56E-B93063EA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5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04A71-BE4F-92AC-4B27-FC336BD2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BDE152-B6ED-F84D-7205-27FE0126D0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738C8-06C3-2BA5-7580-2975D0D6F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9472F-09C1-ED67-D1C2-4ADC615EB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4D1BE-070D-4B1A-B709-94FE3368249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86052-2B07-373D-9C53-22EA4BDBA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4879A-EEB1-1780-1F0F-A845FBDA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E6A2B-CF55-4EC9-B56E-B93063EA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51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55673-99A2-E299-6015-66393644E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975BAE-9F97-6CF0-D69F-63453817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3EDDF-3E2F-B29D-4EA4-B8BB466ECB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4D1BE-070D-4B1A-B709-94FE3368249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E3669-EAD7-0414-6F62-3EED34244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9E9D8-498C-60EB-62F0-8483217AD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E6A2B-CF55-4EC9-B56E-B93063EAF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22.jp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1D418B8-48EF-F094-D6F0-B5416F283C95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1122362"/>
                <a:ext cx="9144000" cy="3589337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A model-based approach for the formal verification of system specifications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4000" dirty="0"/>
                          <m:t>TLA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4000" dirty="0"/>
                  <a:t> community meeting 2024</a:t>
                </a: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1D418B8-48EF-F094-D6F0-B5416F283C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1122362"/>
                <a:ext cx="9144000" cy="3589337"/>
              </a:xfrm>
              <a:blipFill>
                <a:blip r:embed="rId2"/>
                <a:stretch>
                  <a:fillRect l="-3200" t="-12733" r="-4800" b="-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23DC41C-13E9-57D9-5982-B2D14078CDD5}"/>
              </a:ext>
            </a:extLst>
          </p:cNvPr>
          <p:cNvSpPr txBox="1"/>
          <p:nvPr/>
        </p:nvSpPr>
        <p:spPr>
          <a:xfrm>
            <a:off x="5422900" y="5254356"/>
            <a:ext cx="7492260" cy="1603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11125" indent="457200" algn="just"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Andrei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Samokish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111125" indent="457200" algn="just">
              <a:spcBef>
                <a:spcPts val="0"/>
              </a:spcBef>
              <a:spcAft>
                <a:spcPts val="800"/>
              </a:spcAft>
            </a:pPr>
            <a:r>
              <a:rPr lang="en-US" b="0" i="0" dirty="0" err="1">
                <a:solidFill>
                  <a:srgbClr val="141414"/>
                </a:solidFill>
                <a:effectLst/>
                <a:latin typeface="Archivo"/>
              </a:rPr>
              <a:t>Laboratoire</a:t>
            </a:r>
            <a:r>
              <a:rPr lang="en-US" b="0" i="0" dirty="0">
                <a:solidFill>
                  <a:srgbClr val="141414"/>
                </a:solidFill>
                <a:effectLst/>
                <a:latin typeface="Archivo"/>
              </a:rPr>
              <a:t>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Archivo"/>
              </a:rPr>
              <a:t>Méthodes</a:t>
            </a:r>
            <a:r>
              <a:rPr lang="en-US" b="0" i="0" dirty="0">
                <a:solidFill>
                  <a:srgbClr val="141414"/>
                </a:solidFill>
                <a:effectLst/>
                <a:latin typeface="Archivo"/>
              </a:rPr>
              <a:t>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Archivo"/>
              </a:rPr>
              <a:t>Formelles</a:t>
            </a:r>
            <a:r>
              <a:rPr lang="en-US" b="0" i="0" dirty="0">
                <a:solidFill>
                  <a:srgbClr val="141414"/>
                </a:solidFill>
                <a:effectLst/>
                <a:latin typeface="Archivo"/>
              </a:rPr>
              <a:t> (University Paris-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Archivo"/>
              </a:rPr>
              <a:t>Saclay</a:t>
            </a:r>
            <a:r>
              <a:rPr lang="en-US" b="0" i="0" dirty="0">
                <a:solidFill>
                  <a:srgbClr val="141414"/>
                </a:solidFill>
                <a:effectLst/>
                <a:latin typeface="Archivo"/>
              </a:rPr>
              <a:t>, France)</a:t>
            </a:r>
          </a:p>
          <a:p>
            <a:pPr marL="0" marR="111125" indent="457200" algn="just"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141414"/>
                </a:solidFill>
                <a:latin typeface="Archivo"/>
              </a:rPr>
              <a:t>Knowledge Inside</a:t>
            </a:r>
            <a:r>
              <a:rPr lang="en-US" b="0" i="0" dirty="0">
                <a:solidFill>
                  <a:srgbClr val="141414"/>
                </a:solidFill>
                <a:effectLst/>
                <a:latin typeface="Archivo"/>
              </a:rPr>
              <a:t> </a:t>
            </a:r>
          </a:p>
          <a:p>
            <a:pPr marL="0" marR="111125" indent="4572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Image 19">
            <a:extLst>
              <a:ext uri="{FF2B5EF4-FFF2-40B4-BE49-F238E27FC236}">
                <a16:creationId xmlns:a16="http://schemas.microsoft.com/office/drawing/2014/main" id="{AA24C356-9604-7772-88F4-4A003921C6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941" y="5431616"/>
            <a:ext cx="1885039" cy="10515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D77062-9A02-7B1F-834C-AA963E7AC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79" y="5431616"/>
            <a:ext cx="2558322" cy="87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95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D2D9-B00B-ED70-8565-9324DF29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Requirement language. AST -&gt; Model (Sensor C1)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7A5A83-EBEB-870A-9A47-A87FED4E8511}"/>
              </a:ext>
            </a:extLst>
          </p:cNvPr>
          <p:cNvSpPr txBox="1"/>
          <p:nvPr/>
        </p:nvSpPr>
        <p:spPr>
          <a:xfrm>
            <a:off x="1123147" y="2293809"/>
            <a:ext cx="4287053" cy="995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Segoe UI" panose="020B0502040204020203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{When} sensor is triggered {C1trig = True} </a:t>
            </a:r>
            <a:endParaRPr lang="en-US" sz="1800" dirty="0">
              <a:effectLst/>
              <a:latin typeface="Linux Libertine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Segoe UI" panose="020B0502040204020203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{Then} output signal is True {C1 = True}</a:t>
            </a:r>
            <a:endParaRPr lang="en-US" sz="1800" dirty="0">
              <a:effectLst/>
              <a:latin typeface="Linux Libertine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0000"/>
              </a:lnSpc>
              <a:spcBef>
                <a:spcPts val="100"/>
              </a:spcBef>
              <a:spcAft>
                <a:spcPts val="600"/>
              </a:spcAft>
            </a:pPr>
            <a:r>
              <a:rPr lang="en-US" sz="1800" i="1" dirty="0">
                <a:effectLst/>
                <a:latin typeface="Segoe UI" panose="020B0502040204020203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{Else} output signal is False {C1 = False}</a:t>
            </a:r>
            <a:endParaRPr lang="en-US" sz="1800" dirty="0">
              <a:effectLst/>
              <a:latin typeface="Linux Libertine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Flèche : droite 5">
            <a:extLst>
              <a:ext uri="{FF2B5EF4-FFF2-40B4-BE49-F238E27FC236}">
                <a16:creationId xmlns:a16="http://schemas.microsoft.com/office/drawing/2014/main" id="{DC5AC9FF-96A3-BAF9-94C7-82B1CC640DB2}"/>
              </a:ext>
            </a:extLst>
          </p:cNvPr>
          <p:cNvSpPr/>
          <p:nvPr/>
        </p:nvSpPr>
        <p:spPr>
          <a:xfrm rot="5400000">
            <a:off x="3046419" y="3390662"/>
            <a:ext cx="407956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C0622A-1FCF-95CE-2D38-DDD0992F9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8633" y="4674104"/>
            <a:ext cx="2629267" cy="8287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9D60FE-1322-8387-41A1-0D65ADD33981}"/>
              </a:ext>
            </a:extLst>
          </p:cNvPr>
          <p:cNvSpPr txBox="1"/>
          <p:nvPr/>
        </p:nvSpPr>
        <p:spPr>
          <a:xfrm>
            <a:off x="7168633" y="5484652"/>
            <a:ext cx="41090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Segoe UI" panose="020B0502040204020203" pitchFamily="34" charset="0"/>
              </a:rPr>
              <a:t>Name: 	</a:t>
            </a:r>
            <a:r>
              <a:rPr lang="en-US" sz="1800" i="1" dirty="0">
                <a:latin typeface="Segoe UI" panose="020B0502040204020203" pitchFamily="34" charset="0"/>
              </a:rPr>
              <a:t>TLA op_1365</a:t>
            </a:r>
          </a:p>
          <a:p>
            <a:r>
              <a:rPr lang="en-US" dirty="0">
                <a:latin typeface="Segoe UI" panose="020B0502040204020203" pitchFamily="34" charset="0"/>
              </a:rPr>
              <a:t>Alias: 	</a:t>
            </a:r>
            <a:r>
              <a:rPr lang="en-US" i="1" dirty="0">
                <a:latin typeface="Segoe UI" panose="020B0502040204020203" pitchFamily="34" charset="0"/>
              </a:rPr>
              <a:t>= False</a:t>
            </a:r>
            <a:endParaRPr lang="en-US" sz="1800" i="1" dirty="0">
              <a:latin typeface="Segoe UI" panose="020B0502040204020203" pitchFamily="34" charset="0"/>
            </a:endParaRPr>
          </a:p>
          <a:p>
            <a:r>
              <a:rPr lang="en-US" sz="1800" dirty="0">
                <a:latin typeface="Segoe UI" panose="020B0502040204020203" pitchFamily="34" charset="0"/>
              </a:rPr>
              <a:t>TLA+ formula template: </a:t>
            </a:r>
            <a:r>
              <a:rPr lang="en-US" sz="1800" i="1" dirty="0">
                <a:latin typeface="Segoe UI" panose="020B0502040204020203" pitchFamily="34" charset="0"/>
              </a:rPr>
              <a:t>{out}' = False</a:t>
            </a:r>
            <a:endParaRPr lang="en-US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56DBB1-E0F1-D1ED-39D5-D5DBF8C386DF}"/>
              </a:ext>
            </a:extLst>
          </p:cNvPr>
          <p:cNvSpPr/>
          <p:nvPr/>
        </p:nvSpPr>
        <p:spPr>
          <a:xfrm>
            <a:off x="7059332" y="4052813"/>
            <a:ext cx="4109016" cy="24822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73AF233-C7C5-1205-7217-965FEF316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24" y="3995050"/>
            <a:ext cx="5563376" cy="275310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F6348A1-5035-DFAD-DBE2-FBE3E6537460}"/>
              </a:ext>
            </a:extLst>
          </p:cNvPr>
          <p:cNvSpPr txBox="1"/>
          <p:nvPr/>
        </p:nvSpPr>
        <p:spPr>
          <a:xfrm>
            <a:off x="7168633" y="4156048"/>
            <a:ext cx="4109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Segoe UI" panose="020B0502040204020203" pitchFamily="34" charset="0"/>
              </a:rPr>
              <a:t>Instantiated block from the Collection</a:t>
            </a:r>
            <a:endParaRPr lang="en-US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41FBE5-833A-0C2E-401A-F43FC867DF89}"/>
              </a:ext>
            </a:extLst>
          </p:cNvPr>
          <p:cNvSpPr txBox="1"/>
          <p:nvPr/>
        </p:nvSpPr>
        <p:spPr>
          <a:xfrm>
            <a:off x="532624" y="1540843"/>
            <a:ext cx="1148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Semi-formal language </a:t>
            </a:r>
            <a:r>
              <a:rPr lang="en-US" sz="2000" dirty="0"/>
              <a:t>inspired by FRET (Formal Requirements Elicitation Tool, NASA Ames Research Center)  </a:t>
            </a:r>
          </a:p>
        </p:txBody>
      </p:sp>
    </p:spTree>
    <p:extLst>
      <p:ext uri="{BB962C8B-B14F-4D97-AF65-F5344CB8AC3E}">
        <p14:creationId xmlns:p14="http://schemas.microsoft.com/office/powerpoint/2010/main" val="3893673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9A7A3-00A5-C125-0A77-F6111F8E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Train FSM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45B9A9-8DBA-9AD7-F668-A4D151CB7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954" y="1461640"/>
            <a:ext cx="8959027" cy="5037751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F029F55-399B-3ED6-267F-DCFDA0D27829}"/>
              </a:ext>
            </a:extLst>
          </p:cNvPr>
          <p:cNvSpPr/>
          <p:nvPr/>
        </p:nvSpPr>
        <p:spPr>
          <a:xfrm>
            <a:off x="2565400" y="2692400"/>
            <a:ext cx="3530600" cy="1325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DDB16D-D623-9EA4-A653-C7EB501B7F3A}"/>
              </a:ext>
            </a:extLst>
          </p:cNvPr>
          <p:cNvSpPr/>
          <p:nvPr/>
        </p:nvSpPr>
        <p:spPr>
          <a:xfrm>
            <a:off x="5207000" y="4070797"/>
            <a:ext cx="1600200" cy="15299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22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F90F-69C6-3BBA-0903-CF5334FF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 logic (Requirements)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9B080-23F3-A0F7-7EBF-4C3A909D9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6051"/>
            <a:ext cx="3187700" cy="20173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92EDD4-5436-3817-C305-B3941726747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8535" y="1538023"/>
            <a:ext cx="3591426" cy="37819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74B63E-D103-897B-24A6-868F3554F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3466" y="1546051"/>
            <a:ext cx="3534268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710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307A-CEA2-6332-FB07-538A24971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FSM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E698CB-36EA-3C2C-12E8-85BF8F208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13" y="2113485"/>
            <a:ext cx="11292374" cy="391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11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00F71-679C-0497-3B03-F8F4E752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schema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B8E3FB-CBA9-8F1B-76F6-E688446799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690688"/>
            <a:ext cx="10515599" cy="3896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3999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B8F2-D0D7-D7EF-916C-6B704E1E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Controller, step 1,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CEF11-A74F-7676-C7CC-EBBDC9CDB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Linux Libertine"/>
                <a:ea typeface="Calibri" panose="020F0502020204030204" pitchFamily="34" charset="0"/>
              </a:rPr>
              <a:t>Controller, step 1:</a:t>
            </a:r>
          </a:p>
          <a:p>
            <a:pPr marL="0" marR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{When} train appears in the range of C1 sensor {C1=True} </a:t>
            </a:r>
            <a:endParaRPr lang="en-US" sz="1800" dirty="0">
              <a:effectLst/>
              <a:latin typeface="Linux Libertine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{Then} remember, that train appears in the range of level crossing {Announcement = True}</a:t>
            </a:r>
            <a:endParaRPr lang="en-US" sz="1800" dirty="0">
              <a:effectLst/>
              <a:latin typeface="Linux Libertine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Linux Libertine"/>
                <a:ea typeface="Calibri" panose="020F0502020204030204" pitchFamily="34" charset="0"/>
              </a:rPr>
              <a:t>Controller, step 2:</a:t>
            </a:r>
          </a:p>
          <a:p>
            <a:pPr marL="0" marR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{When} there is a train in the range of level crossing {Announcement =True} </a:t>
            </a:r>
            <a:endParaRPr lang="en-US" sz="1800" dirty="0">
              <a:effectLst/>
              <a:latin typeface="Linux Libertine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i="1" dirty="0">
                <a:effectLst/>
                <a:latin typeface="Linux Libertine"/>
                <a:ea typeface="Calibri" panose="020F0502020204030204" pitchFamily="34" charset="0"/>
                <a:cs typeface="Times New Roman" panose="02020603050405020304" pitchFamily="18" charset="0"/>
              </a:rPr>
              <a:t>{Then} turn red light on for cars and close the barrier {S1act = True; T1act = True}</a:t>
            </a:r>
            <a:endParaRPr lang="en-US" sz="1800" dirty="0">
              <a:effectLst/>
              <a:latin typeface="Linux Libertine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F6CE37-02C8-B499-F189-57F2F64C3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487" y="4001294"/>
            <a:ext cx="67532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1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B9735-0FB0-0583-EABF-0426F09B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Controller: 5. announce, leaving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8C8CB9B-D2CD-0DA2-6656-87327BFCE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414" y="2728318"/>
            <a:ext cx="2133190" cy="35386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D13A97-8C43-DA4A-E705-207854E7E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2728318"/>
            <a:ext cx="4281920" cy="35386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F4E4A38-4FCB-A7A8-BD96-B5F55A05A6AF}"/>
              </a:ext>
            </a:extLst>
          </p:cNvPr>
          <p:cNvSpPr txBox="1"/>
          <p:nvPr/>
        </p:nvSpPr>
        <p:spPr>
          <a:xfrm>
            <a:off x="660400" y="1470839"/>
            <a:ext cx="11252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egoe UI" panose="020B0502040204020203" pitchFamily="34" charset="0"/>
              </a:rPr>
              <a:t>{</a:t>
            </a:r>
            <a:r>
              <a:rPr lang="en-US" dirty="0" err="1">
                <a:latin typeface="Segoe UI" panose="020B0502040204020203" pitchFamily="34" charset="0"/>
              </a:rPr>
              <a:t>Quand</a:t>
            </a:r>
            <a:r>
              <a:rPr lang="en-US" dirty="0">
                <a:latin typeface="Segoe UI" panose="020B0502040204020203" pitchFamily="34" charset="0"/>
              </a:rPr>
              <a:t>} {((leaving == True) and (</a:t>
            </a:r>
            <a:r>
              <a:rPr lang="en-US" dirty="0" err="1">
                <a:latin typeface="Segoe UI" panose="020B0502040204020203" pitchFamily="34" charset="0"/>
              </a:rPr>
              <a:t>Annonce</a:t>
            </a:r>
            <a:r>
              <a:rPr lang="en-US" dirty="0">
                <a:latin typeface="Segoe UI" panose="020B0502040204020203" pitchFamily="34" charset="0"/>
              </a:rPr>
              <a:t> == True) and </a:t>
            </a:r>
          </a:p>
          <a:p>
            <a:r>
              <a:rPr lang="en-US" dirty="0">
                <a:latin typeface="Segoe UI" panose="020B0502040204020203" pitchFamily="34" charset="0"/>
              </a:rPr>
              <a:t>	(C2 == False) and (C3 == False)) or (</a:t>
            </a:r>
            <a:r>
              <a:rPr lang="en-US" dirty="0" err="1">
                <a:latin typeface="Segoe UI" panose="020B0502040204020203" pitchFamily="34" charset="0"/>
              </a:rPr>
              <a:t>Annonce</a:t>
            </a:r>
            <a:r>
              <a:rPr lang="en-US" dirty="0">
                <a:latin typeface="Segoe UI" panose="020B0502040204020203" pitchFamily="34" charset="0"/>
              </a:rPr>
              <a:t> == False)} </a:t>
            </a:r>
          </a:p>
          <a:p>
            <a:r>
              <a:rPr lang="en-US" dirty="0">
                <a:latin typeface="Segoe UI" panose="020B0502040204020203" pitchFamily="34" charset="0"/>
              </a:rPr>
              <a:t>{Alors} {</a:t>
            </a:r>
            <a:r>
              <a:rPr lang="en-US" dirty="0" err="1">
                <a:latin typeface="Segoe UI" panose="020B0502040204020203" pitchFamily="34" charset="0"/>
              </a:rPr>
              <a:t>Annonce</a:t>
            </a:r>
            <a:r>
              <a:rPr lang="en-US" dirty="0">
                <a:latin typeface="Segoe UI" panose="020B0502040204020203" pitchFamily="34" charset="0"/>
              </a:rPr>
              <a:t> = False; Leaving = False; </a:t>
            </a:r>
            <a:r>
              <a:rPr lang="en-US" dirty="0" err="1">
                <a:latin typeface="Segoe UI" panose="020B0502040204020203" pitchFamily="34" charset="0"/>
              </a:rPr>
              <a:t>CloseBarrier</a:t>
            </a:r>
            <a:r>
              <a:rPr lang="en-US" dirty="0">
                <a:latin typeface="Segoe UI" panose="020B0502040204020203" pitchFamily="34" charset="0"/>
              </a:rPr>
              <a:t> = False; S1act = False}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432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9B7D-64B7-F321-36F2-A4218F7B1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in the loop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0E78EEA-0153-1F0A-8D38-DFAB8B38D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198" y="1420956"/>
            <a:ext cx="8133869" cy="52084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7584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EB02-89A1-32A6-3B83-0FC4277E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9300" cy="1325563"/>
          </a:xfrm>
        </p:spPr>
        <p:txBody>
          <a:bodyPr/>
          <a:lstStyle/>
          <a:p>
            <a:r>
              <a:rPr lang="en-US" dirty="0"/>
              <a:t>TLA+ script structure for automatic generation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A6DE21-EBC9-FD81-A7A2-245F82029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734" y="1648097"/>
            <a:ext cx="7374635" cy="46130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5892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979C-DF47-61C6-2730-0FED9C7A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095D0-9392-91D8-FBCC-77C95A843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just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Linux Libertine"/>
                <a:ea typeface="Calibri" panose="020F0502020204030204" pitchFamily="34" charset="0"/>
              </a:rPr>
              <a:t>Real-world components act much slower than a controller. We must assume that all controller actions are performed while environment variables are unchanged (like time evolutions are not taken into account). </a:t>
            </a:r>
          </a:p>
          <a:p>
            <a:pPr marL="342900" marR="0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Linux Libertine"/>
                <a:ea typeface="Verdana" panose="020B0604030504040204" pitchFamily="34" charset="0"/>
              </a:rPr>
              <a:t>SoI </a:t>
            </a:r>
            <a:r>
              <a:rPr lang="en-US" sz="1800" dirty="0">
                <a:effectLst/>
                <a:latin typeface="Linux Libertine"/>
                <a:ea typeface="Calibri" panose="020F0502020204030204" pitchFamily="34" charset="0"/>
              </a:rPr>
              <a:t>acts in the context of the scenario, with a restricted set of actions being possible to execute. </a:t>
            </a:r>
          </a:p>
          <a:p>
            <a:pPr marL="342900" marR="0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Linux Libertine"/>
                <a:ea typeface="Calibri" panose="020F0502020204030204" pitchFamily="34" charset="0"/>
              </a:rPr>
              <a:t>As far as we are not introducing controller automata manually, the controller should be able to proceed with all train-triggered actions before the train can act with the following scenario state. </a:t>
            </a:r>
          </a:p>
          <a:p>
            <a:pPr marL="342900" marR="0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Linux Libertine"/>
                <a:ea typeface="Calibri" panose="020F0502020204030204" pitchFamily="34" charset="0"/>
              </a:rPr>
              <a:t>Formal descriptions of all components come from requirement specifications, not from the implementation model</a:t>
            </a:r>
          </a:p>
          <a:p>
            <a:pPr marL="342900" marR="0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Linux Libertine"/>
                <a:ea typeface="Calibri" panose="020F0502020204030204" pitchFamily="34" charset="0"/>
              </a:rPr>
              <a:t>Time is not included in the model. We assume that all physical components react instantly, and time evolutions are not taken into account</a:t>
            </a:r>
          </a:p>
          <a:p>
            <a:pPr marL="342900" marR="0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Linux Libertine"/>
                <a:ea typeface="Calibri" panose="020F0502020204030204" pitchFamily="34" charset="0"/>
              </a:rPr>
              <a:t>All hardware components should react instantly – the environment does not change during the computation of the reaction (this principle allows us to execute all hardware component logics together at each model checker step)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0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1C74B2F-7012-DBBF-E800-C2C74C19D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361950"/>
            <a:ext cx="10515600" cy="1325563"/>
          </a:xfrm>
        </p:spPr>
        <p:txBody>
          <a:bodyPr/>
          <a:lstStyle/>
          <a:p>
            <a:r>
              <a:rPr lang="en-US" dirty="0"/>
              <a:t>arKItect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5B53C79-FF37-E42D-E9A7-590E91D05E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600" y="1553703"/>
                <a:ext cx="10871200" cy="4939172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study presented is a part of my research activities for a private company in Versailles: Knowledge Inside (KI) in collaboration with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Laboratoire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Méthodes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Formelles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(LMF) lab from Paris-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Saclay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university.</a:t>
                </a:r>
              </a:p>
              <a:p>
                <a:pPr marL="0" indent="0" algn="just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Knowledge Inside is software editor producing a domain specific language workbench named arKItect, mostly used for systems and software engineering in various domains (automotive, railways, energy, construction…) for private companies. 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I’m in charge of understanding formal definition of arKItect framework</a:t>
                </a:r>
              </a:p>
              <a:p>
                <a:pPr algn="just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Already made a shallow embedding of arKItect in Coq</a:t>
                </a:r>
              </a:p>
              <a:p>
                <a:pPr algn="just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Working on deep embedding and other formal properties of the framework.</a:t>
                </a:r>
              </a:p>
              <a:p>
                <a:pPr marL="0" indent="0" algn="just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presentation shows how the model-based approach based on arKItect can be used for formal verification of system specifications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TLA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The objective was to move away from low-level programming, enabling the specification of requirements in a form semi-formal language to bridge the gap between technical implementation and conceptual design.</a:t>
                </a:r>
              </a:p>
              <a:p>
                <a:pPr marL="0" indent="0" algn="just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work was done in collaboration with Kuma (Swiss subsidiary of </a:t>
                </a:r>
                <a:r>
                  <a:rPr lang="en-US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Equans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which is developing the system using the KI modeling environment.</a:t>
                </a:r>
                <a:endParaRPr lang="en-US" sz="2000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5B53C79-FF37-E42D-E9A7-590E91D05E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600" y="1553703"/>
                <a:ext cx="10871200" cy="4939172"/>
              </a:xfrm>
              <a:blipFill>
                <a:blip r:embed="rId2"/>
                <a:stretch>
                  <a:fillRect l="-561" t="-1358" r="-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 19">
            <a:extLst>
              <a:ext uri="{FF2B5EF4-FFF2-40B4-BE49-F238E27FC236}">
                <a16:creationId xmlns:a16="http://schemas.microsoft.com/office/drawing/2014/main" id="{5FB262E0-532E-B52A-E14F-1A7D715791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761" y="502109"/>
            <a:ext cx="1885039" cy="105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183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CA71B20-3362-1E29-68D7-8C6CD1AF82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Requirement automatic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TLA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translation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CA71B20-3362-1E29-68D7-8C6CD1AF82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B2D85EC0-8226-673A-AB99-A6FEBE1CA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4595" y="1364887"/>
            <a:ext cx="5959205" cy="4926376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1DD4D3-294B-EB45-D550-B773BEAE0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834" y="1909211"/>
            <a:ext cx="3661396" cy="18118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8384BF9-3030-DCFD-48F2-F411707244AE}"/>
              </a:ext>
            </a:extLst>
          </p:cNvPr>
          <p:cNvSpPr/>
          <p:nvPr/>
        </p:nvSpPr>
        <p:spPr>
          <a:xfrm>
            <a:off x="5105400" y="1790700"/>
            <a:ext cx="38989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63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7A6BBC-FB2F-7E90-D75C-33F393760E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TLA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code, initialization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7A6BBC-FB2F-7E90-D75C-33F393760E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8582042-00D6-EA9C-6304-5EFC6DBB1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0275" y="1511300"/>
            <a:ext cx="9331450" cy="485616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BFEAB6-0148-2581-FE6D-254E1F321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6774" y="615825"/>
            <a:ext cx="2333951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16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8B865B-81BB-7853-E1A0-A546E598E42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TLA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code, components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78B865B-81BB-7853-E1A0-A546E598E4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7030AC-E063-5783-EAF6-44A97A1C2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3492" y="2058988"/>
            <a:ext cx="4058216" cy="41439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6171C4-8F4F-1144-0CA7-15B3FDDE7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813" y="2058988"/>
            <a:ext cx="3934374" cy="42868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256B2B-A438-8F10-2789-EDCA7EAB45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8813" y="365125"/>
            <a:ext cx="5182323" cy="131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04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357D9E-603D-61A2-2FB8-49620F7BD31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/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/>
                          <m:t>TLA</m:t>
                        </m:r>
                      </m:e>
                      <m:sup>
                        <m:r>
                          <a:rPr lang="en-US"/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code, traffic FSM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3357D9E-603D-61A2-2FB8-49620F7BD3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5DCE27-542D-E886-DBAE-DEE15D0EE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3240" y="2793013"/>
            <a:ext cx="4906060" cy="27721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20A4D8-3B74-04BC-F550-F4B107ADF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069277"/>
            <a:ext cx="4467849" cy="2495898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3AC2C8A0-F134-9532-2FCE-079858A0B8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988" y="670525"/>
            <a:ext cx="3676417" cy="15393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8577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C8EF65-BBD1-1169-8951-DEA49C761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6131"/>
            <a:ext cx="6772774" cy="3523531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A5E0AED6-6CCD-E82A-7334-34282B29167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TLA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code, controller</a:t>
                </a:r>
              </a:p>
            </p:txBody>
          </p:sp>
        </mc:Choice>
        <mc:Fallback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A5E0AED6-6CCD-E82A-7334-34282B2916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CFA0E54-5F86-8071-DD2C-46CD0496E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15" y="5372969"/>
            <a:ext cx="5709185" cy="8734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1EA788-73A5-EFEA-D654-52F2C041B20A}"/>
              </a:ext>
            </a:extLst>
          </p:cNvPr>
          <p:cNvSpPr txBox="1"/>
          <p:nvPr/>
        </p:nvSpPr>
        <p:spPr>
          <a:xfrm>
            <a:off x="1371600" y="4726638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FA7BCD-059E-FEC0-72DA-9EE2825002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7114" y="610993"/>
            <a:ext cx="3491771" cy="121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539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923366-039D-2871-C0E7-243791A074C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TLA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code, train FSM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923366-039D-2871-C0E7-243791A07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DDA378E-ED00-D03A-EAB8-9627A2552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45953"/>
            <a:ext cx="8477116" cy="2238647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4075E8-A0CD-B11D-E35D-622ECE0CC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51219"/>
            <a:ext cx="3886742" cy="5906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D8AC8C-0F6A-0764-B289-BEFC8A4AF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0722" y="5103751"/>
            <a:ext cx="5229955" cy="62873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E163765-E114-4FFD-4C8C-E37F98333A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9423" y="4543200"/>
            <a:ext cx="4867954" cy="14670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6096D66-20CA-F3AC-6AEA-EA145102B3D8}"/>
              </a:ext>
            </a:extLst>
          </p:cNvPr>
          <p:cNvSpPr txBox="1"/>
          <p:nvPr/>
        </p:nvSpPr>
        <p:spPr>
          <a:xfrm>
            <a:off x="1409700" y="3690801"/>
            <a:ext cx="503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  <a:endParaRPr lang="en-US" dirty="0"/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6E931328-6E83-6BB0-25C2-D1184DCA64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821" y="644342"/>
            <a:ext cx="2931481" cy="164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70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4F8EE2-6FEB-468D-115D-FAF9103974E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TLA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Behavior, invariant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4F8EE2-6FEB-468D-115D-FAF9103974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283FBB-809A-430D-7FC6-818C9F2D6C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307595"/>
            <a:ext cx="10515600" cy="6441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D3E8E2-B01D-744D-FD39-E93D7F060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02452"/>
            <a:ext cx="3225800" cy="1752286"/>
          </a:xfrm>
          <a:prstGeom prst="rect">
            <a:avLst/>
          </a:prstGeom>
        </p:spPr>
      </p:pic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354B1D7D-6CD1-59AA-8A49-1D2962DFFA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3243714"/>
            <a:ext cx="6054456" cy="288552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AD6A7A3-8B63-3AD5-3853-26FF927E7090}"/>
              </a:ext>
            </a:extLst>
          </p:cNvPr>
          <p:cNvSpPr/>
          <p:nvPr/>
        </p:nvSpPr>
        <p:spPr>
          <a:xfrm>
            <a:off x="8864600" y="4042280"/>
            <a:ext cx="619125" cy="644198"/>
          </a:xfrm>
          <a:prstGeom prst="ellipse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8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904B82F1-E214-62D0-5F84-470391060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708" y="275150"/>
            <a:ext cx="10515600" cy="1325563"/>
          </a:xfrm>
        </p:spPr>
        <p:txBody>
          <a:bodyPr>
            <a:normAutofit/>
          </a:bodyPr>
          <a:lstStyle/>
          <a:p>
            <a:r>
              <a:rPr lang="fr-FR" sz="4000" dirty="0" err="1"/>
              <a:t>Automated</a:t>
            </a:r>
            <a:r>
              <a:rPr lang="fr-FR" sz="4000" dirty="0"/>
              <a:t> </a:t>
            </a:r>
            <a:r>
              <a:rPr lang="fr-FR" sz="4000" dirty="0" err="1"/>
              <a:t>Specification</a:t>
            </a:r>
            <a:r>
              <a:rPr lang="fr-FR" sz="4000" dirty="0"/>
              <a:t> validation process </a:t>
            </a:r>
            <a:r>
              <a:rPr lang="fr-FR" sz="4000" dirty="0" err="1"/>
              <a:t>with</a:t>
            </a:r>
            <a:r>
              <a:rPr lang="fr-FR" sz="4000" dirty="0"/>
              <a:t> Model Checking</a:t>
            </a:r>
          </a:p>
        </p:txBody>
      </p:sp>
      <p:sp>
        <p:nvSpPr>
          <p:cNvPr id="8" name="ZoneTexte 9">
            <a:extLst>
              <a:ext uri="{FF2B5EF4-FFF2-40B4-BE49-F238E27FC236}">
                <a16:creationId xmlns:a16="http://schemas.microsoft.com/office/drawing/2014/main" id="{16E5AE66-7FE6-A86A-6DD1-3C9494205D7B}"/>
              </a:ext>
            </a:extLst>
          </p:cNvPr>
          <p:cNvSpPr txBox="1"/>
          <p:nvPr/>
        </p:nvSpPr>
        <p:spPr>
          <a:xfrm>
            <a:off x="6963131" y="4116803"/>
            <a:ext cx="198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TLC Model Checker</a:t>
            </a:r>
          </a:p>
        </p:txBody>
      </p:sp>
      <p:sp>
        <p:nvSpPr>
          <p:cNvPr id="9" name="ZoneTexte 10">
            <a:extLst>
              <a:ext uri="{FF2B5EF4-FFF2-40B4-BE49-F238E27FC236}">
                <a16:creationId xmlns:a16="http://schemas.microsoft.com/office/drawing/2014/main" id="{32C946F1-6AF3-1920-6A14-25E355AC1F54}"/>
              </a:ext>
            </a:extLst>
          </p:cNvPr>
          <p:cNvSpPr txBox="1"/>
          <p:nvPr/>
        </p:nvSpPr>
        <p:spPr>
          <a:xfrm>
            <a:off x="575135" y="5584535"/>
            <a:ext cx="3501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No invariant </a:t>
            </a:r>
            <a:r>
              <a:rPr lang="fr-FR" dirty="0" err="1"/>
              <a:t>broken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/>
              <a:t>Actions trace in case of </a:t>
            </a:r>
            <a:r>
              <a:rPr lang="fr-FR" dirty="0" err="1"/>
              <a:t>problem</a:t>
            </a:r>
            <a:endParaRPr lang="fr-FR" dirty="0"/>
          </a:p>
          <a:p>
            <a:endParaRPr lang="fr-FR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DAF55026-D6D1-423F-20FF-4450C6298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35" y="1598481"/>
            <a:ext cx="4085639" cy="165144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lèche : droite 3">
            <a:extLst>
              <a:ext uri="{FF2B5EF4-FFF2-40B4-BE49-F238E27FC236}">
                <a16:creationId xmlns:a16="http://schemas.microsoft.com/office/drawing/2014/main" id="{B6E0C09E-5D95-7516-D76F-0F190E2A1296}"/>
              </a:ext>
            </a:extLst>
          </p:cNvPr>
          <p:cNvSpPr/>
          <p:nvPr/>
        </p:nvSpPr>
        <p:spPr>
          <a:xfrm>
            <a:off x="5452304" y="221903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AE07D5-AB88-FF5B-B848-FABB583374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697" y="1265093"/>
            <a:ext cx="4616084" cy="194792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A11083-7D05-EE13-3ACB-878B8ADB53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7757" y="2060128"/>
            <a:ext cx="3043555" cy="23361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41EBE09-87F2-E774-321A-C6F3DC3B0C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366" y="3508322"/>
            <a:ext cx="3044190" cy="4978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8">
                <a:extLst>
                  <a:ext uri="{FF2B5EF4-FFF2-40B4-BE49-F238E27FC236}">
                    <a16:creationId xmlns:a16="http://schemas.microsoft.com/office/drawing/2014/main" id="{267E20C9-6B35-E1F3-58C5-24F165D44405}"/>
                  </a:ext>
                </a:extLst>
              </p:cNvPr>
              <p:cNvSpPr txBox="1"/>
              <p:nvPr/>
            </p:nvSpPr>
            <p:spPr>
              <a:xfrm>
                <a:off x="4547304" y="1856118"/>
                <a:ext cx="31713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b="1" dirty="0" err="1"/>
                  <a:t>Automated</a:t>
                </a:r>
                <a:r>
                  <a:rPr lang="fr-FR" b="1" dirty="0"/>
                  <a:t> </a:t>
                </a:r>
                <a:r>
                  <a:rPr lang="fr-FR" b="1" dirty="0" err="1"/>
                  <a:t>generation</a:t>
                </a:r>
                <a:r>
                  <a:rPr lang="fr-FR" b="1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/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 dirty="0"/>
                          <m:t>TLA</m:t>
                        </m:r>
                      </m:e>
                      <m:sup>
                        <m:r>
                          <a:rPr lang="en-US" b="1"/>
                          <m:t>+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endParaRPr lang="fr-FR" b="1" dirty="0"/>
              </a:p>
            </p:txBody>
          </p:sp>
        </mc:Choice>
        <mc:Fallback>
          <p:sp>
            <p:nvSpPr>
              <p:cNvPr id="17" name="ZoneTexte 8">
                <a:extLst>
                  <a:ext uri="{FF2B5EF4-FFF2-40B4-BE49-F238E27FC236}">
                    <a16:creationId xmlns:a16="http://schemas.microsoft.com/office/drawing/2014/main" id="{267E20C9-6B35-E1F3-58C5-24F165D44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304" y="1856118"/>
                <a:ext cx="3171317" cy="369332"/>
              </a:xfrm>
              <a:prstGeom prst="rect">
                <a:avLst/>
              </a:prstGeom>
              <a:blipFill>
                <a:blip r:embed="rId6"/>
                <a:stretch>
                  <a:fillRect l="-173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B23699FD-14AF-B2C3-3B35-2E03437C5B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63131" y="4562972"/>
            <a:ext cx="3867418" cy="2049767"/>
          </a:xfrm>
          <a:prstGeom prst="rect">
            <a:avLst/>
          </a:prstGeom>
        </p:spPr>
      </p:pic>
      <p:sp>
        <p:nvSpPr>
          <p:cNvPr id="21" name="Flèche : droite 5">
            <a:extLst>
              <a:ext uri="{FF2B5EF4-FFF2-40B4-BE49-F238E27FC236}">
                <a16:creationId xmlns:a16="http://schemas.microsoft.com/office/drawing/2014/main" id="{E6BFAAE1-4BA5-ED2B-6B21-7D26A4FED7D4}"/>
              </a:ext>
            </a:extLst>
          </p:cNvPr>
          <p:cNvSpPr/>
          <p:nvPr/>
        </p:nvSpPr>
        <p:spPr>
          <a:xfrm rot="5400000">
            <a:off x="8992121" y="4625561"/>
            <a:ext cx="742777" cy="3610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3CC0093-9D7C-2B9F-8395-8660CF9159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917" y="3516912"/>
            <a:ext cx="3370273" cy="1306026"/>
          </a:xfrm>
          <a:prstGeom prst="rect">
            <a:avLst/>
          </a:prstGeom>
        </p:spPr>
      </p:pic>
      <p:sp>
        <p:nvSpPr>
          <p:cNvPr id="23" name="Flèche : droite 3">
            <a:extLst>
              <a:ext uri="{FF2B5EF4-FFF2-40B4-BE49-F238E27FC236}">
                <a16:creationId xmlns:a16="http://schemas.microsoft.com/office/drawing/2014/main" id="{E7DD4886-DDDC-C25B-3DD1-7FB6E52DFC89}"/>
              </a:ext>
            </a:extLst>
          </p:cNvPr>
          <p:cNvSpPr/>
          <p:nvPr/>
        </p:nvSpPr>
        <p:spPr>
          <a:xfrm rot="10800000">
            <a:off x="4839266" y="5605073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FCD4B33-716F-D220-7F87-EE18220F71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4277" y="4201197"/>
            <a:ext cx="2321819" cy="12883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F20C37-5ED3-45DD-6A4F-EFBD4263F3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94755" y="6121646"/>
            <a:ext cx="729346" cy="49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91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1A92-1D63-F958-BA5B-2A3C299A4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24F40-A2E5-1154-AFB5-0E8B40E99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288"/>
            <a:ext cx="10515600" cy="4351338"/>
          </a:xfrm>
        </p:spPr>
        <p:txBody>
          <a:bodyPr>
            <a:noAutofit/>
          </a:bodyPr>
          <a:lstStyle/>
          <a:p>
            <a:r>
              <a:rPr lang="en-US" dirty="0"/>
              <a:t>Versioning</a:t>
            </a:r>
          </a:p>
          <a:p>
            <a:r>
              <a:rPr lang="en-US" dirty="0"/>
              <a:t>Configuration management</a:t>
            </a:r>
          </a:p>
          <a:p>
            <a:r>
              <a:rPr lang="en-US" dirty="0"/>
              <a:t>Flow traceability</a:t>
            </a:r>
          </a:p>
          <a:p>
            <a:r>
              <a:rPr lang="en-US" dirty="0"/>
              <a:t>Collaborative work</a:t>
            </a:r>
          </a:p>
          <a:p>
            <a:r>
              <a:rPr lang="en-US" dirty="0"/>
              <a:t>Integration</a:t>
            </a:r>
          </a:p>
          <a:p>
            <a:r>
              <a:rPr lang="en-US" dirty="0"/>
              <a:t>Low-code approach</a:t>
            </a:r>
          </a:p>
          <a:p>
            <a:r>
              <a:rPr lang="en-US" dirty="0"/>
              <a:t>Model management </a:t>
            </a:r>
          </a:p>
          <a:p>
            <a:r>
              <a:rPr lang="en-US" dirty="0"/>
              <a:t>Requirement traceability</a:t>
            </a:r>
          </a:p>
          <a:p>
            <a:r>
              <a:rPr lang="en-US" dirty="0"/>
              <a:t>Variant management</a:t>
            </a:r>
          </a:p>
          <a:p>
            <a:r>
              <a:rPr lang="en-US" dirty="0"/>
              <a:t>Facilitates the learning curve</a:t>
            </a:r>
          </a:p>
        </p:txBody>
      </p:sp>
    </p:spTree>
    <p:extLst>
      <p:ext uri="{BB962C8B-B14F-4D97-AF65-F5344CB8AC3E}">
        <p14:creationId xmlns:p14="http://schemas.microsoft.com/office/powerpoint/2010/main" val="90782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33CC59-80ED-464F-8D43-9047F4409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644" y="194447"/>
            <a:ext cx="10515600" cy="1325563"/>
          </a:xfrm>
        </p:spPr>
        <p:txBody>
          <a:bodyPr>
            <a:noAutofit/>
          </a:bodyPr>
          <a:lstStyle/>
          <a:p>
            <a:r>
              <a:rPr lang="fr-FR" sz="2800" dirty="0"/>
              <a:t>arKItect </a:t>
            </a:r>
            <a:r>
              <a:rPr lang="fr-FR" sz="2800" dirty="0" err="1"/>
              <a:t>is</a:t>
            </a:r>
            <a:r>
              <a:rPr lang="fr-FR" sz="2800" dirty="0"/>
              <a:t> a </a:t>
            </a:r>
            <a:r>
              <a:rPr lang="fr-FR" sz="2800" dirty="0" err="1"/>
              <a:t>graphical</a:t>
            </a:r>
            <a:r>
              <a:rPr lang="fr-FR" sz="2800" dirty="0"/>
              <a:t> DSL </a:t>
            </a:r>
            <a:r>
              <a:rPr lang="fr-FR" sz="2800" dirty="0" err="1"/>
              <a:t>workbench</a:t>
            </a:r>
            <a:r>
              <a:rPr lang="fr-FR" sz="2800" dirty="0"/>
              <a:t> system for custom applications in engineering/</a:t>
            </a:r>
            <a:r>
              <a:rPr lang="fr-FR" sz="2800" dirty="0" err="1"/>
              <a:t>architecting</a:t>
            </a:r>
            <a:endParaRPr lang="fr-FR" sz="2800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D9399E89-AFB7-4990-9565-9B2D09A399A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6145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alt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Theory: </a:t>
            </a:r>
            <a:r>
              <a:rPr lang="fr-FR" altLang="fr-FR" sz="2400" dirty="0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kumimoji="0" lang="fr-FR" alt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yped</a:t>
            </a:r>
            <a:r>
              <a:rPr kumimoji="0" lang="fr-FR" alt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alt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DAGs</a:t>
            </a:r>
            <a:r>
              <a:rPr kumimoji="0" lang="fr-FR" alt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 base / </a:t>
            </a:r>
            <a:r>
              <a:rPr kumimoji="0" lang="fr-FR" alt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recursive</a:t>
            </a:r>
            <a:r>
              <a:rPr kumimoji="0" lang="fr-FR" alt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types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alt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Smart</a:t>
            </a: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Adaptable to a </a:t>
            </a:r>
            <a:r>
              <a:rPr kumimoji="0" lang="fr-FR" alt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wide</a:t>
            </a: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alt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variety</a:t>
            </a: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applications: </a:t>
            </a:r>
            <a:r>
              <a:rPr kumimoji="0" lang="fr-FR" alt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systems</a:t>
            </a: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&amp; software engineering, </a:t>
            </a:r>
            <a:r>
              <a:rPr kumimoji="0" lang="fr-FR" alt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</a:t>
            </a: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planning, process modeling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Adaptable to a </a:t>
            </a:r>
            <a:r>
              <a:rPr kumimoji="0" lang="fr-FR" alt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wide</a:t>
            </a: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alt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variety</a:t>
            </a: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</a:t>
            </a:r>
            <a:r>
              <a:rPr kumimoji="0" lang="fr-FR" alt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domains</a:t>
            </a: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automotive, railways, </a:t>
            </a:r>
            <a:r>
              <a:rPr kumimoji="0" lang="fr-FR" alt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space</a:t>
            </a: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alt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energy</a:t>
            </a: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finance…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Low code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alt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Easy</a:t>
            </a: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fast set up of new or </a:t>
            </a:r>
            <a:r>
              <a:rPr kumimoji="0" lang="fr-FR" alt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modified</a:t>
            </a: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data model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Collaborative 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 python API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alt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Viewpoints</a:t>
            </a: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are </a:t>
            </a:r>
            <a:r>
              <a:rPr kumimoji="0" lang="fr-FR" alt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generative</a:t>
            </a: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fr-FR" alt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automated</a:t>
            </a: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alt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generation</a:t>
            </a: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</a:t>
            </a:r>
            <a:r>
              <a:rPr kumimoji="0" lang="fr-FR" alt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obects</a:t>
            </a: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display </a:t>
            </a:r>
            <a:r>
              <a:rPr kumimoji="0" lang="fr-FR" alt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</a:t>
            </a: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DAG </a:t>
            </a:r>
            <a:r>
              <a:rPr kumimoji="0" lang="fr-FR" alt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alt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Any</a:t>
            </a: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change in a </a:t>
            </a:r>
            <a:r>
              <a:rPr kumimoji="0" lang="fr-FR" alt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viewpoint</a:t>
            </a: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alt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alt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centralized</a:t>
            </a: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</a:t>
            </a:r>
            <a:r>
              <a:rPr kumimoji="0" lang="fr-FR" alt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database</a:t>
            </a: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</a:t>
            </a:r>
            <a:r>
              <a:rPr kumimoji="0" lang="fr-FR" alt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propagated</a:t>
            </a: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</a:t>
            </a:r>
            <a:r>
              <a:rPr kumimoji="0" lang="fr-FR" alt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</a:t>
            </a: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alt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viewpoints</a:t>
            </a: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alt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automatically</a:t>
            </a: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alt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Specific</a:t>
            </a: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alt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viewpoints</a:t>
            </a: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</a:t>
            </a:r>
            <a:r>
              <a:rPr kumimoji="0" lang="fr-FR" alt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</a:t>
            </a: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alt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build</a:t>
            </a: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alt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based</a:t>
            </a: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on </a:t>
            </a:r>
            <a:r>
              <a:rPr kumimoji="0" lang="fr-FR" alt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functional</a:t>
            </a: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alt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chains</a:t>
            </a:r>
            <a:endParaRPr kumimoji="0" lang="fr-FR" alt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altLang="fr-F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Without</a:t>
            </a:r>
            <a:r>
              <a:rPr kumimoji="0" lang="fr-FR" alt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alt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</a:t>
            </a:r>
            <a:r>
              <a:rPr kumimoji="0" lang="fr-FR" alt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Millions of </a:t>
            </a:r>
            <a:r>
              <a:rPr kumimoji="0" lang="fr-FR" alt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hours</a:t>
            </a: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of use in </a:t>
            </a:r>
            <a:r>
              <a:rPr kumimoji="0" lang="fr-FR" alt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industrial</a:t>
            </a: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alt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context</a:t>
            </a: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alt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since</a:t>
            </a: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2006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Application </a:t>
            </a:r>
            <a:r>
              <a:rPr kumimoji="0" lang="fr-FR" alt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stabilized</a:t>
            </a: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fr-FR" alt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except</a:t>
            </a: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scripts and 2D </a:t>
            </a:r>
            <a:r>
              <a:rPr kumimoji="0" lang="fr-FR" alt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views</a:t>
            </a: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r>
              <a:rPr kumimoji="0" lang="fr-FR" alt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since</a:t>
            </a: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2017</a:t>
            </a: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alt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Completely</a:t>
            </a: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open - </a:t>
            </a:r>
            <a:r>
              <a:rPr kumimoji="0" lang="fr-FR" alt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</a:t>
            </a: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alt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remain</a:t>
            </a: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control of </a:t>
            </a:r>
            <a:r>
              <a:rPr kumimoji="0" lang="fr-FR" alt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</a:t>
            </a: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altLang="fr-F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</a:t>
            </a:r>
            <a:r>
              <a:rPr kumimoji="0" lang="fr-FR" altLang="fr-F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information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fr-F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CCCD7885-6D23-F45F-C1CA-8EC2880020FE}"/>
              </a:ext>
            </a:extLst>
          </p:cNvPr>
          <p:cNvGrpSpPr/>
          <p:nvPr/>
        </p:nvGrpSpPr>
        <p:grpSpPr>
          <a:xfrm>
            <a:off x="6574675" y="1617582"/>
            <a:ext cx="5263569" cy="4639252"/>
            <a:chOff x="6574675" y="1617582"/>
            <a:chExt cx="5263569" cy="4639252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95D3D93E-B787-493C-B1D4-B9DA03E60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4675" y="2323009"/>
              <a:ext cx="5263569" cy="3933825"/>
            </a:xfrm>
            <a:prstGeom prst="rect">
              <a:avLst/>
            </a:prstGeom>
          </p:spPr>
        </p:pic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4D71024D-0753-76CB-8252-4BD93718F6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98148" y="1640897"/>
              <a:ext cx="1007282" cy="514045"/>
            </a:xfrm>
            <a:prstGeom prst="rect">
              <a:avLst/>
            </a:prstGeom>
          </p:spPr>
        </p:pic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049FB865-A6E5-7150-5811-188300A5E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87577" y="1651924"/>
              <a:ext cx="833162" cy="518536"/>
            </a:xfrm>
            <a:prstGeom prst="rect">
              <a:avLst/>
            </a:prstGeom>
          </p:spPr>
        </p:pic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5877AD1-3F34-B360-9053-32A377E860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36485" y="1620315"/>
              <a:ext cx="1033899" cy="527982"/>
            </a:xfrm>
            <a:prstGeom prst="rect">
              <a:avLst/>
            </a:prstGeom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DA08A968-B26F-887C-09F7-24B13429E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6906206" y="1496149"/>
              <a:ext cx="473201" cy="784751"/>
            </a:xfrm>
            <a:prstGeom prst="rect">
              <a:avLst/>
            </a:prstGeom>
          </p:spPr>
        </p:pic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4C646704-33AC-1AB5-6261-85C0DD8DE6DF}"/>
                </a:ext>
              </a:extLst>
            </p:cNvPr>
            <p:cNvSpPr/>
            <p:nvPr/>
          </p:nvSpPr>
          <p:spPr>
            <a:xfrm>
              <a:off x="6602295" y="1640897"/>
              <a:ext cx="1133061" cy="650450"/>
            </a:xfrm>
            <a:prstGeom prst="round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90B04E19-F864-DE37-D247-6A929915A088}"/>
                </a:ext>
              </a:extLst>
            </p:cNvPr>
            <p:cNvSpPr/>
            <p:nvPr/>
          </p:nvSpPr>
          <p:spPr>
            <a:xfrm>
              <a:off x="7932832" y="1624039"/>
              <a:ext cx="1133061" cy="650450"/>
            </a:xfrm>
            <a:prstGeom prst="round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84C8D017-6AF9-6B38-33EC-6A64EA9D217B}"/>
                </a:ext>
              </a:extLst>
            </p:cNvPr>
            <p:cNvSpPr/>
            <p:nvPr/>
          </p:nvSpPr>
          <p:spPr>
            <a:xfrm>
              <a:off x="9283081" y="1617582"/>
              <a:ext cx="1133061" cy="650450"/>
            </a:xfrm>
            <a:prstGeom prst="round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72A770B3-03D8-4A3D-E6E4-9991E5F31732}"/>
                </a:ext>
              </a:extLst>
            </p:cNvPr>
            <p:cNvSpPr/>
            <p:nvPr/>
          </p:nvSpPr>
          <p:spPr>
            <a:xfrm>
              <a:off x="10656817" y="1640897"/>
              <a:ext cx="1133061" cy="650450"/>
            </a:xfrm>
            <a:prstGeom prst="roundRect">
              <a:avLst/>
            </a:prstGeom>
            <a:noFill/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AE77D7B2-DE15-D23E-4DD1-71F3C0F1CA07}"/>
                </a:ext>
              </a:extLst>
            </p:cNvPr>
            <p:cNvSpPr txBox="1"/>
            <p:nvPr/>
          </p:nvSpPr>
          <p:spPr>
            <a:xfrm>
              <a:off x="6825340" y="2049310"/>
              <a:ext cx="74007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2D </a:t>
              </a:r>
              <a:r>
                <a:rPr kumimoji="0" lang="fr-FR" sz="13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view</a:t>
              </a:r>
              <a:endParaRPr kumimoji="0" lang="fr-FR" sz="13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E4B19400-7B39-7F4C-2E24-AA22D7D7FFE2}"/>
                </a:ext>
              </a:extLst>
            </p:cNvPr>
            <p:cNvSpPr txBox="1"/>
            <p:nvPr/>
          </p:nvSpPr>
          <p:spPr>
            <a:xfrm>
              <a:off x="9521636" y="2029737"/>
              <a:ext cx="667619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GANTT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40EB93D0-B3DF-9F37-FAA2-C721DE71DBA6}"/>
                </a:ext>
              </a:extLst>
            </p:cNvPr>
            <p:cNvSpPr txBox="1"/>
            <p:nvPr/>
          </p:nvSpPr>
          <p:spPr>
            <a:xfrm>
              <a:off x="10871885" y="2051565"/>
              <a:ext cx="842923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3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Workload</a:t>
              </a:r>
              <a:endParaRPr kumimoji="0" lang="fr-FR" sz="13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49DDF128-84EB-0EFA-BBE4-E7892EB02E48}"/>
                </a:ext>
              </a:extLst>
            </p:cNvPr>
            <p:cNvSpPr txBox="1"/>
            <p:nvPr/>
          </p:nvSpPr>
          <p:spPr>
            <a:xfrm>
              <a:off x="7983572" y="2029737"/>
              <a:ext cx="1104085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3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PM </a:t>
              </a:r>
              <a:r>
                <a:rPr kumimoji="0" lang="fr-FR" sz="13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Synthesis</a:t>
              </a:r>
              <a:endParaRPr kumimoji="0" lang="fr-FR" sz="13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8" name="Image 17">
            <a:extLst>
              <a:ext uri="{FF2B5EF4-FFF2-40B4-BE49-F238E27FC236}">
                <a16:creationId xmlns:a16="http://schemas.microsoft.com/office/drawing/2014/main" id="{813E4D91-856D-AC44-51F1-B539B9B410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779" y="728800"/>
            <a:ext cx="713421" cy="59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4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rganigramme : Disque magnétique 30">
            <a:extLst>
              <a:ext uri="{FF2B5EF4-FFF2-40B4-BE49-F238E27FC236}">
                <a16:creationId xmlns:a16="http://schemas.microsoft.com/office/drawing/2014/main" id="{3E29F739-6557-776F-A76D-3A8203F308FD}"/>
              </a:ext>
            </a:extLst>
          </p:cNvPr>
          <p:cNvSpPr/>
          <p:nvPr/>
        </p:nvSpPr>
        <p:spPr>
          <a:xfrm>
            <a:off x="4812679" y="961556"/>
            <a:ext cx="1127755" cy="712563"/>
          </a:xfrm>
          <a:prstGeom prst="flowChartMagneticDisk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20C73DA3-DF0E-9D84-8406-658E3A9A2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687" y="1715089"/>
            <a:ext cx="1607959" cy="4854361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E98DD1FD-9E55-9363-F16C-DC02B0641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381" y="1672104"/>
            <a:ext cx="1592820" cy="2264896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7A638C33-A432-CB67-786F-CF82BAB58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0996" y="1846413"/>
            <a:ext cx="2353629" cy="1017331"/>
          </a:xfrm>
          <a:prstGeom prst="rect">
            <a:avLst/>
          </a:prstGeom>
        </p:spPr>
      </p:pic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0432D5DE-9865-6CFB-D607-B62113E3EBEB}"/>
              </a:ext>
            </a:extLst>
          </p:cNvPr>
          <p:cNvCxnSpPr>
            <a:cxnSpLocks/>
          </p:cNvCxnSpPr>
          <p:nvPr/>
        </p:nvCxnSpPr>
        <p:spPr>
          <a:xfrm>
            <a:off x="5859654" y="1846413"/>
            <a:ext cx="2042569" cy="0"/>
          </a:xfrm>
          <a:prstGeom prst="line">
            <a:avLst/>
          </a:prstGeom>
          <a:ln w="381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49B50F5-A478-C3C5-F7FC-EBF507F13D27}"/>
              </a:ext>
            </a:extLst>
          </p:cNvPr>
          <p:cNvCxnSpPr>
            <a:cxnSpLocks/>
          </p:cNvCxnSpPr>
          <p:nvPr/>
        </p:nvCxnSpPr>
        <p:spPr>
          <a:xfrm>
            <a:off x="5757334" y="2863744"/>
            <a:ext cx="2054336" cy="319723"/>
          </a:xfrm>
          <a:prstGeom prst="line">
            <a:avLst/>
          </a:prstGeom>
          <a:ln w="381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0073E365-3DF9-9824-F08C-F2543D586D26}"/>
              </a:ext>
            </a:extLst>
          </p:cNvPr>
          <p:cNvCxnSpPr>
            <a:cxnSpLocks/>
          </p:cNvCxnSpPr>
          <p:nvPr/>
        </p:nvCxnSpPr>
        <p:spPr>
          <a:xfrm flipV="1">
            <a:off x="5653277" y="3271257"/>
            <a:ext cx="1827654" cy="511200"/>
          </a:xfrm>
          <a:prstGeom prst="line">
            <a:avLst/>
          </a:prstGeom>
          <a:ln w="381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6FFB7D9C-D20C-B019-401D-A93580E52A67}"/>
              </a:ext>
            </a:extLst>
          </p:cNvPr>
          <p:cNvCxnSpPr>
            <a:cxnSpLocks/>
          </p:cNvCxnSpPr>
          <p:nvPr/>
        </p:nvCxnSpPr>
        <p:spPr>
          <a:xfrm flipV="1">
            <a:off x="5653277" y="3937000"/>
            <a:ext cx="1827654" cy="545024"/>
          </a:xfrm>
          <a:prstGeom prst="line">
            <a:avLst/>
          </a:prstGeom>
          <a:ln w="381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FA627B81-4224-D584-17A0-04F0C0F0D935}"/>
              </a:ext>
            </a:extLst>
          </p:cNvPr>
          <p:cNvSpPr txBox="1"/>
          <p:nvPr/>
        </p:nvSpPr>
        <p:spPr>
          <a:xfrm>
            <a:off x="4937401" y="1159184"/>
            <a:ext cx="862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/>
              <a:t>Network</a:t>
            </a:r>
          </a:p>
          <a:p>
            <a:r>
              <a:rPr lang="fr-FR" sz="1400" b="1" dirty="0" err="1"/>
              <a:t>database</a:t>
            </a:r>
            <a:endParaRPr lang="fr-FR" sz="1400" b="1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36F86359-02BD-D559-597E-8802B947EDDD}"/>
              </a:ext>
            </a:extLst>
          </p:cNvPr>
          <p:cNvSpPr txBox="1"/>
          <p:nvPr/>
        </p:nvSpPr>
        <p:spPr>
          <a:xfrm>
            <a:off x="7404368" y="1239706"/>
            <a:ext cx="1753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Functional</a:t>
            </a:r>
            <a:r>
              <a:rPr lang="fr-FR" sz="1400" b="1" dirty="0"/>
              <a:t> </a:t>
            </a:r>
            <a:r>
              <a:rPr lang="fr-FR" sz="1400" b="1" dirty="0" err="1"/>
              <a:t>viewpoint</a:t>
            </a:r>
            <a:endParaRPr lang="fr-FR" sz="1400" b="1" dirty="0"/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F5E39EBB-48AD-D15F-6066-3B2C756A1500}"/>
              </a:ext>
            </a:extLst>
          </p:cNvPr>
          <p:cNvSpPr/>
          <p:nvPr/>
        </p:nvSpPr>
        <p:spPr>
          <a:xfrm>
            <a:off x="7072845" y="1597171"/>
            <a:ext cx="4207913" cy="2466829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Titre 1">
            <a:extLst>
              <a:ext uri="{FF2B5EF4-FFF2-40B4-BE49-F238E27FC236}">
                <a16:creationId xmlns:a16="http://schemas.microsoft.com/office/drawing/2014/main" id="{56D99BE8-2C89-9928-6893-CF171AB0A7C4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11420475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Principles of the </a:t>
            </a:r>
            <a:r>
              <a:rPr lang="fr-FR" sz="4000" dirty="0" err="1"/>
              <a:t>viewpoints</a:t>
            </a:r>
            <a:r>
              <a:rPr lang="fr-FR" sz="4000" dirty="0"/>
              <a:t> and </a:t>
            </a:r>
            <a:r>
              <a:rPr lang="fr-FR" sz="4000" dirty="0" err="1"/>
              <a:t>Typed</a:t>
            </a:r>
            <a:r>
              <a:rPr lang="fr-FR" sz="4000" dirty="0"/>
              <a:t> DAG structure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A69215-DA68-C6DC-90E5-60984A4B8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142" y="1852855"/>
            <a:ext cx="3775222" cy="334800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2C537899-4E36-C137-BFA2-1517A2B26B76}"/>
              </a:ext>
            </a:extLst>
          </p:cNvPr>
          <p:cNvSpPr txBox="1"/>
          <p:nvPr/>
        </p:nvSpPr>
        <p:spPr>
          <a:xfrm>
            <a:off x="7286381" y="4409835"/>
            <a:ext cx="46374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Objects</a:t>
            </a:r>
            <a:r>
              <a:rPr lang="fr-FR" dirty="0"/>
              <a:t> do have </a:t>
            </a:r>
            <a:r>
              <a:rPr lang="fr-FR" dirty="0" err="1"/>
              <a:t>attributes</a:t>
            </a:r>
            <a:r>
              <a:rPr lang="fr-FR" dirty="0"/>
              <a:t> as </a:t>
            </a:r>
            <a:r>
              <a:rPr lang="fr-FR" dirty="0" err="1"/>
              <a:t>well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We</a:t>
            </a:r>
            <a:r>
              <a:rPr lang="fr-FR" dirty="0"/>
              <a:t> can use part of </a:t>
            </a:r>
            <a:r>
              <a:rPr lang="fr-FR" dirty="0" err="1"/>
              <a:t>metamodel</a:t>
            </a:r>
            <a:r>
              <a:rPr lang="fr-FR" dirty="0"/>
              <a:t> </a:t>
            </a:r>
            <a:r>
              <a:rPr lang="fr-FR" dirty="0" err="1"/>
              <a:t>tree</a:t>
            </a:r>
            <a:r>
              <a:rPr lang="fr-FR" dirty="0"/>
              <a:t> </a:t>
            </a:r>
            <a:r>
              <a:rPr lang="fr-FR" dirty="0" err="1"/>
              <a:t>representation</a:t>
            </a:r>
            <a:r>
              <a:rPr lang="fr-FR" dirty="0"/>
              <a:t> as an abstract </a:t>
            </a:r>
            <a:r>
              <a:rPr lang="fr-FR" dirty="0" err="1"/>
              <a:t>syntax</a:t>
            </a:r>
            <a:r>
              <a:rPr lang="fr-FR" dirty="0"/>
              <a:t> for a </a:t>
            </a:r>
            <a:r>
              <a:rPr lang="fr-FR" dirty="0" err="1"/>
              <a:t>formal</a:t>
            </a:r>
            <a:r>
              <a:rPr lang="fr-FR" dirty="0"/>
              <a:t> </a:t>
            </a:r>
            <a:r>
              <a:rPr lang="fr-FR" dirty="0" err="1"/>
              <a:t>language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interpret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or tag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TLA </a:t>
            </a:r>
            <a:r>
              <a:rPr lang="fr-FR" dirty="0" err="1"/>
              <a:t>terms</a:t>
            </a:r>
            <a:r>
              <a:rPr lang="fr-FR" dirty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124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C4301C-F0A3-2850-EF3F-7AAEF380F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arKItect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AFBF48-43C1-19A2-CC82-36DE48AC86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859" y="2801922"/>
            <a:ext cx="1516362" cy="3584765"/>
          </a:xfrm>
          <a:effectLst>
            <a:glow rad="114300">
              <a:schemeClr val="accent1">
                <a:satMod val="175000"/>
                <a:alpha val="40000"/>
              </a:schemeClr>
            </a:glow>
            <a:softEdge rad="127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2E01BD-CAE9-A353-5AAE-2E5BDACEF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075" y="3055802"/>
            <a:ext cx="2524477" cy="3077004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D0495B96-70CA-D31D-0E6D-EDBCE208FB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851" y="3351323"/>
            <a:ext cx="3882252" cy="2485962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749747-5088-18A6-0A56-3AEBD96F0F86}"/>
              </a:ext>
            </a:extLst>
          </p:cNvPr>
          <p:cNvSpPr txBox="1"/>
          <p:nvPr/>
        </p:nvSpPr>
        <p:spPr>
          <a:xfrm>
            <a:off x="869264" y="2055303"/>
            <a:ext cx="1639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Metamodel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2751DA-852E-9DFA-8791-FF3A2AF43951}"/>
              </a:ext>
            </a:extLst>
          </p:cNvPr>
          <p:cNvSpPr txBox="1"/>
          <p:nvPr/>
        </p:nvSpPr>
        <p:spPr>
          <a:xfrm>
            <a:off x="5247036" y="2055303"/>
            <a:ext cx="76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B9B0F-7F98-F689-2149-A89DAB85FF68}"/>
              </a:ext>
            </a:extLst>
          </p:cNvPr>
          <p:cNvSpPr txBox="1"/>
          <p:nvPr/>
        </p:nvSpPr>
        <p:spPr>
          <a:xfrm>
            <a:off x="8983773" y="2055303"/>
            <a:ext cx="2092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Representation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ABB91F4-5945-40C9-6696-E1E541ED0963}"/>
              </a:ext>
            </a:extLst>
          </p:cNvPr>
          <p:cNvSpPr/>
          <p:nvPr/>
        </p:nvSpPr>
        <p:spPr>
          <a:xfrm>
            <a:off x="3028765" y="4393696"/>
            <a:ext cx="539407" cy="4012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C74F56A-6C78-F942-A327-337F6226DF7D}"/>
              </a:ext>
            </a:extLst>
          </p:cNvPr>
          <p:cNvSpPr/>
          <p:nvPr/>
        </p:nvSpPr>
        <p:spPr>
          <a:xfrm>
            <a:off x="7129998" y="4393696"/>
            <a:ext cx="539407" cy="4012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32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304A097C-ED4D-8D4E-3EF8-7514887B3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Example: Level Crossing model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0A73FEE-D243-8A5B-197F-1BEF62A3C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21263"/>
            <a:ext cx="10515600" cy="14716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Specification</a:t>
            </a:r>
            <a:r>
              <a:rPr lang="en-US" dirty="0"/>
              <a:t>: When there is a train in the range of level crossing, turn red light on for cars and close the barrier </a:t>
            </a:r>
          </a:p>
          <a:p>
            <a:pPr marL="0" indent="0">
              <a:buNone/>
            </a:pPr>
            <a:r>
              <a:rPr lang="en-US" i="1" dirty="0"/>
              <a:t>{When} {Announcement =True} {Then} {S1 = True; T1 = True}</a:t>
            </a:r>
            <a:endParaRPr lang="en-US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Invariant</a:t>
            </a:r>
            <a:r>
              <a:rPr lang="en-US" dirty="0"/>
              <a:t>: If there is a train on line crossing (train passed C2 sensor), traffic should already be stopped </a:t>
            </a:r>
          </a:p>
          <a:p>
            <a:pPr marL="0" indent="0">
              <a:buNone/>
            </a:pPr>
            <a:r>
              <a:rPr lang="en-US" i="1" dirty="0"/>
              <a:t>{C2 = True =&gt; </a:t>
            </a:r>
            <a:r>
              <a:rPr lang="en-US" i="1" dirty="0" err="1"/>
              <a:t>TrafficStopped</a:t>
            </a:r>
            <a:r>
              <a:rPr lang="en-US" i="1" dirty="0"/>
              <a:t>  = True}</a:t>
            </a:r>
          </a:p>
        </p:txBody>
      </p: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57BFFFC1-BC12-6287-B3A3-DF5119B44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875" y="1511300"/>
            <a:ext cx="7310670" cy="3289300"/>
          </a:xfrm>
          <a:prstGeom prst="rect">
            <a:avLst/>
          </a:prstGeom>
          <a:noFill/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2C3A2B65-BE73-2F09-F5D6-CD3A2E45BCB7}"/>
              </a:ext>
            </a:extLst>
          </p:cNvPr>
          <p:cNvSpPr/>
          <p:nvPr/>
        </p:nvSpPr>
        <p:spPr>
          <a:xfrm>
            <a:off x="6310356" y="2438237"/>
            <a:ext cx="861969" cy="819313"/>
          </a:xfrm>
          <a:prstGeom prst="ellipse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60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4F8C-787A-F00D-2464-ECEA0EC0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Specific Modelling Language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CADFFA-0DBE-24B5-0178-8F199C521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38" y="1536700"/>
            <a:ext cx="10921639" cy="4749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7295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F035A91-F693-114A-6BCA-DDF0099A3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503" y="1767027"/>
            <a:ext cx="6030167" cy="494416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8BB64E4-AAE1-E65A-F8E6-C3EA7227C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Domain Specific Modeling Language (Behavior, System, Collection) in form of FSM</a:t>
            </a:r>
            <a:endParaRPr lang="en-US" sz="3600" dirty="0">
              <a:highlight>
                <a:srgbClr val="FF00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12DBE1-546E-37BB-7894-697288154D24}"/>
              </a:ext>
            </a:extLst>
          </p:cNvPr>
          <p:cNvSpPr txBox="1"/>
          <p:nvPr/>
        </p:nvSpPr>
        <p:spPr>
          <a:xfrm>
            <a:off x="2296801" y="5204801"/>
            <a:ext cx="22290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System metamodel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991167-B635-9197-75AF-387D8207943B}"/>
              </a:ext>
            </a:extLst>
          </p:cNvPr>
          <p:cNvSpPr txBox="1"/>
          <p:nvPr/>
        </p:nvSpPr>
        <p:spPr>
          <a:xfrm>
            <a:off x="9102058" y="6193433"/>
            <a:ext cx="25304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Collection metamodel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14C67F-BE55-640C-4054-B86EA8046A6A}"/>
              </a:ext>
            </a:extLst>
          </p:cNvPr>
          <p:cNvSpPr/>
          <p:nvPr/>
        </p:nvSpPr>
        <p:spPr>
          <a:xfrm rot="16556874">
            <a:off x="4779305" y="948677"/>
            <a:ext cx="2100789" cy="6773400"/>
          </a:xfrm>
          <a:prstGeom prst="ellipse">
            <a:avLst/>
          </a:prstGeom>
          <a:noFill/>
          <a:ln w="730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21B191-2056-02B5-D6E8-19F936A8E80A}"/>
              </a:ext>
            </a:extLst>
          </p:cNvPr>
          <p:cNvSpPr/>
          <p:nvPr/>
        </p:nvSpPr>
        <p:spPr>
          <a:xfrm rot="1423411">
            <a:off x="7077617" y="3970461"/>
            <a:ext cx="2188652" cy="2868791"/>
          </a:xfrm>
          <a:prstGeom prst="ellipse">
            <a:avLst/>
          </a:prstGeom>
          <a:noFill/>
          <a:ln w="7302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295297-91FF-ED46-0D54-17D32AFF7994}"/>
              </a:ext>
            </a:extLst>
          </p:cNvPr>
          <p:cNvSpPr/>
          <p:nvPr/>
        </p:nvSpPr>
        <p:spPr>
          <a:xfrm rot="1368852">
            <a:off x="3680749" y="2049111"/>
            <a:ext cx="6022116" cy="3226736"/>
          </a:xfrm>
          <a:prstGeom prst="ellipse">
            <a:avLst/>
          </a:prstGeom>
          <a:noFill/>
          <a:ln w="7302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CCEC3C-713B-3043-F50E-61D67050BDCA}"/>
              </a:ext>
            </a:extLst>
          </p:cNvPr>
          <p:cNvSpPr txBox="1"/>
          <p:nvPr/>
        </p:nvSpPr>
        <p:spPr>
          <a:xfrm>
            <a:off x="7320215" y="1850519"/>
            <a:ext cx="2416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Behavior metamodel</a:t>
            </a:r>
          </a:p>
        </p:txBody>
      </p:sp>
    </p:spTree>
    <p:extLst>
      <p:ext uri="{BB962C8B-B14F-4D97-AF65-F5344CB8AC3E}">
        <p14:creationId xmlns:p14="http://schemas.microsoft.com/office/powerpoint/2010/main" val="4150084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97DF-0842-695A-4975-02895967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Crossing example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72C5B11-EBB7-0D05-B730-683B70EEB0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890" y="1593503"/>
            <a:ext cx="5372566" cy="2560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A23E3F8F-C599-5001-9368-84D6D81817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28763"/>
            <a:ext cx="3948052" cy="2528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53FF6313-F7CA-96D5-7854-D3DCB0B28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691" y="4432134"/>
            <a:ext cx="3664777" cy="2060741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2FDC973D-E384-944A-EB7D-1AAF1BCAEAAA}"/>
              </a:ext>
            </a:extLst>
          </p:cNvPr>
          <p:cNvSpPr/>
          <p:nvPr/>
        </p:nvSpPr>
        <p:spPr>
          <a:xfrm rot="20808731">
            <a:off x="1226857" y="3143088"/>
            <a:ext cx="333375" cy="13467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7F21FD6-1D61-0CE5-E899-60306D253F89}"/>
              </a:ext>
            </a:extLst>
          </p:cNvPr>
          <p:cNvSpPr/>
          <p:nvPr/>
        </p:nvSpPr>
        <p:spPr>
          <a:xfrm>
            <a:off x="3253196" y="2947132"/>
            <a:ext cx="2635693" cy="2524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0781DB6-9510-AD7E-5709-8EF014AAE901}"/>
              </a:ext>
            </a:extLst>
          </p:cNvPr>
          <p:cNvSpPr/>
          <p:nvPr/>
        </p:nvSpPr>
        <p:spPr>
          <a:xfrm>
            <a:off x="7448550" y="3752850"/>
            <a:ext cx="304800" cy="6792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D6ECBA-B6AF-0075-3853-D6F4C2410F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6323" y="4628601"/>
            <a:ext cx="3661396" cy="181188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74EF26E-E1AE-5CDB-D825-952CC64AB388}"/>
              </a:ext>
            </a:extLst>
          </p:cNvPr>
          <p:cNvSpPr/>
          <p:nvPr/>
        </p:nvSpPr>
        <p:spPr>
          <a:xfrm>
            <a:off x="5888889" y="4510090"/>
            <a:ext cx="3898900" cy="2057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BDFA04-E87F-6FEB-9E5C-78F1C7D175C2}"/>
              </a:ext>
            </a:extLst>
          </p:cNvPr>
          <p:cNvSpPr txBox="1"/>
          <p:nvPr/>
        </p:nvSpPr>
        <p:spPr>
          <a:xfrm>
            <a:off x="7600950" y="1290578"/>
            <a:ext cx="1680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System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F25C2B-BE09-B957-EC6E-158CF9B22C53}"/>
              </a:ext>
            </a:extLst>
          </p:cNvPr>
          <p:cNvSpPr txBox="1"/>
          <p:nvPr/>
        </p:nvSpPr>
        <p:spPr>
          <a:xfrm>
            <a:off x="1189691" y="6167380"/>
            <a:ext cx="1867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Behavior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56D714-D885-F4BB-BD7C-76BD815FB947}"/>
              </a:ext>
            </a:extLst>
          </p:cNvPr>
          <p:cNvSpPr txBox="1"/>
          <p:nvPr/>
        </p:nvSpPr>
        <p:spPr>
          <a:xfrm>
            <a:off x="2723680" y="1514507"/>
            <a:ext cx="877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87A1B3-6C2C-88CB-E24E-139B4574BD2A}"/>
              </a:ext>
            </a:extLst>
          </p:cNvPr>
          <p:cNvSpPr txBox="1"/>
          <p:nvPr/>
        </p:nvSpPr>
        <p:spPr>
          <a:xfrm>
            <a:off x="5996323" y="6142270"/>
            <a:ext cx="1573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Requirement</a:t>
            </a:r>
          </a:p>
        </p:txBody>
      </p:sp>
    </p:spTree>
    <p:extLst>
      <p:ext uri="{BB962C8B-B14F-4D97-AF65-F5344CB8AC3E}">
        <p14:creationId xmlns:p14="http://schemas.microsoft.com/office/powerpoint/2010/main" val="2826866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3303</TotalTime>
  <Words>1038</Words>
  <Application>Microsoft Office PowerPoint</Application>
  <PresentationFormat>Widescreen</PresentationFormat>
  <Paragraphs>119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Archivo</vt:lpstr>
      <vt:lpstr>Arial</vt:lpstr>
      <vt:lpstr>Calibri</vt:lpstr>
      <vt:lpstr>Calibri Light</vt:lpstr>
      <vt:lpstr>Cambria Math</vt:lpstr>
      <vt:lpstr>Linux Libertine</vt:lpstr>
      <vt:lpstr>Segoe UI</vt:lpstr>
      <vt:lpstr>Symbol</vt:lpstr>
      <vt:lpstr>Times New Roman</vt:lpstr>
      <vt:lpstr>Wingdings</vt:lpstr>
      <vt:lpstr>Office Theme</vt:lpstr>
      <vt:lpstr>A model-based approach for the formal verification of system specifications  〖"TLA" 〗^+ community meeting 2024 </vt:lpstr>
      <vt:lpstr>arKItect</vt:lpstr>
      <vt:lpstr>arKItect is a graphical DSL workbench system for custom applications in engineering/architecting</vt:lpstr>
      <vt:lpstr>PowerPoint Presentation</vt:lpstr>
      <vt:lpstr>arKItect project</vt:lpstr>
      <vt:lpstr>Example: Level Crossing model</vt:lpstr>
      <vt:lpstr>Domain Specific Modelling Language</vt:lpstr>
      <vt:lpstr>Domain Specific Modeling Language (Behavior, System, Collection) in form of FSM</vt:lpstr>
      <vt:lpstr>Level Crossing example</vt:lpstr>
      <vt:lpstr>Requirement language. AST -&gt; Model (Sensor C1)</vt:lpstr>
      <vt:lpstr>Scenario: Train FSM</vt:lpstr>
      <vt:lpstr>States logic (Requirements)</vt:lpstr>
      <vt:lpstr>Traffic FSM</vt:lpstr>
      <vt:lpstr>Controller schema</vt:lpstr>
      <vt:lpstr>Controller, step 1, 2</vt:lpstr>
      <vt:lpstr>Controller: 5. announce, leaving</vt:lpstr>
      <vt:lpstr>Model in the loop</vt:lpstr>
      <vt:lpstr>TLA+ script structure for automatic generation</vt:lpstr>
      <vt:lpstr>Assumptions</vt:lpstr>
      <vt:lpstr>Requirement automatic 〖"TLA" 〗^+ translation</vt:lpstr>
      <vt:lpstr>〖"TLA" 〗^+ code, initialization</vt:lpstr>
      <vt:lpstr>〖"TLA" 〗^+ code, components</vt:lpstr>
      <vt:lpstr>〖"TLA" 〗^+ code, traffic FSM</vt:lpstr>
      <vt:lpstr>〖"TLA" 〗^+ code, controller</vt:lpstr>
      <vt:lpstr>〖"TLA" 〗^+ code, train FSM</vt:lpstr>
      <vt:lpstr>〖"TLA" 〗^+ Behavior, invariant</vt:lpstr>
      <vt:lpstr>Automated Specification validation process with Model Checking</vt:lpstr>
      <vt:lpstr>Advantages of the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crossing model TLA+ export</dc:title>
  <dc:creator>Andrei Samokish</dc:creator>
  <cp:lastModifiedBy>Andrei Samokish</cp:lastModifiedBy>
  <cp:revision>24</cp:revision>
  <dcterms:created xsi:type="dcterms:W3CDTF">2024-04-09T11:56:49Z</dcterms:created>
  <dcterms:modified xsi:type="dcterms:W3CDTF">2024-09-11T07:13:00Z</dcterms:modified>
</cp:coreProperties>
</file>