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4"/>
  </p:notesMasterIdLst>
  <p:sldIdLst>
    <p:sldId id="256" r:id="rId2"/>
    <p:sldId id="855" r:id="rId3"/>
    <p:sldId id="259" r:id="rId4"/>
    <p:sldId id="260" r:id="rId5"/>
    <p:sldId id="261" r:id="rId6"/>
    <p:sldId id="262" r:id="rId7"/>
    <p:sldId id="257" r:id="rId8"/>
    <p:sldId id="838" r:id="rId9"/>
    <p:sldId id="836" r:id="rId10"/>
    <p:sldId id="840" r:id="rId11"/>
    <p:sldId id="847" r:id="rId12"/>
    <p:sldId id="831" r:id="rId13"/>
    <p:sldId id="822" r:id="rId14"/>
    <p:sldId id="825" r:id="rId15"/>
    <p:sldId id="848" r:id="rId16"/>
    <p:sldId id="832" r:id="rId17"/>
    <p:sldId id="812" r:id="rId18"/>
    <p:sldId id="791" r:id="rId19"/>
    <p:sldId id="816" r:id="rId20"/>
    <p:sldId id="849" r:id="rId21"/>
    <p:sldId id="834" r:id="rId22"/>
    <p:sldId id="263" r:id="rId23"/>
    <p:sldId id="265" r:id="rId24"/>
    <p:sldId id="851" r:id="rId25"/>
    <p:sldId id="267" r:id="rId26"/>
    <p:sldId id="852" r:id="rId27"/>
    <p:sldId id="268" r:id="rId28"/>
    <p:sldId id="269" r:id="rId29"/>
    <p:sldId id="271" r:id="rId30"/>
    <p:sldId id="272" r:id="rId31"/>
    <p:sldId id="273" r:id="rId32"/>
    <p:sldId id="850" r:id="rId33"/>
    <p:sldId id="833" r:id="rId34"/>
    <p:sldId id="835" r:id="rId35"/>
    <p:sldId id="853" r:id="rId36"/>
    <p:sldId id="854" r:id="rId37"/>
    <p:sldId id="264" r:id="rId38"/>
    <p:sldId id="266" r:id="rId39"/>
    <p:sldId id="841" r:id="rId40"/>
    <p:sldId id="846" r:id="rId41"/>
    <p:sldId id="837" r:id="rId42"/>
    <p:sldId id="83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EB2D1-9AA4-4608-AE43-1261DC94404D}" v="1" dt="2019-09-10T22:51:53.376"/>
    <p1510:client id="{3ED2F88B-F677-48B0-AAEA-169BC20246FD}" v="3" dt="2019-09-11T00:23:34.469"/>
    <p1510:client id="{E3407925-8242-4BEF-9F1D-17AE0B5F4547}" v="11" dt="2019-09-11T21:59:3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ngworthy" userId="21e3c253-23c1-4459-9f2a-858f0bd5a237" providerId="ADAL" clId="{E3407925-8242-4BEF-9F1D-17AE0B5F4547}"/>
    <pc:docChg chg="undo custSel addSld delSld modSld sldOrd">
      <pc:chgData name="David Langworthy" userId="21e3c253-23c1-4459-9f2a-858f0bd5a237" providerId="ADAL" clId="{E3407925-8242-4BEF-9F1D-17AE0B5F4547}" dt="2019-09-11T21:59:35.649" v="160"/>
      <pc:docMkLst>
        <pc:docMk/>
      </pc:docMkLst>
      <pc:sldChg chg="del">
        <pc:chgData name="David Langworthy" userId="21e3c253-23c1-4459-9f2a-858f0bd5a237" providerId="ADAL" clId="{E3407925-8242-4BEF-9F1D-17AE0B5F4547}" dt="2019-09-11T17:25:23.175" v="2" actId="47"/>
        <pc:sldMkLst>
          <pc:docMk/>
          <pc:sldMk cId="2510429295" sldId="258"/>
        </pc:sldMkLst>
      </pc:sldChg>
      <pc:sldChg chg="delSp modSp mod">
        <pc:chgData name="David Langworthy" userId="21e3c253-23c1-4459-9f2a-858f0bd5a237" providerId="ADAL" clId="{E3407925-8242-4BEF-9F1D-17AE0B5F4547}" dt="2019-09-11T17:39:28.488" v="118"/>
        <pc:sldMkLst>
          <pc:docMk/>
          <pc:sldMk cId="4046154281" sldId="264"/>
        </pc:sldMkLst>
        <pc:spChg chg="del mod">
          <ac:chgData name="David Langworthy" userId="21e3c253-23c1-4459-9f2a-858f0bd5a237" providerId="ADAL" clId="{E3407925-8242-4BEF-9F1D-17AE0B5F4547}" dt="2019-09-11T17:39:28.488" v="118"/>
          <ac:spMkLst>
            <pc:docMk/>
            <pc:sldMk cId="4046154281" sldId="264"/>
            <ac:spMk id="82" creationId="{FB50834D-3D2A-4BD3-8789-222F6BF5D0F6}"/>
          </ac:spMkLst>
        </pc:spChg>
        <pc:spChg chg="del mod">
          <ac:chgData name="David Langworthy" userId="21e3c253-23c1-4459-9f2a-858f0bd5a237" providerId="ADAL" clId="{E3407925-8242-4BEF-9F1D-17AE0B5F4547}" dt="2019-09-11T17:39:28.484" v="116"/>
          <ac:spMkLst>
            <pc:docMk/>
            <pc:sldMk cId="4046154281" sldId="264"/>
            <ac:spMk id="86" creationId="{AEE6C542-64B0-485B-8BA9-C3FD118A6EB7}"/>
          </ac:spMkLst>
        </pc:spChg>
      </pc:sldChg>
      <pc:sldChg chg="delSp modSp mod">
        <pc:chgData name="David Langworthy" userId="21e3c253-23c1-4459-9f2a-858f0bd5a237" providerId="ADAL" clId="{E3407925-8242-4BEF-9F1D-17AE0B5F4547}" dt="2019-09-11T17:38:19.177" v="78"/>
        <pc:sldMkLst>
          <pc:docMk/>
          <pc:sldMk cId="2923899948" sldId="266"/>
        </pc:sldMkLst>
        <pc:spChg chg="del mod">
          <ac:chgData name="David Langworthy" userId="21e3c253-23c1-4459-9f2a-858f0bd5a237" providerId="ADAL" clId="{E3407925-8242-4BEF-9F1D-17AE0B5F4547}" dt="2019-09-11T17:38:19.177" v="78"/>
          <ac:spMkLst>
            <pc:docMk/>
            <pc:sldMk cId="2923899948" sldId="266"/>
            <ac:spMk id="82" creationId="{FB50834D-3D2A-4BD3-8789-222F6BF5D0F6}"/>
          </ac:spMkLst>
        </pc:spChg>
        <pc:spChg chg="del mod">
          <ac:chgData name="David Langworthy" userId="21e3c253-23c1-4459-9f2a-858f0bd5a237" providerId="ADAL" clId="{E3407925-8242-4BEF-9F1D-17AE0B5F4547}" dt="2019-09-11T17:38:19.175" v="76"/>
          <ac:spMkLst>
            <pc:docMk/>
            <pc:sldMk cId="2923899948" sldId="266"/>
            <ac:spMk id="86" creationId="{AEE6C542-64B0-485B-8BA9-C3FD118A6EB7}"/>
          </ac:spMkLst>
        </pc:spChg>
      </pc:sldChg>
      <pc:sldChg chg="add">
        <pc:chgData name="David Langworthy" userId="21e3c253-23c1-4459-9f2a-858f0bd5a237" providerId="ADAL" clId="{E3407925-8242-4BEF-9F1D-17AE0B5F4547}" dt="2019-09-11T21:59:35.649" v="160"/>
        <pc:sldMkLst>
          <pc:docMk/>
          <pc:sldMk cId="2845211401" sldId="269"/>
        </pc:sldMkLst>
      </pc:sldChg>
      <pc:sldChg chg="modSp mod">
        <pc:chgData name="David Langworthy" userId="21e3c253-23c1-4459-9f2a-858f0bd5a237" providerId="ADAL" clId="{E3407925-8242-4BEF-9F1D-17AE0B5F4547}" dt="2019-09-11T17:43:01.396" v="135" actId="20577"/>
        <pc:sldMkLst>
          <pc:docMk/>
          <pc:sldMk cId="1194139800" sldId="272"/>
        </pc:sldMkLst>
        <pc:spChg chg="mod">
          <ac:chgData name="David Langworthy" userId="21e3c253-23c1-4459-9f2a-858f0bd5a237" providerId="ADAL" clId="{E3407925-8242-4BEF-9F1D-17AE0B5F4547}" dt="2019-09-11T17:43:01.396" v="135" actId="20577"/>
          <ac:spMkLst>
            <pc:docMk/>
            <pc:sldMk cId="1194139800" sldId="272"/>
            <ac:spMk id="2" creationId="{AF6877D4-6404-4CBB-9086-8B1E30128B3C}"/>
          </ac:spMkLst>
        </pc:spChg>
      </pc:sldChg>
      <pc:sldChg chg="modSp mod">
        <pc:chgData name="David Langworthy" userId="21e3c253-23c1-4459-9f2a-858f0bd5a237" providerId="ADAL" clId="{E3407925-8242-4BEF-9F1D-17AE0B5F4547}" dt="2019-09-11T17:43:08.098" v="147" actId="20577"/>
        <pc:sldMkLst>
          <pc:docMk/>
          <pc:sldMk cId="1678360216" sldId="273"/>
        </pc:sldMkLst>
        <pc:spChg chg="mod">
          <ac:chgData name="David Langworthy" userId="21e3c253-23c1-4459-9f2a-858f0bd5a237" providerId="ADAL" clId="{E3407925-8242-4BEF-9F1D-17AE0B5F4547}" dt="2019-09-11T17:43:08.098" v="147" actId="20577"/>
          <ac:spMkLst>
            <pc:docMk/>
            <pc:sldMk cId="1678360216" sldId="273"/>
            <ac:spMk id="2" creationId="{AF6877D4-6404-4CBB-9086-8B1E30128B3C}"/>
          </ac:spMkLst>
        </pc:spChg>
        <pc:spChg chg="mod">
          <ac:chgData name="David Langworthy" userId="21e3c253-23c1-4459-9f2a-858f0bd5a237" providerId="ADAL" clId="{E3407925-8242-4BEF-9F1D-17AE0B5F4547}" dt="2019-09-11T17:29:23.004" v="38" actId="27636"/>
          <ac:spMkLst>
            <pc:docMk/>
            <pc:sldMk cId="1678360216" sldId="273"/>
            <ac:spMk id="3" creationId="{0D660BAB-DD08-4AD8-96E6-1465C7C54660}"/>
          </ac:spMkLst>
        </pc:spChg>
      </pc:sldChg>
      <pc:sldChg chg="modSp mod">
        <pc:chgData name="David Langworthy" userId="21e3c253-23c1-4459-9f2a-858f0bd5a237" providerId="ADAL" clId="{E3407925-8242-4BEF-9F1D-17AE0B5F4547}" dt="2019-09-11T17:44:52.797" v="152" actId="207"/>
        <pc:sldMkLst>
          <pc:docMk/>
          <pc:sldMk cId="2709719719" sldId="791"/>
        </pc:sldMkLst>
        <pc:spChg chg="mod">
          <ac:chgData name="David Langworthy" userId="21e3c253-23c1-4459-9f2a-858f0bd5a237" providerId="ADAL" clId="{E3407925-8242-4BEF-9F1D-17AE0B5F4547}" dt="2019-09-11T17:44:48.994" v="151" actId="207"/>
          <ac:spMkLst>
            <pc:docMk/>
            <pc:sldMk cId="2709719719" sldId="791"/>
            <ac:spMk id="2" creationId="{00000000-0000-0000-0000-000000000000}"/>
          </ac:spMkLst>
        </pc:spChg>
        <pc:spChg chg="mod">
          <ac:chgData name="David Langworthy" userId="21e3c253-23c1-4459-9f2a-858f0bd5a237" providerId="ADAL" clId="{E3407925-8242-4BEF-9F1D-17AE0B5F4547}" dt="2019-09-11T17:44:52.797" v="152" actId="207"/>
          <ac:spMkLst>
            <pc:docMk/>
            <pc:sldMk cId="2709719719" sldId="791"/>
            <ac:spMk id="3" creationId="{00000000-0000-0000-0000-000000000000}"/>
          </ac:spMkLst>
        </pc:spChg>
      </pc:sldChg>
      <pc:sldChg chg="modSp mod">
        <pc:chgData name="David Langworthy" userId="21e3c253-23c1-4459-9f2a-858f0bd5a237" providerId="ADAL" clId="{E3407925-8242-4BEF-9F1D-17AE0B5F4547}" dt="2019-09-11T17:51:36.514" v="157" actId="207"/>
        <pc:sldMkLst>
          <pc:docMk/>
          <pc:sldMk cId="3638502277" sldId="812"/>
        </pc:sldMkLst>
        <pc:spChg chg="mod">
          <ac:chgData name="David Langworthy" userId="21e3c253-23c1-4459-9f2a-858f0bd5a237" providerId="ADAL" clId="{E3407925-8242-4BEF-9F1D-17AE0B5F4547}" dt="2019-09-11T17:29:22.914" v="35" actId="27636"/>
          <ac:spMkLst>
            <pc:docMk/>
            <pc:sldMk cId="3638502277" sldId="812"/>
            <ac:spMk id="18" creationId="{00000000-0000-0000-0000-000000000000}"/>
          </ac:spMkLst>
        </pc:spChg>
        <pc:spChg chg="mod">
          <ac:chgData name="David Langworthy" userId="21e3c253-23c1-4459-9f2a-858f0bd5a237" providerId="ADAL" clId="{E3407925-8242-4BEF-9F1D-17AE0B5F4547}" dt="2019-09-11T17:44:32.022" v="150" actId="207"/>
          <ac:spMkLst>
            <pc:docMk/>
            <pc:sldMk cId="3638502277" sldId="812"/>
            <ac:spMk id="87" creationId="{C033C9F6-C727-4B60-B644-CC9F63582695}"/>
          </ac:spMkLst>
        </pc:spChg>
        <pc:spChg chg="mod">
          <ac:chgData name="David Langworthy" userId="21e3c253-23c1-4459-9f2a-858f0bd5a237" providerId="ADAL" clId="{E3407925-8242-4BEF-9F1D-17AE0B5F4547}" dt="2019-09-11T17:51:31.125" v="156" actId="207"/>
          <ac:spMkLst>
            <pc:docMk/>
            <pc:sldMk cId="3638502277" sldId="812"/>
            <ac:spMk id="106" creationId="{00000000-0000-0000-0000-000000000000}"/>
          </ac:spMkLst>
        </pc:spChg>
        <pc:spChg chg="mod">
          <ac:chgData name="David Langworthy" userId="21e3c253-23c1-4459-9f2a-858f0bd5a237" providerId="ADAL" clId="{E3407925-8242-4BEF-9F1D-17AE0B5F4547}" dt="2019-09-11T17:51:36.514" v="157" actId="207"/>
          <ac:spMkLst>
            <pc:docMk/>
            <pc:sldMk cId="3638502277" sldId="812"/>
            <ac:spMk id="107" creationId="{00000000-0000-0000-0000-000000000000}"/>
          </ac:spMkLst>
        </pc:spChg>
      </pc:sldChg>
      <pc:sldChg chg="modSp mod">
        <pc:chgData name="David Langworthy" userId="21e3c253-23c1-4459-9f2a-858f0bd5a237" providerId="ADAL" clId="{E3407925-8242-4BEF-9F1D-17AE0B5F4547}" dt="2019-09-11T17:45:14.445" v="155" actId="207"/>
        <pc:sldMkLst>
          <pc:docMk/>
          <pc:sldMk cId="1894680672" sldId="816"/>
        </pc:sldMkLst>
        <pc:spChg chg="mod">
          <ac:chgData name="David Langworthy" userId="21e3c253-23c1-4459-9f2a-858f0bd5a237" providerId="ADAL" clId="{E3407925-8242-4BEF-9F1D-17AE0B5F4547}" dt="2019-09-11T17:44:59.967" v="153" actId="207"/>
          <ac:spMkLst>
            <pc:docMk/>
            <pc:sldMk cId="1894680672" sldId="816"/>
            <ac:spMk id="2" creationId="{00000000-0000-0000-0000-000000000000}"/>
          </ac:spMkLst>
        </pc:spChg>
        <pc:spChg chg="mod">
          <ac:chgData name="David Langworthy" userId="21e3c253-23c1-4459-9f2a-858f0bd5a237" providerId="ADAL" clId="{E3407925-8242-4BEF-9F1D-17AE0B5F4547}" dt="2019-09-11T17:45:06.730" v="154" actId="207"/>
          <ac:spMkLst>
            <pc:docMk/>
            <pc:sldMk cId="1894680672" sldId="816"/>
            <ac:spMk id="3" creationId="{00000000-0000-0000-0000-000000000000}"/>
          </ac:spMkLst>
        </pc:spChg>
        <pc:spChg chg="mod">
          <ac:chgData name="David Langworthy" userId="21e3c253-23c1-4459-9f2a-858f0bd5a237" providerId="ADAL" clId="{E3407925-8242-4BEF-9F1D-17AE0B5F4547}" dt="2019-09-11T17:45:14.445" v="155" actId="207"/>
          <ac:spMkLst>
            <pc:docMk/>
            <pc:sldMk cId="1894680672" sldId="816"/>
            <ac:spMk id="55" creationId="{BB3DD2B4-E66F-4D18-85FB-02B258068C96}"/>
          </ac:spMkLst>
        </pc:spChg>
      </pc:sldChg>
      <pc:sldChg chg="modSp mod">
        <pc:chgData name="David Langworthy" userId="21e3c253-23c1-4459-9f2a-858f0bd5a237" providerId="ADAL" clId="{E3407925-8242-4BEF-9F1D-17AE0B5F4547}" dt="2019-09-11T17:29:22.872" v="33" actId="27636"/>
        <pc:sldMkLst>
          <pc:docMk/>
          <pc:sldMk cId="4252901935" sldId="822"/>
        </pc:sldMkLst>
        <pc:spChg chg="mod">
          <ac:chgData name="David Langworthy" userId="21e3c253-23c1-4459-9f2a-858f0bd5a237" providerId="ADAL" clId="{E3407925-8242-4BEF-9F1D-17AE0B5F4547}" dt="2019-09-11T17:29:22.872" v="33" actId="27636"/>
          <ac:spMkLst>
            <pc:docMk/>
            <pc:sldMk cId="4252901935" sldId="822"/>
            <ac:spMk id="3" creationId="{00000000-0000-0000-0000-000000000000}"/>
          </ac:spMkLst>
        </pc:spChg>
      </pc:sldChg>
      <pc:sldChg chg="add del mod modShow">
        <pc:chgData name="David Langworthy" userId="21e3c253-23c1-4459-9f2a-858f0bd5a237" providerId="ADAL" clId="{E3407925-8242-4BEF-9F1D-17AE0B5F4547}" dt="2019-09-11T17:40:01.952" v="121" actId="729"/>
        <pc:sldMkLst>
          <pc:docMk/>
          <pc:sldMk cId="2531008634" sldId="833"/>
        </pc:sldMkLst>
      </pc:sldChg>
      <pc:sldChg chg="modSp mod">
        <pc:chgData name="David Langworthy" userId="21e3c253-23c1-4459-9f2a-858f0bd5a237" providerId="ADAL" clId="{E3407925-8242-4BEF-9F1D-17AE0B5F4547}" dt="2019-09-11T17:29:22.932" v="36" actId="27636"/>
        <pc:sldMkLst>
          <pc:docMk/>
          <pc:sldMk cId="3448005344" sldId="834"/>
        </pc:sldMkLst>
        <pc:spChg chg="mod">
          <ac:chgData name="David Langworthy" userId="21e3c253-23c1-4459-9f2a-858f0bd5a237" providerId="ADAL" clId="{E3407925-8242-4BEF-9F1D-17AE0B5F4547}" dt="2019-09-11T17:29:22.932" v="36" actId="27636"/>
          <ac:spMkLst>
            <pc:docMk/>
            <pc:sldMk cId="3448005344" sldId="834"/>
            <ac:spMk id="3" creationId="{05D31C16-0DCA-46F2-B00C-5BA375CF5F5F}"/>
          </ac:spMkLst>
        </pc:spChg>
      </pc:sldChg>
      <pc:sldChg chg="modSp mod">
        <pc:chgData name="David Langworthy" userId="21e3c253-23c1-4459-9f2a-858f0bd5a237" providerId="ADAL" clId="{E3407925-8242-4BEF-9F1D-17AE0B5F4547}" dt="2019-09-11T17:25:10.712" v="1" actId="20577"/>
        <pc:sldMkLst>
          <pc:docMk/>
          <pc:sldMk cId="2703066081" sldId="837"/>
        </pc:sldMkLst>
        <pc:spChg chg="mod">
          <ac:chgData name="David Langworthy" userId="21e3c253-23c1-4459-9f2a-858f0bd5a237" providerId="ADAL" clId="{E3407925-8242-4BEF-9F1D-17AE0B5F4547}" dt="2019-09-11T17:25:10.712" v="1" actId="20577"/>
          <ac:spMkLst>
            <pc:docMk/>
            <pc:sldMk cId="2703066081" sldId="837"/>
            <ac:spMk id="3" creationId="{82B5A1D0-E40A-4056-B982-E56F97734487}"/>
          </ac:spMkLst>
        </pc:spChg>
      </pc:sldChg>
      <pc:sldChg chg="modSp mod">
        <pc:chgData name="David Langworthy" userId="21e3c253-23c1-4459-9f2a-858f0bd5a237" providerId="ADAL" clId="{E3407925-8242-4BEF-9F1D-17AE0B5F4547}" dt="2019-09-11T17:38:37.197" v="80" actId="1076"/>
        <pc:sldMkLst>
          <pc:docMk/>
          <pc:sldMk cId="19179244" sldId="841"/>
        </pc:sldMkLst>
        <pc:spChg chg="mod">
          <ac:chgData name="David Langworthy" userId="21e3c253-23c1-4459-9f2a-858f0bd5a237" providerId="ADAL" clId="{E3407925-8242-4BEF-9F1D-17AE0B5F4547}" dt="2019-09-11T17:38:37.197" v="80" actId="1076"/>
          <ac:spMkLst>
            <pc:docMk/>
            <pc:sldMk cId="19179244" sldId="841"/>
            <ac:spMk id="82" creationId="{FB50834D-3D2A-4BD3-8789-222F6BF5D0F6}"/>
          </ac:spMkLst>
        </pc:spChg>
        <pc:spChg chg="mod">
          <ac:chgData name="David Langworthy" userId="21e3c253-23c1-4459-9f2a-858f0bd5a237" providerId="ADAL" clId="{E3407925-8242-4BEF-9F1D-17AE0B5F4547}" dt="2019-09-11T17:38:31.437" v="79" actId="1076"/>
          <ac:spMkLst>
            <pc:docMk/>
            <pc:sldMk cId="19179244" sldId="841"/>
            <ac:spMk id="86" creationId="{AEE6C542-64B0-485B-8BA9-C3FD118A6EB7}"/>
          </ac:spMkLst>
        </pc:spChg>
      </pc:sldChg>
      <pc:sldChg chg="modSp mod">
        <pc:chgData name="David Langworthy" userId="21e3c253-23c1-4459-9f2a-858f0bd5a237" providerId="ADAL" clId="{E3407925-8242-4BEF-9F1D-17AE0B5F4547}" dt="2019-09-11T17:29:23.055" v="40" actId="27636"/>
        <pc:sldMkLst>
          <pc:docMk/>
          <pc:sldMk cId="4185288482" sldId="846"/>
        </pc:sldMkLst>
        <pc:spChg chg="mod">
          <ac:chgData name="David Langworthy" userId="21e3c253-23c1-4459-9f2a-858f0bd5a237" providerId="ADAL" clId="{E3407925-8242-4BEF-9F1D-17AE0B5F4547}" dt="2019-09-11T17:29:23.055" v="40" actId="27636"/>
          <ac:spMkLst>
            <pc:docMk/>
            <pc:sldMk cId="4185288482" sldId="846"/>
            <ac:spMk id="3" creationId="{05D31C16-0DCA-46F2-B00C-5BA375CF5F5F}"/>
          </ac:spMkLst>
        </pc:spChg>
      </pc:sldChg>
      <pc:sldChg chg="modSp mod">
        <pc:chgData name="David Langworthy" userId="21e3c253-23c1-4459-9f2a-858f0bd5a237" providerId="ADAL" clId="{E3407925-8242-4BEF-9F1D-17AE0B5F4547}" dt="2019-09-11T17:29:22.904" v="34" actId="27636"/>
        <pc:sldMkLst>
          <pc:docMk/>
          <pc:sldMk cId="140233984" sldId="848"/>
        </pc:sldMkLst>
        <pc:spChg chg="mod">
          <ac:chgData name="David Langworthy" userId="21e3c253-23c1-4459-9f2a-858f0bd5a237" providerId="ADAL" clId="{E3407925-8242-4BEF-9F1D-17AE0B5F4547}" dt="2019-09-11T17:29:22.904" v="34" actId="27636"/>
          <ac:spMkLst>
            <pc:docMk/>
            <pc:sldMk cId="140233984" sldId="848"/>
            <ac:spMk id="3" creationId="{05D31C16-0DCA-46F2-B00C-5BA375CF5F5F}"/>
          </ac:spMkLst>
        </pc:spChg>
      </pc:sldChg>
      <pc:sldChg chg="modSp mod">
        <pc:chgData name="David Langworthy" userId="21e3c253-23c1-4459-9f2a-858f0bd5a237" providerId="ADAL" clId="{E3407925-8242-4BEF-9F1D-17AE0B5F4547}" dt="2019-09-11T17:29:23.023" v="39" actId="27636"/>
        <pc:sldMkLst>
          <pc:docMk/>
          <pc:sldMk cId="1463121555" sldId="850"/>
        </pc:sldMkLst>
        <pc:spChg chg="mod">
          <ac:chgData name="David Langworthy" userId="21e3c253-23c1-4459-9f2a-858f0bd5a237" providerId="ADAL" clId="{E3407925-8242-4BEF-9F1D-17AE0B5F4547}" dt="2019-09-11T17:29:23.023" v="39" actId="27636"/>
          <ac:spMkLst>
            <pc:docMk/>
            <pc:sldMk cId="1463121555" sldId="850"/>
            <ac:spMk id="3" creationId="{05D31C16-0DCA-46F2-B00C-5BA375CF5F5F}"/>
          </ac:spMkLst>
        </pc:spChg>
      </pc:sldChg>
      <pc:sldChg chg="modSp mod">
        <pc:chgData name="David Langworthy" userId="21e3c253-23c1-4459-9f2a-858f0bd5a237" providerId="ADAL" clId="{E3407925-8242-4BEF-9F1D-17AE0B5F4547}" dt="2019-09-11T17:29:22.955" v="37" actId="27636"/>
        <pc:sldMkLst>
          <pc:docMk/>
          <pc:sldMk cId="3190253642" sldId="852"/>
        </pc:sldMkLst>
        <pc:spChg chg="mod">
          <ac:chgData name="David Langworthy" userId="21e3c253-23c1-4459-9f2a-858f0bd5a237" providerId="ADAL" clId="{E3407925-8242-4BEF-9F1D-17AE0B5F4547}" dt="2019-09-11T17:29:22.955" v="37" actId="27636"/>
          <ac:spMkLst>
            <pc:docMk/>
            <pc:sldMk cId="3190253642" sldId="852"/>
            <ac:spMk id="3" creationId="{0D660BAB-DD08-4AD8-96E6-1465C7C54660}"/>
          </ac:spMkLst>
        </pc:spChg>
      </pc:sldChg>
      <pc:sldChg chg="addSp delSp modSp add mod ord">
        <pc:chgData name="David Langworthy" userId="21e3c253-23c1-4459-9f2a-858f0bd5a237" providerId="ADAL" clId="{E3407925-8242-4BEF-9F1D-17AE0B5F4547}" dt="2019-09-11T21:29:19.476" v="159"/>
        <pc:sldMkLst>
          <pc:docMk/>
          <pc:sldMk cId="2989069556" sldId="855"/>
        </pc:sldMkLst>
        <pc:spChg chg="mod">
          <ac:chgData name="David Langworthy" userId="21e3c253-23c1-4459-9f2a-858f0bd5a237" providerId="ADAL" clId="{E3407925-8242-4BEF-9F1D-17AE0B5F4547}" dt="2019-09-11T17:28:15.689" v="26" actId="20577"/>
          <ac:spMkLst>
            <pc:docMk/>
            <pc:sldMk cId="2989069556" sldId="855"/>
            <ac:spMk id="2" creationId="{279AAD6F-6C8D-404B-B3AB-F7156303D949}"/>
          </ac:spMkLst>
        </pc:spChg>
        <pc:picChg chg="del">
          <ac:chgData name="David Langworthy" userId="21e3c253-23c1-4459-9f2a-858f0bd5a237" providerId="ADAL" clId="{E3407925-8242-4BEF-9F1D-17AE0B5F4547}" dt="2019-09-11T17:28:52.979" v="31" actId="478"/>
          <ac:picMkLst>
            <pc:docMk/>
            <pc:sldMk cId="2989069556" sldId="855"/>
            <ac:picMk id="4" creationId="{1030A59C-4587-4FBC-9CD8-DDC6F90FA37E}"/>
          </ac:picMkLst>
        </pc:picChg>
        <pc:picChg chg="add del">
          <ac:chgData name="David Langworthy" userId="21e3c253-23c1-4459-9f2a-858f0bd5a237" providerId="ADAL" clId="{E3407925-8242-4BEF-9F1D-17AE0B5F4547}" dt="2019-09-11T17:28:28.065" v="28"/>
          <ac:picMkLst>
            <pc:docMk/>
            <pc:sldMk cId="2989069556" sldId="855"/>
            <ac:picMk id="5" creationId="{98A89B01-A766-4FB3-8F0E-03FF7119CC92}"/>
          </ac:picMkLst>
        </pc:picChg>
        <pc:picChg chg="add mod">
          <ac:chgData name="David Langworthy" userId="21e3c253-23c1-4459-9f2a-858f0bd5a237" providerId="ADAL" clId="{E3407925-8242-4BEF-9F1D-17AE0B5F4547}" dt="2019-09-11T17:29:00.069" v="32" actId="14100"/>
          <ac:picMkLst>
            <pc:docMk/>
            <pc:sldMk cId="2989069556" sldId="855"/>
            <ac:picMk id="6" creationId="{50292570-E529-4D11-B10B-BD815CB739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CD71F-6389-4345-87D5-CA98765923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CECE-1C2A-4454-9008-5CB16661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began working with Leslie in 2003 on the WS-Transaction specification.  The purpose of the specification is to provide an interoperation protocol for transaction managers from different vendors, largely IBM and Microsoft.  </a:t>
            </a:r>
          </a:p>
          <a:p>
            <a:r>
              <a:rPr lang="en-US"/>
              <a:t>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0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8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D8B1-883C-4764-8BCB-FD6BD59733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began working with Leslie in 2003 on the WS-Transaction specification.  The purpose of the specification is to provide an interoperation protocol for transaction managers from different vendors, largely IBM and Microsoft.  </a:t>
            </a:r>
          </a:p>
          <a:p>
            <a:r>
              <a:rPr lang="en-US"/>
              <a:t>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2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D8B1-883C-4764-8BCB-FD6BD59733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D8B1-883C-4764-8BCB-FD6BD59733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April 7</a:t>
            </a:r>
            <a:r>
              <a:rPr lang="en-US" baseline="30000"/>
              <a:t>th</a:t>
            </a:r>
            <a:r>
              <a:rPr lang="en-US"/>
              <a:t> several VPs and a half dozen engineers came to MSR to present their experience using TLA+ for their production systems.  All had positive things to say.  They had written TLA+ specifications and could point to concrete benefits.  This did not happen by accident, but there several doses of good luck along the way.  Over the next 30 minutes, I will explain how this came to be and some possible futures.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0614-C319-4558-8AAD-A1FF2116B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0614-C319-4558-8AAD-A1FF2116B8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BD29E2-337A-415B-9EBD-1CA73BC8A3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02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67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6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/>
        </p:nvSpPr>
        <p:spPr>
          <a:xfrm>
            <a:off x="11531480" y="7225044"/>
            <a:ext cx="430130" cy="228169"/>
          </a:xfrm>
          <a:prstGeom prst="rect">
            <a:avLst/>
          </a:prstGeom>
        </p:spPr>
        <p:txBody>
          <a:bodyPr lIns="89635" tIns="44816" rIns="89635" bIns="44816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84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66922" y="289511"/>
            <a:ext cx="11655840" cy="809388"/>
          </a:xfrm>
        </p:spPr>
        <p:txBody>
          <a:bodyPr/>
          <a:lstStyle>
            <a:lvl1pPr>
              <a:defRPr sz="4313">
                <a:solidFill>
                  <a:srgbClr val="00188F">
                    <a:alpha val="99000"/>
                  </a:srgb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6926" y="1008623"/>
            <a:ext cx="11655835" cy="718466"/>
          </a:xfrm>
          <a:noFill/>
        </p:spPr>
        <p:txBody>
          <a:bodyPr lIns="146290" tIns="109717" rIns="146290" bIns="109717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rgbClr val="0054A6">
                    <a:alpha val="99000"/>
                  </a:srgb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10089332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311E45-F657-41CB-AF46-55489274C09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3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4587-3EB8-4A34-AF21-1A165DAFB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TLA+ at Microsoft:</a:t>
            </a:r>
            <a:br>
              <a:rPr lang="en-US"/>
            </a:br>
            <a:r>
              <a:rPr lang="en-US"/>
              <a:t>16 Years in 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5200-277F-460D-A0B5-4F4145ED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Langworthy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43607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9407-4790-4FD0-B752-F377E06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BA37-3ACB-4410-A028-DF7AE92F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4945802-0E59-45AA-8C66-08181FE7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58" y="681037"/>
            <a:ext cx="7883284" cy="55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Service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People</a:t>
            </a:r>
          </a:p>
          <a:p>
            <a:pPr lvl="1"/>
            <a:r>
              <a:rPr lang="en-US"/>
              <a:t>Gopal Kakivaya</a:t>
            </a:r>
          </a:p>
          <a:p>
            <a:pPr lvl="1"/>
            <a:r>
              <a:rPr lang="en-US"/>
              <a:t>Tom </a:t>
            </a:r>
            <a:r>
              <a:rPr lang="en-US" err="1"/>
              <a:t>Rodeheffer</a:t>
            </a:r>
            <a:endParaRPr lang="en-US"/>
          </a:p>
          <a:p>
            <a:r>
              <a:rPr lang="en-US"/>
              <a:t>System: Federation Subsystem</a:t>
            </a:r>
          </a:p>
          <a:p>
            <a:r>
              <a:rPr lang="en-US"/>
              <a:t>Invariant violations found by TLC : None noted</a:t>
            </a:r>
          </a:p>
          <a:p>
            <a:r>
              <a:rPr lang="en-US"/>
              <a:t>Insights:</a:t>
            </a:r>
          </a:p>
          <a:p>
            <a:pPr lvl="1"/>
            <a:r>
              <a:rPr lang="en-US"/>
              <a:t>Clear definition of system</a:t>
            </a:r>
          </a:p>
          <a:p>
            <a:pPr lvl="1"/>
            <a:r>
              <a:rPr lang="en-US"/>
              <a:t>Verification with TLC</a:t>
            </a:r>
          </a:p>
        </p:txBody>
      </p:sp>
    </p:spTree>
    <p:extLst>
      <p:ext uri="{BB962C8B-B14F-4D97-AF65-F5344CB8AC3E}">
        <p14:creationId xmlns:p14="http://schemas.microsoft.com/office/powerpoint/2010/main" val="172939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People: Nar Ganapathy</a:t>
            </a:r>
          </a:p>
          <a:p>
            <a:r>
              <a:rPr lang="en-US" dirty="0"/>
              <a:t>System: Pool Server</a:t>
            </a:r>
          </a:p>
          <a:p>
            <a:pPr lvl="1"/>
            <a:r>
              <a:rPr lang="en-US" dirty="0" err="1"/>
              <a:t>PoolServer</a:t>
            </a:r>
            <a:r>
              <a:rPr lang="en-US" dirty="0"/>
              <a:t> manages the creation/resize/delete of pools</a:t>
            </a:r>
          </a:p>
          <a:p>
            <a:pPr lvl="1"/>
            <a:r>
              <a:rPr lang="en-US" dirty="0"/>
              <a:t>Has to enforce and maintain batch account quota</a:t>
            </a:r>
          </a:p>
          <a:p>
            <a:pPr lvl="1"/>
            <a:r>
              <a:rPr lang="en-US" dirty="0"/>
              <a:t>Need to track persistent data across many operations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PoolServer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role in Azure Batch Service with multiple instances</a:t>
            </a:r>
          </a:p>
          <a:p>
            <a:r>
              <a:rPr lang="en-US" dirty="0"/>
              <a:t>Responsible for Pool Entity in the REST API</a:t>
            </a:r>
          </a:p>
          <a:p>
            <a:r>
              <a:rPr lang="en-US" dirty="0"/>
              <a:t>Underneath a pool is a collection of VMSS deployments (e.g., 1000 VMs could be 200 deployments of 50 VMs each)</a:t>
            </a:r>
          </a:p>
          <a:p>
            <a:r>
              <a:rPr lang="en-US" dirty="0"/>
              <a:t>A pool can be really large (can hold 10K-100K VMs)</a:t>
            </a:r>
          </a:p>
          <a:p>
            <a:r>
              <a:rPr lang="en-US" dirty="0" err="1"/>
              <a:t>PoolServer</a:t>
            </a:r>
            <a:r>
              <a:rPr lang="en-US" dirty="0"/>
              <a:t> manages the creation/resize/delete of pools</a:t>
            </a:r>
          </a:p>
          <a:p>
            <a:r>
              <a:rPr lang="en-US" dirty="0"/>
              <a:t>Has to enforce and maintain batch account quota</a:t>
            </a:r>
          </a:p>
          <a:p>
            <a:r>
              <a:rPr lang="en-US" dirty="0"/>
              <a:t>Maintain subscription quotas</a:t>
            </a:r>
          </a:p>
          <a:p>
            <a:r>
              <a:rPr lang="en-US" dirty="0"/>
              <a:t>Has to build a deployment breakdown of the pool across many subscriptions </a:t>
            </a:r>
          </a:p>
          <a:p>
            <a:r>
              <a:rPr lang="en-US" dirty="0"/>
              <a:t>Create deployments by talking with RDFE/CRP</a:t>
            </a:r>
          </a:p>
          <a:p>
            <a:r>
              <a:rPr lang="en-US" dirty="0"/>
              <a:t>Pool creation is a long process and failovers can happen any time</a:t>
            </a:r>
          </a:p>
        </p:txBody>
      </p:sp>
    </p:spTree>
    <p:extLst>
      <p:ext uri="{BB962C8B-B14F-4D97-AF65-F5344CB8AC3E}">
        <p14:creationId xmlns:p14="http://schemas.microsoft.com/office/powerpoint/2010/main" val="425290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9997-3E23-4872-BA60-7FED0371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get out of my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B4AF-0343-4CD3-86AD-357EB8EA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compact, precise model of core pool server functionality</a:t>
            </a:r>
          </a:p>
          <a:p>
            <a:pPr lvl="1"/>
            <a:r>
              <a:rPr lang="en-US" dirty="0"/>
              <a:t>Real code is several 10s of thousands of lines</a:t>
            </a:r>
          </a:p>
          <a:p>
            <a:pPr lvl="1"/>
            <a:r>
              <a:rPr lang="en-US" dirty="0"/>
              <a:t>Eliminate environmental complications that are not germane to core algorithms </a:t>
            </a:r>
          </a:p>
          <a:p>
            <a:pPr lvl="2"/>
            <a:r>
              <a:rPr lang="en-US" dirty="0"/>
              <a:t>E.g., skipped modeling VMSS mechanisms, updating table storage</a:t>
            </a:r>
          </a:p>
          <a:p>
            <a:pPr lvl="1"/>
            <a:r>
              <a:rPr lang="en-US" dirty="0"/>
              <a:t>Relatively easy to explain to someone new</a:t>
            </a:r>
          </a:p>
          <a:p>
            <a:r>
              <a:rPr lang="en-US" dirty="0"/>
              <a:t>Precisely understood the safety and liveness properties</a:t>
            </a:r>
          </a:p>
          <a:p>
            <a:r>
              <a:rPr lang="en-US" dirty="0"/>
              <a:t>Developing the invariants where very valuable and these carried over into the code</a:t>
            </a:r>
          </a:p>
          <a:p>
            <a:pPr lvl="1"/>
            <a:r>
              <a:rPr lang="en-US" dirty="0"/>
              <a:t>The TLA+ rigor makes my ability to write asserts more effective</a:t>
            </a:r>
          </a:p>
          <a:p>
            <a:r>
              <a:rPr lang="en-US" dirty="0"/>
              <a:t>I later decided to adopt an MSR state machine runtime called </a:t>
            </a:r>
            <a:r>
              <a:rPr lang="en-US" dirty="0" err="1"/>
              <a:t>Psharp</a:t>
            </a:r>
            <a:r>
              <a:rPr lang="en-US" dirty="0"/>
              <a:t>  which has many of the properties of TLA+ but at a much lower level</a:t>
            </a:r>
          </a:p>
          <a:p>
            <a:r>
              <a:rPr lang="en-US" dirty="0"/>
              <a:t>TLA+ model helped me write the safety and liveness properties in </a:t>
            </a:r>
            <a:r>
              <a:rPr lang="en-US" dirty="0" err="1"/>
              <a:t>Psharp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6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People: Nar Ganapathy</a:t>
            </a:r>
          </a:p>
          <a:p>
            <a:r>
              <a:rPr lang="en-US"/>
              <a:t>System: Pool Server</a:t>
            </a:r>
          </a:p>
          <a:p>
            <a:pPr lvl="1"/>
            <a:r>
              <a:rPr lang="en-US" err="1"/>
              <a:t>PoolServer</a:t>
            </a:r>
            <a:r>
              <a:rPr lang="en-US"/>
              <a:t> manages the creation/resize/delete of pools</a:t>
            </a:r>
          </a:p>
          <a:p>
            <a:pPr lvl="1"/>
            <a:r>
              <a:rPr lang="en-US"/>
              <a:t>Has to enforce and maintain batch account quota</a:t>
            </a:r>
          </a:p>
          <a:p>
            <a:pPr lvl="1"/>
            <a:r>
              <a:rPr lang="en-US"/>
              <a:t>Need to track persistent data across many operations</a:t>
            </a:r>
          </a:p>
          <a:p>
            <a:r>
              <a:rPr lang="en-US"/>
              <a:t>Invariant violations found by TLC : None Noted</a:t>
            </a:r>
          </a:p>
          <a:p>
            <a:r>
              <a:rPr lang="en-US"/>
              <a:t>Insights</a:t>
            </a:r>
          </a:p>
          <a:p>
            <a:pPr lvl="1"/>
            <a:r>
              <a:rPr lang="en-US"/>
              <a:t>A compact, precise model of core pool server functionality</a:t>
            </a:r>
          </a:p>
          <a:p>
            <a:pPr lvl="1"/>
            <a:r>
              <a:rPr lang="en-US"/>
              <a:t>Precisely understood the safety and liveness properties</a:t>
            </a:r>
          </a:p>
          <a:p>
            <a:pPr lvl="1"/>
            <a:r>
              <a:rPr lang="en-US"/>
              <a:t>Developing the invariants was very valuable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People: Cheng Huang</a:t>
            </a:r>
          </a:p>
          <a:p>
            <a:r>
              <a:rPr lang="en-US" dirty="0"/>
              <a:t>System: </a:t>
            </a:r>
            <a:r>
              <a:rPr lang="en-US" dirty="0" err="1"/>
              <a:t>Paxos</a:t>
            </a:r>
            <a:r>
              <a:rPr lang="en-US" dirty="0"/>
              <a:t> Ring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48522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232181" y="2043237"/>
            <a:ext cx="6928057" cy="1928303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188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	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4787147" y="2438541"/>
            <a:ext cx="3136918" cy="838082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8134" y="1009788"/>
            <a:ext cx="11147432" cy="984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scale out metadata management</a:t>
            </a:r>
          </a:p>
          <a:p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keep same consistency and atomicity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830517" y="4052765"/>
            <a:ext cx="10359032" cy="27285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188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449739" y="5022544"/>
            <a:ext cx="6296667" cy="1682591"/>
          </a:xfrm>
          <a:prstGeom prst="ellipse">
            <a:avLst/>
          </a:prstGeom>
          <a:solidFill>
            <a:srgbClr val="C9F5FB">
              <a:alpha val="75000"/>
            </a:srgbClr>
          </a:solidFill>
          <a:ln w="25400" algn="ctr">
            <a:noFill/>
            <a:round/>
            <a:headEnd/>
            <a:tailEnd/>
          </a:ln>
        </p:spPr>
        <p:txBody>
          <a:bodyPr/>
          <a:lstStyle/>
          <a:p>
            <a:pPr defTabSz="914188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0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2506" y="6107289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9657" y="5421585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50570" y="5954910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3044" y="5421585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560" y="5878721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736539" y="6412045"/>
            <a:ext cx="3351451" cy="3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188">
              <a:defRPr/>
            </a:pPr>
            <a:r>
              <a:rPr lang="en-US" b="1" dirty="0">
                <a:solidFill>
                  <a:srgbClr val="325E2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Extent Nodes (EN)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7924065" y="2438543"/>
            <a:ext cx="734984" cy="761890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7822507" y="2438543"/>
            <a:ext cx="101559" cy="761890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526505" y="2438541"/>
            <a:ext cx="1397561" cy="838084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62" name="Rounded Rectangle 61"/>
          <p:cNvSpPr/>
          <p:nvPr/>
        </p:nvSpPr>
        <p:spPr bwMode="auto">
          <a:xfrm>
            <a:off x="3410646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5142928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6875210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8607494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7275472" y="2071157"/>
            <a:ext cx="1383576" cy="727187"/>
          </a:xfrm>
          <a:prstGeom prst="roundRect">
            <a:avLst/>
          </a:prstGeom>
          <a:solidFill>
            <a:srgbClr val="2F651B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Master</a:t>
            </a: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85831" y="2861191"/>
            <a:ext cx="2399602" cy="46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188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107" name="TextBox 30"/>
          <p:cNvSpPr txBox="1">
            <a:spLocks noChangeArrowheads="1"/>
          </p:cNvSpPr>
          <p:nvPr/>
        </p:nvSpPr>
        <p:spPr bwMode="auto">
          <a:xfrm>
            <a:off x="85831" y="5628288"/>
            <a:ext cx="2399602" cy="84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188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Stream </a:t>
            </a:r>
          </a:p>
          <a:p>
            <a:pPr defTabSz="914188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Layer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629325" y="6162711"/>
            <a:ext cx="1371405" cy="24933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258787" y="5716144"/>
            <a:ext cx="1037160" cy="695903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160238" y="2485445"/>
            <a:ext cx="2029311" cy="162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cs typeface="Calibri Light" panose="020F0302020204030204" pitchFamily="34" charset="0"/>
              </a:rPr>
              <a:t>scale-out metadata:</a:t>
            </a:r>
          </a:p>
          <a:p>
            <a:pPr defTabSz="914188">
              <a:defRPr/>
            </a:pPr>
            <a:endParaRPr lang="en-US" sz="392" dirty="0">
              <a:solidFill>
                <a:srgbClr val="C00000"/>
              </a:solidFill>
              <a:latin typeface="Calibri"/>
              <a:cs typeface="Calibri Light" panose="020F0302020204030204" pitchFamily="34" charset="0"/>
            </a:endParaRPr>
          </a:p>
          <a:p>
            <a:pPr marL="342834" indent="-342834" defTabSz="914188">
              <a:buFontTx/>
              <a:buAutoNum type="arabicParenR"/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cs typeface="Calibri Light" panose="020F0302020204030204" pitchFamily="34" charset="0"/>
              </a:rPr>
              <a:t>create stream</a:t>
            </a:r>
          </a:p>
          <a:p>
            <a:pPr marL="342834" indent="-342834" defTabSz="914188">
              <a:buFontTx/>
              <a:buAutoNum type="arabicParenR"/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cs typeface="Calibri Light" panose="020F0302020204030204" pitchFamily="34" charset="0"/>
              </a:rPr>
              <a:t>create extent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586272" y="5368913"/>
            <a:ext cx="2340727" cy="574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799" dirty="0">
                <a:solidFill>
                  <a:srgbClr val="457EC1">
                    <a:lumMod val="50000"/>
                  </a:srgbClr>
                </a:solidFill>
                <a:latin typeface="Calibri"/>
                <a:cs typeface="Calibri Light" panose="020F0302020204030204" pitchFamily="34" charset="0"/>
              </a:rPr>
              <a:t>same data path –</a:t>
            </a:r>
          </a:p>
          <a:p>
            <a:pPr algn="ctr" defTabSz="914188">
              <a:defRPr/>
            </a:pPr>
            <a:r>
              <a:rPr lang="en-US" sz="1799" dirty="0">
                <a:solidFill>
                  <a:srgbClr val="457EC1">
                    <a:lumMod val="50000"/>
                  </a:srgbClr>
                </a:solidFill>
                <a:latin typeface="Calibri"/>
                <a:cs typeface="Calibri Light" panose="020F0302020204030204" pitchFamily="34" charset="0"/>
              </a:rPr>
              <a:t>chain replication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6875308" y="4190893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8598073" y="4197321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7619785" y="4883023"/>
            <a:ext cx="1383576" cy="379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xtent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9143568" y="4883023"/>
            <a:ext cx="1383576" cy="379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xtent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015003" y="3733759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6797550" y="4526125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10206179" y="3222782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0206179" y="3513285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892883" y="3943317"/>
            <a:ext cx="633622" cy="2035452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 bwMode="auto">
          <a:xfrm>
            <a:off x="6096001" y="4883023"/>
            <a:ext cx="1383576" cy="379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Extent Mgr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5152143" y="4190893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5334109" y="3761059"/>
            <a:ext cx="0" cy="429834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914188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H="1" flipV="1">
            <a:off x="6535719" y="4385828"/>
            <a:ext cx="1744683" cy="497192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914188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Arrow Connector 57"/>
          <p:cNvCxnSpPr>
            <a:stCxn id="53" idx="3"/>
          </p:cNvCxnSpPr>
          <p:nvPr/>
        </p:nvCxnSpPr>
        <p:spPr bwMode="auto">
          <a:xfrm flipV="1">
            <a:off x="9981649" y="4282725"/>
            <a:ext cx="1429555" cy="104586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70" idx="0"/>
          </p:cNvCxnSpPr>
          <p:nvPr/>
        </p:nvCxnSpPr>
        <p:spPr bwMode="auto">
          <a:xfrm flipV="1">
            <a:off x="9835357" y="4322618"/>
            <a:ext cx="1575847" cy="560405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11392247" y="4309138"/>
            <a:ext cx="63167" cy="569023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8311573" y="4328464"/>
            <a:ext cx="3112260" cy="530036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57" name="Rounded Rectangle 28"/>
          <p:cNvSpPr/>
          <p:nvPr/>
        </p:nvSpPr>
        <p:spPr bwMode="auto">
          <a:xfrm>
            <a:off x="10852027" y="3881391"/>
            <a:ext cx="1186076" cy="727187"/>
          </a:xfrm>
          <a:prstGeom prst="roundRect">
            <a:avLst/>
          </a:prstGeom>
          <a:solidFill>
            <a:srgbClr val="356D2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vNext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Master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5791245" y="1558303"/>
            <a:ext cx="1030950" cy="1642130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A96BC2B-E43B-4B69-947B-6561E9B0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837" y="4136891"/>
            <a:ext cx="2241256" cy="890526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 bwMode="auto">
          <a:xfrm>
            <a:off x="3410646" y="4171884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F948C19-19FA-4E98-8775-C1699EE26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226" y="4851776"/>
            <a:ext cx="2181490" cy="926386"/>
          </a:xfrm>
          <a:prstGeom prst="rect">
            <a:avLst/>
          </a:prstGeom>
        </p:spPr>
      </p:pic>
      <p:grpSp>
        <p:nvGrpSpPr>
          <p:cNvPr id="74" name="Group 34">
            <a:extLst>
              <a:ext uri="{FF2B5EF4-FFF2-40B4-BE49-F238E27FC236}">
                <a16:creationId xmlns:a16="http://schemas.microsoft.com/office/drawing/2014/main" id="{B3B8BB1F-0782-474C-8B8B-03EBC77E8BBC}"/>
              </a:ext>
            </a:extLst>
          </p:cNvPr>
          <p:cNvGrpSpPr>
            <a:grpSpLocks/>
          </p:cNvGrpSpPr>
          <p:nvPr/>
        </p:nvGrpSpPr>
        <p:grpSpPr bwMode="auto">
          <a:xfrm>
            <a:off x="2329019" y="5810610"/>
            <a:ext cx="2130626" cy="761891"/>
            <a:chOff x="6934200" y="1447800"/>
            <a:chExt cx="1371600" cy="762000"/>
          </a:xfrm>
        </p:grpSpPr>
        <p:sp>
          <p:nvSpPr>
            <p:cNvPr id="76" name="Oval 31">
              <a:extLst>
                <a:ext uri="{FF2B5EF4-FFF2-40B4-BE49-F238E27FC236}">
                  <a16:creationId xmlns:a16="http://schemas.microsoft.com/office/drawing/2014/main" id="{0C6E5202-37A2-4888-AEB7-5FEE6FC7D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447800"/>
              <a:ext cx="1371600" cy="762000"/>
            </a:xfrm>
            <a:prstGeom prst="ellips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defTabSz="914188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Right Triangle 33">
              <a:extLst>
                <a:ext uri="{FF2B5EF4-FFF2-40B4-BE49-F238E27FC236}">
                  <a16:creationId xmlns:a16="http://schemas.microsoft.com/office/drawing/2014/main" id="{85DE259E-9215-48AC-86DE-B8A43F7921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019598" y="1943100"/>
              <a:ext cx="228600" cy="2286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25400" algn="ctr">
              <a:noFill/>
              <a:round/>
              <a:headEnd/>
              <a:tailEnd/>
            </a:ln>
          </p:spPr>
          <p:txBody>
            <a:bodyPr vert="eaVert" wrap="none"/>
            <a:lstStyle/>
            <a:p>
              <a:pPr defTabSz="914188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1" name="Rounded Rectangle 28">
            <a:extLst>
              <a:ext uri="{FF2B5EF4-FFF2-40B4-BE49-F238E27FC236}">
                <a16:creationId xmlns:a16="http://schemas.microsoft.com/office/drawing/2014/main" id="{8F49CFA7-F0E8-4D74-AD60-0ECDC0D01BF3}"/>
              </a:ext>
            </a:extLst>
          </p:cNvPr>
          <p:cNvSpPr/>
          <p:nvPr/>
        </p:nvSpPr>
        <p:spPr bwMode="auto">
          <a:xfrm>
            <a:off x="1882850" y="5937750"/>
            <a:ext cx="578825" cy="4146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86" name="TextBox 30">
            <a:extLst>
              <a:ext uri="{FF2B5EF4-FFF2-40B4-BE49-F238E27FC236}">
                <a16:creationId xmlns:a16="http://schemas.microsoft.com/office/drawing/2014/main" id="{50074429-FF4A-4CB0-9D4B-394B0C21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65" y="5962988"/>
            <a:ext cx="823891" cy="3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188">
              <a:defRPr/>
            </a:pPr>
            <a:r>
              <a:rPr lang="en-US" b="1" dirty="0">
                <a:solidFill>
                  <a:srgbClr val="325E2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Paxos</a:t>
            </a:r>
          </a:p>
        </p:txBody>
      </p:sp>
      <p:sp>
        <p:nvSpPr>
          <p:cNvPr id="92" name="Rounded Rectangle 59">
            <a:extLst>
              <a:ext uri="{FF2B5EF4-FFF2-40B4-BE49-F238E27FC236}">
                <a16:creationId xmlns:a16="http://schemas.microsoft.com/office/drawing/2014/main" id="{37D3E752-2451-4E34-AD97-ABEA47F2ABAD}"/>
              </a:ext>
            </a:extLst>
          </p:cNvPr>
          <p:cNvSpPr/>
          <p:nvPr/>
        </p:nvSpPr>
        <p:spPr bwMode="auto">
          <a:xfrm>
            <a:off x="3539725" y="6331072"/>
            <a:ext cx="578825" cy="4146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00" name="Rounded Rectangle 60">
            <a:extLst>
              <a:ext uri="{FF2B5EF4-FFF2-40B4-BE49-F238E27FC236}">
                <a16:creationId xmlns:a16="http://schemas.microsoft.com/office/drawing/2014/main" id="{EB2D5361-6499-4325-B474-50E5C90CDEF2}"/>
              </a:ext>
            </a:extLst>
          </p:cNvPr>
          <p:cNvSpPr/>
          <p:nvPr/>
        </p:nvSpPr>
        <p:spPr bwMode="auto">
          <a:xfrm>
            <a:off x="3548351" y="5609844"/>
            <a:ext cx="578825" cy="4146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AB0549A-ABEC-4F6F-9E01-0D6BA90D2E39}"/>
              </a:ext>
            </a:extLst>
          </p:cNvPr>
          <p:cNvSpPr/>
          <p:nvPr/>
        </p:nvSpPr>
        <p:spPr bwMode="auto">
          <a:xfrm rot="14810973">
            <a:off x="4594305" y="4979800"/>
            <a:ext cx="500393" cy="909486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89639" tIns="44819" rIns="89639" bIns="44819" numCol="1" rtlCol="0" anchor="ctr" anchorCtr="0" compatLnSpc="1">
            <a:prstTxWarp prst="textNoShape">
              <a:avLst/>
            </a:prstTxWarp>
          </a:bodyPr>
          <a:lstStyle/>
          <a:p>
            <a:pPr algn="ctr" defTabSz="896091" fontAlgn="base">
              <a:spcBef>
                <a:spcPct val="0"/>
              </a:spcBef>
              <a:spcAft>
                <a:spcPct val="0"/>
              </a:spcAft>
            </a:pPr>
            <a:endParaRPr lang="en-US" sz="2157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C033C9F6-C727-4B60-B644-CC9F63582695}"/>
              </a:ext>
            </a:extLst>
          </p:cNvPr>
          <p:cNvSpPr txBox="1">
            <a:spLocks/>
          </p:cNvSpPr>
          <p:nvPr/>
        </p:nvSpPr>
        <p:spPr>
          <a:xfrm>
            <a:off x="266922" y="289957"/>
            <a:ext cx="11655840" cy="809273"/>
          </a:xfrm>
          <a:prstGeom prst="rect">
            <a:avLst/>
          </a:prstGeom>
        </p:spPr>
        <p:txBody>
          <a:bodyPr vert="horz" wrap="square" lIns="143410" tIns="89632" rIns="143410" bIns="89632" rtlCol="0" anchor="t">
            <a:noAutofit/>
          </a:bodyPr>
          <a:lstStyle>
            <a:lvl1pPr algn="l" defTabSz="9326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>
                <a:ln w="3175">
                  <a:noFill/>
                </a:ln>
                <a:solidFill>
                  <a:srgbClr val="00188F">
                    <a:alpha val="99000"/>
                  </a:srgb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4313" spc="-99" dirty="0">
                <a:solidFill>
                  <a:schemeClr val="tx1"/>
                </a:solidFill>
                <a:latin typeface="Segoe UI Light"/>
              </a:rPr>
              <a:t>Azure Storage vNext Architecture</a:t>
            </a:r>
            <a:endParaRPr lang="en-US" sz="4313" spc="-100" dirty="0">
              <a:solidFill>
                <a:schemeClr val="tx1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850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99000"/>
                  </a:schemeClr>
                </a:solidFill>
              </a:rPr>
              <a:t>Managing Many Paxos 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6927" y="1008966"/>
            <a:ext cx="11655835" cy="4695104"/>
          </a:xfrm>
        </p:spPr>
        <p:txBody>
          <a:bodyPr/>
          <a:lstStyle/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shard of StreamManager and ExtentManager is a Paxos ring</a:t>
            </a:r>
          </a:p>
          <a:p>
            <a:pPr marL="1020811" lvl="1" indent="-448193"/>
            <a:endParaRPr lang="en-US" sz="1100" dirty="0"/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XvMaster manages all Paxos rings</a:t>
            </a:r>
          </a:p>
          <a:p>
            <a:pPr marL="1020811" lvl="1" indent="-448193"/>
            <a:r>
              <a:rPr lang="en-US" sz="1600" dirty="0"/>
              <a:t>not on critical path</a:t>
            </a:r>
          </a:p>
          <a:p>
            <a:pPr marL="1020811" lvl="1" indent="-448193"/>
            <a:r>
              <a:rPr lang="en-US" sz="1600" dirty="0"/>
              <a:t>monitors all nodes and updates the Paxos rings dynamically</a:t>
            </a:r>
          </a:p>
          <a:p>
            <a:pPr marL="1020811" lvl="1" indent="-448193"/>
            <a:endParaRPr lang="en-US" sz="1100" dirty="0"/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Dynamic Paxos ring management – two cases</a:t>
            </a:r>
          </a:p>
          <a:p>
            <a:pPr marL="1020811" lvl="1" indent="-448193"/>
            <a:r>
              <a:rPr lang="en-US" sz="1600" dirty="0"/>
              <a:t>Case I: node replacement based on health, clock, etc.</a:t>
            </a:r>
          </a:p>
          <a:p>
            <a:pPr marL="1232431" lvl="2" indent="-448193"/>
            <a:r>
              <a:rPr lang="en-US" sz="1400" dirty="0"/>
              <a:t>when a node is offline for long, replacing it with a new node</a:t>
            </a:r>
          </a:p>
          <a:p>
            <a:pPr marL="1232431" lvl="2" indent="-448193"/>
            <a:r>
              <a:rPr lang="en-US" sz="1400" dirty="0"/>
              <a:t>when node’s clock is skewed, replacing it with a new node</a:t>
            </a:r>
          </a:p>
          <a:p>
            <a:pPr marL="1020811" lvl="1" indent="-448193"/>
            <a:r>
              <a:rPr lang="en-US" sz="1600" dirty="0"/>
              <a:t>Case II: ring resizing in multiple availability zones (AZ)</a:t>
            </a:r>
          </a:p>
          <a:p>
            <a:pPr marL="1232431" lvl="2" indent="-448193"/>
            <a:r>
              <a:rPr lang="en-US" sz="1400" dirty="0"/>
              <a:t>AZ3 failure reduces ring from 9 to 6</a:t>
            </a:r>
          </a:p>
          <a:p>
            <a:pPr marL="1232431" lvl="2" indent="-448193"/>
            <a:r>
              <a:rPr lang="en-US" sz="1400" dirty="0"/>
              <a:t>AZ3 recovery increases ring from 6 to 9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D6D41-0A8E-4735-BFD2-34C111D2A470}"/>
              </a:ext>
            </a:extLst>
          </p:cNvPr>
          <p:cNvSpPr/>
          <p:nvPr/>
        </p:nvSpPr>
        <p:spPr bwMode="auto">
          <a:xfrm>
            <a:off x="262162" y="5759679"/>
            <a:ext cx="3767323" cy="986057"/>
          </a:xfrm>
          <a:prstGeom prst="rect">
            <a:avLst/>
          </a:prstGeom>
          <a:noFill/>
          <a:ln w="19050">
            <a:solidFill>
              <a:srgbClr val="CC9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720FE-8C08-4394-85B0-8600733DE3B5}"/>
              </a:ext>
            </a:extLst>
          </p:cNvPr>
          <p:cNvSpPr/>
          <p:nvPr/>
        </p:nvSpPr>
        <p:spPr>
          <a:xfrm>
            <a:off x="306607" y="5817120"/>
            <a:ext cx="585426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AZ1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54">
            <a:extLst>
              <a:ext uri="{FF2B5EF4-FFF2-40B4-BE49-F238E27FC236}">
                <a16:creationId xmlns:a16="http://schemas.microsoft.com/office/drawing/2014/main" id="{F41A2609-6026-470D-BB8B-20C446FF28B7}"/>
              </a:ext>
            </a:extLst>
          </p:cNvPr>
          <p:cNvSpPr/>
          <p:nvPr/>
        </p:nvSpPr>
        <p:spPr bwMode="auto">
          <a:xfrm>
            <a:off x="849969" y="6252707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n1</a:t>
            </a:r>
          </a:p>
        </p:txBody>
      </p:sp>
      <p:sp>
        <p:nvSpPr>
          <p:cNvPr id="11" name="Rounded Rectangle 54">
            <a:extLst>
              <a:ext uri="{FF2B5EF4-FFF2-40B4-BE49-F238E27FC236}">
                <a16:creationId xmlns:a16="http://schemas.microsoft.com/office/drawing/2014/main" id="{347BA448-8881-402A-881E-C251F5C872C2}"/>
              </a:ext>
            </a:extLst>
          </p:cNvPr>
          <p:cNvSpPr/>
          <p:nvPr/>
        </p:nvSpPr>
        <p:spPr bwMode="auto">
          <a:xfrm>
            <a:off x="1917152" y="5872727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n2</a:t>
            </a:r>
          </a:p>
        </p:txBody>
      </p:sp>
      <p:sp>
        <p:nvSpPr>
          <p:cNvPr id="12" name="Rounded Rectangle 54">
            <a:extLst>
              <a:ext uri="{FF2B5EF4-FFF2-40B4-BE49-F238E27FC236}">
                <a16:creationId xmlns:a16="http://schemas.microsoft.com/office/drawing/2014/main" id="{2D1F9A88-1F0A-400E-BC97-B1DE8AC21955}"/>
              </a:ext>
            </a:extLst>
          </p:cNvPr>
          <p:cNvSpPr/>
          <p:nvPr/>
        </p:nvSpPr>
        <p:spPr bwMode="auto">
          <a:xfrm>
            <a:off x="3039055" y="6118245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515FF-64D9-4346-B616-FCB44DC5B8E0}"/>
              </a:ext>
            </a:extLst>
          </p:cNvPr>
          <p:cNvSpPr/>
          <p:nvPr/>
        </p:nvSpPr>
        <p:spPr bwMode="auto">
          <a:xfrm>
            <a:off x="4208768" y="5759679"/>
            <a:ext cx="3767323" cy="986057"/>
          </a:xfrm>
          <a:prstGeom prst="rect">
            <a:avLst/>
          </a:prstGeom>
          <a:noFill/>
          <a:ln w="19050">
            <a:solidFill>
              <a:srgbClr val="CC9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AFC9A-07B8-40FC-A33E-AC74DBF0D9CA}"/>
              </a:ext>
            </a:extLst>
          </p:cNvPr>
          <p:cNvSpPr/>
          <p:nvPr/>
        </p:nvSpPr>
        <p:spPr>
          <a:xfrm>
            <a:off x="4253213" y="5817120"/>
            <a:ext cx="585426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AZ2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ounded Rectangle 54">
            <a:extLst>
              <a:ext uri="{FF2B5EF4-FFF2-40B4-BE49-F238E27FC236}">
                <a16:creationId xmlns:a16="http://schemas.microsoft.com/office/drawing/2014/main" id="{FF163898-035F-4AD6-BD3F-073520EE47F3}"/>
              </a:ext>
            </a:extLst>
          </p:cNvPr>
          <p:cNvSpPr/>
          <p:nvPr/>
        </p:nvSpPr>
        <p:spPr bwMode="auto">
          <a:xfrm>
            <a:off x="4947020" y="5901341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n4</a:t>
            </a:r>
          </a:p>
        </p:txBody>
      </p:sp>
      <p:sp>
        <p:nvSpPr>
          <p:cNvPr id="16" name="Rounded Rectangle 54">
            <a:extLst>
              <a:ext uri="{FF2B5EF4-FFF2-40B4-BE49-F238E27FC236}">
                <a16:creationId xmlns:a16="http://schemas.microsoft.com/office/drawing/2014/main" id="{B240025E-BD8A-4EC3-B770-3AADAAE73E38}"/>
              </a:ext>
            </a:extLst>
          </p:cNvPr>
          <p:cNvSpPr/>
          <p:nvPr/>
        </p:nvSpPr>
        <p:spPr bwMode="auto">
          <a:xfrm>
            <a:off x="5973927" y="6281320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n5</a:t>
            </a:r>
          </a:p>
        </p:txBody>
      </p:sp>
      <p:sp>
        <p:nvSpPr>
          <p:cNvPr id="17" name="Rounded Rectangle 54">
            <a:extLst>
              <a:ext uri="{FF2B5EF4-FFF2-40B4-BE49-F238E27FC236}">
                <a16:creationId xmlns:a16="http://schemas.microsoft.com/office/drawing/2014/main" id="{98FD8D07-4AF2-4034-9B41-C22D0CBC6D5B}"/>
              </a:ext>
            </a:extLst>
          </p:cNvPr>
          <p:cNvSpPr/>
          <p:nvPr/>
        </p:nvSpPr>
        <p:spPr bwMode="auto">
          <a:xfrm>
            <a:off x="7014318" y="601250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67CF5-B5AB-49DA-9008-20145F947A0E}"/>
              </a:ext>
            </a:extLst>
          </p:cNvPr>
          <p:cNvSpPr/>
          <p:nvPr/>
        </p:nvSpPr>
        <p:spPr bwMode="auto">
          <a:xfrm>
            <a:off x="8155374" y="5759679"/>
            <a:ext cx="3767323" cy="986057"/>
          </a:xfrm>
          <a:prstGeom prst="rect">
            <a:avLst/>
          </a:prstGeom>
          <a:noFill/>
          <a:ln w="19050">
            <a:solidFill>
              <a:srgbClr val="CC9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03940-9176-4E10-8A0C-43AB0449C53A}"/>
              </a:ext>
            </a:extLst>
          </p:cNvPr>
          <p:cNvSpPr/>
          <p:nvPr/>
        </p:nvSpPr>
        <p:spPr>
          <a:xfrm>
            <a:off x="8199820" y="5817120"/>
            <a:ext cx="585426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AZ3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ounded Rectangle 54">
            <a:extLst>
              <a:ext uri="{FF2B5EF4-FFF2-40B4-BE49-F238E27FC236}">
                <a16:creationId xmlns:a16="http://schemas.microsoft.com/office/drawing/2014/main" id="{196B5B75-31A3-41D8-990F-189F0611EFA9}"/>
              </a:ext>
            </a:extLst>
          </p:cNvPr>
          <p:cNvSpPr/>
          <p:nvPr/>
        </p:nvSpPr>
        <p:spPr bwMode="auto">
          <a:xfrm>
            <a:off x="8887092" y="611824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n7</a:t>
            </a:r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260F3E52-F188-4F94-8073-91688F0E0F42}"/>
              </a:ext>
            </a:extLst>
          </p:cNvPr>
          <p:cNvSpPr/>
          <p:nvPr/>
        </p:nvSpPr>
        <p:spPr bwMode="auto">
          <a:xfrm>
            <a:off x="10962018" y="6252706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n8</a:t>
            </a:r>
          </a:p>
        </p:txBody>
      </p:sp>
      <p:sp>
        <p:nvSpPr>
          <p:cNvPr id="22" name="Rounded Rectangle 54">
            <a:extLst>
              <a:ext uri="{FF2B5EF4-FFF2-40B4-BE49-F238E27FC236}">
                <a16:creationId xmlns:a16="http://schemas.microsoft.com/office/drawing/2014/main" id="{2FC363CA-8439-4E0C-AEC5-AE8721645C56}"/>
              </a:ext>
            </a:extLst>
          </p:cNvPr>
          <p:cNvSpPr/>
          <p:nvPr/>
        </p:nvSpPr>
        <p:spPr bwMode="auto">
          <a:xfrm>
            <a:off x="9966827" y="5848775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n9</a:t>
            </a:r>
          </a:p>
        </p:txBody>
      </p:sp>
    </p:spTree>
    <p:extLst>
      <p:ext uri="{BB962C8B-B14F-4D97-AF65-F5344CB8AC3E}">
        <p14:creationId xmlns:p14="http://schemas.microsoft.com/office/powerpoint/2010/main" val="2709719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/>
      <p:bldP spid="19" grpId="1"/>
      <p:bldP spid="19" grpId="2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22" y="289957"/>
            <a:ext cx="11925078" cy="80927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99000"/>
                  </a:schemeClr>
                </a:solidFill>
              </a:rPr>
              <a:t>Safety Violation Discovered by TLC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6927" y="1008966"/>
            <a:ext cx="11655835" cy="3047525"/>
          </a:xfrm>
        </p:spPr>
        <p:txBody>
          <a:bodyPr/>
          <a:lstStyle/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99000"/>
                  </a:schemeClr>
                </a:solidFill>
              </a:rPr>
              <a:t>Straightforward node replacement is</a:t>
            </a:r>
            <a:r>
              <a:rPr lang="en-US" dirty="0"/>
              <a:t>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unsafe</a:t>
            </a:r>
          </a:p>
          <a:p>
            <a:pPr marL="1020811" lvl="1" indent="-448193"/>
            <a:r>
              <a:rPr lang="en-US" dirty="0"/>
              <a:t>To change Ring from </a:t>
            </a:r>
            <a:r>
              <a:rPr lang="en-US" dirty="0">
                <a:solidFill>
                  <a:srgbClr val="C87404"/>
                </a:solidFill>
              </a:rPr>
              <a:t>{n1, </a:t>
            </a:r>
            <a:r>
              <a:rPr lang="en-US" u="sng" dirty="0">
                <a:solidFill>
                  <a:srgbClr val="C87404"/>
                </a:solidFill>
              </a:rPr>
              <a:t>n2</a:t>
            </a:r>
            <a:r>
              <a:rPr lang="en-US" dirty="0">
                <a:solidFill>
                  <a:srgbClr val="C87404"/>
                </a:solidFill>
              </a:rPr>
              <a:t>, n3}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{n1, n3, </a:t>
            </a:r>
            <a:r>
              <a:rPr lang="en-US" u="sng" dirty="0">
                <a:solidFill>
                  <a:srgbClr val="7030A0"/>
                </a:solidFill>
              </a:rPr>
              <a:t>n4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1232431" lvl="2" indent="-448193"/>
            <a:r>
              <a:rPr lang="en-US" dirty="0"/>
              <a:t>XvMaster sends a configuration change command to the ring</a:t>
            </a:r>
          </a:p>
          <a:p>
            <a:pPr marL="1232431" lvl="2" indent="-448193"/>
            <a:r>
              <a:rPr lang="en-US" dirty="0"/>
              <a:t>XvMaster blocks until the configuration change command is confirmed by the ring</a:t>
            </a:r>
          </a:p>
          <a:p>
            <a:pPr marL="1232431" lvl="2" indent="-448193"/>
            <a:r>
              <a:rPr lang="en-US" dirty="0"/>
              <a:t>XvMaster then sends command and instructs n4 to load RSL engine with the new configuration</a:t>
            </a:r>
          </a:p>
          <a:p>
            <a:pPr marL="1020811" lvl="1" indent="-448193"/>
            <a:endParaRPr lang="en-US" dirty="0"/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dirty="0"/>
              <a:t>TLC error trace</a:t>
            </a:r>
          </a:p>
        </p:txBody>
      </p:sp>
      <p:sp>
        <p:nvSpPr>
          <p:cNvPr id="4" name="Rounded Rectangle 54">
            <a:extLst>
              <a:ext uri="{FF2B5EF4-FFF2-40B4-BE49-F238E27FC236}">
                <a16:creationId xmlns:a16="http://schemas.microsoft.com/office/drawing/2014/main" id="{AEBCE3B1-31C4-470B-A376-0080D563097B}"/>
              </a:ext>
            </a:extLst>
          </p:cNvPr>
          <p:cNvSpPr/>
          <p:nvPr/>
        </p:nvSpPr>
        <p:spPr bwMode="auto">
          <a:xfrm>
            <a:off x="448586" y="4393641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n1</a:t>
            </a:r>
          </a:p>
        </p:txBody>
      </p:sp>
      <p:sp>
        <p:nvSpPr>
          <p:cNvPr id="5" name="Rounded Rectangle 54">
            <a:extLst>
              <a:ext uri="{FF2B5EF4-FFF2-40B4-BE49-F238E27FC236}">
                <a16:creationId xmlns:a16="http://schemas.microsoft.com/office/drawing/2014/main" id="{E3103069-C934-44CF-B30F-6750136474A4}"/>
              </a:ext>
            </a:extLst>
          </p:cNvPr>
          <p:cNvSpPr/>
          <p:nvPr/>
        </p:nvSpPr>
        <p:spPr bwMode="auto">
          <a:xfrm>
            <a:off x="448586" y="502113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n2</a:t>
            </a:r>
          </a:p>
        </p:txBody>
      </p:sp>
      <p:sp>
        <p:nvSpPr>
          <p:cNvPr id="6" name="Rounded Rectangle 54">
            <a:extLst>
              <a:ext uri="{FF2B5EF4-FFF2-40B4-BE49-F238E27FC236}">
                <a16:creationId xmlns:a16="http://schemas.microsoft.com/office/drawing/2014/main" id="{75EE0428-A9E3-410C-A3C9-3024D4DAB6BC}"/>
              </a:ext>
            </a:extLst>
          </p:cNvPr>
          <p:cNvSpPr/>
          <p:nvPr/>
        </p:nvSpPr>
        <p:spPr bwMode="auto">
          <a:xfrm>
            <a:off x="448586" y="564862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n3</a:t>
            </a:r>
          </a:p>
        </p:txBody>
      </p:sp>
      <p:sp>
        <p:nvSpPr>
          <p:cNvPr id="7" name="Rounded Rectangle 54">
            <a:extLst>
              <a:ext uri="{FF2B5EF4-FFF2-40B4-BE49-F238E27FC236}">
                <a16:creationId xmlns:a16="http://schemas.microsoft.com/office/drawing/2014/main" id="{855DE773-9A41-4CE4-95A1-F8BD05D4B7C0}"/>
              </a:ext>
            </a:extLst>
          </p:cNvPr>
          <p:cNvSpPr/>
          <p:nvPr/>
        </p:nvSpPr>
        <p:spPr bwMode="auto">
          <a:xfrm>
            <a:off x="448586" y="6276115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  <a:lumMod val="10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DF2B93-7BA1-4119-A7DB-A3056BFE2C62}"/>
              </a:ext>
            </a:extLst>
          </p:cNvPr>
          <p:cNvSpPr/>
          <p:nvPr/>
        </p:nvSpPr>
        <p:spPr bwMode="auto">
          <a:xfrm>
            <a:off x="1703566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790FA-3D03-471C-BEEF-20FD11CCD125}"/>
              </a:ext>
            </a:extLst>
          </p:cNvPr>
          <p:cNvSpPr/>
          <p:nvPr/>
        </p:nvSpPr>
        <p:spPr bwMode="auto">
          <a:xfrm>
            <a:off x="1882849" y="4325412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EC053-E2EC-4B4F-97BC-87B2CFDBD86F}"/>
              </a:ext>
            </a:extLst>
          </p:cNvPr>
          <p:cNvSpPr/>
          <p:nvPr/>
        </p:nvSpPr>
        <p:spPr bwMode="auto">
          <a:xfrm>
            <a:off x="2062132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F625B-4319-4065-8F87-9032CAE3BC9F}"/>
              </a:ext>
            </a:extLst>
          </p:cNvPr>
          <p:cNvSpPr/>
          <p:nvPr/>
        </p:nvSpPr>
        <p:spPr bwMode="auto">
          <a:xfrm>
            <a:off x="2241415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1DE36-D63B-49CF-B3B4-7E0747582D54}"/>
              </a:ext>
            </a:extLst>
          </p:cNvPr>
          <p:cNvSpPr/>
          <p:nvPr/>
        </p:nvSpPr>
        <p:spPr bwMode="auto">
          <a:xfrm>
            <a:off x="2420698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86631-E63A-4176-9179-82F92D63B31A}"/>
              </a:ext>
            </a:extLst>
          </p:cNvPr>
          <p:cNvSpPr/>
          <p:nvPr/>
        </p:nvSpPr>
        <p:spPr bwMode="auto">
          <a:xfrm>
            <a:off x="2599981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D0859-C7CD-472B-97DF-7FB2213BA2C5}"/>
              </a:ext>
            </a:extLst>
          </p:cNvPr>
          <p:cNvSpPr/>
          <p:nvPr/>
        </p:nvSpPr>
        <p:spPr bwMode="auto">
          <a:xfrm>
            <a:off x="2779264" y="432541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69078-3CA5-4F67-A818-64362800BD5B}"/>
              </a:ext>
            </a:extLst>
          </p:cNvPr>
          <p:cNvSpPr/>
          <p:nvPr/>
        </p:nvSpPr>
        <p:spPr bwMode="auto">
          <a:xfrm>
            <a:off x="2958547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DF0B6-E575-4494-9461-AA99E8CCFA8A}"/>
              </a:ext>
            </a:extLst>
          </p:cNvPr>
          <p:cNvSpPr/>
          <p:nvPr/>
        </p:nvSpPr>
        <p:spPr bwMode="auto">
          <a:xfrm>
            <a:off x="3137830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A24ED-3C9E-49A4-9675-21CE71379F57}"/>
              </a:ext>
            </a:extLst>
          </p:cNvPr>
          <p:cNvSpPr/>
          <p:nvPr/>
        </p:nvSpPr>
        <p:spPr bwMode="auto">
          <a:xfrm>
            <a:off x="3317113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FFE317-950E-4676-81F4-8F62BBC3B0DF}"/>
              </a:ext>
            </a:extLst>
          </p:cNvPr>
          <p:cNvSpPr/>
          <p:nvPr/>
        </p:nvSpPr>
        <p:spPr bwMode="auto">
          <a:xfrm>
            <a:off x="3496396" y="432541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40CFE-C08E-4624-96C7-8AC9EB69A8DA}"/>
              </a:ext>
            </a:extLst>
          </p:cNvPr>
          <p:cNvSpPr/>
          <p:nvPr/>
        </p:nvSpPr>
        <p:spPr bwMode="auto">
          <a:xfrm>
            <a:off x="3675679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0BE7EA-3A3B-4914-8875-7CDD2A01A44B}"/>
              </a:ext>
            </a:extLst>
          </p:cNvPr>
          <p:cNvSpPr/>
          <p:nvPr/>
        </p:nvSpPr>
        <p:spPr bwMode="auto">
          <a:xfrm>
            <a:off x="1703566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FF447-255A-4F3A-A841-1BB5E02CA240}"/>
              </a:ext>
            </a:extLst>
          </p:cNvPr>
          <p:cNvSpPr/>
          <p:nvPr/>
        </p:nvSpPr>
        <p:spPr bwMode="auto">
          <a:xfrm>
            <a:off x="1882849" y="495290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E48870-ACC5-4630-A826-E2C8FEE1A976}"/>
              </a:ext>
            </a:extLst>
          </p:cNvPr>
          <p:cNvSpPr/>
          <p:nvPr/>
        </p:nvSpPr>
        <p:spPr bwMode="auto">
          <a:xfrm>
            <a:off x="2062132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7D08C-0D09-4304-BC11-76C6FD4FB2DD}"/>
              </a:ext>
            </a:extLst>
          </p:cNvPr>
          <p:cNvSpPr/>
          <p:nvPr/>
        </p:nvSpPr>
        <p:spPr bwMode="auto">
          <a:xfrm>
            <a:off x="2241415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155664-CA8A-461E-A247-C58A589AED6E}"/>
              </a:ext>
            </a:extLst>
          </p:cNvPr>
          <p:cNvSpPr/>
          <p:nvPr/>
        </p:nvSpPr>
        <p:spPr bwMode="auto">
          <a:xfrm>
            <a:off x="2420698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A0D23-0D9E-46C7-AA6A-8C6369B2FF30}"/>
              </a:ext>
            </a:extLst>
          </p:cNvPr>
          <p:cNvSpPr/>
          <p:nvPr/>
        </p:nvSpPr>
        <p:spPr bwMode="auto">
          <a:xfrm>
            <a:off x="2599981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E6B4C-6D24-4251-9C97-17F4DAD76090}"/>
              </a:ext>
            </a:extLst>
          </p:cNvPr>
          <p:cNvSpPr/>
          <p:nvPr/>
        </p:nvSpPr>
        <p:spPr bwMode="auto">
          <a:xfrm>
            <a:off x="2779264" y="4952906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3D662-5002-4E17-8593-DF5C878608FC}"/>
              </a:ext>
            </a:extLst>
          </p:cNvPr>
          <p:cNvSpPr/>
          <p:nvPr/>
        </p:nvSpPr>
        <p:spPr bwMode="auto">
          <a:xfrm>
            <a:off x="2958547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6EEAED-1294-4984-BD66-E72A7D02D1E0}"/>
              </a:ext>
            </a:extLst>
          </p:cNvPr>
          <p:cNvSpPr/>
          <p:nvPr/>
        </p:nvSpPr>
        <p:spPr bwMode="auto">
          <a:xfrm>
            <a:off x="3137830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8E937-0EB0-40F5-9867-4DB4901FF3BA}"/>
              </a:ext>
            </a:extLst>
          </p:cNvPr>
          <p:cNvSpPr/>
          <p:nvPr/>
        </p:nvSpPr>
        <p:spPr bwMode="auto">
          <a:xfrm>
            <a:off x="3317113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DB411-1C9F-4551-978D-74223DCB62C0}"/>
              </a:ext>
            </a:extLst>
          </p:cNvPr>
          <p:cNvSpPr/>
          <p:nvPr/>
        </p:nvSpPr>
        <p:spPr bwMode="auto">
          <a:xfrm>
            <a:off x="3496396" y="4952906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DDE646-AC55-44AE-B34B-589E88E01599}"/>
              </a:ext>
            </a:extLst>
          </p:cNvPr>
          <p:cNvSpPr/>
          <p:nvPr/>
        </p:nvSpPr>
        <p:spPr bwMode="auto">
          <a:xfrm>
            <a:off x="3675679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98C08-96DC-40D7-AEB6-0D0E00D69931}"/>
              </a:ext>
            </a:extLst>
          </p:cNvPr>
          <p:cNvSpPr/>
          <p:nvPr/>
        </p:nvSpPr>
        <p:spPr bwMode="auto">
          <a:xfrm>
            <a:off x="1703566" y="558039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6C70E-C61F-4571-9D2B-4A1D6D8B7F57}"/>
              </a:ext>
            </a:extLst>
          </p:cNvPr>
          <p:cNvSpPr/>
          <p:nvPr/>
        </p:nvSpPr>
        <p:spPr bwMode="auto">
          <a:xfrm>
            <a:off x="1882849" y="558039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25B283-8CC5-4C18-9C7E-3BAE4082EFE0}"/>
              </a:ext>
            </a:extLst>
          </p:cNvPr>
          <p:cNvSpPr/>
          <p:nvPr/>
        </p:nvSpPr>
        <p:spPr bwMode="auto">
          <a:xfrm>
            <a:off x="2062132" y="558039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3565AD-892C-4D26-A00A-A8802D81C5E4}"/>
              </a:ext>
            </a:extLst>
          </p:cNvPr>
          <p:cNvSpPr/>
          <p:nvPr/>
        </p:nvSpPr>
        <p:spPr bwMode="auto">
          <a:xfrm>
            <a:off x="2241415" y="558039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B8B433-3979-4CD6-8FEA-22BF93807674}"/>
              </a:ext>
            </a:extLst>
          </p:cNvPr>
          <p:cNvSpPr/>
          <p:nvPr/>
        </p:nvSpPr>
        <p:spPr bwMode="auto">
          <a:xfrm>
            <a:off x="2420698" y="558039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CE1776-C33E-4166-B903-4082663CFB0C}"/>
              </a:ext>
            </a:extLst>
          </p:cNvPr>
          <p:cNvSpPr/>
          <p:nvPr/>
        </p:nvSpPr>
        <p:spPr bwMode="auto">
          <a:xfrm>
            <a:off x="2599981" y="558039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16E539-F8CA-4C07-91EE-A837569B7EC2}"/>
              </a:ext>
            </a:extLst>
          </p:cNvPr>
          <p:cNvSpPr/>
          <p:nvPr/>
        </p:nvSpPr>
        <p:spPr bwMode="auto">
          <a:xfrm>
            <a:off x="2779264" y="5580396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9E9A5D-EA4A-47F4-AD6A-BE6670C902E8}"/>
              </a:ext>
            </a:extLst>
          </p:cNvPr>
          <p:cNvSpPr/>
          <p:nvPr/>
        </p:nvSpPr>
        <p:spPr bwMode="auto">
          <a:xfrm>
            <a:off x="2958547" y="558039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28">
            <a:extLst>
              <a:ext uri="{FF2B5EF4-FFF2-40B4-BE49-F238E27FC236}">
                <a16:creationId xmlns:a16="http://schemas.microsoft.com/office/drawing/2014/main" id="{99E2DE81-26EE-4527-B093-429AB17C1E5B}"/>
              </a:ext>
            </a:extLst>
          </p:cNvPr>
          <p:cNvSpPr/>
          <p:nvPr/>
        </p:nvSpPr>
        <p:spPr bwMode="auto">
          <a:xfrm>
            <a:off x="4908768" y="2999825"/>
            <a:ext cx="1186076" cy="727187"/>
          </a:xfrm>
          <a:prstGeom prst="roundRect">
            <a:avLst/>
          </a:prstGeom>
          <a:solidFill>
            <a:srgbClr val="356D2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325E22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vNext</a:t>
            </a:r>
          </a:p>
          <a:p>
            <a:pPr algn="ctr" defTabSz="914188">
              <a:defRPr/>
            </a:pP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Master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92EA7-83CA-4045-B833-8C242DBB7C33}"/>
              </a:ext>
            </a:extLst>
          </p:cNvPr>
          <p:cNvSpPr/>
          <p:nvPr/>
        </p:nvSpPr>
        <p:spPr bwMode="auto">
          <a:xfrm>
            <a:off x="3854962" y="4325415"/>
            <a:ext cx="179283" cy="4482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54CA91-9BA9-463A-9F52-2E7F88035FFD}"/>
              </a:ext>
            </a:extLst>
          </p:cNvPr>
          <p:cNvSpPr/>
          <p:nvPr/>
        </p:nvSpPr>
        <p:spPr bwMode="auto">
          <a:xfrm>
            <a:off x="3854962" y="4952906"/>
            <a:ext cx="179283" cy="4482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73017C-3F4E-4A20-B5F9-F124E3FC100C}"/>
              </a:ext>
            </a:extLst>
          </p:cNvPr>
          <p:cNvCxnSpPr/>
          <p:nvPr/>
        </p:nvCxnSpPr>
        <p:spPr>
          <a:xfrm flipH="1">
            <a:off x="4123887" y="3727011"/>
            <a:ext cx="784881" cy="5984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BA09B65-EC66-48B4-B9A5-19D10D883EE4}"/>
              </a:ext>
            </a:extLst>
          </p:cNvPr>
          <p:cNvSpPr>
            <a:spLocks noChangeAspect="1"/>
          </p:cNvSpPr>
          <p:nvPr/>
        </p:nvSpPr>
        <p:spPr bwMode="auto">
          <a:xfrm>
            <a:off x="4470729" y="3912218"/>
            <a:ext cx="91195" cy="22798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0AEB31-BB78-47E1-94EA-6C6824CFC5B9}"/>
              </a:ext>
            </a:extLst>
          </p:cNvPr>
          <p:cNvSpPr/>
          <p:nvPr/>
        </p:nvSpPr>
        <p:spPr bwMode="auto">
          <a:xfrm>
            <a:off x="6454566" y="3518642"/>
            <a:ext cx="179283" cy="4482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ABAE34-267D-4E95-BAFC-47DD3EFE9D93}"/>
              </a:ext>
            </a:extLst>
          </p:cNvPr>
          <p:cNvSpPr/>
          <p:nvPr/>
        </p:nvSpPr>
        <p:spPr>
          <a:xfrm>
            <a:off x="6812889" y="3547362"/>
            <a:ext cx="4227323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configuration change: replace n2 w/ n4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1BAD4A-B1E2-466D-92A3-7EB9A4E7C047}"/>
              </a:ext>
            </a:extLst>
          </p:cNvPr>
          <p:cNvSpPr/>
          <p:nvPr/>
        </p:nvSpPr>
        <p:spPr bwMode="auto">
          <a:xfrm>
            <a:off x="6454566" y="298079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851674-5B06-4B0C-87A9-A770490DE49D}"/>
              </a:ext>
            </a:extLst>
          </p:cNvPr>
          <p:cNvSpPr/>
          <p:nvPr/>
        </p:nvSpPr>
        <p:spPr>
          <a:xfrm>
            <a:off x="6827062" y="3039459"/>
            <a:ext cx="4227323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metadata updates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3DD2B4-E66F-4D18-85FB-02B258068C96}"/>
              </a:ext>
            </a:extLst>
          </p:cNvPr>
          <p:cNvSpPr/>
          <p:nvPr/>
        </p:nvSpPr>
        <p:spPr>
          <a:xfrm>
            <a:off x="4482453" y="4443774"/>
            <a:ext cx="7628726" cy="2301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XvMaster sends configuration command to n1 (leader)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n1 acks when configuration change succeeded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XvMaster instructs n4 to load RSL with {n1, n3, n4}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network partition =&gt; n1 &amp; n2 separated from n3 &amp; n4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n3 reboots and XvMaster sends configuration {n1, n3, n4}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n3 &amp; n4 elect a new leader =&gt; committed data lost</a:t>
            </a:r>
            <a:endParaRPr lang="en-US" sz="196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7374F9-987B-4E44-9B4D-23AA8AC0745D}"/>
              </a:ext>
            </a:extLst>
          </p:cNvPr>
          <p:cNvCxnSpPr/>
          <p:nvPr/>
        </p:nvCxnSpPr>
        <p:spPr>
          <a:xfrm flipH="1">
            <a:off x="4123887" y="3906297"/>
            <a:ext cx="784881" cy="5984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74B4077-85F1-42F1-82AB-0363CF436D7C}"/>
              </a:ext>
            </a:extLst>
          </p:cNvPr>
          <p:cNvSpPr/>
          <p:nvPr/>
        </p:nvSpPr>
        <p:spPr>
          <a:xfrm>
            <a:off x="349972" y="3889828"/>
            <a:ext cx="4227323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96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initial ring: </a:t>
            </a:r>
            <a:r>
              <a:rPr lang="en-US" sz="1961" dirty="0">
                <a:solidFill>
                  <a:srgbClr val="C8740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{n1, n2, n3}</a:t>
            </a:r>
            <a:endParaRPr lang="en-US" sz="1799" dirty="0">
              <a:solidFill>
                <a:srgbClr val="C87404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80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/>
      <p:bldP spid="53" grpId="0" animBg="1"/>
      <p:bldP spid="54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D6F-6C8D-404B-B3AB-F7156303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2002: Specifying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AD10-34DF-41DB-8943-D58858D5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92570-E529-4D11-B10B-BD815CB7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647067"/>
            <a:ext cx="3802249" cy="476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People: Cheng Huang</a:t>
            </a:r>
          </a:p>
          <a:p>
            <a:r>
              <a:rPr lang="en-US" dirty="0"/>
              <a:t>System: </a:t>
            </a:r>
            <a:r>
              <a:rPr lang="en-US" dirty="0" err="1"/>
              <a:t>Paxos</a:t>
            </a:r>
            <a:r>
              <a:rPr lang="en-US" dirty="0"/>
              <a:t> Ring Management</a:t>
            </a:r>
          </a:p>
          <a:p>
            <a:r>
              <a:rPr lang="en-US" dirty="0"/>
              <a:t>Invariant violations found by TLC:</a:t>
            </a:r>
          </a:p>
          <a:p>
            <a:pPr lvl="1"/>
            <a:r>
              <a:rPr lang="en-US" dirty="0"/>
              <a:t>Quorum split on server swap</a:t>
            </a:r>
          </a:p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Trust the log not the manager</a:t>
            </a:r>
          </a:p>
        </p:txBody>
      </p:sp>
    </p:spTree>
    <p:extLst>
      <p:ext uri="{BB962C8B-B14F-4D97-AF65-F5344CB8AC3E}">
        <p14:creationId xmlns:p14="http://schemas.microsoft.com/office/powerpoint/2010/main" val="194613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Albert Greenburg</a:t>
            </a:r>
          </a:p>
          <a:p>
            <a:pPr lvl="1"/>
            <a:r>
              <a:rPr lang="en-US" dirty="0"/>
              <a:t>Luis Irun-Briz</a:t>
            </a:r>
          </a:p>
          <a:p>
            <a:pPr lvl="1"/>
            <a:r>
              <a:rPr lang="en-US" dirty="0"/>
              <a:t>Andrew Helwer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 err="1"/>
              <a:t>RingMaster</a:t>
            </a:r>
            <a:endParaRPr lang="en-US" dirty="0"/>
          </a:p>
          <a:p>
            <a:pPr lvl="2"/>
            <a:r>
              <a:rPr lang="en-US" dirty="0"/>
              <a:t>Global replication</a:t>
            </a:r>
          </a:p>
          <a:p>
            <a:pPr lvl="2"/>
            <a:r>
              <a:rPr lang="en-US" dirty="0"/>
              <a:t>Checkpoint coordination</a:t>
            </a:r>
          </a:p>
          <a:p>
            <a:pPr lvl="1"/>
            <a:r>
              <a:rPr lang="en-US" dirty="0"/>
              <a:t>Cloud DNS</a:t>
            </a:r>
          </a:p>
          <a:p>
            <a:pPr lvl="1"/>
            <a:r>
              <a:rPr lang="en-US" dirty="0"/>
              <a:t>Record propagation</a:t>
            </a:r>
          </a:p>
          <a:p>
            <a:pPr lvl="1"/>
            <a:r>
              <a:rPr lang="en-US" dirty="0"/>
              <a:t>Distributed Load Shedding</a:t>
            </a:r>
          </a:p>
          <a:p>
            <a:pPr lvl="1"/>
            <a:r>
              <a:rPr lang="en-US" dirty="0" err="1"/>
              <a:t>MacSec</a:t>
            </a:r>
            <a:r>
              <a:rPr lang="en-US" dirty="0"/>
              <a:t> encryption key rollover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44800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374631" cy="4667250"/>
          </a:xfrm>
        </p:spPr>
        <p:txBody>
          <a:bodyPr>
            <a:normAutofit/>
          </a:bodyPr>
          <a:lstStyle/>
          <a:p>
            <a:r>
              <a:rPr lang="en-US" dirty="0"/>
              <a:t>Goal: Balance checkpoints</a:t>
            </a:r>
          </a:p>
          <a:p>
            <a:r>
              <a:rPr lang="en-US" dirty="0"/>
              <a:t>Guarantee a healthy checkpoint frequency,</a:t>
            </a:r>
          </a:p>
          <a:p>
            <a:pPr lvl="1"/>
            <a:r>
              <a:rPr lang="en-US" dirty="0"/>
              <a:t>Allowing for frequent checkpointing</a:t>
            </a:r>
          </a:p>
          <a:p>
            <a:pPr lvl="1"/>
            <a:r>
              <a:rPr lang="en-US" dirty="0"/>
              <a:t>To reduce restart time after failure</a:t>
            </a:r>
          </a:p>
          <a:p>
            <a:r>
              <a:rPr lang="en-US" dirty="0"/>
              <a:t>Guarantee a minimum </a:t>
            </a:r>
            <a:r>
              <a:rPr lang="en-US" dirty="0" err="1"/>
              <a:t>rqps</a:t>
            </a:r>
            <a:r>
              <a:rPr lang="en-US" dirty="0"/>
              <a:t> across the cluster, </a:t>
            </a:r>
          </a:p>
          <a:p>
            <a:pPr lvl="1"/>
            <a:r>
              <a:rPr lang="en-US" dirty="0"/>
              <a:t>Limiting the simultaneous checkpointing </a:t>
            </a:r>
          </a:p>
          <a:p>
            <a:pPr lvl="1"/>
            <a:r>
              <a:rPr lang="en-US" dirty="0"/>
              <a:t>… which freezes updates on that replica for the duration of the checkpoint</a:t>
            </a:r>
          </a:p>
          <a:p>
            <a:r>
              <a:rPr lang="en-US" dirty="0"/>
              <a:t>Avoid common pitfalls:</a:t>
            </a:r>
          </a:p>
          <a:p>
            <a:pPr lvl="1"/>
            <a:r>
              <a:rPr lang="en-US" dirty="0"/>
              <a:t>No global time</a:t>
            </a:r>
          </a:p>
          <a:p>
            <a:pPr lvl="1"/>
            <a:r>
              <a:rPr lang="en-US" dirty="0"/>
              <a:t>No locks “acquire…release”</a:t>
            </a:r>
          </a:p>
        </p:txBody>
      </p:sp>
    </p:spTree>
    <p:extLst>
      <p:ext uri="{BB962C8B-B14F-4D97-AF65-F5344CB8AC3E}">
        <p14:creationId xmlns:p14="http://schemas.microsoft.com/office/powerpoint/2010/main" val="1424721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7B87B-7C88-42DF-8334-C0373BEB5C61}"/>
              </a:ext>
            </a:extLst>
          </p:cNvPr>
          <p:cNvSpPr/>
          <p:nvPr/>
        </p:nvSpPr>
        <p:spPr>
          <a:xfrm>
            <a:off x="2023110" y="294894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9C2D5-1C54-4C3F-91EF-4424C4AEF90B}"/>
              </a:ext>
            </a:extLst>
          </p:cNvPr>
          <p:cNvSpPr/>
          <p:nvPr/>
        </p:nvSpPr>
        <p:spPr>
          <a:xfrm>
            <a:off x="3958590" y="1624489"/>
            <a:ext cx="1131570" cy="1028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8C165-B17E-4A9A-8E14-557E1234134A}"/>
              </a:ext>
            </a:extLst>
          </p:cNvPr>
          <p:cNvSpPr/>
          <p:nvPr/>
        </p:nvSpPr>
        <p:spPr>
          <a:xfrm>
            <a:off x="5962650" y="2910364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D5182-F4FC-4777-B6BD-2D96B80EFD06}"/>
              </a:ext>
            </a:extLst>
          </p:cNvPr>
          <p:cNvSpPr/>
          <p:nvPr/>
        </p:nvSpPr>
        <p:spPr>
          <a:xfrm>
            <a:off x="3017520" y="4721542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63740B-DEE2-45F0-8A65-C647E041DC77}"/>
              </a:ext>
            </a:extLst>
          </p:cNvPr>
          <p:cNvSpPr/>
          <p:nvPr/>
        </p:nvSpPr>
        <p:spPr>
          <a:xfrm>
            <a:off x="4964430" y="464439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ADF37F-A612-4CE6-BAD6-51FD295441E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924445" y="1690688"/>
            <a:ext cx="1864975" cy="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59FCB-C418-4995-A9C5-A273CD4CC99C}"/>
              </a:ext>
            </a:extLst>
          </p:cNvPr>
          <p:cNvSpPr/>
          <p:nvPr/>
        </p:nvSpPr>
        <p:spPr>
          <a:xfrm>
            <a:off x="5423315" y="140580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6AF1-67C9-49FC-8D21-9D3065547FE7}"/>
              </a:ext>
            </a:extLst>
          </p:cNvPr>
          <p:cNvSpPr/>
          <p:nvPr/>
        </p:nvSpPr>
        <p:spPr>
          <a:xfrm>
            <a:off x="6106367" y="138489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9DB32-8143-4209-BE4F-389547E5736D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3154680" y="2653189"/>
            <a:ext cx="1369695" cy="8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B9AB6-405B-4D56-AA7D-33C13EC8F47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3583305" y="2653189"/>
            <a:ext cx="941070" cy="20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31B33-0D0A-467B-A006-89364999B6F8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524375" y="2653189"/>
            <a:ext cx="1005840" cy="199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55145-AF94-4E36-B90B-C266A2F300B4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4524375" y="2653189"/>
            <a:ext cx="14382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4D53-1715-49F4-834A-0C73DF60DB60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rot="5400000" flipH="1" flipV="1">
            <a:off x="4649085" y="2377829"/>
            <a:ext cx="150650" cy="400070"/>
          </a:xfrm>
          <a:prstGeom prst="curvedConnector3">
            <a:avLst>
              <a:gd name="adj1" fmla="val -3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4568BB3-C777-4289-8198-0AC8296DA691}"/>
              </a:ext>
            </a:extLst>
          </p:cNvPr>
          <p:cNvGrpSpPr/>
          <p:nvPr/>
        </p:nvGrpSpPr>
        <p:grpSpPr>
          <a:xfrm>
            <a:off x="3272721" y="2493602"/>
            <a:ext cx="2540386" cy="1484038"/>
            <a:chOff x="3272721" y="2493602"/>
            <a:chExt cx="2540386" cy="14840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245D6E-1B89-4BC6-9779-EF9AAF107E04}"/>
                </a:ext>
              </a:extLst>
            </p:cNvPr>
            <p:cNvSpPr/>
            <p:nvPr/>
          </p:nvSpPr>
          <p:spPr>
            <a:xfrm>
              <a:off x="3272721" y="291036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64F563-A6B3-4289-B713-3F10FC29CDD3}"/>
                </a:ext>
              </a:extLst>
            </p:cNvPr>
            <p:cNvSpPr/>
            <p:nvPr/>
          </p:nvSpPr>
          <p:spPr>
            <a:xfrm>
              <a:off x="3958590" y="3608308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847A75-260A-4880-89A8-8022F2A19286}"/>
                </a:ext>
              </a:extLst>
            </p:cNvPr>
            <p:cNvSpPr/>
            <p:nvPr/>
          </p:nvSpPr>
          <p:spPr>
            <a:xfrm>
              <a:off x="5046242" y="35432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04816-1B46-4C7F-94B1-06F7E49C5DD1}"/>
                </a:ext>
              </a:extLst>
            </p:cNvPr>
            <p:cNvSpPr/>
            <p:nvPr/>
          </p:nvSpPr>
          <p:spPr>
            <a:xfrm>
              <a:off x="5346313" y="2831585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72158F-A148-4627-9125-B80B84480BDF}"/>
                </a:ext>
              </a:extLst>
            </p:cNvPr>
            <p:cNvSpPr/>
            <p:nvPr/>
          </p:nvSpPr>
          <p:spPr>
            <a:xfrm>
              <a:off x="4830024" y="249360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sp>
        <p:nvSpPr>
          <p:cNvPr id="25" name="Cylinder 24">
            <a:extLst>
              <a:ext uri="{FF2B5EF4-FFF2-40B4-BE49-F238E27FC236}">
                <a16:creationId xmlns:a16="http://schemas.microsoft.com/office/drawing/2014/main" id="{DECCF3AC-2022-4D09-9E92-F5C609C2E3AB}"/>
              </a:ext>
            </a:extLst>
          </p:cNvPr>
          <p:cNvSpPr/>
          <p:nvPr/>
        </p:nvSpPr>
        <p:spPr>
          <a:xfrm>
            <a:off x="1542063" y="3772376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25E056E-FBA3-4D31-AEBE-00503C8FFE20}"/>
              </a:ext>
            </a:extLst>
          </p:cNvPr>
          <p:cNvSpPr/>
          <p:nvPr/>
        </p:nvSpPr>
        <p:spPr>
          <a:xfrm>
            <a:off x="1542063" y="3608308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55CC5D67-47BE-4D89-9C93-E0EF98D340FD}"/>
              </a:ext>
            </a:extLst>
          </p:cNvPr>
          <p:cNvSpPr/>
          <p:nvPr/>
        </p:nvSpPr>
        <p:spPr>
          <a:xfrm>
            <a:off x="2621211" y="5627727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A7B3F1D-AFA4-44AC-9C52-364601F2C9C0}"/>
              </a:ext>
            </a:extLst>
          </p:cNvPr>
          <p:cNvSpPr/>
          <p:nvPr/>
        </p:nvSpPr>
        <p:spPr>
          <a:xfrm>
            <a:off x="2621211" y="5463659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2F21AF9-4E99-4280-B91E-C2F86CED7F55}"/>
              </a:ext>
            </a:extLst>
          </p:cNvPr>
          <p:cNvSpPr/>
          <p:nvPr/>
        </p:nvSpPr>
        <p:spPr>
          <a:xfrm>
            <a:off x="5962650" y="544841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5D4DE6E-FE15-42F0-BBE1-D025169A13B7}"/>
              </a:ext>
            </a:extLst>
          </p:cNvPr>
          <p:cNvSpPr/>
          <p:nvPr/>
        </p:nvSpPr>
        <p:spPr>
          <a:xfrm>
            <a:off x="5962650" y="528435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A54D0F8-C02B-430D-92B2-83FF2EBC4738}"/>
              </a:ext>
            </a:extLst>
          </p:cNvPr>
          <p:cNvSpPr/>
          <p:nvPr/>
        </p:nvSpPr>
        <p:spPr>
          <a:xfrm>
            <a:off x="6816021" y="372252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B7A9356-3710-4AC9-AFC1-EA24FB974FE7}"/>
              </a:ext>
            </a:extLst>
          </p:cNvPr>
          <p:cNvSpPr/>
          <p:nvPr/>
        </p:nvSpPr>
        <p:spPr>
          <a:xfrm>
            <a:off x="6816021" y="355846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83987468-2617-492F-9458-F76A2730FD29}"/>
              </a:ext>
            </a:extLst>
          </p:cNvPr>
          <p:cNvSpPr/>
          <p:nvPr/>
        </p:nvSpPr>
        <p:spPr>
          <a:xfrm>
            <a:off x="3400225" y="1919050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888ED3DD-C908-4DB1-A226-D2CA19E24021}"/>
              </a:ext>
            </a:extLst>
          </p:cNvPr>
          <p:cNvSpPr/>
          <p:nvPr/>
        </p:nvSpPr>
        <p:spPr>
          <a:xfrm>
            <a:off x="3400225" y="1754982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F220A-FD29-40A9-98E8-3A9DEFCD2313}"/>
              </a:ext>
            </a:extLst>
          </p:cNvPr>
          <p:cNvGrpSpPr/>
          <p:nvPr/>
        </p:nvGrpSpPr>
        <p:grpSpPr>
          <a:xfrm>
            <a:off x="1653827" y="1757839"/>
            <a:ext cx="5673790" cy="4062965"/>
            <a:chOff x="1653827" y="1757839"/>
            <a:chExt cx="5673790" cy="40629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0BAE7-38F8-405A-A4A8-3D2BBEB3B0A9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1F76E8-5A66-446B-B603-40E03D1E7A59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ABB309-CC63-4348-A7DA-AA4C67BDCDE6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A4892-0CDD-4080-8803-092815BD694F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2DCCCF-616E-426D-98D2-78D0A4E00D78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9E83A6-81F0-4EB1-A805-DB2228713964}"/>
              </a:ext>
            </a:extLst>
          </p:cNvPr>
          <p:cNvGrpSpPr/>
          <p:nvPr/>
        </p:nvGrpSpPr>
        <p:grpSpPr>
          <a:xfrm>
            <a:off x="3298984" y="2671085"/>
            <a:ext cx="2540386" cy="1484038"/>
            <a:chOff x="3272721" y="2493602"/>
            <a:chExt cx="2540386" cy="14840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3B4A98-4F13-457F-9797-DD9F3CD2D0C1}"/>
                </a:ext>
              </a:extLst>
            </p:cNvPr>
            <p:cNvSpPr/>
            <p:nvPr/>
          </p:nvSpPr>
          <p:spPr>
            <a:xfrm>
              <a:off x="3272721" y="291036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C8DFB4-50D6-4955-8F9F-F7B569D0933C}"/>
                </a:ext>
              </a:extLst>
            </p:cNvPr>
            <p:cNvSpPr/>
            <p:nvPr/>
          </p:nvSpPr>
          <p:spPr>
            <a:xfrm>
              <a:off x="3958590" y="3608308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4A93BE-1E38-4880-B90D-CA90801A1701}"/>
                </a:ext>
              </a:extLst>
            </p:cNvPr>
            <p:cNvSpPr/>
            <p:nvPr/>
          </p:nvSpPr>
          <p:spPr>
            <a:xfrm>
              <a:off x="5046242" y="35432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B74535-C00D-450F-8831-1EB66852EDF3}"/>
                </a:ext>
              </a:extLst>
            </p:cNvPr>
            <p:cNvSpPr/>
            <p:nvPr/>
          </p:nvSpPr>
          <p:spPr>
            <a:xfrm>
              <a:off x="5346313" y="2831585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E85050-9866-4514-9C81-626F885D96CA}"/>
                </a:ext>
              </a:extLst>
            </p:cNvPr>
            <p:cNvSpPr/>
            <p:nvPr/>
          </p:nvSpPr>
          <p:spPr>
            <a:xfrm>
              <a:off x="4830024" y="249360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4C719E-2E38-4986-B2AA-014655EAC7AB}"/>
              </a:ext>
            </a:extLst>
          </p:cNvPr>
          <p:cNvGrpSpPr/>
          <p:nvPr/>
        </p:nvGrpSpPr>
        <p:grpSpPr>
          <a:xfrm>
            <a:off x="1653827" y="1590473"/>
            <a:ext cx="5673790" cy="4062965"/>
            <a:chOff x="1653827" y="1757839"/>
            <a:chExt cx="5673790" cy="40629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ACC05E-1D2E-40C6-A4B5-4437BC888FDD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59BB32-25A3-4C1F-A448-1F41050D982E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C7CC4B-6485-4E58-B212-5B90C6F22F93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00F45-5719-4C89-AB25-767FD52B25F2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148EBF-23C6-449B-8668-2DC35409312C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763740B-DEE2-45F0-8A65-C647E041DC77}"/>
              </a:ext>
            </a:extLst>
          </p:cNvPr>
          <p:cNvSpPr/>
          <p:nvPr/>
        </p:nvSpPr>
        <p:spPr>
          <a:xfrm>
            <a:off x="4964430" y="4644390"/>
            <a:ext cx="1131570" cy="1028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2F21AF9-4E99-4280-B91E-C2F86CED7F55}"/>
              </a:ext>
            </a:extLst>
          </p:cNvPr>
          <p:cNvSpPr/>
          <p:nvPr/>
        </p:nvSpPr>
        <p:spPr>
          <a:xfrm>
            <a:off x="5962650" y="544841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5D4DE6E-FE15-42F0-BBE1-D025169A13B7}"/>
              </a:ext>
            </a:extLst>
          </p:cNvPr>
          <p:cNvSpPr/>
          <p:nvPr/>
        </p:nvSpPr>
        <p:spPr>
          <a:xfrm>
            <a:off x="5962650" y="528435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7B87B-7C88-42DF-8334-C0373BEB5C61}"/>
              </a:ext>
            </a:extLst>
          </p:cNvPr>
          <p:cNvSpPr/>
          <p:nvPr/>
        </p:nvSpPr>
        <p:spPr>
          <a:xfrm>
            <a:off x="2023110" y="294894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9C2D5-1C54-4C3F-91EF-4424C4AEF90B}"/>
              </a:ext>
            </a:extLst>
          </p:cNvPr>
          <p:cNvSpPr/>
          <p:nvPr/>
        </p:nvSpPr>
        <p:spPr>
          <a:xfrm>
            <a:off x="3958590" y="1624489"/>
            <a:ext cx="1131570" cy="1028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8C165-B17E-4A9A-8E14-557E1234134A}"/>
              </a:ext>
            </a:extLst>
          </p:cNvPr>
          <p:cNvSpPr/>
          <p:nvPr/>
        </p:nvSpPr>
        <p:spPr>
          <a:xfrm>
            <a:off x="5962650" y="2910364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D5182-F4FC-4777-B6BD-2D96B80EFD06}"/>
              </a:ext>
            </a:extLst>
          </p:cNvPr>
          <p:cNvSpPr/>
          <p:nvPr/>
        </p:nvSpPr>
        <p:spPr>
          <a:xfrm>
            <a:off x="3017520" y="4721542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ADF37F-A612-4CE6-BAD6-51FD295441E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924445" y="1690688"/>
            <a:ext cx="1864975" cy="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59FCB-C418-4995-A9C5-A273CD4CC99C}"/>
              </a:ext>
            </a:extLst>
          </p:cNvPr>
          <p:cNvSpPr/>
          <p:nvPr/>
        </p:nvSpPr>
        <p:spPr>
          <a:xfrm>
            <a:off x="5423315" y="140580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6AF1-67C9-49FC-8D21-9D3065547FE7}"/>
              </a:ext>
            </a:extLst>
          </p:cNvPr>
          <p:cNvSpPr/>
          <p:nvPr/>
        </p:nvSpPr>
        <p:spPr>
          <a:xfrm>
            <a:off x="6106367" y="138489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9DB32-8143-4209-BE4F-389547E5736D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3154680" y="2653189"/>
            <a:ext cx="1369695" cy="8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B9AB6-405B-4D56-AA7D-33C13EC8F47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3583305" y="2653189"/>
            <a:ext cx="941070" cy="20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31B33-0D0A-467B-A006-89364999B6F8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524375" y="2653189"/>
            <a:ext cx="1005840" cy="199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55145-AF94-4E36-B90B-C266A2F300B4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4524375" y="2653189"/>
            <a:ext cx="14382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4D53-1715-49F4-834A-0C73DF60DB60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rot="5400000" flipH="1" flipV="1">
            <a:off x="4649085" y="2377829"/>
            <a:ext cx="150650" cy="400070"/>
          </a:xfrm>
          <a:prstGeom prst="curvedConnector3">
            <a:avLst>
              <a:gd name="adj1" fmla="val -3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CCF3AC-2022-4D09-9E92-F5C609C2E3AB}"/>
              </a:ext>
            </a:extLst>
          </p:cNvPr>
          <p:cNvSpPr/>
          <p:nvPr/>
        </p:nvSpPr>
        <p:spPr>
          <a:xfrm>
            <a:off x="1542063" y="3772376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25E056E-FBA3-4D31-AEBE-00503C8FFE20}"/>
              </a:ext>
            </a:extLst>
          </p:cNvPr>
          <p:cNvSpPr/>
          <p:nvPr/>
        </p:nvSpPr>
        <p:spPr>
          <a:xfrm>
            <a:off x="1542063" y="3608308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55CC5D67-47BE-4D89-9C93-E0EF98D340FD}"/>
              </a:ext>
            </a:extLst>
          </p:cNvPr>
          <p:cNvSpPr/>
          <p:nvPr/>
        </p:nvSpPr>
        <p:spPr>
          <a:xfrm>
            <a:off x="2621211" y="5627727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A7B3F1D-AFA4-44AC-9C52-364601F2C9C0}"/>
              </a:ext>
            </a:extLst>
          </p:cNvPr>
          <p:cNvSpPr/>
          <p:nvPr/>
        </p:nvSpPr>
        <p:spPr>
          <a:xfrm>
            <a:off x="2621211" y="5463659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A54D0F8-C02B-430D-92B2-83FF2EBC4738}"/>
              </a:ext>
            </a:extLst>
          </p:cNvPr>
          <p:cNvSpPr/>
          <p:nvPr/>
        </p:nvSpPr>
        <p:spPr>
          <a:xfrm>
            <a:off x="6816021" y="372252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B7A9356-3710-4AC9-AFC1-EA24FB974FE7}"/>
              </a:ext>
            </a:extLst>
          </p:cNvPr>
          <p:cNvSpPr/>
          <p:nvPr/>
        </p:nvSpPr>
        <p:spPr>
          <a:xfrm>
            <a:off x="6816021" y="355846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66B4FA-6BDB-44FE-A28D-B27DFF11924F}"/>
              </a:ext>
            </a:extLst>
          </p:cNvPr>
          <p:cNvGrpSpPr/>
          <p:nvPr/>
        </p:nvGrpSpPr>
        <p:grpSpPr>
          <a:xfrm>
            <a:off x="3400225" y="1754982"/>
            <a:ext cx="651510" cy="613410"/>
            <a:chOff x="3400225" y="1754982"/>
            <a:chExt cx="651510" cy="613410"/>
          </a:xfrm>
        </p:grpSpPr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83987468-2617-492F-9458-F76A2730FD29}"/>
                </a:ext>
              </a:extLst>
            </p:cNvPr>
            <p:cNvSpPr/>
            <p:nvPr/>
          </p:nvSpPr>
          <p:spPr>
            <a:xfrm>
              <a:off x="3400225" y="1919050"/>
              <a:ext cx="651510" cy="44934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888ED3DD-C908-4DB1-A226-D2CA19E24021}"/>
                </a:ext>
              </a:extLst>
            </p:cNvPr>
            <p:cNvSpPr/>
            <p:nvPr/>
          </p:nvSpPr>
          <p:spPr>
            <a:xfrm>
              <a:off x="3400225" y="1754982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F220A-FD29-40A9-98E8-3A9DEFCD2313}"/>
              </a:ext>
            </a:extLst>
          </p:cNvPr>
          <p:cNvGrpSpPr/>
          <p:nvPr/>
        </p:nvGrpSpPr>
        <p:grpSpPr>
          <a:xfrm>
            <a:off x="1653827" y="1757839"/>
            <a:ext cx="5673790" cy="4062965"/>
            <a:chOff x="1653827" y="1757839"/>
            <a:chExt cx="5673790" cy="40629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0BAE7-38F8-405A-A4A8-3D2BBEB3B0A9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1F76E8-5A66-446B-B603-40E03D1E7A59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ABB309-CC63-4348-A7DA-AA4C67BDCDE6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A4892-0CDD-4080-8803-092815BD694F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2DCCCF-616E-426D-98D2-78D0A4E00D78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4C719E-2E38-4986-B2AA-014655EAC7AB}"/>
              </a:ext>
            </a:extLst>
          </p:cNvPr>
          <p:cNvGrpSpPr/>
          <p:nvPr/>
        </p:nvGrpSpPr>
        <p:grpSpPr>
          <a:xfrm>
            <a:off x="1653827" y="1590473"/>
            <a:ext cx="5673790" cy="4062965"/>
            <a:chOff x="1653827" y="1757839"/>
            <a:chExt cx="5673790" cy="40629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ACC05E-1D2E-40C6-A4B5-4437BC888FDD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59BB32-25A3-4C1F-A448-1F41050D982E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C7CC4B-6485-4E58-B212-5B90C6F22F93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00F45-5719-4C89-AB25-767FD52B25F2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148EBF-23C6-449B-8668-2DC35409312C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37C2507D-6CA8-4469-B5E8-5278BCE0E978}"/>
              </a:ext>
            </a:extLst>
          </p:cNvPr>
          <p:cNvSpPr/>
          <p:nvPr/>
        </p:nvSpPr>
        <p:spPr>
          <a:xfrm>
            <a:off x="4973037" y="4639859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7AA7A7-5E15-4F4F-B218-80390C130F7C}"/>
              </a:ext>
            </a:extLst>
          </p:cNvPr>
          <p:cNvGrpSpPr/>
          <p:nvPr/>
        </p:nvGrpSpPr>
        <p:grpSpPr>
          <a:xfrm>
            <a:off x="5962650" y="5094754"/>
            <a:ext cx="651510" cy="821180"/>
            <a:chOff x="5962650" y="5098433"/>
            <a:chExt cx="651510" cy="8211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850580-DA8C-4A1E-BCF5-DD4C7D567678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55" name="Cylinder 54">
                <a:extLst>
                  <a:ext uri="{FF2B5EF4-FFF2-40B4-BE49-F238E27FC236}">
                    <a16:creationId xmlns:a16="http://schemas.microsoft.com/office/drawing/2014/main" id="{7AC04946-7389-4E8D-9958-2692611F2459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8B310-D8D9-433B-BBF0-951F5AAB6171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213244C9-6901-4F69-A9E9-7303E993C26D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91E0B1-CDC5-423B-994D-A20D4D352E6F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396CF5-2033-4F05-B7E7-088006CDDE08}"/>
              </a:ext>
            </a:extLst>
          </p:cNvPr>
          <p:cNvGrpSpPr/>
          <p:nvPr/>
        </p:nvGrpSpPr>
        <p:grpSpPr>
          <a:xfrm>
            <a:off x="5876925" y="5015977"/>
            <a:ext cx="651510" cy="821180"/>
            <a:chOff x="5962650" y="5098433"/>
            <a:chExt cx="651510" cy="82118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B7F222F-BA4B-410E-A7CF-4C2A3EEBEFF5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72" name="Cylinder 71">
                <a:extLst>
                  <a:ext uri="{FF2B5EF4-FFF2-40B4-BE49-F238E27FC236}">
                    <a16:creationId xmlns:a16="http://schemas.microsoft.com/office/drawing/2014/main" id="{294308BA-44A0-4420-9AB3-AB1F2C634EF8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22DA13E-A894-4D95-8698-1622352F59C0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F753E526-9C41-4755-BB52-ED08D1550C15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9FFF4B-EB24-434B-951B-9D6064BD22F4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E3D6F3A-A648-4D53-9574-7FDCE3E2136F}"/>
              </a:ext>
            </a:extLst>
          </p:cNvPr>
          <p:cNvSpPr/>
          <p:nvPr/>
        </p:nvSpPr>
        <p:spPr>
          <a:xfrm>
            <a:off x="9510744" y="3867071"/>
            <a:ext cx="2054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80%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rqps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!</a:t>
            </a:r>
            <a:endParaRPr lang="en-US" sz="3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450F97-0123-47B0-A954-612FE9D2A124}"/>
              </a:ext>
            </a:extLst>
          </p:cNvPr>
          <p:cNvSpPr/>
          <p:nvPr/>
        </p:nvSpPr>
        <p:spPr>
          <a:xfrm>
            <a:off x="9267503" y="3848705"/>
            <a:ext cx="2541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100%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rqps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16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20143 -0.5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7" grpId="0" animBg="1"/>
      <p:bldP spid="75" grpId="0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26C0FC88-03BE-4803-B4F7-51CF4B866529}"/>
              </a:ext>
            </a:extLst>
          </p:cNvPr>
          <p:cNvSpPr/>
          <p:nvPr/>
        </p:nvSpPr>
        <p:spPr>
          <a:xfrm>
            <a:off x="3012005" y="4733110"/>
            <a:ext cx="1131570" cy="1028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63740B-DEE2-45F0-8A65-C647E041DC77}"/>
              </a:ext>
            </a:extLst>
          </p:cNvPr>
          <p:cNvSpPr/>
          <p:nvPr/>
        </p:nvSpPr>
        <p:spPr>
          <a:xfrm>
            <a:off x="4964430" y="4644390"/>
            <a:ext cx="1131570" cy="1028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2F21AF9-4E99-4280-B91E-C2F86CED7F55}"/>
              </a:ext>
            </a:extLst>
          </p:cNvPr>
          <p:cNvSpPr/>
          <p:nvPr/>
        </p:nvSpPr>
        <p:spPr>
          <a:xfrm>
            <a:off x="5962650" y="544841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5D4DE6E-FE15-42F0-BBE1-D025169A13B7}"/>
              </a:ext>
            </a:extLst>
          </p:cNvPr>
          <p:cNvSpPr/>
          <p:nvPr/>
        </p:nvSpPr>
        <p:spPr>
          <a:xfrm>
            <a:off x="5962650" y="528435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7B87B-7C88-42DF-8334-C0373BEB5C61}"/>
              </a:ext>
            </a:extLst>
          </p:cNvPr>
          <p:cNvSpPr/>
          <p:nvPr/>
        </p:nvSpPr>
        <p:spPr>
          <a:xfrm>
            <a:off x="2023110" y="294894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9C2D5-1C54-4C3F-91EF-4424C4AEF90B}"/>
              </a:ext>
            </a:extLst>
          </p:cNvPr>
          <p:cNvSpPr/>
          <p:nvPr/>
        </p:nvSpPr>
        <p:spPr>
          <a:xfrm>
            <a:off x="3958590" y="1624489"/>
            <a:ext cx="1131570" cy="1028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8C165-B17E-4A9A-8E14-557E1234134A}"/>
              </a:ext>
            </a:extLst>
          </p:cNvPr>
          <p:cNvSpPr/>
          <p:nvPr/>
        </p:nvSpPr>
        <p:spPr>
          <a:xfrm>
            <a:off x="5962650" y="2910364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ADF37F-A612-4CE6-BAD6-51FD295441E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924445" y="1690688"/>
            <a:ext cx="1864975" cy="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59FCB-C418-4995-A9C5-A273CD4CC99C}"/>
              </a:ext>
            </a:extLst>
          </p:cNvPr>
          <p:cNvSpPr/>
          <p:nvPr/>
        </p:nvSpPr>
        <p:spPr>
          <a:xfrm>
            <a:off x="5423315" y="140580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6AF1-67C9-49FC-8D21-9D3065547FE7}"/>
              </a:ext>
            </a:extLst>
          </p:cNvPr>
          <p:cNvSpPr/>
          <p:nvPr/>
        </p:nvSpPr>
        <p:spPr>
          <a:xfrm>
            <a:off x="6106367" y="138489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9DB32-8143-4209-BE4F-389547E5736D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3154680" y="2653189"/>
            <a:ext cx="1369695" cy="8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B9AB6-405B-4D56-AA7D-33C13EC8F474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583305" y="2653189"/>
            <a:ext cx="941070" cy="20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31B33-0D0A-467B-A006-89364999B6F8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524375" y="2653189"/>
            <a:ext cx="1005840" cy="199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55145-AF94-4E36-B90B-C266A2F300B4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4524375" y="2653189"/>
            <a:ext cx="14382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4D53-1715-49F4-834A-0C73DF60DB60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rot="5400000" flipH="1" flipV="1">
            <a:off x="4649085" y="2377829"/>
            <a:ext cx="150650" cy="400070"/>
          </a:xfrm>
          <a:prstGeom prst="curvedConnector3">
            <a:avLst>
              <a:gd name="adj1" fmla="val -3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CCF3AC-2022-4D09-9E92-F5C609C2E3AB}"/>
              </a:ext>
            </a:extLst>
          </p:cNvPr>
          <p:cNvSpPr/>
          <p:nvPr/>
        </p:nvSpPr>
        <p:spPr>
          <a:xfrm>
            <a:off x="1542063" y="3772376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25E056E-FBA3-4D31-AEBE-00503C8FFE20}"/>
              </a:ext>
            </a:extLst>
          </p:cNvPr>
          <p:cNvSpPr/>
          <p:nvPr/>
        </p:nvSpPr>
        <p:spPr>
          <a:xfrm>
            <a:off x="1542063" y="3608308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A54D0F8-C02B-430D-92B2-83FF2EBC4738}"/>
              </a:ext>
            </a:extLst>
          </p:cNvPr>
          <p:cNvSpPr/>
          <p:nvPr/>
        </p:nvSpPr>
        <p:spPr>
          <a:xfrm>
            <a:off x="6816021" y="372252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B7A9356-3710-4AC9-AFC1-EA24FB974FE7}"/>
              </a:ext>
            </a:extLst>
          </p:cNvPr>
          <p:cNvSpPr/>
          <p:nvPr/>
        </p:nvSpPr>
        <p:spPr>
          <a:xfrm>
            <a:off x="6816021" y="355846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66B4FA-6BDB-44FE-A28D-B27DFF11924F}"/>
              </a:ext>
            </a:extLst>
          </p:cNvPr>
          <p:cNvGrpSpPr/>
          <p:nvPr/>
        </p:nvGrpSpPr>
        <p:grpSpPr>
          <a:xfrm>
            <a:off x="3400225" y="1754982"/>
            <a:ext cx="651510" cy="613410"/>
            <a:chOff x="3400225" y="1754982"/>
            <a:chExt cx="651510" cy="613410"/>
          </a:xfrm>
        </p:grpSpPr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83987468-2617-492F-9458-F76A2730FD29}"/>
                </a:ext>
              </a:extLst>
            </p:cNvPr>
            <p:cNvSpPr/>
            <p:nvPr/>
          </p:nvSpPr>
          <p:spPr>
            <a:xfrm>
              <a:off x="3400225" y="1919050"/>
              <a:ext cx="651510" cy="44934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888ED3DD-C908-4DB1-A226-D2CA19E24021}"/>
                </a:ext>
              </a:extLst>
            </p:cNvPr>
            <p:cNvSpPr/>
            <p:nvPr/>
          </p:nvSpPr>
          <p:spPr>
            <a:xfrm>
              <a:off x="3400225" y="1754982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ylinder 26">
            <a:extLst>
              <a:ext uri="{FF2B5EF4-FFF2-40B4-BE49-F238E27FC236}">
                <a16:creationId xmlns:a16="http://schemas.microsoft.com/office/drawing/2014/main" id="{55CC5D67-47BE-4D89-9C93-E0EF98D340FD}"/>
              </a:ext>
            </a:extLst>
          </p:cNvPr>
          <p:cNvSpPr/>
          <p:nvPr/>
        </p:nvSpPr>
        <p:spPr>
          <a:xfrm>
            <a:off x="2621211" y="5627727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A7B3F1D-AFA4-44AC-9C52-364601F2C9C0}"/>
              </a:ext>
            </a:extLst>
          </p:cNvPr>
          <p:cNvSpPr/>
          <p:nvPr/>
        </p:nvSpPr>
        <p:spPr>
          <a:xfrm>
            <a:off x="2621211" y="5463659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DD30FA0-FCBC-45AF-9316-C8E91BCEAF85}"/>
              </a:ext>
            </a:extLst>
          </p:cNvPr>
          <p:cNvSpPr/>
          <p:nvPr/>
        </p:nvSpPr>
        <p:spPr>
          <a:xfrm>
            <a:off x="3012005" y="4721542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F220A-FD29-40A9-98E8-3A9DEFCD2313}"/>
              </a:ext>
            </a:extLst>
          </p:cNvPr>
          <p:cNvGrpSpPr/>
          <p:nvPr/>
        </p:nvGrpSpPr>
        <p:grpSpPr>
          <a:xfrm>
            <a:off x="1653827" y="1757839"/>
            <a:ext cx="5673790" cy="4062965"/>
            <a:chOff x="1653827" y="1757839"/>
            <a:chExt cx="5673790" cy="40629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0BAE7-38F8-405A-A4A8-3D2BBEB3B0A9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1F76E8-5A66-446B-B603-40E03D1E7A59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ABB309-CC63-4348-A7DA-AA4C67BDCDE6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A4892-0CDD-4080-8803-092815BD694F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2DCCCF-616E-426D-98D2-78D0A4E00D78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4C719E-2E38-4986-B2AA-014655EAC7AB}"/>
              </a:ext>
            </a:extLst>
          </p:cNvPr>
          <p:cNvGrpSpPr/>
          <p:nvPr/>
        </p:nvGrpSpPr>
        <p:grpSpPr>
          <a:xfrm>
            <a:off x="1653827" y="1590473"/>
            <a:ext cx="5673790" cy="4062965"/>
            <a:chOff x="1653827" y="1757839"/>
            <a:chExt cx="5673790" cy="40629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ACC05E-1D2E-40C6-A4B5-4437BC888FDD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59BB32-25A3-4C1F-A448-1F41050D982E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C7CC4B-6485-4E58-B212-5B90C6F22F93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00F45-5719-4C89-AB25-767FD52B25F2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148EBF-23C6-449B-8668-2DC35409312C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37C2507D-6CA8-4469-B5E8-5278BCE0E978}"/>
              </a:ext>
            </a:extLst>
          </p:cNvPr>
          <p:cNvSpPr/>
          <p:nvPr/>
        </p:nvSpPr>
        <p:spPr>
          <a:xfrm>
            <a:off x="4973037" y="4639859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7AA7A7-5E15-4F4F-B218-80390C130F7C}"/>
              </a:ext>
            </a:extLst>
          </p:cNvPr>
          <p:cNvGrpSpPr/>
          <p:nvPr/>
        </p:nvGrpSpPr>
        <p:grpSpPr>
          <a:xfrm>
            <a:off x="5962650" y="5094754"/>
            <a:ext cx="651510" cy="821180"/>
            <a:chOff x="5962650" y="5098433"/>
            <a:chExt cx="651510" cy="8211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850580-DA8C-4A1E-BCF5-DD4C7D567678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55" name="Cylinder 54">
                <a:extLst>
                  <a:ext uri="{FF2B5EF4-FFF2-40B4-BE49-F238E27FC236}">
                    <a16:creationId xmlns:a16="http://schemas.microsoft.com/office/drawing/2014/main" id="{7AC04946-7389-4E8D-9958-2692611F2459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8B310-D8D9-433B-BBF0-951F5AAB6171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213244C9-6901-4F69-A9E9-7303E993C26D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91E0B1-CDC5-423B-994D-A20D4D352E6F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6060F7B-650A-4EA4-82DC-52CA2DC663C3}"/>
              </a:ext>
            </a:extLst>
          </p:cNvPr>
          <p:cNvGrpSpPr/>
          <p:nvPr/>
        </p:nvGrpSpPr>
        <p:grpSpPr>
          <a:xfrm>
            <a:off x="2621211" y="5282592"/>
            <a:ext cx="651510" cy="821180"/>
            <a:chOff x="5962650" y="5098433"/>
            <a:chExt cx="651510" cy="82118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5DCA813-A26A-4C6E-83C0-24962E708CCC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88" name="Cylinder 87">
                <a:extLst>
                  <a:ext uri="{FF2B5EF4-FFF2-40B4-BE49-F238E27FC236}">
                    <a16:creationId xmlns:a16="http://schemas.microsoft.com/office/drawing/2014/main" id="{FC0B7E5A-EF40-4BA1-94E9-DF8514115EE2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A0E7F-B38E-4920-83BE-CD9456D6E185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86" name="Cylinder 85">
              <a:extLst>
                <a:ext uri="{FF2B5EF4-FFF2-40B4-BE49-F238E27FC236}">
                  <a16:creationId xmlns:a16="http://schemas.microsoft.com/office/drawing/2014/main" id="{42BCE283-5461-4DBC-B217-280C46B0F13B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582615-C619-4940-8E1E-02F0665A086A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E66C07-2628-48DA-89F1-622A69EEC8EF}"/>
              </a:ext>
            </a:extLst>
          </p:cNvPr>
          <p:cNvSpPr/>
          <p:nvPr/>
        </p:nvSpPr>
        <p:spPr>
          <a:xfrm>
            <a:off x="9510744" y="3867071"/>
            <a:ext cx="2054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60%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rqps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26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0" grpId="0" animBg="1"/>
      <p:bldP spid="83" grpId="0" animBg="1"/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Invariants and Failure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/>
          </a:bodyPr>
          <a:lstStyle/>
          <a:p>
            <a:r>
              <a:rPr lang="en-US" dirty="0"/>
              <a:t>Safety Invariants:</a:t>
            </a:r>
          </a:p>
          <a:p>
            <a:pPr lvl="1"/>
            <a:r>
              <a:rPr lang="en-US" dirty="0"/>
              <a:t>the primary never takes a checkpoint</a:t>
            </a:r>
          </a:p>
          <a:p>
            <a:pPr lvl="1"/>
            <a:r>
              <a:rPr lang="en-US" dirty="0"/>
              <a:t>multiple secondary replicas never take a checkpoint concurrently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Temporal Invariants:</a:t>
            </a:r>
          </a:p>
          <a:p>
            <a:pPr lvl="1"/>
            <a:r>
              <a:rPr lang="en-US" dirty="0"/>
              <a:t>all secondary replicas eventually take a checkpoint</a:t>
            </a:r>
          </a:p>
          <a:p>
            <a:pPr lvl="1"/>
            <a:r>
              <a:rPr lang="en-US" dirty="0"/>
              <a:t>a checkpoint always eventually completes or is aborted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Failure Model:</a:t>
            </a:r>
          </a:p>
          <a:p>
            <a:pPr lvl="1"/>
            <a:r>
              <a:rPr lang="en-US" dirty="0"/>
              <a:t>Replicas crash, then later recover</a:t>
            </a:r>
          </a:p>
          <a:p>
            <a:pPr lvl="1"/>
            <a:r>
              <a:rPr lang="en-US" dirty="0"/>
              <a:t>Network links fail between any two replicas in the cluster, then recover</a:t>
            </a:r>
          </a:p>
          <a:p>
            <a:pPr lvl="1"/>
            <a:r>
              <a:rPr lang="en-US" dirty="0"/>
              <a:t>The rate of passage of time differing between replicas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25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Discarded Implementations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/>
          </a:bodyPr>
          <a:lstStyle/>
          <a:p>
            <a:r>
              <a:rPr lang="en-US" dirty="0"/>
              <a:t>Simple time slice approach</a:t>
            </a:r>
          </a:p>
          <a:p>
            <a:pPr lvl="1"/>
            <a:r>
              <a:rPr lang="en-US" dirty="0"/>
              <a:t>each replica is allocated a slice of time in an uncoordinated round-robin fashion. </a:t>
            </a:r>
          </a:p>
          <a:p>
            <a:pPr lvl="1"/>
            <a:r>
              <a:rPr lang="en-US" dirty="0"/>
              <a:t>Checkpoint time is not known.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Requires coordination to vary time slice size</a:t>
            </a:r>
          </a:p>
          <a:p>
            <a:pPr lvl="1"/>
            <a:r>
              <a:rPr lang="en-US" dirty="0"/>
              <a:t>Local time passage rate can vary between replicas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drift out of coordination</a:t>
            </a:r>
          </a:p>
          <a:p>
            <a:pPr lvl="1"/>
            <a:r>
              <a:rPr lang="en-US" dirty="0"/>
              <a:t>Inefficient: if a replica is down (or for primary) that time-slot is wasted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Pseudo-time slice based on decree numbers instead of real time</a:t>
            </a:r>
          </a:p>
          <a:p>
            <a:pPr lvl="1"/>
            <a:r>
              <a:rPr lang="en-US" dirty="0"/>
              <a:t>The rate of new decrees can vary widely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inconsistent slices to checkpoint.</a:t>
            </a:r>
          </a:p>
          <a:p>
            <a:pPr lvl="1"/>
            <a:r>
              <a:rPr lang="en-US" dirty="0"/>
              <a:t>Still inefficient if replica is down</a:t>
            </a:r>
          </a:p>
          <a:p>
            <a:pPr lvl="1"/>
            <a:r>
              <a:rPr lang="en-US" dirty="0"/>
              <a:t>Replicas can see decrees at different times </a:t>
            </a:r>
            <a:r>
              <a:rPr lang="en-US" dirty="0">
                <a:sym typeface="Wingdings" panose="05000000000000000000" pitchFamily="2" charset="2"/>
              </a:rPr>
              <a:t> incorrect!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21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Selected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Randomized round-robin solution: </a:t>
            </a:r>
          </a:p>
          <a:p>
            <a:pPr lvl="1"/>
            <a:r>
              <a:rPr lang="en-US" dirty="0"/>
              <a:t>Primary selects a secondary replica </a:t>
            </a:r>
            <a:r>
              <a:rPr lang="en-US" dirty="0" err="1"/>
              <a:t>Sx</a:t>
            </a:r>
            <a:r>
              <a:rPr lang="en-US" dirty="0"/>
              <a:t> to take a checkpoint</a:t>
            </a:r>
          </a:p>
          <a:p>
            <a:pPr lvl="1"/>
            <a:r>
              <a:rPr lang="en-US" dirty="0"/>
              <a:t>Weighted so healthier replicas are selected more often. </a:t>
            </a:r>
          </a:p>
          <a:p>
            <a:pPr lvl="1"/>
            <a:r>
              <a:rPr lang="en-US" dirty="0"/>
              <a:t>Primary replicates command to issue a checkpoint </a:t>
            </a:r>
            <a:r>
              <a:rPr lang="en-US" b="1" dirty="0"/>
              <a:t>lease </a:t>
            </a:r>
            <a:r>
              <a:rPr lang="en-US" dirty="0"/>
              <a:t>to </a:t>
            </a:r>
            <a:r>
              <a:rPr lang="en-US" dirty="0" err="1"/>
              <a:t>Sx</a:t>
            </a:r>
            <a:r>
              <a:rPr lang="en-US" dirty="0"/>
              <a:t>.</a:t>
            </a:r>
          </a:p>
          <a:p>
            <a:r>
              <a:rPr lang="en-US" dirty="0"/>
              <a:t>All secondary replicas receive &amp; process the checkpoint lease message</a:t>
            </a:r>
          </a:p>
          <a:p>
            <a:pPr lvl="1"/>
            <a:r>
              <a:rPr lang="en-US" dirty="0"/>
              <a:t>If the checkpoint lease applies to the secondary replica processing the message, it schedules a checkpoint.</a:t>
            </a:r>
          </a:p>
          <a:p>
            <a:pPr lvl="1"/>
            <a:r>
              <a:rPr lang="en-US" dirty="0"/>
              <a:t>Secondary votes to primary carry payload: the last checkpointed decree.</a:t>
            </a:r>
          </a:p>
          <a:p>
            <a:r>
              <a:rPr lang="en-US" dirty="0"/>
              <a:t>Checkpoint Lease Revocation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Primary includes timeout on lease, secondary aborts checkpoint at 70% of it.</a:t>
            </a:r>
            <a:endParaRPr lang="en-US" dirty="0"/>
          </a:p>
          <a:p>
            <a:pPr lvl="1"/>
            <a:r>
              <a:rPr lang="en-US" dirty="0"/>
              <a:t>Adaptive Checkpoint Timeouts </a:t>
            </a:r>
            <a:r>
              <a:rPr lang="en-US" dirty="0">
                <a:sym typeface="Wingdings" panose="05000000000000000000" pitchFamily="2" charset="2"/>
              </a:rPr>
              <a:t> primary can measure how long a checkpoint took</a:t>
            </a:r>
            <a:endParaRPr lang="en-US" dirty="0"/>
          </a:p>
          <a:p>
            <a:r>
              <a:rPr lang="en-US" dirty="0"/>
              <a:t>Lease Handover on Primary Failover</a:t>
            </a:r>
          </a:p>
          <a:p>
            <a:pPr lvl="1"/>
            <a:r>
              <a:rPr lang="en-US" dirty="0"/>
              <a:t>New primary will see the vote sent by previous primary, and will wait for the timeout.</a:t>
            </a:r>
          </a:p>
        </p:txBody>
      </p:sp>
    </p:spTree>
    <p:extLst>
      <p:ext uri="{BB962C8B-B14F-4D97-AF65-F5344CB8AC3E}">
        <p14:creationId xmlns:p14="http://schemas.microsoft.com/office/powerpoint/2010/main" val="284521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Selected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/>
          </a:bodyPr>
          <a:lstStyle/>
          <a:p>
            <a:r>
              <a:rPr lang="en-US" dirty="0"/>
              <a:t>Primary Lacks Knowledge of Lease:</a:t>
            </a:r>
          </a:p>
          <a:p>
            <a:pPr lvl="1"/>
            <a:r>
              <a:rPr lang="en-US" dirty="0"/>
              <a:t>A brand new cluster with no checkpoint lease issued in its history </a:t>
            </a:r>
          </a:p>
          <a:p>
            <a:pPr lvl="1"/>
            <a:r>
              <a:rPr lang="en-US" dirty="0"/>
              <a:t>The following execution trace: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Checkpoint lease given to secondary A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A finishes checkpoint before timeout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dies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recovers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is rehydrated from checkpoint created by secondary A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Leader dies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becomes leader</a:t>
            </a:r>
          </a:p>
          <a:p>
            <a:r>
              <a:rPr lang="en-US" dirty="0"/>
              <a:t>Is it safe for the primary to issue a new lease immediately?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Yes, as long a replica can only become primary after executing all previous decrees.</a:t>
            </a:r>
          </a:p>
        </p:txBody>
      </p:sp>
    </p:spTree>
    <p:extLst>
      <p:ext uri="{BB962C8B-B14F-4D97-AF65-F5344CB8AC3E}">
        <p14:creationId xmlns:p14="http://schemas.microsoft.com/office/powerpoint/2010/main" val="40053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D6F-6C8D-404B-B3AB-F7156303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2003: WS-Transaction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AD10-34DF-41DB-8943-D58858D5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0A59C-4587-4FBC-9CD8-DDC6F90F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44" y="1825625"/>
            <a:ext cx="8678112" cy="41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/>
          </a:bodyPr>
          <a:lstStyle/>
          <a:p>
            <a:r>
              <a:rPr lang="en-US" sz="2000" dirty="0"/>
              <a:t>New Primary discards lease to itself:</a:t>
            </a:r>
          </a:p>
          <a:p>
            <a:pPr lvl="1"/>
            <a:r>
              <a:rPr lang="en-US" sz="1700" dirty="0"/>
              <a:t>If a replica promotes to primary and sees a checkpoint lease extended to itself.</a:t>
            </a:r>
          </a:p>
          <a:p>
            <a:pPr lvl="1"/>
            <a:r>
              <a:rPr lang="en-US" sz="1700" dirty="0"/>
              <a:t>Is it safe for the primary to issue a new lease immediately?</a:t>
            </a:r>
          </a:p>
        </p:txBody>
      </p:sp>
    </p:spTree>
    <p:extLst>
      <p:ext uri="{BB962C8B-B14F-4D97-AF65-F5344CB8AC3E}">
        <p14:creationId xmlns:p14="http://schemas.microsoft.com/office/powerpoint/2010/main" val="1194139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/>
              <a:t>New Primary discards lease to itself:</a:t>
            </a:r>
          </a:p>
          <a:p>
            <a:pPr lvl="1"/>
            <a:r>
              <a:rPr lang="en-US" sz="2700" dirty="0"/>
              <a:t>If a replica promotes to primary and sees a checkpoint lease extended to itself.</a:t>
            </a:r>
          </a:p>
          <a:p>
            <a:pPr lvl="1"/>
            <a:r>
              <a:rPr lang="en-US" sz="2700" dirty="0"/>
              <a:t>Is it safe for the primary to issue a new lease immediately?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No,</a:t>
            </a:r>
            <a:r>
              <a:rPr lang="en-US" sz="3200" dirty="0"/>
              <a:t> </a:t>
            </a:r>
          </a:p>
          <a:p>
            <a:pPr lvl="2"/>
            <a:r>
              <a:rPr lang="en-US" sz="2500" dirty="0"/>
              <a:t>n1 bec</a:t>
            </a:r>
            <a:r>
              <a:rPr lang="en-US" sz="2600" dirty="0"/>
              <a:t>omes leader</a:t>
            </a:r>
          </a:p>
          <a:p>
            <a:pPr lvl="2"/>
            <a:r>
              <a:rPr lang="en-US" sz="2600" dirty="0"/>
              <a:t>n1 send “n2 gets lease”(m1)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n1 gets it</a:t>
            </a:r>
          </a:p>
          <a:p>
            <a:pPr lvl="4"/>
            <a:r>
              <a:rPr lang="en-US" sz="2600" dirty="0"/>
              <a:t>n2 gets “n2 gets lease”</a:t>
            </a:r>
          </a:p>
          <a:p>
            <a:pPr lvl="2"/>
            <a:r>
              <a:rPr lang="en-US" sz="2600" dirty="0"/>
              <a:t>n1 dies</a:t>
            </a:r>
          </a:p>
          <a:p>
            <a:pPr lvl="4"/>
            <a:r>
              <a:rPr lang="en-US" sz="2600" dirty="0"/>
              <a:t>n2 becomes leader (and ignores the current lease)</a:t>
            </a:r>
          </a:p>
          <a:p>
            <a:pPr lvl="4"/>
            <a:r>
              <a:rPr lang="en-US" sz="2600" dirty="0"/>
              <a:t>n2 send “n3 gets lease” (m2)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n2 gets it</a:t>
            </a:r>
          </a:p>
          <a:p>
            <a:pPr lvl="8"/>
            <a:r>
              <a:rPr lang="en-US" sz="2600" dirty="0"/>
              <a:t>n3 gets “n3 gets lease”</a:t>
            </a:r>
          </a:p>
          <a:p>
            <a:pPr lvl="4"/>
            <a:r>
              <a:rPr lang="en-US" sz="2600" dirty="0"/>
              <a:t>n2 dies</a:t>
            </a:r>
          </a:p>
          <a:p>
            <a:pPr lvl="4"/>
            <a:r>
              <a:rPr lang="en-US" sz="2600" dirty="0"/>
              <a:t>n2 recovers and starts from scratch</a:t>
            </a:r>
          </a:p>
          <a:p>
            <a:pPr lvl="4"/>
            <a:r>
              <a:rPr lang="en-US" sz="2600" dirty="0"/>
              <a:t>n2 gets “n2 gets lease” (m1) </a:t>
            </a:r>
          </a:p>
          <a:p>
            <a:pPr marL="1828800" lvl="4" indent="0">
              <a:buNone/>
            </a:pPr>
            <a:r>
              <a:rPr lang="en-US" sz="2600" dirty="0"/>
              <a:t>      --&gt; </a:t>
            </a:r>
            <a:r>
              <a:rPr lang="en-US" sz="2600" dirty="0">
                <a:solidFill>
                  <a:srgbClr val="FF0000"/>
                </a:solidFill>
              </a:rPr>
              <a:t>n2 can take checkpoint</a:t>
            </a:r>
          </a:p>
          <a:p>
            <a:pPr lvl="8"/>
            <a:r>
              <a:rPr lang="en-US" sz="2600" dirty="0"/>
              <a:t>n3 gets “n2 gets lease” (m1) </a:t>
            </a:r>
          </a:p>
          <a:p>
            <a:pPr lvl="8"/>
            <a:r>
              <a:rPr lang="en-US" sz="2600" dirty="0"/>
              <a:t>n3 gets “n3 gets lease” (m2)</a:t>
            </a:r>
          </a:p>
          <a:p>
            <a:pPr marL="3657600" lvl="8" indent="0">
              <a:buNone/>
            </a:pPr>
            <a:r>
              <a:rPr lang="en-US" sz="2600" dirty="0"/>
              <a:t>      --&gt; </a:t>
            </a:r>
            <a:r>
              <a:rPr lang="en-US" sz="2600" dirty="0">
                <a:solidFill>
                  <a:srgbClr val="FF0000"/>
                </a:solidFill>
              </a:rPr>
              <a:t>n3 can take checkpoint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67836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Albert Greenburg</a:t>
            </a:r>
          </a:p>
          <a:p>
            <a:pPr lvl="1"/>
            <a:r>
              <a:rPr lang="en-US" dirty="0"/>
              <a:t>Luis Irun-Briz</a:t>
            </a:r>
          </a:p>
          <a:p>
            <a:pPr lvl="1"/>
            <a:r>
              <a:rPr lang="en-US" dirty="0"/>
              <a:t>Andrew Helwer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 err="1"/>
              <a:t>RingMaster</a:t>
            </a:r>
            <a:endParaRPr lang="en-US" dirty="0"/>
          </a:p>
          <a:p>
            <a:pPr lvl="2"/>
            <a:r>
              <a:rPr lang="en-US" dirty="0"/>
              <a:t>Global replication</a:t>
            </a:r>
          </a:p>
          <a:p>
            <a:pPr lvl="2"/>
            <a:r>
              <a:rPr lang="en-US" dirty="0"/>
              <a:t>Checkpoint coordination</a:t>
            </a:r>
          </a:p>
          <a:p>
            <a:pPr lvl="1"/>
            <a:r>
              <a:rPr lang="en-US" dirty="0"/>
              <a:t>Cloud DNS</a:t>
            </a:r>
          </a:p>
          <a:p>
            <a:pPr lvl="1"/>
            <a:r>
              <a:rPr lang="en-US" dirty="0"/>
              <a:t>Record propagation</a:t>
            </a:r>
          </a:p>
          <a:p>
            <a:pPr lvl="1"/>
            <a:r>
              <a:rPr lang="en-US" dirty="0"/>
              <a:t>Distributed Load Shedding</a:t>
            </a:r>
          </a:p>
          <a:p>
            <a:pPr lvl="1"/>
            <a:r>
              <a:rPr lang="en-US" dirty="0" err="1"/>
              <a:t>MacSec</a:t>
            </a:r>
            <a:r>
              <a:rPr lang="en-US" dirty="0"/>
              <a:t> encryption key rollover orchestration</a:t>
            </a:r>
          </a:p>
          <a:p>
            <a:r>
              <a:rPr lang="en-US" dirty="0"/>
              <a:t>Invariant violations found by TLC:</a:t>
            </a:r>
          </a:p>
          <a:p>
            <a:pPr lvl="1"/>
            <a:r>
              <a:rPr lang="en-US" dirty="0"/>
              <a:t>Checkpoint coordination: A sequence of 12 events would cause two replicas to take a checkpoint at the same time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RingMaster</a:t>
            </a:r>
            <a:r>
              <a:rPr lang="en-US" dirty="0">
                <a:latin typeface="Calibri" panose="020F0502020204030204" pitchFamily="34" charset="0"/>
              </a:rPr>
              <a:t> Global Replication:</a:t>
            </a:r>
            <a:r>
              <a:rPr lang="en-US" dirty="0"/>
              <a:t> accidentally apply a transaction twice.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463121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People: Kapil Agarwal</a:t>
            </a:r>
          </a:p>
          <a:p>
            <a:r>
              <a:rPr lang="en-US" dirty="0"/>
              <a:t>System: TBA</a:t>
            </a:r>
          </a:p>
          <a:p>
            <a:r>
              <a:rPr lang="en-US" dirty="0"/>
              <a:t>Invariant violations found by TLC</a:t>
            </a:r>
          </a:p>
          <a:p>
            <a:pPr lvl="1"/>
            <a:r>
              <a:rPr lang="en-US" dirty="0"/>
              <a:t>4</a:t>
            </a:r>
          </a:p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253100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Dharma Shukla</a:t>
            </a:r>
          </a:p>
          <a:p>
            <a:pPr lvl="1"/>
            <a:r>
              <a:rPr lang="en-US" dirty="0"/>
              <a:t>Karthik Raman</a:t>
            </a:r>
          </a:p>
          <a:p>
            <a:r>
              <a:rPr lang="en-US" dirty="0"/>
              <a:t>System: Strict Convergence on Multi Master System</a:t>
            </a:r>
          </a:p>
        </p:txBody>
      </p:sp>
    </p:spTree>
    <p:extLst>
      <p:ext uri="{BB962C8B-B14F-4D97-AF65-F5344CB8AC3E}">
        <p14:creationId xmlns:p14="http://schemas.microsoft.com/office/powerpoint/2010/main" val="1138731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BF92-FDC0-449E-8624-0A3EEFE8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9841-7738-4699-86E6-8625336B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E5225-CE70-4FA8-99B1-BCCF056D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51"/>
            <a:ext cx="12192000" cy="65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6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28F-1B8D-4109-BE08-B0A231F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Consistency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042B-94A1-4811-9E96-72FA0CE8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</a:t>
            </a:r>
          </a:p>
          <a:p>
            <a:r>
              <a:rPr lang="en-US" dirty="0"/>
              <a:t>Bounded Staleness</a:t>
            </a:r>
          </a:p>
          <a:p>
            <a:r>
              <a:rPr lang="en-US" dirty="0"/>
              <a:t>Eventual Consistency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Consistent Prefix</a:t>
            </a:r>
          </a:p>
        </p:txBody>
      </p:sp>
    </p:spTree>
    <p:extLst>
      <p:ext uri="{BB962C8B-B14F-4D97-AF65-F5344CB8AC3E}">
        <p14:creationId xmlns:p14="http://schemas.microsoft.com/office/powerpoint/2010/main" val="3417044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939-2CA6-49A9-960C-FED7DDB0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87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Cosmos DB Model 0.1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8105E48-9B21-4794-880B-FEFE7F583CA7}"/>
              </a:ext>
            </a:extLst>
          </p:cNvPr>
          <p:cNvSpPr/>
          <p:nvPr/>
        </p:nvSpPr>
        <p:spPr>
          <a:xfrm>
            <a:off x="875074" y="2507221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6809E3-F19D-42F9-9C4E-B8BAAB154FBB}"/>
              </a:ext>
            </a:extLst>
          </p:cNvPr>
          <p:cNvSpPr/>
          <p:nvPr/>
        </p:nvSpPr>
        <p:spPr>
          <a:xfrm>
            <a:off x="1682068" y="137893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A00BB-E925-4FE6-A35A-D87C367DD18C}"/>
              </a:ext>
            </a:extLst>
          </p:cNvPr>
          <p:cNvSpPr/>
          <p:nvPr/>
        </p:nvSpPr>
        <p:spPr>
          <a:xfrm>
            <a:off x="2122062" y="1376480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FEDAF-8953-4F3A-98AC-38C398361396}"/>
              </a:ext>
            </a:extLst>
          </p:cNvPr>
          <p:cNvSpPr/>
          <p:nvPr/>
        </p:nvSpPr>
        <p:spPr>
          <a:xfrm>
            <a:off x="2569432" y="138139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A8A4F-403D-4CC6-9249-C3544BEDDF7C}"/>
              </a:ext>
            </a:extLst>
          </p:cNvPr>
          <p:cNvSpPr/>
          <p:nvPr/>
        </p:nvSpPr>
        <p:spPr>
          <a:xfrm>
            <a:off x="1686987" y="170094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ADE35-7803-43B7-BD03-520859B8A445}"/>
              </a:ext>
            </a:extLst>
          </p:cNvPr>
          <p:cNvSpPr/>
          <p:nvPr/>
        </p:nvSpPr>
        <p:spPr>
          <a:xfrm>
            <a:off x="2126981" y="1698487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4019F-908F-4113-9E05-7DB57FBE485D}"/>
              </a:ext>
            </a:extLst>
          </p:cNvPr>
          <p:cNvSpPr/>
          <p:nvPr/>
        </p:nvSpPr>
        <p:spPr>
          <a:xfrm>
            <a:off x="2574351" y="170340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066DD9C2-267B-49B6-93A1-AE6A2E687A22}"/>
              </a:ext>
            </a:extLst>
          </p:cNvPr>
          <p:cNvSpPr/>
          <p:nvPr/>
        </p:nvSpPr>
        <p:spPr>
          <a:xfrm>
            <a:off x="6285275" y="4149205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1FC48AA-06A9-4F5A-91D5-294DDBDB0439}"/>
              </a:ext>
            </a:extLst>
          </p:cNvPr>
          <p:cNvSpPr/>
          <p:nvPr/>
        </p:nvSpPr>
        <p:spPr>
          <a:xfrm>
            <a:off x="6277904" y="344127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B34BD-B447-42CE-8399-FFC2CB652CAB}"/>
              </a:ext>
            </a:extLst>
          </p:cNvPr>
          <p:cNvCxnSpPr>
            <a:cxnSpLocks/>
          </p:cNvCxnSpPr>
          <p:nvPr/>
        </p:nvCxnSpPr>
        <p:spPr>
          <a:xfrm>
            <a:off x="2814487" y="3652925"/>
            <a:ext cx="3470788" cy="16419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6A7A53-FC90-409B-AE5A-63D1AEE5192E}"/>
              </a:ext>
            </a:extLst>
          </p:cNvPr>
          <p:cNvCxnSpPr>
            <a:cxnSpLocks/>
          </p:cNvCxnSpPr>
          <p:nvPr/>
        </p:nvCxnSpPr>
        <p:spPr>
          <a:xfrm flipV="1">
            <a:off x="2821623" y="1185031"/>
            <a:ext cx="3448661" cy="1918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053FC1-DED3-4F45-983E-B79C3CE8E123}"/>
              </a:ext>
            </a:extLst>
          </p:cNvPr>
          <p:cNvSpPr txBox="1"/>
          <p:nvPr/>
        </p:nvSpPr>
        <p:spPr>
          <a:xfrm>
            <a:off x="1780391" y="1037093"/>
            <a:ext cx="136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Vector Clock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7AC50E-3686-4524-8EA3-CCCEDDB01F3F}"/>
              </a:ext>
            </a:extLst>
          </p:cNvPr>
          <p:cNvSpPr txBox="1"/>
          <p:nvPr/>
        </p:nvSpPr>
        <p:spPr>
          <a:xfrm rot="19834301">
            <a:off x="3471470" y="182002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FE0EC-F1C3-42E5-88B9-3A557145C10A}"/>
              </a:ext>
            </a:extLst>
          </p:cNvPr>
          <p:cNvSpPr txBox="1"/>
          <p:nvPr/>
        </p:nvSpPr>
        <p:spPr>
          <a:xfrm rot="1615887">
            <a:off x="3669590" y="418984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E84A-EC06-4940-B7FD-B1A03B8598F9}"/>
              </a:ext>
            </a:extLst>
          </p:cNvPr>
          <p:cNvCxnSpPr>
            <a:cxnSpLocks/>
          </p:cNvCxnSpPr>
          <p:nvPr/>
        </p:nvCxnSpPr>
        <p:spPr>
          <a:xfrm flipH="1" flipV="1">
            <a:off x="2814487" y="3966068"/>
            <a:ext cx="3463418" cy="16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69D50C-4029-40AD-8270-976D7B0FBCAF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814487" y="1519771"/>
            <a:ext cx="3470788" cy="19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EF1DC9F-AACB-492A-880E-5A631EDA58A8}"/>
              </a:ext>
            </a:extLst>
          </p:cNvPr>
          <p:cNvSpPr txBox="1"/>
          <p:nvPr/>
        </p:nvSpPr>
        <p:spPr>
          <a:xfrm>
            <a:off x="-53939" y="2008941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39769-82AA-4405-BE86-E13E5E0E1B97}"/>
              </a:ext>
            </a:extLst>
          </p:cNvPr>
          <p:cNvSpPr txBox="1"/>
          <p:nvPr/>
        </p:nvSpPr>
        <p:spPr>
          <a:xfrm>
            <a:off x="8217317" y="860149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42978-C2E9-4368-845D-7770374208F4}"/>
              </a:ext>
            </a:extLst>
          </p:cNvPr>
          <p:cNvSpPr/>
          <p:nvPr/>
        </p:nvSpPr>
        <p:spPr>
          <a:xfrm>
            <a:off x="968238" y="489766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56CA78-C2D9-4A9B-8FD2-DA887F8653A1}"/>
              </a:ext>
            </a:extLst>
          </p:cNvPr>
          <p:cNvSpPr/>
          <p:nvPr/>
        </p:nvSpPr>
        <p:spPr>
          <a:xfrm>
            <a:off x="1473373" y="4902825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FF1177-C4E7-49A8-92DB-3CCE68154BF5}"/>
              </a:ext>
            </a:extLst>
          </p:cNvPr>
          <p:cNvSpPr/>
          <p:nvPr/>
        </p:nvSpPr>
        <p:spPr>
          <a:xfrm>
            <a:off x="1877233" y="4902826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E8CCB0-BEB9-4A9B-8EE8-8B9D841D76E1}"/>
              </a:ext>
            </a:extLst>
          </p:cNvPr>
          <p:cNvCxnSpPr>
            <a:stCxn id="8" idx="3"/>
          </p:cNvCxnSpPr>
          <p:nvPr/>
        </p:nvCxnSpPr>
        <p:spPr>
          <a:xfrm flipH="1">
            <a:off x="968238" y="4402389"/>
            <a:ext cx="876543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EA5842-F1F4-42E4-816B-C29AAA07A27E}"/>
              </a:ext>
            </a:extLst>
          </p:cNvPr>
          <p:cNvCxnSpPr>
            <a:stCxn id="8" idx="3"/>
          </p:cNvCxnSpPr>
          <p:nvPr/>
        </p:nvCxnSpPr>
        <p:spPr>
          <a:xfrm>
            <a:off x="1844781" y="4402389"/>
            <a:ext cx="837562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4B31173-0B9A-402A-91E4-4BF43F96132C}"/>
              </a:ext>
            </a:extLst>
          </p:cNvPr>
          <p:cNvSpPr/>
          <p:nvPr/>
        </p:nvSpPr>
        <p:spPr>
          <a:xfrm>
            <a:off x="6607045" y="2564957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LSN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FBDA71-A645-4362-9A48-A0CE2E17F39B}"/>
              </a:ext>
            </a:extLst>
          </p:cNvPr>
          <p:cNvSpPr/>
          <p:nvPr/>
        </p:nvSpPr>
        <p:spPr>
          <a:xfrm>
            <a:off x="7112180" y="2570118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1591A-DCF7-4CCA-A6F0-8AB52F5E6D79}"/>
              </a:ext>
            </a:extLst>
          </p:cNvPr>
          <p:cNvSpPr/>
          <p:nvPr/>
        </p:nvSpPr>
        <p:spPr>
          <a:xfrm>
            <a:off x="7516040" y="2570119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AC868F-9063-455F-BD97-A0B6AEA05100}"/>
              </a:ext>
            </a:extLst>
          </p:cNvPr>
          <p:cNvSpPr/>
          <p:nvPr/>
        </p:nvSpPr>
        <p:spPr>
          <a:xfrm>
            <a:off x="6103144" y="2562501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3081D9-9C4B-4FA0-B1F9-FAE16BF7C43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103144" y="2239295"/>
            <a:ext cx="1144467" cy="31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936898-68D5-474B-B2F6-55818037E70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247611" y="2239295"/>
            <a:ext cx="1081717" cy="3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54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939-2CA6-49A9-960C-FED7DDB0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87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Cosmos DB Model 0.2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8105E48-9B21-4794-880B-FEFE7F583CA7}"/>
              </a:ext>
            </a:extLst>
          </p:cNvPr>
          <p:cNvSpPr/>
          <p:nvPr/>
        </p:nvSpPr>
        <p:spPr>
          <a:xfrm>
            <a:off x="875074" y="2507221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6809E3-F19D-42F9-9C4E-B8BAAB154FBB}"/>
              </a:ext>
            </a:extLst>
          </p:cNvPr>
          <p:cNvSpPr/>
          <p:nvPr/>
        </p:nvSpPr>
        <p:spPr>
          <a:xfrm>
            <a:off x="1682068" y="137893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A00BB-E925-4FE6-A35A-D87C367DD18C}"/>
              </a:ext>
            </a:extLst>
          </p:cNvPr>
          <p:cNvSpPr/>
          <p:nvPr/>
        </p:nvSpPr>
        <p:spPr>
          <a:xfrm>
            <a:off x="2122062" y="1376480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FEDAF-8953-4F3A-98AC-38C398361396}"/>
              </a:ext>
            </a:extLst>
          </p:cNvPr>
          <p:cNvSpPr/>
          <p:nvPr/>
        </p:nvSpPr>
        <p:spPr>
          <a:xfrm>
            <a:off x="2569432" y="138139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A8A4F-403D-4CC6-9249-C3544BEDDF7C}"/>
              </a:ext>
            </a:extLst>
          </p:cNvPr>
          <p:cNvSpPr/>
          <p:nvPr/>
        </p:nvSpPr>
        <p:spPr>
          <a:xfrm>
            <a:off x="1686987" y="170094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ADE35-7803-43B7-BD03-520859B8A445}"/>
              </a:ext>
            </a:extLst>
          </p:cNvPr>
          <p:cNvSpPr/>
          <p:nvPr/>
        </p:nvSpPr>
        <p:spPr>
          <a:xfrm>
            <a:off x="2126981" y="1698487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4019F-908F-4113-9E05-7DB57FBE485D}"/>
              </a:ext>
            </a:extLst>
          </p:cNvPr>
          <p:cNvSpPr/>
          <p:nvPr/>
        </p:nvSpPr>
        <p:spPr>
          <a:xfrm>
            <a:off x="2574351" y="170340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066DD9C2-267B-49B6-93A1-AE6A2E687A22}"/>
              </a:ext>
            </a:extLst>
          </p:cNvPr>
          <p:cNvSpPr/>
          <p:nvPr/>
        </p:nvSpPr>
        <p:spPr>
          <a:xfrm>
            <a:off x="6285275" y="4149205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1FC48AA-06A9-4F5A-91D5-294DDBDB0439}"/>
              </a:ext>
            </a:extLst>
          </p:cNvPr>
          <p:cNvSpPr/>
          <p:nvPr/>
        </p:nvSpPr>
        <p:spPr>
          <a:xfrm>
            <a:off x="6277904" y="344127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B34BD-B447-42CE-8399-FFC2CB652CAB}"/>
              </a:ext>
            </a:extLst>
          </p:cNvPr>
          <p:cNvCxnSpPr>
            <a:cxnSpLocks/>
          </p:cNvCxnSpPr>
          <p:nvPr/>
        </p:nvCxnSpPr>
        <p:spPr>
          <a:xfrm>
            <a:off x="2814487" y="3652925"/>
            <a:ext cx="3470788" cy="16419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6A7A53-FC90-409B-AE5A-63D1AEE5192E}"/>
              </a:ext>
            </a:extLst>
          </p:cNvPr>
          <p:cNvCxnSpPr>
            <a:cxnSpLocks/>
          </p:cNvCxnSpPr>
          <p:nvPr/>
        </p:nvCxnSpPr>
        <p:spPr>
          <a:xfrm flipV="1">
            <a:off x="2821623" y="1185031"/>
            <a:ext cx="3448661" cy="1918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053FC1-DED3-4F45-983E-B79C3CE8E123}"/>
              </a:ext>
            </a:extLst>
          </p:cNvPr>
          <p:cNvSpPr txBox="1"/>
          <p:nvPr/>
        </p:nvSpPr>
        <p:spPr>
          <a:xfrm>
            <a:off x="1780391" y="1037093"/>
            <a:ext cx="136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Vector Clock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7AC50E-3686-4524-8EA3-CCCEDDB01F3F}"/>
              </a:ext>
            </a:extLst>
          </p:cNvPr>
          <p:cNvSpPr txBox="1"/>
          <p:nvPr/>
        </p:nvSpPr>
        <p:spPr>
          <a:xfrm rot="19834301">
            <a:off x="3471470" y="182002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FE0EC-F1C3-42E5-88B9-3A557145C10A}"/>
              </a:ext>
            </a:extLst>
          </p:cNvPr>
          <p:cNvSpPr txBox="1"/>
          <p:nvPr/>
        </p:nvSpPr>
        <p:spPr>
          <a:xfrm rot="1615887">
            <a:off x="3669590" y="418984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E84A-EC06-4940-B7FD-B1A03B8598F9}"/>
              </a:ext>
            </a:extLst>
          </p:cNvPr>
          <p:cNvCxnSpPr>
            <a:cxnSpLocks/>
          </p:cNvCxnSpPr>
          <p:nvPr/>
        </p:nvCxnSpPr>
        <p:spPr>
          <a:xfrm flipH="1" flipV="1">
            <a:off x="2814487" y="3966068"/>
            <a:ext cx="3463418" cy="16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69D50C-4029-40AD-8270-976D7B0FBCAF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814487" y="1519771"/>
            <a:ext cx="3470788" cy="19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EF1DC9F-AACB-492A-880E-5A631EDA58A8}"/>
              </a:ext>
            </a:extLst>
          </p:cNvPr>
          <p:cNvSpPr txBox="1"/>
          <p:nvPr/>
        </p:nvSpPr>
        <p:spPr>
          <a:xfrm>
            <a:off x="-53939" y="2008941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39769-82AA-4405-BE86-E13E5E0E1B97}"/>
              </a:ext>
            </a:extLst>
          </p:cNvPr>
          <p:cNvSpPr txBox="1"/>
          <p:nvPr/>
        </p:nvSpPr>
        <p:spPr>
          <a:xfrm>
            <a:off x="8217317" y="860149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42978-C2E9-4368-845D-7770374208F4}"/>
              </a:ext>
            </a:extLst>
          </p:cNvPr>
          <p:cNvSpPr/>
          <p:nvPr/>
        </p:nvSpPr>
        <p:spPr>
          <a:xfrm>
            <a:off x="968238" y="489766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56CA78-C2D9-4A9B-8FD2-DA887F8653A1}"/>
              </a:ext>
            </a:extLst>
          </p:cNvPr>
          <p:cNvSpPr/>
          <p:nvPr/>
        </p:nvSpPr>
        <p:spPr>
          <a:xfrm>
            <a:off x="1473373" y="4902825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FF1177-C4E7-49A8-92DB-3CCE68154BF5}"/>
              </a:ext>
            </a:extLst>
          </p:cNvPr>
          <p:cNvSpPr/>
          <p:nvPr/>
        </p:nvSpPr>
        <p:spPr>
          <a:xfrm>
            <a:off x="1877233" y="4902826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E8CCB0-BEB9-4A9B-8EE8-8B9D841D76E1}"/>
              </a:ext>
            </a:extLst>
          </p:cNvPr>
          <p:cNvCxnSpPr>
            <a:stCxn id="8" idx="3"/>
          </p:cNvCxnSpPr>
          <p:nvPr/>
        </p:nvCxnSpPr>
        <p:spPr>
          <a:xfrm flipH="1">
            <a:off x="968238" y="4402389"/>
            <a:ext cx="876543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EA5842-F1F4-42E4-816B-C29AAA07A27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44781" y="4402389"/>
            <a:ext cx="1635888" cy="48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2E6EB81-58B9-4E0B-B945-E15737BFC4E3}"/>
              </a:ext>
            </a:extLst>
          </p:cNvPr>
          <p:cNvSpPr/>
          <p:nvPr/>
        </p:nvSpPr>
        <p:spPr>
          <a:xfrm>
            <a:off x="2700326" y="4902825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PREVIOUS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63D179-6BA7-4DFD-AF2D-1414E90C2788}"/>
              </a:ext>
            </a:extLst>
          </p:cNvPr>
          <p:cNvSpPr/>
          <p:nvPr/>
        </p:nvSpPr>
        <p:spPr>
          <a:xfrm>
            <a:off x="5489587" y="2579350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BBDC4-5129-4B91-BF69-0C1FF7E05BD9}"/>
              </a:ext>
            </a:extLst>
          </p:cNvPr>
          <p:cNvSpPr/>
          <p:nvPr/>
        </p:nvSpPr>
        <p:spPr>
          <a:xfrm>
            <a:off x="6470624" y="2577494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D3A426-74EE-4C3E-88AE-340E4C3A01A5}"/>
              </a:ext>
            </a:extLst>
          </p:cNvPr>
          <p:cNvSpPr/>
          <p:nvPr/>
        </p:nvSpPr>
        <p:spPr>
          <a:xfrm>
            <a:off x="6874484" y="2577495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79032-0D8A-477C-BAE6-F76BDC9BA3E5}"/>
              </a:ext>
            </a:extLst>
          </p:cNvPr>
          <p:cNvSpPr/>
          <p:nvPr/>
        </p:nvSpPr>
        <p:spPr>
          <a:xfrm>
            <a:off x="7675455" y="2577494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PREVIOUS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77CB53-54FA-4E13-B87F-09FE31830B4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247611" y="2239295"/>
            <a:ext cx="1232954" cy="3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9DEDA-379B-42F2-A5A7-AA8E9CB51426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5489587" y="2239295"/>
            <a:ext cx="1758024" cy="33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6E2752-F9A7-4026-9DC9-656CDD42D6B6}"/>
              </a:ext>
            </a:extLst>
          </p:cNvPr>
          <p:cNvSpPr/>
          <p:nvPr/>
        </p:nvSpPr>
        <p:spPr>
          <a:xfrm>
            <a:off x="5980354" y="2579707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LSN</a:t>
            </a:r>
          </a:p>
        </p:txBody>
      </p:sp>
    </p:spTree>
    <p:extLst>
      <p:ext uri="{BB962C8B-B14F-4D97-AF65-F5344CB8AC3E}">
        <p14:creationId xmlns:p14="http://schemas.microsoft.com/office/powerpoint/2010/main" val="2923899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939-2CA6-49A9-960C-FED7DDB0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87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Cosmos DB Model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8105E48-9B21-4794-880B-FEFE7F583CA7}"/>
              </a:ext>
            </a:extLst>
          </p:cNvPr>
          <p:cNvSpPr/>
          <p:nvPr/>
        </p:nvSpPr>
        <p:spPr>
          <a:xfrm>
            <a:off x="875074" y="2507221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6809E3-F19D-42F9-9C4E-B8BAAB154FBB}"/>
              </a:ext>
            </a:extLst>
          </p:cNvPr>
          <p:cNvSpPr/>
          <p:nvPr/>
        </p:nvSpPr>
        <p:spPr>
          <a:xfrm>
            <a:off x="1682068" y="137893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A00BB-E925-4FE6-A35A-D87C367DD18C}"/>
              </a:ext>
            </a:extLst>
          </p:cNvPr>
          <p:cNvSpPr/>
          <p:nvPr/>
        </p:nvSpPr>
        <p:spPr>
          <a:xfrm>
            <a:off x="2122062" y="1376480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FEDAF-8953-4F3A-98AC-38C398361396}"/>
              </a:ext>
            </a:extLst>
          </p:cNvPr>
          <p:cNvSpPr/>
          <p:nvPr/>
        </p:nvSpPr>
        <p:spPr>
          <a:xfrm>
            <a:off x="2569432" y="138139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A8A4F-403D-4CC6-9249-C3544BEDDF7C}"/>
              </a:ext>
            </a:extLst>
          </p:cNvPr>
          <p:cNvSpPr/>
          <p:nvPr/>
        </p:nvSpPr>
        <p:spPr>
          <a:xfrm>
            <a:off x="1686987" y="170094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ADE35-7803-43B7-BD03-520859B8A445}"/>
              </a:ext>
            </a:extLst>
          </p:cNvPr>
          <p:cNvSpPr/>
          <p:nvPr/>
        </p:nvSpPr>
        <p:spPr>
          <a:xfrm>
            <a:off x="2126981" y="1698487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4019F-908F-4113-9E05-7DB57FBE485D}"/>
              </a:ext>
            </a:extLst>
          </p:cNvPr>
          <p:cNvSpPr/>
          <p:nvPr/>
        </p:nvSpPr>
        <p:spPr>
          <a:xfrm>
            <a:off x="2574351" y="170340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066DD9C2-267B-49B6-93A1-AE6A2E687A22}"/>
              </a:ext>
            </a:extLst>
          </p:cNvPr>
          <p:cNvSpPr/>
          <p:nvPr/>
        </p:nvSpPr>
        <p:spPr>
          <a:xfrm>
            <a:off x="6285275" y="4149205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3504E-9080-4650-B21D-1A4A859384E3}"/>
              </a:ext>
            </a:extLst>
          </p:cNvPr>
          <p:cNvSpPr/>
          <p:nvPr/>
        </p:nvSpPr>
        <p:spPr>
          <a:xfrm>
            <a:off x="6100924" y="6223045"/>
            <a:ext cx="2263877" cy="40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3062B-3CBE-4CE6-8EA9-26DF28B5007E}"/>
              </a:ext>
            </a:extLst>
          </p:cNvPr>
          <p:cNvSpPr/>
          <p:nvPr/>
        </p:nvSpPr>
        <p:spPr>
          <a:xfrm>
            <a:off x="6110760" y="6223044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FBA38-3870-4636-810D-ED609F29E0F4}"/>
              </a:ext>
            </a:extLst>
          </p:cNvPr>
          <p:cNvSpPr/>
          <p:nvPr/>
        </p:nvSpPr>
        <p:spPr>
          <a:xfrm>
            <a:off x="6300030" y="6220586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9FDDC6-E2F6-4710-83B9-75B2C8E122B7}"/>
              </a:ext>
            </a:extLst>
          </p:cNvPr>
          <p:cNvSpPr/>
          <p:nvPr/>
        </p:nvSpPr>
        <p:spPr>
          <a:xfrm>
            <a:off x="6491761" y="6220587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62C374-66CF-45DF-8D3B-480C14B5C932}"/>
              </a:ext>
            </a:extLst>
          </p:cNvPr>
          <p:cNvSpPr/>
          <p:nvPr/>
        </p:nvSpPr>
        <p:spPr>
          <a:xfrm>
            <a:off x="6658909" y="6225507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A004BD-0B13-46A7-8C0C-60C44390B594}"/>
              </a:ext>
            </a:extLst>
          </p:cNvPr>
          <p:cNvSpPr/>
          <p:nvPr/>
        </p:nvSpPr>
        <p:spPr>
          <a:xfrm>
            <a:off x="6835891" y="6225503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D73B85-904D-414B-8E0A-09BD1368CC54}"/>
              </a:ext>
            </a:extLst>
          </p:cNvPr>
          <p:cNvSpPr/>
          <p:nvPr/>
        </p:nvSpPr>
        <p:spPr>
          <a:xfrm>
            <a:off x="7012872" y="6225506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6930C9-7B79-44BC-8D60-32176BB481F2}"/>
              </a:ext>
            </a:extLst>
          </p:cNvPr>
          <p:cNvSpPr/>
          <p:nvPr/>
        </p:nvSpPr>
        <p:spPr>
          <a:xfrm>
            <a:off x="7187397" y="6223052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1FC48AA-06A9-4F5A-91D5-294DDBDB0439}"/>
              </a:ext>
            </a:extLst>
          </p:cNvPr>
          <p:cNvSpPr/>
          <p:nvPr/>
        </p:nvSpPr>
        <p:spPr>
          <a:xfrm>
            <a:off x="6277904" y="344127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1B86F0-DA0F-4237-8EF1-19AC4F50A609}"/>
              </a:ext>
            </a:extLst>
          </p:cNvPr>
          <p:cNvSpPr/>
          <p:nvPr/>
        </p:nvSpPr>
        <p:spPr>
          <a:xfrm>
            <a:off x="6093553" y="2417967"/>
            <a:ext cx="2263877" cy="40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8580F0-CF0B-4720-AC16-439D55CA65B3}"/>
              </a:ext>
            </a:extLst>
          </p:cNvPr>
          <p:cNvSpPr/>
          <p:nvPr/>
        </p:nvSpPr>
        <p:spPr>
          <a:xfrm>
            <a:off x="6103389" y="2417966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402D0E-C5D3-40CE-812D-529A76D5D1CF}"/>
              </a:ext>
            </a:extLst>
          </p:cNvPr>
          <p:cNvSpPr/>
          <p:nvPr/>
        </p:nvSpPr>
        <p:spPr>
          <a:xfrm>
            <a:off x="6292659" y="2415508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3C1CC0-53B5-4190-8F60-86C7FC495217}"/>
              </a:ext>
            </a:extLst>
          </p:cNvPr>
          <p:cNvSpPr/>
          <p:nvPr/>
        </p:nvSpPr>
        <p:spPr>
          <a:xfrm>
            <a:off x="6484390" y="2415509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A46CEF-3B8B-48C3-B2EC-9CF110F63666}"/>
              </a:ext>
            </a:extLst>
          </p:cNvPr>
          <p:cNvSpPr/>
          <p:nvPr/>
        </p:nvSpPr>
        <p:spPr>
          <a:xfrm>
            <a:off x="6651538" y="2420429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1861FC-86B8-4B47-AE82-6E537C8E82F1}"/>
              </a:ext>
            </a:extLst>
          </p:cNvPr>
          <p:cNvSpPr/>
          <p:nvPr/>
        </p:nvSpPr>
        <p:spPr>
          <a:xfrm>
            <a:off x="6828520" y="2420425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B74B7A-7865-4711-9F62-32474DEC3791}"/>
              </a:ext>
            </a:extLst>
          </p:cNvPr>
          <p:cNvSpPr/>
          <p:nvPr/>
        </p:nvSpPr>
        <p:spPr>
          <a:xfrm>
            <a:off x="7005501" y="2420428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DC5374-386A-478B-80A5-2CAA3F92DDF8}"/>
              </a:ext>
            </a:extLst>
          </p:cNvPr>
          <p:cNvSpPr/>
          <p:nvPr/>
        </p:nvSpPr>
        <p:spPr>
          <a:xfrm>
            <a:off x="7180026" y="2417974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B34BD-B447-42CE-8399-FFC2CB652CAB}"/>
              </a:ext>
            </a:extLst>
          </p:cNvPr>
          <p:cNvCxnSpPr>
            <a:cxnSpLocks/>
          </p:cNvCxnSpPr>
          <p:nvPr/>
        </p:nvCxnSpPr>
        <p:spPr>
          <a:xfrm>
            <a:off x="2814487" y="3652925"/>
            <a:ext cx="3470788" cy="16419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6A7A53-FC90-409B-AE5A-63D1AEE5192E}"/>
              </a:ext>
            </a:extLst>
          </p:cNvPr>
          <p:cNvCxnSpPr>
            <a:cxnSpLocks/>
          </p:cNvCxnSpPr>
          <p:nvPr/>
        </p:nvCxnSpPr>
        <p:spPr>
          <a:xfrm flipV="1">
            <a:off x="2821623" y="1185031"/>
            <a:ext cx="3448661" cy="1918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053FC1-DED3-4F45-983E-B79C3CE8E123}"/>
              </a:ext>
            </a:extLst>
          </p:cNvPr>
          <p:cNvSpPr txBox="1"/>
          <p:nvPr/>
        </p:nvSpPr>
        <p:spPr>
          <a:xfrm>
            <a:off x="1780391" y="1037093"/>
            <a:ext cx="136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Vector Clock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6D1C31-E54F-46ED-B593-7F4BCA7D811B}"/>
              </a:ext>
            </a:extLst>
          </p:cNvPr>
          <p:cNvSpPr/>
          <p:nvPr/>
        </p:nvSpPr>
        <p:spPr>
          <a:xfrm>
            <a:off x="5547858" y="300790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22E446-D0D1-4B90-8135-BFE00E312334}"/>
              </a:ext>
            </a:extLst>
          </p:cNvPr>
          <p:cNvSpPr/>
          <p:nvPr/>
        </p:nvSpPr>
        <p:spPr>
          <a:xfrm>
            <a:off x="6046846" y="3005448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LSN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104D18-AE0D-4118-AD84-37951B7E8CAD}"/>
              </a:ext>
            </a:extLst>
          </p:cNvPr>
          <p:cNvSpPr/>
          <p:nvPr/>
        </p:nvSpPr>
        <p:spPr>
          <a:xfrm>
            <a:off x="6548293" y="3005445"/>
            <a:ext cx="415680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C12B43-5BD3-4457-A493-C3C8A483B55B}"/>
              </a:ext>
            </a:extLst>
          </p:cNvPr>
          <p:cNvCxnSpPr/>
          <p:nvPr/>
        </p:nvCxnSpPr>
        <p:spPr>
          <a:xfrm flipH="1">
            <a:off x="5547858" y="2819401"/>
            <a:ext cx="545695" cy="186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933D8F-4D8C-4C17-80F0-62BD5AFAF6B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191877" y="2821859"/>
            <a:ext cx="938966" cy="1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7AC50E-3686-4524-8EA3-CCCEDDB01F3F}"/>
              </a:ext>
            </a:extLst>
          </p:cNvPr>
          <p:cNvSpPr txBox="1"/>
          <p:nvPr/>
        </p:nvSpPr>
        <p:spPr>
          <a:xfrm rot="19834301">
            <a:off x="3471470" y="182002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FE0EC-F1C3-42E5-88B9-3A557145C10A}"/>
              </a:ext>
            </a:extLst>
          </p:cNvPr>
          <p:cNvSpPr txBox="1"/>
          <p:nvPr/>
        </p:nvSpPr>
        <p:spPr>
          <a:xfrm rot="1615887">
            <a:off x="3669590" y="418984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2B9329-D6DA-4D48-9AA0-8177DC2BA966}"/>
              </a:ext>
            </a:extLst>
          </p:cNvPr>
          <p:cNvSpPr txBox="1"/>
          <p:nvPr/>
        </p:nvSpPr>
        <p:spPr>
          <a:xfrm>
            <a:off x="7824532" y="2843861"/>
            <a:ext cx="19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Tentative Operation Log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E84A-EC06-4940-B7FD-B1A03B8598F9}"/>
              </a:ext>
            </a:extLst>
          </p:cNvPr>
          <p:cNvCxnSpPr>
            <a:cxnSpLocks/>
          </p:cNvCxnSpPr>
          <p:nvPr/>
        </p:nvCxnSpPr>
        <p:spPr>
          <a:xfrm flipH="1" flipV="1">
            <a:off x="2814487" y="3966068"/>
            <a:ext cx="3463418" cy="16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B50834D-3D2A-4BD3-8789-222F6BF5D0F6}"/>
              </a:ext>
            </a:extLst>
          </p:cNvPr>
          <p:cNvSpPr txBox="1"/>
          <p:nvPr/>
        </p:nvSpPr>
        <p:spPr>
          <a:xfrm rot="1615887">
            <a:off x="3458209" y="4712998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Anti-Entropy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69D50C-4029-40AD-8270-976D7B0FBCAF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814487" y="1519771"/>
            <a:ext cx="3470788" cy="19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6C542-64B0-485B-8BA9-C3FD118A6EB7}"/>
              </a:ext>
            </a:extLst>
          </p:cNvPr>
          <p:cNvSpPr txBox="1"/>
          <p:nvPr/>
        </p:nvSpPr>
        <p:spPr>
          <a:xfrm rot="19834301">
            <a:off x="3663492" y="2447910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Anti-Entropy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F1DC9F-AACB-492A-880E-5A631EDA58A8}"/>
              </a:ext>
            </a:extLst>
          </p:cNvPr>
          <p:cNvSpPr txBox="1"/>
          <p:nvPr/>
        </p:nvSpPr>
        <p:spPr>
          <a:xfrm>
            <a:off x="-53939" y="2008941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39769-82AA-4405-BE86-E13E5E0E1B97}"/>
              </a:ext>
            </a:extLst>
          </p:cNvPr>
          <p:cNvSpPr txBox="1"/>
          <p:nvPr/>
        </p:nvSpPr>
        <p:spPr>
          <a:xfrm>
            <a:off x="8217317" y="860149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Apply or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42978-C2E9-4368-845D-7770374208F4}"/>
              </a:ext>
            </a:extLst>
          </p:cNvPr>
          <p:cNvSpPr/>
          <p:nvPr/>
        </p:nvSpPr>
        <p:spPr>
          <a:xfrm>
            <a:off x="968238" y="489766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56CA78-C2D9-4A9B-8FD2-DA887F8653A1}"/>
              </a:ext>
            </a:extLst>
          </p:cNvPr>
          <p:cNvSpPr/>
          <p:nvPr/>
        </p:nvSpPr>
        <p:spPr>
          <a:xfrm>
            <a:off x="1473373" y="4902825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FF1177-C4E7-49A8-92DB-3CCE68154BF5}"/>
              </a:ext>
            </a:extLst>
          </p:cNvPr>
          <p:cNvSpPr/>
          <p:nvPr/>
        </p:nvSpPr>
        <p:spPr>
          <a:xfrm>
            <a:off x="1877233" y="4902826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E8CCB0-BEB9-4A9B-8EE8-8B9D841D76E1}"/>
              </a:ext>
            </a:extLst>
          </p:cNvPr>
          <p:cNvCxnSpPr>
            <a:stCxn id="8" idx="3"/>
          </p:cNvCxnSpPr>
          <p:nvPr/>
        </p:nvCxnSpPr>
        <p:spPr>
          <a:xfrm flipH="1">
            <a:off x="968238" y="4402389"/>
            <a:ext cx="876543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EA5842-F1F4-42E4-816B-C29AAA07A27E}"/>
              </a:ext>
            </a:extLst>
          </p:cNvPr>
          <p:cNvCxnSpPr>
            <a:stCxn id="8" idx="3"/>
          </p:cNvCxnSpPr>
          <p:nvPr/>
        </p:nvCxnSpPr>
        <p:spPr>
          <a:xfrm>
            <a:off x="1844781" y="4402389"/>
            <a:ext cx="837562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27DD99B-D148-4EB4-AFBC-319F8F8CB813}"/>
              </a:ext>
            </a:extLst>
          </p:cNvPr>
          <p:cNvSpPr/>
          <p:nvPr/>
        </p:nvSpPr>
        <p:spPr>
          <a:xfrm>
            <a:off x="6967884" y="3013065"/>
            <a:ext cx="675029" cy="23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7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7708-9542-4D0D-B268-D888E80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April 2015: How AWS Uses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C715-2BBF-420B-ADF1-F0A0385F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B07F6-2B21-4CA0-B912-CCFE280C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11" y="1825625"/>
            <a:ext cx="5127977" cy="41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People</a:t>
            </a:r>
          </a:p>
          <a:p>
            <a:pPr lvl="1"/>
            <a:r>
              <a:rPr lang="en-US"/>
              <a:t>Dharma Shukla</a:t>
            </a:r>
          </a:p>
          <a:p>
            <a:pPr lvl="1"/>
            <a:r>
              <a:rPr lang="en-US"/>
              <a:t>Karthik Raman</a:t>
            </a:r>
          </a:p>
          <a:p>
            <a:r>
              <a:rPr lang="en-US"/>
              <a:t>System: Strict Convergence on Multi Master System</a:t>
            </a:r>
          </a:p>
          <a:p>
            <a:r>
              <a:rPr lang="en-US"/>
              <a:t>Invariant violations found by TLC</a:t>
            </a:r>
          </a:p>
          <a:p>
            <a:pPr lvl="1"/>
            <a:r>
              <a:rPr lang="en-US"/>
              <a:t>0.1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Replicas diverge due to lack of previous image for performing correct undo.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Due to ID conflicts, multi-record correctness issue could happen.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0.2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State replication was not enough.</a:t>
            </a:r>
          </a:p>
          <a:p>
            <a:pPr lvl="3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Missing intermediate version results in divergence.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Multi-record conflicts could result in complex list of previous image map.</a:t>
            </a:r>
            <a:endParaRPr lang="en-US"/>
          </a:p>
          <a:p>
            <a:r>
              <a:rPr lang="en-US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4185288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69A5-F160-4B48-924B-02D28766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A1D0-E40A-4056-B982-E56F9773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is not the problem</a:t>
            </a:r>
          </a:p>
          <a:p>
            <a:r>
              <a:rPr lang="en-US" dirty="0"/>
              <a:t>Starting in isolation is difficult</a:t>
            </a:r>
          </a:p>
          <a:p>
            <a:r>
              <a:rPr lang="en-US" dirty="0"/>
              <a:t>TLC: Anti Runtime</a:t>
            </a:r>
          </a:p>
          <a:p>
            <a:r>
              <a:rPr lang="en-US" dirty="0"/>
              <a:t>Benefits the 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66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49002-21D3-406B-8B99-AF4D24B7C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20AD0C-188A-43E2-8A6A-F46D275F9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130-F53E-4E52-9D78-C67F3388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December 2015: Christmas TLA+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FDBB-F567-4969-A020-EEC46B2A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December 26</a:t>
            </a:r>
            <a:r>
              <a:rPr lang="en-US" baseline="30000"/>
              <a:t>th</a:t>
            </a:r>
            <a:r>
              <a:rPr lang="en-US"/>
              <a:t>: Email from Satya to Me &amp; 20 or so VPs</a:t>
            </a:r>
          </a:p>
          <a:p>
            <a:pPr lvl="1"/>
            <a:r>
              <a:rPr lang="en-US"/>
              <a:t>Not Common</a:t>
            </a:r>
          </a:p>
          <a:p>
            <a:r>
              <a:rPr lang="en-US"/>
              <a:t>TLA+ is Great</a:t>
            </a:r>
          </a:p>
          <a:p>
            <a:r>
              <a:rPr lang="en-US"/>
              <a:t>We should do this</a:t>
            </a:r>
          </a:p>
          <a:p>
            <a:r>
              <a:rPr lang="en-US"/>
              <a:t>Go!</a:t>
            </a:r>
          </a:p>
          <a:p>
            <a:pPr lvl="1"/>
            <a:endParaRPr lang="en-US" baseline="300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BBCD-7C11-4C69-8ABB-4F8E60C5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April 2016: TLA+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AA62-D235-4C6D-9675-577D2F28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Days Lecture &amp; Planned Exercises</a:t>
            </a:r>
          </a:p>
          <a:p>
            <a:r>
              <a:rPr lang="en-US" dirty="0"/>
              <a:t>1 Day Spec’ing</a:t>
            </a:r>
          </a:p>
          <a:p>
            <a:r>
              <a:rPr lang="en-US" dirty="0"/>
              <a:t>Goal: Leave with the start of a spec for a real system</a:t>
            </a:r>
          </a:p>
          <a:p>
            <a:r>
              <a:rPr lang="en-US" dirty="0"/>
              <a:t>80 seats</a:t>
            </a:r>
          </a:p>
          <a:p>
            <a:pPr lvl="1"/>
            <a:r>
              <a:rPr lang="en-US" dirty="0"/>
              <a:t>Significant waitlist</a:t>
            </a:r>
          </a:p>
          <a:p>
            <a:r>
              <a:rPr lang="en-US" dirty="0"/>
              <a:t>50 finished</a:t>
            </a:r>
          </a:p>
          <a:p>
            <a:r>
              <a:rPr lang="en-US" dirty="0"/>
              <a:t>13 Specs Started</a:t>
            </a:r>
          </a:p>
          <a:p>
            <a:r>
              <a:rPr lang="en-US" dirty="0"/>
              <a:t>Now run 3 times</a:t>
            </a:r>
          </a:p>
        </p:txBody>
      </p:sp>
    </p:spTree>
    <p:extLst>
      <p:ext uri="{BB962C8B-B14F-4D97-AF65-F5344CB8AC3E}">
        <p14:creationId xmlns:p14="http://schemas.microsoft.com/office/powerpoint/2010/main" val="376247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B12E-ECA5-4A99-A2C9-8D76987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April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583C-2683-4A0B-9240-201A9F68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TLA+ Workshop</a:t>
            </a:r>
          </a:p>
          <a:p>
            <a:r>
              <a:rPr lang="en-US"/>
              <a:t>Application of TLA+ in production engineering systems</a:t>
            </a:r>
          </a:p>
          <a:p>
            <a:pPr lvl="1"/>
            <a:r>
              <a:rPr lang="en-US"/>
              <a:t>Mostly Azure</a:t>
            </a:r>
          </a:p>
          <a:p>
            <a:r>
              <a:rPr lang="en-US"/>
              <a:t>3 Execs</a:t>
            </a:r>
          </a:p>
          <a:p>
            <a:r>
              <a:rPr lang="en-US"/>
              <a:t>6 Engineers</a:t>
            </a:r>
          </a:p>
          <a:p>
            <a:r>
              <a:rPr lang="en-US"/>
              <a:t>Real specs of real systems finding real bugs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3CE8-16E0-4631-9F92-E351D19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8AFD-E896-4F17-BE17-DCDC2BAE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Service Fabric</a:t>
            </a:r>
          </a:p>
          <a:p>
            <a:r>
              <a:rPr lang="en-US"/>
              <a:t>Azure Batch</a:t>
            </a:r>
          </a:p>
          <a:p>
            <a:r>
              <a:rPr lang="en-US"/>
              <a:t>Azure Storage</a:t>
            </a:r>
          </a:p>
          <a:p>
            <a:r>
              <a:rPr lang="en-US"/>
              <a:t>Azure Networking</a:t>
            </a:r>
          </a:p>
          <a:p>
            <a:r>
              <a:rPr lang="en-US"/>
              <a:t>Azure IoT Hub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Service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Gopal Kakivaya</a:t>
            </a:r>
          </a:p>
          <a:p>
            <a:pPr lvl="1"/>
            <a:r>
              <a:rPr lang="en-US" dirty="0"/>
              <a:t>Tom </a:t>
            </a:r>
            <a:r>
              <a:rPr lang="en-US" dirty="0" err="1"/>
              <a:t>Rodeheffer</a:t>
            </a:r>
            <a:endParaRPr lang="en-US" dirty="0"/>
          </a:p>
          <a:p>
            <a:r>
              <a:rPr lang="en-US" dirty="0"/>
              <a:t>System: Federation Subsystem</a:t>
            </a:r>
          </a:p>
        </p:txBody>
      </p:sp>
    </p:spTree>
    <p:extLst>
      <p:ext uri="{BB962C8B-B14F-4D97-AF65-F5344CB8AC3E}">
        <p14:creationId xmlns:p14="http://schemas.microsoft.com/office/powerpoint/2010/main" val="341007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2953</TotalTime>
  <Words>2183</Words>
  <Application>Microsoft Office PowerPoint</Application>
  <PresentationFormat>Widescreen</PresentationFormat>
  <Paragraphs>530</Paragraphs>
  <Slides>42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Segoe UI</vt:lpstr>
      <vt:lpstr>Segoe UI Light</vt:lpstr>
      <vt:lpstr>Wingdings 3</vt:lpstr>
      <vt:lpstr>Ion</vt:lpstr>
      <vt:lpstr>TLA+ at Microsoft: 16 Years in Production</vt:lpstr>
      <vt:lpstr>2002: Specifying Systems</vt:lpstr>
      <vt:lpstr>2003: WS-Transaction</vt:lpstr>
      <vt:lpstr>April 2015: How AWS Uses Formal Methods</vt:lpstr>
      <vt:lpstr>December 2015: Christmas TLA+</vt:lpstr>
      <vt:lpstr>April 2016: TLA+ School</vt:lpstr>
      <vt:lpstr>April 2018</vt:lpstr>
      <vt:lpstr>Systems</vt:lpstr>
      <vt:lpstr>Product: Service Fabric</vt:lpstr>
      <vt:lpstr>PowerPoint Presentation</vt:lpstr>
      <vt:lpstr>Product: Service Fabric</vt:lpstr>
      <vt:lpstr>Product: Azure Batch</vt:lpstr>
      <vt:lpstr>PoolServer</vt:lpstr>
      <vt:lpstr>What did I get out of my experience</vt:lpstr>
      <vt:lpstr>Product: Azure Batch</vt:lpstr>
      <vt:lpstr>Product: Azure Storage</vt:lpstr>
      <vt:lpstr>PowerPoint Presentation</vt:lpstr>
      <vt:lpstr>Managing Many Paxos Rings</vt:lpstr>
      <vt:lpstr>Safety Violation Discovered by TLC</vt:lpstr>
      <vt:lpstr>Product: Azure Storage</vt:lpstr>
      <vt:lpstr>Product: Azure Networking</vt:lpstr>
      <vt:lpstr>Problem Statement</vt:lpstr>
      <vt:lpstr>Problem Statement</vt:lpstr>
      <vt:lpstr>Problem Statement</vt:lpstr>
      <vt:lpstr>Problem Statement</vt:lpstr>
      <vt:lpstr>Invariants and Failure Model</vt:lpstr>
      <vt:lpstr>Discarded Implementations</vt:lpstr>
      <vt:lpstr>Selected Implementation</vt:lpstr>
      <vt:lpstr>Selected Implementation</vt:lpstr>
      <vt:lpstr>Optimization</vt:lpstr>
      <vt:lpstr>Optimization</vt:lpstr>
      <vt:lpstr>Product: Azure Networking</vt:lpstr>
      <vt:lpstr>Product: Azure IoT</vt:lpstr>
      <vt:lpstr>Product: Cosmos DB</vt:lpstr>
      <vt:lpstr>PowerPoint Presentation</vt:lpstr>
      <vt:lpstr>5 Consistency Levels</vt:lpstr>
      <vt:lpstr>Cosmos DB Model 0.1</vt:lpstr>
      <vt:lpstr>Cosmos DB Model 0.2</vt:lpstr>
      <vt:lpstr>Cosmos DB Model </vt:lpstr>
      <vt:lpstr>Product: Cosmos DB</vt:lpstr>
      <vt:lpstr>Observations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 TLA+ Workshop</dc:title>
  <dc:creator>David Langworthy</dc:creator>
  <cp:lastModifiedBy>David Langworthy</cp:lastModifiedBy>
  <cp:revision>7</cp:revision>
  <dcterms:modified xsi:type="dcterms:W3CDTF">2019-09-11T21:59:45Z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dlan@microsoft.com</vt:lpwstr>
  </property>
  <property fmtid="{D5CDD505-2E9C-101B-9397-08002B2CF9AE}" pid="5" name="MSIP_Label_f42aa342-8706-4288-bd11-ebb85995028c_SetDate">
    <vt:lpwstr>2018-05-21T17:37:00.1023761Z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