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  <p15:guide id="3" orient="horz" pos="5831">
          <p15:clr>
            <a:srgbClr val="A4A3A4"/>
          </p15:clr>
        </p15:guide>
        <p15:guide id="4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1" orient="horz"/>
        <p:guide pos="5760"/>
        <p:guide pos="5831" orient="horz"/>
        <p:guide pos="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6055cdac45_4_59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1" name="Google Shape;1121;g6055cdac45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g6055cdac45_4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6055cdac45_4_69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g6055cdac45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g6055cdac45_4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6055cdac45_4_117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6055cdac45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g6055cdac45_4_1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41bc9ae400_0_3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g41bc9ae4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g41bc9ae400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6055cdac45_4_89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g6055cdac45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6055cdac45_4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055cdac45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6055cdac45_4_106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6055cdac45_4_97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6055cdac45_4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g6055cdac45_4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6055cdac45_4_0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g6055cdac4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6055cdac45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6055cdac45_4_7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g6055cdac4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6055cdac45_4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6050923878_0_2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60509238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g6050923878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6055cdac45_4_18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6055cdac45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g6055cdac45_4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055cdac45_4_141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6055cdac45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6055cdac45_4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6055cdac45_4_42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g6055cdac45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6055cdac45_4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6055cdac45_4_76:notes"/>
          <p:cNvSpPr/>
          <p:nvPr>
            <p:ph idx="2" type="sldImg"/>
          </p:nvPr>
        </p:nvSpPr>
        <p:spPr>
          <a:xfrm>
            <a:off x="381363" y="685800"/>
            <a:ext cx="6095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6055cdac45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g6055cdac45_4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>
  <p:cSld name="Bulle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b="1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687864" y="2438406"/>
            <a:ext cx="15924000" cy="6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•"/>
              <a:defRPr sz="3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libri"/>
              <a:buChar char="‒"/>
              <a:defRPr sz="2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‒"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‒"/>
              <a:defRPr sz="2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map">
  <p:cSld name="Transition map">
    <p:bg>
      <p:bgPr>
        <a:solidFill>
          <a:srgbClr val="008F8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3B66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" name="Google Shape;64;p11"/>
          <p:cNvGrpSpPr/>
          <p:nvPr/>
        </p:nvGrpSpPr>
        <p:grpSpPr>
          <a:xfrm>
            <a:off x="393702" y="508001"/>
            <a:ext cx="17564100" cy="9242446"/>
            <a:chOff x="124" y="160"/>
            <a:chExt cx="5532" cy="2911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124" y="160"/>
              <a:ext cx="2575" cy="2302"/>
              <a:chOff x="124" y="160"/>
              <a:chExt cx="2575" cy="2302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033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>
                <a:off x="103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>
                <a:off x="1033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>
                <a:off x="103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>
                <a:off x="95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>
                <a:off x="1033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>
                <a:off x="103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1033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" name="Google Shape;74;p11"/>
              <p:cNvSpPr/>
              <p:nvPr/>
            </p:nvSpPr>
            <p:spPr>
              <a:xfrm>
                <a:off x="103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11"/>
              <p:cNvSpPr/>
              <p:nvPr/>
            </p:nvSpPr>
            <p:spPr>
              <a:xfrm>
                <a:off x="103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103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103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>
                <a:off x="103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11"/>
              <p:cNvSpPr/>
              <p:nvPr/>
            </p:nvSpPr>
            <p:spPr>
              <a:xfrm>
                <a:off x="1109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1109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1109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1109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>
                <a:off x="1109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11"/>
              <p:cNvSpPr/>
              <p:nvPr/>
            </p:nvSpPr>
            <p:spPr>
              <a:xfrm>
                <a:off x="1109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1109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1109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1109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1033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1109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1109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>
                <a:off x="1109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>
                <a:off x="1109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1109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1109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>
                <a:off x="88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>
                <a:off x="88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118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88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88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88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88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88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88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88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88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88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80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957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95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95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95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95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95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95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88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95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95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95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95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95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1490" y="191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1490" y="174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56" y="66"/>
                    </a:move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1490" y="2091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1490" y="138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13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>
                <a:off x="1490" y="199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>
                <a:off x="1490" y="1125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1490" y="1039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>
                <a:off x="1490" y="2177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>
                <a:off x="1490" y="1298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1490" y="121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1490" y="952"/>
                <a:ext cx="72" cy="61"/>
              </a:xfrm>
              <a:custGeom>
                <a:rect b="b" l="l" r="r" t="t"/>
                <a:pathLst>
                  <a:path extrusionOk="0" h="61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1490" y="25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1490" y="160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1490" y="602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118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1490" y="861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1262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1186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1262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>
                <a:off x="12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12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12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1262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12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12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1186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1186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118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118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118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118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118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118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118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118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118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13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13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133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133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133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133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12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13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13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13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133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13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12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200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200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200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20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35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353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276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276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276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124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28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61" y="66"/>
                    </a:move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>
                <a:off x="728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>
                <a:off x="728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28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28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28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>
                <a:off x="728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>
                <a:off x="728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728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0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0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0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>
                <a:off x="80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>
                <a:off x="728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>
                <a:off x="80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>
                <a:off x="805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80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>
                <a:off x="80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>
                <a:off x="80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>
                <a:off x="80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>
                <a:off x="65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42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>
                <a:off x="12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>
                <a:off x="57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20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276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>
                <a:off x="35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505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>
                <a:off x="505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42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505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>
                <a:off x="42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505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42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5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52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5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5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65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576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576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576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576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2247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32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32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232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2095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2247" y="16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2171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2247" y="25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2247" y="33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2247" y="42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2171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171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171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171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171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54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54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54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54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54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476" y="187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54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254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262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262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262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262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262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262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2623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262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262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232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240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2476" y="178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2476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17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17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1714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17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61" y="61"/>
                    </a:move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171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171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6" name="Google Shape;266;p11"/>
            <p:cNvGrpSpPr/>
            <p:nvPr/>
          </p:nvGrpSpPr>
          <p:grpSpPr>
            <a:xfrm>
              <a:off x="1414" y="160"/>
              <a:ext cx="4242" cy="2911"/>
              <a:chOff x="1414" y="160"/>
              <a:chExt cx="4242" cy="2911"/>
            </a:xfrm>
          </p:grpSpPr>
          <p:sp>
            <p:nvSpPr>
              <p:cNvPr id="267" name="Google Shape;267;p11"/>
              <p:cNvSpPr/>
              <p:nvPr/>
            </p:nvSpPr>
            <p:spPr>
              <a:xfrm>
                <a:off x="171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17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1" y="66"/>
                    </a:move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171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171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1638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17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1790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1790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1790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1790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1790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1790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1790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1790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1790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1790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1714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1790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1790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1562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1562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1562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1562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1562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1562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1562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562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56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562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1562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1562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1562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1562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0" y="67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1562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60" y="66"/>
                    </a:move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1562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0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1562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1562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1562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1562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6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1414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1414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1414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41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141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141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1490" y="2263"/>
                <a:ext cx="72" cy="66"/>
              </a:xfrm>
              <a:custGeom>
                <a:rect b="b" l="l" r="r" t="t"/>
                <a:pathLst>
                  <a:path extrusionOk="0" h="66" w="72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2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1414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414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41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1414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141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1414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1562" y="291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0" y="66"/>
                    </a:lnTo>
                    <a:lnTo>
                      <a:pt x="76" y="35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414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63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163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163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163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163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63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63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63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638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638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63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63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638" y="270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63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1638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1638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163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1638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163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1562" y="3010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0" y="61"/>
                    </a:lnTo>
                    <a:lnTo>
                      <a:pt x="76" y="31"/>
                    </a:lnTo>
                    <a:lnTo>
                      <a:pt x="6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201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2019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201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201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201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201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2019" y="20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2019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2019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2019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194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201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2095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201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2095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209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2095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2095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209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209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1866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866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1866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1790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1866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1866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1866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1866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1866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1866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1866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1866" y="29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1866" y="20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1866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194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194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194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1943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194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194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194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1943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194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194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1943" y="25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1943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1943" y="1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55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512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512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520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520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5280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5280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520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520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5051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5051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4975" y="278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5051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5051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4975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4975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56" y="61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4975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4975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4975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4975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4975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4975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56" y="66"/>
                    </a:move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512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5051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512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512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5051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5432" y="270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5432" y="60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5503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5280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5280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5432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5356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5356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535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5432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5356" y="283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5356" y="274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33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3233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3309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3309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33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33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3309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3309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33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33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3309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33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33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33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33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33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33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33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33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33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3385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3385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3385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3385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3309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33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33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33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33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33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33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3157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3157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3157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3157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3157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3157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3157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3157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3233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2623" y="338"/>
              <a:ext cx="2047" cy="2342"/>
              <a:chOff x="2623" y="338"/>
              <a:chExt cx="2047" cy="2342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3233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3233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3233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3233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3233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3233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3233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3233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3157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3233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323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3233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3233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3233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3233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3233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3609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5" name="Google Shape;485;p11"/>
              <p:cNvSpPr/>
              <p:nvPr/>
            </p:nvSpPr>
            <p:spPr>
              <a:xfrm>
                <a:off x="3609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3609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3609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3609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>
                <a:off x="3609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3609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3609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3609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3532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3532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3532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3609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3609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3685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>
                <a:off x="3685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>
                <a:off x="3609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685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3685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3685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3685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685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3685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685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3685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3532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461" y="147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461" y="112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461" y="121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461" y="164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461" y="1562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461" y="86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461" y="103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461" y="77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461" y="95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3385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532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3532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3532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3532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3532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3461" y="68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3532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3461" y="174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532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532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3532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3532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776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852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852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852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2852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852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852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852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852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52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2852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2852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52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928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52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2928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52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2699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2699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699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699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99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99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2623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699" y="182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2776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2776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2776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2776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2776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2776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2776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2776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2776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2699" y="191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2776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3080" y="248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3080" y="221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3080" y="230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004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080" y="2395"/>
                <a:ext cx="77" cy="67"/>
              </a:xfrm>
              <a:custGeom>
                <a:rect b="b" l="l" r="r" t="t"/>
                <a:pathLst>
                  <a:path extrusionOk="0" h="67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7"/>
                    </a:lnTo>
                    <a:lnTo>
                      <a:pt x="56" y="67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080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080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3080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3080" y="204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3080" y="195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3080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3080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0" name="Google Shape;580;p11"/>
              <p:cNvSpPr/>
              <p:nvPr/>
            </p:nvSpPr>
            <p:spPr>
              <a:xfrm>
                <a:off x="3080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3080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3080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3" name="Google Shape;583;p11"/>
              <p:cNvSpPr/>
              <p:nvPr/>
            </p:nvSpPr>
            <p:spPr>
              <a:xfrm>
                <a:off x="3080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3080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11"/>
              <p:cNvSpPr/>
              <p:nvPr/>
            </p:nvSpPr>
            <p:spPr>
              <a:xfrm>
                <a:off x="3080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3080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3157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3157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3157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3157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3157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3157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3157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3157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3157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3157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3157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2928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3080" y="256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3080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2928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2928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2928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4" name="Google Shape;604;p11"/>
              <p:cNvSpPr/>
              <p:nvPr/>
            </p:nvSpPr>
            <p:spPr>
              <a:xfrm>
                <a:off x="2928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2928" y="195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2928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2928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2928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2928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2928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2928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2928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2928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4" name="Google Shape;614;p11"/>
              <p:cNvSpPr/>
              <p:nvPr/>
            </p:nvSpPr>
            <p:spPr>
              <a:xfrm>
                <a:off x="3157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3004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3004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3004" y="33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8" name="Google Shape;618;p11"/>
              <p:cNvSpPr/>
              <p:nvPr/>
            </p:nvSpPr>
            <p:spPr>
              <a:xfrm>
                <a:off x="3004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004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3004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3004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3004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004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3004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3004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3004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3004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3004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3004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3004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3004" y="226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3004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3004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2928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3004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4447" y="90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4447" y="99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4447" y="82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4447" y="108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4447" y="1171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4447" y="1257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4447" y="729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4447" y="643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4447" y="556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4447" y="169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4447" y="143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4447" y="1522"/>
                <a:ext cx="71" cy="61"/>
              </a:xfrm>
              <a:custGeom>
                <a:rect b="b" l="l" r="r" t="t"/>
                <a:pathLst>
                  <a:path extrusionOk="0" h="61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4447" y="1608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4447" y="1344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4447" y="470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4447" y="2045"/>
                <a:ext cx="71" cy="66"/>
              </a:xfrm>
              <a:custGeom>
                <a:rect b="b" l="l" r="r" t="t"/>
                <a:pathLst>
                  <a:path extrusionOk="0" h="66" w="71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1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4518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4594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4594" y="204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4594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4594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4594" y="221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4594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4594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4594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4594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61" y="67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4594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4594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4594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4594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4594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4594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8" name="Google Shape;668;p11"/>
            <p:cNvGrpSpPr/>
            <p:nvPr/>
          </p:nvGrpSpPr>
          <p:grpSpPr>
            <a:xfrm>
              <a:off x="3685" y="292"/>
              <a:ext cx="1290" cy="2434"/>
              <a:chOff x="3685" y="292"/>
              <a:chExt cx="1290" cy="2434"/>
            </a:xfrm>
          </p:grpSpPr>
          <p:sp>
            <p:nvSpPr>
              <p:cNvPr id="669" name="Google Shape;669;p11"/>
              <p:cNvSpPr/>
              <p:nvPr/>
            </p:nvSpPr>
            <p:spPr>
              <a:xfrm>
                <a:off x="437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437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437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437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437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437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437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437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437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4294" y="383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437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5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437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437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437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1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4294" y="213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4" name="Google Shape;684;p11"/>
              <p:cNvSpPr/>
              <p:nvPr/>
            </p:nvSpPr>
            <p:spPr>
              <a:xfrm>
                <a:off x="437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5" name="Google Shape;685;p11"/>
              <p:cNvSpPr/>
              <p:nvPr/>
            </p:nvSpPr>
            <p:spPr>
              <a:xfrm>
                <a:off x="45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6" name="Google Shape;686;p11"/>
              <p:cNvSpPr/>
              <p:nvPr/>
            </p:nvSpPr>
            <p:spPr>
              <a:xfrm>
                <a:off x="45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45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11"/>
              <p:cNvSpPr/>
              <p:nvPr/>
            </p:nvSpPr>
            <p:spPr>
              <a:xfrm>
                <a:off x="45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9" name="Google Shape;689;p11"/>
              <p:cNvSpPr/>
              <p:nvPr/>
            </p:nvSpPr>
            <p:spPr>
              <a:xfrm>
                <a:off x="45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45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45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4518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4518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45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45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45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45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45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45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45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4371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0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4371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15" y="0"/>
                    </a:moveTo>
                    <a:lnTo>
                      <a:pt x="0" y="36"/>
                    </a:lnTo>
                    <a:lnTo>
                      <a:pt x="15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4899" y="213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4899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4899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4899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4899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6" y="67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4899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76" y="35"/>
                    </a:moveTo>
                    <a:lnTo>
                      <a:pt x="56" y="0"/>
                    </a:lnTo>
                    <a:lnTo>
                      <a:pt x="20" y="0"/>
                    </a:ln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4899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4899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4899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4899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4899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4823" y="261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4899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4823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4823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4823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4823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4823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4823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4823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4899" y="266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4" name="Google Shape;724;p11"/>
              <p:cNvSpPr/>
              <p:nvPr/>
            </p:nvSpPr>
            <p:spPr>
              <a:xfrm>
                <a:off x="4899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5" name="Google Shape;725;p11"/>
              <p:cNvSpPr/>
              <p:nvPr/>
            </p:nvSpPr>
            <p:spPr>
              <a:xfrm>
                <a:off x="4823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6" name="Google Shape;726;p11"/>
              <p:cNvSpPr/>
              <p:nvPr/>
            </p:nvSpPr>
            <p:spPr>
              <a:xfrm>
                <a:off x="474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7" name="Google Shape;727;p11"/>
              <p:cNvSpPr/>
              <p:nvPr/>
            </p:nvSpPr>
            <p:spPr>
              <a:xfrm>
                <a:off x="4747" y="2395"/>
                <a:ext cx="76" cy="67"/>
              </a:xfrm>
              <a:custGeom>
                <a:rect b="b" l="l" r="r" t="t"/>
                <a:pathLst>
                  <a:path extrusionOk="0" h="67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7"/>
                    </a:lnTo>
                    <a:lnTo>
                      <a:pt x="55" y="67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8" name="Google Shape;728;p11"/>
              <p:cNvSpPr/>
              <p:nvPr/>
            </p:nvSpPr>
            <p:spPr>
              <a:xfrm>
                <a:off x="4747" y="248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9" name="Google Shape;729;p11"/>
              <p:cNvSpPr/>
              <p:nvPr/>
            </p:nvSpPr>
            <p:spPr>
              <a:xfrm>
                <a:off x="4670" y="51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0" name="Google Shape;730;p11"/>
              <p:cNvSpPr/>
              <p:nvPr/>
            </p:nvSpPr>
            <p:spPr>
              <a:xfrm>
                <a:off x="4670" y="252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1" name="Google Shape;731;p11"/>
              <p:cNvSpPr/>
              <p:nvPr/>
            </p:nvSpPr>
            <p:spPr>
              <a:xfrm>
                <a:off x="4670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2" name="Google Shape;732;p11"/>
              <p:cNvSpPr/>
              <p:nvPr/>
            </p:nvSpPr>
            <p:spPr>
              <a:xfrm>
                <a:off x="4670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4670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670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4670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4670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0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4670" y="235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4670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5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4670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6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594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6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4670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670" y="2441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61" y="61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4594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4670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61" y="66"/>
                    </a:lnTo>
                    <a:lnTo>
                      <a:pt x="77" y="31"/>
                    </a:lnTo>
                    <a:lnTo>
                      <a:pt x="6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747" y="256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823" y="252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74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4823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823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4823" y="235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4823" y="244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4823" y="217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474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5" y="61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474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474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474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0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4747" y="230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8" name="Google Shape;758;p11"/>
              <p:cNvSpPr/>
              <p:nvPr/>
            </p:nvSpPr>
            <p:spPr>
              <a:xfrm>
                <a:off x="474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6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9" name="Google Shape;759;p11"/>
              <p:cNvSpPr/>
              <p:nvPr/>
            </p:nvSpPr>
            <p:spPr>
              <a:xfrm>
                <a:off x="474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1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474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1" name="Google Shape;761;p11"/>
              <p:cNvSpPr/>
              <p:nvPr/>
            </p:nvSpPr>
            <p:spPr>
              <a:xfrm>
                <a:off x="474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5" y="66"/>
                    </a:lnTo>
                    <a:lnTo>
                      <a:pt x="76" y="35"/>
                    </a:lnTo>
                    <a:lnTo>
                      <a:pt x="55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2" name="Google Shape;762;p11"/>
              <p:cNvSpPr/>
              <p:nvPr/>
            </p:nvSpPr>
            <p:spPr>
              <a:xfrm>
                <a:off x="4823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3837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3837" y="55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3837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3837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3837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8" name="Google Shape;768;p11"/>
              <p:cNvSpPr/>
              <p:nvPr/>
            </p:nvSpPr>
            <p:spPr>
              <a:xfrm>
                <a:off x="3837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3837" y="72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>
                <a:off x="3837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1" name="Google Shape;771;p11"/>
              <p:cNvSpPr/>
              <p:nvPr/>
            </p:nvSpPr>
            <p:spPr>
              <a:xfrm>
                <a:off x="3837" y="82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2" name="Google Shape;772;p11"/>
              <p:cNvSpPr/>
              <p:nvPr/>
            </p:nvSpPr>
            <p:spPr>
              <a:xfrm>
                <a:off x="3837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3" name="Google Shape;773;p11"/>
              <p:cNvSpPr/>
              <p:nvPr/>
            </p:nvSpPr>
            <p:spPr>
              <a:xfrm>
                <a:off x="3837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4" name="Google Shape;774;p11"/>
              <p:cNvSpPr/>
              <p:nvPr/>
            </p:nvSpPr>
            <p:spPr>
              <a:xfrm>
                <a:off x="3837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5" name="Google Shape;775;p11"/>
              <p:cNvSpPr/>
              <p:nvPr/>
            </p:nvSpPr>
            <p:spPr>
              <a:xfrm>
                <a:off x="3990" y="152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11"/>
              <p:cNvSpPr/>
              <p:nvPr/>
            </p:nvSpPr>
            <p:spPr>
              <a:xfrm>
                <a:off x="3837" y="187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>
                <a:off x="3990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8" name="Google Shape;778;p11"/>
              <p:cNvSpPr/>
              <p:nvPr/>
            </p:nvSpPr>
            <p:spPr>
              <a:xfrm>
                <a:off x="3913" y="174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3913" y="60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3913" y="68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3913" y="129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3913" y="138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3913" y="77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3913" y="156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3913" y="164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3913" y="147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3913" y="95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3913" y="86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3913" y="1125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3913" y="103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3913" y="1212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3761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3685" y="160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0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3761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3685" y="383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61" y="61"/>
                    </a:lnTo>
                    <a:lnTo>
                      <a:pt x="76" y="31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3685" y="64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61" y="66"/>
                    </a:lnTo>
                    <a:lnTo>
                      <a:pt x="76" y="35"/>
                    </a:lnTo>
                    <a:lnTo>
                      <a:pt x="61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3761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3761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3761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3761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61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3761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3761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837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3761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3761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3761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761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761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3837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3837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4142" y="29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4218" y="199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4218" y="191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4142" y="178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4142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218" y="182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218" y="164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218" y="60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4218" y="51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4218" y="68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4218" y="174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4218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4218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4218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4218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4218" y="86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4218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4218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218" y="77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5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4218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4218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1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4294" y="729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4294" y="134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4294" y="187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4218" y="42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1" y="0"/>
                    </a:moveTo>
                    <a:lnTo>
                      <a:pt x="0" y="36"/>
                    </a:lnTo>
                    <a:lnTo>
                      <a:pt x="21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4294" y="178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294" y="143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4294" y="1522"/>
                <a:ext cx="77" cy="61"/>
              </a:xfrm>
              <a:custGeom>
                <a:rect b="b" l="l" r="r" t="t"/>
                <a:pathLst>
                  <a:path extrusionOk="0" h="61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1"/>
                    </a:lnTo>
                    <a:lnTo>
                      <a:pt x="56" y="61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4294" y="1694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4294" y="1608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4218" y="2091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1" y="0"/>
                    </a:moveTo>
                    <a:lnTo>
                      <a:pt x="0" y="30"/>
                    </a:lnTo>
                    <a:lnTo>
                      <a:pt x="21" y="61"/>
                    </a:lnTo>
                    <a:lnTo>
                      <a:pt x="56" y="61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4294" y="99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6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6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294" y="90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294" y="108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294" y="1171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4294" y="82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4294" y="470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0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0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4294" y="1257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4294" y="556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1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1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4294" y="643"/>
                <a:ext cx="77" cy="66"/>
              </a:xfrm>
              <a:custGeom>
                <a:rect b="b" l="l" r="r" t="t"/>
                <a:pathLst>
                  <a:path extrusionOk="0" h="66" w="77">
                    <a:moveTo>
                      <a:pt x="16" y="0"/>
                    </a:moveTo>
                    <a:lnTo>
                      <a:pt x="0" y="35"/>
                    </a:lnTo>
                    <a:lnTo>
                      <a:pt x="16" y="66"/>
                    </a:lnTo>
                    <a:lnTo>
                      <a:pt x="56" y="66"/>
                    </a:lnTo>
                    <a:lnTo>
                      <a:pt x="77" y="35"/>
                    </a:lnTo>
                    <a:lnTo>
                      <a:pt x="5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990" y="143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4066" y="1476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4066" y="156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4066" y="138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4066" y="1125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4066" y="1039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4066" y="952"/>
                <a:ext cx="76" cy="61"/>
              </a:xfrm>
              <a:custGeom>
                <a:rect b="b" l="l" r="r" t="t"/>
                <a:pathLst>
                  <a:path extrusionOk="0" h="61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1"/>
                    </a:lnTo>
                    <a:lnTo>
                      <a:pt x="56" y="61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066" y="1298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066" y="1212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3990" y="47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3990" y="169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3990" y="1344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3990" y="1171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3990" y="1080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5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5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3990" y="125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1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1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3990" y="993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6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6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3990" y="907"/>
                <a:ext cx="76" cy="66"/>
              </a:xfrm>
              <a:custGeom>
                <a:rect b="b" l="l" r="r" t="t"/>
                <a:pathLst>
                  <a:path extrusionOk="0" h="66" w="76">
                    <a:moveTo>
                      <a:pt x="20" y="0"/>
                    </a:moveTo>
                    <a:lnTo>
                      <a:pt x="0" y="30"/>
                    </a:lnTo>
                    <a:lnTo>
                      <a:pt x="20" y="66"/>
                    </a:lnTo>
                    <a:lnTo>
                      <a:pt x="56" y="66"/>
                    </a:lnTo>
                    <a:lnTo>
                      <a:pt x="76" y="30"/>
                    </a:lnTo>
                    <a:lnTo>
                      <a:pt x="56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>
                  <a:alpha val="14901"/>
                </a:schemeClr>
              </a:solidFill>
              <a:ln>
                <a:noFill/>
              </a:ln>
            </p:spPr>
            <p:txBody>
              <a:bodyPr anchorCtr="0" anchor="t" bIns="91400" lIns="182850" spcFirstLastPara="1" rIns="182850" wrap="square" tIns="914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69" name="Google Shape;869;p11"/>
            <p:cNvSpPr/>
            <p:nvPr/>
          </p:nvSpPr>
          <p:spPr>
            <a:xfrm>
              <a:off x="3990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990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990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3990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4066" y="86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4142" y="108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4142" y="72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4142" y="82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4142" y="90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4142" y="1171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4142" y="99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4142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414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4066" y="1649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4066" y="42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4142" y="1522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0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4142" y="134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4142" y="1694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4142" y="143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142" y="160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4142" y="1257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4066" y="775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406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4066" y="602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4066" y="688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957" y="643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5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957" y="47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0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0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1338" y="251"/>
              <a:ext cx="76" cy="66"/>
            </a:xfrm>
            <a:custGeom>
              <a:rect b="b" l="l" r="r" t="t"/>
              <a:pathLst>
                <a:path extrusionOk="0" h="66" w="76">
                  <a:moveTo>
                    <a:pt x="15" y="0"/>
                  </a:moveTo>
                  <a:lnTo>
                    <a:pt x="0" y="31"/>
                  </a:lnTo>
                  <a:lnTo>
                    <a:pt x="15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1262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1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1490" y="338"/>
              <a:ext cx="72" cy="66"/>
            </a:xfrm>
            <a:custGeom>
              <a:rect b="b" l="l" r="r" t="t"/>
              <a:pathLst>
                <a:path extrusionOk="0" h="66" w="72">
                  <a:moveTo>
                    <a:pt x="16" y="0"/>
                  </a:moveTo>
                  <a:lnTo>
                    <a:pt x="0" y="30"/>
                  </a:lnTo>
                  <a:lnTo>
                    <a:pt x="16" y="66"/>
                  </a:lnTo>
                  <a:lnTo>
                    <a:pt x="56" y="66"/>
                  </a:lnTo>
                  <a:lnTo>
                    <a:pt x="72" y="30"/>
                  </a:lnTo>
                  <a:lnTo>
                    <a:pt x="5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1033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1" y="66"/>
                  </a:move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1" y="0"/>
                  </a:lnTo>
                  <a:lnTo>
                    <a:pt x="0" y="36"/>
                  </a:lnTo>
                  <a:lnTo>
                    <a:pt x="21" y="66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1262" y="20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66"/>
                  </a:moveTo>
                  <a:lnTo>
                    <a:pt x="56" y="66"/>
                  </a:lnTo>
                  <a:lnTo>
                    <a:pt x="76" y="35"/>
                  </a:lnTo>
                  <a:lnTo>
                    <a:pt x="56" y="0"/>
                  </a:lnTo>
                  <a:lnTo>
                    <a:pt x="20" y="0"/>
                  </a:lnTo>
                  <a:lnTo>
                    <a:pt x="0" y="35"/>
                  </a:lnTo>
                  <a:lnTo>
                    <a:pt x="20" y="66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1186" y="510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6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6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805" y="556"/>
              <a:ext cx="76" cy="66"/>
            </a:xfrm>
            <a:custGeom>
              <a:rect b="b" l="l" r="r" t="t"/>
              <a:pathLst>
                <a:path extrusionOk="0" h="66" w="76">
                  <a:moveTo>
                    <a:pt x="20" y="0"/>
                  </a:moveTo>
                  <a:lnTo>
                    <a:pt x="0" y="31"/>
                  </a:lnTo>
                  <a:lnTo>
                    <a:pt x="20" y="66"/>
                  </a:lnTo>
                  <a:lnTo>
                    <a:pt x="56" y="66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2928" y="383"/>
              <a:ext cx="76" cy="61"/>
            </a:xfrm>
            <a:custGeom>
              <a:rect b="b" l="l" r="r" t="t"/>
              <a:pathLst>
                <a:path extrusionOk="0" h="61" w="76">
                  <a:moveTo>
                    <a:pt x="20" y="0"/>
                  </a:moveTo>
                  <a:lnTo>
                    <a:pt x="0" y="31"/>
                  </a:lnTo>
                  <a:lnTo>
                    <a:pt x="20" y="61"/>
                  </a:lnTo>
                  <a:lnTo>
                    <a:pt x="56" y="61"/>
                  </a:lnTo>
                  <a:lnTo>
                    <a:pt x="76" y="31"/>
                  </a:lnTo>
                  <a:lnTo>
                    <a:pt x="5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>
                <a:alpha val="14901"/>
              </a:schemeClr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04" name="Google Shape;904;p11"/>
          <p:cNvSpPr txBox="1"/>
          <p:nvPr>
            <p:ph idx="1" type="body"/>
          </p:nvPr>
        </p:nvSpPr>
        <p:spPr>
          <a:xfrm>
            <a:off x="1437640" y="1478283"/>
            <a:ext cx="139446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05" name="Google Shape;905;p11"/>
          <p:cNvSpPr txBox="1"/>
          <p:nvPr>
            <p:ph idx="2" type="body"/>
          </p:nvPr>
        </p:nvSpPr>
        <p:spPr>
          <a:xfrm>
            <a:off x="1437640" y="6348809"/>
            <a:ext cx="103734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b="0" sz="48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pic>
        <p:nvPicPr>
          <p:cNvPr id="906" name="Google Shape;9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 center">
  <p:cSld name="Transition center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2"/>
          <p:cNvSpPr/>
          <p:nvPr/>
        </p:nvSpPr>
        <p:spPr>
          <a:xfrm>
            <a:off x="0" y="0"/>
            <a:ext cx="18288000" cy="103044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9" name="Google Shape;909;p12"/>
          <p:cNvPicPr preferRelativeResize="0"/>
          <p:nvPr/>
        </p:nvPicPr>
        <p:blipFill rotWithShape="1">
          <a:blip r:embed="rId2">
            <a:alphaModFix/>
          </a:blip>
          <a:srcRect b="0" l="3462" r="3461" t="0"/>
          <a:stretch/>
        </p:blipFill>
        <p:spPr>
          <a:xfrm>
            <a:off x="0" y="17626"/>
            <a:ext cx="18288000" cy="10273948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12"/>
          <p:cNvSpPr txBox="1"/>
          <p:nvPr>
            <p:ph type="title"/>
          </p:nvPr>
        </p:nvSpPr>
        <p:spPr>
          <a:xfrm>
            <a:off x="1295400" y="2825615"/>
            <a:ext cx="15697200" cy="4635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0" spcFirstLastPara="1" rIns="0" wrap="square" tIns="91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11" name="Google Shape;9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3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2">
  <p:cSld name="Image with Caption 2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4"/>
          <p:cNvSpPr/>
          <p:nvPr>
            <p:ph idx="2" type="pic"/>
          </p:nvPr>
        </p:nvSpPr>
        <p:spPr>
          <a:xfrm>
            <a:off x="9140824" y="0"/>
            <a:ext cx="9147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6" name="Google Shape;916;p14"/>
          <p:cNvSpPr txBox="1"/>
          <p:nvPr>
            <p:ph idx="1" type="body"/>
          </p:nvPr>
        </p:nvSpPr>
        <p:spPr>
          <a:xfrm>
            <a:off x="970072" y="1249680"/>
            <a:ext cx="7176000" cy="75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b="1" sz="7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3">
  <p:cSld name="Image with Caption 3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5"/>
          <p:cNvSpPr/>
          <p:nvPr>
            <p:ph idx="2" type="pic"/>
          </p:nvPr>
        </p:nvSpPr>
        <p:spPr>
          <a:xfrm>
            <a:off x="9140824" y="0"/>
            <a:ext cx="9147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19" name="Google Shape;919;p15"/>
          <p:cNvSpPr txBox="1"/>
          <p:nvPr>
            <p:ph idx="1" type="body"/>
          </p:nvPr>
        </p:nvSpPr>
        <p:spPr>
          <a:xfrm>
            <a:off x="886096" y="680516"/>
            <a:ext cx="75318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20" name="Google Shape;920;p15"/>
          <p:cNvSpPr txBox="1"/>
          <p:nvPr>
            <p:ph idx="3" type="body"/>
          </p:nvPr>
        </p:nvSpPr>
        <p:spPr>
          <a:xfrm>
            <a:off x="886096" y="2185168"/>
            <a:ext cx="7531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21" name="Google Shape;921;p15"/>
          <p:cNvSpPr txBox="1"/>
          <p:nvPr>
            <p:ph idx="4" type="body"/>
          </p:nvPr>
        </p:nvSpPr>
        <p:spPr>
          <a:xfrm>
            <a:off x="897100" y="3116430"/>
            <a:ext cx="7537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4">
  <p:cSld name="Image with Caption 4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6"/>
          <p:cNvSpPr/>
          <p:nvPr/>
        </p:nvSpPr>
        <p:spPr>
          <a:xfrm>
            <a:off x="9144000" y="4758"/>
            <a:ext cx="91440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16"/>
          <p:cNvSpPr/>
          <p:nvPr>
            <p:ph idx="2" type="pic"/>
          </p:nvPr>
        </p:nvSpPr>
        <p:spPr>
          <a:xfrm>
            <a:off x="9140824" y="0"/>
            <a:ext cx="9147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25" name="Google Shape;925;p16"/>
          <p:cNvSpPr txBox="1"/>
          <p:nvPr>
            <p:ph idx="1" type="body"/>
          </p:nvPr>
        </p:nvSpPr>
        <p:spPr>
          <a:xfrm>
            <a:off x="886096" y="680516"/>
            <a:ext cx="75318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26" name="Google Shape;926;p16"/>
          <p:cNvSpPr txBox="1"/>
          <p:nvPr>
            <p:ph idx="3" type="body"/>
          </p:nvPr>
        </p:nvSpPr>
        <p:spPr>
          <a:xfrm>
            <a:off x="886096" y="2185168"/>
            <a:ext cx="7531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27" name="Google Shape;927;p16"/>
          <p:cNvSpPr txBox="1"/>
          <p:nvPr>
            <p:ph idx="4" type="body"/>
          </p:nvPr>
        </p:nvSpPr>
        <p:spPr>
          <a:xfrm>
            <a:off x="897100" y="3116430"/>
            <a:ext cx="7537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–"/>
              <a:defRPr sz="2200"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 - Dark">
  <p:cSld name="Image with Caption 4_1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7"/>
          <p:cNvSpPr/>
          <p:nvPr/>
        </p:nvSpPr>
        <p:spPr>
          <a:xfrm>
            <a:off x="-8238" y="0"/>
            <a:ext cx="18296400" cy="102870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17"/>
          <p:cNvSpPr/>
          <p:nvPr/>
        </p:nvSpPr>
        <p:spPr>
          <a:xfrm>
            <a:off x="9144000" y="4758"/>
            <a:ext cx="91440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17"/>
          <p:cNvSpPr/>
          <p:nvPr>
            <p:ph idx="2" type="pic"/>
          </p:nvPr>
        </p:nvSpPr>
        <p:spPr>
          <a:xfrm>
            <a:off x="9140824" y="0"/>
            <a:ext cx="9147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2" name="Google Shape;932;p17"/>
          <p:cNvSpPr txBox="1"/>
          <p:nvPr>
            <p:ph idx="1" type="body"/>
          </p:nvPr>
        </p:nvSpPr>
        <p:spPr>
          <a:xfrm>
            <a:off x="886096" y="680516"/>
            <a:ext cx="75318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33" name="Google Shape;933;p17"/>
          <p:cNvSpPr txBox="1"/>
          <p:nvPr>
            <p:ph idx="3" type="body"/>
          </p:nvPr>
        </p:nvSpPr>
        <p:spPr>
          <a:xfrm>
            <a:off x="886096" y="2185168"/>
            <a:ext cx="7531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pen Sans"/>
              <a:buNone/>
              <a:defRPr sz="36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34" name="Google Shape;934;p17"/>
          <p:cNvSpPr txBox="1"/>
          <p:nvPr>
            <p:ph idx="4" type="body"/>
          </p:nvPr>
        </p:nvSpPr>
        <p:spPr>
          <a:xfrm>
            <a:off x="897100" y="3116430"/>
            <a:ext cx="7537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sz="2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–"/>
              <a:defRPr sz="2200"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">
  <p:cSld name="Image with Caption">
    <p:bg>
      <p:bgPr>
        <a:solidFill>
          <a:schemeClr val="lt1"/>
        </a:soli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8"/>
          <p:cNvSpPr/>
          <p:nvPr/>
        </p:nvSpPr>
        <p:spPr>
          <a:xfrm>
            <a:off x="6352" y="0"/>
            <a:ext cx="91410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7" name="Google Shape;937;p18"/>
          <p:cNvSpPr/>
          <p:nvPr/>
        </p:nvSpPr>
        <p:spPr>
          <a:xfrm>
            <a:off x="9147176" y="0"/>
            <a:ext cx="91410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18"/>
          <p:cNvSpPr txBox="1"/>
          <p:nvPr>
            <p:ph type="title"/>
          </p:nvPr>
        </p:nvSpPr>
        <p:spPr>
          <a:xfrm>
            <a:off x="10469880" y="1569724"/>
            <a:ext cx="6903600" cy="71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18"/>
          <p:cNvSpPr/>
          <p:nvPr>
            <p:ph idx="2" type="pic"/>
          </p:nvPr>
        </p:nvSpPr>
        <p:spPr>
          <a:xfrm>
            <a:off x="917576" y="1492959"/>
            <a:ext cx="7269600" cy="7307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0" name="Google Shape;940;p18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1" name="Google Shape;9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Image with logo">
  <p:cSld name="Device Image with logo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9"/>
          <p:cNvSpPr/>
          <p:nvPr/>
        </p:nvSpPr>
        <p:spPr>
          <a:xfrm>
            <a:off x="0" y="4758"/>
            <a:ext cx="98394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19"/>
          <p:cNvSpPr/>
          <p:nvPr>
            <p:ph idx="2" type="pic"/>
          </p:nvPr>
        </p:nvSpPr>
        <p:spPr>
          <a:xfrm>
            <a:off x="3116580" y="1946065"/>
            <a:ext cx="3596400" cy="639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5100" lIns="290250" spcFirstLastPara="1" rIns="290250" wrap="square" tIns="145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5" name="Google Shape;945;p19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device with logo">
  <p:cSld name="Image device with logo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"/>
          <p:cNvSpPr/>
          <p:nvPr/>
        </p:nvSpPr>
        <p:spPr>
          <a:xfrm>
            <a:off x="5672650" y="4758"/>
            <a:ext cx="126156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8" name="Google Shape;948;p20"/>
          <p:cNvPicPr preferRelativeResize="0"/>
          <p:nvPr/>
        </p:nvPicPr>
        <p:blipFill rotWithShape="1">
          <a:blip r:embed="rId2">
            <a:alphaModFix/>
          </a:blip>
          <a:srcRect b="14026" l="0" r="0" t="-928"/>
          <a:stretch/>
        </p:blipFill>
        <p:spPr>
          <a:xfrm>
            <a:off x="6266552" y="1501106"/>
            <a:ext cx="11559450" cy="699210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949" name="Google Shape;949;p20"/>
          <p:cNvSpPr/>
          <p:nvPr>
            <p:ph idx="2" type="pic"/>
          </p:nvPr>
        </p:nvSpPr>
        <p:spPr>
          <a:xfrm>
            <a:off x="6259094" y="2165362"/>
            <a:ext cx="11571600" cy="63276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950" name="Google Shape;9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9925" y="9623063"/>
            <a:ext cx="1595208" cy="54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Dark">
  <p:cSld name="Bulle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8238" y="0"/>
            <a:ext cx="18296400" cy="102870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‒"/>
              <a:defRPr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‒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‒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»"/>
              <a:defRPr>
                <a:solidFill>
                  <a:srgbClr val="FFFFFF"/>
                </a:solidFill>
              </a:defRPr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7B2FF"/>
              </a:buClr>
              <a:buSzPts val="3600"/>
              <a:buFont typeface="Open Sans"/>
              <a:buNone/>
              <a:defRPr sz="3600">
                <a:solidFill>
                  <a:srgbClr val="47B2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–"/>
              <a:defRPr>
                <a:solidFill>
                  <a:srgbClr val="47B2FF"/>
                </a:solidFill>
              </a:defRPr>
            </a:lvl2pPr>
            <a:lvl3pPr indent="-4572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•"/>
              <a:defRPr>
                <a:solidFill>
                  <a:srgbClr val="47B2FF"/>
                </a:solidFill>
              </a:defRPr>
            </a:lvl3pPr>
            <a:lvl4pPr indent="-4572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–"/>
              <a:defRPr>
                <a:solidFill>
                  <a:srgbClr val="47B2FF"/>
                </a:solidFill>
              </a:defRPr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»"/>
              <a:defRPr>
                <a:solidFill>
                  <a:srgbClr val="47B2FF"/>
                </a:solidFill>
              </a:defRPr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•"/>
              <a:defRPr>
                <a:solidFill>
                  <a:srgbClr val="47B2FF"/>
                </a:solidFill>
              </a:defRPr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•"/>
              <a:defRPr>
                <a:solidFill>
                  <a:srgbClr val="47B2FF"/>
                </a:solidFill>
              </a:defRPr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•"/>
              <a:defRPr>
                <a:solidFill>
                  <a:srgbClr val="47B2FF"/>
                </a:solidFill>
              </a:defRPr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rgbClr val="47B2FF"/>
              </a:buClr>
              <a:buSzPts val="3600"/>
              <a:buChar char="•"/>
              <a:defRPr>
                <a:solidFill>
                  <a:srgbClr val="47B2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1">
  <p:cSld name="Logo with Content_1">
    <p:bg>
      <p:bgPr>
        <a:solidFill>
          <a:schemeClr val="lt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/>
          <p:nvPr/>
        </p:nvSpPr>
        <p:spPr>
          <a:xfrm>
            <a:off x="6352" y="0"/>
            <a:ext cx="62970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21"/>
          <p:cNvSpPr/>
          <p:nvPr/>
        </p:nvSpPr>
        <p:spPr>
          <a:xfrm>
            <a:off x="6291072" y="0"/>
            <a:ext cx="119970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21"/>
          <p:cNvSpPr txBox="1"/>
          <p:nvPr>
            <p:ph type="title"/>
          </p:nvPr>
        </p:nvSpPr>
        <p:spPr>
          <a:xfrm>
            <a:off x="7303008" y="1569724"/>
            <a:ext cx="10070400" cy="71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5" name="Google Shape;955;p21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6" name="Google Shape;95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">
  <p:cSld name="Logo with Quote"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2"/>
          <p:cNvSpPr/>
          <p:nvPr/>
        </p:nvSpPr>
        <p:spPr>
          <a:xfrm>
            <a:off x="6352" y="0"/>
            <a:ext cx="62970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22"/>
          <p:cNvSpPr/>
          <p:nvPr/>
        </p:nvSpPr>
        <p:spPr>
          <a:xfrm>
            <a:off x="6291072" y="0"/>
            <a:ext cx="11997000" cy="102870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22"/>
          <p:cNvSpPr txBox="1"/>
          <p:nvPr>
            <p:ph type="title"/>
          </p:nvPr>
        </p:nvSpPr>
        <p:spPr>
          <a:xfrm>
            <a:off x="7303008" y="3157482"/>
            <a:ext cx="10070400" cy="543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b="0" i="1"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1" name="Google Shape;961;p22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2" name="Google Shape;962;p22"/>
          <p:cNvGrpSpPr/>
          <p:nvPr/>
        </p:nvGrpSpPr>
        <p:grpSpPr>
          <a:xfrm>
            <a:off x="11663195" y="1527346"/>
            <a:ext cx="1325896" cy="1154443"/>
            <a:chOff x="688975" y="1885950"/>
            <a:chExt cx="484505" cy="421853"/>
          </a:xfrm>
        </p:grpSpPr>
        <p:sp>
          <p:nvSpPr>
            <p:cNvPr id="963" name="Google Shape;963;p22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65" name="Google Shape;96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Content_2">
  <p:cSld name="Logo with Content_2">
    <p:bg>
      <p:bgPr>
        <a:solidFill>
          <a:schemeClr val="lt1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3"/>
          <p:cNvSpPr/>
          <p:nvPr/>
        </p:nvSpPr>
        <p:spPr>
          <a:xfrm>
            <a:off x="6352" y="0"/>
            <a:ext cx="62970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23"/>
          <p:cNvSpPr/>
          <p:nvPr/>
        </p:nvSpPr>
        <p:spPr>
          <a:xfrm>
            <a:off x="6291072" y="0"/>
            <a:ext cx="11997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23"/>
          <p:cNvSpPr txBox="1"/>
          <p:nvPr>
            <p:ph type="title"/>
          </p:nvPr>
        </p:nvSpPr>
        <p:spPr>
          <a:xfrm>
            <a:off x="7303008" y="1569724"/>
            <a:ext cx="10070400" cy="714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0" name="Google Shape;970;p23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1" name="Google Shape;9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with Quote 2">
  <p:cSld name="Logo with Quote 2">
    <p:bg>
      <p:bgPr>
        <a:solidFill>
          <a:schemeClr val="lt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4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24"/>
          <p:cNvSpPr txBox="1"/>
          <p:nvPr>
            <p:ph type="title"/>
          </p:nvPr>
        </p:nvSpPr>
        <p:spPr>
          <a:xfrm>
            <a:off x="10058400" y="3279657"/>
            <a:ext cx="7315200" cy="543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Open Sans"/>
              <a:buNone/>
              <a:defRPr b="0" i="1" sz="4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5" name="Google Shape;975;p24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76" name="Google Shape;976;p24"/>
          <p:cNvGrpSpPr/>
          <p:nvPr/>
        </p:nvGrpSpPr>
        <p:grpSpPr>
          <a:xfrm>
            <a:off x="13053083" y="1527346"/>
            <a:ext cx="1325896" cy="1154443"/>
            <a:chOff x="688975" y="1885950"/>
            <a:chExt cx="484505" cy="421853"/>
          </a:xfrm>
        </p:grpSpPr>
        <p:sp>
          <p:nvSpPr>
            <p:cNvPr id="977" name="Google Shape;977;p24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0077CC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79" name="Google Shape;979;p24"/>
          <p:cNvSpPr/>
          <p:nvPr/>
        </p:nvSpPr>
        <p:spPr>
          <a:xfrm>
            <a:off x="0" y="0"/>
            <a:ext cx="9137400" cy="10287000"/>
          </a:xfrm>
          <a:prstGeom prst="rect">
            <a:avLst/>
          </a:prstGeom>
          <a:solidFill>
            <a:srgbClr val="0077C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0" name="Google Shape;980;p24"/>
          <p:cNvCxnSpPr/>
          <p:nvPr/>
        </p:nvCxnSpPr>
        <p:spPr>
          <a:xfrm>
            <a:off x="3453424" y="5600290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1" name="Google Shape;981;p24"/>
          <p:cNvSpPr txBox="1"/>
          <p:nvPr>
            <p:ph idx="1" type="body"/>
          </p:nvPr>
        </p:nvSpPr>
        <p:spPr>
          <a:xfrm>
            <a:off x="1595524" y="6057068"/>
            <a:ext cx="60198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982" name="Google Shape;982;p24"/>
          <p:cNvSpPr txBox="1"/>
          <p:nvPr>
            <p:ph idx="2" type="body"/>
          </p:nvPr>
        </p:nvSpPr>
        <p:spPr>
          <a:xfrm>
            <a:off x="566824" y="7884183"/>
            <a:ext cx="8077200" cy="19296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00" lIns="182850" spcFirstLastPara="1" rIns="182850" wrap="square" tIns="914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None/>
              <a:defRPr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pic>
        <p:nvPicPr>
          <p:cNvPr id="983" name="Google Shape;98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89925" y="9623063"/>
            <a:ext cx="1595208" cy="54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Two Circle">
  <p:cSld name="Image Two Circle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/>
          <p:nvPr/>
        </p:nvSpPr>
        <p:spPr>
          <a:xfrm>
            <a:off x="6352" y="0"/>
            <a:ext cx="18281400" cy="10287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25"/>
          <p:cNvSpPr/>
          <p:nvPr>
            <p:ph idx="2" type="pic"/>
          </p:nvPr>
        </p:nvSpPr>
        <p:spPr>
          <a:xfrm>
            <a:off x="1374776" y="1492959"/>
            <a:ext cx="7269600" cy="7307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7" name="Google Shape;987;p25"/>
          <p:cNvSpPr/>
          <p:nvPr>
            <p:ph idx="3" type="pic"/>
          </p:nvPr>
        </p:nvSpPr>
        <p:spPr>
          <a:xfrm>
            <a:off x="9619616" y="1492959"/>
            <a:ext cx="7269600" cy="7307400"/>
          </a:xfrm>
          <a:prstGeom prst="ellipse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8" name="Google Shape;988;p25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9" name="Google Shape;98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89925" y="9623063"/>
            <a:ext cx="1595208" cy="54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s Two Full Bleed">
  <p:cSld name="Images Two Full Bleed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6"/>
          <p:cNvSpPr/>
          <p:nvPr/>
        </p:nvSpPr>
        <p:spPr>
          <a:xfrm>
            <a:off x="0" y="3010296"/>
            <a:ext cx="18288000" cy="65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2" name="Google Shape;992;p26"/>
          <p:cNvSpPr/>
          <p:nvPr>
            <p:ph idx="2" type="pic"/>
          </p:nvPr>
        </p:nvSpPr>
        <p:spPr>
          <a:xfrm>
            <a:off x="9147176" y="0"/>
            <a:ext cx="9141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3" name="Google Shape;993;p26"/>
          <p:cNvSpPr/>
          <p:nvPr>
            <p:ph idx="3" type="pic"/>
          </p:nvPr>
        </p:nvSpPr>
        <p:spPr>
          <a:xfrm>
            <a:off x="0" y="0"/>
            <a:ext cx="9147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ingle">
  <p:cSld name="Image Single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7"/>
          <p:cNvSpPr/>
          <p:nvPr/>
        </p:nvSpPr>
        <p:spPr>
          <a:xfrm>
            <a:off x="0" y="3010296"/>
            <a:ext cx="18288000" cy="654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6" name="Google Shape;996;p27"/>
          <p:cNvSpPr/>
          <p:nvPr>
            <p:ph idx="2" type="pic"/>
          </p:nvPr>
        </p:nvSpPr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_dark">
  <p:cSld name="Title with subtitle_dark">
    <p:bg>
      <p:bgPr>
        <a:solidFill>
          <a:srgbClr val="003B66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9" name="Google Shape;999;p28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0" name="Google Shape;1000;p28"/>
          <p:cNvSpPr txBox="1"/>
          <p:nvPr>
            <p:ph idx="1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rgbClr val="84CB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01" name="Google Shape;1001;p28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2" name="Google Shape;10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 White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9"/>
          <p:cNvSpPr/>
          <p:nvPr/>
        </p:nvSpPr>
        <p:spPr>
          <a:xfrm>
            <a:off x="-8238" y="0"/>
            <a:ext cx="182964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Light">
  <p:cSld name="Code Light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7" name="Google Shape;1007;p30"/>
          <p:cNvSpPr txBox="1"/>
          <p:nvPr>
            <p:ph idx="1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08" name="Google Shape;1008;p30"/>
          <p:cNvSpPr/>
          <p:nvPr/>
        </p:nvSpPr>
        <p:spPr>
          <a:xfrm>
            <a:off x="917576" y="2500611"/>
            <a:ext cx="16459200" cy="680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9" name="Google Shape;1009;p30"/>
          <p:cNvSpPr txBox="1"/>
          <p:nvPr>
            <p:ph idx="2" type="body"/>
          </p:nvPr>
        </p:nvSpPr>
        <p:spPr>
          <a:xfrm>
            <a:off x="1381760" y="2929822"/>
            <a:ext cx="155652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>
                <a:solidFill>
                  <a:srgbClr val="000000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rgbClr val="000000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l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>
                <a:solidFill>
                  <a:schemeClr val="lt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title">
  <p:cSld name="Title with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b="1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Dark">
  <p:cSld name="Code Dark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1"/>
          <p:cNvSpPr txBox="1"/>
          <p:nvPr>
            <p:ph type="title"/>
          </p:nvPr>
        </p:nvSpPr>
        <p:spPr>
          <a:xfrm>
            <a:off x="687864" y="182881"/>
            <a:ext cx="159240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2" name="Google Shape;1012;p31"/>
          <p:cNvSpPr txBox="1"/>
          <p:nvPr>
            <p:ph idx="1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13" name="Google Shape;1013;p31"/>
          <p:cNvSpPr/>
          <p:nvPr/>
        </p:nvSpPr>
        <p:spPr>
          <a:xfrm>
            <a:off x="917576" y="2500611"/>
            <a:ext cx="16459200" cy="68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31"/>
          <p:cNvSpPr txBox="1"/>
          <p:nvPr>
            <p:ph idx="2" type="body"/>
          </p:nvPr>
        </p:nvSpPr>
        <p:spPr>
          <a:xfrm>
            <a:off x="1381760" y="2929822"/>
            <a:ext cx="15565200" cy="5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4064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>
                <a:solidFill>
                  <a:schemeClr val="l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>
                <a:solidFill>
                  <a:schemeClr val="lt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title">
  <p:cSld name="Image with title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2"/>
          <p:cNvSpPr txBox="1"/>
          <p:nvPr>
            <p:ph type="title"/>
          </p:nvPr>
        </p:nvSpPr>
        <p:spPr>
          <a:xfrm>
            <a:off x="687864" y="304805"/>
            <a:ext cx="15924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7" name="Google Shape;1017;p32"/>
          <p:cNvSpPr txBox="1"/>
          <p:nvPr>
            <p:ph idx="1" type="body"/>
          </p:nvPr>
        </p:nvSpPr>
        <p:spPr>
          <a:xfrm>
            <a:off x="687864" y="1661965"/>
            <a:ext cx="159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18" name="Google Shape;1018;p32"/>
          <p:cNvSpPr/>
          <p:nvPr>
            <p:ph idx="2" type="pic"/>
          </p:nvPr>
        </p:nvSpPr>
        <p:spPr>
          <a:xfrm>
            <a:off x="0" y="2402845"/>
            <a:ext cx="18288000" cy="7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with title">
  <p:cSld name="Media with title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3"/>
          <p:cNvSpPr txBox="1"/>
          <p:nvPr>
            <p:ph type="title"/>
          </p:nvPr>
        </p:nvSpPr>
        <p:spPr>
          <a:xfrm>
            <a:off x="687864" y="304805"/>
            <a:ext cx="15924000" cy="14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1" name="Google Shape;1021;p33"/>
          <p:cNvSpPr txBox="1"/>
          <p:nvPr>
            <p:ph idx="1" type="body"/>
          </p:nvPr>
        </p:nvSpPr>
        <p:spPr>
          <a:xfrm>
            <a:off x="687864" y="1661965"/>
            <a:ext cx="159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1022" name="Google Shape;1022;p33"/>
          <p:cNvSpPr/>
          <p:nvPr>
            <p:ph idx="2" type="media"/>
          </p:nvPr>
        </p:nvSpPr>
        <p:spPr>
          <a:xfrm>
            <a:off x="-8022" y="2401258"/>
            <a:ext cx="18288000" cy="7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vice media with logo">
  <p:cSld name="Device media with logo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4"/>
          <p:cNvSpPr/>
          <p:nvPr/>
        </p:nvSpPr>
        <p:spPr>
          <a:xfrm>
            <a:off x="0" y="4758"/>
            <a:ext cx="98394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5" name="Google Shape;1025;p34"/>
          <p:cNvPicPr preferRelativeResize="0"/>
          <p:nvPr/>
        </p:nvPicPr>
        <p:blipFill/>
        <p:spPr>
          <a:xfrm>
            <a:off x="2873702" y="845857"/>
            <a:ext cx="4092000" cy="85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26" name="Google Shape;1026;p34"/>
          <p:cNvSpPr/>
          <p:nvPr>
            <p:ph idx="2" type="pic"/>
          </p:nvPr>
        </p:nvSpPr>
        <p:spPr>
          <a:xfrm>
            <a:off x="10972800" y="3620918"/>
            <a:ext cx="6248400" cy="25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7" name="Google Shape;1027;p34"/>
          <p:cNvSpPr/>
          <p:nvPr>
            <p:ph idx="3" type="media"/>
          </p:nvPr>
        </p:nvSpPr>
        <p:spPr>
          <a:xfrm>
            <a:off x="3090926" y="1964766"/>
            <a:ext cx="3657600" cy="639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5100" lIns="290250" spcFirstLastPara="1" rIns="290250" wrap="square" tIns="1451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8" name="Google Shape;1028;p34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device with logo">
  <p:cSld name="Media device with logo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5"/>
          <p:cNvSpPr/>
          <p:nvPr>
            <p:ph idx="2" type="pic"/>
          </p:nvPr>
        </p:nvSpPr>
        <p:spPr>
          <a:xfrm>
            <a:off x="609600" y="4196532"/>
            <a:ext cx="45720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1" name="Google Shape;1031;p35"/>
          <p:cNvSpPr/>
          <p:nvPr/>
        </p:nvSpPr>
        <p:spPr>
          <a:xfrm>
            <a:off x="5672650" y="4758"/>
            <a:ext cx="12615600" cy="10299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2" name="Google Shape;1032;p35"/>
          <p:cNvPicPr preferRelativeResize="0"/>
          <p:nvPr/>
        </p:nvPicPr>
        <p:blipFill rotWithShape="1">
          <a:blip r:embed="rId2">
            <a:alphaModFix/>
          </a:blip>
          <a:srcRect b="14026" l="0" r="0" t="-928"/>
          <a:stretch/>
        </p:blipFill>
        <p:spPr>
          <a:xfrm>
            <a:off x="6266552" y="1501106"/>
            <a:ext cx="11559450" cy="699210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6600000" dist="171450">
              <a:srgbClr val="000000">
                <a:alpha val="20000"/>
              </a:srgbClr>
            </a:outerShdw>
          </a:effectLst>
        </p:spPr>
      </p:pic>
      <p:sp>
        <p:nvSpPr>
          <p:cNvPr id="1033" name="Google Shape;1033;p35"/>
          <p:cNvSpPr/>
          <p:nvPr>
            <p:ph idx="3" type="media"/>
          </p:nvPr>
        </p:nvSpPr>
        <p:spPr>
          <a:xfrm>
            <a:off x="6269788" y="2173117"/>
            <a:ext cx="11560800" cy="6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034" name="Google Shape;10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9925" y="9623063"/>
            <a:ext cx="1595208" cy="54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logo">
  <p:cSld name="Blank with logo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6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ack">
  <p:cSld name="Blank Black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7"/>
          <p:cNvSpPr/>
          <p:nvPr/>
        </p:nvSpPr>
        <p:spPr>
          <a:xfrm>
            <a:off x="-8238" y="0"/>
            <a:ext cx="18296400" cy="102870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solidFill>
          <a:srgbClr val="1F2C3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8283520" cy="10286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5"/>
          <p:cNvCxnSpPr/>
          <p:nvPr/>
        </p:nvCxnSpPr>
        <p:spPr>
          <a:xfrm>
            <a:off x="1389886" y="6437393"/>
            <a:ext cx="7440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700" y="1344055"/>
            <a:ext cx="2637863" cy="90688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173428" y="6818365"/>
            <a:ext cx="91290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1157606" y="2824601"/>
            <a:ext cx="105162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b="1" i="0" sz="6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‒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‒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‒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" name="Google Shape;36;p6"/>
          <p:cNvGrpSpPr/>
          <p:nvPr/>
        </p:nvGrpSpPr>
        <p:grpSpPr>
          <a:xfrm>
            <a:off x="8481591" y="1100626"/>
            <a:ext cx="1325896" cy="1154443"/>
            <a:chOff x="688975" y="1885950"/>
            <a:chExt cx="484505" cy="421853"/>
          </a:xfrm>
        </p:grpSpPr>
        <p:sp>
          <p:nvSpPr>
            <p:cNvPr id="37" name="Google Shape;37;p6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rgbClr val="47B2FF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165858" y="2950979"/>
            <a:ext cx="13957200" cy="5130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0" spcFirstLastPara="1" rIns="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0" i="1"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159000" y="8583188"/>
            <a:ext cx="13971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914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1" i="0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Dark">
  <p:cSld name="Quote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8238" y="0"/>
            <a:ext cx="18296400" cy="10287000"/>
          </a:xfrm>
          <a:prstGeom prst="rect">
            <a:avLst/>
          </a:prstGeom>
          <a:solidFill>
            <a:srgbClr val="34374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Google Shape;43;p7"/>
          <p:cNvGrpSpPr/>
          <p:nvPr/>
        </p:nvGrpSpPr>
        <p:grpSpPr>
          <a:xfrm>
            <a:off x="8481591" y="1100626"/>
            <a:ext cx="1325897" cy="1154443"/>
            <a:chOff x="688975" y="1885950"/>
            <a:chExt cx="484505" cy="421853"/>
          </a:xfrm>
        </p:grpSpPr>
        <p:sp>
          <p:nvSpPr>
            <p:cNvPr id="44" name="Google Shape;44;p7"/>
            <p:cNvSpPr/>
            <p:nvPr/>
          </p:nvSpPr>
          <p:spPr>
            <a:xfrm>
              <a:off x="68897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948055" y="1885950"/>
              <a:ext cx="225425" cy="421853"/>
            </a:xfrm>
            <a:custGeom>
              <a:rect b="b" l="l" r="r" t="t"/>
              <a:pathLst>
                <a:path extrusionOk="0" h="191" w="102">
                  <a:moveTo>
                    <a:pt x="65" y="64"/>
                  </a:moveTo>
                  <a:cubicBezTo>
                    <a:pt x="79" y="47"/>
                    <a:pt x="102" y="38"/>
                    <a:pt x="102" y="3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51" y="6"/>
                    <a:pt x="24" y="34"/>
                  </a:cubicBezTo>
                  <a:cubicBezTo>
                    <a:pt x="0" y="59"/>
                    <a:pt x="0" y="95"/>
                    <a:pt x="0" y="95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95"/>
                    <a:pt x="54" y="77"/>
                    <a:pt x="65" y="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165858" y="2950979"/>
            <a:ext cx="13957200" cy="5130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0" spcFirstLastPara="1" rIns="0" wrap="square" tIns="914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b="0" i="1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–"/>
              <a:defRPr>
                <a:solidFill>
                  <a:srgbClr val="FFFFFF"/>
                </a:solidFill>
              </a:defRPr>
            </a:lvl2pPr>
            <a:lvl3pPr indent="-4572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3pPr>
            <a:lvl4pPr indent="-4572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–"/>
              <a:defRPr>
                <a:solidFill>
                  <a:srgbClr val="FFFFFF"/>
                </a:solidFill>
              </a:defRPr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»"/>
              <a:defRPr>
                <a:solidFill>
                  <a:srgbClr val="FFFFFF"/>
                </a:solidFill>
              </a:defRPr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2159000" y="8583188"/>
            <a:ext cx="13971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914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i="0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–"/>
              <a:defRPr>
                <a:solidFill>
                  <a:srgbClr val="FFFFFF"/>
                </a:solidFill>
              </a:defRPr>
            </a:lvl2pPr>
            <a:lvl3pPr indent="-4572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3pPr>
            <a:lvl4pPr indent="-4572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–"/>
              <a:defRPr>
                <a:solidFill>
                  <a:srgbClr val="FFFFFF"/>
                </a:solidFill>
              </a:defRPr>
            </a:lvl4pPr>
            <a:lvl5pPr indent="-4572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»"/>
              <a:defRPr>
                <a:solidFill>
                  <a:srgbClr val="FFFFFF"/>
                </a:solidFill>
              </a:defRPr>
            </a:lvl5pPr>
            <a:lvl6pPr indent="-457200" lvl="5" marL="27432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6pPr>
            <a:lvl7pPr indent="-457200" lvl="6" marL="32004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7pPr>
            <a:lvl8pPr indent="-457200" lvl="7" marL="36576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8pPr>
            <a:lvl9pPr indent="-457200" lvl="8" marL="4114800" rtl="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dea">
  <p:cSld name="Big Idea">
    <p:bg>
      <p:bgPr>
        <a:solidFill>
          <a:srgbClr val="008F8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905000" y="2371734"/>
            <a:ext cx="14478000" cy="5543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0" spcFirstLastPara="1" rIns="0" wrap="square" tIns="914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0"/>
              <a:buNone/>
              <a:defRPr b="0" sz="8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87864" y="118952"/>
            <a:ext cx="15924000" cy="15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  <a:defRPr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87864" y="1661965"/>
            <a:ext cx="1592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56" name="Google Shape;56;p9"/>
          <p:cNvSpPr/>
          <p:nvPr>
            <p:ph idx="2" type="chart"/>
          </p:nvPr>
        </p:nvSpPr>
        <p:spPr>
          <a:xfrm>
            <a:off x="2133600" y="2859621"/>
            <a:ext cx="14020800" cy="6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bg>
      <p:bgPr>
        <a:solidFill>
          <a:srgbClr val="008F8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8F86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437640" y="1478283"/>
            <a:ext cx="139446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indent="-228600" lvl="0" marL="45720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b="1" sz="8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  <a:defRPr b="0">
                <a:solidFill>
                  <a:schemeClr val="dk1"/>
                </a:solidFill>
              </a:defRPr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1437640" y="6348809"/>
            <a:ext cx="103734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  <a:defRPr b="0" sz="4800">
                <a:solidFill>
                  <a:srgbClr val="7FFFF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572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2pPr>
            <a:lvl3pPr indent="-4572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  <a:defRPr/>
            </a:lvl3pPr>
            <a:lvl4pPr indent="-4572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–"/>
              <a:defRPr/>
            </a:lvl4pPr>
            <a:lvl5pPr indent="-4572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3600"/>
              <a:buChar char="»"/>
              <a:defRPr/>
            </a:lvl5pPr>
            <a:lvl6pPr indent="-45720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indent="-45720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indent="-45720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indent="-45720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/>
        </p:txBody>
      </p:sp>
      <p:pic>
        <p:nvPicPr>
          <p:cNvPr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6299" y="9450673"/>
            <a:ext cx="1351750" cy="464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9328" y="118952"/>
            <a:ext cx="16459200" cy="15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9328" y="2441351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82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482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482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482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00186" y="9711296"/>
            <a:ext cx="20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0909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2000" u="none" cap="none" strike="noStrike">
              <a:solidFill>
                <a:srgbClr val="909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6516301" y="9450673"/>
            <a:ext cx="1351750" cy="4641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elastic.co/blog/a-new-era-for-cluster-coordination-in-elasticsearc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hyperlink" Target="https://github.com/elastic/elasticsearch/blob/a1fcb8a7e6c6880ae72273f7b336450af42aae2b/server/src/main/java/org/elasticsearch/cluster/coordination/CoordinationState.java" TargetMode="External"/><Relationship Id="rId5" Type="http://schemas.openxmlformats.org/officeDocument/2006/relationships/hyperlink" Target="https://github.com/elastic/elasticsearch-formal-models/blob/ca26d5cb4ce9fd8c8b032a11bc849b52a812b6e5/ZenWithTerms/tla/ZenWithTerms.tla" TargetMode="External"/><Relationship Id="rId6" Type="http://schemas.openxmlformats.org/officeDocument/2006/relationships/hyperlink" Target="https://github.com/elastic/elasticsearch-formal-models/blob/ca26d5cb4ce9fd8c8b032a11bc849b52a812b6e5/ZenWithTerms/tla/ZenWithTerms.tla" TargetMode="External"/><Relationship Id="rId7" Type="http://schemas.openxmlformats.org/officeDocument/2006/relationships/hyperlink" Target="https://github.com/elastic/elasticsearch-formal-models/blob/ca26d5cb4ce9fd8c8b032a11bc849b52a812b6e5/ZenWithTerms/tla/ZenWithTerms.tla" TargetMode="External"/><Relationship Id="rId8" Type="http://schemas.openxmlformats.org/officeDocument/2006/relationships/hyperlink" Target="https://github.com/elastic/elasticsearch/blob/a1fcb8a7e6c6880ae72273f7b336450af42aae2b/server/src/main/java/org/elasticsearch/cluster/coordination/CoordinationState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lastic/elasticsearch-formal-models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8"/>
          <p:cNvSpPr txBox="1"/>
          <p:nvPr>
            <p:ph idx="1" type="body"/>
          </p:nvPr>
        </p:nvSpPr>
        <p:spPr>
          <a:xfrm>
            <a:off x="1173428" y="6818365"/>
            <a:ext cx="91290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1" lang="en-US"/>
              <a:t>Yannick Welsch       </a:t>
            </a:r>
            <a:r>
              <a:rPr lang="en-US"/>
              <a:t>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ywelsch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/>
              <a:t>TLA</a:t>
            </a:r>
            <a:r>
              <a:rPr baseline="30000" lang="en-US"/>
              <a:t>+</a:t>
            </a:r>
            <a:r>
              <a:rPr lang="en-US"/>
              <a:t> Conference, St. Louis, Sept. 12 2019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44" name="Google Shape;1044;p38"/>
          <p:cNvSpPr txBox="1"/>
          <p:nvPr>
            <p:ph idx="2" type="body"/>
          </p:nvPr>
        </p:nvSpPr>
        <p:spPr>
          <a:xfrm>
            <a:off x="1157600" y="2824600"/>
            <a:ext cx="125706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lang="en-US" sz="5600"/>
              <a:t>Using TLA</a:t>
            </a:r>
            <a:r>
              <a:rPr baseline="30000" lang="en-US" sz="5600"/>
              <a:t>+</a:t>
            </a:r>
            <a:r>
              <a:rPr lang="en-US" sz="5600"/>
              <a:t> for fun and profit in</a:t>
            </a:r>
            <a:endParaRPr sz="56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lang="en-US" sz="5600"/>
              <a:t>the development of Elasticsearch</a:t>
            </a:r>
            <a:endParaRPr sz="5600"/>
          </a:p>
        </p:txBody>
      </p:sp>
      <p:pic>
        <p:nvPicPr>
          <p:cNvPr id="1045" name="Google Shape;10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50" y="7063325"/>
            <a:ext cx="518575" cy="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7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What is cluster coordination?</a:t>
            </a:r>
            <a:endParaRPr/>
          </a:p>
        </p:txBody>
      </p:sp>
      <p:sp>
        <p:nvSpPr>
          <p:cNvPr id="1125" name="Google Shape;1125;p47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elects master and publishes cluster state updates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must be resilient to node failures, unreliable networks, ...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i="1" lang="en-US">
                <a:solidFill>
                  <a:schemeClr val="lt1"/>
                </a:solidFill>
              </a:rPr>
              <a:t>quorum</a:t>
            </a:r>
            <a:r>
              <a:rPr lang="en-US">
                <a:solidFill>
                  <a:schemeClr val="lt1"/>
                </a:solidFill>
              </a:rPr>
              <a:t> of available nodes sufficient to make progress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Elasticsearch 6.x (</a:t>
            </a:r>
            <a:r>
              <a:rPr i="1" lang="en-US">
                <a:solidFill>
                  <a:schemeClr val="lt1"/>
                </a:solidFill>
              </a:rPr>
              <a:t>Zen Discovery</a:t>
            </a:r>
            <a:r>
              <a:rPr lang="en-US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urier New"/>
              <a:buChar char="‒"/>
            </a:pPr>
            <a:r>
              <a:rPr lang="en-US">
                <a:solidFill>
                  <a:schemeClr val="lt1"/>
                </a:solidFill>
              </a:rPr>
              <a:t>quorum size user-defined through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minimum_master_nodes</a:t>
            </a:r>
            <a:r>
              <a:rPr lang="en-US">
                <a:solidFill>
                  <a:schemeClr val="lt1"/>
                </a:solidFill>
              </a:rPr>
              <a:t> setting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Char char="‒"/>
            </a:pPr>
            <a:r>
              <a:rPr lang="en-US">
                <a:solidFill>
                  <a:schemeClr val="lt1"/>
                </a:solidFill>
              </a:rPr>
              <a:t>algorithmic issues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Elasticsearch 7.0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quorums managed by system itself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new algorithm validated with TLA+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6" name="Google Shape;1126;p47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/>
              <a:t>A redesigned cluster coordination subsystem for Elasticsearch 7.0</a:t>
            </a:r>
            <a:endParaRPr>
              <a:solidFill>
                <a:srgbClr val="47B2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48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Cluster coordination TLA</a:t>
            </a:r>
            <a:r>
              <a:rPr baseline="30000" lang="en-US"/>
              <a:t>+</a:t>
            </a:r>
            <a:r>
              <a:rPr lang="en-US"/>
              <a:t> spec</a:t>
            </a:r>
            <a:endParaRPr/>
          </a:p>
        </p:txBody>
      </p:sp>
      <p:sp>
        <p:nvSpPr>
          <p:cNvPr id="1133" name="Google Shape;1133;p48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TLA</a:t>
            </a:r>
            <a:r>
              <a:rPr baseline="30000" lang="en-US">
                <a:solidFill>
                  <a:schemeClr val="lt1"/>
                </a:solidFill>
              </a:rPr>
              <a:t>+</a:t>
            </a:r>
            <a:r>
              <a:rPr lang="en-US">
                <a:solidFill>
                  <a:schemeClr val="lt1"/>
                </a:solidFill>
              </a:rPr>
              <a:t> spec (370 LOC) covers safety bits of the algorithm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single rewritable register, dynamic reconfiguration, bootstrapping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manually mapped to Java implementation (570 LOC)</a:t>
            </a:r>
            <a:endParaRPr>
              <a:solidFill>
                <a:schemeClr val="lt1"/>
              </a:solidFill>
            </a:endParaRPr>
          </a:p>
          <a:p>
            <a:pPr indent="-342900" lvl="1" marL="12573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code looking very similar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all interactions with relevant state of the system threaded through this Java class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liveness layer built on top of safety layer (not covered with spec)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powering Elasticsearch since version 7.0, released in April 2019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4" name="Google Shape;1134;p48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t/>
            </a:r>
            <a:endParaRPr>
              <a:solidFill>
                <a:srgbClr val="47B2FF"/>
              </a:solidFill>
            </a:endParaRPr>
          </a:p>
        </p:txBody>
      </p:sp>
      <p:sp>
        <p:nvSpPr>
          <p:cNvPr id="1135" name="Google Shape;1135;p48"/>
          <p:cNvSpPr txBox="1"/>
          <p:nvPr/>
        </p:nvSpPr>
        <p:spPr>
          <a:xfrm>
            <a:off x="2599500" y="8944200"/>
            <a:ext cx="13089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https://www.elastic.co/blog/a-new-era-for-cluster-coordination-in-elasticsearch</a:t>
            </a:r>
            <a:endParaRPr sz="28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49"/>
          <p:cNvPicPr preferRelativeResize="0"/>
          <p:nvPr/>
        </p:nvPicPr>
        <p:blipFill rotWithShape="1">
          <a:blip r:embed="rId3">
            <a:alphaModFix/>
          </a:blip>
          <a:srcRect b="0" l="0" r="38949" t="0"/>
          <a:stretch/>
        </p:blipFill>
        <p:spPr>
          <a:xfrm>
            <a:off x="261075" y="510250"/>
            <a:ext cx="9209649" cy="863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9"/>
          <p:cNvPicPr preferRelativeResize="0"/>
          <p:nvPr/>
        </p:nvPicPr>
        <p:blipFill rotWithShape="1">
          <a:blip r:embed="rId4">
            <a:alphaModFix/>
          </a:blip>
          <a:srcRect b="0" l="0" r="38222" t="0"/>
          <a:stretch/>
        </p:blipFill>
        <p:spPr>
          <a:xfrm>
            <a:off x="9819225" y="510250"/>
            <a:ext cx="8164525" cy="863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9"/>
          <p:cNvSpPr txBox="1"/>
          <p:nvPr/>
        </p:nvSpPr>
        <p:spPr>
          <a:xfrm>
            <a:off x="3413450" y="9380425"/>
            <a:ext cx="290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TLA</a:t>
            </a:r>
            <a:r>
              <a:rPr b="1" baseline="30000"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+</a:t>
            </a:r>
            <a:r>
              <a:rPr b="1"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 (370 LOC)</a:t>
            </a:r>
            <a:endParaRPr b="1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4" name="Google Shape;1144;p49"/>
          <p:cNvSpPr txBox="1"/>
          <p:nvPr/>
        </p:nvSpPr>
        <p:spPr>
          <a:xfrm>
            <a:off x="12449038" y="9380425"/>
            <a:ext cx="2904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Java </a:t>
            </a:r>
            <a:r>
              <a:rPr b="1" lang="en-US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(570 LOC)</a:t>
            </a:r>
            <a:endParaRPr b="1" baseline="30000"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0"/>
          <p:cNvSpPr txBox="1"/>
          <p:nvPr>
            <p:ph idx="1" type="body"/>
          </p:nvPr>
        </p:nvSpPr>
        <p:spPr>
          <a:xfrm>
            <a:off x="1437640" y="1478283"/>
            <a:ext cx="114858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1151" name="Google Shape;1151;p50"/>
          <p:cNvSpPr txBox="1"/>
          <p:nvPr>
            <p:ph idx="2" type="body"/>
          </p:nvPr>
        </p:nvSpPr>
        <p:spPr>
          <a:xfrm>
            <a:off x="1437656" y="6348800"/>
            <a:ext cx="164688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1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Lessons learned</a:t>
            </a:r>
            <a:endParaRPr baseline="30000"/>
          </a:p>
        </p:txBody>
      </p:sp>
      <p:sp>
        <p:nvSpPr>
          <p:cNvPr id="1158" name="Google Shape;1158;p51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t/>
            </a:r>
            <a:endParaRPr>
              <a:solidFill>
                <a:srgbClr val="47B2FF"/>
              </a:solidFill>
            </a:endParaRPr>
          </a:p>
        </p:txBody>
      </p:sp>
      <p:sp>
        <p:nvSpPr>
          <p:cNvPr id="1159" name="Google Shape;1159;p51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resiliency improvements in Elasticsearch thanks to TLA</a:t>
            </a:r>
            <a:r>
              <a:rPr baseline="30000" lang="en-US">
                <a:solidFill>
                  <a:schemeClr val="lt1"/>
                </a:solidFill>
              </a:rPr>
              <a:t>+</a:t>
            </a:r>
            <a:endParaRPr baseline="30000"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versatile use (refine informal spec, map code to spec, formal spec first)</a:t>
            </a:r>
            <a:endParaRPr>
              <a:solidFill>
                <a:schemeClr val="lt1"/>
              </a:solidFill>
            </a:endParaRPr>
          </a:p>
          <a:p>
            <a:pPr indent="-457200" lvl="0" marL="4572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s</a:t>
            </a:r>
            <a:r>
              <a:rPr lang="en-US">
                <a:solidFill>
                  <a:schemeClr val="lt1"/>
                </a:solidFill>
              </a:rPr>
              <a:t>tate space explosion</a:t>
            </a:r>
            <a:endParaRPr>
              <a:solidFill>
                <a:schemeClr val="lt1"/>
              </a:solidFill>
            </a:endParaRPr>
          </a:p>
          <a:p>
            <a:pPr indent="-342900" lvl="1" marL="12573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symmetry sets</a:t>
            </a:r>
            <a:endParaRPr>
              <a:solidFill>
                <a:schemeClr val="lt1"/>
              </a:solidFill>
            </a:endParaRPr>
          </a:p>
          <a:p>
            <a:pPr indent="-342900" lvl="1" marL="12573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‒"/>
            </a:pPr>
            <a:r>
              <a:rPr lang="en-US">
                <a:solidFill>
                  <a:schemeClr val="lt1"/>
                </a:solidFill>
              </a:rPr>
              <a:t>state constraints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TLA</a:t>
            </a:r>
            <a:r>
              <a:rPr baseline="30000" lang="en-US">
                <a:solidFill>
                  <a:schemeClr val="lt1"/>
                </a:solidFill>
              </a:rPr>
              <a:t>+</a:t>
            </a:r>
            <a:r>
              <a:rPr lang="en-US">
                <a:solidFill>
                  <a:schemeClr val="lt1"/>
                </a:solidFill>
              </a:rPr>
              <a:t> toolbox very convenient to use</a:t>
            </a:r>
            <a:endParaRPr>
              <a:solidFill>
                <a:schemeClr val="lt1"/>
              </a:solidFill>
            </a:endParaRPr>
          </a:p>
          <a:p>
            <a:pPr indent="-457200" lvl="0" marL="4572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TLC model checker great at finding bugs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next step: expand use of TLA</a:t>
            </a:r>
            <a:r>
              <a:rPr baseline="30000" lang="en-US">
                <a:solidFill>
                  <a:schemeClr val="lt1"/>
                </a:solidFill>
              </a:rPr>
              <a:t>+</a:t>
            </a:r>
            <a:r>
              <a:rPr lang="en-US">
                <a:solidFill>
                  <a:schemeClr val="lt1"/>
                </a:solidFill>
              </a:rPr>
              <a:t> beyond distributed / concurrent issues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2"/>
          <p:cNvSpPr txBox="1"/>
          <p:nvPr>
            <p:ph type="title"/>
          </p:nvPr>
        </p:nvSpPr>
        <p:spPr>
          <a:xfrm>
            <a:off x="1295400" y="2825615"/>
            <a:ext cx="15697200" cy="4635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182850" spcFirstLastPara="1" rIns="182850" wrap="square" tIns="914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lang="en-US"/>
              <a:t>TLA</a:t>
            </a:r>
            <a:r>
              <a:rPr baseline="30000" lang="en-US"/>
              <a:t>+</a:t>
            </a:r>
            <a:r>
              <a:rPr lang="en-US"/>
              <a:t> specs available at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lang="en-US" sz="4200" u="sng">
                <a:solidFill>
                  <a:srgbClr val="FFFFFF"/>
                </a:solidFill>
                <a:hlinkClick r:id="rId3"/>
              </a:rPr>
              <a:t>https://github.com/elastic/elasticsearch-formal-models</a:t>
            </a:r>
            <a:endParaRPr sz="4200">
              <a:solidFill>
                <a:srgbClr val="FFFFFF"/>
              </a:solidFill>
            </a:endParaRPr>
          </a:p>
        </p:txBody>
      </p:sp>
      <p:pic>
        <p:nvPicPr>
          <p:cNvPr id="1165" name="Google Shape;116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25" y="444660"/>
            <a:ext cx="1637950" cy="1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 txBox="1"/>
          <p:nvPr>
            <p:ph idx="1" type="body"/>
          </p:nvPr>
        </p:nvSpPr>
        <p:spPr>
          <a:xfrm>
            <a:off x="886100" y="680525"/>
            <a:ext cx="88272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b="1" lang="en-US" sz="4800">
                <a:solidFill>
                  <a:schemeClr val="lt1"/>
                </a:solidFill>
              </a:rPr>
              <a:t>Elasticsearch in 60 seconds</a:t>
            </a:r>
            <a:endParaRPr b="1" sz="4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1" sz="4800"/>
          </a:p>
        </p:txBody>
      </p:sp>
      <p:sp>
        <p:nvSpPr>
          <p:cNvPr id="1052" name="Google Shape;1052;p39"/>
          <p:cNvSpPr txBox="1"/>
          <p:nvPr>
            <p:ph idx="4294967295" type="body"/>
          </p:nvPr>
        </p:nvSpPr>
        <p:spPr>
          <a:xfrm>
            <a:off x="897100" y="1887175"/>
            <a:ext cx="9612000" cy="7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685800" lvl="0" marL="685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distributed search and analytics engine</a:t>
            </a:r>
            <a:endParaRPr>
              <a:solidFill>
                <a:schemeClr val="lt1"/>
              </a:solidFill>
            </a:endParaRPr>
          </a:p>
          <a:p>
            <a:pPr indent="-685800" lvl="0" marL="6858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initially released by Shay Banon in 2010</a:t>
            </a:r>
            <a:endParaRPr>
              <a:solidFill>
                <a:schemeClr val="lt1"/>
              </a:solidFill>
            </a:endParaRPr>
          </a:p>
          <a:p>
            <a:pPr indent="-685800" lvl="0" marL="6858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based on Apache Lucene</a:t>
            </a:r>
            <a:endParaRPr>
              <a:solidFill>
                <a:schemeClr val="lt1"/>
              </a:solidFill>
            </a:endParaRPr>
          </a:p>
          <a:p>
            <a:pPr indent="-685800" lvl="0" marL="6858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typical use cases</a:t>
            </a:r>
            <a:endParaRPr>
              <a:solidFill>
                <a:schemeClr val="lt1"/>
              </a:solidFill>
            </a:endParaRPr>
          </a:p>
          <a:p>
            <a:pPr indent="-571500" lvl="1" marL="1485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log analytics</a:t>
            </a:r>
            <a:endParaRPr>
              <a:solidFill>
                <a:schemeClr val="lt1"/>
              </a:solidFill>
            </a:endParaRPr>
          </a:p>
          <a:p>
            <a:pPr indent="-571500" lvl="1" marL="1485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full-text search</a:t>
            </a:r>
            <a:endParaRPr>
              <a:solidFill>
                <a:schemeClr val="lt1"/>
              </a:solidFill>
            </a:endParaRPr>
          </a:p>
          <a:p>
            <a:pPr indent="-571500" lvl="1" marL="1485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operational and security intelligence</a:t>
            </a:r>
            <a:endParaRPr>
              <a:solidFill>
                <a:schemeClr val="lt1"/>
              </a:solidFill>
            </a:endParaRPr>
          </a:p>
          <a:p>
            <a:pPr indent="-571500" lvl="1" marL="1485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business analytics</a:t>
            </a:r>
            <a:endParaRPr>
              <a:solidFill>
                <a:schemeClr val="lt1"/>
              </a:solidFill>
            </a:endParaRPr>
          </a:p>
          <a:p>
            <a:pPr indent="-571500" lvl="1" marL="1485900" rtl="0" algn="l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metrics, ...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053" name="Google Shape;10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2626" y="2530350"/>
            <a:ext cx="4811575" cy="53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Elasticsearch's data replication and clustering</a:t>
            </a:r>
            <a:endParaRPr/>
          </a:p>
        </p:txBody>
      </p:sp>
      <p:sp>
        <p:nvSpPr>
          <p:cNvPr id="1060" name="Google Shape;1060;p40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/>
              <a:t>High-level architecture</a:t>
            </a:r>
            <a:endParaRPr>
              <a:solidFill>
                <a:srgbClr val="47B2FF"/>
              </a:solidFill>
            </a:endParaRPr>
          </a:p>
        </p:txBody>
      </p:sp>
      <p:sp>
        <p:nvSpPr>
          <p:cNvPr id="1061" name="Google Shape;1061;p40"/>
          <p:cNvSpPr/>
          <p:nvPr/>
        </p:nvSpPr>
        <p:spPr>
          <a:xfrm>
            <a:off x="2296425" y="4453325"/>
            <a:ext cx="2821805" cy="4141675"/>
          </a:xfrm>
          <a:prstGeom prst="flowChartProcess">
            <a:avLst/>
          </a:prstGeom>
          <a:solidFill>
            <a:srgbClr val="7DE2D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Node 1</a:t>
            </a:r>
            <a:endParaRPr b="1" sz="20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40"/>
          <p:cNvSpPr/>
          <p:nvPr/>
        </p:nvSpPr>
        <p:spPr>
          <a:xfrm>
            <a:off x="3077875" y="6438625"/>
            <a:ext cx="1202700" cy="70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P0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40"/>
          <p:cNvSpPr/>
          <p:nvPr/>
        </p:nvSpPr>
        <p:spPr>
          <a:xfrm>
            <a:off x="6094625" y="4453325"/>
            <a:ext cx="2821805" cy="4141675"/>
          </a:xfrm>
          <a:prstGeom prst="flowChartProcess">
            <a:avLst/>
          </a:prstGeom>
          <a:solidFill>
            <a:srgbClr val="7DE2D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Node 2</a:t>
            </a:r>
            <a:endParaRPr b="1" sz="20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4" name="Google Shape;1064;p40"/>
          <p:cNvSpPr/>
          <p:nvPr/>
        </p:nvSpPr>
        <p:spPr>
          <a:xfrm>
            <a:off x="4167125" y="3309250"/>
            <a:ext cx="9697500" cy="70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my-index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Google Shape;1065;p40"/>
          <p:cNvSpPr/>
          <p:nvPr/>
        </p:nvSpPr>
        <p:spPr>
          <a:xfrm>
            <a:off x="6855475" y="6438625"/>
            <a:ext cx="1202700" cy="70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6" name="Google Shape;1066;p40"/>
          <p:cNvSpPr/>
          <p:nvPr/>
        </p:nvSpPr>
        <p:spPr>
          <a:xfrm>
            <a:off x="9574800" y="4453325"/>
            <a:ext cx="2821805" cy="4141675"/>
          </a:xfrm>
          <a:prstGeom prst="flowChartProcess">
            <a:avLst/>
          </a:prstGeom>
          <a:solidFill>
            <a:srgbClr val="7DE2D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Node 3</a:t>
            </a:r>
            <a:endParaRPr b="1" sz="20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7" name="Google Shape;1067;p40"/>
          <p:cNvSpPr/>
          <p:nvPr/>
        </p:nvSpPr>
        <p:spPr>
          <a:xfrm>
            <a:off x="13054975" y="4453325"/>
            <a:ext cx="2821805" cy="4141675"/>
          </a:xfrm>
          <a:prstGeom prst="flowChartProcess">
            <a:avLst/>
          </a:prstGeom>
          <a:solidFill>
            <a:srgbClr val="7DE2D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Node 4</a:t>
            </a:r>
            <a:endParaRPr b="1" sz="20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8" name="Google Shape;1068;p40"/>
          <p:cNvSpPr/>
          <p:nvPr/>
        </p:nvSpPr>
        <p:spPr>
          <a:xfrm>
            <a:off x="1850174" y="5246700"/>
            <a:ext cx="14625738" cy="700218"/>
          </a:xfrm>
          <a:prstGeom prst="flowChartTerminator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Cluster state</a:t>
            </a:r>
            <a:endParaRPr b="1" sz="2000"/>
          </a:p>
        </p:txBody>
      </p:sp>
      <p:sp>
        <p:nvSpPr>
          <p:cNvPr id="1069" name="Google Shape;1069;p40"/>
          <p:cNvSpPr/>
          <p:nvPr/>
        </p:nvSpPr>
        <p:spPr>
          <a:xfrm>
            <a:off x="13864525" y="6438625"/>
            <a:ext cx="1202700" cy="700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6904175" y="7554325"/>
            <a:ext cx="1202700" cy="70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R0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Google Shape;1071;p40"/>
          <p:cNvSpPr/>
          <p:nvPr/>
        </p:nvSpPr>
        <p:spPr>
          <a:xfrm>
            <a:off x="10360000" y="6438625"/>
            <a:ext cx="1202700" cy="70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R2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2" name="Google Shape;1072;p40"/>
          <p:cNvSpPr/>
          <p:nvPr/>
        </p:nvSpPr>
        <p:spPr>
          <a:xfrm>
            <a:off x="3077875" y="7554325"/>
            <a:ext cx="1202700" cy="70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p40"/>
          <p:cNvSpPr/>
          <p:nvPr/>
        </p:nvSpPr>
        <p:spPr>
          <a:xfrm>
            <a:off x="2478987" y="6069981"/>
            <a:ext cx="6215700" cy="2479725"/>
          </a:xfrm>
          <a:custGeom>
            <a:rect b="b" l="l" r="r" t="t"/>
            <a:pathLst>
              <a:path extrusionOk="0" h="99189" w="248628">
                <a:moveTo>
                  <a:pt x="32457" y="795"/>
                </a:moveTo>
                <a:cubicBezTo>
                  <a:pt x="20217" y="2385"/>
                  <a:pt x="7660" y="7153"/>
                  <a:pt x="3845" y="16054"/>
                </a:cubicBezTo>
                <a:cubicBezTo>
                  <a:pt x="30" y="24956"/>
                  <a:pt x="-4261" y="48323"/>
                  <a:pt x="9568" y="54204"/>
                </a:cubicBezTo>
                <a:cubicBezTo>
                  <a:pt x="23397" y="60086"/>
                  <a:pt x="62024" y="48323"/>
                  <a:pt x="86821" y="51343"/>
                </a:cubicBezTo>
                <a:cubicBezTo>
                  <a:pt x="111618" y="54363"/>
                  <a:pt x="144204" y="64854"/>
                  <a:pt x="158351" y="72325"/>
                </a:cubicBezTo>
                <a:cubicBezTo>
                  <a:pt x="172498" y="79796"/>
                  <a:pt x="158034" y="92513"/>
                  <a:pt x="171704" y="96169"/>
                </a:cubicBezTo>
                <a:cubicBezTo>
                  <a:pt x="185374" y="99825"/>
                  <a:pt x="229087" y="101096"/>
                  <a:pt x="240373" y="94261"/>
                </a:cubicBezTo>
                <a:cubicBezTo>
                  <a:pt x="251659" y="87426"/>
                  <a:pt x="251182" y="62629"/>
                  <a:pt x="239419" y="55158"/>
                </a:cubicBezTo>
                <a:cubicBezTo>
                  <a:pt x="227656" y="47687"/>
                  <a:pt x="194911" y="53886"/>
                  <a:pt x="169796" y="49435"/>
                </a:cubicBezTo>
                <a:cubicBezTo>
                  <a:pt x="144681" y="44984"/>
                  <a:pt x="104147" y="35606"/>
                  <a:pt x="88728" y="28453"/>
                </a:cubicBezTo>
                <a:cubicBezTo>
                  <a:pt x="73309" y="21300"/>
                  <a:pt x="86662" y="11127"/>
                  <a:pt x="77283" y="6517"/>
                </a:cubicBezTo>
                <a:cubicBezTo>
                  <a:pt x="67905" y="1907"/>
                  <a:pt x="44697" y="-794"/>
                  <a:pt x="32457" y="795"/>
                </a:cubicBezTo>
                <a:close/>
              </a:path>
            </a:pathLst>
          </a:custGeom>
          <a:noFill/>
          <a:ln cap="flat" cmpd="sng" w="7620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74" name="Google Shape;1074;p40"/>
          <p:cNvSpPr/>
          <p:nvPr/>
        </p:nvSpPr>
        <p:spPr>
          <a:xfrm>
            <a:off x="9923255" y="6091840"/>
            <a:ext cx="5803850" cy="1447350"/>
          </a:xfrm>
          <a:custGeom>
            <a:rect b="b" l="l" r="r" t="t"/>
            <a:pathLst>
              <a:path extrusionOk="0" h="57894" w="232154">
                <a:moveTo>
                  <a:pt x="5549" y="17504"/>
                </a:moveTo>
                <a:cubicBezTo>
                  <a:pt x="4913" y="25770"/>
                  <a:pt x="-5419" y="46594"/>
                  <a:pt x="4595" y="52793"/>
                </a:cubicBezTo>
                <a:cubicBezTo>
                  <a:pt x="14609" y="58992"/>
                  <a:pt x="30029" y="54541"/>
                  <a:pt x="65635" y="54700"/>
                </a:cubicBezTo>
                <a:cubicBezTo>
                  <a:pt x="101241" y="54859"/>
                  <a:pt x="192641" y="62012"/>
                  <a:pt x="218233" y="53746"/>
                </a:cubicBezTo>
                <a:cubicBezTo>
                  <a:pt x="243825" y="45480"/>
                  <a:pt x="227612" y="13849"/>
                  <a:pt x="219187" y="5106"/>
                </a:cubicBezTo>
                <a:cubicBezTo>
                  <a:pt x="210762" y="-3636"/>
                  <a:pt x="195979" y="1768"/>
                  <a:pt x="167685" y="1291"/>
                </a:cubicBezTo>
                <a:cubicBezTo>
                  <a:pt x="139391" y="814"/>
                  <a:pt x="75967" y="1926"/>
                  <a:pt x="49421" y="2244"/>
                </a:cubicBezTo>
                <a:cubicBezTo>
                  <a:pt x="22875" y="2562"/>
                  <a:pt x="15722" y="655"/>
                  <a:pt x="8410" y="3198"/>
                </a:cubicBezTo>
                <a:cubicBezTo>
                  <a:pt x="1098" y="5741"/>
                  <a:pt x="6185" y="9238"/>
                  <a:pt x="5549" y="17504"/>
                </a:cubicBezTo>
                <a:close/>
              </a:path>
            </a:pathLst>
          </a:custGeom>
          <a:noFill/>
          <a:ln cap="flat" cmpd="sng" w="76200">
            <a:solidFill>
              <a:schemeClr val="accent4"/>
            </a:solidFill>
            <a:prstDash val="dot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1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Towards a more resilient system</a:t>
            </a:r>
            <a:endParaRPr/>
          </a:p>
        </p:txBody>
      </p:sp>
      <p:sp>
        <p:nvSpPr>
          <p:cNvPr id="1081" name="Google Shape;1081;p41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users with larger clusters and more demanding use cases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stronger resiliency, fault-tolerance &amp; scaling requirements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first focus was on the data replication layer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lang="en-US"/>
              <a:t>losing acknowledged writes, out-of-sync shard copies, slow recoveries, not flexible enough to build new features such as cross-cluster replication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i="1" lang="en-US"/>
              <a:t>sequence numbers</a:t>
            </a:r>
            <a:r>
              <a:rPr lang="en-US"/>
              <a:t> project: rework data replication layer to uniquely identify each write operation in the system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lang="en-US"/>
              <a:t>started off with an informal specification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lang="en-US"/>
              <a:t>explored ways to use formal methods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2" name="Google Shape;1082;p41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/>
              <a:t>A multi-year journey</a:t>
            </a:r>
            <a:endParaRPr>
              <a:solidFill>
                <a:srgbClr val="47B2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50" y="1436423"/>
            <a:ext cx="9909000" cy="7315800"/>
          </a:xfrm>
          <a:prstGeom prst="rect">
            <a:avLst/>
          </a:prstGeom>
          <a:noFill/>
          <a:ln cap="flat" cmpd="sng" w="38100">
            <a:solidFill>
              <a:srgbClr val="47B2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3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Data replication model</a:t>
            </a:r>
            <a:endParaRPr/>
          </a:p>
        </p:txBody>
      </p:sp>
      <p:sp>
        <p:nvSpPr>
          <p:cNvPr id="1095" name="Google Shape;1095;p43"/>
          <p:cNvSpPr txBox="1"/>
          <p:nvPr>
            <p:ph idx="1" type="body"/>
          </p:nvPr>
        </p:nvSpPr>
        <p:spPr>
          <a:xfrm>
            <a:off x="687875" y="2438400"/>
            <a:ext cx="165189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-US"/>
              <a:t>Dedalus spec created by </a:t>
            </a:r>
            <a:r>
              <a:rPr lang="en-US"/>
              <a:t>Kamala Ramasubramanian</a:t>
            </a:r>
            <a:endParaRPr/>
          </a:p>
          <a:p>
            <a:pPr indent="-3937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‒"/>
            </a:pPr>
            <a:r>
              <a:rPr lang="en-US"/>
              <a:t>PhD student in Peter Alvaro's research group at UCSC</a:t>
            </a:r>
            <a:endParaRPr/>
          </a:p>
          <a:p>
            <a:pPr indent="-3937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‒"/>
            </a:pPr>
            <a:r>
              <a:rPr lang="en-US"/>
              <a:t>specification validated using MOLLY (based on LdFI)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lang="en-US"/>
              <a:t>no issues found with new model, but validated bugs of old replication model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as follow-up, I investigated other techniques and tools (in particular TLA+)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TLA</a:t>
            </a:r>
            <a:r>
              <a:rPr baseline="30000" lang="en-US">
                <a:solidFill>
                  <a:schemeClr val="lt1"/>
                </a:solidFill>
              </a:rPr>
              <a:t>+</a:t>
            </a:r>
            <a:r>
              <a:rPr lang="en-US"/>
              <a:t> model of the new</a:t>
            </a:r>
            <a:r>
              <a:rPr lang="en-US"/>
              <a:t> data replication algorithm that is powering Elasticsearch since version 6, released in November 2017</a:t>
            </a:r>
            <a:endParaRPr/>
          </a:p>
          <a:p>
            <a:pPr indent="-342900" lvl="1" marL="1257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800"/>
              <a:buChar char="‒"/>
            </a:pPr>
            <a:r>
              <a:rPr lang="en-US"/>
              <a:t>860 lines of commented TLA+ code, checking safety properties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6" name="Google Shape;1096;p43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/>
              <a:t>A first formal specification for Elasticsearch</a:t>
            </a:r>
            <a:endParaRPr>
              <a:solidFill>
                <a:srgbClr val="47B2FF"/>
              </a:solidFill>
            </a:endParaRPr>
          </a:p>
        </p:txBody>
      </p:sp>
      <p:pic>
        <p:nvPicPr>
          <p:cNvPr id="1097" name="Google Shape;10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025" y="1338000"/>
            <a:ext cx="3821851" cy="3440425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4"/>
          <p:cNvSpPr txBox="1"/>
          <p:nvPr>
            <p:ph idx="1" type="body"/>
          </p:nvPr>
        </p:nvSpPr>
        <p:spPr>
          <a:xfrm>
            <a:off x="1437650" y="1478275"/>
            <a:ext cx="135600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Studying bugs with TLA+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5"/>
          <p:cNvSpPr txBox="1"/>
          <p:nvPr>
            <p:ph type="title"/>
          </p:nvPr>
        </p:nvSpPr>
        <p:spPr>
          <a:xfrm>
            <a:off x="687864" y="182881"/>
            <a:ext cx="159240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None/>
            </a:pPr>
            <a:r>
              <a:rPr lang="en-US"/>
              <a:t>Investigating</a:t>
            </a:r>
            <a:r>
              <a:rPr lang="en-US"/>
              <a:t> concurrency and algorithmic bugs</a:t>
            </a:r>
            <a:endParaRPr/>
          </a:p>
        </p:txBody>
      </p:sp>
      <p:sp>
        <p:nvSpPr>
          <p:cNvPr id="1110" name="Google Shape;1110;p45"/>
          <p:cNvSpPr txBox="1"/>
          <p:nvPr>
            <p:ph idx="1" type="body"/>
          </p:nvPr>
        </p:nvSpPr>
        <p:spPr>
          <a:xfrm>
            <a:off x="687864" y="2438406"/>
            <a:ext cx="15924000" cy="6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validated two concurrency bugs using PlusCal spec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explored and validated solutions using spec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discovered an additional unknown bug in the implementation, which we only later observed in the wild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in a different component, testing uncovered a bug which only surfaced after running for months on CI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modeled with TLA+, TLC checker finds bug within seconds</a:t>
            </a:r>
            <a:endParaRPr>
              <a:solidFill>
                <a:schemeClr val="lt1"/>
              </a:solidFill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>
                <a:solidFill>
                  <a:schemeClr val="lt1"/>
                </a:solidFill>
              </a:rPr>
              <a:t>bug fixes first prototyped using spec and validated with model checker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1" name="Google Shape;1111;p45"/>
          <p:cNvSpPr txBox="1"/>
          <p:nvPr>
            <p:ph idx="2" type="body"/>
          </p:nvPr>
        </p:nvSpPr>
        <p:spPr>
          <a:xfrm>
            <a:off x="687864" y="1661965"/>
            <a:ext cx="15924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en-US"/>
              <a:t>From implementation to formal model and back</a:t>
            </a:r>
            <a:endParaRPr>
              <a:solidFill>
                <a:srgbClr val="47B2F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6"/>
          <p:cNvSpPr txBox="1"/>
          <p:nvPr>
            <p:ph idx="1" type="body"/>
          </p:nvPr>
        </p:nvSpPr>
        <p:spPr>
          <a:xfrm>
            <a:off x="1437640" y="1478283"/>
            <a:ext cx="114858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/>
              <a:t>Formal design first</a:t>
            </a:r>
            <a:endParaRPr/>
          </a:p>
        </p:txBody>
      </p:sp>
      <p:sp>
        <p:nvSpPr>
          <p:cNvPr id="1118" name="Google Shape;1118;p46"/>
          <p:cNvSpPr txBox="1"/>
          <p:nvPr>
            <p:ph idx="2" type="body"/>
          </p:nvPr>
        </p:nvSpPr>
        <p:spPr>
          <a:xfrm>
            <a:off x="1437656" y="6348800"/>
            <a:ext cx="164688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Open Sans"/>
              <a:buNone/>
            </a:pPr>
            <a:r>
              <a:rPr lang="en-US"/>
              <a:t>A specification for the cluster coordination subsystem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Elastic Template">
  <a:themeElements>
    <a:clrScheme name="Elastic">
      <a:dk1>
        <a:srgbClr val="000000"/>
      </a:dk1>
      <a:lt1>
        <a:srgbClr val="FFFFFF"/>
      </a:lt1>
      <a:dk2>
        <a:srgbClr val="434753"/>
      </a:dk2>
      <a:lt2>
        <a:srgbClr val="979CAB"/>
      </a:lt2>
      <a:accent1>
        <a:srgbClr val="00BFB3"/>
      </a:accent1>
      <a:accent2>
        <a:srgbClr val="FEC514"/>
      </a:accent2>
      <a:accent3>
        <a:srgbClr val="0077CC"/>
      </a:accent3>
      <a:accent4>
        <a:srgbClr val="FA734F"/>
      </a:accent4>
      <a:accent5>
        <a:srgbClr val="F04E98"/>
      </a:accent5>
      <a:accent6>
        <a:srgbClr val="434753"/>
      </a:accent6>
      <a:hlink>
        <a:srgbClr val="F04E98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