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7" r:id="rId2"/>
    <p:sldId id="382" r:id="rId3"/>
    <p:sldId id="369" r:id="rId4"/>
    <p:sldId id="370" r:id="rId5"/>
    <p:sldId id="356" r:id="rId6"/>
    <p:sldId id="389" r:id="rId7"/>
    <p:sldId id="388" r:id="rId8"/>
    <p:sldId id="384" r:id="rId9"/>
    <p:sldId id="373" r:id="rId10"/>
    <p:sldId id="374" r:id="rId11"/>
    <p:sldId id="385" r:id="rId12"/>
    <p:sldId id="386" r:id="rId13"/>
    <p:sldId id="353" r:id="rId14"/>
    <p:sldId id="390" r:id="rId15"/>
    <p:sldId id="391" r:id="rId16"/>
    <p:sldId id="387" r:id="rId17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EF"/>
    <a:srgbClr val="0099FF"/>
    <a:srgbClr val="009EE0"/>
    <a:srgbClr val="FFFF99"/>
    <a:srgbClr val="00A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2895" autoAdjust="0"/>
  </p:normalViewPr>
  <p:slideViewPr>
    <p:cSldViewPr>
      <p:cViewPr varScale="1">
        <p:scale>
          <a:sx n="68" d="100"/>
          <a:sy n="68" d="100"/>
        </p:scale>
        <p:origin x="-14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8BD4BC18-2AAE-4FE9-9409-4FEA930A16A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086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FF322A80-1352-4968-89E5-4D160802507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927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7" name="Picture 25" descr="Folienhintergrund Kopi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8783637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130425"/>
            <a:ext cx="7199313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Präsentationstitel kann auch zweizeilig stehen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3789363"/>
            <a:ext cx="5897563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Untertitel mit weiteren Angaben</a:t>
            </a:r>
          </a:p>
          <a:p>
            <a:pPr lvl="0"/>
            <a:r>
              <a:rPr lang="de-DE" noProof="0" smtClean="0"/>
              <a:t>Titel Vorname Name</a:t>
            </a:r>
          </a:p>
          <a:p>
            <a:pPr lvl="0"/>
            <a:r>
              <a:rPr lang="de-DE" noProof="0" smtClean="0"/>
              <a:t>Ort und Datum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Hochschule Konstanz | Wagner-Whitin| 07.05.2014 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AB7A64-6B72-4D22-AE7D-096BFDA6DC3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23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29413" y="274638"/>
            <a:ext cx="1946275" cy="570388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89000" y="274638"/>
            <a:ext cx="5688013" cy="570388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Hochschule Konstanz | Wagner-Whitin| 07.05.2014 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BE74D9-D02E-49DB-ADD2-FA4C9D8E8AC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7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Hochschule Konstanz | Wagner-Whitin| 07.05.2014 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D5DBE5-21E2-42E3-BDD3-D3B1A9FE0E90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7488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Hochschule Konstanz | Wagner-Whitin| 07.05.2014 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4A89C9-DBD5-4840-8711-C2A96EC228B4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9454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113" y="1628775"/>
            <a:ext cx="3811587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64100" y="1628775"/>
            <a:ext cx="3811588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Hochschule Konstanz | Wagner-</a:t>
            </a:r>
            <a:r>
              <a:rPr lang="de-DE" dirty="0" err="1" smtClean="0"/>
              <a:t>Whitin</a:t>
            </a:r>
            <a:r>
              <a:rPr lang="de-DE" dirty="0" smtClean="0"/>
              <a:t>| 07.05.2014 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A27980-D862-4E35-BD27-6BD6E189489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55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Hochschule Konstanz | Wagner-Whitin| 07.05.2014  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C67E59-58F1-4C6C-8064-3B64C1C8ECA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01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Hochschule Konstanz | Wagner-Whitin| 07.05.2014 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4913C8-2DFA-46E4-AAF6-8F9FFD94423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74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Hochschule Konstanz | Wagner-Whitin| 07.05.2014  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D2F584-FA76-47C2-82C1-675B1CF37B8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50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Hochschule Konstanz | Wagner-Whitin| 07.05.2014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6A894D-A5B4-4892-88FE-4F1AB9DEAB4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09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Hochschule Konstanz | Wagner-Whitin| 07.05.2014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D8B47A-0BA5-4B0E-AC49-F0AC34A8F57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55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274638"/>
            <a:ext cx="77152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628775"/>
            <a:ext cx="7775575" cy="434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381750"/>
            <a:ext cx="60499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 dirty="0" smtClean="0"/>
              <a:t>Hochschule Konstanz | Wagner-Whitin| 07.05.2014  </a:t>
            </a:r>
            <a:endParaRPr lang="de-D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80288" y="6381750"/>
            <a:ext cx="1196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34296E9-1EBC-4569-A9B1-4E309F9673C2}" type="slidenum">
              <a:rPr lang="de-DE"/>
              <a:pPr/>
              <a:t>‹Nr.›</a:t>
            </a:fld>
            <a:endParaRPr lang="de-DE" dirty="0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 flipV="1">
            <a:off x="-36513" y="1412875"/>
            <a:ext cx="504826" cy="0"/>
          </a:xfrm>
          <a:prstGeom prst="line">
            <a:avLst/>
          </a:prstGeom>
          <a:noFill/>
          <a:ln w="9525">
            <a:solidFill>
              <a:srgbClr val="00AEE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 flipV="1">
            <a:off x="-36513" y="6308725"/>
            <a:ext cx="504826" cy="0"/>
          </a:xfrm>
          <a:prstGeom prst="line">
            <a:avLst/>
          </a:prstGeom>
          <a:noFill/>
          <a:ln w="9525">
            <a:solidFill>
              <a:srgbClr val="00AEE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AEEF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AEEF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EEF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1340768"/>
            <a:ext cx="7272337" cy="2016224"/>
          </a:xfrm>
        </p:spPr>
        <p:txBody>
          <a:bodyPr/>
          <a:lstStyle/>
          <a:p>
            <a:r>
              <a:rPr lang="de-DE" sz="4400" dirty="0" smtClean="0"/>
              <a:t>Optimierung der Ergebnisdarstellung vom ILOG-Solver im Power-LP</a:t>
            </a:r>
            <a:endParaRPr lang="de-DE" sz="4400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3645024"/>
            <a:ext cx="8280920" cy="2520280"/>
          </a:xfrm>
        </p:spPr>
        <p:txBody>
          <a:bodyPr/>
          <a:lstStyle/>
          <a:p>
            <a:r>
              <a:rPr lang="de-DE" sz="2800" dirty="0" smtClean="0"/>
              <a:t>Anwendung der linearen Optimierung</a:t>
            </a:r>
          </a:p>
          <a:p>
            <a:endParaRPr lang="de-DE" dirty="0" smtClean="0"/>
          </a:p>
          <a:p>
            <a:r>
              <a:rPr lang="de-DE" dirty="0" smtClean="0"/>
              <a:t>Renate Bondar-Erni</a:t>
            </a:r>
          </a:p>
          <a:p>
            <a:r>
              <a:rPr lang="de-DE" dirty="0" smtClean="0"/>
              <a:t>Vildan Özgür</a:t>
            </a:r>
          </a:p>
          <a:p>
            <a:r>
              <a:rPr lang="de-DE" dirty="0" smtClean="0"/>
              <a:t>WS 14/15 – 14.01.2015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>
                <a:solidFill>
                  <a:srgbClr val="009EE0"/>
                </a:solidFill>
                <a:latin typeface="Cambria" panose="02040503050406030204" pitchFamily="18" charset="0"/>
              </a:rPr>
              <a:t>5</a:t>
            </a:r>
            <a:r>
              <a:rPr lang="de-DE" sz="4000" dirty="0" smtClean="0">
                <a:solidFill>
                  <a:srgbClr val="009EE0"/>
                </a:solidFill>
                <a:latin typeface="Cambria" panose="02040503050406030204" pitchFamily="18" charset="0"/>
              </a:rPr>
              <a:t>. Vorgehensweise</a:t>
            </a:r>
            <a:endParaRPr lang="de-DE" sz="4000" dirty="0">
              <a:solidFill>
                <a:srgbClr val="009EE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3" y="1340768"/>
            <a:ext cx="7775575" cy="46377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Cambria" panose="02040503050406030204" pitchFamily="18" charset="0"/>
              </a:rPr>
              <a:t>Haben uns nochmal  den ILOG-Code vom Power-LP angeschaut: Klasse </a:t>
            </a:r>
            <a:r>
              <a:rPr lang="de-DE" dirty="0">
                <a:latin typeface="Cambria" panose="02040503050406030204" pitchFamily="18" charset="0"/>
              </a:rPr>
              <a:t>„solver.cpp“ </a:t>
            </a:r>
            <a:r>
              <a:rPr lang="de-DE" dirty="0" smtClean="0">
                <a:latin typeface="Cambria" panose="02040503050406030204" pitchFamily="18" charset="0"/>
              </a:rPr>
              <a:t>mit der </a:t>
            </a:r>
            <a:r>
              <a:rPr lang="de-DE" dirty="0">
                <a:latin typeface="Cambria" panose="02040503050406030204" pitchFamily="18" charset="0"/>
              </a:rPr>
              <a:t>Methode </a:t>
            </a:r>
            <a:r>
              <a:rPr lang="de-DE" i="1" dirty="0">
                <a:latin typeface="Cambria" panose="02040503050406030204" pitchFamily="18" charset="0"/>
              </a:rPr>
              <a:t>PutILOG_BAT(char* dir) </a:t>
            </a:r>
            <a:endParaRPr lang="de-DE" i="1" dirty="0" smtClean="0">
              <a:latin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de-DE" dirty="0" smtClean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de-DE" dirty="0" smtClean="0">
                <a:latin typeface="Cambria" panose="02040503050406030204" pitchFamily="18" charset="0"/>
              </a:rPr>
              <a:t>Ähnliche Befehle wie in der Anwendung „cplex.exe“</a:t>
            </a:r>
          </a:p>
          <a:p>
            <a:pPr>
              <a:lnSpc>
                <a:spcPct val="150000"/>
              </a:lnSpc>
            </a:pP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5DBE5-21E2-42E3-BDD3-D3B1A9FE0E9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10"/>
          <p:cNvSpPr>
            <a:spLocks noGrp="1"/>
          </p:cNvSpPr>
          <p:nvPr>
            <p:ph type="ftr" sz="quarter" idx="10"/>
          </p:nvPr>
        </p:nvSpPr>
        <p:spPr>
          <a:xfrm>
            <a:off x="755576" y="6381750"/>
            <a:ext cx="7344816" cy="476250"/>
          </a:xfrm>
        </p:spPr>
        <p:txBody>
          <a:bodyPr/>
          <a:lstStyle/>
          <a:p>
            <a:r>
              <a:rPr lang="de-DE" dirty="0" smtClean="0"/>
              <a:t>Hochschule Konstanz | Darstellungsoptimierung des ILOG-Solvers im PowerLP | 14.01.2015  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0" y="2976793"/>
            <a:ext cx="8640960" cy="616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>
          <a:xfrm flipH="1">
            <a:off x="1484468" y="3091654"/>
            <a:ext cx="7194369" cy="3866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608" y="4329112"/>
            <a:ext cx="5760640" cy="2005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>
                <a:solidFill>
                  <a:srgbClr val="0099FF"/>
                </a:solidFill>
                <a:latin typeface="Cambria" panose="02040503050406030204" pitchFamily="18" charset="0"/>
              </a:rPr>
              <a:t>5</a:t>
            </a:r>
            <a:r>
              <a:rPr lang="de-DE" sz="4000" dirty="0" smtClean="0">
                <a:solidFill>
                  <a:srgbClr val="0099FF"/>
                </a:solidFill>
                <a:latin typeface="Cambria" panose="02040503050406030204" pitchFamily="18" charset="0"/>
              </a:rPr>
              <a:t>. Vorgehensweise</a:t>
            </a:r>
            <a:endParaRPr lang="de-DE" sz="4000" dirty="0">
              <a:solidFill>
                <a:srgbClr val="0099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592" y="1484784"/>
            <a:ext cx="8064896" cy="43204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Cambria" panose="02040503050406030204" pitchFamily="18" charset="0"/>
              </a:rPr>
              <a:t>Ergebnisdarstellung vom ILOG der „cplex.exe“ –Ausführung </a:t>
            </a:r>
            <a:r>
              <a:rPr lang="de-DE" dirty="0" smtClean="0">
                <a:latin typeface="Cambria" panose="02040503050406030204" pitchFamily="18" charset="0"/>
              </a:rPr>
              <a:t>anpassen</a:t>
            </a:r>
            <a:r>
              <a:rPr lang="de-DE" dirty="0" smtClean="0">
                <a:latin typeface="Cambria" panose="020405030504060302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Cambria" panose="02040503050406030204" pitchFamily="18" charset="0"/>
              </a:rPr>
              <a:t>Codezeile wurde dann umgeändert: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 smtClean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de-DE" dirty="0" smtClean="0">
                <a:latin typeface="Cambria" panose="02040503050406030204" pitchFamily="18" charset="0"/>
              </a:rPr>
              <a:t>„</a:t>
            </a:r>
            <a:r>
              <a:rPr lang="de-DE" b="1" dirty="0" smtClean="0">
                <a:latin typeface="Cambria" panose="02040503050406030204" pitchFamily="18" charset="0"/>
              </a:rPr>
              <a:t>optimize</a:t>
            </a:r>
            <a:r>
              <a:rPr lang="de-DE" dirty="0" smtClean="0">
                <a:latin typeface="Cambria" panose="02040503050406030204" pitchFamily="18" charset="0"/>
              </a:rPr>
              <a:t>“: Gibt Zielfunktionswert aus.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Cambria" panose="02040503050406030204" pitchFamily="18" charset="0"/>
              </a:rPr>
              <a:t>„</a:t>
            </a:r>
            <a:r>
              <a:rPr lang="de-DE" b="1" dirty="0" smtClean="0">
                <a:latin typeface="Cambria" panose="02040503050406030204" pitchFamily="18" charset="0"/>
              </a:rPr>
              <a:t>display solution </a:t>
            </a:r>
            <a:r>
              <a:rPr lang="de-DE" b="1" dirty="0" smtClean="0">
                <a:latin typeface="Cambria" panose="02040503050406030204" pitchFamily="18" charset="0"/>
              </a:rPr>
              <a:t>variables -</a:t>
            </a:r>
            <a:r>
              <a:rPr lang="de-DE" dirty="0" smtClean="0">
                <a:latin typeface="Cambria" panose="02040503050406030204" pitchFamily="18" charset="0"/>
              </a:rPr>
              <a:t>“:</a:t>
            </a:r>
            <a:r>
              <a:rPr lang="de-DE" b="1" dirty="0" smtClean="0">
                <a:latin typeface="Cambria" panose="02040503050406030204" pitchFamily="18" charset="0"/>
              </a:rPr>
              <a:t> </a:t>
            </a:r>
            <a:r>
              <a:rPr lang="de-DE" dirty="0" smtClean="0">
                <a:latin typeface="Cambria" panose="02040503050406030204" pitchFamily="18" charset="0"/>
              </a:rPr>
              <a:t>Gibt Variablenwerte aus.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Cambria" panose="02040503050406030204" pitchFamily="18" charset="0"/>
              </a:rPr>
              <a:t>„</a:t>
            </a:r>
            <a:r>
              <a:rPr lang="de-DE" b="1" dirty="0" smtClean="0">
                <a:latin typeface="Cambria" panose="02040503050406030204" pitchFamily="18" charset="0"/>
              </a:rPr>
              <a:t>write cplex.exe</a:t>
            </a:r>
            <a:r>
              <a:rPr lang="de-DE" dirty="0" smtClean="0">
                <a:latin typeface="Cambria" panose="02040503050406030204" pitchFamily="18" charset="0"/>
              </a:rPr>
              <a:t>“: Gibt die Ausführung aus. </a:t>
            </a:r>
            <a:endParaRPr lang="de-DE" dirty="0">
              <a:latin typeface="Cambria" panose="02040503050406030204" pitchFamily="18" charset="0"/>
            </a:endParaRPr>
          </a:p>
        </p:txBody>
      </p:sp>
      <p:sp>
        <p:nvSpPr>
          <p:cNvPr id="4" name="Fußzeilenplatzhalter 10"/>
          <p:cNvSpPr>
            <a:spLocks noGrp="1"/>
          </p:cNvSpPr>
          <p:nvPr>
            <p:ph type="ftr" sz="quarter" idx="10"/>
          </p:nvPr>
        </p:nvSpPr>
        <p:spPr>
          <a:xfrm>
            <a:off x="755576" y="6381354"/>
            <a:ext cx="7200800" cy="476250"/>
          </a:xfrm>
        </p:spPr>
        <p:txBody>
          <a:bodyPr/>
          <a:lstStyle/>
          <a:p>
            <a:r>
              <a:rPr lang="de-DE" dirty="0" smtClean="0"/>
              <a:t>Hochschule Konstanz | Darstellungsoptimierung des ILOG-Solvers im PowerLP | 14.01.2015 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5DBE5-21E2-42E3-BDD3-D3B1A9FE0E90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" y="3212976"/>
            <a:ext cx="914400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>
          <a:xfrm flipH="1">
            <a:off x="755575" y="3451695"/>
            <a:ext cx="8388424" cy="3866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676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>
                <a:solidFill>
                  <a:srgbClr val="0099FF"/>
                </a:solidFill>
                <a:latin typeface="Cambria" panose="02040503050406030204" pitchFamily="18" charset="0"/>
              </a:rPr>
              <a:t>5</a:t>
            </a:r>
            <a:r>
              <a:rPr lang="de-DE" sz="4000" dirty="0" smtClean="0">
                <a:solidFill>
                  <a:srgbClr val="0099FF"/>
                </a:solidFill>
                <a:latin typeface="Cambria" panose="02040503050406030204" pitchFamily="18" charset="0"/>
              </a:rPr>
              <a:t>. Vorgehensweise</a:t>
            </a:r>
            <a:endParaRPr lang="de-DE" sz="4000" dirty="0">
              <a:solidFill>
                <a:srgbClr val="0099FF"/>
              </a:solidFill>
              <a:latin typeface="Cambria" panose="02040503050406030204" pitchFamily="18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5DBE5-21E2-42E3-BDD3-D3B1A9FE0E9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10"/>
          <p:cNvSpPr>
            <a:spLocks noGrp="1"/>
          </p:cNvSpPr>
          <p:nvPr>
            <p:ph type="ftr" sz="quarter" idx="10"/>
          </p:nvPr>
        </p:nvSpPr>
        <p:spPr>
          <a:xfrm>
            <a:off x="755576" y="6381750"/>
            <a:ext cx="7344816" cy="476250"/>
          </a:xfrm>
        </p:spPr>
        <p:txBody>
          <a:bodyPr/>
          <a:lstStyle/>
          <a:p>
            <a:r>
              <a:rPr lang="de-DE" dirty="0" smtClean="0"/>
              <a:t>Hochschule Konstanz | Darstellungsoptimierung des ILOG-Solvers im PowerLP | 14.01.2015  </a:t>
            </a:r>
            <a:endParaRPr lang="de-DE" dirty="0"/>
          </a:p>
        </p:txBody>
      </p:sp>
      <p:pic>
        <p:nvPicPr>
          <p:cNvPr id="7" name="Bild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4536504" cy="48245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eck 7"/>
          <p:cNvSpPr/>
          <p:nvPr/>
        </p:nvSpPr>
        <p:spPr>
          <a:xfrm flipH="1">
            <a:off x="315552" y="4869160"/>
            <a:ext cx="3608375" cy="193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3275854" y="3657642"/>
            <a:ext cx="576064" cy="113951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 flipH="1">
            <a:off x="362638" y="5661248"/>
            <a:ext cx="2553178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3020966" y="6093613"/>
            <a:ext cx="1335008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699790" y="3181436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mbria" panose="02040503050406030204" pitchFamily="18" charset="0"/>
              </a:rPr>
              <a:t>Zielfunktionswert</a:t>
            </a:r>
            <a:endParaRPr lang="de-DE" sz="2000" dirty="0">
              <a:latin typeface="Cambria" panose="02040503050406030204" pitchFamily="18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355974" y="58372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mbria" panose="02040503050406030204" pitchFamily="18" charset="0"/>
              </a:rPr>
              <a:t>Variablen</a:t>
            </a:r>
            <a:endParaRPr lang="de-DE" sz="2000" dirty="0">
              <a:latin typeface="Cambria" panose="020405030504060302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12776"/>
            <a:ext cx="4216325" cy="4424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Gerade Verbindung mit Pfeil 21"/>
          <p:cNvCxnSpPr>
            <a:stCxn id="16" idx="3"/>
          </p:cNvCxnSpPr>
          <p:nvPr/>
        </p:nvCxnSpPr>
        <p:spPr>
          <a:xfrm flipV="1">
            <a:off x="5652118" y="5661249"/>
            <a:ext cx="1244068" cy="37600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4355974" y="3587511"/>
            <a:ext cx="3384378" cy="777593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 flipH="1">
            <a:off x="1981148" y="2276872"/>
            <a:ext cx="367912" cy="193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57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>
                <a:solidFill>
                  <a:srgbClr val="0099FF"/>
                </a:solidFill>
                <a:latin typeface="Cambria" panose="02040503050406030204" pitchFamily="18" charset="0"/>
              </a:rPr>
              <a:t>6</a:t>
            </a:r>
            <a:r>
              <a:rPr lang="de-DE" sz="4000" dirty="0" smtClean="0">
                <a:solidFill>
                  <a:srgbClr val="0099FF"/>
                </a:solidFill>
                <a:latin typeface="Cambria" panose="02040503050406030204" pitchFamily="18" charset="0"/>
              </a:rPr>
              <a:t>. Testbeispiele</a:t>
            </a:r>
            <a:endParaRPr lang="de-DE" sz="4000" dirty="0">
              <a:solidFill>
                <a:srgbClr val="0099FF"/>
              </a:solidFill>
              <a:latin typeface="Cambria" panose="02040503050406030204" pitchFamily="18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611560" y="1628775"/>
            <a:ext cx="8424935" cy="434975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de-DE" sz="5400" dirty="0" smtClean="0">
              <a:latin typeface="Cambria" panose="02040503050406030204" pitchFamily="18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de-DE" sz="5400" dirty="0" smtClean="0">
                <a:latin typeface="Cambria" panose="02040503050406030204" pitchFamily="18" charset="0"/>
              </a:rPr>
              <a:t>Live-Demo im Power-LP!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A89C9-DBD5-4840-8711-C2A96EC228B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10"/>
          <p:cNvSpPr>
            <a:spLocks noGrp="1"/>
          </p:cNvSpPr>
          <p:nvPr>
            <p:ph type="ftr" sz="quarter" idx="10"/>
          </p:nvPr>
        </p:nvSpPr>
        <p:spPr>
          <a:xfrm>
            <a:off x="755576" y="6381328"/>
            <a:ext cx="7344816" cy="476250"/>
          </a:xfrm>
        </p:spPr>
        <p:txBody>
          <a:bodyPr/>
          <a:lstStyle/>
          <a:p>
            <a:r>
              <a:rPr lang="de-DE" dirty="0" smtClean="0"/>
              <a:t>Hochschule Konstanz | Darstellungsoptimierung des ILOG-Solvers im PowerLP | 14.01.2015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>
                <a:solidFill>
                  <a:srgbClr val="0099FF"/>
                </a:solidFill>
                <a:latin typeface="Cambria" panose="02040503050406030204" pitchFamily="18" charset="0"/>
              </a:rPr>
              <a:t>7</a:t>
            </a:r>
            <a:r>
              <a:rPr lang="de-DE" sz="4000" dirty="0" smtClean="0">
                <a:solidFill>
                  <a:srgbClr val="0099FF"/>
                </a:solidFill>
                <a:latin typeface="Cambria" panose="02040503050406030204" pitchFamily="18" charset="0"/>
              </a:rPr>
              <a:t>. Versionsmanagement</a:t>
            </a:r>
            <a:endParaRPr lang="de-DE" sz="4000" dirty="0">
              <a:solidFill>
                <a:srgbClr val="0099FF"/>
              </a:solidFill>
              <a:latin typeface="Cambria" panose="02040503050406030204" pitchFamily="18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611561" y="1628775"/>
            <a:ext cx="4320480" cy="43497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dirty="0" smtClean="0">
                <a:latin typeface="Cambria" panose="02040503050406030204" pitchFamily="18" charset="0"/>
              </a:rPr>
              <a:t>Versionsnummer vom Power-LP angepasst und in die Info-Übersicht des Power-LPs eingefügt: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A89C9-DBD5-4840-8711-C2A96EC228B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10"/>
          <p:cNvSpPr>
            <a:spLocks noGrp="1"/>
          </p:cNvSpPr>
          <p:nvPr>
            <p:ph type="ftr" sz="quarter" idx="10"/>
          </p:nvPr>
        </p:nvSpPr>
        <p:spPr>
          <a:xfrm>
            <a:off x="755576" y="6381328"/>
            <a:ext cx="7344816" cy="476250"/>
          </a:xfrm>
        </p:spPr>
        <p:txBody>
          <a:bodyPr/>
          <a:lstStyle/>
          <a:p>
            <a:r>
              <a:rPr lang="de-DE" dirty="0" smtClean="0"/>
              <a:t>Hochschule Konstanz | Darstellungsoptimierung des ILOG-Solvers im PowerLP | 14.01.2015  </a:t>
            </a:r>
            <a:endParaRPr lang="de-DE" dirty="0"/>
          </a:p>
        </p:txBody>
      </p:sp>
      <p:pic>
        <p:nvPicPr>
          <p:cNvPr id="7" name="Bild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721" y="1340768"/>
            <a:ext cx="4111352" cy="489654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hteck 8"/>
          <p:cNvSpPr/>
          <p:nvPr/>
        </p:nvSpPr>
        <p:spPr>
          <a:xfrm flipH="1">
            <a:off x="5796136" y="4797152"/>
            <a:ext cx="255317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 flipH="1">
            <a:off x="6570539" y="1916832"/>
            <a:ext cx="881779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988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>
                <a:solidFill>
                  <a:srgbClr val="0099FF"/>
                </a:solidFill>
                <a:latin typeface="Cambria" panose="02040503050406030204" pitchFamily="18" charset="0"/>
              </a:rPr>
              <a:t>8</a:t>
            </a:r>
            <a:r>
              <a:rPr lang="de-DE" sz="4000" dirty="0" smtClean="0">
                <a:solidFill>
                  <a:srgbClr val="0099FF"/>
                </a:solidFill>
                <a:latin typeface="Cambria" panose="02040503050406030204" pitchFamily="18" charset="0"/>
              </a:rPr>
              <a:t>. Fazit</a:t>
            </a:r>
            <a:endParaRPr lang="de-DE" sz="4000" dirty="0">
              <a:solidFill>
                <a:srgbClr val="0099FF"/>
              </a:solidFill>
              <a:latin typeface="Cambria" panose="02040503050406030204" pitchFamily="18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611560" y="1628775"/>
            <a:ext cx="7920879" cy="43497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dirty="0" smtClean="0">
                <a:latin typeface="Cambria" panose="02040503050406030204" pitchFamily="18" charset="0"/>
              </a:rPr>
              <a:t>War spannend und lehrreich.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dirty="0" smtClean="0">
                <a:latin typeface="Cambria" panose="02040503050406030204" pitchFamily="18" charset="0"/>
              </a:rPr>
              <a:t>Programmiersprache C++ kennen gelernt.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dirty="0" smtClean="0">
                <a:latin typeface="Cambria" panose="02040503050406030204" pitchFamily="18" charset="0"/>
              </a:rPr>
              <a:t>Verschiedene Lösungsmöglichkeiten kennengelernt.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dirty="0" smtClean="0">
                <a:latin typeface="Cambria" panose="02040503050406030204" pitchFamily="18" charset="0"/>
              </a:rPr>
              <a:t>Konnten unser Wissen erweitern.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dirty="0" smtClean="0">
                <a:latin typeface="Cambria" panose="02040503050406030204" pitchFamily="18" charset="0"/>
              </a:rPr>
              <a:t>Selbstständiges Arbeiten an einem „realen“ Projekt.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dirty="0" smtClean="0">
                <a:latin typeface="Cambria" panose="02040503050406030204" pitchFamily="18" charset="0"/>
              </a:rPr>
              <a:t>viel Stress und Probleme, aber man lernt daraus.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dirty="0" smtClean="0">
                <a:latin typeface="Cambria" panose="02040503050406030204" pitchFamily="18" charset="0"/>
              </a:rPr>
              <a:t>Projekt erfolgreich beendet.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de-DE" dirty="0" smtClean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de-DE" dirty="0" smtClean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de-DE" dirty="0" smtClean="0">
              <a:latin typeface="Cambria" panose="02040503050406030204" pitchFamily="18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A89C9-DBD5-4840-8711-C2A96EC228B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ußzeilenplatzhalter 10"/>
          <p:cNvSpPr>
            <a:spLocks noGrp="1"/>
          </p:cNvSpPr>
          <p:nvPr>
            <p:ph type="ftr" sz="quarter" idx="10"/>
          </p:nvPr>
        </p:nvSpPr>
        <p:spPr>
          <a:xfrm>
            <a:off x="755576" y="6381328"/>
            <a:ext cx="7344816" cy="476250"/>
          </a:xfrm>
        </p:spPr>
        <p:txBody>
          <a:bodyPr/>
          <a:lstStyle/>
          <a:p>
            <a:r>
              <a:rPr lang="de-DE" dirty="0" smtClean="0"/>
              <a:t>Hochschule Konstanz | Darstellungsoptimierung des ILOG-Solvers im PowerLP | 14.01.2015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261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5DBE5-21E2-42E3-BDD3-D3B1A9FE0E90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7" name="Picture 2" descr="sticker_kle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484313"/>
            <a:ext cx="6029325" cy="390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995738" y="3787775"/>
            <a:ext cx="4608512" cy="2233613"/>
          </a:xfrm>
          <a:prstGeom prst="rect">
            <a:avLst/>
          </a:prstGeom>
          <a:solidFill>
            <a:srgbClr val="00AE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 eaLnBrk="1" hangingPunct="1"/>
            <a:r>
              <a:rPr lang="de-DE" altLang="de-DE" sz="2400" dirty="0">
                <a:solidFill>
                  <a:schemeClr val="bg1"/>
                </a:solidFill>
                <a:latin typeface="Cambria" panose="02040503050406030204" pitchFamily="18" charset="0"/>
              </a:rPr>
              <a:t>Herzlichen Dank</a:t>
            </a:r>
          </a:p>
          <a:p>
            <a:pPr algn="ctr" eaLnBrk="1" hangingPunct="1"/>
            <a:r>
              <a:rPr lang="de-DE" altLang="de-DE" sz="2400" dirty="0">
                <a:solidFill>
                  <a:schemeClr val="bg1"/>
                </a:solidFill>
                <a:latin typeface="Cambria" panose="02040503050406030204" pitchFamily="18" charset="0"/>
              </a:rPr>
              <a:t>für Ihre </a:t>
            </a:r>
            <a:r>
              <a:rPr lang="de-DE" altLang="de-DE" sz="2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Aufmerksamkeit!</a:t>
            </a:r>
            <a:endParaRPr lang="de-DE" altLang="de-DE" sz="2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8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5DBE5-21E2-42E3-BDD3-D3B1A9FE0E9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0"/>
          </p:nvPr>
        </p:nvSpPr>
        <p:spPr>
          <a:xfrm>
            <a:off x="755576" y="6381750"/>
            <a:ext cx="7344816" cy="476250"/>
          </a:xfrm>
        </p:spPr>
        <p:txBody>
          <a:bodyPr/>
          <a:lstStyle/>
          <a:p>
            <a:r>
              <a:rPr lang="de-DE" dirty="0" smtClean="0"/>
              <a:t>Hochschule Konstanz | Darstellungsoptimierung des ILOG-Solvers im PowerLP | 14.01.2015  </a:t>
            </a:r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889000" y="274638"/>
            <a:ext cx="7715250" cy="1143000"/>
          </a:xfrm>
        </p:spPr>
        <p:txBody>
          <a:bodyPr/>
          <a:lstStyle/>
          <a:p>
            <a:r>
              <a:rPr lang="de-DE" sz="4000" dirty="0" smtClean="0">
                <a:solidFill>
                  <a:srgbClr val="009EE0"/>
                </a:solidFill>
                <a:latin typeface="Cambria" panose="02040503050406030204" pitchFamily="18" charset="0"/>
              </a:rPr>
              <a:t>Agenda</a:t>
            </a:r>
            <a:endParaRPr lang="de-DE" sz="4000" dirty="0">
              <a:solidFill>
                <a:srgbClr val="009EE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83568" y="1268760"/>
            <a:ext cx="7992120" cy="5040560"/>
          </a:xfrm>
        </p:spPr>
        <p:txBody>
          <a:bodyPr/>
          <a:lstStyle/>
          <a:p>
            <a:endParaRPr lang="de-DE" sz="800" b="1" dirty="0" smtClean="0">
              <a:latin typeface="Cambria" panose="02040503050406030204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de-DE" sz="2800" dirty="0" smtClean="0">
                <a:latin typeface="Cambria" panose="02040503050406030204" pitchFamily="18" charset="0"/>
              </a:rPr>
              <a:t>Aktueller Stand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de-DE" sz="2800" dirty="0" smtClean="0">
                <a:latin typeface="Cambria" panose="02040503050406030204" pitchFamily="18" charset="0"/>
              </a:rPr>
              <a:t>Projektbeschreibung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de-DE" sz="2800" dirty="0" smtClean="0">
                <a:latin typeface="Cambria" panose="02040503050406030204" pitchFamily="18" charset="0"/>
              </a:rPr>
              <a:t>Ergebnisdarstellung anderer </a:t>
            </a:r>
            <a:r>
              <a:rPr lang="de-DE" sz="2800" dirty="0" smtClean="0">
                <a:latin typeface="Cambria" panose="02040503050406030204" pitchFamily="18" charset="0"/>
              </a:rPr>
              <a:t>Solver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de-DE" sz="2800" dirty="0" smtClean="0">
                <a:latin typeface="Cambria" panose="02040503050406030204" pitchFamily="18" charset="0"/>
              </a:rPr>
              <a:t>Problemstellung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de-DE" sz="2800" dirty="0" smtClean="0">
                <a:latin typeface="Cambria" panose="02040503050406030204" pitchFamily="18" charset="0"/>
              </a:rPr>
              <a:t>Vorgehensweise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de-DE" sz="2800" dirty="0" smtClean="0">
                <a:latin typeface="Cambria" panose="02040503050406030204" pitchFamily="18" charset="0"/>
              </a:rPr>
              <a:t>Testbeispiele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de-DE" sz="2800" dirty="0" smtClean="0">
                <a:latin typeface="Cambria" panose="02040503050406030204" pitchFamily="18" charset="0"/>
              </a:rPr>
              <a:t>Versionsmanagement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de-DE" sz="2800" dirty="0" smtClean="0">
                <a:latin typeface="Cambria" panose="02040503050406030204" pitchFamily="18" charset="0"/>
              </a:rPr>
              <a:t>Fazit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smtClean="0">
                <a:solidFill>
                  <a:srgbClr val="009EE0"/>
                </a:solidFill>
                <a:latin typeface="Cambria" panose="02040503050406030204" pitchFamily="18" charset="0"/>
              </a:rPr>
              <a:t>1. Aktueller Stand</a:t>
            </a:r>
            <a:endParaRPr lang="de-DE" sz="4000" dirty="0">
              <a:solidFill>
                <a:srgbClr val="009EE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5DBE5-21E2-42E3-BDD3-D3B1A9FE0E9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3" y="1628775"/>
            <a:ext cx="7992367" cy="43497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Cambria" panose="02040503050406030204" pitchFamily="18" charset="0"/>
              </a:rPr>
              <a:t>Power-LP in Version 0.7.3 im OR-WEB verfügbar.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Cambria" panose="02040503050406030204" pitchFamily="18" charset="0"/>
              </a:rPr>
              <a:t>OR-Alpha hat alte </a:t>
            </a:r>
            <a:r>
              <a:rPr lang="de-DE" dirty="0" smtClean="0">
                <a:latin typeface="Cambria" panose="02040503050406030204" pitchFamily="18" charset="0"/>
              </a:rPr>
              <a:t>Version, wird aber noch geändert.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Cambria" panose="02040503050406030204" pitchFamily="18" charset="0"/>
              </a:rPr>
              <a:t>Power-LP in C++ programmiert.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Cambria" panose="02040503050406030204" pitchFamily="18" charset="0"/>
              </a:rPr>
              <a:t>ILOG-Solver ist ein Produkt von IBM.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Cambria" panose="02040503050406030204" pitchFamily="18" charset="0"/>
              </a:rPr>
              <a:t>ILOG: Im WS 13/14 als Projekt im Power-LP eingebettet. 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Cambria" panose="02040503050406030204" pitchFamily="18" charset="0"/>
              </a:rPr>
              <a:t>Funktioniert seitdem einwandfrei.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Cambria" panose="02040503050406030204" pitchFamily="18" charset="0"/>
              </a:rPr>
              <a:t>Tool: Borland C++ Builder 6</a:t>
            </a:r>
          </a:p>
          <a:p>
            <a:endParaRPr lang="de-DE" dirty="0">
              <a:latin typeface="Cambria" panose="02040503050406030204" pitchFamily="18" charset="0"/>
            </a:endParaRPr>
          </a:p>
        </p:txBody>
      </p:sp>
      <p:sp>
        <p:nvSpPr>
          <p:cNvPr id="6" name="Fußzeilenplatzhalter 10"/>
          <p:cNvSpPr>
            <a:spLocks noGrp="1"/>
          </p:cNvSpPr>
          <p:nvPr>
            <p:ph type="ftr" sz="quarter" idx="10"/>
          </p:nvPr>
        </p:nvSpPr>
        <p:spPr>
          <a:xfrm>
            <a:off x="755576" y="6381328"/>
            <a:ext cx="7344816" cy="476250"/>
          </a:xfrm>
        </p:spPr>
        <p:txBody>
          <a:bodyPr/>
          <a:lstStyle/>
          <a:p>
            <a:r>
              <a:rPr lang="de-DE" dirty="0" smtClean="0"/>
              <a:t>Hochschule Konstanz | Darstellungsoptimierung des ILOG-Solvers im PowerLP | 14.01.2015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smtClean="0">
                <a:solidFill>
                  <a:srgbClr val="009EE0"/>
                </a:solidFill>
                <a:latin typeface="Cambria" panose="02040503050406030204" pitchFamily="18" charset="0"/>
              </a:rPr>
              <a:t>2. Projektbeschreibung</a:t>
            </a:r>
            <a:endParaRPr lang="de-DE" sz="4000" dirty="0">
              <a:solidFill>
                <a:srgbClr val="009EE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Cambria" panose="02040503050406030204" pitchFamily="18" charset="0"/>
              </a:rPr>
              <a:t>Ergebnisdarstellung des ILOG-Solvers zu optimieren.</a:t>
            </a:r>
          </a:p>
          <a:p>
            <a:pPr>
              <a:lnSpc>
                <a:spcPct val="150000"/>
              </a:lnSpc>
            </a:pPr>
            <a:r>
              <a:rPr lang="de-DE" b="1" u="sng" dirty="0" smtClean="0">
                <a:latin typeface="Cambria" panose="02040503050406030204" pitchFamily="18" charset="0"/>
              </a:rPr>
              <a:t>Gründe:</a:t>
            </a:r>
          </a:p>
          <a:p>
            <a:pPr lvl="1">
              <a:lnSpc>
                <a:spcPct val="150000"/>
              </a:lnSpc>
            </a:pPr>
            <a:r>
              <a:rPr lang="de-DE" sz="2400" dirty="0" smtClean="0">
                <a:latin typeface="Cambria" panose="02040503050406030204" pitchFamily="18" charset="0"/>
              </a:rPr>
              <a:t>zu unübersichtlich</a:t>
            </a:r>
          </a:p>
          <a:p>
            <a:pPr lvl="1">
              <a:lnSpc>
                <a:spcPct val="150000"/>
              </a:lnSpc>
            </a:pPr>
            <a:r>
              <a:rPr lang="de-DE" sz="2400" dirty="0">
                <a:latin typeface="Cambria" panose="02040503050406030204" pitchFamily="18" charset="0"/>
              </a:rPr>
              <a:t>u</a:t>
            </a:r>
            <a:r>
              <a:rPr lang="de-DE" sz="2400" dirty="0" smtClean="0">
                <a:latin typeface="Cambria" panose="02040503050406030204" pitchFamily="18" charset="0"/>
              </a:rPr>
              <a:t>nnötige Informationen</a:t>
            </a:r>
          </a:p>
          <a:p>
            <a:pPr>
              <a:lnSpc>
                <a:spcPct val="150000"/>
              </a:lnSpc>
            </a:pPr>
            <a:r>
              <a:rPr lang="de-DE" b="1" u="sng" dirty="0" smtClean="0">
                <a:latin typeface="Cambria" panose="02040503050406030204" pitchFamily="18" charset="0"/>
              </a:rPr>
              <a:t>Es soll auf das </a:t>
            </a:r>
            <a:r>
              <a:rPr lang="de-DE" b="1" u="sng" dirty="0" smtClean="0">
                <a:latin typeface="Cambria" panose="02040503050406030204" pitchFamily="18" charset="0"/>
              </a:rPr>
              <a:t>Notwendigste </a:t>
            </a:r>
            <a:r>
              <a:rPr lang="de-DE" b="1" u="sng" dirty="0" smtClean="0">
                <a:latin typeface="Cambria" panose="02040503050406030204" pitchFamily="18" charset="0"/>
              </a:rPr>
              <a:t>reduziert werden:</a:t>
            </a:r>
          </a:p>
          <a:p>
            <a:pPr lvl="1">
              <a:lnSpc>
                <a:spcPct val="150000"/>
              </a:lnSpc>
            </a:pPr>
            <a:r>
              <a:rPr lang="de-DE" sz="2400" dirty="0" smtClean="0">
                <a:latin typeface="Cambria" panose="02040503050406030204" pitchFamily="18" charset="0"/>
              </a:rPr>
              <a:t>Zielfunktionswert</a:t>
            </a:r>
          </a:p>
          <a:p>
            <a:pPr lvl="1">
              <a:lnSpc>
                <a:spcPct val="150000"/>
              </a:lnSpc>
            </a:pPr>
            <a:r>
              <a:rPr lang="de-DE" sz="2400" dirty="0" smtClean="0">
                <a:latin typeface="Cambria" panose="02040503050406030204" pitchFamily="18" charset="0"/>
              </a:rPr>
              <a:t>Variablenwerte</a:t>
            </a:r>
          </a:p>
          <a:p>
            <a:pPr>
              <a:lnSpc>
                <a:spcPct val="150000"/>
              </a:lnSpc>
            </a:pPr>
            <a:endParaRPr lang="de-DE" dirty="0">
              <a:latin typeface="Cambria" panose="02040503050406030204" pitchFamily="18" charset="0"/>
            </a:endParaRPr>
          </a:p>
        </p:txBody>
      </p:sp>
      <p:sp>
        <p:nvSpPr>
          <p:cNvPr id="4" name="Fußzeilenplatzhalter 10"/>
          <p:cNvSpPr>
            <a:spLocks noGrp="1"/>
          </p:cNvSpPr>
          <p:nvPr>
            <p:ph type="ftr" sz="quarter" idx="10"/>
          </p:nvPr>
        </p:nvSpPr>
        <p:spPr>
          <a:xfrm>
            <a:off x="755576" y="6381750"/>
            <a:ext cx="7201420" cy="476250"/>
          </a:xfrm>
        </p:spPr>
        <p:txBody>
          <a:bodyPr/>
          <a:lstStyle/>
          <a:p>
            <a:r>
              <a:rPr lang="de-DE" dirty="0" smtClean="0"/>
              <a:t>Hochschule Konstanz | Darstellungsoptimierung des ILOG-Solvers im PowerLP | 14.01.2015 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5DBE5-21E2-42E3-BDD3-D3B1A9FE0E90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>
                <a:solidFill>
                  <a:srgbClr val="009EE0"/>
                </a:solidFill>
                <a:latin typeface="Cambria" panose="02040503050406030204" pitchFamily="18" charset="0"/>
              </a:rPr>
              <a:t>2</a:t>
            </a:r>
            <a:r>
              <a:rPr lang="de-DE" sz="4000" dirty="0" smtClean="0">
                <a:solidFill>
                  <a:srgbClr val="009EE0"/>
                </a:solidFill>
                <a:latin typeface="Cambria" panose="02040503050406030204" pitchFamily="18" charset="0"/>
              </a:rPr>
              <a:t>. Projektbeschreibung</a:t>
            </a:r>
            <a:endParaRPr lang="de-DE" sz="4000" dirty="0">
              <a:solidFill>
                <a:srgbClr val="009EE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Fußzeilenplatzhalter 10"/>
          <p:cNvSpPr>
            <a:spLocks noGrp="1"/>
          </p:cNvSpPr>
          <p:nvPr>
            <p:ph type="ftr" sz="quarter" idx="10"/>
          </p:nvPr>
        </p:nvSpPr>
        <p:spPr>
          <a:xfrm>
            <a:off x="753287" y="6381750"/>
            <a:ext cx="7203089" cy="476250"/>
          </a:xfrm>
        </p:spPr>
        <p:txBody>
          <a:bodyPr/>
          <a:lstStyle/>
          <a:p>
            <a:r>
              <a:rPr lang="de-DE" dirty="0" smtClean="0"/>
              <a:t>Hochschule Konstanz | Darstellungsoptimierung des ILOG-Solvers im PowerLP | 14.01.2015 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5DBE5-21E2-42E3-BDD3-D3B1A9FE0E90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6" name="Bild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9" y="1237985"/>
            <a:ext cx="7632848" cy="51125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hteck 6"/>
          <p:cNvSpPr/>
          <p:nvPr/>
        </p:nvSpPr>
        <p:spPr>
          <a:xfrm>
            <a:off x="2771800" y="1463040"/>
            <a:ext cx="590378" cy="30977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4106808" y="2360229"/>
            <a:ext cx="1224136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 flipH="1">
            <a:off x="827584" y="2257893"/>
            <a:ext cx="3096344" cy="204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508104" y="2175563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mbria" panose="02040503050406030204" pitchFamily="18" charset="0"/>
                <a:cs typeface="Kalinga" panose="020B0502040204020203" pitchFamily="34" charset="0"/>
              </a:rPr>
              <a:t>Zielfunktionswert</a:t>
            </a:r>
            <a:endParaRPr lang="de-DE" sz="2000" dirty="0">
              <a:latin typeface="Cambria" panose="02040503050406030204" pitchFamily="18" charset="0"/>
              <a:cs typeface="Kalinga" panose="020B0502040204020203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 flipH="1">
            <a:off x="827584" y="5877272"/>
            <a:ext cx="579664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5796136" y="4653136"/>
            <a:ext cx="455672" cy="1224136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844092" y="4171434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mbria" panose="02040503050406030204" pitchFamily="18" charset="0"/>
              </a:rPr>
              <a:t>Variablen</a:t>
            </a:r>
            <a:endParaRPr lang="de-DE" sz="20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  <p:bldP spid="13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>
                <a:solidFill>
                  <a:srgbClr val="009EE0"/>
                </a:solidFill>
                <a:latin typeface="Cambria" panose="02040503050406030204" pitchFamily="18" charset="0"/>
              </a:rPr>
              <a:t>3</a:t>
            </a:r>
            <a:r>
              <a:rPr lang="de-DE" sz="4000" dirty="0" smtClean="0">
                <a:solidFill>
                  <a:srgbClr val="009EE0"/>
                </a:solidFill>
                <a:latin typeface="Cambria" panose="02040503050406030204" pitchFamily="18" charset="0"/>
              </a:rPr>
              <a:t>. Ergebnisdarstellung anderer </a:t>
            </a:r>
            <a:br>
              <a:rPr lang="de-DE" sz="4000" dirty="0" smtClean="0">
                <a:solidFill>
                  <a:srgbClr val="009EE0"/>
                </a:solidFill>
                <a:latin typeface="Cambria" panose="02040503050406030204" pitchFamily="18" charset="0"/>
              </a:rPr>
            </a:br>
            <a:r>
              <a:rPr lang="de-DE" sz="4000" dirty="0">
                <a:solidFill>
                  <a:srgbClr val="009EE0"/>
                </a:solidFill>
                <a:latin typeface="Cambria" panose="02040503050406030204" pitchFamily="18" charset="0"/>
              </a:rPr>
              <a:t> </a:t>
            </a:r>
            <a:r>
              <a:rPr lang="de-DE" sz="4000" dirty="0" smtClean="0">
                <a:solidFill>
                  <a:srgbClr val="009EE0"/>
                </a:solidFill>
                <a:latin typeface="Cambria" panose="02040503050406030204" pitchFamily="18" charset="0"/>
              </a:rPr>
              <a:t>   </a:t>
            </a:r>
            <a:r>
              <a:rPr lang="de-DE" sz="4000" dirty="0" smtClean="0">
                <a:solidFill>
                  <a:srgbClr val="009EE0"/>
                </a:solidFill>
                <a:latin typeface="Cambria" panose="02040503050406030204" pitchFamily="18" charset="0"/>
              </a:rPr>
              <a:t> Solver</a:t>
            </a:r>
            <a:endParaRPr lang="de-DE" sz="4000" dirty="0">
              <a:solidFill>
                <a:srgbClr val="009EE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Fußzeilenplatzhalter 10"/>
          <p:cNvSpPr>
            <a:spLocks noGrp="1"/>
          </p:cNvSpPr>
          <p:nvPr>
            <p:ph type="ftr" sz="quarter" idx="10"/>
          </p:nvPr>
        </p:nvSpPr>
        <p:spPr>
          <a:xfrm>
            <a:off x="754956" y="6381750"/>
            <a:ext cx="7129412" cy="476250"/>
          </a:xfrm>
        </p:spPr>
        <p:txBody>
          <a:bodyPr/>
          <a:lstStyle/>
          <a:p>
            <a:r>
              <a:rPr lang="de-DE" dirty="0" smtClean="0"/>
              <a:t>Hochschule Konstanz | Darstellungsoptimierung des ILOG-Solvers im PowerLP | 14.01.2015 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5DBE5-21E2-42E3-BDD3-D3B1A9FE0E90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6" name="Bild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5328592" cy="460851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eck 7"/>
          <p:cNvSpPr/>
          <p:nvPr/>
        </p:nvSpPr>
        <p:spPr>
          <a:xfrm>
            <a:off x="3045518" y="1815306"/>
            <a:ext cx="734394" cy="30977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 flipH="1">
            <a:off x="971600" y="3685230"/>
            <a:ext cx="4032448" cy="204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5076056" y="3812558"/>
            <a:ext cx="1224136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444208" y="3587511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mbria" panose="02040503050406030204" pitchFamily="18" charset="0"/>
              </a:rPr>
              <a:t>Zielfunktionswert</a:t>
            </a:r>
            <a:endParaRPr lang="de-DE" sz="2000" dirty="0">
              <a:latin typeface="Cambria" panose="02040503050406030204" pitchFamily="18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444208" y="4166061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mbria" panose="02040503050406030204" pitchFamily="18" charset="0"/>
              </a:rPr>
              <a:t>Variablen</a:t>
            </a:r>
            <a:endParaRPr lang="de-DE" sz="2000" dirty="0">
              <a:latin typeface="Cambria" panose="02040503050406030204" pitchFamily="18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 flipH="1" flipV="1">
            <a:off x="4391980" y="4365104"/>
            <a:ext cx="1908212" cy="1012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 flipH="1">
            <a:off x="971600" y="4033111"/>
            <a:ext cx="3312368" cy="533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337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/>
      <p:bldP spid="13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>
                <a:solidFill>
                  <a:srgbClr val="009EE0"/>
                </a:solidFill>
                <a:latin typeface="Cambria" panose="02040503050406030204" pitchFamily="18" charset="0"/>
              </a:rPr>
              <a:t>3</a:t>
            </a:r>
            <a:r>
              <a:rPr lang="de-DE" sz="4000" dirty="0" smtClean="0">
                <a:solidFill>
                  <a:srgbClr val="009EE0"/>
                </a:solidFill>
                <a:latin typeface="Cambria" panose="02040503050406030204" pitchFamily="18" charset="0"/>
              </a:rPr>
              <a:t>. Ergebnisdarstellung anderer </a:t>
            </a:r>
            <a:br>
              <a:rPr lang="de-DE" sz="4000" dirty="0" smtClean="0">
                <a:solidFill>
                  <a:srgbClr val="009EE0"/>
                </a:solidFill>
                <a:latin typeface="Cambria" panose="02040503050406030204" pitchFamily="18" charset="0"/>
              </a:rPr>
            </a:br>
            <a:r>
              <a:rPr lang="de-DE" sz="4000" dirty="0" smtClean="0">
                <a:solidFill>
                  <a:srgbClr val="009EE0"/>
                </a:solidFill>
                <a:latin typeface="Cambria" panose="02040503050406030204" pitchFamily="18" charset="0"/>
              </a:rPr>
              <a:t>     Solver</a:t>
            </a:r>
            <a:endParaRPr lang="de-DE" sz="4000" dirty="0">
              <a:solidFill>
                <a:srgbClr val="009EE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5DBE5-21E2-42E3-BDD3-D3B1A9FE0E9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ußzeilenplatzhalter 10"/>
          <p:cNvSpPr>
            <a:spLocks noGrp="1"/>
          </p:cNvSpPr>
          <p:nvPr>
            <p:ph type="ftr" sz="quarter" idx="10"/>
          </p:nvPr>
        </p:nvSpPr>
        <p:spPr>
          <a:xfrm>
            <a:off x="755576" y="6381750"/>
            <a:ext cx="7344816" cy="476250"/>
          </a:xfrm>
        </p:spPr>
        <p:txBody>
          <a:bodyPr/>
          <a:lstStyle/>
          <a:p>
            <a:r>
              <a:rPr lang="de-DE" dirty="0" smtClean="0"/>
              <a:t>Hochschule Konstanz | Darstellungsoptimierung des ILOG-Solvers im PowerLP | 14.01.2015  </a:t>
            </a:r>
            <a:endParaRPr lang="de-DE" dirty="0"/>
          </a:p>
        </p:txBody>
      </p:sp>
      <p:pic>
        <p:nvPicPr>
          <p:cNvPr id="6" name="Bild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56213"/>
            <a:ext cx="8352928" cy="237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ild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75185"/>
            <a:ext cx="8208912" cy="226110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eck 7"/>
          <p:cNvSpPr/>
          <p:nvPr/>
        </p:nvSpPr>
        <p:spPr>
          <a:xfrm>
            <a:off x="899592" y="1660418"/>
            <a:ext cx="504056" cy="30977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469936" y="4009866"/>
            <a:ext cx="734394" cy="30977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 flipH="1">
            <a:off x="683568" y="2324715"/>
            <a:ext cx="3024336" cy="1507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 flipH="1">
            <a:off x="539552" y="4724405"/>
            <a:ext cx="2736304" cy="1411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226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4000" dirty="0">
                <a:solidFill>
                  <a:srgbClr val="009EE0"/>
                </a:solidFill>
                <a:latin typeface="Cambria" panose="02040503050406030204" pitchFamily="18" charset="0"/>
              </a:rPr>
              <a:t>4</a:t>
            </a:r>
            <a:r>
              <a:rPr lang="de-DE" sz="4000" dirty="0" smtClean="0">
                <a:solidFill>
                  <a:srgbClr val="009EE0"/>
                </a:solidFill>
                <a:latin typeface="Cambria" panose="02040503050406030204" pitchFamily="18" charset="0"/>
              </a:rPr>
              <a:t>. Problemstellung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Cambria" panose="02040503050406030204" pitchFamily="18" charset="0"/>
              </a:rPr>
              <a:t>Keine Erfahrung in der Programmiersprache C ++.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Cambria" panose="02040503050406030204" pitchFamily="18" charset="0"/>
              </a:rPr>
              <a:t>Code vom Power-LP sehr komplex. 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Cambria" panose="02040503050406030204" pitchFamily="18" charset="0"/>
              </a:rPr>
              <a:t>Die betreffenden Code-Zeilen </a:t>
            </a:r>
            <a:r>
              <a:rPr lang="de-DE" dirty="0" smtClean="0">
                <a:latin typeface="Cambria" panose="02040503050406030204" pitchFamily="18" charset="0"/>
              </a:rPr>
              <a:t>für </a:t>
            </a:r>
            <a:r>
              <a:rPr lang="de-DE" dirty="0" smtClean="0">
                <a:latin typeface="Cambria" panose="02040503050406030204" pitchFamily="18" charset="0"/>
              </a:rPr>
              <a:t>ILOG beziehen sich nur auf die Funktionalität.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Cambria" panose="02040503050406030204" pitchFamily="18" charset="0"/>
              </a:rPr>
              <a:t>Programm  „CPLEX“  nicht änderbar. 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Cambria" panose="02040503050406030204" pitchFamily="18" charset="0"/>
              </a:rPr>
              <a:t>Altteam kontaktiert </a:t>
            </a:r>
            <a:r>
              <a:rPr lang="de-DE" dirty="0" smtClean="0">
                <a:latin typeface="Cambria" panose="02040503050406030204" pitchFamily="18" charset="0"/>
                <a:sym typeface="Wingdings" panose="05000000000000000000" pitchFamily="2" charset="2"/>
              </a:rPr>
              <a:t> konnten nicht helfen.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Cambria" panose="02040503050406030204" pitchFamily="18" charset="0"/>
                <a:sym typeface="Wingdings" panose="05000000000000000000" pitchFamily="2" charset="2"/>
              </a:rPr>
              <a:t>Herrn Schlenker von IBM kontaktiert. </a:t>
            </a:r>
            <a:endParaRPr lang="de-DE" dirty="0">
              <a:latin typeface="Cambria" panose="02040503050406030204" pitchFamily="18" charset="0"/>
            </a:endParaRPr>
          </a:p>
        </p:txBody>
      </p:sp>
      <p:sp>
        <p:nvSpPr>
          <p:cNvPr id="3" name="Fußzeilenplatzhalter 10"/>
          <p:cNvSpPr>
            <a:spLocks noGrp="1"/>
          </p:cNvSpPr>
          <p:nvPr>
            <p:ph type="ftr" sz="quarter" idx="10"/>
          </p:nvPr>
        </p:nvSpPr>
        <p:spPr>
          <a:xfrm>
            <a:off x="755576" y="6381750"/>
            <a:ext cx="7057404" cy="476250"/>
          </a:xfrm>
        </p:spPr>
        <p:txBody>
          <a:bodyPr/>
          <a:lstStyle/>
          <a:p>
            <a:r>
              <a:rPr lang="de-DE" dirty="0" smtClean="0"/>
              <a:t>Hochschule Konstanz | Darstellungsoptimierung des ILOG-Solvers im PowerLP | 14.01.2015 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7380288" y="6381750"/>
            <a:ext cx="1196975" cy="476250"/>
          </a:xfrm>
        </p:spPr>
        <p:txBody>
          <a:bodyPr/>
          <a:lstStyle/>
          <a:p>
            <a:fld id="{8AD5DBE5-21E2-42E3-BDD3-D3B1A9FE0E90}" type="slidenum">
              <a:rPr lang="de-DE" smtClean="0"/>
              <a:pPr/>
              <a:t>8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>
                <a:solidFill>
                  <a:srgbClr val="009EE0"/>
                </a:solidFill>
                <a:latin typeface="Cambria" panose="02040503050406030204" pitchFamily="18" charset="0"/>
              </a:rPr>
              <a:t>4</a:t>
            </a:r>
            <a:r>
              <a:rPr lang="de-DE" sz="4000" dirty="0" smtClean="0">
                <a:solidFill>
                  <a:srgbClr val="009EE0"/>
                </a:solidFill>
                <a:latin typeface="Cambria" panose="02040503050406030204" pitchFamily="18" charset="0"/>
              </a:rPr>
              <a:t>. Problemstellung</a:t>
            </a:r>
            <a:endParaRPr lang="de-DE" sz="4000" dirty="0">
              <a:solidFill>
                <a:srgbClr val="009EE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592" y="1556792"/>
            <a:ext cx="7775575" cy="46805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Cambria" panose="02040503050406030204" pitchFamily="18" charset="0"/>
              </a:rPr>
              <a:t>Parallel Herr Grütz nach Unterstützung gefragt. </a:t>
            </a:r>
          </a:p>
          <a:p>
            <a:pPr>
              <a:lnSpc>
                <a:spcPct val="150000"/>
              </a:lnSpc>
            </a:pPr>
            <a:r>
              <a:rPr lang="de-DE" b="1" u="sng" dirty="0" smtClean="0">
                <a:latin typeface="Cambria" panose="02040503050406030204" pitchFamily="18" charset="0"/>
              </a:rPr>
              <a:t>Vorschläge von beiden erhalten:</a:t>
            </a:r>
          </a:p>
          <a:p>
            <a:pPr lvl="1">
              <a:lnSpc>
                <a:spcPct val="150000"/>
              </a:lnSpc>
            </a:pPr>
            <a:r>
              <a:rPr lang="de-DE" sz="2400" dirty="0" smtClean="0">
                <a:latin typeface="Cambria" panose="02040503050406030204" pitchFamily="18" charset="0"/>
              </a:rPr>
              <a:t>Solution Datei extrahieren, in XSLT umformatieren.</a:t>
            </a:r>
          </a:p>
          <a:p>
            <a:pPr lvl="1">
              <a:lnSpc>
                <a:spcPct val="150000"/>
              </a:lnSpc>
            </a:pPr>
            <a:r>
              <a:rPr lang="de-DE" sz="2400" dirty="0" smtClean="0">
                <a:latin typeface="Cambria" panose="02040503050406030204" pitchFamily="18" charset="0"/>
              </a:rPr>
              <a:t>Parser einbauen. 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de-DE" sz="900" dirty="0" smtClean="0">
              <a:latin typeface="Cambria" panose="02040503050406030204" pitchFamily="18" charset="0"/>
            </a:endParaRPr>
          </a:p>
          <a:p>
            <a:pPr lvl="1">
              <a:lnSpc>
                <a:spcPct val="150000"/>
              </a:lnSpc>
              <a:buFont typeface="Wingdings"/>
              <a:buChar char="à"/>
            </a:pPr>
            <a:r>
              <a:rPr lang="de-DE" sz="2400" dirty="0" smtClean="0">
                <a:latin typeface="Cambria" panose="02040503050406030204" pitchFamily="18" charset="0"/>
                <a:sym typeface="Wingdings" panose="05000000000000000000" pitchFamily="2" charset="2"/>
              </a:rPr>
              <a:t> Benötigt gute Kenntnisse in C++ und ist komplex. </a:t>
            </a:r>
            <a:endParaRPr lang="de-DE" sz="2400" dirty="0" smtClean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de-DE" dirty="0" smtClean="0">
                <a:latin typeface="Cambria" panose="02040503050406030204" pitchFamily="18" charset="0"/>
              </a:rPr>
              <a:t>Nach einfacher Lösung gesucht.</a:t>
            </a:r>
          </a:p>
          <a:p>
            <a:pPr>
              <a:lnSpc>
                <a:spcPct val="150000"/>
              </a:lnSpc>
            </a:pPr>
            <a:endParaRPr lang="de-DE" dirty="0" smtClean="0">
              <a:latin typeface="Cambria" panose="02040503050406030204" pitchFamily="18" charset="0"/>
            </a:endParaRP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5DBE5-21E2-42E3-BDD3-D3B1A9FE0E9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10"/>
          <p:cNvSpPr>
            <a:spLocks noGrp="1"/>
          </p:cNvSpPr>
          <p:nvPr>
            <p:ph type="ftr" sz="quarter" idx="10"/>
          </p:nvPr>
        </p:nvSpPr>
        <p:spPr>
          <a:xfrm>
            <a:off x="755576" y="6381750"/>
            <a:ext cx="7344816" cy="476250"/>
          </a:xfrm>
        </p:spPr>
        <p:txBody>
          <a:bodyPr/>
          <a:lstStyle/>
          <a:p>
            <a:r>
              <a:rPr lang="de-DE" dirty="0" smtClean="0"/>
              <a:t>Hochschule Konstanz | Darstellungsoptimierung des ILOG-Solvers im PowerLP | 14.01.2015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TWG-Folienmaster">
  <a:themeElements>
    <a:clrScheme name="HTWG-Folien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TWG-Folienmast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TWG-Folien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WG-Folien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TWG-Folien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HTWG-Folienmaster</Template>
  <TotalTime>0</TotalTime>
  <Words>528</Words>
  <Application>Microsoft Office PowerPoint</Application>
  <PresentationFormat>Bildschirmpräsentation (4:3)</PresentationFormat>
  <Paragraphs>114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HTWG-Folienmaster</vt:lpstr>
      <vt:lpstr>Optimierung der Ergebnisdarstellung vom ILOG-Solver im Power-LP</vt:lpstr>
      <vt:lpstr>Agenda</vt:lpstr>
      <vt:lpstr>1. Aktueller Stand</vt:lpstr>
      <vt:lpstr>2. Projektbeschreibung</vt:lpstr>
      <vt:lpstr>2. Projektbeschreibung</vt:lpstr>
      <vt:lpstr>3. Ergebnisdarstellung anderer       Solver</vt:lpstr>
      <vt:lpstr>3. Ergebnisdarstellung anderer       Solver</vt:lpstr>
      <vt:lpstr>4. Problemstellung</vt:lpstr>
      <vt:lpstr>4. Problemstellung</vt:lpstr>
      <vt:lpstr>5. Vorgehensweise</vt:lpstr>
      <vt:lpstr>5. Vorgehensweise</vt:lpstr>
      <vt:lpstr>5. Vorgehensweise</vt:lpstr>
      <vt:lpstr>6. Testbeispiele</vt:lpstr>
      <vt:lpstr>7. Versionsmanagement</vt:lpstr>
      <vt:lpstr>8. Fazit</vt:lpstr>
      <vt:lpstr>PowerPoint-Präsentation</vt:lpstr>
    </vt:vector>
  </TitlesOfParts>
  <Company>HTWG Konstanz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HTWG Beispiel-Präsentation</dc:title>
  <dc:creator>Renate Bondar-Erni</dc:creator>
  <cp:lastModifiedBy>Renate</cp:lastModifiedBy>
  <cp:revision>197</cp:revision>
  <dcterms:created xsi:type="dcterms:W3CDTF">2009-07-13T13:56:36Z</dcterms:created>
  <dcterms:modified xsi:type="dcterms:W3CDTF">2015-01-19T20:34:34Z</dcterms:modified>
</cp:coreProperties>
</file>