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6" r:id="rId1"/>
  </p:sldMasterIdLst>
  <p:notesMasterIdLst>
    <p:notesMasterId r:id="rId26"/>
  </p:notesMasterIdLst>
  <p:handoutMasterIdLst>
    <p:handoutMasterId r:id="rId27"/>
  </p:handoutMasterIdLst>
  <p:sldIdLst>
    <p:sldId id="256" r:id="rId2"/>
    <p:sldId id="257" r:id="rId3"/>
    <p:sldId id="258" r:id="rId4"/>
    <p:sldId id="259" r:id="rId5"/>
    <p:sldId id="260" r:id="rId6"/>
    <p:sldId id="267" r:id="rId7"/>
    <p:sldId id="288" r:id="rId8"/>
    <p:sldId id="289" r:id="rId9"/>
    <p:sldId id="290" r:id="rId10"/>
    <p:sldId id="268" r:id="rId11"/>
    <p:sldId id="270" r:id="rId12"/>
    <p:sldId id="272" r:id="rId13"/>
    <p:sldId id="273" r:id="rId14"/>
    <p:sldId id="283" r:id="rId15"/>
    <p:sldId id="284" r:id="rId16"/>
    <p:sldId id="285" r:id="rId17"/>
    <p:sldId id="286" r:id="rId18"/>
    <p:sldId id="279" r:id="rId19"/>
    <p:sldId id="274" r:id="rId20"/>
    <p:sldId id="275" r:id="rId21"/>
    <p:sldId id="276" r:id="rId22"/>
    <p:sldId id="280" r:id="rId23"/>
    <p:sldId id="287"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0"/>
  </p:normalViewPr>
  <p:slideViewPr>
    <p:cSldViewPr snapToGrid="0" snapToObjects="1">
      <p:cViewPr varScale="1">
        <p:scale>
          <a:sx n="124" d="100"/>
          <a:sy n="124" d="100"/>
        </p:scale>
        <p:origin x="192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084A71-452E-EC45-8E24-187E08ED8255}" type="datetimeFigureOut">
              <a:rPr lang="en-US" smtClean="0"/>
              <a:t>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3D0C33-9E39-6043-A532-E5CE93855608}" type="slidenum">
              <a:rPr lang="en-US" smtClean="0"/>
              <a:t>‹#›</a:t>
            </a:fld>
            <a:endParaRPr lang="en-US"/>
          </a:p>
        </p:txBody>
      </p:sp>
    </p:spTree>
    <p:extLst>
      <p:ext uri="{BB962C8B-B14F-4D97-AF65-F5344CB8AC3E}">
        <p14:creationId xmlns:p14="http://schemas.microsoft.com/office/powerpoint/2010/main" val="3682145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64352E-5A00-5445-AEDA-02C494EFAC98}" type="datetimeFigureOut">
              <a:rPr lang="en-US" smtClean="0"/>
              <a:t>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DA8A4-FBC3-A742-9D80-2821732ACBFD}" type="slidenum">
              <a:rPr lang="en-US" smtClean="0"/>
              <a:t>‹#›</a:t>
            </a:fld>
            <a:endParaRPr lang="en-US"/>
          </a:p>
        </p:txBody>
      </p:sp>
    </p:spTree>
    <p:extLst>
      <p:ext uri="{BB962C8B-B14F-4D97-AF65-F5344CB8AC3E}">
        <p14:creationId xmlns:p14="http://schemas.microsoft.com/office/powerpoint/2010/main" val="29485798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E30E2307-1E40-4E12-8716-25BFDA8E7013}" type="datetime1">
              <a:rPr lang="en-US" smtClean="0"/>
              <a:pPr/>
              <a:t>6/20/17</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4692676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D110F-3F4E-48D9-B8AA-5D0E825AFDBA}" type="datetime1">
              <a:rPr lang="en-US" smtClean="0"/>
              <a:pPr/>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dirty="0"/>
          </a:p>
        </p:txBody>
      </p:sp>
    </p:spTree>
    <p:extLst>
      <p:ext uri="{BB962C8B-B14F-4D97-AF65-F5344CB8AC3E}">
        <p14:creationId xmlns:p14="http://schemas.microsoft.com/office/powerpoint/2010/main" val="14647982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D110F-3F4E-48D9-B8AA-5D0E825AFDBA}" type="datetime1">
              <a:rPr lang="en-US" smtClean="0"/>
              <a:pPr/>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extLst>
      <p:ext uri="{BB962C8B-B14F-4D97-AF65-F5344CB8AC3E}">
        <p14:creationId xmlns:p14="http://schemas.microsoft.com/office/powerpoint/2010/main" val="111372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D110F-3F4E-48D9-B8AA-5D0E825AFDBA}" type="datetime1">
              <a:rPr lang="en-US" smtClean="0"/>
              <a:pPr/>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extLst>
      <p:ext uri="{BB962C8B-B14F-4D97-AF65-F5344CB8AC3E}">
        <p14:creationId xmlns:p14="http://schemas.microsoft.com/office/powerpoint/2010/main" val="13847796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D110F-3F4E-48D9-B8AA-5D0E825AFDBA}" type="datetime1">
              <a:rPr lang="en-US" smtClean="0"/>
              <a:pPr/>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extLst>
      <p:ext uri="{BB962C8B-B14F-4D97-AF65-F5344CB8AC3E}">
        <p14:creationId xmlns:p14="http://schemas.microsoft.com/office/powerpoint/2010/main" val="17108580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D110F-3F4E-48D9-B8AA-5D0E825AFDBA}" type="datetime1">
              <a:rPr lang="en-US" smtClean="0"/>
              <a:pPr/>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extLst>
      <p:ext uri="{BB962C8B-B14F-4D97-AF65-F5344CB8AC3E}">
        <p14:creationId xmlns:p14="http://schemas.microsoft.com/office/powerpoint/2010/main" val="17323437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D110F-3F4E-48D9-B8AA-5D0E825AFDBA}" type="datetime1">
              <a:rPr lang="en-US" smtClean="0"/>
              <a:pPr/>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extLst>
      <p:ext uri="{BB962C8B-B14F-4D97-AF65-F5344CB8AC3E}">
        <p14:creationId xmlns:p14="http://schemas.microsoft.com/office/powerpoint/2010/main" val="2065099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CFCF5A-EA79-452C-A52C-1A2668C2E7DF}" type="datetime1">
              <a:rPr lang="en-US" smtClean="0"/>
              <a:pPr/>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499299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C4C28-BD4B-4892-9A2D-6E19BD753A9A}" type="datetime1">
              <a:rPr lang="en-US" smtClean="0"/>
              <a:pPr/>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50998686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FD9D02-426E-46C9-9EE9-0DE1EF8B2838}" type="datetime1">
              <a:rPr lang="en-US" smtClean="0"/>
              <a:pPr/>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42187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1809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FAA6B6-10E5-4810-BC9F-DA72D8452E73}" type="datetime1">
              <a:rPr lang="en-US" smtClean="0"/>
              <a:pPr/>
              <a:t>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11603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08407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CDBF60-6CC3-4B74-A60D-3486985E4346}" type="datetime1">
              <a:rPr lang="en-US" smtClean="0"/>
              <a:pPr/>
              <a:t>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75022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22714818-984F-4759-BF72-A33BDC1963BD}" type="datetime1">
              <a:rPr lang="en-US" smtClean="0"/>
              <a:pPr/>
              <a:t>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0888470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pPr/>
              <a:t>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544650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68591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1D110F-3F4E-48D9-B8AA-5D0E825AFDBA}" type="datetime1">
              <a:rPr lang="en-US" smtClean="0"/>
              <a:pPr/>
              <a:t>6/20/17</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7D7A59-36E2-48B9-B146-C1E59501F63F}" type="slidenum">
              <a:rPr lang="en-US" smtClean="0"/>
              <a:pPr/>
              <a:t>‹#›</a:t>
            </a:fld>
            <a:endParaRPr lang="en-US" dirty="0"/>
          </a:p>
        </p:txBody>
      </p:sp>
    </p:spTree>
    <p:extLst>
      <p:ext uri="{BB962C8B-B14F-4D97-AF65-F5344CB8AC3E}">
        <p14:creationId xmlns:p14="http://schemas.microsoft.com/office/powerpoint/2010/main" val="1522828546"/>
      </p:ext>
    </p:extLst>
  </p:cSld>
  <p:clrMap bg1="dk1" tx1="lt1" bg2="dk2" tx2="lt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5" r:id="rId9"/>
    <p:sldLayoutId id="2147484396" r:id="rId10"/>
    <p:sldLayoutId id="2147484397" r:id="rId11"/>
    <p:sldLayoutId id="2147484398" r:id="rId12"/>
    <p:sldLayoutId id="2147484399" r:id="rId13"/>
    <p:sldLayoutId id="2147484400" r:id="rId14"/>
    <p:sldLayoutId id="2147484401" r:id="rId15"/>
    <p:sldLayoutId id="2147484402" r:id="rId16"/>
    <p:sldLayoutId id="2147484403" r:id="rId17"/>
  </p:sldLayoutIdLst>
  <p:hf sldNum="0"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od.edu/it/blackboard/testgenerators.htm" TargetMode="External"/><Relationship Id="rId4" Type="http://schemas.openxmlformats.org/officeDocument/2006/relationships/hyperlink" Target="https://help.blackboard.com/en-us/Learn/9.1_2014_04/Instructor" TargetMode="External"/><Relationship Id="rId5" Type="http://schemas.openxmlformats.org/officeDocument/2006/relationships/hyperlink" Target="https://www.youtube.com/user/BlackboardTV" TargetMode="External"/><Relationship Id="rId1" Type="http://schemas.openxmlformats.org/officeDocument/2006/relationships/slideLayout" Target="../slideLayouts/slideLayout2.xml"/><Relationship Id="rId2" Type="http://schemas.openxmlformats.org/officeDocument/2006/relationships/hyperlink" Target="http://www.celt.iastate.edu/pdfs-docs/Bb/Best_Practices_Online_Testing_BbLear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byui.edu/ATS/testgen.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Do’s and Don’ts of Testing in Blackboard: </a:t>
            </a:r>
            <a:br>
              <a:rPr lang="en-US" dirty="0" smtClean="0"/>
            </a:br>
            <a:r>
              <a:rPr lang="en-US" sz="3600" dirty="0" smtClean="0"/>
              <a:t>Creating and Publishing your Assessments</a:t>
            </a:r>
            <a:endParaRPr lang="en-US" sz="3600" dirty="0"/>
          </a:p>
        </p:txBody>
      </p:sp>
      <p:sp>
        <p:nvSpPr>
          <p:cNvPr id="3" name="Subtitle 2"/>
          <p:cNvSpPr>
            <a:spLocks noGrp="1"/>
          </p:cNvSpPr>
          <p:nvPr>
            <p:ph type="subTitle" idx="1"/>
          </p:nvPr>
        </p:nvSpPr>
        <p:spPr/>
        <p:txBody>
          <a:bodyPr>
            <a:normAutofit fontScale="55000" lnSpcReduction="20000"/>
          </a:bodyPr>
          <a:lstStyle/>
          <a:p>
            <a:r>
              <a:rPr lang="en-US" sz="3200" dirty="0" smtClean="0"/>
              <a:t>Lamar University – Center for Distance Education</a:t>
            </a:r>
          </a:p>
          <a:p>
            <a:endParaRPr lang="en-US" sz="3200" dirty="0"/>
          </a:p>
          <a:p>
            <a:r>
              <a:rPr lang="en-US" sz="3200" dirty="0" smtClean="0"/>
              <a:t>Presenter:</a:t>
            </a:r>
          </a:p>
          <a:p>
            <a:r>
              <a:rPr lang="en-US" sz="3200" dirty="0" smtClean="0"/>
              <a:t>Brandi Livingston</a:t>
            </a:r>
            <a:endParaRPr lang="en-US" sz="3200" dirty="0"/>
          </a:p>
        </p:txBody>
      </p:sp>
    </p:spTree>
    <p:extLst>
      <p:ext uri="{BB962C8B-B14F-4D97-AF65-F5344CB8AC3E}">
        <p14:creationId xmlns:p14="http://schemas.microsoft.com/office/powerpoint/2010/main" val="1529423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Importing your Questions to the Test Canvas</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smtClean="0"/>
              <a:t>Click the Upload Questions button</a:t>
            </a:r>
          </a:p>
          <a:p>
            <a:r>
              <a:rPr lang="en-US" sz="2400" dirty="0" smtClean="0"/>
              <a:t>Click the Browse button, locate and select your file created by the Test Generator</a:t>
            </a:r>
          </a:p>
          <a:p>
            <a:r>
              <a:rPr lang="en-US" sz="2400" dirty="0" smtClean="0"/>
              <a:t>Enter Points Per Question (This can always be updated or changed in the Test Canvas)</a:t>
            </a:r>
          </a:p>
          <a:p>
            <a:r>
              <a:rPr lang="en-US" sz="2400" dirty="0" smtClean="0"/>
              <a:t>Here it </a:t>
            </a:r>
            <a:r>
              <a:rPr lang="en-US" sz="2400" dirty="0"/>
              <a:t>is best to review test questions for possible errors after they are uploaded and BEFORE you deploy them. </a:t>
            </a:r>
          </a:p>
          <a:p>
            <a:r>
              <a:rPr lang="en-US" sz="2400" dirty="0"/>
              <a:t>You can edit and reorder questions as well as change their point values.</a:t>
            </a:r>
          </a:p>
          <a:p>
            <a:endParaRPr lang="en-US" dirty="0"/>
          </a:p>
        </p:txBody>
      </p:sp>
    </p:spTree>
    <p:extLst>
      <p:ext uri="{BB962C8B-B14F-4D97-AF65-F5344CB8AC3E}">
        <p14:creationId xmlns:p14="http://schemas.microsoft.com/office/powerpoint/2010/main" val="330020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Deploying Your Assessment</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After you create a test or survey, the next step is to deploy it—make it available—to users in your course.</a:t>
            </a:r>
          </a:p>
          <a:p>
            <a:r>
              <a:rPr lang="en-US" sz="2400" dirty="0"/>
              <a:t>This is a two-step </a:t>
            </a:r>
            <a:r>
              <a:rPr lang="en-US" sz="2400" dirty="0" smtClean="0"/>
              <a:t>process –   </a:t>
            </a:r>
          </a:p>
          <a:p>
            <a:pPr lvl="1"/>
            <a:r>
              <a:rPr lang="en-US" sz="2400" dirty="0" smtClean="0"/>
              <a:t>Add </a:t>
            </a:r>
            <a:r>
              <a:rPr lang="en-US" sz="2400" dirty="0"/>
              <a:t>the test </a:t>
            </a:r>
            <a:r>
              <a:rPr lang="en-US" sz="2400" dirty="0" smtClean="0"/>
              <a:t>to </a:t>
            </a:r>
            <a:r>
              <a:rPr lang="en-US" sz="2400" dirty="0"/>
              <a:t>a course </a:t>
            </a:r>
            <a:r>
              <a:rPr lang="en-US" sz="2400" dirty="0" smtClean="0"/>
              <a:t>area</a:t>
            </a:r>
          </a:p>
          <a:p>
            <a:pPr lvl="1"/>
            <a:r>
              <a:rPr lang="en-US" sz="2400" dirty="0" smtClean="0"/>
              <a:t>Make it available.</a:t>
            </a:r>
            <a:endParaRPr lang="en-US" sz="2400" dirty="0"/>
          </a:p>
          <a:p>
            <a:r>
              <a:rPr lang="en-US" sz="2400" dirty="0"/>
              <a:t>Navigate to the course area where you want to add a test or survey. On the action bar, point to Assessments and click Test. </a:t>
            </a:r>
          </a:p>
          <a:p>
            <a:r>
              <a:rPr lang="en-US" sz="2400" dirty="0"/>
              <a:t>Select a test from the Add Test list. Click Submit. </a:t>
            </a:r>
          </a:p>
          <a:p>
            <a:r>
              <a:rPr lang="en-US" sz="2400" dirty="0"/>
              <a:t>The Test Options page appears.</a:t>
            </a:r>
          </a:p>
          <a:p>
            <a:endParaRPr lang="en-US" dirty="0"/>
          </a:p>
        </p:txBody>
      </p:sp>
    </p:spTree>
    <p:extLst>
      <p:ext uri="{BB962C8B-B14F-4D97-AF65-F5344CB8AC3E}">
        <p14:creationId xmlns:p14="http://schemas.microsoft.com/office/powerpoint/2010/main" val="96448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3021"/>
            <a:ext cx="7772400" cy="1456267"/>
          </a:xfrm>
        </p:spPr>
        <p:txBody>
          <a:bodyPr>
            <a:normAutofit/>
          </a:bodyPr>
          <a:lstStyle/>
          <a:p>
            <a:pPr algn="ctr"/>
            <a:r>
              <a:rPr lang="en-US" sz="3600" dirty="0" smtClean="0"/>
              <a:t>Deploying Your Assessment</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smtClean="0"/>
              <a:t>Unavailable </a:t>
            </a:r>
            <a:r>
              <a:rPr lang="en-US" sz="2400" dirty="0"/>
              <a:t>and deleted tests differ in the following ways:</a:t>
            </a:r>
          </a:p>
          <a:p>
            <a:pPr lvl="1"/>
            <a:r>
              <a:rPr lang="en-US" sz="2400" dirty="0"/>
              <a:t>Unavailable tests deployed in a content area do not appear to students. When Edit Mode is ON, instructors and course builders can see unavailable tests. </a:t>
            </a:r>
          </a:p>
          <a:p>
            <a:pPr lvl="1"/>
            <a:r>
              <a:rPr lang="en-US" sz="2400" dirty="0"/>
              <a:t>If you delete a test from a content area in your course, it is removed from that location. You can deploy it again as needed. You can deploy each test in one location only.</a:t>
            </a:r>
          </a:p>
          <a:p>
            <a:pPr lvl="1"/>
            <a:r>
              <a:rPr lang="en-US" sz="2400" dirty="0"/>
              <a:t>If you delete a test from the Tests, Surveys, and Pools areas, it is permanently deleted from your course. This is irreversible. </a:t>
            </a:r>
          </a:p>
          <a:p>
            <a:pPr lvl="1"/>
            <a:endParaRPr lang="en-US" dirty="0"/>
          </a:p>
          <a:p>
            <a:endParaRPr lang="en-US" dirty="0"/>
          </a:p>
        </p:txBody>
      </p:sp>
    </p:spTree>
    <p:extLst>
      <p:ext uri="{BB962C8B-B14F-4D97-AF65-F5344CB8AC3E}">
        <p14:creationId xmlns:p14="http://schemas.microsoft.com/office/powerpoint/2010/main" val="2378740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Test Options</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dirty="0"/>
              <a:t> </a:t>
            </a:r>
            <a:r>
              <a:rPr lang="en-US" sz="2400" dirty="0" smtClean="0"/>
              <a:t>Test Information</a:t>
            </a:r>
          </a:p>
          <a:p>
            <a:pPr lvl="1"/>
            <a:r>
              <a:rPr lang="en-US" sz="2400" dirty="0" smtClean="0"/>
              <a:t>Enter a description. The description will give students information about the test.</a:t>
            </a:r>
          </a:p>
          <a:p>
            <a:pPr lvl="1"/>
            <a:r>
              <a:rPr lang="en-US" sz="2400" dirty="0" smtClean="0"/>
              <a:t>The Test Instructions were set when the test was built. This will explain any special instructions students need to take the test</a:t>
            </a:r>
          </a:p>
          <a:p>
            <a:pPr lvl="1"/>
            <a:r>
              <a:rPr lang="en-US" sz="2400" dirty="0" smtClean="0"/>
              <a:t>The Open Test in new window is defaulted to no. It is not necessary to change.</a:t>
            </a:r>
          </a:p>
          <a:p>
            <a:endParaRPr lang="en-US" sz="2400" dirty="0"/>
          </a:p>
          <a:p>
            <a:pPr lvl="1"/>
            <a:endParaRPr lang="en-US" dirty="0" smtClean="0"/>
          </a:p>
        </p:txBody>
      </p:sp>
    </p:spTree>
    <p:extLst>
      <p:ext uri="{BB962C8B-B14F-4D97-AF65-F5344CB8AC3E}">
        <p14:creationId xmlns:p14="http://schemas.microsoft.com/office/powerpoint/2010/main" val="4131670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442"/>
            <a:ext cx="7772400" cy="1456267"/>
          </a:xfrm>
        </p:spPr>
        <p:txBody>
          <a:bodyPr>
            <a:normAutofit/>
          </a:bodyPr>
          <a:lstStyle/>
          <a:p>
            <a:pPr algn="ctr"/>
            <a:r>
              <a:rPr lang="en-US" sz="3600" dirty="0" smtClean="0"/>
              <a:t>Test Options</a:t>
            </a:r>
            <a:endParaRPr lang="en-US" sz="3600" dirty="0"/>
          </a:p>
        </p:txBody>
      </p:sp>
      <p:sp>
        <p:nvSpPr>
          <p:cNvPr id="2" name="Content Placeholder 1"/>
          <p:cNvSpPr>
            <a:spLocks noGrp="1"/>
          </p:cNvSpPr>
          <p:nvPr>
            <p:ph idx="1"/>
          </p:nvPr>
        </p:nvSpPr>
        <p:spPr>
          <a:xfrm>
            <a:off x="457200" y="1202076"/>
            <a:ext cx="7772400" cy="5655924"/>
          </a:xfrm>
        </p:spPr>
        <p:txBody>
          <a:bodyPr>
            <a:noAutofit/>
          </a:bodyPr>
          <a:lstStyle/>
          <a:p>
            <a:r>
              <a:rPr lang="en-US" sz="2400" dirty="0" smtClean="0"/>
              <a:t>Test Availability</a:t>
            </a:r>
          </a:p>
          <a:p>
            <a:pPr lvl="1"/>
            <a:r>
              <a:rPr lang="en-US" sz="2400" dirty="0" smtClean="0"/>
              <a:t>Make the link available – This must always be set to YES!</a:t>
            </a:r>
          </a:p>
          <a:p>
            <a:pPr lvl="1"/>
            <a:r>
              <a:rPr lang="en-US" sz="2400" dirty="0" smtClean="0"/>
              <a:t>Choose whether you would like to make an announcement for this test.</a:t>
            </a:r>
          </a:p>
          <a:p>
            <a:pPr lvl="1"/>
            <a:r>
              <a:rPr lang="en-US" sz="2400" dirty="0" smtClean="0"/>
              <a:t>Multiple Attempts – </a:t>
            </a:r>
          </a:p>
          <a:p>
            <a:pPr lvl="2"/>
            <a:r>
              <a:rPr lang="en-US" sz="2400" dirty="0" smtClean="0"/>
              <a:t>Unlimited or a specific number of attempts</a:t>
            </a:r>
          </a:p>
          <a:p>
            <a:pPr lvl="1"/>
            <a:r>
              <a:rPr lang="en-US" sz="2400" dirty="0" smtClean="0"/>
              <a:t>Score attempts using-&gt; If you choose to offer multiple attempts you must choose an option from the list.</a:t>
            </a:r>
          </a:p>
          <a:p>
            <a:pPr lvl="2"/>
            <a:r>
              <a:rPr lang="en-US" sz="2400" dirty="0" smtClean="0"/>
              <a:t>Last graded attempt, highest grade, lowest grade, first graded attempt, or Average of graded attempts</a:t>
            </a:r>
            <a:endParaRPr lang="en-US" sz="2400" dirty="0"/>
          </a:p>
        </p:txBody>
      </p:sp>
    </p:spTree>
    <p:extLst>
      <p:ext uri="{BB962C8B-B14F-4D97-AF65-F5344CB8AC3E}">
        <p14:creationId xmlns:p14="http://schemas.microsoft.com/office/powerpoint/2010/main" val="1586792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Test Options</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pPr lvl="1"/>
            <a:r>
              <a:rPr lang="en-US" sz="2400" dirty="0" smtClean="0"/>
              <a:t>Force completion – DO NOT USE!</a:t>
            </a:r>
          </a:p>
          <a:p>
            <a:pPr lvl="1"/>
            <a:r>
              <a:rPr lang="en-US" sz="2400" dirty="0" smtClean="0"/>
              <a:t>Set Timer – Enter time and set Auto-Submit. Generally we set this to ON.</a:t>
            </a:r>
          </a:p>
          <a:p>
            <a:pPr lvl="1"/>
            <a:r>
              <a:rPr lang="en-US" sz="2400" dirty="0" smtClean="0"/>
              <a:t>Display After/Until – Here you will set the availability of the test link. This determines the time frame of the link being visible to students. This is optional.</a:t>
            </a:r>
            <a:r>
              <a:rPr lang="en-US" sz="2400" dirty="0"/>
              <a:t> You can limit test </a:t>
            </a:r>
            <a:r>
              <a:rPr lang="en-US" sz="2400" dirty="0" smtClean="0"/>
              <a:t>availability </a:t>
            </a:r>
            <a:r>
              <a:rPr lang="en-US" sz="2400" dirty="0"/>
              <a:t>to a specific time period with the Display After and Display Until dates and times. If the link to a test </a:t>
            </a:r>
            <a:r>
              <a:rPr lang="en-US" sz="2400" dirty="0" smtClean="0"/>
              <a:t>is </a:t>
            </a:r>
            <a:r>
              <a:rPr lang="en-US" sz="2400" dirty="0"/>
              <a:t>available, but neither date is set, it is immediately and always available</a:t>
            </a:r>
            <a:r>
              <a:rPr lang="en-US" sz="2400" dirty="0" smtClean="0"/>
              <a:t>.</a:t>
            </a:r>
          </a:p>
          <a:p>
            <a:pPr lvl="1"/>
            <a:r>
              <a:rPr lang="en-US" sz="2400" dirty="0" smtClean="0"/>
              <a:t>Password – Seldom used.</a:t>
            </a:r>
            <a:endParaRPr lang="en-US" sz="2400" dirty="0"/>
          </a:p>
        </p:txBody>
      </p:sp>
    </p:spTree>
    <p:extLst>
      <p:ext uri="{BB962C8B-B14F-4D97-AF65-F5344CB8AC3E}">
        <p14:creationId xmlns:p14="http://schemas.microsoft.com/office/powerpoint/2010/main" val="2081881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Test Options</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smtClean="0"/>
              <a:t>Test Availability Exceptions – Add a user or group of users that need special exceptions for the test</a:t>
            </a:r>
          </a:p>
          <a:p>
            <a:pPr lvl="1"/>
            <a:r>
              <a:rPr lang="en-US" sz="2400" dirty="0" smtClean="0"/>
              <a:t>Adjust number of attempts</a:t>
            </a:r>
          </a:p>
          <a:p>
            <a:pPr lvl="1"/>
            <a:r>
              <a:rPr lang="en-US" sz="2400" dirty="0" smtClean="0"/>
              <a:t>Adjust time allotted for the test</a:t>
            </a:r>
          </a:p>
          <a:p>
            <a:pPr lvl="1"/>
            <a:r>
              <a:rPr lang="en-US" sz="2400" dirty="0" smtClean="0"/>
              <a:t>Adjust availability of the test</a:t>
            </a:r>
          </a:p>
          <a:p>
            <a:r>
              <a:rPr lang="en-US" sz="2400" dirty="0" smtClean="0"/>
              <a:t>Due Date – Set the date the assessment is due. Optionally, do not allow students to take a test once the due date has passed. </a:t>
            </a:r>
            <a:endParaRPr lang="en-US" sz="2400" dirty="0"/>
          </a:p>
        </p:txBody>
      </p:sp>
    </p:spTree>
    <p:extLst>
      <p:ext uri="{BB962C8B-B14F-4D97-AF65-F5344CB8AC3E}">
        <p14:creationId xmlns:p14="http://schemas.microsoft.com/office/powerpoint/2010/main" val="1280903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Test Options</a:t>
            </a:r>
            <a:endParaRPr lang="en-US" sz="3600" dirty="0"/>
          </a:p>
        </p:txBody>
      </p:sp>
      <p:sp>
        <p:nvSpPr>
          <p:cNvPr id="2" name="Content Placeholder 1"/>
          <p:cNvSpPr>
            <a:spLocks noGrp="1"/>
          </p:cNvSpPr>
          <p:nvPr>
            <p:ph idx="1"/>
          </p:nvPr>
        </p:nvSpPr>
        <p:spPr>
          <a:xfrm>
            <a:off x="457200" y="2142068"/>
            <a:ext cx="7772400" cy="4715932"/>
          </a:xfrm>
        </p:spPr>
        <p:txBody>
          <a:bodyPr>
            <a:normAutofit fontScale="92500"/>
          </a:bodyPr>
          <a:lstStyle/>
          <a:p>
            <a:r>
              <a:rPr lang="en-US" sz="2400" dirty="0" smtClean="0"/>
              <a:t>Self- Assessment Options – This is a feature that is seldom used. Leave the default unless you are not using it for a grade.</a:t>
            </a:r>
          </a:p>
          <a:p>
            <a:r>
              <a:rPr lang="en-US" sz="2400" dirty="0" smtClean="0"/>
              <a:t>Show Test Results and Feedback to Students – Test results and feedback are available to students after they complete a test.</a:t>
            </a:r>
          </a:p>
          <a:p>
            <a:pPr lvl="1"/>
            <a:r>
              <a:rPr lang="en-US" sz="2400" dirty="0" smtClean="0"/>
              <a:t>Set up two rules to show results and feedback. Each rule specifies when and what to show to students; such as scores, answers, and feedback.</a:t>
            </a:r>
          </a:p>
          <a:p>
            <a:r>
              <a:rPr lang="en-US" sz="2400" dirty="0"/>
              <a:t>Test Presentation – </a:t>
            </a:r>
          </a:p>
          <a:p>
            <a:pPr lvl="1"/>
            <a:r>
              <a:rPr lang="en-US" sz="2400" dirty="0"/>
              <a:t>All at Once vs. One at a time</a:t>
            </a:r>
          </a:p>
          <a:p>
            <a:pPr lvl="1"/>
            <a:r>
              <a:rPr lang="en-US" sz="2400" dirty="0"/>
              <a:t>Prohibit Backtracking</a:t>
            </a:r>
          </a:p>
          <a:p>
            <a:pPr lvl="1"/>
            <a:r>
              <a:rPr lang="en-US" sz="2400" dirty="0"/>
              <a:t>Randomize Questions</a:t>
            </a:r>
          </a:p>
          <a:p>
            <a:pPr marL="0" indent="0">
              <a:buNone/>
            </a:pPr>
            <a:endParaRPr lang="en-US" dirty="0"/>
          </a:p>
          <a:p>
            <a:pPr lvl="1"/>
            <a:endParaRPr lang="en-US" dirty="0"/>
          </a:p>
        </p:txBody>
      </p:sp>
    </p:spTree>
    <p:extLst>
      <p:ext uri="{BB962C8B-B14F-4D97-AF65-F5344CB8AC3E}">
        <p14:creationId xmlns:p14="http://schemas.microsoft.com/office/powerpoint/2010/main" val="388623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Exporting and Importing an Existing Assessments</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smtClean="0"/>
              <a:t>It is possible to export a Test or Pool from one of your courses and import it into another.</a:t>
            </a:r>
          </a:p>
          <a:p>
            <a:r>
              <a:rPr lang="en-US" sz="2400" dirty="0" smtClean="0"/>
              <a:t>This would be helpful if you have multiple sections of the same course in which you might be using the same tests or pools of questions.</a:t>
            </a:r>
          </a:p>
          <a:p>
            <a:r>
              <a:rPr lang="en-US" sz="2400" dirty="0" smtClean="0"/>
              <a:t>In the Test or Pool area, select Export to Local Computer from the contextual menu of the test you want to duplicate in other sections.</a:t>
            </a:r>
          </a:p>
          <a:p>
            <a:r>
              <a:rPr lang="en-US" sz="2400" dirty="0" smtClean="0"/>
              <a:t>Go to the next course and choose Import Test, then Browse My Computer. Select the previously exported file.</a:t>
            </a:r>
            <a:endParaRPr lang="en-US" sz="2400" dirty="0"/>
          </a:p>
        </p:txBody>
      </p:sp>
    </p:spTree>
    <p:extLst>
      <p:ext uri="{BB962C8B-B14F-4D97-AF65-F5344CB8AC3E}">
        <p14:creationId xmlns:p14="http://schemas.microsoft.com/office/powerpoint/2010/main" val="3030359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Do’s and Don</a:t>
            </a:r>
            <a:r>
              <a:rPr lang="fr-FR" sz="3600" dirty="0" smtClean="0"/>
              <a:t>’</a:t>
            </a:r>
            <a:r>
              <a:rPr lang="en-US" sz="3600" dirty="0" err="1" smtClean="0"/>
              <a:t>ts</a:t>
            </a:r>
            <a:endParaRPr lang="en-US" sz="3600" dirty="0"/>
          </a:p>
        </p:txBody>
      </p:sp>
      <p:sp>
        <p:nvSpPr>
          <p:cNvPr id="2" name="Content Placeholder 1"/>
          <p:cNvSpPr>
            <a:spLocks noGrp="1"/>
          </p:cNvSpPr>
          <p:nvPr>
            <p:ph idx="1"/>
          </p:nvPr>
        </p:nvSpPr>
        <p:spPr>
          <a:xfrm>
            <a:off x="457200" y="2142068"/>
            <a:ext cx="7772400" cy="4715932"/>
          </a:xfrm>
        </p:spPr>
        <p:txBody>
          <a:bodyPr>
            <a:noAutofit/>
          </a:bodyPr>
          <a:lstStyle/>
          <a:p>
            <a:r>
              <a:rPr lang="en-US" sz="2400" dirty="0" smtClean="0"/>
              <a:t>It’s a good idea to title each quiz or exam with a unique identifying name. For example, instead of Test 1, try a topic or chapter based name.</a:t>
            </a:r>
          </a:p>
          <a:p>
            <a:r>
              <a:rPr lang="en-US" sz="2400" dirty="0" smtClean="0"/>
              <a:t>It is recommended that your tests not last more than 45-60 minutes because of connectivity issues.</a:t>
            </a:r>
          </a:p>
          <a:p>
            <a:r>
              <a:rPr lang="en-US" sz="2400" dirty="0" smtClean="0"/>
              <a:t>Be sure to make the link available!!!</a:t>
            </a:r>
          </a:p>
          <a:p>
            <a:r>
              <a:rPr lang="en-US" sz="2400" dirty="0" smtClean="0"/>
              <a:t>Your test instructions should clearly state all constraints and options. For example, let them know if only one or multiple attempts are allowed, if backtracking is permitted, and if there is a time limit.</a:t>
            </a:r>
          </a:p>
        </p:txBody>
      </p:sp>
    </p:spTree>
    <p:extLst>
      <p:ext uri="{BB962C8B-B14F-4D97-AF65-F5344CB8AC3E}">
        <p14:creationId xmlns:p14="http://schemas.microsoft.com/office/powerpoint/2010/main" val="1750156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193" y="308225"/>
            <a:ext cx="9061807" cy="1757643"/>
          </a:xfrm>
        </p:spPr>
        <p:txBody>
          <a:bodyPr>
            <a:normAutofit/>
          </a:bodyPr>
          <a:lstStyle/>
          <a:p>
            <a:pPr algn="ctr"/>
            <a:r>
              <a:rPr lang="en-US" sz="4000" dirty="0" smtClean="0"/>
              <a:t>Create and Publish an Assessment</a:t>
            </a:r>
            <a:endParaRPr lang="en-US" sz="4000" dirty="0"/>
          </a:p>
        </p:txBody>
      </p:sp>
      <p:sp>
        <p:nvSpPr>
          <p:cNvPr id="2" name="Content Placeholder 1"/>
          <p:cNvSpPr>
            <a:spLocks noGrp="1"/>
          </p:cNvSpPr>
          <p:nvPr>
            <p:ph idx="1"/>
          </p:nvPr>
        </p:nvSpPr>
        <p:spPr>
          <a:xfrm>
            <a:off x="457200" y="1869897"/>
            <a:ext cx="7772400" cy="4988103"/>
          </a:xfrm>
        </p:spPr>
        <p:txBody>
          <a:bodyPr>
            <a:normAutofit/>
          </a:bodyPr>
          <a:lstStyle/>
          <a:p>
            <a:r>
              <a:rPr lang="en-US" sz="2400" dirty="0" smtClean="0"/>
              <a:t>Determine if you want to build a test or a pool</a:t>
            </a:r>
          </a:p>
          <a:p>
            <a:r>
              <a:rPr lang="en-US" sz="2400" dirty="0" smtClean="0"/>
              <a:t>Upload existing questions or create new questions on the test canvas</a:t>
            </a:r>
          </a:p>
          <a:p>
            <a:r>
              <a:rPr lang="en-US" sz="2400" dirty="0" smtClean="0"/>
              <a:t>Set Question </a:t>
            </a:r>
            <a:r>
              <a:rPr lang="en-US" sz="2400" dirty="0"/>
              <a:t>S</a:t>
            </a:r>
            <a:r>
              <a:rPr lang="en-US" sz="2400" dirty="0" smtClean="0"/>
              <a:t>ettings</a:t>
            </a:r>
          </a:p>
          <a:p>
            <a:r>
              <a:rPr lang="en-US" sz="2400" dirty="0" smtClean="0"/>
              <a:t>Deploy test and set Test Options</a:t>
            </a:r>
          </a:p>
          <a:p>
            <a:endParaRPr lang="en-US" dirty="0" smtClean="0"/>
          </a:p>
        </p:txBody>
      </p:sp>
    </p:spTree>
    <p:extLst>
      <p:ext uri="{BB962C8B-B14F-4D97-AF65-F5344CB8AC3E}">
        <p14:creationId xmlns:p14="http://schemas.microsoft.com/office/powerpoint/2010/main" val="725201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Do’s and Don’ts</a:t>
            </a:r>
            <a:endParaRPr lang="en-US" sz="3600" dirty="0"/>
          </a:p>
        </p:txBody>
      </p:sp>
      <p:sp>
        <p:nvSpPr>
          <p:cNvPr id="2" name="Content Placeholder 1"/>
          <p:cNvSpPr>
            <a:spLocks noGrp="1"/>
          </p:cNvSpPr>
          <p:nvPr>
            <p:ph idx="1"/>
          </p:nvPr>
        </p:nvSpPr>
        <p:spPr>
          <a:xfrm>
            <a:off x="457200" y="2142068"/>
            <a:ext cx="7772400" cy="4715932"/>
          </a:xfrm>
        </p:spPr>
        <p:txBody>
          <a:bodyPr>
            <a:noAutofit/>
          </a:bodyPr>
          <a:lstStyle/>
          <a:p>
            <a:r>
              <a:rPr lang="en-US" sz="2400" dirty="0" smtClean="0"/>
              <a:t>We strongly recommend unselecting the Force Completion checkbox for tests. </a:t>
            </a:r>
          </a:p>
          <a:p>
            <a:pPr lvl="1"/>
            <a:r>
              <a:rPr lang="en-US" sz="2400" dirty="0" smtClean="0"/>
              <a:t>If a student inadvertently exits or is timed out of a test they cannot return to complete the test. This feature does not serve as a good substitute for an enforced timer.</a:t>
            </a:r>
          </a:p>
          <a:p>
            <a:pPr lvl="1"/>
            <a:r>
              <a:rPr lang="en-US" sz="2400" dirty="0" smtClean="0"/>
              <a:t>In addition, if checked, this option will clear the students saved answers should they exit the test or lose their internet connection. Leaving this option unchecked will allow a student to reenter the exam; reducing the chance their answers are lost if disconnected during the test.</a:t>
            </a:r>
            <a:endParaRPr lang="en-US" sz="2400" dirty="0"/>
          </a:p>
        </p:txBody>
      </p:sp>
    </p:spTree>
    <p:extLst>
      <p:ext uri="{BB962C8B-B14F-4D97-AF65-F5344CB8AC3E}">
        <p14:creationId xmlns:p14="http://schemas.microsoft.com/office/powerpoint/2010/main" val="1287364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Do’s and Don’ts</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smtClean="0"/>
              <a:t>It’s recommended that you select the One at a Time option when choosing how test questions are displayed to students.</a:t>
            </a:r>
          </a:p>
          <a:p>
            <a:pPr lvl="1"/>
            <a:r>
              <a:rPr lang="en-US" sz="2400" dirty="0" smtClean="0"/>
              <a:t>This option requires the student to save each answer as they move from one question to the next.</a:t>
            </a:r>
          </a:p>
          <a:p>
            <a:pPr lvl="1"/>
            <a:r>
              <a:rPr lang="en-US" sz="2400" dirty="0" smtClean="0"/>
              <a:t>This can help a student avoid losing their work if their test session is interrupted.</a:t>
            </a:r>
          </a:p>
          <a:p>
            <a:r>
              <a:rPr lang="en-US" sz="2400" dirty="0"/>
              <a:t>Unless you need to have the students see their test in a new, separate browser window, select the No radio button for Open in New Window.</a:t>
            </a:r>
          </a:p>
          <a:p>
            <a:pPr marL="0" indent="0">
              <a:buNone/>
            </a:pPr>
            <a:endParaRPr lang="en-US" dirty="0" smtClean="0"/>
          </a:p>
        </p:txBody>
      </p:sp>
    </p:spTree>
    <p:extLst>
      <p:ext uri="{BB962C8B-B14F-4D97-AF65-F5344CB8AC3E}">
        <p14:creationId xmlns:p14="http://schemas.microsoft.com/office/powerpoint/2010/main" val="4129133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Do’s and Don’ts</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sz="2400" b="1" dirty="0" smtClean="0"/>
              <a:t>Please check your questions before you deploy them!!!</a:t>
            </a:r>
            <a:endParaRPr lang="en-US" sz="2400" b="1" dirty="0"/>
          </a:p>
          <a:p>
            <a:r>
              <a:rPr lang="en-US" sz="2400" b="1" dirty="0" smtClean="0"/>
              <a:t>Warning - </a:t>
            </a:r>
            <a:r>
              <a:rPr lang="en-US" sz="2400" dirty="0" smtClean="0"/>
              <a:t>If </a:t>
            </a:r>
            <a:r>
              <a:rPr lang="en-US" sz="2400" dirty="0"/>
              <a:t>students are in the process of taking a test or have already taken a test, questions cannot be changed except for minor text editing, for example to correct typos. Attempting to change the number of points for a question, adding or removing answers, adding or removing feedback, or changing attached files could invalidate existing test attempts and corrupt the entire assessment and its Grade Center entries</a:t>
            </a:r>
            <a:r>
              <a:rPr lang="en-US" sz="2400" dirty="0" smtClean="0"/>
              <a:t>.</a:t>
            </a:r>
          </a:p>
          <a:p>
            <a:pPr marL="0" indent="0">
              <a:buNone/>
            </a:pPr>
            <a:endParaRPr lang="en-US" dirty="0"/>
          </a:p>
          <a:p>
            <a:endParaRPr lang="en-US" dirty="0"/>
          </a:p>
        </p:txBody>
      </p:sp>
    </p:spTree>
    <p:extLst>
      <p:ext uri="{BB962C8B-B14F-4D97-AF65-F5344CB8AC3E}">
        <p14:creationId xmlns:p14="http://schemas.microsoft.com/office/powerpoint/2010/main" val="2663873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Do’s and Don’ts</a:t>
            </a:r>
            <a:endParaRPr lang="en-US" sz="3600" dirty="0"/>
          </a:p>
        </p:txBody>
      </p:sp>
      <p:sp>
        <p:nvSpPr>
          <p:cNvPr id="2" name="Content Placeholder 1"/>
          <p:cNvSpPr>
            <a:spLocks noGrp="1"/>
          </p:cNvSpPr>
          <p:nvPr>
            <p:ph idx="1"/>
          </p:nvPr>
        </p:nvSpPr>
        <p:spPr>
          <a:xfrm>
            <a:off x="457200" y="2142068"/>
            <a:ext cx="7772400" cy="4715932"/>
          </a:xfrm>
        </p:spPr>
        <p:txBody>
          <a:bodyPr>
            <a:noAutofit/>
          </a:bodyPr>
          <a:lstStyle/>
          <a:p>
            <a:r>
              <a:rPr lang="en-US" sz="2400" dirty="0" smtClean="0"/>
              <a:t>Help your students identify and solve technical issues before actual online tests begin.</a:t>
            </a:r>
          </a:p>
          <a:p>
            <a:pPr lvl="1"/>
            <a:r>
              <a:rPr lang="en-US" sz="2400" dirty="0" smtClean="0"/>
              <a:t>Encourage students to save answers frequently when taking tests to help prevent time-outs, especially on long exams or when you display the test all at once.</a:t>
            </a:r>
          </a:p>
          <a:p>
            <a:pPr lvl="1"/>
            <a:r>
              <a:rPr lang="en-US" sz="2400" dirty="0" smtClean="0"/>
              <a:t>Encourage students to use the latest version of Firefox and make sure Java and Flash are always up to date. </a:t>
            </a:r>
          </a:p>
          <a:p>
            <a:pPr lvl="1"/>
            <a:r>
              <a:rPr lang="en-US" sz="2400" dirty="0" smtClean="0"/>
              <a:t>Make sure they don’t use their browser’s back, forward and refresh buttons during a test. Users should only use arrows within the test window.</a:t>
            </a:r>
            <a:endParaRPr lang="en-US" sz="2400" dirty="0"/>
          </a:p>
        </p:txBody>
      </p:sp>
    </p:spTree>
    <p:extLst>
      <p:ext uri="{BB962C8B-B14F-4D97-AF65-F5344CB8AC3E}">
        <p14:creationId xmlns:p14="http://schemas.microsoft.com/office/powerpoint/2010/main" val="777734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3600" dirty="0" smtClean="0"/>
              <a:t>Resources</a:t>
            </a:r>
            <a:endParaRPr lang="en-US" sz="3600" dirty="0"/>
          </a:p>
        </p:txBody>
      </p:sp>
      <p:sp>
        <p:nvSpPr>
          <p:cNvPr id="2" name="Content Placeholder 1"/>
          <p:cNvSpPr>
            <a:spLocks noGrp="1"/>
          </p:cNvSpPr>
          <p:nvPr>
            <p:ph idx="1"/>
          </p:nvPr>
        </p:nvSpPr>
        <p:spPr>
          <a:xfrm>
            <a:off x="457200" y="2142068"/>
            <a:ext cx="7772400" cy="4715932"/>
          </a:xfrm>
        </p:spPr>
        <p:txBody>
          <a:bodyPr>
            <a:normAutofit lnSpcReduction="10000"/>
          </a:bodyPr>
          <a:lstStyle/>
          <a:p>
            <a:r>
              <a:rPr lang="en-US" sz="2400" dirty="0" smtClean="0"/>
              <a:t>Instructors, CELT. Iowa State University, Center for Excellence in Learning and Teaching. </a:t>
            </a:r>
            <a:r>
              <a:rPr lang="en-US" sz="2400" i="1" dirty="0" smtClean="0"/>
              <a:t>Best Practices for On-Line Testing in Blackboard Learn</a:t>
            </a:r>
            <a:r>
              <a:rPr lang="en-US" sz="2400" dirty="0" smtClean="0"/>
              <a:t>. Retrieved from </a:t>
            </a:r>
            <a:r>
              <a:rPr lang="en-US" sz="2400" dirty="0">
                <a:hlinkClick r:id="rId2"/>
              </a:rPr>
              <a:t>http://www.celt.iastate.edu/pdfs-docs/Bb/</a:t>
            </a:r>
            <a:r>
              <a:rPr lang="en-US" sz="2400" dirty="0" smtClean="0">
                <a:hlinkClick r:id="rId2"/>
              </a:rPr>
              <a:t>Best_Practices_Online_Testing_BbLearn.pdf</a:t>
            </a:r>
            <a:endParaRPr lang="en-US" sz="2400" dirty="0" smtClean="0"/>
          </a:p>
          <a:p>
            <a:r>
              <a:rPr lang="en-US" sz="2400" dirty="0"/>
              <a:t>Other Test Generators can be found here: </a:t>
            </a:r>
            <a:r>
              <a:rPr lang="en-US" sz="2400" dirty="0">
                <a:hlinkClick r:id="rId3"/>
              </a:rPr>
              <a:t>http://www.cod.edu/it/blackboard/</a:t>
            </a:r>
            <a:r>
              <a:rPr lang="en-US" sz="2400" dirty="0" smtClean="0">
                <a:hlinkClick r:id="rId3"/>
              </a:rPr>
              <a:t>testgenerators.htm</a:t>
            </a:r>
            <a:endParaRPr lang="en-US" sz="2400" dirty="0" smtClean="0"/>
          </a:p>
          <a:p>
            <a:r>
              <a:rPr lang="en-US" sz="2400" dirty="0" smtClean="0"/>
              <a:t>Blackboard, Inc. </a:t>
            </a:r>
            <a:r>
              <a:rPr lang="en-US" sz="2400" i="1" dirty="0" smtClean="0"/>
              <a:t>Blackboard Help</a:t>
            </a:r>
            <a:r>
              <a:rPr lang="en-US" sz="2400" dirty="0" smtClean="0"/>
              <a:t>. </a:t>
            </a:r>
            <a:r>
              <a:rPr lang="en-US" sz="2400" dirty="0"/>
              <a:t>Retrieved from </a:t>
            </a:r>
            <a:r>
              <a:rPr lang="en-US" sz="2400" dirty="0">
                <a:hlinkClick r:id="rId4"/>
              </a:rPr>
              <a:t>https://help.blackboard.com/en-us/Learn/9.1_2014_04/</a:t>
            </a:r>
            <a:r>
              <a:rPr lang="en-US" sz="2400" dirty="0" smtClean="0">
                <a:hlinkClick r:id="rId4"/>
              </a:rPr>
              <a:t>Instructor</a:t>
            </a:r>
            <a:endParaRPr lang="en-US" sz="2400" dirty="0" smtClean="0"/>
          </a:p>
          <a:p>
            <a:r>
              <a:rPr lang="en-US" sz="2400" dirty="0"/>
              <a:t>Blackboard, Inc. channel on YouTube!</a:t>
            </a:r>
          </a:p>
          <a:p>
            <a:pPr marL="301943" lvl="1" indent="0">
              <a:buNone/>
            </a:pPr>
            <a:r>
              <a:rPr lang="en-US" sz="2400" dirty="0">
                <a:hlinkClick r:id="rId5"/>
              </a:rPr>
              <a:t>https://www.youtube.com/user/BlackboardTV</a:t>
            </a:r>
            <a:endParaRPr lang="en-US" sz="2400" dirty="0"/>
          </a:p>
          <a:p>
            <a:endParaRPr lang="en-US" dirty="0" smtClean="0"/>
          </a:p>
          <a:p>
            <a:endParaRPr lang="en-US" dirty="0"/>
          </a:p>
        </p:txBody>
      </p:sp>
    </p:spTree>
    <p:extLst>
      <p:ext uri="{BB962C8B-B14F-4D97-AF65-F5344CB8AC3E}">
        <p14:creationId xmlns:p14="http://schemas.microsoft.com/office/powerpoint/2010/main" val="2017403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901" y="256854"/>
            <a:ext cx="7772400" cy="1695998"/>
          </a:xfrm>
        </p:spPr>
        <p:txBody>
          <a:bodyPr>
            <a:normAutofit/>
          </a:bodyPr>
          <a:lstStyle/>
          <a:p>
            <a:pPr algn="ctr"/>
            <a:r>
              <a:rPr lang="en-US" sz="4000" dirty="0" smtClean="0"/>
              <a:t>Test or a Pool?</a:t>
            </a:r>
            <a:endParaRPr lang="en-US" sz="4000" dirty="0"/>
          </a:p>
        </p:txBody>
      </p:sp>
      <p:sp>
        <p:nvSpPr>
          <p:cNvPr id="2" name="Content Placeholder 1"/>
          <p:cNvSpPr>
            <a:spLocks noGrp="1"/>
          </p:cNvSpPr>
          <p:nvPr>
            <p:ph idx="1"/>
          </p:nvPr>
        </p:nvSpPr>
        <p:spPr>
          <a:xfrm>
            <a:off x="457200" y="1571946"/>
            <a:ext cx="7772400" cy="5286054"/>
          </a:xfrm>
        </p:spPr>
        <p:txBody>
          <a:bodyPr>
            <a:noAutofit/>
          </a:bodyPr>
          <a:lstStyle/>
          <a:p>
            <a:r>
              <a:rPr lang="en-US" sz="2400" dirty="0"/>
              <a:t>Tests - Tests are sets of questions that are graded to measure student performance. </a:t>
            </a:r>
            <a:r>
              <a:rPr lang="en-US" sz="2400" dirty="0" smtClean="0"/>
              <a:t>Test </a:t>
            </a:r>
            <a:r>
              <a:rPr lang="en-US" sz="2400" dirty="0"/>
              <a:t>results are reviewed in the Grade Center. Note that some question types are not automatically graded</a:t>
            </a:r>
            <a:r>
              <a:rPr lang="en-US" sz="2400" dirty="0" smtClean="0"/>
              <a:t>.</a:t>
            </a:r>
          </a:p>
          <a:p>
            <a:r>
              <a:rPr lang="en-US" sz="2400" dirty="0"/>
              <a:t>Pools - Pools are sets of questions that can be added to any Test or Survey. Pools are useful for storing questions and reusing them in more than one Test or Survey. </a:t>
            </a:r>
          </a:p>
        </p:txBody>
      </p:sp>
    </p:spTree>
    <p:extLst>
      <p:ext uri="{BB962C8B-B14F-4D97-AF65-F5344CB8AC3E}">
        <p14:creationId xmlns:p14="http://schemas.microsoft.com/office/powerpoint/2010/main" val="671953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5488"/>
            <a:ext cx="7772400" cy="1456267"/>
          </a:xfrm>
        </p:spPr>
        <p:txBody>
          <a:bodyPr>
            <a:normAutofit/>
          </a:bodyPr>
          <a:lstStyle/>
          <a:p>
            <a:pPr algn="ctr"/>
            <a:r>
              <a:rPr lang="en-US" sz="3600" dirty="0" smtClean="0"/>
              <a:t>Build a Test or Pool</a:t>
            </a:r>
            <a:endParaRPr lang="en-US" sz="3600" dirty="0"/>
          </a:p>
        </p:txBody>
      </p:sp>
      <p:sp>
        <p:nvSpPr>
          <p:cNvPr id="2" name="Content Placeholder 1"/>
          <p:cNvSpPr>
            <a:spLocks noGrp="1"/>
          </p:cNvSpPr>
          <p:nvPr>
            <p:ph idx="1"/>
          </p:nvPr>
        </p:nvSpPr>
        <p:spPr>
          <a:xfrm>
            <a:off x="457200" y="1746607"/>
            <a:ext cx="7772400" cy="5111393"/>
          </a:xfrm>
        </p:spPr>
        <p:txBody>
          <a:bodyPr>
            <a:normAutofit fontScale="92500" lnSpcReduction="10000"/>
          </a:bodyPr>
          <a:lstStyle/>
          <a:p>
            <a:endParaRPr lang="en-US" sz="3300" dirty="0" smtClean="0"/>
          </a:p>
          <a:p>
            <a:r>
              <a:rPr lang="en-US" sz="2800" dirty="0" smtClean="0"/>
              <a:t>Go to your Course.</a:t>
            </a:r>
          </a:p>
          <a:p>
            <a:r>
              <a:rPr lang="en-US" sz="2800" dirty="0" smtClean="0"/>
              <a:t>Click Course Tools in the Course Management Control Panel</a:t>
            </a:r>
          </a:p>
          <a:p>
            <a:r>
              <a:rPr lang="en-US" sz="2800" dirty="0" smtClean="0"/>
              <a:t>Click Tests, Surveys, and Pools</a:t>
            </a:r>
          </a:p>
          <a:p>
            <a:r>
              <a:rPr lang="en-US" sz="2800" dirty="0" smtClean="0"/>
              <a:t>Click on Tests or Pools</a:t>
            </a:r>
          </a:p>
          <a:p>
            <a:r>
              <a:rPr lang="en-US" sz="2800" dirty="0" smtClean="0"/>
              <a:t>Click the Build Test (Build Pool) button</a:t>
            </a:r>
          </a:p>
          <a:p>
            <a:r>
              <a:rPr lang="en-US" sz="2800" dirty="0"/>
              <a:t>On the Test/Pool Information page, enter a test/pool name (required field) and click submit. Optional test information such as a Description or Instructions can be entered here.</a:t>
            </a:r>
          </a:p>
          <a:p>
            <a:endParaRPr lang="en-US" dirty="0" smtClean="0"/>
          </a:p>
          <a:p>
            <a:endParaRPr lang="en-US" dirty="0"/>
          </a:p>
        </p:txBody>
      </p:sp>
    </p:spTree>
    <p:extLst>
      <p:ext uri="{BB962C8B-B14F-4D97-AF65-F5344CB8AC3E}">
        <p14:creationId xmlns:p14="http://schemas.microsoft.com/office/powerpoint/2010/main" val="2518209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t>Test Canvas</a:t>
            </a:r>
            <a:endParaRPr lang="en-US" sz="3600" dirty="0"/>
          </a:p>
        </p:txBody>
      </p:sp>
      <p:sp>
        <p:nvSpPr>
          <p:cNvPr id="2" name="Content Placeholder 1"/>
          <p:cNvSpPr>
            <a:spLocks noGrp="1"/>
          </p:cNvSpPr>
          <p:nvPr>
            <p:ph idx="1"/>
          </p:nvPr>
        </p:nvSpPr>
        <p:spPr>
          <a:xfrm>
            <a:off x="457200" y="2142068"/>
            <a:ext cx="7772400" cy="4715932"/>
          </a:xfrm>
        </p:spPr>
        <p:txBody>
          <a:bodyPr>
            <a:normAutofit/>
          </a:bodyPr>
          <a:lstStyle/>
          <a:p>
            <a:r>
              <a:rPr lang="en-US" sz="2400" dirty="0"/>
              <a:t>The Test Canvas allows you to add and edit questions, add question sets or random blocks, reorder questions, and review the test</a:t>
            </a:r>
            <a:r>
              <a:rPr lang="en-US" sz="2400" dirty="0" smtClean="0"/>
              <a:t>.</a:t>
            </a:r>
          </a:p>
          <a:p>
            <a:r>
              <a:rPr lang="en-US" sz="2400" dirty="0" smtClean="0"/>
              <a:t>Click the Create Question button to choose from a variety of question types and manually add them to the Test Canvas.</a:t>
            </a:r>
          </a:p>
          <a:p>
            <a:r>
              <a:rPr lang="en-US" sz="2400" dirty="0" smtClean="0"/>
              <a:t>Click the Reuse Question button to insert a Random Block or Random Set of questions from an existing Pool</a:t>
            </a:r>
          </a:p>
        </p:txBody>
      </p:sp>
    </p:spTree>
    <p:extLst>
      <p:ext uri="{BB962C8B-B14F-4D97-AF65-F5344CB8AC3E}">
        <p14:creationId xmlns:p14="http://schemas.microsoft.com/office/powerpoint/2010/main" val="374374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3021"/>
            <a:ext cx="7772400" cy="1456267"/>
          </a:xfrm>
        </p:spPr>
        <p:txBody>
          <a:bodyPr>
            <a:normAutofit/>
          </a:bodyPr>
          <a:lstStyle/>
          <a:p>
            <a:pPr algn="ctr"/>
            <a:r>
              <a:rPr lang="en-US" sz="3600" dirty="0" smtClean="0"/>
              <a:t>Using a Test Generator</a:t>
            </a:r>
            <a:endParaRPr lang="en-US" sz="3600" dirty="0"/>
          </a:p>
        </p:txBody>
      </p:sp>
      <p:sp>
        <p:nvSpPr>
          <p:cNvPr id="2" name="Content Placeholder 1"/>
          <p:cNvSpPr>
            <a:spLocks noGrp="1"/>
          </p:cNvSpPr>
          <p:nvPr>
            <p:ph idx="1"/>
          </p:nvPr>
        </p:nvSpPr>
        <p:spPr>
          <a:xfrm>
            <a:off x="457200" y="1819288"/>
            <a:ext cx="7772400" cy="5038712"/>
          </a:xfrm>
        </p:spPr>
        <p:txBody>
          <a:bodyPr>
            <a:noAutofit/>
          </a:bodyPr>
          <a:lstStyle/>
          <a:p>
            <a:r>
              <a:rPr lang="en-US" sz="2400" dirty="0"/>
              <a:t>You can write questions offline in a specially formatted </a:t>
            </a:r>
            <a:r>
              <a:rPr lang="en-US" sz="2400" dirty="0" smtClean="0"/>
              <a:t>text (shown in the following slides) </a:t>
            </a:r>
            <a:r>
              <a:rPr lang="en-US" sz="2400" dirty="0"/>
              <a:t>or Word file and upload it into Blackboard. </a:t>
            </a:r>
          </a:p>
          <a:p>
            <a:r>
              <a:rPr lang="en-US" sz="2400" dirty="0" smtClean="0"/>
              <a:t>Once you have formatted your questions, you will select all, copy and then paste into the Test Generator. </a:t>
            </a:r>
          </a:p>
          <a:p>
            <a:pPr lvl="1"/>
            <a:r>
              <a:rPr lang="en-US" sz="2400" dirty="0" smtClean="0"/>
              <a:t>We </a:t>
            </a:r>
            <a:r>
              <a:rPr lang="en-US" sz="2400" dirty="0"/>
              <a:t>recommend using the Test Generator found here: </a:t>
            </a:r>
            <a:r>
              <a:rPr lang="en-US" sz="2400" dirty="0">
                <a:hlinkClick r:id="rId2"/>
              </a:rPr>
              <a:t>http://www2.byui.edu/ATS/</a:t>
            </a:r>
            <a:r>
              <a:rPr lang="en-US" sz="2400" dirty="0" smtClean="0">
                <a:hlinkClick r:id="rId2"/>
              </a:rPr>
              <a:t>testgen.htm</a:t>
            </a:r>
            <a:endParaRPr lang="en-US" sz="2400" dirty="0" smtClean="0"/>
          </a:p>
          <a:p>
            <a:r>
              <a:rPr lang="en-US" sz="2400" dirty="0" smtClean="0"/>
              <a:t>You will be prompted with a pop-up box to save the file. Save to the downloads folder or desktop in order to find it easily. You will use this file to upload your questions into the test or pool you built.</a:t>
            </a:r>
            <a:endParaRPr lang="en-US" sz="2400" dirty="0"/>
          </a:p>
        </p:txBody>
      </p:sp>
    </p:spTree>
    <p:extLst>
      <p:ext uri="{BB962C8B-B14F-4D97-AF65-F5344CB8AC3E}">
        <p14:creationId xmlns:p14="http://schemas.microsoft.com/office/powerpoint/2010/main" val="1458709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3021"/>
            <a:ext cx="7772400" cy="1456267"/>
          </a:xfrm>
        </p:spPr>
        <p:txBody>
          <a:bodyPr>
            <a:normAutofit/>
          </a:bodyPr>
          <a:lstStyle/>
          <a:p>
            <a:pPr algn="ctr"/>
            <a:r>
              <a:rPr lang="en-US" sz="3600" smtClean="0"/>
              <a:t>SAMPLE TEST FORMAT</a:t>
            </a:r>
            <a:endParaRPr lang="en-US" sz="3600" dirty="0"/>
          </a:p>
        </p:txBody>
      </p:sp>
      <p:sp>
        <p:nvSpPr>
          <p:cNvPr id="2" name="Content Placeholder 1"/>
          <p:cNvSpPr>
            <a:spLocks noGrp="1"/>
          </p:cNvSpPr>
          <p:nvPr>
            <p:ph idx="1"/>
          </p:nvPr>
        </p:nvSpPr>
        <p:spPr>
          <a:xfrm>
            <a:off x="873303" y="1819288"/>
            <a:ext cx="7356297" cy="4279187"/>
          </a:xfrm>
        </p:spPr>
        <p:txBody>
          <a:bodyPr>
            <a:noAutofit/>
          </a:bodyPr>
          <a:lstStyle/>
          <a:p>
            <a:pPr marL="0" indent="0" algn="ctr">
              <a:buNone/>
            </a:pPr>
            <a:r>
              <a:rPr lang="en-US" sz="2400" b="1" dirty="0" smtClean="0"/>
              <a:t>Short answer/essay:</a:t>
            </a:r>
          </a:p>
          <a:p>
            <a:pPr marL="0" indent="0">
              <a:buNone/>
            </a:pPr>
            <a:r>
              <a:rPr lang="en-US" sz="2400" dirty="0" smtClean="0"/>
              <a:t>1</a:t>
            </a:r>
            <a:r>
              <a:rPr lang="en-US" sz="2400" dirty="0"/>
              <a:t>. List, in detail, the steps to find out how much RAM is on your computer.  Do the same to explain how to find out how what operating system you are currently running</a:t>
            </a:r>
            <a:r>
              <a:rPr lang="en-US" sz="2400" dirty="0" smtClean="0"/>
              <a:t>.</a:t>
            </a:r>
            <a:endParaRPr lang="en-US" sz="2400" dirty="0"/>
          </a:p>
          <a:p>
            <a:pPr marL="0" indent="0">
              <a:buNone/>
            </a:pPr>
            <a:r>
              <a:rPr lang="en-US" sz="2400" dirty="0" smtClean="0"/>
              <a:t>2.  </a:t>
            </a:r>
            <a:r>
              <a:rPr lang="en-US" sz="2400" dirty="0"/>
              <a:t>Attach your concept map, which organizes the geographic characteristics of Spain. (Include the five different regions of Spain: </a:t>
            </a:r>
            <a:r>
              <a:rPr lang="en-US" sz="2400" dirty="0" err="1"/>
              <a:t>Castilla</a:t>
            </a:r>
            <a:r>
              <a:rPr lang="en-US" sz="2400" dirty="0"/>
              <a:t>, </a:t>
            </a:r>
            <a:r>
              <a:rPr lang="en-US" sz="2400" dirty="0" err="1"/>
              <a:t>Andalucia</a:t>
            </a:r>
            <a:r>
              <a:rPr lang="en-US" sz="2400" dirty="0"/>
              <a:t>, Catalan, Galicia and El </a:t>
            </a:r>
            <a:r>
              <a:rPr lang="en-US" sz="2400" dirty="0" err="1"/>
              <a:t>Pais</a:t>
            </a:r>
            <a:r>
              <a:rPr lang="en-US" sz="2400" dirty="0"/>
              <a:t> </a:t>
            </a:r>
            <a:r>
              <a:rPr lang="en-US" sz="2400" dirty="0" err="1"/>
              <a:t>Basco</a:t>
            </a:r>
            <a:r>
              <a:rPr lang="en-US" sz="2400" dirty="0" smtClean="0"/>
              <a:t>.)</a:t>
            </a:r>
            <a:endParaRPr lang="en-US" sz="2400" dirty="0"/>
          </a:p>
        </p:txBody>
      </p:sp>
    </p:spTree>
    <p:extLst>
      <p:ext uri="{BB962C8B-B14F-4D97-AF65-F5344CB8AC3E}">
        <p14:creationId xmlns:p14="http://schemas.microsoft.com/office/powerpoint/2010/main" val="705072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1" y="366951"/>
            <a:ext cx="7772400" cy="1456267"/>
          </a:xfrm>
        </p:spPr>
        <p:txBody>
          <a:bodyPr>
            <a:normAutofit/>
          </a:bodyPr>
          <a:lstStyle/>
          <a:p>
            <a:pPr algn="ctr"/>
            <a:r>
              <a:rPr lang="en-US" sz="3600" smtClean="0"/>
              <a:t>SAMPLE TEST FORMAT</a:t>
            </a:r>
            <a:endParaRPr lang="en-US" sz="3600" dirty="0"/>
          </a:p>
        </p:txBody>
      </p:sp>
      <p:sp>
        <p:nvSpPr>
          <p:cNvPr id="2" name="Content Placeholder 1"/>
          <p:cNvSpPr>
            <a:spLocks noGrp="1"/>
          </p:cNvSpPr>
          <p:nvPr>
            <p:ph sz="half" idx="1"/>
          </p:nvPr>
        </p:nvSpPr>
        <p:spPr>
          <a:xfrm>
            <a:off x="467475" y="2501663"/>
            <a:ext cx="3813048" cy="3649134"/>
          </a:xfrm>
        </p:spPr>
        <p:txBody>
          <a:bodyPr>
            <a:noAutofit/>
          </a:bodyPr>
          <a:lstStyle/>
          <a:p>
            <a:pPr marL="0" indent="0">
              <a:buNone/>
            </a:pPr>
            <a:endParaRPr lang="en-US" sz="2400" dirty="0" smtClean="0"/>
          </a:p>
          <a:p>
            <a:pPr marL="0" indent="0" algn="ctr">
              <a:buNone/>
            </a:pPr>
            <a:r>
              <a:rPr lang="en-US" sz="2400" b="1" dirty="0" smtClean="0"/>
              <a:t>Multiple Choice</a:t>
            </a:r>
          </a:p>
          <a:p>
            <a:pPr marL="0" indent="0">
              <a:buNone/>
            </a:pPr>
            <a:r>
              <a:rPr lang="en-US" sz="2400" dirty="0" smtClean="0"/>
              <a:t>3. Phototypesetting </a:t>
            </a:r>
            <a:r>
              <a:rPr lang="en-US" sz="2400" dirty="0"/>
              <a:t>was superior to automated typesetting because it was</a:t>
            </a:r>
          </a:p>
          <a:p>
            <a:pPr marL="0" indent="0">
              <a:buNone/>
            </a:pPr>
            <a:r>
              <a:rPr lang="en-US" sz="2400" dirty="0"/>
              <a:t>a. Easier</a:t>
            </a:r>
          </a:p>
          <a:p>
            <a:pPr marL="0" indent="0">
              <a:buNone/>
            </a:pPr>
            <a:r>
              <a:rPr lang="en-US" sz="2400" dirty="0"/>
              <a:t>b. Faster</a:t>
            </a:r>
          </a:p>
          <a:p>
            <a:pPr marL="0" indent="0">
              <a:buNone/>
            </a:pPr>
            <a:r>
              <a:rPr lang="en-US" sz="2400" dirty="0"/>
              <a:t>c. More flexible</a:t>
            </a:r>
          </a:p>
          <a:p>
            <a:pPr marL="0" indent="0">
              <a:buNone/>
            </a:pPr>
            <a:r>
              <a:rPr lang="en-US" sz="2400" dirty="0"/>
              <a:t>*d. All of the above</a:t>
            </a:r>
          </a:p>
          <a:p>
            <a:pPr marL="0" indent="0">
              <a:buNone/>
            </a:pPr>
            <a:r>
              <a:rPr lang="en-US" sz="2400" dirty="0"/>
              <a:t> </a:t>
            </a:r>
          </a:p>
          <a:p>
            <a:pPr marL="0" indent="0">
              <a:buNone/>
            </a:pPr>
            <a:endParaRPr lang="en-US" sz="2400" dirty="0"/>
          </a:p>
        </p:txBody>
      </p:sp>
      <p:sp>
        <p:nvSpPr>
          <p:cNvPr id="4" name="Content Placeholder 3"/>
          <p:cNvSpPr>
            <a:spLocks noGrp="1"/>
          </p:cNvSpPr>
          <p:nvPr>
            <p:ph sz="half" idx="2"/>
          </p:nvPr>
        </p:nvSpPr>
        <p:spPr>
          <a:xfrm>
            <a:off x="4280523" y="2203713"/>
            <a:ext cx="4583609" cy="3649133"/>
          </a:xfrm>
        </p:spPr>
        <p:txBody>
          <a:bodyPr>
            <a:noAutofit/>
          </a:bodyPr>
          <a:lstStyle/>
          <a:p>
            <a:pPr marL="0" indent="0" algn="ctr">
              <a:buNone/>
            </a:pPr>
            <a:r>
              <a:rPr lang="en-US" sz="2400" b="1" dirty="0" smtClean="0"/>
              <a:t>Multiple answer</a:t>
            </a:r>
          </a:p>
          <a:p>
            <a:pPr marL="0" indent="0">
              <a:buNone/>
            </a:pPr>
            <a:r>
              <a:rPr lang="en-US" sz="2400" dirty="0" smtClean="0"/>
              <a:t>4. One </a:t>
            </a:r>
            <a:r>
              <a:rPr lang="en-US" sz="2400" dirty="0"/>
              <a:t>needs a desktop publishing program to:</a:t>
            </a:r>
          </a:p>
          <a:p>
            <a:pPr marL="0" indent="0">
              <a:buNone/>
            </a:pPr>
            <a:r>
              <a:rPr lang="en-US" sz="2400" dirty="0"/>
              <a:t>*a. use different fonts</a:t>
            </a:r>
          </a:p>
          <a:p>
            <a:pPr marL="0" indent="0">
              <a:buNone/>
            </a:pPr>
            <a:r>
              <a:rPr lang="en-US" sz="2400" dirty="0"/>
              <a:t>*b. create different page layouts</a:t>
            </a:r>
          </a:p>
          <a:p>
            <a:pPr marL="0" indent="0">
              <a:buNone/>
            </a:pPr>
            <a:r>
              <a:rPr lang="en-US" sz="2400" dirty="0"/>
              <a:t>c. Shop on eBay</a:t>
            </a:r>
          </a:p>
          <a:p>
            <a:pPr marL="0" indent="0">
              <a:buNone/>
            </a:pPr>
            <a:r>
              <a:rPr lang="en-US" sz="2400" dirty="0"/>
              <a:t>*d. combine art and text on a page</a:t>
            </a:r>
          </a:p>
        </p:txBody>
      </p:sp>
    </p:spTree>
    <p:extLst>
      <p:ext uri="{BB962C8B-B14F-4D97-AF65-F5344CB8AC3E}">
        <p14:creationId xmlns:p14="http://schemas.microsoft.com/office/powerpoint/2010/main" val="404301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1" y="366951"/>
            <a:ext cx="7772400" cy="1456267"/>
          </a:xfrm>
        </p:spPr>
        <p:txBody>
          <a:bodyPr>
            <a:normAutofit/>
          </a:bodyPr>
          <a:lstStyle/>
          <a:p>
            <a:pPr algn="ctr"/>
            <a:r>
              <a:rPr lang="en-US" sz="3600" smtClean="0"/>
              <a:t>SAMPLE TEST FORMAT</a:t>
            </a:r>
            <a:endParaRPr lang="en-US" sz="3600" dirty="0"/>
          </a:p>
        </p:txBody>
      </p:sp>
      <p:sp>
        <p:nvSpPr>
          <p:cNvPr id="2" name="Content Placeholder 1"/>
          <p:cNvSpPr>
            <a:spLocks noGrp="1"/>
          </p:cNvSpPr>
          <p:nvPr>
            <p:ph sz="half" idx="1"/>
          </p:nvPr>
        </p:nvSpPr>
        <p:spPr>
          <a:xfrm>
            <a:off x="297951" y="2501663"/>
            <a:ext cx="4118602" cy="3649134"/>
          </a:xfrm>
        </p:spPr>
        <p:txBody>
          <a:bodyPr>
            <a:noAutofit/>
          </a:bodyPr>
          <a:lstStyle/>
          <a:p>
            <a:pPr marL="0" indent="0">
              <a:buNone/>
            </a:pPr>
            <a:endParaRPr lang="en-US" sz="2400" dirty="0" smtClean="0"/>
          </a:p>
          <a:p>
            <a:pPr marL="0" indent="0" algn="ctr">
              <a:buNone/>
            </a:pPr>
            <a:r>
              <a:rPr lang="en-US" sz="2400" b="1" dirty="0" smtClean="0"/>
              <a:t>Ordering</a:t>
            </a:r>
          </a:p>
          <a:p>
            <a:pPr marL="0" indent="0">
              <a:buNone/>
            </a:pPr>
            <a:r>
              <a:rPr lang="en-US" sz="2400" dirty="0"/>
              <a:t>5</a:t>
            </a:r>
            <a:r>
              <a:rPr lang="en-US" sz="2400" dirty="0" smtClean="0"/>
              <a:t>. </a:t>
            </a:r>
            <a:r>
              <a:rPr lang="en-US" sz="2400" dirty="0"/>
              <a:t>Put the following famous battles in order of occurrence.</a:t>
            </a:r>
          </a:p>
          <a:p>
            <a:pPr marL="0" indent="0">
              <a:buNone/>
            </a:pPr>
            <a:r>
              <a:rPr lang="en-US" sz="2400" dirty="0"/>
              <a:t>Battle of Hastings	</a:t>
            </a:r>
            <a:r>
              <a:rPr lang="en-US" sz="2400" dirty="0" smtClean="0"/>
              <a:t>	1</a:t>
            </a:r>
            <a:endParaRPr lang="en-US" sz="2400" dirty="0"/>
          </a:p>
          <a:p>
            <a:pPr marL="0" indent="0">
              <a:buNone/>
            </a:pPr>
            <a:r>
              <a:rPr lang="en-US" sz="2400" dirty="0"/>
              <a:t>Battle of Yorktown	2</a:t>
            </a:r>
          </a:p>
          <a:p>
            <a:pPr marL="0" indent="0">
              <a:buNone/>
            </a:pPr>
            <a:r>
              <a:rPr lang="en-US" sz="2400" dirty="0"/>
              <a:t>Gettysburg		</a:t>
            </a:r>
            <a:r>
              <a:rPr lang="en-US" sz="2400" dirty="0" smtClean="0"/>
              <a:t>		3</a:t>
            </a:r>
            <a:endParaRPr lang="en-US" sz="2400" dirty="0"/>
          </a:p>
          <a:p>
            <a:pPr marL="0" indent="0">
              <a:buNone/>
            </a:pPr>
            <a:r>
              <a:rPr lang="en-US" sz="2400" dirty="0"/>
              <a:t>Battle of the Somme	4</a:t>
            </a:r>
          </a:p>
          <a:p>
            <a:pPr marL="0" indent="0">
              <a:buNone/>
            </a:pPr>
            <a:r>
              <a:rPr lang="en-US" sz="2400" dirty="0"/>
              <a:t>D-Day			</a:t>
            </a:r>
            <a:r>
              <a:rPr lang="en-US" sz="2400" dirty="0" smtClean="0"/>
              <a:t>		5</a:t>
            </a:r>
            <a:endParaRPr lang="en-US" sz="2400" dirty="0"/>
          </a:p>
          <a:p>
            <a:pPr marL="0" indent="0">
              <a:buNone/>
            </a:pPr>
            <a:r>
              <a:rPr lang="en-US" sz="2400" dirty="0"/>
              <a:t> </a:t>
            </a:r>
          </a:p>
          <a:p>
            <a:pPr marL="0" indent="0">
              <a:buNone/>
            </a:pPr>
            <a:endParaRPr lang="en-US" sz="2400" dirty="0"/>
          </a:p>
        </p:txBody>
      </p:sp>
      <p:sp>
        <p:nvSpPr>
          <p:cNvPr id="4" name="Content Placeholder 3"/>
          <p:cNvSpPr>
            <a:spLocks noGrp="1"/>
          </p:cNvSpPr>
          <p:nvPr>
            <p:ph sz="half" idx="2"/>
          </p:nvPr>
        </p:nvSpPr>
        <p:spPr>
          <a:xfrm>
            <a:off x="4416552" y="1823218"/>
            <a:ext cx="4480867" cy="4464566"/>
          </a:xfrm>
        </p:spPr>
        <p:txBody>
          <a:bodyPr>
            <a:normAutofit/>
          </a:bodyPr>
          <a:lstStyle/>
          <a:p>
            <a:pPr marL="0" indent="0" algn="ctr">
              <a:buNone/>
            </a:pPr>
            <a:r>
              <a:rPr lang="en-US" sz="2400" b="1" dirty="0" smtClean="0"/>
              <a:t>Matching</a:t>
            </a:r>
          </a:p>
          <a:p>
            <a:pPr marL="0" indent="0">
              <a:buNone/>
            </a:pPr>
            <a:r>
              <a:rPr lang="en-US" sz="2400" dirty="0"/>
              <a:t>6</a:t>
            </a:r>
            <a:r>
              <a:rPr lang="en-US" sz="2400" dirty="0" smtClean="0"/>
              <a:t>. </a:t>
            </a:r>
            <a:r>
              <a:rPr lang="en-US" sz="2400" dirty="0"/>
              <a:t>Match the famous battles and the year they were fought.</a:t>
            </a:r>
          </a:p>
          <a:p>
            <a:pPr marL="0" indent="0">
              <a:buNone/>
            </a:pPr>
            <a:r>
              <a:rPr lang="en-US" sz="2400" dirty="0"/>
              <a:t>Battle of Hastings	</a:t>
            </a:r>
            <a:r>
              <a:rPr lang="en-US" sz="2400" dirty="0" smtClean="0"/>
              <a:t>	1066</a:t>
            </a:r>
            <a:endParaRPr lang="en-US" sz="2400" dirty="0"/>
          </a:p>
          <a:p>
            <a:pPr marL="0" indent="0">
              <a:buNone/>
            </a:pPr>
            <a:r>
              <a:rPr lang="en-US" sz="2400" dirty="0"/>
              <a:t>Gettysburg		</a:t>
            </a:r>
            <a:r>
              <a:rPr lang="en-US" sz="2400" dirty="0" smtClean="0"/>
              <a:t>		1863</a:t>
            </a:r>
            <a:endParaRPr lang="en-US" sz="2400" dirty="0"/>
          </a:p>
          <a:p>
            <a:pPr marL="0" indent="0">
              <a:buNone/>
            </a:pPr>
            <a:r>
              <a:rPr lang="en-US" sz="2400" dirty="0"/>
              <a:t>Battle of </a:t>
            </a:r>
            <a:r>
              <a:rPr lang="en-US" sz="2400" dirty="0" smtClean="0"/>
              <a:t>Somme		1917</a:t>
            </a:r>
            <a:endParaRPr lang="en-US" sz="2400" dirty="0"/>
          </a:p>
        </p:txBody>
      </p:sp>
    </p:spTree>
    <p:extLst>
      <p:ext uri="{BB962C8B-B14F-4D97-AF65-F5344CB8AC3E}">
        <p14:creationId xmlns:p14="http://schemas.microsoft.com/office/powerpoint/2010/main" val="174215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775</TotalTime>
  <Words>1759</Words>
  <Application>Microsoft Macintosh PowerPoint</Application>
  <PresentationFormat>On-screen Show (4:3)</PresentationFormat>
  <Paragraphs>148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Arial</vt:lpstr>
      <vt:lpstr>Celestial</vt:lpstr>
      <vt:lpstr>The Do’s and Don’ts of Testing in Blackboard:  Creating and Publishing your Assessments</vt:lpstr>
      <vt:lpstr>Create and Publish an Assessment</vt:lpstr>
      <vt:lpstr>Test or a Pool?</vt:lpstr>
      <vt:lpstr>Build a Test or Pool</vt:lpstr>
      <vt:lpstr>Test Canvas</vt:lpstr>
      <vt:lpstr>Using a Test Generator</vt:lpstr>
      <vt:lpstr>SAMPLE TEST FORMAT</vt:lpstr>
      <vt:lpstr>SAMPLE TEST FORMAT</vt:lpstr>
      <vt:lpstr>SAMPLE TEST FORMAT</vt:lpstr>
      <vt:lpstr>Importing your Questions to the Test Canvas</vt:lpstr>
      <vt:lpstr>Deploying Your Assessment</vt:lpstr>
      <vt:lpstr>Deploying Your Assessment</vt:lpstr>
      <vt:lpstr>Test Options</vt:lpstr>
      <vt:lpstr>Test Options</vt:lpstr>
      <vt:lpstr>Test Options</vt:lpstr>
      <vt:lpstr>Test Options</vt:lpstr>
      <vt:lpstr>Test Options</vt:lpstr>
      <vt:lpstr>Exporting and Importing an Existing Assessments</vt:lpstr>
      <vt:lpstr>Do’s and Don’ts</vt:lpstr>
      <vt:lpstr>Do’s and Don’ts</vt:lpstr>
      <vt:lpstr>Do’s and Don’ts</vt:lpstr>
      <vt:lpstr>Do’s and Don’ts</vt:lpstr>
      <vt:lpstr>Do’s and Don’ts</vt:lpstr>
      <vt:lpstr>Resources</vt:lpstr>
    </vt:vector>
  </TitlesOfParts>
  <Company>Lamar University</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Publishing Your Assessments on Blackboard:</dc:title>
  <dc:creator>Brandi McClary</dc:creator>
  <cp:lastModifiedBy>Microsoft Office User</cp:lastModifiedBy>
  <cp:revision>59</cp:revision>
  <cp:lastPrinted>2015-07-02T16:57:47Z</cp:lastPrinted>
  <dcterms:created xsi:type="dcterms:W3CDTF">2015-03-02T19:22:50Z</dcterms:created>
  <dcterms:modified xsi:type="dcterms:W3CDTF">2017-06-20T20:32:00Z</dcterms:modified>
</cp:coreProperties>
</file>