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61" r:id="rId5"/>
    <p:sldId id="262" r:id="rId6"/>
    <p:sldId id="267" r:id="rId7"/>
    <p:sldId id="288" r:id="rId8"/>
    <p:sldId id="289" r:id="rId9"/>
    <p:sldId id="290" r:id="rId10"/>
    <p:sldId id="268" r:id="rId11"/>
    <p:sldId id="270" r:id="rId12"/>
    <p:sldId id="272" r:id="rId13"/>
    <p:sldId id="273" r:id="rId14"/>
    <p:sldId id="283" r:id="rId15"/>
    <p:sldId id="284" r:id="rId16"/>
    <p:sldId id="285" r:id="rId17"/>
    <p:sldId id="286" r:id="rId18"/>
    <p:sldId id="279" r:id="rId19"/>
    <p:sldId id="274" r:id="rId20"/>
    <p:sldId id="275" r:id="rId21"/>
    <p:sldId id="276" r:id="rId22"/>
    <p:sldId id="280" r:id="rId23"/>
    <p:sldId id="287" r:id="rId24"/>
    <p:sldId id="277" r:id="rId25"/>
  </p:sldIdLst>
  <p:sldSz cx="9144000" cy="6858000" type="letter"/>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2BBE"/>
    <a:srgbClr val="FF49B8"/>
    <a:srgbClr val="FFAF12"/>
    <a:srgbClr val="FFC9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1"/>
    <p:restoredTop sz="94908"/>
  </p:normalViewPr>
  <p:slideViewPr>
    <p:cSldViewPr snapToGrid="0" snapToObjects="1">
      <p:cViewPr varScale="1">
        <p:scale>
          <a:sx n="158" d="100"/>
          <a:sy n="158" d="100"/>
        </p:scale>
        <p:origin x="192" y="33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002060"/>
                </a:solidFill>
              </a:rPr>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2060"/>
              </a:solidFill>
              <a:ln w="19050">
                <a:solidFill>
                  <a:schemeClr val="lt1"/>
                </a:solidFill>
              </a:ln>
              <a:effectLst/>
            </c:spPr>
            <c:extLst>
              <c:ext xmlns:c16="http://schemas.microsoft.com/office/drawing/2014/chart" uri="{C3380CC4-5D6E-409C-BE32-E72D297353CC}">
                <c16:uniqueId val="{00000001-B6A7-2340-84DC-B5008590C278}"/>
              </c:ext>
            </c:extLst>
          </c:dPt>
          <c:dPt>
            <c:idx val="1"/>
            <c:bubble3D val="0"/>
            <c:spPr>
              <a:pattFill prst="wdDnDiag">
                <a:fgClr>
                  <a:schemeClr val="accent1">
                    <a:lumMod val="60000"/>
                    <a:lumOff val="40000"/>
                  </a:schemeClr>
                </a:fgClr>
                <a:bgClr>
                  <a:schemeClr val="bg1"/>
                </a:bgClr>
              </a:pattFill>
              <a:ln w="19050">
                <a:solidFill>
                  <a:schemeClr val="accent6">
                    <a:lumMod val="20000"/>
                    <a:lumOff val="80000"/>
                  </a:schemeClr>
                </a:solidFill>
              </a:ln>
              <a:effectLst/>
            </c:spPr>
            <c:extLst>
              <c:ext xmlns:c16="http://schemas.microsoft.com/office/drawing/2014/chart" uri="{C3380CC4-5D6E-409C-BE32-E72D297353CC}">
                <c16:uniqueId val="{00000003-B6A7-2340-84DC-B5008590C278}"/>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B6A7-2340-84DC-B5008590C278}"/>
              </c:ext>
            </c:extLst>
          </c:dPt>
          <c:dPt>
            <c:idx val="3"/>
            <c:bubble3D val="0"/>
            <c:spPr>
              <a:solidFill>
                <a:schemeClr val="accent5">
                  <a:shade val="58000"/>
                </a:schemeClr>
              </a:solidFill>
              <a:ln w="19050">
                <a:solidFill>
                  <a:schemeClr val="lt1"/>
                </a:solidFill>
              </a:ln>
              <a:effectLst/>
            </c:spPr>
            <c:extLst>
              <c:ext xmlns:c16="http://schemas.microsoft.com/office/drawing/2014/chart" uri="{C3380CC4-5D6E-409C-BE32-E72D297353CC}">
                <c16:uniqueId val="{00000007-B6A7-2340-84DC-B5008590C278}"/>
              </c:ext>
            </c:extLst>
          </c:dPt>
          <c:cat>
            <c:strRef>
              <c:f>Sheet1!$A$2:$A$5</c:f>
              <c:strCache>
                <c:ptCount val="3"/>
                <c:pt idx="0">
                  <c:v>1st Qtr</c:v>
                </c:pt>
                <c:pt idx="1">
                  <c:v>2nd Qtr</c:v>
                </c:pt>
                <c:pt idx="2">
                  <c:v>3rd Qtr</c:v>
                </c:pt>
              </c:strCache>
            </c:strRef>
          </c:cat>
          <c:val>
            <c:numRef>
              <c:f>Sheet1!$B$2:$B$5</c:f>
              <c:numCache>
                <c:formatCode>General</c:formatCode>
                <c:ptCount val="4"/>
                <c:pt idx="0">
                  <c:v>8.1999999999999993</c:v>
                </c:pt>
                <c:pt idx="1">
                  <c:v>3.2</c:v>
                </c:pt>
                <c:pt idx="2">
                  <c:v>1.4</c:v>
                </c:pt>
              </c:numCache>
            </c:numRef>
          </c:val>
          <c:extLst>
            <c:ext xmlns:c16="http://schemas.microsoft.com/office/drawing/2014/chart" uri="{C3380CC4-5D6E-409C-BE32-E72D297353CC}">
              <c16:uniqueId val="{00000008-B6A7-2340-84DC-B5008590C278}"/>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7030A0"/>
                </a:solidFill>
              </a:rPr>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1-77C8-784B-8815-62457610A6E1}"/>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77C8-784B-8815-62457610A6E1}"/>
              </c:ext>
            </c:extLst>
          </c:dPt>
          <c:dPt>
            <c:idx val="2"/>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05-77C8-784B-8815-62457610A6E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7C8-784B-8815-62457610A6E1}"/>
              </c:ext>
            </c:extLst>
          </c:dPt>
          <c:cat>
            <c:strRef>
              <c:f>Sheet1!$A$2:$A$5</c:f>
              <c:strCache>
                <c:ptCount val="3"/>
                <c:pt idx="0">
                  <c:v>1st Qtr</c:v>
                </c:pt>
                <c:pt idx="1">
                  <c:v>2nd Qtr</c:v>
                </c:pt>
                <c:pt idx="2">
                  <c:v>3rd Qtr</c:v>
                </c:pt>
              </c:strCache>
            </c:strRef>
          </c:cat>
          <c:val>
            <c:numRef>
              <c:f>Sheet1!$B$2:$B$5</c:f>
              <c:numCache>
                <c:formatCode>General</c:formatCode>
                <c:ptCount val="4"/>
                <c:pt idx="0">
                  <c:v>8.1999999999999993</c:v>
                </c:pt>
                <c:pt idx="1">
                  <c:v>3.2</c:v>
                </c:pt>
                <c:pt idx="2">
                  <c:v>1.4</c:v>
                </c:pt>
              </c:numCache>
            </c:numRef>
          </c:val>
          <c:extLst>
            <c:ext xmlns:c16="http://schemas.microsoft.com/office/drawing/2014/chart" uri="{C3380CC4-5D6E-409C-BE32-E72D297353CC}">
              <c16:uniqueId val="{00000008-77C8-784B-8815-62457610A6E1}"/>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2E1BECE-D0A1-2D43-A582-2C475A5DC947}" type="datetimeFigureOut">
              <a:rPr lang="en-US"/>
              <a:pPr>
                <a:defRPr/>
              </a:pPr>
              <a:t>6/25/18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C2FFEE0-BABC-1348-91D6-D65189E1F4FC}" type="slidenum">
              <a:rPr lang="en-US"/>
              <a:pPr>
                <a:defRPr/>
              </a:pPr>
              <a:t>‹#›</a:t>
            </a:fld>
            <a:endParaRPr lang="en-US"/>
          </a:p>
        </p:txBody>
      </p:sp>
    </p:spTree>
    <p:extLst>
      <p:ext uri="{BB962C8B-B14F-4D97-AF65-F5344CB8AC3E}">
        <p14:creationId xmlns:p14="http://schemas.microsoft.com/office/powerpoint/2010/main" val="19813869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2478" y="4611757"/>
            <a:ext cx="7000461" cy="907771"/>
          </a:xfrm>
        </p:spPr>
        <p:txBody>
          <a:bodyPr anchor="b">
            <a:normAutofit/>
          </a:bodyPr>
          <a:lstStyle>
            <a:lvl1pPr algn="r">
              <a:defRPr sz="3200" cap="small" baseline="0">
                <a:latin typeface="Adobe Garamond Pro" charset="0"/>
                <a:ea typeface="Adobe Garamond Pro" charset="0"/>
                <a:cs typeface="Adobe Garamond Pro" charset="0"/>
              </a:defRPr>
            </a:lvl1pPr>
          </a:lstStyle>
          <a:p>
            <a:r>
              <a:rPr lang="en-US" dirty="0"/>
              <a:t>Click to edit Master title style</a:t>
            </a:r>
          </a:p>
        </p:txBody>
      </p:sp>
      <p:sp>
        <p:nvSpPr>
          <p:cNvPr id="3" name="Subtitle 2"/>
          <p:cNvSpPr>
            <a:spLocks noGrp="1"/>
          </p:cNvSpPr>
          <p:nvPr>
            <p:ph type="subTitle" idx="1"/>
          </p:nvPr>
        </p:nvSpPr>
        <p:spPr>
          <a:xfrm>
            <a:off x="4475921" y="5519528"/>
            <a:ext cx="4297018" cy="455688"/>
          </a:xfrm>
        </p:spPr>
        <p:txBody>
          <a:bodyPr/>
          <a:lstStyle>
            <a:lvl1pPr marL="0" indent="0" algn="r">
              <a:buNone/>
              <a:defRPr sz="2400" b="0" i="0">
                <a:latin typeface="Adobe Garamond Pro" charset="0"/>
                <a:ea typeface="Adobe Garamond Pro" charset="0"/>
                <a:cs typeface="Adobe Garamond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p:cNvSpPr txBox="1"/>
          <p:nvPr userDrawn="1"/>
        </p:nvSpPr>
        <p:spPr>
          <a:xfrm>
            <a:off x="5084618" y="3352800"/>
            <a:ext cx="184731" cy="369332"/>
          </a:xfrm>
          <a:prstGeom prst="rect">
            <a:avLst/>
          </a:prstGeom>
          <a:noFill/>
        </p:spPr>
        <p:txBody>
          <a:bodyPr wrap="none" rtlCol="0">
            <a:spAutoFit/>
          </a:bodyPr>
          <a:lstStyle/>
          <a:p>
            <a:endParaRPr lang="en-US" dirty="0"/>
          </a:p>
        </p:txBody>
      </p:sp>
      <p:sp>
        <p:nvSpPr>
          <p:cNvPr id="5" name="TextBox 4"/>
          <p:cNvSpPr txBox="1"/>
          <p:nvPr userDrawn="1"/>
        </p:nvSpPr>
        <p:spPr>
          <a:xfrm>
            <a:off x="4170218" y="1593273"/>
            <a:ext cx="184731" cy="369332"/>
          </a:xfrm>
          <a:prstGeom prst="rect">
            <a:avLst/>
          </a:prstGeom>
          <a:noFill/>
        </p:spPr>
        <p:txBody>
          <a:bodyPr wrap="none" rtlCol="0">
            <a:spAutoFit/>
          </a:bodyPr>
          <a:lstStyle/>
          <a:p>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47775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00103FE-264B-9B40-BA7F-BAC63600E109}" type="datetimeFigureOut">
              <a:rPr lang="en-US" smtClean="0"/>
              <a:pPr>
                <a:defRPr/>
              </a:pPr>
              <a:t>6/25/18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47374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24149"/>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537401"/>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54FB22C-3B4B-A74E-A3F5-BBFF1F44C071}" type="datetimeFigureOut">
              <a:rPr lang="en-US" smtClean="0"/>
              <a:pPr>
                <a:defRPr/>
              </a:pPr>
              <a:t>6/25/18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2184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761170" y="524150"/>
            <a:ext cx="7886700" cy="1325563"/>
          </a:xfrm>
        </p:spPr>
        <p:txBody>
          <a:bodyPr/>
          <a:lstStyle/>
          <a:p>
            <a:r>
              <a:rPr lang="en-US"/>
              <a:t>Click to edit Master title style</a:t>
            </a:r>
          </a:p>
        </p:txBody>
      </p:sp>
      <p:sp>
        <p:nvSpPr>
          <p:cNvPr id="6" name="Picture Placeholder 5"/>
          <p:cNvSpPr>
            <a:spLocks noGrp="1"/>
          </p:cNvSpPr>
          <p:nvPr>
            <p:ph type="pic" sz="quarter" idx="12"/>
          </p:nvPr>
        </p:nvSpPr>
        <p:spPr>
          <a:xfrm>
            <a:off x="4973638" y="1967777"/>
            <a:ext cx="3541712" cy="3657600"/>
          </a:xfrm>
        </p:spPr>
        <p:txBody>
          <a:bodyPr rtlCol="0">
            <a:normAutofit/>
          </a:bodyPr>
          <a:lstStyle>
            <a:lvl1pPr marL="0" indent="0">
              <a:buNone/>
              <a:defRPr sz="2000" baseline="0"/>
            </a:lvl1pPr>
          </a:lstStyle>
          <a:p>
            <a:pPr lvl="0"/>
            <a:r>
              <a:rPr lang="en-US" noProof="0"/>
              <a:t>Drag picture to placeholder or click icon to add</a:t>
            </a:r>
            <a:endParaRPr lang="en-US" noProof="0" dirty="0"/>
          </a:p>
        </p:txBody>
      </p:sp>
      <p:sp>
        <p:nvSpPr>
          <p:cNvPr id="8" name="Text Placeholder 7"/>
          <p:cNvSpPr>
            <a:spLocks noGrp="1"/>
          </p:cNvSpPr>
          <p:nvPr>
            <p:ph type="body" sz="quarter" idx="13"/>
          </p:nvPr>
        </p:nvSpPr>
        <p:spPr>
          <a:xfrm>
            <a:off x="761170" y="1967777"/>
            <a:ext cx="3771900" cy="3657600"/>
          </a:xfrm>
        </p:spPr>
        <p:txBody>
          <a:bodyPr/>
          <a:lstStyle>
            <a:lvl1pPr marL="0" indent="0">
              <a:buNone/>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A687A2C8-946C-FD4D-9F4F-FC354BFC0D9E}" type="datetimeFigureOut">
              <a:rPr lang="en-US" smtClean="0"/>
              <a:pPr>
                <a:defRPr/>
              </a:pPr>
              <a:t>6/25/18</a:t>
            </a:fld>
            <a:endParaRPr lang="en-US"/>
          </a:p>
        </p:txBody>
      </p:sp>
      <p:sp>
        <p:nvSpPr>
          <p:cNvPr id="7" name="Footer Placeholder 4"/>
          <p:cNvSpPr>
            <a:spLocks noGrp="1"/>
          </p:cNvSpPr>
          <p:nvPr>
            <p:ph type="ftr" sz="quarter" idx="15"/>
          </p:nvPr>
        </p:nvSpPr>
        <p:spPr/>
        <p:txBody>
          <a:bodyPr/>
          <a:lstStyle>
            <a:lvl1pPr>
              <a:defRPr/>
            </a:lvl1pPr>
          </a:lstStyle>
          <a:p>
            <a:pPr>
              <a:defRPr/>
            </a:pPr>
            <a:endParaRPr lang="en-US"/>
          </a:p>
        </p:txBody>
      </p:sp>
    </p:spTree>
    <p:extLst>
      <p:ext uri="{BB962C8B-B14F-4D97-AF65-F5344CB8AC3E}">
        <p14:creationId xmlns:p14="http://schemas.microsoft.com/office/powerpoint/2010/main" val="192895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A Compliance Guidelines">
    <p:spTree>
      <p:nvGrpSpPr>
        <p:cNvPr id="1" name=""/>
        <p:cNvGrpSpPr/>
        <p:nvPr/>
      </p:nvGrpSpPr>
      <p:grpSpPr>
        <a:xfrm>
          <a:off x="0" y="0"/>
          <a:ext cx="0" cy="0"/>
          <a:chOff x="0" y="0"/>
          <a:chExt cx="0" cy="0"/>
        </a:xfrm>
      </p:grpSpPr>
      <p:sp>
        <p:nvSpPr>
          <p:cNvPr id="5" name="Rectangle 4"/>
          <p:cNvSpPr/>
          <p:nvPr userDrawn="1"/>
        </p:nvSpPr>
        <p:spPr>
          <a:xfrm>
            <a:off x="429357" y="1483388"/>
            <a:ext cx="4093875" cy="1015663"/>
          </a:xfrm>
          <a:prstGeom prst="rect">
            <a:avLst/>
          </a:prstGeom>
        </p:spPr>
        <p:txBody>
          <a:bodyPr wrap="square">
            <a:spAutoFit/>
          </a:bodyPr>
          <a:lstStyle/>
          <a:p>
            <a:r>
              <a:rPr lang="en-US" sz="1200" b="1" dirty="0"/>
              <a:t>Add alternative text to images and objects</a:t>
            </a:r>
          </a:p>
          <a:p>
            <a:r>
              <a:rPr lang="en-US" sz="1200" dirty="0"/>
              <a:t>Alternative text (alt text or Alt Text) appears when you move your pointer over a picture or object, and helps people using screen readers understand the content of images in your presentation.</a:t>
            </a:r>
          </a:p>
        </p:txBody>
      </p:sp>
      <p:sp>
        <p:nvSpPr>
          <p:cNvPr id="6" name="Rectangle 5"/>
          <p:cNvSpPr/>
          <p:nvPr userDrawn="1"/>
        </p:nvSpPr>
        <p:spPr>
          <a:xfrm>
            <a:off x="4832887" y="2337861"/>
            <a:ext cx="3978521" cy="830997"/>
          </a:xfrm>
          <a:prstGeom prst="rect">
            <a:avLst/>
          </a:prstGeom>
        </p:spPr>
        <p:txBody>
          <a:bodyPr wrap="square">
            <a:spAutoFit/>
          </a:bodyPr>
          <a:lstStyle/>
          <a:p>
            <a:r>
              <a:rPr lang="en-US" sz="1200" b="1" dirty="0"/>
              <a:t>Specify column header information in tables</a:t>
            </a:r>
          </a:p>
          <a:p>
            <a:r>
              <a:rPr lang="en-US" sz="1200" dirty="0"/>
              <a:t>In addition to adding alt text that describes the table, having clear column headings can help provide context and assist navigation of the table’s contents.</a:t>
            </a:r>
          </a:p>
        </p:txBody>
      </p:sp>
      <p:sp>
        <p:nvSpPr>
          <p:cNvPr id="7" name="Rectangle 6"/>
          <p:cNvSpPr/>
          <p:nvPr userDrawn="1"/>
        </p:nvSpPr>
        <p:spPr>
          <a:xfrm>
            <a:off x="429355" y="2509260"/>
            <a:ext cx="4002364" cy="800219"/>
          </a:xfrm>
          <a:prstGeom prst="rect">
            <a:avLst/>
          </a:prstGeom>
        </p:spPr>
        <p:txBody>
          <a:bodyPr wrap="square">
            <a:spAutoFit/>
          </a:bodyPr>
          <a:lstStyle/>
          <a:p>
            <a:r>
              <a:rPr lang="en-US" sz="1200" b="1" dirty="0"/>
              <a:t>Ensure that all slides have unique titles</a:t>
            </a:r>
          </a:p>
          <a:p>
            <a:r>
              <a:rPr lang="en-US" sz="1200" dirty="0"/>
              <a:t>Slide titles are used for navigation and selection by people who are not able to view the slide. </a:t>
            </a:r>
          </a:p>
          <a:p>
            <a:r>
              <a:rPr lang="en-US" sz="1000" dirty="0"/>
              <a:t>.</a:t>
            </a:r>
          </a:p>
        </p:txBody>
      </p:sp>
      <p:sp>
        <p:nvSpPr>
          <p:cNvPr id="8" name="Rectangle 7"/>
          <p:cNvSpPr/>
          <p:nvPr userDrawn="1"/>
        </p:nvSpPr>
        <p:spPr>
          <a:xfrm>
            <a:off x="429356" y="3172889"/>
            <a:ext cx="4002363" cy="646331"/>
          </a:xfrm>
          <a:prstGeom prst="rect">
            <a:avLst/>
          </a:prstGeom>
        </p:spPr>
        <p:txBody>
          <a:bodyPr wrap="square">
            <a:spAutoFit/>
          </a:bodyPr>
          <a:lstStyle/>
          <a:p>
            <a:r>
              <a:rPr lang="en-US" sz="1200" b="1" dirty="0"/>
              <a:t>Use hyperlink text that is meaningful</a:t>
            </a:r>
          </a:p>
          <a:p>
            <a:r>
              <a:rPr lang="en-US" sz="1200" dirty="0"/>
              <a:t>Hyperlink text should provide a clear description of the link destination, rather than only providing the URL. </a:t>
            </a:r>
          </a:p>
        </p:txBody>
      </p:sp>
      <p:sp>
        <p:nvSpPr>
          <p:cNvPr id="9" name="Rectangle 8"/>
          <p:cNvSpPr/>
          <p:nvPr userDrawn="1"/>
        </p:nvSpPr>
        <p:spPr>
          <a:xfrm>
            <a:off x="4832887" y="1470049"/>
            <a:ext cx="3657599" cy="830997"/>
          </a:xfrm>
          <a:prstGeom prst="rect">
            <a:avLst/>
          </a:prstGeom>
        </p:spPr>
        <p:txBody>
          <a:bodyPr wrap="square">
            <a:spAutoFit/>
          </a:bodyPr>
          <a:lstStyle/>
          <a:p>
            <a:r>
              <a:rPr lang="en-US" sz="1200" b="1" dirty="0"/>
              <a:t>Use simple table structure</a:t>
            </a:r>
          </a:p>
          <a:p>
            <a:r>
              <a:rPr lang="en-US" sz="1200" dirty="0"/>
              <a:t>By not using nested tables, or merged or split cells inside of data tables, the data is predictable and easy to navigate.</a:t>
            </a:r>
          </a:p>
        </p:txBody>
      </p:sp>
      <p:sp>
        <p:nvSpPr>
          <p:cNvPr id="10" name="Rectangle 9"/>
          <p:cNvSpPr/>
          <p:nvPr userDrawn="1"/>
        </p:nvSpPr>
        <p:spPr>
          <a:xfrm>
            <a:off x="4832887" y="3212122"/>
            <a:ext cx="3884393" cy="1384995"/>
          </a:xfrm>
          <a:prstGeom prst="rect">
            <a:avLst/>
          </a:prstGeom>
        </p:spPr>
        <p:txBody>
          <a:bodyPr wrap="square">
            <a:spAutoFit/>
          </a:bodyPr>
          <a:lstStyle/>
          <a:p>
            <a:r>
              <a:rPr lang="en-US" sz="1200" b="1" dirty="0"/>
              <a:t>Avoid using blank cells for formatting</a:t>
            </a:r>
          </a:p>
          <a:p>
            <a:r>
              <a:rPr lang="en-US" sz="1200" dirty="0"/>
              <a:t>Using blank cells to format your table could mislead someone using a screen reader to believe that there is nothing more in the table. You can fix this by deleting unnecessary blank cells or, if your table is used specifically to layout content within your presentation, you can clear all table styles by doing the following:</a:t>
            </a:r>
          </a:p>
        </p:txBody>
      </p:sp>
      <p:sp>
        <p:nvSpPr>
          <p:cNvPr id="11" name="Rectangle 10"/>
          <p:cNvSpPr/>
          <p:nvPr userDrawn="1"/>
        </p:nvSpPr>
        <p:spPr>
          <a:xfrm>
            <a:off x="429356" y="3878045"/>
            <a:ext cx="4093876" cy="1015663"/>
          </a:xfrm>
          <a:prstGeom prst="rect">
            <a:avLst/>
          </a:prstGeom>
        </p:spPr>
        <p:txBody>
          <a:bodyPr wrap="square">
            <a:spAutoFit/>
          </a:bodyPr>
          <a:lstStyle/>
          <a:p>
            <a:r>
              <a:rPr lang="en-US" sz="1200" b="1" dirty="0"/>
              <a:t>Include closed captions for any audio or video</a:t>
            </a:r>
          </a:p>
          <a:p>
            <a:r>
              <a:rPr lang="en-US" sz="1200" dirty="0"/>
              <a:t>Whenever you use additional audio or video components in a presentation, ensure that the content is available in alternative formats for users with disabilities, such as closed captions, transcripts or alt text.</a:t>
            </a:r>
          </a:p>
        </p:txBody>
      </p:sp>
      <p:sp>
        <p:nvSpPr>
          <p:cNvPr id="12" name="Rectangle 11"/>
          <p:cNvSpPr/>
          <p:nvPr userDrawn="1"/>
        </p:nvSpPr>
        <p:spPr>
          <a:xfrm>
            <a:off x="429356" y="4903139"/>
            <a:ext cx="4229102" cy="1200329"/>
          </a:xfrm>
          <a:prstGeom prst="rect">
            <a:avLst/>
          </a:prstGeom>
        </p:spPr>
        <p:txBody>
          <a:bodyPr wrap="square">
            <a:spAutoFit/>
          </a:bodyPr>
          <a:lstStyle/>
          <a:p>
            <a:r>
              <a:rPr lang="en-US" sz="1200" b="1" dirty="0"/>
              <a:t>Ensure that the reading order of each slide is logical</a:t>
            </a:r>
          </a:p>
          <a:p>
            <a:r>
              <a:rPr lang="en-US" sz="1200" dirty="0"/>
              <a:t>People who cannot view the slide will hear slide text, shapes and content read back in a specific order. If you are using objects that are not part of the slide template, it is important to be sure that they will be read by a screen reader in the order that you intend them to be.</a:t>
            </a:r>
          </a:p>
        </p:txBody>
      </p:sp>
      <p:sp>
        <p:nvSpPr>
          <p:cNvPr id="13" name="TextBox 12"/>
          <p:cNvSpPr txBox="1">
            <a:spLocks noChangeArrowheads="1"/>
          </p:cNvSpPr>
          <p:nvPr userDrawn="1"/>
        </p:nvSpPr>
        <p:spPr bwMode="auto">
          <a:xfrm>
            <a:off x="476612" y="634725"/>
            <a:ext cx="639920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eaLnBrk="1" hangingPunct="1">
              <a:defRPr/>
            </a:pPr>
            <a:r>
              <a:rPr lang="en-US" altLang="en-US" sz="2800" dirty="0">
                <a:latin typeface="Adobe Garamond Pro" charset="0"/>
                <a:ea typeface="Adobe Garamond Pro" charset="0"/>
                <a:cs typeface="Adobe Garamond Pro" charset="0"/>
              </a:rPr>
              <a:t>ADA COMPLIANCE</a:t>
            </a:r>
            <a:r>
              <a:rPr lang="en-US" altLang="en-US" sz="2800" baseline="0" dirty="0">
                <a:latin typeface="Adobe Garamond Pro" charset="0"/>
                <a:ea typeface="Adobe Garamond Pro" charset="0"/>
                <a:cs typeface="Adobe Garamond Pro" charset="0"/>
              </a:rPr>
              <a:t> GUIDELINES</a:t>
            </a:r>
            <a:endParaRPr lang="en-US" altLang="en-US" sz="2800" dirty="0">
              <a:latin typeface="Adobe Garamond Pro" charset="0"/>
              <a:ea typeface="Adobe Garamond Pro" charset="0"/>
              <a:cs typeface="Adobe Garamond Pro" charset="0"/>
            </a:endParaRPr>
          </a:p>
          <a:p>
            <a:pPr eaLnBrk="1" hangingPunct="1">
              <a:defRPr/>
            </a:pPr>
            <a:r>
              <a:rPr lang="en-US" altLang="en-US" dirty="0"/>
              <a:t>(This Layout is Read Only)</a:t>
            </a:r>
          </a:p>
        </p:txBody>
      </p:sp>
      <p:sp>
        <p:nvSpPr>
          <p:cNvPr id="14" name="Rectangle 13"/>
          <p:cNvSpPr/>
          <p:nvPr userDrawn="1"/>
        </p:nvSpPr>
        <p:spPr>
          <a:xfrm>
            <a:off x="4832887" y="4638632"/>
            <a:ext cx="3978521" cy="1384995"/>
          </a:xfrm>
          <a:prstGeom prst="rect">
            <a:avLst/>
          </a:prstGeom>
        </p:spPr>
        <p:txBody>
          <a:bodyPr wrap="square">
            <a:spAutoFit/>
          </a:bodyPr>
          <a:lstStyle/>
          <a:p>
            <a:r>
              <a:rPr lang="en-US" sz="1200" b="1" dirty="0">
                <a:latin typeface="Calibri" charset="0"/>
                <a:ea typeface="Calibri" charset="0"/>
                <a:cs typeface="Calibri" charset="0"/>
              </a:rPr>
              <a:t>Increase visibility for colorblind viewers</a:t>
            </a:r>
          </a:p>
          <a:p>
            <a:r>
              <a:rPr lang="en-US" sz="1200" dirty="0">
                <a:latin typeface="Calibri" charset="0"/>
                <a:ea typeface="Calibri" charset="0"/>
                <a:cs typeface="Calibri" charset="0"/>
              </a:rPr>
              <a:t>Colorblindness affects a significant number of people, most often as an inability to distinguish between red and green, or seeing red and green differently. When creating presentations, it’s important to choose elements that increase visual contrast so viewers who cannot rely on color distinction can still understand what they’re seeing. :</a:t>
            </a:r>
          </a:p>
        </p:txBody>
      </p:sp>
      <p:sp>
        <p:nvSpPr>
          <p:cNvPr id="2" name="Rectangle 1"/>
          <p:cNvSpPr/>
          <p:nvPr userDrawn="1"/>
        </p:nvSpPr>
        <p:spPr>
          <a:xfrm>
            <a:off x="476612" y="6103468"/>
            <a:ext cx="13229493" cy="215444"/>
          </a:xfrm>
          <a:prstGeom prst="rect">
            <a:avLst/>
          </a:prstGeom>
        </p:spPr>
        <p:txBody>
          <a:bodyPr wrap="square">
            <a:spAutoFit/>
          </a:bodyPr>
          <a:lstStyle/>
          <a:p>
            <a:r>
              <a:rPr lang="en-US" sz="800" dirty="0">
                <a:solidFill>
                  <a:schemeClr val="tx1"/>
                </a:solidFill>
                <a:latin typeface="+mn-lt"/>
              </a:rPr>
              <a:t>https://</a:t>
            </a:r>
            <a:r>
              <a:rPr lang="en-US" sz="800" dirty="0" err="1">
                <a:solidFill>
                  <a:schemeClr val="tx1"/>
                </a:solidFill>
                <a:latin typeface="+mn-lt"/>
              </a:rPr>
              <a:t>support.office.com</a:t>
            </a:r>
            <a:r>
              <a:rPr lang="en-US" sz="800" dirty="0">
                <a:solidFill>
                  <a:schemeClr val="tx1"/>
                </a:solidFill>
                <a:latin typeface="+mn-lt"/>
              </a:rPr>
              <a:t>/en-</a:t>
            </a:r>
            <a:r>
              <a:rPr lang="en-US" sz="800" dirty="0" err="1">
                <a:solidFill>
                  <a:schemeClr val="tx1"/>
                </a:solidFill>
                <a:latin typeface="+mn-lt"/>
              </a:rPr>
              <a:t>nz</a:t>
            </a:r>
            <a:r>
              <a:rPr lang="en-US" sz="800" dirty="0">
                <a:solidFill>
                  <a:schemeClr val="tx1"/>
                </a:solidFill>
                <a:latin typeface="+mn-lt"/>
              </a:rPr>
              <a:t>/article/Creating-accessible-PowerPoint-presentations-6f7772b2-2f33-4bd2-8ca7-dae3b2b3ef25</a:t>
            </a:r>
          </a:p>
        </p:txBody>
      </p:sp>
    </p:spTree>
    <p:extLst>
      <p:ext uri="{BB962C8B-B14F-4D97-AF65-F5344CB8AC3E}">
        <p14:creationId xmlns:p14="http://schemas.microsoft.com/office/powerpoint/2010/main" val="1536888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ding Alt Tex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649344" y="1510677"/>
            <a:ext cx="3070249"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eaLnBrk="1" hangingPunct="1">
              <a:defRPr/>
            </a:pPr>
            <a:r>
              <a:rPr lang="en-US" altLang="en-US" sz="1100" b="1" dirty="0">
                <a:latin typeface="+mn-lt"/>
              </a:rPr>
              <a:t>1.   Add alt text by doing the following:</a:t>
            </a:r>
          </a:p>
          <a:p>
            <a:pPr eaLnBrk="1" hangingPunct="1">
              <a:defRPr/>
            </a:pPr>
            <a:r>
              <a:rPr lang="en-US" altLang="en-US" sz="1100" baseline="0" dirty="0">
                <a:latin typeface="+mn-lt"/>
              </a:rPr>
              <a:t>      </a:t>
            </a:r>
            <a:r>
              <a:rPr lang="en-US" altLang="en-US" sz="1100" dirty="0">
                <a:latin typeface="+mn-lt"/>
              </a:rPr>
              <a:t>Right click the image or object, and  </a:t>
            </a:r>
          </a:p>
          <a:p>
            <a:pPr eaLnBrk="1" hangingPunct="1">
              <a:defRPr/>
            </a:pPr>
            <a:r>
              <a:rPr lang="en-US" altLang="en-US" sz="1100" dirty="0">
                <a:latin typeface="+mn-lt"/>
              </a:rPr>
              <a:t>      then click </a:t>
            </a:r>
            <a:r>
              <a:rPr lang="en-US" altLang="en-US" sz="1100" b="1" dirty="0">
                <a:latin typeface="+mn-lt"/>
              </a:rPr>
              <a:t>Format</a:t>
            </a:r>
            <a:r>
              <a:rPr lang="en-US" altLang="en-US" sz="1100" dirty="0">
                <a:latin typeface="+mn-lt"/>
              </a:rPr>
              <a:t>.</a:t>
            </a:r>
          </a:p>
          <a:p>
            <a:pPr eaLnBrk="1" hangingPunct="1">
              <a:defRPr/>
            </a:pPr>
            <a:r>
              <a:rPr lang="en-US" altLang="en-US" sz="1100" b="1" dirty="0">
                <a:latin typeface="+mn-lt"/>
              </a:rPr>
              <a:t>      </a:t>
            </a:r>
          </a:p>
          <a:p>
            <a:pPr eaLnBrk="1" hangingPunct="1">
              <a:defRPr/>
            </a:pPr>
            <a:r>
              <a:rPr lang="en-US" altLang="en-US" sz="1100" b="1" dirty="0">
                <a:latin typeface="+mn-lt"/>
              </a:rPr>
              <a:t>      Note: </a:t>
            </a:r>
            <a:r>
              <a:rPr lang="en-US" altLang="en-US" sz="1100" dirty="0">
                <a:latin typeface="+mn-lt"/>
              </a:rPr>
              <a:t>For tables, click </a:t>
            </a:r>
            <a:r>
              <a:rPr lang="en-US" altLang="en-US" sz="1100" b="1" dirty="0">
                <a:latin typeface="+mn-lt"/>
              </a:rPr>
              <a:t>Table Properties</a:t>
            </a:r>
            <a:r>
              <a:rPr lang="en-US" altLang="en-US" sz="1100" dirty="0">
                <a:latin typeface="+mn-lt"/>
              </a:rPr>
              <a:t>.</a:t>
            </a:r>
          </a:p>
          <a:p>
            <a:pPr eaLnBrk="1" hangingPunct="1">
              <a:defRPr/>
            </a:pPr>
            <a:endParaRPr lang="en-US" altLang="en-US" sz="1100" dirty="0">
              <a:latin typeface="+mn-lt"/>
            </a:endParaRPr>
          </a:p>
          <a:p>
            <a:pPr marL="228600" indent="-228600" eaLnBrk="1" hangingPunct="1">
              <a:buAutoNum type="arabicPeriod" startAt="2"/>
              <a:defRPr/>
            </a:pPr>
            <a:r>
              <a:rPr lang="en-US" altLang="en-US" sz="1100" dirty="0">
                <a:latin typeface="+mn-lt"/>
              </a:rPr>
              <a:t>Click </a:t>
            </a:r>
            <a:r>
              <a:rPr lang="en-US" altLang="en-US" sz="1100" b="1" dirty="0">
                <a:latin typeface="+mn-lt"/>
              </a:rPr>
              <a:t>Alt Text</a:t>
            </a:r>
            <a:r>
              <a:rPr lang="en-US" altLang="en-US" sz="1100" dirty="0">
                <a:latin typeface="+mn-lt"/>
              </a:rPr>
              <a:t>.</a:t>
            </a:r>
          </a:p>
          <a:p>
            <a:pPr marL="228600" indent="-228600" eaLnBrk="1" hangingPunct="1">
              <a:buAutoNum type="arabicPeriod" startAt="2"/>
              <a:defRPr/>
            </a:pPr>
            <a:endParaRPr lang="en-US" altLang="en-US" sz="1100" dirty="0">
              <a:latin typeface="+mn-lt"/>
            </a:endParaRPr>
          </a:p>
          <a:p>
            <a:pPr marL="228600" indent="-228600" eaLnBrk="1" hangingPunct="1">
              <a:buAutoNum type="arabicPeriod" startAt="2"/>
              <a:defRPr/>
            </a:pPr>
            <a:r>
              <a:rPr lang="en-US" altLang="en-US" sz="1100" dirty="0">
                <a:latin typeface="+mn-lt"/>
              </a:rPr>
              <a:t>Enter a description of the image or </a:t>
            </a:r>
          </a:p>
          <a:p>
            <a:pPr marL="0" indent="0" eaLnBrk="1" hangingPunct="1">
              <a:buNone/>
              <a:defRPr/>
            </a:pPr>
            <a:r>
              <a:rPr lang="en-US" altLang="en-US" sz="1100" dirty="0">
                <a:latin typeface="+mn-lt"/>
              </a:rPr>
              <a:t>      object into the </a:t>
            </a:r>
            <a:r>
              <a:rPr lang="en-US" altLang="en-US" sz="1100" b="1" dirty="0">
                <a:latin typeface="+mn-lt"/>
              </a:rPr>
              <a:t>Title</a:t>
            </a:r>
            <a:r>
              <a:rPr lang="en-US" altLang="en-US" sz="1100" dirty="0">
                <a:latin typeface="+mn-lt"/>
              </a:rPr>
              <a:t> and </a:t>
            </a:r>
            <a:r>
              <a:rPr lang="en-US" altLang="en-US" sz="1100" b="1" dirty="0">
                <a:latin typeface="+mn-lt"/>
              </a:rPr>
              <a:t>Description</a:t>
            </a:r>
            <a:r>
              <a:rPr lang="en-US" altLang="en-US" sz="1100" dirty="0">
                <a:latin typeface="+mn-lt"/>
              </a:rPr>
              <a:t> </a:t>
            </a:r>
          </a:p>
          <a:p>
            <a:pPr marL="0" indent="0" eaLnBrk="1" hangingPunct="1">
              <a:buNone/>
              <a:defRPr/>
            </a:pPr>
            <a:r>
              <a:rPr lang="en-US" altLang="en-US" sz="1100" dirty="0">
                <a:latin typeface="+mn-lt"/>
              </a:rPr>
              <a:t>      text boxes.</a:t>
            </a:r>
          </a:p>
          <a:p>
            <a:pPr eaLnBrk="1" hangingPunct="1">
              <a:defRPr/>
            </a:pPr>
            <a:endParaRPr lang="en-US" altLang="en-US" sz="1100" b="1" dirty="0">
              <a:latin typeface="+mn-lt"/>
            </a:endParaRPr>
          </a:p>
          <a:p>
            <a:pPr eaLnBrk="1" hangingPunct="1">
              <a:defRPr/>
            </a:pPr>
            <a:r>
              <a:rPr lang="en-US" altLang="en-US" sz="1100" b="1" dirty="0">
                <a:latin typeface="+mn-lt"/>
              </a:rPr>
              <a:t>Tip</a:t>
            </a:r>
            <a:r>
              <a:rPr lang="en-US" altLang="en-US" sz="1100" dirty="0">
                <a:latin typeface="+mn-lt"/>
              </a:rPr>
              <a:t>: Use clear, but concise descriptions. For example, “a red Cardinal” tells the reader more about the image than “a bird.”</a:t>
            </a:r>
          </a:p>
          <a:p>
            <a:pPr eaLnBrk="1" hangingPunct="1">
              <a:defRPr/>
            </a:pPr>
            <a:endParaRPr lang="en-US" altLang="en-US" sz="1100" dirty="0">
              <a:latin typeface="+mn-lt"/>
            </a:endParaRPr>
          </a:p>
          <a:p>
            <a:pPr eaLnBrk="1" hangingPunct="1">
              <a:defRPr/>
            </a:pPr>
            <a:r>
              <a:rPr lang="en-US" altLang="en-US" sz="1100" dirty="0">
                <a:latin typeface="+mn-lt"/>
              </a:rPr>
              <a:t>4.  Click </a:t>
            </a:r>
            <a:r>
              <a:rPr lang="en-US" altLang="en-US" sz="1100" b="1" dirty="0">
                <a:latin typeface="+mn-lt"/>
              </a:rPr>
              <a:t>Close</a:t>
            </a:r>
            <a:r>
              <a:rPr lang="en-US" altLang="en-US" sz="1100" dirty="0">
                <a:latin typeface="+mn-lt"/>
              </a:rPr>
              <a:t>.</a:t>
            </a:r>
          </a:p>
        </p:txBody>
      </p:sp>
      <p:sp>
        <p:nvSpPr>
          <p:cNvPr id="5" name="TextBox 4"/>
          <p:cNvSpPr txBox="1">
            <a:spLocks noChangeArrowheads="1"/>
          </p:cNvSpPr>
          <p:nvPr/>
        </p:nvSpPr>
        <p:spPr bwMode="auto">
          <a:xfrm>
            <a:off x="628650" y="679450"/>
            <a:ext cx="52165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eaLnBrk="1" hangingPunct="1">
              <a:defRPr/>
            </a:pPr>
            <a:r>
              <a:rPr lang="en-US" altLang="en-US" sz="2800" dirty="0">
                <a:latin typeface="Adobe Garamond Pro" charset="0"/>
                <a:ea typeface="Adobe Garamond Pro" charset="0"/>
                <a:cs typeface="Adobe Garamond Pro" charset="0"/>
              </a:rPr>
              <a:t>ADDING ALT TEXT </a:t>
            </a:r>
          </a:p>
          <a:p>
            <a:pPr eaLnBrk="1" hangingPunct="1">
              <a:defRPr/>
            </a:pPr>
            <a:r>
              <a:rPr lang="en-US" altLang="en-US" dirty="0"/>
              <a:t>(This Layout is Read Only)</a:t>
            </a:r>
          </a:p>
        </p:txBody>
      </p:sp>
      <p:sp>
        <p:nvSpPr>
          <p:cNvPr id="8" name="Rectangle 7"/>
          <p:cNvSpPr/>
          <p:nvPr userDrawn="1"/>
        </p:nvSpPr>
        <p:spPr>
          <a:xfrm>
            <a:off x="637621" y="4466681"/>
            <a:ext cx="3532512" cy="1869743"/>
          </a:xfrm>
          <a:prstGeom prst="rect">
            <a:avLst/>
          </a:prstGeom>
        </p:spPr>
        <p:txBody>
          <a:bodyPr wrap="square">
            <a:spAutoFit/>
          </a:bodyPr>
          <a:lstStyle/>
          <a:p>
            <a:pPr>
              <a:buFont typeface="Arial" charset="0"/>
              <a:buNone/>
            </a:pPr>
            <a:r>
              <a:rPr lang="en-US" sz="1050" b="1" dirty="0">
                <a:latin typeface="+mn-lt"/>
              </a:rPr>
              <a:t>Alt</a:t>
            </a:r>
            <a:r>
              <a:rPr lang="en-US" sz="1050" b="1" baseline="0" dirty="0">
                <a:latin typeface="+mn-lt"/>
              </a:rPr>
              <a:t> text should be Included on the following:</a:t>
            </a:r>
            <a:endParaRPr lang="en-US" sz="1050" b="1" dirty="0">
              <a:latin typeface="+mn-lt"/>
            </a:endParaRPr>
          </a:p>
          <a:p>
            <a:pPr>
              <a:buFont typeface="Arial" charset="0"/>
              <a:buChar char="•"/>
            </a:pPr>
            <a:r>
              <a:rPr lang="en-US" sz="1050" dirty="0">
                <a:latin typeface="+mn-lt"/>
              </a:rPr>
              <a:t>Pictures</a:t>
            </a:r>
          </a:p>
          <a:p>
            <a:pPr>
              <a:buFont typeface="Arial" charset="0"/>
              <a:buChar char="•"/>
            </a:pPr>
            <a:r>
              <a:rPr lang="en-US" sz="1050" dirty="0">
                <a:latin typeface="+mn-lt"/>
              </a:rPr>
              <a:t>Clip Art</a:t>
            </a:r>
          </a:p>
          <a:p>
            <a:pPr>
              <a:buFont typeface="Arial" charset="0"/>
              <a:buChar char="•"/>
            </a:pPr>
            <a:r>
              <a:rPr lang="en-US" sz="1050" dirty="0">
                <a:latin typeface="+mn-lt"/>
              </a:rPr>
              <a:t>Charts</a:t>
            </a:r>
          </a:p>
          <a:p>
            <a:pPr>
              <a:buFont typeface="Arial" charset="0"/>
              <a:buChar char="•"/>
            </a:pPr>
            <a:r>
              <a:rPr lang="en-US" sz="1050" dirty="0">
                <a:latin typeface="+mn-lt"/>
              </a:rPr>
              <a:t>Tables</a:t>
            </a:r>
          </a:p>
          <a:p>
            <a:pPr>
              <a:buFont typeface="Arial" charset="0"/>
              <a:buChar char="•"/>
            </a:pPr>
            <a:r>
              <a:rPr lang="en-US" sz="1050" dirty="0">
                <a:latin typeface="+mn-lt"/>
              </a:rPr>
              <a:t>Shapes (that don’t contain text and are not in groups)</a:t>
            </a:r>
          </a:p>
          <a:p>
            <a:pPr>
              <a:buFont typeface="Arial" charset="0"/>
              <a:buChar char="•"/>
            </a:pPr>
            <a:r>
              <a:rPr lang="en-US" sz="1050" dirty="0">
                <a:latin typeface="+mn-lt"/>
              </a:rPr>
              <a:t>SmartArt graphics</a:t>
            </a:r>
          </a:p>
          <a:p>
            <a:pPr>
              <a:buFont typeface="Arial" charset="0"/>
              <a:buChar char="•"/>
            </a:pPr>
            <a:r>
              <a:rPr lang="en-US" sz="1050" dirty="0">
                <a:latin typeface="+mn-lt"/>
              </a:rPr>
              <a:t>Groups (all objects in this list, with the exception of shapes, should also have alt text when in groups)</a:t>
            </a:r>
          </a:p>
          <a:p>
            <a:pPr>
              <a:buFont typeface="Arial" charset="0"/>
              <a:buChar char="•"/>
            </a:pPr>
            <a:r>
              <a:rPr lang="en-US" sz="1050" dirty="0">
                <a:latin typeface="+mn-lt"/>
              </a:rPr>
              <a:t>Embedded objects</a:t>
            </a:r>
          </a:p>
          <a:p>
            <a:pPr>
              <a:buFont typeface="Arial" charset="0"/>
              <a:buChar char="•"/>
            </a:pPr>
            <a:r>
              <a:rPr lang="en-US" sz="1050" dirty="0">
                <a:latin typeface="+mn-lt"/>
              </a:rPr>
              <a:t>Video and audio files</a:t>
            </a:r>
          </a:p>
        </p:txBody>
      </p:sp>
      <p:pic>
        <p:nvPicPr>
          <p:cNvPr id="18" name="Picture 17" descr="clicking format picture" title="adding alt text exampl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03859" y="849667"/>
            <a:ext cx="3717220" cy="6111158"/>
          </a:xfrm>
          <a:prstGeom prst="rect">
            <a:avLst/>
          </a:prstGeom>
        </p:spPr>
      </p:pic>
      <p:pic>
        <p:nvPicPr>
          <p:cNvPr id="16" name="Picture 15" descr="type description into alt text box" title="adding alt text example 2."/>
          <p:cNvPicPr>
            <a:picLocks noChangeAspect="1"/>
          </p:cNvPicPr>
          <p:nvPr userDrawn="1"/>
        </p:nvPicPr>
        <p:blipFill rotWithShape="1">
          <a:blip r:embed="rId3">
            <a:extLst>
              <a:ext uri="{28A0092B-C50C-407E-A947-70E740481C1C}">
                <a14:useLocalDpi xmlns:a14="http://schemas.microsoft.com/office/drawing/2010/main" val="0"/>
              </a:ext>
            </a:extLst>
          </a:blip>
          <a:srcRect l="1194" t="603" r="1" b="1382"/>
          <a:stretch/>
        </p:blipFill>
        <p:spPr>
          <a:xfrm>
            <a:off x="5937662" y="1233450"/>
            <a:ext cx="2922574" cy="4144489"/>
          </a:xfrm>
          <a:prstGeom prst="rect">
            <a:avLst/>
          </a:prstGeom>
        </p:spPr>
      </p:pic>
    </p:spTree>
    <p:extLst>
      <p:ext uri="{BB962C8B-B14F-4D97-AF65-F5344CB8AC3E}">
        <p14:creationId xmlns:p14="http://schemas.microsoft.com/office/powerpoint/2010/main" val="906763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king a Hyperlink">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95313" y="735013"/>
            <a:ext cx="69691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eaLnBrk="1" hangingPunct="1">
              <a:defRPr/>
            </a:pPr>
            <a:r>
              <a:rPr lang="en-US" altLang="en-US" sz="2800" dirty="0">
                <a:latin typeface="Adobe Garamond Pro" charset="0"/>
                <a:ea typeface="Adobe Garamond Pro" charset="0"/>
                <a:cs typeface="Adobe Garamond Pro" charset="0"/>
              </a:rPr>
              <a:t>MAKING A HYPERLINK</a:t>
            </a:r>
          </a:p>
          <a:p>
            <a:pPr eaLnBrk="1" hangingPunct="1">
              <a:defRPr/>
            </a:pPr>
            <a:r>
              <a:rPr lang="en-US" altLang="en-US" dirty="0">
                <a:latin typeface="+mn-lt"/>
              </a:rPr>
              <a:t>(This Layout is Read Only)</a:t>
            </a:r>
          </a:p>
        </p:txBody>
      </p:sp>
      <p:sp>
        <p:nvSpPr>
          <p:cNvPr id="5" name="TextBox 4"/>
          <p:cNvSpPr txBox="1">
            <a:spLocks noChangeArrowheads="1"/>
          </p:cNvSpPr>
          <p:nvPr/>
        </p:nvSpPr>
        <p:spPr bwMode="auto">
          <a:xfrm>
            <a:off x="595313" y="1876145"/>
            <a:ext cx="2583059"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eaLnBrk="1" hangingPunct="1">
              <a:defRPr/>
            </a:pPr>
            <a:r>
              <a:rPr lang="en-US" altLang="en-US" sz="1200" dirty="0">
                <a:latin typeface="+mn-lt"/>
              </a:rPr>
              <a:t>1.   Type the name of the website  </a:t>
            </a:r>
          </a:p>
          <a:p>
            <a:pPr eaLnBrk="1" hangingPunct="1">
              <a:defRPr/>
            </a:pPr>
            <a:r>
              <a:rPr lang="en-US" altLang="en-US" sz="1200" dirty="0">
                <a:latin typeface="+mn-lt"/>
              </a:rPr>
              <a:t>      on your slide. </a:t>
            </a:r>
          </a:p>
          <a:p>
            <a:pPr eaLnBrk="1" hangingPunct="1">
              <a:defRPr/>
            </a:pPr>
            <a:endParaRPr lang="en-US" altLang="en-US" sz="1200" dirty="0">
              <a:latin typeface="+mn-lt"/>
            </a:endParaRPr>
          </a:p>
          <a:p>
            <a:pPr marL="228600" indent="-228600" eaLnBrk="1" hangingPunct="1">
              <a:buAutoNum type="arabicPeriod" startAt="2"/>
              <a:defRPr/>
            </a:pPr>
            <a:r>
              <a:rPr lang="en-US" altLang="en-US" sz="1200" dirty="0">
                <a:latin typeface="+mn-lt"/>
              </a:rPr>
              <a:t>Highlight the name of the website you just typed by clicking and dragging over it with your mouse. Right click, then click “Hyperlink”.</a:t>
            </a:r>
          </a:p>
          <a:p>
            <a:pPr eaLnBrk="1" hangingPunct="1">
              <a:defRPr/>
            </a:pPr>
            <a:endParaRPr lang="en-US" altLang="en-US" sz="1200" dirty="0">
              <a:latin typeface="+mn-lt"/>
            </a:endParaRPr>
          </a:p>
          <a:p>
            <a:pPr marL="228600" indent="-228600" eaLnBrk="1" hangingPunct="1">
              <a:buAutoNum type="arabicPeriod" startAt="3"/>
              <a:defRPr/>
            </a:pPr>
            <a:r>
              <a:rPr lang="en-US" altLang="en-US" sz="1200" dirty="0">
                <a:latin typeface="+mn-lt"/>
              </a:rPr>
              <a:t>In the window that opens, make sure the </a:t>
            </a:r>
            <a:r>
              <a:rPr lang="en-US" altLang="en-US" sz="1200" i="1" dirty="0">
                <a:latin typeface="+mn-lt"/>
              </a:rPr>
              <a:t>Text to display</a:t>
            </a:r>
            <a:r>
              <a:rPr lang="en-US" altLang="en-US" sz="1200" dirty="0">
                <a:latin typeface="+mn-lt"/>
              </a:rPr>
              <a:t> field has the text you just entered on the slide (if not you can edit it here)</a:t>
            </a:r>
          </a:p>
          <a:p>
            <a:pPr eaLnBrk="1" hangingPunct="1">
              <a:defRPr/>
            </a:pPr>
            <a:endParaRPr lang="en-US" altLang="en-US" sz="1200" dirty="0">
              <a:latin typeface="+mn-lt"/>
            </a:endParaRPr>
          </a:p>
          <a:p>
            <a:pPr eaLnBrk="1" hangingPunct="1">
              <a:defRPr/>
            </a:pPr>
            <a:r>
              <a:rPr lang="en-US" altLang="en-US" sz="1200" dirty="0">
                <a:latin typeface="+mn-lt"/>
              </a:rPr>
              <a:t>4.</a:t>
            </a:r>
            <a:r>
              <a:rPr lang="en-US" altLang="en-US" sz="1200" baseline="0" dirty="0">
                <a:latin typeface="+mn-lt"/>
              </a:rPr>
              <a:t>   </a:t>
            </a:r>
            <a:r>
              <a:rPr lang="en-US" altLang="en-US" sz="1200" dirty="0">
                <a:latin typeface="+mn-lt"/>
              </a:rPr>
              <a:t>In the </a:t>
            </a:r>
            <a:r>
              <a:rPr lang="en-US" altLang="en-US" sz="1200" i="1" dirty="0">
                <a:latin typeface="+mn-lt"/>
              </a:rPr>
              <a:t>Address</a:t>
            </a:r>
            <a:r>
              <a:rPr lang="en-US" altLang="en-US" sz="1200" dirty="0">
                <a:latin typeface="+mn-lt"/>
              </a:rPr>
              <a:t> field, type the  </a:t>
            </a:r>
          </a:p>
          <a:p>
            <a:pPr eaLnBrk="1" hangingPunct="1">
              <a:defRPr/>
            </a:pPr>
            <a:r>
              <a:rPr lang="en-US" altLang="en-US" sz="1200" dirty="0">
                <a:latin typeface="+mn-lt"/>
              </a:rPr>
              <a:t>      URL for the website.</a:t>
            </a:r>
          </a:p>
          <a:p>
            <a:pPr eaLnBrk="1" hangingPunct="1">
              <a:defRPr/>
            </a:pPr>
            <a:endParaRPr lang="en-US" altLang="en-US" sz="1200" dirty="0">
              <a:latin typeface="+mn-lt"/>
            </a:endParaRPr>
          </a:p>
          <a:p>
            <a:pPr eaLnBrk="1" hangingPunct="1">
              <a:defRPr/>
            </a:pPr>
            <a:r>
              <a:rPr lang="en-US" altLang="en-US" sz="1200" dirty="0">
                <a:latin typeface="+mn-lt"/>
              </a:rPr>
              <a:t>5.   Click OK.</a:t>
            </a:r>
          </a:p>
          <a:p>
            <a:pPr eaLnBrk="1" hangingPunct="1">
              <a:defRPr/>
            </a:pPr>
            <a:endParaRPr lang="en-US" altLang="en-US" dirty="0"/>
          </a:p>
        </p:txBody>
      </p:sp>
      <p:pic>
        <p:nvPicPr>
          <p:cNvPr id="14" name="Picture 13" descr="right click Lamar University and click hyperlink" title=" Hyperlink Example part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0014" y="1529137"/>
            <a:ext cx="3238500" cy="4572000"/>
          </a:xfrm>
          <a:prstGeom prst="rect">
            <a:avLst/>
          </a:prstGeom>
        </p:spPr>
      </p:pic>
      <p:pic>
        <p:nvPicPr>
          <p:cNvPr id="3" name="Picture 6" descr="type www.lamar.edu into adress box" title="Hyperlink Example part 2"/>
          <p:cNvPicPr>
            <a:picLocks noChangeAspect="1"/>
          </p:cNvPicPr>
          <p:nvPr/>
        </p:nvPicPr>
        <p:blipFill>
          <a:blip r:embed="rId3">
            <a:extLst>
              <a:ext uri="{28A0092B-C50C-407E-A947-70E740481C1C}">
                <a14:useLocalDpi xmlns:a14="http://schemas.microsoft.com/office/drawing/2010/main" val="0"/>
              </a:ext>
            </a:extLst>
          </a:blip>
          <a:srcRect l="1045" t="662" r="1768" b="2016"/>
          <a:stretch>
            <a:fillRect/>
          </a:stretch>
        </p:blipFill>
        <p:spPr bwMode="auto">
          <a:xfrm>
            <a:off x="4779264" y="2323262"/>
            <a:ext cx="3958843" cy="283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85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cking Reading Ord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549394" y="702440"/>
            <a:ext cx="5216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eaLnBrk="1" hangingPunct="1">
              <a:defRPr/>
            </a:pPr>
            <a:r>
              <a:rPr lang="en-US" altLang="en-US" sz="2800" dirty="0">
                <a:latin typeface="Adobe Garamond Pro" charset="0"/>
                <a:ea typeface="Adobe Garamond Pro" charset="0"/>
                <a:cs typeface="Adobe Garamond Pro" charset="0"/>
              </a:rPr>
              <a:t>CHECKING READING ORDER</a:t>
            </a:r>
          </a:p>
          <a:p>
            <a:pPr eaLnBrk="1" hangingPunct="1">
              <a:defRPr/>
            </a:pPr>
            <a:r>
              <a:rPr lang="en-US" altLang="en-US" sz="2000" dirty="0">
                <a:latin typeface="+mn-lt"/>
                <a:ea typeface="Adobe Garamond Pro" charset="0"/>
                <a:cs typeface="Adobe Garamond Pro" charset="0"/>
              </a:rPr>
              <a:t>(This Layout is Read Only)</a:t>
            </a:r>
          </a:p>
        </p:txBody>
      </p:sp>
      <p:pic>
        <p:nvPicPr>
          <p:cNvPr id="13" name="Picture 12" title="reorder objects screen examp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4487" y="2917604"/>
            <a:ext cx="4976153" cy="2778521"/>
          </a:xfrm>
          <a:prstGeom prst="rect">
            <a:avLst/>
          </a:prstGeom>
        </p:spPr>
      </p:pic>
      <p:sp>
        <p:nvSpPr>
          <p:cNvPr id="16" name="TextBox 15"/>
          <p:cNvSpPr txBox="1"/>
          <p:nvPr userDrawn="1"/>
        </p:nvSpPr>
        <p:spPr>
          <a:xfrm>
            <a:off x="549394" y="1874907"/>
            <a:ext cx="2787572" cy="2862322"/>
          </a:xfrm>
          <a:prstGeom prst="rect">
            <a:avLst/>
          </a:prstGeom>
          <a:noFill/>
        </p:spPr>
        <p:txBody>
          <a:bodyPr wrap="square" rtlCol="0">
            <a:spAutoFit/>
          </a:bodyPr>
          <a:lstStyle/>
          <a:p>
            <a:r>
              <a:rPr lang="en-US" sz="1200" dirty="0">
                <a:latin typeface="+mn-lt"/>
                <a:ea typeface="Adobe Garamond Pro" charset="0"/>
                <a:cs typeface="Adobe Garamond Pro" charset="0"/>
              </a:rPr>
              <a:t>To</a:t>
            </a:r>
            <a:r>
              <a:rPr lang="en-US" sz="1200" baseline="0" dirty="0">
                <a:latin typeface="+mn-lt"/>
                <a:ea typeface="Adobe Garamond Pro" charset="0"/>
                <a:cs typeface="Adobe Garamond Pro" charset="0"/>
              </a:rPr>
              <a:t> check the order that objects on your slide will be read in:</a:t>
            </a:r>
          </a:p>
          <a:p>
            <a:endParaRPr lang="en-US" sz="1200" baseline="0" dirty="0">
              <a:latin typeface="+mn-lt"/>
              <a:ea typeface="Adobe Garamond Pro" charset="0"/>
              <a:cs typeface="Adobe Garamond Pro" charset="0"/>
            </a:endParaRPr>
          </a:p>
          <a:p>
            <a:pPr marL="0" indent="0">
              <a:buNone/>
            </a:pPr>
            <a:r>
              <a:rPr lang="en-US" sz="1200" baseline="0" dirty="0">
                <a:latin typeface="+mn-lt"/>
                <a:ea typeface="Adobe Garamond Pro" charset="0"/>
                <a:cs typeface="Adobe Garamond Pro" charset="0"/>
              </a:rPr>
              <a:t>1.   Under the “Home” tab click the  </a:t>
            </a:r>
          </a:p>
          <a:p>
            <a:pPr marL="0" indent="0">
              <a:buNone/>
            </a:pPr>
            <a:r>
              <a:rPr lang="en-US" sz="1200" baseline="0" dirty="0">
                <a:latin typeface="+mn-lt"/>
                <a:ea typeface="Adobe Garamond Pro" charset="0"/>
                <a:cs typeface="Adobe Garamond Pro" charset="0"/>
              </a:rPr>
              <a:t>      “Arrange” button and then </a:t>
            </a:r>
          </a:p>
          <a:p>
            <a:pPr marL="0" indent="0">
              <a:buNone/>
            </a:pPr>
            <a:r>
              <a:rPr lang="en-US" sz="1200" baseline="0" dirty="0">
                <a:latin typeface="+mn-lt"/>
                <a:ea typeface="Adobe Garamond Pro" charset="0"/>
                <a:cs typeface="Adobe Garamond Pro" charset="0"/>
              </a:rPr>
              <a:t>      “Reorder Objects”</a:t>
            </a:r>
          </a:p>
          <a:p>
            <a:pPr marL="342900" indent="-342900">
              <a:buAutoNum type="arabicPeriod"/>
            </a:pPr>
            <a:endParaRPr lang="en-US" sz="1200" baseline="0" dirty="0">
              <a:latin typeface="+mn-lt"/>
              <a:ea typeface="Adobe Garamond Pro" charset="0"/>
              <a:cs typeface="Adobe Garamond Pro" charset="0"/>
            </a:endParaRPr>
          </a:p>
          <a:p>
            <a:pPr marL="228600" indent="-228600">
              <a:buAutoNum type="arabicPeriod" startAt="2"/>
            </a:pPr>
            <a:r>
              <a:rPr lang="en-US" sz="1200" baseline="0" dirty="0">
                <a:latin typeface="+mn-lt"/>
                <a:ea typeface="Adobe Garamond Pro" charset="0"/>
                <a:cs typeface="Adobe Garamond Pro" charset="0"/>
              </a:rPr>
              <a:t> A screen will come up displaying </a:t>
            </a:r>
          </a:p>
          <a:p>
            <a:pPr marL="0" indent="0">
              <a:buNone/>
            </a:pPr>
            <a:r>
              <a:rPr lang="en-US" sz="1200" baseline="0" dirty="0">
                <a:latin typeface="+mn-lt"/>
                <a:ea typeface="Adobe Garamond Pro" charset="0"/>
                <a:cs typeface="Adobe Garamond Pro" charset="0"/>
              </a:rPr>
              <a:t>      each object on a different layer.  </a:t>
            </a:r>
          </a:p>
          <a:p>
            <a:pPr marL="0" indent="0">
              <a:buNone/>
            </a:pPr>
            <a:r>
              <a:rPr lang="en-US" sz="1200" baseline="0" dirty="0">
                <a:latin typeface="+mn-lt"/>
                <a:ea typeface="Adobe Garamond Pro" charset="0"/>
                <a:cs typeface="Adobe Garamond Pro" charset="0"/>
              </a:rPr>
              <a:t>      The order will be read from </a:t>
            </a:r>
          </a:p>
          <a:p>
            <a:pPr marL="0" indent="0">
              <a:buNone/>
            </a:pPr>
            <a:r>
              <a:rPr lang="en-US" sz="1200" baseline="0" dirty="0">
                <a:latin typeface="+mn-lt"/>
                <a:ea typeface="Adobe Garamond Pro" charset="0"/>
                <a:cs typeface="Adobe Garamond Pro" charset="0"/>
              </a:rPr>
              <a:t>      highest to lowest.</a:t>
            </a:r>
          </a:p>
          <a:p>
            <a:pPr marL="342900" indent="-342900">
              <a:buAutoNum type="arabicPeriod"/>
            </a:pPr>
            <a:endParaRPr lang="en-US" sz="1200" baseline="0" dirty="0">
              <a:latin typeface="+mn-lt"/>
              <a:ea typeface="Adobe Garamond Pro" charset="0"/>
              <a:cs typeface="Adobe Garamond Pro" charset="0"/>
            </a:endParaRPr>
          </a:p>
          <a:p>
            <a:pPr marL="0" indent="0">
              <a:buNone/>
            </a:pPr>
            <a:r>
              <a:rPr lang="en-US" sz="1200" baseline="0" dirty="0">
                <a:latin typeface="+mn-lt"/>
                <a:ea typeface="Adobe Garamond Pro" charset="0"/>
                <a:cs typeface="Adobe Garamond Pro" charset="0"/>
              </a:rPr>
              <a:t>3.   Change the order by clicking and  </a:t>
            </a:r>
          </a:p>
          <a:p>
            <a:pPr marL="0" indent="0">
              <a:buNone/>
            </a:pPr>
            <a:r>
              <a:rPr lang="en-US" sz="1200" baseline="0" dirty="0">
                <a:latin typeface="+mn-lt"/>
                <a:ea typeface="Adobe Garamond Pro" charset="0"/>
                <a:cs typeface="Adobe Garamond Pro" charset="0"/>
              </a:rPr>
              <a:t>      dragging each layer to the </a:t>
            </a:r>
          </a:p>
          <a:p>
            <a:pPr marL="0" indent="0">
              <a:buNone/>
            </a:pPr>
            <a:r>
              <a:rPr lang="en-US" sz="1200" baseline="0" dirty="0">
                <a:latin typeface="+mn-lt"/>
                <a:ea typeface="Adobe Garamond Pro" charset="0"/>
                <a:cs typeface="Adobe Garamond Pro" charset="0"/>
              </a:rPr>
              <a:t>      desired position. </a:t>
            </a:r>
            <a:endParaRPr lang="en-US" sz="1200" dirty="0">
              <a:latin typeface="+mn-lt"/>
              <a:ea typeface="Adobe Garamond Pro" charset="0"/>
              <a:cs typeface="Adobe Garamond Pro" charset="0"/>
            </a:endParaRPr>
          </a:p>
        </p:txBody>
      </p:sp>
      <p:pic>
        <p:nvPicPr>
          <p:cNvPr id="17" name="Picture 16" title="Click arrange button and reorder object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64487" y="1918851"/>
            <a:ext cx="4958539" cy="813765"/>
          </a:xfrm>
          <a:prstGeom prst="rect">
            <a:avLst/>
          </a:prstGeom>
        </p:spPr>
      </p:pic>
    </p:spTree>
    <p:extLst>
      <p:ext uri="{BB962C8B-B14F-4D97-AF65-F5344CB8AC3E}">
        <p14:creationId xmlns:p14="http://schemas.microsoft.com/office/powerpoint/2010/main" val="1677603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tting Tables Part 1">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549394" y="702440"/>
            <a:ext cx="5216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eaLnBrk="1" hangingPunct="1">
              <a:defRPr/>
            </a:pPr>
            <a:r>
              <a:rPr lang="en-US" altLang="en-US" sz="2800" dirty="0">
                <a:latin typeface="Adobe Garamond Pro" charset="0"/>
                <a:ea typeface="Adobe Garamond Pro" charset="0"/>
                <a:cs typeface="Adobe Garamond Pro" charset="0"/>
              </a:rPr>
              <a:t>FORMATTING</a:t>
            </a:r>
            <a:r>
              <a:rPr lang="en-US" altLang="en-US" sz="2800" baseline="0" dirty="0">
                <a:latin typeface="Adobe Garamond Pro" charset="0"/>
                <a:ea typeface="Adobe Garamond Pro" charset="0"/>
                <a:cs typeface="Adobe Garamond Pro" charset="0"/>
              </a:rPr>
              <a:t> TABLES (Part 1)</a:t>
            </a:r>
            <a:endParaRPr lang="en-US" altLang="en-US" sz="2800" dirty="0">
              <a:latin typeface="Adobe Garamond Pro" charset="0"/>
              <a:ea typeface="Adobe Garamond Pro" charset="0"/>
              <a:cs typeface="Adobe Garamond Pro" charset="0"/>
            </a:endParaRPr>
          </a:p>
          <a:p>
            <a:pPr eaLnBrk="1" hangingPunct="1">
              <a:defRPr/>
            </a:pPr>
            <a:r>
              <a:rPr lang="en-US" altLang="en-US" sz="2000" dirty="0">
                <a:latin typeface="+mn-lt"/>
                <a:ea typeface="Adobe Garamond Pro" charset="0"/>
                <a:cs typeface="Adobe Garamond Pro" charset="0"/>
              </a:rPr>
              <a:t>(This Layout is Read Only)</a:t>
            </a:r>
          </a:p>
        </p:txBody>
      </p:sp>
      <p:sp>
        <p:nvSpPr>
          <p:cNvPr id="2" name="Rectangle 1"/>
          <p:cNvSpPr/>
          <p:nvPr userDrawn="1"/>
        </p:nvSpPr>
        <p:spPr>
          <a:xfrm>
            <a:off x="549394" y="1729765"/>
            <a:ext cx="3635148" cy="2492990"/>
          </a:xfrm>
          <a:prstGeom prst="rect">
            <a:avLst/>
          </a:prstGeom>
        </p:spPr>
        <p:txBody>
          <a:bodyPr wrap="square">
            <a:spAutoFit/>
          </a:bodyPr>
          <a:lstStyle/>
          <a:p>
            <a:r>
              <a:rPr lang="en-US" sz="1200" b="1" dirty="0">
                <a:latin typeface="+mn-lt"/>
              </a:rPr>
              <a:t>To test and simplify the table structure, </a:t>
            </a:r>
          </a:p>
          <a:p>
            <a:r>
              <a:rPr lang="en-US" sz="1200" b="1" dirty="0">
                <a:latin typeface="+mn-lt"/>
              </a:rPr>
              <a:t>do the following:</a:t>
            </a:r>
          </a:p>
          <a:p>
            <a:endParaRPr lang="en-US" sz="1200" b="1" dirty="0">
              <a:latin typeface="+mn-lt"/>
            </a:endParaRPr>
          </a:p>
          <a:p>
            <a:pPr>
              <a:buFont typeface="+mj-lt"/>
              <a:buAutoNum type="arabicPeriod"/>
            </a:pPr>
            <a:r>
              <a:rPr lang="en-US" sz="1200" dirty="0">
                <a:latin typeface="+mn-lt"/>
              </a:rPr>
              <a:t>   Select the first cell of the table.</a:t>
            </a:r>
          </a:p>
          <a:p>
            <a:pPr>
              <a:buFont typeface="+mj-lt"/>
              <a:buAutoNum type="arabicPeriod"/>
            </a:pPr>
            <a:endParaRPr lang="en-US" sz="1200" dirty="0">
              <a:latin typeface="+mn-lt"/>
            </a:endParaRPr>
          </a:p>
          <a:p>
            <a:pPr>
              <a:buFont typeface="+mj-lt"/>
              <a:buAutoNum type="arabicPeriod"/>
            </a:pPr>
            <a:r>
              <a:rPr lang="en-US" sz="1200" dirty="0">
                <a:latin typeface="+mn-lt"/>
              </a:rPr>
              <a:t>   Press the </a:t>
            </a:r>
            <a:r>
              <a:rPr lang="en-US" sz="1200" b="1" dirty="0">
                <a:latin typeface="+mn-lt"/>
              </a:rPr>
              <a:t>Tab</a:t>
            </a:r>
            <a:r>
              <a:rPr lang="en-US" sz="1200" dirty="0">
                <a:latin typeface="+mn-lt"/>
              </a:rPr>
              <a:t> key repeatedly to make sure   </a:t>
            </a:r>
          </a:p>
          <a:p>
            <a:pPr>
              <a:buFont typeface="+mj-lt"/>
              <a:buNone/>
            </a:pPr>
            <a:r>
              <a:rPr lang="en-US" sz="1200" baseline="0" dirty="0">
                <a:latin typeface="+mn-lt"/>
              </a:rPr>
              <a:t>      </a:t>
            </a:r>
            <a:r>
              <a:rPr lang="en-US" sz="1200" dirty="0">
                <a:latin typeface="+mn-lt"/>
              </a:rPr>
              <a:t>that</a:t>
            </a:r>
            <a:r>
              <a:rPr lang="en-US" sz="1200" baseline="0" dirty="0">
                <a:latin typeface="+mn-lt"/>
              </a:rPr>
              <a:t> </a:t>
            </a:r>
            <a:r>
              <a:rPr lang="en-US" sz="1200" dirty="0">
                <a:latin typeface="+mn-lt"/>
              </a:rPr>
              <a:t>the</a:t>
            </a:r>
            <a:r>
              <a:rPr lang="en-US" sz="1200" baseline="0" dirty="0">
                <a:latin typeface="+mn-lt"/>
              </a:rPr>
              <a:t> </a:t>
            </a:r>
            <a:r>
              <a:rPr lang="en-US" sz="1200" dirty="0">
                <a:latin typeface="+mn-lt"/>
              </a:rPr>
              <a:t>focus moves across the row and then </a:t>
            </a:r>
          </a:p>
          <a:p>
            <a:pPr>
              <a:buFont typeface="+mj-lt"/>
              <a:buNone/>
            </a:pPr>
            <a:r>
              <a:rPr lang="en-US" sz="1200" dirty="0">
                <a:latin typeface="+mn-lt"/>
              </a:rPr>
              <a:t>      down to</a:t>
            </a:r>
            <a:r>
              <a:rPr lang="en-US" sz="1200" baseline="0" dirty="0">
                <a:latin typeface="+mn-lt"/>
              </a:rPr>
              <a:t> </a:t>
            </a:r>
            <a:r>
              <a:rPr lang="en-US" sz="1200" dirty="0">
                <a:latin typeface="+mn-lt"/>
              </a:rPr>
              <a:t>the first cell of the next row.</a:t>
            </a:r>
          </a:p>
          <a:p>
            <a:pPr>
              <a:buFont typeface="+mj-lt"/>
              <a:buNone/>
            </a:pPr>
            <a:endParaRPr lang="en-US" sz="1200" dirty="0">
              <a:latin typeface="+mn-lt"/>
            </a:endParaRPr>
          </a:p>
          <a:p>
            <a:pPr marL="228600" indent="-228600">
              <a:buFont typeface="+mj-lt"/>
              <a:buAutoNum type="arabicPeriod" startAt="3"/>
            </a:pPr>
            <a:r>
              <a:rPr lang="en-US" sz="1200" dirty="0">
                <a:latin typeface="+mn-lt"/>
              </a:rPr>
              <a:t> If you need to merge or split cells to simplify  </a:t>
            </a:r>
          </a:p>
          <a:p>
            <a:pPr marL="0" indent="0">
              <a:buFont typeface="+mj-lt"/>
              <a:buNone/>
            </a:pPr>
            <a:r>
              <a:rPr lang="en-US" sz="1200" dirty="0">
                <a:latin typeface="+mn-lt"/>
              </a:rPr>
              <a:t>      the table,</a:t>
            </a:r>
            <a:r>
              <a:rPr lang="en-US" sz="1200" baseline="0" dirty="0">
                <a:latin typeface="+mn-lt"/>
              </a:rPr>
              <a:t> </a:t>
            </a:r>
            <a:r>
              <a:rPr lang="en-US" sz="1200" dirty="0">
                <a:latin typeface="+mn-lt"/>
              </a:rPr>
              <a:t>on the </a:t>
            </a:r>
            <a:r>
              <a:rPr lang="en-US" sz="1200" b="1" dirty="0">
                <a:latin typeface="+mn-lt"/>
              </a:rPr>
              <a:t>Table Layout</a:t>
            </a:r>
            <a:r>
              <a:rPr lang="en-US" sz="1200" dirty="0">
                <a:latin typeface="+mn-lt"/>
              </a:rPr>
              <a:t> tab, in the  </a:t>
            </a:r>
          </a:p>
          <a:p>
            <a:pPr marL="0" indent="0">
              <a:buFont typeface="+mj-lt"/>
              <a:buNone/>
            </a:pPr>
            <a:r>
              <a:rPr lang="en-US" sz="1200" b="1" dirty="0">
                <a:latin typeface="+mn-lt"/>
              </a:rPr>
              <a:t>      Merge</a:t>
            </a:r>
            <a:r>
              <a:rPr lang="en-US" sz="1200" dirty="0">
                <a:latin typeface="+mn-lt"/>
              </a:rPr>
              <a:t> group, click </a:t>
            </a:r>
            <a:r>
              <a:rPr lang="en-US" sz="1200" b="1" dirty="0">
                <a:latin typeface="+mn-lt"/>
              </a:rPr>
              <a:t>Merge Cells</a:t>
            </a:r>
            <a:r>
              <a:rPr lang="en-US" sz="1200" dirty="0">
                <a:latin typeface="+mn-lt"/>
              </a:rPr>
              <a:t> or </a:t>
            </a:r>
            <a:r>
              <a:rPr lang="en-US" sz="1200" b="1" dirty="0">
                <a:latin typeface="+mn-lt"/>
              </a:rPr>
              <a:t>Split Cells</a:t>
            </a:r>
            <a:r>
              <a:rPr lang="en-US" sz="1200" dirty="0">
                <a:latin typeface="+mn-lt"/>
              </a:rPr>
              <a:t>  </a:t>
            </a:r>
          </a:p>
          <a:p>
            <a:pPr marL="0" indent="0">
              <a:buFont typeface="+mj-lt"/>
              <a:buNone/>
            </a:pPr>
            <a:r>
              <a:rPr lang="en-US" sz="1200" dirty="0">
                <a:latin typeface="+mn-lt"/>
              </a:rPr>
              <a:t>      as appropriate.</a:t>
            </a:r>
          </a:p>
        </p:txBody>
      </p:sp>
      <p:sp>
        <p:nvSpPr>
          <p:cNvPr id="3" name="Rectangle 2"/>
          <p:cNvSpPr/>
          <p:nvPr userDrawn="1"/>
        </p:nvSpPr>
        <p:spPr>
          <a:xfrm>
            <a:off x="4788843" y="1729765"/>
            <a:ext cx="3912263" cy="1754326"/>
          </a:xfrm>
          <a:prstGeom prst="rect">
            <a:avLst/>
          </a:prstGeom>
        </p:spPr>
        <p:txBody>
          <a:bodyPr wrap="square">
            <a:spAutoFit/>
          </a:bodyPr>
          <a:lstStyle/>
          <a:p>
            <a:r>
              <a:rPr lang="en-US" sz="1200" b="1" dirty="0">
                <a:latin typeface="+mn-lt"/>
              </a:rPr>
              <a:t>You can clear all table styles by doing the following:</a:t>
            </a:r>
          </a:p>
          <a:p>
            <a:endParaRPr lang="en-US" sz="1200" b="1" dirty="0">
              <a:latin typeface="+mn-lt"/>
            </a:endParaRPr>
          </a:p>
          <a:p>
            <a:pPr>
              <a:buFont typeface="+mj-lt"/>
              <a:buAutoNum type="arabicPeriod"/>
            </a:pPr>
            <a:r>
              <a:rPr lang="en-US" sz="1200" baseline="0" dirty="0">
                <a:latin typeface="+mn-lt"/>
              </a:rPr>
              <a:t>   </a:t>
            </a:r>
            <a:r>
              <a:rPr lang="en-US" sz="1200" dirty="0">
                <a:latin typeface="+mn-lt"/>
              </a:rPr>
              <a:t>Select the entire table.</a:t>
            </a:r>
          </a:p>
          <a:p>
            <a:pPr>
              <a:buFont typeface="+mj-lt"/>
              <a:buAutoNum type="arabicPeriod"/>
            </a:pPr>
            <a:endParaRPr lang="en-US" sz="1200" dirty="0">
              <a:latin typeface="+mn-lt"/>
            </a:endParaRPr>
          </a:p>
          <a:p>
            <a:pPr>
              <a:buFont typeface="+mj-lt"/>
              <a:buAutoNum type="arabicPeriod"/>
            </a:pPr>
            <a:r>
              <a:rPr lang="en-US" sz="1200" baseline="0" dirty="0">
                <a:latin typeface="+mn-lt"/>
              </a:rPr>
              <a:t>   </a:t>
            </a:r>
            <a:r>
              <a:rPr lang="en-US" sz="1200" dirty="0">
                <a:latin typeface="+mn-lt"/>
              </a:rPr>
              <a:t>On the </a:t>
            </a:r>
            <a:r>
              <a:rPr lang="en-US" sz="1200" b="1" dirty="0">
                <a:latin typeface="+mn-lt"/>
              </a:rPr>
              <a:t>Table Tools Design</a:t>
            </a:r>
            <a:r>
              <a:rPr lang="en-US" sz="1200" dirty="0">
                <a:latin typeface="+mn-lt"/>
              </a:rPr>
              <a:t> tab, in the </a:t>
            </a:r>
            <a:r>
              <a:rPr lang="en-US" sz="1200" b="1" dirty="0">
                <a:latin typeface="+mn-lt"/>
              </a:rPr>
              <a:t>Table Styles</a:t>
            </a:r>
            <a:r>
              <a:rPr lang="en-US" sz="1200" dirty="0">
                <a:latin typeface="+mn-lt"/>
              </a:rPr>
              <a:t> </a:t>
            </a:r>
          </a:p>
          <a:p>
            <a:pPr>
              <a:buFont typeface="+mj-lt"/>
              <a:buNone/>
            </a:pPr>
            <a:r>
              <a:rPr lang="en-US" sz="1200" baseline="0" dirty="0">
                <a:latin typeface="+mn-lt"/>
              </a:rPr>
              <a:t>      </a:t>
            </a:r>
            <a:r>
              <a:rPr lang="en-US" sz="1200" dirty="0">
                <a:latin typeface="+mn-lt"/>
              </a:rPr>
              <a:t>group, click the arrow next to the style gallery to </a:t>
            </a:r>
          </a:p>
          <a:p>
            <a:pPr>
              <a:buFont typeface="+mj-lt"/>
              <a:buNone/>
            </a:pPr>
            <a:r>
              <a:rPr lang="en-US" sz="1200" dirty="0">
                <a:latin typeface="+mn-lt"/>
              </a:rPr>
              <a:t>      expand the gallery of table styles.</a:t>
            </a:r>
          </a:p>
          <a:p>
            <a:pPr>
              <a:buFont typeface="+mj-lt"/>
              <a:buNone/>
            </a:pPr>
            <a:endParaRPr lang="en-US" sz="1200" dirty="0">
              <a:latin typeface="+mn-lt"/>
            </a:endParaRPr>
          </a:p>
          <a:p>
            <a:pPr>
              <a:buFont typeface="+mj-lt"/>
              <a:buNone/>
            </a:pPr>
            <a:r>
              <a:rPr lang="en-US" sz="1200" dirty="0">
                <a:latin typeface="+mn-lt"/>
              </a:rPr>
              <a:t>3.</a:t>
            </a:r>
            <a:r>
              <a:rPr lang="en-US" sz="1200" baseline="0" dirty="0">
                <a:latin typeface="+mn-lt"/>
              </a:rPr>
              <a:t>   </a:t>
            </a:r>
            <a:r>
              <a:rPr lang="en-US" sz="1200" dirty="0">
                <a:latin typeface="+mn-lt"/>
              </a:rPr>
              <a:t>On the menu below the gallery, click </a:t>
            </a:r>
            <a:r>
              <a:rPr lang="en-US" sz="1200" b="1" dirty="0">
                <a:latin typeface="+mn-lt"/>
              </a:rPr>
              <a:t>Clear</a:t>
            </a:r>
            <a:r>
              <a:rPr lang="en-US" sz="1200" dirty="0">
                <a:latin typeface="+mn-lt"/>
              </a:rPr>
              <a:t>.</a:t>
            </a:r>
          </a:p>
        </p:txBody>
      </p:sp>
      <p:pic>
        <p:nvPicPr>
          <p:cNvPr id="10" name="Picture 9" title="merge and split cells locatio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6370" y="4676476"/>
            <a:ext cx="3250534" cy="846246"/>
          </a:xfrm>
          <a:prstGeom prst="rect">
            <a:avLst/>
          </a:prstGeom>
        </p:spPr>
      </p:pic>
      <p:pic>
        <p:nvPicPr>
          <p:cNvPr id="11" name="Picture 10" title="clear table location "/>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88843" y="5294722"/>
            <a:ext cx="3912264" cy="639209"/>
          </a:xfrm>
          <a:prstGeom prst="rect">
            <a:avLst/>
          </a:prstGeom>
        </p:spPr>
      </p:pic>
      <p:pic>
        <p:nvPicPr>
          <p:cNvPr id="12" name="Picture 11" title="table design arrow location"/>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88843" y="3898648"/>
            <a:ext cx="3912263" cy="894027"/>
          </a:xfrm>
          <a:prstGeom prst="rect">
            <a:avLst/>
          </a:prstGeom>
        </p:spPr>
      </p:pic>
      <p:sp>
        <p:nvSpPr>
          <p:cNvPr id="18" name="Oval 17"/>
          <p:cNvSpPr/>
          <p:nvPr userDrawn="1"/>
        </p:nvSpPr>
        <p:spPr>
          <a:xfrm>
            <a:off x="4881832" y="5567832"/>
            <a:ext cx="1038386" cy="446168"/>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p:cNvSpPr/>
          <p:nvPr userDrawn="1"/>
        </p:nvSpPr>
        <p:spPr>
          <a:xfrm flipV="1">
            <a:off x="6372518" y="4430597"/>
            <a:ext cx="763219" cy="338093"/>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userDrawn="1"/>
        </p:nvSpPr>
        <p:spPr>
          <a:xfrm>
            <a:off x="673379" y="4751672"/>
            <a:ext cx="953942" cy="890370"/>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03783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tting Tables Part 2">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549394" y="702440"/>
            <a:ext cx="5216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eaLnBrk="1" hangingPunct="1">
              <a:defRPr/>
            </a:pPr>
            <a:r>
              <a:rPr lang="en-US" altLang="en-US" sz="2800" dirty="0">
                <a:latin typeface="Adobe Garamond Pro" charset="0"/>
                <a:ea typeface="Adobe Garamond Pro" charset="0"/>
                <a:cs typeface="Adobe Garamond Pro" charset="0"/>
              </a:rPr>
              <a:t>FORMATTING</a:t>
            </a:r>
            <a:r>
              <a:rPr lang="en-US" altLang="en-US" sz="2800" baseline="0" dirty="0">
                <a:latin typeface="Adobe Garamond Pro" charset="0"/>
                <a:ea typeface="Adobe Garamond Pro" charset="0"/>
                <a:cs typeface="Adobe Garamond Pro" charset="0"/>
              </a:rPr>
              <a:t> TABLES (Part 2)</a:t>
            </a:r>
            <a:endParaRPr lang="en-US" altLang="en-US" sz="2800" dirty="0">
              <a:latin typeface="Adobe Garamond Pro" charset="0"/>
              <a:ea typeface="Adobe Garamond Pro" charset="0"/>
              <a:cs typeface="Adobe Garamond Pro" charset="0"/>
            </a:endParaRPr>
          </a:p>
          <a:p>
            <a:pPr eaLnBrk="1" hangingPunct="1">
              <a:defRPr/>
            </a:pPr>
            <a:r>
              <a:rPr lang="en-US" altLang="en-US" sz="2000" dirty="0">
                <a:latin typeface="+mn-lt"/>
                <a:ea typeface="Adobe Garamond Pro" charset="0"/>
                <a:cs typeface="Adobe Garamond Pro" charset="0"/>
              </a:rPr>
              <a:t>(This Layout is Read Only)</a:t>
            </a:r>
          </a:p>
        </p:txBody>
      </p:sp>
      <p:sp>
        <p:nvSpPr>
          <p:cNvPr id="4" name="Rectangle 3"/>
          <p:cNvSpPr/>
          <p:nvPr userDrawn="1"/>
        </p:nvSpPr>
        <p:spPr>
          <a:xfrm>
            <a:off x="549394" y="2976772"/>
            <a:ext cx="3473993" cy="1938992"/>
          </a:xfrm>
          <a:prstGeom prst="rect">
            <a:avLst/>
          </a:prstGeom>
        </p:spPr>
        <p:txBody>
          <a:bodyPr wrap="square">
            <a:spAutoFit/>
          </a:bodyPr>
          <a:lstStyle/>
          <a:p>
            <a:r>
              <a:rPr lang="en-US" sz="1200" b="1" dirty="0">
                <a:latin typeface="+mn-lt"/>
              </a:rPr>
              <a:t>To specify a header row in your table, </a:t>
            </a:r>
          </a:p>
          <a:p>
            <a:r>
              <a:rPr lang="en-US" sz="1200" b="1" dirty="0">
                <a:latin typeface="+mn-lt"/>
              </a:rPr>
              <a:t>do the following:</a:t>
            </a:r>
          </a:p>
          <a:p>
            <a:endParaRPr lang="en-US" sz="1200" b="1" dirty="0">
              <a:latin typeface="+mn-lt"/>
            </a:endParaRPr>
          </a:p>
          <a:p>
            <a:pPr>
              <a:buFont typeface="+mj-lt"/>
              <a:buAutoNum type="arabicPeriod"/>
            </a:pPr>
            <a:r>
              <a:rPr lang="en-US" sz="1200" dirty="0">
                <a:latin typeface="+mn-lt"/>
              </a:rPr>
              <a:t>   Click anywhere in the table.</a:t>
            </a:r>
          </a:p>
          <a:p>
            <a:pPr>
              <a:buFont typeface="+mj-lt"/>
              <a:buAutoNum type="arabicPeriod"/>
            </a:pPr>
            <a:endParaRPr lang="en-US" sz="1200" dirty="0">
              <a:latin typeface="+mn-lt"/>
            </a:endParaRPr>
          </a:p>
          <a:p>
            <a:pPr>
              <a:buFont typeface="+mj-lt"/>
              <a:buAutoNum type="arabicPeriod"/>
            </a:pPr>
            <a:r>
              <a:rPr lang="en-US" sz="1200" dirty="0">
                <a:latin typeface="+mn-lt"/>
              </a:rPr>
              <a:t>   On the </a:t>
            </a:r>
            <a:r>
              <a:rPr lang="en-US" sz="1200" b="1" dirty="0">
                <a:latin typeface="+mn-lt"/>
              </a:rPr>
              <a:t>Table Tools Design</a:t>
            </a:r>
            <a:r>
              <a:rPr lang="en-US" sz="1200" dirty="0">
                <a:latin typeface="+mn-lt"/>
              </a:rPr>
              <a:t> tab, in the  </a:t>
            </a:r>
          </a:p>
          <a:p>
            <a:pPr>
              <a:buFont typeface="+mj-lt"/>
              <a:buNone/>
            </a:pPr>
            <a:r>
              <a:rPr lang="en-US" sz="1200" b="1" dirty="0">
                <a:latin typeface="+mn-lt"/>
              </a:rPr>
              <a:t>        Table</a:t>
            </a:r>
            <a:r>
              <a:rPr lang="en-US" sz="1200" b="1" baseline="0" dirty="0">
                <a:latin typeface="+mn-lt"/>
              </a:rPr>
              <a:t> </a:t>
            </a:r>
            <a:r>
              <a:rPr lang="en-US" sz="1200" b="1" dirty="0">
                <a:latin typeface="+mn-lt"/>
              </a:rPr>
              <a:t>Style Options</a:t>
            </a:r>
            <a:r>
              <a:rPr lang="en-US" sz="1200" dirty="0">
                <a:latin typeface="+mn-lt"/>
              </a:rPr>
              <a:t> group, select the  </a:t>
            </a:r>
          </a:p>
          <a:p>
            <a:pPr>
              <a:buFont typeface="+mj-lt"/>
              <a:buNone/>
            </a:pPr>
            <a:r>
              <a:rPr lang="en-US" sz="1200" b="1" dirty="0">
                <a:latin typeface="+mn-lt"/>
              </a:rPr>
              <a:t>        Header Row</a:t>
            </a:r>
            <a:r>
              <a:rPr lang="en-US" sz="1200" dirty="0">
                <a:latin typeface="+mn-lt"/>
              </a:rPr>
              <a:t> check box.</a:t>
            </a:r>
          </a:p>
          <a:p>
            <a:pPr>
              <a:buFont typeface="+mj-lt"/>
              <a:buNone/>
            </a:pPr>
            <a:endParaRPr lang="en-US" sz="1200" dirty="0">
              <a:latin typeface="+mn-lt"/>
            </a:endParaRPr>
          </a:p>
          <a:p>
            <a:pPr>
              <a:buFont typeface="+mj-lt"/>
              <a:buNone/>
            </a:pPr>
            <a:r>
              <a:rPr lang="en-US" sz="1200" dirty="0">
                <a:latin typeface="+mn-lt"/>
              </a:rPr>
              <a:t>3.</a:t>
            </a:r>
            <a:r>
              <a:rPr lang="en-US" sz="1200" baseline="0" dirty="0">
                <a:latin typeface="+mn-lt"/>
              </a:rPr>
              <a:t>   </a:t>
            </a:r>
            <a:r>
              <a:rPr lang="en-US" sz="1200" dirty="0">
                <a:latin typeface="+mn-lt"/>
              </a:rPr>
              <a:t>Add your header information.</a:t>
            </a:r>
          </a:p>
        </p:txBody>
      </p:sp>
      <p:graphicFrame>
        <p:nvGraphicFramePr>
          <p:cNvPr id="6" name="Table 5" title="header location on table"/>
          <p:cNvGraphicFramePr>
            <a:graphicFrameLocks noGrp="1"/>
          </p:cNvGraphicFramePr>
          <p:nvPr userDrawn="1">
            <p:extLst>
              <p:ext uri="{D42A27DB-BD31-4B8C-83A1-F6EECF244321}">
                <p14:modId xmlns:p14="http://schemas.microsoft.com/office/powerpoint/2010/main" val="1119833123"/>
              </p:ext>
            </p:extLst>
          </p:nvPr>
        </p:nvGraphicFramePr>
        <p:xfrm>
          <a:off x="4596825" y="2976772"/>
          <a:ext cx="3874575" cy="1849096"/>
        </p:xfrm>
        <a:graphic>
          <a:graphicData uri="http://schemas.openxmlformats.org/drawingml/2006/table">
            <a:tbl>
              <a:tblPr firstRow="1">
                <a:tableStyleId>{5C22544A-7EE6-4342-B048-85BDC9FD1C3A}</a:tableStyleId>
              </a:tblPr>
              <a:tblGrid>
                <a:gridCol w="998063">
                  <a:extLst>
                    <a:ext uri="{9D8B030D-6E8A-4147-A177-3AD203B41FA5}">
                      <a16:colId xmlns:a16="http://schemas.microsoft.com/office/drawing/2014/main" val="20000"/>
                    </a:ext>
                  </a:extLst>
                </a:gridCol>
                <a:gridCol w="852407">
                  <a:extLst>
                    <a:ext uri="{9D8B030D-6E8A-4147-A177-3AD203B41FA5}">
                      <a16:colId xmlns:a16="http://schemas.microsoft.com/office/drawing/2014/main" val="20001"/>
                    </a:ext>
                  </a:extLst>
                </a:gridCol>
                <a:gridCol w="474275">
                  <a:extLst>
                    <a:ext uri="{9D8B030D-6E8A-4147-A177-3AD203B41FA5}">
                      <a16:colId xmlns:a16="http://schemas.microsoft.com/office/drawing/2014/main" val="20002"/>
                    </a:ext>
                  </a:extLst>
                </a:gridCol>
                <a:gridCol w="774915">
                  <a:extLst>
                    <a:ext uri="{9D8B030D-6E8A-4147-A177-3AD203B41FA5}">
                      <a16:colId xmlns:a16="http://schemas.microsoft.com/office/drawing/2014/main" val="20003"/>
                    </a:ext>
                  </a:extLst>
                </a:gridCol>
                <a:gridCol w="774915">
                  <a:extLst>
                    <a:ext uri="{9D8B030D-6E8A-4147-A177-3AD203B41FA5}">
                      <a16:colId xmlns:a16="http://schemas.microsoft.com/office/drawing/2014/main" val="20004"/>
                    </a:ext>
                  </a:extLst>
                </a:gridCol>
              </a:tblGrid>
              <a:tr h="216153">
                <a:tc>
                  <a:txBody>
                    <a:bodyPr/>
                    <a:lstStyle/>
                    <a:p>
                      <a:r>
                        <a:rPr lang="en-US" sz="1200" dirty="0"/>
                        <a:t>Header 1</a:t>
                      </a:r>
                    </a:p>
                  </a:txBody>
                  <a:tcPr/>
                </a:tc>
                <a:tc>
                  <a:txBody>
                    <a:bodyPr/>
                    <a:lstStyle/>
                    <a:p>
                      <a:r>
                        <a:rPr lang="en-US" sz="1200" dirty="0"/>
                        <a:t>Header</a:t>
                      </a:r>
                      <a:r>
                        <a:rPr lang="en-US" sz="1200" baseline="0" dirty="0"/>
                        <a:t> 2</a:t>
                      </a:r>
                      <a:endParaRPr lang="en-US" sz="12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741656">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7" name="Picture 6" title="Header Row checkbox locatio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591" y="1747980"/>
            <a:ext cx="7768809" cy="995220"/>
          </a:xfrm>
          <a:prstGeom prst="rect">
            <a:avLst/>
          </a:prstGeom>
        </p:spPr>
      </p:pic>
      <p:sp>
        <p:nvSpPr>
          <p:cNvPr id="8" name="Oval 7"/>
          <p:cNvSpPr/>
          <p:nvPr userDrawn="1"/>
        </p:nvSpPr>
        <p:spPr>
          <a:xfrm>
            <a:off x="611385" y="1767009"/>
            <a:ext cx="1083096" cy="759215"/>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userDrawn="1"/>
        </p:nvSpPr>
        <p:spPr>
          <a:xfrm>
            <a:off x="4231581" y="2880253"/>
            <a:ext cx="4448013" cy="560170"/>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3790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crease Visibility">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549394" y="702440"/>
            <a:ext cx="80170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eaLnBrk="1" hangingPunct="1">
              <a:defRPr/>
            </a:pPr>
            <a:r>
              <a:rPr lang="en-US" altLang="en-US" sz="2800" dirty="0">
                <a:latin typeface="Adobe Garamond Pro" charset="0"/>
                <a:ea typeface="Adobe Garamond Pro" charset="0"/>
                <a:cs typeface="Adobe Garamond Pro" charset="0"/>
              </a:rPr>
              <a:t>INCREASE VISIBILITY FOR COLORBLIND </a:t>
            </a:r>
          </a:p>
          <a:p>
            <a:pPr eaLnBrk="1" hangingPunct="1">
              <a:defRPr/>
            </a:pPr>
            <a:r>
              <a:rPr lang="en-US" altLang="en-US" sz="2000" dirty="0">
                <a:latin typeface="+mn-lt"/>
                <a:ea typeface="Adobe Garamond Pro" charset="0"/>
                <a:cs typeface="Adobe Garamond Pro" charset="0"/>
              </a:rPr>
              <a:t>(This Layout is Read Only)</a:t>
            </a:r>
          </a:p>
        </p:txBody>
      </p:sp>
      <p:sp>
        <p:nvSpPr>
          <p:cNvPr id="11" name="Rectangle 10"/>
          <p:cNvSpPr/>
          <p:nvPr userDrawn="1"/>
        </p:nvSpPr>
        <p:spPr>
          <a:xfrm>
            <a:off x="549395" y="1775963"/>
            <a:ext cx="4332571" cy="2308324"/>
          </a:xfrm>
          <a:prstGeom prst="rect">
            <a:avLst/>
          </a:prstGeom>
        </p:spPr>
        <p:txBody>
          <a:bodyPr wrap="square">
            <a:spAutoFit/>
          </a:bodyPr>
          <a:lstStyle/>
          <a:p>
            <a:r>
              <a:rPr lang="en-US" sz="1200" b="1" dirty="0">
                <a:latin typeface="+mn-lt"/>
              </a:rPr>
              <a:t>Some things to</a:t>
            </a:r>
            <a:r>
              <a:rPr lang="en-US" sz="1200" b="1" baseline="0" dirty="0">
                <a:latin typeface="+mn-lt"/>
              </a:rPr>
              <a:t> keep in mind</a:t>
            </a:r>
            <a:r>
              <a:rPr lang="en-US" sz="1200" b="1" dirty="0">
                <a:latin typeface="+mn-lt"/>
              </a:rPr>
              <a:t>:</a:t>
            </a:r>
          </a:p>
          <a:p>
            <a:endParaRPr lang="en-US" sz="1200" b="1" dirty="0">
              <a:latin typeface="+mn-lt"/>
            </a:endParaRPr>
          </a:p>
          <a:p>
            <a:pPr marL="228600" indent="-228600">
              <a:buFont typeface="Arial" charset="0"/>
              <a:buAutoNum type="arabicPeriod"/>
            </a:pPr>
            <a:r>
              <a:rPr lang="en-US" sz="1200" dirty="0">
                <a:latin typeface="+mn-lt"/>
              </a:rPr>
              <a:t>Avoid using orange, red, and green in your template </a:t>
            </a:r>
          </a:p>
          <a:p>
            <a:pPr marL="0" indent="0">
              <a:buFont typeface="Arial" charset="0"/>
              <a:buNone/>
            </a:pPr>
            <a:r>
              <a:rPr lang="en-US" sz="1200" dirty="0">
                <a:latin typeface="+mn-lt"/>
              </a:rPr>
              <a:t>     and text.</a:t>
            </a:r>
          </a:p>
          <a:p>
            <a:pPr marL="228600" indent="-228600">
              <a:buFont typeface="Arial" charset="0"/>
              <a:buAutoNum type="arabicPeriod"/>
            </a:pPr>
            <a:endParaRPr lang="en-US" sz="1200" dirty="0">
              <a:latin typeface="+mn-lt"/>
            </a:endParaRPr>
          </a:p>
          <a:p>
            <a:pPr marL="228600" indent="-228600">
              <a:buFont typeface="Arial" charset="0"/>
              <a:buAutoNum type="arabicPeriod" startAt="2"/>
            </a:pPr>
            <a:r>
              <a:rPr lang="en-US" sz="1200" dirty="0">
                <a:latin typeface="+mn-lt"/>
              </a:rPr>
              <a:t>Use texture in graphs, instead of color, to highlight </a:t>
            </a:r>
          </a:p>
          <a:p>
            <a:pPr marL="0" indent="0">
              <a:buFont typeface="Arial" charset="0"/>
              <a:buNone/>
            </a:pPr>
            <a:r>
              <a:rPr lang="en-US" sz="1200" dirty="0">
                <a:latin typeface="+mn-lt"/>
              </a:rPr>
              <a:t>     points of interest.</a:t>
            </a:r>
          </a:p>
          <a:p>
            <a:pPr>
              <a:buFont typeface="Arial" charset="0"/>
              <a:buChar char="•"/>
            </a:pPr>
            <a:endParaRPr lang="en-US" sz="1200" dirty="0">
              <a:latin typeface="+mn-lt"/>
            </a:endParaRPr>
          </a:p>
          <a:p>
            <a:pPr marL="228600" indent="-228600">
              <a:buFont typeface="Arial" charset="0"/>
              <a:buAutoNum type="arabicPeriod" startAt="3"/>
            </a:pPr>
            <a:r>
              <a:rPr lang="en-US" sz="1200" dirty="0">
                <a:latin typeface="+mn-lt"/>
              </a:rPr>
              <a:t>Circle or use animation to highlight information, rather </a:t>
            </a:r>
          </a:p>
          <a:p>
            <a:pPr marL="0" indent="0">
              <a:buFont typeface="Arial" charset="0"/>
              <a:buNone/>
            </a:pPr>
            <a:r>
              <a:rPr lang="en-US" sz="1200" dirty="0">
                <a:latin typeface="+mn-lt"/>
              </a:rPr>
              <a:t>     than relying on laser pointers or color.</a:t>
            </a:r>
          </a:p>
          <a:p>
            <a:pPr>
              <a:buFont typeface="Arial" charset="0"/>
              <a:buChar char="•"/>
            </a:pPr>
            <a:endParaRPr lang="en-US" sz="1200" dirty="0">
              <a:latin typeface="+mn-lt"/>
            </a:endParaRPr>
          </a:p>
          <a:p>
            <a:pPr>
              <a:buFont typeface="Arial" charset="0"/>
              <a:buNone/>
            </a:pPr>
            <a:r>
              <a:rPr lang="en-US" sz="1200" dirty="0">
                <a:latin typeface="+mn-lt"/>
              </a:rPr>
              <a:t>4.</a:t>
            </a:r>
            <a:r>
              <a:rPr lang="en-US" sz="1200" baseline="0" dirty="0">
                <a:latin typeface="+mn-lt"/>
              </a:rPr>
              <a:t>  </a:t>
            </a:r>
            <a:r>
              <a:rPr lang="en-US" sz="1200" dirty="0">
                <a:latin typeface="+mn-lt"/>
              </a:rPr>
              <a:t>Keep the overall contrast in your presentation high.</a:t>
            </a:r>
          </a:p>
        </p:txBody>
      </p:sp>
      <p:graphicFrame>
        <p:nvGraphicFramePr>
          <p:cNvPr id="3" name="Chart 2" title="good example pie chart with blue, yellow, and a pattern"/>
          <p:cNvGraphicFramePr/>
          <p:nvPr userDrawn="1">
            <p:extLst>
              <p:ext uri="{D42A27DB-BD31-4B8C-83A1-F6EECF244321}">
                <p14:modId xmlns:p14="http://schemas.microsoft.com/office/powerpoint/2010/main" val="21967882"/>
              </p:ext>
            </p:extLst>
          </p:nvPr>
        </p:nvGraphicFramePr>
        <p:xfrm>
          <a:off x="4763668" y="3930317"/>
          <a:ext cx="3642395" cy="2342146"/>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userDrawn="1"/>
        </p:nvSpPr>
        <p:spPr>
          <a:xfrm>
            <a:off x="6143223" y="1533437"/>
            <a:ext cx="862884" cy="24252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title="Bad example pie chart with red, green, and orange"/>
          <p:cNvGraphicFramePr/>
          <p:nvPr userDrawn="1">
            <p:extLst>
              <p:ext uri="{D42A27DB-BD31-4B8C-83A1-F6EECF244321}">
                <p14:modId xmlns:p14="http://schemas.microsoft.com/office/powerpoint/2010/main" val="1358495945"/>
              </p:ext>
            </p:extLst>
          </p:nvPr>
        </p:nvGraphicFramePr>
        <p:xfrm>
          <a:off x="4763668" y="1398586"/>
          <a:ext cx="3642395" cy="2342146"/>
        </p:xfrm>
        <a:graphic>
          <a:graphicData uri="http://schemas.openxmlformats.org/drawingml/2006/chart">
            <c:chart xmlns:c="http://schemas.openxmlformats.org/drawingml/2006/chart" xmlns:r="http://schemas.openxmlformats.org/officeDocument/2006/relationships" r:id="rId3"/>
          </a:graphicData>
        </a:graphic>
      </p:graphicFrame>
      <p:sp>
        <p:nvSpPr>
          <p:cNvPr id="8" name="Parallelogram 7"/>
          <p:cNvSpPr/>
          <p:nvPr userDrawn="1"/>
        </p:nvSpPr>
        <p:spPr>
          <a:xfrm rot="1260000">
            <a:off x="8120319" y="4424129"/>
            <a:ext cx="281029" cy="856839"/>
          </a:xfrm>
          <a:prstGeom prst="parallelogram">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p:cNvSpPr/>
          <p:nvPr userDrawn="1"/>
        </p:nvSpPr>
        <p:spPr>
          <a:xfrm rot="11790822">
            <a:off x="7772742" y="5032607"/>
            <a:ext cx="469832" cy="188272"/>
          </a:xfrm>
          <a:prstGeom prst="parallelogram">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p:cNvSpPr/>
          <p:nvPr userDrawn="1"/>
        </p:nvSpPr>
        <p:spPr>
          <a:xfrm rot="1200000">
            <a:off x="7960606" y="2126044"/>
            <a:ext cx="283522" cy="774915"/>
          </a:xfrm>
          <a:prstGeom prst="parallelogram">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p:cNvSpPr/>
          <p:nvPr userDrawn="1"/>
        </p:nvSpPr>
        <p:spPr>
          <a:xfrm rot="-3240000">
            <a:off x="7940931" y="2137205"/>
            <a:ext cx="283522" cy="774915"/>
          </a:xfrm>
          <a:prstGeom prst="parallelogram">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21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i="0">
                <a:latin typeface="Times" pitchFamily="2"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D7ACC042-2475-E542-B8FB-32D4850554D7}" type="datetimeFigureOut">
              <a:rPr lang="en-US" smtClean="0"/>
              <a:pPr>
                <a:defRPr/>
              </a:pPr>
              <a:t>6/25/18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41084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286386A-4BC6-A94A-BF3F-B254E70048E1}" type="datetimeFigureOut">
              <a:rPr lang="en-US" smtClean="0"/>
              <a:pPr>
                <a:defRPr/>
              </a:pPr>
              <a:t>6/25/18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726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563906"/>
            <a:ext cx="7886700" cy="132556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024410"/>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024410"/>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47E66D2-5375-6748-A37C-E64E9B784F85}" type="datetimeFigureOut">
              <a:rPr lang="en-US" smtClean="0"/>
              <a:pPr>
                <a:defRPr/>
              </a:pPr>
              <a:t>6/25/18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6880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550654"/>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946206"/>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770118"/>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946206"/>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770118"/>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57EA4CC-D794-9A45-A1D9-5AFBD4F87F88}" type="datetimeFigureOut">
              <a:rPr lang="en-US" smtClean="0"/>
              <a:pPr>
                <a:defRPr/>
              </a:pPr>
              <a:t>6/25/18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5797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55D528C7-363A-604D-9974-21EDBD6CEC9A}" type="datetimeFigureOut">
              <a:rPr lang="en-US" smtClean="0"/>
              <a:pPr>
                <a:defRPr/>
              </a:pPr>
              <a:t>6/25/18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45715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09049FC-9E6D-5C4F-9AD3-AD168A8D3F69}" type="datetimeFigureOut">
              <a:rPr lang="en-US" smtClean="0"/>
              <a:pPr>
                <a:defRPr/>
              </a:pPr>
              <a:t>6/25/18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2020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6300D2-C644-5C44-865E-4199DD58BD41}" type="datetimeFigureOut">
              <a:rPr lang="en-US" smtClean="0"/>
              <a:pPr>
                <a:defRPr/>
              </a:pPr>
              <a:t>6/25/18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68266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E5DA522-264E-E947-8AC0-F5EFB3A87BD6}" type="datetimeFigureOut">
              <a:rPr lang="en-US" smtClean="0"/>
              <a:pPr>
                <a:defRPr/>
              </a:pPr>
              <a:t>6/25/18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73971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1">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484188"/>
            <a:ext cx="78867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dirty="0"/>
              <a:t>Slide Title</a:t>
            </a:r>
          </a:p>
        </p:txBody>
      </p:sp>
      <p:sp>
        <p:nvSpPr>
          <p:cNvPr id="1027" name="Text Placeholder 2"/>
          <p:cNvSpPr>
            <a:spLocks noGrp="1"/>
          </p:cNvSpPr>
          <p:nvPr>
            <p:ph type="body" idx="1"/>
          </p:nvPr>
        </p:nvSpPr>
        <p:spPr bwMode="auto">
          <a:xfrm>
            <a:off x="628650" y="1931988"/>
            <a:ext cx="78867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027475" y="6473459"/>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7354EB8-215C-3F4A-9C90-41B6E9D7CA1D}" type="datetimeFigureOut">
              <a:rPr lang="en-US" smtClean="0"/>
              <a:pPr>
                <a:defRPr/>
              </a:pPr>
              <a:t>6/25/18</a:t>
            </a:fld>
            <a:endParaRPr lang="en-US"/>
          </a:p>
        </p:txBody>
      </p:sp>
      <p:sp>
        <p:nvSpPr>
          <p:cNvPr id="5" name="Footer Placeholder 4"/>
          <p:cNvSpPr>
            <a:spLocks noGrp="1"/>
          </p:cNvSpPr>
          <p:nvPr>
            <p:ph type="ftr" sz="quarter" idx="3"/>
          </p:nvPr>
        </p:nvSpPr>
        <p:spPr>
          <a:xfrm>
            <a:off x="3157657" y="6465521"/>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23"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6" r:id="rId13"/>
    <p:sldLayoutId id="2147483724" r:id="rId14"/>
    <p:sldLayoutId id="2147483725" r:id="rId15"/>
    <p:sldLayoutId id="2147483727" r:id="rId16"/>
    <p:sldLayoutId id="2147483728" r:id="rId17"/>
    <p:sldLayoutId id="2147483729" r:id="rId18"/>
    <p:sldLayoutId id="2147483730" r:id="rId19"/>
  </p:sldLayoutIdLst>
  <p:txStyles>
    <p:titleStyle>
      <a:lvl1pPr algn="l" rtl="0" eaLnBrk="1" fontAlgn="base" hangingPunct="1">
        <a:lnSpc>
          <a:spcPct val="90000"/>
        </a:lnSpc>
        <a:spcBef>
          <a:spcPct val="0"/>
        </a:spcBef>
        <a:spcAft>
          <a:spcPct val="0"/>
        </a:spcAft>
        <a:defRPr sz="4400" kern="1200" cap="small" baseline="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cod.edu/it/blackboard/testgenerators.htm" TargetMode="External"/><Relationship Id="rId2" Type="http://schemas.openxmlformats.org/officeDocument/2006/relationships/hyperlink" Target="http://www.celt.iastate.edu/pdfs-docs/Bb/Best_Practices_Online_Testing_BbLearn.pdf" TargetMode="External"/><Relationship Id="rId1" Type="http://schemas.openxmlformats.org/officeDocument/2006/relationships/slideLayout" Target="../slideLayouts/slideLayout2.xml"/><Relationship Id="rId5" Type="http://schemas.openxmlformats.org/officeDocument/2006/relationships/hyperlink" Target="https://www.youtube.com/user/BlackboardTV" TargetMode="External"/><Relationship Id="rId4" Type="http://schemas.openxmlformats.org/officeDocument/2006/relationships/hyperlink" Target="https://help.blackboard.com/en-us/Learn/9.1_2014_04/Instructo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2.byui.edu/ATS/testgen.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2478" y="3996762"/>
            <a:ext cx="7000461" cy="907771"/>
          </a:xfrm>
        </p:spPr>
        <p:txBody>
          <a:bodyPr>
            <a:noAutofit/>
          </a:bodyPr>
          <a:lstStyle/>
          <a:p>
            <a:r>
              <a:rPr lang="en-US" sz="2400" dirty="0">
                <a:latin typeface="Times" pitchFamily="2" charset="0"/>
              </a:rPr>
              <a:t>The Do’s and Don’ts of Testing in Blackboard: </a:t>
            </a:r>
            <a:br>
              <a:rPr lang="en-US" sz="2400" dirty="0">
                <a:latin typeface="Times" pitchFamily="2" charset="0"/>
              </a:rPr>
            </a:br>
            <a:r>
              <a:rPr lang="en-US" sz="2400" dirty="0">
                <a:latin typeface="Times" pitchFamily="2" charset="0"/>
              </a:rPr>
              <a:t>Creating and Publishing your Assessments</a:t>
            </a:r>
          </a:p>
        </p:txBody>
      </p:sp>
      <p:sp>
        <p:nvSpPr>
          <p:cNvPr id="3" name="Subtitle 2"/>
          <p:cNvSpPr>
            <a:spLocks noGrp="1"/>
          </p:cNvSpPr>
          <p:nvPr>
            <p:ph type="subTitle" idx="1"/>
          </p:nvPr>
        </p:nvSpPr>
        <p:spPr/>
        <p:txBody>
          <a:bodyPr>
            <a:normAutofit fontScale="25000" lnSpcReduction="20000"/>
          </a:bodyPr>
          <a:lstStyle/>
          <a:p>
            <a:r>
              <a:rPr lang="en-US" sz="4800" dirty="0"/>
              <a:t>Lamar University – Center for Distance Education</a:t>
            </a:r>
          </a:p>
          <a:p>
            <a:endParaRPr lang="en-US" sz="3200" dirty="0"/>
          </a:p>
          <a:p>
            <a:r>
              <a:rPr lang="en-US" sz="4800" dirty="0"/>
              <a:t>Presenter:</a:t>
            </a:r>
          </a:p>
          <a:p>
            <a:r>
              <a:rPr lang="en-US" sz="4800" dirty="0"/>
              <a:t>Brandi Livingston</a:t>
            </a:r>
          </a:p>
        </p:txBody>
      </p:sp>
    </p:spTree>
    <p:extLst>
      <p:ext uri="{BB962C8B-B14F-4D97-AF65-F5344CB8AC3E}">
        <p14:creationId xmlns:p14="http://schemas.microsoft.com/office/powerpoint/2010/main" val="192180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Importing your Questions to the Test Canvas</a:t>
            </a:r>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a:t>Click the Upload Questions button</a:t>
            </a:r>
          </a:p>
          <a:p>
            <a:r>
              <a:rPr lang="en-US" sz="2400" dirty="0"/>
              <a:t>Click the Browse button, locate and select your file created by the Test Generator</a:t>
            </a:r>
          </a:p>
          <a:p>
            <a:r>
              <a:rPr lang="en-US" sz="2400" dirty="0"/>
              <a:t>Enter Points Per Question (This can always be updated or changed in the Test Canvas)</a:t>
            </a:r>
          </a:p>
          <a:p>
            <a:r>
              <a:rPr lang="en-US" sz="2400" dirty="0"/>
              <a:t>Here it is best to review test questions for possible errors after they are uploaded and BEFORE you deploy them. </a:t>
            </a:r>
          </a:p>
          <a:p>
            <a:r>
              <a:rPr lang="en-US" sz="2400" dirty="0"/>
              <a:t>You can edit and reorder questions as well as change their point values.</a:t>
            </a:r>
          </a:p>
          <a:p>
            <a:endParaRPr lang="en-US" dirty="0"/>
          </a:p>
        </p:txBody>
      </p:sp>
    </p:spTree>
    <p:extLst>
      <p:ext uri="{BB962C8B-B14F-4D97-AF65-F5344CB8AC3E}">
        <p14:creationId xmlns:p14="http://schemas.microsoft.com/office/powerpoint/2010/main" val="2443995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Deploying Your Assessment</a:t>
            </a:r>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a:t>After you create a test or survey, the next step is to deploy it—make it available—to users in your course.</a:t>
            </a:r>
          </a:p>
          <a:p>
            <a:r>
              <a:rPr lang="en-US" sz="2400" dirty="0"/>
              <a:t>This is a two-step process –   </a:t>
            </a:r>
          </a:p>
          <a:p>
            <a:pPr lvl="1"/>
            <a:r>
              <a:rPr lang="en-US" sz="2400" dirty="0"/>
              <a:t>Add the test to a course area</a:t>
            </a:r>
          </a:p>
          <a:p>
            <a:pPr lvl="1"/>
            <a:r>
              <a:rPr lang="en-US" sz="2400" dirty="0"/>
              <a:t>Make it available.</a:t>
            </a:r>
          </a:p>
          <a:p>
            <a:r>
              <a:rPr lang="en-US" sz="2400" dirty="0"/>
              <a:t>Navigate to the course area where you want to add a test or survey. On the action bar, point to Assessments and click Test. </a:t>
            </a:r>
          </a:p>
          <a:p>
            <a:r>
              <a:rPr lang="en-US" sz="2400" dirty="0"/>
              <a:t>Select a test from the Add Test list. Click Submit. </a:t>
            </a:r>
          </a:p>
          <a:p>
            <a:r>
              <a:rPr lang="en-US" sz="2400" dirty="0"/>
              <a:t>The Test Options page appears.</a:t>
            </a:r>
          </a:p>
          <a:p>
            <a:endParaRPr lang="en-US" dirty="0"/>
          </a:p>
        </p:txBody>
      </p:sp>
    </p:spTree>
    <p:extLst>
      <p:ext uri="{BB962C8B-B14F-4D97-AF65-F5344CB8AC3E}">
        <p14:creationId xmlns:p14="http://schemas.microsoft.com/office/powerpoint/2010/main" val="414110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3021"/>
            <a:ext cx="7772400" cy="1456267"/>
          </a:xfrm>
        </p:spPr>
        <p:txBody>
          <a:bodyPr>
            <a:normAutofit/>
          </a:bodyPr>
          <a:lstStyle/>
          <a:p>
            <a:pPr algn="ctr"/>
            <a:r>
              <a:rPr lang="en-US" sz="3600" dirty="0"/>
              <a:t>Deploying Your Assessment</a:t>
            </a:r>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a:t>Unavailable and deleted tests differ in the following ways:</a:t>
            </a:r>
          </a:p>
          <a:p>
            <a:pPr lvl="1"/>
            <a:r>
              <a:rPr lang="en-US" sz="2400" dirty="0"/>
              <a:t>Unavailable tests deployed in a content area do not appear to students. When Edit Mode is ON, instructors and course builders can see unavailable tests. </a:t>
            </a:r>
          </a:p>
          <a:p>
            <a:pPr lvl="1"/>
            <a:r>
              <a:rPr lang="en-US" sz="2400" dirty="0"/>
              <a:t>If you delete a test from a content area in your course, it is removed from that location. You can deploy it again as needed. You can deploy each test in one location only.</a:t>
            </a:r>
          </a:p>
          <a:p>
            <a:pPr lvl="1"/>
            <a:r>
              <a:rPr lang="en-US" sz="2400" dirty="0"/>
              <a:t>If you delete a test from the Tests, Surveys, and Pools areas, it is permanently deleted from your course. This is irreversible. </a:t>
            </a:r>
          </a:p>
          <a:p>
            <a:pPr lvl="1"/>
            <a:endParaRPr lang="en-US" dirty="0"/>
          </a:p>
          <a:p>
            <a:endParaRPr lang="en-US" dirty="0"/>
          </a:p>
        </p:txBody>
      </p:sp>
    </p:spTree>
    <p:extLst>
      <p:ext uri="{BB962C8B-B14F-4D97-AF65-F5344CB8AC3E}">
        <p14:creationId xmlns:p14="http://schemas.microsoft.com/office/powerpoint/2010/main" val="412555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Test Options</a:t>
            </a:r>
          </a:p>
        </p:txBody>
      </p:sp>
      <p:sp>
        <p:nvSpPr>
          <p:cNvPr id="2" name="Content Placeholder 1"/>
          <p:cNvSpPr>
            <a:spLocks noGrp="1"/>
          </p:cNvSpPr>
          <p:nvPr>
            <p:ph idx="1"/>
          </p:nvPr>
        </p:nvSpPr>
        <p:spPr>
          <a:xfrm>
            <a:off x="457200" y="2142068"/>
            <a:ext cx="7772400" cy="4715932"/>
          </a:xfrm>
        </p:spPr>
        <p:txBody>
          <a:bodyPr>
            <a:normAutofit/>
          </a:bodyPr>
          <a:lstStyle/>
          <a:p>
            <a:r>
              <a:rPr lang="en-US" dirty="0"/>
              <a:t> </a:t>
            </a:r>
            <a:r>
              <a:rPr lang="en-US" sz="2400" dirty="0"/>
              <a:t>Test Information</a:t>
            </a:r>
          </a:p>
          <a:p>
            <a:pPr lvl="1"/>
            <a:r>
              <a:rPr lang="en-US" sz="2400" dirty="0"/>
              <a:t>Enter a description. The description will give students information about the test.</a:t>
            </a:r>
          </a:p>
          <a:p>
            <a:pPr lvl="1"/>
            <a:r>
              <a:rPr lang="en-US" sz="2400" dirty="0"/>
              <a:t>The Test Instructions were set when the test was built. This will explain any special instructions students need to take the test</a:t>
            </a:r>
          </a:p>
          <a:p>
            <a:pPr lvl="1"/>
            <a:r>
              <a:rPr lang="en-US" sz="2400" dirty="0"/>
              <a:t>The Open Test in new window is defaulted to no. It is not necessary to change.</a:t>
            </a:r>
          </a:p>
          <a:p>
            <a:endParaRPr lang="en-US" sz="2400" dirty="0"/>
          </a:p>
          <a:p>
            <a:pPr lvl="1"/>
            <a:endParaRPr lang="en-US" dirty="0"/>
          </a:p>
        </p:txBody>
      </p:sp>
    </p:spTree>
    <p:extLst>
      <p:ext uri="{BB962C8B-B14F-4D97-AF65-F5344CB8AC3E}">
        <p14:creationId xmlns:p14="http://schemas.microsoft.com/office/powerpoint/2010/main" val="67687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442"/>
            <a:ext cx="7772400" cy="1456267"/>
          </a:xfrm>
        </p:spPr>
        <p:txBody>
          <a:bodyPr>
            <a:normAutofit/>
          </a:bodyPr>
          <a:lstStyle/>
          <a:p>
            <a:pPr algn="ctr"/>
            <a:r>
              <a:rPr lang="en-US" sz="3600" dirty="0"/>
              <a:t>Test Options</a:t>
            </a:r>
          </a:p>
        </p:txBody>
      </p:sp>
      <p:sp>
        <p:nvSpPr>
          <p:cNvPr id="2" name="Content Placeholder 1"/>
          <p:cNvSpPr>
            <a:spLocks noGrp="1"/>
          </p:cNvSpPr>
          <p:nvPr>
            <p:ph idx="1"/>
          </p:nvPr>
        </p:nvSpPr>
        <p:spPr>
          <a:xfrm>
            <a:off x="457200" y="1202076"/>
            <a:ext cx="7772400" cy="5655924"/>
          </a:xfrm>
        </p:spPr>
        <p:txBody>
          <a:bodyPr>
            <a:noAutofit/>
          </a:bodyPr>
          <a:lstStyle/>
          <a:p>
            <a:r>
              <a:rPr lang="en-US" sz="2400" dirty="0"/>
              <a:t>Test Availability</a:t>
            </a:r>
          </a:p>
          <a:p>
            <a:pPr lvl="1"/>
            <a:r>
              <a:rPr lang="en-US" sz="2400" dirty="0"/>
              <a:t>Make the link available – This must always be set to YES!</a:t>
            </a:r>
          </a:p>
          <a:p>
            <a:pPr lvl="1"/>
            <a:r>
              <a:rPr lang="en-US" sz="2400" dirty="0"/>
              <a:t>Choose whether you would like to make an announcement for this test.</a:t>
            </a:r>
          </a:p>
          <a:p>
            <a:pPr lvl="1"/>
            <a:r>
              <a:rPr lang="en-US" sz="2400" dirty="0"/>
              <a:t>Multiple Attempts – </a:t>
            </a:r>
          </a:p>
          <a:p>
            <a:pPr lvl="2"/>
            <a:r>
              <a:rPr lang="en-US" sz="2400" dirty="0"/>
              <a:t>Unlimited or a specific number of attempts</a:t>
            </a:r>
          </a:p>
          <a:p>
            <a:pPr lvl="1"/>
            <a:r>
              <a:rPr lang="en-US" sz="2400" dirty="0"/>
              <a:t>Score attempts using-&gt; If you choose to offer multiple attempts you must choose an option from the list.</a:t>
            </a:r>
          </a:p>
          <a:p>
            <a:pPr lvl="2"/>
            <a:r>
              <a:rPr lang="en-US" sz="2400" dirty="0"/>
              <a:t>Last graded attempt, highest grade, lowest grade, first graded attempt, or Average of graded attempts</a:t>
            </a:r>
          </a:p>
        </p:txBody>
      </p:sp>
    </p:spTree>
    <p:extLst>
      <p:ext uri="{BB962C8B-B14F-4D97-AF65-F5344CB8AC3E}">
        <p14:creationId xmlns:p14="http://schemas.microsoft.com/office/powerpoint/2010/main" val="401244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Test Options</a:t>
            </a:r>
          </a:p>
        </p:txBody>
      </p:sp>
      <p:sp>
        <p:nvSpPr>
          <p:cNvPr id="2" name="Content Placeholder 1"/>
          <p:cNvSpPr>
            <a:spLocks noGrp="1"/>
          </p:cNvSpPr>
          <p:nvPr>
            <p:ph idx="1"/>
          </p:nvPr>
        </p:nvSpPr>
        <p:spPr>
          <a:xfrm>
            <a:off x="685800" y="1809750"/>
            <a:ext cx="7772400" cy="4715932"/>
          </a:xfrm>
        </p:spPr>
        <p:txBody>
          <a:bodyPr>
            <a:normAutofit/>
          </a:bodyPr>
          <a:lstStyle/>
          <a:p>
            <a:pPr lvl="1"/>
            <a:r>
              <a:rPr lang="en-US" sz="2400" dirty="0"/>
              <a:t>Force completion – DO NOT USE!</a:t>
            </a:r>
          </a:p>
          <a:p>
            <a:pPr lvl="1"/>
            <a:r>
              <a:rPr lang="en-US" sz="2400" dirty="0"/>
              <a:t>Set Timer – Enter time and set Auto-Submit. Generally we set this to ON.</a:t>
            </a:r>
          </a:p>
          <a:p>
            <a:pPr lvl="1"/>
            <a:r>
              <a:rPr lang="en-US" sz="2400" dirty="0"/>
              <a:t>Display After/Until – Here you will set the availability of the test link. This determines the time frame of the link being visible to students. This is optional. You can limit test availability to a specific time period with the Display After and Display Until dates and times. If the link to a test is available, but neither date is set, it is immediately and always available.</a:t>
            </a:r>
          </a:p>
          <a:p>
            <a:pPr lvl="1"/>
            <a:r>
              <a:rPr lang="en-US" sz="2400" dirty="0"/>
              <a:t>Password – Seldom used.</a:t>
            </a:r>
          </a:p>
        </p:txBody>
      </p:sp>
    </p:spTree>
    <p:extLst>
      <p:ext uri="{BB962C8B-B14F-4D97-AF65-F5344CB8AC3E}">
        <p14:creationId xmlns:p14="http://schemas.microsoft.com/office/powerpoint/2010/main" val="343054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Test Options</a:t>
            </a:r>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a:t>Test Availability Exceptions – Add a user or group of users that need special exceptions for the test</a:t>
            </a:r>
          </a:p>
          <a:p>
            <a:pPr lvl="1"/>
            <a:r>
              <a:rPr lang="en-US" sz="2400" dirty="0"/>
              <a:t>Adjust number of attempts</a:t>
            </a:r>
          </a:p>
          <a:p>
            <a:pPr lvl="1"/>
            <a:r>
              <a:rPr lang="en-US" sz="2400" dirty="0"/>
              <a:t>Adjust time allotted for the test</a:t>
            </a:r>
          </a:p>
          <a:p>
            <a:pPr lvl="1"/>
            <a:r>
              <a:rPr lang="en-US" sz="2400" dirty="0"/>
              <a:t>Adjust availability of the test</a:t>
            </a:r>
          </a:p>
          <a:p>
            <a:r>
              <a:rPr lang="en-US" sz="2400" dirty="0"/>
              <a:t>Due Date – Set the date the assessment is due. Optionally, do not allow students to take a test once the due date has passed. </a:t>
            </a:r>
          </a:p>
        </p:txBody>
      </p:sp>
    </p:spTree>
    <p:extLst>
      <p:ext uri="{BB962C8B-B14F-4D97-AF65-F5344CB8AC3E}">
        <p14:creationId xmlns:p14="http://schemas.microsoft.com/office/powerpoint/2010/main" val="2035398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Test Options</a:t>
            </a:r>
          </a:p>
        </p:txBody>
      </p:sp>
      <p:sp>
        <p:nvSpPr>
          <p:cNvPr id="2" name="Content Placeholder 1"/>
          <p:cNvSpPr>
            <a:spLocks noGrp="1"/>
          </p:cNvSpPr>
          <p:nvPr>
            <p:ph idx="1"/>
          </p:nvPr>
        </p:nvSpPr>
        <p:spPr>
          <a:xfrm>
            <a:off x="685800" y="1809750"/>
            <a:ext cx="7772400" cy="4715932"/>
          </a:xfrm>
        </p:spPr>
        <p:txBody>
          <a:bodyPr>
            <a:normAutofit lnSpcReduction="10000"/>
          </a:bodyPr>
          <a:lstStyle/>
          <a:p>
            <a:r>
              <a:rPr lang="en-US" sz="2400" dirty="0"/>
              <a:t>Self- Assessment Options – This is a feature that is seldom used. Leave the default unless you are not using it for a grade.</a:t>
            </a:r>
          </a:p>
          <a:p>
            <a:r>
              <a:rPr lang="en-US" sz="2400" dirty="0"/>
              <a:t>Show Test Results and Feedback to Students – Test results and feedback are available to students after they complete a test.</a:t>
            </a:r>
          </a:p>
          <a:p>
            <a:pPr lvl="1"/>
            <a:r>
              <a:rPr lang="en-US" sz="2400" dirty="0"/>
              <a:t>Set up two rules to show results and feedback. Each rule specifies when and what to show to students; such as scores, answers, and feedback.</a:t>
            </a:r>
          </a:p>
          <a:p>
            <a:r>
              <a:rPr lang="en-US" sz="2400" dirty="0"/>
              <a:t>Test Presentation – </a:t>
            </a:r>
          </a:p>
          <a:p>
            <a:pPr lvl="1"/>
            <a:r>
              <a:rPr lang="en-US" sz="2400" dirty="0"/>
              <a:t>All at Once vs. One at a time</a:t>
            </a:r>
          </a:p>
          <a:p>
            <a:pPr lvl="1"/>
            <a:r>
              <a:rPr lang="en-US" sz="2400" dirty="0"/>
              <a:t>Prohibit Backtracking</a:t>
            </a:r>
          </a:p>
          <a:p>
            <a:pPr lvl="1"/>
            <a:r>
              <a:rPr lang="en-US" sz="2400" dirty="0"/>
              <a:t>Randomize Questions</a:t>
            </a:r>
          </a:p>
          <a:p>
            <a:pPr marL="0" indent="0">
              <a:buNone/>
            </a:pPr>
            <a:endParaRPr lang="en-US" dirty="0"/>
          </a:p>
          <a:p>
            <a:pPr lvl="1"/>
            <a:endParaRPr lang="en-US" dirty="0"/>
          </a:p>
        </p:txBody>
      </p:sp>
    </p:spTree>
    <p:extLst>
      <p:ext uri="{BB962C8B-B14F-4D97-AF65-F5344CB8AC3E}">
        <p14:creationId xmlns:p14="http://schemas.microsoft.com/office/powerpoint/2010/main" val="282419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Exporting and Importing an Existing Assessments</a:t>
            </a:r>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a:t>It is possible to export a Test or Pool from one of your courses and import it into another.</a:t>
            </a:r>
          </a:p>
          <a:p>
            <a:r>
              <a:rPr lang="en-US" sz="2400" dirty="0"/>
              <a:t>This would be helpful if you have multiple sections of the same course in which you might be using the same tests or pools of questions.</a:t>
            </a:r>
          </a:p>
          <a:p>
            <a:r>
              <a:rPr lang="en-US" sz="2400" dirty="0"/>
              <a:t>In the Test or Pool area, select Export to Local Computer from the contextual menu of the test you want to duplicate in other sections.</a:t>
            </a:r>
          </a:p>
          <a:p>
            <a:r>
              <a:rPr lang="en-US" sz="2400" dirty="0"/>
              <a:t>Go to the next course and choose Import Test, then Browse My Computer. Select the previously exported file.</a:t>
            </a:r>
          </a:p>
        </p:txBody>
      </p:sp>
    </p:spTree>
    <p:extLst>
      <p:ext uri="{BB962C8B-B14F-4D97-AF65-F5344CB8AC3E}">
        <p14:creationId xmlns:p14="http://schemas.microsoft.com/office/powerpoint/2010/main" val="4002003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Do’s and Don’ts</a:t>
            </a:r>
          </a:p>
        </p:txBody>
      </p:sp>
      <p:sp>
        <p:nvSpPr>
          <p:cNvPr id="2" name="Content Placeholder 1"/>
          <p:cNvSpPr>
            <a:spLocks noGrp="1"/>
          </p:cNvSpPr>
          <p:nvPr>
            <p:ph idx="1"/>
          </p:nvPr>
        </p:nvSpPr>
        <p:spPr>
          <a:xfrm>
            <a:off x="457200" y="2142068"/>
            <a:ext cx="7772400" cy="4715932"/>
          </a:xfrm>
        </p:spPr>
        <p:txBody>
          <a:bodyPr>
            <a:noAutofit/>
          </a:bodyPr>
          <a:lstStyle/>
          <a:p>
            <a:r>
              <a:rPr lang="en-US" sz="2400" dirty="0"/>
              <a:t>It’s a good idea to title each quiz or exam with a unique identifying name. For example, instead of Test 1, try a topic or chapter based name.</a:t>
            </a:r>
          </a:p>
          <a:p>
            <a:r>
              <a:rPr lang="en-US" sz="2400" dirty="0"/>
              <a:t>It is recommended that your tests not last more than 45-60 minutes because of connectivity issues.</a:t>
            </a:r>
          </a:p>
          <a:p>
            <a:r>
              <a:rPr lang="en-US" sz="2400" dirty="0"/>
              <a:t>Be sure to make the link available!!!</a:t>
            </a:r>
          </a:p>
          <a:p>
            <a:r>
              <a:rPr lang="en-US" sz="2400" dirty="0"/>
              <a:t>Your test instructions should clearly state all constraints and options. For example, let them know if only one or multiple attempts are allowed, if backtracking is permitted, and if there is a time limit.</a:t>
            </a:r>
          </a:p>
        </p:txBody>
      </p:sp>
    </p:spTree>
    <p:extLst>
      <p:ext uri="{BB962C8B-B14F-4D97-AF65-F5344CB8AC3E}">
        <p14:creationId xmlns:p14="http://schemas.microsoft.com/office/powerpoint/2010/main" val="428913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193" y="308225"/>
            <a:ext cx="9061807" cy="1757643"/>
          </a:xfrm>
        </p:spPr>
        <p:txBody>
          <a:bodyPr>
            <a:normAutofit/>
          </a:bodyPr>
          <a:lstStyle/>
          <a:p>
            <a:pPr algn="ctr"/>
            <a:r>
              <a:rPr lang="en-US" sz="4000" dirty="0"/>
              <a:t>Create and Publish an Assessment</a:t>
            </a:r>
          </a:p>
        </p:txBody>
      </p:sp>
      <p:sp>
        <p:nvSpPr>
          <p:cNvPr id="2" name="Content Placeholder 1"/>
          <p:cNvSpPr>
            <a:spLocks noGrp="1"/>
          </p:cNvSpPr>
          <p:nvPr>
            <p:ph idx="1"/>
          </p:nvPr>
        </p:nvSpPr>
        <p:spPr>
          <a:xfrm>
            <a:off x="457200" y="1869897"/>
            <a:ext cx="7772400" cy="4988103"/>
          </a:xfrm>
        </p:spPr>
        <p:txBody>
          <a:bodyPr>
            <a:normAutofit/>
          </a:bodyPr>
          <a:lstStyle/>
          <a:p>
            <a:r>
              <a:rPr lang="en-US" sz="2400" dirty="0">
                <a:latin typeface="Calibri" panose="020F0502020204030204" pitchFamily="34" charset="0"/>
                <a:cs typeface="Calibri" panose="020F0502020204030204" pitchFamily="34" charset="0"/>
              </a:rPr>
              <a:t>Determine if you want to build a test or a pool</a:t>
            </a:r>
          </a:p>
          <a:p>
            <a:r>
              <a:rPr lang="en-US" sz="2400" dirty="0">
                <a:latin typeface="Calibri" panose="020F0502020204030204" pitchFamily="34" charset="0"/>
                <a:cs typeface="Calibri" panose="020F0502020204030204" pitchFamily="34" charset="0"/>
              </a:rPr>
              <a:t>Upload existing questions or create new questions on the test canvas</a:t>
            </a:r>
          </a:p>
          <a:p>
            <a:r>
              <a:rPr lang="en-US" sz="2400" dirty="0">
                <a:latin typeface="Calibri" panose="020F0502020204030204" pitchFamily="34" charset="0"/>
                <a:cs typeface="Calibri" panose="020F0502020204030204" pitchFamily="34" charset="0"/>
              </a:rPr>
              <a:t>Set Question Settings</a:t>
            </a:r>
          </a:p>
          <a:p>
            <a:r>
              <a:rPr lang="en-US" sz="2400" dirty="0">
                <a:latin typeface="Calibri" panose="020F0502020204030204" pitchFamily="34" charset="0"/>
                <a:cs typeface="Calibri" panose="020F0502020204030204" pitchFamily="34" charset="0"/>
              </a:rPr>
              <a:t>Deploy test and set Test Options</a:t>
            </a:r>
          </a:p>
          <a:p>
            <a:endParaRPr lang="en-US" dirty="0"/>
          </a:p>
        </p:txBody>
      </p:sp>
    </p:spTree>
    <p:extLst>
      <p:ext uri="{BB962C8B-B14F-4D97-AF65-F5344CB8AC3E}">
        <p14:creationId xmlns:p14="http://schemas.microsoft.com/office/powerpoint/2010/main" val="3340450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Do’s and Don’ts</a:t>
            </a:r>
          </a:p>
        </p:txBody>
      </p:sp>
      <p:sp>
        <p:nvSpPr>
          <p:cNvPr id="2" name="Content Placeholder 1"/>
          <p:cNvSpPr>
            <a:spLocks noGrp="1"/>
          </p:cNvSpPr>
          <p:nvPr>
            <p:ph idx="1"/>
          </p:nvPr>
        </p:nvSpPr>
        <p:spPr>
          <a:xfrm>
            <a:off x="628650" y="1809750"/>
            <a:ext cx="7772400" cy="4715932"/>
          </a:xfrm>
        </p:spPr>
        <p:txBody>
          <a:bodyPr>
            <a:noAutofit/>
          </a:bodyPr>
          <a:lstStyle/>
          <a:p>
            <a:r>
              <a:rPr lang="en-US" sz="2400" dirty="0"/>
              <a:t>We strongly recommend unselecting the Force Completion checkbox for tests. </a:t>
            </a:r>
          </a:p>
          <a:p>
            <a:pPr lvl="1"/>
            <a:r>
              <a:rPr lang="en-US" sz="2400" dirty="0"/>
              <a:t>If a student inadvertently exits or is timed out of a test they cannot return to complete the test. This feature does not serve as a good substitute for an enforced timer.</a:t>
            </a:r>
          </a:p>
          <a:p>
            <a:pPr lvl="1"/>
            <a:r>
              <a:rPr lang="en-US" sz="2400" dirty="0"/>
              <a:t>In addition, if checked, this option will clear the students saved answers should they exit the test or lose their internet connection. Leaving this option unchecked will allow a student to reenter the exam; reducing the chance their answers are lost if disconnected during the test.</a:t>
            </a:r>
          </a:p>
        </p:txBody>
      </p:sp>
    </p:spTree>
    <p:extLst>
      <p:ext uri="{BB962C8B-B14F-4D97-AF65-F5344CB8AC3E}">
        <p14:creationId xmlns:p14="http://schemas.microsoft.com/office/powerpoint/2010/main" val="4155828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Do’s and Don’ts</a:t>
            </a:r>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a:t>It’s recommended that you select the One at a Time option when choosing how test questions are displayed to students.</a:t>
            </a:r>
          </a:p>
          <a:p>
            <a:pPr lvl="1"/>
            <a:r>
              <a:rPr lang="en-US" sz="2400" dirty="0"/>
              <a:t>This option requires the student to save each answer as they move from one question to the next.</a:t>
            </a:r>
          </a:p>
          <a:p>
            <a:pPr lvl="1"/>
            <a:r>
              <a:rPr lang="en-US" sz="2400" dirty="0"/>
              <a:t>This can help a student avoid losing their work if their test session is interrupted.</a:t>
            </a:r>
          </a:p>
          <a:p>
            <a:r>
              <a:rPr lang="en-US" sz="2400" dirty="0"/>
              <a:t>Unless you need to have the students see their test in a new, separate browser window, select the No radio button for Open in New Window.</a:t>
            </a:r>
          </a:p>
          <a:p>
            <a:pPr marL="0" indent="0">
              <a:buNone/>
            </a:pPr>
            <a:endParaRPr lang="en-US" dirty="0"/>
          </a:p>
        </p:txBody>
      </p:sp>
    </p:spTree>
    <p:extLst>
      <p:ext uri="{BB962C8B-B14F-4D97-AF65-F5344CB8AC3E}">
        <p14:creationId xmlns:p14="http://schemas.microsoft.com/office/powerpoint/2010/main" val="619624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Do’s and Don’ts</a:t>
            </a:r>
          </a:p>
        </p:txBody>
      </p:sp>
      <p:sp>
        <p:nvSpPr>
          <p:cNvPr id="2" name="Content Placeholder 1"/>
          <p:cNvSpPr>
            <a:spLocks noGrp="1"/>
          </p:cNvSpPr>
          <p:nvPr>
            <p:ph idx="1"/>
          </p:nvPr>
        </p:nvSpPr>
        <p:spPr>
          <a:xfrm>
            <a:off x="457200" y="2142068"/>
            <a:ext cx="7772400" cy="4715932"/>
          </a:xfrm>
        </p:spPr>
        <p:txBody>
          <a:bodyPr>
            <a:normAutofit/>
          </a:bodyPr>
          <a:lstStyle/>
          <a:p>
            <a:r>
              <a:rPr lang="en-US" sz="2400" b="1" dirty="0"/>
              <a:t>Please check your questions before you deploy them!!!</a:t>
            </a:r>
          </a:p>
          <a:p>
            <a:r>
              <a:rPr lang="en-US" sz="2400" b="1" dirty="0"/>
              <a:t>Warning - </a:t>
            </a:r>
            <a:r>
              <a:rPr lang="en-US" sz="2400" dirty="0"/>
              <a:t>If students are in the process of taking a test or have already taken a test, questions cannot be changed except for minor text editing, for example to correct typos. Attempting to change the number of points for a question, adding or removing answers, adding or removing feedback, or changing attached files could invalidate existing test attempts and corrupt the entire assessment and its Grade Center entries.</a:t>
            </a:r>
          </a:p>
          <a:p>
            <a:pPr marL="0" indent="0">
              <a:buNone/>
            </a:pPr>
            <a:endParaRPr lang="en-US" dirty="0"/>
          </a:p>
          <a:p>
            <a:endParaRPr lang="en-US" dirty="0"/>
          </a:p>
        </p:txBody>
      </p:sp>
    </p:spTree>
    <p:extLst>
      <p:ext uri="{BB962C8B-B14F-4D97-AF65-F5344CB8AC3E}">
        <p14:creationId xmlns:p14="http://schemas.microsoft.com/office/powerpoint/2010/main" val="137305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Do’s and Don’ts</a:t>
            </a:r>
          </a:p>
        </p:txBody>
      </p:sp>
      <p:sp>
        <p:nvSpPr>
          <p:cNvPr id="2" name="Content Placeholder 1"/>
          <p:cNvSpPr>
            <a:spLocks noGrp="1"/>
          </p:cNvSpPr>
          <p:nvPr>
            <p:ph idx="1"/>
          </p:nvPr>
        </p:nvSpPr>
        <p:spPr>
          <a:xfrm>
            <a:off x="457200" y="2142068"/>
            <a:ext cx="7772400" cy="4715932"/>
          </a:xfrm>
        </p:spPr>
        <p:txBody>
          <a:bodyPr>
            <a:noAutofit/>
          </a:bodyPr>
          <a:lstStyle/>
          <a:p>
            <a:r>
              <a:rPr lang="en-US" sz="2400" dirty="0"/>
              <a:t>Help your students identify and solve technical issues before actual online tests begin.</a:t>
            </a:r>
          </a:p>
          <a:p>
            <a:pPr lvl="1"/>
            <a:r>
              <a:rPr lang="en-US" sz="2400" dirty="0"/>
              <a:t>Encourage students to save answers frequently when taking tests to help prevent time-outs, especially on long exams or when you display the test all at once.</a:t>
            </a:r>
          </a:p>
          <a:p>
            <a:pPr lvl="1"/>
            <a:r>
              <a:rPr lang="en-US" sz="2400" dirty="0"/>
              <a:t>Encourage students to use the latest version of Firefox and make sure Java and Flash are always up to date. </a:t>
            </a:r>
          </a:p>
          <a:p>
            <a:pPr lvl="1"/>
            <a:r>
              <a:rPr lang="en-US" sz="2400" dirty="0"/>
              <a:t>Make sure they don’t use their browser’s back, forward and refresh buttons during a test. Users should only use arrows within the test window.</a:t>
            </a:r>
          </a:p>
        </p:txBody>
      </p:sp>
    </p:spTree>
    <p:extLst>
      <p:ext uri="{BB962C8B-B14F-4D97-AF65-F5344CB8AC3E}">
        <p14:creationId xmlns:p14="http://schemas.microsoft.com/office/powerpoint/2010/main" val="3310896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600" dirty="0"/>
              <a:t>Resources</a:t>
            </a:r>
          </a:p>
        </p:txBody>
      </p:sp>
      <p:sp>
        <p:nvSpPr>
          <p:cNvPr id="2" name="Content Placeholder 1"/>
          <p:cNvSpPr>
            <a:spLocks noGrp="1"/>
          </p:cNvSpPr>
          <p:nvPr>
            <p:ph idx="1"/>
          </p:nvPr>
        </p:nvSpPr>
        <p:spPr>
          <a:xfrm>
            <a:off x="685800" y="1745559"/>
            <a:ext cx="7772400" cy="4715932"/>
          </a:xfrm>
        </p:spPr>
        <p:txBody>
          <a:bodyPr>
            <a:normAutofit/>
          </a:bodyPr>
          <a:lstStyle/>
          <a:p>
            <a:r>
              <a:rPr lang="en-US" sz="2400" dirty="0"/>
              <a:t>Instructors, CELT. Iowa State University, Center for Excellence in Learning and Teaching. </a:t>
            </a:r>
            <a:r>
              <a:rPr lang="en-US" sz="2400" i="1" dirty="0"/>
              <a:t>Best Practices for On-Line Testing in Blackboard Learn</a:t>
            </a:r>
            <a:r>
              <a:rPr lang="en-US" sz="2400" dirty="0"/>
              <a:t>. Retrieved from </a:t>
            </a:r>
            <a:r>
              <a:rPr lang="en-US" sz="2400" dirty="0">
                <a:hlinkClick r:id="rId2"/>
              </a:rPr>
              <a:t>http://www.celt.iastate.edu/pdfs-docs/Bb/Best_Practices_Online_Testing_BbLearn.pdf</a:t>
            </a:r>
            <a:endParaRPr lang="en-US" sz="2400" dirty="0"/>
          </a:p>
          <a:p>
            <a:r>
              <a:rPr lang="en-US" sz="2400" dirty="0"/>
              <a:t>Other Test Generators can be found here: </a:t>
            </a:r>
            <a:r>
              <a:rPr lang="en-US" sz="2400" dirty="0">
                <a:hlinkClick r:id="rId3"/>
              </a:rPr>
              <a:t>http://www.cod.edu/it/blackboard/testgenerators.htm</a:t>
            </a:r>
            <a:endParaRPr lang="en-US" sz="2400" dirty="0"/>
          </a:p>
          <a:p>
            <a:r>
              <a:rPr lang="en-US" sz="2400" dirty="0"/>
              <a:t>Blackboard, Inc. </a:t>
            </a:r>
            <a:r>
              <a:rPr lang="en-US" sz="2400" i="1" dirty="0"/>
              <a:t>Blackboard Help</a:t>
            </a:r>
            <a:r>
              <a:rPr lang="en-US" sz="2400" dirty="0"/>
              <a:t>. Retrieved from </a:t>
            </a:r>
            <a:r>
              <a:rPr lang="en-US" sz="2400" dirty="0">
                <a:hlinkClick r:id="rId4"/>
              </a:rPr>
              <a:t>https://help.blackboard.com/en-us/Learn/9.1_2014_04/Instructor</a:t>
            </a:r>
            <a:endParaRPr lang="en-US" sz="2400" dirty="0"/>
          </a:p>
          <a:p>
            <a:r>
              <a:rPr lang="en-US" sz="2400" dirty="0"/>
              <a:t>Blackboard, Inc. channel on YouTube!</a:t>
            </a:r>
          </a:p>
          <a:p>
            <a:pPr marL="301943" lvl="1" indent="0">
              <a:buNone/>
            </a:pPr>
            <a:r>
              <a:rPr lang="en-US" sz="2400" dirty="0">
                <a:hlinkClick r:id="rId5"/>
              </a:rPr>
              <a:t>https://www.youtube.com/user/BlackboardTV</a:t>
            </a:r>
            <a:endParaRPr lang="en-US" sz="2400" dirty="0"/>
          </a:p>
          <a:p>
            <a:endParaRPr lang="en-US" dirty="0"/>
          </a:p>
          <a:p>
            <a:endParaRPr lang="en-US" dirty="0"/>
          </a:p>
        </p:txBody>
      </p:sp>
    </p:spTree>
    <p:extLst>
      <p:ext uri="{BB962C8B-B14F-4D97-AF65-F5344CB8AC3E}">
        <p14:creationId xmlns:p14="http://schemas.microsoft.com/office/powerpoint/2010/main" val="328869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901" y="256854"/>
            <a:ext cx="7772400" cy="1695998"/>
          </a:xfrm>
        </p:spPr>
        <p:txBody>
          <a:bodyPr>
            <a:normAutofit/>
          </a:bodyPr>
          <a:lstStyle/>
          <a:p>
            <a:pPr algn="ctr"/>
            <a:r>
              <a:rPr lang="en-US" sz="4000" dirty="0"/>
              <a:t>Test or a Pool?</a:t>
            </a:r>
          </a:p>
        </p:txBody>
      </p:sp>
      <p:sp>
        <p:nvSpPr>
          <p:cNvPr id="2" name="Content Placeholder 1"/>
          <p:cNvSpPr>
            <a:spLocks noGrp="1"/>
          </p:cNvSpPr>
          <p:nvPr>
            <p:ph idx="1"/>
          </p:nvPr>
        </p:nvSpPr>
        <p:spPr>
          <a:xfrm>
            <a:off x="457200" y="1571946"/>
            <a:ext cx="7772400" cy="5286054"/>
          </a:xfrm>
        </p:spPr>
        <p:txBody>
          <a:bodyPr>
            <a:noAutofit/>
          </a:bodyPr>
          <a:lstStyle/>
          <a:p>
            <a:r>
              <a:rPr lang="en-US" sz="2400" dirty="0"/>
              <a:t>Tests - Tests are sets of questions that are graded to measure student performance. Test results are reviewed in the Grade Center. Note that some question types are not automatically graded.</a:t>
            </a:r>
          </a:p>
          <a:p>
            <a:r>
              <a:rPr lang="en-US" sz="2400" dirty="0"/>
              <a:t>Pools - Pools are sets of questions that can be added to any Test or Survey. Pools are useful for storing questions and reusing them in more than one Test or Survey. </a:t>
            </a:r>
          </a:p>
        </p:txBody>
      </p:sp>
    </p:spTree>
    <p:extLst>
      <p:ext uri="{BB962C8B-B14F-4D97-AF65-F5344CB8AC3E}">
        <p14:creationId xmlns:p14="http://schemas.microsoft.com/office/powerpoint/2010/main" val="305053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5488"/>
            <a:ext cx="7772400" cy="1456267"/>
          </a:xfrm>
        </p:spPr>
        <p:txBody>
          <a:bodyPr>
            <a:normAutofit/>
          </a:bodyPr>
          <a:lstStyle/>
          <a:p>
            <a:pPr algn="ctr"/>
            <a:r>
              <a:rPr lang="en-US" sz="3600" dirty="0"/>
              <a:t>Build a Test or Pool</a:t>
            </a:r>
          </a:p>
        </p:txBody>
      </p:sp>
      <p:sp>
        <p:nvSpPr>
          <p:cNvPr id="2" name="Content Placeholder 1"/>
          <p:cNvSpPr>
            <a:spLocks noGrp="1"/>
          </p:cNvSpPr>
          <p:nvPr>
            <p:ph idx="1"/>
          </p:nvPr>
        </p:nvSpPr>
        <p:spPr>
          <a:xfrm>
            <a:off x="457200" y="1431017"/>
            <a:ext cx="7772400" cy="5111393"/>
          </a:xfrm>
        </p:spPr>
        <p:txBody>
          <a:bodyPr>
            <a:normAutofit lnSpcReduction="10000"/>
          </a:bodyPr>
          <a:lstStyle/>
          <a:p>
            <a:endParaRPr lang="en-US" sz="3300" dirty="0"/>
          </a:p>
          <a:p>
            <a:r>
              <a:rPr lang="en-US" sz="2800" dirty="0"/>
              <a:t>Go to your Course.</a:t>
            </a:r>
          </a:p>
          <a:p>
            <a:r>
              <a:rPr lang="en-US" sz="2800" dirty="0"/>
              <a:t>Click Course Tools in the Course Management Control Panel</a:t>
            </a:r>
          </a:p>
          <a:p>
            <a:r>
              <a:rPr lang="en-US" sz="2800" dirty="0"/>
              <a:t>Click Tests, Surveys, and Pools</a:t>
            </a:r>
          </a:p>
          <a:p>
            <a:r>
              <a:rPr lang="en-US" sz="2800" dirty="0"/>
              <a:t>Click on Tests or Pools</a:t>
            </a:r>
          </a:p>
          <a:p>
            <a:r>
              <a:rPr lang="en-US" sz="2800" dirty="0"/>
              <a:t>Click the Build Test (Build Pool) button</a:t>
            </a:r>
          </a:p>
          <a:p>
            <a:r>
              <a:rPr lang="en-US" sz="2800" dirty="0"/>
              <a:t>On the Test/Pool Information page, enter a test/pool name (required field) and click submit. Optional test information such as a Description or Instructions can be entered here.</a:t>
            </a:r>
          </a:p>
          <a:p>
            <a:endParaRPr lang="en-US" dirty="0"/>
          </a:p>
          <a:p>
            <a:endParaRPr lang="en-US" dirty="0"/>
          </a:p>
        </p:txBody>
      </p:sp>
    </p:spTree>
    <p:extLst>
      <p:ext uri="{BB962C8B-B14F-4D97-AF65-F5344CB8AC3E}">
        <p14:creationId xmlns:p14="http://schemas.microsoft.com/office/powerpoint/2010/main" val="342327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t>Test Canvas</a:t>
            </a:r>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a:t>The Test Canvas allows you to add and edit questions, add question sets or random blocks, reorder questions, and review the test.</a:t>
            </a:r>
          </a:p>
          <a:p>
            <a:r>
              <a:rPr lang="en-US" sz="2400" dirty="0"/>
              <a:t>Click the Create Question button to choose from a variety of question types and manually add them to the Test Canvas.</a:t>
            </a:r>
          </a:p>
          <a:p>
            <a:r>
              <a:rPr lang="en-US" sz="2400" dirty="0"/>
              <a:t>Click the Reuse Question button to insert a Random Block or Random Set of questions from an existing Pool</a:t>
            </a:r>
          </a:p>
        </p:txBody>
      </p:sp>
    </p:spTree>
    <p:extLst>
      <p:ext uri="{BB962C8B-B14F-4D97-AF65-F5344CB8AC3E}">
        <p14:creationId xmlns:p14="http://schemas.microsoft.com/office/powerpoint/2010/main" val="411534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3021"/>
            <a:ext cx="7772400" cy="1456267"/>
          </a:xfrm>
        </p:spPr>
        <p:txBody>
          <a:bodyPr>
            <a:normAutofit/>
          </a:bodyPr>
          <a:lstStyle/>
          <a:p>
            <a:pPr algn="ctr"/>
            <a:r>
              <a:rPr lang="en-US" sz="3600" dirty="0"/>
              <a:t>Using a Test Generator</a:t>
            </a:r>
          </a:p>
        </p:txBody>
      </p:sp>
      <p:sp>
        <p:nvSpPr>
          <p:cNvPr id="2" name="Content Placeholder 1"/>
          <p:cNvSpPr>
            <a:spLocks noGrp="1"/>
          </p:cNvSpPr>
          <p:nvPr>
            <p:ph idx="1"/>
          </p:nvPr>
        </p:nvSpPr>
        <p:spPr>
          <a:xfrm>
            <a:off x="457200" y="1819288"/>
            <a:ext cx="7772400" cy="5038712"/>
          </a:xfrm>
        </p:spPr>
        <p:txBody>
          <a:bodyPr>
            <a:noAutofit/>
          </a:bodyPr>
          <a:lstStyle/>
          <a:p>
            <a:r>
              <a:rPr lang="en-US" sz="2400" dirty="0"/>
              <a:t>You can write questions offline in a specially formatted text (shown in the following slides) or Word file and upload it into Blackboard. </a:t>
            </a:r>
          </a:p>
          <a:p>
            <a:r>
              <a:rPr lang="en-US" sz="2400" dirty="0"/>
              <a:t>Once you have formatted your questions, you will select all, copy and then paste into the Test Generator. </a:t>
            </a:r>
          </a:p>
          <a:p>
            <a:pPr lvl="1"/>
            <a:r>
              <a:rPr lang="en-US" sz="2400" dirty="0"/>
              <a:t>We recommend using the Test Generator found here: </a:t>
            </a:r>
            <a:r>
              <a:rPr lang="en-US" sz="2400" dirty="0">
                <a:hlinkClick r:id="rId2"/>
              </a:rPr>
              <a:t>http://www2.byui.edu/ATS/testgen.htm</a:t>
            </a:r>
            <a:endParaRPr lang="en-US" sz="2400" dirty="0"/>
          </a:p>
          <a:p>
            <a:r>
              <a:rPr lang="en-US" sz="2400" dirty="0"/>
              <a:t>You will be prompted with a pop-up box to save the file. Save to the downloads folder or desktop in order to find it easily. You will use this file to upload your questions into the test or pool you built.</a:t>
            </a:r>
          </a:p>
        </p:txBody>
      </p:sp>
    </p:spTree>
    <p:extLst>
      <p:ext uri="{BB962C8B-B14F-4D97-AF65-F5344CB8AC3E}">
        <p14:creationId xmlns:p14="http://schemas.microsoft.com/office/powerpoint/2010/main" val="171974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3021"/>
            <a:ext cx="7772400" cy="1456267"/>
          </a:xfrm>
        </p:spPr>
        <p:txBody>
          <a:bodyPr>
            <a:normAutofit/>
          </a:bodyPr>
          <a:lstStyle/>
          <a:p>
            <a:pPr algn="ctr"/>
            <a:r>
              <a:rPr lang="en-US" sz="3600"/>
              <a:t>SAMPLE TEST FORMAT</a:t>
            </a:r>
            <a:endParaRPr lang="en-US" sz="3600" dirty="0"/>
          </a:p>
        </p:txBody>
      </p:sp>
      <p:sp>
        <p:nvSpPr>
          <p:cNvPr id="2" name="Content Placeholder 1"/>
          <p:cNvSpPr>
            <a:spLocks noGrp="1"/>
          </p:cNvSpPr>
          <p:nvPr>
            <p:ph idx="1"/>
          </p:nvPr>
        </p:nvSpPr>
        <p:spPr>
          <a:xfrm>
            <a:off x="873303" y="1819288"/>
            <a:ext cx="7356297" cy="4279187"/>
          </a:xfrm>
        </p:spPr>
        <p:txBody>
          <a:bodyPr>
            <a:noAutofit/>
          </a:bodyPr>
          <a:lstStyle/>
          <a:p>
            <a:pPr marL="0" indent="0" algn="ctr">
              <a:buNone/>
            </a:pPr>
            <a:r>
              <a:rPr lang="en-US" sz="2400" b="1" dirty="0"/>
              <a:t>Short answer/essay:</a:t>
            </a:r>
          </a:p>
          <a:p>
            <a:pPr marL="0" indent="0">
              <a:buNone/>
            </a:pPr>
            <a:r>
              <a:rPr lang="en-US" sz="2400" dirty="0"/>
              <a:t>1. List, in detail, the steps to find out how much RAM is on your computer.  Do the same to explain how to find out how what operating system you are currently running.</a:t>
            </a:r>
          </a:p>
          <a:p>
            <a:pPr marL="0" indent="0">
              <a:buNone/>
            </a:pPr>
            <a:r>
              <a:rPr lang="en-US" sz="2400" dirty="0"/>
              <a:t>2.  Attach your concept map, which organizes the geographic characteristics of Spain. (Include the five different regions of Spain: </a:t>
            </a:r>
            <a:r>
              <a:rPr lang="en-US" sz="2400" dirty="0" err="1"/>
              <a:t>Castilla</a:t>
            </a:r>
            <a:r>
              <a:rPr lang="en-US" sz="2400" dirty="0"/>
              <a:t>, </a:t>
            </a:r>
            <a:r>
              <a:rPr lang="en-US" sz="2400" dirty="0" err="1"/>
              <a:t>Andalucia</a:t>
            </a:r>
            <a:r>
              <a:rPr lang="en-US" sz="2400" dirty="0"/>
              <a:t>, Catalan, Galicia and El </a:t>
            </a:r>
            <a:r>
              <a:rPr lang="en-US" sz="2400" dirty="0" err="1"/>
              <a:t>Pais</a:t>
            </a:r>
            <a:r>
              <a:rPr lang="en-US" sz="2400" dirty="0"/>
              <a:t> </a:t>
            </a:r>
            <a:r>
              <a:rPr lang="en-US" sz="2400" dirty="0" err="1"/>
              <a:t>Basco</a:t>
            </a:r>
            <a:r>
              <a:rPr lang="en-US" sz="2400" dirty="0"/>
              <a:t>.)</a:t>
            </a:r>
          </a:p>
        </p:txBody>
      </p:sp>
    </p:spTree>
    <p:extLst>
      <p:ext uri="{BB962C8B-B14F-4D97-AF65-F5344CB8AC3E}">
        <p14:creationId xmlns:p14="http://schemas.microsoft.com/office/powerpoint/2010/main" val="347676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1" y="366951"/>
            <a:ext cx="7772400" cy="1456267"/>
          </a:xfrm>
        </p:spPr>
        <p:txBody>
          <a:bodyPr>
            <a:normAutofit/>
          </a:bodyPr>
          <a:lstStyle/>
          <a:p>
            <a:pPr algn="ctr"/>
            <a:r>
              <a:rPr lang="en-US" sz="3600"/>
              <a:t>SAMPLE TEST FORMAT</a:t>
            </a:r>
            <a:endParaRPr lang="en-US" sz="3600" dirty="0"/>
          </a:p>
        </p:txBody>
      </p:sp>
      <p:sp>
        <p:nvSpPr>
          <p:cNvPr id="2" name="Content Placeholder 1"/>
          <p:cNvSpPr>
            <a:spLocks noGrp="1"/>
          </p:cNvSpPr>
          <p:nvPr>
            <p:ph sz="half" idx="1"/>
          </p:nvPr>
        </p:nvSpPr>
        <p:spPr>
          <a:xfrm>
            <a:off x="457201" y="1823218"/>
            <a:ext cx="3813048" cy="3649134"/>
          </a:xfrm>
        </p:spPr>
        <p:txBody>
          <a:bodyPr>
            <a:noAutofit/>
          </a:bodyPr>
          <a:lstStyle/>
          <a:p>
            <a:pPr marL="0" indent="0">
              <a:buNone/>
            </a:pPr>
            <a:endParaRPr lang="en-US" sz="2400" dirty="0"/>
          </a:p>
          <a:p>
            <a:pPr marL="0" indent="0" algn="ctr">
              <a:buNone/>
            </a:pPr>
            <a:r>
              <a:rPr lang="en-US" sz="2400" b="1" dirty="0"/>
              <a:t>Multiple Choice</a:t>
            </a:r>
          </a:p>
          <a:p>
            <a:pPr marL="0" indent="0">
              <a:buNone/>
            </a:pPr>
            <a:r>
              <a:rPr lang="en-US" sz="2400" dirty="0"/>
              <a:t>3. Phototypesetting was superior to automated typesetting because it was</a:t>
            </a:r>
          </a:p>
          <a:p>
            <a:pPr marL="0" indent="0">
              <a:buNone/>
            </a:pPr>
            <a:r>
              <a:rPr lang="en-US" sz="2400" dirty="0"/>
              <a:t>a. Easier</a:t>
            </a:r>
          </a:p>
          <a:p>
            <a:pPr marL="0" indent="0">
              <a:buNone/>
            </a:pPr>
            <a:r>
              <a:rPr lang="en-US" sz="2400" dirty="0"/>
              <a:t>b. Faster</a:t>
            </a:r>
          </a:p>
          <a:p>
            <a:pPr marL="0" indent="0">
              <a:buNone/>
            </a:pPr>
            <a:r>
              <a:rPr lang="en-US" sz="2400" dirty="0"/>
              <a:t>c. More flexible</a:t>
            </a:r>
          </a:p>
          <a:p>
            <a:pPr marL="0" indent="0">
              <a:buNone/>
            </a:pPr>
            <a:r>
              <a:rPr lang="en-US" sz="2400" dirty="0"/>
              <a:t>*d. All of the above</a:t>
            </a:r>
          </a:p>
          <a:p>
            <a:pPr marL="0" indent="0">
              <a:buNone/>
            </a:pPr>
            <a:r>
              <a:rPr lang="en-US" sz="2400" dirty="0"/>
              <a:t> </a:t>
            </a:r>
          </a:p>
          <a:p>
            <a:pPr marL="0" indent="0">
              <a:buNone/>
            </a:pPr>
            <a:endParaRPr lang="en-US" sz="2400" dirty="0"/>
          </a:p>
        </p:txBody>
      </p:sp>
      <p:sp>
        <p:nvSpPr>
          <p:cNvPr id="4" name="Content Placeholder 3"/>
          <p:cNvSpPr>
            <a:spLocks noGrp="1"/>
          </p:cNvSpPr>
          <p:nvPr>
            <p:ph sz="half" idx="2"/>
          </p:nvPr>
        </p:nvSpPr>
        <p:spPr>
          <a:xfrm>
            <a:off x="4270249" y="2276542"/>
            <a:ext cx="4583609" cy="3649133"/>
          </a:xfrm>
        </p:spPr>
        <p:txBody>
          <a:bodyPr>
            <a:noAutofit/>
          </a:bodyPr>
          <a:lstStyle/>
          <a:p>
            <a:pPr marL="0" indent="0" algn="ctr">
              <a:buNone/>
            </a:pPr>
            <a:r>
              <a:rPr lang="en-US" sz="2400" b="1" dirty="0"/>
              <a:t>Multiple answer</a:t>
            </a:r>
          </a:p>
          <a:p>
            <a:pPr marL="0" indent="0">
              <a:buNone/>
            </a:pPr>
            <a:r>
              <a:rPr lang="en-US" sz="2400" dirty="0"/>
              <a:t>4. One needs a desktop publishing program to:</a:t>
            </a:r>
          </a:p>
          <a:p>
            <a:pPr marL="0" indent="0">
              <a:buNone/>
            </a:pPr>
            <a:r>
              <a:rPr lang="en-US" sz="2400" dirty="0"/>
              <a:t>*a. use different fonts</a:t>
            </a:r>
          </a:p>
          <a:p>
            <a:pPr marL="0" indent="0">
              <a:buNone/>
            </a:pPr>
            <a:r>
              <a:rPr lang="en-US" sz="2400" dirty="0"/>
              <a:t>*b. create different page layouts</a:t>
            </a:r>
          </a:p>
          <a:p>
            <a:pPr marL="0" indent="0">
              <a:buNone/>
            </a:pPr>
            <a:r>
              <a:rPr lang="en-US" sz="2400" dirty="0"/>
              <a:t>c. Shop on eBay</a:t>
            </a:r>
          </a:p>
          <a:p>
            <a:pPr marL="0" indent="0">
              <a:buNone/>
            </a:pPr>
            <a:r>
              <a:rPr lang="en-US" sz="2400" dirty="0"/>
              <a:t>*d. combine art and text on a page</a:t>
            </a:r>
          </a:p>
        </p:txBody>
      </p:sp>
    </p:spTree>
    <p:extLst>
      <p:ext uri="{BB962C8B-B14F-4D97-AF65-F5344CB8AC3E}">
        <p14:creationId xmlns:p14="http://schemas.microsoft.com/office/powerpoint/2010/main" val="378134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1" y="366951"/>
            <a:ext cx="7772400" cy="1456267"/>
          </a:xfrm>
        </p:spPr>
        <p:txBody>
          <a:bodyPr>
            <a:normAutofit/>
          </a:bodyPr>
          <a:lstStyle/>
          <a:p>
            <a:pPr algn="ctr"/>
            <a:r>
              <a:rPr lang="en-US" sz="3600"/>
              <a:t>SAMPLE TEST FORMAT</a:t>
            </a:r>
            <a:endParaRPr lang="en-US" sz="3600" dirty="0"/>
          </a:p>
        </p:txBody>
      </p:sp>
      <p:sp>
        <p:nvSpPr>
          <p:cNvPr id="2" name="Content Placeholder 1"/>
          <p:cNvSpPr>
            <a:spLocks noGrp="1"/>
          </p:cNvSpPr>
          <p:nvPr>
            <p:ph sz="half" idx="1"/>
          </p:nvPr>
        </p:nvSpPr>
        <p:spPr>
          <a:xfrm>
            <a:off x="297950" y="1344502"/>
            <a:ext cx="4118602" cy="3649134"/>
          </a:xfrm>
        </p:spPr>
        <p:txBody>
          <a:bodyPr>
            <a:noAutofit/>
          </a:bodyPr>
          <a:lstStyle/>
          <a:p>
            <a:pPr marL="0" indent="0">
              <a:buNone/>
            </a:pPr>
            <a:endParaRPr lang="en-US" sz="2400" dirty="0"/>
          </a:p>
          <a:p>
            <a:pPr marL="0" indent="0" algn="ctr">
              <a:buNone/>
            </a:pPr>
            <a:r>
              <a:rPr lang="en-US" sz="2400" b="1" dirty="0"/>
              <a:t>Ordering</a:t>
            </a:r>
          </a:p>
          <a:p>
            <a:pPr marL="0" indent="0">
              <a:buNone/>
            </a:pPr>
            <a:r>
              <a:rPr lang="en-US" sz="2400" dirty="0"/>
              <a:t>5. Put the following famous battles in order of occurrence.</a:t>
            </a:r>
          </a:p>
          <a:p>
            <a:pPr marL="0" indent="0">
              <a:buNone/>
            </a:pPr>
            <a:r>
              <a:rPr lang="en-US" sz="2400" dirty="0"/>
              <a:t>Battle of Hastings	   1</a:t>
            </a:r>
          </a:p>
          <a:p>
            <a:pPr marL="0" indent="0">
              <a:buNone/>
            </a:pPr>
            <a:r>
              <a:rPr lang="en-US" sz="2400" dirty="0"/>
              <a:t>Battle of Yorktown	   2</a:t>
            </a:r>
          </a:p>
          <a:p>
            <a:pPr marL="0" indent="0">
              <a:buNone/>
            </a:pPr>
            <a:r>
              <a:rPr lang="en-US" sz="2400" dirty="0"/>
              <a:t>Gettysburg		   3</a:t>
            </a:r>
          </a:p>
          <a:p>
            <a:pPr marL="0" indent="0">
              <a:buNone/>
            </a:pPr>
            <a:r>
              <a:rPr lang="en-US" sz="2400" dirty="0"/>
              <a:t>Battle of the Somme  4</a:t>
            </a:r>
          </a:p>
          <a:p>
            <a:pPr marL="0" indent="0">
              <a:buNone/>
            </a:pPr>
            <a:r>
              <a:rPr lang="en-US" sz="2400" dirty="0"/>
              <a:t>D-Day			   5</a:t>
            </a:r>
          </a:p>
          <a:p>
            <a:pPr marL="0" indent="0">
              <a:buNone/>
            </a:pPr>
            <a:r>
              <a:rPr lang="en-US" sz="2400" dirty="0"/>
              <a:t> </a:t>
            </a:r>
          </a:p>
          <a:p>
            <a:pPr marL="0" indent="0">
              <a:buNone/>
            </a:pPr>
            <a:endParaRPr lang="en-US" sz="2400" dirty="0"/>
          </a:p>
        </p:txBody>
      </p:sp>
      <p:sp>
        <p:nvSpPr>
          <p:cNvPr id="4" name="Content Placeholder 3"/>
          <p:cNvSpPr>
            <a:spLocks noGrp="1"/>
          </p:cNvSpPr>
          <p:nvPr>
            <p:ph sz="half" idx="2"/>
          </p:nvPr>
        </p:nvSpPr>
        <p:spPr>
          <a:xfrm>
            <a:off x="4416552" y="1823218"/>
            <a:ext cx="4480867" cy="4464566"/>
          </a:xfrm>
        </p:spPr>
        <p:txBody>
          <a:bodyPr>
            <a:normAutofit/>
          </a:bodyPr>
          <a:lstStyle/>
          <a:p>
            <a:pPr marL="0" indent="0" algn="ctr">
              <a:buNone/>
            </a:pPr>
            <a:r>
              <a:rPr lang="en-US" sz="2400" b="1" dirty="0"/>
              <a:t>Matching</a:t>
            </a:r>
          </a:p>
          <a:p>
            <a:pPr marL="0" indent="0">
              <a:buNone/>
            </a:pPr>
            <a:r>
              <a:rPr lang="en-US" sz="2400" dirty="0"/>
              <a:t>6. Match the famous battles and the year they were fought.</a:t>
            </a:r>
          </a:p>
          <a:p>
            <a:pPr marL="0" indent="0">
              <a:buNone/>
            </a:pPr>
            <a:r>
              <a:rPr lang="en-US" sz="2400" dirty="0"/>
              <a:t>Battle of Hastings		1066</a:t>
            </a:r>
          </a:p>
          <a:p>
            <a:pPr marL="0" indent="0">
              <a:buNone/>
            </a:pPr>
            <a:r>
              <a:rPr lang="en-US" sz="2400" dirty="0"/>
              <a:t>Gettysburg				1863</a:t>
            </a:r>
          </a:p>
          <a:p>
            <a:pPr marL="0" indent="0">
              <a:buNone/>
            </a:pPr>
            <a:r>
              <a:rPr lang="en-US" sz="2400" dirty="0"/>
              <a:t>Battle of Somme		1917</a:t>
            </a:r>
          </a:p>
        </p:txBody>
      </p:sp>
    </p:spTree>
    <p:extLst>
      <p:ext uri="{BB962C8B-B14F-4D97-AF65-F5344CB8AC3E}">
        <p14:creationId xmlns:p14="http://schemas.microsoft.com/office/powerpoint/2010/main" val="14479512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gineer Template 12-11-15" id="{B7AD173B-B426-3446-B999-50BF125E5457}" vid="{09928A5D-836A-9F47-A55C-C6F3ED918A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Engineer Template 12-11-15</Template>
  <TotalTime>550</TotalTime>
  <Words>1833</Words>
  <Application>Microsoft Macintosh PowerPoint</Application>
  <PresentationFormat>Letter Paper (8.5x11 in)</PresentationFormat>
  <Paragraphs>148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Adobe Garamond Pro</vt:lpstr>
      <vt:lpstr>Arial</vt:lpstr>
      <vt:lpstr>Calibri</vt:lpstr>
      <vt:lpstr>Calibri Light</vt:lpstr>
      <vt:lpstr>Garamond</vt:lpstr>
      <vt:lpstr>Times</vt:lpstr>
      <vt:lpstr>Trebuchet MS</vt:lpstr>
      <vt:lpstr>Office Theme</vt:lpstr>
      <vt:lpstr>The Do’s and Don’ts of Testing in Blackboard:  Creating and Publishing your Assessments</vt:lpstr>
      <vt:lpstr>Create and Publish an Assessment</vt:lpstr>
      <vt:lpstr>Test or a Pool?</vt:lpstr>
      <vt:lpstr>Build a Test or Pool</vt:lpstr>
      <vt:lpstr>Test Canvas</vt:lpstr>
      <vt:lpstr>Using a Test Generator</vt:lpstr>
      <vt:lpstr>SAMPLE TEST FORMAT</vt:lpstr>
      <vt:lpstr>SAMPLE TEST FORMAT</vt:lpstr>
      <vt:lpstr>SAMPLE TEST FORMAT</vt:lpstr>
      <vt:lpstr>Importing your Questions to the Test Canvas</vt:lpstr>
      <vt:lpstr>Deploying Your Assessment</vt:lpstr>
      <vt:lpstr>Deploying Your Assessment</vt:lpstr>
      <vt:lpstr>Test Options</vt:lpstr>
      <vt:lpstr>Test Options</vt:lpstr>
      <vt:lpstr>Test Options</vt:lpstr>
      <vt:lpstr>Test Options</vt:lpstr>
      <vt:lpstr>Test Options</vt:lpstr>
      <vt:lpstr>Exporting and Importing an Existing Assessments</vt:lpstr>
      <vt:lpstr>Do’s and Don’ts</vt:lpstr>
      <vt:lpstr>Do’s and Don’ts</vt:lpstr>
      <vt:lpstr>Do’s and Don’ts</vt:lpstr>
      <vt:lpstr>Do’s and Don’ts</vt:lpstr>
      <vt:lpstr>Do’s and Don’ts</vt:lpstr>
      <vt:lpstr>Resources</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Kendall M Wilkerson</dc:creator>
  <cp:lastModifiedBy>Timothy L Smith</cp:lastModifiedBy>
  <cp:revision>46</cp:revision>
  <cp:lastPrinted>2015-12-15T20:09:59Z</cp:lastPrinted>
  <dcterms:created xsi:type="dcterms:W3CDTF">2015-12-15T15:13:44Z</dcterms:created>
  <dcterms:modified xsi:type="dcterms:W3CDTF">2018-06-25T20:19:13Z</dcterms:modified>
</cp:coreProperties>
</file>