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082"/>
    <a:srgbClr val="0808CA"/>
    <a:srgbClr val="3333CC"/>
    <a:srgbClr val="5E14CA"/>
    <a:srgbClr val="6600FF"/>
    <a:srgbClr val="660066"/>
    <a:srgbClr val="6E3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1FF56-3B7E-483E-819B-2C25C7FB3F25}" v="13" dt="2023-02-01T04:07:08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9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right" userId="bccfda1137edcd6a" providerId="LiveId" clId="{0321FF56-3B7E-483E-819B-2C25C7FB3F25}"/>
    <pc:docChg chg="undo custSel modSld">
      <pc:chgData name="Andrew Bright" userId="bccfda1137edcd6a" providerId="LiveId" clId="{0321FF56-3B7E-483E-819B-2C25C7FB3F25}" dt="2023-02-01T04:09:18.502" v="2469" actId="1076"/>
      <pc:docMkLst>
        <pc:docMk/>
      </pc:docMkLst>
      <pc:sldChg chg="addSp modSp mod">
        <pc:chgData name="Andrew Bright" userId="bccfda1137edcd6a" providerId="LiveId" clId="{0321FF56-3B7E-483E-819B-2C25C7FB3F25}" dt="2023-02-01T04:09:18.502" v="2469" actId="1076"/>
        <pc:sldMkLst>
          <pc:docMk/>
          <pc:sldMk cId="942328231" sldId="257"/>
        </pc:sldMkLst>
        <pc:spChg chg="add mod">
          <ac:chgData name="Andrew Bright" userId="bccfda1137edcd6a" providerId="LiveId" clId="{0321FF56-3B7E-483E-819B-2C25C7FB3F25}" dt="2023-02-01T04:09:09.624" v="2466" actId="1076"/>
          <ac:spMkLst>
            <pc:docMk/>
            <pc:sldMk cId="942328231" sldId="257"/>
            <ac:spMk id="13" creationId="{6CA776AA-4F45-1DAC-B39D-3DE946FAADAE}"/>
          </ac:spMkLst>
        </pc:spChg>
        <pc:spChg chg="add mod">
          <ac:chgData name="Andrew Bright" userId="bccfda1137edcd6a" providerId="LiveId" clId="{0321FF56-3B7E-483E-819B-2C25C7FB3F25}" dt="2023-02-01T04:09:18.502" v="2469" actId="1076"/>
          <ac:spMkLst>
            <pc:docMk/>
            <pc:sldMk cId="942328231" sldId="257"/>
            <ac:spMk id="14" creationId="{5A1F1433-8158-3452-9CE4-774C743B4DDB}"/>
          </ac:spMkLst>
        </pc:spChg>
        <pc:spChg chg="add mod">
          <ac:chgData name="Andrew Bright" userId="bccfda1137edcd6a" providerId="LiveId" clId="{0321FF56-3B7E-483E-819B-2C25C7FB3F25}" dt="2023-02-01T04:08:58.344" v="2461" actId="1076"/>
          <ac:spMkLst>
            <pc:docMk/>
            <pc:sldMk cId="942328231" sldId="257"/>
            <ac:spMk id="15" creationId="{1F3051DB-61F6-3FEF-A59B-FFA508DD6161}"/>
          </ac:spMkLst>
        </pc:spChg>
        <pc:picChg chg="mod">
          <ac:chgData name="Andrew Bright" userId="bccfda1137edcd6a" providerId="LiveId" clId="{0321FF56-3B7E-483E-819B-2C25C7FB3F25}" dt="2023-02-01T04:09:15.736" v="2468" actId="14100"/>
          <ac:picMkLst>
            <pc:docMk/>
            <pc:sldMk cId="942328231" sldId="257"/>
            <ac:picMk id="9" creationId="{B8ADFDD1-EE65-3F2E-2349-F3865D4202D8}"/>
          </ac:picMkLst>
        </pc:picChg>
        <pc:picChg chg="mod">
          <ac:chgData name="Andrew Bright" userId="bccfda1137edcd6a" providerId="LiveId" clId="{0321FF56-3B7E-483E-819B-2C25C7FB3F25}" dt="2023-02-01T04:09:07.026" v="2465" actId="14100"/>
          <ac:picMkLst>
            <pc:docMk/>
            <pc:sldMk cId="942328231" sldId="257"/>
            <ac:picMk id="11" creationId="{0B52BCB7-810C-DFB2-9F89-6FF31E49E18B}"/>
          </ac:picMkLst>
        </pc:picChg>
      </pc:sldChg>
      <pc:sldChg chg="addSp modSp mod">
        <pc:chgData name="Andrew Bright" userId="bccfda1137edcd6a" providerId="LiveId" clId="{0321FF56-3B7E-483E-819B-2C25C7FB3F25}" dt="2023-02-01T03:52:58.972" v="1407" actId="2711"/>
        <pc:sldMkLst>
          <pc:docMk/>
          <pc:sldMk cId="89289361" sldId="259"/>
        </pc:sldMkLst>
        <pc:spChg chg="mod">
          <ac:chgData name="Andrew Bright" userId="bccfda1137edcd6a" providerId="LiveId" clId="{0321FF56-3B7E-483E-819B-2C25C7FB3F25}" dt="2023-02-01T03:52:58.972" v="1407" actId="2711"/>
          <ac:spMkLst>
            <pc:docMk/>
            <pc:sldMk cId="89289361" sldId="259"/>
            <ac:spMk id="3" creationId="{37024ACB-5D90-5901-C39D-0FD40B43317A}"/>
          </ac:spMkLst>
        </pc:spChg>
        <pc:spChg chg="add mod">
          <ac:chgData name="Andrew Bright" userId="bccfda1137edcd6a" providerId="LiveId" clId="{0321FF56-3B7E-483E-819B-2C25C7FB3F25}" dt="2023-02-01T03:07:40.519" v="23" actId="14100"/>
          <ac:spMkLst>
            <pc:docMk/>
            <pc:sldMk cId="89289361" sldId="259"/>
            <ac:spMk id="7" creationId="{B5DACC09-D9FF-34CF-4A3D-AF7C4D8F0170}"/>
          </ac:spMkLst>
        </pc:spChg>
        <pc:picChg chg="add mod">
          <ac:chgData name="Andrew Bright" userId="bccfda1137edcd6a" providerId="LiveId" clId="{0321FF56-3B7E-483E-819B-2C25C7FB3F25}" dt="2023-02-01T03:07:04.621" v="2" actId="1076"/>
          <ac:picMkLst>
            <pc:docMk/>
            <pc:sldMk cId="89289361" sldId="259"/>
            <ac:picMk id="6" creationId="{07B99651-1AD5-7D37-68AD-ABAA68DAB550}"/>
          </ac:picMkLst>
        </pc:picChg>
      </pc:sldChg>
      <pc:sldChg chg="addSp modSp mod">
        <pc:chgData name="Andrew Bright" userId="bccfda1137edcd6a" providerId="LiveId" clId="{0321FF56-3B7E-483E-819B-2C25C7FB3F25}" dt="2023-02-01T04:02:14.130" v="2219" actId="1076"/>
        <pc:sldMkLst>
          <pc:docMk/>
          <pc:sldMk cId="299509805" sldId="260"/>
        </pc:sldMkLst>
        <pc:spChg chg="mod">
          <ac:chgData name="Andrew Bright" userId="bccfda1137edcd6a" providerId="LiveId" clId="{0321FF56-3B7E-483E-819B-2C25C7FB3F25}" dt="2023-02-01T03:52:52.663" v="1406" actId="2711"/>
          <ac:spMkLst>
            <pc:docMk/>
            <pc:sldMk cId="299509805" sldId="260"/>
            <ac:spMk id="3" creationId="{7B7F42C4-8138-EF78-9719-9792D4DB63BE}"/>
          </ac:spMkLst>
        </pc:spChg>
        <pc:spChg chg="add mod">
          <ac:chgData name="Andrew Bright" userId="bccfda1137edcd6a" providerId="LiveId" clId="{0321FF56-3B7E-483E-819B-2C25C7FB3F25}" dt="2023-02-01T04:02:14.130" v="2219" actId="1076"/>
          <ac:spMkLst>
            <pc:docMk/>
            <pc:sldMk cId="299509805" sldId="260"/>
            <ac:spMk id="9" creationId="{385C3687-D7C5-8568-768E-DA7D879FFA25}"/>
          </ac:spMkLst>
        </pc:spChg>
        <pc:spChg chg="add mod">
          <ac:chgData name="Andrew Bright" userId="bccfda1137edcd6a" providerId="LiveId" clId="{0321FF56-3B7E-483E-819B-2C25C7FB3F25}" dt="2023-02-01T03:52:47.936" v="1405" actId="2711"/>
          <ac:spMkLst>
            <pc:docMk/>
            <pc:sldMk cId="299509805" sldId="260"/>
            <ac:spMk id="10" creationId="{8BE7626B-8A01-5EC4-E693-C16AF1C0802D}"/>
          </ac:spMkLst>
        </pc:spChg>
        <pc:picChg chg="add mod">
          <ac:chgData name="Andrew Bright" userId="bccfda1137edcd6a" providerId="LiveId" clId="{0321FF56-3B7E-483E-819B-2C25C7FB3F25}" dt="2023-02-01T03:36:22.849" v="562" actId="14100"/>
          <ac:picMkLst>
            <pc:docMk/>
            <pc:sldMk cId="299509805" sldId="260"/>
            <ac:picMk id="6" creationId="{82297439-919F-EC83-125F-52E1D752EF28}"/>
          </ac:picMkLst>
        </pc:picChg>
        <pc:picChg chg="add mod">
          <ac:chgData name="Andrew Bright" userId="bccfda1137edcd6a" providerId="LiveId" clId="{0321FF56-3B7E-483E-819B-2C25C7FB3F25}" dt="2023-02-01T03:37:06.749" v="565" actId="14100"/>
          <ac:picMkLst>
            <pc:docMk/>
            <pc:sldMk cId="299509805" sldId="260"/>
            <ac:picMk id="8" creationId="{81B59959-8A23-C14E-FEBA-656B834C8091}"/>
          </ac:picMkLst>
        </pc:picChg>
      </pc:sldChg>
      <pc:sldChg chg="addSp delSp modSp mod">
        <pc:chgData name="Andrew Bright" userId="bccfda1137edcd6a" providerId="LiveId" clId="{0321FF56-3B7E-483E-819B-2C25C7FB3F25}" dt="2023-02-01T03:58:10.889" v="2058" actId="255"/>
        <pc:sldMkLst>
          <pc:docMk/>
          <pc:sldMk cId="2887585364" sldId="261"/>
        </pc:sldMkLst>
        <pc:spChg chg="add del mod">
          <ac:chgData name="Andrew Bright" userId="bccfda1137edcd6a" providerId="LiveId" clId="{0321FF56-3B7E-483E-819B-2C25C7FB3F25}" dt="2023-02-01T03:57:16.458" v="2038" actId="1076"/>
          <ac:spMkLst>
            <pc:docMk/>
            <pc:sldMk cId="2887585364" sldId="261"/>
            <ac:spMk id="3" creationId="{C3A65E32-D9BB-BEB6-EF58-FA4E2599320D}"/>
          </ac:spMkLst>
        </pc:spChg>
        <pc:spChg chg="add del mod">
          <ac:chgData name="Andrew Bright" userId="bccfda1137edcd6a" providerId="LiveId" clId="{0321FF56-3B7E-483E-819B-2C25C7FB3F25}" dt="2023-02-01T03:52:24.105" v="1397" actId="21"/>
          <ac:spMkLst>
            <pc:docMk/>
            <pc:sldMk cId="2887585364" sldId="261"/>
            <ac:spMk id="8" creationId="{85A1F6FB-DB46-ABC4-7A8D-CC59A1B06AE4}"/>
          </ac:spMkLst>
        </pc:spChg>
        <pc:spChg chg="add mod">
          <ac:chgData name="Andrew Bright" userId="bccfda1137edcd6a" providerId="LiveId" clId="{0321FF56-3B7E-483E-819B-2C25C7FB3F25}" dt="2023-02-01T03:58:10.889" v="2058" actId="255"/>
          <ac:spMkLst>
            <pc:docMk/>
            <pc:sldMk cId="2887585364" sldId="261"/>
            <ac:spMk id="10" creationId="{34DD4858-2CD3-C503-1875-FA108184CF93}"/>
          </ac:spMkLst>
        </pc:spChg>
        <pc:picChg chg="add del mod">
          <ac:chgData name="Andrew Bright" userId="bccfda1137edcd6a" providerId="LiveId" clId="{0321FF56-3B7E-483E-819B-2C25C7FB3F25}" dt="2023-02-01T03:52:24.784" v="1399"/>
          <ac:picMkLst>
            <pc:docMk/>
            <pc:sldMk cId="2887585364" sldId="261"/>
            <ac:picMk id="6" creationId="{5E481474-F633-4855-F26E-973821EE1847}"/>
          </ac:picMkLst>
        </pc:picChg>
        <pc:picChg chg="add mod">
          <ac:chgData name="Andrew Bright" userId="bccfda1137edcd6a" providerId="LiveId" clId="{0321FF56-3B7E-483E-819B-2C25C7FB3F25}" dt="2023-02-01T03:52:32.996" v="1403" actId="1076"/>
          <ac:picMkLst>
            <pc:docMk/>
            <pc:sldMk cId="2887585364" sldId="261"/>
            <ac:picMk id="9" creationId="{19967F83-3EB6-C7C8-35DD-9C2CA6C33E57}"/>
          </ac:picMkLst>
        </pc:picChg>
      </pc:sldChg>
      <pc:sldChg chg="addSp modSp mod">
        <pc:chgData name="Andrew Bright" userId="bccfda1137edcd6a" providerId="LiveId" clId="{0321FF56-3B7E-483E-819B-2C25C7FB3F25}" dt="2023-02-01T04:00:02.311" v="2168" actId="1076"/>
        <pc:sldMkLst>
          <pc:docMk/>
          <pc:sldMk cId="725026923" sldId="262"/>
        </pc:sldMkLst>
        <pc:spChg chg="mod">
          <ac:chgData name="Andrew Bright" userId="bccfda1137edcd6a" providerId="LiveId" clId="{0321FF56-3B7E-483E-819B-2C25C7FB3F25}" dt="2023-02-01T03:58:43.088" v="2065" actId="1076"/>
          <ac:spMkLst>
            <pc:docMk/>
            <pc:sldMk cId="725026923" sldId="262"/>
            <ac:spMk id="2" creationId="{264AA47C-69BF-3A21-F71F-A95339DC120A}"/>
          </ac:spMkLst>
        </pc:spChg>
        <pc:spChg chg="add mod">
          <ac:chgData name="Andrew Bright" userId="bccfda1137edcd6a" providerId="LiveId" clId="{0321FF56-3B7E-483E-819B-2C25C7FB3F25}" dt="2023-02-01T04:00:02.311" v="2168" actId="1076"/>
          <ac:spMkLst>
            <pc:docMk/>
            <pc:sldMk cId="725026923" sldId="262"/>
            <ac:spMk id="6" creationId="{4E6CD2D7-3E12-E3FE-730B-FF69E8FC5EA4}"/>
          </ac:spMkLst>
        </pc:spChg>
      </pc:sldChg>
      <pc:sldChg chg="modSp mod">
        <pc:chgData name="Andrew Bright" userId="bccfda1137edcd6a" providerId="LiveId" clId="{0321FF56-3B7E-483E-819B-2C25C7FB3F25}" dt="2023-02-01T04:02:35.068" v="2225" actId="20577"/>
        <pc:sldMkLst>
          <pc:docMk/>
          <pc:sldMk cId="1865833653" sldId="263"/>
        </pc:sldMkLst>
        <pc:spChg chg="mod">
          <ac:chgData name="Andrew Bright" userId="bccfda1137edcd6a" providerId="LiveId" clId="{0321FF56-3B7E-483E-819B-2C25C7FB3F25}" dt="2023-02-01T04:02:35.068" v="2225" actId="20577"/>
          <ac:spMkLst>
            <pc:docMk/>
            <pc:sldMk cId="1865833653" sldId="263"/>
            <ac:spMk id="3" creationId="{D1F70585-B1BA-B68A-7D22-420E50B66B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601C-7F0B-EBA1-1E57-7F74B87A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B178B-021F-034C-11F8-6971BA9A6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717B-C023-3B31-E7E8-4845B553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82F2-FD23-A3AC-6C3F-6C281CE3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B399-11A9-0EB8-447E-E522F128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5771-E737-AFF0-9762-C30DF632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D2998-BB86-2F42-CAE4-710276F7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7F3AD-DB7A-DB0B-4C19-6CEEAAD7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9BFB-257A-9A6C-4DE9-AA92AEA8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6265-1647-1056-1DAF-010E4743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6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1B7A2-9225-0A1C-6755-0C917356D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CB723-3FF7-998C-30C6-AB2D597B8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CAA9-834E-779E-2724-F34206CD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5F74-EA4F-CF9C-6D70-8E9C5A2F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C027-723C-7FFF-5EBB-88FF4544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3FA7-3F38-872D-CC5B-C3FC9136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1D95-D359-79FA-2303-98AAA1EC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A6BD-A6D6-DF7D-9B90-6A9C4C0B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0E73-2571-2D56-2F18-59221914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971A-C75B-BCE5-CD93-C32EE9EC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2430-A4E3-DB06-3959-8C113B7C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B6F8-8330-AD96-FB11-4BDA1D58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6D92-1F1E-E5D1-84AB-1D2B755A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32EC9-8A7C-4D80-A1E5-F6AC4B7C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88DE-0FDC-BF00-CAE7-6A03A0BE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FF34-880A-E822-5A07-F29366C7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FE3C-61E5-737B-A7AE-EDBE73B74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78C9-3ED8-E701-F71E-6702652B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01112-018B-706F-A2B5-2036BB7A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A3A0D-EBF0-B2B5-0ED4-2D322497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2F719-D975-A034-EDD7-8D20A03E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FCA4-201E-C5EE-5F8C-5D6D2476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1E79E-E382-2622-35F1-D25E3A4E8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BF5A1-072B-640E-969A-A2B35128F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6A1CF-26DB-41B2-ED1F-9A5FF3CA6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15427-28D4-5C26-51D1-803506680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2C877-BA16-E14F-D7A9-C7BEDDBB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835E6-9E58-16E4-698B-C47CE474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6F10E-7BE2-7EC1-8B2D-F3F904B8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3E7A-9CA7-60CF-DC45-C01B6A5E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472EF-0134-3682-972F-42ED9D31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6C8D8-98B3-9AD9-8D25-14A8D61D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F375-CF42-F7EA-C9DE-E4116F45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670E0-0ED8-E59E-7FB2-C2AAE6F1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F9079-1D26-C7F6-0ADF-BDED7545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50EFE-D888-DB94-A250-CD7B8ED5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5481-8423-CAD1-365F-76466935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D077-0942-81B3-6747-98803A2B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33CD7-F70A-F099-F73E-EDEFE4042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EF79D-0E3F-141B-C578-C9A8D6AD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51999-DCE8-3A19-E365-C2A42AB4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A6F2D-1A4A-0F68-5E92-32093D77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E680-91A6-B15C-A7D5-9873A92B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86AA9-A6C8-00D3-AAFC-B09796206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9C08B-3361-8594-76D1-4B3D0B342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88121-DA78-31B7-34F0-D6BC1A11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F51A4-E753-BFE1-A208-156ED00F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37706-F805-FD4D-10CF-87CF191D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A2783-E52A-2AC1-6186-337292FC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1D7D1-0CDB-CC1F-6EA9-8001819C9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B803-2F2F-18AB-F7C3-C78EB94B9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31,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E232-22AD-9D6D-7D77-DBE16D08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F02E-17D6-7A8D-F44B-4826922F8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649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images.com/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cker.com/resources/what-contain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teamgantt.com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image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/" TargetMode="External"/><Relationship Id="rId2" Type="http://schemas.openxmlformats.org/officeDocument/2006/relationships/hyperlink" Target="https://investor.dfinsolutions.com/events-and-presentations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teamgantt.com/" TargetMode="External"/><Relationship Id="rId4" Type="http://schemas.openxmlformats.org/officeDocument/2006/relationships/hyperlink" Target="https://www.freeimag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8340-0274-71C7-B7A0-0E43710D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99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470082"/>
                </a:solidFill>
                <a:latin typeface="Arial Nova" panose="020B0604020202020204" pitchFamily="34" charset="0"/>
              </a:rPr>
              <a:t>Modernizing BFIN: Implementing </a:t>
            </a:r>
            <a:r>
              <a:rPr lang="en-US" sz="4000" dirty="0" err="1">
                <a:solidFill>
                  <a:srgbClr val="470082"/>
                </a:solidFill>
                <a:latin typeface="Arial Nova" panose="020B0604020202020204" pitchFamily="34" charset="0"/>
              </a:rPr>
              <a:t>IaC</a:t>
            </a:r>
            <a:r>
              <a:rPr lang="en-US" sz="4000" dirty="0">
                <a:solidFill>
                  <a:srgbClr val="470082"/>
                </a:solidFill>
                <a:latin typeface="Arial Nova" panose="020B0604020202020204" pitchFamily="34" charset="0"/>
              </a:rPr>
              <a:t> and Containers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78EE30-4E03-2E2E-561B-92122A713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172"/>
            <a:ext cx="1991003" cy="1028844"/>
          </a:xfrm>
        </p:spPr>
      </p:pic>
      <p:pic>
        <p:nvPicPr>
          <p:cNvPr id="9" name="Picture 8" descr="A picture containing cargo container, roof, building material&#10;&#10;Description automatically generated">
            <a:extLst>
              <a:ext uri="{FF2B5EF4-FFF2-40B4-BE49-F238E27FC236}">
                <a16:creationId xmlns:a16="http://schemas.microsoft.com/office/drawing/2014/main" id="{B8ADFDD1-EE65-3F2E-2349-F3865D420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461" y="1912672"/>
            <a:ext cx="4178012" cy="313743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B52BCB7-810C-DFB2-9F89-6FF31E49E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2" y="1912672"/>
            <a:ext cx="4025751" cy="3019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A776AA-4F45-1DAC-B39D-3DE946FAADAE}"/>
              </a:ext>
            </a:extLst>
          </p:cNvPr>
          <p:cNvSpPr txBox="1"/>
          <p:nvPr/>
        </p:nvSpPr>
        <p:spPr>
          <a:xfrm>
            <a:off x="667618" y="5170016"/>
            <a:ext cx="28125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Image credit: </a:t>
            </a:r>
            <a:r>
              <a:rPr lang="en-US" sz="1100" dirty="0">
                <a:hlinkClick r:id="rId5"/>
              </a:rPr>
              <a:t>https://www.freeimages.com/</a:t>
            </a:r>
            <a:r>
              <a:rPr lang="en-US" sz="1100" dirty="0"/>
              <a:t> </a:t>
            </a:r>
          </a:p>
          <a:p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1F1433-8158-3452-9CE4-774C743B4DDB}"/>
              </a:ext>
            </a:extLst>
          </p:cNvPr>
          <p:cNvSpPr txBox="1"/>
          <p:nvPr/>
        </p:nvSpPr>
        <p:spPr>
          <a:xfrm>
            <a:off x="8367430" y="5170016"/>
            <a:ext cx="28125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Image credit: </a:t>
            </a:r>
            <a:r>
              <a:rPr lang="en-US" sz="1100" dirty="0">
                <a:hlinkClick r:id="rId5"/>
              </a:rPr>
              <a:t>https://www.freeimages.com/</a:t>
            </a:r>
            <a:r>
              <a:rPr lang="en-US" sz="1100" dirty="0"/>
              <a:t> </a:t>
            </a:r>
          </a:p>
          <a:p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051DB-61F6-3FEF-A59B-FFA508DD6161}"/>
              </a:ext>
            </a:extLst>
          </p:cNvPr>
          <p:cNvSpPr txBox="1"/>
          <p:nvPr/>
        </p:nvSpPr>
        <p:spPr>
          <a:xfrm>
            <a:off x="4269179" y="2448555"/>
            <a:ext cx="3360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70082"/>
                </a:solidFill>
                <a:latin typeface="Arial Nova" panose="020B0504020202020204" pitchFamily="34" charset="0"/>
              </a:rPr>
              <a:t>In this presentation, we will discuss: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470082"/>
                </a:solidFill>
                <a:latin typeface="Arial Nova" panose="020B0504020202020204" pitchFamily="34" charset="0"/>
              </a:rPr>
              <a:t>What is Infrastructure as Code and Containers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470082"/>
                </a:solidFill>
                <a:latin typeface="Arial Nova" panose="020B0504020202020204" pitchFamily="34" charset="0"/>
              </a:rPr>
              <a:t>How this would apply and benefit BFIN</a:t>
            </a:r>
          </a:p>
        </p:txBody>
      </p:sp>
    </p:spTree>
    <p:extLst>
      <p:ext uri="{BB962C8B-B14F-4D97-AF65-F5344CB8AC3E}">
        <p14:creationId xmlns:p14="http://schemas.microsoft.com/office/powerpoint/2010/main" val="9423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C1692D4-AA9C-A0BA-D1A6-AEDCE02F80FC}"/>
              </a:ext>
            </a:extLst>
          </p:cNvPr>
          <p:cNvSpPr/>
          <p:nvPr/>
        </p:nvSpPr>
        <p:spPr>
          <a:xfrm>
            <a:off x="8939303" y="1585285"/>
            <a:ext cx="2676000" cy="419648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797AA-335E-C8EC-4150-652FEDFE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70082"/>
                </a:solidFill>
                <a:latin typeface="Arial Nova" panose="020B0504020202020204" pitchFamily="34" charset="0"/>
              </a:rPr>
              <a:t>What is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87FA-EBB8-F31C-E930-E3D7EBAD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681" y="2064235"/>
            <a:ext cx="6523759" cy="43205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The idea of automating deployment of resources for any given Infrastructure or internal system</a:t>
            </a:r>
          </a:p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Standardized and set configurations for servers, systems and resources to host applications and software</a:t>
            </a:r>
            <a:endParaRPr lang="en-US" sz="2000" dirty="0">
              <a:solidFill>
                <a:srgbClr val="5E14CA"/>
              </a:solidFill>
              <a:latin typeface="Arial Nova" panose="020B05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Allow for easy scalability and rapid deployment of resources within a given developmental environment</a:t>
            </a:r>
          </a:p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Enable easier sharing and maintenance</a:t>
            </a:r>
          </a:p>
        </p:txBody>
      </p:sp>
      <p:pic>
        <p:nvPicPr>
          <p:cNvPr id="4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361947-8951-C0A6-4A79-8EDED32AF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172"/>
            <a:ext cx="1991003" cy="10288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2A4180-45C7-CD9A-65B8-E5CD7C0E315C}"/>
              </a:ext>
            </a:extLst>
          </p:cNvPr>
          <p:cNvSpPr/>
          <p:nvPr/>
        </p:nvSpPr>
        <p:spPr>
          <a:xfrm>
            <a:off x="418007" y="1585285"/>
            <a:ext cx="1418457" cy="4196484"/>
          </a:xfrm>
          <a:prstGeom prst="rect">
            <a:avLst/>
          </a:prstGeom>
          <a:effectLst>
            <a:glow rad="63500">
              <a:srgbClr val="3333CC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flat">
            <a:bevelT w="88900"/>
            <a:bevelB w="139700" h="139700" prst="divo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3B1CC-E9D0-446D-2F5F-AE15B5C4C42A}"/>
              </a:ext>
            </a:extLst>
          </p:cNvPr>
          <p:cNvSpPr txBox="1"/>
          <p:nvPr/>
        </p:nvSpPr>
        <p:spPr>
          <a:xfrm>
            <a:off x="504701" y="1787236"/>
            <a:ext cx="1181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rial Nova" panose="020B0504020202020204" pitchFamily="34" charset="0"/>
              </a:rPr>
              <a:t>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074300-37A5-3364-7D85-2BF91A236FCE}"/>
              </a:ext>
            </a:extLst>
          </p:cNvPr>
          <p:cNvSpPr/>
          <p:nvPr/>
        </p:nvSpPr>
        <p:spPr>
          <a:xfrm>
            <a:off x="588571" y="2187741"/>
            <a:ext cx="73627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2060"/>
                </a:solidFill>
              </a:rPr>
              <a:t>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5A905-9C5D-2648-FE37-207FFCFB6F83}"/>
              </a:ext>
            </a:extLst>
          </p:cNvPr>
          <p:cNvSpPr/>
          <p:nvPr/>
        </p:nvSpPr>
        <p:spPr>
          <a:xfrm>
            <a:off x="588571" y="2797319"/>
            <a:ext cx="73627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rgbClr val="002060"/>
                </a:solidFill>
              </a:rPr>
              <a:t>App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0974F5-3851-A1BA-7C5B-2966EF1E6E29}"/>
              </a:ext>
            </a:extLst>
          </p:cNvPr>
          <p:cNvSpPr/>
          <p:nvPr/>
        </p:nvSpPr>
        <p:spPr>
          <a:xfrm>
            <a:off x="588571" y="3944859"/>
            <a:ext cx="73627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2060"/>
                </a:solidFill>
              </a:rPr>
              <a:t>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C1CF12-CABC-8C8E-45C3-A4837178AD7A}"/>
              </a:ext>
            </a:extLst>
          </p:cNvPr>
          <p:cNvSpPr/>
          <p:nvPr/>
        </p:nvSpPr>
        <p:spPr>
          <a:xfrm>
            <a:off x="588571" y="3371089"/>
            <a:ext cx="73627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2060"/>
                </a:solidFill>
              </a:rPr>
              <a:t>App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1C6C50-1A78-1D3E-62D7-343BC8FA1F0B}"/>
              </a:ext>
            </a:extLst>
          </p:cNvPr>
          <p:cNvSpPr/>
          <p:nvPr/>
        </p:nvSpPr>
        <p:spPr>
          <a:xfrm>
            <a:off x="588571" y="4518629"/>
            <a:ext cx="73627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2060"/>
                </a:solidFill>
              </a:rPr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273D40-E70C-2B39-B6CD-D08DB93C6B67}"/>
              </a:ext>
            </a:extLst>
          </p:cNvPr>
          <p:cNvSpPr/>
          <p:nvPr/>
        </p:nvSpPr>
        <p:spPr>
          <a:xfrm>
            <a:off x="9028706" y="4518629"/>
            <a:ext cx="2468089" cy="1061356"/>
          </a:xfrm>
          <a:prstGeom prst="rect">
            <a:avLst/>
          </a:prstGeom>
          <a:effectLst>
            <a:glow rad="63500">
              <a:srgbClr val="3333CC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flat">
            <a:bevelT w="88900"/>
            <a:bevelB w="139700" h="139700" prst="divo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38ECB6-A188-14F5-2440-3F9F455456BD}"/>
              </a:ext>
            </a:extLst>
          </p:cNvPr>
          <p:cNvSpPr/>
          <p:nvPr/>
        </p:nvSpPr>
        <p:spPr>
          <a:xfrm>
            <a:off x="9043258" y="3327519"/>
            <a:ext cx="2468089" cy="1110549"/>
          </a:xfrm>
          <a:prstGeom prst="rect">
            <a:avLst/>
          </a:prstGeom>
          <a:effectLst>
            <a:glow rad="63500">
              <a:srgbClr val="3333CC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flat">
            <a:bevelT w="88900"/>
            <a:bevelB w="139700" h="139700" prst="divo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F8DB6-A295-1BCC-C990-8462580643D1}"/>
              </a:ext>
            </a:extLst>
          </p:cNvPr>
          <p:cNvSpPr/>
          <p:nvPr/>
        </p:nvSpPr>
        <p:spPr>
          <a:xfrm>
            <a:off x="9043258" y="2089666"/>
            <a:ext cx="2468089" cy="1110549"/>
          </a:xfrm>
          <a:prstGeom prst="rect">
            <a:avLst/>
          </a:prstGeom>
          <a:effectLst>
            <a:glow rad="63500">
              <a:srgbClr val="3333CC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flat">
            <a:bevelT w="88900"/>
            <a:bevelB w="139700" h="139700" prst="divo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594C80-7B55-598E-D852-93BDF0D0A536}"/>
              </a:ext>
            </a:extLst>
          </p:cNvPr>
          <p:cNvSpPr txBox="1"/>
          <p:nvPr/>
        </p:nvSpPr>
        <p:spPr>
          <a:xfrm>
            <a:off x="9781907" y="1629106"/>
            <a:ext cx="142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4EE21-A8FA-058E-E6EA-106AC4DA07BE}"/>
              </a:ext>
            </a:extLst>
          </p:cNvPr>
          <p:cNvSpPr txBox="1"/>
          <p:nvPr/>
        </p:nvSpPr>
        <p:spPr>
          <a:xfrm>
            <a:off x="9372250" y="2156882"/>
            <a:ext cx="178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F3F1C4-FEFB-6E13-91B6-E2442FC11BC0}"/>
              </a:ext>
            </a:extLst>
          </p:cNvPr>
          <p:cNvSpPr txBox="1"/>
          <p:nvPr/>
        </p:nvSpPr>
        <p:spPr>
          <a:xfrm>
            <a:off x="9360125" y="4628464"/>
            <a:ext cx="178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369D9A-435F-52EB-1537-270158523359}"/>
              </a:ext>
            </a:extLst>
          </p:cNvPr>
          <p:cNvSpPr txBox="1"/>
          <p:nvPr/>
        </p:nvSpPr>
        <p:spPr>
          <a:xfrm>
            <a:off x="9360126" y="3441721"/>
            <a:ext cx="178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F556914-7246-2C14-D562-6820F218427D}"/>
              </a:ext>
            </a:extLst>
          </p:cNvPr>
          <p:cNvSpPr/>
          <p:nvPr/>
        </p:nvSpPr>
        <p:spPr>
          <a:xfrm>
            <a:off x="9909168" y="2519750"/>
            <a:ext cx="73627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2060"/>
                </a:solidFill>
              </a:rPr>
              <a:t>App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D5096E8-33C2-2C23-CBDF-999F8DBD07A7}"/>
              </a:ext>
            </a:extLst>
          </p:cNvPr>
          <p:cNvSpPr/>
          <p:nvPr/>
        </p:nvSpPr>
        <p:spPr>
          <a:xfrm>
            <a:off x="9909168" y="3849352"/>
            <a:ext cx="73627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2060"/>
                </a:solidFill>
              </a:rPr>
              <a:t>App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5495C7-A623-D79F-301E-82CE5B84A921}"/>
              </a:ext>
            </a:extLst>
          </p:cNvPr>
          <p:cNvSpPr/>
          <p:nvPr/>
        </p:nvSpPr>
        <p:spPr>
          <a:xfrm>
            <a:off x="9909168" y="5000294"/>
            <a:ext cx="73627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rgbClr val="002060"/>
                </a:solidFill>
              </a:rPr>
              <a:t>App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D88271-CFF5-D1A7-E81D-B37E97C92F47}"/>
              </a:ext>
            </a:extLst>
          </p:cNvPr>
          <p:cNvSpPr txBox="1"/>
          <p:nvPr/>
        </p:nvSpPr>
        <p:spPr>
          <a:xfrm>
            <a:off x="867021" y="1353787"/>
            <a:ext cx="694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(old)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04B96B-E159-407F-52ED-9FAFC8735637}"/>
              </a:ext>
            </a:extLst>
          </p:cNvPr>
          <p:cNvSpPr txBox="1"/>
          <p:nvPr/>
        </p:nvSpPr>
        <p:spPr>
          <a:xfrm>
            <a:off x="9997166" y="1357994"/>
            <a:ext cx="694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(new)</a:t>
            </a:r>
          </a:p>
        </p:txBody>
      </p:sp>
    </p:spTree>
    <p:extLst>
      <p:ext uri="{BB962C8B-B14F-4D97-AF65-F5344CB8AC3E}">
        <p14:creationId xmlns:p14="http://schemas.microsoft.com/office/powerpoint/2010/main" val="390393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FCB8-7494-4A4E-7DCF-C5CECD3B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70082"/>
                </a:solidFill>
                <a:latin typeface="Arial Nova" panose="020B0504020202020204" pitchFamily="34" charset="0"/>
              </a:rPr>
              <a:t>What are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4ACB-5D90-5901-C39D-0FD40B43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7909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Splitting of an application or service into a smaller component, referred to as a “microservice”</a:t>
            </a:r>
          </a:p>
          <a:p>
            <a:r>
              <a:rPr lang="en-US" sz="2000" dirty="0">
                <a:latin typeface="Arial Nova" panose="020B0504020202020204" pitchFamily="34" charset="0"/>
              </a:rPr>
              <a:t>Hosted inside of a parent application that lives in the Operating System rather than requiring a separate VM/instance</a:t>
            </a:r>
          </a:p>
          <a:p>
            <a:r>
              <a:rPr lang="en-US" sz="2000" dirty="0">
                <a:latin typeface="Arial Nova" panose="020B0504020202020204" pitchFamily="34" charset="0"/>
              </a:rPr>
              <a:t>Packaged to contain the entirety of an application for easy sharing and deployment</a:t>
            </a:r>
          </a:p>
        </p:txBody>
      </p:sp>
      <p:pic>
        <p:nvPicPr>
          <p:cNvPr id="4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32B644-3C7F-BF7D-EA9F-7A18B80B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172"/>
            <a:ext cx="1991003" cy="1028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B99651-1AD5-7D37-68AD-ABAA68DA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43" y="1750516"/>
            <a:ext cx="4503810" cy="3558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ACC09-D9FF-34CF-4A3D-AF7C4D8F0170}"/>
              </a:ext>
            </a:extLst>
          </p:cNvPr>
          <p:cNvSpPr txBox="1"/>
          <p:nvPr/>
        </p:nvSpPr>
        <p:spPr>
          <a:xfrm>
            <a:off x="7178634" y="5213268"/>
            <a:ext cx="4126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credit </a:t>
            </a:r>
            <a:r>
              <a:rPr lang="en-US" sz="1100" dirty="0">
                <a:hlinkClick r:id="rId4"/>
              </a:rPr>
              <a:t>https://www.docker.com/resources/what-container/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8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687C-DD5D-31D3-571D-46189C54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70082"/>
                </a:solidFill>
                <a:latin typeface="Arial Nova" panose="020B0504020202020204" pitchFamily="34" charset="0"/>
              </a:rPr>
              <a:t>Applying this to BFIN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42C4-8138-EF78-9719-9792D4DB6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43" y="1862963"/>
            <a:ext cx="7387442" cy="144439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Current timeline requires days for manual deployments of configurations, changes, and to verify that updates and new releases work within the current environment</a:t>
            </a:r>
          </a:p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This can be counter-productive and will not scale well with onboarding newer and larger clients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3FDD072-B122-DC63-28F8-CFDA61BCB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172"/>
            <a:ext cx="1991003" cy="1028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297439-919F-EC83-125F-52E1D752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1622331"/>
            <a:ext cx="3319154" cy="2124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B59959-8A23-C14E-FEBA-656B834C8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3" y="3950373"/>
            <a:ext cx="2487880" cy="1951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5C3687-D7C5-8568-768E-DA7D879FFA25}"/>
              </a:ext>
            </a:extLst>
          </p:cNvPr>
          <p:cNvSpPr txBox="1"/>
          <p:nvPr/>
        </p:nvSpPr>
        <p:spPr>
          <a:xfrm>
            <a:off x="216725" y="1326945"/>
            <a:ext cx="3277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credit (personal project): </a:t>
            </a:r>
            <a:r>
              <a:rPr lang="en-US" sz="1000" dirty="0">
                <a:hlinkClick r:id="rId5"/>
              </a:rPr>
              <a:t>https://app.teamgantt.com</a:t>
            </a:r>
            <a:r>
              <a:rPr lang="en-US" sz="1000" dirty="0"/>
              <a:t>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E7626B-8A01-5EC4-E693-C16AF1C0802D}"/>
              </a:ext>
            </a:extLst>
          </p:cNvPr>
          <p:cNvSpPr txBox="1">
            <a:spLocks/>
          </p:cNvSpPr>
          <p:nvPr/>
        </p:nvSpPr>
        <p:spPr>
          <a:xfrm>
            <a:off x="3679372" y="4203728"/>
            <a:ext cx="7387442" cy="1591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Proposed timelines within the new framework allow for deployment of automated and controlled infrastructure</a:t>
            </a:r>
          </a:p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Rollout of new updates and testing will be streamlined and can be easily re-deployed if any issues arise, resulting in a lower turn-around time</a:t>
            </a:r>
          </a:p>
        </p:txBody>
      </p:sp>
    </p:spTree>
    <p:extLst>
      <p:ext uri="{BB962C8B-B14F-4D97-AF65-F5344CB8AC3E}">
        <p14:creationId xmlns:p14="http://schemas.microsoft.com/office/powerpoint/2010/main" val="29950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40D5-CE3A-F959-601F-76D47AD9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70082"/>
                </a:solidFill>
                <a:latin typeface="Arial Nova" panose="020B0504020202020204" pitchFamily="34" charset="0"/>
              </a:rPr>
              <a:t>Reasoning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5E32-D9BB-BEB6-EF58-FA4E2599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6" y="2171543"/>
            <a:ext cx="5410200" cy="338265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Allow for easier scalability and streamlined workflow with developing new products and fixes for current solutions</a:t>
            </a:r>
          </a:p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Shift more of the focus towards the clients and current relationships, rather than engaging in long meetings to sustain old applications with limited documentation</a:t>
            </a:r>
          </a:p>
          <a:p>
            <a:r>
              <a:rPr lang="en-US" sz="2000" dirty="0">
                <a:solidFill>
                  <a:srgbClr val="002060"/>
                </a:solidFill>
                <a:latin typeface="Arial Nova" panose="020B0504020202020204" pitchFamily="34" charset="0"/>
              </a:rPr>
              <a:t>Increase internal efficiency to provide the industry-leading solutions BFIN has been renowned for</a:t>
            </a:r>
          </a:p>
        </p:txBody>
      </p:sp>
      <p:pic>
        <p:nvPicPr>
          <p:cNvPr id="4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B157895-8F39-698C-09A1-9FEB1CD64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172"/>
            <a:ext cx="1991003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967F83-3EB6-C7C8-35DD-9C2CA6C33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868" y="2173089"/>
            <a:ext cx="5086703" cy="3382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DD4858-2CD3-C503-1875-FA108184CF93}"/>
              </a:ext>
            </a:extLst>
          </p:cNvPr>
          <p:cNvSpPr txBox="1"/>
          <p:nvPr/>
        </p:nvSpPr>
        <p:spPr>
          <a:xfrm>
            <a:off x="6994566" y="5628904"/>
            <a:ext cx="46135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credit: </a:t>
            </a:r>
            <a:r>
              <a:rPr lang="en-US" sz="1100" dirty="0">
                <a:hlinkClick r:id="rId4"/>
              </a:rPr>
              <a:t>https://www.freeimages.com/</a:t>
            </a:r>
            <a:r>
              <a:rPr lang="en-US" sz="11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8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A47C-69BF-3A21-F71F-A95339DC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30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470082"/>
                </a:solidFill>
                <a:latin typeface="Arial Nova" panose="020B0504020202020204" pitchFamily="34" charset="0"/>
              </a:rPr>
              <a:t>Questions?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6D05FE5-8336-8217-2C18-40BD7D12B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172"/>
            <a:ext cx="1991003" cy="1028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CD2D7-3E12-E3FE-730B-FF69E8FC5EA4}"/>
              </a:ext>
            </a:extLst>
          </p:cNvPr>
          <p:cNvSpPr txBox="1"/>
          <p:nvPr/>
        </p:nvSpPr>
        <p:spPr>
          <a:xfrm>
            <a:off x="3750623" y="3325091"/>
            <a:ext cx="469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70082"/>
                </a:solidFill>
              </a:rPr>
              <a:t>Reach out to me on Slack!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@abrig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andrew.bright@bfinsolutions.com</a:t>
            </a:r>
          </a:p>
        </p:txBody>
      </p:sp>
    </p:spTree>
    <p:extLst>
      <p:ext uri="{BB962C8B-B14F-4D97-AF65-F5344CB8AC3E}">
        <p14:creationId xmlns:p14="http://schemas.microsoft.com/office/powerpoint/2010/main" val="72502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B248-ECCE-DA17-0F66-1B26C397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70082"/>
                </a:solidFill>
                <a:latin typeface="Arial Nova" panose="020B0504020202020204" pitchFamily="34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0585-B1BA-B68A-7D22-420E50B6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Events &amp; Presentations. Donnelley Financial Solutions - Events &amp; Presentations. (n.d.). Retrieved January 31, 2023, from </a:t>
            </a:r>
            <a:r>
              <a:rPr lang="en-US" sz="1400" dirty="0">
                <a:hlinkClick r:id="rId2"/>
              </a:rPr>
              <a:t>https://investor.dfinsolutions.com/events-and-presentations/default.aspx</a:t>
            </a:r>
            <a:endParaRPr lang="en-US" sz="1400" dirty="0"/>
          </a:p>
          <a:p>
            <a:r>
              <a:rPr lang="en-US" sz="1400" i="1" dirty="0"/>
              <a:t>What is a container? </a:t>
            </a:r>
            <a:r>
              <a:rPr lang="en-US" sz="1400" dirty="0"/>
              <a:t>Docker. (2022, December 9). Retrieved January 31, 2023, from </a:t>
            </a:r>
            <a:r>
              <a:rPr lang="en-US" sz="1400" dirty="0">
                <a:hlinkClick r:id="rId3"/>
              </a:rPr>
              <a:t>https://www.docker.com/resources/what-container/</a:t>
            </a:r>
            <a:endParaRPr lang="en-US" sz="1400" dirty="0"/>
          </a:p>
          <a:p>
            <a:r>
              <a:rPr lang="en-US" sz="1400" dirty="0"/>
              <a:t>Images sourced from </a:t>
            </a:r>
            <a:r>
              <a:rPr lang="en-US" sz="1400" dirty="0">
                <a:hlinkClick r:id="rId4"/>
              </a:rPr>
              <a:t>https://www.freeimages.com/</a:t>
            </a:r>
            <a:r>
              <a:rPr lang="en-US" sz="1400" dirty="0"/>
              <a:t> </a:t>
            </a:r>
          </a:p>
          <a:p>
            <a:r>
              <a:rPr lang="en-US" sz="1400" dirty="0"/>
              <a:t>Gantt chart generated at </a:t>
            </a:r>
            <a:r>
              <a:rPr lang="en-US" sz="1400" dirty="0">
                <a:hlinkClick r:id="rId5"/>
              </a:rPr>
              <a:t>https://app.teamgantt.com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468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Calibri</vt:lpstr>
      <vt:lpstr>Calibri Light</vt:lpstr>
      <vt:lpstr>Office Theme</vt:lpstr>
      <vt:lpstr>Modernizing BFIN: Implementing IaC and Containers</vt:lpstr>
      <vt:lpstr>What is Infrastructure as Code?</vt:lpstr>
      <vt:lpstr>What are Containers?</vt:lpstr>
      <vt:lpstr>Applying this to BFIN</vt:lpstr>
      <vt:lpstr>Reasoning &amp; Conclusion</vt:lpstr>
      <vt:lpstr>Questions?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Modernizing BFIN: Implementing IaC and Containers</dc:title>
  <dc:creator>Andrew Bright</dc:creator>
  <cp:lastModifiedBy>Andrew Bright</cp:lastModifiedBy>
  <cp:revision>1</cp:revision>
  <dcterms:created xsi:type="dcterms:W3CDTF">2023-02-01T00:24:33Z</dcterms:created>
  <dcterms:modified xsi:type="dcterms:W3CDTF">2023-02-01T04:09:24Z</dcterms:modified>
</cp:coreProperties>
</file>