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77" r:id="rId2"/>
    <p:sldId id="1021" r:id="rId3"/>
    <p:sldId id="1014" r:id="rId4"/>
    <p:sldId id="1015" r:id="rId5"/>
    <p:sldId id="1016" r:id="rId6"/>
    <p:sldId id="1017" r:id="rId7"/>
    <p:sldId id="1019" r:id="rId8"/>
    <p:sldId id="1018" r:id="rId9"/>
    <p:sldId id="1020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  <a:srgbClr val="FF9900"/>
    <a:srgbClr val="CC3300"/>
    <a:srgbClr val="CC9900"/>
    <a:srgbClr val="0000FF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i="0" smtClean="0"/>
            </a:lvl1pPr>
          </a:lstStyle>
          <a:p>
            <a:pPr>
              <a:defRPr/>
            </a:pPr>
            <a:fld id="{E8E4C849-C6BC-4465-A752-DF3439C04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71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i="0" smtClean="0"/>
            </a:lvl1pPr>
          </a:lstStyle>
          <a:p>
            <a:pPr>
              <a:defRPr/>
            </a:pPr>
            <a:fld id="{32FE9CF5-EEE3-4055-9C0B-8DEF0FB58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2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E04BFF-4498-44CC-B2B0-680E4C6C5B67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3EC385-D69B-4697-8A92-BDC09B793663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786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3C1B1E-7FF5-41F9-80F3-B5DD6DF9F1EC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73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E093DF-D029-440C-8FA8-7E55A5448E98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60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6D6A34-E71B-4E39-B5A2-6FCAE5D9D229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236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2DFFF8-9639-4C03-B825-BA884D18FCBF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383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4432A3-F961-4EA1-995B-7394934C432C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616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15D74E-9B6E-44D1-833B-DBA1AEE8AEC6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41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639314-530F-4B42-9516-B9D84FE7075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66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41E78-97A7-4A34-BFB0-65FDFE1E2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3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824BA-3753-4F41-99A3-C9B125108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77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8BEF-0C1A-43BC-8E77-B5347C69B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0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29AA-9C4B-4A35-9F67-0F3CF2C98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1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858D7-EC37-4E40-AF46-2DD980B5C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16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2E9E-6A96-4DBF-B065-EB9361E65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2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A431-A72A-4AEF-AA9C-FFA2D5BA3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CAB5D-CB9F-419D-891C-7330E662C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2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6D46-47B4-44AA-9BAF-53BEFA9F8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1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6887-0E98-4AAD-A416-FCDBB8517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2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21D2-E594-4020-A708-B45E7E24B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80175"/>
            <a:ext cx="1905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/>
            </a:lvl1pPr>
          </a:lstStyle>
          <a:p>
            <a:pPr>
              <a:defRPr/>
            </a:pPr>
            <a:fld id="{B0B0E900-225A-4D40-8C63-BDDBF9B76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se03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1275"/>
            <a:ext cx="2130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se.vanderbilt.edu/~robinsw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EB0BE-1B5E-49AA-A43A-9F597303C0D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7A0000"/>
                </a:solidFill>
              </a:rPr>
              <a:t>FPGA Design</a:t>
            </a:r>
            <a:br>
              <a:rPr lang="en-US" altLang="en-US" b="1" smtClean="0">
                <a:solidFill>
                  <a:srgbClr val="7A0000"/>
                </a:solidFill>
              </a:rPr>
            </a:br>
            <a:r>
              <a:rPr lang="en-US" altLang="en-US" smtClean="0">
                <a:solidFill>
                  <a:srgbClr val="7A0000"/>
                </a:solidFill>
              </a:rPr>
              <a:t>EECE 277-01</a:t>
            </a:r>
            <a:br>
              <a:rPr lang="en-US" altLang="en-US" smtClean="0">
                <a:solidFill>
                  <a:srgbClr val="7A0000"/>
                </a:solidFill>
              </a:rPr>
            </a:br>
            <a:r>
              <a:rPr lang="en-US" altLang="en-US" smtClean="0">
                <a:solidFill>
                  <a:srgbClr val="7A0000"/>
                </a:solidFill>
              </a:rPr>
              <a:t/>
            </a:r>
            <a:br>
              <a:rPr lang="en-US" altLang="en-US" smtClean="0">
                <a:solidFill>
                  <a:srgbClr val="7A0000"/>
                </a:solidFill>
              </a:rPr>
            </a:br>
            <a:r>
              <a:rPr lang="en-US" altLang="en-US" smtClean="0">
                <a:solidFill>
                  <a:srgbClr val="7A0000"/>
                </a:solidFill>
              </a:rPr>
              <a:t>VGA Signal Generation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33800"/>
            <a:ext cx="76200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Dr. William H. Robinson</a:t>
            </a:r>
          </a:p>
          <a:p>
            <a:pPr eaLnBrk="1" hangingPunct="1"/>
            <a:r>
              <a:rPr lang="en-US" altLang="en-US" smtClean="0"/>
              <a:t>October 20, 2014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hlinkClick r:id="rId3"/>
              </a:rPr>
              <a:t>http://www.vuse.vanderbilt.edu/~robinswh/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D5340-634C-457D-B6C4-12301831F6E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DE2 Board Pin Assignments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Your pin assignments must correspond to the DE2 board specifications</a:t>
            </a:r>
          </a:p>
          <a:p>
            <a:pPr lvl="1" eaLnBrk="1" hangingPunct="1"/>
            <a:r>
              <a:rPr lang="en-US" altLang="en-US" sz="2000" smtClean="0"/>
              <a:t>Download the Altera DE2 Board Pin Assignments from Blackboard</a:t>
            </a:r>
          </a:p>
          <a:p>
            <a:pPr eaLnBrk="1" hangingPunct="1"/>
            <a:endParaRPr lang="en-US" altLang="en-US" sz="1200" smtClean="0"/>
          </a:p>
          <a:p>
            <a:pPr eaLnBrk="1" hangingPunct="1"/>
            <a:r>
              <a:rPr lang="en-US" altLang="en-US" sz="2400" b="1" smtClean="0"/>
              <a:t>Go to “</a:t>
            </a:r>
            <a:r>
              <a:rPr lang="en-US" altLang="en-US" sz="2400" b="1" smtClean="0">
                <a:solidFill>
                  <a:srgbClr val="CC0000"/>
                </a:solidFill>
              </a:rPr>
              <a:t>Assignments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ym typeface="Wingdings" panose="05000000000000000000" pitchFamily="2" charset="2"/>
              </a:rPr>
              <a:t>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olidFill>
                  <a:srgbClr val="CC0000"/>
                </a:solidFill>
              </a:rPr>
              <a:t>Import Assignments</a:t>
            </a:r>
            <a:r>
              <a:rPr lang="en-US" altLang="en-US" sz="2400" b="1" smtClean="0"/>
              <a:t>”</a:t>
            </a:r>
          </a:p>
          <a:p>
            <a:pPr lvl="1" eaLnBrk="1" hangingPunct="1"/>
            <a:r>
              <a:rPr lang="en-US" altLang="en-US" sz="2000" smtClean="0"/>
              <a:t>Import the Comma Separated Values file</a:t>
            </a:r>
          </a:p>
          <a:p>
            <a:pPr lvl="1" eaLnBrk="1" hangingPunct="1"/>
            <a:r>
              <a:rPr lang="en-US" altLang="en-US" sz="2000" smtClean="0"/>
              <a:t>Verify by viewing the </a:t>
            </a:r>
            <a:r>
              <a:rPr lang="en-US" altLang="en-US" sz="2000" b="1" smtClean="0"/>
              <a:t>Assignment Editor</a:t>
            </a:r>
          </a:p>
          <a:p>
            <a:pPr eaLnBrk="1" hangingPunct="1"/>
            <a:endParaRPr lang="en-US" altLang="en-US" sz="2400" b="1" smtClean="0"/>
          </a:p>
          <a:p>
            <a:pPr eaLnBrk="1" hangingPunct="1"/>
            <a:r>
              <a:rPr lang="en-US" altLang="en-US" sz="2400" b="1" smtClean="0"/>
              <a:t>You do not have to make each pin assignment manually when using VHDL</a:t>
            </a:r>
          </a:p>
          <a:p>
            <a:pPr lvl="1" eaLnBrk="1" hangingPunct="1"/>
            <a:r>
              <a:rPr lang="en-US" altLang="en-US" sz="2000" smtClean="0"/>
              <a:t>Quartus II will match pin names to the ports of the top entity of your design if you use the same names</a:t>
            </a:r>
          </a:p>
          <a:p>
            <a:pPr lvl="1" eaLnBrk="1" hangingPunct="1"/>
            <a:r>
              <a:rPr lang="en-US" altLang="en-US" sz="2000" smtClean="0">
                <a:solidFill>
                  <a:srgbClr val="CC0000"/>
                </a:solidFill>
              </a:rPr>
              <a:t>On OAK under Lab 3, there is a file (DE2-115 Top) that contains an entity declaration with all the pins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7A3933-B7B5-4026-B85B-940469E068F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Video Graphic Array (VGA)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Resolution: 640 x 480</a:t>
            </a:r>
          </a:p>
          <a:p>
            <a:pPr eaLnBrk="1" hangingPunct="1"/>
            <a:r>
              <a:rPr lang="en-US" altLang="en-US" sz="2400" smtClean="0"/>
              <a:t>Display: 16 colors (4 bits), 256 colors (8 bits), 1024 colors (10 bits)</a:t>
            </a:r>
          </a:p>
          <a:p>
            <a:pPr eaLnBrk="1" hangingPunct="1"/>
            <a:r>
              <a:rPr lang="en-US" altLang="en-US" sz="2400" smtClean="0"/>
              <a:t>Refresh Rate: 25 Hz, 30 Hz (frames / second)</a:t>
            </a:r>
          </a:p>
          <a:p>
            <a:pPr eaLnBrk="1" hangingPunct="1"/>
            <a:r>
              <a:rPr lang="en-US" altLang="en-US" sz="2400" smtClean="0"/>
              <a:t>RGB: Red, Green and Blue colors</a:t>
            </a:r>
          </a:p>
          <a:p>
            <a:pPr eaLnBrk="1" hangingPunct="1"/>
            <a:r>
              <a:rPr lang="en-US" altLang="en-US" sz="2400" smtClean="0"/>
              <a:t>Monitor technology: Cathode Ray Tube (CRT)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0" y="6477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1200" b="0" i="0"/>
              <a:t>Adapted from Kris Gaj’s ECE 448 lecture notes. Copyright © 2007 GMU.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1062D-5F72-4A2B-B7A7-A626D91C633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VGA Monitor</a:t>
            </a:r>
          </a:p>
        </p:txBody>
      </p:sp>
      <p:sp>
        <p:nvSpPr>
          <p:cNvPr id="10244" name="Rectangle 28"/>
          <p:cNvSpPr>
            <a:spLocks noChangeArrowheads="1"/>
          </p:cNvSpPr>
          <p:nvPr/>
        </p:nvSpPr>
        <p:spPr bwMode="auto">
          <a:xfrm>
            <a:off x="1219200" y="1295400"/>
            <a:ext cx="6934200" cy="5105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Line 29"/>
          <p:cNvSpPr>
            <a:spLocks noChangeShapeType="1"/>
          </p:cNvSpPr>
          <p:nvPr/>
        </p:nvSpPr>
        <p:spPr bwMode="auto">
          <a:xfrm>
            <a:off x="1219200" y="160020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30"/>
          <p:cNvSpPr>
            <a:spLocks noChangeShapeType="1"/>
          </p:cNvSpPr>
          <p:nvPr/>
        </p:nvSpPr>
        <p:spPr bwMode="auto">
          <a:xfrm flipH="1">
            <a:off x="1219200" y="1600200"/>
            <a:ext cx="6934200" cy="304800"/>
          </a:xfrm>
          <a:prstGeom prst="line">
            <a:avLst/>
          </a:prstGeom>
          <a:noFill/>
          <a:ln w="2857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31"/>
          <p:cNvSpPr>
            <a:spLocks noChangeShapeType="1"/>
          </p:cNvSpPr>
          <p:nvPr/>
        </p:nvSpPr>
        <p:spPr bwMode="auto">
          <a:xfrm>
            <a:off x="1219200" y="1905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32"/>
          <p:cNvSpPr>
            <a:spLocks noChangeShapeType="1"/>
          </p:cNvSpPr>
          <p:nvPr/>
        </p:nvSpPr>
        <p:spPr bwMode="auto">
          <a:xfrm flipH="1">
            <a:off x="1219200" y="1905000"/>
            <a:ext cx="6934200" cy="304800"/>
          </a:xfrm>
          <a:prstGeom prst="line">
            <a:avLst/>
          </a:prstGeom>
          <a:noFill/>
          <a:ln w="2857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33"/>
          <p:cNvSpPr>
            <a:spLocks noChangeShapeType="1"/>
          </p:cNvSpPr>
          <p:nvPr/>
        </p:nvSpPr>
        <p:spPr bwMode="auto">
          <a:xfrm>
            <a:off x="1219200" y="2209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34"/>
          <p:cNvSpPr>
            <a:spLocks noChangeShapeType="1"/>
          </p:cNvSpPr>
          <p:nvPr/>
        </p:nvSpPr>
        <p:spPr bwMode="auto">
          <a:xfrm>
            <a:off x="1219200" y="2514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35"/>
          <p:cNvSpPr>
            <a:spLocks noChangeShapeType="1"/>
          </p:cNvSpPr>
          <p:nvPr/>
        </p:nvSpPr>
        <p:spPr bwMode="auto">
          <a:xfrm>
            <a:off x="1219200" y="5791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36"/>
          <p:cNvSpPr>
            <a:spLocks noChangeShapeType="1"/>
          </p:cNvSpPr>
          <p:nvPr/>
        </p:nvSpPr>
        <p:spPr bwMode="auto">
          <a:xfrm>
            <a:off x="1219200" y="6096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37"/>
          <p:cNvSpPr>
            <a:spLocks noChangeShapeType="1"/>
          </p:cNvSpPr>
          <p:nvPr/>
        </p:nvSpPr>
        <p:spPr bwMode="auto">
          <a:xfrm flipH="1">
            <a:off x="1219200" y="2209800"/>
            <a:ext cx="6934200" cy="304800"/>
          </a:xfrm>
          <a:prstGeom prst="line">
            <a:avLst/>
          </a:prstGeom>
          <a:noFill/>
          <a:ln w="2857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38"/>
          <p:cNvSpPr>
            <a:spLocks noChangeShapeType="1"/>
          </p:cNvSpPr>
          <p:nvPr/>
        </p:nvSpPr>
        <p:spPr bwMode="auto">
          <a:xfrm flipH="1">
            <a:off x="1219200" y="5791200"/>
            <a:ext cx="6934200" cy="304800"/>
          </a:xfrm>
          <a:prstGeom prst="line">
            <a:avLst/>
          </a:prstGeom>
          <a:noFill/>
          <a:ln w="2857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39"/>
          <p:cNvSpPr>
            <a:spLocks noChangeShapeType="1"/>
          </p:cNvSpPr>
          <p:nvPr/>
        </p:nvSpPr>
        <p:spPr bwMode="auto">
          <a:xfrm flipH="1" flipV="1">
            <a:off x="1219200" y="1600200"/>
            <a:ext cx="6858000" cy="4495800"/>
          </a:xfrm>
          <a:prstGeom prst="line">
            <a:avLst/>
          </a:prstGeom>
          <a:noFill/>
          <a:ln w="28575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40"/>
          <p:cNvSpPr>
            <a:spLocks noChangeShapeType="1"/>
          </p:cNvSpPr>
          <p:nvPr/>
        </p:nvSpPr>
        <p:spPr bwMode="auto">
          <a:xfrm flipH="1">
            <a:off x="1219200" y="5638800"/>
            <a:ext cx="3657600" cy="152400"/>
          </a:xfrm>
          <a:prstGeom prst="line">
            <a:avLst/>
          </a:prstGeom>
          <a:noFill/>
          <a:ln w="2857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Text Box 41"/>
          <p:cNvSpPr txBox="1">
            <a:spLocks noChangeArrowheads="1"/>
          </p:cNvSpPr>
          <p:nvPr/>
        </p:nvSpPr>
        <p:spPr bwMode="auto">
          <a:xfrm>
            <a:off x="6019800" y="2971800"/>
            <a:ext cx="1905000" cy="37623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 i="0">
                <a:cs typeface="Arial" panose="020B0604020202020204" pitchFamily="34" charset="0"/>
              </a:rPr>
              <a:t>Horizontal Trace</a:t>
            </a:r>
          </a:p>
        </p:txBody>
      </p:sp>
      <p:sp>
        <p:nvSpPr>
          <p:cNvPr id="10258" name="Line 42"/>
          <p:cNvSpPr>
            <a:spLocks noChangeShapeType="1"/>
          </p:cNvSpPr>
          <p:nvPr/>
        </p:nvSpPr>
        <p:spPr bwMode="auto">
          <a:xfrm flipV="1">
            <a:off x="6629400" y="2514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43"/>
          <p:cNvSpPr txBox="1">
            <a:spLocks noChangeArrowheads="1"/>
          </p:cNvSpPr>
          <p:nvPr/>
        </p:nvSpPr>
        <p:spPr bwMode="auto">
          <a:xfrm>
            <a:off x="4343400" y="2971800"/>
            <a:ext cx="1371600" cy="6508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 i="0">
                <a:cs typeface="Arial" panose="020B0604020202020204" pitchFamily="34" charset="0"/>
              </a:rPr>
              <a:t>Horizontal Flyback</a:t>
            </a:r>
          </a:p>
        </p:txBody>
      </p:sp>
      <p:sp>
        <p:nvSpPr>
          <p:cNvPr id="10260" name="Line 44"/>
          <p:cNvSpPr>
            <a:spLocks noChangeShapeType="1"/>
          </p:cNvSpPr>
          <p:nvPr/>
        </p:nvSpPr>
        <p:spPr bwMode="auto">
          <a:xfrm flipV="1">
            <a:off x="5029200" y="16764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Text Box 45"/>
          <p:cNvSpPr txBox="1">
            <a:spLocks noChangeArrowheads="1"/>
          </p:cNvSpPr>
          <p:nvPr/>
        </p:nvSpPr>
        <p:spPr bwMode="auto">
          <a:xfrm>
            <a:off x="3657600" y="4572000"/>
            <a:ext cx="990600" cy="6508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 i="0">
                <a:cs typeface="Arial" panose="020B0604020202020204" pitchFamily="34" charset="0"/>
              </a:rPr>
              <a:t>Vertical Flyback</a:t>
            </a:r>
          </a:p>
        </p:txBody>
      </p:sp>
      <p:sp>
        <p:nvSpPr>
          <p:cNvPr id="10262" name="Line 46"/>
          <p:cNvSpPr>
            <a:spLocks noChangeShapeType="1"/>
          </p:cNvSpPr>
          <p:nvPr/>
        </p:nvSpPr>
        <p:spPr bwMode="auto">
          <a:xfrm flipV="1">
            <a:off x="44196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Text Box 47"/>
          <p:cNvSpPr txBox="1">
            <a:spLocks noChangeArrowheads="1"/>
          </p:cNvSpPr>
          <p:nvPr/>
        </p:nvSpPr>
        <p:spPr bwMode="auto">
          <a:xfrm>
            <a:off x="1127125" y="801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0"/>
              <a:t>0</a:t>
            </a:r>
            <a:endParaRPr lang="pl-PL" altLang="en-US" sz="2400" b="0" i="0"/>
          </a:p>
        </p:txBody>
      </p:sp>
      <p:sp>
        <p:nvSpPr>
          <p:cNvPr id="10264" name="Text Box 48"/>
          <p:cNvSpPr txBox="1">
            <a:spLocks noChangeArrowheads="1"/>
          </p:cNvSpPr>
          <p:nvPr/>
        </p:nvSpPr>
        <p:spPr bwMode="auto">
          <a:xfrm>
            <a:off x="7658100" y="8112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0"/>
              <a:t>639</a:t>
            </a:r>
            <a:endParaRPr lang="pl-PL" altLang="en-US" sz="2400" b="0" i="0"/>
          </a:p>
        </p:txBody>
      </p:sp>
      <p:sp>
        <p:nvSpPr>
          <p:cNvPr id="10265" name="Text Box 49"/>
          <p:cNvSpPr txBox="1">
            <a:spLocks noChangeArrowheads="1"/>
          </p:cNvSpPr>
          <p:nvPr/>
        </p:nvSpPr>
        <p:spPr bwMode="auto">
          <a:xfrm>
            <a:off x="533400" y="58658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0"/>
              <a:t>479</a:t>
            </a:r>
            <a:endParaRPr lang="pl-PL" altLang="en-US" sz="2400" b="0" i="0"/>
          </a:p>
        </p:txBody>
      </p:sp>
      <p:sp>
        <p:nvSpPr>
          <p:cNvPr id="10266" name="Text Box 50"/>
          <p:cNvSpPr txBox="1">
            <a:spLocks noChangeArrowheads="1"/>
          </p:cNvSpPr>
          <p:nvPr/>
        </p:nvSpPr>
        <p:spPr bwMode="auto">
          <a:xfrm>
            <a:off x="762000" y="13700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0"/>
              <a:t>0</a:t>
            </a:r>
            <a:endParaRPr lang="pl-PL" altLang="en-US" sz="2400" b="0" i="0"/>
          </a:p>
        </p:txBody>
      </p:sp>
      <p:sp>
        <p:nvSpPr>
          <p:cNvPr id="10267" name="Text Box 51"/>
          <p:cNvSpPr txBox="1">
            <a:spLocks noChangeArrowheads="1"/>
          </p:cNvSpPr>
          <p:nvPr/>
        </p:nvSpPr>
        <p:spPr bwMode="auto">
          <a:xfrm>
            <a:off x="0" y="6477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1200" b="0" i="0"/>
              <a:t>Adapted from Kris Gaj’s ECE 448 lecture notes. Copyright © 2007 GMU.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B1BA7-E752-4BBD-B703-051597D2E89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DAC VGA Monitor Interface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114425"/>
            <a:ext cx="548957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8E49B-60B0-4577-9D77-9ECD741BD50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VGA Control Signal Timing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1436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/>
              <a:t>Resolution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/>
              <a:t>640 x 480</a:t>
            </a:r>
            <a:endParaRPr lang="pl-PL" altLang="en-US" sz="2000" i="0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0" y="6477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1200" b="0" i="0"/>
              <a:t>Adapted from Kris Gaj’s ECE 448 lecture notes. Copyright © 2007 GMU.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8E11A-6563-450A-802C-4AB9C4F4E0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VGA Control Signal Timing (f</a:t>
            </a:r>
            <a:r>
              <a:rPr lang="en-US" altLang="en-US" baseline="-25000" smtClean="0"/>
              <a:t>CLK</a:t>
            </a:r>
            <a:r>
              <a:rPr lang="en-US" altLang="en-US" smtClean="0"/>
              <a:t> = 50 MHz)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1436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419600" y="2286000"/>
            <a:ext cx="1905000" cy="942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1258 clock cycles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1305 clock cycles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1494 clock cycles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1588 clock cycles</a:t>
            </a:r>
            <a:endParaRPr lang="pl-PL" altLang="en-US" sz="1400" i="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648200" y="5486400"/>
            <a:ext cx="931863" cy="942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480 lines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494 lines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496 lines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0"/>
              <a:t>528 lines</a:t>
            </a:r>
            <a:endParaRPr lang="pl-PL" altLang="en-US" sz="1400" i="0"/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0" y="6477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1200" b="0" i="0"/>
              <a:t>Adapted from Kris Gaj’s ECE 448 lecture notes. Copyright © 2007 GMU.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2391A-2BF8-4349-BF58-BEFA1B0F8C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VGA 15 Pin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27527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0" y="6477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1200" b="0" i="0"/>
              <a:t>Adapted from Kris Gaj’s ECE 448 lecture notes. Copyright © 2007 GMU.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BACE9-F45E-433D-92DC-C8CE59BB4D6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1600200" y="730250"/>
          <a:ext cx="8229600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Microsoft Draw Drawing" r:id="rId4" imgW="5204460" imgH="3467100" progId="MSDraw.Drawing.8.2">
                  <p:embed/>
                </p:oleObj>
              </mc:Choice>
              <mc:Fallback>
                <p:oleObj name="Microsoft Draw Drawing" r:id="rId4" imgW="5204460" imgH="3467100" progId="MSDraw.Drawing.8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30250"/>
                        <a:ext cx="8229600" cy="548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194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90600" y="5911850"/>
            <a:ext cx="91440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0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10.9 </a:t>
            </a:r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and Compute clock cycles available in a single Video Frame.</a:t>
            </a:r>
            <a:endParaRPr lang="en-US" altLang="en-US" sz="1800" i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VGA Sync Module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05000" y="6510338"/>
            <a:ext cx="470376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i="0"/>
              <a:t>Rapid Prototyping of Digital Systems Quartus II Edition: Chapter 10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781800" y="6510338"/>
            <a:ext cx="19796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i="0"/>
              <a:t>Copyright</a:t>
            </a:r>
            <a:r>
              <a:rPr lang="en-US" altLang="en-US" sz="1200" b="0" i="0">
                <a:latin typeface="Times New Roman" panose="02020603050405020304" pitchFamily="18" charset="0"/>
              </a:rPr>
              <a:t> </a:t>
            </a:r>
            <a:r>
              <a:rPr lang="en-US" altLang="en-US" sz="1200" b="0" i="0">
                <a:latin typeface="Symbol" panose="05050102010706020507" pitchFamily="18" charset="2"/>
              </a:rPr>
              <a:t></a:t>
            </a:r>
            <a:r>
              <a:rPr lang="en-US" altLang="en-US" sz="1200" b="0" i="0">
                <a:latin typeface="Times New Roman" panose="02020603050405020304" pitchFamily="18" charset="0"/>
              </a:rPr>
              <a:t> </a:t>
            </a:r>
            <a:r>
              <a:rPr lang="en-US" altLang="en-US" sz="1200" b="0" i="0"/>
              <a:t>2006 Springer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13101</TotalTime>
  <Words>343</Words>
  <Application>Microsoft Office PowerPoint</Application>
  <PresentationFormat>On-screen Show (4:3)</PresentationFormat>
  <Paragraphs>71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Arial Narrow</vt:lpstr>
      <vt:lpstr>Wingdings</vt:lpstr>
      <vt:lpstr>Symbol</vt:lpstr>
      <vt:lpstr>Default Design</vt:lpstr>
      <vt:lpstr>Microsoft Draw 98 Drawing</vt:lpstr>
      <vt:lpstr>FPGA Design EECE 277-01  VGA Signal Generation</vt:lpstr>
      <vt:lpstr>DE2 Board Pin Assignments</vt:lpstr>
      <vt:lpstr>Video Graphic Array (VGA)</vt:lpstr>
      <vt:lpstr>VGA Monitor</vt:lpstr>
      <vt:lpstr>DAC VGA Monitor Interface</vt:lpstr>
      <vt:lpstr>VGA Control Signal Timing</vt:lpstr>
      <vt:lpstr>VGA Control Signal Timing (fCLK = 50 MHz)</vt:lpstr>
      <vt:lpstr>VGA 15 Pin</vt:lpstr>
      <vt:lpstr>VGA Sync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William H</dc:creator>
  <cp:lastModifiedBy>Robinson, William H</cp:lastModifiedBy>
  <cp:revision>643</cp:revision>
  <dcterms:created xsi:type="dcterms:W3CDTF">1601-01-01T00:00:00Z</dcterms:created>
  <dcterms:modified xsi:type="dcterms:W3CDTF">2014-10-19T15:58:38Z</dcterms:modified>
</cp:coreProperties>
</file>