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316" r:id="rId5"/>
    <p:sldId id="315" r:id="rId6"/>
    <p:sldId id="260" r:id="rId7"/>
    <p:sldId id="343" r:id="rId8"/>
    <p:sldId id="364" r:id="rId9"/>
    <p:sldId id="365" r:id="rId10"/>
    <p:sldId id="366" r:id="rId11"/>
    <p:sldId id="531" r:id="rId12"/>
    <p:sldId id="533" r:id="rId13"/>
    <p:sldId id="532" r:id="rId14"/>
    <p:sldId id="455" r:id="rId15"/>
    <p:sldId id="456" r:id="rId16"/>
    <p:sldId id="457" r:id="rId17"/>
    <p:sldId id="525" r:id="rId18"/>
    <p:sldId id="527" r:id="rId19"/>
    <p:sldId id="526" r:id="rId20"/>
    <p:sldId id="511" r:id="rId21"/>
    <p:sldId id="513" r:id="rId22"/>
    <p:sldId id="512" r:id="rId23"/>
    <p:sldId id="480" r:id="rId24"/>
    <p:sldId id="483" r:id="rId25"/>
    <p:sldId id="482" r:id="rId26"/>
    <p:sldId id="484" r:id="rId27"/>
    <p:sldId id="499" r:id="rId28"/>
    <p:sldId id="485" r:id="rId29"/>
  </p:sldIdLst>
  <p:sldSz cx="18288000" cy="10287000"/>
  <p:notesSz cx="6858000" cy="9144000"/>
  <p:embeddedFontLst>
    <p:embeddedFont>
      <p:font typeface="Consolas" panose="020B0609020204030204" pitchFamily="49" charset="0"/>
      <p:regular r:id="rId31"/>
      <p:bold r:id="rId32"/>
      <p:italic r:id="rId33"/>
      <p:boldItalic r:id="rId34"/>
    </p:embeddedFont>
    <p:embeddedFont>
      <p:font typeface="Poppins" panose="00000500000000000000" pitchFamily="2" charset="0"/>
      <p:regular r:id="rId35"/>
    </p:embeddedFont>
    <p:embeddedFont>
      <p:font typeface="Poppins Light" panose="00000400000000000000" pitchFamily="2" charset="0"/>
      <p:regular r:id="rId36"/>
      <p:italic r:id="rId37"/>
    </p:embeddedFont>
    <p:embeddedFont>
      <p:font typeface="Poppins Medium" panose="00000600000000000000" pitchFamily="2" charset="0"/>
      <p:regular r:id="rId38"/>
      <p:italic r:id="rId39"/>
    </p:embeddedFont>
    <p:embeddedFont>
      <p:font typeface="Poppins SemiBold" panose="00000700000000000000" pitchFamily="2" charset="0"/>
      <p:bold r:id="rId40"/>
      <p:boldItalic r:id="rId41"/>
    </p:embeddedFont>
    <p:embeddedFont>
      <p:font typeface="TAN Mon Cheri"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646"/>
    <a:srgbClr val="C00000"/>
    <a:srgbClr val="604A7B"/>
    <a:srgbClr val="254061"/>
    <a:srgbClr val="F2E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9" autoAdjust="0"/>
    <p:restoredTop sz="82899" autoAdjust="0"/>
  </p:normalViewPr>
  <p:slideViewPr>
    <p:cSldViewPr>
      <p:cViewPr varScale="1">
        <p:scale>
          <a:sx n="43" d="100"/>
          <a:sy n="43" d="100"/>
        </p:scale>
        <p:origin x="134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ent - Aung Khant Nyar Moe @William" userId="42447f9c-6d4f-4365-a6cc-de6f52d56c93" providerId="ADAL" clId="{6353A8F0-CA2A-46CF-AA1F-529B2F8DF60A}"/>
    <pc:docChg chg="undo custSel modSld">
      <pc:chgData name="Student - Aung Khant Nyar Moe @William" userId="42447f9c-6d4f-4365-a6cc-de6f52d56c93" providerId="ADAL" clId="{6353A8F0-CA2A-46CF-AA1F-529B2F8DF60A}" dt="2025-08-02T01:25:25.200" v="10" actId="1076"/>
      <pc:docMkLst>
        <pc:docMk/>
      </pc:docMkLst>
      <pc:sldChg chg="addSp delSp modSp mod">
        <pc:chgData name="Student - Aung Khant Nyar Moe @William" userId="42447f9c-6d4f-4365-a6cc-de6f52d56c93" providerId="ADAL" clId="{6353A8F0-CA2A-46CF-AA1F-529B2F8DF60A}" dt="2025-08-02T01:24:31.108" v="8" actId="1076"/>
        <pc:sldMkLst>
          <pc:docMk/>
          <pc:sldMk cId="0" sldId="258"/>
        </pc:sldMkLst>
        <pc:spChg chg="add del mod">
          <ac:chgData name="Student - Aung Khant Nyar Moe @William" userId="42447f9c-6d4f-4365-a6cc-de6f52d56c93" providerId="ADAL" clId="{6353A8F0-CA2A-46CF-AA1F-529B2F8DF60A}" dt="2025-08-02T01:24:31.108" v="8" actId="1076"/>
          <ac:spMkLst>
            <pc:docMk/>
            <pc:sldMk cId="0" sldId="258"/>
            <ac:spMk id="2" creationId="{33AD93F7-0C65-A0DC-2BA8-157703A30A9A}"/>
          </ac:spMkLst>
        </pc:spChg>
      </pc:sldChg>
      <pc:sldChg chg="addSp delSp modSp mod">
        <pc:chgData name="Student - Aung Khant Nyar Moe @William" userId="42447f9c-6d4f-4365-a6cc-de6f52d56c93" providerId="ADAL" clId="{6353A8F0-CA2A-46CF-AA1F-529B2F8DF60A}" dt="2025-08-02T01:24:24.052" v="5" actId="1076"/>
        <pc:sldMkLst>
          <pc:docMk/>
          <pc:sldMk cId="59852424" sldId="260"/>
        </pc:sldMkLst>
        <pc:spChg chg="add del mod">
          <ac:chgData name="Student - Aung Khant Nyar Moe @William" userId="42447f9c-6d4f-4365-a6cc-de6f52d56c93" providerId="ADAL" clId="{6353A8F0-CA2A-46CF-AA1F-529B2F8DF60A}" dt="2025-08-02T01:24:24.052" v="5" actId="1076"/>
          <ac:spMkLst>
            <pc:docMk/>
            <pc:sldMk cId="59852424" sldId="260"/>
            <ac:spMk id="2" creationId="{B6C86473-9CD2-47DB-5A15-EDD8C8B665D8}"/>
          </ac:spMkLst>
        </pc:spChg>
      </pc:sldChg>
      <pc:sldChg chg="modSp mod">
        <pc:chgData name="Student - Aung Khant Nyar Moe @William" userId="42447f9c-6d4f-4365-a6cc-de6f52d56c93" providerId="ADAL" clId="{6353A8F0-CA2A-46CF-AA1F-529B2F8DF60A}" dt="2025-08-02T01:25:25.200" v="10" actId="1076"/>
        <pc:sldMkLst>
          <pc:docMk/>
          <pc:sldMk cId="728351914" sldId="343"/>
        </pc:sldMkLst>
        <pc:spChg chg="mod">
          <ac:chgData name="Student - Aung Khant Nyar Moe @William" userId="42447f9c-6d4f-4365-a6cc-de6f52d56c93" providerId="ADAL" clId="{6353A8F0-CA2A-46CF-AA1F-529B2F8DF60A}" dt="2025-08-02T01:25:25.200" v="10" actId="1076"/>
          <ac:spMkLst>
            <pc:docMk/>
            <pc:sldMk cId="728351914" sldId="343"/>
            <ac:spMk id="2" creationId="{78DC5715-A056-4D11-1D8C-939115246406}"/>
          </ac:spMkLst>
        </pc:spChg>
        <pc:spChg chg="mod">
          <ac:chgData name="Student - Aung Khant Nyar Moe @William" userId="42447f9c-6d4f-4365-a6cc-de6f52d56c93" providerId="ADAL" clId="{6353A8F0-CA2A-46CF-AA1F-529B2F8DF60A}" dt="2025-08-02T01:25:23.064" v="9" actId="1076"/>
          <ac:spMkLst>
            <pc:docMk/>
            <pc:sldMk cId="728351914" sldId="343"/>
            <ac:spMk id="6" creationId="{FA61D9D7-F71F-DE99-3150-7D6CF3E877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EE8F2-0CC5-4185-B0A6-96171AC068C3}" type="datetimeFigureOut">
              <a:rPr lang="en-SG" smtClean="0"/>
              <a:t>2/8/2025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8C9A2-2B7D-427E-9880-465458ADA3D4}" type="slidenum">
              <a:rPr lang="en-SG" smtClean="0"/>
              <a:t>‹#›</a:t>
            </a:fld>
            <a:endParaRPr lang="en-SG"/>
          </a:p>
        </p:txBody>
      </p:sp>
    </p:spTree>
    <p:extLst>
      <p:ext uri="{BB962C8B-B14F-4D97-AF65-F5344CB8AC3E}">
        <p14:creationId xmlns:p14="http://schemas.microsoft.com/office/powerpoint/2010/main" val="316719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Poppins Light – 18 size </a:t>
            </a:r>
          </a:p>
        </p:txBody>
      </p:sp>
      <p:sp>
        <p:nvSpPr>
          <p:cNvPr id="4" name="Slide Number Placeholder 3"/>
          <p:cNvSpPr>
            <a:spLocks noGrp="1"/>
          </p:cNvSpPr>
          <p:nvPr>
            <p:ph type="sldNum" sz="quarter" idx="5"/>
          </p:nvPr>
        </p:nvSpPr>
        <p:spPr/>
        <p:txBody>
          <a:bodyPr/>
          <a:lstStyle/>
          <a:p>
            <a:fld id="{5198C9A2-2B7D-427E-9880-465458ADA3D4}" type="slidenum">
              <a:rPr lang="en-SG" smtClean="0"/>
              <a:t>2</a:t>
            </a:fld>
            <a:endParaRPr lang="en-SG"/>
          </a:p>
        </p:txBody>
      </p:sp>
    </p:spTree>
    <p:extLst>
      <p:ext uri="{BB962C8B-B14F-4D97-AF65-F5344CB8AC3E}">
        <p14:creationId xmlns:p14="http://schemas.microsoft.com/office/powerpoint/2010/main" val="168556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66FFD-5F51-FAF8-257C-0A3A4613F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747C89-EA15-83C7-4A45-4EF7DAF7E5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9C5C2-58BB-7DD9-5E22-858F28B2F463}"/>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2003646B-058B-AB6F-9227-4B1D8CF48AAA}"/>
              </a:ext>
            </a:extLst>
          </p:cNvPr>
          <p:cNvSpPr>
            <a:spLocks noGrp="1"/>
          </p:cNvSpPr>
          <p:nvPr>
            <p:ph type="sldNum" sz="quarter" idx="5"/>
          </p:nvPr>
        </p:nvSpPr>
        <p:spPr/>
        <p:txBody>
          <a:bodyPr/>
          <a:lstStyle/>
          <a:p>
            <a:fld id="{5198C9A2-2B7D-427E-9880-465458ADA3D4}" type="slidenum">
              <a:rPr lang="en-SG" smtClean="0"/>
              <a:t>13</a:t>
            </a:fld>
            <a:endParaRPr lang="en-SG"/>
          </a:p>
        </p:txBody>
      </p:sp>
    </p:spTree>
    <p:extLst>
      <p:ext uri="{BB962C8B-B14F-4D97-AF65-F5344CB8AC3E}">
        <p14:creationId xmlns:p14="http://schemas.microsoft.com/office/powerpoint/2010/main" val="272074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14</a:t>
            </a:fld>
            <a:endParaRPr lang="en-SG"/>
          </a:p>
        </p:txBody>
      </p:sp>
    </p:spTree>
    <p:extLst>
      <p:ext uri="{BB962C8B-B14F-4D97-AF65-F5344CB8AC3E}">
        <p14:creationId xmlns:p14="http://schemas.microsoft.com/office/powerpoint/2010/main" val="42243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15</a:t>
            </a:fld>
            <a:endParaRPr lang="en-SG"/>
          </a:p>
        </p:txBody>
      </p:sp>
    </p:spTree>
    <p:extLst>
      <p:ext uri="{BB962C8B-B14F-4D97-AF65-F5344CB8AC3E}">
        <p14:creationId xmlns:p14="http://schemas.microsoft.com/office/powerpoint/2010/main" val="493438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16</a:t>
            </a:fld>
            <a:endParaRPr lang="en-SG"/>
          </a:p>
        </p:txBody>
      </p:sp>
    </p:spTree>
    <p:extLst>
      <p:ext uri="{BB962C8B-B14F-4D97-AF65-F5344CB8AC3E}">
        <p14:creationId xmlns:p14="http://schemas.microsoft.com/office/powerpoint/2010/main" val="3959914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0557-50C2-9EC7-6B37-9F735D6277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05076-E79F-5FE4-2AFE-F2A5D1E2E4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D8091-75F6-E99B-4EC3-E4453285ACC9}"/>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39CDD2E1-9F0D-3DF9-1CF5-F62B7F163987}"/>
              </a:ext>
            </a:extLst>
          </p:cNvPr>
          <p:cNvSpPr>
            <a:spLocks noGrp="1"/>
          </p:cNvSpPr>
          <p:nvPr>
            <p:ph type="sldNum" sz="quarter" idx="5"/>
          </p:nvPr>
        </p:nvSpPr>
        <p:spPr/>
        <p:txBody>
          <a:bodyPr/>
          <a:lstStyle/>
          <a:p>
            <a:fld id="{5198C9A2-2B7D-427E-9880-465458ADA3D4}" type="slidenum">
              <a:rPr lang="en-SG" smtClean="0"/>
              <a:t>17</a:t>
            </a:fld>
            <a:endParaRPr lang="en-SG"/>
          </a:p>
        </p:txBody>
      </p:sp>
    </p:spTree>
    <p:extLst>
      <p:ext uri="{BB962C8B-B14F-4D97-AF65-F5344CB8AC3E}">
        <p14:creationId xmlns:p14="http://schemas.microsoft.com/office/powerpoint/2010/main" val="1599415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A3E2-3933-5036-F08D-86B8ED0AC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D2B678-813B-1BD3-CF0A-A40918277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8C246-ED27-4183-8400-EC84B3D0F8D8}"/>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796C0CF9-C8D8-C1F6-44C3-4F08F9A2930B}"/>
              </a:ext>
            </a:extLst>
          </p:cNvPr>
          <p:cNvSpPr>
            <a:spLocks noGrp="1"/>
          </p:cNvSpPr>
          <p:nvPr>
            <p:ph type="sldNum" sz="quarter" idx="5"/>
          </p:nvPr>
        </p:nvSpPr>
        <p:spPr/>
        <p:txBody>
          <a:bodyPr/>
          <a:lstStyle/>
          <a:p>
            <a:fld id="{5198C9A2-2B7D-427E-9880-465458ADA3D4}" type="slidenum">
              <a:rPr lang="en-SG" smtClean="0"/>
              <a:t>19</a:t>
            </a:fld>
            <a:endParaRPr lang="en-SG"/>
          </a:p>
        </p:txBody>
      </p:sp>
    </p:spTree>
    <p:extLst>
      <p:ext uri="{BB962C8B-B14F-4D97-AF65-F5344CB8AC3E}">
        <p14:creationId xmlns:p14="http://schemas.microsoft.com/office/powerpoint/2010/main" val="100906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1D00-5D5A-8927-0CFE-70A1D167E3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D0E5E3-7FD1-BCBA-FEB8-3E91225621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AD65E-8E62-ED37-4F33-8A9E10D7BE9F}"/>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0D5F5D50-13C6-C202-D449-DE83204BB0DC}"/>
              </a:ext>
            </a:extLst>
          </p:cNvPr>
          <p:cNvSpPr>
            <a:spLocks noGrp="1"/>
          </p:cNvSpPr>
          <p:nvPr>
            <p:ph type="sldNum" sz="quarter" idx="5"/>
          </p:nvPr>
        </p:nvSpPr>
        <p:spPr/>
        <p:txBody>
          <a:bodyPr/>
          <a:lstStyle/>
          <a:p>
            <a:fld id="{5198C9A2-2B7D-427E-9880-465458ADA3D4}" type="slidenum">
              <a:rPr lang="en-SG" smtClean="0"/>
              <a:t>20</a:t>
            </a:fld>
            <a:endParaRPr lang="en-SG"/>
          </a:p>
        </p:txBody>
      </p:sp>
    </p:spTree>
    <p:extLst>
      <p:ext uri="{BB962C8B-B14F-4D97-AF65-F5344CB8AC3E}">
        <p14:creationId xmlns:p14="http://schemas.microsoft.com/office/powerpoint/2010/main" val="262867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4387E-D050-CC42-B6F0-54DAA096C2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06E93C-7033-7138-B3F6-CE4E75FEF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21D72-FC25-403A-ADF3-D5F2141806A8}"/>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88EEB342-BC8E-774E-F510-479C970D2A40}"/>
              </a:ext>
            </a:extLst>
          </p:cNvPr>
          <p:cNvSpPr>
            <a:spLocks noGrp="1"/>
          </p:cNvSpPr>
          <p:nvPr>
            <p:ph type="sldNum" sz="quarter" idx="5"/>
          </p:nvPr>
        </p:nvSpPr>
        <p:spPr/>
        <p:txBody>
          <a:bodyPr/>
          <a:lstStyle/>
          <a:p>
            <a:fld id="{5198C9A2-2B7D-427E-9880-465458ADA3D4}" type="slidenum">
              <a:rPr lang="en-SG" smtClean="0"/>
              <a:t>22</a:t>
            </a:fld>
            <a:endParaRPr lang="en-SG"/>
          </a:p>
        </p:txBody>
      </p:sp>
    </p:spTree>
    <p:extLst>
      <p:ext uri="{BB962C8B-B14F-4D97-AF65-F5344CB8AC3E}">
        <p14:creationId xmlns:p14="http://schemas.microsoft.com/office/powerpoint/2010/main" val="1437204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8786D-E2A1-57D7-1644-7847704F5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52B55-EF5B-9DD9-E45D-615AF1D400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87EC6-3BD9-F459-FC3C-B99F70016370}"/>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B9C9E154-3BD9-7EB9-54A3-2A4E384ECCC7}"/>
              </a:ext>
            </a:extLst>
          </p:cNvPr>
          <p:cNvSpPr>
            <a:spLocks noGrp="1"/>
          </p:cNvSpPr>
          <p:nvPr>
            <p:ph type="sldNum" sz="quarter" idx="5"/>
          </p:nvPr>
        </p:nvSpPr>
        <p:spPr/>
        <p:txBody>
          <a:bodyPr/>
          <a:lstStyle/>
          <a:p>
            <a:fld id="{5198C9A2-2B7D-427E-9880-465458ADA3D4}" type="slidenum">
              <a:rPr lang="en-SG" smtClean="0"/>
              <a:t>23</a:t>
            </a:fld>
            <a:endParaRPr lang="en-SG"/>
          </a:p>
        </p:txBody>
      </p:sp>
    </p:spTree>
    <p:extLst>
      <p:ext uri="{BB962C8B-B14F-4D97-AF65-F5344CB8AC3E}">
        <p14:creationId xmlns:p14="http://schemas.microsoft.com/office/powerpoint/2010/main" val="339585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120C8-9A4B-9CC5-304C-A8F4D9ABE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86ECC-C128-61D2-1043-B95DA86F7E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96DB2-A213-7B67-97DB-6B9F79B2CD5A}"/>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1597E3BC-97CD-DDAD-AE74-3CFC6037F13E}"/>
              </a:ext>
            </a:extLst>
          </p:cNvPr>
          <p:cNvSpPr>
            <a:spLocks noGrp="1"/>
          </p:cNvSpPr>
          <p:nvPr>
            <p:ph type="sldNum" sz="quarter" idx="5"/>
          </p:nvPr>
        </p:nvSpPr>
        <p:spPr/>
        <p:txBody>
          <a:bodyPr/>
          <a:lstStyle/>
          <a:p>
            <a:fld id="{5198C9A2-2B7D-427E-9880-465458ADA3D4}" type="slidenum">
              <a:rPr lang="en-SG" smtClean="0"/>
              <a:t>25</a:t>
            </a:fld>
            <a:endParaRPr lang="en-SG"/>
          </a:p>
        </p:txBody>
      </p:sp>
    </p:spTree>
    <p:extLst>
      <p:ext uri="{BB962C8B-B14F-4D97-AF65-F5344CB8AC3E}">
        <p14:creationId xmlns:p14="http://schemas.microsoft.com/office/powerpoint/2010/main" val="46042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Poppins Light – 18 size </a:t>
            </a:r>
          </a:p>
          <a:p>
            <a:endParaRPr lang="en-SG" dirty="0"/>
          </a:p>
          <a:p>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3</a:t>
            </a:fld>
            <a:endParaRPr lang="en-SG"/>
          </a:p>
        </p:txBody>
      </p:sp>
    </p:spTree>
    <p:extLst>
      <p:ext uri="{BB962C8B-B14F-4D97-AF65-F5344CB8AC3E}">
        <p14:creationId xmlns:p14="http://schemas.microsoft.com/office/powerpoint/2010/main" val="926002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201EE-5796-75EA-CAFF-6D13B08A68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1E83C7-7F20-D4D5-8DAB-0F349ADAE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0694E-F2DE-FE04-5093-5D5B56CE0E9F}"/>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96ED15A7-9EDB-1D2F-6ACB-B94ADEF28824}"/>
              </a:ext>
            </a:extLst>
          </p:cNvPr>
          <p:cNvSpPr>
            <a:spLocks noGrp="1"/>
          </p:cNvSpPr>
          <p:nvPr>
            <p:ph type="sldNum" sz="quarter" idx="5"/>
          </p:nvPr>
        </p:nvSpPr>
        <p:spPr/>
        <p:txBody>
          <a:bodyPr/>
          <a:lstStyle/>
          <a:p>
            <a:fld id="{5198C9A2-2B7D-427E-9880-465458ADA3D4}" type="slidenum">
              <a:rPr lang="en-SG" smtClean="0"/>
              <a:t>26</a:t>
            </a:fld>
            <a:endParaRPr lang="en-SG"/>
          </a:p>
        </p:txBody>
      </p:sp>
    </p:spTree>
    <p:extLst>
      <p:ext uri="{BB962C8B-B14F-4D97-AF65-F5344CB8AC3E}">
        <p14:creationId xmlns:p14="http://schemas.microsoft.com/office/powerpoint/2010/main" val="3762573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E6C68-13AC-72A5-114D-FC5830708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E9683-85E8-EAAF-3262-E7010A7EB5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0F089-C4EF-2796-0851-DBDE5EE6F33D}"/>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40B26A74-39BD-0C10-FFD5-45C1E110C170}"/>
              </a:ext>
            </a:extLst>
          </p:cNvPr>
          <p:cNvSpPr>
            <a:spLocks noGrp="1"/>
          </p:cNvSpPr>
          <p:nvPr>
            <p:ph type="sldNum" sz="quarter" idx="5"/>
          </p:nvPr>
        </p:nvSpPr>
        <p:spPr/>
        <p:txBody>
          <a:bodyPr/>
          <a:lstStyle/>
          <a:p>
            <a:fld id="{5198C9A2-2B7D-427E-9880-465458ADA3D4}" type="slidenum">
              <a:rPr lang="en-SG" smtClean="0"/>
              <a:t>28</a:t>
            </a:fld>
            <a:endParaRPr lang="en-SG"/>
          </a:p>
        </p:txBody>
      </p:sp>
    </p:spTree>
    <p:extLst>
      <p:ext uri="{BB962C8B-B14F-4D97-AF65-F5344CB8AC3E}">
        <p14:creationId xmlns:p14="http://schemas.microsoft.com/office/powerpoint/2010/main" val="273265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726A69FA-1944-4485-AE62-98A94A6776C9}" type="slidenum">
              <a:rPr lang="en-SG" smtClean="0"/>
              <a:t>5</a:t>
            </a:fld>
            <a:endParaRPr lang="en-SG" dirty="0"/>
          </a:p>
        </p:txBody>
      </p:sp>
    </p:spTree>
    <p:extLst>
      <p:ext uri="{BB962C8B-B14F-4D97-AF65-F5344CB8AC3E}">
        <p14:creationId xmlns:p14="http://schemas.microsoft.com/office/powerpoint/2010/main" val="68465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Poppins Light – 18 size </a:t>
            </a:r>
          </a:p>
          <a:p>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6</a:t>
            </a:fld>
            <a:endParaRPr lang="en-SG"/>
          </a:p>
        </p:txBody>
      </p:sp>
    </p:spTree>
    <p:extLst>
      <p:ext uri="{BB962C8B-B14F-4D97-AF65-F5344CB8AC3E}">
        <p14:creationId xmlns:p14="http://schemas.microsoft.com/office/powerpoint/2010/main" val="575134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Poppins Light – 18 size </a:t>
            </a:r>
          </a:p>
          <a:p>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7</a:t>
            </a:fld>
            <a:endParaRPr lang="en-SG"/>
          </a:p>
        </p:txBody>
      </p:sp>
    </p:spTree>
    <p:extLst>
      <p:ext uri="{BB962C8B-B14F-4D97-AF65-F5344CB8AC3E}">
        <p14:creationId xmlns:p14="http://schemas.microsoft.com/office/powerpoint/2010/main" val="239669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8</a:t>
            </a:fld>
            <a:endParaRPr lang="en-SG"/>
          </a:p>
        </p:txBody>
      </p:sp>
    </p:spTree>
    <p:extLst>
      <p:ext uri="{BB962C8B-B14F-4D97-AF65-F5344CB8AC3E}">
        <p14:creationId xmlns:p14="http://schemas.microsoft.com/office/powerpoint/2010/main" val="228640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9</a:t>
            </a:fld>
            <a:endParaRPr lang="en-SG"/>
          </a:p>
        </p:txBody>
      </p:sp>
    </p:spTree>
    <p:extLst>
      <p:ext uri="{BB962C8B-B14F-4D97-AF65-F5344CB8AC3E}">
        <p14:creationId xmlns:p14="http://schemas.microsoft.com/office/powerpoint/2010/main" val="160751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p:cNvSpPr>
            <a:spLocks noGrp="1"/>
          </p:cNvSpPr>
          <p:nvPr>
            <p:ph type="sldNum" sz="quarter" idx="5"/>
          </p:nvPr>
        </p:nvSpPr>
        <p:spPr/>
        <p:txBody>
          <a:bodyPr/>
          <a:lstStyle/>
          <a:p>
            <a:fld id="{5198C9A2-2B7D-427E-9880-465458ADA3D4}" type="slidenum">
              <a:rPr lang="en-SG" smtClean="0"/>
              <a:t>10</a:t>
            </a:fld>
            <a:endParaRPr lang="en-SG"/>
          </a:p>
        </p:txBody>
      </p:sp>
    </p:spTree>
    <p:extLst>
      <p:ext uri="{BB962C8B-B14F-4D97-AF65-F5344CB8AC3E}">
        <p14:creationId xmlns:p14="http://schemas.microsoft.com/office/powerpoint/2010/main" val="1450216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8F4A8-A30E-8801-EE8B-EBFCCFB1E8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9BADC-A266-0FCD-0764-F3BFEA4FC8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19166F-1173-E872-7641-A96F445DC5D8}"/>
              </a:ext>
            </a:extLst>
          </p:cNvPr>
          <p:cNvSpPr>
            <a:spLocks noGrp="1"/>
          </p:cNvSpPr>
          <p:nvPr>
            <p:ph type="body" idx="1"/>
          </p:nvPr>
        </p:nvSpPr>
        <p:spPr/>
        <p:txBody>
          <a:bodyPr/>
          <a:lstStyle/>
          <a:p>
            <a:pPr marL="0" indent="0">
              <a:buFont typeface="Wingdings" panose="05000000000000000000" pitchFamily="2" charset="2"/>
              <a:buNone/>
            </a:pPr>
            <a:endParaRPr lang="en-SG" dirty="0"/>
          </a:p>
        </p:txBody>
      </p:sp>
      <p:sp>
        <p:nvSpPr>
          <p:cNvPr id="4" name="Slide Number Placeholder 3">
            <a:extLst>
              <a:ext uri="{FF2B5EF4-FFF2-40B4-BE49-F238E27FC236}">
                <a16:creationId xmlns:a16="http://schemas.microsoft.com/office/drawing/2014/main" id="{A4638E79-C76E-45F5-6117-05B34620E83D}"/>
              </a:ext>
            </a:extLst>
          </p:cNvPr>
          <p:cNvSpPr>
            <a:spLocks noGrp="1"/>
          </p:cNvSpPr>
          <p:nvPr>
            <p:ph type="sldNum" sz="quarter" idx="5"/>
          </p:nvPr>
        </p:nvSpPr>
        <p:spPr/>
        <p:txBody>
          <a:bodyPr/>
          <a:lstStyle/>
          <a:p>
            <a:fld id="{5198C9A2-2B7D-427E-9880-465458ADA3D4}" type="slidenum">
              <a:rPr lang="en-SG" smtClean="0"/>
              <a:t>11</a:t>
            </a:fld>
            <a:endParaRPr lang="en-SG"/>
          </a:p>
        </p:txBody>
      </p:sp>
    </p:spTree>
    <p:extLst>
      <p:ext uri="{BB962C8B-B14F-4D97-AF65-F5344CB8AC3E}">
        <p14:creationId xmlns:p14="http://schemas.microsoft.com/office/powerpoint/2010/main" val="379842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EDD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891424"/>
            <a:ext cx="18288000" cy="2395576"/>
            <a:chOff x="0" y="0"/>
            <a:chExt cx="2716398" cy="355826"/>
          </a:xfrm>
        </p:grpSpPr>
        <p:sp>
          <p:nvSpPr>
            <p:cNvPr id="3" name="Freeform 3"/>
            <p:cNvSpPr/>
            <p:nvPr/>
          </p:nvSpPr>
          <p:spPr>
            <a:xfrm>
              <a:off x="0" y="0"/>
              <a:ext cx="2716398" cy="355826"/>
            </a:xfrm>
            <a:custGeom>
              <a:avLst/>
              <a:gdLst/>
              <a:ahLst/>
              <a:cxnLst/>
              <a:rect l="l" t="t" r="r" b="b"/>
              <a:pathLst>
                <a:path w="2716398" h="355826">
                  <a:moveTo>
                    <a:pt x="0" y="0"/>
                  </a:moveTo>
                  <a:lnTo>
                    <a:pt x="2716398" y="0"/>
                  </a:lnTo>
                  <a:lnTo>
                    <a:pt x="2716398" y="355826"/>
                  </a:lnTo>
                  <a:lnTo>
                    <a:pt x="0" y="355826"/>
                  </a:lnTo>
                  <a:lnTo>
                    <a:pt x="0" y="0"/>
                  </a:lnTo>
                </a:path>
              </a:pathLst>
            </a:custGeom>
            <a:solidFill>
              <a:srgbClr val="1D7151"/>
            </a:solidFill>
          </p:spPr>
          <p:txBody>
            <a:bodyPr/>
            <a:lstStyle/>
            <a:p>
              <a:endParaRPr lang="en-SG"/>
            </a:p>
          </p:txBody>
        </p:sp>
      </p:grpSp>
      <p:sp>
        <p:nvSpPr>
          <p:cNvPr id="4" name="TextBox 4"/>
          <p:cNvSpPr txBox="1"/>
          <p:nvPr/>
        </p:nvSpPr>
        <p:spPr>
          <a:xfrm>
            <a:off x="3429000" y="2988038"/>
            <a:ext cx="10124763" cy="3020058"/>
          </a:xfrm>
          <a:prstGeom prst="rect">
            <a:avLst/>
          </a:prstGeom>
        </p:spPr>
        <p:txBody>
          <a:bodyPr wrap="square" lIns="0" tIns="0" rIns="0" bIns="0" rtlCol="0" anchor="t">
            <a:spAutoFit/>
          </a:bodyPr>
          <a:lstStyle/>
          <a:p>
            <a:pPr algn="ctr">
              <a:lnSpc>
                <a:spcPts val="12599"/>
              </a:lnSpc>
            </a:pPr>
            <a:r>
              <a:rPr lang="en-US" sz="5000" dirty="0">
                <a:solidFill>
                  <a:srgbClr val="1D7151"/>
                </a:solidFill>
                <a:latin typeface="TAN Mon Cheri"/>
              </a:rPr>
              <a:t>[Ethan Zhang]</a:t>
            </a:r>
          </a:p>
          <a:p>
            <a:pPr algn="ctr">
              <a:lnSpc>
                <a:spcPts val="12599"/>
              </a:lnSpc>
            </a:pPr>
            <a:r>
              <a:rPr lang="en-US" sz="5000" dirty="0">
                <a:solidFill>
                  <a:srgbClr val="1D7151"/>
                </a:solidFill>
                <a:latin typeface="TAN Mon Cheri"/>
              </a:rPr>
              <a:t>Portfolio</a:t>
            </a:r>
          </a:p>
        </p:txBody>
      </p:sp>
      <p:sp>
        <p:nvSpPr>
          <p:cNvPr id="5" name="TextBox 5"/>
          <p:cNvSpPr txBox="1"/>
          <p:nvPr/>
        </p:nvSpPr>
        <p:spPr>
          <a:xfrm flipH="1">
            <a:off x="7848600" y="622934"/>
            <a:ext cx="5856252" cy="413190"/>
          </a:xfrm>
          <a:prstGeom prst="rect">
            <a:avLst/>
          </a:prstGeom>
        </p:spPr>
        <p:txBody>
          <a:bodyPr wrap="square"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6" name="TextBox 6"/>
          <p:cNvSpPr txBox="1"/>
          <p:nvPr/>
        </p:nvSpPr>
        <p:spPr>
          <a:xfrm>
            <a:off x="1028700" y="8404532"/>
            <a:ext cx="3554448" cy="413190"/>
          </a:xfrm>
          <a:prstGeom prst="rect">
            <a:avLst/>
          </a:prstGeom>
        </p:spPr>
        <p:txBody>
          <a:bodyPr lIns="0" tIns="0" rIns="0" bIns="0" rtlCol="0" anchor="t">
            <a:spAutoFit/>
          </a:bodyPr>
          <a:lstStyle/>
          <a:p>
            <a:pPr>
              <a:lnSpc>
                <a:spcPts val="3359"/>
              </a:lnSpc>
            </a:pPr>
            <a:r>
              <a:rPr lang="en-US" sz="2400" dirty="0">
                <a:solidFill>
                  <a:srgbClr val="F2EDDB"/>
                </a:solidFill>
                <a:latin typeface="Poppins Light"/>
              </a:rPr>
              <a:t>[</a:t>
            </a:r>
            <a:r>
              <a:rPr lang="en-US" sz="2400">
                <a:solidFill>
                  <a:srgbClr val="F2EDDB"/>
                </a:solidFill>
                <a:latin typeface="Poppins Light"/>
              </a:rPr>
              <a:t>JANUARY ]</a:t>
            </a:r>
            <a:endParaRPr lang="en-US" sz="2400" dirty="0">
              <a:solidFill>
                <a:srgbClr val="F2EDDB"/>
              </a:solidFill>
              <a:latin typeface="Poppins Light"/>
            </a:endParaRPr>
          </a:p>
        </p:txBody>
      </p:sp>
      <p:sp>
        <p:nvSpPr>
          <p:cNvPr id="7" name="TextBox 7"/>
          <p:cNvSpPr txBox="1"/>
          <p:nvPr/>
        </p:nvSpPr>
        <p:spPr>
          <a:xfrm>
            <a:off x="12573000" y="8404532"/>
            <a:ext cx="4686300" cy="413190"/>
          </a:xfrm>
          <a:prstGeom prst="rect">
            <a:avLst/>
          </a:prstGeom>
        </p:spPr>
        <p:txBody>
          <a:bodyPr wrap="square" lIns="0" tIns="0" rIns="0" bIns="0" rtlCol="0" anchor="t">
            <a:spAutoFit/>
          </a:bodyPr>
          <a:lstStyle/>
          <a:p>
            <a:pPr algn="r">
              <a:lnSpc>
                <a:spcPts val="3359"/>
              </a:lnSpc>
            </a:pPr>
            <a:r>
              <a:rPr lang="en-US" sz="2400" dirty="0">
                <a:solidFill>
                  <a:srgbClr val="F2EDDB"/>
                </a:solidFill>
                <a:latin typeface="Poppins Light"/>
              </a:rPr>
              <a:t>[NAME OF PRIMARY SCHOOL[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Math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10</a:t>
            </a:r>
          </a:p>
        </p:txBody>
      </p:sp>
      <p:sp>
        <p:nvSpPr>
          <p:cNvPr id="11" name="TextBox 8">
            <a:extLst>
              <a:ext uri="{FF2B5EF4-FFF2-40B4-BE49-F238E27FC236}">
                <a16:creationId xmlns:a16="http://schemas.microsoft.com/office/drawing/2014/main" id="{9A7AF69A-874B-E13E-87D1-1EE6C1EA6A47}"/>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E20B0CE3-FEAE-DDC5-0D4E-01751429A590}"/>
              </a:ext>
            </a:extLst>
          </p:cNvPr>
          <p:cNvGrpSpPr/>
          <p:nvPr/>
        </p:nvGrpSpPr>
        <p:grpSpPr>
          <a:xfrm>
            <a:off x="1028699" y="4583090"/>
            <a:ext cx="14896528" cy="3837010"/>
            <a:chOff x="1028699" y="4583090"/>
            <a:chExt cx="14896528" cy="3837010"/>
          </a:xfrm>
        </p:grpSpPr>
        <p:sp>
          <p:nvSpPr>
            <p:cNvPr id="20" name="Rectangle 19">
              <a:extLst>
                <a:ext uri="{FF2B5EF4-FFF2-40B4-BE49-F238E27FC236}">
                  <a16:creationId xmlns:a16="http://schemas.microsoft.com/office/drawing/2014/main" id="{8703F4F6-1BCE-7C36-37F1-9E6CAE2C639A}"/>
                </a:ext>
              </a:extLst>
            </p:cNvPr>
            <p:cNvSpPr/>
            <p:nvPr/>
          </p:nvSpPr>
          <p:spPr>
            <a:xfrm>
              <a:off x="1028699" y="4583090"/>
              <a:ext cx="14896528" cy="3837010"/>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SG" sz="2800" b="0" i="0" dirty="0">
                  <a:solidFill>
                    <a:schemeClr val="bg1"/>
                  </a:solidFill>
                  <a:effectLst/>
                  <a:latin typeface="Poppins SemiBold" panose="00000700000000000000" pitchFamily="2" charset="0"/>
                  <a:cs typeface="Poppins SemiBold" panose="00000700000000000000" pitchFamily="2" charset="0"/>
                </a:rPr>
                <a:t>Code</a:t>
              </a:r>
            </a:p>
          </p:txBody>
        </p:sp>
        <p:sp>
          <p:nvSpPr>
            <p:cNvPr id="21" name="TextBox 20">
              <a:extLst>
                <a:ext uri="{FF2B5EF4-FFF2-40B4-BE49-F238E27FC236}">
                  <a16:creationId xmlns:a16="http://schemas.microsoft.com/office/drawing/2014/main" id="{BCEE2BEE-50EA-7D9C-29E3-358FF8A7C2BB}"/>
                </a:ext>
              </a:extLst>
            </p:cNvPr>
            <p:cNvSpPr txBox="1"/>
            <p:nvPr/>
          </p:nvSpPr>
          <p:spPr>
            <a:xfrm>
              <a:off x="1288900" y="5341084"/>
              <a:ext cx="14332100" cy="2812821"/>
            </a:xfrm>
            <a:prstGeom prst="rect">
              <a:avLst/>
            </a:prstGeom>
            <a:noFill/>
          </p:spPr>
          <p:txBody>
            <a:bodyPr wrap="square" rtlCol="0">
              <a:spAutoFit/>
            </a:bodyPr>
            <a:lstStyle/>
            <a:p>
              <a:pPr>
                <a:lnSpc>
                  <a:spcPct val="150000"/>
                </a:lnSpc>
              </a:pPr>
              <a:r>
                <a:rPr lang="en-SG" sz="2000" b="0" dirty="0" err="1">
                  <a:solidFill>
                    <a:srgbClr val="E6EDF3"/>
                  </a:solidFill>
                  <a:effectLst/>
                  <a:latin typeface="Consolas" panose="020B0609020204030204" pitchFamily="49" charset="0"/>
                  <a:cs typeface="Consolas" panose="020B0609020204030204" pitchFamily="49" charset="0"/>
                </a:rPr>
                <a:t>total_minutes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int</a:t>
              </a:r>
              <a:r>
                <a:rPr lang="en-SG" sz="2000" b="0" dirty="0">
                  <a:solidFill>
                    <a:srgbClr val="E6EDF3"/>
                  </a:solidFill>
                  <a:effectLst/>
                  <a:latin typeface="Consolas" panose="020B0609020204030204" pitchFamily="49" charset="0"/>
                  <a:cs typeface="Consolas" panose="020B0609020204030204" pitchFamily="49" charset="0"/>
                </a:rPr>
                <a:t>(</a:t>
              </a:r>
              <a:r>
                <a:rPr lang="en-SG" sz="2000" b="0" dirty="0">
                  <a:solidFill>
                    <a:srgbClr val="79C0FF"/>
                  </a:solidFill>
                  <a:effectLst/>
                  <a:latin typeface="Consolas" panose="020B0609020204030204" pitchFamily="49" charset="0"/>
                  <a:cs typeface="Consolas" panose="020B0609020204030204" pitchFamily="49" charset="0"/>
                </a:rPr>
                <a:t>input</a:t>
              </a:r>
              <a:r>
                <a:rPr lang="en-SG" sz="2000" b="0" dirty="0">
                  <a:solidFill>
                    <a:srgbClr val="E6EDF3"/>
                  </a:solidFill>
                  <a:effectLst/>
                  <a:latin typeface="Consolas" panose="020B0609020204030204" pitchFamily="49" charset="0"/>
                  <a:cs typeface="Consolas" panose="020B0609020204030204" pitchFamily="49" charset="0"/>
                </a:rPr>
                <a:t>(</a:t>
              </a:r>
              <a:r>
                <a:rPr lang="en-SG" sz="2000" b="0" dirty="0">
                  <a:solidFill>
                    <a:srgbClr val="A5D6FF"/>
                  </a:solidFill>
                  <a:effectLst/>
                  <a:latin typeface="Consolas" panose="020B0609020204030204" pitchFamily="49" charset="0"/>
                  <a:cs typeface="Consolas" panose="020B0609020204030204" pitchFamily="49" charset="0"/>
                </a:rPr>
                <a:t>"Enter the total number of minutes: "</a:t>
              </a:r>
              <a:r>
                <a:rPr lang="en-SG" sz="2000" b="0" dirty="0">
                  <a:solidFill>
                    <a:srgbClr val="E6EDF3"/>
                  </a:solidFill>
                  <a:effectLst/>
                  <a:latin typeface="Consolas" panose="020B0609020204030204" pitchFamily="49" charset="0"/>
                  <a:cs typeface="Consolas" panose="020B0609020204030204" pitchFamily="49" charset="0"/>
                </a:rPr>
                <a:t>))</a:t>
              </a:r>
            </a:p>
            <a:p>
              <a:pPr>
                <a:lnSpc>
                  <a:spcPct val="150000"/>
                </a:lnSpc>
              </a:pPr>
              <a:r>
                <a:rPr lang="en-SG" sz="2000" b="0" dirty="0">
                  <a:solidFill>
                    <a:srgbClr val="E6EDF3"/>
                  </a:solidFill>
                  <a:effectLst/>
                  <a:latin typeface="Consolas" panose="020B0609020204030204" pitchFamily="49" charset="0"/>
                  <a:cs typeface="Consolas" panose="020B0609020204030204" pitchFamily="49" charset="0"/>
                </a:rPr>
                <a:t>days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err="1">
                  <a:solidFill>
                    <a:srgbClr val="E6EDF3"/>
                  </a:solidFill>
                  <a:effectLst/>
                  <a:latin typeface="Consolas" panose="020B0609020204030204" pitchFamily="49" charset="0"/>
                  <a:cs typeface="Consolas" panose="020B0609020204030204" pitchFamily="49" charset="0"/>
                </a:rPr>
                <a:t>total_minutes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24</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60</a:t>
              </a:r>
              <a:r>
                <a:rPr lang="en-SG" sz="2000" b="0" dirty="0">
                  <a:solidFill>
                    <a:srgbClr val="E6EDF3"/>
                  </a:solidFill>
                  <a:effectLst/>
                  <a:latin typeface="Consolas" panose="020B0609020204030204" pitchFamily="49" charset="0"/>
                  <a:cs typeface="Consolas" panose="020B0609020204030204" pitchFamily="49" charset="0"/>
                </a:rPr>
                <a:t>)</a:t>
              </a:r>
            </a:p>
            <a:p>
              <a:pPr>
                <a:lnSpc>
                  <a:spcPct val="150000"/>
                </a:lnSpc>
              </a:pPr>
              <a:r>
                <a:rPr lang="en-SG" sz="2000" b="0" dirty="0" err="1">
                  <a:solidFill>
                    <a:srgbClr val="E6EDF3"/>
                  </a:solidFill>
                  <a:effectLst/>
                  <a:latin typeface="Consolas" panose="020B0609020204030204" pitchFamily="49" charset="0"/>
                  <a:cs typeface="Consolas" panose="020B0609020204030204" pitchFamily="49" charset="0"/>
                </a:rPr>
                <a:t>remaining_hours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err="1">
                  <a:solidFill>
                    <a:srgbClr val="E6EDF3"/>
                  </a:solidFill>
                  <a:effectLst/>
                  <a:latin typeface="Consolas" panose="020B0609020204030204" pitchFamily="49" charset="0"/>
                  <a:cs typeface="Consolas" panose="020B0609020204030204" pitchFamily="49" charset="0"/>
                </a:rPr>
                <a:t>total_minutes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24</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60</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60</a:t>
              </a:r>
              <a:endParaRPr lang="en-SG" sz="2000" b="0" dirty="0">
                <a:solidFill>
                  <a:srgbClr val="E6EDF3"/>
                </a:solidFill>
                <a:effectLst/>
                <a:latin typeface="Consolas" panose="020B0609020204030204" pitchFamily="49" charset="0"/>
                <a:cs typeface="Consolas" panose="020B0609020204030204" pitchFamily="49" charset="0"/>
              </a:endParaRPr>
            </a:p>
            <a:p>
              <a:pPr>
                <a:lnSpc>
                  <a:spcPct val="150000"/>
                </a:lnSpc>
              </a:pPr>
              <a:r>
                <a:rPr lang="en-SG" sz="2000" b="0" dirty="0" err="1">
                  <a:solidFill>
                    <a:srgbClr val="E6EDF3"/>
                  </a:solidFill>
                  <a:effectLst/>
                  <a:latin typeface="Consolas" panose="020B0609020204030204" pitchFamily="49" charset="0"/>
                  <a:cs typeface="Consolas" panose="020B0609020204030204" pitchFamily="49" charset="0"/>
                </a:rPr>
                <a:t>remaining_minutes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err="1">
                  <a:solidFill>
                    <a:srgbClr val="E6EDF3"/>
                  </a:solidFill>
                  <a:effectLst/>
                  <a:latin typeface="Consolas" panose="020B0609020204030204" pitchFamily="49" charset="0"/>
                  <a:cs typeface="Consolas" panose="020B0609020204030204" pitchFamily="49" charset="0"/>
                </a:rPr>
                <a:t>total_minutes</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 </a:t>
              </a:r>
              <a:r>
                <a:rPr lang="en-SG" sz="2000" b="0" dirty="0">
                  <a:solidFill>
                    <a:srgbClr val="79C0FF"/>
                  </a:solidFill>
                  <a:effectLst/>
                  <a:latin typeface="Consolas" panose="020B0609020204030204" pitchFamily="49" charset="0"/>
                  <a:cs typeface="Consolas" panose="020B0609020204030204" pitchFamily="49" charset="0"/>
                </a:rPr>
                <a:t>60</a:t>
              </a:r>
              <a:endParaRPr lang="en-SG" sz="2000" b="0" dirty="0">
                <a:solidFill>
                  <a:srgbClr val="E6EDF3"/>
                </a:solidFill>
                <a:effectLst/>
                <a:latin typeface="Consolas" panose="020B0609020204030204" pitchFamily="49" charset="0"/>
                <a:cs typeface="Consolas" panose="020B0609020204030204" pitchFamily="49" charset="0"/>
              </a:endParaRPr>
            </a:p>
            <a:p>
              <a:pPr>
                <a:lnSpc>
                  <a:spcPct val="150000"/>
                </a:lnSpc>
              </a:pPr>
              <a:r>
                <a:rPr lang="en-SG" sz="2000" b="0" dirty="0">
                  <a:solidFill>
                    <a:srgbClr val="79C0FF"/>
                  </a:solidFill>
                  <a:effectLst/>
                  <a:latin typeface="Consolas" panose="020B0609020204030204" pitchFamily="49" charset="0"/>
                  <a:cs typeface="Consolas" panose="020B0609020204030204" pitchFamily="49" charset="0"/>
                </a:rPr>
                <a:t>print</a:t>
              </a:r>
              <a:r>
                <a:rPr lang="en-SG" sz="2000" b="0" dirty="0">
                  <a:solidFill>
                    <a:srgbClr val="E6EDF3"/>
                  </a:solidFill>
                  <a:effectLst/>
                  <a:latin typeface="Consolas" panose="020B0609020204030204" pitchFamily="49" charset="0"/>
                  <a:cs typeface="Consolas" panose="020B0609020204030204" pitchFamily="49" charset="0"/>
                </a:rPr>
                <a:t>(</a:t>
              </a:r>
              <a:r>
                <a:rPr lang="en-SG" sz="2000" b="0" dirty="0">
                  <a:solidFill>
                    <a:srgbClr val="FF7B72"/>
                  </a:solidFill>
                  <a:effectLst/>
                  <a:latin typeface="Consolas" panose="020B0609020204030204" pitchFamily="49" charset="0"/>
                  <a:cs typeface="Consolas" panose="020B0609020204030204" pitchFamily="49" charset="0"/>
                </a:rPr>
                <a:t>f</a:t>
              </a:r>
              <a:r>
                <a:rPr lang="en-SG" sz="2000" b="0" dirty="0">
                  <a:solidFill>
                    <a:srgbClr val="A5D6FF"/>
                  </a:solidFill>
                  <a:effectLst/>
                  <a:latin typeface="Consolas" panose="020B0609020204030204" pitchFamily="49" charset="0"/>
                  <a:cs typeface="Consolas" panose="020B0609020204030204" pitchFamily="49" charset="0"/>
                </a:rPr>
                <a:t>"</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err="1">
                  <a:solidFill>
                    <a:srgbClr val="E6EDF3"/>
                  </a:solidFill>
                  <a:effectLst/>
                  <a:latin typeface="Consolas" panose="020B0609020204030204" pitchFamily="49" charset="0"/>
                  <a:cs typeface="Consolas" panose="020B0609020204030204" pitchFamily="49" charset="0"/>
                </a:rPr>
                <a:t>total_minutes</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A5D6FF"/>
                  </a:solidFill>
                  <a:effectLst/>
                  <a:latin typeface="Consolas" panose="020B0609020204030204" pitchFamily="49" charset="0"/>
                  <a:cs typeface="Consolas" panose="020B0609020204030204" pitchFamily="49" charset="0"/>
                </a:rPr>
                <a:t> minutes is equal to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E6EDF3"/>
                  </a:solidFill>
                  <a:effectLst/>
                  <a:latin typeface="Consolas" panose="020B0609020204030204" pitchFamily="49" charset="0"/>
                  <a:cs typeface="Consolas" panose="020B0609020204030204" pitchFamily="49" charset="0"/>
                </a:rPr>
                <a:t>days</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A5D6FF"/>
                  </a:solidFill>
                  <a:effectLst/>
                  <a:latin typeface="Consolas" panose="020B0609020204030204" pitchFamily="49" charset="0"/>
                  <a:cs typeface="Consolas" panose="020B0609020204030204" pitchFamily="49" charset="0"/>
                </a:rPr>
                <a:t> days,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err="1">
                  <a:solidFill>
                    <a:srgbClr val="E6EDF3"/>
                  </a:solidFill>
                  <a:effectLst/>
                  <a:latin typeface="Consolas" panose="020B0609020204030204" pitchFamily="49" charset="0"/>
                  <a:cs typeface="Consolas" panose="020B0609020204030204" pitchFamily="49" charset="0"/>
                </a:rPr>
                <a:t>remaining_hours</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A5D6FF"/>
                  </a:solidFill>
                  <a:effectLst/>
                  <a:latin typeface="Consolas" panose="020B0609020204030204" pitchFamily="49" charset="0"/>
                  <a:cs typeface="Consolas" panose="020B0609020204030204" pitchFamily="49" charset="0"/>
                </a:rPr>
                <a:t> hours, and /</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err="1">
                  <a:solidFill>
                    <a:srgbClr val="E6EDF3"/>
                  </a:solidFill>
                  <a:effectLst/>
                  <a:latin typeface="Consolas" panose="020B0609020204030204" pitchFamily="49" charset="0"/>
                  <a:cs typeface="Consolas" panose="020B0609020204030204" pitchFamily="49" charset="0"/>
                </a:rPr>
                <a:t>remaining_minutes</a:t>
              </a:r>
              <a:r>
                <a:rPr lang="en-SG" sz="2000" b="0" dirty="0">
                  <a:solidFill>
                    <a:srgbClr val="FF7B72"/>
                  </a:solidFill>
                  <a:effectLst/>
                  <a:latin typeface="Consolas" panose="020B0609020204030204" pitchFamily="49" charset="0"/>
                  <a:cs typeface="Consolas" panose="020B0609020204030204" pitchFamily="49" charset="0"/>
                </a:rPr>
                <a:t>}</a:t>
              </a:r>
              <a:r>
                <a:rPr lang="en-SG" sz="2000" b="0" dirty="0">
                  <a:solidFill>
                    <a:srgbClr val="A5D6FF"/>
                  </a:solidFill>
                  <a:effectLst/>
                  <a:latin typeface="Consolas" panose="020B0609020204030204" pitchFamily="49" charset="0"/>
                  <a:cs typeface="Consolas" panose="020B0609020204030204" pitchFamily="49" charset="0"/>
                </a:rPr>
                <a:t> minutes."</a:t>
              </a:r>
              <a:r>
                <a:rPr lang="en-SG" sz="2000" b="0" dirty="0">
                  <a:solidFill>
                    <a:srgbClr val="E6EDF3"/>
                  </a:solidFill>
                  <a:effectLst/>
                  <a:latin typeface="Consolas" panose="020B0609020204030204" pitchFamily="49" charset="0"/>
                  <a:cs typeface="Consolas" panose="020B0609020204030204" pitchFamily="49" charset="0"/>
                </a:rPr>
                <a:t>)</a:t>
              </a:r>
            </a:p>
          </p:txBody>
        </p:sp>
      </p:grpSp>
      <p:grpSp>
        <p:nvGrpSpPr>
          <p:cNvPr id="5" name="Group 4">
            <a:extLst>
              <a:ext uri="{FF2B5EF4-FFF2-40B4-BE49-F238E27FC236}">
                <a16:creationId xmlns:a16="http://schemas.microsoft.com/office/drawing/2014/main" id="{3B6C1C50-1BB1-1DF3-7744-31B58A0313ED}"/>
              </a:ext>
            </a:extLst>
          </p:cNvPr>
          <p:cNvGrpSpPr/>
          <p:nvPr/>
        </p:nvGrpSpPr>
        <p:grpSpPr>
          <a:xfrm>
            <a:off x="1028700" y="2196155"/>
            <a:ext cx="14896527" cy="2162964"/>
            <a:chOff x="1028700" y="2196155"/>
            <a:chExt cx="14896527" cy="2162964"/>
          </a:xfrm>
        </p:grpSpPr>
        <p:sp>
          <p:nvSpPr>
            <p:cNvPr id="7" name="Rectangle 6">
              <a:extLst>
                <a:ext uri="{FF2B5EF4-FFF2-40B4-BE49-F238E27FC236}">
                  <a16:creationId xmlns:a16="http://schemas.microsoft.com/office/drawing/2014/main" id="{B5F68F8F-51CF-40D5-72FC-B7BAAED521BD}"/>
                </a:ext>
              </a:extLst>
            </p:cNvPr>
            <p:cNvSpPr/>
            <p:nvPr/>
          </p:nvSpPr>
          <p:spPr>
            <a:xfrm>
              <a:off x="1028700" y="2196155"/>
              <a:ext cx="14896527" cy="2162964"/>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Time Breakdown</a:t>
              </a:r>
            </a:p>
          </p:txBody>
        </p:sp>
        <p:sp>
          <p:nvSpPr>
            <p:cNvPr id="9" name="TextBox 8">
              <a:extLst>
                <a:ext uri="{FF2B5EF4-FFF2-40B4-BE49-F238E27FC236}">
                  <a16:creationId xmlns:a16="http://schemas.microsoft.com/office/drawing/2014/main" id="{5487885C-6988-31EA-1B93-7C45DAEBFF81}"/>
                </a:ext>
              </a:extLst>
            </p:cNvPr>
            <p:cNvSpPr txBox="1"/>
            <p:nvPr/>
          </p:nvSpPr>
          <p:spPr>
            <a:xfrm>
              <a:off x="1288900" y="2914863"/>
              <a:ext cx="14332100" cy="977191"/>
            </a:xfrm>
            <a:prstGeom prst="rect">
              <a:avLst/>
            </a:prstGeom>
            <a:noFill/>
          </p:spPr>
          <p:txBody>
            <a:bodyPr wrap="square" rtlCol="0">
              <a:spAutoFit/>
            </a:bodyPr>
            <a:lstStyle/>
            <a:p>
              <a:pPr>
                <a:lnSpc>
                  <a:spcPct val="150000"/>
                </a:lnSpc>
              </a:pPr>
              <a:r>
                <a:rPr lang="en-US" sz="2000" i="0" dirty="0">
                  <a:solidFill>
                    <a:schemeClr val="bg1"/>
                  </a:solidFill>
                  <a:effectLst/>
                  <a:latin typeface="Poppins" pitchFamily="2" charset="77"/>
                  <a:cs typeface="Poppins" pitchFamily="2" charset="77"/>
                </a:rPr>
                <a:t>I have written a Python program named </a:t>
              </a:r>
              <a:r>
                <a:rPr lang="en-US" sz="2000" i="0" dirty="0" err="1">
                  <a:solidFill>
                    <a:schemeClr val="bg1"/>
                  </a:solidFill>
                  <a:effectLst/>
                  <a:latin typeface="Poppins" pitchFamily="2" charset="77"/>
                  <a:cs typeface="Poppins" pitchFamily="2" charset="77"/>
                </a:rPr>
                <a:t>time_breakdown.py</a:t>
              </a:r>
              <a:r>
                <a:rPr lang="en-US" sz="2000" i="0" dirty="0">
                  <a:solidFill>
                    <a:schemeClr val="bg1"/>
                  </a:solidFill>
                  <a:effectLst/>
                  <a:latin typeface="Poppins" pitchFamily="2" charset="77"/>
                  <a:cs typeface="Poppins" pitchFamily="2" charset="77"/>
                </a:rPr>
                <a:t> to convert a user-input number of minutes into days, hours, and remaining minutes using floor division and modulo.</a:t>
              </a:r>
              <a:endParaRPr lang="en-GB" sz="2000" dirty="0">
                <a:latin typeface="Poppins" pitchFamily="2" charset="77"/>
                <a:cs typeface="Poppins" pitchFamily="2" charset="77"/>
              </a:endParaRPr>
            </a:p>
          </p:txBody>
        </p:sp>
      </p:grpSp>
    </p:spTree>
    <p:extLst>
      <p:ext uri="{BB962C8B-B14F-4D97-AF65-F5344CB8AC3E}">
        <p14:creationId xmlns:p14="http://schemas.microsoft.com/office/powerpoint/2010/main" val="282603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4FE8-8C50-F57C-683B-BCD8F5FFA0EA}"/>
            </a:ext>
          </a:extLst>
        </p:cNvPr>
        <p:cNvGrpSpPr/>
        <p:nvPr/>
      </p:nvGrpSpPr>
      <p:grpSpPr>
        <a:xfrm>
          <a:off x="0" y="0"/>
          <a:ext cx="0" cy="0"/>
          <a:chOff x="0" y="0"/>
          <a:chExt cx="0" cy="0"/>
        </a:xfrm>
      </p:grpSpPr>
      <p:sp>
        <p:nvSpPr>
          <p:cNvPr id="2" name="TextBox 7">
            <a:extLst>
              <a:ext uri="{FF2B5EF4-FFF2-40B4-BE49-F238E27FC236}">
                <a16:creationId xmlns:a16="http://schemas.microsoft.com/office/drawing/2014/main" id="{5D797AF8-BBB2-EE6B-8A60-4F43DAF6465C}"/>
              </a:ext>
            </a:extLst>
          </p:cNvPr>
          <p:cNvSpPr txBox="1"/>
          <p:nvPr/>
        </p:nvSpPr>
        <p:spPr>
          <a:xfrm>
            <a:off x="1028698" y="1525268"/>
            <a:ext cx="97917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String Methods</a:t>
            </a:r>
          </a:p>
        </p:txBody>
      </p:sp>
      <p:sp>
        <p:nvSpPr>
          <p:cNvPr id="6" name="TextBox 5">
            <a:extLst>
              <a:ext uri="{FF2B5EF4-FFF2-40B4-BE49-F238E27FC236}">
                <a16:creationId xmlns:a16="http://schemas.microsoft.com/office/drawing/2014/main" id="{10E68E24-E969-7071-4D29-C395D1AAB1D4}"/>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9" name="Group 8">
            <a:extLst>
              <a:ext uri="{FF2B5EF4-FFF2-40B4-BE49-F238E27FC236}">
                <a16:creationId xmlns:a16="http://schemas.microsoft.com/office/drawing/2014/main" id="{9F50B89A-87D3-77C6-C499-A2D342820722}"/>
              </a:ext>
            </a:extLst>
          </p:cNvPr>
          <p:cNvGrpSpPr/>
          <p:nvPr/>
        </p:nvGrpSpPr>
        <p:grpSpPr>
          <a:xfrm>
            <a:off x="16346940" y="8545760"/>
            <a:ext cx="831328" cy="1826965"/>
            <a:chOff x="16346940" y="8545760"/>
            <a:chExt cx="831328" cy="1826965"/>
          </a:xfrm>
        </p:grpSpPr>
        <p:grpSp>
          <p:nvGrpSpPr>
            <p:cNvPr id="3" name="Group 3">
              <a:extLst>
                <a:ext uri="{FF2B5EF4-FFF2-40B4-BE49-F238E27FC236}">
                  <a16:creationId xmlns:a16="http://schemas.microsoft.com/office/drawing/2014/main" id="{CFCC415E-4125-5930-3254-21DB0E870D6C}"/>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AD49740F-389C-602E-6BAE-59731EA9AD54}"/>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8" name="TextBox 7">
              <a:extLst>
                <a:ext uri="{FF2B5EF4-FFF2-40B4-BE49-F238E27FC236}">
                  <a16:creationId xmlns:a16="http://schemas.microsoft.com/office/drawing/2014/main" id="{AFF6E471-0277-CE22-506F-5DEE7F80F1AB}"/>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11</a:t>
              </a:r>
            </a:p>
          </p:txBody>
        </p:sp>
      </p:grpSp>
      <p:grpSp>
        <p:nvGrpSpPr>
          <p:cNvPr id="15" name="Group 14">
            <a:extLst>
              <a:ext uri="{FF2B5EF4-FFF2-40B4-BE49-F238E27FC236}">
                <a16:creationId xmlns:a16="http://schemas.microsoft.com/office/drawing/2014/main" id="{000F1846-5260-B8BA-7790-4C45C5E50482}"/>
              </a:ext>
            </a:extLst>
          </p:cNvPr>
          <p:cNvGrpSpPr/>
          <p:nvPr/>
        </p:nvGrpSpPr>
        <p:grpSpPr>
          <a:xfrm>
            <a:off x="1028699" y="2196155"/>
            <a:ext cx="14896527" cy="6349605"/>
            <a:chOff x="1028700" y="2196154"/>
            <a:chExt cx="14896527" cy="6349605"/>
          </a:xfrm>
        </p:grpSpPr>
        <p:sp>
          <p:nvSpPr>
            <p:cNvPr id="14" name="Rectangle 13">
              <a:extLst>
                <a:ext uri="{FF2B5EF4-FFF2-40B4-BE49-F238E27FC236}">
                  <a16:creationId xmlns:a16="http://schemas.microsoft.com/office/drawing/2014/main" id="{9FB1E98E-C596-AB82-A25A-857056AC919A}"/>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Word Reverser</a:t>
              </a:r>
            </a:p>
          </p:txBody>
        </p:sp>
        <p:sp>
          <p:nvSpPr>
            <p:cNvPr id="11" name="TextBox 10">
              <a:extLst>
                <a:ext uri="{FF2B5EF4-FFF2-40B4-BE49-F238E27FC236}">
                  <a16:creationId xmlns:a16="http://schemas.microsoft.com/office/drawing/2014/main" id="{799FBAC1-7697-F099-CE9E-B4614AE5A387}"/>
                </a:ext>
              </a:extLst>
            </p:cNvPr>
            <p:cNvSpPr txBox="1"/>
            <p:nvPr/>
          </p:nvSpPr>
          <p:spPr>
            <a:xfrm>
              <a:off x="1288900" y="2914863"/>
              <a:ext cx="14332100" cy="3276282"/>
            </a:xfrm>
            <a:prstGeom prst="rect">
              <a:avLst/>
            </a:prstGeom>
            <a:noFill/>
          </p:spPr>
          <p:txBody>
            <a:bodyPr wrap="square" rtlCol="0">
              <a:spAutoFit/>
            </a:bodyPr>
            <a:lstStyle/>
            <a:p>
              <a:pPr>
                <a:lnSpc>
                  <a:spcPct val="150000"/>
                </a:lnSpc>
              </a:pPr>
              <a:r>
                <a:rPr lang="en-US" sz="2000" dirty="0">
                  <a:solidFill>
                    <a:schemeClr val="bg1"/>
                  </a:solidFill>
                </a:rPr>
                <a:t>To create a Python script that takes a sentence as input and outputs the words in reverse order, preserving the original word content.</a:t>
              </a:r>
            </a:p>
            <a:p>
              <a:pPr>
                <a:lnSpc>
                  <a:spcPct val="150000"/>
                </a:lnSpc>
              </a:pPr>
              <a:endParaRPr lang="en-US" sz="2000" b="1" dirty="0">
                <a:solidFill>
                  <a:schemeClr val="bg1"/>
                </a:solidFill>
              </a:endParaRPr>
            </a:p>
            <a:p>
              <a:pPr>
                <a:lnSpc>
                  <a:spcPct val="150000"/>
                </a:lnSpc>
              </a:pPr>
              <a:r>
                <a:rPr lang="en-US" sz="2000" b="1" dirty="0">
                  <a:solidFill>
                    <a:schemeClr val="bg1"/>
                  </a:solidFill>
                </a:rPr>
                <a:t>Features</a:t>
              </a:r>
              <a:r>
                <a:rPr lang="en-US" sz="2000" dirty="0">
                  <a:solidFill>
                    <a:schemeClr val="bg1"/>
                  </a:solidFill>
                </a:rPr>
                <a:t>:</a:t>
              </a:r>
            </a:p>
            <a:p>
              <a:pPr marL="342900" indent="-342900">
                <a:lnSpc>
                  <a:spcPct val="150000"/>
                </a:lnSpc>
                <a:buFont typeface="Arial" panose="020B0604020202020204" pitchFamily="34" charset="0"/>
                <a:buChar char="•"/>
              </a:pPr>
              <a:r>
                <a:rPr lang="en-US" sz="2000" dirty="0">
                  <a:solidFill>
                    <a:schemeClr val="bg1"/>
                  </a:solidFill>
                </a:rPr>
                <a:t>Accepts a full sentence as input.</a:t>
              </a:r>
            </a:p>
            <a:p>
              <a:pPr marL="342900" indent="-342900">
                <a:lnSpc>
                  <a:spcPct val="150000"/>
                </a:lnSpc>
                <a:buFont typeface="Arial" panose="020B0604020202020204" pitchFamily="34" charset="0"/>
                <a:buChar char="•"/>
              </a:pPr>
              <a:r>
                <a:rPr lang="en-US" sz="2000" dirty="0">
                  <a:solidFill>
                    <a:schemeClr val="bg1"/>
                  </a:solidFill>
                </a:rPr>
                <a:t>Splits the sentence into individual words.</a:t>
              </a:r>
            </a:p>
            <a:p>
              <a:pPr marL="342900" indent="-342900">
                <a:lnSpc>
                  <a:spcPct val="150000"/>
                </a:lnSpc>
                <a:buFont typeface="Arial" panose="020B0604020202020204" pitchFamily="34" charset="0"/>
                <a:buChar char="•"/>
              </a:pPr>
              <a:r>
                <a:rPr lang="en-US" sz="2000" dirty="0">
                  <a:solidFill>
                    <a:schemeClr val="bg1"/>
                  </a:solidFill>
                </a:rPr>
                <a:t>Reverses the order of the words.</a:t>
              </a:r>
            </a:p>
            <a:p>
              <a:pPr marL="342900" indent="-342900">
                <a:lnSpc>
                  <a:spcPct val="150000"/>
                </a:lnSpc>
                <a:buFont typeface="Arial" panose="020B0604020202020204" pitchFamily="34" charset="0"/>
                <a:buChar char="•"/>
              </a:pPr>
              <a:r>
                <a:rPr lang="en-US" sz="2000" dirty="0">
                  <a:solidFill>
                    <a:schemeClr val="bg1"/>
                  </a:solidFill>
                </a:rPr>
                <a:t>Displays the reversed sentence to the user.</a:t>
              </a:r>
            </a:p>
          </p:txBody>
        </p:sp>
      </p:grpSp>
      <p:sp>
        <p:nvSpPr>
          <p:cNvPr id="5" name="TextBox 8">
            <a:extLst>
              <a:ext uri="{FF2B5EF4-FFF2-40B4-BE49-F238E27FC236}">
                <a16:creationId xmlns:a16="http://schemas.microsoft.com/office/drawing/2014/main" id="{2466E321-542C-EAC1-4616-9DD441450960}"/>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10DD9274-6994-8188-1649-25782BA67A82}"/>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894025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22BD1-FE89-E394-DFE2-F1D8CC70318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DEF431D-7F0E-F641-ED0F-C938FE1549B2}"/>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7" name="Group 6">
            <a:extLst>
              <a:ext uri="{FF2B5EF4-FFF2-40B4-BE49-F238E27FC236}">
                <a16:creationId xmlns:a16="http://schemas.microsoft.com/office/drawing/2014/main" id="{0E0A1DE3-7C1F-A587-A9B5-29DDE18D9A7E}"/>
              </a:ext>
            </a:extLst>
          </p:cNvPr>
          <p:cNvGrpSpPr/>
          <p:nvPr/>
        </p:nvGrpSpPr>
        <p:grpSpPr>
          <a:xfrm>
            <a:off x="1028701" y="2196154"/>
            <a:ext cx="6950560" cy="7394446"/>
            <a:chOff x="1028701" y="2196154"/>
            <a:chExt cx="6950560" cy="7394446"/>
          </a:xfrm>
        </p:grpSpPr>
        <p:sp>
          <p:nvSpPr>
            <p:cNvPr id="8" name="Rectangle 7">
              <a:extLst>
                <a:ext uri="{FF2B5EF4-FFF2-40B4-BE49-F238E27FC236}">
                  <a16:creationId xmlns:a16="http://schemas.microsoft.com/office/drawing/2014/main" id="{BE6CF07A-7596-52E6-68C5-E0B100841C85}"/>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Word Reverser</a:t>
              </a:r>
            </a:p>
          </p:txBody>
        </p:sp>
        <p:sp>
          <p:nvSpPr>
            <p:cNvPr id="9" name="TextBox 8">
              <a:extLst>
                <a:ext uri="{FF2B5EF4-FFF2-40B4-BE49-F238E27FC236}">
                  <a16:creationId xmlns:a16="http://schemas.microsoft.com/office/drawing/2014/main" id="{3F102148-A001-4457-3CDC-A43F75B9C095}"/>
                </a:ext>
              </a:extLst>
            </p:cNvPr>
            <p:cNvSpPr txBox="1"/>
            <p:nvPr/>
          </p:nvSpPr>
          <p:spPr>
            <a:xfrm>
              <a:off x="1242636" y="3086100"/>
              <a:ext cx="6529764" cy="5909310"/>
            </a:xfrm>
            <a:prstGeom prst="rect">
              <a:avLst/>
            </a:prstGeom>
            <a:noFill/>
          </p:spPr>
          <p:txBody>
            <a:bodyPr wrap="square" rtlCol="0">
              <a:spAutoFit/>
            </a:bodyPr>
            <a:lstStyle/>
            <a:p>
              <a:r>
                <a:rPr lang="en-US" dirty="0">
                  <a:solidFill>
                    <a:schemeClr val="bg1"/>
                  </a:solidFill>
                </a:rPr>
                <a:t>START</a:t>
              </a:r>
            </a:p>
            <a:p>
              <a:pPr lvl="1"/>
              <a:r>
                <a:rPr lang="en-US" dirty="0">
                  <a:solidFill>
                    <a:schemeClr val="bg1"/>
                  </a:solidFill>
                </a:rPr>
                <a:t>Get User Input</a:t>
              </a:r>
            </a:p>
            <a:p>
              <a:pPr lvl="2"/>
              <a:r>
                <a:rPr lang="en-US" dirty="0">
                  <a:solidFill>
                    <a:schemeClr val="bg1"/>
                  </a:solidFill>
                </a:rPr>
                <a:t>The program asks the user to input a sentence.</a:t>
              </a:r>
            </a:p>
            <a:p>
              <a:pPr lvl="2"/>
              <a:r>
                <a:rPr lang="en-US" dirty="0">
                  <a:solidFill>
                    <a:schemeClr val="bg1"/>
                  </a:solidFill>
                </a:rPr>
                <a:t>This input is stored as a string variable.</a:t>
              </a:r>
            </a:p>
            <a:p>
              <a:pPr lvl="1"/>
              <a:r>
                <a:rPr lang="en-US" dirty="0">
                  <a:solidFill>
                    <a:schemeClr val="bg1"/>
                  </a:solidFill>
                </a:rPr>
                <a:t>Split the Sentence into Words</a:t>
              </a:r>
            </a:p>
            <a:p>
              <a:pPr lvl="2"/>
              <a:r>
                <a:rPr lang="en-US" dirty="0">
                  <a:solidFill>
                    <a:schemeClr val="bg1"/>
                  </a:solidFill>
                </a:rPr>
                <a:t>The program splits the input sentence into individual words.</a:t>
              </a:r>
            </a:p>
            <a:p>
              <a:pPr lvl="2"/>
              <a:r>
                <a:rPr lang="en-US" dirty="0">
                  <a:solidFill>
                    <a:schemeClr val="bg1"/>
                  </a:solidFill>
                </a:rPr>
                <a:t>This is done by breaking the sentence based on spaces, and the words are stored in a list.</a:t>
              </a:r>
            </a:p>
            <a:p>
              <a:pPr lvl="1"/>
              <a:r>
                <a:rPr lang="en-US" dirty="0">
                  <a:solidFill>
                    <a:schemeClr val="bg1"/>
                  </a:solidFill>
                </a:rPr>
                <a:t>Reverse the List of Words</a:t>
              </a:r>
            </a:p>
            <a:p>
              <a:pPr lvl="2"/>
              <a:r>
                <a:rPr lang="en-US" dirty="0">
                  <a:solidFill>
                    <a:schemeClr val="bg1"/>
                  </a:solidFill>
                </a:rPr>
                <a:t>The program reverses the order of the words in the list.</a:t>
              </a:r>
            </a:p>
            <a:p>
              <a:pPr lvl="2"/>
              <a:r>
                <a:rPr lang="en-US" dirty="0">
                  <a:solidFill>
                    <a:schemeClr val="bg1"/>
                  </a:solidFill>
                </a:rPr>
                <a:t>This is done by reversing the list using slicing.</a:t>
              </a:r>
            </a:p>
            <a:p>
              <a:pPr lvl="1"/>
              <a:r>
                <a:rPr lang="en-US" dirty="0">
                  <a:solidFill>
                    <a:schemeClr val="bg1"/>
                  </a:solidFill>
                </a:rPr>
                <a:t>Join the Reversed Words into a New Sentence</a:t>
              </a:r>
            </a:p>
            <a:p>
              <a:pPr lvl="2"/>
              <a:r>
                <a:rPr lang="en-US" dirty="0">
                  <a:solidFill>
                    <a:schemeClr val="bg1"/>
                  </a:solidFill>
                </a:rPr>
                <a:t>The reversed words are then joined back together into a single sentence.</a:t>
              </a:r>
            </a:p>
            <a:p>
              <a:pPr lvl="2"/>
              <a:r>
                <a:rPr lang="en-US" dirty="0">
                  <a:solidFill>
                    <a:schemeClr val="bg1"/>
                  </a:solidFill>
                </a:rPr>
                <a:t>Spaces are added between each word to form a readable sentence.</a:t>
              </a:r>
            </a:p>
            <a:p>
              <a:pPr lvl="1"/>
              <a:r>
                <a:rPr lang="en-US" dirty="0">
                  <a:solidFill>
                    <a:schemeClr val="bg1"/>
                  </a:solidFill>
                </a:rPr>
                <a:t>Output the Reversed Sentence</a:t>
              </a:r>
            </a:p>
            <a:p>
              <a:pPr lvl="2"/>
              <a:r>
                <a:rPr lang="en-US" dirty="0">
                  <a:solidFill>
                    <a:schemeClr val="bg1"/>
                  </a:solidFill>
                </a:rPr>
                <a:t>The final reversed sentence is printed on the screen for the user to see.</a:t>
              </a:r>
            </a:p>
            <a:p>
              <a:r>
                <a:rPr lang="en-US" dirty="0">
                  <a:solidFill>
                    <a:schemeClr val="bg1"/>
                  </a:solidFill>
                </a:rPr>
                <a:t>END</a:t>
              </a:r>
            </a:p>
          </p:txBody>
        </p:sp>
      </p:grpSp>
      <p:sp>
        <p:nvSpPr>
          <p:cNvPr id="10" name="Rounded Rectangle 28">
            <a:extLst>
              <a:ext uri="{FF2B5EF4-FFF2-40B4-BE49-F238E27FC236}">
                <a16:creationId xmlns:a16="http://schemas.microsoft.com/office/drawing/2014/main" id="{92CBE42B-AEF8-7B15-E449-B65C148A8094}"/>
              </a:ext>
            </a:extLst>
          </p:cNvPr>
          <p:cNvSpPr/>
          <p:nvPr/>
        </p:nvSpPr>
        <p:spPr>
          <a:xfrm>
            <a:off x="12336947" y="955945"/>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11" name="Rectangle 10">
            <a:extLst>
              <a:ext uri="{FF2B5EF4-FFF2-40B4-BE49-F238E27FC236}">
                <a16:creationId xmlns:a16="http://schemas.microsoft.com/office/drawing/2014/main" id="{278914A6-0756-EB5A-84A1-B8B19569489F}"/>
              </a:ext>
            </a:extLst>
          </p:cNvPr>
          <p:cNvSpPr/>
          <p:nvPr/>
        </p:nvSpPr>
        <p:spPr>
          <a:xfrm>
            <a:off x="11041547" y="1819653"/>
            <a:ext cx="3581400" cy="108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User Input</a:t>
            </a:r>
          </a:p>
        </p:txBody>
      </p:sp>
      <p:sp>
        <p:nvSpPr>
          <p:cNvPr id="12" name="Rounded Rectangle 28">
            <a:extLst>
              <a:ext uri="{FF2B5EF4-FFF2-40B4-BE49-F238E27FC236}">
                <a16:creationId xmlns:a16="http://schemas.microsoft.com/office/drawing/2014/main" id="{4C4273DF-1A98-A404-3CD8-D764FA51E166}"/>
              </a:ext>
            </a:extLst>
          </p:cNvPr>
          <p:cNvSpPr/>
          <p:nvPr/>
        </p:nvSpPr>
        <p:spPr>
          <a:xfrm>
            <a:off x="12336947" y="9639586"/>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3" name="Rectangle 12">
            <a:extLst>
              <a:ext uri="{FF2B5EF4-FFF2-40B4-BE49-F238E27FC236}">
                <a16:creationId xmlns:a16="http://schemas.microsoft.com/office/drawing/2014/main" id="{C3BB9A52-60D8-FF98-5EE3-C7F64150681E}"/>
              </a:ext>
            </a:extLst>
          </p:cNvPr>
          <p:cNvSpPr/>
          <p:nvPr/>
        </p:nvSpPr>
        <p:spPr>
          <a:xfrm>
            <a:off x="11041547" y="4947625"/>
            <a:ext cx="3581400" cy="108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Reverse List of Words</a:t>
            </a:r>
          </a:p>
        </p:txBody>
      </p:sp>
      <p:sp>
        <p:nvSpPr>
          <p:cNvPr id="14" name="Rectangle 13">
            <a:extLst>
              <a:ext uri="{FF2B5EF4-FFF2-40B4-BE49-F238E27FC236}">
                <a16:creationId xmlns:a16="http://schemas.microsoft.com/office/drawing/2014/main" id="{FDEFBCE0-C584-B2DF-1794-79BBAA87BD01}"/>
              </a:ext>
            </a:extLst>
          </p:cNvPr>
          <p:cNvSpPr/>
          <p:nvPr/>
        </p:nvSpPr>
        <p:spPr>
          <a:xfrm>
            <a:off x="11041547" y="3383639"/>
            <a:ext cx="3581400" cy="108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Split the Sentence into words</a:t>
            </a:r>
          </a:p>
        </p:txBody>
      </p:sp>
      <p:sp>
        <p:nvSpPr>
          <p:cNvPr id="15" name="Rectangle 14">
            <a:extLst>
              <a:ext uri="{FF2B5EF4-FFF2-40B4-BE49-F238E27FC236}">
                <a16:creationId xmlns:a16="http://schemas.microsoft.com/office/drawing/2014/main" id="{B5A11E2C-05BA-5497-7576-F379ABFD6FA9}"/>
              </a:ext>
            </a:extLst>
          </p:cNvPr>
          <p:cNvSpPr/>
          <p:nvPr/>
        </p:nvSpPr>
        <p:spPr>
          <a:xfrm>
            <a:off x="11041547" y="6511611"/>
            <a:ext cx="3581400" cy="108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Join Reversed Words into a New Sentence</a:t>
            </a:r>
          </a:p>
        </p:txBody>
      </p:sp>
      <p:sp>
        <p:nvSpPr>
          <p:cNvPr id="16" name="Rectangle 15">
            <a:extLst>
              <a:ext uri="{FF2B5EF4-FFF2-40B4-BE49-F238E27FC236}">
                <a16:creationId xmlns:a16="http://schemas.microsoft.com/office/drawing/2014/main" id="{365F071C-B664-385E-CB4E-C93B046C61DA}"/>
              </a:ext>
            </a:extLst>
          </p:cNvPr>
          <p:cNvSpPr/>
          <p:nvPr/>
        </p:nvSpPr>
        <p:spPr>
          <a:xfrm>
            <a:off x="11041547" y="8075597"/>
            <a:ext cx="3581400" cy="1081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the Reverse Sentence</a:t>
            </a:r>
          </a:p>
        </p:txBody>
      </p:sp>
      <p:cxnSp>
        <p:nvCxnSpPr>
          <p:cNvPr id="18" name="Straight Arrow Connector 17">
            <a:extLst>
              <a:ext uri="{FF2B5EF4-FFF2-40B4-BE49-F238E27FC236}">
                <a16:creationId xmlns:a16="http://schemas.microsoft.com/office/drawing/2014/main" id="{F6A2ACB8-2D0C-7CF6-9A89-74E36180A318}"/>
              </a:ext>
            </a:extLst>
          </p:cNvPr>
          <p:cNvCxnSpPr>
            <a:stCxn id="10" idx="2"/>
            <a:endCxn id="11" idx="0"/>
          </p:cNvCxnSpPr>
          <p:nvPr/>
        </p:nvCxnSpPr>
        <p:spPr>
          <a:xfrm>
            <a:off x="12832247" y="1336945"/>
            <a:ext cx="0" cy="48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30B1248-55A7-6A84-1D6E-F485AC67D460}"/>
              </a:ext>
            </a:extLst>
          </p:cNvPr>
          <p:cNvCxnSpPr>
            <a:cxnSpLocks/>
            <a:endCxn id="14" idx="0"/>
          </p:cNvCxnSpPr>
          <p:nvPr/>
        </p:nvCxnSpPr>
        <p:spPr>
          <a:xfrm>
            <a:off x="12832247" y="2781300"/>
            <a:ext cx="0" cy="60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2643C1-8876-C04F-BF32-E6181346E32C}"/>
              </a:ext>
            </a:extLst>
          </p:cNvPr>
          <p:cNvCxnSpPr>
            <a:cxnSpLocks/>
            <a:stCxn id="14" idx="2"/>
            <a:endCxn id="13" idx="0"/>
          </p:cNvCxnSpPr>
          <p:nvPr/>
        </p:nvCxnSpPr>
        <p:spPr>
          <a:xfrm>
            <a:off x="12832247" y="4464917"/>
            <a:ext cx="0" cy="48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0E987E-590C-E8B6-BF38-5A53DA10FA4E}"/>
              </a:ext>
            </a:extLst>
          </p:cNvPr>
          <p:cNvCxnSpPr>
            <a:cxnSpLocks/>
            <a:stCxn id="13" idx="2"/>
            <a:endCxn id="15" idx="0"/>
          </p:cNvCxnSpPr>
          <p:nvPr/>
        </p:nvCxnSpPr>
        <p:spPr>
          <a:xfrm>
            <a:off x="12832247" y="6028903"/>
            <a:ext cx="0" cy="48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8DD1F29-76E7-5464-93BC-AA8549F61A8E}"/>
              </a:ext>
            </a:extLst>
          </p:cNvPr>
          <p:cNvCxnSpPr>
            <a:cxnSpLocks/>
            <a:stCxn id="15" idx="2"/>
            <a:endCxn id="16" idx="0"/>
          </p:cNvCxnSpPr>
          <p:nvPr/>
        </p:nvCxnSpPr>
        <p:spPr>
          <a:xfrm>
            <a:off x="12832247" y="7592889"/>
            <a:ext cx="0" cy="482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CDE113-F701-83F5-0C23-B01A684AA6AA}"/>
              </a:ext>
            </a:extLst>
          </p:cNvPr>
          <p:cNvCxnSpPr>
            <a:cxnSpLocks/>
            <a:stCxn id="16" idx="2"/>
            <a:endCxn id="12" idx="0"/>
          </p:cNvCxnSpPr>
          <p:nvPr/>
        </p:nvCxnSpPr>
        <p:spPr>
          <a:xfrm>
            <a:off x="12832247" y="9156875"/>
            <a:ext cx="0" cy="482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54ECD1-CF1A-200C-FB78-36344A381EC2}"/>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21" name="Group 20">
            <a:extLst>
              <a:ext uri="{FF2B5EF4-FFF2-40B4-BE49-F238E27FC236}">
                <a16:creationId xmlns:a16="http://schemas.microsoft.com/office/drawing/2014/main" id="{89ED029F-87BB-7155-2217-EB93FF5903C2}"/>
              </a:ext>
            </a:extLst>
          </p:cNvPr>
          <p:cNvGrpSpPr/>
          <p:nvPr/>
        </p:nvGrpSpPr>
        <p:grpSpPr>
          <a:xfrm>
            <a:off x="16346940" y="8545760"/>
            <a:ext cx="831328" cy="1826965"/>
            <a:chOff x="16346940" y="8545760"/>
            <a:chExt cx="831328" cy="1826965"/>
          </a:xfrm>
        </p:grpSpPr>
        <p:grpSp>
          <p:nvGrpSpPr>
            <p:cNvPr id="23" name="Group 3">
              <a:extLst>
                <a:ext uri="{FF2B5EF4-FFF2-40B4-BE49-F238E27FC236}">
                  <a16:creationId xmlns:a16="http://schemas.microsoft.com/office/drawing/2014/main" id="{A2E6470C-9467-6CFA-85B9-F02D69E4C0CB}"/>
                </a:ext>
              </a:extLst>
            </p:cNvPr>
            <p:cNvGrpSpPr/>
            <p:nvPr/>
          </p:nvGrpSpPr>
          <p:grpSpPr>
            <a:xfrm>
              <a:off x="16346940" y="8545760"/>
              <a:ext cx="831328" cy="1826965"/>
              <a:chOff x="0" y="0"/>
              <a:chExt cx="1045580" cy="2297816"/>
            </a:xfrm>
          </p:grpSpPr>
          <p:sp>
            <p:nvSpPr>
              <p:cNvPr id="26" name="Freeform 4">
                <a:extLst>
                  <a:ext uri="{FF2B5EF4-FFF2-40B4-BE49-F238E27FC236}">
                    <a16:creationId xmlns:a16="http://schemas.microsoft.com/office/drawing/2014/main" id="{DBCFE04E-1064-F758-F5EB-73BF58FF920C}"/>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4" name="TextBox 23">
              <a:extLst>
                <a:ext uri="{FF2B5EF4-FFF2-40B4-BE49-F238E27FC236}">
                  <a16:creationId xmlns:a16="http://schemas.microsoft.com/office/drawing/2014/main" id="{3E5C3663-F255-71F7-09ED-7BCE2EE8BD7F}"/>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13</a:t>
              </a:r>
            </a:p>
          </p:txBody>
        </p:sp>
      </p:grpSp>
    </p:spTree>
    <p:extLst>
      <p:ext uri="{BB962C8B-B14F-4D97-AF65-F5344CB8AC3E}">
        <p14:creationId xmlns:p14="http://schemas.microsoft.com/office/powerpoint/2010/main" val="1796686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9A807-7DCA-5046-8503-921D337CDA1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59154CD-48D6-BF43-BADD-3B8D58CBBD5E}"/>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F00AB1BD-AA88-B484-C439-6CD86D3E5A1E}"/>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AC79EBD6-49A9-9A36-7536-21D7ADE74F24}"/>
              </a:ext>
            </a:extLst>
          </p:cNvPr>
          <p:cNvSpPr txBox="1"/>
          <p:nvPr/>
        </p:nvSpPr>
        <p:spPr>
          <a:xfrm>
            <a:off x="1028698" y="1525268"/>
            <a:ext cx="96393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String Methods</a:t>
            </a:r>
          </a:p>
        </p:txBody>
      </p:sp>
      <p:sp>
        <p:nvSpPr>
          <p:cNvPr id="6" name="TextBox 5">
            <a:extLst>
              <a:ext uri="{FF2B5EF4-FFF2-40B4-BE49-F238E27FC236}">
                <a16:creationId xmlns:a16="http://schemas.microsoft.com/office/drawing/2014/main" id="{7A5A1DE8-CB68-23B8-279F-BAE9C01F2D3F}"/>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DD362A7E-2A0D-CC5E-3A8B-8BF235B1CD07}"/>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14</a:t>
            </a:r>
          </a:p>
        </p:txBody>
      </p:sp>
      <p:sp>
        <p:nvSpPr>
          <p:cNvPr id="11" name="TextBox 8">
            <a:extLst>
              <a:ext uri="{FF2B5EF4-FFF2-40B4-BE49-F238E27FC236}">
                <a16:creationId xmlns:a16="http://schemas.microsoft.com/office/drawing/2014/main" id="{68394EBF-288B-0F6E-5DE3-E9C93F66B2EB}"/>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0B209B52-7838-8CE8-232C-89DE334B7C9C}"/>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8C7D2EF2-1539-6D3B-55FF-D4015170038F}"/>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Word Reverser</a:t>
              </a:r>
            </a:p>
          </p:txBody>
        </p:sp>
        <p:sp>
          <p:nvSpPr>
            <p:cNvPr id="21" name="TextBox 20">
              <a:extLst>
                <a:ext uri="{FF2B5EF4-FFF2-40B4-BE49-F238E27FC236}">
                  <a16:creationId xmlns:a16="http://schemas.microsoft.com/office/drawing/2014/main" id="{EC50E1FF-2223-FF7D-9FF6-04A2D8AF0D97}"/>
                </a:ext>
              </a:extLst>
            </p:cNvPr>
            <p:cNvSpPr txBox="1"/>
            <p:nvPr/>
          </p:nvSpPr>
          <p:spPr>
            <a:xfrm>
              <a:off x="1288900" y="5341084"/>
              <a:ext cx="14332100" cy="504562"/>
            </a:xfrm>
            <a:prstGeom prst="rect">
              <a:avLst/>
            </a:prstGeom>
            <a:noFill/>
          </p:spPr>
          <p:txBody>
            <a:bodyPr wrap="square" rtlCol="0">
              <a:spAutoFit/>
            </a:bodyPr>
            <a:lstStyle/>
            <a:p>
              <a:pPr>
                <a:lnSpc>
                  <a:spcPct val="150000"/>
                </a:lnSpc>
                <a:buNone/>
              </a:pPr>
              <a:endParaRPr lang="en-SG" sz="2000" b="0" dirty="0">
                <a:solidFill>
                  <a:srgbClr val="CCCCCC"/>
                </a:solidFill>
                <a:effectLst/>
                <a:latin typeface="Consolas" panose="020B0609020204030204" pitchFamily="49" charset="0"/>
              </a:endParaRPr>
            </a:p>
          </p:txBody>
        </p:sp>
      </p:grpSp>
      <p:sp>
        <p:nvSpPr>
          <p:cNvPr id="7" name="TextBox 6">
            <a:extLst>
              <a:ext uri="{FF2B5EF4-FFF2-40B4-BE49-F238E27FC236}">
                <a16:creationId xmlns:a16="http://schemas.microsoft.com/office/drawing/2014/main" id="{A901ED3C-1A25-5FD6-F8D5-19316E067097}"/>
              </a:ext>
            </a:extLst>
          </p:cNvPr>
          <p:cNvSpPr txBox="1"/>
          <p:nvPr/>
        </p:nvSpPr>
        <p:spPr>
          <a:xfrm>
            <a:off x="1600200" y="3145962"/>
            <a:ext cx="9235440" cy="5033814"/>
          </a:xfrm>
          <a:prstGeom prst="rect">
            <a:avLst/>
          </a:prstGeom>
          <a:noFill/>
        </p:spPr>
        <p:txBody>
          <a:bodyPr wrap="square">
            <a:spAutoFit/>
          </a:bodyPr>
          <a:lstStyle/>
          <a:p>
            <a:pPr>
              <a:lnSpc>
                <a:spcPct val="150000"/>
              </a:lnSpc>
              <a:buNone/>
            </a:pPr>
            <a:r>
              <a:rPr lang="en-US" b="0" dirty="0">
                <a:solidFill>
                  <a:srgbClr val="CCCCCC"/>
                </a:solidFill>
                <a:effectLst/>
                <a:latin typeface="Consolas" panose="020B0609020204030204" pitchFamily="49" charset="0"/>
              </a:rPr>
              <a:t>text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a sentence: "</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Split the sentence into words</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CCCCCC"/>
                </a:solidFill>
                <a:effectLst/>
                <a:latin typeface="Consolas" panose="020B0609020204030204" pitchFamily="49" charset="0"/>
              </a:rPr>
              <a:t>words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text.split</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Reverse the list of words</a:t>
            </a:r>
            <a:endParaRPr lang="en-US" b="0" dirty="0">
              <a:solidFill>
                <a:srgbClr val="CCCCCC"/>
              </a:solidFill>
              <a:effectLst/>
              <a:latin typeface="Consolas" panose="020B0609020204030204" pitchFamily="49" charset="0"/>
            </a:endParaRPr>
          </a:p>
          <a:p>
            <a:pPr>
              <a:lnSpc>
                <a:spcPct val="150000"/>
              </a:lnSpc>
              <a:buNone/>
            </a:pPr>
            <a:r>
              <a:rPr lang="en-US" b="0" dirty="0" err="1">
                <a:solidFill>
                  <a:srgbClr val="CCCCCC"/>
                </a:solidFill>
                <a:effectLst/>
                <a:latin typeface="Consolas" panose="020B0609020204030204" pitchFamily="49" charset="0"/>
              </a:rPr>
              <a:t>reversed_words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words[::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Join the reversed words into a new sentence</a:t>
            </a:r>
            <a:endParaRPr lang="en-US" b="0" dirty="0">
              <a:solidFill>
                <a:srgbClr val="CCCCCC"/>
              </a:solidFill>
              <a:effectLst/>
              <a:latin typeface="Consolas" panose="020B0609020204030204" pitchFamily="49" charset="0"/>
            </a:endParaRPr>
          </a:p>
          <a:p>
            <a:pPr>
              <a:lnSpc>
                <a:spcPct val="150000"/>
              </a:lnSpc>
              <a:buNone/>
            </a:pPr>
            <a:r>
              <a:rPr lang="en-US" b="0" dirty="0" err="1">
                <a:solidFill>
                  <a:srgbClr val="CCCCCC"/>
                </a:solidFill>
                <a:effectLst/>
                <a:latin typeface="Consolas" panose="020B0609020204030204" pitchFamily="49" charset="0"/>
              </a:rPr>
              <a:t>reversed_sentence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a:t>
            </a:r>
            <a:r>
              <a:rPr lang="en-US" b="0" dirty="0">
                <a:solidFill>
                  <a:srgbClr val="CCCCCC"/>
                </a:solidFill>
                <a:effectLst/>
                <a:latin typeface="Consolas" panose="020B0609020204030204" pitchFamily="49" charset="0"/>
              </a:rPr>
              <a:t>.join(</a:t>
            </a:r>
            <a:r>
              <a:rPr lang="en-US" b="0" dirty="0" err="1">
                <a:solidFill>
                  <a:srgbClr val="CCCCCC"/>
                </a:solidFill>
                <a:effectLst/>
                <a:latin typeface="Consolas" panose="020B0609020204030204" pitchFamily="49" charset="0"/>
              </a:rPr>
              <a:t>reversed_words</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"Reversed sentence:"</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reversed_sentence</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2854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If-Else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15</a:t>
            </a:r>
          </a:p>
        </p:txBody>
      </p:sp>
      <p:grpSp>
        <p:nvGrpSpPr>
          <p:cNvPr id="15" name="Group 14">
            <a:extLst>
              <a:ext uri="{FF2B5EF4-FFF2-40B4-BE49-F238E27FC236}">
                <a16:creationId xmlns:a16="http://schemas.microsoft.com/office/drawing/2014/main" id="{D15A4B17-AB4D-3BEB-FFB6-4D6BC4036A7E}"/>
              </a:ext>
            </a:extLst>
          </p:cNvPr>
          <p:cNvGrpSpPr/>
          <p:nvPr/>
        </p:nvGrpSpPr>
        <p:grpSpPr>
          <a:xfrm>
            <a:off x="1028700" y="2196154"/>
            <a:ext cx="14896527" cy="6349605"/>
            <a:chOff x="1028700" y="2196154"/>
            <a:chExt cx="14896527" cy="6349605"/>
          </a:xfrm>
        </p:grpSpPr>
        <p:sp>
          <p:nvSpPr>
            <p:cNvPr id="14" name="Rectangle 13">
              <a:extLst>
                <a:ext uri="{FF2B5EF4-FFF2-40B4-BE49-F238E27FC236}">
                  <a16:creationId xmlns:a16="http://schemas.microsoft.com/office/drawing/2014/main" id="{D207D4FE-01C6-9566-D279-C4B5E022B244}"/>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Right Triangle Checker for Geometry Class</a:t>
              </a:r>
            </a:p>
          </p:txBody>
        </p:sp>
        <p:sp>
          <p:nvSpPr>
            <p:cNvPr id="11" name="TextBox 10">
              <a:extLst>
                <a:ext uri="{FF2B5EF4-FFF2-40B4-BE49-F238E27FC236}">
                  <a16:creationId xmlns:a16="http://schemas.microsoft.com/office/drawing/2014/main" id="{ADEDBD9B-B49C-4393-C156-702D03CCA454}"/>
                </a:ext>
              </a:extLst>
            </p:cNvPr>
            <p:cNvSpPr txBox="1"/>
            <p:nvPr/>
          </p:nvSpPr>
          <p:spPr>
            <a:xfrm>
              <a:off x="1288900" y="2914863"/>
              <a:ext cx="14332100" cy="1438855"/>
            </a:xfrm>
            <a:prstGeom prst="rect">
              <a:avLst/>
            </a:prstGeom>
            <a:noFill/>
          </p:spPr>
          <p:txBody>
            <a:bodyPr wrap="square" rtlCol="0">
              <a:spAutoFit/>
            </a:bodyPr>
            <a:lstStyle/>
            <a:p>
              <a:pPr algn="just">
                <a:lnSpc>
                  <a:spcPct val="150000"/>
                </a:lnSpc>
              </a:pPr>
              <a:r>
                <a:rPr lang="en-US" sz="2000" i="0" dirty="0">
                  <a:solidFill>
                    <a:schemeClr val="bg1"/>
                  </a:solidFill>
                  <a:effectLst/>
                  <a:latin typeface="Poppins" pitchFamily="2" charset="77"/>
                  <a:cs typeface="Poppins" pitchFamily="2" charset="77"/>
                </a:rPr>
                <a:t>I created a Python program named </a:t>
              </a:r>
              <a:r>
                <a:rPr lang="en-US" sz="2000" i="0" dirty="0" err="1">
                  <a:solidFill>
                    <a:schemeClr val="bg1"/>
                  </a:solidFill>
                  <a:effectLst/>
                  <a:latin typeface="Poppins" pitchFamily="2" charset="77"/>
                  <a:cs typeface="Poppins" pitchFamily="2" charset="77"/>
                </a:rPr>
                <a:t>right_triangle_checker.py</a:t>
              </a:r>
              <a:r>
                <a:rPr lang="en-US" sz="2000" i="0" dirty="0">
                  <a:solidFill>
                    <a:schemeClr val="bg1"/>
                  </a:solidFill>
                  <a:effectLst/>
                  <a:latin typeface="Poppins" pitchFamily="2" charset="77"/>
                  <a:cs typeface="Poppins" pitchFamily="2" charset="77"/>
                </a:rPr>
                <a:t> to check if a triangle with given side lengths is a right triangle. The program took user input for the side lengths and checked if the triangle satisfied the Pythagorean theorem – a</a:t>
              </a:r>
              <a:r>
                <a:rPr lang="en-US" sz="2000" i="0" baseline="30000" dirty="0">
                  <a:solidFill>
                    <a:schemeClr val="bg1"/>
                  </a:solidFill>
                  <a:effectLst/>
                  <a:latin typeface="Poppins" pitchFamily="2" charset="77"/>
                  <a:cs typeface="Poppins" pitchFamily="2" charset="77"/>
                </a:rPr>
                <a:t>2</a:t>
              </a:r>
              <a:r>
                <a:rPr lang="en-US" sz="2000" i="0" dirty="0">
                  <a:solidFill>
                    <a:schemeClr val="bg1"/>
                  </a:solidFill>
                  <a:effectLst/>
                  <a:latin typeface="Poppins" pitchFamily="2" charset="77"/>
                  <a:cs typeface="Poppins" pitchFamily="2" charset="77"/>
                </a:rPr>
                <a:t> + b</a:t>
              </a:r>
              <a:r>
                <a:rPr lang="en-US" sz="2000" i="0" baseline="30000" dirty="0">
                  <a:solidFill>
                    <a:schemeClr val="bg1"/>
                  </a:solidFill>
                  <a:effectLst/>
                  <a:latin typeface="Poppins" pitchFamily="2" charset="77"/>
                  <a:cs typeface="Poppins" pitchFamily="2" charset="77"/>
                </a:rPr>
                <a:t>2</a:t>
              </a:r>
              <a:r>
                <a:rPr lang="en-US" sz="2000" i="0" dirty="0">
                  <a:solidFill>
                    <a:schemeClr val="bg1"/>
                  </a:solidFill>
                  <a:effectLst/>
                  <a:latin typeface="Poppins" pitchFamily="2" charset="77"/>
                  <a:cs typeface="Poppins" pitchFamily="2" charset="77"/>
                </a:rPr>
                <a:t> = c</a:t>
              </a:r>
              <a:r>
                <a:rPr lang="en-US" sz="2000" i="0" baseline="30000" dirty="0">
                  <a:solidFill>
                    <a:schemeClr val="bg1"/>
                  </a:solidFill>
                  <a:effectLst/>
                  <a:latin typeface="Poppins" pitchFamily="2" charset="77"/>
                  <a:cs typeface="Poppins" pitchFamily="2" charset="77"/>
                </a:rPr>
                <a:t>2</a:t>
              </a:r>
              <a:endParaRPr lang="en-GB" sz="2000" baseline="30000" dirty="0">
                <a:latin typeface="Poppins" pitchFamily="2" charset="77"/>
                <a:cs typeface="Poppins" pitchFamily="2" charset="77"/>
              </a:endParaRPr>
            </a:p>
          </p:txBody>
        </p:sp>
      </p:grpSp>
      <p:sp>
        <p:nvSpPr>
          <p:cNvPr id="5" name="TextBox 8">
            <a:extLst>
              <a:ext uri="{FF2B5EF4-FFF2-40B4-BE49-F238E27FC236}">
                <a16:creationId xmlns:a16="http://schemas.microsoft.com/office/drawing/2014/main" id="{867391A0-1086-0018-1719-AB1E586514B8}"/>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BF54E119-9FBA-AE3C-EDF0-C77E6B155C13}"/>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154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If-Else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16</a:t>
            </a:r>
          </a:p>
        </p:txBody>
      </p:sp>
      <p:grpSp>
        <p:nvGrpSpPr>
          <p:cNvPr id="10" name="Group 9">
            <a:extLst>
              <a:ext uri="{FF2B5EF4-FFF2-40B4-BE49-F238E27FC236}">
                <a16:creationId xmlns:a16="http://schemas.microsoft.com/office/drawing/2014/main" id="{5540FBFC-171D-0C74-28FF-41A03F334CBE}"/>
              </a:ext>
            </a:extLst>
          </p:cNvPr>
          <p:cNvGrpSpPr/>
          <p:nvPr/>
        </p:nvGrpSpPr>
        <p:grpSpPr>
          <a:xfrm>
            <a:off x="1028701" y="2196154"/>
            <a:ext cx="6950560" cy="7394446"/>
            <a:chOff x="1028701" y="2196154"/>
            <a:chExt cx="6950560" cy="7394446"/>
          </a:xfrm>
        </p:grpSpPr>
        <p:sp>
          <p:nvSpPr>
            <p:cNvPr id="14" name="Rectangle 13">
              <a:extLst>
                <a:ext uri="{FF2B5EF4-FFF2-40B4-BE49-F238E27FC236}">
                  <a16:creationId xmlns:a16="http://schemas.microsoft.com/office/drawing/2014/main" id="{D207D4FE-01C6-9566-D279-C4B5E022B244}"/>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Right Triangle Checker </a:t>
              </a:r>
            </a:p>
            <a:p>
              <a:pPr algn="ctr">
                <a:lnSpc>
                  <a:spcPct val="150000"/>
                </a:lnSpc>
              </a:pPr>
              <a:r>
                <a:rPr lang="en-US" sz="2800" dirty="0">
                  <a:latin typeface="Poppins SemiBold" panose="00000700000000000000" pitchFamily="2" charset="0"/>
                  <a:cs typeface="Poppins SemiBold" panose="00000700000000000000" pitchFamily="2" charset="0"/>
                </a:rPr>
                <a:t>for Geometry Class</a:t>
              </a:r>
            </a:p>
          </p:txBody>
        </p:sp>
        <p:sp>
          <p:nvSpPr>
            <p:cNvPr id="11" name="TextBox 10">
              <a:extLst>
                <a:ext uri="{FF2B5EF4-FFF2-40B4-BE49-F238E27FC236}">
                  <a16:creationId xmlns:a16="http://schemas.microsoft.com/office/drawing/2014/main" id="{7531E274-45B7-AD14-A19C-42D45EBEE7BB}"/>
                </a:ext>
              </a:extLst>
            </p:cNvPr>
            <p:cNvSpPr txBox="1"/>
            <p:nvPr/>
          </p:nvSpPr>
          <p:spPr>
            <a:xfrm>
              <a:off x="1242636" y="3617900"/>
              <a:ext cx="6529764" cy="3381695"/>
            </a:xfrm>
            <a:prstGeom prst="rect">
              <a:avLst/>
            </a:prstGeom>
            <a:noFill/>
          </p:spPr>
          <p:txBody>
            <a:bodyPr wrap="square" rtlCol="0">
              <a:spAutoFit/>
            </a:bodyPr>
            <a:lstStyle/>
            <a:p>
              <a:pPr>
                <a:lnSpc>
                  <a:spcPct val="150000"/>
                </a:lnSpc>
              </a:pPr>
              <a:r>
                <a:rPr lang="en-SG" sz="1800" dirty="0">
                  <a:solidFill>
                    <a:schemeClr val="bg1"/>
                  </a:solidFill>
                  <a:latin typeface="Poppins Light" panose="00000400000000000000" pitchFamily="2" charset="0"/>
                  <a:cs typeface="Poppins Light" panose="00000400000000000000" pitchFamily="2" charset="0"/>
                </a:rPr>
                <a:t>1. Take the lengths of the sides of a triangle as input from the user.</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2. Sort the side lengths in ascending order.</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3. Check if the sum of the squares of the two shorter sides is equal to the square of the longest side.</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4. If the condition is met, the triangle is a right triangle; otherwise, it is not.</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5. Print whether the triangle is a right triangle or not.</a:t>
              </a:r>
            </a:p>
          </p:txBody>
        </p:sp>
      </p:grpSp>
      <p:sp>
        <p:nvSpPr>
          <p:cNvPr id="15" name="Rounded Rectangle 14">
            <a:extLst>
              <a:ext uri="{FF2B5EF4-FFF2-40B4-BE49-F238E27FC236}">
                <a16:creationId xmlns:a16="http://schemas.microsoft.com/office/drawing/2014/main" id="{0D87C964-AE74-8DF4-0EFC-CAF8745ACCE8}"/>
              </a:ext>
            </a:extLst>
          </p:cNvPr>
          <p:cNvSpPr/>
          <p:nvPr/>
        </p:nvSpPr>
        <p:spPr>
          <a:xfrm>
            <a:off x="12177249" y="9400100"/>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6" name="Rounded Rectangle 15">
            <a:extLst>
              <a:ext uri="{FF2B5EF4-FFF2-40B4-BE49-F238E27FC236}">
                <a16:creationId xmlns:a16="http://schemas.microsoft.com/office/drawing/2014/main" id="{96F320EF-A13B-B0CA-1700-6B07D43EDC8E}"/>
              </a:ext>
            </a:extLst>
          </p:cNvPr>
          <p:cNvSpPr/>
          <p:nvPr/>
        </p:nvSpPr>
        <p:spPr>
          <a:xfrm>
            <a:off x="12162009" y="1038675"/>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17" name="Rounded Rectangle 16">
            <a:extLst>
              <a:ext uri="{FF2B5EF4-FFF2-40B4-BE49-F238E27FC236}">
                <a16:creationId xmlns:a16="http://schemas.microsoft.com/office/drawing/2014/main" id="{8DC2415A-79C5-5D0F-CB7B-F586B3299D76}"/>
              </a:ext>
            </a:extLst>
          </p:cNvPr>
          <p:cNvSpPr/>
          <p:nvPr/>
        </p:nvSpPr>
        <p:spPr>
          <a:xfrm>
            <a:off x="10881849" y="3070682"/>
            <a:ext cx="3581400" cy="9493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Sort side1, side2, side3 by its order such that side3 is the largest</a:t>
            </a:r>
          </a:p>
        </p:txBody>
      </p:sp>
      <p:sp>
        <p:nvSpPr>
          <p:cNvPr id="19" name="Rounded Rectangle 18">
            <a:extLst>
              <a:ext uri="{FF2B5EF4-FFF2-40B4-BE49-F238E27FC236}">
                <a16:creationId xmlns:a16="http://schemas.microsoft.com/office/drawing/2014/main" id="{5B90F54C-038E-7202-DC2A-46388C9C2AD8}"/>
              </a:ext>
            </a:extLst>
          </p:cNvPr>
          <p:cNvSpPr/>
          <p:nvPr/>
        </p:nvSpPr>
        <p:spPr>
          <a:xfrm>
            <a:off x="9372600" y="8021887"/>
            <a:ext cx="22860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Not Right Triangle</a:t>
            </a:r>
          </a:p>
        </p:txBody>
      </p:sp>
      <p:sp>
        <p:nvSpPr>
          <p:cNvPr id="20" name="Diamond 19">
            <a:extLst>
              <a:ext uri="{FF2B5EF4-FFF2-40B4-BE49-F238E27FC236}">
                <a16:creationId xmlns:a16="http://schemas.microsoft.com/office/drawing/2014/main" id="{49F0316F-B0CA-C3DD-96B0-FF4F0B96A889}"/>
              </a:ext>
            </a:extLst>
          </p:cNvPr>
          <p:cNvSpPr/>
          <p:nvPr/>
        </p:nvSpPr>
        <p:spPr>
          <a:xfrm>
            <a:off x="10881849" y="4843676"/>
            <a:ext cx="3581400" cy="229961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Is side3 square equal to side1 square plus side2 square?</a:t>
            </a:r>
          </a:p>
        </p:txBody>
      </p:sp>
      <p:cxnSp>
        <p:nvCxnSpPr>
          <p:cNvPr id="24" name="Straight Arrow Connector 23">
            <a:extLst>
              <a:ext uri="{FF2B5EF4-FFF2-40B4-BE49-F238E27FC236}">
                <a16:creationId xmlns:a16="http://schemas.microsoft.com/office/drawing/2014/main" id="{9C3B73DF-F7E1-5F7B-0E91-F618D5EC7358}"/>
              </a:ext>
            </a:extLst>
          </p:cNvPr>
          <p:cNvCxnSpPr>
            <a:cxnSpLocks/>
            <a:stCxn id="16" idx="2"/>
            <a:endCxn id="17" idx="0"/>
          </p:cNvCxnSpPr>
          <p:nvPr/>
        </p:nvCxnSpPr>
        <p:spPr>
          <a:xfrm>
            <a:off x="12657309" y="1419675"/>
            <a:ext cx="15240" cy="1651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7DEE962-5764-0C3C-69BD-BE366993745F}"/>
              </a:ext>
            </a:extLst>
          </p:cNvPr>
          <p:cNvCxnSpPr>
            <a:cxnSpLocks/>
            <a:stCxn id="17" idx="2"/>
            <a:endCxn id="20" idx="0"/>
          </p:cNvCxnSpPr>
          <p:nvPr/>
        </p:nvCxnSpPr>
        <p:spPr>
          <a:xfrm>
            <a:off x="12672549" y="4020074"/>
            <a:ext cx="0" cy="8236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EB097423-65C9-C3BD-8FB0-CE209B865426}"/>
              </a:ext>
            </a:extLst>
          </p:cNvPr>
          <p:cNvSpPr/>
          <p:nvPr/>
        </p:nvSpPr>
        <p:spPr>
          <a:xfrm>
            <a:off x="13716000" y="8021887"/>
            <a:ext cx="22860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Right Triangle</a:t>
            </a:r>
          </a:p>
        </p:txBody>
      </p:sp>
      <p:cxnSp>
        <p:nvCxnSpPr>
          <p:cNvPr id="38" name="Elbow Connector 37">
            <a:extLst>
              <a:ext uri="{FF2B5EF4-FFF2-40B4-BE49-F238E27FC236}">
                <a16:creationId xmlns:a16="http://schemas.microsoft.com/office/drawing/2014/main" id="{828A1A39-DE37-8AAB-BE76-6F830A7E00B8}"/>
              </a:ext>
            </a:extLst>
          </p:cNvPr>
          <p:cNvCxnSpPr>
            <a:stCxn id="20" idx="1"/>
            <a:endCxn id="19" idx="0"/>
          </p:cNvCxnSpPr>
          <p:nvPr/>
        </p:nvCxnSpPr>
        <p:spPr>
          <a:xfrm rot="10800000" flipV="1">
            <a:off x="10515601" y="5993485"/>
            <a:ext cx="366249" cy="20284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B477ABF-6703-57B9-4AF4-83B24153613B}"/>
              </a:ext>
            </a:extLst>
          </p:cNvPr>
          <p:cNvCxnSpPr>
            <a:cxnSpLocks/>
            <a:stCxn id="20" idx="3"/>
            <a:endCxn id="13" idx="0"/>
          </p:cNvCxnSpPr>
          <p:nvPr/>
        </p:nvCxnSpPr>
        <p:spPr>
          <a:xfrm>
            <a:off x="14463249" y="5993486"/>
            <a:ext cx="395751" cy="202840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4053AC84-C819-1E8B-0767-C7A4E43C5CFC}"/>
              </a:ext>
            </a:extLst>
          </p:cNvPr>
          <p:cNvCxnSpPr>
            <a:cxnSpLocks/>
            <a:stCxn id="13" idx="2"/>
            <a:endCxn id="15" idx="3"/>
          </p:cNvCxnSpPr>
          <p:nvPr/>
        </p:nvCxnSpPr>
        <p:spPr>
          <a:xfrm rot="5400000">
            <a:off x="13533869" y="8265468"/>
            <a:ext cx="959113" cy="169115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4009461F-4345-D182-053A-367C9B08F31F}"/>
              </a:ext>
            </a:extLst>
          </p:cNvPr>
          <p:cNvCxnSpPr>
            <a:cxnSpLocks/>
            <a:stCxn id="19" idx="2"/>
            <a:endCxn id="15" idx="1"/>
          </p:cNvCxnSpPr>
          <p:nvPr/>
        </p:nvCxnSpPr>
        <p:spPr>
          <a:xfrm rot="16200000" flipH="1">
            <a:off x="10866868" y="8280218"/>
            <a:ext cx="959113" cy="166164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5A0E629-751C-2A27-7EAF-56767DF87B1D}"/>
              </a:ext>
            </a:extLst>
          </p:cNvPr>
          <p:cNvSpPr/>
          <p:nvPr/>
        </p:nvSpPr>
        <p:spPr>
          <a:xfrm>
            <a:off x="10210800" y="6800326"/>
            <a:ext cx="533400" cy="248174"/>
          </a:xfrm>
          <a:prstGeom prst="rect">
            <a:avLst/>
          </a:prstGeom>
          <a:solidFill>
            <a:srgbClr val="F2ED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a:t>
            </a:r>
          </a:p>
        </p:txBody>
      </p:sp>
      <p:sp>
        <p:nvSpPr>
          <p:cNvPr id="49" name="Rectangle 48">
            <a:extLst>
              <a:ext uri="{FF2B5EF4-FFF2-40B4-BE49-F238E27FC236}">
                <a16:creationId xmlns:a16="http://schemas.microsoft.com/office/drawing/2014/main" id="{9D4C04D4-7E0D-026F-A5F0-A5B4C8A41304}"/>
              </a:ext>
            </a:extLst>
          </p:cNvPr>
          <p:cNvSpPr/>
          <p:nvPr/>
        </p:nvSpPr>
        <p:spPr>
          <a:xfrm>
            <a:off x="14630400" y="6724126"/>
            <a:ext cx="533400" cy="248174"/>
          </a:xfrm>
          <a:prstGeom prst="rect">
            <a:avLst/>
          </a:prstGeom>
          <a:solidFill>
            <a:srgbClr val="F2ED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Yes</a:t>
            </a:r>
          </a:p>
        </p:txBody>
      </p:sp>
      <p:sp>
        <p:nvSpPr>
          <p:cNvPr id="9" name="TextBox 8">
            <a:extLst>
              <a:ext uri="{FF2B5EF4-FFF2-40B4-BE49-F238E27FC236}">
                <a16:creationId xmlns:a16="http://schemas.microsoft.com/office/drawing/2014/main" id="{BC4E1DB0-34BC-02C8-1F8F-4E3D2D62AE63}"/>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22" name="Rounded Rectangle 21">
            <a:extLst>
              <a:ext uri="{FF2B5EF4-FFF2-40B4-BE49-F238E27FC236}">
                <a16:creationId xmlns:a16="http://schemas.microsoft.com/office/drawing/2014/main" id="{B24FECA3-3644-54C8-56E1-3A10039D547A}"/>
              </a:ext>
            </a:extLst>
          </p:cNvPr>
          <p:cNvSpPr/>
          <p:nvPr/>
        </p:nvSpPr>
        <p:spPr>
          <a:xfrm>
            <a:off x="10881849" y="1770482"/>
            <a:ext cx="3581400" cy="9493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user input for side1, side2, side3</a:t>
            </a:r>
          </a:p>
        </p:txBody>
      </p:sp>
    </p:spTree>
    <p:extLst>
      <p:ext uri="{BB962C8B-B14F-4D97-AF65-F5344CB8AC3E}">
        <p14:creationId xmlns:p14="http://schemas.microsoft.com/office/powerpoint/2010/main" val="1569613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If-Else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17</a:t>
            </a:r>
          </a:p>
        </p:txBody>
      </p:sp>
      <p:sp>
        <p:nvSpPr>
          <p:cNvPr id="11" name="TextBox 8">
            <a:extLst>
              <a:ext uri="{FF2B5EF4-FFF2-40B4-BE49-F238E27FC236}">
                <a16:creationId xmlns:a16="http://schemas.microsoft.com/office/drawing/2014/main" id="{9A7AF69A-874B-E13E-87D1-1EE6C1EA6A47}"/>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E20B0CE3-FEAE-DDC5-0D4E-01751429A590}"/>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8703F4F6-1BCE-7C36-37F1-9E6CAE2C639A}"/>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Right Triangle Checker for Geometry Class</a:t>
              </a:r>
            </a:p>
          </p:txBody>
        </p:sp>
        <p:sp>
          <p:nvSpPr>
            <p:cNvPr id="21" name="TextBox 20">
              <a:extLst>
                <a:ext uri="{FF2B5EF4-FFF2-40B4-BE49-F238E27FC236}">
                  <a16:creationId xmlns:a16="http://schemas.microsoft.com/office/drawing/2014/main" id="{BCEE2BEE-50EA-7D9C-29E3-358FF8A7C2BB}"/>
                </a:ext>
              </a:extLst>
            </p:cNvPr>
            <p:cNvSpPr txBox="1"/>
            <p:nvPr/>
          </p:nvSpPr>
          <p:spPr>
            <a:xfrm>
              <a:off x="1288900" y="5341084"/>
              <a:ext cx="14332100" cy="5579220"/>
            </a:xfrm>
            <a:prstGeom prst="rect">
              <a:avLst/>
            </a:prstGeom>
            <a:noFill/>
          </p:spPr>
          <p:txBody>
            <a:bodyPr wrap="square" rtlCol="0">
              <a:spAutoFit/>
            </a:bodyPr>
            <a:lstStyle/>
            <a:p>
              <a:pPr>
                <a:lnSpc>
                  <a:spcPct val="150000"/>
                </a:lnSpc>
              </a:pPr>
              <a:r>
                <a:rPr lang="en-SG" sz="2000" b="0" dirty="0">
                  <a:solidFill>
                    <a:srgbClr val="8B949E"/>
                  </a:solidFill>
                  <a:effectLst/>
                  <a:latin typeface="Menlo" panose="020B0609030804020204" pitchFamily="49" charset="0"/>
                </a:rPr>
                <a:t># Get user input for the side lengths</a:t>
              </a:r>
              <a:endParaRPr lang="en-SG" sz="2000" b="0" dirty="0">
                <a:solidFill>
                  <a:srgbClr val="E6EDF3"/>
                </a:solidFill>
                <a:effectLst/>
                <a:latin typeface="Menlo" panose="020B0609030804020204" pitchFamily="49" charset="0"/>
              </a:endParaRPr>
            </a:p>
            <a:p>
              <a:pPr>
                <a:lnSpc>
                  <a:spcPct val="150000"/>
                </a:lnSpc>
              </a:pPr>
              <a:r>
                <a:rPr lang="en-SG" sz="2000" b="0" dirty="0">
                  <a:solidFill>
                    <a:srgbClr val="E6EDF3"/>
                  </a:solidFill>
                  <a:effectLst/>
                  <a:latin typeface="Menlo" panose="020B0609030804020204" pitchFamily="49" charset="0"/>
                </a:rPr>
                <a:t>side1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a:t>
              </a:r>
              <a:r>
                <a:rPr lang="en-SG" sz="2000" b="0" dirty="0">
                  <a:solidFill>
                    <a:srgbClr val="79C0FF"/>
                  </a:solidFill>
                  <a:effectLst/>
                  <a:latin typeface="Menlo" panose="020B0609030804020204" pitchFamily="49" charset="0"/>
                </a:rPr>
                <a:t>float</a:t>
              </a:r>
              <a:r>
                <a:rPr lang="en-SG" sz="2000" b="0" dirty="0">
                  <a:solidFill>
                    <a:srgbClr val="E6EDF3"/>
                  </a:solidFill>
                  <a:effectLst/>
                  <a:latin typeface="Menlo" panose="020B0609030804020204" pitchFamily="49" charset="0"/>
                </a:rPr>
                <a:t>(</a:t>
              </a:r>
              <a:r>
                <a:rPr lang="en-SG" sz="2000" b="0" dirty="0">
                  <a:solidFill>
                    <a:srgbClr val="79C0FF"/>
                  </a:solidFill>
                  <a:effectLst/>
                  <a:latin typeface="Menlo" panose="020B0609030804020204" pitchFamily="49" charset="0"/>
                </a:rPr>
                <a:t>input</a:t>
              </a:r>
              <a:r>
                <a:rPr lang="en-SG" sz="2000" b="0" dirty="0">
                  <a:solidFill>
                    <a:srgbClr val="E6EDF3"/>
                  </a:solidFill>
                  <a:effectLst/>
                  <a:latin typeface="Menlo" panose="020B0609030804020204" pitchFamily="49" charset="0"/>
                </a:rPr>
                <a:t>(</a:t>
              </a:r>
              <a:r>
                <a:rPr lang="en-SG" sz="2000" b="0" dirty="0">
                  <a:solidFill>
                    <a:srgbClr val="A5D6FF"/>
                  </a:solidFill>
                  <a:effectLst/>
                  <a:latin typeface="Menlo" panose="020B0609030804020204" pitchFamily="49" charset="0"/>
                </a:rPr>
                <a:t>"Enter the length of side 1: "</a:t>
              </a:r>
              <a:r>
                <a:rPr lang="en-SG" sz="2000" b="0" dirty="0">
                  <a:solidFill>
                    <a:srgbClr val="E6EDF3"/>
                  </a:solidFill>
                  <a:effectLst/>
                  <a:latin typeface="Menlo" panose="020B0609030804020204" pitchFamily="49" charset="0"/>
                </a:rPr>
                <a:t>))</a:t>
              </a:r>
            </a:p>
            <a:p>
              <a:pPr>
                <a:lnSpc>
                  <a:spcPct val="150000"/>
                </a:lnSpc>
              </a:pPr>
              <a:r>
                <a:rPr lang="en-SG" sz="2000" b="0" dirty="0">
                  <a:solidFill>
                    <a:srgbClr val="E6EDF3"/>
                  </a:solidFill>
                  <a:effectLst/>
                  <a:latin typeface="Menlo" panose="020B0609030804020204" pitchFamily="49" charset="0"/>
                </a:rPr>
                <a:t>side2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a:t>
              </a:r>
              <a:r>
                <a:rPr lang="en-SG" sz="2000" b="0" dirty="0">
                  <a:solidFill>
                    <a:srgbClr val="79C0FF"/>
                  </a:solidFill>
                  <a:effectLst/>
                  <a:latin typeface="Menlo" panose="020B0609030804020204" pitchFamily="49" charset="0"/>
                </a:rPr>
                <a:t>float</a:t>
              </a:r>
              <a:r>
                <a:rPr lang="en-SG" sz="2000" b="0" dirty="0">
                  <a:solidFill>
                    <a:srgbClr val="E6EDF3"/>
                  </a:solidFill>
                  <a:effectLst/>
                  <a:latin typeface="Menlo" panose="020B0609030804020204" pitchFamily="49" charset="0"/>
                </a:rPr>
                <a:t>(</a:t>
              </a:r>
              <a:r>
                <a:rPr lang="en-SG" sz="2000" b="0" dirty="0">
                  <a:solidFill>
                    <a:srgbClr val="79C0FF"/>
                  </a:solidFill>
                  <a:effectLst/>
                  <a:latin typeface="Menlo" panose="020B0609030804020204" pitchFamily="49" charset="0"/>
                </a:rPr>
                <a:t>input</a:t>
              </a:r>
              <a:r>
                <a:rPr lang="en-SG" sz="2000" b="0" dirty="0">
                  <a:solidFill>
                    <a:srgbClr val="E6EDF3"/>
                  </a:solidFill>
                  <a:effectLst/>
                  <a:latin typeface="Menlo" panose="020B0609030804020204" pitchFamily="49" charset="0"/>
                </a:rPr>
                <a:t>(</a:t>
              </a:r>
              <a:r>
                <a:rPr lang="en-SG" sz="2000" b="0" dirty="0">
                  <a:solidFill>
                    <a:srgbClr val="A5D6FF"/>
                  </a:solidFill>
                  <a:effectLst/>
                  <a:latin typeface="Menlo" panose="020B0609030804020204" pitchFamily="49" charset="0"/>
                </a:rPr>
                <a:t>"Enter the length of side 2: "</a:t>
              </a:r>
              <a:r>
                <a:rPr lang="en-SG" sz="2000" b="0" dirty="0">
                  <a:solidFill>
                    <a:srgbClr val="E6EDF3"/>
                  </a:solidFill>
                  <a:effectLst/>
                  <a:latin typeface="Menlo" panose="020B0609030804020204" pitchFamily="49" charset="0"/>
                </a:rPr>
                <a:t>))</a:t>
              </a:r>
            </a:p>
            <a:p>
              <a:pPr>
                <a:lnSpc>
                  <a:spcPct val="150000"/>
                </a:lnSpc>
              </a:pPr>
              <a:r>
                <a:rPr lang="en-SG" sz="2000" b="0" dirty="0">
                  <a:solidFill>
                    <a:srgbClr val="E6EDF3"/>
                  </a:solidFill>
                  <a:effectLst/>
                  <a:latin typeface="Menlo" panose="020B0609030804020204" pitchFamily="49" charset="0"/>
                </a:rPr>
                <a:t>side3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a:t>
              </a:r>
              <a:r>
                <a:rPr lang="en-SG" sz="2000" b="0" dirty="0">
                  <a:solidFill>
                    <a:srgbClr val="79C0FF"/>
                  </a:solidFill>
                  <a:effectLst/>
                  <a:latin typeface="Menlo" panose="020B0609030804020204" pitchFamily="49" charset="0"/>
                </a:rPr>
                <a:t>float</a:t>
              </a:r>
              <a:r>
                <a:rPr lang="en-SG" sz="2000" b="0" dirty="0">
                  <a:solidFill>
                    <a:srgbClr val="E6EDF3"/>
                  </a:solidFill>
                  <a:effectLst/>
                  <a:latin typeface="Menlo" panose="020B0609030804020204" pitchFamily="49" charset="0"/>
                </a:rPr>
                <a:t>(</a:t>
              </a:r>
              <a:r>
                <a:rPr lang="en-SG" sz="2000" b="0" dirty="0">
                  <a:solidFill>
                    <a:srgbClr val="79C0FF"/>
                  </a:solidFill>
                  <a:effectLst/>
                  <a:latin typeface="Menlo" panose="020B0609030804020204" pitchFamily="49" charset="0"/>
                </a:rPr>
                <a:t>input</a:t>
              </a:r>
              <a:r>
                <a:rPr lang="en-SG" sz="2000" b="0" dirty="0">
                  <a:solidFill>
                    <a:srgbClr val="E6EDF3"/>
                  </a:solidFill>
                  <a:effectLst/>
                  <a:latin typeface="Menlo" panose="020B0609030804020204" pitchFamily="49" charset="0"/>
                </a:rPr>
                <a:t>(</a:t>
              </a:r>
              <a:r>
                <a:rPr lang="en-SG" sz="2000" b="0" dirty="0">
                  <a:solidFill>
                    <a:srgbClr val="A5D6FF"/>
                  </a:solidFill>
                  <a:effectLst/>
                  <a:latin typeface="Menlo" panose="020B0609030804020204" pitchFamily="49" charset="0"/>
                </a:rPr>
                <a:t>"Enter the length of side 3: "</a:t>
              </a:r>
              <a:r>
                <a:rPr lang="en-SG" sz="2000" b="0" dirty="0">
                  <a:solidFill>
                    <a:srgbClr val="E6EDF3"/>
                  </a:solidFill>
                  <a:effectLst/>
                  <a:latin typeface="Menlo" panose="020B0609030804020204" pitchFamily="49" charset="0"/>
                </a:rPr>
                <a:t>))</a:t>
              </a:r>
            </a:p>
            <a:p>
              <a:pPr>
                <a:lnSpc>
                  <a:spcPct val="150000"/>
                </a:lnSpc>
              </a:pPr>
              <a:r>
                <a:rPr lang="en-SG" sz="2000" b="0" dirty="0">
                  <a:solidFill>
                    <a:srgbClr val="E6EDF3"/>
                  </a:solidFill>
                  <a:effectLst/>
                  <a:latin typeface="Menlo" panose="020B0609030804020204" pitchFamily="49" charset="0"/>
                </a:rPr>
                <a:t>sides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[side1, side2, side3]</a:t>
              </a:r>
            </a:p>
            <a:p>
              <a:pPr>
                <a:lnSpc>
                  <a:spcPct val="150000"/>
                </a:lnSpc>
              </a:pPr>
              <a:br>
                <a:rPr lang="en-SG" sz="2000" b="0" dirty="0">
                  <a:solidFill>
                    <a:srgbClr val="E6EDF3"/>
                  </a:solidFill>
                  <a:effectLst/>
                  <a:latin typeface="Menlo" panose="020B0609030804020204" pitchFamily="49" charset="0"/>
                </a:rPr>
              </a:br>
              <a:r>
                <a:rPr lang="en-SG" sz="2000" b="0" dirty="0">
                  <a:solidFill>
                    <a:srgbClr val="8B949E"/>
                  </a:solidFill>
                  <a:effectLst/>
                  <a:latin typeface="Menlo" panose="020B0609030804020204" pitchFamily="49" charset="0"/>
                </a:rPr>
                <a:t># Check if the triangle is a right triangle</a:t>
              </a:r>
              <a:endParaRPr lang="en-SG" sz="2000" b="0" dirty="0">
                <a:solidFill>
                  <a:srgbClr val="E6EDF3"/>
                </a:solidFill>
                <a:effectLst/>
                <a:latin typeface="Menlo" panose="020B0609030804020204" pitchFamily="49" charset="0"/>
              </a:endParaRPr>
            </a:p>
            <a:p>
              <a:pPr>
                <a:lnSpc>
                  <a:spcPct val="150000"/>
                </a:lnSpc>
              </a:pPr>
              <a:r>
                <a:rPr lang="en-SG" sz="2000" b="0" dirty="0" err="1">
                  <a:solidFill>
                    <a:srgbClr val="E6EDF3"/>
                  </a:solidFill>
                  <a:effectLst/>
                  <a:latin typeface="Menlo" panose="020B0609030804020204" pitchFamily="49" charset="0"/>
                </a:rPr>
                <a:t>sides.sort</a:t>
              </a:r>
              <a:r>
                <a:rPr lang="en-SG" sz="2000" b="0" dirty="0">
                  <a:solidFill>
                    <a:srgbClr val="E6EDF3"/>
                  </a:solidFill>
                  <a:effectLst/>
                  <a:latin typeface="Menlo" panose="020B0609030804020204" pitchFamily="49" charset="0"/>
                </a:rPr>
                <a:t>()</a:t>
              </a:r>
            </a:p>
            <a:p>
              <a:pPr>
                <a:lnSpc>
                  <a:spcPct val="150000"/>
                </a:lnSpc>
              </a:pPr>
              <a:r>
                <a:rPr lang="en-SG" sz="2000" b="0" dirty="0">
                  <a:solidFill>
                    <a:srgbClr val="FF7B72"/>
                  </a:solidFill>
                  <a:effectLst/>
                  <a:latin typeface="Menlo" panose="020B0609030804020204" pitchFamily="49" charset="0"/>
                </a:rPr>
                <a:t>if</a:t>
              </a:r>
              <a:r>
                <a:rPr lang="en-SG" sz="2000" b="0" dirty="0">
                  <a:solidFill>
                    <a:srgbClr val="E6EDF3"/>
                  </a:solidFill>
                  <a:effectLst/>
                  <a:latin typeface="Menlo" panose="020B0609030804020204" pitchFamily="49" charset="0"/>
                </a:rPr>
                <a:t> sides[</a:t>
              </a:r>
              <a:r>
                <a:rPr lang="en-SG" sz="2000" b="0" dirty="0">
                  <a:solidFill>
                    <a:srgbClr val="79C0FF"/>
                  </a:solidFill>
                  <a:effectLst/>
                  <a:latin typeface="Menlo" panose="020B0609030804020204" pitchFamily="49" charset="0"/>
                </a:rPr>
                <a:t>0</a:t>
              </a:r>
              <a:r>
                <a:rPr lang="en-SG" sz="2000" b="0" dirty="0">
                  <a:solidFill>
                    <a:srgbClr val="E6EDF3"/>
                  </a:solidFill>
                  <a:effectLst/>
                  <a:latin typeface="Menlo" panose="020B0609030804020204" pitchFamily="49" charset="0"/>
                </a:rPr>
                <a:t>]</a:t>
              </a:r>
              <a:r>
                <a:rPr lang="en-SG" sz="2000" b="0" dirty="0">
                  <a:solidFill>
                    <a:srgbClr val="FF7B72"/>
                  </a:solidFill>
                  <a:effectLst/>
                  <a:latin typeface="Menlo" panose="020B0609030804020204" pitchFamily="49" charset="0"/>
                </a:rPr>
                <a:t>**</a:t>
              </a:r>
              <a:r>
                <a:rPr lang="en-SG" sz="2000" b="0" dirty="0">
                  <a:solidFill>
                    <a:srgbClr val="79C0FF"/>
                  </a:solidFill>
                  <a:effectLst/>
                  <a:latin typeface="Menlo" panose="020B0609030804020204" pitchFamily="49" charset="0"/>
                </a:rPr>
                <a:t>2</a:t>
              </a:r>
              <a:r>
                <a:rPr lang="en-SG" sz="2000" b="0" dirty="0">
                  <a:solidFill>
                    <a:srgbClr val="E6EDF3"/>
                  </a:solidFill>
                  <a:effectLst/>
                  <a:latin typeface="Menlo" panose="020B0609030804020204" pitchFamily="49" charset="0"/>
                </a:rPr>
                <a:t>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sides[</a:t>
              </a:r>
              <a:r>
                <a:rPr lang="en-SG" sz="2000" b="0" dirty="0">
                  <a:solidFill>
                    <a:srgbClr val="79C0FF"/>
                  </a:solidFill>
                  <a:effectLst/>
                  <a:latin typeface="Menlo" panose="020B0609030804020204" pitchFamily="49" charset="0"/>
                </a:rPr>
                <a:t>1</a:t>
              </a:r>
              <a:r>
                <a:rPr lang="en-SG" sz="2000" b="0" dirty="0">
                  <a:solidFill>
                    <a:srgbClr val="E6EDF3"/>
                  </a:solidFill>
                  <a:effectLst/>
                  <a:latin typeface="Menlo" panose="020B0609030804020204" pitchFamily="49" charset="0"/>
                </a:rPr>
                <a:t>]</a:t>
              </a:r>
              <a:r>
                <a:rPr lang="en-SG" sz="2000" b="0" dirty="0">
                  <a:solidFill>
                    <a:srgbClr val="FF7B72"/>
                  </a:solidFill>
                  <a:effectLst/>
                  <a:latin typeface="Menlo" panose="020B0609030804020204" pitchFamily="49" charset="0"/>
                </a:rPr>
                <a:t>**</a:t>
              </a:r>
              <a:r>
                <a:rPr lang="en-SG" sz="2000" b="0" dirty="0">
                  <a:solidFill>
                    <a:srgbClr val="79C0FF"/>
                  </a:solidFill>
                  <a:effectLst/>
                  <a:latin typeface="Menlo" panose="020B0609030804020204" pitchFamily="49" charset="0"/>
                </a:rPr>
                <a:t>2</a:t>
              </a:r>
              <a:r>
                <a:rPr lang="en-SG" sz="2000" b="0" dirty="0">
                  <a:solidFill>
                    <a:srgbClr val="E6EDF3"/>
                  </a:solidFill>
                  <a:effectLst/>
                  <a:latin typeface="Menlo" panose="020B0609030804020204" pitchFamily="49" charset="0"/>
                </a:rPr>
                <a:t> </a:t>
              </a:r>
              <a:r>
                <a:rPr lang="en-SG" sz="2000" b="0" dirty="0">
                  <a:solidFill>
                    <a:srgbClr val="FF7B72"/>
                  </a:solidFill>
                  <a:effectLst/>
                  <a:latin typeface="Menlo" panose="020B0609030804020204" pitchFamily="49" charset="0"/>
                </a:rPr>
                <a:t>==</a:t>
              </a:r>
              <a:r>
                <a:rPr lang="en-SG" sz="2000" b="0" dirty="0">
                  <a:solidFill>
                    <a:srgbClr val="E6EDF3"/>
                  </a:solidFill>
                  <a:effectLst/>
                  <a:latin typeface="Menlo" panose="020B0609030804020204" pitchFamily="49" charset="0"/>
                </a:rPr>
                <a:t> sides[</a:t>
              </a:r>
              <a:r>
                <a:rPr lang="en-SG" sz="2000" b="0" dirty="0">
                  <a:solidFill>
                    <a:srgbClr val="79C0FF"/>
                  </a:solidFill>
                  <a:effectLst/>
                  <a:latin typeface="Menlo" panose="020B0609030804020204" pitchFamily="49" charset="0"/>
                </a:rPr>
                <a:t>2</a:t>
              </a:r>
              <a:r>
                <a:rPr lang="en-SG" sz="2000" b="0" dirty="0">
                  <a:solidFill>
                    <a:srgbClr val="E6EDF3"/>
                  </a:solidFill>
                  <a:effectLst/>
                  <a:latin typeface="Menlo" panose="020B0609030804020204" pitchFamily="49" charset="0"/>
                </a:rPr>
                <a:t>]</a:t>
              </a:r>
              <a:r>
                <a:rPr lang="en-SG" sz="2000" b="0" dirty="0">
                  <a:solidFill>
                    <a:srgbClr val="FF7B72"/>
                  </a:solidFill>
                  <a:effectLst/>
                  <a:latin typeface="Menlo" panose="020B0609030804020204" pitchFamily="49" charset="0"/>
                </a:rPr>
                <a:t>**</a:t>
              </a:r>
              <a:r>
                <a:rPr lang="en-SG" sz="2000" b="0" dirty="0">
                  <a:solidFill>
                    <a:srgbClr val="79C0FF"/>
                  </a:solidFill>
                  <a:effectLst/>
                  <a:latin typeface="Menlo" panose="020B0609030804020204" pitchFamily="49" charset="0"/>
                </a:rPr>
                <a:t>2</a:t>
              </a:r>
              <a:r>
                <a:rPr lang="en-SG" sz="2000" b="0" dirty="0">
                  <a:solidFill>
                    <a:srgbClr val="E6EDF3"/>
                  </a:solidFill>
                  <a:effectLst/>
                  <a:latin typeface="Menlo" panose="020B0609030804020204" pitchFamily="49" charset="0"/>
                </a:rPr>
                <a:t>:</a:t>
              </a:r>
            </a:p>
            <a:p>
              <a:pPr lvl="1">
                <a:lnSpc>
                  <a:spcPct val="150000"/>
                </a:lnSpc>
              </a:pPr>
              <a:r>
                <a:rPr lang="en-SG" sz="2000" b="0" dirty="0">
                  <a:solidFill>
                    <a:srgbClr val="79C0FF"/>
                  </a:solidFill>
                  <a:effectLst/>
                  <a:latin typeface="Menlo" panose="020B0609030804020204" pitchFamily="49" charset="0"/>
                </a:rPr>
                <a:t>print</a:t>
              </a:r>
              <a:r>
                <a:rPr lang="en-SG" sz="2000" b="0" dirty="0">
                  <a:solidFill>
                    <a:srgbClr val="E6EDF3"/>
                  </a:solidFill>
                  <a:effectLst/>
                  <a:latin typeface="Menlo" panose="020B0609030804020204" pitchFamily="49" charset="0"/>
                </a:rPr>
                <a:t>(</a:t>
              </a:r>
              <a:r>
                <a:rPr lang="en-SG" sz="2000" b="0" dirty="0">
                  <a:solidFill>
                    <a:srgbClr val="A5D6FF"/>
                  </a:solidFill>
                  <a:effectLst/>
                  <a:latin typeface="Menlo" panose="020B0609030804020204" pitchFamily="49" charset="0"/>
                </a:rPr>
                <a:t>"The triangle is a Right Triangle!"</a:t>
              </a:r>
              <a:r>
                <a:rPr lang="en-SG" sz="2000" b="0" dirty="0">
                  <a:solidFill>
                    <a:srgbClr val="E6EDF3"/>
                  </a:solidFill>
                  <a:effectLst/>
                  <a:latin typeface="Menlo" panose="020B0609030804020204" pitchFamily="49" charset="0"/>
                </a:rPr>
                <a:t>)</a:t>
              </a:r>
            </a:p>
            <a:p>
              <a:pPr>
                <a:lnSpc>
                  <a:spcPct val="150000"/>
                </a:lnSpc>
              </a:pPr>
              <a:r>
                <a:rPr lang="en-SG" sz="2000" b="0" dirty="0">
                  <a:solidFill>
                    <a:srgbClr val="FF7B72"/>
                  </a:solidFill>
                  <a:effectLst/>
                  <a:latin typeface="Menlo" panose="020B0609030804020204" pitchFamily="49" charset="0"/>
                </a:rPr>
                <a:t>else</a:t>
              </a:r>
              <a:r>
                <a:rPr lang="en-SG" sz="2000" b="0" dirty="0">
                  <a:solidFill>
                    <a:srgbClr val="E6EDF3"/>
                  </a:solidFill>
                  <a:effectLst/>
                  <a:latin typeface="Menlo" panose="020B0609030804020204" pitchFamily="49" charset="0"/>
                </a:rPr>
                <a:t>:</a:t>
              </a:r>
            </a:p>
            <a:p>
              <a:pPr lvl="1">
                <a:lnSpc>
                  <a:spcPct val="150000"/>
                </a:lnSpc>
              </a:pPr>
              <a:r>
                <a:rPr lang="en-SG" sz="2000" b="0" dirty="0">
                  <a:solidFill>
                    <a:srgbClr val="79C0FF"/>
                  </a:solidFill>
                  <a:effectLst/>
                  <a:latin typeface="Menlo" panose="020B0609030804020204" pitchFamily="49" charset="0"/>
                </a:rPr>
                <a:t>print</a:t>
              </a:r>
              <a:r>
                <a:rPr lang="en-SG" sz="2000" b="0" dirty="0">
                  <a:solidFill>
                    <a:srgbClr val="E6EDF3"/>
                  </a:solidFill>
                  <a:effectLst/>
                  <a:latin typeface="Menlo" panose="020B0609030804020204" pitchFamily="49" charset="0"/>
                </a:rPr>
                <a:t>(</a:t>
              </a:r>
              <a:r>
                <a:rPr lang="en-SG" sz="2000" b="0" dirty="0">
                  <a:solidFill>
                    <a:srgbClr val="A5D6FF"/>
                  </a:solidFill>
                  <a:effectLst/>
                  <a:latin typeface="Menlo" panose="020B0609030804020204" pitchFamily="49" charset="0"/>
                </a:rPr>
                <a:t>"The triangle is not a Right Triangle."</a:t>
              </a:r>
              <a:r>
                <a:rPr lang="en-SG" sz="2000" b="0" dirty="0">
                  <a:solidFill>
                    <a:srgbClr val="E6EDF3"/>
                  </a:solidFill>
                  <a:effectLst/>
                  <a:latin typeface="Menlo" panose="020B0609030804020204" pitchFamily="49" charset="0"/>
                </a:rPr>
                <a:t>)</a:t>
              </a:r>
            </a:p>
          </p:txBody>
        </p:sp>
      </p:grpSp>
    </p:spTree>
    <p:extLst>
      <p:ext uri="{BB962C8B-B14F-4D97-AF65-F5344CB8AC3E}">
        <p14:creationId xmlns:p14="http://schemas.microsoft.com/office/powerpoint/2010/main" val="90299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182B5-5144-6420-AAA0-1D3655553FF0}"/>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C691B56-F012-B31F-B1F2-BBE74F5746D4}"/>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60D9AB16-B4E2-D6D1-10A5-CAB3C77467FE}"/>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196028F4-462F-BA24-47F6-F950520C9A7A}"/>
              </a:ext>
            </a:extLst>
          </p:cNvPr>
          <p:cNvSpPr txBox="1"/>
          <p:nvPr/>
        </p:nvSpPr>
        <p:spPr>
          <a:xfrm>
            <a:off x="1028698" y="1525268"/>
            <a:ext cx="97917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For Loop If Else</a:t>
            </a:r>
          </a:p>
        </p:txBody>
      </p:sp>
      <p:sp>
        <p:nvSpPr>
          <p:cNvPr id="6" name="TextBox 5">
            <a:extLst>
              <a:ext uri="{FF2B5EF4-FFF2-40B4-BE49-F238E27FC236}">
                <a16:creationId xmlns:a16="http://schemas.microsoft.com/office/drawing/2014/main" id="{1D662FB9-C210-5E06-C6F9-FA6BB3595FCA}"/>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1D3B90BE-2350-91CA-DA0B-86E9D7912035}"/>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18</a:t>
            </a:r>
          </a:p>
        </p:txBody>
      </p:sp>
      <p:grpSp>
        <p:nvGrpSpPr>
          <p:cNvPr id="15" name="Group 14">
            <a:extLst>
              <a:ext uri="{FF2B5EF4-FFF2-40B4-BE49-F238E27FC236}">
                <a16:creationId xmlns:a16="http://schemas.microsoft.com/office/drawing/2014/main" id="{037A3F6E-DE14-10DB-2652-7E8E26CF4AFE}"/>
              </a:ext>
            </a:extLst>
          </p:cNvPr>
          <p:cNvGrpSpPr/>
          <p:nvPr/>
        </p:nvGrpSpPr>
        <p:grpSpPr>
          <a:xfrm>
            <a:off x="1028699" y="2196155"/>
            <a:ext cx="14896527" cy="6349605"/>
            <a:chOff x="1028700" y="2196154"/>
            <a:chExt cx="14896527" cy="6349605"/>
          </a:xfrm>
        </p:grpSpPr>
        <p:sp>
          <p:nvSpPr>
            <p:cNvPr id="14" name="Rectangle 13">
              <a:extLst>
                <a:ext uri="{FF2B5EF4-FFF2-40B4-BE49-F238E27FC236}">
                  <a16:creationId xmlns:a16="http://schemas.microsoft.com/office/drawing/2014/main" id="{AFF8119B-A080-05CE-C1DB-06249D364674}"/>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Name Initials Generator</a:t>
              </a:r>
            </a:p>
          </p:txBody>
        </p:sp>
        <p:sp>
          <p:nvSpPr>
            <p:cNvPr id="11" name="TextBox 10">
              <a:extLst>
                <a:ext uri="{FF2B5EF4-FFF2-40B4-BE49-F238E27FC236}">
                  <a16:creationId xmlns:a16="http://schemas.microsoft.com/office/drawing/2014/main" id="{96852AF7-0BEA-C795-745B-7E824F27B377}"/>
                </a:ext>
              </a:extLst>
            </p:cNvPr>
            <p:cNvSpPr txBox="1"/>
            <p:nvPr/>
          </p:nvSpPr>
          <p:spPr>
            <a:xfrm>
              <a:off x="1288900" y="2914863"/>
              <a:ext cx="14332100" cy="3737946"/>
            </a:xfrm>
            <a:prstGeom prst="rect">
              <a:avLst/>
            </a:prstGeom>
            <a:noFill/>
          </p:spPr>
          <p:txBody>
            <a:bodyPr wrap="square" rtlCol="0">
              <a:spAutoFit/>
            </a:bodyPr>
            <a:lstStyle/>
            <a:p>
              <a:pPr>
                <a:lnSpc>
                  <a:spcPct val="150000"/>
                </a:lnSpc>
              </a:pPr>
              <a:r>
                <a:rPr lang="en-US" sz="2000" dirty="0">
                  <a:solidFill>
                    <a:schemeClr val="bg1"/>
                  </a:solidFill>
                </a:rPr>
                <a:t>To develop a Python script that takes a person’s full name and generates their initials in uppercase. For example, "John Ronald Reuel Tolkien" → "JRRT".</a:t>
              </a:r>
            </a:p>
            <a:p>
              <a:pPr>
                <a:lnSpc>
                  <a:spcPct val="150000"/>
                </a:lnSpc>
              </a:pPr>
              <a:endParaRPr lang="en-US" sz="2000" dirty="0">
                <a:solidFill>
                  <a:schemeClr val="bg1"/>
                </a:solidFill>
              </a:endParaRPr>
            </a:p>
            <a:p>
              <a:pPr>
                <a:lnSpc>
                  <a:spcPct val="150000"/>
                </a:lnSpc>
              </a:pPr>
              <a:r>
                <a:rPr lang="en-US" sz="2000" b="1" dirty="0">
                  <a:solidFill>
                    <a:schemeClr val="bg1"/>
                  </a:solidFill>
                </a:rPr>
                <a:t>Features</a:t>
              </a:r>
              <a:r>
                <a:rPr lang="en-US" sz="2000" dirty="0">
                  <a:solidFill>
                    <a:schemeClr val="bg1"/>
                  </a:solidFill>
                </a:rPr>
                <a:t>:</a:t>
              </a:r>
            </a:p>
            <a:p>
              <a:pPr marL="342900" indent="-342900">
                <a:lnSpc>
                  <a:spcPct val="150000"/>
                </a:lnSpc>
                <a:buFont typeface="Arial" panose="020B0604020202020204" pitchFamily="34" charset="0"/>
                <a:buChar char="•"/>
              </a:pPr>
              <a:r>
                <a:rPr lang="en-US" sz="2000" dirty="0">
                  <a:solidFill>
                    <a:schemeClr val="bg1"/>
                  </a:solidFill>
                </a:rPr>
                <a:t>Accepts full name input (first, middle, last, etc.).</a:t>
              </a:r>
            </a:p>
            <a:p>
              <a:pPr marL="342900" indent="-342900">
                <a:lnSpc>
                  <a:spcPct val="150000"/>
                </a:lnSpc>
                <a:buFont typeface="Arial" panose="020B0604020202020204" pitchFamily="34" charset="0"/>
                <a:buChar char="•"/>
              </a:pPr>
              <a:r>
                <a:rPr lang="en-US" sz="2000" dirty="0">
                  <a:solidFill>
                    <a:schemeClr val="bg1"/>
                  </a:solidFill>
                </a:rPr>
                <a:t>Trims any extra spaces.</a:t>
              </a:r>
            </a:p>
            <a:p>
              <a:pPr marL="342900" indent="-342900">
                <a:lnSpc>
                  <a:spcPct val="150000"/>
                </a:lnSpc>
                <a:buFont typeface="Arial" panose="020B0604020202020204" pitchFamily="34" charset="0"/>
                <a:buChar char="•"/>
              </a:pPr>
              <a:r>
                <a:rPr lang="en-US" sz="2000" dirty="0">
                  <a:solidFill>
                    <a:schemeClr val="bg1"/>
                  </a:solidFill>
                </a:rPr>
                <a:t>Extracts and capitalizes the first letter of each name part.</a:t>
              </a:r>
            </a:p>
            <a:p>
              <a:pPr marL="342900" indent="-342900">
                <a:lnSpc>
                  <a:spcPct val="150000"/>
                </a:lnSpc>
                <a:buFont typeface="Arial" panose="020B0604020202020204" pitchFamily="34" charset="0"/>
                <a:buChar char="•"/>
              </a:pPr>
              <a:r>
                <a:rPr lang="en-US" sz="2000" dirty="0">
                  <a:solidFill>
                    <a:schemeClr val="bg1"/>
                  </a:solidFill>
                </a:rPr>
                <a:t>Displays the result as uppercase initials.</a:t>
              </a:r>
            </a:p>
          </p:txBody>
        </p:sp>
      </p:grpSp>
      <p:sp>
        <p:nvSpPr>
          <p:cNvPr id="5" name="TextBox 8">
            <a:extLst>
              <a:ext uri="{FF2B5EF4-FFF2-40B4-BE49-F238E27FC236}">
                <a16:creationId xmlns:a16="http://schemas.microsoft.com/office/drawing/2014/main" id="{62B1D2B1-F7DC-9BF2-014A-AAFD3F77F26A}"/>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03B35EC3-82FD-21D3-ADAF-0F4A7A3A8A17}"/>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68116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CC8-BF18-5C3A-4153-63086E22CF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7FDD3C-6930-0AD3-57E3-FE470722666F}"/>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7" name="Group 6">
            <a:extLst>
              <a:ext uri="{FF2B5EF4-FFF2-40B4-BE49-F238E27FC236}">
                <a16:creationId xmlns:a16="http://schemas.microsoft.com/office/drawing/2014/main" id="{E824A8D2-2BC3-F3C8-0D60-F6848E815588}"/>
              </a:ext>
            </a:extLst>
          </p:cNvPr>
          <p:cNvGrpSpPr/>
          <p:nvPr/>
        </p:nvGrpSpPr>
        <p:grpSpPr>
          <a:xfrm>
            <a:off x="228600" y="2196154"/>
            <a:ext cx="9753599" cy="7394446"/>
            <a:chOff x="1028701" y="2196154"/>
            <a:chExt cx="6950560" cy="7394446"/>
          </a:xfrm>
        </p:grpSpPr>
        <p:sp>
          <p:nvSpPr>
            <p:cNvPr id="8" name="Rectangle 7">
              <a:extLst>
                <a:ext uri="{FF2B5EF4-FFF2-40B4-BE49-F238E27FC236}">
                  <a16:creationId xmlns:a16="http://schemas.microsoft.com/office/drawing/2014/main" id="{A66E59CA-246B-0BF1-0F17-628D8A9C1EBC}"/>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Name Initials Generator</a:t>
              </a:r>
            </a:p>
          </p:txBody>
        </p:sp>
        <p:sp>
          <p:nvSpPr>
            <p:cNvPr id="9" name="TextBox 8">
              <a:extLst>
                <a:ext uri="{FF2B5EF4-FFF2-40B4-BE49-F238E27FC236}">
                  <a16:creationId xmlns:a16="http://schemas.microsoft.com/office/drawing/2014/main" id="{C3509D4F-5708-C3BE-C8D1-270B37CD144C}"/>
                </a:ext>
              </a:extLst>
            </p:cNvPr>
            <p:cNvSpPr txBox="1"/>
            <p:nvPr/>
          </p:nvSpPr>
          <p:spPr>
            <a:xfrm>
              <a:off x="1242636" y="3086100"/>
              <a:ext cx="6529764" cy="6463308"/>
            </a:xfrm>
            <a:prstGeom prst="rect">
              <a:avLst/>
            </a:prstGeom>
            <a:noFill/>
          </p:spPr>
          <p:txBody>
            <a:bodyPr wrap="square" rtlCol="0">
              <a:spAutoFit/>
            </a:bodyPr>
            <a:lstStyle/>
            <a:p>
              <a:r>
                <a:rPr lang="en-US" dirty="0">
                  <a:solidFill>
                    <a:schemeClr val="bg1"/>
                  </a:solidFill>
                </a:rPr>
                <a:t>START</a:t>
              </a:r>
            </a:p>
            <a:p>
              <a:pPr lvl="1"/>
              <a:r>
                <a:rPr lang="en-US" dirty="0">
                  <a:solidFill>
                    <a:schemeClr val="bg1"/>
                  </a:solidFill>
                </a:rPr>
                <a:t>Get User's Full Name</a:t>
              </a:r>
            </a:p>
            <a:p>
              <a:pPr lvl="2"/>
              <a:r>
                <a:rPr lang="en-US" dirty="0">
                  <a:solidFill>
                    <a:schemeClr val="bg1"/>
                  </a:solidFill>
                </a:rPr>
                <a:t>The program asks the user to input their full name.</a:t>
              </a:r>
            </a:p>
            <a:p>
              <a:pPr lvl="1"/>
              <a:r>
                <a:rPr lang="en-US" dirty="0">
                  <a:solidFill>
                    <a:schemeClr val="bg1"/>
                  </a:solidFill>
                </a:rPr>
                <a:t>Split the Name into Parts</a:t>
              </a:r>
            </a:p>
            <a:p>
              <a:pPr lvl="2"/>
              <a:r>
                <a:rPr lang="en-US" dirty="0">
                  <a:solidFill>
                    <a:schemeClr val="bg1"/>
                  </a:solidFill>
                </a:rPr>
                <a:t>The program removes any extra spaces from the start or end of the name.</a:t>
              </a:r>
            </a:p>
            <a:p>
              <a:pPr lvl="2"/>
              <a:r>
                <a:rPr lang="en-US" dirty="0">
                  <a:solidFill>
                    <a:schemeClr val="bg1"/>
                  </a:solidFill>
                </a:rPr>
                <a:t>The name is then split into individual parts (such as first name, middle name, last name) based on spaces.</a:t>
              </a:r>
            </a:p>
            <a:p>
              <a:pPr lvl="1"/>
              <a:r>
                <a:rPr lang="en-US" dirty="0">
                  <a:solidFill>
                    <a:schemeClr val="bg1"/>
                  </a:solidFill>
                </a:rPr>
                <a:t>Start the Loop to Process Each Name Part</a:t>
              </a:r>
            </a:p>
            <a:p>
              <a:pPr lvl="2"/>
              <a:r>
                <a:rPr lang="en-US" dirty="0">
                  <a:solidFill>
                    <a:schemeClr val="bg1"/>
                  </a:solidFill>
                </a:rPr>
                <a:t>The program enters a loop that will process each part of the split name, one by one.</a:t>
              </a:r>
            </a:p>
            <a:p>
              <a:pPr lvl="1"/>
              <a:r>
                <a:rPr lang="en-US" dirty="0">
                  <a:solidFill>
                    <a:schemeClr val="bg1"/>
                  </a:solidFill>
                </a:rPr>
                <a:t>Check if the Part is Not Empty</a:t>
              </a:r>
            </a:p>
            <a:p>
              <a:pPr lvl="2"/>
              <a:r>
                <a:rPr lang="en-US" dirty="0">
                  <a:solidFill>
                    <a:schemeClr val="bg1"/>
                  </a:solidFill>
                </a:rPr>
                <a:t>Inside the loop, the program checks whether the part is not empty. This prevents processing empty strings (e.g., if there are multiple spaces between names).</a:t>
              </a:r>
            </a:p>
            <a:p>
              <a:pPr lvl="1"/>
              <a:r>
                <a:rPr lang="en-US" dirty="0">
                  <a:solidFill>
                    <a:schemeClr val="bg1"/>
                  </a:solidFill>
                </a:rPr>
                <a:t>Extract and Capitalize the First Letter of Each Part</a:t>
              </a:r>
            </a:p>
            <a:p>
              <a:pPr lvl="2"/>
              <a:r>
                <a:rPr lang="en-US" dirty="0">
                  <a:solidFill>
                    <a:schemeClr val="bg1"/>
                  </a:solidFill>
                </a:rPr>
                <a:t>If the part is valid (i.e., non-empty), the program takes the first letter of the part and converts it to uppercase.</a:t>
              </a:r>
            </a:p>
            <a:p>
              <a:pPr lvl="2"/>
              <a:r>
                <a:rPr lang="en-US" dirty="0">
                  <a:solidFill>
                    <a:schemeClr val="bg1"/>
                  </a:solidFill>
                </a:rPr>
                <a:t>This uppercase letter is then added to the final string of initials.</a:t>
              </a:r>
            </a:p>
            <a:p>
              <a:pPr lvl="1"/>
              <a:r>
                <a:rPr lang="en-US" dirty="0">
                  <a:solidFill>
                    <a:schemeClr val="bg1"/>
                  </a:solidFill>
                </a:rPr>
                <a:t>Continue the Loop</a:t>
              </a:r>
            </a:p>
            <a:p>
              <a:pPr lvl="2"/>
              <a:r>
                <a:rPr lang="en-US" dirty="0">
                  <a:solidFill>
                    <a:schemeClr val="bg1"/>
                  </a:solidFill>
                </a:rPr>
                <a:t>The loop continues for each part of the name. Each valid part's first letter gets capitalized and appended to the initials string.</a:t>
              </a:r>
            </a:p>
            <a:p>
              <a:pPr lvl="1"/>
              <a:r>
                <a:rPr lang="en-US" dirty="0">
                  <a:solidFill>
                    <a:schemeClr val="bg1"/>
                  </a:solidFill>
                </a:rPr>
                <a:t>Display the Final Initials</a:t>
              </a:r>
            </a:p>
            <a:p>
              <a:pPr lvl="2"/>
              <a:r>
                <a:rPr lang="en-US" dirty="0">
                  <a:solidFill>
                    <a:schemeClr val="bg1"/>
                  </a:solidFill>
                </a:rPr>
                <a:t>After processing all the parts of the name, the program outputs the final string of initials, which contains the first letter from each valid name part.</a:t>
              </a:r>
            </a:p>
            <a:p>
              <a:r>
                <a:rPr lang="en-US" dirty="0">
                  <a:solidFill>
                    <a:schemeClr val="bg1"/>
                  </a:solidFill>
                </a:rPr>
                <a:t>END</a:t>
              </a:r>
            </a:p>
          </p:txBody>
        </p:sp>
      </p:grpSp>
      <p:sp>
        <p:nvSpPr>
          <p:cNvPr id="10" name="Rounded Rectangle 28">
            <a:extLst>
              <a:ext uri="{FF2B5EF4-FFF2-40B4-BE49-F238E27FC236}">
                <a16:creationId xmlns:a16="http://schemas.microsoft.com/office/drawing/2014/main" id="{1519CE6B-950D-FD76-570B-E63B59FFC35C}"/>
              </a:ext>
            </a:extLst>
          </p:cNvPr>
          <p:cNvSpPr/>
          <p:nvPr/>
        </p:nvSpPr>
        <p:spPr>
          <a:xfrm>
            <a:off x="12336946" y="315400"/>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11" name="Rectangle 10">
            <a:extLst>
              <a:ext uri="{FF2B5EF4-FFF2-40B4-BE49-F238E27FC236}">
                <a16:creationId xmlns:a16="http://schemas.microsoft.com/office/drawing/2014/main" id="{94542D99-52ED-9E55-7297-FC59803DE3AA}"/>
              </a:ext>
            </a:extLst>
          </p:cNvPr>
          <p:cNvSpPr/>
          <p:nvPr/>
        </p:nvSpPr>
        <p:spPr>
          <a:xfrm>
            <a:off x="11041547" y="1531555"/>
            <a:ext cx="3581400"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Prompt user to provide</a:t>
            </a:r>
          </a:p>
          <a:p>
            <a:pPr algn="ctr"/>
            <a:r>
              <a:rPr lang="en-GB" dirty="0">
                <a:latin typeface="Consolas" panose="020B0609020204030204" pitchFamily="49" charset="0"/>
                <a:cs typeface="Consolas" panose="020B0609020204030204" pitchFamily="49" charset="0"/>
              </a:rPr>
              <a:t>Full Name</a:t>
            </a:r>
          </a:p>
        </p:txBody>
      </p:sp>
      <p:sp>
        <p:nvSpPr>
          <p:cNvPr id="12" name="Rounded Rectangle 28">
            <a:extLst>
              <a:ext uri="{FF2B5EF4-FFF2-40B4-BE49-F238E27FC236}">
                <a16:creationId xmlns:a16="http://schemas.microsoft.com/office/drawing/2014/main" id="{96DB9CA6-0CB4-C067-D1D2-742E3D80B596}"/>
              </a:ext>
            </a:extLst>
          </p:cNvPr>
          <p:cNvSpPr/>
          <p:nvPr/>
        </p:nvSpPr>
        <p:spPr>
          <a:xfrm>
            <a:off x="12336947" y="9639586"/>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3" name="Rectangle 12">
            <a:extLst>
              <a:ext uri="{FF2B5EF4-FFF2-40B4-BE49-F238E27FC236}">
                <a16:creationId xmlns:a16="http://schemas.microsoft.com/office/drawing/2014/main" id="{F021C3A3-A5F2-EF74-692C-B69B8673BBD8}"/>
              </a:ext>
            </a:extLst>
          </p:cNvPr>
          <p:cNvSpPr/>
          <p:nvPr/>
        </p:nvSpPr>
        <p:spPr>
          <a:xfrm>
            <a:off x="15240000" y="5223308"/>
            <a:ext cx="2659547" cy="1447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Extract and Capitalize the First Letter of Each Part</a:t>
            </a:r>
          </a:p>
        </p:txBody>
      </p:sp>
      <p:sp>
        <p:nvSpPr>
          <p:cNvPr id="14" name="Rectangle 13">
            <a:extLst>
              <a:ext uri="{FF2B5EF4-FFF2-40B4-BE49-F238E27FC236}">
                <a16:creationId xmlns:a16="http://schemas.microsoft.com/office/drawing/2014/main" id="{BDD64138-0A36-4B80-4884-F9B20E852C65}"/>
              </a:ext>
            </a:extLst>
          </p:cNvPr>
          <p:cNvSpPr/>
          <p:nvPr/>
        </p:nvSpPr>
        <p:spPr>
          <a:xfrm>
            <a:off x="11041546" y="3089985"/>
            <a:ext cx="3581400"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Loop Each Name Part</a:t>
            </a:r>
          </a:p>
        </p:txBody>
      </p:sp>
      <p:sp>
        <p:nvSpPr>
          <p:cNvPr id="15" name="Rectangle 14">
            <a:extLst>
              <a:ext uri="{FF2B5EF4-FFF2-40B4-BE49-F238E27FC236}">
                <a16:creationId xmlns:a16="http://schemas.microsoft.com/office/drawing/2014/main" id="{C4F38B61-9601-C42D-AB0D-A68CFA1777C9}"/>
              </a:ext>
            </a:extLst>
          </p:cNvPr>
          <p:cNvSpPr/>
          <p:nvPr/>
        </p:nvSpPr>
        <p:spPr>
          <a:xfrm>
            <a:off x="11041547" y="8081156"/>
            <a:ext cx="3581400" cy="7232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Final Initials</a:t>
            </a:r>
          </a:p>
        </p:txBody>
      </p:sp>
      <p:cxnSp>
        <p:nvCxnSpPr>
          <p:cNvPr id="16" name="Straight Arrow Connector 15">
            <a:extLst>
              <a:ext uri="{FF2B5EF4-FFF2-40B4-BE49-F238E27FC236}">
                <a16:creationId xmlns:a16="http://schemas.microsoft.com/office/drawing/2014/main" id="{B518C3EF-C11A-7159-5166-0BC5F5912FA8}"/>
              </a:ext>
            </a:extLst>
          </p:cNvPr>
          <p:cNvCxnSpPr>
            <a:cxnSpLocks/>
            <a:stCxn id="10" idx="2"/>
            <a:endCxn id="11" idx="0"/>
          </p:cNvCxnSpPr>
          <p:nvPr/>
        </p:nvCxnSpPr>
        <p:spPr>
          <a:xfrm>
            <a:off x="12832246" y="696400"/>
            <a:ext cx="1" cy="8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AC62EF2-DFF3-F09A-04B0-C69D05C9A001}"/>
              </a:ext>
            </a:extLst>
          </p:cNvPr>
          <p:cNvCxnSpPr>
            <a:cxnSpLocks/>
            <a:stCxn id="11" idx="2"/>
            <a:endCxn id="14" idx="0"/>
          </p:cNvCxnSpPr>
          <p:nvPr/>
        </p:nvCxnSpPr>
        <p:spPr>
          <a:xfrm flipH="1">
            <a:off x="12832246" y="2254830"/>
            <a:ext cx="1" cy="8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2107AB5-3664-EAC8-CE22-AC844FC2636A}"/>
              </a:ext>
            </a:extLst>
          </p:cNvPr>
          <p:cNvCxnSpPr>
            <a:cxnSpLocks/>
            <a:stCxn id="14" idx="2"/>
            <a:endCxn id="26" idx="0"/>
          </p:cNvCxnSpPr>
          <p:nvPr/>
        </p:nvCxnSpPr>
        <p:spPr>
          <a:xfrm>
            <a:off x="12832246" y="3813260"/>
            <a:ext cx="0" cy="8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868A9BB-847C-1A99-72E6-8A2488EBD9C3}"/>
              </a:ext>
            </a:extLst>
          </p:cNvPr>
          <p:cNvCxnSpPr>
            <a:cxnSpLocks/>
            <a:stCxn id="26" idx="2"/>
            <a:endCxn id="15" idx="0"/>
          </p:cNvCxnSpPr>
          <p:nvPr/>
        </p:nvCxnSpPr>
        <p:spPr>
          <a:xfrm>
            <a:off x="12832246" y="7246001"/>
            <a:ext cx="1" cy="83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958A711-39A8-0370-F04F-BA96005FB460}"/>
              </a:ext>
            </a:extLst>
          </p:cNvPr>
          <p:cNvCxnSpPr>
            <a:cxnSpLocks/>
            <a:stCxn id="15" idx="2"/>
            <a:endCxn id="12" idx="0"/>
          </p:cNvCxnSpPr>
          <p:nvPr/>
        </p:nvCxnSpPr>
        <p:spPr>
          <a:xfrm>
            <a:off x="12832247" y="8804432"/>
            <a:ext cx="0" cy="835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4CA1FF7F-5DB4-3056-9DD4-1CC4B613105F}"/>
              </a:ext>
            </a:extLst>
          </p:cNvPr>
          <p:cNvSpPr/>
          <p:nvPr/>
        </p:nvSpPr>
        <p:spPr>
          <a:xfrm>
            <a:off x="11041545" y="4648415"/>
            <a:ext cx="3581401" cy="2597586"/>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Name Part Empty?</a:t>
            </a:r>
            <a:endParaRPr lang="en-SG" dirty="0"/>
          </a:p>
        </p:txBody>
      </p:sp>
      <p:cxnSp>
        <p:nvCxnSpPr>
          <p:cNvPr id="52" name="Straight Arrow Connector 51">
            <a:extLst>
              <a:ext uri="{FF2B5EF4-FFF2-40B4-BE49-F238E27FC236}">
                <a16:creationId xmlns:a16="http://schemas.microsoft.com/office/drawing/2014/main" id="{63524C64-44B4-32C0-B57E-93B63CF31AD3}"/>
              </a:ext>
            </a:extLst>
          </p:cNvPr>
          <p:cNvCxnSpPr>
            <a:stCxn id="26" idx="3"/>
            <a:endCxn id="13" idx="1"/>
          </p:cNvCxnSpPr>
          <p:nvPr/>
        </p:nvCxnSpPr>
        <p:spPr>
          <a:xfrm>
            <a:off x="14622946" y="5947208"/>
            <a:ext cx="617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1FF6E4B-2D50-F227-F4D4-B2CE1A9E5351}"/>
              </a:ext>
            </a:extLst>
          </p:cNvPr>
          <p:cNvCxnSpPr>
            <a:stCxn id="13" idx="0"/>
            <a:endCxn id="14" idx="3"/>
          </p:cNvCxnSpPr>
          <p:nvPr/>
        </p:nvCxnSpPr>
        <p:spPr>
          <a:xfrm rot="16200000" flipV="1">
            <a:off x="14710518" y="3364052"/>
            <a:ext cx="1771685" cy="19468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04F3CA6-8F4E-171B-3774-F21D11788E98}"/>
              </a:ext>
            </a:extLst>
          </p:cNvPr>
          <p:cNvSpPr txBox="1"/>
          <p:nvPr/>
        </p:nvSpPr>
        <p:spPr>
          <a:xfrm>
            <a:off x="14622946" y="5448300"/>
            <a:ext cx="455574" cy="369332"/>
          </a:xfrm>
          <a:prstGeom prst="rect">
            <a:avLst/>
          </a:prstGeom>
          <a:noFill/>
        </p:spPr>
        <p:txBody>
          <a:bodyPr wrap="none" rtlCol="0">
            <a:spAutoFit/>
          </a:bodyPr>
          <a:lstStyle/>
          <a:p>
            <a:r>
              <a:rPr lang="en-US" dirty="0"/>
              <a:t>No</a:t>
            </a:r>
            <a:endParaRPr lang="en-SG" dirty="0"/>
          </a:p>
        </p:txBody>
      </p:sp>
      <p:sp>
        <p:nvSpPr>
          <p:cNvPr id="58" name="TextBox 57">
            <a:extLst>
              <a:ext uri="{FF2B5EF4-FFF2-40B4-BE49-F238E27FC236}">
                <a16:creationId xmlns:a16="http://schemas.microsoft.com/office/drawing/2014/main" id="{93BD7951-0454-823B-41D3-9B45D314E0C6}"/>
              </a:ext>
            </a:extLst>
          </p:cNvPr>
          <p:cNvSpPr txBox="1"/>
          <p:nvPr/>
        </p:nvSpPr>
        <p:spPr>
          <a:xfrm>
            <a:off x="12999319" y="7478912"/>
            <a:ext cx="485518" cy="369332"/>
          </a:xfrm>
          <a:prstGeom prst="rect">
            <a:avLst/>
          </a:prstGeom>
          <a:noFill/>
        </p:spPr>
        <p:txBody>
          <a:bodyPr wrap="none" rtlCol="0">
            <a:spAutoFit/>
          </a:bodyPr>
          <a:lstStyle/>
          <a:p>
            <a:r>
              <a:rPr lang="en-US" dirty="0"/>
              <a:t>Yes</a:t>
            </a:r>
            <a:endParaRPr lang="en-SG" dirty="0"/>
          </a:p>
        </p:txBody>
      </p:sp>
      <p:sp>
        <p:nvSpPr>
          <p:cNvPr id="2" name="TextBox 1">
            <a:extLst>
              <a:ext uri="{FF2B5EF4-FFF2-40B4-BE49-F238E27FC236}">
                <a16:creationId xmlns:a16="http://schemas.microsoft.com/office/drawing/2014/main" id="{FE7C7459-3E4A-E315-EF43-167F6D707F7F}"/>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3" name="Group 3">
            <a:extLst>
              <a:ext uri="{FF2B5EF4-FFF2-40B4-BE49-F238E27FC236}">
                <a16:creationId xmlns:a16="http://schemas.microsoft.com/office/drawing/2014/main" id="{CBB8C6F3-4BC9-AD8B-098F-ADF28B81CE32}"/>
              </a:ext>
            </a:extLst>
          </p:cNvPr>
          <p:cNvGrpSpPr/>
          <p:nvPr/>
        </p:nvGrpSpPr>
        <p:grpSpPr>
          <a:xfrm>
            <a:off x="16346940" y="8545760"/>
            <a:ext cx="831328" cy="1826965"/>
            <a:chOff x="0" y="0"/>
            <a:chExt cx="1045580" cy="2297816"/>
          </a:xfrm>
        </p:grpSpPr>
        <p:sp>
          <p:nvSpPr>
            <p:cNvPr id="6" name="Freeform 4">
              <a:extLst>
                <a:ext uri="{FF2B5EF4-FFF2-40B4-BE49-F238E27FC236}">
                  <a16:creationId xmlns:a16="http://schemas.microsoft.com/office/drawing/2014/main" id="{76C4D57B-EC10-4D6F-50EE-4B2A45424CC4}"/>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1" name="TextBox 20">
            <a:extLst>
              <a:ext uri="{FF2B5EF4-FFF2-40B4-BE49-F238E27FC236}">
                <a16:creationId xmlns:a16="http://schemas.microsoft.com/office/drawing/2014/main" id="{901F64B5-701C-635C-9911-98F6F280405B}"/>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19</a:t>
            </a:r>
          </a:p>
        </p:txBody>
      </p:sp>
    </p:spTree>
    <p:extLst>
      <p:ext uri="{BB962C8B-B14F-4D97-AF65-F5344CB8AC3E}">
        <p14:creationId xmlns:p14="http://schemas.microsoft.com/office/powerpoint/2010/main" val="3261649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C0613-98D6-FBBC-A684-EAE3D0CA8AC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BAAB911-01AF-9891-63D0-BEE4097B76E5}"/>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A55A5F62-D486-E4B7-9C48-3009954A440A}"/>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709204FA-6E04-F98A-D53D-33C8B392841E}"/>
              </a:ext>
            </a:extLst>
          </p:cNvPr>
          <p:cNvSpPr txBox="1"/>
          <p:nvPr/>
        </p:nvSpPr>
        <p:spPr>
          <a:xfrm>
            <a:off x="1028698" y="1525268"/>
            <a:ext cx="96393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For Loop If Else</a:t>
            </a:r>
          </a:p>
        </p:txBody>
      </p:sp>
      <p:sp>
        <p:nvSpPr>
          <p:cNvPr id="6" name="TextBox 5">
            <a:extLst>
              <a:ext uri="{FF2B5EF4-FFF2-40B4-BE49-F238E27FC236}">
                <a16:creationId xmlns:a16="http://schemas.microsoft.com/office/drawing/2014/main" id="{50242394-5C5B-14D8-C195-EF94B4C430A2}"/>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65F81CA6-1A72-D486-2C0F-4966FBBBAD4E}"/>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20</a:t>
            </a:r>
          </a:p>
        </p:txBody>
      </p:sp>
      <p:sp>
        <p:nvSpPr>
          <p:cNvPr id="11" name="TextBox 8">
            <a:extLst>
              <a:ext uri="{FF2B5EF4-FFF2-40B4-BE49-F238E27FC236}">
                <a16:creationId xmlns:a16="http://schemas.microsoft.com/office/drawing/2014/main" id="{8E2CE750-C791-8243-2B9D-677469AD9D82}"/>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285B9561-2803-8AD6-BCBE-3A07F8AA6FF5}"/>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8D3C3EC9-453D-DA87-B128-0AB9F6CE5F41}"/>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Name Initials Generator</a:t>
              </a:r>
            </a:p>
          </p:txBody>
        </p:sp>
        <p:sp>
          <p:nvSpPr>
            <p:cNvPr id="21" name="TextBox 20">
              <a:extLst>
                <a:ext uri="{FF2B5EF4-FFF2-40B4-BE49-F238E27FC236}">
                  <a16:creationId xmlns:a16="http://schemas.microsoft.com/office/drawing/2014/main" id="{638E1B69-D950-858B-894A-4DE4337C6D57}"/>
                </a:ext>
              </a:extLst>
            </p:cNvPr>
            <p:cNvSpPr txBox="1"/>
            <p:nvPr/>
          </p:nvSpPr>
          <p:spPr>
            <a:xfrm>
              <a:off x="1288900" y="5341084"/>
              <a:ext cx="14332100" cy="504562"/>
            </a:xfrm>
            <a:prstGeom prst="rect">
              <a:avLst/>
            </a:prstGeom>
            <a:noFill/>
          </p:spPr>
          <p:txBody>
            <a:bodyPr wrap="square" rtlCol="0">
              <a:spAutoFit/>
            </a:bodyPr>
            <a:lstStyle/>
            <a:p>
              <a:pPr>
                <a:lnSpc>
                  <a:spcPct val="150000"/>
                </a:lnSpc>
                <a:buNone/>
              </a:pPr>
              <a:endParaRPr lang="en-SG" sz="2000" b="0" dirty="0">
                <a:solidFill>
                  <a:srgbClr val="CCCCCC"/>
                </a:solidFill>
                <a:effectLst/>
                <a:latin typeface="Consolas" panose="020B0609020204030204" pitchFamily="49" charset="0"/>
              </a:endParaRPr>
            </a:p>
          </p:txBody>
        </p:sp>
      </p:grpSp>
      <p:sp>
        <p:nvSpPr>
          <p:cNvPr id="7" name="TextBox 6">
            <a:extLst>
              <a:ext uri="{FF2B5EF4-FFF2-40B4-BE49-F238E27FC236}">
                <a16:creationId xmlns:a16="http://schemas.microsoft.com/office/drawing/2014/main" id="{8C9C2A95-7568-2968-991E-B29F8ECFAA49}"/>
              </a:ext>
            </a:extLst>
          </p:cNvPr>
          <p:cNvSpPr txBox="1"/>
          <p:nvPr/>
        </p:nvSpPr>
        <p:spPr>
          <a:xfrm>
            <a:off x="1600200" y="3145962"/>
            <a:ext cx="9235440" cy="5864811"/>
          </a:xfrm>
          <a:prstGeom prst="rect">
            <a:avLst/>
          </a:prstGeom>
          <a:noFill/>
        </p:spPr>
        <p:txBody>
          <a:bodyPr wrap="square">
            <a:spAutoFit/>
          </a:bodyPr>
          <a:lstStyle/>
          <a:p>
            <a:pPr>
              <a:lnSpc>
                <a:spcPct val="150000"/>
              </a:lnSpc>
              <a:buNone/>
            </a:pPr>
            <a:r>
              <a:rPr lang="en-US" b="0" dirty="0">
                <a:solidFill>
                  <a:srgbClr val="6A9955"/>
                </a:solidFill>
                <a:effectLst/>
                <a:latin typeface="Consolas" panose="020B0609020204030204" pitchFamily="49" charset="0"/>
              </a:rPr>
              <a:t># Get user's full name</a:t>
            </a:r>
            <a:endParaRPr lang="en-US" b="0" dirty="0">
              <a:solidFill>
                <a:srgbClr val="CCCCCC"/>
              </a:solidFill>
              <a:effectLst/>
              <a:latin typeface="Consolas" panose="020B0609020204030204" pitchFamily="49" charset="0"/>
            </a:endParaRPr>
          </a:p>
          <a:p>
            <a:pPr>
              <a:lnSpc>
                <a:spcPct val="150000"/>
              </a:lnSpc>
              <a:buNone/>
            </a:pPr>
            <a:r>
              <a:rPr lang="en-US" b="0" dirty="0" err="1">
                <a:solidFill>
                  <a:srgbClr val="CCCCCC"/>
                </a:solidFill>
                <a:effectLst/>
                <a:latin typeface="Consolas" panose="020B0609020204030204" pitchFamily="49" charset="0"/>
              </a:rPr>
              <a:t>full_name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your full name: "</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Split the name into parts</a:t>
            </a:r>
            <a:endParaRPr lang="en-US" b="0" dirty="0">
              <a:solidFill>
                <a:srgbClr val="CCCCCC"/>
              </a:solidFill>
              <a:effectLst/>
              <a:latin typeface="Consolas" panose="020B0609020204030204" pitchFamily="49" charset="0"/>
            </a:endParaRPr>
          </a:p>
          <a:p>
            <a:pPr>
              <a:lnSpc>
                <a:spcPct val="150000"/>
              </a:lnSpc>
              <a:buNone/>
            </a:pPr>
            <a:r>
              <a:rPr lang="en-US" b="0" dirty="0" err="1">
                <a:solidFill>
                  <a:srgbClr val="CCCCCC"/>
                </a:solidFill>
                <a:effectLst/>
                <a:latin typeface="Consolas" panose="020B0609020204030204" pitchFamily="49" charset="0"/>
              </a:rPr>
              <a:t>name_parts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full_name.strip</a:t>
            </a:r>
            <a:r>
              <a:rPr lang="en-US" b="0" dirty="0">
                <a:solidFill>
                  <a:srgbClr val="CCCCCC"/>
                </a:solidFill>
                <a:effectLst/>
                <a:latin typeface="Consolas" panose="020B0609020204030204" pitchFamily="49" charset="0"/>
              </a:rPr>
              <a:t>().split()</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Get the first letter of each part and capitalize it</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CCCCCC"/>
                </a:solidFill>
                <a:effectLst/>
                <a:latin typeface="Consolas" panose="020B0609020204030204" pitchFamily="49" charset="0"/>
              </a:rPr>
              <a:t>initials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part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CCCCCC"/>
                </a:solidFill>
                <a:effectLst/>
                <a:latin typeface="Consolas" panose="020B0609020204030204" pitchFamily="49" charset="0"/>
              </a:rPr>
              <a:t>name_parts</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part:  </a:t>
            </a:r>
            <a:r>
              <a:rPr lang="en-US" b="0" dirty="0">
                <a:solidFill>
                  <a:srgbClr val="6A9955"/>
                </a:solidFill>
                <a:effectLst/>
                <a:latin typeface="Consolas" panose="020B0609020204030204" pitchFamily="49" charset="0"/>
              </a:rPr>
              <a:t># check if part is not empty</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CCCCCC"/>
                </a:solidFill>
                <a:effectLst/>
                <a:latin typeface="Consolas" panose="020B0609020204030204" pitchFamily="49" charset="0"/>
              </a:rPr>
              <a:t>        initials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part[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].upper()</a:t>
            </a:r>
          </a:p>
          <a:p>
            <a:pPr>
              <a:lnSpc>
                <a:spcPct val="150000"/>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Display the initials</a:t>
            </a:r>
            <a:endParaRPr lang="en-US" b="0" dirty="0">
              <a:solidFill>
                <a:srgbClr val="CCCCCC"/>
              </a:solidFill>
              <a:effectLst/>
              <a:latin typeface="Consolas" panose="020B0609020204030204" pitchFamily="49" charset="0"/>
            </a:endParaRPr>
          </a:p>
          <a:p>
            <a:pPr>
              <a:lnSpc>
                <a:spcPct val="150000"/>
              </a:lnSpc>
              <a:buNone/>
            </a:pP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initials are:"</a:t>
            </a:r>
            <a:r>
              <a:rPr lang="en-US" b="0" dirty="0">
                <a:solidFill>
                  <a:srgbClr val="CCCCCC"/>
                </a:solidFill>
                <a:effectLst/>
                <a:latin typeface="Consolas" panose="020B0609020204030204" pitchFamily="49" charset="0"/>
              </a:rPr>
              <a:t>, initials)</a:t>
            </a:r>
          </a:p>
        </p:txBody>
      </p:sp>
    </p:spTree>
    <p:extLst>
      <p:ext uri="{BB962C8B-B14F-4D97-AF65-F5344CB8AC3E}">
        <p14:creationId xmlns:p14="http://schemas.microsoft.com/office/powerpoint/2010/main" val="187340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824"/>
            <a:ext cx="8589589" cy="10287000"/>
            <a:chOff x="0" y="0"/>
            <a:chExt cx="1384783" cy="1527974"/>
          </a:xfrm>
        </p:grpSpPr>
        <p:sp>
          <p:nvSpPr>
            <p:cNvPr id="3" name="Freeform 3"/>
            <p:cNvSpPr/>
            <p:nvPr/>
          </p:nvSpPr>
          <p:spPr>
            <a:xfrm>
              <a:off x="0" y="0"/>
              <a:ext cx="1384783" cy="1527974"/>
            </a:xfrm>
            <a:custGeom>
              <a:avLst/>
              <a:gdLst/>
              <a:ahLst/>
              <a:cxnLst/>
              <a:rect l="l" t="t" r="r" b="b"/>
              <a:pathLst>
                <a:path w="1384783" h="1527974">
                  <a:moveTo>
                    <a:pt x="0" y="0"/>
                  </a:moveTo>
                  <a:lnTo>
                    <a:pt x="1384783" y="0"/>
                  </a:lnTo>
                  <a:lnTo>
                    <a:pt x="1384783" y="1527974"/>
                  </a:lnTo>
                  <a:lnTo>
                    <a:pt x="0" y="1527974"/>
                  </a:lnTo>
                  <a:lnTo>
                    <a:pt x="0" y="0"/>
                  </a:lnTo>
                </a:path>
              </a:pathLst>
            </a:custGeom>
            <a:solidFill>
              <a:srgbClr val="1D7151"/>
            </a:solidFill>
          </p:spPr>
          <p:txBody>
            <a:bodyPr/>
            <a:lstStyle/>
            <a:p>
              <a:endParaRPr lang="en-SG"/>
            </a:p>
          </p:txBody>
        </p:sp>
      </p:grpSp>
      <p:sp>
        <p:nvSpPr>
          <p:cNvPr id="9" name="TextBox 9"/>
          <p:cNvSpPr txBox="1"/>
          <p:nvPr/>
        </p:nvSpPr>
        <p:spPr>
          <a:xfrm>
            <a:off x="9304302" y="1388620"/>
            <a:ext cx="8001000" cy="8270726"/>
          </a:xfrm>
          <a:prstGeom prst="rect">
            <a:avLst/>
          </a:prstGeom>
        </p:spPr>
        <p:txBody>
          <a:bodyPr wrap="square" lIns="0" tIns="0" rIns="0" bIns="0" rtlCol="0" anchor="t">
            <a:spAutoFit/>
          </a:bodyPr>
          <a:lstStyle/>
          <a:p>
            <a:pPr algn="just">
              <a:lnSpc>
                <a:spcPct val="150000"/>
              </a:lnSpc>
            </a:pPr>
            <a:r>
              <a:rPr lang="en-US" dirty="0">
                <a:solidFill>
                  <a:srgbClr val="545454"/>
                </a:solidFill>
                <a:latin typeface="Poppins Light"/>
              </a:rPr>
              <a:t>My name is Ethan Zhang and I am 12 years old this year. I started learning robotics with the Lego Mindstorms together with block-based coding when I was in Primary 2.  I enjoy working on different structures and robots, designing and building them to automate routine daily tasks in my life.</a:t>
            </a:r>
          </a:p>
          <a:p>
            <a:pPr algn="just">
              <a:lnSpc>
                <a:spcPct val="150000"/>
              </a:lnSpc>
            </a:pPr>
            <a:endParaRPr lang="en-US" dirty="0">
              <a:solidFill>
                <a:srgbClr val="545454"/>
              </a:solidFill>
              <a:latin typeface="Poppins Light"/>
            </a:endParaRPr>
          </a:p>
          <a:p>
            <a:pPr algn="just">
              <a:lnSpc>
                <a:spcPct val="150000"/>
              </a:lnSpc>
            </a:pPr>
            <a:r>
              <a:rPr lang="en-US" dirty="0">
                <a:solidFill>
                  <a:srgbClr val="545454"/>
                </a:solidFill>
                <a:latin typeface="Poppins Light"/>
              </a:rPr>
              <a:t>Learning robotics helped me to solve real world problems. I was eager to explore beyond block-based coding. This spark my interest in learning python, text-based coding. I wanted to write codes to help me solve my math problem sums without the use of the pen and paper.</a:t>
            </a:r>
          </a:p>
          <a:p>
            <a:pPr algn="just">
              <a:lnSpc>
                <a:spcPct val="150000"/>
              </a:lnSpc>
            </a:pPr>
            <a:endParaRPr lang="en-US" dirty="0">
              <a:solidFill>
                <a:srgbClr val="545454"/>
              </a:solidFill>
              <a:latin typeface="Poppins Light"/>
            </a:endParaRPr>
          </a:p>
          <a:p>
            <a:pPr algn="just">
              <a:lnSpc>
                <a:spcPct val="150000"/>
              </a:lnSpc>
            </a:pPr>
            <a:r>
              <a:rPr lang="en-US" dirty="0">
                <a:solidFill>
                  <a:srgbClr val="545454"/>
                </a:solidFill>
                <a:latin typeface="Poppins Light"/>
              </a:rPr>
              <a:t>Beyond honing my python fundamentals, I wanted to create games that was beneficial to students. I leant how to use Pygame and created different games that my friends could compete and challenge one another. </a:t>
            </a:r>
          </a:p>
          <a:p>
            <a:pPr algn="just">
              <a:lnSpc>
                <a:spcPct val="150000"/>
              </a:lnSpc>
            </a:pPr>
            <a:endParaRPr lang="en-US" dirty="0">
              <a:solidFill>
                <a:srgbClr val="545454"/>
              </a:solidFill>
              <a:latin typeface="Poppins Light"/>
            </a:endParaRPr>
          </a:p>
          <a:p>
            <a:pPr algn="just">
              <a:lnSpc>
                <a:spcPct val="150000"/>
              </a:lnSpc>
            </a:pPr>
            <a:r>
              <a:rPr lang="en-US" dirty="0">
                <a:solidFill>
                  <a:srgbClr val="545454"/>
                </a:solidFill>
                <a:latin typeface="Poppins Light"/>
              </a:rPr>
              <a:t>I have documented my journey in robotics, coding, </a:t>
            </a:r>
          </a:p>
          <a:p>
            <a:pPr algn="just">
              <a:lnSpc>
                <a:spcPct val="150000"/>
              </a:lnSpc>
            </a:pPr>
            <a:r>
              <a:rPr lang="en-US" dirty="0">
                <a:solidFill>
                  <a:srgbClr val="545454"/>
                </a:solidFill>
                <a:latin typeface="Poppins Light"/>
              </a:rPr>
              <a:t>Innovation and STEM.</a:t>
            </a:r>
          </a:p>
          <a:p>
            <a:pPr algn="just">
              <a:lnSpc>
                <a:spcPct val="150000"/>
              </a:lnSpc>
            </a:pPr>
            <a:endParaRPr lang="en-US" dirty="0">
              <a:solidFill>
                <a:srgbClr val="545454"/>
              </a:solidFill>
              <a:latin typeface="Poppins Light"/>
            </a:endParaRPr>
          </a:p>
        </p:txBody>
      </p:sp>
      <p:sp>
        <p:nvSpPr>
          <p:cNvPr id="10" name="TextBox 10"/>
          <p:cNvSpPr txBox="1"/>
          <p:nvPr/>
        </p:nvSpPr>
        <p:spPr>
          <a:xfrm>
            <a:off x="10210800" y="486092"/>
            <a:ext cx="4871495" cy="679450"/>
          </a:xfrm>
          <a:prstGeom prst="rect">
            <a:avLst/>
          </a:prstGeom>
        </p:spPr>
        <p:txBody>
          <a:bodyPr lIns="0" tIns="0" rIns="0" bIns="0" rtlCol="0" anchor="t">
            <a:spAutoFit/>
          </a:bodyPr>
          <a:lstStyle/>
          <a:p>
            <a:pPr>
              <a:lnSpc>
                <a:spcPts val="5599"/>
              </a:lnSpc>
            </a:pPr>
            <a:r>
              <a:rPr lang="en-US" sz="3999" dirty="0">
                <a:solidFill>
                  <a:srgbClr val="1D7151"/>
                </a:solidFill>
                <a:latin typeface="TAN Mon Cheri"/>
              </a:rPr>
              <a:t>About me</a:t>
            </a:r>
          </a:p>
        </p:txBody>
      </p:sp>
      <p:grpSp>
        <p:nvGrpSpPr>
          <p:cNvPr id="12" name="Group 12"/>
          <p:cNvGrpSpPr/>
          <p:nvPr/>
        </p:nvGrpSpPr>
        <p:grpSpPr>
          <a:xfrm>
            <a:off x="16346940" y="8545760"/>
            <a:ext cx="831328" cy="1826965"/>
            <a:chOff x="0" y="0"/>
            <a:chExt cx="1045580" cy="2297816"/>
          </a:xfrm>
        </p:grpSpPr>
        <p:sp>
          <p:nvSpPr>
            <p:cNvPr id="13" name="Freeform 13"/>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14" name="TextBox 14"/>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2</a:t>
            </a:r>
          </a:p>
        </p:txBody>
      </p:sp>
      <p:sp>
        <p:nvSpPr>
          <p:cNvPr id="5" name="TextBox 5">
            <a:extLst>
              <a:ext uri="{FF2B5EF4-FFF2-40B4-BE49-F238E27FC236}">
                <a16:creationId xmlns:a16="http://schemas.microsoft.com/office/drawing/2014/main" id="{219C6DE1-B64D-F42C-F9B4-2EB02CE4905A}"/>
              </a:ext>
            </a:extLst>
          </p:cNvPr>
          <p:cNvSpPr txBox="1"/>
          <p:nvPr/>
        </p:nvSpPr>
        <p:spPr>
          <a:xfrm>
            <a:off x="13704852" y="622935"/>
            <a:ext cx="3554448" cy="413190"/>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pic>
        <p:nvPicPr>
          <p:cNvPr id="16" name="Picture 4" descr="Placeholder rgb color icon Royalty Free Vector Image">
            <a:extLst>
              <a:ext uri="{FF2B5EF4-FFF2-40B4-BE49-F238E27FC236}">
                <a16:creationId xmlns:a16="http://schemas.microsoft.com/office/drawing/2014/main" id="{B1040397-202A-891A-FC03-955FC943E3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30" t="10017" r="12470" b="12257"/>
          <a:stretch/>
        </p:blipFill>
        <p:spPr bwMode="auto">
          <a:xfrm>
            <a:off x="400119" y="1018513"/>
            <a:ext cx="7705138" cy="82499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A2EF0-B415-BDB2-76AD-D5EF500489B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048EDE1-62AE-0048-551D-97FC00FA3EC3}"/>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0473C8F9-4C01-100D-4AD7-BED21239E49D}"/>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89A210E2-50EA-B272-BFF1-90A2F3F0BECC}"/>
              </a:ext>
            </a:extLst>
          </p:cNvPr>
          <p:cNvSpPr txBox="1"/>
          <p:nvPr/>
        </p:nvSpPr>
        <p:spPr>
          <a:xfrm>
            <a:off x="1028698" y="1525268"/>
            <a:ext cx="97917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For Loop</a:t>
            </a:r>
          </a:p>
        </p:txBody>
      </p:sp>
      <p:sp>
        <p:nvSpPr>
          <p:cNvPr id="6" name="TextBox 5">
            <a:extLst>
              <a:ext uri="{FF2B5EF4-FFF2-40B4-BE49-F238E27FC236}">
                <a16:creationId xmlns:a16="http://schemas.microsoft.com/office/drawing/2014/main" id="{9D1BC366-5A88-48B5-CE61-457DCBB37641}"/>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88923D6B-8AA0-AF53-2AA2-4DCBC0E00D83}"/>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21</a:t>
            </a:r>
          </a:p>
        </p:txBody>
      </p:sp>
      <p:grpSp>
        <p:nvGrpSpPr>
          <p:cNvPr id="15" name="Group 14">
            <a:extLst>
              <a:ext uri="{FF2B5EF4-FFF2-40B4-BE49-F238E27FC236}">
                <a16:creationId xmlns:a16="http://schemas.microsoft.com/office/drawing/2014/main" id="{9EEB2B1F-C13E-8AE6-C88E-3419BDF391A0}"/>
              </a:ext>
            </a:extLst>
          </p:cNvPr>
          <p:cNvGrpSpPr/>
          <p:nvPr/>
        </p:nvGrpSpPr>
        <p:grpSpPr>
          <a:xfrm>
            <a:off x="1028699" y="2196155"/>
            <a:ext cx="14896527" cy="6349605"/>
            <a:chOff x="1028700" y="2196154"/>
            <a:chExt cx="14896527" cy="6349605"/>
          </a:xfrm>
        </p:grpSpPr>
        <p:sp>
          <p:nvSpPr>
            <p:cNvPr id="14" name="Rectangle 13">
              <a:extLst>
                <a:ext uri="{FF2B5EF4-FFF2-40B4-BE49-F238E27FC236}">
                  <a16:creationId xmlns:a16="http://schemas.microsoft.com/office/drawing/2014/main" id="{BD32BAF0-C4C8-F27E-1DAA-CB1077527FD5}"/>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Shopping Cart</a:t>
              </a:r>
            </a:p>
          </p:txBody>
        </p:sp>
        <p:sp>
          <p:nvSpPr>
            <p:cNvPr id="11" name="TextBox 10">
              <a:extLst>
                <a:ext uri="{FF2B5EF4-FFF2-40B4-BE49-F238E27FC236}">
                  <a16:creationId xmlns:a16="http://schemas.microsoft.com/office/drawing/2014/main" id="{01224B0D-0761-82F2-4160-7FE31892C5BE}"/>
                </a:ext>
              </a:extLst>
            </p:cNvPr>
            <p:cNvSpPr txBox="1"/>
            <p:nvPr/>
          </p:nvSpPr>
          <p:spPr>
            <a:xfrm>
              <a:off x="1288900" y="2914863"/>
              <a:ext cx="14332100" cy="1433726"/>
            </a:xfrm>
            <a:prstGeom prst="rect">
              <a:avLst/>
            </a:prstGeom>
            <a:noFill/>
          </p:spPr>
          <p:txBody>
            <a:bodyPr wrap="square" rtlCol="0">
              <a:spAutoFit/>
            </a:bodyPr>
            <a:lstStyle/>
            <a:p>
              <a:pPr>
                <a:lnSpc>
                  <a:spcPct val="150000"/>
                </a:lnSpc>
              </a:pPr>
              <a:r>
                <a:rPr lang="en-US" sz="2000" dirty="0">
                  <a:solidFill>
                    <a:schemeClr val="bg1"/>
                  </a:solidFill>
                  <a:latin typeface="Poppins" pitchFamily="2" charset="77"/>
                  <a:cs typeface="Poppins" pitchFamily="2" charset="77"/>
                </a:rPr>
                <a:t>This project is a simple Python program that helps the user calculate the total cost of items in their shopping list. The user will input the number of items they are buying, followed by the name and price of each item. The program will then compute and display the total cost of all items.</a:t>
              </a:r>
            </a:p>
          </p:txBody>
        </p:sp>
      </p:grpSp>
      <p:sp>
        <p:nvSpPr>
          <p:cNvPr id="5" name="TextBox 8">
            <a:extLst>
              <a:ext uri="{FF2B5EF4-FFF2-40B4-BE49-F238E27FC236}">
                <a16:creationId xmlns:a16="http://schemas.microsoft.com/office/drawing/2014/main" id="{A547EF59-4D5C-4975-5680-016A9CD9761A}"/>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EE3A2740-79B5-5837-90F3-B9EB55FD91B1}"/>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803486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5BA77-9326-BD38-FB46-0E980D785CD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C654E1-1AA6-FF76-9EC9-8C44051D2334}"/>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5" name="TextBox 4">
            <a:extLst>
              <a:ext uri="{FF2B5EF4-FFF2-40B4-BE49-F238E27FC236}">
                <a16:creationId xmlns:a16="http://schemas.microsoft.com/office/drawing/2014/main" id="{4F5AEBE5-252C-0CB8-DF96-AAC00AC3BDD8}"/>
              </a:ext>
            </a:extLst>
          </p:cNvPr>
          <p:cNvSpPr txBox="1"/>
          <p:nvPr/>
        </p:nvSpPr>
        <p:spPr>
          <a:xfrm>
            <a:off x="0" y="0"/>
            <a:ext cx="5307048" cy="419346"/>
          </a:xfrm>
          <a:prstGeom prst="rect">
            <a:avLst/>
          </a:prstGeom>
        </p:spPr>
        <p:txBody>
          <a:bodyPr wrap="square" lIns="0" tIns="0" rIns="0" bIns="0" rtlCol="0" anchor="t">
            <a:spAutoFit/>
          </a:bodyPr>
          <a:lstStyle/>
          <a:p>
            <a:pPr>
              <a:lnSpc>
                <a:spcPts val="3359"/>
              </a:lnSpc>
            </a:pPr>
            <a:r>
              <a:rPr lang="en-US" sz="2400" dirty="0">
                <a:solidFill>
                  <a:schemeClr val="bg1"/>
                </a:solidFill>
                <a:highlight>
                  <a:srgbClr val="000000"/>
                </a:highlight>
                <a:latin typeface="Poppins Light"/>
              </a:rPr>
              <a:t>TO DELETE  - Flowchart A6</a:t>
            </a:r>
          </a:p>
        </p:txBody>
      </p:sp>
      <p:grpSp>
        <p:nvGrpSpPr>
          <p:cNvPr id="7" name="Group 6">
            <a:extLst>
              <a:ext uri="{FF2B5EF4-FFF2-40B4-BE49-F238E27FC236}">
                <a16:creationId xmlns:a16="http://schemas.microsoft.com/office/drawing/2014/main" id="{17397ADC-176A-C07D-825C-94F1533514A0}"/>
              </a:ext>
            </a:extLst>
          </p:cNvPr>
          <p:cNvGrpSpPr/>
          <p:nvPr/>
        </p:nvGrpSpPr>
        <p:grpSpPr>
          <a:xfrm>
            <a:off x="1028701" y="2196154"/>
            <a:ext cx="6950560" cy="7394446"/>
            <a:chOff x="1028701" y="2196154"/>
            <a:chExt cx="6950560" cy="7394446"/>
          </a:xfrm>
        </p:grpSpPr>
        <p:sp>
          <p:nvSpPr>
            <p:cNvPr id="8" name="Rectangle 7">
              <a:extLst>
                <a:ext uri="{FF2B5EF4-FFF2-40B4-BE49-F238E27FC236}">
                  <a16:creationId xmlns:a16="http://schemas.microsoft.com/office/drawing/2014/main" id="{68FD2AB0-EE71-966D-C91A-5660AE08F7FC}"/>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Shopping Cart</a:t>
              </a:r>
            </a:p>
          </p:txBody>
        </p:sp>
        <p:sp>
          <p:nvSpPr>
            <p:cNvPr id="9" name="TextBox 8">
              <a:extLst>
                <a:ext uri="{FF2B5EF4-FFF2-40B4-BE49-F238E27FC236}">
                  <a16:creationId xmlns:a16="http://schemas.microsoft.com/office/drawing/2014/main" id="{1E2B911B-795D-EB4D-E294-CB9B78AD5C47}"/>
                </a:ext>
              </a:extLst>
            </p:cNvPr>
            <p:cNvSpPr txBox="1"/>
            <p:nvPr/>
          </p:nvSpPr>
          <p:spPr>
            <a:xfrm>
              <a:off x="1242636" y="3086100"/>
              <a:ext cx="6529764" cy="4909293"/>
            </a:xfrm>
            <a:prstGeom prst="rect">
              <a:avLst/>
            </a:prstGeom>
            <a:noFill/>
          </p:spPr>
          <p:txBody>
            <a:bodyPr wrap="square" rtlCol="0">
              <a:spAutoFit/>
            </a:bodyPr>
            <a:lstStyle/>
            <a:p>
              <a:pPr>
                <a:lnSpc>
                  <a:spcPct val="150000"/>
                </a:lnSpc>
              </a:pPr>
              <a:r>
                <a:rPr lang="en-US" sz="1400" dirty="0">
                  <a:solidFill>
                    <a:schemeClr val="bg1"/>
                  </a:solidFill>
                  <a:latin typeface="Poppins Light" panose="00000400000000000000" pitchFamily="2" charset="0"/>
                  <a:cs typeface="Poppins Light" panose="00000400000000000000" pitchFamily="2" charset="0"/>
                </a:rPr>
                <a:t>Start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Ask for Number of Items</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Initialize Total Cost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Start Loop for Each Item (For loop)</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Repeat `</a:t>
              </a:r>
              <a:r>
                <a:rPr lang="en-US" sz="1400" dirty="0" err="1">
                  <a:solidFill>
                    <a:schemeClr val="bg1"/>
                  </a:solidFill>
                  <a:latin typeface="Poppins Light" panose="00000400000000000000" pitchFamily="2" charset="0"/>
                  <a:cs typeface="Poppins Light" panose="00000400000000000000" pitchFamily="2" charset="0"/>
                </a:rPr>
                <a:t>num_items</a:t>
              </a:r>
              <a:r>
                <a:rPr lang="en-US" sz="1400" dirty="0">
                  <a:solidFill>
                    <a:schemeClr val="bg1"/>
                  </a:solidFill>
                  <a:latin typeface="Poppins Light" panose="00000400000000000000" pitchFamily="2" charset="0"/>
                  <a:cs typeface="Poppins Light" panose="00000400000000000000" pitchFamily="2" charset="0"/>
                </a:rPr>
                <a:t>` times.</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Ask for Item Name</a:t>
              </a:r>
            </a:p>
            <a:p>
              <a:pPr lvl="3">
                <a:lnSpc>
                  <a:spcPct val="150000"/>
                </a:lnSpc>
              </a:pPr>
              <a:r>
                <a:rPr lang="en-US" sz="1400" dirty="0">
                  <a:solidFill>
                    <a:schemeClr val="bg1"/>
                  </a:solidFill>
                  <a:latin typeface="Poppins Light" panose="00000400000000000000" pitchFamily="2" charset="0"/>
                  <a:cs typeface="Poppins Light" panose="00000400000000000000" pitchFamily="2" charset="0"/>
                </a:rPr>
                <a:t>Prompt “Enter the name of item [i+1].“</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Store the input as `item`.</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Ask for Item Price</a:t>
              </a:r>
            </a:p>
            <a:p>
              <a:pPr lvl="3">
                <a:lnSpc>
                  <a:spcPct val="150000"/>
                </a:lnSpc>
              </a:pPr>
              <a:r>
                <a:rPr lang="en-US" sz="1400" dirty="0">
                  <a:solidFill>
                    <a:schemeClr val="bg1"/>
                  </a:solidFill>
                  <a:latin typeface="Poppins Light" panose="00000400000000000000" pitchFamily="2" charset="0"/>
                  <a:cs typeface="Poppins Light" panose="00000400000000000000" pitchFamily="2" charset="0"/>
                </a:rPr>
                <a:t>Prompt "How much does [item] cost?“</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Store it as `price`.</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Update Total Cost</a:t>
              </a:r>
            </a:p>
            <a:p>
              <a:pPr lvl="2">
                <a:lnSpc>
                  <a:spcPct val="150000"/>
                </a:lnSpc>
              </a:pPr>
              <a:endParaRPr lang="en-US" sz="1400" dirty="0">
                <a:solidFill>
                  <a:schemeClr val="bg1"/>
                </a:solidFill>
                <a:latin typeface="Poppins Light" panose="00000400000000000000" pitchFamily="2" charset="0"/>
                <a:cs typeface="Poppins Light" panose="00000400000000000000" pitchFamily="2" charset="0"/>
              </a:endParaRP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Output "Your total shopping cost is: ${total_cost:.2f}"</a:t>
              </a:r>
            </a:p>
            <a:p>
              <a:pPr>
                <a:lnSpc>
                  <a:spcPct val="150000"/>
                </a:lnSpc>
              </a:pPr>
              <a:r>
                <a:rPr lang="en-US" sz="1400" dirty="0">
                  <a:solidFill>
                    <a:schemeClr val="bg1"/>
                  </a:solidFill>
                  <a:latin typeface="Poppins Light" panose="00000400000000000000" pitchFamily="2" charset="0"/>
                  <a:cs typeface="Poppins Light" panose="00000400000000000000" pitchFamily="2" charset="0"/>
                </a:rPr>
                <a:t>End</a:t>
              </a:r>
            </a:p>
          </p:txBody>
        </p:sp>
      </p:grpSp>
      <p:sp>
        <p:nvSpPr>
          <p:cNvPr id="3" name="Rounded Rectangle 28">
            <a:extLst>
              <a:ext uri="{FF2B5EF4-FFF2-40B4-BE49-F238E27FC236}">
                <a16:creationId xmlns:a16="http://schemas.microsoft.com/office/drawing/2014/main" id="{DCEF33EF-CA5E-D9E0-87DB-7CCF01EFA6FB}"/>
              </a:ext>
            </a:extLst>
          </p:cNvPr>
          <p:cNvSpPr/>
          <p:nvPr/>
        </p:nvSpPr>
        <p:spPr>
          <a:xfrm>
            <a:off x="10533007" y="315400"/>
            <a:ext cx="900545"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6" name="Rectangle 5">
            <a:extLst>
              <a:ext uri="{FF2B5EF4-FFF2-40B4-BE49-F238E27FC236}">
                <a16:creationId xmlns:a16="http://schemas.microsoft.com/office/drawing/2014/main" id="{65C25A54-E6E5-2629-8BB7-A0FE43D140D9}"/>
              </a:ext>
            </a:extLst>
          </p:cNvPr>
          <p:cNvSpPr/>
          <p:nvPr/>
        </p:nvSpPr>
        <p:spPr>
          <a:xfrm>
            <a:off x="9355370" y="1465508"/>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user input for number of items</a:t>
            </a:r>
          </a:p>
        </p:txBody>
      </p:sp>
      <p:sp>
        <p:nvSpPr>
          <p:cNvPr id="10" name="Rounded Rectangle 28">
            <a:extLst>
              <a:ext uri="{FF2B5EF4-FFF2-40B4-BE49-F238E27FC236}">
                <a16:creationId xmlns:a16="http://schemas.microsoft.com/office/drawing/2014/main" id="{A93077B2-C534-5383-754A-34EA55AD005F}"/>
              </a:ext>
            </a:extLst>
          </p:cNvPr>
          <p:cNvSpPr/>
          <p:nvPr/>
        </p:nvSpPr>
        <p:spPr>
          <a:xfrm>
            <a:off x="10533007" y="9639586"/>
            <a:ext cx="900545"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1" name="Rectangle 10">
            <a:extLst>
              <a:ext uri="{FF2B5EF4-FFF2-40B4-BE49-F238E27FC236}">
                <a16:creationId xmlns:a16="http://schemas.microsoft.com/office/drawing/2014/main" id="{2AF37BB3-CC62-0A8C-7039-A40472EC2156}"/>
              </a:ext>
            </a:extLst>
          </p:cNvPr>
          <p:cNvSpPr/>
          <p:nvPr/>
        </p:nvSpPr>
        <p:spPr>
          <a:xfrm>
            <a:off x="9355370" y="2957891"/>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Initialize </a:t>
            </a:r>
          </a:p>
          <a:p>
            <a:pPr algn="ctr"/>
            <a:r>
              <a:rPr lang="en-GB" dirty="0">
                <a:latin typeface="Consolas" panose="020B0609020204030204" pitchFamily="49" charset="0"/>
                <a:cs typeface="Consolas" panose="020B0609020204030204" pitchFamily="49" charset="0"/>
              </a:rPr>
              <a:t>Total Cost = 0</a:t>
            </a:r>
          </a:p>
        </p:txBody>
      </p:sp>
      <p:sp>
        <p:nvSpPr>
          <p:cNvPr id="12" name="Rectangle 11">
            <a:extLst>
              <a:ext uri="{FF2B5EF4-FFF2-40B4-BE49-F238E27FC236}">
                <a16:creationId xmlns:a16="http://schemas.microsoft.com/office/drawing/2014/main" id="{36A9E134-95C0-8515-981B-7054DF9B4593}"/>
              </a:ext>
            </a:extLst>
          </p:cNvPr>
          <p:cNvSpPr/>
          <p:nvPr/>
        </p:nvSpPr>
        <p:spPr>
          <a:xfrm>
            <a:off x="9355370" y="8147203"/>
            <a:ext cx="3255819" cy="7232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Total Cost</a:t>
            </a:r>
          </a:p>
        </p:txBody>
      </p:sp>
      <p:cxnSp>
        <p:nvCxnSpPr>
          <p:cNvPr id="13" name="Straight Arrow Connector 12">
            <a:extLst>
              <a:ext uri="{FF2B5EF4-FFF2-40B4-BE49-F238E27FC236}">
                <a16:creationId xmlns:a16="http://schemas.microsoft.com/office/drawing/2014/main" id="{4CB304FC-9B6F-7ECB-7AF5-CFE2ED1351B9}"/>
              </a:ext>
            </a:extLst>
          </p:cNvPr>
          <p:cNvCxnSpPr>
            <a:cxnSpLocks/>
            <a:stCxn id="3" idx="2"/>
            <a:endCxn id="6" idx="0"/>
          </p:cNvCxnSpPr>
          <p:nvPr/>
        </p:nvCxnSpPr>
        <p:spPr>
          <a:xfrm>
            <a:off x="10983280" y="696400"/>
            <a:ext cx="0" cy="76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A75E2B-4FF6-FFC1-63CB-EF0D7D4AE34B}"/>
              </a:ext>
            </a:extLst>
          </p:cNvPr>
          <p:cNvCxnSpPr>
            <a:cxnSpLocks/>
            <a:stCxn id="6" idx="2"/>
            <a:endCxn id="11" idx="0"/>
          </p:cNvCxnSpPr>
          <p:nvPr/>
        </p:nvCxnSpPr>
        <p:spPr>
          <a:xfrm>
            <a:off x="10983280" y="2188783"/>
            <a:ext cx="0" cy="76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F8F050-DAF0-C323-9374-2B2BBFB82DEC}"/>
              </a:ext>
            </a:extLst>
          </p:cNvPr>
          <p:cNvCxnSpPr>
            <a:cxnSpLocks/>
            <a:stCxn id="12" idx="2"/>
            <a:endCxn id="10" idx="0"/>
          </p:cNvCxnSpPr>
          <p:nvPr/>
        </p:nvCxnSpPr>
        <p:spPr>
          <a:xfrm>
            <a:off x="10983280" y="8870479"/>
            <a:ext cx="0" cy="769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8B9D2F1-4C9F-924D-AF98-F69763F2B353}"/>
              </a:ext>
            </a:extLst>
          </p:cNvPr>
          <p:cNvCxnSpPr>
            <a:cxnSpLocks/>
            <a:stCxn id="20" idx="2"/>
            <a:endCxn id="21" idx="0"/>
          </p:cNvCxnSpPr>
          <p:nvPr/>
        </p:nvCxnSpPr>
        <p:spPr>
          <a:xfrm>
            <a:off x="10983280" y="5173549"/>
            <a:ext cx="0" cy="89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91660A5-79A2-438E-0C1C-A8F9D7FE3D9F}"/>
              </a:ext>
            </a:extLst>
          </p:cNvPr>
          <p:cNvSpPr txBox="1"/>
          <p:nvPr/>
        </p:nvSpPr>
        <p:spPr>
          <a:xfrm>
            <a:off x="12542655" y="6418651"/>
            <a:ext cx="414158" cy="369332"/>
          </a:xfrm>
          <a:prstGeom prst="rect">
            <a:avLst/>
          </a:prstGeom>
          <a:noFill/>
        </p:spPr>
        <p:txBody>
          <a:bodyPr wrap="none" rtlCol="0">
            <a:spAutoFit/>
          </a:bodyPr>
          <a:lstStyle/>
          <a:p>
            <a:r>
              <a:rPr lang="en-US" dirty="0"/>
              <a:t>No</a:t>
            </a:r>
            <a:endParaRPr lang="en-SG" dirty="0"/>
          </a:p>
        </p:txBody>
      </p:sp>
      <p:sp>
        <p:nvSpPr>
          <p:cNvPr id="19" name="TextBox 18">
            <a:extLst>
              <a:ext uri="{FF2B5EF4-FFF2-40B4-BE49-F238E27FC236}">
                <a16:creationId xmlns:a16="http://schemas.microsoft.com/office/drawing/2014/main" id="{CDD0AD47-7561-5E71-8267-AF795F9EB93D}"/>
              </a:ext>
            </a:extLst>
          </p:cNvPr>
          <p:cNvSpPr txBox="1"/>
          <p:nvPr/>
        </p:nvSpPr>
        <p:spPr>
          <a:xfrm>
            <a:off x="11153563" y="7478912"/>
            <a:ext cx="441381" cy="369332"/>
          </a:xfrm>
          <a:prstGeom prst="rect">
            <a:avLst/>
          </a:prstGeom>
          <a:noFill/>
        </p:spPr>
        <p:txBody>
          <a:bodyPr wrap="none" rtlCol="0">
            <a:spAutoFit/>
          </a:bodyPr>
          <a:lstStyle/>
          <a:p>
            <a:r>
              <a:rPr lang="en-US" dirty="0"/>
              <a:t>Yes</a:t>
            </a:r>
            <a:endParaRPr lang="en-SG" dirty="0"/>
          </a:p>
        </p:txBody>
      </p:sp>
      <p:sp>
        <p:nvSpPr>
          <p:cNvPr id="20" name="Rectangle 19">
            <a:extLst>
              <a:ext uri="{FF2B5EF4-FFF2-40B4-BE49-F238E27FC236}">
                <a16:creationId xmlns:a16="http://schemas.microsoft.com/office/drawing/2014/main" id="{30719F29-30B2-7B91-7809-E66A54FC8799}"/>
              </a:ext>
            </a:extLst>
          </p:cNvPr>
          <p:cNvSpPr/>
          <p:nvPr/>
        </p:nvSpPr>
        <p:spPr>
          <a:xfrm>
            <a:off x="9355370" y="4450274"/>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 to Loop</a:t>
            </a:r>
          </a:p>
        </p:txBody>
      </p:sp>
      <p:sp>
        <p:nvSpPr>
          <p:cNvPr id="21" name="Diamond 20">
            <a:extLst>
              <a:ext uri="{FF2B5EF4-FFF2-40B4-BE49-F238E27FC236}">
                <a16:creationId xmlns:a16="http://schemas.microsoft.com/office/drawing/2014/main" id="{2DDA9AF4-856D-A402-03D2-C395B9316861}"/>
              </a:ext>
            </a:extLst>
          </p:cNvPr>
          <p:cNvSpPr/>
          <p:nvPr/>
        </p:nvSpPr>
        <p:spPr>
          <a:xfrm>
            <a:off x="9355370" y="6070262"/>
            <a:ext cx="3255819" cy="1435438"/>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End of Loop?</a:t>
            </a:r>
            <a:endParaRPr lang="en-SG" dirty="0"/>
          </a:p>
        </p:txBody>
      </p:sp>
      <p:cxnSp>
        <p:nvCxnSpPr>
          <p:cNvPr id="22" name="Straight Arrow Connector 21">
            <a:extLst>
              <a:ext uri="{FF2B5EF4-FFF2-40B4-BE49-F238E27FC236}">
                <a16:creationId xmlns:a16="http://schemas.microsoft.com/office/drawing/2014/main" id="{531970E5-98E8-3636-2219-EBBEFBA6AF68}"/>
              </a:ext>
            </a:extLst>
          </p:cNvPr>
          <p:cNvCxnSpPr>
            <a:cxnSpLocks/>
            <a:stCxn id="21" idx="2"/>
            <a:endCxn id="12" idx="0"/>
          </p:cNvCxnSpPr>
          <p:nvPr/>
        </p:nvCxnSpPr>
        <p:spPr>
          <a:xfrm>
            <a:off x="10983280" y="7505700"/>
            <a:ext cx="0" cy="64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1C927EB-F48E-1FEB-A0C9-EC7379AEBE7F}"/>
              </a:ext>
            </a:extLst>
          </p:cNvPr>
          <p:cNvCxnSpPr>
            <a:cxnSpLocks/>
            <a:stCxn id="11" idx="2"/>
            <a:endCxn id="20" idx="0"/>
          </p:cNvCxnSpPr>
          <p:nvPr/>
        </p:nvCxnSpPr>
        <p:spPr>
          <a:xfrm>
            <a:off x="10983280" y="3681166"/>
            <a:ext cx="0" cy="769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B9F32F1-A85F-175F-B1F3-4FAB946288E5}"/>
              </a:ext>
            </a:extLst>
          </p:cNvPr>
          <p:cNvCxnSpPr>
            <a:cxnSpLocks/>
            <a:stCxn id="50" idx="3"/>
            <a:endCxn id="21" idx="0"/>
          </p:cNvCxnSpPr>
          <p:nvPr/>
        </p:nvCxnSpPr>
        <p:spPr>
          <a:xfrm flipH="1" flipV="1">
            <a:off x="10983280" y="6070262"/>
            <a:ext cx="6043948" cy="3422166"/>
          </a:xfrm>
          <a:prstGeom prst="bentConnector4">
            <a:avLst>
              <a:gd name="adj1" fmla="val -3782"/>
              <a:gd name="adj2" fmla="val 1066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6F4D916-83AB-1917-0AA8-1E34D1226916}"/>
              </a:ext>
            </a:extLst>
          </p:cNvPr>
          <p:cNvCxnSpPr>
            <a:cxnSpLocks/>
            <a:stCxn id="21" idx="3"/>
          </p:cNvCxnSpPr>
          <p:nvPr/>
        </p:nvCxnSpPr>
        <p:spPr>
          <a:xfrm>
            <a:off x="12611189" y="6787981"/>
            <a:ext cx="1193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56302A1-84A1-B5FC-B702-94A809E15471}"/>
              </a:ext>
            </a:extLst>
          </p:cNvPr>
          <p:cNvSpPr/>
          <p:nvPr/>
        </p:nvSpPr>
        <p:spPr>
          <a:xfrm>
            <a:off x="13771409" y="6418651"/>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Item</a:t>
            </a:r>
          </a:p>
        </p:txBody>
      </p:sp>
      <p:sp>
        <p:nvSpPr>
          <p:cNvPr id="49" name="Rectangle 48">
            <a:extLst>
              <a:ext uri="{FF2B5EF4-FFF2-40B4-BE49-F238E27FC236}">
                <a16:creationId xmlns:a16="http://schemas.microsoft.com/office/drawing/2014/main" id="{2532F3DD-2338-A20A-FBB7-06398E150801}"/>
              </a:ext>
            </a:extLst>
          </p:cNvPr>
          <p:cNvSpPr/>
          <p:nvPr/>
        </p:nvSpPr>
        <p:spPr>
          <a:xfrm>
            <a:off x="13771409" y="7684695"/>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Item Price</a:t>
            </a:r>
          </a:p>
        </p:txBody>
      </p:sp>
      <p:sp>
        <p:nvSpPr>
          <p:cNvPr id="50" name="Rectangle 49">
            <a:extLst>
              <a:ext uri="{FF2B5EF4-FFF2-40B4-BE49-F238E27FC236}">
                <a16:creationId xmlns:a16="http://schemas.microsoft.com/office/drawing/2014/main" id="{39297716-02E6-7CAA-4D40-0FE8556128BF}"/>
              </a:ext>
            </a:extLst>
          </p:cNvPr>
          <p:cNvSpPr/>
          <p:nvPr/>
        </p:nvSpPr>
        <p:spPr>
          <a:xfrm>
            <a:off x="13771409" y="9130790"/>
            <a:ext cx="3255819" cy="723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Update Total Cost</a:t>
            </a:r>
          </a:p>
        </p:txBody>
      </p:sp>
      <p:cxnSp>
        <p:nvCxnSpPr>
          <p:cNvPr id="53" name="Straight Arrow Connector 52">
            <a:extLst>
              <a:ext uri="{FF2B5EF4-FFF2-40B4-BE49-F238E27FC236}">
                <a16:creationId xmlns:a16="http://schemas.microsoft.com/office/drawing/2014/main" id="{C244A3E8-894C-7178-4617-4395B63A67D9}"/>
              </a:ext>
            </a:extLst>
          </p:cNvPr>
          <p:cNvCxnSpPr>
            <a:cxnSpLocks/>
          </p:cNvCxnSpPr>
          <p:nvPr/>
        </p:nvCxnSpPr>
        <p:spPr>
          <a:xfrm>
            <a:off x="15399319" y="8407970"/>
            <a:ext cx="0" cy="722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B1403EB-F323-2046-C47D-5BEB65C3BBB3}"/>
              </a:ext>
            </a:extLst>
          </p:cNvPr>
          <p:cNvCxnSpPr>
            <a:cxnSpLocks/>
          </p:cNvCxnSpPr>
          <p:nvPr/>
        </p:nvCxnSpPr>
        <p:spPr>
          <a:xfrm>
            <a:off x="15399319" y="7141926"/>
            <a:ext cx="0" cy="542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638C670-DE07-928A-F9B0-4D188D35B910}"/>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16" name="Group 3">
            <a:extLst>
              <a:ext uri="{FF2B5EF4-FFF2-40B4-BE49-F238E27FC236}">
                <a16:creationId xmlns:a16="http://schemas.microsoft.com/office/drawing/2014/main" id="{72874539-8398-4682-FCEC-B3FE586C6472}"/>
              </a:ext>
            </a:extLst>
          </p:cNvPr>
          <p:cNvGrpSpPr/>
          <p:nvPr/>
        </p:nvGrpSpPr>
        <p:grpSpPr>
          <a:xfrm>
            <a:off x="17380472" y="8545760"/>
            <a:ext cx="831328" cy="1826965"/>
            <a:chOff x="0" y="0"/>
            <a:chExt cx="1045580" cy="2297816"/>
          </a:xfrm>
        </p:grpSpPr>
        <p:sp>
          <p:nvSpPr>
            <p:cNvPr id="24" name="Freeform 4">
              <a:extLst>
                <a:ext uri="{FF2B5EF4-FFF2-40B4-BE49-F238E27FC236}">
                  <a16:creationId xmlns:a16="http://schemas.microsoft.com/office/drawing/2014/main" id="{E7214CCB-38CA-72D7-4B72-C49445D063F9}"/>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5" name="TextBox 24">
            <a:extLst>
              <a:ext uri="{FF2B5EF4-FFF2-40B4-BE49-F238E27FC236}">
                <a16:creationId xmlns:a16="http://schemas.microsoft.com/office/drawing/2014/main" id="{DD081117-A256-D79D-0098-E741C71DECF7}"/>
              </a:ext>
            </a:extLst>
          </p:cNvPr>
          <p:cNvSpPr txBox="1"/>
          <p:nvPr/>
        </p:nvSpPr>
        <p:spPr>
          <a:xfrm>
            <a:off x="17492732"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22</a:t>
            </a:r>
          </a:p>
        </p:txBody>
      </p:sp>
    </p:spTree>
    <p:extLst>
      <p:ext uri="{BB962C8B-B14F-4D97-AF65-F5344CB8AC3E}">
        <p14:creationId xmlns:p14="http://schemas.microsoft.com/office/powerpoint/2010/main" val="1531272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A987E-4297-96FD-3272-7AF78DD8559C}"/>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02FA089-B235-6EBF-9B50-EB3169A53A23}"/>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EB9D2873-433D-EEFC-E3D6-79A17FF78E8A}"/>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D27C5E20-C749-D730-BCB3-15638A586C71}"/>
              </a:ext>
            </a:extLst>
          </p:cNvPr>
          <p:cNvSpPr txBox="1"/>
          <p:nvPr/>
        </p:nvSpPr>
        <p:spPr>
          <a:xfrm>
            <a:off x="1028698" y="1525268"/>
            <a:ext cx="9639301" cy="44691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For loop</a:t>
            </a:r>
          </a:p>
        </p:txBody>
      </p:sp>
      <p:sp>
        <p:nvSpPr>
          <p:cNvPr id="6" name="TextBox 5">
            <a:extLst>
              <a:ext uri="{FF2B5EF4-FFF2-40B4-BE49-F238E27FC236}">
                <a16:creationId xmlns:a16="http://schemas.microsoft.com/office/drawing/2014/main" id="{C57C4984-317F-6446-7C1E-F9242811E619}"/>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916C9B19-FA4B-4DC9-34E1-C339B38EE67E}"/>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23</a:t>
            </a:r>
          </a:p>
        </p:txBody>
      </p:sp>
      <p:sp>
        <p:nvSpPr>
          <p:cNvPr id="11" name="TextBox 8">
            <a:extLst>
              <a:ext uri="{FF2B5EF4-FFF2-40B4-BE49-F238E27FC236}">
                <a16:creationId xmlns:a16="http://schemas.microsoft.com/office/drawing/2014/main" id="{9A7B1376-BF4A-A1F5-2139-AE40358BAA29}"/>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53989BDF-A0AA-4487-17D3-D4BC4C4C937F}"/>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21A8831F-9987-57F8-8D34-998D1034A714}"/>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Shopping Cart</a:t>
              </a:r>
            </a:p>
          </p:txBody>
        </p:sp>
        <p:sp>
          <p:nvSpPr>
            <p:cNvPr id="21" name="TextBox 20">
              <a:extLst>
                <a:ext uri="{FF2B5EF4-FFF2-40B4-BE49-F238E27FC236}">
                  <a16:creationId xmlns:a16="http://schemas.microsoft.com/office/drawing/2014/main" id="{B0D96F2F-5CA6-AB79-BC3C-8C07BD07633A}"/>
                </a:ext>
              </a:extLst>
            </p:cNvPr>
            <p:cNvSpPr txBox="1"/>
            <p:nvPr/>
          </p:nvSpPr>
          <p:spPr>
            <a:xfrm>
              <a:off x="1288900" y="5341084"/>
              <a:ext cx="14332100" cy="504562"/>
            </a:xfrm>
            <a:prstGeom prst="rect">
              <a:avLst/>
            </a:prstGeom>
            <a:noFill/>
          </p:spPr>
          <p:txBody>
            <a:bodyPr wrap="square" rtlCol="0">
              <a:spAutoFit/>
            </a:bodyPr>
            <a:lstStyle/>
            <a:p>
              <a:pPr>
                <a:lnSpc>
                  <a:spcPct val="150000"/>
                </a:lnSpc>
                <a:buNone/>
              </a:pPr>
              <a:endParaRPr lang="en-SG" sz="2000" b="0" dirty="0">
                <a:solidFill>
                  <a:srgbClr val="CCCCCC"/>
                </a:solidFill>
                <a:effectLst/>
                <a:latin typeface="Consolas" panose="020B0609020204030204" pitchFamily="49" charset="0"/>
              </a:endParaRPr>
            </a:p>
          </p:txBody>
        </p:sp>
      </p:grpSp>
      <p:sp>
        <p:nvSpPr>
          <p:cNvPr id="7" name="TextBox 6">
            <a:extLst>
              <a:ext uri="{FF2B5EF4-FFF2-40B4-BE49-F238E27FC236}">
                <a16:creationId xmlns:a16="http://schemas.microsoft.com/office/drawing/2014/main" id="{CE60AA26-BEE0-511A-A027-1E808EEC8481}"/>
              </a:ext>
            </a:extLst>
          </p:cNvPr>
          <p:cNvSpPr txBox="1"/>
          <p:nvPr/>
        </p:nvSpPr>
        <p:spPr>
          <a:xfrm>
            <a:off x="1600200" y="3145962"/>
            <a:ext cx="9235440" cy="4618316"/>
          </a:xfrm>
          <a:prstGeom prst="rect">
            <a:avLst/>
          </a:prstGeom>
          <a:noFill/>
        </p:spPr>
        <p:txBody>
          <a:bodyPr wrap="square">
            <a:spAutoFit/>
          </a:bodyPr>
          <a:lstStyle/>
          <a:p>
            <a:pPr>
              <a:lnSpc>
                <a:spcPct val="150000"/>
              </a:lnSpc>
              <a:buNone/>
            </a:pPr>
            <a:r>
              <a:rPr lang="en-US" b="0" dirty="0" err="1">
                <a:solidFill>
                  <a:srgbClr val="9CDCFE"/>
                </a:solidFill>
                <a:effectLst/>
                <a:latin typeface="Consolas" panose="020B0609020204030204" pitchFamily="49" charset="0"/>
              </a:rPr>
              <a:t>total_cost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CCCCCC"/>
              </a:solidFill>
              <a:effectLst/>
              <a:latin typeface="Consolas" panose="020B0609020204030204" pitchFamily="49" charset="0"/>
            </a:endParaRPr>
          </a:p>
          <a:p>
            <a:pPr>
              <a:lnSpc>
                <a:spcPct val="150000"/>
              </a:lnSpc>
              <a:buNone/>
            </a:pPr>
            <a:r>
              <a:rPr lang="en-US" b="0" dirty="0" err="1">
                <a:solidFill>
                  <a:srgbClr val="9CDCFE"/>
                </a:solidFill>
                <a:effectLst/>
                <a:latin typeface="Consolas" panose="020B0609020204030204" pitchFamily="49" charset="0"/>
              </a:rPr>
              <a:t>num_items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"How many items are you buying? "</a:t>
            </a:r>
            <a:r>
              <a:rPr lang="en-US" b="0" dirty="0">
                <a:solidFill>
                  <a:srgbClr val="CCCCCC"/>
                </a:solidFill>
                <a:effectLst/>
                <a:latin typeface="Consolas" panose="020B0609020204030204" pitchFamily="49" charset="0"/>
              </a:rPr>
              <a:t>))</a:t>
            </a:r>
          </a:p>
          <a:p>
            <a:pPr>
              <a:lnSpc>
                <a:spcPct val="150000"/>
              </a:lnSpc>
              <a:buNone/>
            </a:pPr>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range</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num_items</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item</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"Enter</a:t>
            </a:r>
            <a:r>
              <a:rPr lang="en-US" b="0" dirty="0">
                <a:solidFill>
                  <a:srgbClr val="CE9178"/>
                </a:solidFill>
                <a:effectLst/>
                <a:latin typeface="Consolas" panose="020B0609020204030204" pitchFamily="49" charset="0"/>
              </a:rPr>
              <a:t> the name of item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i</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price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"How</a:t>
            </a:r>
            <a:r>
              <a:rPr lang="en-US" b="0" dirty="0">
                <a:solidFill>
                  <a:srgbClr val="CE9178"/>
                </a:solidFill>
                <a:effectLst/>
                <a:latin typeface="Consolas" panose="020B0609020204030204" pitchFamily="49" charset="0"/>
              </a:rPr>
              <a:t> much does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item</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 cost? "</a:t>
            </a:r>
            <a:r>
              <a:rPr lang="en-US" b="0" dirty="0">
                <a:solidFill>
                  <a:srgbClr val="CCCCCC"/>
                </a:solidFill>
                <a:effectLst/>
                <a:latin typeface="Consolas" panose="020B0609020204030204" pitchFamily="49" charset="0"/>
              </a:rPr>
              <a:t>))</a:t>
            </a:r>
          </a:p>
          <a:p>
            <a:pPr>
              <a:lnSpc>
                <a:spcPct val="150000"/>
              </a:lnSpc>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total_cost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price</a:t>
            </a:r>
            <a:endParaRPr lang="en-US" b="0" dirty="0">
              <a:solidFill>
                <a:srgbClr val="CCCCCC"/>
              </a:solidFill>
              <a:effectLst/>
              <a:latin typeface="Consolas" panose="020B0609020204030204" pitchFamily="49" charset="0"/>
            </a:endParaRPr>
          </a:p>
          <a:p>
            <a:pPr>
              <a:lnSpc>
                <a:spcPct val="150000"/>
              </a:lnSpc>
              <a:buNone/>
            </a:pPr>
            <a:br>
              <a:rPr lang="en-US" b="0" dirty="0">
                <a:solidFill>
                  <a:srgbClr val="CCCCCC"/>
                </a:solidFill>
                <a:effectLst/>
                <a:latin typeface="Consolas" panose="020B0609020204030204" pitchFamily="49" charset="0"/>
              </a:rPr>
            </a:b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"Your</a:t>
            </a:r>
            <a:r>
              <a:rPr lang="en-US" b="0" dirty="0">
                <a:solidFill>
                  <a:srgbClr val="CE9178"/>
                </a:solidFill>
                <a:effectLst/>
                <a:latin typeface="Consolas" panose="020B0609020204030204" pitchFamily="49" charset="0"/>
              </a:rPr>
              <a:t> total shopping cost is: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total_cost</a:t>
            </a:r>
            <a:r>
              <a:rPr lang="en-US" b="0" dirty="0">
                <a:solidFill>
                  <a:srgbClr val="569CD6"/>
                </a:solidFill>
                <a:effectLst/>
                <a:latin typeface="Consolas" panose="020B0609020204030204" pitchFamily="49" charset="0"/>
              </a:rPr>
              <a:t>:.2f}</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ct val="150000"/>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8938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CD2EA-EBB8-520E-400F-824A0795642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2AC5657-06FE-A1F6-B44D-97E2D2ECA1F3}"/>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CB789FFF-78C0-4E6F-C728-123D996935EF}"/>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BCAA7A8A-DFA8-1581-EF3C-569A61AF6923}"/>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 Else, While Loop</a:t>
            </a:r>
          </a:p>
        </p:txBody>
      </p:sp>
      <p:sp>
        <p:nvSpPr>
          <p:cNvPr id="6" name="TextBox 5">
            <a:extLst>
              <a:ext uri="{FF2B5EF4-FFF2-40B4-BE49-F238E27FC236}">
                <a16:creationId xmlns:a16="http://schemas.microsoft.com/office/drawing/2014/main" id="{8BDB6817-FA29-D1B3-BAA0-CDE1EAD66673}"/>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9D387CD1-8A66-5CE1-C956-01821FEFC39D}"/>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24</a:t>
            </a:r>
          </a:p>
        </p:txBody>
      </p:sp>
      <p:grpSp>
        <p:nvGrpSpPr>
          <p:cNvPr id="15" name="Group 14">
            <a:extLst>
              <a:ext uri="{FF2B5EF4-FFF2-40B4-BE49-F238E27FC236}">
                <a16:creationId xmlns:a16="http://schemas.microsoft.com/office/drawing/2014/main" id="{CEF83116-FEEF-D684-19E5-DB7EE1B36EEC}"/>
              </a:ext>
            </a:extLst>
          </p:cNvPr>
          <p:cNvGrpSpPr/>
          <p:nvPr/>
        </p:nvGrpSpPr>
        <p:grpSpPr>
          <a:xfrm>
            <a:off x="1028699" y="2196155"/>
            <a:ext cx="14896527" cy="6349605"/>
            <a:chOff x="1028700" y="2196154"/>
            <a:chExt cx="14896527" cy="6349605"/>
          </a:xfrm>
        </p:grpSpPr>
        <p:sp>
          <p:nvSpPr>
            <p:cNvPr id="14" name="Rectangle 13">
              <a:extLst>
                <a:ext uri="{FF2B5EF4-FFF2-40B4-BE49-F238E27FC236}">
                  <a16:creationId xmlns:a16="http://schemas.microsoft.com/office/drawing/2014/main" id="{1AEB9E64-12AA-13AF-90DB-182687600E74}"/>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 Simple ATM Simulation</a:t>
              </a:r>
            </a:p>
          </p:txBody>
        </p:sp>
        <p:sp>
          <p:nvSpPr>
            <p:cNvPr id="11" name="TextBox 10">
              <a:extLst>
                <a:ext uri="{FF2B5EF4-FFF2-40B4-BE49-F238E27FC236}">
                  <a16:creationId xmlns:a16="http://schemas.microsoft.com/office/drawing/2014/main" id="{3A6E2530-A7AE-4281-05F1-6CE66444FB98}"/>
                </a:ext>
              </a:extLst>
            </p:cNvPr>
            <p:cNvSpPr txBox="1"/>
            <p:nvPr/>
          </p:nvSpPr>
          <p:spPr>
            <a:xfrm>
              <a:off x="1288900" y="2914863"/>
              <a:ext cx="14332100" cy="1433726"/>
            </a:xfrm>
            <a:prstGeom prst="rect">
              <a:avLst/>
            </a:prstGeom>
            <a:noFill/>
          </p:spPr>
          <p:txBody>
            <a:bodyPr wrap="square" rtlCol="0">
              <a:spAutoFit/>
            </a:bodyPr>
            <a:lstStyle/>
            <a:p>
              <a:pPr>
                <a:lnSpc>
                  <a:spcPct val="150000"/>
                </a:lnSpc>
              </a:pPr>
              <a:r>
                <a:rPr lang="en-US" sz="2000" i="0" dirty="0">
                  <a:solidFill>
                    <a:schemeClr val="bg1"/>
                  </a:solidFill>
                  <a:effectLst/>
                  <a:latin typeface="Poppins" pitchFamily="2" charset="77"/>
                  <a:cs typeface="Poppins" pitchFamily="2" charset="77"/>
                </a:rPr>
                <a:t>A basic ATM program that lets users check balance, deposit, or withdraw money using a menu.</a:t>
              </a:r>
            </a:p>
            <a:p>
              <a:pPr>
                <a:lnSpc>
                  <a:spcPct val="150000"/>
                </a:lnSpc>
              </a:pPr>
              <a:endParaRPr lang="en-US" sz="2000" dirty="0">
                <a:solidFill>
                  <a:schemeClr val="bg1"/>
                </a:solidFill>
                <a:latin typeface="Poppins" pitchFamily="2" charset="77"/>
                <a:cs typeface="Poppins" pitchFamily="2" charset="77"/>
              </a:endParaRPr>
            </a:p>
            <a:p>
              <a:pPr>
                <a:lnSpc>
                  <a:spcPct val="150000"/>
                </a:lnSpc>
              </a:pPr>
              <a:r>
                <a:rPr lang="en-US" sz="2000" dirty="0">
                  <a:solidFill>
                    <a:schemeClr val="bg1"/>
                  </a:solidFill>
                  <a:latin typeface="Poppins" pitchFamily="2" charset="77"/>
                  <a:cs typeface="Poppins" pitchFamily="2" charset="77"/>
                </a:rPr>
                <a:t>Uses a while loop to repeat the menu and if-else statements to handle user choices and balance logic.</a:t>
              </a:r>
              <a:endParaRPr lang="en-GB" sz="2000" dirty="0">
                <a:solidFill>
                  <a:schemeClr val="bg1"/>
                </a:solidFill>
                <a:latin typeface="Poppins" pitchFamily="2" charset="77"/>
                <a:cs typeface="Poppins" pitchFamily="2" charset="77"/>
              </a:endParaRPr>
            </a:p>
          </p:txBody>
        </p:sp>
      </p:grpSp>
      <p:sp>
        <p:nvSpPr>
          <p:cNvPr id="5" name="TextBox 8">
            <a:extLst>
              <a:ext uri="{FF2B5EF4-FFF2-40B4-BE49-F238E27FC236}">
                <a16:creationId xmlns:a16="http://schemas.microsoft.com/office/drawing/2014/main" id="{6DE70F7F-35A0-2A5B-4B0D-52F92BE38452}"/>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1B6952E8-A263-4B4A-47B4-56951F7EB2EF}"/>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81544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60100-49B5-2062-D28E-4DC69B4E2C7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C31417-B764-8AAD-9536-20EED97953E6}"/>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a:solidFill>
                  <a:srgbClr val="1D7151"/>
                </a:solidFill>
                <a:latin typeface="Poppins" pitchFamily="2" charset="77"/>
                <a:cs typeface="Poppins" pitchFamily="2" charset="77"/>
              </a:rPr>
              <a:t>What I’ve accomplished</a:t>
            </a:r>
            <a:endParaRPr lang="en-US" sz="4800" dirty="0">
              <a:solidFill>
                <a:srgbClr val="1D7151"/>
              </a:solidFill>
              <a:latin typeface="Poppins" pitchFamily="2" charset="77"/>
              <a:cs typeface="Poppins" pitchFamily="2" charset="77"/>
            </a:endParaRPr>
          </a:p>
        </p:txBody>
      </p:sp>
      <p:grpSp>
        <p:nvGrpSpPr>
          <p:cNvPr id="7" name="Group 6">
            <a:extLst>
              <a:ext uri="{FF2B5EF4-FFF2-40B4-BE49-F238E27FC236}">
                <a16:creationId xmlns:a16="http://schemas.microsoft.com/office/drawing/2014/main" id="{520C9477-1AD8-A0F1-EB26-6EFAD6BBE15D}"/>
              </a:ext>
            </a:extLst>
          </p:cNvPr>
          <p:cNvGrpSpPr/>
          <p:nvPr/>
        </p:nvGrpSpPr>
        <p:grpSpPr>
          <a:xfrm>
            <a:off x="1028701" y="2196154"/>
            <a:ext cx="6950560" cy="7394446"/>
            <a:chOff x="1028701" y="2196154"/>
            <a:chExt cx="6950560" cy="7394446"/>
          </a:xfrm>
        </p:grpSpPr>
        <p:sp>
          <p:nvSpPr>
            <p:cNvPr id="8" name="Rectangle 7">
              <a:extLst>
                <a:ext uri="{FF2B5EF4-FFF2-40B4-BE49-F238E27FC236}">
                  <a16:creationId xmlns:a16="http://schemas.microsoft.com/office/drawing/2014/main" id="{19AB0815-4264-DF58-EEE9-B967AA9E7766}"/>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 Simple ATM Simulation</a:t>
              </a:r>
            </a:p>
          </p:txBody>
        </p:sp>
        <p:sp>
          <p:nvSpPr>
            <p:cNvPr id="9" name="TextBox 8">
              <a:extLst>
                <a:ext uri="{FF2B5EF4-FFF2-40B4-BE49-F238E27FC236}">
                  <a16:creationId xmlns:a16="http://schemas.microsoft.com/office/drawing/2014/main" id="{FA032C01-57FB-8A02-5C9A-D693D01CF128}"/>
                </a:ext>
              </a:extLst>
            </p:cNvPr>
            <p:cNvSpPr txBox="1"/>
            <p:nvPr/>
          </p:nvSpPr>
          <p:spPr>
            <a:xfrm>
              <a:off x="1242636" y="3086100"/>
              <a:ext cx="6529764" cy="4586127"/>
            </a:xfrm>
            <a:prstGeom prst="rect">
              <a:avLst/>
            </a:prstGeom>
            <a:noFill/>
          </p:spPr>
          <p:txBody>
            <a:bodyPr wrap="square" rtlCol="0">
              <a:spAutoFit/>
            </a:bodyPr>
            <a:lstStyle/>
            <a:p>
              <a:pPr>
                <a:lnSpc>
                  <a:spcPct val="150000"/>
                </a:lnSpc>
              </a:pPr>
              <a:r>
                <a:rPr lang="en-US" sz="1400" dirty="0">
                  <a:solidFill>
                    <a:schemeClr val="bg1"/>
                  </a:solidFill>
                  <a:latin typeface="Poppins Light" panose="00000400000000000000" pitchFamily="2" charset="0"/>
                  <a:cs typeface="Poppins Light" panose="00000400000000000000" pitchFamily="2" charset="0"/>
                </a:rPr>
                <a:t>Start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Show ATM menu (1. Check Balance, 2. Deposit, 3. Withdraw, 4. Exit)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User inputs choice</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choice is 1 → Show Balance → Go back to menu</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choice is 2 → Ask for deposit → Add to balance → Back to menu</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choice is 3 → Ask for withdrawal</a:t>
              </a:r>
              <a:br>
                <a:rPr lang="en-US" sz="1400" dirty="0">
                  <a:solidFill>
                    <a:schemeClr val="bg1"/>
                  </a:solidFill>
                  <a:latin typeface="Poppins Light" panose="00000400000000000000" pitchFamily="2" charset="0"/>
                  <a:cs typeface="Poppins Light" panose="00000400000000000000" pitchFamily="2" charset="0"/>
                </a:rPr>
              </a:br>
              <a:r>
                <a:rPr lang="en-US" sz="1400" dirty="0">
                  <a:solidFill>
                    <a:schemeClr val="bg1"/>
                  </a:solidFill>
                  <a:latin typeface="Poppins Light" panose="00000400000000000000" pitchFamily="2" charset="0"/>
                  <a:cs typeface="Poppins Light" panose="00000400000000000000" pitchFamily="2" charset="0"/>
                </a:rPr>
                <a:t>		If balance is enough → Subtract → Back to menu</a:t>
              </a:r>
            </a:p>
            <a:p>
              <a:pPr lvl="2">
                <a:lnSpc>
                  <a:spcPct val="150000"/>
                </a:lnSpc>
              </a:pPr>
              <a:r>
                <a:rPr lang="en-US" sz="1400" dirty="0">
                  <a:solidFill>
                    <a:schemeClr val="bg1"/>
                  </a:solidFill>
                  <a:latin typeface="Poppins Light" panose="00000400000000000000" pitchFamily="2" charset="0"/>
                  <a:cs typeface="Poppins Light" panose="00000400000000000000" pitchFamily="2" charset="0"/>
                </a:rPr>
                <a:t>		Else → Show "Not enough money" → Back to menu</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choice is 4 → Exit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Else → Show "Invalid choice" → Back to menu</a:t>
              </a:r>
            </a:p>
            <a:p>
              <a:pPr lvl="1">
                <a:lnSpc>
                  <a:spcPct val="150000"/>
                </a:lnSpc>
              </a:pPr>
              <a:endParaRPr lang="en-US" sz="1400" dirty="0">
                <a:solidFill>
                  <a:schemeClr val="bg1"/>
                </a:solidFill>
                <a:latin typeface="Poppins Light" panose="00000400000000000000" pitchFamily="2" charset="0"/>
                <a:cs typeface="Poppins Light" panose="00000400000000000000" pitchFamily="2" charset="0"/>
              </a:endParaRPr>
            </a:p>
            <a:p>
              <a:pPr>
                <a:lnSpc>
                  <a:spcPct val="150000"/>
                </a:lnSpc>
              </a:pPr>
              <a:r>
                <a:rPr lang="en-US" sz="1400" dirty="0">
                  <a:solidFill>
                    <a:schemeClr val="bg1"/>
                  </a:solidFill>
                  <a:latin typeface="Poppins Light" panose="00000400000000000000" pitchFamily="2" charset="0"/>
                  <a:cs typeface="Poppins Light" panose="00000400000000000000" pitchFamily="2" charset="0"/>
                </a:rPr>
                <a:t>End</a:t>
              </a:r>
            </a:p>
          </p:txBody>
        </p:sp>
      </p:grpSp>
      <p:sp>
        <p:nvSpPr>
          <p:cNvPr id="11" name="Rounded Rectangle 27">
            <a:extLst>
              <a:ext uri="{FF2B5EF4-FFF2-40B4-BE49-F238E27FC236}">
                <a16:creationId xmlns:a16="http://schemas.microsoft.com/office/drawing/2014/main" id="{E70DD8DC-DA62-A0E2-8D2F-C38B493F3C92}"/>
              </a:ext>
            </a:extLst>
          </p:cNvPr>
          <p:cNvSpPr/>
          <p:nvPr/>
        </p:nvSpPr>
        <p:spPr>
          <a:xfrm>
            <a:off x="10848975" y="9906000"/>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2" name="Rounded Rectangle 28">
            <a:extLst>
              <a:ext uri="{FF2B5EF4-FFF2-40B4-BE49-F238E27FC236}">
                <a16:creationId xmlns:a16="http://schemas.microsoft.com/office/drawing/2014/main" id="{C6ECC93C-4D4C-5632-3846-A6F128B9995F}"/>
              </a:ext>
            </a:extLst>
          </p:cNvPr>
          <p:cNvSpPr/>
          <p:nvPr/>
        </p:nvSpPr>
        <p:spPr>
          <a:xfrm>
            <a:off x="10848975" y="225225"/>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13" name="Rounded Rectangle 29">
            <a:extLst>
              <a:ext uri="{FF2B5EF4-FFF2-40B4-BE49-F238E27FC236}">
                <a16:creationId xmlns:a16="http://schemas.microsoft.com/office/drawing/2014/main" id="{74960B9C-97A7-4E9B-591C-E6A2F6B7FD8B}"/>
              </a:ext>
            </a:extLst>
          </p:cNvPr>
          <p:cNvSpPr/>
          <p:nvPr/>
        </p:nvSpPr>
        <p:spPr>
          <a:xfrm>
            <a:off x="9553575" y="2167367"/>
            <a:ext cx="35814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User Input Choice</a:t>
            </a:r>
          </a:p>
        </p:txBody>
      </p:sp>
      <p:cxnSp>
        <p:nvCxnSpPr>
          <p:cNvPr id="24" name="Straight Arrow Connector 23">
            <a:extLst>
              <a:ext uri="{FF2B5EF4-FFF2-40B4-BE49-F238E27FC236}">
                <a16:creationId xmlns:a16="http://schemas.microsoft.com/office/drawing/2014/main" id="{A2D1C2DF-7F45-C25C-A26D-71D880D862B1}"/>
              </a:ext>
            </a:extLst>
          </p:cNvPr>
          <p:cNvCxnSpPr>
            <a:cxnSpLocks/>
            <a:stCxn id="12" idx="2"/>
            <a:endCxn id="27" idx="0"/>
          </p:cNvCxnSpPr>
          <p:nvPr/>
        </p:nvCxnSpPr>
        <p:spPr>
          <a:xfrm>
            <a:off x="11344275" y="606225"/>
            <a:ext cx="0" cy="4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897C418-E27A-41C2-0070-999DF030D1BD}"/>
              </a:ext>
            </a:extLst>
          </p:cNvPr>
          <p:cNvSpPr/>
          <p:nvPr/>
        </p:nvSpPr>
        <p:spPr>
          <a:xfrm>
            <a:off x="9553575" y="1081996"/>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Show Menu (1 – 4)</a:t>
            </a:r>
          </a:p>
        </p:txBody>
      </p:sp>
      <p:cxnSp>
        <p:nvCxnSpPr>
          <p:cNvPr id="39" name="Straight Arrow Connector 38">
            <a:extLst>
              <a:ext uri="{FF2B5EF4-FFF2-40B4-BE49-F238E27FC236}">
                <a16:creationId xmlns:a16="http://schemas.microsoft.com/office/drawing/2014/main" id="{92387938-ED03-F64F-24F7-E84C740C32B5}"/>
              </a:ext>
            </a:extLst>
          </p:cNvPr>
          <p:cNvCxnSpPr>
            <a:stCxn id="27" idx="2"/>
            <a:endCxn id="13" idx="0"/>
          </p:cNvCxnSpPr>
          <p:nvPr/>
        </p:nvCxnSpPr>
        <p:spPr>
          <a:xfrm>
            <a:off x="11344275" y="1691596"/>
            <a:ext cx="0" cy="4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iamond 41">
            <a:extLst>
              <a:ext uri="{FF2B5EF4-FFF2-40B4-BE49-F238E27FC236}">
                <a16:creationId xmlns:a16="http://schemas.microsoft.com/office/drawing/2014/main" id="{776DF624-330D-FC89-4B58-C8A2B187AE6E}"/>
              </a:ext>
            </a:extLst>
          </p:cNvPr>
          <p:cNvSpPr/>
          <p:nvPr/>
        </p:nvSpPr>
        <p:spPr>
          <a:xfrm>
            <a:off x="9553575" y="6579368"/>
            <a:ext cx="3581400" cy="11875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Is </a:t>
            </a:r>
          </a:p>
          <a:p>
            <a:pPr algn="ctr"/>
            <a:r>
              <a:rPr lang="en-GB" dirty="0">
                <a:latin typeface="Consolas" panose="020B0609020204030204" pitchFamily="49" charset="0"/>
                <a:cs typeface="Consolas" panose="020B0609020204030204" pitchFamily="49" charset="0"/>
              </a:rPr>
              <a:t>Choice == 3</a:t>
            </a:r>
          </a:p>
        </p:txBody>
      </p:sp>
      <p:sp>
        <p:nvSpPr>
          <p:cNvPr id="43" name="Diamond 42">
            <a:extLst>
              <a:ext uri="{FF2B5EF4-FFF2-40B4-BE49-F238E27FC236}">
                <a16:creationId xmlns:a16="http://schemas.microsoft.com/office/drawing/2014/main" id="{0BBDF4D3-23ED-8A02-3735-20B623985494}"/>
              </a:ext>
            </a:extLst>
          </p:cNvPr>
          <p:cNvSpPr/>
          <p:nvPr/>
        </p:nvSpPr>
        <p:spPr>
          <a:xfrm>
            <a:off x="9553575" y="3252738"/>
            <a:ext cx="3581400" cy="11875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Is </a:t>
            </a:r>
          </a:p>
          <a:p>
            <a:pPr algn="ctr"/>
            <a:r>
              <a:rPr lang="en-GB" dirty="0">
                <a:latin typeface="Consolas" panose="020B0609020204030204" pitchFamily="49" charset="0"/>
                <a:cs typeface="Consolas" panose="020B0609020204030204" pitchFamily="49" charset="0"/>
              </a:rPr>
              <a:t>Choice == 1</a:t>
            </a:r>
          </a:p>
        </p:txBody>
      </p:sp>
      <p:sp>
        <p:nvSpPr>
          <p:cNvPr id="44" name="Diamond 43">
            <a:extLst>
              <a:ext uri="{FF2B5EF4-FFF2-40B4-BE49-F238E27FC236}">
                <a16:creationId xmlns:a16="http://schemas.microsoft.com/office/drawing/2014/main" id="{6F5AC778-B8F3-0D95-B039-6D6E706F5047}"/>
              </a:ext>
            </a:extLst>
          </p:cNvPr>
          <p:cNvSpPr/>
          <p:nvPr/>
        </p:nvSpPr>
        <p:spPr>
          <a:xfrm>
            <a:off x="9553575" y="4916053"/>
            <a:ext cx="3581400" cy="11875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Is </a:t>
            </a:r>
          </a:p>
          <a:p>
            <a:pPr algn="ctr"/>
            <a:r>
              <a:rPr lang="en-GB" dirty="0">
                <a:latin typeface="Consolas" panose="020B0609020204030204" pitchFamily="49" charset="0"/>
                <a:cs typeface="Consolas" panose="020B0609020204030204" pitchFamily="49" charset="0"/>
              </a:rPr>
              <a:t>Choice == 2</a:t>
            </a:r>
          </a:p>
        </p:txBody>
      </p:sp>
      <p:sp>
        <p:nvSpPr>
          <p:cNvPr id="45" name="Diamond 44">
            <a:extLst>
              <a:ext uri="{FF2B5EF4-FFF2-40B4-BE49-F238E27FC236}">
                <a16:creationId xmlns:a16="http://schemas.microsoft.com/office/drawing/2014/main" id="{C35B9F3C-DFD2-DF13-6430-BEF44AD683D4}"/>
              </a:ext>
            </a:extLst>
          </p:cNvPr>
          <p:cNvSpPr/>
          <p:nvPr/>
        </p:nvSpPr>
        <p:spPr>
          <a:xfrm>
            <a:off x="9553575" y="8242683"/>
            <a:ext cx="3581400" cy="11875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Is </a:t>
            </a:r>
          </a:p>
          <a:p>
            <a:pPr algn="ctr"/>
            <a:r>
              <a:rPr lang="en-GB" dirty="0">
                <a:latin typeface="Consolas" panose="020B0609020204030204" pitchFamily="49" charset="0"/>
                <a:cs typeface="Consolas" panose="020B0609020204030204" pitchFamily="49" charset="0"/>
              </a:rPr>
              <a:t>Choice == 4</a:t>
            </a:r>
          </a:p>
        </p:txBody>
      </p:sp>
      <p:sp>
        <p:nvSpPr>
          <p:cNvPr id="46" name="Rectangle 45">
            <a:extLst>
              <a:ext uri="{FF2B5EF4-FFF2-40B4-BE49-F238E27FC236}">
                <a16:creationId xmlns:a16="http://schemas.microsoft.com/office/drawing/2014/main" id="{120D570B-1391-2BBF-4941-9FD4743BE814}"/>
              </a:ext>
            </a:extLst>
          </p:cNvPr>
          <p:cNvSpPr/>
          <p:nvPr/>
        </p:nvSpPr>
        <p:spPr>
          <a:xfrm>
            <a:off x="13687425" y="3541710"/>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Show Balance</a:t>
            </a:r>
          </a:p>
        </p:txBody>
      </p:sp>
      <p:sp>
        <p:nvSpPr>
          <p:cNvPr id="47" name="Rectangle 46">
            <a:extLst>
              <a:ext uri="{FF2B5EF4-FFF2-40B4-BE49-F238E27FC236}">
                <a16:creationId xmlns:a16="http://schemas.microsoft.com/office/drawing/2014/main" id="{90324013-FB19-E041-34EA-D280669164C9}"/>
              </a:ext>
            </a:extLst>
          </p:cNvPr>
          <p:cNvSpPr/>
          <p:nvPr/>
        </p:nvSpPr>
        <p:spPr>
          <a:xfrm>
            <a:off x="13663612" y="5143500"/>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Input deposit</a:t>
            </a:r>
          </a:p>
        </p:txBody>
      </p:sp>
      <p:sp>
        <p:nvSpPr>
          <p:cNvPr id="48" name="Rectangle 47">
            <a:extLst>
              <a:ext uri="{FF2B5EF4-FFF2-40B4-BE49-F238E27FC236}">
                <a16:creationId xmlns:a16="http://schemas.microsoft.com/office/drawing/2014/main" id="{99910CF7-78B3-65DD-74A4-8C60113147B5}"/>
              </a:ext>
            </a:extLst>
          </p:cNvPr>
          <p:cNvSpPr/>
          <p:nvPr/>
        </p:nvSpPr>
        <p:spPr>
          <a:xfrm>
            <a:off x="13663612" y="6868340"/>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Input withdraw if enough</a:t>
            </a:r>
          </a:p>
        </p:txBody>
      </p:sp>
      <p:sp>
        <p:nvSpPr>
          <p:cNvPr id="49" name="Rectangle 48">
            <a:extLst>
              <a:ext uri="{FF2B5EF4-FFF2-40B4-BE49-F238E27FC236}">
                <a16:creationId xmlns:a16="http://schemas.microsoft.com/office/drawing/2014/main" id="{83B23307-982E-C188-68BB-DA4745896124}"/>
              </a:ext>
            </a:extLst>
          </p:cNvPr>
          <p:cNvSpPr/>
          <p:nvPr/>
        </p:nvSpPr>
        <p:spPr>
          <a:xfrm>
            <a:off x="13687425" y="8531655"/>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Show Error</a:t>
            </a:r>
          </a:p>
        </p:txBody>
      </p:sp>
      <p:cxnSp>
        <p:nvCxnSpPr>
          <p:cNvPr id="50" name="Straight Arrow Connector 49">
            <a:extLst>
              <a:ext uri="{FF2B5EF4-FFF2-40B4-BE49-F238E27FC236}">
                <a16:creationId xmlns:a16="http://schemas.microsoft.com/office/drawing/2014/main" id="{8397A85E-4BC9-B44E-3ECB-0A43EDC89142}"/>
              </a:ext>
            </a:extLst>
          </p:cNvPr>
          <p:cNvCxnSpPr>
            <a:cxnSpLocks/>
            <a:stCxn id="13" idx="2"/>
            <a:endCxn id="43" idx="0"/>
          </p:cNvCxnSpPr>
          <p:nvPr/>
        </p:nvCxnSpPr>
        <p:spPr>
          <a:xfrm>
            <a:off x="11344275" y="2776967"/>
            <a:ext cx="0" cy="4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CACFFE2-0379-66A2-ABE4-902A9F4E4F1D}"/>
              </a:ext>
            </a:extLst>
          </p:cNvPr>
          <p:cNvCxnSpPr>
            <a:cxnSpLocks/>
            <a:endCxn id="44" idx="0"/>
          </p:cNvCxnSpPr>
          <p:nvPr/>
        </p:nvCxnSpPr>
        <p:spPr>
          <a:xfrm>
            <a:off x="11344275" y="4440282"/>
            <a:ext cx="0" cy="4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6F35A91-2B9D-7CF1-FA64-88699652742A}"/>
              </a:ext>
            </a:extLst>
          </p:cNvPr>
          <p:cNvCxnSpPr>
            <a:cxnSpLocks/>
            <a:stCxn id="44" idx="2"/>
            <a:endCxn id="42" idx="0"/>
          </p:cNvCxnSpPr>
          <p:nvPr/>
        </p:nvCxnSpPr>
        <p:spPr>
          <a:xfrm>
            <a:off x="11344275" y="6103597"/>
            <a:ext cx="0" cy="475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D59DBC7-CC38-2522-1ABE-85E55C2F1965}"/>
              </a:ext>
            </a:extLst>
          </p:cNvPr>
          <p:cNvCxnSpPr>
            <a:cxnSpLocks/>
            <a:stCxn id="42" idx="2"/>
          </p:cNvCxnSpPr>
          <p:nvPr/>
        </p:nvCxnSpPr>
        <p:spPr>
          <a:xfrm>
            <a:off x="11344275" y="7766912"/>
            <a:ext cx="0" cy="653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4E78143-6D79-7475-E793-67244A853D87}"/>
              </a:ext>
            </a:extLst>
          </p:cNvPr>
          <p:cNvCxnSpPr>
            <a:cxnSpLocks/>
            <a:endCxn id="46" idx="1"/>
          </p:cNvCxnSpPr>
          <p:nvPr/>
        </p:nvCxnSpPr>
        <p:spPr>
          <a:xfrm>
            <a:off x="12954000" y="3846510"/>
            <a:ext cx="733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7" name="Straight Arrow Connector 1026">
            <a:extLst>
              <a:ext uri="{FF2B5EF4-FFF2-40B4-BE49-F238E27FC236}">
                <a16:creationId xmlns:a16="http://schemas.microsoft.com/office/drawing/2014/main" id="{A75C2CDD-2547-C9BB-9C59-C441C51A9F9C}"/>
              </a:ext>
            </a:extLst>
          </p:cNvPr>
          <p:cNvCxnSpPr>
            <a:cxnSpLocks/>
            <a:stCxn id="44" idx="3"/>
            <a:endCxn id="47" idx="1"/>
          </p:cNvCxnSpPr>
          <p:nvPr/>
        </p:nvCxnSpPr>
        <p:spPr>
          <a:xfrm flipV="1">
            <a:off x="13134975" y="5448300"/>
            <a:ext cx="528637" cy="61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0" name="Straight Arrow Connector 1029">
            <a:extLst>
              <a:ext uri="{FF2B5EF4-FFF2-40B4-BE49-F238E27FC236}">
                <a16:creationId xmlns:a16="http://schemas.microsoft.com/office/drawing/2014/main" id="{4790FE96-031F-A327-04CA-E8CBD665B676}"/>
              </a:ext>
            </a:extLst>
          </p:cNvPr>
          <p:cNvCxnSpPr>
            <a:cxnSpLocks/>
            <a:stCxn id="42" idx="3"/>
          </p:cNvCxnSpPr>
          <p:nvPr/>
        </p:nvCxnSpPr>
        <p:spPr>
          <a:xfrm flipV="1">
            <a:off x="13134975" y="7157312"/>
            <a:ext cx="561975" cy="1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B3A3000C-6A89-2EDC-7195-4C20D21A8917}"/>
              </a:ext>
            </a:extLst>
          </p:cNvPr>
          <p:cNvCxnSpPr>
            <a:cxnSpLocks/>
            <a:stCxn id="45" idx="3"/>
            <a:endCxn id="49" idx="1"/>
          </p:cNvCxnSpPr>
          <p:nvPr/>
        </p:nvCxnSpPr>
        <p:spPr>
          <a:xfrm>
            <a:off x="13134975" y="8836455"/>
            <a:ext cx="552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5798B9E-ACA6-F2AF-3704-D66557CE7BE0}"/>
              </a:ext>
            </a:extLst>
          </p:cNvPr>
          <p:cNvCxnSpPr>
            <a:cxnSpLocks/>
            <a:stCxn id="45" idx="2"/>
            <a:endCxn id="11" idx="0"/>
          </p:cNvCxnSpPr>
          <p:nvPr/>
        </p:nvCxnSpPr>
        <p:spPr>
          <a:xfrm>
            <a:off x="11344275" y="9430227"/>
            <a:ext cx="0" cy="47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0E92108-EB71-7979-FD05-0291624844EF}"/>
              </a:ext>
            </a:extLst>
          </p:cNvPr>
          <p:cNvCxnSpPr>
            <a:stCxn id="46" idx="3"/>
            <a:endCxn id="27" idx="3"/>
          </p:cNvCxnSpPr>
          <p:nvPr/>
        </p:nvCxnSpPr>
        <p:spPr>
          <a:xfrm flipH="1" flipV="1">
            <a:off x="13134975" y="1386796"/>
            <a:ext cx="4133850" cy="2459714"/>
          </a:xfrm>
          <a:prstGeom prst="bentConnector3">
            <a:avLst>
              <a:gd name="adj1" fmla="val -55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9" name="Connector: Elbow 1048">
            <a:extLst>
              <a:ext uri="{FF2B5EF4-FFF2-40B4-BE49-F238E27FC236}">
                <a16:creationId xmlns:a16="http://schemas.microsoft.com/office/drawing/2014/main" id="{EB37014E-EA3F-AC82-0FC6-81D8BEAA8872}"/>
              </a:ext>
            </a:extLst>
          </p:cNvPr>
          <p:cNvCxnSpPr>
            <a:stCxn id="47" idx="3"/>
          </p:cNvCxnSpPr>
          <p:nvPr/>
        </p:nvCxnSpPr>
        <p:spPr>
          <a:xfrm flipH="1" flipV="1">
            <a:off x="12954000" y="1386796"/>
            <a:ext cx="4291012" cy="4061504"/>
          </a:xfrm>
          <a:prstGeom prst="bentConnector3">
            <a:avLst>
              <a:gd name="adj1" fmla="val -83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2" name="Connector: Elbow 1051">
            <a:extLst>
              <a:ext uri="{FF2B5EF4-FFF2-40B4-BE49-F238E27FC236}">
                <a16:creationId xmlns:a16="http://schemas.microsoft.com/office/drawing/2014/main" id="{3C642E2F-EE59-0F7D-629B-DB3566339A15}"/>
              </a:ext>
            </a:extLst>
          </p:cNvPr>
          <p:cNvCxnSpPr>
            <a:stCxn id="48" idx="3"/>
            <a:endCxn id="27" idx="3"/>
          </p:cNvCxnSpPr>
          <p:nvPr/>
        </p:nvCxnSpPr>
        <p:spPr>
          <a:xfrm flipH="1" flipV="1">
            <a:off x="13134975" y="1386796"/>
            <a:ext cx="4110037" cy="5786344"/>
          </a:xfrm>
          <a:prstGeom prst="bentConnector3">
            <a:avLst>
              <a:gd name="adj1" fmla="val -118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5" name="Connector: Elbow 1054">
            <a:extLst>
              <a:ext uri="{FF2B5EF4-FFF2-40B4-BE49-F238E27FC236}">
                <a16:creationId xmlns:a16="http://schemas.microsoft.com/office/drawing/2014/main" id="{769934C6-5CB5-85B0-102A-97494DED6581}"/>
              </a:ext>
            </a:extLst>
          </p:cNvPr>
          <p:cNvCxnSpPr>
            <a:stCxn id="49" idx="3"/>
            <a:endCxn id="27" idx="3"/>
          </p:cNvCxnSpPr>
          <p:nvPr/>
        </p:nvCxnSpPr>
        <p:spPr>
          <a:xfrm flipH="1" flipV="1">
            <a:off x="13134975" y="1386796"/>
            <a:ext cx="4133850" cy="7449659"/>
          </a:xfrm>
          <a:prstGeom prst="bentConnector3">
            <a:avLst>
              <a:gd name="adj1" fmla="val -138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57" name="TextBox 1056">
            <a:extLst>
              <a:ext uri="{FF2B5EF4-FFF2-40B4-BE49-F238E27FC236}">
                <a16:creationId xmlns:a16="http://schemas.microsoft.com/office/drawing/2014/main" id="{A4BA0181-FC12-4145-7451-B0AA38B8FFCB}"/>
              </a:ext>
            </a:extLst>
          </p:cNvPr>
          <p:cNvSpPr txBox="1"/>
          <p:nvPr/>
        </p:nvSpPr>
        <p:spPr>
          <a:xfrm>
            <a:off x="11506585" y="9405934"/>
            <a:ext cx="485518" cy="369332"/>
          </a:xfrm>
          <a:prstGeom prst="rect">
            <a:avLst/>
          </a:prstGeom>
          <a:noFill/>
        </p:spPr>
        <p:txBody>
          <a:bodyPr wrap="none" rtlCol="0">
            <a:spAutoFit/>
          </a:bodyPr>
          <a:lstStyle/>
          <a:p>
            <a:r>
              <a:rPr lang="en-US" dirty="0"/>
              <a:t>Yes</a:t>
            </a:r>
            <a:endParaRPr lang="en-SG" dirty="0"/>
          </a:p>
        </p:txBody>
      </p:sp>
      <p:sp>
        <p:nvSpPr>
          <p:cNvPr id="1058" name="TextBox 1057">
            <a:extLst>
              <a:ext uri="{FF2B5EF4-FFF2-40B4-BE49-F238E27FC236}">
                <a16:creationId xmlns:a16="http://schemas.microsoft.com/office/drawing/2014/main" id="{11FA7653-5A16-50A5-7551-89AD07D0E634}"/>
              </a:ext>
            </a:extLst>
          </p:cNvPr>
          <p:cNvSpPr txBox="1"/>
          <p:nvPr/>
        </p:nvSpPr>
        <p:spPr>
          <a:xfrm>
            <a:off x="13111162" y="3444912"/>
            <a:ext cx="485518" cy="369332"/>
          </a:xfrm>
          <a:prstGeom prst="rect">
            <a:avLst/>
          </a:prstGeom>
          <a:noFill/>
        </p:spPr>
        <p:txBody>
          <a:bodyPr wrap="none" rtlCol="0">
            <a:spAutoFit/>
          </a:bodyPr>
          <a:lstStyle/>
          <a:p>
            <a:r>
              <a:rPr lang="en-US" dirty="0"/>
              <a:t>Yes</a:t>
            </a:r>
            <a:endParaRPr lang="en-SG" dirty="0"/>
          </a:p>
        </p:txBody>
      </p:sp>
      <p:sp>
        <p:nvSpPr>
          <p:cNvPr id="1059" name="TextBox 1058">
            <a:extLst>
              <a:ext uri="{FF2B5EF4-FFF2-40B4-BE49-F238E27FC236}">
                <a16:creationId xmlns:a16="http://schemas.microsoft.com/office/drawing/2014/main" id="{0BE046FA-CC1C-1BE1-7A07-753F9A2BA636}"/>
              </a:ext>
            </a:extLst>
          </p:cNvPr>
          <p:cNvSpPr txBox="1"/>
          <p:nvPr/>
        </p:nvSpPr>
        <p:spPr>
          <a:xfrm>
            <a:off x="13101894" y="5111234"/>
            <a:ext cx="485518" cy="369332"/>
          </a:xfrm>
          <a:prstGeom prst="rect">
            <a:avLst/>
          </a:prstGeom>
          <a:noFill/>
        </p:spPr>
        <p:txBody>
          <a:bodyPr wrap="none" rtlCol="0">
            <a:spAutoFit/>
          </a:bodyPr>
          <a:lstStyle/>
          <a:p>
            <a:r>
              <a:rPr lang="en-US" dirty="0"/>
              <a:t>Yes</a:t>
            </a:r>
            <a:endParaRPr lang="en-SG" dirty="0"/>
          </a:p>
        </p:txBody>
      </p:sp>
      <p:sp>
        <p:nvSpPr>
          <p:cNvPr id="1060" name="TextBox 1059">
            <a:extLst>
              <a:ext uri="{FF2B5EF4-FFF2-40B4-BE49-F238E27FC236}">
                <a16:creationId xmlns:a16="http://schemas.microsoft.com/office/drawing/2014/main" id="{31ECDB67-4C0C-198E-36E4-9AE8280E847F}"/>
              </a:ext>
            </a:extLst>
          </p:cNvPr>
          <p:cNvSpPr txBox="1"/>
          <p:nvPr/>
        </p:nvSpPr>
        <p:spPr>
          <a:xfrm>
            <a:off x="13087607" y="6812649"/>
            <a:ext cx="485518" cy="369332"/>
          </a:xfrm>
          <a:prstGeom prst="rect">
            <a:avLst/>
          </a:prstGeom>
          <a:noFill/>
        </p:spPr>
        <p:txBody>
          <a:bodyPr wrap="none" rtlCol="0">
            <a:spAutoFit/>
          </a:bodyPr>
          <a:lstStyle/>
          <a:p>
            <a:r>
              <a:rPr lang="en-US" dirty="0"/>
              <a:t>Yes</a:t>
            </a:r>
            <a:endParaRPr lang="en-SG" dirty="0"/>
          </a:p>
        </p:txBody>
      </p:sp>
      <p:sp>
        <p:nvSpPr>
          <p:cNvPr id="1061" name="TextBox 1060">
            <a:extLst>
              <a:ext uri="{FF2B5EF4-FFF2-40B4-BE49-F238E27FC236}">
                <a16:creationId xmlns:a16="http://schemas.microsoft.com/office/drawing/2014/main" id="{BF91EA54-9A95-B73D-BE15-C6B09211C4BF}"/>
              </a:ext>
            </a:extLst>
          </p:cNvPr>
          <p:cNvSpPr txBox="1"/>
          <p:nvPr/>
        </p:nvSpPr>
        <p:spPr>
          <a:xfrm>
            <a:off x="11371225" y="4546721"/>
            <a:ext cx="455574" cy="369332"/>
          </a:xfrm>
          <a:prstGeom prst="rect">
            <a:avLst/>
          </a:prstGeom>
          <a:noFill/>
        </p:spPr>
        <p:txBody>
          <a:bodyPr wrap="none" rtlCol="0">
            <a:spAutoFit/>
          </a:bodyPr>
          <a:lstStyle/>
          <a:p>
            <a:r>
              <a:rPr lang="en-US" dirty="0"/>
              <a:t>No</a:t>
            </a:r>
            <a:endParaRPr lang="en-SG" dirty="0"/>
          </a:p>
        </p:txBody>
      </p:sp>
      <p:sp>
        <p:nvSpPr>
          <p:cNvPr id="1062" name="TextBox 1061">
            <a:extLst>
              <a:ext uri="{FF2B5EF4-FFF2-40B4-BE49-F238E27FC236}">
                <a16:creationId xmlns:a16="http://schemas.microsoft.com/office/drawing/2014/main" id="{16F89F15-9004-86C8-DD5C-314A80DB4FAF}"/>
              </a:ext>
            </a:extLst>
          </p:cNvPr>
          <p:cNvSpPr txBox="1"/>
          <p:nvPr/>
        </p:nvSpPr>
        <p:spPr>
          <a:xfrm>
            <a:off x="13068557" y="8401527"/>
            <a:ext cx="455574" cy="369332"/>
          </a:xfrm>
          <a:prstGeom prst="rect">
            <a:avLst/>
          </a:prstGeom>
          <a:noFill/>
        </p:spPr>
        <p:txBody>
          <a:bodyPr wrap="none" rtlCol="0">
            <a:spAutoFit/>
          </a:bodyPr>
          <a:lstStyle/>
          <a:p>
            <a:r>
              <a:rPr lang="en-US" dirty="0"/>
              <a:t>No</a:t>
            </a:r>
            <a:endParaRPr lang="en-SG" dirty="0"/>
          </a:p>
        </p:txBody>
      </p:sp>
      <p:sp>
        <p:nvSpPr>
          <p:cNvPr id="1063" name="TextBox 1062">
            <a:extLst>
              <a:ext uri="{FF2B5EF4-FFF2-40B4-BE49-F238E27FC236}">
                <a16:creationId xmlns:a16="http://schemas.microsoft.com/office/drawing/2014/main" id="{A76F85CB-01F5-79C0-C515-8D89552A8C66}"/>
              </a:ext>
            </a:extLst>
          </p:cNvPr>
          <p:cNvSpPr txBox="1"/>
          <p:nvPr/>
        </p:nvSpPr>
        <p:spPr>
          <a:xfrm>
            <a:off x="11333381" y="6153363"/>
            <a:ext cx="455574" cy="369332"/>
          </a:xfrm>
          <a:prstGeom prst="rect">
            <a:avLst/>
          </a:prstGeom>
          <a:noFill/>
        </p:spPr>
        <p:txBody>
          <a:bodyPr wrap="none" rtlCol="0">
            <a:spAutoFit/>
          </a:bodyPr>
          <a:lstStyle/>
          <a:p>
            <a:r>
              <a:rPr lang="en-US" dirty="0"/>
              <a:t>No</a:t>
            </a:r>
            <a:endParaRPr lang="en-SG" dirty="0"/>
          </a:p>
        </p:txBody>
      </p:sp>
      <p:sp>
        <p:nvSpPr>
          <p:cNvPr id="2" name="TextBox 1">
            <a:extLst>
              <a:ext uri="{FF2B5EF4-FFF2-40B4-BE49-F238E27FC236}">
                <a16:creationId xmlns:a16="http://schemas.microsoft.com/office/drawing/2014/main" id="{9287F57A-E75F-7B7A-2C14-6F13FD52226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3" name="Group 3">
            <a:extLst>
              <a:ext uri="{FF2B5EF4-FFF2-40B4-BE49-F238E27FC236}">
                <a16:creationId xmlns:a16="http://schemas.microsoft.com/office/drawing/2014/main" id="{8074A04D-E453-1F20-C1BC-74EC3675B770}"/>
              </a:ext>
            </a:extLst>
          </p:cNvPr>
          <p:cNvGrpSpPr/>
          <p:nvPr/>
        </p:nvGrpSpPr>
        <p:grpSpPr>
          <a:xfrm>
            <a:off x="16346940" y="8545760"/>
            <a:ext cx="831328" cy="1826965"/>
            <a:chOff x="0" y="0"/>
            <a:chExt cx="1045580" cy="2297816"/>
          </a:xfrm>
        </p:grpSpPr>
        <p:sp>
          <p:nvSpPr>
            <p:cNvPr id="6" name="Freeform 4">
              <a:extLst>
                <a:ext uri="{FF2B5EF4-FFF2-40B4-BE49-F238E27FC236}">
                  <a16:creationId xmlns:a16="http://schemas.microsoft.com/office/drawing/2014/main" id="{2BEF6941-E82E-F07E-A2D3-20151A44F886}"/>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10" name="TextBox 9">
            <a:extLst>
              <a:ext uri="{FF2B5EF4-FFF2-40B4-BE49-F238E27FC236}">
                <a16:creationId xmlns:a16="http://schemas.microsoft.com/office/drawing/2014/main" id="{1A1D08C7-D679-5EA1-0E78-7B9081426AE9}"/>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25</a:t>
            </a:r>
          </a:p>
        </p:txBody>
      </p:sp>
    </p:spTree>
    <p:extLst>
      <p:ext uri="{BB962C8B-B14F-4D97-AF65-F5344CB8AC3E}">
        <p14:creationId xmlns:p14="http://schemas.microsoft.com/office/powerpoint/2010/main" val="779571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8B085-5E4B-9AA5-8435-8048EDC0E7D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9B6951A-8D7F-979B-C8DD-651BEAEC5C52}"/>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1F7153C5-2002-A2E2-049A-CE1AA45E7101}"/>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30ED8991-C33E-AC4B-E372-4248DD3ECD9D}"/>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 Else, While Loop</a:t>
            </a:r>
          </a:p>
        </p:txBody>
      </p:sp>
      <p:sp>
        <p:nvSpPr>
          <p:cNvPr id="6" name="TextBox 5">
            <a:extLst>
              <a:ext uri="{FF2B5EF4-FFF2-40B4-BE49-F238E27FC236}">
                <a16:creationId xmlns:a16="http://schemas.microsoft.com/office/drawing/2014/main" id="{BCAE1DB7-9E1B-EC50-0A07-D80BE02CB339}"/>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868E737E-83CC-D124-1A63-F05996FE65D9}"/>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26</a:t>
            </a:r>
          </a:p>
        </p:txBody>
      </p:sp>
      <p:sp>
        <p:nvSpPr>
          <p:cNvPr id="11" name="TextBox 8">
            <a:extLst>
              <a:ext uri="{FF2B5EF4-FFF2-40B4-BE49-F238E27FC236}">
                <a16:creationId xmlns:a16="http://schemas.microsoft.com/office/drawing/2014/main" id="{6E7922F2-0A8F-B623-0F2E-A4AB9EA7AC69}"/>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8AA5D3AA-08EC-D2A2-FBAA-F29142C3AC46}"/>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B115D6D0-24BE-045C-CCE3-461437A4CFB5}"/>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 Simple ATM Simulation</a:t>
              </a:r>
            </a:p>
          </p:txBody>
        </p:sp>
        <p:sp>
          <p:nvSpPr>
            <p:cNvPr id="21" name="TextBox 20">
              <a:extLst>
                <a:ext uri="{FF2B5EF4-FFF2-40B4-BE49-F238E27FC236}">
                  <a16:creationId xmlns:a16="http://schemas.microsoft.com/office/drawing/2014/main" id="{1AD0F9FF-2EDD-ACCA-5EF6-F734E08B4CB1}"/>
                </a:ext>
              </a:extLst>
            </p:cNvPr>
            <p:cNvSpPr txBox="1"/>
            <p:nvPr/>
          </p:nvSpPr>
          <p:spPr>
            <a:xfrm>
              <a:off x="1288900" y="5341084"/>
              <a:ext cx="14332100" cy="6710620"/>
            </a:xfrm>
            <a:prstGeom prst="rect">
              <a:avLst/>
            </a:prstGeom>
            <a:noFill/>
          </p:spPr>
          <p:txBody>
            <a:bodyPr wrap="square" rtlCol="0">
              <a:spAutoFit/>
            </a:bodyPr>
            <a:lstStyle/>
            <a:p>
              <a:pPr>
                <a:lnSpc>
                  <a:spcPct val="150000"/>
                </a:lnSpc>
                <a:buNone/>
              </a:pPr>
              <a:r>
                <a:rPr lang="en-US" sz="1200" b="0" dirty="0">
                  <a:solidFill>
                    <a:srgbClr val="CCCCCC"/>
                  </a:solidFill>
                  <a:effectLst/>
                  <a:latin typeface="Consolas" panose="020B0609020204030204" pitchFamily="49" charset="0"/>
                </a:rPr>
                <a:t>balance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100</a:t>
              </a:r>
              <a:endParaRPr lang="en-US" sz="1200" b="0" dirty="0">
                <a:solidFill>
                  <a:srgbClr val="CCCCCC"/>
                </a:solidFill>
                <a:effectLst/>
                <a:latin typeface="Consolas" panose="020B0609020204030204" pitchFamily="49" charset="0"/>
              </a:endParaRPr>
            </a:p>
            <a:p>
              <a:pPr>
                <a:lnSpc>
                  <a:spcPct val="150000"/>
                </a:lnSpc>
                <a:buNone/>
              </a:pPr>
              <a:br>
                <a:rPr lang="en-US" sz="1200" b="0" dirty="0">
                  <a:solidFill>
                    <a:srgbClr val="CCCCCC"/>
                  </a:solidFill>
                  <a:effectLst/>
                  <a:latin typeface="Consolas" panose="020B0609020204030204" pitchFamily="49" charset="0"/>
                </a:rPr>
              </a:br>
              <a:r>
                <a:rPr lang="en-US" sz="1200" b="0" dirty="0">
                  <a:solidFill>
                    <a:srgbClr val="C586C0"/>
                  </a:solidFill>
                  <a:effectLst/>
                  <a:latin typeface="Consolas" panose="020B0609020204030204" pitchFamily="49" charset="0"/>
                </a:rPr>
                <a:t>while</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1. Check Balance</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2. Deposit</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3. Withdraw</a:t>
              </a:r>
              <a:r>
                <a:rPr lang="en-US" sz="1200" b="0" dirty="0">
                  <a:solidFill>
                    <a:srgbClr val="D7BA7D"/>
                  </a:solidFill>
                  <a:effectLst/>
                  <a:latin typeface="Consolas" panose="020B0609020204030204" pitchFamily="49" charset="0"/>
                </a:rPr>
                <a:t>\n</a:t>
              </a:r>
              <a:r>
                <a:rPr lang="en-US" sz="1200" b="0" dirty="0">
                  <a:solidFill>
                    <a:srgbClr val="CE9178"/>
                  </a:solidFill>
                  <a:effectLst/>
                  <a:latin typeface="Consolas" panose="020B0609020204030204" pitchFamily="49" charset="0"/>
                </a:rPr>
                <a:t>4. Exit"</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choice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input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"Choose an option: "</a:t>
              </a:r>
              <a:r>
                <a:rPr lang="en-US" sz="1200" b="0" dirty="0">
                  <a:solidFill>
                    <a:srgbClr val="CCCCCC"/>
                  </a:solidFill>
                  <a:effectLst/>
                  <a:latin typeface="Consolas" panose="020B0609020204030204" pitchFamily="49" charset="0"/>
                </a:rPr>
                <a:t>)</a:t>
              </a:r>
            </a:p>
            <a:p>
              <a:pPr>
                <a:lnSpc>
                  <a:spcPct val="150000"/>
                </a:lnSpc>
                <a:buNone/>
              </a:pP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choice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"1"</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"Balance: $"</a:t>
              </a:r>
              <a:r>
                <a:rPr lang="en-US" sz="1200" b="0" dirty="0">
                  <a:solidFill>
                    <a:srgbClr val="CCCCCC"/>
                  </a:solidFill>
                  <a:effectLst/>
                  <a:latin typeface="Consolas" panose="020B0609020204030204" pitchFamily="49" charset="0"/>
                </a:rPr>
                <a:t>, balance)</a:t>
              </a:r>
            </a:p>
            <a:p>
              <a:pPr>
                <a:lnSpc>
                  <a:spcPct val="150000"/>
                </a:lnSpc>
                <a:buNone/>
              </a:pPr>
              <a:r>
                <a:rPr lang="en-US" sz="1200" b="0" dirty="0">
                  <a:solidFill>
                    <a:srgbClr val="CCCCCC"/>
                  </a:solidFill>
                  <a:effectLst/>
                  <a:latin typeface="Consolas" panose="020B0609020204030204" pitchFamily="49" charset="0"/>
                </a:rPr>
                <a:t>    </a:t>
              </a:r>
              <a:r>
                <a:rPr lang="en-US" sz="1200" b="0" dirty="0" err="1">
                  <a:solidFill>
                    <a:srgbClr val="C586C0"/>
                  </a:solidFill>
                  <a:effectLst/>
                  <a:latin typeface="Consolas" panose="020B0609020204030204" pitchFamily="49" charset="0"/>
                </a:rPr>
                <a:t>elif</a:t>
              </a:r>
              <a:r>
                <a:rPr lang="en-US" sz="1200" b="0" dirty="0">
                  <a:solidFill>
                    <a:srgbClr val="CCCCCC"/>
                  </a:solidFill>
                  <a:effectLst/>
                  <a:latin typeface="Consolas" panose="020B0609020204030204" pitchFamily="49" charset="0"/>
                </a:rPr>
                <a:t> choice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"2"</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amount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input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"Deposit amount: "</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balance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amount</a:t>
              </a:r>
            </a:p>
            <a:p>
              <a:pPr>
                <a:lnSpc>
                  <a:spcPct val="150000"/>
                </a:lnSpc>
                <a:buNone/>
              </a:pPr>
              <a:r>
                <a:rPr lang="en-US" sz="1200" b="0" dirty="0">
                  <a:solidFill>
                    <a:srgbClr val="CCCCCC"/>
                  </a:solidFill>
                  <a:effectLst/>
                  <a:latin typeface="Consolas" panose="020B0609020204030204" pitchFamily="49" charset="0"/>
                </a:rPr>
                <a:t>    </a:t>
              </a:r>
              <a:r>
                <a:rPr lang="en-US" sz="1200" b="0" dirty="0" err="1">
                  <a:solidFill>
                    <a:srgbClr val="C586C0"/>
                  </a:solidFill>
                  <a:effectLst/>
                  <a:latin typeface="Consolas" panose="020B0609020204030204" pitchFamily="49" charset="0"/>
                </a:rPr>
                <a:t>elif</a:t>
              </a:r>
              <a:r>
                <a:rPr lang="en-US" sz="1200" b="0" dirty="0">
                  <a:solidFill>
                    <a:srgbClr val="CCCCCC"/>
                  </a:solidFill>
                  <a:effectLst/>
                  <a:latin typeface="Consolas" panose="020B0609020204030204" pitchFamily="49" charset="0"/>
                </a:rPr>
                <a:t> choice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"3"</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amount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int</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input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"Withdraw amount: "</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amount </a:t>
              </a:r>
              <a:r>
                <a:rPr lang="en-US" sz="1200" b="0" dirty="0">
                  <a:solidFill>
                    <a:srgbClr val="D4D4D4"/>
                  </a:solidFill>
                  <a:effectLst/>
                  <a:latin typeface="Consolas" panose="020B0609020204030204" pitchFamily="49" charset="0"/>
                </a:rPr>
                <a:t>&lt;=</a:t>
              </a:r>
              <a:r>
                <a:rPr lang="en-US" sz="1200" b="0" dirty="0">
                  <a:solidFill>
                    <a:srgbClr val="CCCCCC"/>
                  </a:solidFill>
                  <a:effectLst/>
                  <a:latin typeface="Consolas" panose="020B0609020204030204" pitchFamily="49" charset="0"/>
                </a:rPr>
                <a:t> balance:</a:t>
              </a:r>
            </a:p>
            <a:p>
              <a:pPr>
                <a:lnSpc>
                  <a:spcPct val="150000"/>
                </a:lnSpc>
                <a:buNone/>
              </a:pPr>
              <a:r>
                <a:rPr lang="en-US" sz="1200" b="0" dirty="0">
                  <a:solidFill>
                    <a:srgbClr val="CCCCCC"/>
                  </a:solidFill>
                  <a:effectLst/>
                  <a:latin typeface="Consolas" panose="020B0609020204030204" pitchFamily="49" charset="0"/>
                </a:rPr>
                <a:t>            balance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amount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"Not enough money!"</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err="1">
                  <a:solidFill>
                    <a:srgbClr val="C586C0"/>
                  </a:solidFill>
                  <a:effectLst/>
                  <a:latin typeface="Consolas" panose="020B0609020204030204" pitchFamily="49" charset="0"/>
                </a:rPr>
                <a:t>elif</a:t>
              </a:r>
              <a:r>
                <a:rPr lang="en-US" sz="1200" b="0" dirty="0">
                  <a:solidFill>
                    <a:srgbClr val="CCCCCC"/>
                  </a:solidFill>
                  <a:effectLst/>
                  <a:latin typeface="Consolas" panose="020B0609020204030204" pitchFamily="49" charset="0"/>
                </a:rPr>
                <a:t> choice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CE9178"/>
                  </a:solidFill>
                  <a:effectLst/>
                  <a:latin typeface="Consolas" panose="020B0609020204030204" pitchFamily="49" charset="0"/>
                </a:rPr>
                <a:t>"4"</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"Goodbye!"</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break</a:t>
              </a:r>
              <a:endParaRPr lang="en-US" sz="1200" b="0" dirty="0">
                <a:solidFill>
                  <a:srgbClr val="CCCCCC"/>
                </a:solidFill>
                <a:effectLst/>
                <a:latin typeface="Consolas" panose="020B0609020204030204" pitchFamily="49" charset="0"/>
              </a:endParaRP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else</a:t>
              </a:r>
              <a:r>
                <a:rPr lang="en-US" sz="1200" b="0" dirty="0">
                  <a:solidFill>
                    <a:srgbClr val="CCCCCC"/>
                  </a:solidFill>
                  <a:effectLst/>
                  <a:latin typeface="Consolas" panose="020B0609020204030204" pitchFamily="49" charset="0"/>
                </a:rPr>
                <a:t>:</a:t>
              </a:r>
            </a:p>
            <a:p>
              <a:pPr>
                <a:lnSpc>
                  <a:spcPct val="150000"/>
                </a:lnSpc>
                <a:buNone/>
              </a:pP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print</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"Invalid choice."</a:t>
              </a:r>
              <a:r>
                <a:rPr lang="en-US" sz="1200" b="0" dirty="0">
                  <a:solidFill>
                    <a:srgbClr val="CCCCCC"/>
                  </a:solidFill>
                  <a:effectLst/>
                  <a:latin typeface="Consolas" panose="020B0609020204030204" pitchFamily="49" charset="0"/>
                </a:rPr>
                <a:t>)</a:t>
              </a:r>
            </a:p>
            <a:p>
              <a:pPr>
                <a:lnSpc>
                  <a:spcPct val="150000"/>
                </a:lnSpc>
              </a:pPr>
              <a:br>
                <a:rPr lang="en-US" sz="1200" b="0" dirty="0">
                  <a:solidFill>
                    <a:srgbClr val="CCCCCC"/>
                  </a:solidFill>
                  <a:effectLst/>
                  <a:latin typeface="Consolas" panose="020B0609020204030204" pitchFamily="49" charset="0"/>
                </a:rPr>
              </a:br>
              <a:endParaRPr lang="en-US" sz="1200" b="0" dirty="0">
                <a:solidFill>
                  <a:srgbClr val="CCCCCC"/>
                </a:solidFill>
                <a:effectLst/>
                <a:latin typeface="Consolas" panose="020B0609020204030204" pitchFamily="49" charset="0"/>
              </a:endParaRPr>
            </a:p>
          </p:txBody>
        </p:sp>
      </p:grpSp>
    </p:spTree>
    <p:extLst>
      <p:ext uri="{BB962C8B-B14F-4D97-AF65-F5344CB8AC3E}">
        <p14:creationId xmlns:p14="http://schemas.microsoft.com/office/powerpoint/2010/main" val="289619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DD772-BF72-5550-42D5-EE7AF2E3F8F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2BE408C-BB41-A104-42FF-37FD1542EF5B}"/>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F1F9131C-E5CE-576D-6288-B2BE95AA6575}"/>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657BF712-E253-4173-E274-29574B0E3FBC}"/>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 Else, For Loop </a:t>
            </a:r>
          </a:p>
        </p:txBody>
      </p:sp>
      <p:sp>
        <p:nvSpPr>
          <p:cNvPr id="6" name="TextBox 5">
            <a:extLst>
              <a:ext uri="{FF2B5EF4-FFF2-40B4-BE49-F238E27FC236}">
                <a16:creationId xmlns:a16="http://schemas.microsoft.com/office/drawing/2014/main" id="{648E0E36-6FF8-2AF0-6B0A-853C0A2240EA}"/>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9B3CC38-4B5B-0B30-6072-8C1012FE737C}"/>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27</a:t>
            </a:r>
          </a:p>
        </p:txBody>
      </p:sp>
      <p:grpSp>
        <p:nvGrpSpPr>
          <p:cNvPr id="15" name="Group 14">
            <a:extLst>
              <a:ext uri="{FF2B5EF4-FFF2-40B4-BE49-F238E27FC236}">
                <a16:creationId xmlns:a16="http://schemas.microsoft.com/office/drawing/2014/main" id="{6C47EF50-4F2A-B6C0-2690-A75DB9CE3E34}"/>
              </a:ext>
            </a:extLst>
          </p:cNvPr>
          <p:cNvGrpSpPr/>
          <p:nvPr/>
        </p:nvGrpSpPr>
        <p:grpSpPr>
          <a:xfrm>
            <a:off x="1028699" y="2196155"/>
            <a:ext cx="14896527" cy="6349605"/>
            <a:chOff x="1028700" y="2196154"/>
            <a:chExt cx="14896527" cy="6349605"/>
          </a:xfrm>
        </p:grpSpPr>
        <p:sp>
          <p:nvSpPr>
            <p:cNvPr id="14" name="Rectangle 13">
              <a:extLst>
                <a:ext uri="{FF2B5EF4-FFF2-40B4-BE49-F238E27FC236}">
                  <a16:creationId xmlns:a16="http://schemas.microsoft.com/office/drawing/2014/main" id="{28262F85-5F54-4663-BDF9-282B17DD3519}"/>
                </a:ext>
              </a:extLst>
            </p:cNvPr>
            <p:cNvSpPr/>
            <p:nvPr/>
          </p:nvSpPr>
          <p:spPr>
            <a:xfrm>
              <a:off x="1028700" y="2196154"/>
              <a:ext cx="14896527" cy="6349605"/>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Password Strength Checker</a:t>
              </a:r>
            </a:p>
          </p:txBody>
        </p:sp>
        <p:sp>
          <p:nvSpPr>
            <p:cNvPr id="11" name="TextBox 10">
              <a:extLst>
                <a:ext uri="{FF2B5EF4-FFF2-40B4-BE49-F238E27FC236}">
                  <a16:creationId xmlns:a16="http://schemas.microsoft.com/office/drawing/2014/main" id="{9B5613EA-5DFB-F6FC-C1F0-C4C24C3213A4}"/>
                </a:ext>
              </a:extLst>
            </p:cNvPr>
            <p:cNvSpPr txBox="1"/>
            <p:nvPr/>
          </p:nvSpPr>
          <p:spPr>
            <a:xfrm>
              <a:off x="1288900" y="2914863"/>
              <a:ext cx="14332100" cy="1433726"/>
            </a:xfrm>
            <a:prstGeom prst="rect">
              <a:avLst/>
            </a:prstGeom>
            <a:noFill/>
          </p:spPr>
          <p:txBody>
            <a:bodyPr wrap="square" rtlCol="0">
              <a:spAutoFit/>
            </a:bodyPr>
            <a:lstStyle/>
            <a:p>
              <a:pPr>
                <a:lnSpc>
                  <a:spcPct val="150000"/>
                </a:lnSpc>
              </a:pPr>
              <a:r>
                <a:rPr lang="en-US" sz="2000" i="0" dirty="0">
                  <a:solidFill>
                    <a:schemeClr val="bg1"/>
                  </a:solidFill>
                  <a:effectLst/>
                  <a:latin typeface="Poppins" pitchFamily="2" charset="77"/>
                  <a:cs typeface="Poppins" pitchFamily="2" charset="77"/>
                </a:rPr>
                <a:t>A program that checks if a password has letters, numbers, and is at least 8 characters long.</a:t>
              </a:r>
            </a:p>
            <a:p>
              <a:pPr>
                <a:lnSpc>
                  <a:spcPct val="150000"/>
                </a:lnSpc>
              </a:pPr>
              <a:endParaRPr lang="en-US" sz="2000" dirty="0">
                <a:solidFill>
                  <a:schemeClr val="bg1"/>
                </a:solidFill>
                <a:latin typeface="Poppins" pitchFamily="2" charset="77"/>
                <a:cs typeface="Poppins" pitchFamily="2" charset="77"/>
              </a:endParaRPr>
            </a:p>
            <a:p>
              <a:pPr>
                <a:lnSpc>
                  <a:spcPct val="150000"/>
                </a:lnSpc>
              </a:pPr>
              <a:r>
                <a:rPr lang="en-US" sz="2000" dirty="0">
                  <a:solidFill>
                    <a:schemeClr val="bg1"/>
                  </a:solidFill>
                  <a:latin typeface="Poppins" pitchFamily="2" charset="77"/>
                  <a:cs typeface="Poppins" pitchFamily="2" charset="77"/>
                </a:rPr>
                <a:t>Uses a for loop to check each character, and if-else to decide if the password meets all strength rules.</a:t>
              </a:r>
              <a:endParaRPr lang="en-GB" sz="2000" dirty="0">
                <a:solidFill>
                  <a:schemeClr val="bg1"/>
                </a:solidFill>
                <a:latin typeface="Poppins" pitchFamily="2" charset="77"/>
                <a:cs typeface="Poppins" pitchFamily="2" charset="77"/>
              </a:endParaRPr>
            </a:p>
          </p:txBody>
        </p:sp>
      </p:grpSp>
      <p:sp>
        <p:nvSpPr>
          <p:cNvPr id="5" name="TextBox 8">
            <a:extLst>
              <a:ext uri="{FF2B5EF4-FFF2-40B4-BE49-F238E27FC236}">
                <a16:creationId xmlns:a16="http://schemas.microsoft.com/office/drawing/2014/main" id="{FB9A23D5-9E02-F6DA-2E1C-3A39940C0882}"/>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7" name="TextBox 6">
            <a:extLst>
              <a:ext uri="{FF2B5EF4-FFF2-40B4-BE49-F238E27FC236}">
                <a16:creationId xmlns:a16="http://schemas.microsoft.com/office/drawing/2014/main" id="{B31A98E5-A298-FE46-C991-36F3D150F5F3}"/>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91716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A9FA8-4DF4-19ED-485D-F4F584DF106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354352D-FCB3-A81D-1F58-60535F0F05C0}"/>
              </a:ext>
            </a:extLst>
          </p:cNvPr>
          <p:cNvSpPr txBox="1"/>
          <p:nvPr/>
        </p:nvSpPr>
        <p:spPr>
          <a:xfrm>
            <a:off x="1028701" y="655738"/>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7" name="Group 6">
            <a:extLst>
              <a:ext uri="{FF2B5EF4-FFF2-40B4-BE49-F238E27FC236}">
                <a16:creationId xmlns:a16="http://schemas.microsoft.com/office/drawing/2014/main" id="{0AEEF5C4-F684-CD84-1AFD-0D241280A059}"/>
              </a:ext>
            </a:extLst>
          </p:cNvPr>
          <p:cNvGrpSpPr/>
          <p:nvPr/>
        </p:nvGrpSpPr>
        <p:grpSpPr>
          <a:xfrm>
            <a:off x="1028701" y="2196154"/>
            <a:ext cx="6950560" cy="7394446"/>
            <a:chOff x="1028701" y="2196154"/>
            <a:chExt cx="6950560" cy="7394446"/>
          </a:xfrm>
        </p:grpSpPr>
        <p:sp>
          <p:nvSpPr>
            <p:cNvPr id="8" name="Rectangle 7">
              <a:extLst>
                <a:ext uri="{FF2B5EF4-FFF2-40B4-BE49-F238E27FC236}">
                  <a16:creationId xmlns:a16="http://schemas.microsoft.com/office/drawing/2014/main" id="{BC1A8F24-B2F1-1A81-D364-F626A94A18BE}"/>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 Password Strength Checker</a:t>
              </a:r>
            </a:p>
          </p:txBody>
        </p:sp>
        <p:sp>
          <p:nvSpPr>
            <p:cNvPr id="9" name="TextBox 8">
              <a:extLst>
                <a:ext uri="{FF2B5EF4-FFF2-40B4-BE49-F238E27FC236}">
                  <a16:creationId xmlns:a16="http://schemas.microsoft.com/office/drawing/2014/main" id="{83CA6B01-3C80-9874-A3C9-CAF6A4E0DCE4}"/>
                </a:ext>
              </a:extLst>
            </p:cNvPr>
            <p:cNvSpPr txBox="1"/>
            <p:nvPr/>
          </p:nvSpPr>
          <p:spPr>
            <a:xfrm>
              <a:off x="1242636" y="3086100"/>
              <a:ext cx="6529764" cy="3939796"/>
            </a:xfrm>
            <a:prstGeom prst="rect">
              <a:avLst/>
            </a:prstGeom>
            <a:noFill/>
          </p:spPr>
          <p:txBody>
            <a:bodyPr wrap="square" rtlCol="0">
              <a:spAutoFit/>
            </a:bodyPr>
            <a:lstStyle/>
            <a:p>
              <a:pPr>
                <a:lnSpc>
                  <a:spcPct val="150000"/>
                </a:lnSpc>
              </a:pPr>
              <a:r>
                <a:rPr lang="en-US" sz="1400" dirty="0">
                  <a:solidFill>
                    <a:schemeClr val="bg1"/>
                  </a:solidFill>
                  <a:latin typeface="Poppins Light" panose="00000400000000000000" pitchFamily="2" charset="0"/>
                  <a:cs typeface="Poppins Light" panose="00000400000000000000" pitchFamily="2" charset="0"/>
                </a:rPr>
                <a:t>Start</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Ask user to enter a password</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Initialize: </a:t>
              </a:r>
              <a:r>
                <a:rPr lang="en-US" sz="1400" dirty="0" err="1">
                  <a:solidFill>
                    <a:schemeClr val="bg1"/>
                  </a:solidFill>
                  <a:latin typeface="Poppins Light" panose="00000400000000000000" pitchFamily="2" charset="0"/>
                  <a:cs typeface="Poppins Light" panose="00000400000000000000" pitchFamily="2" charset="0"/>
                </a:rPr>
                <a:t>has_number</a:t>
              </a:r>
              <a:r>
                <a:rPr lang="en-US" sz="1400" dirty="0">
                  <a:solidFill>
                    <a:schemeClr val="bg1"/>
                  </a:solidFill>
                  <a:latin typeface="Poppins Light" panose="00000400000000000000" pitchFamily="2" charset="0"/>
                  <a:cs typeface="Poppins Light" panose="00000400000000000000" pitchFamily="2" charset="0"/>
                </a:rPr>
                <a:t> = False, </a:t>
              </a:r>
              <a:r>
                <a:rPr lang="en-US" sz="1400" dirty="0" err="1">
                  <a:solidFill>
                    <a:schemeClr val="bg1"/>
                  </a:solidFill>
                  <a:latin typeface="Poppins Light" panose="00000400000000000000" pitchFamily="2" charset="0"/>
                  <a:cs typeface="Poppins Light" panose="00000400000000000000" pitchFamily="2" charset="0"/>
                </a:rPr>
                <a:t>has_letter</a:t>
              </a:r>
              <a:r>
                <a:rPr lang="en-US" sz="1400" dirty="0">
                  <a:solidFill>
                    <a:schemeClr val="bg1"/>
                  </a:solidFill>
                  <a:latin typeface="Poppins Light" panose="00000400000000000000" pitchFamily="2" charset="0"/>
                  <a:cs typeface="Poppins Light" panose="00000400000000000000" pitchFamily="2" charset="0"/>
                </a:rPr>
                <a:t> = False</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Loop through each character in the password</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digit → </a:t>
              </a:r>
              <a:r>
                <a:rPr lang="en-US" sz="1400" dirty="0" err="1">
                  <a:solidFill>
                    <a:schemeClr val="bg1"/>
                  </a:solidFill>
                  <a:latin typeface="Poppins Light" panose="00000400000000000000" pitchFamily="2" charset="0"/>
                  <a:cs typeface="Poppins Light" panose="00000400000000000000" pitchFamily="2" charset="0"/>
                </a:rPr>
                <a:t>has_number</a:t>
              </a:r>
              <a:r>
                <a:rPr lang="en-US" sz="1400" dirty="0">
                  <a:solidFill>
                    <a:schemeClr val="bg1"/>
                  </a:solidFill>
                  <a:latin typeface="Poppins Light" panose="00000400000000000000" pitchFamily="2" charset="0"/>
                  <a:cs typeface="Poppins Light" panose="00000400000000000000" pitchFamily="2" charset="0"/>
                </a:rPr>
                <a:t> = True</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letter → </a:t>
              </a:r>
              <a:r>
                <a:rPr lang="en-US" sz="1400" dirty="0" err="1">
                  <a:solidFill>
                    <a:schemeClr val="bg1"/>
                  </a:solidFill>
                  <a:latin typeface="Poppins Light" panose="00000400000000000000" pitchFamily="2" charset="0"/>
                  <a:cs typeface="Poppins Light" panose="00000400000000000000" pitchFamily="2" charset="0"/>
                </a:rPr>
                <a:t>has_letter</a:t>
              </a:r>
              <a:r>
                <a:rPr lang="en-US" sz="1400" dirty="0">
                  <a:solidFill>
                    <a:schemeClr val="bg1"/>
                  </a:solidFill>
                  <a:latin typeface="Poppins Light" panose="00000400000000000000" pitchFamily="2" charset="0"/>
                  <a:cs typeface="Poppins Light" panose="00000400000000000000" pitchFamily="2" charset="0"/>
                </a:rPr>
                <a:t> = True</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Check:</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If </a:t>
              </a:r>
              <a:r>
                <a:rPr lang="en-US" sz="1400" dirty="0" err="1">
                  <a:solidFill>
                    <a:schemeClr val="bg1"/>
                  </a:solidFill>
                  <a:latin typeface="Poppins Light" panose="00000400000000000000" pitchFamily="2" charset="0"/>
                  <a:cs typeface="Poppins Light" panose="00000400000000000000" pitchFamily="2" charset="0"/>
                </a:rPr>
                <a:t>has_number</a:t>
              </a:r>
              <a:r>
                <a:rPr lang="en-US" sz="1400" dirty="0">
                  <a:solidFill>
                    <a:schemeClr val="bg1"/>
                  </a:solidFill>
                  <a:latin typeface="Poppins Light" panose="00000400000000000000" pitchFamily="2" charset="0"/>
                  <a:cs typeface="Poppins Light" panose="00000400000000000000" pitchFamily="2" charset="0"/>
                </a:rPr>
                <a:t> and </a:t>
              </a:r>
              <a:r>
                <a:rPr lang="en-US" sz="1400" dirty="0" err="1">
                  <a:solidFill>
                    <a:schemeClr val="bg1"/>
                  </a:solidFill>
                  <a:latin typeface="Poppins Light" panose="00000400000000000000" pitchFamily="2" charset="0"/>
                  <a:cs typeface="Poppins Light" panose="00000400000000000000" pitchFamily="2" charset="0"/>
                </a:rPr>
                <a:t>has_letter</a:t>
              </a:r>
              <a:r>
                <a:rPr lang="en-US" sz="1400" dirty="0">
                  <a:solidFill>
                    <a:schemeClr val="bg1"/>
                  </a:solidFill>
                  <a:latin typeface="Poppins Light" panose="00000400000000000000" pitchFamily="2" charset="0"/>
                  <a:cs typeface="Poppins Light" panose="00000400000000000000" pitchFamily="2" charset="0"/>
                </a:rPr>
                <a:t> and length &gt;= 8 → Strong password</a:t>
              </a:r>
            </a:p>
            <a:p>
              <a:pPr lvl="1">
                <a:lnSpc>
                  <a:spcPct val="150000"/>
                </a:lnSpc>
              </a:pPr>
              <a:r>
                <a:rPr lang="en-US" sz="1400" dirty="0">
                  <a:solidFill>
                    <a:schemeClr val="bg1"/>
                  </a:solidFill>
                  <a:latin typeface="Poppins Light" panose="00000400000000000000" pitchFamily="2" charset="0"/>
                  <a:cs typeface="Poppins Light" panose="00000400000000000000" pitchFamily="2" charset="0"/>
                </a:rPr>
                <a:t>	Else → Weak password</a:t>
              </a:r>
            </a:p>
            <a:p>
              <a:pPr>
                <a:lnSpc>
                  <a:spcPct val="150000"/>
                </a:lnSpc>
              </a:pPr>
              <a:r>
                <a:rPr lang="en-US" sz="1400" dirty="0">
                  <a:solidFill>
                    <a:schemeClr val="bg1"/>
                  </a:solidFill>
                  <a:latin typeface="Poppins Light" panose="00000400000000000000" pitchFamily="2" charset="0"/>
                  <a:cs typeface="Poppins Light" panose="00000400000000000000" pitchFamily="2" charset="0"/>
                </a:rPr>
                <a:t>End</a:t>
              </a:r>
            </a:p>
            <a:p>
              <a:pPr>
                <a:lnSpc>
                  <a:spcPct val="150000"/>
                </a:lnSpc>
              </a:pPr>
              <a:endParaRPr lang="en-US" sz="1400" dirty="0">
                <a:solidFill>
                  <a:schemeClr val="bg1"/>
                </a:solidFill>
                <a:latin typeface="Poppins Light" panose="00000400000000000000" pitchFamily="2" charset="0"/>
                <a:cs typeface="Poppins Light" panose="00000400000000000000" pitchFamily="2" charset="0"/>
              </a:endParaRPr>
            </a:p>
          </p:txBody>
        </p:sp>
      </p:grpSp>
      <p:sp>
        <p:nvSpPr>
          <p:cNvPr id="6" name="Rounded Rectangle 27">
            <a:extLst>
              <a:ext uri="{FF2B5EF4-FFF2-40B4-BE49-F238E27FC236}">
                <a16:creationId xmlns:a16="http://schemas.microsoft.com/office/drawing/2014/main" id="{27B73D7C-CEFF-28C6-643F-5E2A4FFF2FD5}"/>
              </a:ext>
            </a:extLst>
          </p:cNvPr>
          <p:cNvSpPr/>
          <p:nvPr/>
        </p:nvSpPr>
        <p:spPr>
          <a:xfrm>
            <a:off x="12603647" y="9171500"/>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0" name="Rounded Rectangle 28">
            <a:extLst>
              <a:ext uri="{FF2B5EF4-FFF2-40B4-BE49-F238E27FC236}">
                <a16:creationId xmlns:a16="http://schemas.microsoft.com/office/drawing/2014/main" id="{686070BF-4846-C9C8-2D85-6DD4A00CCBED}"/>
              </a:ext>
            </a:extLst>
          </p:cNvPr>
          <p:cNvSpPr/>
          <p:nvPr/>
        </p:nvSpPr>
        <p:spPr>
          <a:xfrm>
            <a:off x="12603647" y="1421338"/>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11" name="Rounded Rectangle 29">
            <a:extLst>
              <a:ext uri="{FF2B5EF4-FFF2-40B4-BE49-F238E27FC236}">
                <a16:creationId xmlns:a16="http://schemas.microsoft.com/office/drawing/2014/main" id="{21B5FA90-2C52-8FDE-BB4C-F2A5B0FE48CD}"/>
              </a:ext>
            </a:extLst>
          </p:cNvPr>
          <p:cNvSpPr/>
          <p:nvPr/>
        </p:nvSpPr>
        <p:spPr>
          <a:xfrm>
            <a:off x="11308247" y="2606663"/>
            <a:ext cx="35814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Input Password</a:t>
            </a:r>
          </a:p>
        </p:txBody>
      </p:sp>
      <p:sp>
        <p:nvSpPr>
          <p:cNvPr id="12" name="Diamond 11">
            <a:extLst>
              <a:ext uri="{FF2B5EF4-FFF2-40B4-BE49-F238E27FC236}">
                <a16:creationId xmlns:a16="http://schemas.microsoft.com/office/drawing/2014/main" id="{BE86FBE2-5BEE-83D2-07EC-4DDC88C1CDE1}"/>
              </a:ext>
            </a:extLst>
          </p:cNvPr>
          <p:cNvSpPr/>
          <p:nvPr/>
        </p:nvSpPr>
        <p:spPr>
          <a:xfrm>
            <a:off x="11308247" y="5652031"/>
            <a:ext cx="3581400" cy="118754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Has Number &amp; Letter &gt;= 8+</a:t>
            </a:r>
          </a:p>
        </p:txBody>
      </p:sp>
      <p:sp>
        <p:nvSpPr>
          <p:cNvPr id="13" name="Rectangle 12">
            <a:extLst>
              <a:ext uri="{FF2B5EF4-FFF2-40B4-BE49-F238E27FC236}">
                <a16:creationId xmlns:a16="http://schemas.microsoft.com/office/drawing/2014/main" id="{333C7493-5082-00E9-319B-86DEF4DDAC54}"/>
              </a:ext>
            </a:extLst>
          </p:cNvPr>
          <p:cNvSpPr/>
          <p:nvPr/>
        </p:nvSpPr>
        <p:spPr>
          <a:xfrm>
            <a:off x="11308247" y="3976947"/>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Check Characters</a:t>
            </a:r>
          </a:p>
        </p:txBody>
      </p:sp>
      <p:sp>
        <p:nvSpPr>
          <p:cNvPr id="14" name="Rectangle 13">
            <a:extLst>
              <a:ext uri="{FF2B5EF4-FFF2-40B4-BE49-F238E27FC236}">
                <a16:creationId xmlns:a16="http://schemas.microsoft.com/office/drawing/2014/main" id="{E59C24D7-F20D-AE96-F77E-2515FCF038CA}"/>
              </a:ext>
            </a:extLst>
          </p:cNvPr>
          <p:cNvSpPr/>
          <p:nvPr/>
        </p:nvSpPr>
        <p:spPr>
          <a:xfrm>
            <a:off x="9046832" y="7353300"/>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 Strong Password</a:t>
            </a:r>
          </a:p>
        </p:txBody>
      </p:sp>
      <p:sp>
        <p:nvSpPr>
          <p:cNvPr id="15" name="Rectangle 14">
            <a:extLst>
              <a:ext uri="{FF2B5EF4-FFF2-40B4-BE49-F238E27FC236}">
                <a16:creationId xmlns:a16="http://schemas.microsoft.com/office/drawing/2014/main" id="{28A4F98C-AB26-86A8-61E9-A2E8BAE57805}"/>
              </a:ext>
            </a:extLst>
          </p:cNvPr>
          <p:cNvSpPr/>
          <p:nvPr/>
        </p:nvSpPr>
        <p:spPr>
          <a:xfrm>
            <a:off x="13601700" y="7372350"/>
            <a:ext cx="35814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 Weak Password</a:t>
            </a:r>
          </a:p>
        </p:txBody>
      </p:sp>
      <p:cxnSp>
        <p:nvCxnSpPr>
          <p:cNvPr id="17" name="Connector: Elbow 16">
            <a:extLst>
              <a:ext uri="{FF2B5EF4-FFF2-40B4-BE49-F238E27FC236}">
                <a16:creationId xmlns:a16="http://schemas.microsoft.com/office/drawing/2014/main" id="{D9A498F9-3CC0-B07A-4973-AB8CC8830B8A}"/>
              </a:ext>
            </a:extLst>
          </p:cNvPr>
          <p:cNvCxnSpPr>
            <a:cxnSpLocks/>
            <a:stCxn id="12" idx="3"/>
            <a:endCxn id="15" idx="0"/>
          </p:cNvCxnSpPr>
          <p:nvPr/>
        </p:nvCxnSpPr>
        <p:spPr>
          <a:xfrm>
            <a:off x="14889647" y="6245803"/>
            <a:ext cx="502753" cy="11265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3928CB3-DB15-A078-4CD4-06D30CAD1010}"/>
              </a:ext>
            </a:extLst>
          </p:cNvPr>
          <p:cNvCxnSpPr>
            <a:stCxn id="12" idx="1"/>
            <a:endCxn id="14" idx="0"/>
          </p:cNvCxnSpPr>
          <p:nvPr/>
        </p:nvCxnSpPr>
        <p:spPr>
          <a:xfrm rot="10800000" flipV="1">
            <a:off x="10837533" y="6245802"/>
            <a:ext cx="470715" cy="1107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2A578A5-45F7-DD50-6D48-5365CF7D0B54}"/>
              </a:ext>
            </a:extLst>
          </p:cNvPr>
          <p:cNvCxnSpPr>
            <a:cxnSpLocks/>
            <a:stCxn id="14" idx="2"/>
            <a:endCxn id="6" idx="1"/>
          </p:cNvCxnSpPr>
          <p:nvPr/>
        </p:nvCxnSpPr>
        <p:spPr>
          <a:xfrm rot="16200000" flipH="1">
            <a:off x="11021039" y="7779392"/>
            <a:ext cx="1399100" cy="17661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1D4835E7-138D-4A2C-6111-519EE10C605D}"/>
              </a:ext>
            </a:extLst>
          </p:cNvPr>
          <p:cNvCxnSpPr>
            <a:stCxn id="15" idx="2"/>
            <a:endCxn id="6" idx="3"/>
          </p:cNvCxnSpPr>
          <p:nvPr/>
        </p:nvCxnSpPr>
        <p:spPr>
          <a:xfrm rot="5400000">
            <a:off x="13803299" y="7772899"/>
            <a:ext cx="1380050" cy="17981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CD73796-6924-04A4-6F7B-2C121A2E0B89}"/>
              </a:ext>
            </a:extLst>
          </p:cNvPr>
          <p:cNvSpPr txBox="1"/>
          <p:nvPr/>
        </p:nvSpPr>
        <p:spPr>
          <a:xfrm>
            <a:off x="10359415" y="6470243"/>
            <a:ext cx="485518" cy="369332"/>
          </a:xfrm>
          <a:prstGeom prst="rect">
            <a:avLst/>
          </a:prstGeom>
          <a:noFill/>
        </p:spPr>
        <p:txBody>
          <a:bodyPr wrap="none" rtlCol="0">
            <a:spAutoFit/>
          </a:bodyPr>
          <a:lstStyle/>
          <a:p>
            <a:r>
              <a:rPr lang="en-US" dirty="0"/>
              <a:t>Yes</a:t>
            </a:r>
            <a:endParaRPr lang="en-SG" dirty="0"/>
          </a:p>
        </p:txBody>
      </p:sp>
      <p:sp>
        <p:nvSpPr>
          <p:cNvPr id="39" name="TextBox 38">
            <a:extLst>
              <a:ext uri="{FF2B5EF4-FFF2-40B4-BE49-F238E27FC236}">
                <a16:creationId xmlns:a16="http://schemas.microsoft.com/office/drawing/2014/main" id="{62EE683A-7AC9-C6F5-FE93-43EF561BEDAD}"/>
              </a:ext>
            </a:extLst>
          </p:cNvPr>
          <p:cNvSpPr txBox="1"/>
          <p:nvPr/>
        </p:nvSpPr>
        <p:spPr>
          <a:xfrm>
            <a:off x="15367236" y="6470243"/>
            <a:ext cx="455574" cy="369332"/>
          </a:xfrm>
          <a:prstGeom prst="rect">
            <a:avLst/>
          </a:prstGeom>
          <a:noFill/>
        </p:spPr>
        <p:txBody>
          <a:bodyPr wrap="none" rtlCol="0">
            <a:spAutoFit/>
          </a:bodyPr>
          <a:lstStyle/>
          <a:p>
            <a:r>
              <a:rPr lang="en-US" dirty="0"/>
              <a:t>No</a:t>
            </a:r>
            <a:endParaRPr lang="en-SG" dirty="0"/>
          </a:p>
        </p:txBody>
      </p:sp>
      <p:cxnSp>
        <p:nvCxnSpPr>
          <p:cNvPr id="41" name="Straight Arrow Connector 40">
            <a:extLst>
              <a:ext uri="{FF2B5EF4-FFF2-40B4-BE49-F238E27FC236}">
                <a16:creationId xmlns:a16="http://schemas.microsoft.com/office/drawing/2014/main" id="{57F9ADF7-81D6-0CAC-59C8-73A248090618}"/>
              </a:ext>
            </a:extLst>
          </p:cNvPr>
          <p:cNvCxnSpPr>
            <a:stCxn id="10" idx="2"/>
            <a:endCxn id="11" idx="0"/>
          </p:cNvCxnSpPr>
          <p:nvPr/>
        </p:nvCxnSpPr>
        <p:spPr>
          <a:xfrm>
            <a:off x="13098947" y="1802338"/>
            <a:ext cx="0" cy="80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88AD87F-BF86-6D8E-4838-51708619A29B}"/>
              </a:ext>
            </a:extLst>
          </p:cNvPr>
          <p:cNvCxnSpPr>
            <a:stCxn id="11" idx="2"/>
            <a:endCxn id="13" idx="0"/>
          </p:cNvCxnSpPr>
          <p:nvPr/>
        </p:nvCxnSpPr>
        <p:spPr>
          <a:xfrm>
            <a:off x="13098947" y="3216263"/>
            <a:ext cx="0" cy="760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60DE916-AB52-5D63-FC27-1BF465622AC2}"/>
              </a:ext>
            </a:extLst>
          </p:cNvPr>
          <p:cNvCxnSpPr>
            <a:stCxn id="13" idx="2"/>
            <a:endCxn id="12" idx="0"/>
          </p:cNvCxnSpPr>
          <p:nvPr/>
        </p:nvCxnSpPr>
        <p:spPr>
          <a:xfrm>
            <a:off x="13098947" y="4586547"/>
            <a:ext cx="0" cy="1065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F9DBAD-D5DA-F668-28B0-903701FE222E}"/>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3" name="Group 3">
            <a:extLst>
              <a:ext uri="{FF2B5EF4-FFF2-40B4-BE49-F238E27FC236}">
                <a16:creationId xmlns:a16="http://schemas.microsoft.com/office/drawing/2014/main" id="{9ED9F5BD-CA11-E7D1-49DD-12931AF2D10A}"/>
              </a:ext>
            </a:extLst>
          </p:cNvPr>
          <p:cNvGrpSpPr/>
          <p:nvPr/>
        </p:nvGrpSpPr>
        <p:grpSpPr>
          <a:xfrm>
            <a:off x="16346940" y="8545760"/>
            <a:ext cx="831328" cy="1826965"/>
            <a:chOff x="0" y="0"/>
            <a:chExt cx="1045580" cy="2297816"/>
          </a:xfrm>
        </p:grpSpPr>
        <p:sp>
          <p:nvSpPr>
            <p:cNvPr id="16" name="Freeform 4">
              <a:extLst>
                <a:ext uri="{FF2B5EF4-FFF2-40B4-BE49-F238E27FC236}">
                  <a16:creationId xmlns:a16="http://schemas.microsoft.com/office/drawing/2014/main" id="{5BC78EE2-BA52-F5D4-DB36-09D355F81E4F}"/>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18" name="TextBox 17">
            <a:extLst>
              <a:ext uri="{FF2B5EF4-FFF2-40B4-BE49-F238E27FC236}">
                <a16:creationId xmlns:a16="http://schemas.microsoft.com/office/drawing/2014/main" id="{A7A0DB11-18DD-8FFF-FFA5-AAFCED28DBA9}"/>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28</a:t>
            </a:r>
          </a:p>
        </p:txBody>
      </p:sp>
    </p:spTree>
    <p:extLst>
      <p:ext uri="{BB962C8B-B14F-4D97-AF65-F5344CB8AC3E}">
        <p14:creationId xmlns:p14="http://schemas.microsoft.com/office/powerpoint/2010/main" val="2851674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D76D-5AF8-3111-1E20-85EBE133B63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FB11CFB-D942-497D-25B6-12B17492E4BE}"/>
              </a:ext>
            </a:extLst>
          </p:cNvPr>
          <p:cNvGrpSpPr/>
          <p:nvPr/>
        </p:nvGrpSpPr>
        <p:grpSpPr>
          <a:xfrm>
            <a:off x="16346940" y="8545760"/>
            <a:ext cx="831328" cy="1826965"/>
            <a:chOff x="0" y="0"/>
            <a:chExt cx="1045580" cy="2297816"/>
          </a:xfrm>
        </p:grpSpPr>
        <p:sp>
          <p:nvSpPr>
            <p:cNvPr id="4" name="Freeform 4">
              <a:extLst>
                <a:ext uri="{FF2B5EF4-FFF2-40B4-BE49-F238E27FC236}">
                  <a16:creationId xmlns:a16="http://schemas.microsoft.com/office/drawing/2014/main" id="{354A1241-E6F2-5D38-9EAF-657FBF20E6D8}"/>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D38F5DE9-6A9B-D439-9CDB-7E9F1B4EB698}"/>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If Else, For Loop </a:t>
            </a:r>
          </a:p>
        </p:txBody>
      </p:sp>
      <p:sp>
        <p:nvSpPr>
          <p:cNvPr id="6" name="TextBox 5">
            <a:extLst>
              <a:ext uri="{FF2B5EF4-FFF2-40B4-BE49-F238E27FC236}">
                <a16:creationId xmlns:a16="http://schemas.microsoft.com/office/drawing/2014/main" id="{07F6772D-F173-3BD5-449A-783BDC85F1D7}"/>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D2E8C6C1-D5F8-F657-BEBF-A7E7467F88F4}"/>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29</a:t>
            </a:r>
          </a:p>
        </p:txBody>
      </p:sp>
      <p:sp>
        <p:nvSpPr>
          <p:cNvPr id="11" name="TextBox 8">
            <a:extLst>
              <a:ext uri="{FF2B5EF4-FFF2-40B4-BE49-F238E27FC236}">
                <a16:creationId xmlns:a16="http://schemas.microsoft.com/office/drawing/2014/main" id="{AABFF2F8-8725-059D-D25D-562F032A9EFC}"/>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9" name="Group 18">
            <a:extLst>
              <a:ext uri="{FF2B5EF4-FFF2-40B4-BE49-F238E27FC236}">
                <a16:creationId xmlns:a16="http://schemas.microsoft.com/office/drawing/2014/main" id="{1C575221-E0C3-AD54-08A0-42FC7FEE54CD}"/>
              </a:ext>
            </a:extLst>
          </p:cNvPr>
          <p:cNvGrpSpPr/>
          <p:nvPr/>
        </p:nvGrpSpPr>
        <p:grpSpPr>
          <a:xfrm>
            <a:off x="1028698" y="2082907"/>
            <a:ext cx="14896528" cy="7581157"/>
            <a:chOff x="1028699" y="4583089"/>
            <a:chExt cx="14896528" cy="7581157"/>
          </a:xfrm>
        </p:grpSpPr>
        <p:sp>
          <p:nvSpPr>
            <p:cNvPr id="20" name="Rectangle 19">
              <a:extLst>
                <a:ext uri="{FF2B5EF4-FFF2-40B4-BE49-F238E27FC236}">
                  <a16:creationId xmlns:a16="http://schemas.microsoft.com/office/drawing/2014/main" id="{2AA358BA-72D1-2056-DF26-A996B468E862}"/>
                </a:ext>
              </a:extLst>
            </p:cNvPr>
            <p:cNvSpPr/>
            <p:nvPr/>
          </p:nvSpPr>
          <p:spPr>
            <a:xfrm>
              <a:off x="1028699" y="4583089"/>
              <a:ext cx="14896528" cy="7581157"/>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 Password Strength Checker</a:t>
              </a:r>
            </a:p>
          </p:txBody>
        </p:sp>
        <p:sp>
          <p:nvSpPr>
            <p:cNvPr id="21" name="TextBox 20">
              <a:extLst>
                <a:ext uri="{FF2B5EF4-FFF2-40B4-BE49-F238E27FC236}">
                  <a16:creationId xmlns:a16="http://schemas.microsoft.com/office/drawing/2014/main" id="{1821103C-B468-AA74-F215-4A6FF4590F57}"/>
                </a:ext>
              </a:extLst>
            </p:cNvPr>
            <p:cNvSpPr txBox="1"/>
            <p:nvPr/>
          </p:nvSpPr>
          <p:spPr>
            <a:xfrm>
              <a:off x="1288900" y="5341084"/>
              <a:ext cx="14332100" cy="6695807"/>
            </a:xfrm>
            <a:prstGeom prst="rect">
              <a:avLst/>
            </a:prstGeom>
            <a:noFill/>
          </p:spPr>
          <p:txBody>
            <a:bodyPr wrap="square" rtlCol="0">
              <a:spAutoFit/>
            </a:bodyPr>
            <a:lstStyle/>
            <a:p>
              <a:pPr>
                <a:lnSpc>
                  <a:spcPct val="150000"/>
                </a:lnSpc>
                <a:buNone/>
              </a:pPr>
              <a:r>
                <a:rPr lang="en-SG" b="0" dirty="0">
                  <a:solidFill>
                    <a:srgbClr val="CCCCCC"/>
                  </a:solidFill>
                  <a:effectLst/>
                  <a:latin typeface="Consolas" panose="020B0609020204030204" pitchFamily="49" charset="0"/>
                </a:rPr>
                <a:t>password </a:t>
              </a:r>
              <a:r>
                <a:rPr lang="en-SG" b="0" dirty="0">
                  <a:solidFill>
                    <a:srgbClr val="D4D4D4"/>
                  </a:solidFill>
                  <a:effectLst/>
                  <a:latin typeface="Consolas" panose="020B0609020204030204" pitchFamily="49" charset="0"/>
                </a:rPr>
                <a:t>=</a:t>
              </a:r>
              <a:r>
                <a:rPr lang="en-SG" b="0" dirty="0">
                  <a:solidFill>
                    <a:srgbClr val="CCCCCC"/>
                  </a:solidFill>
                  <a:effectLst/>
                  <a:latin typeface="Consolas" panose="020B0609020204030204" pitchFamily="49" charset="0"/>
                </a:rPr>
                <a:t> </a:t>
              </a:r>
              <a:r>
                <a:rPr lang="en-SG" b="0" dirty="0">
                  <a:solidFill>
                    <a:srgbClr val="DCDCAA"/>
                  </a:solidFill>
                  <a:effectLst/>
                  <a:latin typeface="Consolas" panose="020B0609020204030204" pitchFamily="49" charset="0"/>
                </a:rPr>
                <a:t>input</a:t>
              </a:r>
              <a:r>
                <a:rPr lang="en-SG" b="0" dirty="0">
                  <a:solidFill>
                    <a:srgbClr val="CCCCCC"/>
                  </a:solidFill>
                  <a:effectLst/>
                  <a:latin typeface="Consolas" panose="020B0609020204030204" pitchFamily="49" charset="0"/>
                </a:rPr>
                <a:t>(</a:t>
              </a:r>
              <a:r>
                <a:rPr lang="en-SG" b="0" dirty="0">
                  <a:solidFill>
                    <a:srgbClr val="CE9178"/>
                  </a:solidFill>
                  <a:effectLst/>
                  <a:latin typeface="Consolas" panose="020B0609020204030204" pitchFamily="49" charset="0"/>
                </a:rPr>
                <a:t>"Enter a password: "</a:t>
              </a:r>
              <a:r>
                <a:rPr lang="en-SG" b="0" dirty="0">
                  <a:solidFill>
                    <a:srgbClr val="CCCCCC"/>
                  </a:solidFill>
                  <a:effectLst/>
                  <a:latin typeface="Consolas" panose="020B0609020204030204" pitchFamily="49" charset="0"/>
                </a:rPr>
                <a:t>)</a:t>
              </a:r>
            </a:p>
            <a:p>
              <a:pPr>
                <a:lnSpc>
                  <a:spcPct val="150000"/>
                </a:lnSpc>
                <a:buNone/>
              </a:pPr>
              <a:r>
                <a:rPr lang="en-SG" b="0" dirty="0" err="1">
                  <a:solidFill>
                    <a:srgbClr val="CCCCCC"/>
                  </a:solidFill>
                  <a:effectLst/>
                  <a:latin typeface="Consolas" panose="020B0609020204030204" pitchFamily="49" charset="0"/>
                </a:rPr>
                <a:t>has_number</a:t>
              </a:r>
              <a:r>
                <a:rPr lang="en-SG" b="0" dirty="0">
                  <a:solidFill>
                    <a:srgbClr val="CCCCCC"/>
                  </a:solidFill>
                  <a:effectLst/>
                  <a:latin typeface="Consolas" panose="020B0609020204030204" pitchFamily="49" charset="0"/>
                </a:rPr>
                <a:t> </a:t>
              </a:r>
              <a:r>
                <a:rPr lang="en-SG" b="0" dirty="0">
                  <a:solidFill>
                    <a:srgbClr val="D4D4D4"/>
                  </a:solidFill>
                  <a:effectLst/>
                  <a:latin typeface="Consolas" panose="020B0609020204030204" pitchFamily="49" charset="0"/>
                </a:rPr>
                <a:t>=</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False</a:t>
              </a:r>
              <a:endParaRPr lang="en-SG" b="0" dirty="0">
                <a:solidFill>
                  <a:srgbClr val="CCCCCC"/>
                </a:solidFill>
                <a:effectLst/>
                <a:latin typeface="Consolas" panose="020B0609020204030204" pitchFamily="49" charset="0"/>
              </a:endParaRPr>
            </a:p>
            <a:p>
              <a:pPr>
                <a:lnSpc>
                  <a:spcPct val="150000"/>
                </a:lnSpc>
                <a:buNone/>
              </a:pPr>
              <a:r>
                <a:rPr lang="en-SG" b="0" dirty="0" err="1">
                  <a:solidFill>
                    <a:srgbClr val="CCCCCC"/>
                  </a:solidFill>
                  <a:effectLst/>
                  <a:latin typeface="Consolas" panose="020B0609020204030204" pitchFamily="49" charset="0"/>
                </a:rPr>
                <a:t>has_letter</a:t>
              </a:r>
              <a:r>
                <a:rPr lang="en-SG" b="0" dirty="0">
                  <a:solidFill>
                    <a:srgbClr val="CCCCCC"/>
                  </a:solidFill>
                  <a:effectLst/>
                  <a:latin typeface="Consolas" panose="020B0609020204030204" pitchFamily="49" charset="0"/>
                </a:rPr>
                <a:t> </a:t>
              </a:r>
              <a:r>
                <a:rPr lang="en-SG" b="0" dirty="0">
                  <a:solidFill>
                    <a:srgbClr val="D4D4D4"/>
                  </a:solidFill>
                  <a:effectLst/>
                  <a:latin typeface="Consolas" panose="020B0609020204030204" pitchFamily="49" charset="0"/>
                </a:rPr>
                <a:t>=</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False</a:t>
              </a:r>
              <a:endParaRPr lang="en-SG" b="0" dirty="0">
                <a:solidFill>
                  <a:srgbClr val="CCCCCC"/>
                </a:solidFill>
                <a:effectLst/>
                <a:latin typeface="Consolas" panose="020B0609020204030204" pitchFamily="49" charset="0"/>
              </a:endParaRPr>
            </a:p>
            <a:p>
              <a:pPr>
                <a:lnSpc>
                  <a:spcPct val="150000"/>
                </a:lnSpc>
                <a:buNone/>
              </a:pPr>
              <a:br>
                <a:rPr lang="en-SG" b="0" dirty="0">
                  <a:solidFill>
                    <a:srgbClr val="CCCCCC"/>
                  </a:solidFill>
                  <a:effectLst/>
                  <a:latin typeface="Consolas" panose="020B0609020204030204" pitchFamily="49" charset="0"/>
                </a:rPr>
              </a:br>
              <a:r>
                <a:rPr lang="en-SG" b="0" dirty="0">
                  <a:solidFill>
                    <a:srgbClr val="C586C0"/>
                  </a:solidFill>
                  <a:effectLst/>
                  <a:latin typeface="Consolas" panose="020B0609020204030204" pitchFamily="49" charset="0"/>
                </a:rPr>
                <a:t>for</a:t>
              </a:r>
              <a:r>
                <a:rPr lang="en-SG" b="0" dirty="0">
                  <a:solidFill>
                    <a:srgbClr val="CCCCCC"/>
                  </a:solidFill>
                  <a:effectLst/>
                  <a:latin typeface="Consolas" panose="020B0609020204030204" pitchFamily="49" charset="0"/>
                </a:rPr>
                <a:t> char </a:t>
              </a:r>
              <a:r>
                <a:rPr lang="en-SG" b="0" dirty="0">
                  <a:solidFill>
                    <a:srgbClr val="C586C0"/>
                  </a:solidFill>
                  <a:effectLst/>
                  <a:latin typeface="Consolas" panose="020B0609020204030204" pitchFamily="49" charset="0"/>
                </a:rPr>
                <a:t>in</a:t>
              </a:r>
              <a:r>
                <a:rPr lang="en-SG" b="0" dirty="0">
                  <a:solidFill>
                    <a:srgbClr val="CCCCCC"/>
                  </a:solidFill>
                  <a:effectLst/>
                  <a:latin typeface="Consolas" panose="020B0609020204030204" pitchFamily="49" charset="0"/>
                </a:rPr>
                <a:t> password:</a:t>
              </a:r>
            </a:p>
            <a:p>
              <a:pPr>
                <a:lnSpc>
                  <a:spcPct val="150000"/>
                </a:lnSpc>
                <a:buNone/>
              </a:pPr>
              <a:r>
                <a:rPr lang="en-SG" b="0" dirty="0">
                  <a:solidFill>
                    <a:srgbClr val="CCCCCC"/>
                  </a:solidFill>
                  <a:effectLst/>
                  <a:latin typeface="Consolas" panose="020B0609020204030204" pitchFamily="49" charset="0"/>
                </a:rPr>
                <a:t>    </a:t>
              </a:r>
              <a:r>
                <a:rPr lang="en-SG" b="0" dirty="0">
                  <a:solidFill>
                    <a:srgbClr val="C586C0"/>
                  </a:solidFill>
                  <a:effectLst/>
                  <a:latin typeface="Consolas" panose="020B0609020204030204" pitchFamily="49" charset="0"/>
                </a:rPr>
                <a:t>if</a:t>
              </a: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char.isdigit</a:t>
              </a:r>
              <a:r>
                <a:rPr lang="en-SG" b="0" dirty="0">
                  <a:solidFill>
                    <a:srgbClr val="CCCCCC"/>
                  </a:solidFill>
                  <a:effectLst/>
                  <a:latin typeface="Consolas" panose="020B0609020204030204" pitchFamily="49" charset="0"/>
                </a:rPr>
                <a:t>():</a:t>
              </a:r>
            </a:p>
            <a:p>
              <a:pPr>
                <a:lnSpc>
                  <a:spcPct val="150000"/>
                </a:lnSpc>
                <a:buNone/>
              </a:pP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has_number</a:t>
              </a:r>
              <a:r>
                <a:rPr lang="en-SG" b="0" dirty="0">
                  <a:solidFill>
                    <a:srgbClr val="CCCCCC"/>
                  </a:solidFill>
                  <a:effectLst/>
                  <a:latin typeface="Consolas" panose="020B0609020204030204" pitchFamily="49" charset="0"/>
                </a:rPr>
                <a:t> </a:t>
              </a:r>
              <a:r>
                <a:rPr lang="en-SG" b="0" dirty="0">
                  <a:solidFill>
                    <a:srgbClr val="D4D4D4"/>
                  </a:solidFill>
                  <a:effectLst/>
                  <a:latin typeface="Consolas" panose="020B0609020204030204" pitchFamily="49" charset="0"/>
                </a:rPr>
                <a:t>=</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True</a:t>
              </a:r>
              <a:endParaRPr lang="en-SG" b="0" dirty="0">
                <a:solidFill>
                  <a:srgbClr val="CCCCCC"/>
                </a:solidFill>
                <a:effectLst/>
                <a:latin typeface="Consolas" panose="020B0609020204030204" pitchFamily="49" charset="0"/>
              </a:endParaRPr>
            </a:p>
            <a:p>
              <a:pPr>
                <a:lnSpc>
                  <a:spcPct val="150000"/>
                </a:lnSpc>
                <a:buNone/>
              </a:pPr>
              <a:r>
                <a:rPr lang="en-SG" b="0" dirty="0">
                  <a:solidFill>
                    <a:srgbClr val="CCCCCC"/>
                  </a:solidFill>
                  <a:effectLst/>
                  <a:latin typeface="Consolas" panose="020B0609020204030204" pitchFamily="49" charset="0"/>
                </a:rPr>
                <a:t>    </a:t>
              </a:r>
              <a:r>
                <a:rPr lang="en-SG" b="0" dirty="0" err="1">
                  <a:solidFill>
                    <a:srgbClr val="C586C0"/>
                  </a:solidFill>
                  <a:effectLst/>
                  <a:latin typeface="Consolas" panose="020B0609020204030204" pitchFamily="49" charset="0"/>
                </a:rPr>
                <a:t>elif</a:t>
              </a: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char.isalpha</a:t>
              </a:r>
              <a:r>
                <a:rPr lang="en-SG" b="0" dirty="0">
                  <a:solidFill>
                    <a:srgbClr val="CCCCCC"/>
                  </a:solidFill>
                  <a:effectLst/>
                  <a:latin typeface="Consolas" panose="020B0609020204030204" pitchFamily="49" charset="0"/>
                </a:rPr>
                <a:t>():</a:t>
              </a:r>
            </a:p>
            <a:p>
              <a:pPr>
                <a:lnSpc>
                  <a:spcPct val="150000"/>
                </a:lnSpc>
                <a:buNone/>
              </a:pP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has_letter</a:t>
              </a:r>
              <a:r>
                <a:rPr lang="en-SG" b="0" dirty="0">
                  <a:solidFill>
                    <a:srgbClr val="CCCCCC"/>
                  </a:solidFill>
                  <a:effectLst/>
                  <a:latin typeface="Consolas" panose="020B0609020204030204" pitchFamily="49" charset="0"/>
                </a:rPr>
                <a:t> </a:t>
              </a:r>
              <a:r>
                <a:rPr lang="en-SG" b="0" dirty="0">
                  <a:solidFill>
                    <a:srgbClr val="D4D4D4"/>
                  </a:solidFill>
                  <a:effectLst/>
                  <a:latin typeface="Consolas" panose="020B0609020204030204" pitchFamily="49" charset="0"/>
                </a:rPr>
                <a:t>=</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True</a:t>
              </a:r>
              <a:endParaRPr lang="en-SG" b="0" dirty="0">
                <a:solidFill>
                  <a:srgbClr val="CCCCCC"/>
                </a:solidFill>
                <a:effectLst/>
                <a:latin typeface="Consolas" panose="020B0609020204030204" pitchFamily="49" charset="0"/>
              </a:endParaRPr>
            </a:p>
            <a:p>
              <a:pPr>
                <a:lnSpc>
                  <a:spcPct val="150000"/>
                </a:lnSpc>
                <a:buNone/>
              </a:pPr>
              <a:br>
                <a:rPr lang="en-SG" b="0" dirty="0">
                  <a:solidFill>
                    <a:srgbClr val="CCCCCC"/>
                  </a:solidFill>
                  <a:effectLst/>
                  <a:latin typeface="Consolas" panose="020B0609020204030204" pitchFamily="49" charset="0"/>
                </a:rPr>
              </a:br>
              <a:r>
                <a:rPr lang="en-SG" b="0" dirty="0">
                  <a:solidFill>
                    <a:srgbClr val="C586C0"/>
                  </a:solidFill>
                  <a:effectLst/>
                  <a:latin typeface="Consolas" panose="020B0609020204030204" pitchFamily="49" charset="0"/>
                </a:rPr>
                <a:t>if</a:t>
              </a:r>
              <a:r>
                <a:rPr lang="en-SG" b="0" dirty="0">
                  <a:solidFill>
                    <a:srgbClr val="CCCCCC"/>
                  </a:solidFill>
                  <a:effectLst/>
                  <a:latin typeface="Consolas" panose="020B0609020204030204" pitchFamily="49" charset="0"/>
                </a:rPr>
                <a:t> </a:t>
              </a:r>
              <a:r>
                <a:rPr lang="en-SG" b="0" dirty="0" err="1">
                  <a:solidFill>
                    <a:srgbClr val="DCDCAA"/>
                  </a:solidFill>
                  <a:effectLst/>
                  <a:latin typeface="Consolas" panose="020B0609020204030204" pitchFamily="49" charset="0"/>
                </a:rPr>
                <a:t>len</a:t>
              </a:r>
              <a:r>
                <a:rPr lang="en-SG" b="0" dirty="0">
                  <a:solidFill>
                    <a:srgbClr val="CCCCCC"/>
                  </a:solidFill>
                  <a:effectLst/>
                  <a:latin typeface="Consolas" panose="020B0609020204030204" pitchFamily="49" charset="0"/>
                </a:rPr>
                <a:t>(password) </a:t>
              </a:r>
              <a:r>
                <a:rPr lang="en-SG" b="0" dirty="0">
                  <a:solidFill>
                    <a:srgbClr val="D4D4D4"/>
                  </a:solidFill>
                  <a:effectLst/>
                  <a:latin typeface="Consolas" panose="020B0609020204030204" pitchFamily="49" charset="0"/>
                </a:rPr>
                <a:t>&gt;=</a:t>
              </a:r>
              <a:r>
                <a:rPr lang="en-SG" b="0" dirty="0">
                  <a:solidFill>
                    <a:srgbClr val="CCCCCC"/>
                  </a:solidFill>
                  <a:effectLst/>
                  <a:latin typeface="Consolas" panose="020B0609020204030204" pitchFamily="49" charset="0"/>
                </a:rPr>
                <a:t> </a:t>
              </a:r>
              <a:r>
                <a:rPr lang="en-SG" b="0" dirty="0">
                  <a:solidFill>
                    <a:srgbClr val="B5CEA8"/>
                  </a:solidFill>
                  <a:effectLst/>
                  <a:latin typeface="Consolas" panose="020B0609020204030204" pitchFamily="49" charset="0"/>
                </a:rPr>
                <a:t>8</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and</a:t>
              </a: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has_number</a:t>
              </a:r>
              <a:r>
                <a:rPr lang="en-SG" b="0" dirty="0">
                  <a:solidFill>
                    <a:srgbClr val="CCCCCC"/>
                  </a:solidFill>
                  <a:effectLst/>
                  <a:latin typeface="Consolas" panose="020B0609020204030204" pitchFamily="49" charset="0"/>
                </a:rPr>
                <a:t> </a:t>
              </a:r>
              <a:r>
                <a:rPr lang="en-SG" b="0" dirty="0">
                  <a:solidFill>
                    <a:srgbClr val="569CD6"/>
                  </a:solidFill>
                  <a:effectLst/>
                  <a:latin typeface="Consolas" panose="020B0609020204030204" pitchFamily="49" charset="0"/>
                </a:rPr>
                <a:t>and</a:t>
              </a:r>
              <a:r>
                <a:rPr lang="en-SG" b="0" dirty="0">
                  <a:solidFill>
                    <a:srgbClr val="CCCCCC"/>
                  </a:solidFill>
                  <a:effectLst/>
                  <a:latin typeface="Consolas" panose="020B0609020204030204" pitchFamily="49" charset="0"/>
                </a:rPr>
                <a:t> </a:t>
              </a:r>
              <a:r>
                <a:rPr lang="en-SG" b="0" dirty="0" err="1">
                  <a:solidFill>
                    <a:srgbClr val="CCCCCC"/>
                  </a:solidFill>
                  <a:effectLst/>
                  <a:latin typeface="Consolas" panose="020B0609020204030204" pitchFamily="49" charset="0"/>
                </a:rPr>
                <a:t>has_letter</a:t>
              </a:r>
              <a:r>
                <a:rPr lang="en-SG" b="0" dirty="0">
                  <a:solidFill>
                    <a:srgbClr val="CCCCCC"/>
                  </a:solidFill>
                  <a:effectLst/>
                  <a:latin typeface="Consolas" panose="020B0609020204030204" pitchFamily="49" charset="0"/>
                </a:rPr>
                <a:t>:</a:t>
              </a:r>
            </a:p>
            <a:p>
              <a:pPr>
                <a:lnSpc>
                  <a:spcPct val="150000"/>
                </a:lnSpc>
                <a:buNone/>
              </a:pPr>
              <a:r>
                <a:rPr lang="en-SG" b="0" dirty="0">
                  <a:solidFill>
                    <a:srgbClr val="CCCCCC"/>
                  </a:solidFill>
                  <a:effectLst/>
                  <a:latin typeface="Consolas" panose="020B0609020204030204" pitchFamily="49" charset="0"/>
                </a:rPr>
                <a:t>    </a:t>
              </a:r>
              <a:r>
                <a:rPr lang="en-SG" b="0" dirty="0">
                  <a:solidFill>
                    <a:srgbClr val="DCDCAA"/>
                  </a:solidFill>
                  <a:effectLst/>
                  <a:latin typeface="Consolas" panose="020B0609020204030204" pitchFamily="49" charset="0"/>
                </a:rPr>
                <a:t>print</a:t>
              </a:r>
              <a:r>
                <a:rPr lang="en-SG" b="0" dirty="0">
                  <a:solidFill>
                    <a:srgbClr val="CCCCCC"/>
                  </a:solidFill>
                  <a:effectLst/>
                  <a:latin typeface="Consolas" panose="020B0609020204030204" pitchFamily="49" charset="0"/>
                </a:rPr>
                <a:t>(</a:t>
              </a:r>
              <a:r>
                <a:rPr lang="en-SG" b="0" dirty="0">
                  <a:solidFill>
                    <a:srgbClr val="CE9178"/>
                  </a:solidFill>
                  <a:effectLst/>
                  <a:latin typeface="Consolas" panose="020B0609020204030204" pitchFamily="49" charset="0"/>
                </a:rPr>
                <a:t>"Strong password!"</a:t>
              </a:r>
              <a:r>
                <a:rPr lang="en-SG" b="0" dirty="0">
                  <a:solidFill>
                    <a:srgbClr val="CCCCCC"/>
                  </a:solidFill>
                  <a:effectLst/>
                  <a:latin typeface="Consolas" panose="020B0609020204030204" pitchFamily="49" charset="0"/>
                </a:rPr>
                <a:t>)</a:t>
              </a:r>
            </a:p>
            <a:p>
              <a:pPr>
                <a:lnSpc>
                  <a:spcPct val="150000"/>
                </a:lnSpc>
                <a:buNone/>
              </a:pPr>
              <a:r>
                <a:rPr lang="en-SG" b="0" dirty="0">
                  <a:solidFill>
                    <a:srgbClr val="C586C0"/>
                  </a:solidFill>
                  <a:effectLst/>
                  <a:latin typeface="Consolas" panose="020B0609020204030204" pitchFamily="49" charset="0"/>
                </a:rPr>
                <a:t>else</a:t>
              </a:r>
              <a:r>
                <a:rPr lang="en-SG" b="0" dirty="0">
                  <a:solidFill>
                    <a:srgbClr val="CCCCCC"/>
                  </a:solidFill>
                  <a:effectLst/>
                  <a:latin typeface="Consolas" panose="020B0609020204030204" pitchFamily="49" charset="0"/>
                </a:rPr>
                <a:t>:</a:t>
              </a:r>
            </a:p>
            <a:p>
              <a:pPr>
                <a:lnSpc>
                  <a:spcPct val="150000"/>
                </a:lnSpc>
                <a:buNone/>
              </a:pPr>
              <a:r>
                <a:rPr lang="en-SG" b="0" dirty="0">
                  <a:solidFill>
                    <a:srgbClr val="CCCCCC"/>
                  </a:solidFill>
                  <a:effectLst/>
                  <a:latin typeface="Consolas" panose="020B0609020204030204" pitchFamily="49" charset="0"/>
                </a:rPr>
                <a:t>    </a:t>
              </a:r>
              <a:r>
                <a:rPr lang="en-SG" b="0" dirty="0">
                  <a:solidFill>
                    <a:srgbClr val="DCDCAA"/>
                  </a:solidFill>
                  <a:effectLst/>
                  <a:latin typeface="Consolas" panose="020B0609020204030204" pitchFamily="49" charset="0"/>
                </a:rPr>
                <a:t>print</a:t>
              </a:r>
              <a:r>
                <a:rPr lang="en-SG" b="0" dirty="0">
                  <a:solidFill>
                    <a:srgbClr val="CCCCCC"/>
                  </a:solidFill>
                  <a:effectLst/>
                  <a:latin typeface="Consolas" panose="020B0609020204030204" pitchFamily="49" charset="0"/>
                </a:rPr>
                <a:t>(</a:t>
              </a:r>
              <a:r>
                <a:rPr lang="en-SG" b="0" dirty="0">
                  <a:solidFill>
                    <a:srgbClr val="CE9178"/>
                  </a:solidFill>
                  <a:effectLst/>
                  <a:latin typeface="Consolas" panose="020B0609020204030204" pitchFamily="49" charset="0"/>
                </a:rPr>
                <a:t>"Weak password."</a:t>
              </a:r>
              <a:r>
                <a:rPr lang="en-SG" b="0" dirty="0">
                  <a:solidFill>
                    <a:srgbClr val="CCCCCC"/>
                  </a:solidFill>
                  <a:effectLst/>
                  <a:latin typeface="Consolas" panose="020B0609020204030204" pitchFamily="49" charset="0"/>
                </a:rPr>
                <a:t>)</a:t>
              </a:r>
            </a:p>
            <a:p>
              <a:pPr>
                <a:lnSpc>
                  <a:spcPct val="150000"/>
                </a:lnSpc>
              </a:pPr>
              <a:br>
                <a:rPr lang="en-SG" b="0" dirty="0">
                  <a:solidFill>
                    <a:srgbClr val="CCCCCC"/>
                  </a:solidFill>
                  <a:effectLst/>
                  <a:latin typeface="Consolas" panose="020B0609020204030204" pitchFamily="49" charset="0"/>
                </a:rPr>
              </a:br>
              <a:endParaRPr lang="en-SG" b="0" dirty="0">
                <a:solidFill>
                  <a:srgbClr val="CCCCCC"/>
                </a:solidFill>
                <a:effectLst/>
                <a:latin typeface="Consolas" panose="020B0609020204030204" pitchFamily="49" charset="0"/>
              </a:endParaRPr>
            </a:p>
          </p:txBody>
        </p:sp>
      </p:grpSp>
    </p:spTree>
    <p:extLst>
      <p:ext uri="{BB962C8B-B14F-4D97-AF65-F5344CB8AC3E}">
        <p14:creationId xmlns:p14="http://schemas.microsoft.com/office/powerpoint/2010/main" val="74461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5" name="TextBox 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3</a:t>
            </a:r>
          </a:p>
        </p:txBody>
      </p:sp>
      <p:sp>
        <p:nvSpPr>
          <p:cNvPr id="8" name="TextBox 8"/>
          <p:cNvSpPr txBox="1"/>
          <p:nvPr/>
        </p:nvSpPr>
        <p:spPr>
          <a:xfrm>
            <a:off x="810965" y="1202281"/>
            <a:ext cx="6950569" cy="679450"/>
          </a:xfrm>
          <a:prstGeom prst="rect">
            <a:avLst/>
          </a:prstGeom>
        </p:spPr>
        <p:txBody>
          <a:bodyPr lIns="0" tIns="0" rIns="0" bIns="0" rtlCol="0" anchor="t">
            <a:spAutoFit/>
          </a:bodyPr>
          <a:lstStyle/>
          <a:p>
            <a:pPr>
              <a:lnSpc>
                <a:spcPts val="5599"/>
              </a:lnSpc>
            </a:pPr>
            <a:r>
              <a:rPr lang="en-US" sz="3999">
                <a:solidFill>
                  <a:srgbClr val="1D7151"/>
                </a:solidFill>
                <a:latin typeface="TAN Mon Cheri"/>
              </a:rPr>
              <a:t>What I’ve accomplished</a:t>
            </a:r>
          </a:p>
        </p:txBody>
      </p:sp>
      <p:sp>
        <p:nvSpPr>
          <p:cNvPr id="10" name="TextBox 5">
            <a:extLst>
              <a:ext uri="{FF2B5EF4-FFF2-40B4-BE49-F238E27FC236}">
                <a16:creationId xmlns:a16="http://schemas.microsoft.com/office/drawing/2014/main" id="{8E96450D-6C33-265C-3C92-B909E84C8569}"/>
              </a:ext>
            </a:extLst>
          </p:cNvPr>
          <p:cNvSpPr txBox="1"/>
          <p:nvPr/>
        </p:nvSpPr>
        <p:spPr>
          <a:xfrm>
            <a:off x="13704852" y="622935"/>
            <a:ext cx="3554448" cy="413190"/>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grpSp>
        <p:nvGrpSpPr>
          <p:cNvPr id="19" name="Group 18">
            <a:extLst>
              <a:ext uri="{FF2B5EF4-FFF2-40B4-BE49-F238E27FC236}">
                <a16:creationId xmlns:a16="http://schemas.microsoft.com/office/drawing/2014/main" id="{F8419953-602A-111A-99F9-49BEFC46382A}"/>
              </a:ext>
            </a:extLst>
          </p:cNvPr>
          <p:cNvGrpSpPr/>
          <p:nvPr/>
        </p:nvGrpSpPr>
        <p:grpSpPr>
          <a:xfrm>
            <a:off x="8328305" y="1656574"/>
            <a:ext cx="4680000" cy="5698875"/>
            <a:chOff x="1053324" y="2971031"/>
            <a:chExt cx="4680000" cy="5698875"/>
          </a:xfrm>
        </p:grpSpPr>
        <p:sp>
          <p:nvSpPr>
            <p:cNvPr id="20" name="Rectangle 19">
              <a:extLst>
                <a:ext uri="{FF2B5EF4-FFF2-40B4-BE49-F238E27FC236}">
                  <a16:creationId xmlns:a16="http://schemas.microsoft.com/office/drawing/2014/main" id="{A0D23F05-5E74-8A39-DEF1-4E5BE4112592}"/>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r>
                <a:rPr lang="en-US" sz="1800" i="1" dirty="0">
                  <a:solidFill>
                    <a:srgbClr val="545454"/>
                  </a:solidFill>
                  <a:latin typeface="Poppins Light"/>
                </a:rPr>
                <a:t>Project 1 – Touch </a:t>
              </a:r>
              <a:r>
                <a:rPr lang="en-US" i="1" dirty="0">
                  <a:solidFill>
                    <a:srgbClr val="545454"/>
                  </a:solidFill>
                  <a:latin typeface="Poppins Light"/>
                </a:rPr>
                <a:t>activated</a:t>
              </a:r>
              <a:r>
                <a:rPr lang="en-US" sz="1800" i="1" dirty="0">
                  <a:solidFill>
                    <a:srgbClr val="545454"/>
                  </a:solidFill>
                  <a:latin typeface="Poppins Light"/>
                </a:rPr>
                <a:t> catapult</a:t>
              </a:r>
            </a:p>
          </p:txBody>
        </p:sp>
        <p:pic>
          <p:nvPicPr>
            <p:cNvPr id="21" name="Picture 4">
              <a:extLst>
                <a:ext uri="{FF2B5EF4-FFF2-40B4-BE49-F238E27FC236}">
                  <a16:creationId xmlns:a16="http://schemas.microsoft.com/office/drawing/2014/main" id="{3D36CAAE-9A4B-9034-6DD2-68BC3C82C5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9848" b="9848"/>
            <a:stretch/>
          </p:blipFill>
          <p:spPr bwMode="auto">
            <a:xfrm>
              <a:off x="1053324" y="2971031"/>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F4C7DD-4932-5242-18AF-B280F2A251E7}"/>
              </a:ext>
            </a:extLst>
          </p:cNvPr>
          <p:cNvGrpSpPr/>
          <p:nvPr/>
        </p:nvGrpSpPr>
        <p:grpSpPr>
          <a:xfrm>
            <a:off x="13338291" y="1624523"/>
            <a:ext cx="4680000" cy="5730926"/>
            <a:chOff x="1053324" y="2938980"/>
            <a:chExt cx="4680000" cy="5730926"/>
          </a:xfrm>
        </p:grpSpPr>
        <p:sp>
          <p:nvSpPr>
            <p:cNvPr id="23" name="Rectangle 22">
              <a:extLst>
                <a:ext uri="{FF2B5EF4-FFF2-40B4-BE49-F238E27FC236}">
                  <a16:creationId xmlns:a16="http://schemas.microsoft.com/office/drawing/2014/main" id="{B2952029-E441-AE31-7B67-BE1CEB4D5304}"/>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r>
                <a:rPr lang="en-US" sz="1800" i="1" dirty="0">
                  <a:solidFill>
                    <a:srgbClr val="545454"/>
                  </a:solidFill>
                  <a:latin typeface="Poppins Light"/>
                </a:rPr>
                <a:t>Project 2 – </a:t>
              </a:r>
              <a:r>
                <a:rPr lang="en-US" i="1" dirty="0">
                  <a:solidFill>
                    <a:srgbClr val="545454"/>
                  </a:solidFill>
                  <a:latin typeface="Poppins Light"/>
                </a:rPr>
                <a:t>Ultrasonic activated Tractor</a:t>
              </a:r>
              <a:endParaRPr lang="en-US" sz="1800" i="1" dirty="0">
                <a:solidFill>
                  <a:srgbClr val="545454"/>
                </a:solidFill>
                <a:latin typeface="Poppins Light"/>
              </a:endParaRPr>
            </a:p>
          </p:txBody>
        </p:sp>
        <p:pic>
          <p:nvPicPr>
            <p:cNvPr id="24" name="Picture 4" descr="Placeholder rgb color icon Royalty Free Vector Image">
              <a:extLst>
                <a:ext uri="{FF2B5EF4-FFF2-40B4-BE49-F238E27FC236}">
                  <a16:creationId xmlns:a16="http://schemas.microsoft.com/office/drawing/2014/main" id="{20599661-FD96-E70A-EEC0-27B430240E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130" t="10017" r="12470" b="12257"/>
            <a:stretch/>
          </p:blipFill>
          <p:spPr bwMode="auto">
            <a:xfrm>
              <a:off x="1053324" y="2938980"/>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7CD3AC0F-E5E7-1511-3A5E-A55CF0AA9C01}"/>
              </a:ext>
            </a:extLst>
          </p:cNvPr>
          <p:cNvGrpSpPr/>
          <p:nvPr/>
        </p:nvGrpSpPr>
        <p:grpSpPr>
          <a:xfrm>
            <a:off x="1028700" y="2245163"/>
            <a:ext cx="6515101" cy="7899577"/>
            <a:chOff x="1028700" y="2245163"/>
            <a:chExt cx="6515101" cy="7899577"/>
          </a:xfrm>
        </p:grpSpPr>
        <p:sp>
          <p:nvSpPr>
            <p:cNvPr id="31" name="TextBox 7">
              <a:extLst>
                <a:ext uri="{FF2B5EF4-FFF2-40B4-BE49-F238E27FC236}">
                  <a16:creationId xmlns:a16="http://schemas.microsoft.com/office/drawing/2014/main" id="{19C4C3B4-02F0-7438-841A-E5837B2D6F83}"/>
                </a:ext>
              </a:extLst>
            </p:cNvPr>
            <p:cNvSpPr txBox="1"/>
            <p:nvPr/>
          </p:nvSpPr>
          <p:spPr>
            <a:xfrm>
              <a:off x="1028700" y="2245163"/>
              <a:ext cx="6515101" cy="947054"/>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Foundation building with robotics and block- based coding - Conditionals</a:t>
              </a:r>
            </a:p>
          </p:txBody>
        </p:sp>
        <p:sp>
          <p:nvSpPr>
            <p:cNvPr id="32" name="TextBox 6">
              <a:extLst>
                <a:ext uri="{FF2B5EF4-FFF2-40B4-BE49-F238E27FC236}">
                  <a16:creationId xmlns:a16="http://schemas.microsoft.com/office/drawing/2014/main" id="{744F12C0-BE9C-B193-08CD-AE49C8AA18D7}"/>
                </a:ext>
              </a:extLst>
            </p:cNvPr>
            <p:cNvSpPr txBox="1"/>
            <p:nvPr/>
          </p:nvSpPr>
          <p:spPr>
            <a:xfrm>
              <a:off x="1028700" y="3277732"/>
              <a:ext cx="6515100" cy="6867008"/>
            </a:xfrm>
            <a:prstGeom prst="rect">
              <a:avLst/>
            </a:prstGeom>
          </p:spPr>
          <p:txBody>
            <a:bodyPr wrap="square" lIns="0" tIns="0" rIns="0" bIns="0" rtlCol="0" anchor="t">
              <a:spAutoFit/>
            </a:bodyPr>
            <a:lstStyle/>
            <a:p>
              <a:pPr marL="0" marR="0" lvl="0" indent="0" algn="just" defTabSz="914400" rtl="0" eaLnBrk="1" fontAlgn="auto" latinLnBrk="0" hangingPunct="1">
                <a:lnSpc>
                  <a:spcPts val="36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45454"/>
                  </a:solidFill>
                  <a:effectLst/>
                  <a:uLnTx/>
                  <a:uFillTx/>
                  <a:latin typeface="Poppins Light"/>
                  <a:ea typeface="+mn-ea"/>
                  <a:cs typeface="+mn-cs"/>
                </a:rPr>
                <a:t>[Project 1] </a:t>
              </a:r>
            </a:p>
            <a:p>
              <a:pPr lvl="0" algn="just">
                <a:lnSpc>
                  <a:spcPts val="3600"/>
                </a:lnSpc>
                <a:defRPr/>
              </a:pPr>
              <a:r>
                <a:rPr lang="en-US" dirty="0">
                  <a:solidFill>
                    <a:srgbClr val="545454"/>
                  </a:solidFill>
                  <a:latin typeface="Poppins Light"/>
                </a:rPr>
                <a:t>I learnt how to use the LEGO technic parts to create different designs. </a:t>
              </a:r>
            </a:p>
            <a:p>
              <a:pPr lvl="0" algn="just">
                <a:lnSpc>
                  <a:spcPts val="3600"/>
                </a:lnSpc>
                <a:defRPr/>
              </a:pPr>
              <a:r>
                <a:rPr lang="en-US" dirty="0">
                  <a:solidFill>
                    <a:srgbClr val="545454"/>
                  </a:solidFill>
                  <a:latin typeface="Poppins Light"/>
                </a:rPr>
                <a:t>Using the coding concept of conditionals (if-else), together with different sensors, I coded my designs to do certain actions only if a specific condition is met. </a:t>
              </a:r>
            </a:p>
            <a:p>
              <a:pPr lvl="0" algn="just">
                <a:lnSpc>
                  <a:spcPts val="3600"/>
                </a:lnSpc>
                <a:defRPr/>
              </a:pPr>
              <a:r>
                <a:rPr lang="en-US" dirty="0">
                  <a:solidFill>
                    <a:srgbClr val="545454"/>
                  </a:solidFill>
                  <a:latin typeface="Poppins Light"/>
                </a:rPr>
                <a:t>Among many other projects, I created a ping pong racket that hits the ball if the touch sensor is activated</a:t>
              </a:r>
            </a:p>
            <a:p>
              <a:pPr algn="just">
                <a:lnSpc>
                  <a:spcPts val="3600"/>
                </a:lnSpc>
              </a:pPr>
              <a:r>
                <a:rPr lang="en-US" dirty="0">
                  <a:solidFill>
                    <a:srgbClr val="545454"/>
                  </a:solidFill>
                  <a:latin typeface="Poppins Light"/>
                </a:rPr>
                <a:t>[Project 2]</a:t>
              </a:r>
            </a:p>
            <a:p>
              <a:pPr algn="just">
                <a:lnSpc>
                  <a:spcPts val="3600"/>
                </a:lnSpc>
              </a:pPr>
              <a:r>
                <a:rPr lang="en-US" dirty="0">
                  <a:solidFill>
                    <a:srgbClr val="545454"/>
                  </a:solidFill>
                  <a:latin typeface="Poppins Light"/>
                </a:rPr>
                <a:t>I built a LEGO-based tractor model designed to simulate real-life functionality. It uses an ultrasonic sensor to detect obstacles and automatically stop when objects are within a threshold distance that I configured. This demonstrates the potential advantages of automation and smart technology in modern farming.</a:t>
              </a:r>
            </a:p>
          </p:txBody>
        </p:sp>
      </p:grpSp>
      <p:sp>
        <p:nvSpPr>
          <p:cNvPr id="7" name="Rectangle 6">
            <a:extLst>
              <a:ext uri="{FF2B5EF4-FFF2-40B4-BE49-F238E27FC236}">
                <a16:creationId xmlns:a16="http://schemas.microsoft.com/office/drawing/2014/main" id="{C32E5CDE-C943-9DD6-9B74-1A8E4B6645FC}"/>
              </a:ext>
            </a:extLst>
          </p:cNvPr>
          <p:cNvSpPr/>
          <p:nvPr/>
        </p:nvSpPr>
        <p:spPr>
          <a:xfrm>
            <a:off x="13575076" y="2037713"/>
            <a:ext cx="4179524" cy="36391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4">
            <a:extLst>
              <a:ext uri="{FF2B5EF4-FFF2-40B4-BE49-F238E27FC236}">
                <a16:creationId xmlns:a16="http://schemas.microsoft.com/office/drawing/2014/main" id="{D8C865AC-10CB-CE00-6B52-A84F036E134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t="1372" b="1372"/>
          <a:stretch/>
        </p:blipFill>
        <p:spPr bwMode="auto">
          <a:xfrm>
            <a:off x="13361737" y="1624523"/>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3AD93F7-0C65-A0DC-2BA8-157703A30A9A}"/>
              </a:ext>
            </a:extLst>
          </p:cNvPr>
          <p:cNvSpPr/>
          <p:nvPr/>
        </p:nvSpPr>
        <p:spPr>
          <a:xfrm>
            <a:off x="8512108" y="1693999"/>
            <a:ext cx="4125948" cy="46333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5" name="TextBox 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4</a:t>
            </a:r>
          </a:p>
        </p:txBody>
      </p:sp>
      <p:sp>
        <p:nvSpPr>
          <p:cNvPr id="2" name="Rectangle 1">
            <a:extLst>
              <a:ext uri="{FF2B5EF4-FFF2-40B4-BE49-F238E27FC236}">
                <a16:creationId xmlns:a16="http://schemas.microsoft.com/office/drawing/2014/main" id="{0C8F4DD5-E299-4927-B384-1B6132F20190}"/>
              </a:ext>
            </a:extLst>
          </p:cNvPr>
          <p:cNvSpPr/>
          <p:nvPr/>
        </p:nvSpPr>
        <p:spPr>
          <a:xfrm>
            <a:off x="1722723" y="510569"/>
            <a:ext cx="114300" cy="740664"/>
          </a:xfrm>
          <a:prstGeom prst="rect">
            <a:avLst/>
          </a:prstGeom>
          <a:solidFill>
            <a:srgbClr val="265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Title 1">
            <a:extLst>
              <a:ext uri="{FF2B5EF4-FFF2-40B4-BE49-F238E27FC236}">
                <a16:creationId xmlns:a16="http://schemas.microsoft.com/office/drawing/2014/main" id="{BE337873-64E4-DF09-D455-45F678F482C7}"/>
              </a:ext>
            </a:extLst>
          </p:cNvPr>
          <p:cNvSpPr txBox="1">
            <a:spLocks/>
          </p:cNvSpPr>
          <p:nvPr/>
        </p:nvSpPr>
        <p:spPr>
          <a:xfrm>
            <a:off x="1803399" y="372509"/>
            <a:ext cx="12344400" cy="571500"/>
          </a:xfrm>
          <a:prstGeom prst="rect">
            <a:avLst/>
          </a:prstGeom>
        </p:spPr>
        <p:txBody>
          <a:bodyPr vert="horz" lIns="137160" tIns="68580" rIns="137160" bIns="68580" rtlCol="0" anchor="ctr">
            <a:noAutofit/>
          </a:bodyPr>
          <a:lstStyle>
            <a:lvl1pPr algn="l" defTabSz="914400" rtl="0" eaLnBrk="1" latinLnBrk="0" hangingPunct="1">
              <a:spcBef>
                <a:spcPct val="0"/>
              </a:spcBef>
              <a:buNone/>
              <a:defRPr sz="2000" b="1" kern="1200">
                <a:solidFill>
                  <a:srgbClr val="265C26"/>
                </a:solidFill>
                <a:latin typeface="Arial" pitchFamily="34" charset="0"/>
                <a:ea typeface="+mj-ea"/>
                <a:cs typeface="Arial" pitchFamily="34" charset="0"/>
              </a:defRPr>
            </a:lvl1pPr>
          </a:lstStyle>
          <a:p>
            <a:pPr>
              <a:defRPr/>
            </a:pPr>
            <a:r>
              <a:rPr lang="en-SG" sz="3000" dirty="0"/>
              <a:t>Process Flow Chart</a:t>
            </a:r>
            <a:endParaRPr lang="en-US" sz="3000" dirty="0"/>
          </a:p>
        </p:txBody>
      </p:sp>
      <p:sp>
        <p:nvSpPr>
          <p:cNvPr id="18" name="Rectangle 17">
            <a:extLst>
              <a:ext uri="{FF2B5EF4-FFF2-40B4-BE49-F238E27FC236}">
                <a16:creationId xmlns:a16="http://schemas.microsoft.com/office/drawing/2014/main" id="{26F1E434-E5D6-E96E-9788-853CF080CB76}"/>
              </a:ext>
            </a:extLst>
          </p:cNvPr>
          <p:cNvSpPr/>
          <p:nvPr/>
        </p:nvSpPr>
        <p:spPr>
          <a:xfrm>
            <a:off x="3429000" y="1893914"/>
            <a:ext cx="12917940" cy="1826963"/>
          </a:xfrm>
          <a:prstGeom prst="rect">
            <a:avLst/>
          </a:prstGeom>
          <a:solidFill>
            <a:srgbClr val="604A7B">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Need a stable shooter that will push bullets out and retract</a:t>
            </a:r>
          </a:p>
        </p:txBody>
      </p:sp>
      <p:sp>
        <p:nvSpPr>
          <p:cNvPr id="20" name="Rectangle 19">
            <a:extLst>
              <a:ext uri="{FF2B5EF4-FFF2-40B4-BE49-F238E27FC236}">
                <a16:creationId xmlns:a16="http://schemas.microsoft.com/office/drawing/2014/main" id="{CA01041A-97F6-4BB2-07E7-6BF4D2E7BBD1}"/>
              </a:ext>
            </a:extLst>
          </p:cNvPr>
          <p:cNvSpPr/>
          <p:nvPr/>
        </p:nvSpPr>
        <p:spPr>
          <a:xfrm>
            <a:off x="3429000" y="4103715"/>
            <a:ext cx="12917940" cy="1826963"/>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Design of shooter must be accurate </a:t>
            </a:r>
          </a:p>
          <a:p>
            <a:pPr algn="ctr"/>
            <a:r>
              <a:rPr lang="en-GB" sz="2000" dirty="0">
                <a:solidFill>
                  <a:schemeClr val="bg1"/>
                </a:solidFill>
                <a:latin typeface="Poppins Light" panose="00000400000000000000" pitchFamily="2" charset="0"/>
                <a:cs typeface="Poppins Light" panose="00000400000000000000" pitchFamily="2" charset="0"/>
              </a:rPr>
              <a:t>Code to push bullets out and retract must be full proof </a:t>
            </a:r>
          </a:p>
        </p:txBody>
      </p:sp>
      <p:sp>
        <p:nvSpPr>
          <p:cNvPr id="23" name="Rectangle 22">
            <a:extLst>
              <a:ext uri="{FF2B5EF4-FFF2-40B4-BE49-F238E27FC236}">
                <a16:creationId xmlns:a16="http://schemas.microsoft.com/office/drawing/2014/main" id="{F7E42238-6AB6-3079-5BAE-EDAC8C427461}"/>
              </a:ext>
            </a:extLst>
          </p:cNvPr>
          <p:cNvSpPr/>
          <p:nvPr/>
        </p:nvSpPr>
        <p:spPr>
          <a:xfrm>
            <a:off x="3429000" y="6313514"/>
            <a:ext cx="12917940" cy="1826965"/>
          </a:xfrm>
          <a:prstGeom prst="rect">
            <a:avLst/>
          </a:prstGeom>
          <a:solidFill>
            <a:srgbClr val="F7964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Use of gears in design for security</a:t>
            </a:r>
          </a:p>
          <a:p>
            <a:pPr algn="ctr"/>
            <a:r>
              <a:rPr lang="en-GB" sz="2000" dirty="0">
                <a:solidFill>
                  <a:schemeClr val="bg1"/>
                </a:solidFill>
                <a:latin typeface="Poppins Light" panose="00000400000000000000" pitchFamily="2" charset="0"/>
                <a:cs typeface="Poppins Light" panose="00000400000000000000" pitchFamily="2" charset="0"/>
              </a:rPr>
              <a:t>Coding concept of while loops with colour sensor</a:t>
            </a:r>
          </a:p>
        </p:txBody>
      </p:sp>
      <p:sp>
        <p:nvSpPr>
          <p:cNvPr id="6" name="Rectangle 5">
            <a:extLst>
              <a:ext uri="{FF2B5EF4-FFF2-40B4-BE49-F238E27FC236}">
                <a16:creationId xmlns:a16="http://schemas.microsoft.com/office/drawing/2014/main" id="{B622D6B9-9B22-E424-F504-0801CDA9D398}"/>
              </a:ext>
            </a:extLst>
          </p:cNvPr>
          <p:cNvSpPr/>
          <p:nvPr/>
        </p:nvSpPr>
        <p:spPr>
          <a:xfrm>
            <a:off x="18821400" y="9222928"/>
            <a:ext cx="3064949" cy="857373"/>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latin typeface="Poppins Light" panose="00000400000000000000" pitchFamily="2" charset="0"/>
                <a:cs typeface="Poppins Light" panose="00000400000000000000" pitchFamily="2" charset="0"/>
              </a:rPr>
              <a:t>#F79646</a:t>
            </a:r>
          </a:p>
        </p:txBody>
      </p:sp>
      <p:sp>
        <p:nvSpPr>
          <p:cNvPr id="7" name="Rectangle 6">
            <a:extLst>
              <a:ext uri="{FF2B5EF4-FFF2-40B4-BE49-F238E27FC236}">
                <a16:creationId xmlns:a16="http://schemas.microsoft.com/office/drawing/2014/main" id="{7A020ECD-C8ED-6D75-9608-B1A92A7A9A05}"/>
              </a:ext>
            </a:extLst>
          </p:cNvPr>
          <p:cNvSpPr/>
          <p:nvPr/>
        </p:nvSpPr>
        <p:spPr>
          <a:xfrm>
            <a:off x="18798957" y="7857524"/>
            <a:ext cx="3064949" cy="8573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#C00000</a:t>
            </a:r>
          </a:p>
        </p:txBody>
      </p:sp>
      <p:sp>
        <p:nvSpPr>
          <p:cNvPr id="8" name="Rectangle 7">
            <a:extLst>
              <a:ext uri="{FF2B5EF4-FFF2-40B4-BE49-F238E27FC236}">
                <a16:creationId xmlns:a16="http://schemas.microsoft.com/office/drawing/2014/main" id="{D136A135-4F88-9EE3-F642-F5C4B8901F97}"/>
              </a:ext>
            </a:extLst>
          </p:cNvPr>
          <p:cNvSpPr/>
          <p:nvPr/>
        </p:nvSpPr>
        <p:spPr>
          <a:xfrm>
            <a:off x="18798956" y="6474102"/>
            <a:ext cx="3064949" cy="8573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#254061</a:t>
            </a:r>
          </a:p>
        </p:txBody>
      </p:sp>
      <p:sp>
        <p:nvSpPr>
          <p:cNvPr id="12" name="Rectangle 11">
            <a:extLst>
              <a:ext uri="{FF2B5EF4-FFF2-40B4-BE49-F238E27FC236}">
                <a16:creationId xmlns:a16="http://schemas.microsoft.com/office/drawing/2014/main" id="{CFF238BF-C2C5-3D62-CEC9-444BA7748AEF}"/>
              </a:ext>
            </a:extLst>
          </p:cNvPr>
          <p:cNvSpPr/>
          <p:nvPr/>
        </p:nvSpPr>
        <p:spPr>
          <a:xfrm>
            <a:off x="18798955" y="5141870"/>
            <a:ext cx="3064950" cy="8573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#604A7B</a:t>
            </a:r>
          </a:p>
        </p:txBody>
      </p:sp>
      <p:sp>
        <p:nvSpPr>
          <p:cNvPr id="13" name="TextBox 5">
            <a:extLst>
              <a:ext uri="{FF2B5EF4-FFF2-40B4-BE49-F238E27FC236}">
                <a16:creationId xmlns:a16="http://schemas.microsoft.com/office/drawing/2014/main" id="{1DBA71D8-30D4-F7AB-0174-0BC8BE2F4BC0}"/>
              </a:ext>
            </a:extLst>
          </p:cNvPr>
          <p:cNvSpPr txBox="1"/>
          <p:nvPr/>
        </p:nvSpPr>
        <p:spPr>
          <a:xfrm>
            <a:off x="13704852" y="622935"/>
            <a:ext cx="3554448" cy="849207"/>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a:p>
            <a:pPr algn="r">
              <a:lnSpc>
                <a:spcPts val="3359"/>
              </a:lnSpc>
            </a:pPr>
            <a:endParaRPr lang="en-US" sz="2400" dirty="0">
              <a:solidFill>
                <a:srgbClr val="1D7151"/>
              </a:solidFill>
              <a:latin typeface="Poppins Light"/>
            </a:endParaRPr>
          </a:p>
        </p:txBody>
      </p:sp>
      <p:sp>
        <p:nvSpPr>
          <p:cNvPr id="10" name="Rectangle 9">
            <a:extLst>
              <a:ext uri="{FF2B5EF4-FFF2-40B4-BE49-F238E27FC236}">
                <a16:creationId xmlns:a16="http://schemas.microsoft.com/office/drawing/2014/main" id="{BB9DFD87-1EDE-FA66-9DF5-5465BB110BF8}"/>
              </a:ext>
            </a:extLst>
          </p:cNvPr>
          <p:cNvSpPr/>
          <p:nvPr/>
        </p:nvSpPr>
        <p:spPr>
          <a:xfrm>
            <a:off x="1812365" y="2253272"/>
            <a:ext cx="2264216" cy="1017959"/>
          </a:xfrm>
          <a:prstGeom prst="rect">
            <a:avLst/>
          </a:prstGeom>
          <a:solidFill>
            <a:srgbClr val="604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Define Problem</a:t>
            </a:r>
          </a:p>
        </p:txBody>
      </p:sp>
      <p:sp>
        <p:nvSpPr>
          <p:cNvPr id="14" name="Rectangle 13">
            <a:extLst>
              <a:ext uri="{FF2B5EF4-FFF2-40B4-BE49-F238E27FC236}">
                <a16:creationId xmlns:a16="http://schemas.microsoft.com/office/drawing/2014/main" id="{A4472312-D08E-C1DE-C27E-C37ED11C01EA}"/>
              </a:ext>
            </a:extLst>
          </p:cNvPr>
          <p:cNvSpPr/>
          <p:nvPr/>
        </p:nvSpPr>
        <p:spPr>
          <a:xfrm>
            <a:off x="1812364" y="4463071"/>
            <a:ext cx="2264216" cy="10179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Ideate Approach</a:t>
            </a:r>
          </a:p>
        </p:txBody>
      </p:sp>
      <p:sp>
        <p:nvSpPr>
          <p:cNvPr id="16" name="Rectangle 15">
            <a:extLst>
              <a:ext uri="{FF2B5EF4-FFF2-40B4-BE49-F238E27FC236}">
                <a16:creationId xmlns:a16="http://schemas.microsoft.com/office/drawing/2014/main" id="{1489F692-E9BB-12B9-143E-72D6C26251D0}"/>
              </a:ext>
            </a:extLst>
          </p:cNvPr>
          <p:cNvSpPr/>
          <p:nvPr/>
        </p:nvSpPr>
        <p:spPr>
          <a:xfrm>
            <a:off x="1812365" y="6672872"/>
            <a:ext cx="2264216" cy="1017960"/>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latin typeface="Poppins Light" panose="00000400000000000000" pitchFamily="2" charset="0"/>
                <a:cs typeface="Poppins Light" panose="00000400000000000000" pitchFamily="2" charset="0"/>
              </a:rPr>
              <a:t>Create </a:t>
            </a:r>
          </a:p>
          <a:p>
            <a:pPr algn="ctr"/>
            <a:r>
              <a:rPr lang="en-GB" sz="2000" dirty="0">
                <a:solidFill>
                  <a:schemeClr val="bg1"/>
                </a:solidFill>
                <a:latin typeface="Poppins Light" panose="00000400000000000000" pitchFamily="2" charset="0"/>
                <a:cs typeface="Poppins Light" panose="00000400000000000000" pitchFamily="2" charset="0"/>
              </a:rPr>
              <a:t>Solution</a:t>
            </a:r>
          </a:p>
        </p:txBody>
      </p:sp>
    </p:spTree>
    <p:extLst>
      <p:ext uri="{BB962C8B-B14F-4D97-AF65-F5344CB8AC3E}">
        <p14:creationId xmlns:p14="http://schemas.microsoft.com/office/powerpoint/2010/main" val="290987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0">
            <a:extLst>
              <a:ext uri="{FF2B5EF4-FFF2-40B4-BE49-F238E27FC236}">
                <a16:creationId xmlns:a16="http://schemas.microsoft.com/office/drawing/2014/main" id="{DAD8754D-E9D4-399B-BBA7-6B1DC8E526BE}"/>
              </a:ext>
            </a:extLst>
          </p:cNvPr>
          <p:cNvSpPr/>
          <p:nvPr/>
        </p:nvSpPr>
        <p:spPr>
          <a:xfrm>
            <a:off x="5474558" y="7572228"/>
            <a:ext cx="1609304" cy="889649"/>
          </a:xfrm>
          <a:prstGeom prst="roundRect">
            <a:avLst/>
          </a:prstGeom>
          <a:noFill/>
          <a:ln w="317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sp>
        <p:nvSpPr>
          <p:cNvPr id="94" name="Title 1">
            <a:extLst>
              <a:ext uri="{FF2B5EF4-FFF2-40B4-BE49-F238E27FC236}">
                <a16:creationId xmlns:a16="http://schemas.microsoft.com/office/drawing/2014/main" id="{344FB258-D5D2-465E-BB9A-1EFE1F22B0BD}"/>
              </a:ext>
            </a:extLst>
          </p:cNvPr>
          <p:cNvSpPr txBox="1">
            <a:spLocks/>
          </p:cNvSpPr>
          <p:nvPr/>
        </p:nvSpPr>
        <p:spPr>
          <a:xfrm>
            <a:off x="1803399" y="6512012"/>
            <a:ext cx="14013846" cy="513750"/>
          </a:xfrm>
          <a:prstGeom prst="rect">
            <a:avLst/>
          </a:prstGeom>
          <a:solidFill>
            <a:srgbClr val="265C26"/>
          </a:solidFill>
          <a:effectLst>
            <a:outerShdw blurRad="50800" dist="38100" dir="2700000" algn="tl" rotWithShape="0">
              <a:prstClr val="black">
                <a:alpha val="40000"/>
              </a:prstClr>
            </a:outerShdw>
          </a:effectLst>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33350" algn="l">
              <a:lnSpc>
                <a:spcPct val="120000"/>
              </a:lnSpc>
            </a:pPr>
            <a:r>
              <a:rPr lang="en-SG" sz="2000" b="1"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rPr>
              <a:t>Step 3: Creating a solution</a:t>
            </a:r>
            <a:endParaRPr lang="en-SG" sz="2000" b="1" baseline="30000"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endParaRPr>
          </a:p>
        </p:txBody>
      </p:sp>
      <p:sp>
        <p:nvSpPr>
          <p:cNvPr id="96" name="Arrow: Curved Right 95">
            <a:extLst>
              <a:ext uri="{FF2B5EF4-FFF2-40B4-BE49-F238E27FC236}">
                <a16:creationId xmlns:a16="http://schemas.microsoft.com/office/drawing/2014/main" id="{08B2C0D5-9152-42B3-A117-C3424117F94B}"/>
              </a:ext>
            </a:extLst>
          </p:cNvPr>
          <p:cNvSpPr/>
          <p:nvPr/>
        </p:nvSpPr>
        <p:spPr>
          <a:xfrm>
            <a:off x="1358787" y="4535373"/>
            <a:ext cx="674013" cy="2374386"/>
          </a:xfrm>
          <a:prstGeom prst="curvedRightArrow">
            <a:avLst>
              <a:gd name="adj1" fmla="val 25000"/>
              <a:gd name="adj2" fmla="val 5000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solidFill>
                <a:schemeClr val="tx1"/>
              </a:solidFill>
              <a:latin typeface="Poppins Light" panose="00000400000000000000" pitchFamily="2" charset="0"/>
              <a:cs typeface="Poppins Light" panose="00000400000000000000" pitchFamily="2" charset="0"/>
            </a:endParaRPr>
          </a:p>
        </p:txBody>
      </p:sp>
      <p:grpSp>
        <p:nvGrpSpPr>
          <p:cNvPr id="4" name="Group 3">
            <a:extLst>
              <a:ext uri="{FF2B5EF4-FFF2-40B4-BE49-F238E27FC236}">
                <a16:creationId xmlns:a16="http://schemas.microsoft.com/office/drawing/2014/main" id="{1F30B2EF-EC4A-40CB-9815-CD6B86CA41D7}"/>
              </a:ext>
            </a:extLst>
          </p:cNvPr>
          <p:cNvGrpSpPr/>
          <p:nvPr/>
        </p:nvGrpSpPr>
        <p:grpSpPr>
          <a:xfrm>
            <a:off x="1749218" y="4083398"/>
            <a:ext cx="14013846" cy="2327061"/>
            <a:chOff x="251016" y="2321334"/>
            <a:chExt cx="9342564" cy="1551374"/>
          </a:xfrm>
        </p:grpSpPr>
        <p:sp>
          <p:nvSpPr>
            <p:cNvPr id="22" name="Title 1">
              <a:extLst>
                <a:ext uri="{FF2B5EF4-FFF2-40B4-BE49-F238E27FC236}">
                  <a16:creationId xmlns:a16="http://schemas.microsoft.com/office/drawing/2014/main" id="{3448AEC7-2FE3-463E-8661-A98B868B7178}"/>
                </a:ext>
              </a:extLst>
            </p:cNvPr>
            <p:cNvSpPr txBox="1">
              <a:spLocks/>
            </p:cNvSpPr>
            <p:nvPr/>
          </p:nvSpPr>
          <p:spPr>
            <a:xfrm>
              <a:off x="251016" y="2321334"/>
              <a:ext cx="9342564" cy="342500"/>
            </a:xfrm>
            <a:prstGeom prst="rect">
              <a:avLst/>
            </a:prstGeom>
            <a:solidFill>
              <a:srgbClr val="265C26"/>
            </a:solidFill>
            <a:effectLst>
              <a:outerShdw blurRad="50800" dist="38100" dir="2700000" algn="tl" rotWithShape="0">
                <a:prstClr val="black">
                  <a:alpha val="40000"/>
                </a:prstClr>
              </a:outerShdw>
            </a:effectLst>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33350" algn="l">
                <a:lnSpc>
                  <a:spcPct val="120000"/>
                </a:lnSpc>
              </a:pPr>
              <a:r>
                <a:rPr lang="en-SG" sz="2000" b="1"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rPr>
                <a:t>Step 2: Breaking down of problem into a series of steps</a:t>
              </a:r>
              <a:endParaRPr lang="en-SG" sz="2000" b="1" baseline="30000"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endParaRPr>
            </a:p>
          </p:txBody>
        </p:sp>
        <p:sp>
          <p:nvSpPr>
            <p:cNvPr id="44" name="Rectangle 43">
              <a:extLst>
                <a:ext uri="{FF2B5EF4-FFF2-40B4-BE49-F238E27FC236}">
                  <a16:creationId xmlns:a16="http://schemas.microsoft.com/office/drawing/2014/main" id="{28054A14-D0B1-41B3-9C43-3654249AF980}"/>
                </a:ext>
              </a:extLst>
            </p:cNvPr>
            <p:cNvSpPr/>
            <p:nvPr/>
          </p:nvSpPr>
          <p:spPr>
            <a:xfrm>
              <a:off x="251016" y="2671873"/>
              <a:ext cx="9342564" cy="1200835"/>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50" b="1" dirty="0">
                <a:solidFill>
                  <a:schemeClr val="tx1"/>
                </a:solidFill>
                <a:latin typeface="Poppins Light" panose="00000400000000000000" pitchFamily="2" charset="0"/>
                <a:cs typeface="Poppins Light" panose="00000400000000000000" pitchFamily="2" charset="0"/>
              </a:endParaRPr>
            </a:p>
          </p:txBody>
        </p:sp>
      </p:grpSp>
      <p:sp>
        <p:nvSpPr>
          <p:cNvPr id="2" name="Arrow: Curved Right 1">
            <a:extLst>
              <a:ext uri="{FF2B5EF4-FFF2-40B4-BE49-F238E27FC236}">
                <a16:creationId xmlns:a16="http://schemas.microsoft.com/office/drawing/2014/main" id="{4D6FE847-80AD-4DA7-9FC6-C706BFD5709C}"/>
              </a:ext>
            </a:extLst>
          </p:cNvPr>
          <p:cNvSpPr/>
          <p:nvPr/>
        </p:nvSpPr>
        <p:spPr>
          <a:xfrm>
            <a:off x="1346200" y="1979713"/>
            <a:ext cx="633440" cy="2692928"/>
          </a:xfrm>
          <a:prstGeom prst="curvedRightArrow">
            <a:avLst>
              <a:gd name="adj1" fmla="val 25000"/>
              <a:gd name="adj2" fmla="val 50000"/>
              <a:gd name="adj3" fmla="val 2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solidFill>
                <a:schemeClr val="tx1"/>
              </a:solidFill>
              <a:latin typeface="Poppins Light" panose="00000400000000000000" pitchFamily="2" charset="0"/>
              <a:cs typeface="Poppins Light" panose="00000400000000000000" pitchFamily="2" charset="0"/>
            </a:endParaRPr>
          </a:p>
        </p:txBody>
      </p:sp>
      <p:grpSp>
        <p:nvGrpSpPr>
          <p:cNvPr id="60" name="Group 59">
            <a:extLst>
              <a:ext uri="{FF2B5EF4-FFF2-40B4-BE49-F238E27FC236}">
                <a16:creationId xmlns:a16="http://schemas.microsoft.com/office/drawing/2014/main" id="{31A59B0D-87DA-40C9-9D42-D4CC72121B55}"/>
              </a:ext>
            </a:extLst>
          </p:cNvPr>
          <p:cNvGrpSpPr/>
          <p:nvPr/>
        </p:nvGrpSpPr>
        <p:grpSpPr>
          <a:xfrm>
            <a:off x="1764417" y="1774812"/>
            <a:ext cx="14013846" cy="2165640"/>
            <a:chOff x="251016" y="2321334"/>
            <a:chExt cx="9342564" cy="1443760"/>
          </a:xfrm>
        </p:grpSpPr>
        <p:sp>
          <p:nvSpPr>
            <p:cNvPr id="63" name="Title 1">
              <a:extLst>
                <a:ext uri="{FF2B5EF4-FFF2-40B4-BE49-F238E27FC236}">
                  <a16:creationId xmlns:a16="http://schemas.microsoft.com/office/drawing/2014/main" id="{3773E53D-6899-4E5E-BAA4-06FDE14E20CC}"/>
                </a:ext>
              </a:extLst>
            </p:cNvPr>
            <p:cNvSpPr txBox="1">
              <a:spLocks/>
            </p:cNvSpPr>
            <p:nvPr/>
          </p:nvSpPr>
          <p:spPr>
            <a:xfrm>
              <a:off x="251016" y="2321334"/>
              <a:ext cx="9342564" cy="342500"/>
            </a:xfrm>
            <a:prstGeom prst="rect">
              <a:avLst/>
            </a:prstGeom>
            <a:solidFill>
              <a:srgbClr val="265C26"/>
            </a:solidFill>
            <a:effectLst>
              <a:outerShdw blurRad="50800" dist="38100" dir="2700000" algn="tl" rotWithShape="0">
                <a:prstClr val="black">
                  <a:alpha val="40000"/>
                </a:prstClr>
              </a:outerShdw>
            </a:effectLst>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33350" algn="l">
                <a:lnSpc>
                  <a:spcPct val="120000"/>
                </a:lnSpc>
              </a:pPr>
              <a:r>
                <a:rPr lang="en-SG" sz="2000" b="1"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rPr>
                <a:t>Step 1: Identify an approach</a:t>
              </a:r>
              <a:endParaRPr lang="en-SG" sz="2000" b="1" baseline="30000" dirty="0">
                <a:solidFill>
                  <a:schemeClr val="bg1"/>
                </a:solidFill>
                <a:latin typeface="Poppins Light" panose="00000400000000000000" pitchFamily="2" charset="0"/>
                <a:ea typeface="Microsoft Himalaya" panose="01010100010101010101" pitchFamily="2" charset="0"/>
                <a:cs typeface="Poppins Light" panose="00000400000000000000" pitchFamily="2" charset="0"/>
              </a:endParaRPr>
            </a:p>
          </p:txBody>
        </p:sp>
        <p:sp>
          <p:nvSpPr>
            <p:cNvPr id="72" name="Rectangle 71">
              <a:extLst>
                <a:ext uri="{FF2B5EF4-FFF2-40B4-BE49-F238E27FC236}">
                  <a16:creationId xmlns:a16="http://schemas.microsoft.com/office/drawing/2014/main" id="{48F0CE65-F6A0-422A-890F-8FB330D98B47}"/>
                </a:ext>
              </a:extLst>
            </p:cNvPr>
            <p:cNvSpPr/>
            <p:nvPr/>
          </p:nvSpPr>
          <p:spPr>
            <a:xfrm>
              <a:off x="251016" y="2671863"/>
              <a:ext cx="9342564" cy="1093231"/>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250" b="1" dirty="0">
                <a:solidFill>
                  <a:schemeClr val="tx1"/>
                </a:solidFill>
                <a:latin typeface="Poppins Light" panose="00000400000000000000" pitchFamily="2" charset="0"/>
                <a:cs typeface="Poppins Light" panose="00000400000000000000" pitchFamily="2" charset="0"/>
              </a:endParaRPr>
            </a:p>
          </p:txBody>
        </p:sp>
      </p:grpSp>
      <p:sp>
        <p:nvSpPr>
          <p:cNvPr id="28" name="Rectangle 27">
            <a:extLst>
              <a:ext uri="{FF2B5EF4-FFF2-40B4-BE49-F238E27FC236}">
                <a16:creationId xmlns:a16="http://schemas.microsoft.com/office/drawing/2014/main" id="{AEC28F63-F149-48A3-9AE7-46E7DE00C772}"/>
              </a:ext>
            </a:extLst>
          </p:cNvPr>
          <p:cNvSpPr/>
          <p:nvPr/>
        </p:nvSpPr>
        <p:spPr>
          <a:xfrm>
            <a:off x="1722723" y="510569"/>
            <a:ext cx="114300" cy="740664"/>
          </a:xfrm>
          <a:prstGeom prst="rect">
            <a:avLst/>
          </a:prstGeom>
          <a:solidFill>
            <a:srgbClr val="265C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1" name="Title 1">
            <a:extLst>
              <a:ext uri="{FF2B5EF4-FFF2-40B4-BE49-F238E27FC236}">
                <a16:creationId xmlns:a16="http://schemas.microsoft.com/office/drawing/2014/main" id="{B25FB7BA-A099-4308-8AEB-C2C2A8E7F280}"/>
              </a:ext>
            </a:extLst>
          </p:cNvPr>
          <p:cNvSpPr txBox="1">
            <a:spLocks/>
          </p:cNvSpPr>
          <p:nvPr/>
        </p:nvSpPr>
        <p:spPr>
          <a:xfrm>
            <a:off x="1803399" y="372509"/>
            <a:ext cx="12344400" cy="571500"/>
          </a:xfrm>
          <a:prstGeom prst="rect">
            <a:avLst/>
          </a:prstGeom>
        </p:spPr>
        <p:txBody>
          <a:bodyPr vert="horz" lIns="137160" tIns="68580" rIns="137160" bIns="68580" rtlCol="0" anchor="ctr">
            <a:noAutofit/>
          </a:bodyPr>
          <a:lstStyle>
            <a:lvl1pPr algn="l" defTabSz="914400" rtl="0" eaLnBrk="1" latinLnBrk="0" hangingPunct="1">
              <a:spcBef>
                <a:spcPct val="0"/>
              </a:spcBef>
              <a:buNone/>
              <a:defRPr sz="2000" b="1" kern="1200">
                <a:solidFill>
                  <a:srgbClr val="265C26"/>
                </a:solidFill>
                <a:latin typeface="Arial" pitchFamily="34" charset="0"/>
                <a:ea typeface="+mj-ea"/>
                <a:cs typeface="Arial" pitchFamily="34" charset="0"/>
              </a:defRPr>
            </a:lvl1pPr>
          </a:lstStyle>
          <a:p>
            <a:pPr>
              <a:defRPr/>
            </a:pPr>
            <a:r>
              <a:rPr lang="en-SG" sz="3000" dirty="0">
                <a:latin typeface="Poppins Light" panose="00000400000000000000" pitchFamily="2" charset="0"/>
                <a:cs typeface="Poppins Light" panose="00000400000000000000" pitchFamily="2" charset="0"/>
              </a:rPr>
              <a:t>Logic Flow Chart</a:t>
            </a:r>
            <a:endParaRPr lang="en-US" sz="3000" dirty="0">
              <a:latin typeface="Poppins Light" panose="00000400000000000000" pitchFamily="2" charset="0"/>
              <a:cs typeface="Poppins Light" panose="00000400000000000000" pitchFamily="2" charset="0"/>
            </a:endParaRPr>
          </a:p>
        </p:txBody>
      </p:sp>
      <p:sp>
        <p:nvSpPr>
          <p:cNvPr id="32" name="Text Placeholder 3">
            <a:extLst>
              <a:ext uri="{FF2B5EF4-FFF2-40B4-BE49-F238E27FC236}">
                <a16:creationId xmlns:a16="http://schemas.microsoft.com/office/drawing/2014/main" id="{91F2089E-D415-4100-BB17-B03B402AF86E}"/>
              </a:ext>
            </a:extLst>
          </p:cNvPr>
          <p:cNvSpPr txBox="1">
            <a:spLocks/>
          </p:cNvSpPr>
          <p:nvPr/>
        </p:nvSpPr>
        <p:spPr>
          <a:xfrm>
            <a:off x="1823078" y="847637"/>
            <a:ext cx="10172700" cy="457200"/>
          </a:xfrm>
          <a:prstGeom prst="rect">
            <a:avLst/>
          </a:prstGeom>
        </p:spPr>
        <p:txBody>
          <a:bodyPr vert="horz" lIns="137160" tIns="68580" rIns="137160" bIns="68580" rtlCol="0" anchor="ctr">
            <a:noAutofit/>
          </a:bodyPr>
          <a:lstStyle>
            <a:lvl1pPr marL="0" indent="0" algn="l" defTabSz="914400" rtl="0" eaLnBrk="1" latinLnBrk="0" hangingPunct="1">
              <a:spcBef>
                <a:spcPct val="20000"/>
              </a:spcBef>
              <a:buFont typeface="Arial" pitchFamily="34" charset="0"/>
              <a:buNone/>
              <a:defRPr sz="1600" b="1" kern="1200">
                <a:solidFill>
                  <a:schemeClr val="bg1">
                    <a:lumMod val="50000"/>
                  </a:schemeClr>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400" dirty="0" err="1">
                <a:solidFill>
                  <a:sysClr val="window" lastClr="FFFFFF">
                    <a:lumMod val="50000"/>
                  </a:sysClr>
                </a:solidFill>
                <a:latin typeface="Poppins Light" panose="00000400000000000000" pitchFamily="2" charset="0"/>
                <a:cs typeface="Poppins Light" panose="00000400000000000000" pitchFamily="2" charset="0"/>
              </a:rPr>
              <a:t>Colour</a:t>
            </a:r>
            <a:r>
              <a:rPr lang="en-US" sz="2400" dirty="0">
                <a:solidFill>
                  <a:sysClr val="window" lastClr="FFFFFF">
                    <a:lumMod val="50000"/>
                  </a:sysClr>
                </a:solidFill>
                <a:latin typeface="Poppins Light" panose="00000400000000000000" pitchFamily="2" charset="0"/>
                <a:cs typeface="Poppins Light" panose="00000400000000000000" pitchFamily="2" charset="0"/>
              </a:rPr>
              <a:t> </a:t>
            </a:r>
            <a:r>
              <a:rPr lang="en-US" sz="2400">
                <a:solidFill>
                  <a:sysClr val="window" lastClr="FFFFFF">
                    <a:lumMod val="50000"/>
                  </a:sysClr>
                </a:solidFill>
                <a:latin typeface="Poppins Light" panose="00000400000000000000" pitchFamily="2" charset="0"/>
                <a:cs typeface="Poppins Light" panose="00000400000000000000" pitchFamily="2" charset="0"/>
              </a:rPr>
              <a:t>activated shooter</a:t>
            </a:r>
            <a:endParaRPr lang="en-US" sz="2400" dirty="0">
              <a:solidFill>
                <a:sysClr val="window" lastClr="FFFFFF">
                  <a:lumMod val="50000"/>
                </a:sysClr>
              </a:solidFill>
              <a:latin typeface="Poppins Light" panose="00000400000000000000" pitchFamily="2" charset="0"/>
              <a:cs typeface="Poppins Light" panose="00000400000000000000" pitchFamily="2" charset="0"/>
            </a:endParaRPr>
          </a:p>
        </p:txBody>
      </p:sp>
      <p:grpSp>
        <p:nvGrpSpPr>
          <p:cNvPr id="26" name="Group 25">
            <a:extLst>
              <a:ext uri="{FF2B5EF4-FFF2-40B4-BE49-F238E27FC236}">
                <a16:creationId xmlns:a16="http://schemas.microsoft.com/office/drawing/2014/main" id="{1FB4115C-8D9B-5349-0938-CE412D8745AC}"/>
              </a:ext>
            </a:extLst>
          </p:cNvPr>
          <p:cNvGrpSpPr/>
          <p:nvPr/>
        </p:nvGrpSpPr>
        <p:grpSpPr>
          <a:xfrm>
            <a:off x="1929238" y="2708035"/>
            <a:ext cx="10216842" cy="857375"/>
            <a:chOff x="2382252" y="1743763"/>
            <a:chExt cx="6174932" cy="518187"/>
          </a:xfrm>
        </p:grpSpPr>
        <p:grpSp>
          <p:nvGrpSpPr>
            <p:cNvPr id="55" name="Group 54">
              <a:extLst>
                <a:ext uri="{FF2B5EF4-FFF2-40B4-BE49-F238E27FC236}">
                  <a16:creationId xmlns:a16="http://schemas.microsoft.com/office/drawing/2014/main" id="{DB342E8A-1C82-4AAD-BC6A-4C0C493C4E46}"/>
                </a:ext>
              </a:extLst>
            </p:cNvPr>
            <p:cNvGrpSpPr/>
            <p:nvPr/>
          </p:nvGrpSpPr>
          <p:grpSpPr>
            <a:xfrm>
              <a:off x="4578211" y="1743763"/>
              <a:ext cx="3978973" cy="518186"/>
              <a:chOff x="552905" y="5025459"/>
              <a:chExt cx="5851130" cy="762000"/>
            </a:xfrm>
            <a:solidFill>
              <a:schemeClr val="accent1">
                <a:lumMod val="50000"/>
              </a:schemeClr>
            </a:solidFill>
          </p:grpSpPr>
          <p:sp>
            <p:nvSpPr>
              <p:cNvPr id="48" name="Rectangle 47">
                <a:extLst>
                  <a:ext uri="{FF2B5EF4-FFF2-40B4-BE49-F238E27FC236}">
                    <a16:creationId xmlns:a16="http://schemas.microsoft.com/office/drawing/2014/main" id="{D85991E0-8EF0-4750-9681-3645B2E2630B}"/>
                  </a:ext>
                </a:extLst>
              </p:cNvPr>
              <p:cNvSpPr/>
              <p:nvPr/>
            </p:nvSpPr>
            <p:spPr>
              <a:xfrm>
                <a:off x="552905" y="5025459"/>
                <a:ext cx="2724011" cy="76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Condition 2</a:t>
                </a:r>
              </a:p>
            </p:txBody>
          </p:sp>
          <p:sp>
            <p:nvSpPr>
              <p:cNvPr id="49" name="Rectangle 48">
                <a:extLst>
                  <a:ext uri="{FF2B5EF4-FFF2-40B4-BE49-F238E27FC236}">
                    <a16:creationId xmlns:a16="http://schemas.microsoft.com/office/drawing/2014/main" id="{AA0A3FC9-A42E-461F-AD2E-F478A7A4EF3D}"/>
                  </a:ext>
                </a:extLst>
              </p:cNvPr>
              <p:cNvSpPr/>
              <p:nvPr/>
            </p:nvSpPr>
            <p:spPr>
              <a:xfrm>
                <a:off x="3680024" y="5025459"/>
                <a:ext cx="2724011"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Action</a:t>
                </a:r>
              </a:p>
            </p:txBody>
          </p:sp>
          <p:sp>
            <p:nvSpPr>
              <p:cNvPr id="52" name="Right Arrow 30">
                <a:extLst>
                  <a:ext uri="{FF2B5EF4-FFF2-40B4-BE49-F238E27FC236}">
                    <a16:creationId xmlns:a16="http://schemas.microsoft.com/office/drawing/2014/main" id="{255FF5CF-DE18-4F81-85BC-0BD8C00AF554}"/>
                  </a:ext>
                </a:extLst>
              </p:cNvPr>
              <p:cNvSpPr/>
              <p:nvPr/>
            </p:nvSpPr>
            <p:spPr>
              <a:xfrm>
                <a:off x="3343261" y="5287124"/>
                <a:ext cx="270397" cy="23017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grpSp>
        <p:sp>
          <p:nvSpPr>
            <p:cNvPr id="19" name="Rectangle 18">
              <a:extLst>
                <a:ext uri="{FF2B5EF4-FFF2-40B4-BE49-F238E27FC236}">
                  <a16:creationId xmlns:a16="http://schemas.microsoft.com/office/drawing/2014/main" id="{8DE8DE51-6FC7-DEB7-B87C-22F96188E0CE}"/>
                </a:ext>
              </a:extLst>
            </p:cNvPr>
            <p:cNvSpPr/>
            <p:nvPr/>
          </p:nvSpPr>
          <p:spPr>
            <a:xfrm>
              <a:off x="2382252" y="1743764"/>
              <a:ext cx="1852419" cy="5181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Condition 1</a:t>
              </a:r>
            </a:p>
          </p:txBody>
        </p:sp>
        <p:sp>
          <p:nvSpPr>
            <p:cNvPr id="20" name="Right Arrow 30">
              <a:extLst>
                <a:ext uri="{FF2B5EF4-FFF2-40B4-BE49-F238E27FC236}">
                  <a16:creationId xmlns:a16="http://schemas.microsoft.com/office/drawing/2014/main" id="{58A6BDEB-4740-4E4D-49C9-C841F6051F74}"/>
                </a:ext>
              </a:extLst>
            </p:cNvPr>
            <p:cNvSpPr/>
            <p:nvPr/>
          </p:nvSpPr>
          <p:spPr>
            <a:xfrm>
              <a:off x="4323446" y="1926439"/>
              <a:ext cx="183879" cy="156526"/>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grpSp>
      <p:grpSp>
        <p:nvGrpSpPr>
          <p:cNvPr id="5" name="Group 4">
            <a:extLst>
              <a:ext uri="{FF2B5EF4-FFF2-40B4-BE49-F238E27FC236}">
                <a16:creationId xmlns:a16="http://schemas.microsoft.com/office/drawing/2014/main" id="{E3BD4845-8A32-44E3-8EBB-90BAAD1E1213}"/>
              </a:ext>
            </a:extLst>
          </p:cNvPr>
          <p:cNvGrpSpPr/>
          <p:nvPr/>
        </p:nvGrpSpPr>
        <p:grpSpPr>
          <a:xfrm>
            <a:off x="3877770" y="5307698"/>
            <a:ext cx="7639360" cy="993751"/>
            <a:chOff x="439235" y="2831037"/>
            <a:chExt cx="5857815" cy="762002"/>
          </a:xfrm>
        </p:grpSpPr>
        <p:sp>
          <p:nvSpPr>
            <p:cNvPr id="36" name="Rectangle 35">
              <a:extLst>
                <a:ext uri="{FF2B5EF4-FFF2-40B4-BE49-F238E27FC236}">
                  <a16:creationId xmlns:a16="http://schemas.microsoft.com/office/drawing/2014/main" id="{5EBBEFC3-CD94-4F6C-BC0C-0EBF0423B1B3}"/>
                </a:ext>
              </a:extLst>
            </p:cNvPr>
            <p:cNvSpPr/>
            <p:nvPr/>
          </p:nvSpPr>
          <p:spPr>
            <a:xfrm>
              <a:off x="439235" y="2831037"/>
              <a:ext cx="1160449" cy="76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Poppins Light" panose="00000400000000000000" pitchFamily="2" charset="0"/>
                  <a:cs typeface="Poppins Light" panose="00000400000000000000" pitchFamily="2" charset="0"/>
                </a:rPr>
                <a:t> Condition</a:t>
              </a:r>
              <a:endParaRPr lang="en-SG" sz="1600" dirty="0">
                <a:latin typeface="Poppins Light" panose="00000400000000000000" pitchFamily="2" charset="0"/>
                <a:cs typeface="Poppins Light" panose="00000400000000000000" pitchFamily="2" charset="0"/>
              </a:endParaRPr>
            </a:p>
          </p:txBody>
        </p:sp>
        <p:sp>
          <p:nvSpPr>
            <p:cNvPr id="51" name="Rectangle 50">
              <a:extLst>
                <a:ext uri="{FF2B5EF4-FFF2-40B4-BE49-F238E27FC236}">
                  <a16:creationId xmlns:a16="http://schemas.microsoft.com/office/drawing/2014/main" id="{9B004521-96B6-44B3-8076-E1A0017E409F}"/>
                </a:ext>
              </a:extLst>
            </p:cNvPr>
            <p:cNvSpPr/>
            <p:nvPr/>
          </p:nvSpPr>
          <p:spPr>
            <a:xfrm>
              <a:off x="2009479" y="2831039"/>
              <a:ext cx="1160450" cy="76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latin typeface="Poppins Light" panose="00000400000000000000" pitchFamily="2" charset="0"/>
                  <a:cs typeface="Poppins Light" panose="00000400000000000000" pitchFamily="2" charset="0"/>
                </a:rPr>
                <a:t> Colour Sensor</a:t>
              </a:r>
            </a:p>
          </p:txBody>
        </p:sp>
        <p:sp>
          <p:nvSpPr>
            <p:cNvPr id="53" name="Rectangle 52">
              <a:extLst>
                <a:ext uri="{FF2B5EF4-FFF2-40B4-BE49-F238E27FC236}">
                  <a16:creationId xmlns:a16="http://schemas.microsoft.com/office/drawing/2014/main" id="{FA81C5C6-0906-4E9F-A044-3E780C8653D7}"/>
                </a:ext>
              </a:extLst>
            </p:cNvPr>
            <p:cNvSpPr/>
            <p:nvPr/>
          </p:nvSpPr>
          <p:spPr>
            <a:xfrm>
              <a:off x="5136600" y="2831039"/>
              <a:ext cx="116045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Poppins Light" panose="00000400000000000000" pitchFamily="2" charset="0"/>
                  <a:cs typeface="Poppins Light" panose="00000400000000000000" pitchFamily="2" charset="0"/>
                </a:rPr>
                <a:t>Shoot</a:t>
              </a:r>
              <a:endParaRPr lang="en-SG" sz="1600" dirty="0">
                <a:latin typeface="Poppins Light" panose="00000400000000000000" pitchFamily="2" charset="0"/>
                <a:cs typeface="Poppins Light" panose="00000400000000000000" pitchFamily="2" charset="0"/>
              </a:endParaRPr>
            </a:p>
          </p:txBody>
        </p:sp>
        <p:sp>
          <p:nvSpPr>
            <p:cNvPr id="57" name="Right Arrow 30">
              <a:extLst>
                <a:ext uri="{FF2B5EF4-FFF2-40B4-BE49-F238E27FC236}">
                  <a16:creationId xmlns:a16="http://schemas.microsoft.com/office/drawing/2014/main" id="{F5FCB03E-AED2-48A3-AA48-399938623F4A}"/>
                </a:ext>
              </a:extLst>
            </p:cNvPr>
            <p:cNvSpPr/>
            <p:nvPr/>
          </p:nvSpPr>
          <p:spPr>
            <a:xfrm>
              <a:off x="1672723" y="3096952"/>
              <a:ext cx="270397" cy="23017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sp>
          <p:nvSpPr>
            <p:cNvPr id="58" name="Right Arrow 30">
              <a:extLst>
                <a:ext uri="{FF2B5EF4-FFF2-40B4-BE49-F238E27FC236}">
                  <a16:creationId xmlns:a16="http://schemas.microsoft.com/office/drawing/2014/main" id="{CD894FE3-2709-4745-9EC4-04A2933C7955}"/>
                </a:ext>
              </a:extLst>
            </p:cNvPr>
            <p:cNvSpPr/>
            <p:nvPr/>
          </p:nvSpPr>
          <p:spPr>
            <a:xfrm>
              <a:off x="3236282" y="3096952"/>
              <a:ext cx="270397" cy="23017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sp>
          <p:nvSpPr>
            <p:cNvPr id="59" name="Right Arrow 30">
              <a:extLst>
                <a:ext uri="{FF2B5EF4-FFF2-40B4-BE49-F238E27FC236}">
                  <a16:creationId xmlns:a16="http://schemas.microsoft.com/office/drawing/2014/main" id="{F24681A9-CA3C-459F-AF5B-F4C35224F29B}"/>
                </a:ext>
              </a:extLst>
            </p:cNvPr>
            <p:cNvSpPr/>
            <p:nvPr/>
          </p:nvSpPr>
          <p:spPr>
            <a:xfrm>
              <a:off x="4799841" y="3096952"/>
              <a:ext cx="270397" cy="23017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sp>
          <p:nvSpPr>
            <p:cNvPr id="69" name="Rectangle 68">
              <a:extLst>
                <a:ext uri="{FF2B5EF4-FFF2-40B4-BE49-F238E27FC236}">
                  <a16:creationId xmlns:a16="http://schemas.microsoft.com/office/drawing/2014/main" id="{EF58A5D5-F860-4CB3-B899-E8FE58CE9739}"/>
                </a:ext>
              </a:extLst>
            </p:cNvPr>
            <p:cNvSpPr/>
            <p:nvPr/>
          </p:nvSpPr>
          <p:spPr>
            <a:xfrm>
              <a:off x="3573034" y="2831039"/>
              <a:ext cx="1160450" cy="76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latin typeface="Poppins Light" panose="00000400000000000000" pitchFamily="2" charset="0"/>
                  <a:cs typeface="Poppins Light" panose="00000400000000000000" pitchFamily="2" charset="0"/>
                </a:rPr>
                <a:t> Condition</a:t>
              </a:r>
            </a:p>
          </p:txBody>
        </p:sp>
      </p:grpSp>
      <p:sp>
        <p:nvSpPr>
          <p:cNvPr id="23" name="Rectangle 22">
            <a:extLst>
              <a:ext uri="{FF2B5EF4-FFF2-40B4-BE49-F238E27FC236}">
                <a16:creationId xmlns:a16="http://schemas.microsoft.com/office/drawing/2014/main" id="{122793A2-E735-4614-97BD-D960DD667FD9}"/>
              </a:ext>
            </a:extLst>
          </p:cNvPr>
          <p:cNvSpPr/>
          <p:nvPr/>
        </p:nvSpPr>
        <p:spPr>
          <a:xfrm>
            <a:off x="1865744" y="5307697"/>
            <a:ext cx="1513377" cy="9937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Poppins Light" panose="00000400000000000000" pitchFamily="2" charset="0"/>
                <a:cs typeface="Poppins Light" panose="00000400000000000000" pitchFamily="2" charset="0"/>
              </a:rPr>
              <a:t>Colour</a:t>
            </a:r>
            <a:r>
              <a:rPr lang="en-US" sz="1600" dirty="0">
                <a:latin typeface="Poppins Light" panose="00000400000000000000" pitchFamily="2" charset="0"/>
                <a:cs typeface="Poppins Light" panose="00000400000000000000" pitchFamily="2" charset="0"/>
              </a:rPr>
              <a:t> Sensor</a:t>
            </a:r>
            <a:endParaRPr lang="en-SG" sz="1600" dirty="0">
              <a:latin typeface="Poppins Light" panose="00000400000000000000" pitchFamily="2" charset="0"/>
              <a:cs typeface="Poppins Light" panose="00000400000000000000" pitchFamily="2" charset="0"/>
            </a:endParaRPr>
          </a:p>
        </p:txBody>
      </p:sp>
      <p:sp>
        <p:nvSpPr>
          <p:cNvPr id="24" name="Right Arrow 30">
            <a:extLst>
              <a:ext uri="{FF2B5EF4-FFF2-40B4-BE49-F238E27FC236}">
                <a16:creationId xmlns:a16="http://schemas.microsoft.com/office/drawing/2014/main" id="{4F7F1C07-D5CB-95DE-6D03-1A71F19C2CB0}"/>
              </a:ext>
            </a:extLst>
          </p:cNvPr>
          <p:cNvSpPr/>
          <p:nvPr/>
        </p:nvSpPr>
        <p:spPr>
          <a:xfrm>
            <a:off x="3465661" y="5654485"/>
            <a:ext cx="352633" cy="300177"/>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grpSp>
        <p:nvGrpSpPr>
          <p:cNvPr id="7" name="Group 6">
            <a:extLst>
              <a:ext uri="{FF2B5EF4-FFF2-40B4-BE49-F238E27FC236}">
                <a16:creationId xmlns:a16="http://schemas.microsoft.com/office/drawing/2014/main" id="{D1FE6572-3CE8-43C1-B170-ABF54E74F9CB}"/>
              </a:ext>
            </a:extLst>
          </p:cNvPr>
          <p:cNvGrpSpPr/>
          <p:nvPr/>
        </p:nvGrpSpPr>
        <p:grpSpPr>
          <a:xfrm>
            <a:off x="4800600" y="7668561"/>
            <a:ext cx="4605491" cy="628382"/>
            <a:chOff x="2866405" y="5626851"/>
            <a:chExt cx="4073353" cy="766594"/>
          </a:xfrm>
        </p:grpSpPr>
        <p:sp>
          <p:nvSpPr>
            <p:cNvPr id="67" name="Rectangle 66">
              <a:extLst>
                <a:ext uri="{FF2B5EF4-FFF2-40B4-BE49-F238E27FC236}">
                  <a16:creationId xmlns:a16="http://schemas.microsoft.com/office/drawing/2014/main" id="{B3322138-6ECE-4B23-B5B7-007884ED3588}"/>
                </a:ext>
              </a:extLst>
            </p:cNvPr>
            <p:cNvSpPr/>
            <p:nvPr/>
          </p:nvSpPr>
          <p:spPr>
            <a:xfrm>
              <a:off x="4416285" y="5626851"/>
              <a:ext cx="1160450" cy="76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latin typeface="Poppins Light" panose="00000400000000000000" pitchFamily="2" charset="0"/>
                  <a:cs typeface="Poppins Light" panose="00000400000000000000" pitchFamily="2" charset="0"/>
                </a:rPr>
                <a:t>Reading =2</a:t>
              </a:r>
            </a:p>
          </p:txBody>
        </p:sp>
        <p:sp>
          <p:nvSpPr>
            <p:cNvPr id="66" name="Rectangle 65">
              <a:extLst>
                <a:ext uri="{FF2B5EF4-FFF2-40B4-BE49-F238E27FC236}">
                  <a16:creationId xmlns:a16="http://schemas.microsoft.com/office/drawing/2014/main" id="{31B2F7BC-71B0-4682-8C39-26A1961D98BA}"/>
                </a:ext>
              </a:extLst>
            </p:cNvPr>
            <p:cNvSpPr/>
            <p:nvPr/>
          </p:nvSpPr>
          <p:spPr>
            <a:xfrm>
              <a:off x="3053262" y="5631445"/>
              <a:ext cx="1160450" cy="762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latin typeface="Poppins Light" panose="00000400000000000000" pitchFamily="2" charset="0"/>
                  <a:cs typeface="Poppins Light" panose="00000400000000000000" pitchFamily="2" charset="0"/>
                </a:rPr>
                <a:t>Sensor activated</a:t>
              </a:r>
            </a:p>
          </p:txBody>
        </p:sp>
        <p:sp>
          <p:nvSpPr>
            <p:cNvPr id="68" name="Rectangle 67">
              <a:extLst>
                <a:ext uri="{FF2B5EF4-FFF2-40B4-BE49-F238E27FC236}">
                  <a16:creationId xmlns:a16="http://schemas.microsoft.com/office/drawing/2014/main" id="{BFFD198E-731D-429B-914F-39431FA25D08}"/>
                </a:ext>
              </a:extLst>
            </p:cNvPr>
            <p:cNvSpPr/>
            <p:nvPr/>
          </p:nvSpPr>
          <p:spPr>
            <a:xfrm>
              <a:off x="5779308" y="5626851"/>
              <a:ext cx="1160450" cy="76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Poppins Light" panose="00000400000000000000" pitchFamily="2" charset="0"/>
                  <a:cs typeface="Poppins Light" panose="00000400000000000000" pitchFamily="2" charset="0"/>
                </a:rPr>
                <a:t>Shoot</a:t>
              </a:r>
              <a:endParaRPr lang="en-SG" sz="1200" dirty="0">
                <a:latin typeface="Poppins Light" panose="00000400000000000000" pitchFamily="2" charset="0"/>
                <a:cs typeface="Poppins Light" panose="00000400000000000000" pitchFamily="2" charset="0"/>
              </a:endParaRPr>
            </a:p>
          </p:txBody>
        </p:sp>
        <p:sp>
          <p:nvSpPr>
            <p:cNvPr id="74" name="Right Arrow 30">
              <a:extLst>
                <a:ext uri="{FF2B5EF4-FFF2-40B4-BE49-F238E27FC236}">
                  <a16:creationId xmlns:a16="http://schemas.microsoft.com/office/drawing/2014/main" id="{FC804081-FD1C-43C1-9552-5B2133650816}"/>
                </a:ext>
              </a:extLst>
            </p:cNvPr>
            <p:cNvSpPr/>
            <p:nvPr/>
          </p:nvSpPr>
          <p:spPr>
            <a:xfrm>
              <a:off x="2866405" y="5944548"/>
              <a:ext cx="171154" cy="14569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Poppins Light" panose="00000400000000000000" pitchFamily="2" charset="0"/>
                <a:cs typeface="Poppins Light" panose="00000400000000000000" pitchFamily="2" charset="0"/>
              </a:endParaRPr>
            </a:p>
          </p:txBody>
        </p:sp>
        <p:sp>
          <p:nvSpPr>
            <p:cNvPr id="75" name="Right Arrow 30">
              <a:extLst>
                <a:ext uri="{FF2B5EF4-FFF2-40B4-BE49-F238E27FC236}">
                  <a16:creationId xmlns:a16="http://schemas.microsoft.com/office/drawing/2014/main" id="{B6E5E924-7175-432D-BA8D-4A014ED043C7}"/>
                </a:ext>
              </a:extLst>
            </p:cNvPr>
            <p:cNvSpPr/>
            <p:nvPr/>
          </p:nvSpPr>
          <p:spPr>
            <a:xfrm>
              <a:off x="4229943" y="5944548"/>
              <a:ext cx="171154" cy="14569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Poppins Light" panose="00000400000000000000" pitchFamily="2" charset="0"/>
                <a:cs typeface="Poppins Light" panose="00000400000000000000" pitchFamily="2" charset="0"/>
              </a:endParaRPr>
            </a:p>
          </p:txBody>
        </p:sp>
        <p:sp>
          <p:nvSpPr>
            <p:cNvPr id="76" name="Right Arrow 30">
              <a:extLst>
                <a:ext uri="{FF2B5EF4-FFF2-40B4-BE49-F238E27FC236}">
                  <a16:creationId xmlns:a16="http://schemas.microsoft.com/office/drawing/2014/main" id="{6CE73FD6-287B-4A8C-8C63-177D4B92E58D}"/>
                </a:ext>
              </a:extLst>
            </p:cNvPr>
            <p:cNvSpPr/>
            <p:nvPr/>
          </p:nvSpPr>
          <p:spPr>
            <a:xfrm>
              <a:off x="5591943" y="5935004"/>
              <a:ext cx="171154" cy="145694"/>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200" dirty="0">
                <a:latin typeface="Poppins Light" panose="00000400000000000000" pitchFamily="2" charset="0"/>
                <a:cs typeface="Poppins Light" panose="00000400000000000000" pitchFamily="2" charset="0"/>
              </a:endParaRPr>
            </a:p>
          </p:txBody>
        </p:sp>
      </p:grpSp>
      <p:sp>
        <p:nvSpPr>
          <p:cNvPr id="12" name="Rounded Rectangle 10">
            <a:extLst>
              <a:ext uri="{FF2B5EF4-FFF2-40B4-BE49-F238E27FC236}">
                <a16:creationId xmlns:a16="http://schemas.microsoft.com/office/drawing/2014/main" id="{B97A88ED-90F7-E456-5D68-1E8CB6F6E7DC}"/>
              </a:ext>
            </a:extLst>
          </p:cNvPr>
          <p:cNvSpPr/>
          <p:nvPr/>
        </p:nvSpPr>
        <p:spPr>
          <a:xfrm>
            <a:off x="2545064" y="7552970"/>
            <a:ext cx="1609304" cy="889649"/>
          </a:xfrm>
          <a:prstGeom prst="roundRect">
            <a:avLst/>
          </a:prstGeom>
          <a:noFill/>
          <a:ln w="317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sp>
        <p:nvSpPr>
          <p:cNvPr id="13" name="Rectangle 12">
            <a:extLst>
              <a:ext uri="{FF2B5EF4-FFF2-40B4-BE49-F238E27FC236}">
                <a16:creationId xmlns:a16="http://schemas.microsoft.com/office/drawing/2014/main" id="{2B6A02B7-7F89-7115-0050-95E9A8C10E9F}"/>
              </a:ext>
            </a:extLst>
          </p:cNvPr>
          <p:cNvSpPr/>
          <p:nvPr/>
        </p:nvSpPr>
        <p:spPr>
          <a:xfrm>
            <a:off x="1929237" y="7676381"/>
            <a:ext cx="1312053" cy="624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Poppins Light" panose="00000400000000000000" pitchFamily="2" charset="0"/>
                <a:cs typeface="Poppins Light" panose="00000400000000000000" pitchFamily="2" charset="0"/>
              </a:rPr>
              <a:t>Sensor activated</a:t>
            </a:r>
            <a:endParaRPr lang="en-SG" sz="1200" dirty="0">
              <a:latin typeface="Poppins Light" panose="00000400000000000000" pitchFamily="2" charset="0"/>
              <a:cs typeface="Poppins Light" panose="00000400000000000000" pitchFamily="2" charset="0"/>
            </a:endParaRPr>
          </a:p>
        </p:txBody>
      </p:sp>
      <p:sp>
        <p:nvSpPr>
          <p:cNvPr id="14" name="Rectangle 13">
            <a:extLst>
              <a:ext uri="{FF2B5EF4-FFF2-40B4-BE49-F238E27FC236}">
                <a16:creationId xmlns:a16="http://schemas.microsoft.com/office/drawing/2014/main" id="{2ABD9718-EFF6-8525-6FDD-B96534D00A70}"/>
              </a:ext>
            </a:extLst>
          </p:cNvPr>
          <p:cNvSpPr/>
          <p:nvPr/>
        </p:nvSpPr>
        <p:spPr>
          <a:xfrm>
            <a:off x="3470329" y="7672322"/>
            <a:ext cx="1312052" cy="62461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Poppins Light" panose="00000400000000000000" pitchFamily="2" charset="0"/>
                <a:cs typeface="Poppins Light" panose="00000400000000000000" pitchFamily="2" charset="0"/>
              </a:rPr>
              <a:t>Reading=5</a:t>
            </a:r>
            <a:endParaRPr lang="en-SG" sz="1200" dirty="0">
              <a:latin typeface="Poppins Light" panose="00000400000000000000" pitchFamily="2" charset="0"/>
              <a:cs typeface="Poppins Light" panose="00000400000000000000" pitchFamily="2" charset="0"/>
            </a:endParaRPr>
          </a:p>
        </p:txBody>
      </p:sp>
      <p:sp>
        <p:nvSpPr>
          <p:cNvPr id="15" name="Right Arrow 30">
            <a:extLst>
              <a:ext uri="{FF2B5EF4-FFF2-40B4-BE49-F238E27FC236}">
                <a16:creationId xmlns:a16="http://schemas.microsoft.com/office/drawing/2014/main" id="{1F1041F2-58F2-C1B7-61E7-712B2A954217}"/>
              </a:ext>
            </a:extLst>
          </p:cNvPr>
          <p:cNvSpPr/>
          <p:nvPr/>
        </p:nvSpPr>
        <p:spPr>
          <a:xfrm>
            <a:off x="3259052" y="7942761"/>
            <a:ext cx="193514" cy="119427"/>
          </a:xfrm>
          <a:prstGeom prst="rightArrow">
            <a:avLst>
              <a:gd name="adj1" fmla="val 50000"/>
              <a:gd name="adj2" fmla="val 616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100" dirty="0">
              <a:latin typeface="Poppins Light" panose="00000400000000000000" pitchFamily="2" charset="0"/>
              <a:cs typeface="Poppins Light" panose="00000400000000000000" pitchFamily="2" charset="0"/>
            </a:endParaRPr>
          </a:p>
        </p:txBody>
      </p:sp>
      <p:sp>
        <p:nvSpPr>
          <p:cNvPr id="17" name="TextBox 16">
            <a:extLst>
              <a:ext uri="{FF2B5EF4-FFF2-40B4-BE49-F238E27FC236}">
                <a16:creationId xmlns:a16="http://schemas.microsoft.com/office/drawing/2014/main" id="{A9076B5D-8C9C-8DF0-2FFF-1671D1B75889}"/>
              </a:ext>
            </a:extLst>
          </p:cNvPr>
          <p:cNvSpPr txBox="1"/>
          <p:nvPr/>
        </p:nvSpPr>
        <p:spPr>
          <a:xfrm>
            <a:off x="2726453" y="7240036"/>
            <a:ext cx="1217000" cy="323165"/>
          </a:xfrm>
          <a:prstGeom prst="rect">
            <a:avLst/>
          </a:prstGeom>
          <a:noFill/>
        </p:spPr>
        <p:txBody>
          <a:bodyPr wrap="none" rtlCol="0">
            <a:spAutoFit/>
          </a:bodyPr>
          <a:lstStyle/>
          <a:p>
            <a:r>
              <a:rPr lang="en-US" sz="1500" b="1" dirty="0">
                <a:latin typeface="Poppins Light" panose="00000400000000000000" pitchFamily="2" charset="0"/>
                <a:cs typeface="Poppins Light" panose="00000400000000000000" pitchFamily="2" charset="0"/>
              </a:rPr>
              <a:t>Loop While</a:t>
            </a:r>
            <a:endParaRPr lang="en-SG" sz="1500" b="1" dirty="0">
              <a:latin typeface="Poppins Light" panose="00000400000000000000" pitchFamily="2" charset="0"/>
              <a:cs typeface="Poppins Light" panose="00000400000000000000" pitchFamily="2" charset="0"/>
            </a:endParaRPr>
          </a:p>
        </p:txBody>
      </p:sp>
      <p:sp>
        <p:nvSpPr>
          <p:cNvPr id="33" name="Isosceles Triangle 32">
            <a:extLst>
              <a:ext uri="{FF2B5EF4-FFF2-40B4-BE49-F238E27FC236}">
                <a16:creationId xmlns:a16="http://schemas.microsoft.com/office/drawing/2014/main" id="{D88C7846-F675-1B60-1B78-681671D98A54}"/>
              </a:ext>
            </a:extLst>
          </p:cNvPr>
          <p:cNvSpPr/>
          <p:nvPr/>
        </p:nvSpPr>
        <p:spPr>
          <a:xfrm rot="16200000">
            <a:off x="3270144" y="7500817"/>
            <a:ext cx="161691" cy="10821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sp>
        <p:nvSpPr>
          <p:cNvPr id="34" name="Isosceles Triangle 33">
            <a:extLst>
              <a:ext uri="{FF2B5EF4-FFF2-40B4-BE49-F238E27FC236}">
                <a16:creationId xmlns:a16="http://schemas.microsoft.com/office/drawing/2014/main" id="{84B548A0-FE2E-1D7F-2A11-6D6E21A83BD7}"/>
              </a:ext>
            </a:extLst>
          </p:cNvPr>
          <p:cNvSpPr/>
          <p:nvPr/>
        </p:nvSpPr>
        <p:spPr>
          <a:xfrm rot="5400000">
            <a:off x="3269691" y="8395915"/>
            <a:ext cx="161691" cy="10821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sp>
        <p:nvSpPr>
          <p:cNvPr id="21" name="TextBox 20">
            <a:extLst>
              <a:ext uri="{FF2B5EF4-FFF2-40B4-BE49-F238E27FC236}">
                <a16:creationId xmlns:a16="http://schemas.microsoft.com/office/drawing/2014/main" id="{8937842B-0122-146F-8E90-C77C5E395AE2}"/>
              </a:ext>
            </a:extLst>
          </p:cNvPr>
          <p:cNvSpPr txBox="1"/>
          <p:nvPr/>
        </p:nvSpPr>
        <p:spPr>
          <a:xfrm>
            <a:off x="5648933" y="7258735"/>
            <a:ext cx="1217000" cy="323165"/>
          </a:xfrm>
          <a:prstGeom prst="rect">
            <a:avLst/>
          </a:prstGeom>
          <a:noFill/>
        </p:spPr>
        <p:txBody>
          <a:bodyPr wrap="none" rtlCol="0">
            <a:spAutoFit/>
          </a:bodyPr>
          <a:lstStyle/>
          <a:p>
            <a:r>
              <a:rPr lang="en-US" sz="1500" b="1" dirty="0">
                <a:latin typeface="Poppins Light" panose="00000400000000000000" pitchFamily="2" charset="0"/>
                <a:cs typeface="Poppins Light" panose="00000400000000000000" pitchFamily="2" charset="0"/>
              </a:rPr>
              <a:t>Loop While</a:t>
            </a:r>
            <a:endParaRPr lang="en-SG" sz="1500" b="1" dirty="0">
              <a:latin typeface="Poppins Light" panose="00000400000000000000" pitchFamily="2" charset="0"/>
              <a:cs typeface="Poppins Light" panose="00000400000000000000" pitchFamily="2" charset="0"/>
            </a:endParaRPr>
          </a:p>
        </p:txBody>
      </p:sp>
      <p:sp>
        <p:nvSpPr>
          <p:cNvPr id="27" name="Isosceles Triangle 26">
            <a:extLst>
              <a:ext uri="{FF2B5EF4-FFF2-40B4-BE49-F238E27FC236}">
                <a16:creationId xmlns:a16="http://schemas.microsoft.com/office/drawing/2014/main" id="{90D5F468-9400-70A3-E24A-D0B7453E9F6C}"/>
              </a:ext>
            </a:extLst>
          </p:cNvPr>
          <p:cNvSpPr/>
          <p:nvPr/>
        </p:nvSpPr>
        <p:spPr>
          <a:xfrm rot="16200000">
            <a:off x="6189645" y="7500818"/>
            <a:ext cx="161691" cy="10821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sp>
        <p:nvSpPr>
          <p:cNvPr id="29" name="Isosceles Triangle 28">
            <a:extLst>
              <a:ext uri="{FF2B5EF4-FFF2-40B4-BE49-F238E27FC236}">
                <a16:creationId xmlns:a16="http://schemas.microsoft.com/office/drawing/2014/main" id="{BFAA8C4E-94A0-24F9-E7DF-1192B77FADE9}"/>
              </a:ext>
            </a:extLst>
          </p:cNvPr>
          <p:cNvSpPr/>
          <p:nvPr/>
        </p:nvSpPr>
        <p:spPr>
          <a:xfrm rot="5400000">
            <a:off x="6176486" y="8395912"/>
            <a:ext cx="161691" cy="108218"/>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700" dirty="0">
              <a:latin typeface="Poppins Light" panose="00000400000000000000" pitchFamily="2" charset="0"/>
              <a:cs typeface="Poppins Light" panose="00000400000000000000" pitchFamily="2" charset="0"/>
            </a:endParaRPr>
          </a:p>
        </p:txBody>
      </p:sp>
      <p:grpSp>
        <p:nvGrpSpPr>
          <p:cNvPr id="6" name="Group 3">
            <a:extLst>
              <a:ext uri="{FF2B5EF4-FFF2-40B4-BE49-F238E27FC236}">
                <a16:creationId xmlns:a16="http://schemas.microsoft.com/office/drawing/2014/main" id="{9CB8DEBC-72D7-3C69-9834-FD081B023B16}"/>
              </a:ext>
            </a:extLst>
          </p:cNvPr>
          <p:cNvGrpSpPr/>
          <p:nvPr/>
        </p:nvGrpSpPr>
        <p:grpSpPr>
          <a:xfrm>
            <a:off x="16346940" y="8545760"/>
            <a:ext cx="831328" cy="1826965"/>
            <a:chOff x="0" y="0"/>
            <a:chExt cx="1045580" cy="2297816"/>
          </a:xfrm>
        </p:grpSpPr>
        <p:sp>
          <p:nvSpPr>
            <p:cNvPr id="30" name="Freeform 4">
              <a:extLst>
                <a:ext uri="{FF2B5EF4-FFF2-40B4-BE49-F238E27FC236}">
                  <a16:creationId xmlns:a16="http://schemas.microsoft.com/office/drawing/2014/main" id="{3201E759-3D36-B78A-838C-3A6BACDB4619}"/>
                </a:ext>
              </a:extLst>
            </p:cNvPr>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35" name="TextBox 5">
            <a:extLst>
              <a:ext uri="{FF2B5EF4-FFF2-40B4-BE49-F238E27FC236}">
                <a16:creationId xmlns:a16="http://schemas.microsoft.com/office/drawing/2014/main" id="{3D5FAE9A-BC07-D086-1C9C-41E627400F56}"/>
              </a:ext>
            </a:extLst>
          </p:cNvPr>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5</a:t>
            </a:r>
          </a:p>
        </p:txBody>
      </p:sp>
      <p:sp>
        <p:nvSpPr>
          <p:cNvPr id="10" name="Rectangle 9">
            <a:extLst>
              <a:ext uri="{FF2B5EF4-FFF2-40B4-BE49-F238E27FC236}">
                <a16:creationId xmlns:a16="http://schemas.microsoft.com/office/drawing/2014/main" id="{1F545C43-7CFB-BBC0-E43C-416EDF7E7B95}"/>
              </a:ext>
            </a:extLst>
          </p:cNvPr>
          <p:cNvSpPr/>
          <p:nvPr/>
        </p:nvSpPr>
        <p:spPr>
          <a:xfrm>
            <a:off x="18821400" y="9229898"/>
            <a:ext cx="3064949" cy="857373"/>
          </a:xfrm>
          <a:prstGeom prst="rect">
            <a:avLst/>
          </a:prstGeom>
          <a:solidFill>
            <a:srgbClr val="F79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a:latin typeface="Poppins Light" panose="00000400000000000000" pitchFamily="2" charset="0"/>
                <a:cs typeface="Poppins Light" panose="00000400000000000000" pitchFamily="2" charset="0"/>
              </a:rPr>
              <a:t>#F79646</a:t>
            </a:r>
          </a:p>
        </p:txBody>
      </p:sp>
      <p:sp>
        <p:nvSpPr>
          <p:cNvPr id="11" name="Rectangle 10">
            <a:extLst>
              <a:ext uri="{FF2B5EF4-FFF2-40B4-BE49-F238E27FC236}">
                <a16:creationId xmlns:a16="http://schemas.microsoft.com/office/drawing/2014/main" id="{34AD88A4-DAB7-E75C-964E-06FD8812B414}"/>
              </a:ext>
            </a:extLst>
          </p:cNvPr>
          <p:cNvSpPr/>
          <p:nvPr/>
        </p:nvSpPr>
        <p:spPr>
          <a:xfrm>
            <a:off x="18798957" y="7864494"/>
            <a:ext cx="3064949" cy="8573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#C00000</a:t>
            </a:r>
          </a:p>
        </p:txBody>
      </p:sp>
      <p:sp>
        <p:nvSpPr>
          <p:cNvPr id="38" name="Rectangle 37">
            <a:extLst>
              <a:ext uri="{FF2B5EF4-FFF2-40B4-BE49-F238E27FC236}">
                <a16:creationId xmlns:a16="http://schemas.microsoft.com/office/drawing/2014/main" id="{B86A3BBA-DBE5-B036-36DF-34279B732D50}"/>
              </a:ext>
            </a:extLst>
          </p:cNvPr>
          <p:cNvSpPr/>
          <p:nvPr/>
        </p:nvSpPr>
        <p:spPr>
          <a:xfrm>
            <a:off x="18798956" y="6481072"/>
            <a:ext cx="3064949" cy="85737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#254061</a:t>
            </a:r>
          </a:p>
        </p:txBody>
      </p:sp>
      <p:sp>
        <p:nvSpPr>
          <p:cNvPr id="40" name="Rectangle 39">
            <a:extLst>
              <a:ext uri="{FF2B5EF4-FFF2-40B4-BE49-F238E27FC236}">
                <a16:creationId xmlns:a16="http://schemas.microsoft.com/office/drawing/2014/main" id="{2833B62D-AA58-B506-B842-64417624D97D}"/>
              </a:ext>
            </a:extLst>
          </p:cNvPr>
          <p:cNvSpPr/>
          <p:nvPr/>
        </p:nvSpPr>
        <p:spPr>
          <a:xfrm>
            <a:off x="18798955" y="5141870"/>
            <a:ext cx="3064950" cy="8573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latin typeface="Poppins Light" panose="00000400000000000000" pitchFamily="2" charset="0"/>
                <a:cs typeface="Poppins Light" panose="00000400000000000000" pitchFamily="2" charset="0"/>
              </a:rPr>
              <a:t>#604A7B</a:t>
            </a:r>
          </a:p>
        </p:txBody>
      </p:sp>
      <p:sp>
        <p:nvSpPr>
          <p:cNvPr id="42" name="TextBox 5">
            <a:extLst>
              <a:ext uri="{FF2B5EF4-FFF2-40B4-BE49-F238E27FC236}">
                <a16:creationId xmlns:a16="http://schemas.microsoft.com/office/drawing/2014/main" id="{A7156D4F-EA6F-00A3-9C12-98A9161D8951}"/>
              </a:ext>
            </a:extLst>
          </p:cNvPr>
          <p:cNvSpPr txBox="1"/>
          <p:nvPr/>
        </p:nvSpPr>
        <p:spPr>
          <a:xfrm>
            <a:off x="13704852" y="622935"/>
            <a:ext cx="3554448" cy="849207"/>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a:p>
            <a:pPr algn="r">
              <a:lnSpc>
                <a:spcPts val="3359"/>
              </a:lnSpc>
            </a:pPr>
            <a:endParaRPr lang="en-US" sz="2400" dirty="0">
              <a:solidFill>
                <a:srgbClr val="1D7151"/>
              </a:solidFill>
              <a:latin typeface="Poppins Light"/>
            </a:endParaRPr>
          </a:p>
        </p:txBody>
      </p:sp>
      <p:pic>
        <p:nvPicPr>
          <p:cNvPr id="16" name="Picture 15">
            <a:extLst>
              <a:ext uri="{FF2B5EF4-FFF2-40B4-BE49-F238E27FC236}">
                <a16:creationId xmlns:a16="http://schemas.microsoft.com/office/drawing/2014/main" id="{34C3A28F-4CC4-3AD9-0593-CEB0C56A4E5F}"/>
              </a:ext>
            </a:extLst>
          </p:cNvPr>
          <p:cNvPicPr>
            <a:picLocks noChangeAspect="1"/>
          </p:cNvPicPr>
          <p:nvPr/>
        </p:nvPicPr>
        <p:blipFill>
          <a:blip r:embed="rId3"/>
          <a:stretch>
            <a:fillRect/>
          </a:stretch>
        </p:blipFill>
        <p:spPr>
          <a:xfrm>
            <a:off x="1929236" y="8572500"/>
            <a:ext cx="7548797" cy="1531061"/>
          </a:xfrm>
          <a:prstGeom prst="rect">
            <a:avLst/>
          </a:prstGeom>
        </p:spPr>
      </p:pic>
    </p:spTree>
    <p:extLst>
      <p:ext uri="{BB962C8B-B14F-4D97-AF65-F5344CB8AC3E}">
        <p14:creationId xmlns:p14="http://schemas.microsoft.com/office/powerpoint/2010/main" val="212696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5" name="TextBox 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6</a:t>
            </a:r>
          </a:p>
        </p:txBody>
      </p:sp>
      <p:sp>
        <p:nvSpPr>
          <p:cNvPr id="16" name="TextBox 5">
            <a:extLst>
              <a:ext uri="{FF2B5EF4-FFF2-40B4-BE49-F238E27FC236}">
                <a16:creationId xmlns:a16="http://schemas.microsoft.com/office/drawing/2014/main" id="{849CE410-6448-BF37-700E-5130E863B9EF}"/>
              </a:ext>
            </a:extLst>
          </p:cNvPr>
          <p:cNvSpPr txBox="1"/>
          <p:nvPr/>
        </p:nvSpPr>
        <p:spPr>
          <a:xfrm>
            <a:off x="13704852" y="622935"/>
            <a:ext cx="3554448" cy="849207"/>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a:p>
            <a:pPr algn="r">
              <a:lnSpc>
                <a:spcPts val="3359"/>
              </a:lnSpc>
            </a:pPr>
            <a:endParaRPr lang="en-US" sz="2400" dirty="0">
              <a:solidFill>
                <a:srgbClr val="1D7151"/>
              </a:solidFill>
              <a:latin typeface="Poppins Light"/>
            </a:endParaRPr>
          </a:p>
        </p:txBody>
      </p:sp>
      <p:grpSp>
        <p:nvGrpSpPr>
          <p:cNvPr id="17" name="Group 16">
            <a:extLst>
              <a:ext uri="{FF2B5EF4-FFF2-40B4-BE49-F238E27FC236}">
                <a16:creationId xmlns:a16="http://schemas.microsoft.com/office/drawing/2014/main" id="{3AEF2524-FF16-EDFF-5FCD-35FD08058933}"/>
              </a:ext>
            </a:extLst>
          </p:cNvPr>
          <p:cNvGrpSpPr/>
          <p:nvPr/>
        </p:nvGrpSpPr>
        <p:grpSpPr>
          <a:xfrm>
            <a:off x="8328305" y="1624523"/>
            <a:ext cx="4680000" cy="5730926"/>
            <a:chOff x="1053324" y="2938980"/>
            <a:chExt cx="4680000" cy="5730926"/>
          </a:xfrm>
        </p:grpSpPr>
        <p:sp>
          <p:nvSpPr>
            <p:cNvPr id="18" name="Rectangle 17">
              <a:extLst>
                <a:ext uri="{FF2B5EF4-FFF2-40B4-BE49-F238E27FC236}">
                  <a16:creationId xmlns:a16="http://schemas.microsoft.com/office/drawing/2014/main" id="{CFC16FE7-1CEE-EF3A-3A5A-87943FE2969D}"/>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r>
                <a:rPr lang="en-US" sz="1800" i="1" dirty="0">
                  <a:solidFill>
                    <a:srgbClr val="545454"/>
                  </a:solidFill>
                  <a:latin typeface="Poppins Light"/>
                </a:rPr>
                <a:t>Project 3 – </a:t>
              </a:r>
              <a:r>
                <a:rPr lang="en-US" sz="1800" i="1" dirty="0" err="1">
                  <a:solidFill>
                    <a:srgbClr val="545454"/>
                  </a:solidFill>
                  <a:latin typeface="Poppins Light"/>
                </a:rPr>
                <a:t>Colour</a:t>
              </a:r>
              <a:r>
                <a:rPr lang="en-US" sz="1800" i="1" dirty="0">
                  <a:solidFill>
                    <a:srgbClr val="545454"/>
                  </a:solidFill>
                  <a:latin typeface="Poppins Light"/>
                </a:rPr>
                <a:t> activated shooter</a:t>
              </a:r>
            </a:p>
          </p:txBody>
        </p:sp>
        <p:pic>
          <p:nvPicPr>
            <p:cNvPr id="19" name="Picture 4">
              <a:extLst>
                <a:ext uri="{FF2B5EF4-FFF2-40B4-BE49-F238E27FC236}">
                  <a16:creationId xmlns:a16="http://schemas.microsoft.com/office/drawing/2014/main" id="{A563C91F-85A6-7F2B-E8DC-70A32D577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2" b="8532"/>
            <a:stretch/>
          </p:blipFill>
          <p:spPr bwMode="auto">
            <a:xfrm>
              <a:off x="1053324" y="2938980"/>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6FCCB119-D721-B5AA-A51A-C7EE55A323F3}"/>
              </a:ext>
            </a:extLst>
          </p:cNvPr>
          <p:cNvGrpSpPr/>
          <p:nvPr/>
        </p:nvGrpSpPr>
        <p:grpSpPr>
          <a:xfrm>
            <a:off x="13338291" y="1624523"/>
            <a:ext cx="4680000" cy="5730926"/>
            <a:chOff x="1053324" y="2938980"/>
            <a:chExt cx="4680000" cy="5730926"/>
          </a:xfrm>
        </p:grpSpPr>
        <p:sp>
          <p:nvSpPr>
            <p:cNvPr id="21" name="Rectangle 20">
              <a:extLst>
                <a:ext uri="{FF2B5EF4-FFF2-40B4-BE49-F238E27FC236}">
                  <a16:creationId xmlns:a16="http://schemas.microsoft.com/office/drawing/2014/main" id="{2C311F00-C1F6-D534-728A-B15BDDBB62A6}"/>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r>
                <a:rPr lang="en-US" sz="1800" i="1" dirty="0">
                  <a:solidFill>
                    <a:schemeClr val="tx1"/>
                  </a:solidFill>
                  <a:latin typeface="Poppins Light"/>
                </a:rPr>
                <a:t>Project 4 – Automated rabbit head</a:t>
              </a:r>
            </a:p>
          </p:txBody>
        </p:sp>
        <p:pic>
          <p:nvPicPr>
            <p:cNvPr id="22" name="Picture 4">
              <a:extLst>
                <a:ext uri="{FF2B5EF4-FFF2-40B4-BE49-F238E27FC236}">
                  <a16:creationId xmlns:a16="http://schemas.microsoft.com/office/drawing/2014/main" id="{599BBADB-1A85-928D-1FCB-3BC94F560F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9848" b="9848"/>
            <a:stretch/>
          </p:blipFill>
          <p:spPr bwMode="auto">
            <a:xfrm>
              <a:off x="1053324" y="2938980"/>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F14A8392-AC73-C686-3A10-287C24941924}"/>
              </a:ext>
            </a:extLst>
          </p:cNvPr>
          <p:cNvGrpSpPr/>
          <p:nvPr/>
        </p:nvGrpSpPr>
        <p:grpSpPr>
          <a:xfrm>
            <a:off x="1028700" y="2245163"/>
            <a:ext cx="6515101" cy="4675105"/>
            <a:chOff x="1028700" y="2245163"/>
            <a:chExt cx="6515101" cy="4675105"/>
          </a:xfrm>
        </p:grpSpPr>
        <p:sp>
          <p:nvSpPr>
            <p:cNvPr id="7" name="TextBox 7"/>
            <p:cNvSpPr txBox="1"/>
            <p:nvPr/>
          </p:nvSpPr>
          <p:spPr>
            <a:xfrm>
              <a:off x="1028700" y="2245163"/>
              <a:ext cx="6515101" cy="947054"/>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Problem Solving with robotics and block- based coding – Nested While loops</a:t>
              </a:r>
            </a:p>
          </p:txBody>
        </p:sp>
        <p:sp>
          <p:nvSpPr>
            <p:cNvPr id="23" name="TextBox 6">
              <a:extLst>
                <a:ext uri="{FF2B5EF4-FFF2-40B4-BE49-F238E27FC236}">
                  <a16:creationId xmlns:a16="http://schemas.microsoft.com/office/drawing/2014/main" id="{5E907529-267F-1C4C-5F75-CD7CF1C9F3F6}"/>
                </a:ext>
              </a:extLst>
            </p:cNvPr>
            <p:cNvSpPr txBox="1"/>
            <p:nvPr/>
          </p:nvSpPr>
          <p:spPr>
            <a:xfrm>
              <a:off x="1028700" y="3277732"/>
              <a:ext cx="6515100" cy="3642536"/>
            </a:xfrm>
            <a:prstGeom prst="rect">
              <a:avLst/>
            </a:prstGeom>
          </p:spPr>
          <p:txBody>
            <a:bodyPr wrap="square" lIns="0" tIns="0" rIns="0" bIns="0" rtlCol="0" anchor="t">
              <a:spAutoFit/>
            </a:bodyPr>
            <a:lstStyle/>
            <a:p>
              <a:pPr marL="0" marR="0" lvl="0" indent="0" algn="just" defTabSz="914400" rtl="0" eaLnBrk="1" fontAlgn="auto" latinLnBrk="0" hangingPunct="1">
                <a:lnSpc>
                  <a:spcPts val="36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45454"/>
                  </a:solidFill>
                  <a:effectLst/>
                  <a:uLnTx/>
                  <a:uFillTx/>
                  <a:latin typeface="Poppins Light"/>
                  <a:ea typeface="+mn-ea"/>
                  <a:cs typeface="+mn-cs"/>
                </a:rPr>
                <a:t>[Project 3] </a:t>
              </a:r>
            </a:p>
            <a:p>
              <a:pPr algn="just">
                <a:lnSpc>
                  <a:spcPts val="3600"/>
                </a:lnSpc>
              </a:pPr>
              <a:r>
                <a:rPr lang="en-US" dirty="0">
                  <a:solidFill>
                    <a:srgbClr val="545454"/>
                  </a:solidFill>
                  <a:latin typeface="Poppins Light"/>
                </a:rPr>
                <a:t>Having played at the arcade frequently, I decided to use the concepts of conditional statements, </a:t>
              </a:r>
              <a:r>
                <a:rPr lang="en-US" dirty="0" err="1">
                  <a:solidFill>
                    <a:srgbClr val="545454"/>
                  </a:solidFill>
                  <a:latin typeface="Poppins Light"/>
                </a:rPr>
                <a:t>colour</a:t>
              </a:r>
              <a:r>
                <a:rPr lang="en-US" dirty="0">
                  <a:solidFill>
                    <a:srgbClr val="545454"/>
                  </a:solidFill>
                  <a:latin typeface="Poppins Light"/>
                </a:rPr>
                <a:t> detection and output controls to create a secure and precise shooter that fires a shot when the </a:t>
              </a:r>
              <a:r>
                <a:rPr lang="en-US" dirty="0" err="1">
                  <a:solidFill>
                    <a:srgbClr val="545454"/>
                  </a:solidFill>
                  <a:latin typeface="Poppins Light"/>
                </a:rPr>
                <a:t>colour</a:t>
              </a:r>
              <a:r>
                <a:rPr lang="en-US" dirty="0">
                  <a:solidFill>
                    <a:srgbClr val="545454"/>
                  </a:solidFill>
                  <a:latin typeface="Poppins Light"/>
                </a:rPr>
                <a:t> sensor detects 2 specific </a:t>
              </a:r>
              <a:r>
                <a:rPr lang="en-US" dirty="0" err="1">
                  <a:solidFill>
                    <a:srgbClr val="545454"/>
                  </a:solidFill>
                  <a:latin typeface="Poppins Light"/>
                </a:rPr>
                <a:t>colours</a:t>
              </a:r>
              <a:r>
                <a:rPr lang="en-US" dirty="0">
                  <a:solidFill>
                    <a:srgbClr val="545454"/>
                  </a:solidFill>
                  <a:latin typeface="Poppins Light"/>
                </a:rPr>
                <a:t> in the coded order. </a:t>
              </a:r>
            </a:p>
            <a:p>
              <a:pPr algn="just">
                <a:lnSpc>
                  <a:spcPts val="3600"/>
                </a:lnSpc>
              </a:pPr>
              <a:r>
                <a:rPr lang="en-US" dirty="0">
                  <a:solidFill>
                    <a:srgbClr val="545454"/>
                  </a:solidFill>
                  <a:latin typeface="Poppins Light"/>
                </a:rPr>
                <a:t>[Project 4] </a:t>
              </a:r>
            </a:p>
            <a:p>
              <a:pPr algn="just">
                <a:lnSpc>
                  <a:spcPts val="3600"/>
                </a:lnSpc>
              </a:pPr>
              <a:endParaRPr lang="en-US" dirty="0">
                <a:solidFill>
                  <a:srgbClr val="545454"/>
                </a:solidFill>
                <a:latin typeface="Poppins Light"/>
              </a:endParaRPr>
            </a:p>
          </p:txBody>
        </p:sp>
      </p:grpSp>
      <p:sp>
        <p:nvSpPr>
          <p:cNvPr id="25" name="TextBox 8">
            <a:extLst>
              <a:ext uri="{FF2B5EF4-FFF2-40B4-BE49-F238E27FC236}">
                <a16:creationId xmlns:a16="http://schemas.microsoft.com/office/drawing/2014/main" id="{F7B5B7F7-4156-2676-8574-E4321D06349C}"/>
              </a:ext>
            </a:extLst>
          </p:cNvPr>
          <p:cNvSpPr txBox="1"/>
          <p:nvPr/>
        </p:nvSpPr>
        <p:spPr>
          <a:xfrm>
            <a:off x="810965" y="1202281"/>
            <a:ext cx="6950569" cy="679450"/>
          </a:xfrm>
          <a:prstGeom prst="rect">
            <a:avLst/>
          </a:prstGeom>
        </p:spPr>
        <p:txBody>
          <a:bodyPr lIns="0" tIns="0" rIns="0" bIns="0" rtlCol="0" anchor="t">
            <a:spAutoFit/>
          </a:bodyPr>
          <a:lstStyle/>
          <a:p>
            <a:pPr>
              <a:lnSpc>
                <a:spcPts val="5599"/>
              </a:lnSpc>
            </a:pPr>
            <a:r>
              <a:rPr lang="en-US" sz="3999" dirty="0">
                <a:solidFill>
                  <a:srgbClr val="1D7151"/>
                </a:solidFill>
                <a:latin typeface="TAN Mon Cheri"/>
              </a:rPr>
              <a:t>What I’ve accomplished</a:t>
            </a:r>
          </a:p>
        </p:txBody>
      </p:sp>
      <p:sp>
        <p:nvSpPr>
          <p:cNvPr id="2" name="Rectangle 1">
            <a:extLst>
              <a:ext uri="{FF2B5EF4-FFF2-40B4-BE49-F238E27FC236}">
                <a16:creationId xmlns:a16="http://schemas.microsoft.com/office/drawing/2014/main" id="{B6C86473-9CD2-47DB-5A15-EDD8C8B665D8}"/>
              </a:ext>
            </a:extLst>
          </p:cNvPr>
          <p:cNvSpPr/>
          <p:nvPr/>
        </p:nvSpPr>
        <p:spPr>
          <a:xfrm>
            <a:off x="13704852" y="1881731"/>
            <a:ext cx="4125948" cy="46333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5985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a:p>
          </p:txBody>
        </p:sp>
      </p:grpSp>
      <p:sp>
        <p:nvSpPr>
          <p:cNvPr id="5" name="TextBox 5"/>
          <p:cNvSpPr txBox="1"/>
          <p:nvPr/>
        </p:nvSpPr>
        <p:spPr>
          <a:xfrm>
            <a:off x="16581489" y="8776970"/>
            <a:ext cx="362229" cy="481330"/>
          </a:xfrm>
          <a:prstGeom prst="rect">
            <a:avLst/>
          </a:prstGeom>
        </p:spPr>
        <p:txBody>
          <a:bodyPr lIns="0" tIns="0" rIns="0" bIns="0" rtlCol="0" anchor="t">
            <a:spAutoFit/>
          </a:bodyPr>
          <a:lstStyle/>
          <a:p>
            <a:pPr algn="ctr">
              <a:lnSpc>
                <a:spcPts val="3919"/>
              </a:lnSpc>
            </a:pPr>
            <a:r>
              <a:rPr lang="en-US" sz="2799" dirty="0">
                <a:solidFill>
                  <a:srgbClr val="F2EDDB"/>
                </a:solidFill>
                <a:latin typeface="Poppins Light"/>
              </a:rPr>
              <a:t>7</a:t>
            </a:r>
          </a:p>
        </p:txBody>
      </p:sp>
      <p:sp>
        <p:nvSpPr>
          <p:cNvPr id="16" name="TextBox 5">
            <a:extLst>
              <a:ext uri="{FF2B5EF4-FFF2-40B4-BE49-F238E27FC236}">
                <a16:creationId xmlns:a16="http://schemas.microsoft.com/office/drawing/2014/main" id="{849CE410-6448-BF37-700E-5130E863B9EF}"/>
              </a:ext>
            </a:extLst>
          </p:cNvPr>
          <p:cNvSpPr txBox="1"/>
          <p:nvPr/>
        </p:nvSpPr>
        <p:spPr>
          <a:xfrm>
            <a:off x="13704852" y="622935"/>
            <a:ext cx="3554448" cy="849207"/>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a:p>
            <a:pPr algn="r">
              <a:lnSpc>
                <a:spcPts val="3359"/>
              </a:lnSpc>
            </a:pPr>
            <a:endParaRPr lang="en-US" sz="2400" dirty="0">
              <a:solidFill>
                <a:srgbClr val="1D7151"/>
              </a:solidFill>
              <a:latin typeface="Poppins Light"/>
            </a:endParaRPr>
          </a:p>
        </p:txBody>
      </p:sp>
      <p:grpSp>
        <p:nvGrpSpPr>
          <p:cNvPr id="17" name="Group 16">
            <a:extLst>
              <a:ext uri="{FF2B5EF4-FFF2-40B4-BE49-F238E27FC236}">
                <a16:creationId xmlns:a16="http://schemas.microsoft.com/office/drawing/2014/main" id="{3AEF2524-FF16-EDFF-5FCD-35FD08058933}"/>
              </a:ext>
            </a:extLst>
          </p:cNvPr>
          <p:cNvGrpSpPr/>
          <p:nvPr/>
        </p:nvGrpSpPr>
        <p:grpSpPr>
          <a:xfrm>
            <a:off x="8328305" y="1624523"/>
            <a:ext cx="4680000" cy="5730926"/>
            <a:chOff x="1053324" y="2938980"/>
            <a:chExt cx="4680000" cy="5730926"/>
          </a:xfrm>
        </p:grpSpPr>
        <p:sp>
          <p:nvSpPr>
            <p:cNvPr id="18" name="Rectangle 17">
              <a:extLst>
                <a:ext uri="{FF2B5EF4-FFF2-40B4-BE49-F238E27FC236}">
                  <a16:creationId xmlns:a16="http://schemas.microsoft.com/office/drawing/2014/main" id="{CFC16FE7-1CEE-EF3A-3A5A-87943FE2969D}"/>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r>
                <a:rPr lang="en-US" sz="1800" i="1" dirty="0">
                  <a:solidFill>
                    <a:srgbClr val="545454"/>
                  </a:solidFill>
                  <a:latin typeface="Poppins Light"/>
                </a:rPr>
                <a:t>Project </a:t>
              </a:r>
              <a:r>
                <a:rPr lang="en-US" i="1" dirty="0">
                  <a:solidFill>
                    <a:srgbClr val="545454"/>
                  </a:solidFill>
                  <a:latin typeface="Poppins Light"/>
                </a:rPr>
                <a:t>5 – </a:t>
              </a:r>
              <a:r>
                <a:rPr lang="en-US" i="1" dirty="0" err="1">
                  <a:solidFill>
                    <a:srgbClr val="545454"/>
                  </a:solidFill>
                  <a:latin typeface="Poppins Light"/>
                </a:rPr>
                <a:t>Colour</a:t>
              </a:r>
              <a:r>
                <a:rPr lang="en-US" i="1" dirty="0">
                  <a:solidFill>
                    <a:srgbClr val="545454"/>
                  </a:solidFill>
                  <a:latin typeface="Poppins Light"/>
                </a:rPr>
                <a:t> and ultrasonic sensor activated top</a:t>
              </a:r>
              <a:endParaRPr lang="en-US" sz="1800" i="1" dirty="0">
                <a:solidFill>
                  <a:srgbClr val="545454"/>
                </a:solidFill>
                <a:latin typeface="Poppins Light"/>
              </a:endParaRPr>
            </a:p>
          </p:txBody>
        </p:sp>
        <p:pic>
          <p:nvPicPr>
            <p:cNvPr id="19" name="Picture 4">
              <a:extLst>
                <a:ext uri="{FF2B5EF4-FFF2-40B4-BE49-F238E27FC236}">
                  <a16:creationId xmlns:a16="http://schemas.microsoft.com/office/drawing/2014/main" id="{A563C91F-85A6-7F2B-E8DC-70A32D5772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t="9848" b="9848"/>
            <a:stretch/>
          </p:blipFill>
          <p:spPr bwMode="auto">
            <a:xfrm>
              <a:off x="1053324" y="2938980"/>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6FCCB119-D721-B5AA-A51A-C7EE55A323F3}"/>
              </a:ext>
            </a:extLst>
          </p:cNvPr>
          <p:cNvGrpSpPr/>
          <p:nvPr/>
        </p:nvGrpSpPr>
        <p:grpSpPr>
          <a:xfrm>
            <a:off x="13338291" y="1624523"/>
            <a:ext cx="4680000" cy="5730926"/>
            <a:chOff x="1053324" y="2938980"/>
            <a:chExt cx="4680000" cy="5730926"/>
          </a:xfrm>
        </p:grpSpPr>
        <p:sp>
          <p:nvSpPr>
            <p:cNvPr id="21" name="Rectangle 20">
              <a:extLst>
                <a:ext uri="{FF2B5EF4-FFF2-40B4-BE49-F238E27FC236}">
                  <a16:creationId xmlns:a16="http://schemas.microsoft.com/office/drawing/2014/main" id="{2C311F00-C1F6-D534-728A-B15BDDBB62A6}"/>
                </a:ext>
              </a:extLst>
            </p:cNvPr>
            <p:cNvSpPr/>
            <p:nvPr/>
          </p:nvSpPr>
          <p:spPr>
            <a:xfrm>
              <a:off x="1053324" y="7949906"/>
              <a:ext cx="468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239"/>
                </a:lnSpc>
                <a:spcBef>
                  <a:spcPct val="0"/>
                </a:spcBef>
              </a:pPr>
              <a:endParaRPr lang="en-US" sz="1800" i="1" dirty="0">
                <a:solidFill>
                  <a:schemeClr val="tx1"/>
                </a:solidFill>
                <a:latin typeface="Poppins Light"/>
              </a:endParaRPr>
            </a:p>
            <a:p>
              <a:pPr algn="ctr">
                <a:lnSpc>
                  <a:spcPts val="2239"/>
                </a:lnSpc>
                <a:spcBef>
                  <a:spcPct val="0"/>
                </a:spcBef>
              </a:pPr>
              <a:r>
                <a:rPr lang="en-US" sz="1800" i="1" dirty="0">
                  <a:solidFill>
                    <a:schemeClr val="tx1"/>
                  </a:solidFill>
                  <a:latin typeface="Poppins Light"/>
                </a:rPr>
                <a:t>Project 6 – </a:t>
              </a:r>
              <a:r>
                <a:rPr lang="en-US" sz="1800" i="1" dirty="0" err="1">
                  <a:solidFill>
                    <a:schemeClr val="tx1"/>
                  </a:solidFill>
                  <a:latin typeface="Poppins Light"/>
                </a:rPr>
                <a:t>Colour</a:t>
              </a:r>
              <a:r>
                <a:rPr lang="en-US" i="1" dirty="0">
                  <a:solidFill>
                    <a:schemeClr val="tx1"/>
                  </a:solidFill>
                  <a:latin typeface="Poppins Light"/>
                </a:rPr>
                <a:t> activated speed increasing  and touch activated speed decreasing merry go round</a:t>
              </a:r>
              <a:endParaRPr lang="en-US" sz="1800" i="1" dirty="0">
                <a:solidFill>
                  <a:schemeClr val="tx1"/>
                </a:solidFill>
                <a:latin typeface="Poppins Light"/>
              </a:endParaRPr>
            </a:p>
          </p:txBody>
        </p:sp>
        <p:pic>
          <p:nvPicPr>
            <p:cNvPr id="22" name="Picture 4">
              <a:extLst>
                <a:ext uri="{FF2B5EF4-FFF2-40B4-BE49-F238E27FC236}">
                  <a16:creationId xmlns:a16="http://schemas.microsoft.com/office/drawing/2014/main" id="{599BBADB-1A85-928D-1FCB-3BC94F560F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7133" b="7133"/>
            <a:stretch/>
          </p:blipFill>
          <p:spPr bwMode="auto">
            <a:xfrm>
              <a:off x="1053324" y="2938980"/>
              <a:ext cx="4680000" cy="5010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F14A8392-AC73-C686-3A10-287C24941924}"/>
              </a:ext>
            </a:extLst>
          </p:cNvPr>
          <p:cNvGrpSpPr/>
          <p:nvPr/>
        </p:nvGrpSpPr>
        <p:grpSpPr>
          <a:xfrm>
            <a:off x="1028700" y="1943100"/>
            <a:ext cx="6515101" cy="8368423"/>
            <a:chOff x="1028700" y="2245163"/>
            <a:chExt cx="6515101" cy="8368423"/>
          </a:xfrm>
        </p:grpSpPr>
        <p:sp>
          <p:nvSpPr>
            <p:cNvPr id="7" name="TextBox 7"/>
            <p:cNvSpPr txBox="1"/>
            <p:nvPr/>
          </p:nvSpPr>
          <p:spPr>
            <a:xfrm>
              <a:off x="1028700" y="2245163"/>
              <a:ext cx="6515101" cy="947054"/>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Problem Solving with robotics and block- based coding – Nested if else and variables</a:t>
              </a:r>
            </a:p>
          </p:txBody>
        </p:sp>
        <p:sp>
          <p:nvSpPr>
            <p:cNvPr id="23" name="TextBox 6">
              <a:extLst>
                <a:ext uri="{FF2B5EF4-FFF2-40B4-BE49-F238E27FC236}">
                  <a16:creationId xmlns:a16="http://schemas.microsoft.com/office/drawing/2014/main" id="{5E907529-267F-1C4C-5F75-CD7CF1C9F3F6}"/>
                </a:ext>
              </a:extLst>
            </p:cNvPr>
            <p:cNvSpPr txBox="1"/>
            <p:nvPr/>
          </p:nvSpPr>
          <p:spPr>
            <a:xfrm>
              <a:off x="1028700" y="3277732"/>
              <a:ext cx="6515100" cy="7335854"/>
            </a:xfrm>
            <a:prstGeom prst="rect">
              <a:avLst/>
            </a:prstGeom>
          </p:spPr>
          <p:txBody>
            <a:bodyPr wrap="square" lIns="0" tIns="0" rIns="0" bIns="0" rtlCol="0" anchor="t">
              <a:spAutoFit/>
            </a:bodyPr>
            <a:lstStyle/>
            <a:p>
              <a:pPr algn="just">
                <a:lnSpc>
                  <a:spcPts val="3600"/>
                </a:lnSpc>
              </a:pPr>
              <a:r>
                <a:rPr lang="en-US" sz="1800" dirty="0">
                  <a:solidFill>
                    <a:srgbClr val="545454"/>
                  </a:solidFill>
                  <a:latin typeface="Poppins Light"/>
                </a:rPr>
                <a:t>[Project 5] </a:t>
              </a:r>
            </a:p>
            <a:p>
              <a:pPr algn="just">
                <a:lnSpc>
                  <a:spcPts val="3600"/>
                </a:lnSpc>
              </a:pPr>
              <a:r>
                <a:rPr lang="en-US" dirty="0">
                  <a:solidFill>
                    <a:srgbClr val="545454"/>
                  </a:solidFill>
                  <a:latin typeface="Poppins Light"/>
                </a:rPr>
                <a:t>Playing the top is my childhood game and I decided to recreate a sensor-controlled spinning top using LEGO technic parts and coded it to move when it is activated by a </a:t>
              </a:r>
              <a:r>
                <a:rPr lang="en-US" dirty="0" err="1">
                  <a:solidFill>
                    <a:srgbClr val="545454"/>
                  </a:solidFill>
                  <a:latin typeface="Poppins Light"/>
                </a:rPr>
                <a:t>colour</a:t>
              </a:r>
              <a:r>
                <a:rPr lang="en-US" dirty="0">
                  <a:solidFill>
                    <a:srgbClr val="545454"/>
                  </a:solidFill>
                  <a:latin typeface="Poppins Light"/>
                </a:rPr>
                <a:t> sensor. The direction it moves is controlled by the reading of the ultrasonic sensor. It is designed to enhance user engagement and ensures consistent gameplay with minimal effort needed for monitoring or control. </a:t>
              </a:r>
            </a:p>
            <a:p>
              <a:pPr algn="just">
                <a:lnSpc>
                  <a:spcPts val="3600"/>
                </a:lnSpc>
              </a:pPr>
              <a:r>
                <a:rPr lang="en-US" sz="1800" dirty="0">
                  <a:solidFill>
                    <a:srgbClr val="545454"/>
                  </a:solidFill>
                  <a:latin typeface="Poppins Light"/>
                </a:rPr>
                <a:t>[Project 6] </a:t>
              </a:r>
            </a:p>
            <a:p>
              <a:pPr algn="just">
                <a:lnSpc>
                  <a:spcPts val="3600"/>
                </a:lnSpc>
              </a:pPr>
              <a:r>
                <a:rPr lang="en-US" sz="1800" dirty="0">
                  <a:solidFill>
                    <a:srgbClr val="545454"/>
                  </a:solidFill>
                  <a:latin typeface="Poppins Light"/>
                </a:rPr>
                <a:t>I built a </a:t>
              </a:r>
              <a:r>
                <a:rPr lang="en-US" sz="1800" dirty="0" err="1">
                  <a:solidFill>
                    <a:srgbClr val="545454"/>
                  </a:solidFill>
                  <a:latin typeface="Poppins Light"/>
                </a:rPr>
                <a:t>lego</a:t>
              </a:r>
              <a:r>
                <a:rPr lang="en-US" sz="1800" dirty="0">
                  <a:solidFill>
                    <a:srgbClr val="545454"/>
                  </a:solidFill>
                  <a:latin typeface="Poppins Light"/>
                </a:rPr>
                <a:t> model of a merry go round that is fully automated to replicate how a real amusement ride would respond to inputs from sensors. The </a:t>
              </a:r>
              <a:r>
                <a:rPr lang="en-US" sz="1800" dirty="0" err="1">
                  <a:solidFill>
                    <a:srgbClr val="545454"/>
                  </a:solidFill>
                  <a:latin typeface="Poppins Light"/>
                </a:rPr>
                <a:t>colour</a:t>
              </a:r>
              <a:r>
                <a:rPr lang="en-US" sz="1800" dirty="0">
                  <a:solidFill>
                    <a:srgbClr val="545454"/>
                  </a:solidFill>
                  <a:latin typeface="Poppins Light"/>
                </a:rPr>
                <a:t> sensor is used to increase the rotation speed while the touch sensor slows it down to enhance user experien</a:t>
              </a:r>
              <a:r>
                <a:rPr lang="en-US" dirty="0">
                  <a:solidFill>
                    <a:srgbClr val="545454"/>
                  </a:solidFill>
                  <a:latin typeface="Poppins Light"/>
                </a:rPr>
                <a:t>ce and safety. </a:t>
              </a:r>
            </a:p>
          </p:txBody>
        </p:sp>
      </p:grpSp>
      <p:sp>
        <p:nvSpPr>
          <p:cNvPr id="25" name="TextBox 8">
            <a:extLst>
              <a:ext uri="{FF2B5EF4-FFF2-40B4-BE49-F238E27FC236}">
                <a16:creationId xmlns:a16="http://schemas.microsoft.com/office/drawing/2014/main" id="{F7B5B7F7-4156-2676-8574-E4321D06349C}"/>
              </a:ext>
            </a:extLst>
          </p:cNvPr>
          <p:cNvSpPr txBox="1"/>
          <p:nvPr/>
        </p:nvSpPr>
        <p:spPr>
          <a:xfrm>
            <a:off x="810965" y="1202281"/>
            <a:ext cx="6950569" cy="679450"/>
          </a:xfrm>
          <a:prstGeom prst="rect">
            <a:avLst/>
          </a:prstGeom>
        </p:spPr>
        <p:txBody>
          <a:bodyPr lIns="0" tIns="0" rIns="0" bIns="0" rtlCol="0" anchor="t">
            <a:spAutoFit/>
          </a:bodyPr>
          <a:lstStyle/>
          <a:p>
            <a:pPr>
              <a:lnSpc>
                <a:spcPts val="5599"/>
              </a:lnSpc>
            </a:pPr>
            <a:r>
              <a:rPr lang="en-US" sz="3999" dirty="0">
                <a:solidFill>
                  <a:srgbClr val="1D7151"/>
                </a:solidFill>
                <a:latin typeface="TAN Mon Cheri"/>
              </a:rPr>
              <a:t>What I’ve accomplished</a:t>
            </a:r>
          </a:p>
        </p:txBody>
      </p:sp>
      <p:sp>
        <p:nvSpPr>
          <p:cNvPr id="2" name="Rectangle 1">
            <a:extLst>
              <a:ext uri="{FF2B5EF4-FFF2-40B4-BE49-F238E27FC236}">
                <a16:creationId xmlns:a16="http://schemas.microsoft.com/office/drawing/2014/main" id="{78DC5715-A056-4D11-1D8C-939115246406}"/>
              </a:ext>
            </a:extLst>
          </p:cNvPr>
          <p:cNvSpPr/>
          <p:nvPr/>
        </p:nvSpPr>
        <p:spPr>
          <a:xfrm>
            <a:off x="13704852" y="1487604"/>
            <a:ext cx="4125948" cy="46333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FA61D9D7-F71F-DE99-3150-7D6CF3E877A6}"/>
              </a:ext>
            </a:extLst>
          </p:cNvPr>
          <p:cNvSpPr/>
          <p:nvPr/>
        </p:nvSpPr>
        <p:spPr>
          <a:xfrm>
            <a:off x="8563967" y="1624523"/>
            <a:ext cx="4125948" cy="46333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2835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Math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8</a:t>
            </a:r>
          </a:p>
        </p:txBody>
      </p:sp>
      <p:grpSp>
        <p:nvGrpSpPr>
          <p:cNvPr id="15" name="Group 14">
            <a:extLst>
              <a:ext uri="{FF2B5EF4-FFF2-40B4-BE49-F238E27FC236}">
                <a16:creationId xmlns:a16="http://schemas.microsoft.com/office/drawing/2014/main" id="{D15A4B17-AB4D-3BEB-FFB6-4D6BC4036A7E}"/>
              </a:ext>
            </a:extLst>
          </p:cNvPr>
          <p:cNvGrpSpPr/>
          <p:nvPr/>
        </p:nvGrpSpPr>
        <p:grpSpPr>
          <a:xfrm>
            <a:off x="1028700" y="2196155"/>
            <a:ext cx="14896527" cy="2162964"/>
            <a:chOff x="1028700" y="2196155"/>
            <a:chExt cx="14896527" cy="2162964"/>
          </a:xfrm>
        </p:grpSpPr>
        <p:sp>
          <p:nvSpPr>
            <p:cNvPr id="14" name="Rectangle 13">
              <a:extLst>
                <a:ext uri="{FF2B5EF4-FFF2-40B4-BE49-F238E27FC236}">
                  <a16:creationId xmlns:a16="http://schemas.microsoft.com/office/drawing/2014/main" id="{D207D4FE-01C6-9566-D279-C4B5E022B244}"/>
                </a:ext>
              </a:extLst>
            </p:cNvPr>
            <p:cNvSpPr/>
            <p:nvPr/>
          </p:nvSpPr>
          <p:spPr>
            <a:xfrm>
              <a:off x="1028700" y="2196155"/>
              <a:ext cx="14896527" cy="2162964"/>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Time Breakdown</a:t>
              </a:r>
            </a:p>
          </p:txBody>
        </p:sp>
        <p:sp>
          <p:nvSpPr>
            <p:cNvPr id="11" name="TextBox 10">
              <a:extLst>
                <a:ext uri="{FF2B5EF4-FFF2-40B4-BE49-F238E27FC236}">
                  <a16:creationId xmlns:a16="http://schemas.microsoft.com/office/drawing/2014/main" id="{ADEDBD9B-B49C-4393-C156-702D03CCA454}"/>
                </a:ext>
              </a:extLst>
            </p:cNvPr>
            <p:cNvSpPr txBox="1"/>
            <p:nvPr/>
          </p:nvSpPr>
          <p:spPr>
            <a:xfrm>
              <a:off x="1288900" y="2914863"/>
              <a:ext cx="14332100" cy="977191"/>
            </a:xfrm>
            <a:prstGeom prst="rect">
              <a:avLst/>
            </a:prstGeom>
            <a:noFill/>
          </p:spPr>
          <p:txBody>
            <a:bodyPr wrap="square" rtlCol="0">
              <a:spAutoFit/>
            </a:bodyPr>
            <a:lstStyle/>
            <a:p>
              <a:pPr>
                <a:lnSpc>
                  <a:spcPct val="150000"/>
                </a:lnSpc>
              </a:pPr>
              <a:r>
                <a:rPr lang="en-US" sz="2000" i="0" dirty="0">
                  <a:solidFill>
                    <a:schemeClr val="bg1"/>
                  </a:solidFill>
                  <a:effectLst/>
                  <a:latin typeface="Poppins" pitchFamily="2" charset="77"/>
                  <a:cs typeface="Poppins" pitchFamily="2" charset="77"/>
                </a:rPr>
                <a:t>I have written a Python program named </a:t>
              </a:r>
              <a:r>
                <a:rPr lang="en-US" sz="2000" i="0" dirty="0" err="1">
                  <a:solidFill>
                    <a:schemeClr val="bg1"/>
                  </a:solidFill>
                  <a:effectLst/>
                  <a:latin typeface="Poppins" pitchFamily="2" charset="77"/>
                  <a:cs typeface="Poppins" pitchFamily="2" charset="77"/>
                </a:rPr>
                <a:t>time_breakdown.py</a:t>
              </a:r>
              <a:r>
                <a:rPr lang="en-US" sz="2000" i="0" dirty="0">
                  <a:solidFill>
                    <a:schemeClr val="bg1"/>
                  </a:solidFill>
                  <a:effectLst/>
                  <a:latin typeface="Poppins" pitchFamily="2" charset="77"/>
                  <a:cs typeface="Poppins" pitchFamily="2" charset="77"/>
                </a:rPr>
                <a:t> to convert a user-input number of minutes into days, hours, and remaining minutes using floor division and modulo.</a:t>
              </a:r>
              <a:endParaRPr lang="en-GB" sz="2000" dirty="0">
                <a:latin typeface="Poppins" pitchFamily="2" charset="77"/>
                <a:cs typeface="Poppins" pitchFamily="2" charset="77"/>
              </a:endParaRPr>
            </a:p>
          </p:txBody>
        </p:sp>
      </p:grpSp>
      <p:sp>
        <p:nvSpPr>
          <p:cNvPr id="5" name="TextBox 8">
            <a:extLst>
              <a:ext uri="{FF2B5EF4-FFF2-40B4-BE49-F238E27FC236}">
                <a16:creationId xmlns:a16="http://schemas.microsoft.com/office/drawing/2014/main" id="{867391A0-1086-0018-1719-AB1E586514B8}"/>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grpSp>
        <p:nvGrpSpPr>
          <p:cNvPr id="16" name="Group 15">
            <a:extLst>
              <a:ext uri="{FF2B5EF4-FFF2-40B4-BE49-F238E27FC236}">
                <a16:creationId xmlns:a16="http://schemas.microsoft.com/office/drawing/2014/main" id="{34C1F2CA-3A87-229E-4796-8862FA4B93E1}"/>
              </a:ext>
            </a:extLst>
          </p:cNvPr>
          <p:cNvGrpSpPr/>
          <p:nvPr/>
        </p:nvGrpSpPr>
        <p:grpSpPr>
          <a:xfrm>
            <a:off x="1028699" y="4583090"/>
            <a:ext cx="14896528" cy="4218010"/>
            <a:chOff x="1028699" y="4583090"/>
            <a:chExt cx="14896528" cy="4218010"/>
          </a:xfrm>
        </p:grpSpPr>
        <p:sp>
          <p:nvSpPr>
            <p:cNvPr id="9" name="Rectangle 8">
              <a:extLst>
                <a:ext uri="{FF2B5EF4-FFF2-40B4-BE49-F238E27FC236}">
                  <a16:creationId xmlns:a16="http://schemas.microsoft.com/office/drawing/2014/main" id="{CC3D448A-9967-622E-1660-A36BE1536EFB}"/>
                </a:ext>
              </a:extLst>
            </p:cNvPr>
            <p:cNvSpPr/>
            <p:nvPr/>
          </p:nvSpPr>
          <p:spPr>
            <a:xfrm>
              <a:off x="1028699" y="4583090"/>
              <a:ext cx="14896528" cy="4218010"/>
            </a:xfrm>
            <a:prstGeom prst="rect">
              <a:avLst/>
            </a:prstGeom>
            <a:solidFill>
              <a:srgbClr val="0A553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SG" sz="2800" b="0" i="0" dirty="0">
                  <a:solidFill>
                    <a:schemeClr val="bg1"/>
                  </a:solidFill>
                  <a:effectLst/>
                  <a:latin typeface="Poppins SemiBold" panose="00000700000000000000" pitchFamily="2" charset="0"/>
                  <a:cs typeface="Poppins SemiBold" panose="00000700000000000000" pitchFamily="2" charset="0"/>
                </a:rPr>
                <a:t>Step – By – Solution</a:t>
              </a:r>
            </a:p>
          </p:txBody>
        </p:sp>
        <p:sp>
          <p:nvSpPr>
            <p:cNvPr id="13" name="TextBox 12">
              <a:extLst>
                <a:ext uri="{FF2B5EF4-FFF2-40B4-BE49-F238E27FC236}">
                  <a16:creationId xmlns:a16="http://schemas.microsoft.com/office/drawing/2014/main" id="{F5D1E067-1541-4B2A-4693-331D5B55E39B}"/>
                </a:ext>
              </a:extLst>
            </p:cNvPr>
            <p:cNvSpPr txBox="1"/>
            <p:nvPr/>
          </p:nvSpPr>
          <p:spPr>
            <a:xfrm>
              <a:off x="1288900" y="5219700"/>
              <a:ext cx="14332100" cy="3282822"/>
            </a:xfrm>
            <a:prstGeom prst="rect">
              <a:avLst/>
            </a:prstGeom>
            <a:noFill/>
          </p:spPr>
          <p:txBody>
            <a:bodyPr wrap="square" rtlCol="0">
              <a:spAutoFit/>
            </a:bodyPr>
            <a:lstStyle/>
            <a:p>
              <a:pPr>
                <a:lnSpc>
                  <a:spcPct val="150000"/>
                </a:lnSpc>
              </a:pPr>
              <a:r>
                <a:rPr lang="en-SG" sz="2000" dirty="0">
                  <a:solidFill>
                    <a:schemeClr val="bg1"/>
                  </a:solidFill>
                  <a:latin typeface="Poppins Light" panose="00000400000000000000" pitchFamily="2" charset="0"/>
                  <a:cs typeface="Poppins Light" panose="00000400000000000000" pitchFamily="2" charset="0"/>
                </a:rPr>
                <a:t>1. Take the total number of minutes as input from the user.</a:t>
              </a:r>
            </a:p>
            <a:p>
              <a:pPr>
                <a:lnSpc>
                  <a:spcPct val="150000"/>
                </a:lnSpc>
              </a:pPr>
              <a:r>
                <a:rPr lang="en-SG" sz="2000" dirty="0">
                  <a:solidFill>
                    <a:schemeClr val="bg1"/>
                  </a:solidFill>
                  <a:latin typeface="Poppins Light" panose="00000400000000000000" pitchFamily="2" charset="0"/>
                  <a:cs typeface="Poppins Light" panose="00000400000000000000" pitchFamily="2" charset="0"/>
                </a:rPr>
                <a:t>2. Calculate the number of days by dividing the total minutes by (24 * 60) using floor division (//).</a:t>
              </a:r>
            </a:p>
            <a:p>
              <a:pPr>
                <a:lnSpc>
                  <a:spcPct val="150000"/>
                </a:lnSpc>
              </a:pPr>
              <a:r>
                <a:rPr lang="en-SG" sz="2000" dirty="0">
                  <a:solidFill>
                    <a:schemeClr val="bg1"/>
                  </a:solidFill>
                  <a:latin typeface="Poppins Light" panose="00000400000000000000" pitchFamily="2" charset="0"/>
                  <a:cs typeface="Poppins Light" panose="00000400000000000000" pitchFamily="2" charset="0"/>
                </a:rPr>
                <a:t>3. Calculate the remaining hours by finding the remainder when the total minutes are divided by (24 * 60) and then dividing by 60 using floor division.</a:t>
              </a:r>
            </a:p>
            <a:p>
              <a:pPr>
                <a:lnSpc>
                  <a:spcPct val="150000"/>
                </a:lnSpc>
              </a:pPr>
              <a:r>
                <a:rPr lang="en-SG" sz="2000" dirty="0">
                  <a:solidFill>
                    <a:schemeClr val="bg1"/>
                  </a:solidFill>
                  <a:latin typeface="Poppins Light" panose="00000400000000000000" pitchFamily="2" charset="0"/>
                  <a:cs typeface="Poppins Light" panose="00000400000000000000" pitchFamily="2" charset="0"/>
                </a:rPr>
                <a:t>4. Calculate the remaining minutes by finding the remainder when the total minutes are divided by 60 using the modulo operator (%).</a:t>
              </a:r>
            </a:p>
            <a:p>
              <a:pPr>
                <a:lnSpc>
                  <a:spcPct val="150000"/>
                </a:lnSpc>
              </a:pPr>
              <a:r>
                <a:rPr lang="en-SG" sz="2000" dirty="0">
                  <a:solidFill>
                    <a:schemeClr val="bg1"/>
                  </a:solidFill>
                  <a:latin typeface="Poppins Light" panose="00000400000000000000" pitchFamily="2" charset="0"/>
                  <a:cs typeface="Poppins Light" panose="00000400000000000000" pitchFamily="2" charset="0"/>
                </a:rPr>
                <a:t>5. Print the breakdown of days, hours, and minutes.</a:t>
              </a:r>
              <a:endParaRPr lang="en-SG" sz="1800" b="0" dirty="0">
                <a:solidFill>
                  <a:srgbClr val="CCCCCC"/>
                </a:solidFill>
                <a:effectLst/>
                <a:latin typeface="Consolas" panose="020B0609020204030204" pitchFamily="49" charset="0"/>
              </a:endParaRPr>
            </a:p>
          </p:txBody>
        </p:sp>
      </p:grpSp>
      <p:sp>
        <p:nvSpPr>
          <p:cNvPr id="7" name="TextBox 6">
            <a:extLst>
              <a:ext uri="{FF2B5EF4-FFF2-40B4-BE49-F238E27FC236}">
                <a16:creationId xmlns:a16="http://schemas.microsoft.com/office/drawing/2014/main" id="{BF54E119-9FBA-AE3C-EDF0-C77E6B155C13}"/>
              </a:ext>
            </a:extLst>
          </p:cNvPr>
          <p:cNvSpPr txBox="1"/>
          <p:nvPr/>
        </p:nvSpPr>
        <p:spPr>
          <a:xfrm>
            <a:off x="-10828421" y="-2358189"/>
            <a:ext cx="184731" cy="369332"/>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428171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6346940" y="8545760"/>
            <a:ext cx="831328" cy="1826965"/>
            <a:chOff x="0" y="0"/>
            <a:chExt cx="1045580" cy="2297816"/>
          </a:xfrm>
        </p:grpSpPr>
        <p:sp>
          <p:nvSpPr>
            <p:cNvPr id="4" name="Freeform 4"/>
            <p:cNvSpPr/>
            <p:nvPr/>
          </p:nvSpPr>
          <p:spPr>
            <a:xfrm>
              <a:off x="0" y="0"/>
              <a:ext cx="1045580" cy="2297816"/>
            </a:xfrm>
            <a:custGeom>
              <a:avLst/>
              <a:gdLst/>
              <a:ahLst/>
              <a:cxnLst/>
              <a:rect l="l" t="t" r="r" b="b"/>
              <a:pathLst>
                <a:path w="1045580" h="2297816">
                  <a:moveTo>
                    <a:pt x="921119" y="2297816"/>
                  </a:moveTo>
                  <a:lnTo>
                    <a:pt x="124460" y="2297816"/>
                  </a:lnTo>
                  <a:cubicBezTo>
                    <a:pt x="55880" y="2297816"/>
                    <a:pt x="0" y="2241936"/>
                    <a:pt x="0" y="2173356"/>
                  </a:cubicBezTo>
                  <a:lnTo>
                    <a:pt x="0" y="124460"/>
                  </a:lnTo>
                  <a:cubicBezTo>
                    <a:pt x="0" y="55880"/>
                    <a:pt x="55880" y="0"/>
                    <a:pt x="124460" y="0"/>
                  </a:cubicBezTo>
                  <a:lnTo>
                    <a:pt x="921120" y="0"/>
                  </a:lnTo>
                  <a:cubicBezTo>
                    <a:pt x="989700" y="0"/>
                    <a:pt x="1045580" y="55880"/>
                    <a:pt x="1045580" y="124460"/>
                  </a:cubicBezTo>
                  <a:lnTo>
                    <a:pt x="1045580" y="2173356"/>
                  </a:lnTo>
                  <a:cubicBezTo>
                    <a:pt x="1045580" y="2241936"/>
                    <a:pt x="989700" y="2297816"/>
                    <a:pt x="921120" y="2297816"/>
                  </a:cubicBezTo>
                </a:path>
              </a:pathLst>
            </a:custGeom>
            <a:solidFill>
              <a:srgbClr val="1D7151"/>
            </a:solidFill>
          </p:spPr>
          <p:txBody>
            <a:bodyPr/>
            <a:lstStyle/>
            <a:p>
              <a:endParaRPr lang="en-SG" dirty="0"/>
            </a:p>
          </p:txBody>
        </p:sp>
      </p:grpSp>
      <p:sp>
        <p:nvSpPr>
          <p:cNvPr id="2" name="TextBox 7">
            <a:extLst>
              <a:ext uri="{FF2B5EF4-FFF2-40B4-BE49-F238E27FC236}">
                <a16:creationId xmlns:a16="http://schemas.microsoft.com/office/drawing/2014/main" id="{2BE07420-37A0-5EA7-5B49-3CDC5E6E7236}"/>
              </a:ext>
            </a:extLst>
          </p:cNvPr>
          <p:cNvSpPr txBox="1"/>
          <p:nvPr/>
        </p:nvSpPr>
        <p:spPr>
          <a:xfrm>
            <a:off x="1028699" y="1525268"/>
            <a:ext cx="8228054" cy="452047"/>
          </a:xfrm>
          <a:prstGeom prst="rect">
            <a:avLst/>
          </a:prstGeom>
        </p:spPr>
        <p:txBody>
          <a:bodyPr wrap="square" lIns="0" tIns="0" rIns="0" bIns="0" rtlCol="0" anchor="t">
            <a:spAutoFit/>
          </a:bodyPr>
          <a:lstStyle/>
          <a:p>
            <a:pPr>
              <a:lnSpc>
                <a:spcPts val="3919"/>
              </a:lnSpc>
            </a:pPr>
            <a:r>
              <a:rPr lang="en-US" sz="2000" dirty="0">
                <a:solidFill>
                  <a:srgbClr val="061313"/>
                </a:solidFill>
                <a:latin typeface="Poppins Medium"/>
              </a:rPr>
              <a:t>Business application with Python – Math Concept</a:t>
            </a:r>
          </a:p>
        </p:txBody>
      </p:sp>
      <p:sp>
        <p:nvSpPr>
          <p:cNvPr id="6" name="TextBox 5">
            <a:extLst>
              <a:ext uri="{FF2B5EF4-FFF2-40B4-BE49-F238E27FC236}">
                <a16:creationId xmlns:a16="http://schemas.microsoft.com/office/drawing/2014/main" id="{940034E0-94D6-55E6-8392-F9B3D7D0EAA8}"/>
              </a:ext>
            </a:extLst>
          </p:cNvPr>
          <p:cNvSpPr txBox="1"/>
          <p:nvPr/>
        </p:nvSpPr>
        <p:spPr>
          <a:xfrm>
            <a:off x="13704852" y="622935"/>
            <a:ext cx="3554448" cy="419346"/>
          </a:xfrm>
          <a:prstGeom prst="rect">
            <a:avLst/>
          </a:prstGeom>
        </p:spPr>
        <p:txBody>
          <a:bodyPr lIns="0" tIns="0" rIns="0" bIns="0" rtlCol="0" anchor="t">
            <a:spAutoFit/>
          </a:bodyPr>
          <a:lstStyle/>
          <a:p>
            <a:pPr algn="r">
              <a:lnSpc>
                <a:spcPts val="3359"/>
              </a:lnSpc>
            </a:pPr>
            <a:r>
              <a:rPr lang="en-US" sz="2400" dirty="0">
                <a:solidFill>
                  <a:srgbClr val="1D7151"/>
                </a:solidFill>
                <a:latin typeface="Poppins Light"/>
              </a:rPr>
              <a:t>[Ethan Zhang]</a:t>
            </a:r>
          </a:p>
        </p:txBody>
      </p:sp>
      <p:sp>
        <p:nvSpPr>
          <p:cNvPr id="8" name="TextBox 7">
            <a:extLst>
              <a:ext uri="{FF2B5EF4-FFF2-40B4-BE49-F238E27FC236}">
                <a16:creationId xmlns:a16="http://schemas.microsoft.com/office/drawing/2014/main" id="{EA57B5ED-75F0-FC69-C174-B742E9889C96}"/>
              </a:ext>
            </a:extLst>
          </p:cNvPr>
          <p:cNvSpPr txBox="1"/>
          <p:nvPr/>
        </p:nvSpPr>
        <p:spPr>
          <a:xfrm>
            <a:off x="16459200" y="8801100"/>
            <a:ext cx="609600" cy="419346"/>
          </a:xfrm>
          <a:prstGeom prst="rect">
            <a:avLst/>
          </a:prstGeom>
        </p:spPr>
        <p:txBody>
          <a:bodyPr wrap="square" lIns="0" tIns="0" rIns="0" bIns="0" rtlCol="0" anchor="t">
            <a:spAutoFit/>
          </a:bodyPr>
          <a:lstStyle/>
          <a:p>
            <a:pPr algn="ctr">
              <a:lnSpc>
                <a:spcPts val="3359"/>
              </a:lnSpc>
            </a:pPr>
            <a:r>
              <a:rPr lang="en-US" sz="2400" dirty="0">
                <a:solidFill>
                  <a:schemeClr val="bg1"/>
                </a:solidFill>
                <a:latin typeface="Poppins Light"/>
              </a:rPr>
              <a:t>9</a:t>
            </a:r>
          </a:p>
        </p:txBody>
      </p:sp>
      <p:grpSp>
        <p:nvGrpSpPr>
          <p:cNvPr id="10" name="Group 9">
            <a:extLst>
              <a:ext uri="{FF2B5EF4-FFF2-40B4-BE49-F238E27FC236}">
                <a16:creationId xmlns:a16="http://schemas.microsoft.com/office/drawing/2014/main" id="{5540FBFC-171D-0C74-28FF-41A03F334CBE}"/>
              </a:ext>
            </a:extLst>
          </p:cNvPr>
          <p:cNvGrpSpPr/>
          <p:nvPr/>
        </p:nvGrpSpPr>
        <p:grpSpPr>
          <a:xfrm>
            <a:off x="1028701" y="2196154"/>
            <a:ext cx="6950560" cy="7394446"/>
            <a:chOff x="1028701" y="2196154"/>
            <a:chExt cx="6950560" cy="7394446"/>
          </a:xfrm>
        </p:grpSpPr>
        <p:sp>
          <p:nvSpPr>
            <p:cNvPr id="14" name="Rectangle 13">
              <a:extLst>
                <a:ext uri="{FF2B5EF4-FFF2-40B4-BE49-F238E27FC236}">
                  <a16:creationId xmlns:a16="http://schemas.microsoft.com/office/drawing/2014/main" id="{D207D4FE-01C6-9566-D279-C4B5E022B244}"/>
                </a:ext>
              </a:extLst>
            </p:cNvPr>
            <p:cNvSpPr/>
            <p:nvPr/>
          </p:nvSpPr>
          <p:spPr>
            <a:xfrm>
              <a:off x="1028701" y="2196154"/>
              <a:ext cx="6950560" cy="7394446"/>
            </a:xfrm>
            <a:prstGeom prst="rect">
              <a:avLst/>
            </a:prstGeom>
            <a:solidFill>
              <a:srgbClr val="1D715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800" dirty="0">
                  <a:latin typeface="Poppins SemiBold" panose="00000700000000000000" pitchFamily="2" charset="0"/>
                  <a:cs typeface="Poppins SemiBold" panose="00000700000000000000" pitchFamily="2" charset="0"/>
                </a:rPr>
                <a:t>Time Breakdown</a:t>
              </a:r>
            </a:p>
          </p:txBody>
        </p:sp>
        <p:sp>
          <p:nvSpPr>
            <p:cNvPr id="11" name="TextBox 10">
              <a:extLst>
                <a:ext uri="{FF2B5EF4-FFF2-40B4-BE49-F238E27FC236}">
                  <a16:creationId xmlns:a16="http://schemas.microsoft.com/office/drawing/2014/main" id="{7531E274-45B7-AD14-A19C-42D45EBEE7BB}"/>
                </a:ext>
              </a:extLst>
            </p:cNvPr>
            <p:cNvSpPr txBox="1"/>
            <p:nvPr/>
          </p:nvSpPr>
          <p:spPr>
            <a:xfrm>
              <a:off x="1242636" y="3086100"/>
              <a:ext cx="6529764" cy="4628190"/>
            </a:xfrm>
            <a:prstGeom prst="rect">
              <a:avLst/>
            </a:prstGeom>
            <a:noFill/>
          </p:spPr>
          <p:txBody>
            <a:bodyPr wrap="square" rtlCol="0">
              <a:spAutoFit/>
            </a:bodyPr>
            <a:lstStyle/>
            <a:p>
              <a:pPr>
                <a:lnSpc>
                  <a:spcPct val="150000"/>
                </a:lnSpc>
              </a:pPr>
              <a:r>
                <a:rPr lang="en-SG" sz="1800" dirty="0">
                  <a:solidFill>
                    <a:schemeClr val="bg1"/>
                  </a:solidFill>
                  <a:latin typeface="Poppins Light" panose="00000400000000000000" pitchFamily="2" charset="0"/>
                  <a:cs typeface="Poppins Light" panose="00000400000000000000" pitchFamily="2" charset="0"/>
                </a:rPr>
                <a:t>1. Take the total number of minutes as input from the user.</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2. Calculate the number of days by dividing the total minutes by (24 * 60) using floor division (//).</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3. Calculate the remaining hours by finding the remainder when the total minutes are divided by (24 * 60) and then dividing by 60 using floor division.</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4. Calculate the remaining minutes by finding the remainder when the total minutes are divided by 60 using the modulo operator (%).</a:t>
              </a:r>
            </a:p>
            <a:p>
              <a:pPr>
                <a:lnSpc>
                  <a:spcPct val="150000"/>
                </a:lnSpc>
              </a:pPr>
              <a:r>
                <a:rPr lang="en-SG" sz="1800" dirty="0">
                  <a:solidFill>
                    <a:schemeClr val="bg1"/>
                  </a:solidFill>
                  <a:latin typeface="Poppins Light" panose="00000400000000000000" pitchFamily="2" charset="0"/>
                  <a:cs typeface="Poppins Light" panose="00000400000000000000" pitchFamily="2" charset="0"/>
                </a:rPr>
                <a:t>5. Print the breakdown of days, hours, and minutes.</a:t>
              </a:r>
            </a:p>
          </p:txBody>
        </p:sp>
      </p:grpSp>
      <p:sp>
        <p:nvSpPr>
          <p:cNvPr id="9" name="TextBox 8">
            <a:extLst>
              <a:ext uri="{FF2B5EF4-FFF2-40B4-BE49-F238E27FC236}">
                <a16:creationId xmlns:a16="http://schemas.microsoft.com/office/drawing/2014/main" id="{BC4E1DB0-34BC-02C8-1F8F-4E3D2D62AE63}"/>
              </a:ext>
            </a:extLst>
          </p:cNvPr>
          <p:cNvSpPr txBox="1"/>
          <p:nvPr/>
        </p:nvSpPr>
        <p:spPr>
          <a:xfrm>
            <a:off x="1028699" y="696400"/>
            <a:ext cx="14896527" cy="723275"/>
          </a:xfrm>
          <a:prstGeom prst="rect">
            <a:avLst/>
          </a:prstGeom>
        </p:spPr>
        <p:txBody>
          <a:bodyPr wrap="square" lIns="0" tIns="0" rIns="0" bIns="0" rtlCol="0" anchor="t">
            <a:spAutoFit/>
          </a:bodyPr>
          <a:lstStyle/>
          <a:p>
            <a:pPr>
              <a:lnSpc>
                <a:spcPts val="5599"/>
              </a:lnSpc>
            </a:pPr>
            <a:r>
              <a:rPr lang="en-US" sz="4800" dirty="0">
                <a:solidFill>
                  <a:srgbClr val="1D7151"/>
                </a:solidFill>
                <a:latin typeface="Poppins" pitchFamily="2" charset="77"/>
                <a:cs typeface="Poppins" pitchFamily="2" charset="77"/>
              </a:rPr>
              <a:t>What I’ve accomplished</a:t>
            </a:r>
          </a:p>
        </p:txBody>
      </p:sp>
      <p:sp>
        <p:nvSpPr>
          <p:cNvPr id="12" name="Rounded Rectangle 11">
            <a:extLst>
              <a:ext uri="{FF2B5EF4-FFF2-40B4-BE49-F238E27FC236}">
                <a16:creationId xmlns:a16="http://schemas.microsoft.com/office/drawing/2014/main" id="{D9749865-C83B-19FE-13CE-364C424678DD}"/>
              </a:ext>
            </a:extLst>
          </p:cNvPr>
          <p:cNvSpPr/>
          <p:nvPr/>
        </p:nvSpPr>
        <p:spPr>
          <a:xfrm>
            <a:off x="12239238" y="9400100"/>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Stop</a:t>
            </a:r>
          </a:p>
        </p:txBody>
      </p:sp>
      <p:sp>
        <p:nvSpPr>
          <p:cNvPr id="18" name="Rounded Rectangle 17">
            <a:extLst>
              <a:ext uri="{FF2B5EF4-FFF2-40B4-BE49-F238E27FC236}">
                <a16:creationId xmlns:a16="http://schemas.microsoft.com/office/drawing/2014/main" id="{FA537F1B-2C11-F4AF-1048-E181AC6374BE}"/>
              </a:ext>
            </a:extLst>
          </p:cNvPr>
          <p:cNvSpPr/>
          <p:nvPr/>
        </p:nvSpPr>
        <p:spPr>
          <a:xfrm>
            <a:off x="12239238" y="2205871"/>
            <a:ext cx="990600" cy="381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Start</a:t>
            </a:r>
          </a:p>
        </p:txBody>
      </p:sp>
      <p:sp>
        <p:nvSpPr>
          <p:cNvPr id="21" name="Rounded Rectangle 20">
            <a:extLst>
              <a:ext uri="{FF2B5EF4-FFF2-40B4-BE49-F238E27FC236}">
                <a16:creationId xmlns:a16="http://schemas.microsoft.com/office/drawing/2014/main" id="{C9BA052E-0AEA-2CEC-562F-31739356D10F}"/>
              </a:ext>
            </a:extLst>
          </p:cNvPr>
          <p:cNvSpPr/>
          <p:nvPr/>
        </p:nvSpPr>
        <p:spPr>
          <a:xfrm>
            <a:off x="10034538" y="3159209"/>
            <a:ext cx="54000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Get user input for minutes</a:t>
            </a:r>
          </a:p>
        </p:txBody>
      </p:sp>
      <p:sp>
        <p:nvSpPr>
          <p:cNvPr id="22" name="Rectangle 21">
            <a:extLst>
              <a:ext uri="{FF2B5EF4-FFF2-40B4-BE49-F238E27FC236}">
                <a16:creationId xmlns:a16="http://schemas.microsoft.com/office/drawing/2014/main" id="{F38D15F6-A52D-83D0-68FE-08D3D3E75987}"/>
              </a:ext>
            </a:extLst>
          </p:cNvPr>
          <p:cNvSpPr/>
          <p:nvPr/>
        </p:nvSpPr>
        <p:spPr>
          <a:xfrm>
            <a:off x="10034538" y="5633485"/>
            <a:ext cx="5400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Set </a:t>
            </a:r>
            <a:r>
              <a:rPr lang="en-GB" dirty="0" err="1">
                <a:latin typeface="Consolas" panose="020B0609020204030204" pitchFamily="49" charset="0"/>
                <a:cs typeface="Consolas" panose="020B0609020204030204" pitchFamily="49" charset="0"/>
              </a:rPr>
              <a:t>remaining_hours</a:t>
            </a:r>
            <a:r>
              <a:rPr lang="en-GB" dirty="0">
                <a:latin typeface="Consolas" panose="020B0609020204030204" pitchFamily="49" charset="0"/>
                <a:cs typeface="Consolas" panose="020B0609020204030204" pitchFamily="49" charset="0"/>
              </a:rPr>
              <a:t> = </a:t>
            </a:r>
          </a:p>
          <a:p>
            <a:pPr algn="ctr"/>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total_minutes</a:t>
            </a:r>
            <a:r>
              <a:rPr lang="en-GB" dirty="0">
                <a:latin typeface="Consolas" panose="020B0609020204030204" pitchFamily="49" charset="0"/>
                <a:cs typeface="Consolas" panose="020B0609020204030204" pitchFamily="49" charset="0"/>
              </a:rPr>
              <a:t> % (24 * 60)) // 60</a:t>
            </a:r>
          </a:p>
        </p:txBody>
      </p:sp>
      <p:sp>
        <p:nvSpPr>
          <p:cNvPr id="23" name="Rounded Rectangle 22">
            <a:extLst>
              <a:ext uri="{FF2B5EF4-FFF2-40B4-BE49-F238E27FC236}">
                <a16:creationId xmlns:a16="http://schemas.microsoft.com/office/drawing/2014/main" id="{878E199F-0222-2F2E-8D81-187DBE8C3A27}"/>
              </a:ext>
            </a:extLst>
          </p:cNvPr>
          <p:cNvSpPr/>
          <p:nvPr/>
        </p:nvSpPr>
        <p:spPr>
          <a:xfrm>
            <a:off x="10034538" y="8218161"/>
            <a:ext cx="54000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Output in format of breakdown</a:t>
            </a:r>
          </a:p>
        </p:txBody>
      </p:sp>
      <p:sp>
        <p:nvSpPr>
          <p:cNvPr id="26" name="Rectangle 25">
            <a:extLst>
              <a:ext uri="{FF2B5EF4-FFF2-40B4-BE49-F238E27FC236}">
                <a16:creationId xmlns:a16="http://schemas.microsoft.com/office/drawing/2014/main" id="{DB418B5F-B4F1-6D2F-112F-855A5D64C36E}"/>
              </a:ext>
            </a:extLst>
          </p:cNvPr>
          <p:cNvSpPr/>
          <p:nvPr/>
        </p:nvSpPr>
        <p:spPr>
          <a:xfrm>
            <a:off x="10034538" y="6925823"/>
            <a:ext cx="5400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Set remaining minutes = </a:t>
            </a:r>
          </a:p>
          <a:p>
            <a:pPr algn="ctr"/>
            <a:r>
              <a:rPr lang="en-GB" dirty="0">
                <a:latin typeface="Consolas" panose="020B0609020204030204" pitchFamily="49" charset="0"/>
                <a:cs typeface="Consolas" panose="020B0609020204030204" pitchFamily="49" charset="0"/>
              </a:rPr>
              <a:t>minutes % 60</a:t>
            </a:r>
          </a:p>
        </p:txBody>
      </p:sp>
      <p:cxnSp>
        <p:nvCxnSpPr>
          <p:cNvPr id="27" name="Straight Arrow Connector 26">
            <a:extLst>
              <a:ext uri="{FF2B5EF4-FFF2-40B4-BE49-F238E27FC236}">
                <a16:creationId xmlns:a16="http://schemas.microsoft.com/office/drawing/2014/main" id="{8437F9EA-C2E3-0726-6B88-3D86D22911D0}"/>
              </a:ext>
            </a:extLst>
          </p:cNvPr>
          <p:cNvCxnSpPr>
            <a:cxnSpLocks/>
            <a:stCxn id="18" idx="2"/>
            <a:endCxn id="21" idx="0"/>
          </p:cNvCxnSpPr>
          <p:nvPr/>
        </p:nvCxnSpPr>
        <p:spPr>
          <a:xfrm>
            <a:off x="12734538" y="2586871"/>
            <a:ext cx="0" cy="572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1269FF9-49C8-5BA7-D154-ECD84BD8625F}"/>
              </a:ext>
            </a:extLst>
          </p:cNvPr>
          <p:cNvCxnSpPr>
            <a:cxnSpLocks/>
          </p:cNvCxnSpPr>
          <p:nvPr/>
        </p:nvCxnSpPr>
        <p:spPr>
          <a:xfrm>
            <a:off x="12734538" y="3768809"/>
            <a:ext cx="0" cy="572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717DBAA-7EBF-4178-858A-4C909BDFED97}"/>
              </a:ext>
            </a:extLst>
          </p:cNvPr>
          <p:cNvCxnSpPr>
            <a:cxnSpLocks/>
          </p:cNvCxnSpPr>
          <p:nvPr/>
        </p:nvCxnSpPr>
        <p:spPr>
          <a:xfrm>
            <a:off x="12734538" y="6353485"/>
            <a:ext cx="0" cy="572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031D99C-1589-49FC-C649-05738C0D0986}"/>
              </a:ext>
            </a:extLst>
          </p:cNvPr>
          <p:cNvCxnSpPr>
            <a:cxnSpLocks/>
          </p:cNvCxnSpPr>
          <p:nvPr/>
        </p:nvCxnSpPr>
        <p:spPr>
          <a:xfrm>
            <a:off x="12734538" y="7645823"/>
            <a:ext cx="0" cy="572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5FAA34-036D-A4C3-DDD5-487D6325B4A8}"/>
              </a:ext>
            </a:extLst>
          </p:cNvPr>
          <p:cNvCxnSpPr>
            <a:cxnSpLocks/>
            <a:stCxn id="23" idx="2"/>
            <a:endCxn id="12" idx="0"/>
          </p:cNvCxnSpPr>
          <p:nvPr/>
        </p:nvCxnSpPr>
        <p:spPr>
          <a:xfrm>
            <a:off x="12734538" y="8827761"/>
            <a:ext cx="0" cy="5723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763B219-FDCF-8E3A-D438-D70D3D1C809A}"/>
              </a:ext>
            </a:extLst>
          </p:cNvPr>
          <p:cNvSpPr/>
          <p:nvPr/>
        </p:nvSpPr>
        <p:spPr>
          <a:xfrm>
            <a:off x="10034538" y="4341147"/>
            <a:ext cx="5400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latin typeface="Consolas" panose="020B0609020204030204" pitchFamily="49" charset="0"/>
                <a:cs typeface="Consolas" panose="020B0609020204030204" pitchFamily="49" charset="0"/>
              </a:rPr>
              <a:t>Set days = </a:t>
            </a:r>
          </a:p>
          <a:p>
            <a:pPr algn="ctr"/>
            <a:r>
              <a:rPr lang="en-GB" dirty="0">
                <a:latin typeface="Consolas" panose="020B0609020204030204" pitchFamily="49" charset="0"/>
                <a:cs typeface="Consolas" panose="020B0609020204030204" pitchFamily="49" charset="0"/>
              </a:rPr>
              <a:t>minutes // (24 * 60)</a:t>
            </a:r>
          </a:p>
        </p:txBody>
      </p:sp>
      <p:cxnSp>
        <p:nvCxnSpPr>
          <p:cNvPr id="41" name="Straight Arrow Connector 40">
            <a:extLst>
              <a:ext uri="{FF2B5EF4-FFF2-40B4-BE49-F238E27FC236}">
                <a16:creationId xmlns:a16="http://schemas.microsoft.com/office/drawing/2014/main" id="{3B34A60A-FFD1-24AB-E467-ABBA0EBC615F}"/>
              </a:ext>
            </a:extLst>
          </p:cNvPr>
          <p:cNvCxnSpPr>
            <a:cxnSpLocks/>
          </p:cNvCxnSpPr>
          <p:nvPr/>
        </p:nvCxnSpPr>
        <p:spPr>
          <a:xfrm>
            <a:off x="12734538" y="5061147"/>
            <a:ext cx="0" cy="5723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96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3378</Words>
  <Application>Microsoft Office PowerPoint</Application>
  <PresentationFormat>Custom</PresentationFormat>
  <Paragraphs>486</Paragraphs>
  <Slides>28</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Consolas</vt:lpstr>
      <vt:lpstr>Arial</vt:lpstr>
      <vt:lpstr>TAN Mon Cheri</vt:lpstr>
      <vt:lpstr>Poppins Light</vt:lpstr>
      <vt:lpstr>Calibri</vt:lpstr>
      <vt:lpstr>Poppins</vt:lpstr>
      <vt:lpstr>Poppins Medium</vt:lpstr>
      <vt:lpstr>Wingdings</vt:lpstr>
      <vt:lpstr>Menlo</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Cream Dark Green Portfolio Interview Presentation Template</dc:title>
  <dc:creator>Surface Pro 4 i7</dc:creator>
  <cp:lastModifiedBy>Student - Aung Khant Nyar Moe @William</cp:lastModifiedBy>
  <cp:revision>132</cp:revision>
  <dcterms:created xsi:type="dcterms:W3CDTF">2006-08-16T00:00:00Z</dcterms:created>
  <dcterms:modified xsi:type="dcterms:W3CDTF">2025-08-02T01:25:32Z</dcterms:modified>
  <dc:identifier>DAFtSDSfkBM</dc:identifier>
</cp:coreProperties>
</file>