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4E68-DCF7-48A8-89D2-9F91CDA9035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6405-E8E7-445A-B500-86AF6C16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lower points on the max infected are computer engineering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86405-E8E7-445A-B500-86AF6C162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56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45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06D4-53F9-47DB-8EC7-C4313EC8D400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0599C2-D441-40B7-ACC4-2D8C5D54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Influenza Spread Over UCSB College of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Tiawna Cayton, Axel </a:t>
            </a:r>
            <a:r>
              <a:rPr lang="en-US" dirty="0" err="1" smtClean="0"/>
              <a:t>Haaker</a:t>
            </a:r>
            <a:r>
              <a:rPr lang="en-US" dirty="0" smtClean="0"/>
              <a:t>, </a:t>
            </a:r>
            <a:r>
              <a:rPr lang="en-US" dirty="0" err="1" smtClean="0"/>
              <a:t>Ayme</a:t>
            </a:r>
            <a:r>
              <a:rPr lang="en-US" dirty="0" smtClean="0"/>
              <a:t> Tomson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Single:</a:t>
            </a:r>
          </a:p>
          <a:p>
            <a:pPr lvl="1"/>
            <a:r>
              <a:rPr lang="en-US" sz="2000" dirty="0" smtClean="0"/>
              <a:t>Uses GUI to allow single student to view how many people would be infected if they attend class while sick</a:t>
            </a:r>
          </a:p>
          <a:p>
            <a:r>
              <a:rPr lang="en-US" sz="2400" dirty="0" smtClean="0"/>
              <a:t>Batch:</a:t>
            </a:r>
          </a:p>
          <a:p>
            <a:pPr lvl="1"/>
            <a:r>
              <a:rPr lang="en-US" sz="2000" dirty="0" smtClean="0"/>
              <a:t>Runs a specified number of simulations infecting each student and finding an average number of people infected by each individual</a:t>
            </a:r>
          </a:p>
          <a:p>
            <a:pPr lvl="1"/>
            <a:r>
              <a:rPr lang="en-US" sz="2000" dirty="0" smtClean="0"/>
              <a:t>We ran a batch with 1000 simulations for our data</a:t>
            </a:r>
          </a:p>
          <a:p>
            <a:r>
              <a:rPr lang="en-US" sz="2400" dirty="0" smtClean="0"/>
              <a:t>Presentation:</a:t>
            </a:r>
          </a:p>
          <a:p>
            <a:pPr lvl="1"/>
            <a:r>
              <a:rPr lang="en-US" sz="2000" dirty="0" smtClean="0"/>
              <a:t>Shows each time slot in succession when the “Next”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1657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Batch Analysis Data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0" y="2312252"/>
            <a:ext cx="5487651" cy="3658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85" y="231225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" y="1792966"/>
            <a:ext cx="5667778" cy="37785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23" y="1792966"/>
            <a:ext cx="5667778" cy="37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709" y="246415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76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coloring of the network graphs</a:t>
            </a:r>
          </a:p>
          <a:p>
            <a:r>
              <a:rPr lang="en-US" dirty="0" smtClean="0"/>
              <a:t>Implement </a:t>
            </a:r>
            <a:r>
              <a:rPr lang="en-US" dirty="0" smtClean="0"/>
              <a:t>slider rather than “Next” button</a:t>
            </a:r>
          </a:p>
          <a:p>
            <a:pPr lvl="1"/>
            <a:r>
              <a:rPr lang="en-US" dirty="0" smtClean="0"/>
              <a:t>D3 used for this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1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1918-1919 there were between 20 and 40 million deaths due to an influenza pandemic.</a:t>
            </a:r>
          </a:p>
          <a:p>
            <a:r>
              <a:rPr lang="en-US" sz="2800" dirty="0" smtClean="0"/>
              <a:t>In the 1990’s there were an average of 36,000 </a:t>
            </a:r>
            <a:r>
              <a:rPr lang="en-US" sz="2800" dirty="0"/>
              <a:t>deaths and 200,000 hospitalizations annually in the </a:t>
            </a:r>
            <a:r>
              <a:rPr lang="en-US" sz="2800" dirty="0" smtClean="0"/>
              <a:t>US</a:t>
            </a:r>
          </a:p>
          <a:p>
            <a:pPr lvl="1"/>
            <a:r>
              <a:rPr lang="en-US" sz="2400" dirty="0"/>
              <a:t>This is an annual cost of $87 </a:t>
            </a:r>
            <a:r>
              <a:rPr lang="en-US" sz="2400" dirty="0" smtClean="0"/>
              <a:t>billion</a:t>
            </a:r>
          </a:p>
          <a:p>
            <a:r>
              <a:rPr lang="en-US" sz="2800" dirty="0" smtClean="0"/>
              <a:t>Influenza is largely preventable through a simple vaccine, though most forego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model leveraging network properties of an organization such as a school or office building could be used to identify individuals that when infected could spread the infection most effectively</a:t>
            </a:r>
          </a:p>
          <a:p>
            <a:r>
              <a:rPr lang="en-US" sz="2000" dirty="0" smtClean="0"/>
              <a:t>Policy makers could then implement efficient infection-prevention campaigns targeting these ‘super spreaders’ to save money and lives across the organization</a:t>
            </a:r>
          </a:p>
          <a:p>
            <a:pPr lvl="1"/>
            <a:r>
              <a:rPr lang="en-US" sz="1800" dirty="0" smtClean="0"/>
              <a:t>This model could be used to predict the spread of other infectious diseases as well</a:t>
            </a:r>
          </a:p>
          <a:p>
            <a:r>
              <a:rPr lang="en-US" sz="2000" dirty="0" smtClean="0"/>
              <a:t>The purpose of this project was to create such a model that illustrates the diffusion of an infection through a familiar network (the UCSB College of Engineering freshman class) to develop a sense of how attending class when sick affects the network as a whole</a:t>
            </a:r>
          </a:p>
        </p:txBody>
      </p:sp>
    </p:spTree>
    <p:extLst>
      <p:ext uri="{BB962C8B-B14F-4D97-AF65-F5344CB8AC3E}">
        <p14:creationId xmlns:p14="http://schemas.microsoft.com/office/powerpoint/2010/main" val="24364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Scope (Outline)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Develop Dataset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Network Creation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Epidemic Model 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9" y="2614412"/>
            <a:ext cx="8387038" cy="2311389"/>
          </a:xfrm>
        </p:spPr>
      </p:pic>
    </p:spTree>
    <p:extLst>
      <p:ext uri="{BB962C8B-B14F-4D97-AF65-F5344CB8AC3E}">
        <p14:creationId xmlns:p14="http://schemas.microsoft.com/office/powerpoint/2010/main" val="3202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Development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7" y="1722707"/>
            <a:ext cx="5500102" cy="3881437"/>
          </a:xfrm>
        </p:spPr>
      </p:pic>
      <p:sp>
        <p:nvSpPr>
          <p:cNvPr id="5" name="TextBox 4"/>
          <p:cNvSpPr txBox="1"/>
          <p:nvPr/>
        </p:nvSpPr>
        <p:spPr>
          <a:xfrm>
            <a:off x="936125" y="6117465"/>
            <a:ext cx="678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Freshmen make up approx. 26% of the population at UCSB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7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Network Creation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Adjacency matrix describing which students were in the same course section at each given time slot</a:t>
            </a:r>
          </a:p>
          <a:p>
            <a:r>
              <a:rPr lang="en-US" sz="2800" dirty="0" smtClean="0"/>
              <a:t>An entire network graph was created showing how students across the college of engineering were linked based on class schedule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Infection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ODE model was not used </a:t>
            </a:r>
          </a:p>
          <a:p>
            <a:r>
              <a:rPr lang="en-US" sz="2000" dirty="0" smtClean="0"/>
              <a:t>Stochastic model implemented instead due to:</a:t>
            </a:r>
          </a:p>
          <a:p>
            <a:pPr lvl="1"/>
            <a:r>
              <a:rPr lang="en-US" sz="1800" dirty="0" smtClean="0"/>
              <a:t>Small sample size of dataset</a:t>
            </a:r>
          </a:p>
          <a:p>
            <a:pPr lvl="1"/>
            <a:r>
              <a:rPr lang="en-US" sz="1800" dirty="0" smtClean="0"/>
              <a:t>Individual interactions cannot be seen with ODE model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Define contact sample as a random sample of percentage of people in course that have contact with infected individual</a:t>
            </a:r>
          </a:p>
          <a:p>
            <a:r>
              <a:rPr lang="en-US" sz="2000" dirty="0" smtClean="0"/>
              <a:t>Beta (%) of contacted individuals are infected (also a random sample)</a:t>
            </a:r>
          </a:p>
          <a:p>
            <a:r>
              <a:rPr lang="en-US" sz="2000" dirty="0" smtClean="0"/>
              <a:t>This continues at each timeslot as infected individuals attend classes</a:t>
            </a:r>
          </a:p>
        </p:txBody>
      </p:sp>
    </p:spTree>
    <p:extLst>
      <p:ext uri="{BB962C8B-B14F-4D97-AF65-F5344CB8AC3E}">
        <p14:creationId xmlns:p14="http://schemas.microsoft.com/office/powerpoint/2010/main" val="3483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GUI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for visualizations</a:t>
            </a:r>
          </a:p>
          <a:p>
            <a:pPr lvl="1"/>
            <a:r>
              <a:rPr lang="en-US" sz="2000" dirty="0" smtClean="0"/>
              <a:t>Difficult to implement dynamic graphs, slider has not yet been implemented</a:t>
            </a:r>
          </a:p>
          <a:p>
            <a:r>
              <a:rPr lang="en-US" sz="2400" dirty="0" smtClean="0"/>
              <a:t>Three modes implemented:</a:t>
            </a:r>
          </a:p>
          <a:p>
            <a:pPr lvl="1"/>
            <a:r>
              <a:rPr lang="en-US" sz="2000" dirty="0" smtClean="0"/>
              <a:t>Single (s)</a:t>
            </a:r>
          </a:p>
          <a:p>
            <a:pPr lvl="1"/>
            <a:r>
              <a:rPr lang="en-US" sz="2000" dirty="0" smtClean="0"/>
              <a:t>Batch (b)</a:t>
            </a:r>
          </a:p>
          <a:p>
            <a:pPr lvl="1"/>
            <a:r>
              <a:rPr lang="en-US" sz="2000" dirty="0" smtClean="0"/>
              <a:t>Presentation (p)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464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Influenza Spread Over UCSB College of Engineering</vt:lpstr>
      <vt:lpstr>Motivation</vt:lpstr>
      <vt:lpstr>Scope</vt:lpstr>
      <vt:lpstr>Scope (Outline)</vt:lpstr>
      <vt:lpstr>Data Development</vt:lpstr>
      <vt:lpstr>Data Development</vt:lpstr>
      <vt:lpstr>Network Creation</vt:lpstr>
      <vt:lpstr>Infection Model</vt:lpstr>
      <vt:lpstr>GUI</vt:lpstr>
      <vt:lpstr>GUI</vt:lpstr>
      <vt:lpstr>Batch Analysis Data</vt:lpstr>
      <vt:lpstr>PowerPoint Presentation</vt:lpstr>
      <vt:lpstr>Demonstration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Spread Over UCSB College of Engineering</dc:title>
  <dc:creator>Tiawna Cayton</dc:creator>
  <cp:lastModifiedBy>Tiawna Cayton</cp:lastModifiedBy>
  <cp:revision>14</cp:revision>
  <dcterms:created xsi:type="dcterms:W3CDTF">2015-03-16T21:31:41Z</dcterms:created>
  <dcterms:modified xsi:type="dcterms:W3CDTF">2015-03-17T05:59:53Z</dcterms:modified>
</cp:coreProperties>
</file>